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63"/>
  </p:notesMasterIdLst>
  <p:handoutMasterIdLst>
    <p:handoutMasterId r:id="rId64"/>
  </p:handoutMasterIdLst>
  <p:sldIdLst>
    <p:sldId id="256" r:id="rId2"/>
    <p:sldId id="257" r:id="rId3"/>
    <p:sldId id="258" r:id="rId4"/>
    <p:sldId id="259" r:id="rId5"/>
    <p:sldId id="307" r:id="rId6"/>
    <p:sldId id="308" r:id="rId7"/>
    <p:sldId id="309" r:id="rId8"/>
    <p:sldId id="310" r:id="rId9"/>
    <p:sldId id="311" r:id="rId10"/>
    <p:sldId id="312" r:id="rId11"/>
    <p:sldId id="313" r:id="rId12"/>
    <p:sldId id="314" r:id="rId13"/>
    <p:sldId id="260"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15" r:id="rId59"/>
    <p:sldId id="316" r:id="rId60"/>
    <p:sldId id="317" r:id="rId61"/>
    <p:sldId id="306" r:id="rId6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96667" autoAdjust="0"/>
  </p:normalViewPr>
  <p:slideViewPr>
    <p:cSldViewPr>
      <p:cViewPr varScale="1">
        <p:scale>
          <a:sx n="105" d="100"/>
          <a:sy n="105"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82" d="100"/>
          <a:sy n="82" d="100"/>
        </p:scale>
        <p:origin x="-198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3FF13C-CF1B-4E29-9951-24662B025A03}" type="datetimeFigureOut">
              <a:rPr lang="tr-TR" smtClean="0"/>
              <a:pPr/>
              <a:t>23.03.2018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7BDF4D-8B82-46C9-AF94-01BB55CCA2C1}" type="slidenum">
              <a:rPr lang="tr-TR" smtClean="0"/>
              <a:pPr/>
              <a:t>‹#›</a:t>
            </a:fld>
            <a:endParaRPr lang="tr-TR"/>
          </a:p>
        </p:txBody>
      </p:sp>
    </p:spTree>
    <p:extLst>
      <p:ext uri="{BB962C8B-B14F-4D97-AF65-F5344CB8AC3E}">
        <p14:creationId xmlns:p14="http://schemas.microsoft.com/office/powerpoint/2010/main" val="261546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8941A-E38B-4426-A437-10F957F9DE9F}" type="datetimeFigureOut">
              <a:rPr lang="tr-TR" smtClean="0"/>
              <a:pPr/>
              <a:t>23.03.2018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584248-393D-4729-88FD-895B0D8027DF}" type="slidenum">
              <a:rPr lang="tr-TR" smtClean="0"/>
              <a:pPr/>
              <a:t>‹#›</a:t>
            </a:fld>
            <a:endParaRPr lang="tr-TR"/>
          </a:p>
        </p:txBody>
      </p:sp>
    </p:spTree>
    <p:extLst>
      <p:ext uri="{BB962C8B-B14F-4D97-AF65-F5344CB8AC3E}">
        <p14:creationId xmlns:p14="http://schemas.microsoft.com/office/powerpoint/2010/main" val="2758409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47</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A584248-393D-4729-88FD-895B0D8027DF}" type="slidenum">
              <a:rPr lang="tr-TR" smtClean="0"/>
              <a:pPr/>
              <a:t>4</a:t>
            </a:fld>
            <a:endParaRPr lang="tr-TR"/>
          </a:p>
        </p:txBody>
      </p:sp>
    </p:spTree>
    <p:extLst>
      <p:ext uri="{BB962C8B-B14F-4D97-AF65-F5344CB8AC3E}">
        <p14:creationId xmlns:p14="http://schemas.microsoft.com/office/powerpoint/2010/main" val="251955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40</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41</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42</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43</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44</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45</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A584248-393D-4729-88FD-895B0D8027DF}" type="slidenum">
              <a:rPr lang="tr-TR" smtClean="0"/>
              <a:pPr/>
              <a:t>46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7118283-0D95-4672-8B1C-B433E428C03C}" type="datetime1">
              <a:rPr lang="tr-TR" smtClean="0"/>
              <a:pPr/>
              <a:t>23.03.2018</a:t>
            </a:fld>
            <a:endParaRPr lang="tr-TR" dirty="0"/>
          </a:p>
        </p:txBody>
      </p:sp>
      <p:sp>
        <p:nvSpPr>
          <p:cNvPr id="19" name="18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F90BC3-29FA-4B68-81AB-141F56822CA1}"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56DD502-92DE-46A3-85A0-32682DC1F421}"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BF80B96-FDA8-4144-96CA-A5F8EE4D594D}"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1697328-05BD-4E10-9B5E-331A8E7DA5E0}"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15B9532-D129-4D7A-98F6-FF6CDF55C02E}" type="datetime1">
              <a:rPr lang="tr-TR" smtClean="0"/>
              <a:pPr/>
              <a:t>23.03.2018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422958A-3010-439A-B570-1CA99D849E7C}" type="datetime1">
              <a:rPr lang="tr-TR" smtClean="0"/>
              <a:pPr/>
              <a:t>23.03.2018</a:t>
            </a:fld>
            <a:endParaRPr lang="tr-TR" dirty="0"/>
          </a:p>
        </p:txBody>
      </p:sp>
      <p:sp>
        <p:nvSpPr>
          <p:cNvPr id="8" name="7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1D4806E-B4E7-4E62-91AF-257573A85B6F}" type="datetime1">
              <a:rPr lang="tr-TR" smtClean="0"/>
              <a:pPr/>
              <a:t>23.03.2018</a:t>
            </a:fld>
            <a:endParaRPr lang="tr-TR" dirty="0"/>
          </a:p>
        </p:txBody>
      </p:sp>
      <p:sp>
        <p:nvSpPr>
          <p:cNvPr id="4" name="3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939DB7F-BFF0-4BB3-83CE-592CCF7A93D8}" type="datetime1">
              <a:rPr lang="tr-TR" smtClean="0"/>
              <a:pPr/>
              <a:t>23.03.2018</a:t>
            </a:fld>
            <a:endParaRPr lang="tr-TR" dirty="0"/>
          </a:p>
        </p:txBody>
      </p:sp>
      <p:sp>
        <p:nvSpPr>
          <p:cNvPr id="3" name="2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AD593F00-5AA0-4D48-B3C6-AE0660054BE1}" type="datetime1">
              <a:rPr lang="tr-TR" smtClean="0"/>
              <a:pPr/>
              <a:t>23.03.2018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F5DAA54-731E-408C-B73E-006F1BAFD462}" type="datetime1">
              <a:rPr lang="tr-TR" smtClean="0"/>
              <a:pPr/>
              <a:t>23.03.2018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EC1CD9E-BCAC-414F-93B6-991AD5629DB7}" type="datetime1">
              <a:rPr lang="tr-TR" smtClean="0"/>
              <a:pPr/>
              <a:t>23.03.2018</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Yrd.Doç.Dr. Oğuz Türkay - SAÜ İİBF Trz.İşl. Bl.</a:t>
            </a:r>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4282" y="1385886"/>
            <a:ext cx="8715436" cy="1828800"/>
          </a:xfrm>
        </p:spPr>
        <p:txBody>
          <a:bodyPr>
            <a:normAutofit/>
          </a:bodyPr>
          <a:lstStyle/>
          <a:p>
            <a:pPr algn="ctr"/>
            <a:r>
              <a:rPr lang="tr-TR" sz="6000" dirty="0" smtClean="0"/>
              <a:t>YİYECEK İÇECEK YÖNETİMİ</a:t>
            </a:r>
            <a:endParaRPr lang="tr-TR" sz="6000" dirty="0"/>
          </a:p>
        </p:txBody>
      </p:sp>
      <p:sp>
        <p:nvSpPr>
          <p:cNvPr id="3" name="2 Alt Başlık"/>
          <p:cNvSpPr>
            <a:spLocks noGrp="1"/>
          </p:cNvSpPr>
          <p:nvPr>
            <p:ph type="subTitle" idx="1"/>
          </p:nvPr>
        </p:nvSpPr>
        <p:spPr>
          <a:xfrm>
            <a:off x="646394" y="3462350"/>
            <a:ext cx="7854696" cy="1752600"/>
          </a:xfrm>
        </p:spPr>
        <p:txBody>
          <a:bodyPr>
            <a:normAutofit/>
          </a:bodyPr>
          <a:lstStyle/>
          <a:p>
            <a:pPr algn="ctr"/>
            <a:r>
              <a:rPr lang="tr-TR" sz="3200" b="1" dirty="0" smtClean="0"/>
              <a:t>Yrd. Doç. Dr. Oğuz TÜRKAY</a:t>
            </a:r>
          </a:p>
          <a:p>
            <a:pPr algn="ctr"/>
            <a:r>
              <a:rPr lang="tr-TR" sz="3200" b="1" dirty="0" smtClean="0"/>
              <a:t>Sakarya Üniversitesi </a:t>
            </a:r>
          </a:p>
        </p:txBody>
      </p:sp>
      <p:sp>
        <p:nvSpPr>
          <p:cNvPr id="4" name="3 Veri Yer Tutucusu"/>
          <p:cNvSpPr>
            <a:spLocks noGrp="1"/>
          </p:cNvSpPr>
          <p:nvPr>
            <p:ph type="dt" sz="half" idx="10"/>
          </p:nvPr>
        </p:nvSpPr>
        <p:spPr/>
        <p:txBody>
          <a:bodyPr/>
          <a:lstStyle/>
          <a:p>
            <a:fld id="{292BCE8A-2FB2-4848-B37F-CD037C52EF0E}"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err="1" smtClean="0"/>
              <a:t>Amerikanın</a:t>
            </a:r>
            <a:r>
              <a:rPr lang="tr-TR" dirty="0" smtClean="0"/>
              <a:t> fethiyle İspanyollar şekerkamışı, narenciye, muz ve pirinci yeni kıtada ekmeye başladı. Ekmek, tuzlanmış vb. işlenmiş et, peynir vb. Doğu dünyasında olgunlaştı ama Amerikalılar çok alışamadı.</a:t>
            </a:r>
          </a:p>
          <a:p>
            <a:r>
              <a:rPr lang="tr-TR" dirty="0" smtClean="0"/>
              <a:t>Kök bitkiler vb. de tersine hareket gösterdi.</a:t>
            </a:r>
          </a:p>
          <a:p>
            <a:r>
              <a:rPr lang="tr-TR" dirty="0" smtClean="0"/>
              <a:t>18. yy Fransız mutfağı bütün diğerlerini etkiledi.</a:t>
            </a:r>
          </a:p>
          <a:p>
            <a:r>
              <a:rPr lang="tr-TR" dirty="0" smtClean="0"/>
              <a:t>İran’da bundan 3bin yıl önce şarap içilmekteydi.</a:t>
            </a:r>
          </a:p>
          <a:p>
            <a:r>
              <a:rPr lang="tr-TR" dirty="0" smtClean="0"/>
              <a:t>16. ve 17. </a:t>
            </a:r>
            <a:r>
              <a:rPr lang="tr-TR" dirty="0" err="1" smtClean="0"/>
              <a:t>yy.’dan</a:t>
            </a:r>
            <a:r>
              <a:rPr lang="tr-TR" dirty="0" smtClean="0"/>
              <a:t> itibaren Amerika’da tarımın gelişmesi (tarımsal besinlerde sanayileşme).</a:t>
            </a:r>
            <a:endParaRPr lang="tr-TR" dirty="0"/>
          </a:p>
        </p:txBody>
      </p:sp>
      <p:sp>
        <p:nvSpPr>
          <p:cNvPr id="4" name="3 Veri Yer Tutucusu"/>
          <p:cNvSpPr>
            <a:spLocks noGrp="1"/>
          </p:cNvSpPr>
          <p:nvPr>
            <p:ph type="dt" sz="half" idx="10"/>
          </p:nvPr>
        </p:nvSpPr>
        <p:spPr/>
        <p:txBody>
          <a:bodyPr/>
          <a:lstStyle/>
          <a:p>
            <a:fld id="{7CA897C9-1800-4343-A454-51DB77E491C5}"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Besinlerin Kökeni</a:t>
            </a:r>
            <a:endParaRPr lang="tr-TR" dirty="0"/>
          </a:p>
        </p:txBody>
      </p:sp>
      <p:pic>
        <p:nvPicPr>
          <p:cNvPr id="1026" name="Picture 2" descr="http://www.riseofthewest.com/images/dc290slava07.jpg"/>
          <p:cNvPicPr>
            <a:picLocks noChangeAspect="1" noChangeArrowheads="1"/>
          </p:cNvPicPr>
          <p:nvPr/>
        </p:nvPicPr>
        <p:blipFill>
          <a:blip r:embed="rId2" cstate="print"/>
          <a:srcRect/>
          <a:stretch>
            <a:fillRect/>
          </a:stretch>
        </p:blipFill>
        <p:spPr bwMode="auto">
          <a:xfrm>
            <a:off x="899592" y="1844824"/>
            <a:ext cx="7416824" cy="4573506"/>
          </a:xfrm>
          <a:prstGeom prst="rect">
            <a:avLst/>
          </a:prstGeom>
          <a:noFill/>
        </p:spPr>
      </p:pic>
      <p:sp>
        <p:nvSpPr>
          <p:cNvPr id="5" name="4 Veri Yer Tutucusu"/>
          <p:cNvSpPr>
            <a:spLocks noGrp="1"/>
          </p:cNvSpPr>
          <p:nvPr>
            <p:ph type="dt" sz="half" idx="10"/>
          </p:nvPr>
        </p:nvSpPr>
        <p:spPr/>
        <p:txBody>
          <a:bodyPr/>
          <a:lstStyle/>
          <a:p>
            <a:fld id="{ED5D2EEC-8FA5-4E1D-8F1A-CEE90D3390CE}" type="datetime1">
              <a:rPr lang="tr-TR" smtClean="0"/>
              <a:pPr/>
              <a:t>23.03.2018</a:t>
            </a:fld>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7" name="6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1143000"/>
          </a:xfrm>
        </p:spPr>
        <p:txBody>
          <a:bodyPr/>
          <a:lstStyle/>
          <a:p>
            <a:r>
              <a:rPr lang="tr-TR" dirty="0" smtClean="0"/>
              <a:t>Fransız Mutfağı</a:t>
            </a:r>
            <a:endParaRPr lang="tr-TR" dirty="0"/>
          </a:p>
        </p:txBody>
      </p:sp>
      <p:sp>
        <p:nvSpPr>
          <p:cNvPr id="3" name="2 İçerik Yer Tutucusu"/>
          <p:cNvSpPr>
            <a:spLocks noGrp="1"/>
          </p:cNvSpPr>
          <p:nvPr>
            <p:ph idx="1"/>
          </p:nvPr>
        </p:nvSpPr>
        <p:spPr>
          <a:xfrm>
            <a:off x="457200" y="1340768"/>
            <a:ext cx="8229600" cy="4983832"/>
          </a:xfrm>
        </p:spPr>
        <p:txBody>
          <a:bodyPr>
            <a:normAutofit fontScale="77500" lnSpcReduction="20000"/>
          </a:bodyPr>
          <a:lstStyle/>
          <a:p>
            <a:r>
              <a:rPr lang="tr-TR" dirty="0" smtClean="0"/>
              <a:t>Görünüş zorunluluğu,</a:t>
            </a:r>
          </a:p>
          <a:p>
            <a:r>
              <a:rPr lang="tr-TR" dirty="0" smtClean="0"/>
              <a:t>Sağlık sorunları sorun değil (eski diyetetik şüpheli???)</a:t>
            </a:r>
          </a:p>
          <a:p>
            <a:r>
              <a:rPr lang="tr-TR" dirty="0" smtClean="0"/>
              <a:t>Saray mutfağı kalıntıları üstüne </a:t>
            </a:r>
            <a:r>
              <a:rPr lang="tr-TR" dirty="0" err="1" smtClean="0"/>
              <a:t>gastornomi</a:t>
            </a:r>
            <a:r>
              <a:rPr lang="tr-TR" dirty="0" smtClean="0"/>
              <a:t>.</a:t>
            </a:r>
          </a:p>
          <a:p>
            <a:r>
              <a:rPr lang="tr-TR" dirty="0" smtClean="0"/>
              <a:t>Devrimle birlikte Avrupa’ya ihraç ediliyor.</a:t>
            </a:r>
          </a:p>
          <a:p>
            <a:r>
              <a:rPr lang="tr-TR" dirty="0" smtClean="0"/>
              <a:t>Doğu ile aynı pişirme usulleri. Kıyılmış dövülmüş etle köfte, tereyağında kızartma, </a:t>
            </a:r>
            <a:r>
              <a:rPr lang="tr-TR" dirty="0" err="1" smtClean="0"/>
              <a:t>yemekelri</a:t>
            </a:r>
            <a:r>
              <a:rPr lang="tr-TR" dirty="0" smtClean="0"/>
              <a:t> yumurtayla kaplama, sosları yumurta yada unla koyulaştırma vb. Jelatin</a:t>
            </a:r>
          </a:p>
          <a:p>
            <a:r>
              <a:rPr lang="tr-TR" dirty="0" smtClean="0"/>
              <a:t>Baharattan vazgeçilmesi, tereyağı kullanımı, ekşili soslardan yağlı soslara geçiş, şekerli ile tuzlunun ayrılması.</a:t>
            </a:r>
          </a:p>
          <a:p>
            <a:r>
              <a:rPr lang="tr-TR" dirty="0" smtClean="0"/>
              <a:t>16. </a:t>
            </a:r>
            <a:r>
              <a:rPr lang="tr-TR" dirty="0" err="1" smtClean="0"/>
              <a:t>yy’da</a:t>
            </a:r>
            <a:r>
              <a:rPr lang="tr-TR" dirty="0" smtClean="0"/>
              <a:t> şeker kullanımı Avrupa’da çok arttı.</a:t>
            </a:r>
          </a:p>
          <a:p>
            <a:r>
              <a:rPr lang="tr-TR" dirty="0" smtClean="0"/>
              <a:t>Çeşitlilikleri içinde besinlerin özel tadına ilgi.</a:t>
            </a:r>
          </a:p>
          <a:p>
            <a:r>
              <a:rPr lang="tr-TR" dirty="0" smtClean="0"/>
              <a:t>Aristokrasi ve mutfak mizanseni, masa düzeni.Bir masa etrafında hiyerarşik oturma, ortada yemekler, yardımcılar servise yardım ediyor.</a:t>
            </a:r>
          </a:p>
          <a:p>
            <a:r>
              <a:rPr lang="tr-TR" dirty="0" smtClean="0"/>
              <a:t>19. </a:t>
            </a:r>
            <a:r>
              <a:rPr lang="tr-TR" dirty="0" err="1" smtClean="0"/>
              <a:t>yy.’da</a:t>
            </a:r>
            <a:r>
              <a:rPr lang="tr-TR" dirty="0" smtClean="0"/>
              <a:t> Fransa’da Rus servisi revaçta. 1730’lardan sonra süsleme arttı.</a:t>
            </a:r>
          </a:p>
          <a:p>
            <a:r>
              <a:rPr lang="tr-TR" dirty="0" smtClean="0"/>
              <a:t>19. yy. itibariyle  halka tabak servisi yapan yerler açıldı.</a:t>
            </a:r>
          </a:p>
          <a:p>
            <a:r>
              <a:rPr lang="tr-TR" dirty="0" smtClean="0"/>
              <a:t>Uzun süre sofrada kalmaktan, kısa süreli yemeklere.</a:t>
            </a:r>
          </a:p>
          <a:p>
            <a:pPr>
              <a:buNone/>
            </a:pPr>
            <a:r>
              <a:rPr lang="tr-TR" dirty="0" smtClean="0"/>
              <a:t> Kaynak: </a:t>
            </a:r>
            <a:r>
              <a:rPr lang="tr-TR" dirty="0" err="1" smtClean="0"/>
              <a:t>Boudan</a:t>
            </a:r>
            <a:r>
              <a:rPr lang="tr-TR" dirty="0" smtClean="0"/>
              <a:t>, Mutfak Savaşı, </a:t>
            </a:r>
          </a:p>
        </p:txBody>
      </p:sp>
      <p:sp>
        <p:nvSpPr>
          <p:cNvPr id="4" name="3 Veri Yer Tutucusu"/>
          <p:cNvSpPr>
            <a:spLocks noGrp="1"/>
          </p:cNvSpPr>
          <p:nvPr>
            <p:ph type="dt" sz="half" idx="10"/>
          </p:nvPr>
        </p:nvSpPr>
        <p:spPr/>
        <p:txBody>
          <a:bodyPr/>
          <a:lstStyle/>
          <a:p>
            <a:fld id="{AF403D49-194D-4AFA-87A7-1770C38370E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4366" y="357166"/>
            <a:ext cx="8229600" cy="1143000"/>
          </a:xfrm>
        </p:spPr>
        <p:txBody>
          <a:bodyPr>
            <a:normAutofit/>
          </a:bodyPr>
          <a:lstStyle/>
          <a:p>
            <a:r>
              <a:rPr lang="tr-TR" sz="3600" b="1" dirty="0" smtClean="0"/>
              <a:t>2- Yiyecek-İçecek Sektörünün Gelişimi</a:t>
            </a:r>
            <a:endParaRPr lang="tr-TR" sz="3600" b="1" dirty="0"/>
          </a:p>
        </p:txBody>
      </p:sp>
      <p:sp>
        <p:nvSpPr>
          <p:cNvPr id="3" name="2 İçerik Yer Tutucusu"/>
          <p:cNvSpPr>
            <a:spLocks noGrp="1"/>
          </p:cNvSpPr>
          <p:nvPr>
            <p:ph idx="1"/>
          </p:nvPr>
        </p:nvSpPr>
        <p:spPr>
          <a:xfrm>
            <a:off x="285720" y="1643050"/>
            <a:ext cx="8643998" cy="4929222"/>
          </a:xfrm>
        </p:spPr>
        <p:txBody>
          <a:bodyPr>
            <a:normAutofit/>
          </a:bodyPr>
          <a:lstStyle/>
          <a:p>
            <a:pPr algn="just"/>
            <a:r>
              <a:rPr lang="tr-TR" sz="2000" dirty="0" smtClean="0"/>
              <a:t>Yiyecek-içecek sektörünün tarihçesi yeme-içme alanındaki gelişmelere paralel olarak gelişme göstermiştir.</a:t>
            </a:r>
          </a:p>
          <a:p>
            <a:pPr algn="just"/>
            <a:r>
              <a:rPr lang="tr-TR" sz="2000" dirty="0" smtClean="0"/>
              <a:t>Yiyecek-içecek sektörünün  temellerinin ilk çağlarda atıldığı bilinmektedir. Özellikle </a:t>
            </a:r>
            <a:r>
              <a:rPr lang="tr-TR" sz="2000" b="1" dirty="0" smtClean="0"/>
              <a:t>Mısırlılar, Hititler, Sümerler, Helenler ve Romalıların</a:t>
            </a:r>
            <a:r>
              <a:rPr lang="tr-TR" sz="2000" dirty="0" smtClean="0"/>
              <a:t> bu alandaki çalışmaları yiyecek içecek sektörünün temellerini belirlemiştir.</a:t>
            </a:r>
          </a:p>
          <a:p>
            <a:pPr algn="just"/>
            <a:r>
              <a:rPr lang="tr-TR" sz="2000" dirty="0" smtClean="0"/>
              <a:t>Mısırlılar, günümüzde </a:t>
            </a:r>
            <a:r>
              <a:rPr lang="tr-TR" sz="2000" b="1" dirty="0" smtClean="0"/>
              <a:t>susam yağı ve zeytinyağını</a:t>
            </a:r>
            <a:r>
              <a:rPr lang="tr-TR" sz="2000" dirty="0" smtClean="0"/>
              <a:t> keşfederek mutfaklara girmesini sağlamıştır.</a:t>
            </a:r>
          </a:p>
          <a:p>
            <a:pPr algn="just"/>
            <a:r>
              <a:rPr lang="tr-TR" sz="2000" dirty="0" smtClean="0"/>
              <a:t>Mısırlılar, aynı zamanda mayayı keşfederek bira ve ekmek yapımında yeni tekniklere öncülük etmiştir.</a:t>
            </a:r>
          </a:p>
          <a:p>
            <a:pPr algn="just"/>
            <a:r>
              <a:rPr lang="tr-TR" sz="2000" dirty="0" smtClean="0"/>
              <a:t>Hititler ve Sümerler ise dönemlerinde </a:t>
            </a:r>
            <a:r>
              <a:rPr lang="tr-TR" sz="2000" b="1" dirty="0" smtClean="0"/>
              <a:t>ekmek yapımında</a:t>
            </a:r>
            <a:r>
              <a:rPr lang="tr-TR" sz="2000" dirty="0" smtClean="0"/>
              <a:t> oldukça ileriydiler. </a:t>
            </a:r>
          </a:p>
          <a:p>
            <a:pPr algn="just"/>
            <a:r>
              <a:rPr lang="tr-TR" sz="2000" dirty="0" smtClean="0"/>
              <a:t>Günümüzde Anadolu’daki tandır fırınlama tekniği de Sümerler tarafından bulunmuştur. O dönemde bu yönteme “</a:t>
            </a:r>
            <a:r>
              <a:rPr lang="tr-TR" sz="2000" b="1" i="1" dirty="0" smtClean="0"/>
              <a:t>Tennur”</a:t>
            </a:r>
            <a:r>
              <a:rPr lang="tr-TR" sz="2000" dirty="0" smtClean="0"/>
              <a:t> adı verilmiştir. </a:t>
            </a:r>
          </a:p>
        </p:txBody>
      </p:sp>
      <p:sp>
        <p:nvSpPr>
          <p:cNvPr id="4" name="3 Veri Yer Tutucusu"/>
          <p:cNvSpPr>
            <a:spLocks noGrp="1"/>
          </p:cNvSpPr>
          <p:nvPr>
            <p:ph type="dt" sz="half" idx="10"/>
          </p:nvPr>
        </p:nvSpPr>
        <p:spPr/>
        <p:txBody>
          <a:bodyPr/>
          <a:lstStyle/>
          <a:p>
            <a:fld id="{E44E64AB-5A50-471A-9125-7C57199E9F74}"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06456"/>
            <a:ext cx="8229600" cy="434312"/>
          </a:xfrm>
        </p:spPr>
        <p:txBody>
          <a:bodyPr>
            <a:normAutofit fontScale="90000"/>
          </a:bodyPr>
          <a:lstStyle/>
          <a:p>
            <a:r>
              <a:rPr lang="tr-TR" sz="3200" b="1" dirty="0" smtClean="0"/>
              <a:t>Avrupa’da Yiyecek-İçecek Sektörünün Gelişimi</a:t>
            </a:r>
            <a:endParaRPr lang="tr-TR" sz="3200" b="1" dirty="0"/>
          </a:p>
        </p:txBody>
      </p:sp>
      <p:sp>
        <p:nvSpPr>
          <p:cNvPr id="3" name="2 İçerik Yer Tutucusu"/>
          <p:cNvSpPr>
            <a:spLocks noGrp="1"/>
          </p:cNvSpPr>
          <p:nvPr>
            <p:ph idx="1"/>
          </p:nvPr>
        </p:nvSpPr>
        <p:spPr>
          <a:xfrm>
            <a:off x="457200" y="1340768"/>
            <a:ext cx="8229600" cy="4968552"/>
          </a:xfrm>
        </p:spPr>
        <p:txBody>
          <a:bodyPr>
            <a:normAutofit fontScale="92500" lnSpcReduction="10000"/>
          </a:bodyPr>
          <a:lstStyle/>
          <a:p>
            <a:pPr algn="just">
              <a:lnSpc>
                <a:spcPct val="110000"/>
              </a:lnSpc>
              <a:spcAft>
                <a:spcPts val="400"/>
              </a:spcAft>
            </a:pPr>
            <a:r>
              <a:rPr lang="tr-TR" sz="2000" dirty="0" smtClean="0"/>
              <a:t>Dünyada ilk yiyecek içecek işletmesinin nerede kurulduğuna dair kesin veriler olmamasına karşın, 11. yüzyılda  </a:t>
            </a:r>
            <a:r>
              <a:rPr lang="tr-TR" sz="2000" b="1" dirty="0" smtClean="0"/>
              <a:t>Çin</a:t>
            </a:r>
            <a:r>
              <a:rPr lang="tr-TR" sz="2000" dirty="0" smtClean="0"/>
              <a:t>’de açıldığı varsayılmaktadır.</a:t>
            </a:r>
          </a:p>
          <a:p>
            <a:pPr algn="just">
              <a:lnSpc>
                <a:spcPct val="110000"/>
              </a:lnSpc>
              <a:spcAft>
                <a:spcPts val="400"/>
              </a:spcAft>
            </a:pPr>
            <a:r>
              <a:rPr lang="tr-TR" sz="2000" dirty="0" smtClean="0"/>
              <a:t>Büyük Selçuklu Döneminde kurulan </a:t>
            </a:r>
            <a:r>
              <a:rPr lang="tr-TR" sz="2000" b="1" dirty="0" smtClean="0"/>
              <a:t>Kervansaraylar  ve Hanlar</a:t>
            </a:r>
            <a:r>
              <a:rPr lang="tr-TR" sz="2000" dirty="0" smtClean="0"/>
              <a:t> konaklamanın dışında yiyecek içecek hizmeti de sunmaktaydılar. Bu nedenle bu işletmelerin </a:t>
            </a:r>
            <a:r>
              <a:rPr lang="tr-TR" sz="2000" b="1" dirty="0" smtClean="0"/>
              <a:t>ilk yiyecek içecek işletmesi</a:t>
            </a:r>
            <a:r>
              <a:rPr lang="tr-TR" sz="2000" dirty="0" smtClean="0"/>
              <a:t> olma olasılığı yüksektir.</a:t>
            </a:r>
          </a:p>
          <a:p>
            <a:pPr algn="just">
              <a:lnSpc>
                <a:spcPct val="110000"/>
              </a:lnSpc>
              <a:spcAft>
                <a:spcPts val="400"/>
              </a:spcAft>
            </a:pPr>
            <a:r>
              <a:rPr lang="tr-TR" sz="2000" dirty="0" smtClean="0"/>
              <a:t>Bir çok yazara göre 1600’lü yıllara kadar yiyecek içecek işletmesinden bahsetmek mümkün değildir. Profesyonel anlamda ilk işletmelerin </a:t>
            </a:r>
            <a:r>
              <a:rPr lang="tr-TR" sz="2000" b="1" dirty="0" smtClean="0"/>
              <a:t>Fransa’da Burjuva döneminin dağılmasıyla </a:t>
            </a:r>
            <a:r>
              <a:rPr lang="tr-TR" sz="2000" dirty="0" smtClean="0"/>
              <a:t>kurulduğu kabul edilmektedir.</a:t>
            </a:r>
          </a:p>
          <a:p>
            <a:pPr algn="just">
              <a:lnSpc>
                <a:spcPct val="110000"/>
              </a:lnSpc>
              <a:spcAft>
                <a:spcPts val="400"/>
              </a:spcAft>
            </a:pPr>
            <a:r>
              <a:rPr lang="tr-TR" sz="2000" dirty="0" smtClean="0"/>
              <a:t>Birçok kaynağa göre profesyonel anlamdaki ilk yiyecek içecek işletmesinin 1765 yılında Paris’te ÇORBA üzerine kurulduğu kabul edilmektedir. </a:t>
            </a:r>
          </a:p>
          <a:p>
            <a:pPr algn="just">
              <a:lnSpc>
                <a:spcPct val="110000"/>
              </a:lnSpc>
              <a:spcAft>
                <a:spcPts val="400"/>
              </a:spcAft>
            </a:pPr>
            <a:r>
              <a:rPr lang="tr-TR" sz="2000" dirty="0" smtClean="0"/>
              <a:t>Restoran kelimesinin kökeninin de “</a:t>
            </a:r>
            <a:r>
              <a:rPr lang="tr-TR" sz="2000" b="1" dirty="0" smtClean="0"/>
              <a:t>rahatlık ve dinçlik veren” </a:t>
            </a:r>
            <a:r>
              <a:rPr lang="tr-TR" sz="2000" dirty="0" smtClean="0"/>
              <a:t>anlamlarına gelen “</a:t>
            </a:r>
            <a:r>
              <a:rPr lang="tr-TR" sz="2000" b="1" dirty="0" err="1" smtClean="0"/>
              <a:t>Restaurers</a:t>
            </a:r>
            <a:r>
              <a:rPr lang="tr-TR" sz="2000" b="1" dirty="0" smtClean="0"/>
              <a:t>” </a:t>
            </a:r>
            <a:r>
              <a:rPr lang="tr-TR" sz="2000" dirty="0" smtClean="0"/>
              <a:t>kelimesi ile ortaya çıktığı belirtilmektedir.</a:t>
            </a:r>
          </a:p>
          <a:p>
            <a:pPr algn="just">
              <a:lnSpc>
                <a:spcPct val="110000"/>
              </a:lnSpc>
            </a:pPr>
            <a:endParaRPr lang="tr-TR" sz="2000" dirty="0" smtClean="0"/>
          </a:p>
        </p:txBody>
      </p:sp>
      <p:sp>
        <p:nvSpPr>
          <p:cNvPr id="4" name="3 Veri Yer Tutucusu"/>
          <p:cNvSpPr>
            <a:spLocks noGrp="1"/>
          </p:cNvSpPr>
          <p:nvPr>
            <p:ph type="dt" sz="half" idx="10"/>
          </p:nvPr>
        </p:nvSpPr>
        <p:spPr/>
        <p:txBody>
          <a:bodyPr/>
          <a:lstStyle/>
          <a:p>
            <a:fld id="{22E8E385-44F4-43CF-B20A-A444040D706D}"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253480"/>
            <a:ext cx="8229600" cy="4623792"/>
          </a:xfrm>
        </p:spPr>
        <p:txBody>
          <a:bodyPr>
            <a:normAutofit/>
          </a:bodyPr>
          <a:lstStyle/>
          <a:p>
            <a:pPr algn="just"/>
            <a:r>
              <a:rPr lang="tr-TR" sz="2000" dirty="0" smtClean="0"/>
              <a:t>Fransız </a:t>
            </a:r>
            <a:r>
              <a:rPr lang="tr-TR" sz="2000" dirty="0" err="1" smtClean="0"/>
              <a:t>ihtilalinin</a:t>
            </a:r>
            <a:r>
              <a:rPr lang="tr-TR" sz="2000" dirty="0" smtClean="0"/>
              <a:t> öncesinde başlayan yiyecek içecek işletmeciliği, </a:t>
            </a:r>
            <a:r>
              <a:rPr lang="tr-TR" sz="2000" dirty="0" err="1" smtClean="0"/>
              <a:t>ihtilalden</a:t>
            </a:r>
            <a:r>
              <a:rPr lang="tr-TR" sz="2000" dirty="0" smtClean="0"/>
              <a:t> sonra büyük bir ivme kazanmıştır. </a:t>
            </a:r>
            <a:r>
              <a:rPr lang="tr-TR" sz="2000" b="1" dirty="0" smtClean="0"/>
              <a:t>Bunun nedenleri:</a:t>
            </a:r>
          </a:p>
          <a:p>
            <a:pPr algn="just">
              <a:buNone/>
            </a:pPr>
            <a:r>
              <a:rPr lang="tr-TR" sz="2000" b="1" i="1" dirty="0" smtClean="0"/>
              <a:t>     </a:t>
            </a:r>
          </a:p>
          <a:p>
            <a:pPr algn="just">
              <a:buNone/>
            </a:pPr>
            <a:r>
              <a:rPr lang="tr-TR" sz="2000" b="1" i="1" dirty="0" smtClean="0"/>
              <a:t>         1-</a:t>
            </a:r>
            <a:r>
              <a:rPr lang="tr-TR" sz="2000" i="1" dirty="0" smtClean="0"/>
              <a:t> Toprakların derebeylerin ellerinden çıkıp halkın eline geçmesi ile halkın refah seviyesinin yükselmesi</a:t>
            </a:r>
          </a:p>
          <a:p>
            <a:pPr algn="just">
              <a:buNone/>
            </a:pPr>
            <a:r>
              <a:rPr lang="tr-TR" sz="2000" i="1" dirty="0" smtClean="0"/>
              <a:t>        </a:t>
            </a:r>
            <a:r>
              <a:rPr lang="tr-TR" sz="2000" b="1" i="1" dirty="0" smtClean="0"/>
              <a:t>2- </a:t>
            </a:r>
            <a:r>
              <a:rPr lang="tr-TR" sz="2000" i="1" dirty="0" smtClean="0"/>
              <a:t>Eski derebeylerin emri altında çalışan aşçıların öğrendikleri yemek pişirme tekniklerini ve tariflerini halka sunabilme imkanı bulmaları </a:t>
            </a:r>
          </a:p>
          <a:p>
            <a:pPr algn="just">
              <a:buNone/>
            </a:pPr>
            <a:r>
              <a:rPr lang="tr-TR" sz="2000" i="1" dirty="0" smtClean="0"/>
              <a:t>** </a:t>
            </a:r>
            <a:r>
              <a:rPr lang="tr-TR" sz="2000" dirty="0" smtClean="0"/>
              <a:t>Fransa’nın dışında özellikle İtalyanlar </a:t>
            </a:r>
            <a:r>
              <a:rPr lang="tr-TR" sz="2000" b="1" dirty="0" smtClean="0"/>
              <a:t>Osmanlı’dan </a:t>
            </a:r>
            <a:r>
              <a:rPr lang="tr-TR" sz="2000" dirty="0" smtClean="0"/>
              <a:t>kahve yapımını öğrendikten sonra </a:t>
            </a:r>
            <a:r>
              <a:rPr lang="tr-TR" sz="2000" b="1" dirty="0" smtClean="0"/>
              <a:t>“</a:t>
            </a:r>
            <a:r>
              <a:rPr lang="tr-TR" sz="2000" b="1" dirty="0" err="1" smtClean="0"/>
              <a:t>Cafe</a:t>
            </a:r>
            <a:r>
              <a:rPr lang="tr-TR" sz="2000" b="1" dirty="0" smtClean="0"/>
              <a:t> ve Bar” </a:t>
            </a:r>
            <a:r>
              <a:rPr lang="tr-TR" sz="2000" dirty="0" smtClean="0"/>
              <a:t>işletmeciliği konusunda önemli ilklere imza atmıştır.  </a:t>
            </a:r>
          </a:p>
          <a:p>
            <a:pPr algn="just">
              <a:buFont typeface="Arial" pitchFamily="34" charset="0"/>
              <a:buChar char="•"/>
            </a:pPr>
            <a:r>
              <a:rPr lang="tr-TR" sz="2000" dirty="0" smtClean="0"/>
              <a:t>Kahve Avusturya üzerinden Osmanlı’ya oradan da Avrupa’ya geçmiş ve Avrupa’ da çok sevilmiştir. İtalya’da kahve ile birlikte çeşitli içeceklerin servis edildiği çok sayıda işletme açılmıştır. </a:t>
            </a:r>
            <a:endParaRPr lang="tr-TR" sz="2000" dirty="0"/>
          </a:p>
        </p:txBody>
      </p:sp>
      <p:sp>
        <p:nvSpPr>
          <p:cNvPr id="4" name="3 Veri Yer Tutucusu"/>
          <p:cNvSpPr>
            <a:spLocks noGrp="1"/>
          </p:cNvSpPr>
          <p:nvPr>
            <p:ph type="dt" sz="half" idx="10"/>
          </p:nvPr>
        </p:nvSpPr>
        <p:spPr/>
        <p:txBody>
          <a:bodyPr/>
          <a:lstStyle/>
          <a:p>
            <a:fld id="{0E104263-1A35-49EC-ACD3-AC810FD9B2A8}"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9776"/>
            <a:ext cx="8229600" cy="1143000"/>
          </a:xfrm>
        </p:spPr>
        <p:txBody>
          <a:bodyPr>
            <a:normAutofit/>
          </a:bodyPr>
          <a:lstStyle/>
          <a:p>
            <a:r>
              <a:rPr lang="tr-TR" sz="3200" b="1" dirty="0" smtClean="0"/>
              <a:t>Amerika’da Yiyecek-İçecek Sektörünün Gelişimi</a:t>
            </a:r>
            <a:endParaRPr lang="tr-TR" sz="3200" b="1" dirty="0"/>
          </a:p>
        </p:txBody>
      </p:sp>
      <p:sp>
        <p:nvSpPr>
          <p:cNvPr id="3" name="2 İçerik Yer Tutucusu"/>
          <p:cNvSpPr>
            <a:spLocks noGrp="1"/>
          </p:cNvSpPr>
          <p:nvPr>
            <p:ph idx="1"/>
          </p:nvPr>
        </p:nvSpPr>
        <p:spPr>
          <a:xfrm>
            <a:off x="457200" y="1412776"/>
            <a:ext cx="8229600" cy="4968552"/>
          </a:xfrm>
        </p:spPr>
        <p:txBody>
          <a:bodyPr>
            <a:normAutofit lnSpcReduction="10000"/>
          </a:bodyPr>
          <a:lstStyle/>
          <a:p>
            <a:pPr algn="just">
              <a:lnSpc>
                <a:spcPct val="150000"/>
              </a:lnSpc>
            </a:pPr>
            <a:r>
              <a:rPr lang="tr-TR" sz="2000" dirty="0" smtClean="0"/>
              <a:t>Amerika’da restoranların ilk çıkışı Avrupa’dan gelenlerin şehir hayatına alışmaları ile başlamıştır. Vahşi Batı’daki konaklama işletmeleri ve barlar, buradaki yiyecek içecek işletmeciliğinin atası olarak kabul edilmektedir. Ancak Profesyonel anlamda restorancılığın gelişmesinde “</a:t>
            </a:r>
            <a:r>
              <a:rPr lang="tr-TR" sz="2000" b="1" dirty="0" smtClean="0"/>
              <a:t>Büyük Buhran” </a:t>
            </a:r>
            <a:r>
              <a:rPr lang="tr-TR" sz="2000" dirty="0" smtClean="0"/>
              <a:t>etkili olmuştur. Özellikle büyük krizden sonra Amerika’nın rahatlaması yiyecek içecek açısından sınırlılıkları ortadan kaldırmıştır. </a:t>
            </a:r>
          </a:p>
          <a:p>
            <a:pPr algn="just">
              <a:lnSpc>
                <a:spcPct val="150000"/>
              </a:lnSpc>
            </a:pPr>
            <a:r>
              <a:rPr lang="tr-TR" sz="2000" dirty="0" smtClean="0"/>
              <a:t>Avrupa’dan gelenlerin yerleşmesiyle farklı kültürlere ait mutfakların yerleşmesini kolaylaştırmıştır.</a:t>
            </a:r>
          </a:p>
          <a:p>
            <a:pPr algn="just">
              <a:lnSpc>
                <a:spcPct val="150000"/>
              </a:lnSpc>
            </a:pPr>
            <a:r>
              <a:rPr lang="tr-TR" sz="2000" dirty="0" smtClean="0"/>
              <a:t>Özellikler “</a:t>
            </a:r>
            <a:r>
              <a:rPr lang="tr-TR" sz="2000" b="1" dirty="0" smtClean="0"/>
              <a:t>II. Dünya Savaşı”</a:t>
            </a:r>
            <a:r>
              <a:rPr lang="tr-TR" sz="2000" dirty="0" smtClean="0"/>
              <a:t>ndan sonra Amerika’da çok farklı tür ve büyüklüklerde restoranlar ve yiyecek içecek işletmeleri kurulmuştur.  </a:t>
            </a:r>
            <a:endParaRPr lang="tr-TR" sz="2000" dirty="0"/>
          </a:p>
        </p:txBody>
      </p:sp>
      <p:sp>
        <p:nvSpPr>
          <p:cNvPr id="4" name="3 Veri Yer Tutucusu"/>
          <p:cNvSpPr>
            <a:spLocks noGrp="1"/>
          </p:cNvSpPr>
          <p:nvPr>
            <p:ph type="dt" sz="half" idx="10"/>
          </p:nvPr>
        </p:nvSpPr>
        <p:spPr/>
        <p:txBody>
          <a:bodyPr/>
          <a:lstStyle/>
          <a:p>
            <a:fld id="{7FF52993-D40C-4333-A8BA-C72118AF7548}"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332656"/>
            <a:ext cx="8229600" cy="1143000"/>
          </a:xfrm>
        </p:spPr>
        <p:txBody>
          <a:bodyPr>
            <a:normAutofit/>
          </a:bodyPr>
          <a:lstStyle/>
          <a:p>
            <a:r>
              <a:rPr lang="tr-TR" sz="3200" b="1" dirty="0" smtClean="0"/>
              <a:t>Türkiye’de Yiyecek İçecek Sektörünün Gelişimi</a:t>
            </a:r>
            <a:endParaRPr lang="tr-TR" sz="3200" b="1" dirty="0"/>
          </a:p>
        </p:txBody>
      </p:sp>
      <p:sp>
        <p:nvSpPr>
          <p:cNvPr id="3" name="2 İçerik Yer Tutucusu"/>
          <p:cNvSpPr>
            <a:spLocks noGrp="1"/>
          </p:cNvSpPr>
          <p:nvPr>
            <p:ph idx="1"/>
          </p:nvPr>
        </p:nvSpPr>
        <p:spPr>
          <a:xfrm>
            <a:off x="457200" y="1556792"/>
            <a:ext cx="8229600" cy="4896544"/>
          </a:xfrm>
        </p:spPr>
        <p:txBody>
          <a:bodyPr>
            <a:normAutofit fontScale="92500"/>
          </a:bodyPr>
          <a:lstStyle/>
          <a:p>
            <a:pPr algn="just">
              <a:lnSpc>
                <a:spcPct val="110000"/>
              </a:lnSpc>
            </a:pPr>
            <a:r>
              <a:rPr lang="tr-TR" sz="2000" dirty="0" smtClean="0"/>
              <a:t>Türkiye’de resmi kayıtlara göre ilk yiyecek içecek işletmesi </a:t>
            </a:r>
            <a:r>
              <a:rPr lang="tr-TR" sz="2000" b="1" dirty="0" smtClean="0"/>
              <a:t>1550 </a:t>
            </a:r>
            <a:r>
              <a:rPr lang="tr-TR" sz="2000" dirty="0" smtClean="0"/>
              <a:t> yılında açılan bir “</a:t>
            </a:r>
            <a:r>
              <a:rPr lang="tr-TR" sz="2000" b="1" dirty="0" smtClean="0"/>
              <a:t>kahvehane”</a:t>
            </a:r>
            <a:r>
              <a:rPr lang="tr-TR" sz="2000" dirty="0" smtClean="0"/>
              <a:t>dir.</a:t>
            </a:r>
          </a:p>
          <a:p>
            <a:pPr algn="just">
              <a:lnSpc>
                <a:spcPct val="110000"/>
              </a:lnSpc>
            </a:pPr>
            <a:r>
              <a:rPr lang="tr-TR" sz="2000" dirty="0" smtClean="0"/>
              <a:t>Ticari amaç gütmeyen </a:t>
            </a:r>
            <a:r>
              <a:rPr lang="tr-TR" sz="2000" b="1" dirty="0" smtClean="0"/>
              <a:t>Aşevleri</a:t>
            </a:r>
            <a:r>
              <a:rPr lang="tr-TR" sz="2000" dirty="0" smtClean="0"/>
              <a:t>nin ise tarihi Büyük Selçuklulara kadar uzanmaktadır. </a:t>
            </a:r>
          </a:p>
          <a:p>
            <a:pPr algn="just">
              <a:lnSpc>
                <a:spcPct val="110000"/>
              </a:lnSpc>
            </a:pPr>
            <a:r>
              <a:rPr lang="tr-TR" sz="2000" b="1" dirty="0" smtClean="0"/>
              <a:t>Kervansaraylar</a:t>
            </a:r>
            <a:r>
              <a:rPr lang="tr-TR" sz="2000" dirty="0" smtClean="0"/>
              <a:t>da para karşılığı yiyecek içecek satıldığı göz önüne alınırsa bu işletmelerin varlığı </a:t>
            </a:r>
            <a:r>
              <a:rPr lang="tr-TR" sz="2000" b="1" dirty="0" smtClean="0"/>
              <a:t>600’lü</a:t>
            </a:r>
            <a:r>
              <a:rPr lang="tr-TR" sz="2000" dirty="0" smtClean="0"/>
              <a:t> yıllara kadar uzandığı görülür. Bu yüzden kervansaraylar Türkiye’deki ilk yiyecek içecek işletmeleri olarak kabul edilir. </a:t>
            </a:r>
          </a:p>
          <a:p>
            <a:pPr algn="just">
              <a:lnSpc>
                <a:spcPct val="110000"/>
              </a:lnSpc>
            </a:pPr>
            <a:r>
              <a:rPr lang="tr-TR" sz="2000" dirty="0" smtClean="0"/>
              <a:t>Osmanlılar döneminde ise özellikle IV. Murat döneminde </a:t>
            </a:r>
            <a:r>
              <a:rPr lang="tr-TR" sz="2000" b="1" dirty="0" smtClean="0"/>
              <a:t>kebapçılar, köfteciler, zerdeciler </a:t>
            </a:r>
            <a:r>
              <a:rPr lang="tr-TR" sz="2000" dirty="0" smtClean="0"/>
              <a:t>gibi esnaftan bahsedilmektedir. Evliya Çelebi  Seyahatnamesinde İstanbul’da </a:t>
            </a:r>
            <a:r>
              <a:rPr lang="tr-TR" sz="2000" b="1" dirty="0" smtClean="0"/>
              <a:t>2500 </a:t>
            </a:r>
            <a:r>
              <a:rPr lang="tr-TR" sz="2000" dirty="0" smtClean="0"/>
              <a:t>üzerinde dükkandan  bahsetmektedir. Bunların büyük bir kısmını lokantalar oluşturmaktaydı.</a:t>
            </a:r>
          </a:p>
          <a:p>
            <a:pPr algn="just">
              <a:lnSpc>
                <a:spcPct val="110000"/>
              </a:lnSpc>
            </a:pPr>
            <a:r>
              <a:rPr lang="tr-TR" sz="2000" dirty="0" smtClean="0"/>
              <a:t>Bir çok ürünün bir arada satıldığı “</a:t>
            </a:r>
            <a:r>
              <a:rPr lang="tr-TR" sz="2000" b="1" dirty="0" smtClean="0"/>
              <a:t>ilk lokanta 1879’da Konya’da” </a:t>
            </a:r>
            <a:r>
              <a:rPr lang="tr-TR" sz="2000" dirty="0" smtClean="0"/>
              <a:t>açılmıştır.</a:t>
            </a:r>
            <a:endParaRPr lang="tr-TR" sz="2000" b="1" dirty="0"/>
          </a:p>
        </p:txBody>
      </p:sp>
      <p:sp>
        <p:nvSpPr>
          <p:cNvPr id="4" name="3 Veri Yer Tutucusu"/>
          <p:cNvSpPr>
            <a:spLocks noGrp="1"/>
          </p:cNvSpPr>
          <p:nvPr>
            <p:ph type="dt" sz="half" idx="10"/>
          </p:nvPr>
        </p:nvSpPr>
        <p:spPr/>
        <p:txBody>
          <a:bodyPr/>
          <a:lstStyle/>
          <a:p>
            <a:fld id="{52DA57E2-838A-4958-BD49-249C97CCD6E8}"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4968552"/>
          </a:xfrm>
        </p:spPr>
        <p:txBody>
          <a:bodyPr>
            <a:noAutofit/>
          </a:bodyPr>
          <a:lstStyle/>
          <a:p>
            <a:pPr algn="just"/>
            <a:r>
              <a:rPr lang="tr-TR" sz="2000" dirty="0" smtClean="0"/>
              <a:t>Cumhuriyet döneminin ilk yıllarında modernleşme düşüncesiyle eğlence mekanlarının artırılmasına yönelik kamusal girişimler yiyecek içecek işletmelerini olumlu yönde etkilemiştir.</a:t>
            </a:r>
          </a:p>
          <a:p>
            <a:pPr algn="just"/>
            <a:r>
              <a:rPr lang="tr-TR" sz="2000" dirty="0" smtClean="0"/>
              <a:t>Bu dönemde özellikle Ankara’nın başkent olmasıyla birlikte İstanbul’daki işletmelerin benzerleri Ankara’ya da açılmaya başlanmıştır. </a:t>
            </a:r>
          </a:p>
          <a:p>
            <a:pPr algn="just"/>
            <a:r>
              <a:rPr lang="tr-TR" sz="2000" dirty="0" smtClean="0"/>
              <a:t>1980’li yıllarda turizm yatırımları ile birlikte yiyecek içecek sektörü de gelişme göstermiş, yalnızca yerli halka değil, yabancılara da yiyecek içecek hizmeti verme düşüncesi üzerine yoğunlaşılmıştır.</a:t>
            </a:r>
          </a:p>
          <a:p>
            <a:pPr algn="just"/>
            <a:r>
              <a:rPr lang="tr-TR" sz="2000" dirty="0" smtClean="0"/>
              <a:t>Cumhuriyetin ilk yıllarında genellikle aile işletmesi olarak kurulan restoranlar ve lokantalar, ilerleyen yıllarda yabancı sermaye ile tanışılmasıyla da profesyonelleşmiş ve zincir restoran sayısı artış göstermiştir. </a:t>
            </a:r>
          </a:p>
        </p:txBody>
      </p:sp>
      <p:sp>
        <p:nvSpPr>
          <p:cNvPr id="4" name="3 Veri Yer Tutucusu"/>
          <p:cNvSpPr>
            <a:spLocks noGrp="1"/>
          </p:cNvSpPr>
          <p:nvPr>
            <p:ph type="dt" sz="half" idx="10"/>
          </p:nvPr>
        </p:nvSpPr>
        <p:spPr/>
        <p:txBody>
          <a:bodyPr/>
          <a:lstStyle/>
          <a:p>
            <a:fld id="{862CDEAA-D5CB-46B5-A5E5-FA88F8645D9D}"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88640"/>
            <a:ext cx="8229600" cy="1143000"/>
          </a:xfrm>
        </p:spPr>
        <p:txBody>
          <a:bodyPr>
            <a:normAutofit/>
          </a:bodyPr>
          <a:lstStyle/>
          <a:p>
            <a:r>
              <a:rPr lang="tr-TR" sz="3200" b="1" dirty="0" smtClean="0"/>
              <a:t>Yiyecek İçecek Sektörünü Geliştiren Nedenler</a:t>
            </a:r>
            <a:endParaRPr lang="tr-TR" sz="3200" b="1" dirty="0"/>
          </a:p>
        </p:txBody>
      </p:sp>
      <p:sp>
        <p:nvSpPr>
          <p:cNvPr id="3" name="2 İçerik Yer Tutucusu"/>
          <p:cNvSpPr>
            <a:spLocks noGrp="1"/>
          </p:cNvSpPr>
          <p:nvPr>
            <p:ph idx="1"/>
          </p:nvPr>
        </p:nvSpPr>
        <p:spPr>
          <a:xfrm>
            <a:off x="457200" y="1412776"/>
            <a:ext cx="8219256" cy="5112568"/>
          </a:xfrm>
        </p:spPr>
        <p:txBody>
          <a:bodyPr/>
          <a:lstStyle/>
          <a:p>
            <a:pPr>
              <a:buNone/>
            </a:pPr>
            <a:r>
              <a:rPr lang="tr-TR" b="1" dirty="0" smtClean="0"/>
              <a:t>1- İnsan Gereksinimlerinin Rolü</a:t>
            </a:r>
          </a:p>
          <a:p>
            <a:pPr algn="just">
              <a:buNone/>
            </a:pPr>
            <a:r>
              <a:rPr lang="tr-TR" sz="2000" dirty="0" smtClean="0"/>
              <a:t>     İnsan gereksinimleri ile insanların yiyecek içecek işletmelerini tercih etmeleri birbirleriyle ilişkilidir. </a:t>
            </a:r>
            <a:r>
              <a:rPr lang="tr-TR" sz="2000" dirty="0" err="1" smtClean="0"/>
              <a:t>Maslow’un</a:t>
            </a:r>
            <a:r>
              <a:rPr lang="tr-TR" sz="2000" dirty="0" smtClean="0"/>
              <a:t> “</a:t>
            </a:r>
            <a:r>
              <a:rPr lang="tr-TR" sz="2000" b="1" dirty="0" smtClean="0"/>
              <a:t>İhtiyaçlar Hiyerarşisi</a:t>
            </a:r>
            <a:r>
              <a:rPr lang="tr-TR" sz="2000" dirty="0" smtClean="0"/>
              <a:t>” modeli dikkate alındığında insanların yiyecek içecek işletmelerini tercih etme nedenleri</a:t>
            </a:r>
            <a:r>
              <a:rPr lang="tr-TR" sz="2000" b="1" dirty="0" smtClean="0"/>
              <a:t> 5 Temel İhtiyaca</a:t>
            </a:r>
            <a:r>
              <a:rPr lang="tr-TR" sz="2000" dirty="0" smtClean="0"/>
              <a:t> göre değişebilmektedir.</a:t>
            </a:r>
          </a:p>
          <a:p>
            <a:pPr marL="457200" indent="-457200" algn="just">
              <a:buAutoNum type="alphaLcParenR"/>
            </a:pPr>
            <a:r>
              <a:rPr lang="tr-TR" sz="2000" b="1" dirty="0" smtClean="0"/>
              <a:t>Fizyolojik Gereksinimler</a:t>
            </a:r>
          </a:p>
          <a:p>
            <a:pPr marL="457200" indent="-457200" algn="just">
              <a:buNone/>
            </a:pPr>
            <a:r>
              <a:rPr lang="tr-TR" sz="2000" b="1" dirty="0" smtClean="0"/>
              <a:t>       </a:t>
            </a:r>
            <a:r>
              <a:rPr lang="tr-TR" sz="2000" dirty="0" smtClean="0"/>
              <a:t>Açlık, susuzluk ve uyku insanların en temek fizyolojik ihtiyaçlarındandır. Bu açıdan acıkan ve susayan tüm insanlar restorana gidebilir. Dolayısıyla acıkabilen ve susayabilen herkes restoranın potansiyel müşterisidir.</a:t>
            </a:r>
          </a:p>
          <a:p>
            <a:pPr marL="457200" indent="-457200" algn="just">
              <a:buAutoNum type="alphaLcParenR" startAt="2"/>
            </a:pPr>
            <a:r>
              <a:rPr lang="tr-TR" sz="2000" b="1" dirty="0" smtClean="0"/>
              <a:t>Güvenlik Gereksinimleri</a:t>
            </a:r>
          </a:p>
          <a:p>
            <a:pPr marL="457200" indent="-457200" algn="just">
              <a:buNone/>
            </a:pPr>
            <a:r>
              <a:rPr lang="tr-TR" sz="2000" dirty="0" smtClean="0"/>
              <a:t>       İnsanlar yedikleri ve içtikleri şeylerin kendilerine zarar vermeyeceğinden emin olmak isterler. Bu yüzden temizlik, hijyen ve sanitasyon yiyecek içecek işletmesinin tercih edilebilirliği açısından önemli unsurlardır.</a:t>
            </a:r>
            <a:endParaRPr lang="tr-TR" sz="2000" dirty="0"/>
          </a:p>
        </p:txBody>
      </p:sp>
      <p:sp>
        <p:nvSpPr>
          <p:cNvPr id="4" name="3 Veri Yer Tutucusu"/>
          <p:cNvSpPr>
            <a:spLocks noGrp="1"/>
          </p:cNvSpPr>
          <p:nvPr>
            <p:ph type="dt" sz="half" idx="10"/>
          </p:nvPr>
        </p:nvSpPr>
        <p:spPr/>
        <p:txBody>
          <a:bodyPr/>
          <a:lstStyle/>
          <a:p>
            <a:fld id="{4899BB7E-0BCE-41F6-A845-151C5E30F288}"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19</a:t>
            </a:fld>
            <a:endParaRPr lang="tr-TR" dirty="0"/>
          </a:p>
        </p:txBody>
      </p:sp>
      <p:sp>
        <p:nvSpPr>
          <p:cNvPr id="6" name="5 Altbilgi Yer Tutucusu"/>
          <p:cNvSpPr>
            <a:spLocks noGrp="1"/>
          </p:cNvSpPr>
          <p:nvPr>
            <p:ph type="ftr" sz="quarter" idx="11"/>
          </p:nvPr>
        </p:nvSpPr>
        <p:spPr/>
        <p:txBody>
          <a:bodyPr/>
          <a:lstStyle/>
          <a:p>
            <a:r>
              <a:rPr lang="tr-TR" dirty="0" smtClean="0"/>
              <a:t>Yrd.</a:t>
            </a:r>
            <a:r>
              <a:rPr lang="tr-TR" dirty="0" err="1" smtClean="0"/>
              <a:t>Doç.Dr</a:t>
            </a:r>
            <a:r>
              <a:rPr lang="tr-TR" dirty="0" smtClean="0"/>
              <a:t>. Oğuz </a:t>
            </a:r>
            <a:r>
              <a:rPr lang="tr-TR" dirty="0" err="1" smtClean="0"/>
              <a:t>Türkay</a:t>
            </a:r>
            <a:r>
              <a:rPr lang="tr-TR" dirty="0" smtClean="0"/>
              <a:t> - SAÜ İİBF </a:t>
            </a:r>
            <a:r>
              <a:rPr lang="tr-TR" dirty="0" err="1" smtClean="0"/>
              <a:t>Trz</a:t>
            </a:r>
            <a:r>
              <a:rPr lang="tr-TR" dirty="0" smtClean="0"/>
              <a:t>.</a:t>
            </a:r>
            <a:r>
              <a:rPr lang="tr-TR" dirty="0" err="1" smtClean="0"/>
              <a:t>İşl</a:t>
            </a:r>
            <a:r>
              <a:rPr lang="tr-TR" dirty="0" smtClean="0"/>
              <a:t>. </a:t>
            </a:r>
            <a:r>
              <a:rPr lang="tr-TR" dirty="0" err="1" smtClean="0"/>
              <a:t>Bl</a:t>
            </a:r>
            <a:r>
              <a:rPr lang="tr-TR" dirty="0" smtClean="0"/>
              <a:t>.</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8" y="2857496"/>
            <a:ext cx="9001156" cy="1143000"/>
          </a:xfrm>
        </p:spPr>
        <p:txBody>
          <a:bodyPr>
            <a:normAutofit fontScale="90000"/>
          </a:bodyPr>
          <a:lstStyle/>
          <a:p>
            <a:pPr algn="ctr"/>
            <a:r>
              <a:rPr lang="tr-TR" b="1" dirty="0" smtClean="0"/>
              <a:t>İnsan ne yiyorsa o’dur! </a:t>
            </a:r>
            <a:r>
              <a:rPr lang="tr-TR" sz="4400" dirty="0" smtClean="0"/>
              <a:t>Goethe+</a:t>
            </a:r>
            <a:r>
              <a:rPr lang="tr-TR" sz="4400" dirty="0" err="1" smtClean="0"/>
              <a:t>Feuerbach</a:t>
            </a:r>
            <a:endParaRPr lang="tr-TR" sz="4400" dirty="0"/>
          </a:p>
        </p:txBody>
      </p:sp>
      <p:sp>
        <p:nvSpPr>
          <p:cNvPr id="4" name="3 Veri Yer Tutucusu"/>
          <p:cNvSpPr>
            <a:spLocks noGrp="1"/>
          </p:cNvSpPr>
          <p:nvPr>
            <p:ph type="dt" sz="half" idx="10"/>
          </p:nvPr>
        </p:nvSpPr>
        <p:spPr/>
        <p:txBody>
          <a:bodyPr/>
          <a:lstStyle/>
          <a:p>
            <a:fld id="{F4D096EC-A4A2-4702-9F54-C1939CC7260B}"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363272" cy="5544616"/>
          </a:xfrm>
        </p:spPr>
        <p:txBody>
          <a:bodyPr>
            <a:normAutofit fontScale="85000" lnSpcReduction="10000"/>
          </a:bodyPr>
          <a:lstStyle/>
          <a:p>
            <a:pPr algn="just">
              <a:lnSpc>
                <a:spcPct val="150000"/>
              </a:lnSpc>
              <a:buNone/>
            </a:pPr>
            <a:r>
              <a:rPr lang="tr-TR" sz="2000" b="1" dirty="0" smtClean="0"/>
              <a:t>c)</a:t>
            </a:r>
            <a:r>
              <a:rPr lang="tr-TR" sz="2000" dirty="0" smtClean="0"/>
              <a:t> </a:t>
            </a:r>
            <a:r>
              <a:rPr lang="tr-TR" sz="2000" b="1" dirty="0" smtClean="0"/>
              <a:t>Ait Olma Gereksinimi</a:t>
            </a:r>
            <a:r>
              <a:rPr lang="tr-TR" sz="2000" dirty="0" smtClean="0"/>
              <a:t> </a:t>
            </a:r>
          </a:p>
          <a:p>
            <a:pPr algn="just">
              <a:lnSpc>
                <a:spcPct val="150000"/>
              </a:lnSpc>
              <a:buNone/>
            </a:pPr>
            <a:r>
              <a:rPr lang="tr-TR" sz="2000" dirty="0" smtClean="0"/>
              <a:t>    İnsanlar sosyal birer varlık olmalarından dolayı belirli bir gruba ait olmak isterler. </a:t>
            </a:r>
            <a:r>
              <a:rPr lang="tr-TR" sz="2000" i="1" dirty="0" smtClean="0"/>
              <a:t>Örneğin, Aile, okul, arkadaş gibi. </a:t>
            </a:r>
          </a:p>
          <a:p>
            <a:pPr algn="just">
              <a:lnSpc>
                <a:spcPct val="150000"/>
              </a:lnSpc>
              <a:buNone/>
            </a:pPr>
            <a:r>
              <a:rPr lang="tr-TR" sz="2000" b="1" dirty="0" smtClean="0"/>
              <a:t>d) Saygınlık Gereksinimi</a:t>
            </a:r>
          </a:p>
          <a:p>
            <a:pPr algn="just">
              <a:lnSpc>
                <a:spcPct val="150000"/>
              </a:lnSpc>
              <a:buNone/>
            </a:pPr>
            <a:r>
              <a:rPr lang="tr-TR" sz="2000" dirty="0" smtClean="0"/>
              <a:t>     İnsanlar bulundukları topluluk veya grup içinde sayılmak ve saygı görmek isterler. </a:t>
            </a:r>
          </a:p>
          <a:p>
            <a:pPr algn="just">
              <a:lnSpc>
                <a:spcPct val="150000"/>
              </a:lnSpc>
              <a:buNone/>
            </a:pPr>
            <a:r>
              <a:rPr lang="tr-TR" sz="2000" b="1" dirty="0" smtClean="0"/>
              <a:t>e) </a:t>
            </a:r>
            <a:r>
              <a:rPr lang="tr-TR" sz="2000" b="1" dirty="0" err="1" smtClean="0"/>
              <a:t>Özgerçekleştirme</a:t>
            </a:r>
            <a:r>
              <a:rPr lang="tr-TR" sz="2000" b="1" dirty="0" smtClean="0"/>
              <a:t> (Kendini İspat Etme) </a:t>
            </a:r>
          </a:p>
          <a:p>
            <a:pPr algn="just">
              <a:lnSpc>
                <a:spcPct val="150000"/>
              </a:lnSpc>
              <a:buNone/>
            </a:pPr>
            <a:r>
              <a:rPr lang="tr-TR" sz="2000" dirty="0" smtClean="0"/>
              <a:t>    Bu evrede insan sosyal çevresinde kendini </a:t>
            </a:r>
            <a:r>
              <a:rPr lang="tr-TR" sz="2000" dirty="0" err="1" smtClean="0"/>
              <a:t>ıspatlamıştır</a:t>
            </a:r>
            <a:r>
              <a:rPr lang="tr-TR" sz="2000" dirty="0" smtClean="0"/>
              <a:t>. Tüketim tercihleri de bu özgüvenini yansıtır. </a:t>
            </a:r>
          </a:p>
          <a:p>
            <a:pPr algn="just">
              <a:lnSpc>
                <a:spcPct val="150000"/>
              </a:lnSpc>
              <a:buNone/>
            </a:pPr>
            <a:r>
              <a:rPr lang="tr-TR" sz="2000" dirty="0" smtClean="0"/>
              <a:t>     Yiyecek içecek işletmeleri özellikle hedef pazarlarını belirlerken bireylerin bu temel gereksinimlerini karşılamak üzere çalışmalar yapmalıdır. Potansiyel müşterilerinin öncelikli gereksinimlerini bilmeli ve onlara göre ürünler geliştirmelidir. Her bir ihtiyaç grubu başka tür bir işletmecilik anlayışını gerektirir. Örneğin; ucuz restoranlar birinci ihtiyaçları karşılarken son üçüne hitap etmez.</a:t>
            </a:r>
          </a:p>
        </p:txBody>
      </p:sp>
      <p:sp>
        <p:nvSpPr>
          <p:cNvPr id="4" name="3 Veri Yer Tutucusu"/>
          <p:cNvSpPr>
            <a:spLocks noGrp="1"/>
          </p:cNvSpPr>
          <p:nvPr>
            <p:ph type="dt" sz="half" idx="10"/>
          </p:nvPr>
        </p:nvSpPr>
        <p:spPr/>
        <p:txBody>
          <a:bodyPr/>
          <a:lstStyle/>
          <a:p>
            <a:fld id="{53D6F910-0975-4A23-B0FC-25BAAC9E6E3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20</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241088"/>
            <a:ext cx="8435280" cy="544706"/>
          </a:xfrm>
        </p:spPr>
        <p:txBody>
          <a:bodyPr>
            <a:normAutofit/>
          </a:bodyPr>
          <a:lstStyle/>
          <a:p>
            <a:r>
              <a:rPr lang="tr-TR" sz="2800" b="1" dirty="0" smtClean="0">
                <a:solidFill>
                  <a:schemeClr val="tx1"/>
                </a:solidFill>
              </a:rPr>
              <a:t>2- İnsanları Yiyecek İçecek İşletmesine Yönelten Nedenler </a:t>
            </a:r>
            <a:endParaRPr lang="tr-TR" sz="2800" b="1" dirty="0">
              <a:solidFill>
                <a:schemeClr val="tx1"/>
              </a:solidFill>
            </a:endParaRPr>
          </a:p>
        </p:txBody>
      </p:sp>
      <p:sp>
        <p:nvSpPr>
          <p:cNvPr id="3" name="2 İçerik Yer Tutucusu"/>
          <p:cNvSpPr>
            <a:spLocks noGrp="1"/>
          </p:cNvSpPr>
          <p:nvPr>
            <p:ph idx="1"/>
          </p:nvPr>
        </p:nvSpPr>
        <p:spPr>
          <a:xfrm>
            <a:off x="179512" y="928670"/>
            <a:ext cx="8964488" cy="5452658"/>
          </a:xfrm>
        </p:spPr>
        <p:txBody>
          <a:bodyPr>
            <a:normAutofit lnSpcReduction="10000"/>
          </a:bodyPr>
          <a:lstStyle/>
          <a:p>
            <a:pPr algn="just">
              <a:lnSpc>
                <a:spcPct val="114000"/>
              </a:lnSpc>
              <a:spcBef>
                <a:spcPts val="900"/>
              </a:spcBef>
              <a:buNone/>
            </a:pPr>
            <a:r>
              <a:rPr lang="tr-TR" sz="1800" b="1" dirty="0" smtClean="0"/>
              <a:t>Kolaylık: </a:t>
            </a:r>
            <a:r>
              <a:rPr lang="tr-TR" sz="1800" dirty="0" smtClean="0"/>
              <a:t>Yemek hazırlamak oldukça zahmetli bir süreçtir. Bu nedenle insanlar yiyecek içecek işletmelerinden faydalanabilmektedir.</a:t>
            </a:r>
            <a:r>
              <a:rPr lang="tr-TR" sz="1800" b="1" dirty="0" smtClean="0"/>
              <a:t> </a:t>
            </a:r>
          </a:p>
          <a:p>
            <a:pPr algn="just">
              <a:lnSpc>
                <a:spcPct val="114000"/>
              </a:lnSpc>
              <a:spcBef>
                <a:spcPts val="900"/>
              </a:spcBef>
              <a:buNone/>
            </a:pPr>
            <a:r>
              <a:rPr lang="tr-TR" sz="1800" b="1" dirty="0" smtClean="0"/>
              <a:t>Farklı lezzetler </a:t>
            </a:r>
            <a:r>
              <a:rPr lang="tr-TR" sz="1800" b="1" u="sng" dirty="0" smtClean="0"/>
              <a:t>:</a:t>
            </a:r>
            <a:r>
              <a:rPr lang="tr-TR" sz="1800" dirty="0" smtClean="0"/>
              <a:t>Ev ortamında bazı yemekleri ve içecekleri hazırlamak zor hatta imkansızdır. İnsanlar zaman zaman evlerinde yapamadıkları lezzetlere ulaşmak için yiyecek içecek işletmelerine gidebilir. </a:t>
            </a:r>
            <a:r>
              <a:rPr lang="tr-TR" sz="1800" i="1" dirty="0" smtClean="0"/>
              <a:t>Örneğin Döner yemek isteyen bir kişinin Dönerciye gitmesi gibi.</a:t>
            </a:r>
          </a:p>
          <a:p>
            <a:pPr algn="just">
              <a:lnSpc>
                <a:spcPct val="114000"/>
              </a:lnSpc>
              <a:spcBef>
                <a:spcPts val="900"/>
              </a:spcBef>
              <a:buNone/>
            </a:pPr>
            <a:r>
              <a:rPr lang="tr-TR" sz="1800" b="1" dirty="0" smtClean="0"/>
              <a:t>İşçilik: </a:t>
            </a:r>
            <a:r>
              <a:rPr lang="tr-TR" sz="1800" dirty="0" smtClean="0"/>
              <a:t>Güzel bir yemek yapmak ciddi bir işçilik ve emek gerektirir. İnsanlar işçilikten kurtulmak için de bu işletmeleri tercih edebilmektedir. </a:t>
            </a:r>
          </a:p>
          <a:p>
            <a:pPr algn="just">
              <a:lnSpc>
                <a:spcPct val="114000"/>
              </a:lnSpc>
              <a:spcBef>
                <a:spcPts val="900"/>
              </a:spcBef>
              <a:buNone/>
            </a:pPr>
            <a:r>
              <a:rPr lang="tr-TR" sz="1800" b="1" dirty="0" smtClean="0"/>
              <a:t>Statü: </a:t>
            </a:r>
            <a:r>
              <a:rPr lang="tr-TR" sz="1800" dirty="0" smtClean="0"/>
              <a:t>İnsanların sosyal statüleri değiştiğinde de gittikleri restoranların özellikleri ve restoranlara gitme sıklıkları değişmektedir. Belirli bir statüye ulaşan insanlar kendilerine saygı gösterilen ve daha iyi hizmet sunan işletmeleri tercih etmektedirler. </a:t>
            </a:r>
            <a:r>
              <a:rPr lang="tr-TR" sz="1800" i="1" dirty="0" smtClean="0"/>
              <a:t>Örneğin, Bir genel müdürün müşterileri ile yemeğe çıkarken, kaliteli yerler tercih etmesi gibi</a:t>
            </a:r>
          </a:p>
          <a:p>
            <a:pPr algn="just">
              <a:lnSpc>
                <a:spcPct val="114000"/>
              </a:lnSpc>
              <a:spcBef>
                <a:spcPts val="900"/>
              </a:spcBef>
              <a:buNone/>
            </a:pPr>
            <a:r>
              <a:rPr lang="tr-TR" sz="1800" b="1" dirty="0" smtClean="0"/>
              <a:t>Kültür ve rastgele seçimler: </a:t>
            </a:r>
            <a:r>
              <a:rPr lang="tr-TR" sz="1800" dirty="0" smtClean="0"/>
              <a:t>İnsanların kültürü de gidecekleri yiyecek içecek işlemesini belirlemede ve gitme sıklığında etkili olmaktadır. </a:t>
            </a:r>
            <a:r>
              <a:rPr lang="tr-TR" sz="1800" i="1" dirty="0" smtClean="0"/>
              <a:t>Örneğin Batı toplumlarında dışarıda yemek yeme alışkanlığı doğu toplumlarına göre çok daha fazladır.</a:t>
            </a:r>
          </a:p>
          <a:p>
            <a:pPr algn="just">
              <a:lnSpc>
                <a:spcPct val="114000"/>
              </a:lnSpc>
              <a:buNone/>
            </a:pPr>
            <a:endParaRPr lang="tr-TR" sz="1600" i="1" dirty="0"/>
          </a:p>
        </p:txBody>
      </p:sp>
      <p:sp>
        <p:nvSpPr>
          <p:cNvPr id="4" name="3 Veri Yer Tutucusu"/>
          <p:cNvSpPr>
            <a:spLocks noGrp="1"/>
          </p:cNvSpPr>
          <p:nvPr>
            <p:ph type="dt" sz="half" idx="10"/>
          </p:nvPr>
        </p:nvSpPr>
        <p:spPr/>
        <p:txBody>
          <a:bodyPr/>
          <a:lstStyle/>
          <a:p>
            <a:fld id="{46023631-832F-42CF-B074-6A72B1857929}"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25760"/>
            <a:ext cx="8229600" cy="1143000"/>
          </a:xfrm>
        </p:spPr>
        <p:txBody>
          <a:bodyPr>
            <a:normAutofit/>
          </a:bodyPr>
          <a:lstStyle/>
          <a:p>
            <a:r>
              <a:rPr lang="tr-TR" sz="2800" b="1" dirty="0" smtClean="0">
                <a:solidFill>
                  <a:schemeClr val="tx1"/>
                </a:solidFill>
              </a:rPr>
              <a:t>3- Tarihi Olaylar</a:t>
            </a:r>
            <a:endParaRPr lang="tr-TR" sz="2800" b="1" dirty="0">
              <a:solidFill>
                <a:schemeClr val="tx1"/>
              </a:solidFill>
            </a:endParaRPr>
          </a:p>
        </p:txBody>
      </p:sp>
      <p:sp>
        <p:nvSpPr>
          <p:cNvPr id="3" name="2 İçerik Yer Tutucusu"/>
          <p:cNvSpPr>
            <a:spLocks noGrp="1"/>
          </p:cNvSpPr>
          <p:nvPr>
            <p:ph idx="1"/>
          </p:nvPr>
        </p:nvSpPr>
        <p:spPr>
          <a:xfrm>
            <a:off x="251520" y="1340768"/>
            <a:ext cx="8640960" cy="4608512"/>
          </a:xfrm>
        </p:spPr>
        <p:txBody>
          <a:bodyPr>
            <a:normAutofit/>
          </a:bodyPr>
          <a:lstStyle/>
          <a:p>
            <a:pPr algn="just">
              <a:lnSpc>
                <a:spcPct val="114000"/>
              </a:lnSpc>
            </a:pPr>
            <a:r>
              <a:rPr lang="tr-TR" sz="2000" dirty="0" smtClean="0"/>
              <a:t>İnsanların yiyecek içecek alışkanlıklarını değiştiren ve yiyecek içecek sektörünü etkileyen pek çok tarihi olay vardır. Bunların en başında “</a:t>
            </a:r>
            <a:r>
              <a:rPr lang="tr-TR" sz="2000" b="1" i="1" dirty="0" smtClean="0"/>
              <a:t>Yerleşik hayata geçiş” </a:t>
            </a:r>
            <a:r>
              <a:rPr lang="tr-TR" sz="2000" i="1" dirty="0" smtClean="0"/>
              <a:t>ve “</a:t>
            </a:r>
            <a:r>
              <a:rPr lang="tr-TR" sz="2000" b="1" i="1" dirty="0" smtClean="0"/>
              <a:t>Ateşin bulunması” </a:t>
            </a:r>
            <a:r>
              <a:rPr lang="tr-TR" sz="2000" dirty="0" smtClean="0"/>
              <a:t>vardır. </a:t>
            </a:r>
          </a:p>
          <a:p>
            <a:pPr algn="just">
              <a:lnSpc>
                <a:spcPct val="114000"/>
              </a:lnSpc>
            </a:pPr>
            <a:r>
              <a:rPr lang="tr-TR" sz="2000" dirty="0" smtClean="0"/>
              <a:t>İnsanoğlunun yerleşik yaşama geçmesiyle birlikte tarım başlamış ve insanlar yiyeceklerinin peşinden gitmek yerine kendileri bitki yetiştirmeye çalışmıştır. Zamanla bitki ve hayvanları işlemeye başlamıştır. Bu durum mutfaklarda yer alan besinlerin ve mutfağın gelişmesine yol açmıştır .</a:t>
            </a:r>
          </a:p>
          <a:p>
            <a:pPr algn="just">
              <a:lnSpc>
                <a:spcPct val="114000"/>
              </a:lnSpc>
            </a:pPr>
            <a:r>
              <a:rPr lang="tr-TR" sz="2000" dirty="0" smtClean="0"/>
              <a:t>Ateşin bulunmasıyla çiğ halde tüketilmesi mümkün olmayan yiyecekler mutfaklara girmiştir. Aynı zamanda farklı pişirme teknikleri de gelişmiştir.</a:t>
            </a:r>
          </a:p>
          <a:p>
            <a:pPr algn="just">
              <a:lnSpc>
                <a:spcPct val="114000"/>
              </a:lnSpc>
            </a:pPr>
            <a:r>
              <a:rPr lang="tr-TR" sz="2000" b="1" dirty="0" smtClean="0"/>
              <a:t>Fransız </a:t>
            </a:r>
            <a:r>
              <a:rPr lang="tr-TR" sz="2000" b="1" dirty="0" err="1" smtClean="0"/>
              <a:t>İhtilali</a:t>
            </a:r>
            <a:r>
              <a:rPr lang="tr-TR" sz="2000" b="1" dirty="0" smtClean="0"/>
              <a:t> </a:t>
            </a:r>
            <a:r>
              <a:rPr lang="tr-TR" sz="2000" dirty="0" smtClean="0"/>
              <a:t>ve </a:t>
            </a:r>
            <a:r>
              <a:rPr lang="tr-TR" sz="2000" b="1" dirty="0" smtClean="0"/>
              <a:t>Sanayi devrimi </a:t>
            </a:r>
            <a:r>
              <a:rPr lang="tr-TR" sz="2000" dirty="0" smtClean="0"/>
              <a:t>de yiyecek içecek işletmeciliğini ve sektörün gelişmesini olumlu yönde etkilemiştir. </a:t>
            </a:r>
          </a:p>
          <a:p>
            <a:pPr algn="just">
              <a:lnSpc>
                <a:spcPct val="114000"/>
              </a:lnSpc>
            </a:pPr>
            <a:endParaRPr lang="tr-TR" sz="2000" dirty="0"/>
          </a:p>
        </p:txBody>
      </p:sp>
      <p:sp>
        <p:nvSpPr>
          <p:cNvPr id="4" name="3 Veri Yer Tutucusu"/>
          <p:cNvSpPr>
            <a:spLocks noGrp="1"/>
          </p:cNvSpPr>
          <p:nvPr>
            <p:ph type="dt" sz="half" idx="10"/>
          </p:nvPr>
        </p:nvSpPr>
        <p:spPr/>
        <p:txBody>
          <a:bodyPr/>
          <a:lstStyle/>
          <a:p>
            <a:fld id="{7298B24E-F766-493B-BD82-A583400889CE}"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692696"/>
            <a:ext cx="8229600" cy="506320"/>
          </a:xfrm>
        </p:spPr>
        <p:txBody>
          <a:bodyPr>
            <a:normAutofit/>
          </a:bodyPr>
          <a:lstStyle/>
          <a:p>
            <a:r>
              <a:rPr lang="tr-TR" sz="2800" b="1" u="sng" dirty="0" smtClean="0">
                <a:solidFill>
                  <a:schemeClr val="tx1"/>
                </a:solidFill>
                <a:latin typeface="+mn-lt"/>
              </a:rPr>
              <a:t>Fransız </a:t>
            </a:r>
            <a:r>
              <a:rPr lang="tr-TR" sz="2800" b="1" u="sng" dirty="0" err="1" smtClean="0">
                <a:solidFill>
                  <a:schemeClr val="tx1"/>
                </a:solidFill>
                <a:latin typeface="+mn-lt"/>
              </a:rPr>
              <a:t>İhtilali</a:t>
            </a:r>
            <a:r>
              <a:rPr lang="tr-TR" sz="2800" b="1" u="sng" dirty="0" smtClean="0">
                <a:solidFill>
                  <a:schemeClr val="tx1"/>
                </a:solidFill>
                <a:latin typeface="+mn-lt"/>
              </a:rPr>
              <a:t> </a:t>
            </a:r>
            <a:endParaRPr lang="tr-TR" sz="2800" b="1" u="sng" dirty="0">
              <a:solidFill>
                <a:schemeClr val="tx1"/>
              </a:solidFill>
              <a:latin typeface="+mn-lt"/>
            </a:endParaRPr>
          </a:p>
        </p:txBody>
      </p:sp>
      <p:sp>
        <p:nvSpPr>
          <p:cNvPr id="3" name="2 İçerik Yer Tutucusu"/>
          <p:cNvSpPr>
            <a:spLocks noGrp="1"/>
          </p:cNvSpPr>
          <p:nvPr>
            <p:ph idx="1"/>
          </p:nvPr>
        </p:nvSpPr>
        <p:spPr>
          <a:xfrm>
            <a:off x="251520" y="1196752"/>
            <a:ext cx="8640960" cy="5661248"/>
          </a:xfrm>
        </p:spPr>
        <p:txBody>
          <a:bodyPr>
            <a:normAutofit/>
          </a:bodyPr>
          <a:lstStyle/>
          <a:p>
            <a:pPr algn="just"/>
            <a:r>
              <a:rPr lang="tr-TR" sz="1700" dirty="0" smtClean="0"/>
              <a:t>Fransız </a:t>
            </a:r>
            <a:r>
              <a:rPr lang="tr-TR" sz="1700" dirty="0" err="1" smtClean="0"/>
              <a:t>ihtilali</a:t>
            </a:r>
            <a:r>
              <a:rPr lang="tr-TR" sz="1700" dirty="0" smtClean="0"/>
              <a:t> öncesinde Fransa’da hakim olan Derebeylik rejiminde halkın büyük çoğunluğu ezilmekteydi. Zenginlerin mutfağında o dönemde bilinen her çeşit yiyecek bulunurken, fakir halk evine çavdar ekmeği götürmekte zorlanmaktaydılar. </a:t>
            </a:r>
          </a:p>
          <a:p>
            <a:pPr algn="just"/>
            <a:r>
              <a:rPr lang="tr-TR" sz="1700" dirty="0" smtClean="0"/>
              <a:t>Bu dönemde zenginler, verdikleri ziyafetlerdeki bollukla övünmekte idiler. Fransız Mutfağındaki tariflerin bir çoğu bu dönemden kalmış tariflerdir. </a:t>
            </a:r>
          </a:p>
          <a:p>
            <a:pPr algn="just"/>
            <a:r>
              <a:rPr lang="tr-TR" sz="1700" dirty="0" smtClean="0"/>
              <a:t>Fransız </a:t>
            </a:r>
            <a:r>
              <a:rPr lang="tr-TR" sz="1700" dirty="0" err="1" smtClean="0"/>
              <a:t>İhtilalinin</a:t>
            </a:r>
            <a:r>
              <a:rPr lang="tr-TR" sz="1700" dirty="0" smtClean="0"/>
              <a:t> Gerçekleşmesiyle birlikte halkın genel refah seviyesi yükselmiş ve derebeylerin şatolarında çalışan aşçılar, tarifleri  dışarıda uygulama şansı elde etmiştir.</a:t>
            </a:r>
          </a:p>
          <a:p>
            <a:pPr algn="just">
              <a:buNone/>
            </a:pPr>
            <a:r>
              <a:rPr lang="tr-TR" sz="2800" b="1" u="sng" dirty="0" smtClean="0"/>
              <a:t>Sanayi Devrimi</a:t>
            </a:r>
          </a:p>
          <a:p>
            <a:pPr algn="just">
              <a:buFont typeface="Wingdings" pitchFamily="2" charset="2"/>
              <a:buChar char="v"/>
            </a:pPr>
            <a:r>
              <a:rPr lang="tr-TR" sz="1700" dirty="0" smtClean="0"/>
              <a:t>Sanayi devriminin gerçekleşmesi ile birlikte insanların gelirleri artmaya başlamıştır. Bu durum yiyecek içecek işletmelerine de yansımıştır. İnsanlar yiyecek içecek işletmelerini daha fazla tercih etmeye başlamıştır.</a:t>
            </a:r>
          </a:p>
          <a:p>
            <a:pPr algn="just">
              <a:buFont typeface="Wingdings" pitchFamily="2" charset="2"/>
              <a:buChar char="v"/>
            </a:pPr>
            <a:r>
              <a:rPr lang="tr-TR" sz="1700" dirty="0" smtClean="0"/>
              <a:t>Ulaşımın kolaylaşması ve soğutma makinelerinin ortaya çıkmasıyla da besinler daha uzun süre saklanabilmiş ve kolay bozulabilir yiyecekler de mutfaklara girebilmiştir.</a:t>
            </a:r>
          </a:p>
          <a:p>
            <a:pPr algn="just">
              <a:buFont typeface="Wingdings" pitchFamily="2" charset="2"/>
              <a:buChar char="v"/>
            </a:pPr>
            <a:r>
              <a:rPr lang="tr-TR" sz="1700" dirty="0" smtClean="0"/>
              <a:t>Farklı coğrafyalarla tanışılmasının bir sonucu olarak da mutfak kültürü genişlemiş ve yeni yiyecek ve içecek türleri ortaya çıkmıştır. </a:t>
            </a:r>
          </a:p>
          <a:p>
            <a:pPr algn="just">
              <a:buFont typeface="Wingdings" pitchFamily="2" charset="2"/>
              <a:buChar char="v"/>
            </a:pPr>
            <a:r>
              <a:rPr lang="tr-TR" sz="1700" dirty="0" smtClean="0"/>
              <a:t>Sanayi devrimi ile birlikte farklı menüler sunan çok sayıda işletme kurulmuş ve insanların maddi kaynaklarının ve boş zamanlarının artması da onları yiyecek içecek işletmelerine daha fazla yönlendirmiştir. </a:t>
            </a:r>
            <a:endParaRPr lang="tr-TR" sz="1700" dirty="0"/>
          </a:p>
        </p:txBody>
      </p:sp>
      <p:sp>
        <p:nvSpPr>
          <p:cNvPr id="4" name="3 Veri Yer Tutucusu"/>
          <p:cNvSpPr>
            <a:spLocks noGrp="1"/>
          </p:cNvSpPr>
          <p:nvPr>
            <p:ph type="dt" sz="half" idx="10"/>
          </p:nvPr>
        </p:nvSpPr>
        <p:spPr/>
        <p:txBody>
          <a:bodyPr/>
          <a:lstStyle/>
          <a:p>
            <a:fld id="{C843B347-3AD0-4AD2-A11C-66709DEFC03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23</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642918"/>
            <a:ext cx="8229600" cy="632666"/>
          </a:xfrm>
        </p:spPr>
        <p:txBody>
          <a:bodyPr>
            <a:normAutofit/>
          </a:bodyPr>
          <a:lstStyle/>
          <a:p>
            <a:r>
              <a:rPr lang="tr-TR" sz="3200" b="1" dirty="0" smtClean="0"/>
              <a:t>3- Yiyecek-İçecek Sektörünün Özellikleri </a:t>
            </a:r>
            <a:endParaRPr lang="tr-TR" sz="3200" b="1" dirty="0"/>
          </a:p>
        </p:txBody>
      </p:sp>
      <p:sp>
        <p:nvSpPr>
          <p:cNvPr id="3" name="2 İçerik Yer Tutucusu"/>
          <p:cNvSpPr>
            <a:spLocks noGrp="1"/>
          </p:cNvSpPr>
          <p:nvPr>
            <p:ph idx="1"/>
          </p:nvPr>
        </p:nvSpPr>
        <p:spPr>
          <a:xfrm>
            <a:off x="214282" y="1285860"/>
            <a:ext cx="8472518" cy="5095468"/>
          </a:xfrm>
        </p:spPr>
        <p:txBody>
          <a:bodyPr>
            <a:normAutofit lnSpcReduction="10000"/>
          </a:bodyPr>
          <a:lstStyle/>
          <a:p>
            <a:pPr algn="just"/>
            <a:r>
              <a:rPr lang="tr-TR" sz="2000" dirty="0" smtClean="0"/>
              <a:t>Yiyecek içecek sektörünü diğer sektörlerden ayıran en temel özelliklerden biri, işletmelerin sunduğu ürünlerin “</a:t>
            </a:r>
            <a:r>
              <a:rPr lang="tr-TR" sz="2000" b="1" i="1" dirty="0" smtClean="0"/>
              <a:t>hizmet”</a:t>
            </a:r>
            <a:r>
              <a:rPr lang="tr-TR" sz="2000" dirty="0" smtClean="0"/>
              <a:t> ürünü olmasından kaynaklanmaktadır. </a:t>
            </a:r>
          </a:p>
          <a:p>
            <a:pPr algn="just"/>
            <a:r>
              <a:rPr lang="tr-TR" sz="2000" dirty="0" smtClean="0"/>
              <a:t>İnsanların sosyal ve psikolojik ihtiyaçlarını karşılamak üzere başkaları tarafından üretilen faydalara “</a:t>
            </a:r>
            <a:r>
              <a:rPr lang="tr-TR" sz="2000" b="1" dirty="0" smtClean="0"/>
              <a:t>hizmet” </a:t>
            </a:r>
            <a:r>
              <a:rPr lang="tr-TR" sz="2000" dirty="0" smtClean="0"/>
              <a:t>adı verilmektedir. </a:t>
            </a:r>
          </a:p>
          <a:p>
            <a:pPr algn="just"/>
            <a:r>
              <a:rPr lang="tr-TR" sz="2000" dirty="0" smtClean="0"/>
              <a:t>İnsanlar, yiyecek içecek işletmelerine yalnızca fiziksel ihtiyaçlarını gidermek için gitmezler, bunun yanında sosyal ve psikolojik ihtiyaçlarının giderilmesini de beklerler. Bu nedenle Yiyecek içecek İşletmeleri “</a:t>
            </a:r>
            <a:r>
              <a:rPr lang="tr-TR" sz="2000" b="1" dirty="0" smtClean="0"/>
              <a:t>Hizmet İşletmeleri”</a:t>
            </a:r>
            <a:r>
              <a:rPr lang="tr-TR" sz="2000" dirty="0" smtClean="0"/>
              <a:t>dir. </a:t>
            </a:r>
          </a:p>
          <a:p>
            <a:pPr algn="just">
              <a:buNone/>
            </a:pPr>
            <a:endParaRPr lang="tr-TR" sz="2000" b="1" u="sng" dirty="0" smtClean="0"/>
          </a:p>
          <a:p>
            <a:pPr algn="just">
              <a:buNone/>
            </a:pPr>
            <a:r>
              <a:rPr lang="tr-TR" sz="2000" b="1" u="sng" dirty="0" smtClean="0"/>
              <a:t>Başlıca Özellikleri</a:t>
            </a:r>
          </a:p>
          <a:p>
            <a:pPr algn="just">
              <a:buFont typeface="Arial" charset="0"/>
              <a:buChar char="•"/>
            </a:pPr>
            <a:r>
              <a:rPr lang="tr-TR" sz="2000" dirty="0" smtClean="0"/>
              <a:t>Değişken maliyetlerin toplam maliyetler içindeki payının yüksek olması</a:t>
            </a:r>
          </a:p>
          <a:p>
            <a:pPr algn="just">
              <a:buFont typeface="Arial" charset="0"/>
              <a:buChar char="•"/>
            </a:pPr>
            <a:r>
              <a:rPr lang="tr-TR" sz="2000" dirty="0" smtClean="0"/>
              <a:t>Aşırı rekabet</a:t>
            </a:r>
          </a:p>
          <a:p>
            <a:pPr algn="just">
              <a:buFont typeface="Arial" charset="0"/>
              <a:buChar char="•"/>
            </a:pPr>
            <a:r>
              <a:rPr lang="tr-TR" sz="2000" dirty="0" smtClean="0"/>
              <a:t>İkamesinin kolay olması</a:t>
            </a:r>
          </a:p>
          <a:p>
            <a:pPr algn="just">
              <a:buFont typeface="Arial" charset="0"/>
              <a:buChar char="•"/>
            </a:pPr>
            <a:r>
              <a:rPr lang="tr-TR" sz="2000" dirty="0" smtClean="0"/>
              <a:t>Yüksek riskli bir sektör olması</a:t>
            </a:r>
          </a:p>
          <a:p>
            <a:pPr algn="just">
              <a:buFont typeface="Arial" charset="0"/>
              <a:buChar char="•"/>
            </a:pPr>
            <a:endParaRPr lang="tr-TR" sz="2000" b="1" dirty="0" smtClean="0"/>
          </a:p>
        </p:txBody>
      </p:sp>
      <p:sp>
        <p:nvSpPr>
          <p:cNvPr id="4" name="3 Veri Yer Tutucusu"/>
          <p:cNvSpPr>
            <a:spLocks noGrp="1"/>
          </p:cNvSpPr>
          <p:nvPr>
            <p:ph type="dt" sz="half" idx="10"/>
          </p:nvPr>
        </p:nvSpPr>
        <p:spPr/>
        <p:txBody>
          <a:bodyPr/>
          <a:lstStyle/>
          <a:p>
            <a:fld id="{6BA51032-2B7D-4A54-8E24-2174A1C575F7}"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24</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928" y="796070"/>
            <a:ext cx="8229600" cy="346914"/>
          </a:xfrm>
        </p:spPr>
        <p:txBody>
          <a:bodyPr>
            <a:normAutofit fontScale="90000"/>
          </a:bodyPr>
          <a:lstStyle/>
          <a:p>
            <a:r>
              <a:rPr lang="tr-TR" sz="2000" b="1" dirty="0" smtClean="0">
                <a:solidFill>
                  <a:schemeClr val="tx1"/>
                </a:solidFill>
                <a:latin typeface="+mn-lt"/>
              </a:rPr>
              <a:t>1- Yiyecek-İçecek Sektöründe Üretilen Ürünlerin Çoğu Fiziksel Değildir.</a:t>
            </a:r>
            <a:endParaRPr lang="tr-TR" sz="2000" b="1" dirty="0">
              <a:solidFill>
                <a:schemeClr val="tx1"/>
              </a:solidFill>
              <a:latin typeface="+mn-lt"/>
            </a:endParaRPr>
          </a:p>
        </p:txBody>
      </p:sp>
      <p:sp>
        <p:nvSpPr>
          <p:cNvPr id="3" name="2 İçerik Yer Tutucusu"/>
          <p:cNvSpPr>
            <a:spLocks noGrp="1"/>
          </p:cNvSpPr>
          <p:nvPr>
            <p:ph idx="1"/>
          </p:nvPr>
        </p:nvSpPr>
        <p:spPr>
          <a:xfrm>
            <a:off x="214282" y="1214422"/>
            <a:ext cx="8501122" cy="5382930"/>
          </a:xfrm>
        </p:spPr>
        <p:txBody>
          <a:bodyPr>
            <a:normAutofit fontScale="92500" lnSpcReduction="10000"/>
          </a:bodyPr>
          <a:lstStyle/>
          <a:p>
            <a:pPr algn="just"/>
            <a:r>
              <a:rPr lang="tr-TR" sz="1800" dirty="0" smtClean="0"/>
              <a:t>Hizmetlerin soyut oluşu, müşterilerin ürünleri değerlendirmelerini, hatırlamalarını ve sınıflandırmalarını zorlaştırmaktadır. </a:t>
            </a:r>
          </a:p>
          <a:p>
            <a:pPr algn="just"/>
            <a:r>
              <a:rPr lang="tr-TR" sz="1800" dirty="0" smtClean="0"/>
              <a:t>Ürünlerin standartlaştırılması neredeyse imkansızdır. Standartlaştırma ancak sunulan fiziksel ürünlerde(yiyecek ve içecekler) gerçekleştirilebilir. </a:t>
            </a:r>
          </a:p>
          <a:p>
            <a:pPr algn="just">
              <a:buNone/>
            </a:pPr>
            <a:endParaRPr lang="tr-TR" sz="1800" b="1" dirty="0" smtClean="0"/>
          </a:p>
          <a:p>
            <a:pPr algn="just">
              <a:buNone/>
            </a:pPr>
            <a:r>
              <a:rPr lang="tr-TR" sz="1800" b="1" dirty="0" smtClean="0"/>
              <a:t>2-Yiyecek-İçecek Sektöründe Üretim Ve Tüketim Bir  Aradadır.</a:t>
            </a:r>
          </a:p>
          <a:p>
            <a:pPr algn="just">
              <a:buFont typeface="Arial" pitchFamily="34" charset="0"/>
              <a:buChar char="•"/>
            </a:pPr>
            <a:r>
              <a:rPr lang="tr-TR" sz="1800" dirty="0" smtClean="0"/>
              <a:t>Hizmetlerin üretildiği anda ve yerde tüketilmesi gerekir. </a:t>
            </a:r>
          </a:p>
          <a:p>
            <a:pPr algn="just">
              <a:buFont typeface="Arial" pitchFamily="34" charset="0"/>
              <a:buChar char="•"/>
            </a:pPr>
            <a:r>
              <a:rPr lang="tr-TR" sz="1800" dirty="0" smtClean="0"/>
              <a:t>Hizmetlerin stoklanması ve saklanması imkansızdır. </a:t>
            </a:r>
          </a:p>
          <a:p>
            <a:pPr algn="just">
              <a:buFont typeface="Arial" pitchFamily="34" charset="0"/>
              <a:buChar char="•"/>
            </a:pPr>
            <a:r>
              <a:rPr lang="tr-TR" sz="1800" dirty="0" smtClean="0"/>
              <a:t>Hizmetlerin bölünmezliği, hizmeti üreten ile tüketeni karşı karşıya getirmektedir. Tüketicinin beklentisi hizmet sunan kişi ile olan iletişimine göre şekillenmektedir. Bu nedenle, Hizmet kalitesinin kontrolü güçtür.</a:t>
            </a:r>
          </a:p>
          <a:p>
            <a:pPr algn="just">
              <a:buNone/>
            </a:pPr>
            <a:endParaRPr lang="tr-TR" sz="1800" b="1" dirty="0" smtClean="0"/>
          </a:p>
          <a:p>
            <a:pPr algn="just">
              <a:buNone/>
            </a:pPr>
            <a:r>
              <a:rPr lang="tr-TR" sz="1800" b="1" dirty="0" smtClean="0"/>
              <a:t>3- Yiyecek İçecek Sektöründe Üretilen Ürünler Heterojendir. </a:t>
            </a:r>
          </a:p>
          <a:p>
            <a:pPr algn="just">
              <a:buFont typeface="Arial" pitchFamily="34" charset="0"/>
              <a:buChar char="•"/>
            </a:pPr>
            <a:r>
              <a:rPr lang="tr-TR" sz="1800" dirty="0" smtClean="0"/>
              <a:t>Yiyecek içecek sektörü emek-yoğun bir sektördür. </a:t>
            </a:r>
          </a:p>
          <a:p>
            <a:pPr algn="just">
              <a:buFont typeface="Arial" pitchFamily="34" charset="0"/>
              <a:buChar char="•"/>
            </a:pPr>
            <a:r>
              <a:rPr lang="tr-TR" sz="1800" dirty="0" smtClean="0"/>
              <a:t>Hizmeti üretenler, sunanlar ve tüketenler insanlardır. Bu nedenle her hizmet sunumu ve bunun müşteriler üzerinde bıraktığı duygu farklıdır. </a:t>
            </a:r>
          </a:p>
          <a:p>
            <a:pPr algn="just">
              <a:buFont typeface="Arial" pitchFamily="34" charset="0"/>
              <a:buChar char="•"/>
            </a:pPr>
            <a:r>
              <a:rPr lang="tr-TR" sz="1800" dirty="0" smtClean="0"/>
              <a:t>Sunulan ürünlerin homojen hale getirilmesi kısmen </a:t>
            </a:r>
            <a:r>
              <a:rPr lang="tr-TR" sz="1800" dirty="0" smtClean="0">
                <a:solidFill>
                  <a:srgbClr val="FF0000"/>
                </a:solidFill>
              </a:rPr>
              <a:t>standart reçetelerle </a:t>
            </a:r>
            <a:r>
              <a:rPr lang="tr-TR" sz="1800" dirty="0" smtClean="0"/>
              <a:t>gerçekleştirilmektedir. Ancak yemek yapımında kullanılan malzemelerin saklama koşullarındaki farklılıklarında dolayı yine de güçleşmektedir.</a:t>
            </a:r>
          </a:p>
        </p:txBody>
      </p:sp>
      <p:sp>
        <p:nvSpPr>
          <p:cNvPr id="4" name="3 Veri Yer Tutucusu"/>
          <p:cNvSpPr>
            <a:spLocks noGrp="1"/>
          </p:cNvSpPr>
          <p:nvPr>
            <p:ph type="dt" sz="half" idx="10"/>
          </p:nvPr>
        </p:nvSpPr>
        <p:spPr/>
        <p:txBody>
          <a:bodyPr/>
          <a:lstStyle/>
          <a:p>
            <a:fld id="{9AC4E4FC-4FDF-4BE0-89A7-3EF870874DF3}"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25</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785794"/>
            <a:ext cx="8643998" cy="5667542"/>
          </a:xfrm>
        </p:spPr>
        <p:txBody>
          <a:bodyPr>
            <a:normAutofit/>
          </a:bodyPr>
          <a:lstStyle/>
          <a:p>
            <a:pPr>
              <a:buNone/>
            </a:pPr>
            <a:r>
              <a:rPr lang="tr-TR" sz="1800" b="1" dirty="0" smtClean="0"/>
              <a:t>4- Yiyecek-İçecek Sektöründe Üretilen Ürünler Dayanıksızdır. </a:t>
            </a:r>
          </a:p>
          <a:p>
            <a:pPr algn="just">
              <a:buFont typeface="Arial" pitchFamily="34" charset="0"/>
              <a:buChar char="•"/>
            </a:pPr>
            <a:r>
              <a:rPr lang="tr-TR" sz="1800" dirty="0" smtClean="0"/>
              <a:t>Hizmet ürünlerinin üretildiği anda tüketilme zorunluluğu ürünlerin dayanıksızlığını da beraberinde getirmektedir.</a:t>
            </a:r>
          </a:p>
          <a:p>
            <a:pPr algn="just">
              <a:buFont typeface="Arial" pitchFamily="34" charset="0"/>
              <a:buChar char="•"/>
            </a:pPr>
            <a:r>
              <a:rPr lang="tr-TR" sz="1800" dirty="0" smtClean="0"/>
              <a:t>Bir restoranda gün içerisinde dolmayan her masa, her sandalye ve ızgara kullanılmayan kapasite olarak açıklanır. </a:t>
            </a:r>
          </a:p>
          <a:p>
            <a:pPr algn="just">
              <a:buNone/>
            </a:pPr>
            <a:r>
              <a:rPr lang="tr-TR" sz="1800" b="1" dirty="0" smtClean="0"/>
              <a:t>5- Yiyecek-İçecek Sektöründe Değişken Maliyetlerin Payı Yüksektir. </a:t>
            </a:r>
          </a:p>
          <a:p>
            <a:pPr algn="just">
              <a:buFont typeface="Arial" pitchFamily="34" charset="0"/>
              <a:buChar char="•"/>
            </a:pPr>
            <a:r>
              <a:rPr lang="tr-TR" sz="1800" dirty="0" smtClean="0"/>
              <a:t>Yiyecek içecek endüstrisinde, işletmenin büyüklüğüne ve niteliğine göre kuruluş maliyetleri ve sabit maliyetlerin toplam maliyetler içindeki payı değişiklik gösterir.</a:t>
            </a:r>
          </a:p>
          <a:p>
            <a:pPr algn="just">
              <a:buFont typeface="Arial" pitchFamily="34" charset="0"/>
              <a:buChar char="•"/>
            </a:pPr>
            <a:r>
              <a:rPr lang="tr-TR" sz="1800" dirty="0" smtClean="0"/>
              <a:t>Yiyecek İçecek işletmelerinde değişken maliyetlerin toplam maliyet içindeki payı % 25 ila %65 arasında değişmektedir. </a:t>
            </a:r>
          </a:p>
          <a:p>
            <a:pPr algn="just">
              <a:buNone/>
            </a:pPr>
            <a:r>
              <a:rPr lang="tr-TR" sz="1800" b="1" dirty="0" smtClean="0"/>
              <a:t>6- Yiyecek-İçecek Endüstrisinde Rekabet Yüksektir.</a:t>
            </a:r>
            <a:endParaRPr lang="tr-TR" sz="1800" dirty="0" smtClean="0"/>
          </a:p>
          <a:p>
            <a:pPr algn="just">
              <a:buFont typeface="Arial" pitchFamily="34" charset="0"/>
              <a:buChar char="•"/>
            </a:pPr>
            <a:r>
              <a:rPr lang="tr-TR" sz="1800" dirty="0" smtClean="0"/>
              <a:t>Küçük ölçekli bir yiyecek-içecek işletmesi kurmanın sabit maliyeti düşüktür. </a:t>
            </a:r>
          </a:p>
          <a:p>
            <a:pPr algn="just">
              <a:buFont typeface="Arial" pitchFamily="34" charset="0"/>
              <a:buChar char="•"/>
            </a:pPr>
            <a:r>
              <a:rPr lang="tr-TR" sz="1800" dirty="0" smtClean="0"/>
              <a:t>Pazara giriş çıkışın kolay olması dolayısıyla oldukça fazla tercih edilmektedir. </a:t>
            </a:r>
          </a:p>
          <a:p>
            <a:pPr algn="just">
              <a:buNone/>
            </a:pPr>
            <a:r>
              <a:rPr lang="tr-TR" sz="1800" b="1" dirty="0" smtClean="0"/>
              <a:t>7- Yiyecek- İçecek Sektöründe Üretilen Ürünlerin İkamesi Kolaydır.</a:t>
            </a:r>
          </a:p>
          <a:p>
            <a:pPr algn="just">
              <a:buFont typeface="Arial" pitchFamily="34" charset="0"/>
              <a:buChar char="•"/>
            </a:pPr>
            <a:r>
              <a:rPr lang="tr-TR" sz="1800" dirty="0" smtClean="0"/>
              <a:t>Yiyecek içecek işletmeleri ikamesi kolay ürünler üretmektedir. </a:t>
            </a:r>
          </a:p>
          <a:p>
            <a:pPr algn="just">
              <a:buNone/>
            </a:pPr>
            <a:r>
              <a:rPr lang="tr-TR" sz="1800" dirty="0" smtClean="0"/>
              <a:t>     Örneğin, dışarıda yemek yemek isteyen bir kişinin, yeterli parası olmadığında vazgeçip evde yemesi ya da Döner yemek isteyen kişinin, dönercinin uzak olması sebebiyle hamburger  yiyip karnını doyurması</a:t>
            </a:r>
          </a:p>
        </p:txBody>
      </p:sp>
      <p:sp>
        <p:nvSpPr>
          <p:cNvPr id="4" name="3 Veri Yer Tutucusu"/>
          <p:cNvSpPr>
            <a:spLocks noGrp="1"/>
          </p:cNvSpPr>
          <p:nvPr>
            <p:ph type="dt" sz="half" idx="10"/>
          </p:nvPr>
        </p:nvSpPr>
        <p:spPr/>
        <p:txBody>
          <a:bodyPr/>
          <a:lstStyle/>
          <a:p>
            <a:fld id="{C1B55DE5-13F6-4E83-840A-741B96E315FD}"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43042" y="714356"/>
            <a:ext cx="8229600" cy="418352"/>
          </a:xfrm>
        </p:spPr>
        <p:txBody>
          <a:bodyPr>
            <a:normAutofit fontScale="90000"/>
          </a:bodyPr>
          <a:lstStyle/>
          <a:p>
            <a:r>
              <a:rPr lang="tr-TR" sz="3200" b="1" dirty="0" smtClean="0"/>
              <a:t>Yiyecek İçecek İşletmeleri Ve Türleri</a:t>
            </a:r>
            <a:endParaRPr lang="tr-TR" sz="3200" b="1" dirty="0"/>
          </a:p>
        </p:txBody>
      </p:sp>
      <p:sp>
        <p:nvSpPr>
          <p:cNvPr id="3" name="2 İçerik Yer Tutucusu"/>
          <p:cNvSpPr>
            <a:spLocks noGrp="1"/>
          </p:cNvSpPr>
          <p:nvPr>
            <p:ph idx="1"/>
          </p:nvPr>
        </p:nvSpPr>
        <p:spPr>
          <a:xfrm>
            <a:off x="285720" y="1142984"/>
            <a:ext cx="8501122" cy="5500726"/>
          </a:xfrm>
        </p:spPr>
        <p:txBody>
          <a:bodyPr/>
          <a:lstStyle/>
          <a:p>
            <a:pPr>
              <a:buNone/>
            </a:pPr>
            <a:r>
              <a:rPr lang="tr-TR" sz="2000" b="1" dirty="0" smtClean="0"/>
              <a:t>1- Ticari Olmayan Yiyecek İçecek İşletmeleri</a:t>
            </a:r>
          </a:p>
          <a:p>
            <a:pPr algn="just">
              <a:buNone/>
            </a:pPr>
            <a:r>
              <a:rPr lang="tr-TR" sz="2000" dirty="0" smtClean="0"/>
              <a:t>     Amacı yüksek kar etmekten çok maliyetleri karşılamak veya çok az kar etmek olan, temel hedefleri kar etmekten çok insanların günlük yemek ihtiyacını gidermek olan işletmelerdir. </a:t>
            </a:r>
          </a:p>
          <a:p>
            <a:pPr algn="just">
              <a:buNone/>
            </a:pPr>
            <a:r>
              <a:rPr lang="tr-TR" sz="2000" i="1" dirty="0" smtClean="0"/>
              <a:t>**Örnek: Hastaneler, Okullar, Askeriye gibi toplu yemek üretimi yapan yerler</a:t>
            </a:r>
          </a:p>
          <a:p>
            <a:pPr>
              <a:buNone/>
            </a:pPr>
            <a:endParaRPr lang="tr-TR" sz="2000" i="1" dirty="0" smtClean="0"/>
          </a:p>
          <a:p>
            <a:pPr>
              <a:buNone/>
            </a:pPr>
            <a:r>
              <a:rPr lang="tr-TR" sz="2000" b="1" dirty="0" smtClean="0"/>
              <a:t>2- Ticari Yiyecek İçecek İşletmeleri</a:t>
            </a:r>
          </a:p>
          <a:p>
            <a:pPr marL="457200" indent="-457200">
              <a:buAutoNum type="alphaUcParenR"/>
            </a:pPr>
            <a:r>
              <a:rPr lang="tr-TR" sz="2000" dirty="0" smtClean="0"/>
              <a:t>Sahiplik Durumuna Göre</a:t>
            </a:r>
          </a:p>
          <a:p>
            <a:pPr marL="457200" indent="-457200" algn="just">
              <a:buAutoNum type="arabicParenR"/>
            </a:pPr>
            <a:r>
              <a:rPr lang="tr-TR" sz="2000" b="1" dirty="0" smtClean="0"/>
              <a:t>Bağımsız İşletmeler: </a:t>
            </a:r>
            <a:r>
              <a:rPr lang="tr-TR" sz="2000" dirty="0" smtClean="0"/>
              <a:t>Herhangi bir zincir işletme ile bağlantısı olmayan veya mülkiyet hakkı anlaşması bulunmayan birey ya da bireyler tarafından kurulan ve işletilen işletmelerdir.  </a:t>
            </a:r>
          </a:p>
          <a:p>
            <a:pPr marL="457200" indent="-457200" algn="just">
              <a:buAutoNum type="arabicParenR"/>
            </a:pPr>
            <a:r>
              <a:rPr lang="tr-TR" sz="2000" dirty="0" smtClean="0"/>
              <a:t> </a:t>
            </a:r>
            <a:r>
              <a:rPr lang="tr-TR" sz="2000" b="1" dirty="0" smtClean="0"/>
              <a:t>Zincir İşletmeler: </a:t>
            </a:r>
            <a:r>
              <a:rPr lang="tr-TR" sz="2000" dirty="0" smtClean="0"/>
              <a:t>Büyük ve geniş organizasyonların bir parçası olarak faaliyet gösteren işletmelerdir. Zincir işletmeler, sermaye, finans konularından bağımsız işletmelere göre daha avantajlıdır. Ancak esneklik bakımından dezavantajlı konumdadır. </a:t>
            </a:r>
          </a:p>
          <a:p>
            <a:pPr marL="457200" indent="-457200" algn="just">
              <a:buNone/>
            </a:pPr>
            <a:endParaRPr lang="tr-TR" sz="2000" dirty="0"/>
          </a:p>
        </p:txBody>
      </p:sp>
      <p:sp>
        <p:nvSpPr>
          <p:cNvPr id="4" name="3 Veri Yer Tutucusu"/>
          <p:cNvSpPr>
            <a:spLocks noGrp="1"/>
          </p:cNvSpPr>
          <p:nvPr>
            <p:ph type="dt" sz="half" idx="10"/>
          </p:nvPr>
        </p:nvSpPr>
        <p:spPr/>
        <p:txBody>
          <a:bodyPr/>
          <a:lstStyle/>
          <a:p>
            <a:fld id="{BC80DFAE-F1EA-4593-B100-841BA40EDE23}"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357982"/>
          </a:xfrm>
        </p:spPr>
        <p:txBody>
          <a:bodyPr>
            <a:noAutofit/>
          </a:bodyPr>
          <a:lstStyle/>
          <a:p>
            <a:pPr>
              <a:buNone/>
            </a:pPr>
            <a:r>
              <a:rPr lang="tr-TR" sz="1600" dirty="0" smtClean="0"/>
              <a:t>B) Ölçeklerine Göre </a:t>
            </a:r>
          </a:p>
          <a:p>
            <a:pPr>
              <a:buNone/>
            </a:pPr>
            <a:r>
              <a:rPr lang="tr-TR" sz="1600" b="1" dirty="0" smtClean="0"/>
              <a:t>1- Büyük İşletmeler: </a:t>
            </a:r>
            <a:r>
              <a:rPr lang="tr-TR" sz="1600" dirty="0" smtClean="0"/>
              <a:t>Masa sayısı 100 veya sandalye sayısı 400’den fazla olan işletmelerdir. </a:t>
            </a:r>
          </a:p>
          <a:p>
            <a:pPr>
              <a:buNone/>
            </a:pPr>
            <a:r>
              <a:rPr lang="tr-TR" sz="1600" b="1" dirty="0" smtClean="0"/>
              <a:t>2- Orta Ölçekli İşletmeler: </a:t>
            </a:r>
            <a:r>
              <a:rPr lang="tr-TR" sz="1600" dirty="0" smtClean="0"/>
              <a:t>Masa sayısı 20 ila 100 arasında olan işletmelerdir. </a:t>
            </a:r>
          </a:p>
          <a:p>
            <a:pPr>
              <a:buNone/>
            </a:pPr>
            <a:r>
              <a:rPr lang="tr-TR" sz="1600" b="1" dirty="0" smtClean="0"/>
              <a:t>3- Küçük İşletmeler: </a:t>
            </a:r>
            <a:r>
              <a:rPr lang="tr-TR" sz="1600" dirty="0" smtClean="0"/>
              <a:t>Masa sayısı 20’den az olan işletmelerdir. </a:t>
            </a:r>
          </a:p>
          <a:p>
            <a:pPr>
              <a:buNone/>
            </a:pPr>
            <a:endParaRPr lang="tr-TR" sz="1600" dirty="0" smtClean="0"/>
          </a:p>
          <a:p>
            <a:pPr>
              <a:buNone/>
            </a:pPr>
            <a:r>
              <a:rPr lang="tr-TR" sz="1600" dirty="0" smtClean="0"/>
              <a:t>C)Özelliklerine Göre</a:t>
            </a:r>
          </a:p>
          <a:p>
            <a:pPr>
              <a:buNone/>
            </a:pPr>
            <a:r>
              <a:rPr lang="tr-TR" sz="1600" b="1" dirty="0" smtClean="0"/>
              <a:t>1- Lüks Restoranlar: </a:t>
            </a:r>
            <a:r>
              <a:rPr lang="tr-TR" sz="1600" dirty="0" smtClean="0"/>
              <a:t>Menüsü oldukça zengin olan ve tam servisin ve nitelikli hizmetin uygulandığı restoranlardır. </a:t>
            </a:r>
          </a:p>
          <a:p>
            <a:pPr>
              <a:buNone/>
            </a:pPr>
            <a:r>
              <a:rPr lang="tr-TR" sz="1600" b="1" dirty="0" smtClean="0"/>
              <a:t>2- </a:t>
            </a:r>
            <a:r>
              <a:rPr lang="tr-TR" sz="1600" b="1" dirty="0" err="1" smtClean="0"/>
              <a:t>Kafe</a:t>
            </a:r>
            <a:r>
              <a:rPr lang="tr-TR" sz="1600" b="1" dirty="0" smtClean="0"/>
              <a:t> ve </a:t>
            </a:r>
            <a:r>
              <a:rPr lang="tr-TR" sz="1600" b="1" dirty="0" err="1" smtClean="0"/>
              <a:t>Snack</a:t>
            </a:r>
            <a:r>
              <a:rPr lang="tr-TR" sz="1600" b="1" dirty="0" smtClean="0"/>
              <a:t> Barlar : </a:t>
            </a:r>
            <a:r>
              <a:rPr lang="tr-TR" sz="1600" dirty="0" smtClean="0"/>
              <a:t>Alkollü ve alkolsüz içeceklerin servisine ağırlık verilen, bunların yanı sıra müşterilerin açlıklarını bastırabilecekleri kolay hazırlanan yiyeceklerinde servis edildiği yiyecek içecek işletmeleridir. </a:t>
            </a:r>
          </a:p>
          <a:p>
            <a:pPr>
              <a:buNone/>
            </a:pPr>
            <a:r>
              <a:rPr lang="tr-TR" sz="1600" b="1" dirty="0" smtClean="0"/>
              <a:t>3- Hızlı Yemek Restoranları: </a:t>
            </a:r>
            <a:r>
              <a:rPr lang="tr-TR" sz="1600" dirty="0" smtClean="0"/>
              <a:t>Yemeklerin önceden hazırlanıp satılmayı beklediği veya çok kısa sürede hazırlanabilen yiyecek ve içeceklerin servis edildiği işletme türüdür. </a:t>
            </a:r>
          </a:p>
          <a:p>
            <a:pPr>
              <a:buNone/>
            </a:pPr>
            <a:r>
              <a:rPr lang="tr-TR" sz="1600" b="1" dirty="0" smtClean="0"/>
              <a:t>4- Merkez Restoranlar: </a:t>
            </a:r>
            <a:r>
              <a:rPr lang="tr-TR" sz="1600" dirty="0" smtClean="0"/>
              <a:t>Alışveriş merkezi veya iş merkezleri içerisinde yer alan, servis alanları kısıtlı veya diğer işletmelerle ortak servis alanları olan işletmelerdir. </a:t>
            </a:r>
          </a:p>
          <a:p>
            <a:pPr>
              <a:buNone/>
            </a:pPr>
            <a:r>
              <a:rPr lang="tr-TR" sz="1600" b="1" dirty="0" smtClean="0"/>
              <a:t>5- Sıradan Restoranlar: </a:t>
            </a:r>
            <a:r>
              <a:rPr lang="tr-TR" sz="1600" dirty="0" smtClean="0"/>
              <a:t>Sunulan hizmetin ve atmosferin olağan olduğu işletme türüdür. </a:t>
            </a:r>
          </a:p>
          <a:p>
            <a:pPr>
              <a:buNone/>
            </a:pPr>
            <a:r>
              <a:rPr lang="tr-TR" sz="1600" b="1" dirty="0" smtClean="0"/>
              <a:t>6- Etnik Restoranlar: </a:t>
            </a:r>
            <a:r>
              <a:rPr lang="tr-TR" sz="1600" dirty="0" smtClean="0"/>
              <a:t>Menüleri ve Restoran düzenlemeleri açısından belli bir yörenin veya ülkenin kültürünü yansıtan işletmelerdir. </a:t>
            </a:r>
          </a:p>
          <a:p>
            <a:pPr>
              <a:buNone/>
            </a:pPr>
            <a:r>
              <a:rPr lang="tr-TR" sz="1600" b="1" dirty="0" smtClean="0"/>
              <a:t>7-Temalı Restoranlar: </a:t>
            </a:r>
            <a:r>
              <a:rPr lang="tr-TR" sz="1600" dirty="0" smtClean="0"/>
              <a:t>Menüsü, atmosferi, personeli ve diğer özellikleri ile belirli bir konuyu işleyen işletmelerdir. Örn. Deniz lokantaları, Hard </a:t>
            </a:r>
            <a:r>
              <a:rPr lang="tr-TR" sz="1600" dirty="0" err="1" smtClean="0"/>
              <a:t>Rock</a:t>
            </a:r>
            <a:r>
              <a:rPr lang="tr-TR" sz="1600" dirty="0" smtClean="0"/>
              <a:t> </a:t>
            </a:r>
            <a:r>
              <a:rPr lang="tr-TR" sz="1600" dirty="0" err="1" smtClean="0"/>
              <a:t>Cafe</a:t>
            </a:r>
            <a:endParaRPr lang="tr-TR" sz="1600" dirty="0" smtClean="0"/>
          </a:p>
          <a:p>
            <a:pPr>
              <a:buNone/>
            </a:pPr>
            <a:r>
              <a:rPr lang="tr-TR" sz="1600" b="1" dirty="0" smtClean="0"/>
              <a:t>8- Ziyafet Merkezleri: </a:t>
            </a:r>
            <a:r>
              <a:rPr lang="tr-TR" sz="1600" dirty="0" smtClean="0"/>
              <a:t>Günlük kişiye özel servis vermeyip; özel davetler, toplantılar ve kutlamalarda genelde önceden belirlenmiş sınırlı menüler kapsamında masaya servis yapılan işletmelerdir. </a:t>
            </a:r>
            <a:r>
              <a:rPr lang="tr-TR" sz="1600" b="1" dirty="0" smtClean="0"/>
              <a:t> </a:t>
            </a:r>
          </a:p>
          <a:p>
            <a:pPr>
              <a:buNone/>
            </a:pPr>
            <a:endParaRPr lang="tr-TR" sz="1600" b="1" dirty="0" smtClean="0"/>
          </a:p>
          <a:p>
            <a:pPr>
              <a:buNone/>
            </a:pPr>
            <a:endParaRPr lang="tr-TR" sz="1600" dirty="0" smtClean="0"/>
          </a:p>
          <a:p>
            <a:pPr>
              <a:buNone/>
            </a:pPr>
            <a:endParaRPr lang="tr-TR" sz="1600" dirty="0" smtClean="0"/>
          </a:p>
          <a:p>
            <a:pPr>
              <a:buNone/>
            </a:pPr>
            <a:endParaRPr lang="tr-TR" sz="1600" dirty="0" smtClean="0"/>
          </a:p>
        </p:txBody>
      </p:sp>
      <p:sp>
        <p:nvSpPr>
          <p:cNvPr id="4" name="3 Veri Yer Tutucusu"/>
          <p:cNvSpPr>
            <a:spLocks noGrp="1"/>
          </p:cNvSpPr>
          <p:nvPr>
            <p:ph type="dt" sz="half" idx="10"/>
          </p:nvPr>
        </p:nvSpPr>
        <p:spPr/>
        <p:txBody>
          <a:bodyPr/>
          <a:lstStyle/>
          <a:p>
            <a:fld id="{50C89EFC-0552-479C-908C-C3682729DDA4}"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28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928942"/>
            <a:ext cx="8229600" cy="1143000"/>
          </a:xfrm>
        </p:spPr>
        <p:txBody>
          <a:bodyPr>
            <a:normAutofit fontScale="90000"/>
          </a:bodyPr>
          <a:lstStyle/>
          <a:p>
            <a:pPr algn="ctr"/>
            <a:r>
              <a:rPr lang="tr-TR" sz="4500" b="1" dirty="0" smtClean="0"/>
              <a:t>İkinci Bölüm </a:t>
            </a:r>
            <a:br>
              <a:rPr lang="tr-TR" sz="4500" b="1" dirty="0" smtClean="0"/>
            </a:br>
            <a:r>
              <a:rPr lang="tr-TR" sz="4500" b="1" dirty="0" smtClean="0"/>
              <a:t>Restoran İşletmelerine Giriş</a:t>
            </a:r>
            <a:endParaRPr lang="tr-TR" sz="4500" b="1" dirty="0"/>
          </a:p>
        </p:txBody>
      </p:sp>
      <p:sp>
        <p:nvSpPr>
          <p:cNvPr id="3" name="2 Veri Yer Tutucusu"/>
          <p:cNvSpPr>
            <a:spLocks noGrp="1"/>
          </p:cNvSpPr>
          <p:nvPr>
            <p:ph type="dt" sz="half" idx="10"/>
          </p:nvPr>
        </p:nvSpPr>
        <p:spPr/>
        <p:txBody>
          <a:bodyPr/>
          <a:lstStyle/>
          <a:p>
            <a:fld id="{86540457-22CF-4136-AE16-1D94D4D84CA1}" type="datetime1">
              <a:rPr lang="tr-TR" smtClean="0"/>
              <a:pPr/>
              <a:t>23.03.2018</a:t>
            </a:fld>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29</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1143000"/>
          </a:xfrm>
        </p:spPr>
        <p:txBody>
          <a:bodyPr>
            <a:normAutofit/>
          </a:bodyPr>
          <a:lstStyle/>
          <a:p>
            <a:r>
              <a:rPr lang="tr-TR" sz="3600" b="1" dirty="0" smtClean="0"/>
              <a:t>1- Yeme-İçme Tarihi</a:t>
            </a:r>
            <a:endParaRPr lang="tr-TR" sz="3600" b="1" dirty="0"/>
          </a:p>
        </p:txBody>
      </p:sp>
      <p:sp>
        <p:nvSpPr>
          <p:cNvPr id="3" name="2 İçerik Yer Tutucusu"/>
          <p:cNvSpPr>
            <a:spLocks noGrp="1"/>
          </p:cNvSpPr>
          <p:nvPr>
            <p:ph idx="1"/>
          </p:nvPr>
        </p:nvSpPr>
        <p:spPr>
          <a:xfrm>
            <a:off x="214282" y="1714488"/>
            <a:ext cx="8786874" cy="5000660"/>
          </a:xfrm>
        </p:spPr>
        <p:txBody>
          <a:bodyPr>
            <a:normAutofit fontScale="77500" lnSpcReduction="20000"/>
          </a:bodyPr>
          <a:lstStyle/>
          <a:p>
            <a:pPr algn="just">
              <a:lnSpc>
                <a:spcPct val="150000"/>
              </a:lnSpc>
            </a:pPr>
            <a:r>
              <a:rPr lang="tr-TR" dirty="0" smtClean="0"/>
              <a:t>Yeme-içme insanoğlunun </a:t>
            </a:r>
            <a:r>
              <a:rPr lang="tr-TR" b="1" dirty="0" smtClean="0"/>
              <a:t>en temel gereksinimlerinden</a:t>
            </a:r>
            <a:r>
              <a:rPr lang="tr-TR" dirty="0" smtClean="0"/>
              <a:t> biridir. </a:t>
            </a:r>
          </a:p>
          <a:p>
            <a:pPr algn="just">
              <a:lnSpc>
                <a:spcPct val="150000"/>
              </a:lnSpc>
            </a:pPr>
            <a:r>
              <a:rPr lang="tr-TR" dirty="0" smtClean="0"/>
              <a:t>Tarihte insanoğlu önceleri “</a:t>
            </a:r>
            <a:r>
              <a:rPr lang="tr-TR" b="1" dirty="0" smtClean="0"/>
              <a:t>avcılık ve toplayıcılıkla</a:t>
            </a:r>
            <a:r>
              <a:rPr lang="tr-TR" dirty="0" smtClean="0"/>
              <a:t>” yeme-içme ihtiyacını gidermekteydi. Bulundukları yerlerde bitki ve hayvan yetiştiremediklerinden dolayı, bunların peşinden gitmek zorundaydılar. Bu durum, yerleşik yaşama geçilmesini engellemekteydi.</a:t>
            </a:r>
          </a:p>
          <a:p>
            <a:pPr algn="just">
              <a:lnSpc>
                <a:spcPct val="150000"/>
              </a:lnSpc>
            </a:pPr>
            <a:r>
              <a:rPr lang="tr-TR" dirty="0" smtClean="0"/>
              <a:t>Tarihsel süreçte, tarımın yapılmaya başlanmasıyla yerleşik hayata geçişin ilk adımları atıldı bunun ardından ateşin bulunmasıyla da yeme-içme konusunda bir çığır açıldı. </a:t>
            </a:r>
          </a:p>
          <a:p>
            <a:pPr algn="just">
              <a:lnSpc>
                <a:spcPct val="150000"/>
              </a:lnSpc>
            </a:pPr>
            <a:r>
              <a:rPr lang="tr-TR" dirty="0" smtClean="0"/>
              <a:t> Ateş ile birlikte </a:t>
            </a:r>
            <a:r>
              <a:rPr lang="tr-TR" b="1" dirty="0" smtClean="0"/>
              <a:t>geceleri aydınlanma</a:t>
            </a:r>
            <a:r>
              <a:rPr lang="tr-TR" dirty="0" smtClean="0"/>
              <a:t>, </a:t>
            </a:r>
            <a:r>
              <a:rPr lang="tr-TR" b="1" dirty="0" smtClean="0"/>
              <a:t>soğuktan korunma</a:t>
            </a:r>
            <a:r>
              <a:rPr lang="tr-TR" dirty="0" smtClean="0"/>
              <a:t> karşılanırken diğer taraftan </a:t>
            </a:r>
            <a:r>
              <a:rPr lang="tr-TR" b="1" dirty="0" smtClean="0"/>
              <a:t>yemek pişirme teknikleri</a:t>
            </a:r>
            <a:r>
              <a:rPr lang="tr-TR" dirty="0" smtClean="0"/>
              <a:t> ortaya çıkmaya başlamıştır.</a:t>
            </a:r>
            <a:endParaRPr lang="tr-TR" dirty="0"/>
          </a:p>
        </p:txBody>
      </p:sp>
      <p:sp>
        <p:nvSpPr>
          <p:cNvPr id="4" name="3 Veri Yer Tutucusu"/>
          <p:cNvSpPr>
            <a:spLocks noGrp="1"/>
          </p:cNvSpPr>
          <p:nvPr>
            <p:ph type="dt" sz="half" idx="10"/>
          </p:nvPr>
        </p:nvSpPr>
        <p:spPr/>
        <p:txBody>
          <a:bodyPr/>
          <a:lstStyle/>
          <a:p>
            <a:fld id="{DBAB8133-5F51-49E9-A92D-40E7256F026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050472"/>
            <a:ext cx="8229600" cy="362304"/>
          </a:xfrm>
        </p:spPr>
        <p:txBody>
          <a:bodyPr>
            <a:normAutofit fontScale="90000"/>
          </a:bodyPr>
          <a:lstStyle/>
          <a:p>
            <a:r>
              <a:rPr lang="tr-TR" sz="2600" b="1" dirty="0" smtClean="0"/>
              <a:t>Restoran</a:t>
            </a:r>
            <a:endParaRPr lang="tr-TR" sz="2600" b="1" dirty="0"/>
          </a:p>
        </p:txBody>
      </p:sp>
      <p:sp>
        <p:nvSpPr>
          <p:cNvPr id="3" name="2 İçerik Yer Tutucusu"/>
          <p:cNvSpPr>
            <a:spLocks noGrp="1"/>
          </p:cNvSpPr>
          <p:nvPr>
            <p:ph idx="1"/>
          </p:nvPr>
        </p:nvSpPr>
        <p:spPr>
          <a:xfrm>
            <a:off x="323528" y="1412776"/>
            <a:ext cx="8229600" cy="5400600"/>
          </a:xfrm>
        </p:spPr>
        <p:txBody>
          <a:bodyPr>
            <a:normAutofit/>
          </a:bodyPr>
          <a:lstStyle/>
          <a:p>
            <a:pPr marL="0" indent="0" algn="just">
              <a:spcBef>
                <a:spcPts val="0"/>
              </a:spcBef>
              <a:buNone/>
            </a:pPr>
            <a:r>
              <a:rPr lang="tr-TR" sz="2000" dirty="0" smtClean="0"/>
              <a:t>“Müşterinin oturacağı kendine özel bir masa ve sandalyesi olan, kişiye seçme hakkı tanıyan, başlangıcından tatlısına ve içecek çeşitlerine kadar yemek yeme eyleminin tamamını kapsayan bir mönüsü olan, mönüde her yiyeceğin ve içeceğin fiyatı ayrı ayrı belirtilen, müşteriden tek tek sipariş alınıp, hazırlanıp pişirildikten sonra belirli bir sırayla servis edilen ve bunun yanında alternatif faaliyetlerinde bulunduğu mekanlardır.”</a:t>
            </a:r>
          </a:p>
          <a:p>
            <a:pPr marL="0" indent="0" algn="just">
              <a:spcBef>
                <a:spcPts val="0"/>
              </a:spcBef>
              <a:buNone/>
            </a:pPr>
            <a:endParaRPr lang="tr-TR" sz="2000" dirty="0" smtClean="0"/>
          </a:p>
          <a:p>
            <a:pPr marL="0" indent="0" algn="just">
              <a:spcBef>
                <a:spcPts val="0"/>
              </a:spcBef>
              <a:buNone/>
            </a:pPr>
            <a:r>
              <a:rPr lang="tr-TR" sz="1800" b="1" dirty="0" smtClean="0"/>
              <a:t>Bir İşletmenin Restoran Olabilmesi İçin,</a:t>
            </a:r>
          </a:p>
          <a:p>
            <a:pPr marL="0" indent="0" algn="just">
              <a:spcBef>
                <a:spcPts val="500"/>
              </a:spcBef>
              <a:buNone/>
            </a:pPr>
            <a:r>
              <a:rPr lang="tr-TR" sz="1800" b="1" dirty="0" smtClean="0"/>
              <a:t>1- </a:t>
            </a:r>
            <a:r>
              <a:rPr lang="tr-TR" sz="1800" dirty="0" smtClean="0"/>
              <a:t>Müşterinin oturacağı kendine özel bir masa ve sandalyesinin olması</a:t>
            </a:r>
          </a:p>
          <a:p>
            <a:pPr marL="0" indent="0" algn="just">
              <a:spcBef>
                <a:spcPts val="500"/>
              </a:spcBef>
              <a:buNone/>
            </a:pPr>
            <a:r>
              <a:rPr lang="tr-TR" sz="1800" b="1" dirty="0" smtClean="0"/>
              <a:t>2- </a:t>
            </a:r>
            <a:r>
              <a:rPr lang="tr-TR" sz="1800" dirty="0" smtClean="0"/>
              <a:t>Kişiye seçme hakkı tanıyan, başlangıcından tatlısına ve içecek çeşitlerine kadar yemek yeme eyleminin tamamını kapsayan bir menüsünün olması</a:t>
            </a:r>
          </a:p>
          <a:p>
            <a:pPr marL="0" indent="0" algn="just">
              <a:spcBef>
                <a:spcPts val="500"/>
              </a:spcBef>
              <a:buNone/>
            </a:pPr>
            <a:r>
              <a:rPr lang="tr-TR" sz="1800" b="1" dirty="0" smtClean="0"/>
              <a:t>3- </a:t>
            </a:r>
            <a:r>
              <a:rPr lang="tr-TR" sz="1800" dirty="0" smtClean="0"/>
              <a:t>Mönüde yer alan her yiyecek ve içeceğin fiyatının ayrı ayrı belirtilmiş olması</a:t>
            </a:r>
          </a:p>
          <a:p>
            <a:pPr marL="0" indent="0" algn="just">
              <a:spcBef>
                <a:spcPts val="500"/>
              </a:spcBef>
              <a:buNone/>
            </a:pPr>
            <a:r>
              <a:rPr lang="tr-TR" sz="1800" b="1" dirty="0" smtClean="0"/>
              <a:t>4- </a:t>
            </a:r>
            <a:r>
              <a:rPr lang="tr-TR" sz="1800" dirty="0" smtClean="0"/>
              <a:t>Müşteriden tek tek sipariş alınıp, hazırlanıp pişirildikten sonra belli bir sıraya göre servis edilmesi gerekmektedir. </a:t>
            </a:r>
            <a:endParaRPr lang="tr-TR" sz="1800" b="1" dirty="0" smtClean="0"/>
          </a:p>
        </p:txBody>
      </p:sp>
      <p:sp>
        <p:nvSpPr>
          <p:cNvPr id="4" name="3 Veri Yer Tutucusu"/>
          <p:cNvSpPr>
            <a:spLocks noGrp="1"/>
          </p:cNvSpPr>
          <p:nvPr>
            <p:ph type="dt" sz="half" idx="10"/>
          </p:nvPr>
        </p:nvSpPr>
        <p:spPr/>
        <p:txBody>
          <a:bodyPr/>
          <a:lstStyle/>
          <a:p>
            <a:fld id="{A275CF2F-BD8C-4241-8F03-29DCD6AA987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30</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92696"/>
            <a:ext cx="8229600" cy="506320"/>
          </a:xfrm>
        </p:spPr>
        <p:txBody>
          <a:bodyPr>
            <a:normAutofit/>
          </a:bodyPr>
          <a:lstStyle/>
          <a:p>
            <a:r>
              <a:rPr lang="tr-TR" sz="2800" b="1" dirty="0" smtClean="0"/>
              <a:t>Restoranların Gelişimi</a:t>
            </a:r>
            <a:endParaRPr lang="tr-TR" sz="2800" b="1" dirty="0"/>
          </a:p>
        </p:txBody>
      </p:sp>
      <p:sp>
        <p:nvSpPr>
          <p:cNvPr id="3" name="2 İçerik Yer Tutucusu"/>
          <p:cNvSpPr>
            <a:spLocks noGrp="1"/>
          </p:cNvSpPr>
          <p:nvPr>
            <p:ph idx="1"/>
          </p:nvPr>
        </p:nvSpPr>
        <p:spPr>
          <a:xfrm>
            <a:off x="457200" y="1196752"/>
            <a:ext cx="8229600" cy="5661248"/>
          </a:xfrm>
        </p:spPr>
        <p:txBody>
          <a:bodyPr>
            <a:normAutofit/>
          </a:bodyPr>
          <a:lstStyle/>
          <a:p>
            <a:pPr algn="just">
              <a:spcBef>
                <a:spcPts val="600"/>
              </a:spcBef>
            </a:pPr>
            <a:r>
              <a:rPr lang="tr-TR" sz="2000" dirty="0" smtClean="0"/>
              <a:t>Bugün bilinen restoranların gerçekte orijinleri, </a:t>
            </a:r>
            <a:r>
              <a:rPr lang="tr-TR" sz="2000" b="1" dirty="0" smtClean="0"/>
              <a:t>tavernalar, hanlar ve erken dönemin pansiyonlarıdır. </a:t>
            </a:r>
          </a:p>
          <a:p>
            <a:pPr algn="just">
              <a:spcBef>
                <a:spcPts val="600"/>
              </a:spcBef>
            </a:pPr>
            <a:r>
              <a:rPr lang="tr-TR" sz="2000" dirty="0" smtClean="0"/>
              <a:t>Seyahat eden kişilerin yeme içme ihtiyaçlarını karşılamaları için kurulmuş hanlarda verilen yemekler karavana şeklinde ortaya verilirdi. </a:t>
            </a:r>
          </a:p>
          <a:p>
            <a:pPr algn="just">
              <a:spcBef>
                <a:spcPts val="600"/>
              </a:spcBef>
            </a:pPr>
            <a:r>
              <a:rPr lang="tr-TR" sz="2000" dirty="0" smtClean="0"/>
              <a:t>Kentleşmenin artması ile birlikte yeme içme hizmetlerinde kişiye özel masa servisi menü çeşitliliği ve yeni pişirme teknikleri gelişmeye başlamıştır. </a:t>
            </a:r>
          </a:p>
          <a:p>
            <a:pPr algn="just">
              <a:spcBef>
                <a:spcPts val="600"/>
              </a:spcBef>
            </a:pPr>
            <a:r>
              <a:rPr lang="tr-TR" sz="2000" dirty="0" smtClean="0"/>
              <a:t>İlk restoranın bazı kaynaklarda </a:t>
            </a:r>
            <a:r>
              <a:rPr lang="tr-TR" sz="2000" b="1" dirty="0" smtClean="0"/>
              <a:t>Fransa, </a:t>
            </a:r>
            <a:r>
              <a:rPr lang="tr-TR" sz="2000" dirty="0" smtClean="0"/>
              <a:t>bazı kaynaklarda ise </a:t>
            </a:r>
            <a:r>
              <a:rPr lang="tr-TR" sz="2000" b="1" dirty="0" smtClean="0"/>
              <a:t>Çin’ </a:t>
            </a:r>
            <a:r>
              <a:rPr lang="tr-TR" sz="2000" dirty="0" smtClean="0"/>
              <a:t>de kurulduğu belirtilmektedir. </a:t>
            </a:r>
          </a:p>
          <a:p>
            <a:pPr algn="just">
              <a:spcBef>
                <a:spcPts val="600"/>
              </a:spcBef>
            </a:pPr>
            <a:r>
              <a:rPr lang="tr-TR" sz="2000" dirty="0" smtClean="0"/>
              <a:t>Fransa ve Çin’de restoranların ortaya çıkmasının </a:t>
            </a:r>
            <a:r>
              <a:rPr lang="tr-TR" sz="2000" b="1" dirty="0" smtClean="0"/>
              <a:t>temel sebebi, buralarda ticaretin artması ve gelişmesidir. </a:t>
            </a:r>
          </a:p>
          <a:p>
            <a:pPr algn="just">
              <a:spcBef>
                <a:spcPts val="600"/>
              </a:spcBef>
            </a:pPr>
            <a:r>
              <a:rPr lang="tr-TR" sz="2000" b="1" dirty="0" smtClean="0"/>
              <a:t>Kafeteryalar</a:t>
            </a:r>
            <a:r>
              <a:rPr lang="tr-TR" sz="2000" dirty="0" smtClean="0"/>
              <a:t> ise hanlardan ve tavernalardan sonra ancak restoranlardan önce kurulmuşlardır.  </a:t>
            </a:r>
          </a:p>
          <a:p>
            <a:pPr algn="just">
              <a:spcBef>
                <a:spcPts val="600"/>
              </a:spcBef>
            </a:pPr>
            <a:r>
              <a:rPr lang="tr-TR" sz="2000" dirty="0" smtClean="0"/>
              <a:t>Halka açık </a:t>
            </a:r>
            <a:r>
              <a:rPr lang="tr-TR" sz="2000" b="1" dirty="0" smtClean="0"/>
              <a:t>İlk Kafeteryalar, </a:t>
            </a:r>
            <a:r>
              <a:rPr lang="tr-TR" sz="2000" dirty="0" smtClean="0"/>
              <a:t>1671’de </a:t>
            </a:r>
            <a:r>
              <a:rPr lang="tr-TR" sz="2000" b="1" dirty="0" smtClean="0"/>
              <a:t>Paris ve Marsilya’da </a:t>
            </a:r>
            <a:r>
              <a:rPr lang="tr-TR" sz="2000" dirty="0" smtClean="0"/>
              <a:t>açılmıştır. O dönemde kişiye özel sipariş ve masa gibi restoranların pek çok karakteristiği kafeteryalarda görülmekteydi. </a:t>
            </a:r>
            <a:endParaRPr lang="tr-TR" sz="2000" dirty="0"/>
          </a:p>
        </p:txBody>
      </p:sp>
      <p:sp>
        <p:nvSpPr>
          <p:cNvPr id="4" name="3 Veri Yer Tutucusu"/>
          <p:cNvSpPr>
            <a:spLocks noGrp="1"/>
          </p:cNvSpPr>
          <p:nvPr>
            <p:ph type="dt" sz="half" idx="10"/>
          </p:nvPr>
        </p:nvSpPr>
        <p:spPr/>
        <p:txBody>
          <a:bodyPr/>
          <a:lstStyle/>
          <a:p>
            <a:fld id="{864C99AA-E9FC-4494-BD36-A03A1417E777}"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989856"/>
            <a:ext cx="8305800" cy="1143000"/>
          </a:xfrm>
        </p:spPr>
        <p:txBody>
          <a:bodyPr>
            <a:normAutofit/>
          </a:bodyPr>
          <a:lstStyle/>
          <a:p>
            <a:r>
              <a:rPr lang="tr-TR" sz="2800" b="1" dirty="0" smtClean="0"/>
              <a:t>Türkiye’de İlk Restoranlar</a:t>
            </a:r>
            <a:endParaRPr lang="tr-TR" sz="2800" b="1" dirty="0"/>
          </a:p>
        </p:txBody>
      </p:sp>
      <p:sp>
        <p:nvSpPr>
          <p:cNvPr id="3" name="2 İçerik Yer Tutucusu"/>
          <p:cNvSpPr>
            <a:spLocks noGrp="1"/>
          </p:cNvSpPr>
          <p:nvPr>
            <p:ph idx="4294967295"/>
          </p:nvPr>
        </p:nvSpPr>
        <p:spPr>
          <a:xfrm>
            <a:off x="35496" y="2204789"/>
            <a:ext cx="8229600" cy="3672483"/>
          </a:xfrm>
        </p:spPr>
        <p:txBody>
          <a:bodyPr>
            <a:normAutofit/>
          </a:bodyPr>
          <a:lstStyle/>
          <a:p>
            <a:pPr algn="just"/>
            <a:r>
              <a:rPr lang="tr-TR" sz="2000" dirty="0" smtClean="0"/>
              <a:t>Türkiye’de ilk Restoranlar, 13. yüzyılın ilk yarısında Selçuklular zamanında </a:t>
            </a:r>
            <a:r>
              <a:rPr lang="tr-TR" sz="2000" b="1" dirty="0" smtClean="0"/>
              <a:t>Konya Aksaray’</a:t>
            </a:r>
            <a:r>
              <a:rPr lang="tr-TR" sz="2000" dirty="0" smtClean="0"/>
              <a:t>da görülmüştür. </a:t>
            </a:r>
          </a:p>
          <a:p>
            <a:pPr algn="just"/>
            <a:endParaRPr lang="tr-TR" sz="2000" dirty="0" smtClean="0"/>
          </a:p>
          <a:p>
            <a:pPr algn="just"/>
            <a:r>
              <a:rPr lang="tr-TR" sz="2000" dirty="0" smtClean="0"/>
              <a:t>Çağdaş anlamda Lokanta II. Meşrutiyetten sonra günlük yaşamın bir parçası haline gelmiştir. </a:t>
            </a:r>
          </a:p>
          <a:p>
            <a:pPr algn="just"/>
            <a:endParaRPr lang="tr-TR" sz="2000" dirty="0" smtClean="0"/>
          </a:p>
          <a:p>
            <a:pPr algn="just"/>
            <a:r>
              <a:rPr lang="tr-TR" sz="2000" dirty="0" smtClean="0"/>
              <a:t>1900’lü yılların başında İstanbul’da açılan Abdullah Efendi, </a:t>
            </a:r>
            <a:r>
              <a:rPr lang="tr-TR" sz="2000" dirty="0" err="1" smtClean="0"/>
              <a:t>Pandelli</a:t>
            </a:r>
            <a:r>
              <a:rPr lang="tr-TR" sz="2000" dirty="0" smtClean="0"/>
              <a:t> ve Konyalı; Ankara’da açılan </a:t>
            </a:r>
            <a:r>
              <a:rPr lang="tr-TR" sz="2000" dirty="0" err="1" smtClean="0"/>
              <a:t>Karpiç</a:t>
            </a:r>
            <a:r>
              <a:rPr lang="tr-TR" sz="2000" dirty="0" smtClean="0"/>
              <a:t> ve Süreyya lokantaları modern Türk lokantalarının ilk örnekleridir. </a:t>
            </a:r>
          </a:p>
          <a:p>
            <a:pPr algn="just">
              <a:buNone/>
            </a:pPr>
            <a:endParaRPr lang="tr-TR" sz="2000" dirty="0" smtClean="0"/>
          </a:p>
        </p:txBody>
      </p:sp>
      <p:sp>
        <p:nvSpPr>
          <p:cNvPr id="4" name="3 Veri Yer Tutucusu"/>
          <p:cNvSpPr>
            <a:spLocks noGrp="1"/>
          </p:cNvSpPr>
          <p:nvPr>
            <p:ph type="dt" sz="half" idx="10"/>
          </p:nvPr>
        </p:nvSpPr>
        <p:spPr/>
        <p:txBody>
          <a:bodyPr/>
          <a:lstStyle/>
          <a:p>
            <a:fld id="{15CB2926-59C7-447C-ACD3-CEF5A9A1889B}"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11560" y="1124744"/>
            <a:ext cx="8229600" cy="434312"/>
          </a:xfrm>
        </p:spPr>
        <p:txBody>
          <a:bodyPr>
            <a:normAutofit/>
          </a:bodyPr>
          <a:lstStyle/>
          <a:p>
            <a:r>
              <a:rPr lang="tr-TR" sz="2500" b="1" dirty="0" smtClean="0"/>
              <a:t>Başarılı Restoran İşletmeciliğinin Önemli Hususları</a:t>
            </a:r>
            <a:endParaRPr lang="tr-TR" sz="2500" b="1" dirty="0"/>
          </a:p>
        </p:txBody>
      </p:sp>
      <p:sp>
        <p:nvSpPr>
          <p:cNvPr id="4" name="3 İçerik Yer Tutucusu"/>
          <p:cNvSpPr>
            <a:spLocks noGrp="1"/>
          </p:cNvSpPr>
          <p:nvPr>
            <p:ph idx="1"/>
          </p:nvPr>
        </p:nvSpPr>
        <p:spPr>
          <a:xfrm>
            <a:off x="457200" y="1700808"/>
            <a:ext cx="8291264" cy="4104456"/>
          </a:xfrm>
        </p:spPr>
        <p:txBody>
          <a:bodyPr>
            <a:normAutofit/>
          </a:bodyPr>
          <a:lstStyle/>
          <a:p>
            <a:r>
              <a:rPr lang="tr-TR" sz="1900" dirty="0" smtClean="0"/>
              <a:t>Kısa ve uzun vadeli planlar yapılamalıdır. </a:t>
            </a:r>
          </a:p>
          <a:p>
            <a:r>
              <a:rPr lang="tr-TR" sz="1900" dirty="0" smtClean="0"/>
              <a:t>Restoran sahibinin bilgili, tecrübeli ve ileri görüşlü olması gerekir. </a:t>
            </a:r>
          </a:p>
          <a:p>
            <a:r>
              <a:rPr lang="tr-TR" sz="1900" dirty="0" smtClean="0"/>
              <a:t>Restoran sahiplerinin işleri gereği bulundukları sosyal ortamların avantajlarından iyi bir şekilde yararlanması gerekir. </a:t>
            </a:r>
          </a:p>
          <a:p>
            <a:r>
              <a:rPr lang="tr-TR" sz="1900" dirty="0" smtClean="0"/>
              <a:t>Restorana gelen konuklar hiçbir zaman müşteri olarak görülmemeli, onlara özel oldukları hissettirilmelidir. </a:t>
            </a:r>
          </a:p>
          <a:p>
            <a:endParaRPr lang="tr-TR" sz="1900" dirty="0" smtClean="0"/>
          </a:p>
          <a:p>
            <a:pPr>
              <a:buNone/>
            </a:pPr>
            <a:r>
              <a:rPr lang="tr-TR" sz="1900" b="1" dirty="0" smtClean="0"/>
              <a:t>Başarılı Bir Restoran İşletmecisinin Taşıması Gereken Özellikler</a:t>
            </a:r>
          </a:p>
          <a:p>
            <a:pPr>
              <a:buFontTx/>
              <a:buChar char="-"/>
            </a:pPr>
            <a:r>
              <a:rPr lang="tr-TR" sz="1900" dirty="0" smtClean="0"/>
              <a:t>İnsanlarla samimi ilişkiler kurabilen bir yapıya sahip olmalıdır.</a:t>
            </a:r>
          </a:p>
          <a:p>
            <a:pPr>
              <a:buFontTx/>
              <a:buChar char="-"/>
            </a:pPr>
            <a:r>
              <a:rPr lang="tr-TR" sz="1900" dirty="0" smtClean="0"/>
              <a:t>Planlı, organize, bilgili ve etkin yöneticilik vasıflarına sahip olmalıdır. </a:t>
            </a:r>
          </a:p>
          <a:p>
            <a:pPr>
              <a:buFontTx/>
              <a:buChar char="-"/>
            </a:pPr>
            <a:r>
              <a:rPr lang="tr-TR" sz="1900" dirty="0" smtClean="0"/>
              <a:t>Uzun dönemli para kazandıran bir iş sahibi olmak istemelidir.  </a:t>
            </a:r>
          </a:p>
          <a:p>
            <a:pPr>
              <a:buNone/>
            </a:pPr>
            <a:endParaRPr lang="tr-TR" sz="1900" dirty="0"/>
          </a:p>
        </p:txBody>
      </p:sp>
      <p:sp>
        <p:nvSpPr>
          <p:cNvPr id="5" name="4 Veri Yer Tutucusu"/>
          <p:cNvSpPr>
            <a:spLocks noGrp="1"/>
          </p:cNvSpPr>
          <p:nvPr>
            <p:ph type="dt" sz="half" idx="10"/>
          </p:nvPr>
        </p:nvSpPr>
        <p:spPr/>
        <p:txBody>
          <a:bodyPr/>
          <a:lstStyle/>
          <a:p>
            <a:fld id="{FEC2DFE7-60D4-4958-82F7-69858C19F81E}" type="datetime1">
              <a:rPr lang="tr-TR" smtClean="0"/>
              <a:pPr/>
              <a:t>23.03.2018</a:t>
            </a:fld>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33</a:t>
            </a:fld>
            <a:endParaRPr lang="tr-TR" dirty="0"/>
          </a:p>
        </p:txBody>
      </p:sp>
      <p:sp>
        <p:nvSpPr>
          <p:cNvPr id="7" name="6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266496"/>
            <a:ext cx="8507288" cy="362304"/>
          </a:xfrm>
        </p:spPr>
        <p:txBody>
          <a:bodyPr>
            <a:noAutofit/>
          </a:bodyPr>
          <a:lstStyle/>
          <a:p>
            <a:pPr algn="ctr"/>
            <a:r>
              <a:rPr lang="tr-TR" sz="3000" b="1" dirty="0" smtClean="0"/>
              <a:t>Başarılı Bir Yiyecek İçecek İşletmesinin Başarısında </a:t>
            </a:r>
            <a:br>
              <a:rPr lang="tr-TR" sz="3000" b="1" dirty="0" smtClean="0"/>
            </a:br>
            <a:r>
              <a:rPr lang="tr-TR" sz="3000" b="1" dirty="0" smtClean="0"/>
              <a:t>Üç Önemli Öğe</a:t>
            </a:r>
            <a:endParaRPr lang="tr-TR" sz="3000" b="1" dirty="0"/>
          </a:p>
        </p:txBody>
      </p:sp>
      <p:sp>
        <p:nvSpPr>
          <p:cNvPr id="4" name="3 Dikdörtgen"/>
          <p:cNvSpPr/>
          <p:nvPr/>
        </p:nvSpPr>
        <p:spPr>
          <a:xfrm>
            <a:off x="395536" y="1700808"/>
            <a:ext cx="2160240" cy="3888432"/>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endParaRPr lang="tr-TR" sz="1700" b="1" dirty="0" smtClean="0"/>
          </a:p>
          <a:p>
            <a:pPr>
              <a:buFontTx/>
              <a:buChar char="-"/>
            </a:pPr>
            <a:r>
              <a:rPr lang="tr-TR" sz="1700" dirty="0" smtClean="0"/>
              <a:t>Müşteri İstekleri</a:t>
            </a:r>
          </a:p>
          <a:p>
            <a:pPr>
              <a:buFontTx/>
              <a:buChar char="-"/>
            </a:pPr>
            <a:r>
              <a:rPr lang="tr-TR" sz="1700" dirty="0" smtClean="0"/>
              <a:t>Değer</a:t>
            </a:r>
          </a:p>
          <a:p>
            <a:pPr>
              <a:buFontTx/>
              <a:buChar char="-"/>
            </a:pPr>
            <a:r>
              <a:rPr lang="tr-TR" sz="1700" dirty="0" smtClean="0"/>
              <a:t>Demografik Faktörler (Yaş, cinsiyet, aile, meslek, eğitim, gelir)</a:t>
            </a:r>
          </a:p>
          <a:p>
            <a:pPr>
              <a:buFontTx/>
              <a:buChar char="-"/>
            </a:pPr>
            <a:r>
              <a:rPr lang="tr-TR" sz="1700" dirty="0" smtClean="0"/>
              <a:t>Yiyecek İçecek Deneyimi</a:t>
            </a:r>
            <a:endParaRPr lang="tr-TR" sz="1700" dirty="0"/>
          </a:p>
        </p:txBody>
      </p:sp>
      <p:sp>
        <p:nvSpPr>
          <p:cNvPr id="5" name="4 Dikdörtgen"/>
          <p:cNvSpPr/>
          <p:nvPr/>
        </p:nvSpPr>
        <p:spPr>
          <a:xfrm>
            <a:off x="3275856" y="1772816"/>
            <a:ext cx="2448272" cy="388843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endParaRPr lang="tr-TR" sz="1700" b="1" dirty="0" smtClean="0"/>
          </a:p>
          <a:p>
            <a:pPr>
              <a:buFontTx/>
              <a:buChar char="-"/>
            </a:pPr>
            <a:r>
              <a:rPr lang="tr-TR" sz="1700" dirty="0" smtClean="0"/>
              <a:t>Dekor</a:t>
            </a:r>
          </a:p>
          <a:p>
            <a:pPr>
              <a:buFontTx/>
              <a:buChar char="-"/>
            </a:pPr>
            <a:r>
              <a:rPr lang="tr-TR" sz="1700" dirty="0" smtClean="0"/>
              <a:t>Işıklandırma</a:t>
            </a:r>
          </a:p>
          <a:p>
            <a:pPr>
              <a:buFontTx/>
              <a:buChar char="-"/>
            </a:pPr>
            <a:r>
              <a:rPr lang="tr-TR" sz="1700" dirty="0" smtClean="0"/>
              <a:t>Döşeme</a:t>
            </a:r>
          </a:p>
          <a:p>
            <a:pPr>
              <a:buFontTx/>
              <a:buChar char="-"/>
            </a:pPr>
            <a:r>
              <a:rPr lang="tr-TR" sz="1700" dirty="0" smtClean="0"/>
              <a:t>Servis yöntemleri</a:t>
            </a:r>
          </a:p>
          <a:p>
            <a:pPr>
              <a:buFontTx/>
              <a:buChar char="-"/>
            </a:pPr>
            <a:r>
              <a:rPr lang="tr-TR" sz="1700" dirty="0" smtClean="0"/>
              <a:t>Servis personelinin davranışı</a:t>
            </a:r>
          </a:p>
          <a:p>
            <a:pPr>
              <a:buFontTx/>
              <a:buChar char="-"/>
            </a:pPr>
            <a:r>
              <a:rPr lang="tr-TR" sz="1700" dirty="0" smtClean="0"/>
              <a:t>Tesisin yerleşim yeri ve konumu</a:t>
            </a:r>
          </a:p>
          <a:p>
            <a:pPr>
              <a:buFontTx/>
              <a:buChar char="-"/>
            </a:pPr>
            <a:r>
              <a:rPr lang="tr-TR" sz="1700" dirty="0" smtClean="0"/>
              <a:t>Tesisin türü</a:t>
            </a:r>
            <a:endParaRPr lang="tr-TR" sz="1700" dirty="0"/>
          </a:p>
        </p:txBody>
      </p:sp>
      <p:sp>
        <p:nvSpPr>
          <p:cNvPr id="6" name="5 Dikdörtgen"/>
          <p:cNvSpPr/>
          <p:nvPr/>
        </p:nvSpPr>
        <p:spPr>
          <a:xfrm>
            <a:off x="6588224" y="1772816"/>
            <a:ext cx="2304256" cy="396044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endParaRPr lang="tr-TR" b="1" dirty="0" smtClean="0"/>
          </a:p>
          <a:p>
            <a:pPr>
              <a:buFontTx/>
              <a:buChar char="-"/>
            </a:pPr>
            <a:endParaRPr lang="tr-TR" dirty="0" smtClean="0"/>
          </a:p>
          <a:p>
            <a:pPr>
              <a:buFontTx/>
              <a:buChar char="-"/>
            </a:pPr>
            <a:r>
              <a:rPr lang="tr-TR" dirty="0" smtClean="0"/>
              <a:t>Müşteriye istediği şeyi verme</a:t>
            </a:r>
          </a:p>
          <a:p>
            <a:pPr>
              <a:buFontTx/>
              <a:buChar char="-"/>
            </a:pPr>
            <a:r>
              <a:rPr lang="tr-TR" dirty="0" smtClean="0"/>
              <a:t>Standart reçeteleri kullanma</a:t>
            </a:r>
          </a:p>
          <a:p>
            <a:pPr>
              <a:buFontTx/>
              <a:buChar char="-"/>
            </a:pPr>
            <a:r>
              <a:rPr lang="tr-TR" dirty="0" smtClean="0"/>
              <a:t>Çalışanların yeteneklerine uygun menü yapma</a:t>
            </a:r>
          </a:p>
          <a:p>
            <a:pPr>
              <a:buFontTx/>
              <a:buChar char="-"/>
            </a:pPr>
            <a:r>
              <a:rPr lang="tr-TR" dirty="0" smtClean="0"/>
              <a:t>Araç gereçleri dikkate alma</a:t>
            </a:r>
          </a:p>
          <a:p>
            <a:pPr>
              <a:buFontTx/>
              <a:buChar char="-"/>
            </a:pPr>
            <a:r>
              <a:rPr lang="tr-TR" dirty="0" smtClean="0"/>
              <a:t>İsrafı Önleme</a:t>
            </a:r>
          </a:p>
          <a:p>
            <a:pPr>
              <a:buFontTx/>
              <a:buChar char="-"/>
            </a:pPr>
            <a:r>
              <a:rPr lang="tr-TR" dirty="0" smtClean="0"/>
              <a:t>Mevsimselliğe önem verme</a:t>
            </a:r>
            <a:endParaRPr lang="tr-TR" dirty="0"/>
          </a:p>
        </p:txBody>
      </p:sp>
      <p:sp>
        <p:nvSpPr>
          <p:cNvPr id="8" name="7 Metin kutusu"/>
          <p:cNvSpPr txBox="1"/>
          <p:nvPr/>
        </p:nvSpPr>
        <p:spPr>
          <a:xfrm>
            <a:off x="251520" y="2060848"/>
            <a:ext cx="1944216" cy="646331"/>
          </a:xfrm>
          <a:prstGeom prst="rect">
            <a:avLst/>
          </a:prstGeom>
          <a:noFill/>
        </p:spPr>
        <p:txBody>
          <a:bodyPr wrap="square" rtlCol="0">
            <a:spAutoFit/>
          </a:bodyPr>
          <a:lstStyle/>
          <a:p>
            <a:r>
              <a:rPr lang="tr-TR" b="1" dirty="0" smtClean="0"/>
              <a:t>1- MÜŞTERİLER</a:t>
            </a:r>
          </a:p>
          <a:p>
            <a:endParaRPr lang="tr-TR" dirty="0"/>
          </a:p>
        </p:txBody>
      </p:sp>
      <p:sp>
        <p:nvSpPr>
          <p:cNvPr id="9" name="8 Metin kutusu"/>
          <p:cNvSpPr txBox="1"/>
          <p:nvPr/>
        </p:nvSpPr>
        <p:spPr>
          <a:xfrm>
            <a:off x="3563888" y="1990581"/>
            <a:ext cx="2160240" cy="646331"/>
          </a:xfrm>
          <a:prstGeom prst="rect">
            <a:avLst/>
          </a:prstGeom>
          <a:noFill/>
        </p:spPr>
        <p:txBody>
          <a:bodyPr wrap="square" rtlCol="0">
            <a:spAutoFit/>
          </a:bodyPr>
          <a:lstStyle/>
          <a:p>
            <a:r>
              <a:rPr lang="tr-TR" b="1" dirty="0" smtClean="0"/>
              <a:t>2- ORTAM</a:t>
            </a:r>
          </a:p>
          <a:p>
            <a:endParaRPr lang="tr-TR" dirty="0"/>
          </a:p>
        </p:txBody>
      </p:sp>
      <p:sp>
        <p:nvSpPr>
          <p:cNvPr id="11" name="10 Metin kutusu"/>
          <p:cNvSpPr txBox="1"/>
          <p:nvPr/>
        </p:nvSpPr>
        <p:spPr>
          <a:xfrm>
            <a:off x="6660232" y="1916832"/>
            <a:ext cx="1944216" cy="369332"/>
          </a:xfrm>
          <a:prstGeom prst="rect">
            <a:avLst/>
          </a:prstGeom>
          <a:noFill/>
        </p:spPr>
        <p:txBody>
          <a:bodyPr wrap="square" rtlCol="0">
            <a:spAutoFit/>
          </a:bodyPr>
          <a:lstStyle/>
          <a:p>
            <a:r>
              <a:rPr lang="tr-TR" b="1" dirty="0" smtClean="0"/>
              <a:t>3- MÖNÜ</a:t>
            </a:r>
            <a:endParaRPr lang="tr-TR" b="1" dirty="0"/>
          </a:p>
        </p:txBody>
      </p:sp>
      <p:sp>
        <p:nvSpPr>
          <p:cNvPr id="10" name="9 Veri Yer Tutucusu"/>
          <p:cNvSpPr>
            <a:spLocks noGrp="1"/>
          </p:cNvSpPr>
          <p:nvPr>
            <p:ph type="dt" sz="half" idx="10"/>
          </p:nvPr>
        </p:nvSpPr>
        <p:spPr/>
        <p:txBody>
          <a:bodyPr/>
          <a:lstStyle/>
          <a:p>
            <a:fld id="{48E015C7-38B0-4DF8-8D95-622E11BCDDAE}" type="datetime1">
              <a:rPr lang="tr-TR" smtClean="0"/>
              <a:pPr/>
              <a:t>23.03.2018</a:t>
            </a:fld>
            <a:endParaRPr lang="tr-TR" dirty="0"/>
          </a:p>
        </p:txBody>
      </p:sp>
      <p:sp>
        <p:nvSpPr>
          <p:cNvPr id="12" name="11 Slayt Numarası Yer Tutucusu"/>
          <p:cNvSpPr>
            <a:spLocks noGrp="1"/>
          </p:cNvSpPr>
          <p:nvPr>
            <p:ph type="sldNum" sz="quarter" idx="12"/>
          </p:nvPr>
        </p:nvSpPr>
        <p:spPr/>
        <p:txBody>
          <a:bodyPr/>
          <a:lstStyle/>
          <a:p>
            <a:fld id="{B1DEFA8C-F947-479F-BE07-76B6B3F80BF1}" type="slidenum">
              <a:rPr lang="tr-TR" smtClean="0"/>
              <a:pPr/>
              <a:t>34</a:t>
            </a:fld>
            <a:endParaRPr lang="tr-TR" dirty="0"/>
          </a:p>
        </p:txBody>
      </p:sp>
      <p:sp>
        <p:nvSpPr>
          <p:cNvPr id="13" name="12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618424"/>
            <a:ext cx="8229600" cy="650336"/>
          </a:xfrm>
        </p:spPr>
        <p:txBody>
          <a:bodyPr>
            <a:normAutofit/>
          </a:bodyPr>
          <a:lstStyle/>
          <a:p>
            <a:pPr algn="just"/>
            <a:r>
              <a:rPr lang="tr-TR" sz="2600" b="1" dirty="0" smtClean="0"/>
              <a:t>Restoranların Özellikleri Ve Sınıflandırması</a:t>
            </a:r>
            <a:endParaRPr lang="tr-TR" sz="2600" b="1" dirty="0"/>
          </a:p>
        </p:txBody>
      </p:sp>
      <p:sp>
        <p:nvSpPr>
          <p:cNvPr id="4" name="3 Dikdörtgen"/>
          <p:cNvSpPr/>
          <p:nvPr/>
        </p:nvSpPr>
        <p:spPr>
          <a:xfrm>
            <a:off x="2483768" y="1556792"/>
            <a:ext cx="3960440" cy="432048"/>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b="1" dirty="0" smtClean="0">
                <a:solidFill>
                  <a:sysClr val="windowText" lastClr="000000"/>
                </a:solidFill>
              </a:rPr>
              <a:t>Ticari Yiyecek-İçecek İşletmeleri</a:t>
            </a:r>
            <a:endParaRPr lang="tr-TR" b="1" dirty="0">
              <a:solidFill>
                <a:sysClr val="windowText" lastClr="000000"/>
              </a:solidFill>
            </a:endParaRPr>
          </a:p>
        </p:txBody>
      </p:sp>
      <p:sp>
        <p:nvSpPr>
          <p:cNvPr id="10" name="9 Dikdörtgen"/>
          <p:cNvSpPr/>
          <p:nvPr/>
        </p:nvSpPr>
        <p:spPr>
          <a:xfrm>
            <a:off x="2483768" y="2420888"/>
            <a:ext cx="3960440" cy="86409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b="1" dirty="0" smtClean="0">
                <a:solidFill>
                  <a:sysClr val="windowText" lastClr="000000"/>
                </a:solidFill>
              </a:rPr>
              <a:t>Genel Pazara Sahip</a:t>
            </a:r>
          </a:p>
          <a:p>
            <a:pPr algn="ctr"/>
            <a:r>
              <a:rPr lang="tr-TR" b="1" dirty="0" smtClean="0">
                <a:solidFill>
                  <a:sysClr val="windowText" lastClr="000000"/>
                </a:solidFill>
              </a:rPr>
              <a:t>Yiyecek İçecek İşletmeleri</a:t>
            </a:r>
            <a:endParaRPr lang="tr-TR" b="1" dirty="0">
              <a:solidFill>
                <a:sysClr val="windowText" lastClr="000000"/>
              </a:solidFill>
            </a:endParaRPr>
          </a:p>
        </p:txBody>
      </p:sp>
      <p:sp>
        <p:nvSpPr>
          <p:cNvPr id="11" name="10 Dikdörtgen"/>
          <p:cNvSpPr/>
          <p:nvPr/>
        </p:nvSpPr>
        <p:spPr>
          <a:xfrm>
            <a:off x="323528" y="3861048"/>
            <a:ext cx="2160240" cy="64807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b="1" dirty="0" smtClean="0">
                <a:solidFill>
                  <a:sysClr val="windowText" lastClr="000000"/>
                </a:solidFill>
              </a:rPr>
              <a:t>Otel Restoranları</a:t>
            </a:r>
            <a:endParaRPr lang="tr-TR" b="1" dirty="0">
              <a:solidFill>
                <a:sysClr val="windowText" lastClr="000000"/>
              </a:solidFill>
            </a:endParaRPr>
          </a:p>
        </p:txBody>
      </p:sp>
      <p:sp>
        <p:nvSpPr>
          <p:cNvPr id="12" name="11 Dikdörtgen"/>
          <p:cNvSpPr/>
          <p:nvPr/>
        </p:nvSpPr>
        <p:spPr>
          <a:xfrm>
            <a:off x="3275856" y="3861048"/>
            <a:ext cx="2520280" cy="64807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b="1" dirty="0" smtClean="0">
                <a:solidFill>
                  <a:sysClr val="windowText" lastClr="000000"/>
                </a:solidFill>
              </a:rPr>
              <a:t>Bağımsız Restoranlar</a:t>
            </a:r>
            <a:endParaRPr lang="tr-TR" b="1" dirty="0">
              <a:solidFill>
                <a:sysClr val="windowText" lastClr="000000"/>
              </a:solidFill>
            </a:endParaRPr>
          </a:p>
        </p:txBody>
      </p:sp>
      <p:sp>
        <p:nvSpPr>
          <p:cNvPr id="13" name="12 Dikdörtgen"/>
          <p:cNvSpPr/>
          <p:nvPr/>
        </p:nvSpPr>
        <p:spPr>
          <a:xfrm>
            <a:off x="6732240" y="3861048"/>
            <a:ext cx="2160240" cy="64807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sz="1600" b="1" dirty="0" err="1" smtClean="0">
                <a:solidFill>
                  <a:sysClr val="windowText" lastClr="000000"/>
                </a:solidFill>
              </a:rPr>
              <a:t>Fast</a:t>
            </a:r>
            <a:r>
              <a:rPr lang="tr-TR" sz="1600" b="1" dirty="0" smtClean="0">
                <a:solidFill>
                  <a:sysClr val="windowText" lastClr="000000"/>
                </a:solidFill>
              </a:rPr>
              <a:t> </a:t>
            </a:r>
            <a:r>
              <a:rPr lang="tr-TR" sz="1600" b="1" dirty="0" err="1" smtClean="0">
                <a:solidFill>
                  <a:sysClr val="windowText" lastClr="000000"/>
                </a:solidFill>
              </a:rPr>
              <a:t>Food</a:t>
            </a:r>
            <a:r>
              <a:rPr lang="tr-TR" sz="1600" b="1" dirty="0" smtClean="0">
                <a:solidFill>
                  <a:sysClr val="windowText" lastClr="000000"/>
                </a:solidFill>
              </a:rPr>
              <a:t> İşletmeleri ve Kafeteryalar</a:t>
            </a:r>
            <a:endParaRPr lang="tr-TR" sz="1600" b="1" dirty="0">
              <a:solidFill>
                <a:sysClr val="windowText" lastClr="000000"/>
              </a:solidFill>
            </a:endParaRPr>
          </a:p>
        </p:txBody>
      </p:sp>
      <p:cxnSp>
        <p:nvCxnSpPr>
          <p:cNvPr id="15" name="14 Düz Bağlayıcı"/>
          <p:cNvCxnSpPr>
            <a:stCxn id="4" idx="2"/>
            <a:endCxn id="10" idx="0"/>
          </p:cNvCxnSpPr>
          <p:nvPr/>
        </p:nvCxnSpPr>
        <p:spPr>
          <a:xfrm rot="5400000">
            <a:off x="4247964" y="2204864"/>
            <a:ext cx="4320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827584" y="3573016"/>
            <a:ext cx="69847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Düz Bağlayıcı"/>
          <p:cNvCxnSpPr/>
          <p:nvPr/>
        </p:nvCxnSpPr>
        <p:spPr>
          <a:xfrm rot="5400000">
            <a:off x="683568" y="3717032"/>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Düz Bağlayıcı"/>
          <p:cNvCxnSpPr>
            <a:endCxn id="13" idx="0"/>
          </p:cNvCxnSpPr>
          <p:nvPr/>
        </p:nvCxnSpPr>
        <p:spPr>
          <a:xfrm rot="5400000">
            <a:off x="7668344" y="3717032"/>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13 Veri Yer Tutucusu"/>
          <p:cNvSpPr>
            <a:spLocks noGrp="1"/>
          </p:cNvSpPr>
          <p:nvPr>
            <p:ph type="dt" sz="half" idx="10"/>
          </p:nvPr>
        </p:nvSpPr>
        <p:spPr/>
        <p:txBody>
          <a:bodyPr/>
          <a:lstStyle/>
          <a:p>
            <a:fld id="{0CE53736-8218-41AD-91BD-70AC788B33C3}" type="datetime1">
              <a:rPr lang="tr-TR" smtClean="0"/>
              <a:pPr/>
              <a:t>23.03.2018</a:t>
            </a:fld>
            <a:endParaRPr lang="tr-TR" dirty="0"/>
          </a:p>
        </p:txBody>
      </p:sp>
      <p:sp>
        <p:nvSpPr>
          <p:cNvPr id="16" name="15 Slayt Numarası Yer Tutucusu"/>
          <p:cNvSpPr>
            <a:spLocks noGrp="1"/>
          </p:cNvSpPr>
          <p:nvPr>
            <p:ph type="sldNum" sz="quarter" idx="12"/>
          </p:nvPr>
        </p:nvSpPr>
        <p:spPr/>
        <p:txBody>
          <a:bodyPr/>
          <a:lstStyle/>
          <a:p>
            <a:fld id="{B1DEFA8C-F947-479F-BE07-76B6B3F80BF1}" type="slidenum">
              <a:rPr lang="tr-TR" smtClean="0"/>
              <a:pPr/>
              <a:t>35</a:t>
            </a:fld>
            <a:endParaRPr lang="tr-TR" dirty="0"/>
          </a:p>
        </p:txBody>
      </p:sp>
      <p:sp>
        <p:nvSpPr>
          <p:cNvPr id="18" name="17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8864" y="764704"/>
            <a:ext cx="8229600" cy="434312"/>
          </a:xfrm>
        </p:spPr>
        <p:txBody>
          <a:bodyPr>
            <a:normAutofit/>
          </a:bodyPr>
          <a:lstStyle/>
          <a:p>
            <a:r>
              <a:rPr lang="tr-TR" sz="2500" b="1" dirty="0" smtClean="0"/>
              <a:t>Bağımsız Restoran İşletmesinde Bulunması Gereken Özellikler</a:t>
            </a:r>
            <a:endParaRPr lang="tr-TR" sz="2500" b="1" dirty="0"/>
          </a:p>
        </p:txBody>
      </p:sp>
      <p:sp>
        <p:nvSpPr>
          <p:cNvPr id="3" name="2 İçerik Yer Tutucusu"/>
          <p:cNvSpPr>
            <a:spLocks noGrp="1"/>
          </p:cNvSpPr>
          <p:nvPr>
            <p:ph idx="1"/>
          </p:nvPr>
        </p:nvSpPr>
        <p:spPr>
          <a:xfrm>
            <a:off x="457200" y="1340768"/>
            <a:ext cx="8291264" cy="5400600"/>
          </a:xfrm>
        </p:spPr>
        <p:txBody>
          <a:bodyPr>
            <a:normAutofit/>
          </a:bodyPr>
          <a:lstStyle/>
          <a:p>
            <a:pPr marL="514350" indent="-514350">
              <a:lnSpc>
                <a:spcPct val="150000"/>
              </a:lnSpc>
              <a:buNone/>
            </a:pPr>
            <a:r>
              <a:rPr lang="tr-TR" sz="1900" dirty="0" smtClean="0">
                <a:latin typeface="+mj-lt"/>
              </a:rPr>
              <a:t>1- Tesis kapasitesine uygun malzeme deposu</a:t>
            </a:r>
          </a:p>
          <a:p>
            <a:pPr marL="514350" indent="-514350">
              <a:lnSpc>
                <a:spcPct val="150000"/>
              </a:lnSpc>
              <a:buNone/>
            </a:pPr>
            <a:r>
              <a:rPr lang="tr-TR" sz="1900" dirty="0" smtClean="0">
                <a:latin typeface="+mj-lt"/>
              </a:rPr>
              <a:t>2- Tesis kapasitesine uygun soğuk hava deposu ve buzdolabı</a:t>
            </a:r>
          </a:p>
          <a:p>
            <a:pPr marL="514350" indent="-514350">
              <a:lnSpc>
                <a:spcPct val="150000"/>
              </a:lnSpc>
              <a:buNone/>
            </a:pPr>
            <a:r>
              <a:rPr lang="tr-TR" sz="1900" dirty="0" smtClean="0">
                <a:latin typeface="+mj-lt"/>
              </a:rPr>
              <a:t>3- İhtiyaca uygun kalite ve büyüklükte pişirme donanımı</a:t>
            </a:r>
          </a:p>
          <a:p>
            <a:pPr marL="514350" indent="-514350">
              <a:lnSpc>
                <a:spcPct val="150000"/>
              </a:lnSpc>
              <a:buNone/>
            </a:pPr>
            <a:r>
              <a:rPr lang="tr-TR" sz="1900" dirty="0" smtClean="0">
                <a:latin typeface="+mj-lt"/>
              </a:rPr>
              <a:t>4- Restoranın cinsine uygun yemekleri hazırlama yeri </a:t>
            </a:r>
          </a:p>
          <a:p>
            <a:pPr marL="514350" indent="-514350">
              <a:lnSpc>
                <a:spcPct val="150000"/>
              </a:lnSpc>
              <a:buNone/>
            </a:pPr>
            <a:r>
              <a:rPr lang="tr-TR" sz="1900" dirty="0" smtClean="0">
                <a:latin typeface="+mj-lt"/>
              </a:rPr>
              <a:t>5- Servis takımları, örtüler, peçeteler için yıkama, kurutma, istif yer ve depoları </a:t>
            </a:r>
          </a:p>
          <a:p>
            <a:pPr marL="514350" indent="-514350">
              <a:lnSpc>
                <a:spcPct val="150000"/>
              </a:lnSpc>
              <a:buNone/>
            </a:pPr>
            <a:r>
              <a:rPr lang="tr-TR" sz="1900" dirty="0" smtClean="0">
                <a:latin typeface="+mj-lt"/>
              </a:rPr>
              <a:t>6- Yemek dağıtma yeri ve bulaşıkhane ile bağlantılı bir büfe(Çay kahve pişirme yeri)</a:t>
            </a:r>
          </a:p>
          <a:p>
            <a:pPr marL="514350" indent="-514350">
              <a:lnSpc>
                <a:spcPct val="150000"/>
              </a:lnSpc>
              <a:buNone/>
            </a:pPr>
            <a:r>
              <a:rPr lang="tr-TR" sz="1900" dirty="0" smtClean="0">
                <a:latin typeface="+mj-lt"/>
              </a:rPr>
              <a:t>7- Yemek hazırlık ve servis yerleri ayrı ayrı, katlarda ise bir servis merdiveni</a:t>
            </a:r>
          </a:p>
          <a:p>
            <a:pPr marL="514350" indent="-514350">
              <a:lnSpc>
                <a:spcPct val="150000"/>
              </a:lnSpc>
              <a:buNone/>
            </a:pPr>
            <a:r>
              <a:rPr lang="tr-TR" sz="1900" dirty="0" smtClean="0">
                <a:latin typeface="+mj-lt"/>
              </a:rPr>
              <a:t>8- Misafirler için(kadın ve erkekler için ayrı ayrı) tuvalet</a:t>
            </a:r>
          </a:p>
          <a:p>
            <a:pPr marL="514350" indent="-514350">
              <a:lnSpc>
                <a:spcPct val="150000"/>
              </a:lnSpc>
              <a:buNone/>
            </a:pPr>
            <a:r>
              <a:rPr lang="tr-TR" sz="1900" dirty="0" smtClean="0">
                <a:latin typeface="+mj-lt"/>
              </a:rPr>
              <a:t>9- Personel için soyunma, yıkanma yeri ve tuvalet </a:t>
            </a:r>
          </a:p>
          <a:p>
            <a:pPr marL="514350" indent="-514350">
              <a:lnSpc>
                <a:spcPct val="150000"/>
              </a:lnSpc>
              <a:buNone/>
            </a:pPr>
            <a:r>
              <a:rPr lang="tr-TR" sz="1900" dirty="0" smtClean="0">
                <a:latin typeface="+mj-lt"/>
              </a:rPr>
              <a:t>10 – Misafirlerin içecek ihtiyaçlarını karşılayabilecek bar hizmetleri  </a:t>
            </a:r>
            <a:endParaRPr lang="tr-TR" sz="1900" dirty="0">
              <a:latin typeface="+mj-lt"/>
            </a:endParaRPr>
          </a:p>
        </p:txBody>
      </p:sp>
      <p:sp>
        <p:nvSpPr>
          <p:cNvPr id="4" name="3 Veri Yer Tutucusu"/>
          <p:cNvSpPr>
            <a:spLocks noGrp="1"/>
          </p:cNvSpPr>
          <p:nvPr>
            <p:ph type="dt" sz="half" idx="10"/>
          </p:nvPr>
        </p:nvSpPr>
        <p:spPr/>
        <p:txBody>
          <a:bodyPr/>
          <a:lstStyle/>
          <a:p>
            <a:fld id="{7E17DA20-B9B1-4353-8A4E-7014DC506D5E}"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506320"/>
          </a:xfrm>
        </p:spPr>
        <p:txBody>
          <a:bodyPr>
            <a:normAutofit/>
          </a:bodyPr>
          <a:lstStyle/>
          <a:p>
            <a:r>
              <a:rPr lang="tr-TR" sz="2500" b="1" dirty="0" smtClean="0"/>
              <a:t>İşletme Belgelerine Göre Restoran İşletmeleri</a:t>
            </a:r>
            <a:endParaRPr lang="tr-TR" sz="2500" b="1" dirty="0"/>
          </a:p>
        </p:txBody>
      </p:sp>
      <p:sp>
        <p:nvSpPr>
          <p:cNvPr id="3" name="2 İçerik Yer Tutucusu"/>
          <p:cNvSpPr>
            <a:spLocks noGrp="1"/>
          </p:cNvSpPr>
          <p:nvPr>
            <p:ph idx="1"/>
          </p:nvPr>
        </p:nvSpPr>
        <p:spPr>
          <a:xfrm>
            <a:off x="323528" y="1340768"/>
            <a:ext cx="8568952" cy="5328592"/>
          </a:xfrm>
        </p:spPr>
        <p:txBody>
          <a:bodyPr>
            <a:normAutofit/>
          </a:bodyPr>
          <a:lstStyle/>
          <a:p>
            <a:pPr algn="just">
              <a:buNone/>
            </a:pPr>
            <a:r>
              <a:rPr lang="tr-TR" sz="2000" dirty="0" smtClean="0"/>
              <a:t>Bu gruptaki restoranlar Kültür ve Turizm Bakanlığı’na bağlı (turistik) ve Belediye belgeli olarak ikiye ayrılmaktadır. </a:t>
            </a:r>
          </a:p>
          <a:p>
            <a:pPr marL="457200" indent="-457200" algn="just">
              <a:buAutoNum type="alphaUcParenR"/>
            </a:pPr>
            <a:r>
              <a:rPr lang="tr-TR" sz="2000" b="1" dirty="0" smtClean="0"/>
              <a:t>Turistik Restoranlar</a:t>
            </a:r>
          </a:p>
          <a:p>
            <a:pPr marL="457200" indent="-457200" algn="just">
              <a:buNone/>
            </a:pPr>
            <a:r>
              <a:rPr lang="tr-TR" sz="2000" dirty="0" smtClean="0"/>
              <a:t>Bu gruptaki restoranlar birinci sınıf, ikinci sınıf ve lüks sınıf olmak üzere 3’e ayrılır.</a:t>
            </a:r>
          </a:p>
          <a:p>
            <a:pPr marL="457200" indent="-457200" algn="just">
              <a:buNone/>
            </a:pPr>
            <a:r>
              <a:rPr lang="tr-TR" sz="2000" b="1" dirty="0" smtClean="0"/>
              <a:t>Turistik Restoranların Özellikleri</a:t>
            </a:r>
          </a:p>
          <a:p>
            <a:pPr marL="324000" indent="-457200" algn="just">
              <a:buNone/>
            </a:pPr>
            <a:r>
              <a:rPr lang="tr-TR" sz="2000" b="1" dirty="0" smtClean="0"/>
              <a:t>1- </a:t>
            </a:r>
            <a:r>
              <a:rPr lang="tr-TR" sz="2000" dirty="0" smtClean="0"/>
              <a:t>Uluslar arası ya da ulusal turizme açık, dekorasyonundan sahip olduğu mönüye kadar gerekli niteliklere sahip işletmelerdir. </a:t>
            </a:r>
          </a:p>
          <a:p>
            <a:pPr marL="324000" indent="-457200" algn="just">
              <a:buNone/>
            </a:pPr>
            <a:r>
              <a:rPr lang="tr-TR" sz="2000" b="1" dirty="0" smtClean="0"/>
              <a:t>2- </a:t>
            </a:r>
            <a:r>
              <a:rPr lang="tr-TR" sz="2000" dirty="0" smtClean="0"/>
              <a:t>Alkollü içeceklerin de sunumu söz konusudur.</a:t>
            </a:r>
          </a:p>
          <a:p>
            <a:pPr marL="324000" indent="-457200" algn="just">
              <a:buNone/>
            </a:pPr>
            <a:r>
              <a:rPr lang="tr-TR" sz="2000" b="1" dirty="0" smtClean="0"/>
              <a:t>3- </a:t>
            </a:r>
            <a:r>
              <a:rPr lang="tr-TR" sz="2000" dirty="0" smtClean="0"/>
              <a:t>Mönüleri daha çok farklı ülke kültürlerinin izlerini taşır. </a:t>
            </a:r>
          </a:p>
          <a:p>
            <a:pPr marL="324000" indent="-457200" algn="just">
              <a:buNone/>
            </a:pPr>
            <a:r>
              <a:rPr lang="tr-TR" sz="2000" b="1" dirty="0" smtClean="0"/>
              <a:t>4- </a:t>
            </a:r>
            <a:r>
              <a:rPr lang="tr-TR" sz="2000" dirty="0" smtClean="0"/>
              <a:t>Sunulan ürün ve hizmet seviyesi emsallerine göre nispeten daha yüksektir. </a:t>
            </a:r>
          </a:p>
          <a:p>
            <a:pPr marL="324000" indent="-457200" algn="just">
              <a:buNone/>
            </a:pPr>
            <a:r>
              <a:rPr lang="tr-TR" sz="2000" b="1" dirty="0" smtClean="0"/>
              <a:t>5-</a:t>
            </a:r>
            <a:r>
              <a:rPr lang="tr-TR" sz="2000" dirty="0" smtClean="0"/>
              <a:t>İlgili bakanlığın sürekli denetimine tabidir. </a:t>
            </a:r>
          </a:p>
          <a:p>
            <a:pPr marL="324000" indent="-457200" algn="just">
              <a:buNone/>
            </a:pPr>
            <a:r>
              <a:rPr lang="tr-TR" sz="2000" b="1" dirty="0" smtClean="0"/>
              <a:t>6- </a:t>
            </a:r>
            <a:r>
              <a:rPr lang="tr-TR" sz="2000" dirty="0" smtClean="0"/>
              <a:t>Bazıları işletme içinde ayrı bir bar birimi de bulundururlar. </a:t>
            </a:r>
          </a:p>
          <a:p>
            <a:pPr marL="324000" indent="-457200" algn="just">
              <a:buNone/>
            </a:pPr>
            <a:r>
              <a:rPr lang="tr-TR" sz="2000" b="1" dirty="0" smtClean="0"/>
              <a:t>7- </a:t>
            </a:r>
            <a:r>
              <a:rPr lang="tr-TR" sz="2000" dirty="0" smtClean="0"/>
              <a:t>Tüm öğünlerde faaliyet gösterebilirler.   </a:t>
            </a:r>
          </a:p>
        </p:txBody>
      </p:sp>
      <p:sp>
        <p:nvSpPr>
          <p:cNvPr id="4" name="3 Veri Yer Tutucusu"/>
          <p:cNvSpPr>
            <a:spLocks noGrp="1"/>
          </p:cNvSpPr>
          <p:nvPr>
            <p:ph type="dt" sz="half" idx="10"/>
          </p:nvPr>
        </p:nvSpPr>
        <p:spPr/>
        <p:txBody>
          <a:bodyPr/>
          <a:lstStyle/>
          <a:p>
            <a:fld id="{435B73C6-552F-49FA-8469-FBEF9E75C416}"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772816"/>
            <a:ext cx="8712968" cy="3672408"/>
          </a:xfrm>
        </p:spPr>
        <p:txBody>
          <a:bodyPr>
            <a:normAutofit/>
          </a:bodyPr>
          <a:lstStyle/>
          <a:p>
            <a:pPr>
              <a:buNone/>
            </a:pPr>
            <a:r>
              <a:rPr lang="tr-TR" sz="2400" b="1" dirty="0" smtClean="0"/>
              <a:t>B) Belediye Belgeli Restoranlar</a:t>
            </a:r>
          </a:p>
          <a:p>
            <a:pPr marL="0" algn="just">
              <a:buFont typeface="Wingdings" pitchFamily="2" charset="2"/>
              <a:buChar char="§"/>
            </a:pPr>
            <a:r>
              <a:rPr lang="tr-TR" sz="2000" dirty="0" smtClean="0"/>
              <a:t>Lüks, birinci, ikinci, üçüncü ve dördüncü sınıf restoranlar olmak üzere beş sınıfa ayrılırlar. </a:t>
            </a:r>
          </a:p>
          <a:p>
            <a:pPr marL="0" algn="just">
              <a:buNone/>
            </a:pPr>
            <a:endParaRPr lang="tr-TR" sz="2000" dirty="0" smtClean="0"/>
          </a:p>
          <a:p>
            <a:pPr marL="0" algn="just">
              <a:buFont typeface="Wingdings" pitchFamily="2" charset="2"/>
              <a:buChar char="§"/>
            </a:pPr>
            <a:r>
              <a:rPr lang="tr-TR" sz="2000" dirty="0" smtClean="0"/>
              <a:t>Belediye belgeli restoranların açılış ve işletme ruhsatı bölge belediyesi tarafından verilir.</a:t>
            </a:r>
          </a:p>
          <a:p>
            <a:pPr marL="0" algn="just">
              <a:buNone/>
            </a:pPr>
            <a:endParaRPr lang="tr-TR" sz="2000" dirty="0" smtClean="0"/>
          </a:p>
          <a:p>
            <a:pPr marL="0" algn="just">
              <a:buFont typeface="Wingdings" pitchFamily="2" charset="2"/>
              <a:buChar char="§"/>
            </a:pPr>
            <a:r>
              <a:rPr lang="tr-TR" sz="2000" dirty="0" smtClean="0"/>
              <a:t> Fiyat, temizlik ve denetimleri ise ilgili meslek odası tarafından gerçekleştirilir. </a:t>
            </a:r>
          </a:p>
          <a:p>
            <a:pPr marL="0">
              <a:buNone/>
            </a:pPr>
            <a:endParaRPr lang="tr-TR" sz="2400" dirty="0" smtClean="0">
              <a:solidFill>
                <a:schemeClr val="accent1"/>
              </a:solidFill>
            </a:endParaRPr>
          </a:p>
          <a:p>
            <a:pPr marL="0">
              <a:buNone/>
            </a:pPr>
            <a:endParaRPr lang="tr-TR" sz="2000" dirty="0"/>
          </a:p>
        </p:txBody>
      </p:sp>
      <p:sp>
        <p:nvSpPr>
          <p:cNvPr id="4" name="3 Veri Yer Tutucusu"/>
          <p:cNvSpPr>
            <a:spLocks noGrp="1"/>
          </p:cNvSpPr>
          <p:nvPr>
            <p:ph type="dt" sz="half" idx="10"/>
          </p:nvPr>
        </p:nvSpPr>
        <p:spPr/>
        <p:txBody>
          <a:bodyPr/>
          <a:lstStyle/>
          <a:p>
            <a:fld id="{A5063B6C-AE88-4D80-9342-270F2B84364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90872" y="764704"/>
            <a:ext cx="8229600" cy="434312"/>
          </a:xfrm>
        </p:spPr>
        <p:txBody>
          <a:bodyPr>
            <a:normAutofit/>
          </a:bodyPr>
          <a:lstStyle/>
          <a:p>
            <a:r>
              <a:rPr lang="tr-TR" sz="2500" b="1" dirty="0" smtClean="0"/>
              <a:t>Özelliklerine Göre Restoranlar</a:t>
            </a:r>
            <a:endParaRPr lang="tr-TR" sz="2500" b="1" dirty="0"/>
          </a:p>
        </p:txBody>
      </p:sp>
      <p:sp>
        <p:nvSpPr>
          <p:cNvPr id="3" name="2 İçerik Yer Tutucusu"/>
          <p:cNvSpPr>
            <a:spLocks noGrp="1"/>
          </p:cNvSpPr>
          <p:nvPr>
            <p:ph idx="1"/>
          </p:nvPr>
        </p:nvSpPr>
        <p:spPr>
          <a:xfrm>
            <a:off x="467544" y="1268760"/>
            <a:ext cx="8363272" cy="5472608"/>
          </a:xfrm>
        </p:spPr>
        <p:txBody>
          <a:bodyPr>
            <a:normAutofit fontScale="92500" lnSpcReduction="10000"/>
          </a:bodyPr>
          <a:lstStyle/>
          <a:p>
            <a:pPr>
              <a:buNone/>
            </a:pPr>
            <a:r>
              <a:rPr lang="tr-TR" sz="2200" b="1" dirty="0" smtClean="0">
                <a:latin typeface="+mj-lt"/>
              </a:rPr>
              <a:t>1- Hazır yemek restoranları</a:t>
            </a:r>
          </a:p>
          <a:p>
            <a:pPr>
              <a:buNone/>
            </a:pPr>
            <a:r>
              <a:rPr lang="tr-TR" sz="2200" b="1" dirty="0" smtClean="0">
                <a:latin typeface="+mj-lt"/>
              </a:rPr>
              <a:t>2- Et restoranları</a:t>
            </a:r>
          </a:p>
          <a:p>
            <a:pPr>
              <a:buNone/>
            </a:pPr>
            <a:r>
              <a:rPr lang="tr-TR" sz="2200" b="1" dirty="0" smtClean="0">
                <a:latin typeface="+mj-lt"/>
              </a:rPr>
              <a:t>3- Balık restoranları</a:t>
            </a:r>
          </a:p>
          <a:p>
            <a:pPr>
              <a:buNone/>
            </a:pPr>
            <a:r>
              <a:rPr lang="tr-TR" sz="2200" b="1" dirty="0" smtClean="0">
                <a:latin typeface="+mj-lt"/>
              </a:rPr>
              <a:t>4- Köfteci ve Kebapçılar</a:t>
            </a:r>
          </a:p>
          <a:p>
            <a:pPr>
              <a:buNone/>
            </a:pPr>
            <a:r>
              <a:rPr lang="tr-TR" sz="2200" b="1" dirty="0" smtClean="0">
                <a:latin typeface="+mj-lt"/>
              </a:rPr>
              <a:t>5- Milli restoranlar</a:t>
            </a:r>
          </a:p>
          <a:p>
            <a:pPr>
              <a:buNone/>
            </a:pPr>
            <a:r>
              <a:rPr lang="tr-TR" sz="2200" b="1" dirty="0" smtClean="0">
                <a:latin typeface="+mj-lt"/>
              </a:rPr>
              <a:t>6- Beynelmilel(uluslar arası) Restoranlar</a:t>
            </a:r>
          </a:p>
          <a:p>
            <a:pPr>
              <a:buNone/>
            </a:pPr>
            <a:r>
              <a:rPr lang="tr-TR" sz="2200" b="1" dirty="0" smtClean="0">
                <a:latin typeface="+mj-lt"/>
              </a:rPr>
              <a:t>7-  </a:t>
            </a:r>
            <a:r>
              <a:rPr lang="tr-TR" sz="2200" b="1" u="sng" dirty="0" smtClean="0">
                <a:latin typeface="+mj-lt"/>
              </a:rPr>
              <a:t>Diğer Restoranlar</a:t>
            </a:r>
          </a:p>
          <a:p>
            <a:pPr>
              <a:buFont typeface="Wingdings" pitchFamily="2" charset="2"/>
              <a:buChar char="Ø"/>
            </a:pPr>
            <a:r>
              <a:rPr lang="tr-TR" sz="2200" dirty="0" smtClean="0">
                <a:latin typeface="+mj-lt"/>
              </a:rPr>
              <a:t> Seçkin restoranlar</a:t>
            </a:r>
          </a:p>
          <a:p>
            <a:pPr>
              <a:buFont typeface="Wingdings" pitchFamily="2" charset="2"/>
              <a:buChar char="Ø"/>
            </a:pPr>
            <a:r>
              <a:rPr lang="tr-TR" sz="2200" dirty="0" smtClean="0">
                <a:latin typeface="+mj-lt"/>
              </a:rPr>
              <a:t>Etnik restoranlar</a:t>
            </a:r>
          </a:p>
          <a:p>
            <a:pPr>
              <a:buFont typeface="Wingdings" pitchFamily="2" charset="2"/>
              <a:buChar char="Ø"/>
            </a:pPr>
            <a:r>
              <a:rPr lang="tr-TR" sz="2200" dirty="0" smtClean="0">
                <a:latin typeface="+mj-lt"/>
              </a:rPr>
              <a:t>Özellikli restoranlar</a:t>
            </a:r>
          </a:p>
          <a:p>
            <a:pPr>
              <a:buFont typeface="Wingdings" pitchFamily="2" charset="2"/>
              <a:buChar char="Ø"/>
            </a:pPr>
            <a:r>
              <a:rPr lang="tr-TR" sz="2200" dirty="0" smtClean="0">
                <a:latin typeface="+mj-lt"/>
              </a:rPr>
              <a:t>Sıradan/olağan restoranlar</a:t>
            </a:r>
          </a:p>
          <a:p>
            <a:pPr>
              <a:buFont typeface="Wingdings" pitchFamily="2" charset="2"/>
              <a:buChar char="Ø"/>
            </a:pPr>
            <a:r>
              <a:rPr lang="tr-TR" sz="2200" dirty="0" smtClean="0">
                <a:latin typeface="+mj-lt"/>
              </a:rPr>
              <a:t>Alışveriş merkezlerindeki restoranlar</a:t>
            </a:r>
          </a:p>
          <a:p>
            <a:pPr>
              <a:buFont typeface="Wingdings" pitchFamily="2" charset="2"/>
              <a:buChar char="Ø"/>
            </a:pPr>
            <a:r>
              <a:rPr lang="tr-TR" sz="2200" dirty="0" smtClean="0">
                <a:latin typeface="+mj-lt"/>
              </a:rPr>
              <a:t>Ulaşım merkezlerindeki restoranlar</a:t>
            </a:r>
          </a:p>
          <a:p>
            <a:pPr>
              <a:buFont typeface="Wingdings" pitchFamily="2" charset="2"/>
              <a:buChar char="Ø"/>
            </a:pPr>
            <a:r>
              <a:rPr lang="tr-TR" sz="2200" dirty="0" smtClean="0">
                <a:latin typeface="+mj-lt"/>
              </a:rPr>
              <a:t>Kafeteryalar ve </a:t>
            </a:r>
            <a:r>
              <a:rPr lang="tr-TR" sz="2200" dirty="0" err="1" smtClean="0">
                <a:latin typeface="+mj-lt"/>
              </a:rPr>
              <a:t>snack</a:t>
            </a:r>
            <a:r>
              <a:rPr lang="tr-TR" sz="2200" dirty="0" smtClean="0">
                <a:latin typeface="+mj-lt"/>
              </a:rPr>
              <a:t> </a:t>
            </a:r>
            <a:r>
              <a:rPr lang="tr-TR" sz="2200" dirty="0" err="1" smtClean="0">
                <a:latin typeface="+mj-lt"/>
              </a:rPr>
              <a:t>barrlar</a:t>
            </a:r>
            <a:endParaRPr lang="tr-TR" sz="2200" dirty="0" smtClean="0">
              <a:latin typeface="+mj-lt"/>
            </a:endParaRPr>
          </a:p>
          <a:p>
            <a:pPr>
              <a:buFont typeface="Wingdings" pitchFamily="2" charset="2"/>
              <a:buChar char="Ø"/>
            </a:pPr>
            <a:r>
              <a:rPr lang="tr-TR" sz="2200" dirty="0" err="1" smtClean="0">
                <a:latin typeface="+mj-lt"/>
              </a:rPr>
              <a:t>Catering</a:t>
            </a:r>
            <a:r>
              <a:rPr lang="tr-TR" sz="2200" dirty="0" smtClean="0">
                <a:latin typeface="+mj-lt"/>
              </a:rPr>
              <a:t> ve banket faaliyetleri </a:t>
            </a:r>
          </a:p>
          <a:p>
            <a:pPr>
              <a:buFont typeface="Wingdings" pitchFamily="2" charset="2"/>
              <a:buChar char="Ø"/>
            </a:pPr>
            <a:endParaRPr lang="tr-TR" sz="2200" dirty="0">
              <a:latin typeface="+mj-lt"/>
            </a:endParaRPr>
          </a:p>
        </p:txBody>
      </p:sp>
      <p:sp>
        <p:nvSpPr>
          <p:cNvPr id="4" name="3 Veri Yer Tutucusu"/>
          <p:cNvSpPr>
            <a:spLocks noGrp="1"/>
          </p:cNvSpPr>
          <p:nvPr>
            <p:ph type="dt" sz="half" idx="10"/>
          </p:nvPr>
        </p:nvSpPr>
        <p:spPr/>
        <p:txBody>
          <a:bodyPr/>
          <a:lstStyle/>
          <a:p>
            <a:fld id="{226E2172-DA1D-45AE-B415-9F3D8904556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39</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253054"/>
          </a:xfrm>
        </p:spPr>
        <p:txBody>
          <a:bodyPr>
            <a:normAutofit/>
          </a:bodyPr>
          <a:lstStyle/>
          <a:p>
            <a:pPr algn="just"/>
            <a:r>
              <a:rPr lang="tr-TR" sz="2000" dirty="0" smtClean="0"/>
              <a:t>Tarih içinde insanların yeme-içme alışkanlıkları </a:t>
            </a:r>
            <a:r>
              <a:rPr lang="tr-TR" sz="2000" b="1" dirty="0" smtClean="0"/>
              <a:t>coğrafya ve iklim </a:t>
            </a:r>
            <a:r>
              <a:rPr lang="tr-TR" sz="2000" dirty="0" smtClean="0"/>
              <a:t>şartlarından etkilendiği gibi, </a:t>
            </a:r>
            <a:r>
              <a:rPr lang="tr-TR" sz="2000" b="1" dirty="0" smtClean="0"/>
              <a:t>teknik gelişmeler </a:t>
            </a:r>
            <a:r>
              <a:rPr lang="tr-TR" sz="2000" dirty="0" smtClean="0"/>
              <a:t> ve </a:t>
            </a:r>
            <a:r>
              <a:rPr lang="tr-TR" sz="2000" b="1" dirty="0" smtClean="0"/>
              <a:t>sosyolojik olaylar</a:t>
            </a:r>
            <a:r>
              <a:rPr lang="tr-TR" sz="2000" dirty="0" smtClean="0"/>
              <a:t> da bu alışkanlıklar üzerinde etkili olmuştur. </a:t>
            </a:r>
          </a:p>
          <a:p>
            <a:pPr algn="just">
              <a:buNone/>
            </a:pPr>
            <a:r>
              <a:rPr lang="tr-TR" sz="2000" dirty="0" smtClean="0"/>
              <a:t>  </a:t>
            </a:r>
          </a:p>
          <a:p>
            <a:pPr algn="just">
              <a:buNone/>
            </a:pPr>
            <a:r>
              <a:rPr lang="tr-TR" sz="2000" dirty="0" smtClean="0"/>
              <a:t>      </a:t>
            </a:r>
            <a:r>
              <a:rPr lang="tr-TR" sz="2000" i="1" dirty="0" smtClean="0"/>
              <a:t>** Derebeylik ve burjuva sistemlerinin hakim olduğu ortaçağ Avrupa’sında Bir kısım bolluk içinde yaşarken bir kısım insan ise evine çavdar ekmeğini bile götürmekte zorlanmaktaydı.</a:t>
            </a:r>
          </a:p>
          <a:p>
            <a:pPr algn="just">
              <a:buNone/>
            </a:pPr>
            <a:endParaRPr lang="tr-TR" sz="2000" i="1" dirty="0" smtClean="0"/>
          </a:p>
          <a:p>
            <a:pPr algn="just"/>
            <a:r>
              <a:rPr lang="tr-TR" sz="2000" dirty="0" smtClean="0"/>
              <a:t>Pişirme ve saklama tekniklerindeki ilerlemeler, çiğken yenilemeyeceği düşünülen gıdaların mutfaklara girmesini sağlamıştır.</a:t>
            </a:r>
          </a:p>
          <a:p>
            <a:pPr algn="just">
              <a:buNone/>
            </a:pPr>
            <a:endParaRPr lang="tr-TR" sz="2000" dirty="0" smtClean="0"/>
          </a:p>
          <a:p>
            <a:pPr algn="just"/>
            <a:r>
              <a:rPr lang="tr-TR" sz="2000" dirty="0" smtClean="0"/>
              <a:t>Bilimde yaşanan ilerlemeler sayesinde seyahatler kolaylaşmış, insanlar yeni yerler keşfetmeye başlamıştır. Bu yeni keşifler sayesinde insanların hiç tanımadıkları tatlarla tanışması mümkün olmuştur. </a:t>
            </a:r>
            <a:endParaRPr lang="tr-TR" sz="2000" dirty="0"/>
          </a:p>
        </p:txBody>
      </p:sp>
      <p:sp>
        <p:nvSpPr>
          <p:cNvPr id="4" name="3 Veri Yer Tutucusu"/>
          <p:cNvSpPr>
            <a:spLocks noGrp="1"/>
          </p:cNvSpPr>
          <p:nvPr>
            <p:ph type="dt" sz="half" idx="10"/>
          </p:nvPr>
        </p:nvSpPr>
        <p:spPr/>
        <p:txBody>
          <a:bodyPr/>
          <a:lstStyle/>
          <a:p>
            <a:fld id="{D70C8C8E-C770-4687-AFC7-F58B8A48F8D3}"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548680"/>
            <a:ext cx="8784976" cy="6309320"/>
          </a:xfrm>
        </p:spPr>
        <p:txBody>
          <a:bodyPr>
            <a:normAutofit lnSpcReduction="10000"/>
          </a:bodyPr>
          <a:lstStyle/>
          <a:p>
            <a:pPr algn="just">
              <a:buNone/>
            </a:pPr>
            <a:r>
              <a:rPr lang="tr-TR" sz="1800" b="1" dirty="0" smtClean="0">
                <a:latin typeface="+mj-lt"/>
              </a:rPr>
              <a:t>1- Hazır Yemek Restoranları</a:t>
            </a:r>
          </a:p>
          <a:p>
            <a:pPr algn="just">
              <a:buFontTx/>
              <a:buChar char="-"/>
            </a:pPr>
            <a:r>
              <a:rPr lang="tr-TR" sz="1800" dirty="0" smtClean="0">
                <a:latin typeface="+mj-lt"/>
              </a:rPr>
              <a:t>Halkın en çok tercih ettiği işletme türüdür. </a:t>
            </a:r>
          </a:p>
          <a:p>
            <a:pPr algn="just">
              <a:buFontTx/>
              <a:buChar char="-"/>
            </a:pPr>
            <a:r>
              <a:rPr lang="tr-TR" sz="1800" dirty="0" smtClean="0">
                <a:latin typeface="+mj-lt"/>
              </a:rPr>
              <a:t>Daha çok zamanı kısıtlı zamanı olan ve sulu yemek talep eden konuklar tarafından tercih edilir. </a:t>
            </a:r>
          </a:p>
          <a:p>
            <a:pPr algn="just">
              <a:buFontTx/>
              <a:buChar char="-"/>
            </a:pPr>
            <a:r>
              <a:rPr lang="tr-TR" sz="1800" dirty="0" smtClean="0">
                <a:latin typeface="+mj-lt"/>
              </a:rPr>
              <a:t>Sıcak, soğuk, tatlı gibi önceden hazırlanmış yiyecekler bir tezgah üzerinde sergilenir ve içeriye gelen müşteri önceden hazırlanmış bu yemeklerden sipariş eder. </a:t>
            </a:r>
          </a:p>
          <a:p>
            <a:pPr algn="just">
              <a:buNone/>
            </a:pPr>
            <a:r>
              <a:rPr lang="tr-TR" sz="1800" b="1" dirty="0" smtClean="0">
                <a:latin typeface="+mj-lt"/>
              </a:rPr>
              <a:t>2- Et Restoranları</a:t>
            </a:r>
          </a:p>
          <a:p>
            <a:pPr algn="just">
              <a:buFontTx/>
              <a:buChar char="-"/>
            </a:pPr>
            <a:r>
              <a:rPr lang="tr-TR" sz="1800" dirty="0" smtClean="0">
                <a:latin typeface="+mj-lt"/>
              </a:rPr>
              <a:t>Bu restoran çeşidi et üzerine kuruludur. Anca en önemli husus bu restoranların yalnızca kırmızı ete odaklanmalarıdır. Bu restoranlarda tavuk, balık gibi beyaz ete pek rastlanmaz. </a:t>
            </a:r>
          </a:p>
          <a:p>
            <a:pPr algn="just">
              <a:buFontTx/>
              <a:buChar char="-"/>
            </a:pPr>
            <a:r>
              <a:rPr lang="tr-TR" sz="1800" dirty="0" smtClean="0">
                <a:latin typeface="+mj-lt"/>
              </a:rPr>
              <a:t>Mönü, dana, koyun ve kuzu etinden yapılan yemeklerden oluşmaktadır. </a:t>
            </a:r>
          </a:p>
          <a:p>
            <a:pPr algn="just">
              <a:buFontTx/>
              <a:buChar char="-"/>
            </a:pPr>
            <a:r>
              <a:rPr lang="tr-TR" sz="1800" dirty="0" smtClean="0">
                <a:latin typeface="+mj-lt"/>
              </a:rPr>
              <a:t>Önceden hazırlanmış yemekler genellikle söz konusu değildir. </a:t>
            </a:r>
          </a:p>
          <a:p>
            <a:pPr algn="just">
              <a:buFontTx/>
              <a:buChar char="-"/>
            </a:pPr>
            <a:r>
              <a:rPr lang="tr-TR" sz="1800" dirty="0" smtClean="0">
                <a:latin typeface="+mj-lt"/>
              </a:rPr>
              <a:t>Servis, kişiye özel ya da masanın ortasına kayık tabakta garnitürleri ile birlikte yapılabilir.</a:t>
            </a:r>
          </a:p>
          <a:p>
            <a:pPr algn="just">
              <a:buFontTx/>
              <a:buChar char="-"/>
            </a:pPr>
            <a:r>
              <a:rPr lang="tr-TR" sz="1800" dirty="0" smtClean="0">
                <a:latin typeface="+mj-lt"/>
              </a:rPr>
              <a:t>Et restoranlarının bazılarında “</a:t>
            </a:r>
            <a:r>
              <a:rPr lang="tr-TR" sz="1800" b="1" dirty="0" smtClean="0">
                <a:latin typeface="+mj-lt"/>
              </a:rPr>
              <a:t>kendin pişir kendin ye”</a:t>
            </a:r>
            <a:r>
              <a:rPr lang="tr-TR" sz="1800" dirty="0" smtClean="0">
                <a:latin typeface="+mj-lt"/>
              </a:rPr>
              <a:t> anlayışıyla hizmet sunulmaktadır. Bu restoranlar daha çok aile veya grup olarak gelen kişiler tarafından tercih edilir. </a:t>
            </a:r>
          </a:p>
          <a:p>
            <a:pPr algn="just">
              <a:buNone/>
            </a:pPr>
            <a:r>
              <a:rPr lang="tr-TR" sz="1800" b="1" dirty="0" smtClean="0">
                <a:latin typeface="+mj-lt"/>
              </a:rPr>
              <a:t>3- Balık Restoranları</a:t>
            </a:r>
          </a:p>
          <a:p>
            <a:pPr algn="just">
              <a:buFontTx/>
              <a:buChar char="-"/>
            </a:pPr>
            <a:r>
              <a:rPr lang="tr-TR" sz="1800" dirty="0" smtClean="0">
                <a:latin typeface="+mj-lt"/>
              </a:rPr>
              <a:t>Genelde denize, ırmağa, göle kıyısı olan yerlerde açılan ve diğer yerlere göre buralarda sayıca çok olan bir restoran çeşididir. </a:t>
            </a:r>
          </a:p>
          <a:p>
            <a:pPr algn="just">
              <a:buFontTx/>
              <a:buChar char="-"/>
            </a:pPr>
            <a:r>
              <a:rPr lang="tr-TR" sz="1800" dirty="0" smtClean="0">
                <a:latin typeface="+mj-lt"/>
              </a:rPr>
              <a:t>  Mönüsü daha çok deniz ürünlerine bağlı olarak oluşturulur(Balık çorbaları, karides, ıstakoz vb.)</a:t>
            </a:r>
          </a:p>
          <a:p>
            <a:pPr algn="just">
              <a:buFontTx/>
              <a:buChar char="-"/>
            </a:pPr>
            <a:r>
              <a:rPr lang="tr-TR" sz="1800" dirty="0" smtClean="0">
                <a:latin typeface="+mj-lt"/>
              </a:rPr>
              <a:t>Salata ve meze çeşitleri ayrı bir öneme sahiptir. </a:t>
            </a:r>
          </a:p>
          <a:p>
            <a:pPr algn="just">
              <a:buFontTx/>
              <a:buChar char="-"/>
            </a:pPr>
            <a:r>
              <a:rPr lang="tr-TR" sz="1800" dirty="0" smtClean="0">
                <a:latin typeface="+mj-lt"/>
              </a:rPr>
              <a:t>Alkollü ya da alkolsüz ya da her ikisini birlikte sunan işletmeler söz konusudur. </a:t>
            </a:r>
            <a:endParaRPr lang="tr-TR" sz="1800" dirty="0">
              <a:latin typeface="+mj-lt"/>
            </a:endParaRPr>
          </a:p>
        </p:txBody>
      </p:sp>
      <p:sp>
        <p:nvSpPr>
          <p:cNvPr id="4" name="3 Veri Yer Tutucusu"/>
          <p:cNvSpPr>
            <a:spLocks noGrp="1"/>
          </p:cNvSpPr>
          <p:nvPr>
            <p:ph type="dt" sz="half" idx="10"/>
          </p:nvPr>
        </p:nvSpPr>
        <p:spPr/>
        <p:txBody>
          <a:bodyPr/>
          <a:lstStyle/>
          <a:p>
            <a:fld id="{B75B4A0A-81E3-438C-A8D4-06D9605D0D8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40</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548680"/>
            <a:ext cx="8640960" cy="5832648"/>
          </a:xfrm>
        </p:spPr>
        <p:txBody>
          <a:bodyPr>
            <a:normAutofit fontScale="92500" lnSpcReduction="10000"/>
          </a:bodyPr>
          <a:lstStyle/>
          <a:p>
            <a:pPr>
              <a:buNone/>
            </a:pPr>
            <a:r>
              <a:rPr lang="tr-TR" sz="1800" b="1" dirty="0" smtClean="0">
                <a:latin typeface="+mj-lt"/>
              </a:rPr>
              <a:t>4- Köfteci Ve Kebapçılar</a:t>
            </a:r>
          </a:p>
          <a:p>
            <a:pPr algn="just">
              <a:buFontTx/>
              <a:buChar char="-"/>
            </a:pPr>
            <a:r>
              <a:rPr lang="tr-TR" sz="1800" dirty="0" smtClean="0">
                <a:latin typeface="+mj-lt"/>
              </a:rPr>
              <a:t>Türkiye insanının en çok tercih ettiği restoran çeşitleri arasındadır. </a:t>
            </a:r>
          </a:p>
          <a:p>
            <a:pPr algn="just">
              <a:buFontTx/>
              <a:buChar char="-"/>
            </a:pPr>
            <a:r>
              <a:rPr lang="tr-TR" sz="1800" dirty="0" smtClean="0">
                <a:latin typeface="+mj-lt"/>
              </a:rPr>
              <a:t>Izgara, köfte, şiş kebap çeşitleri, ızgara etler bu restoran çeşidinin temel mönüsünü oluşturur. </a:t>
            </a:r>
          </a:p>
          <a:p>
            <a:pPr algn="just">
              <a:buFontTx/>
              <a:buChar char="-"/>
            </a:pPr>
            <a:r>
              <a:rPr lang="tr-TR" sz="1800" dirty="0" smtClean="0">
                <a:latin typeface="+mj-lt"/>
              </a:rPr>
              <a:t>Etin yanında salata çeşitleri, garnitürler ve piyaz da verilebilmektedir. </a:t>
            </a:r>
          </a:p>
          <a:p>
            <a:pPr algn="just">
              <a:buFontTx/>
              <a:buChar char="-"/>
            </a:pPr>
            <a:r>
              <a:rPr lang="tr-TR" sz="1800" dirty="0" smtClean="0">
                <a:latin typeface="+mj-lt"/>
              </a:rPr>
              <a:t>Menüde birkaç çeşit şerbetli tatlı da yer alabilmektedir. </a:t>
            </a:r>
          </a:p>
          <a:p>
            <a:pPr algn="just">
              <a:buFontTx/>
              <a:buChar char="-"/>
            </a:pPr>
            <a:r>
              <a:rPr lang="tr-TR" sz="1800" dirty="0" smtClean="0">
                <a:latin typeface="+mj-lt"/>
              </a:rPr>
              <a:t>Yapılan bir araştırmaya göre Türkiye’de yaklaşık 291 çeşit köfte türü olduğu tespit edilmiştir. Aynı zamanda Güneydoğu mutfağının da %90’ını kebaplar oluşturmaktadır. </a:t>
            </a:r>
          </a:p>
          <a:p>
            <a:pPr algn="just">
              <a:buNone/>
            </a:pPr>
            <a:r>
              <a:rPr lang="tr-TR" sz="1800" b="1" dirty="0" smtClean="0">
                <a:latin typeface="+mj-lt"/>
              </a:rPr>
              <a:t>5- Ulusal(Milli) Restoranlar</a:t>
            </a:r>
          </a:p>
          <a:p>
            <a:pPr algn="just">
              <a:buFontTx/>
              <a:buChar char="-"/>
            </a:pPr>
            <a:r>
              <a:rPr lang="tr-TR" sz="1800" dirty="0" smtClean="0">
                <a:latin typeface="+mj-lt"/>
              </a:rPr>
              <a:t>Herhangi bir ülkenin mutfağını ve özel içeceklerini kapsayan menülerin hazırlanıp buna bağlı olarak ürünlerin servis edildiği restoranlardır. </a:t>
            </a:r>
          </a:p>
          <a:p>
            <a:pPr algn="just">
              <a:buFontTx/>
              <a:buChar char="-"/>
            </a:pPr>
            <a:r>
              <a:rPr lang="tr-TR" sz="1800" dirty="0" smtClean="0">
                <a:latin typeface="+mj-lt"/>
              </a:rPr>
              <a:t>Genelde, kendi ülke kültürünü yurt dışında ve yurt içinde(özellikle turistik bölgelerde) tanıtmak için kurulmuşlardır. </a:t>
            </a:r>
          </a:p>
          <a:p>
            <a:pPr algn="just">
              <a:buFontTx/>
              <a:buChar char="-"/>
            </a:pPr>
            <a:r>
              <a:rPr lang="tr-TR" sz="1800" dirty="0" smtClean="0">
                <a:latin typeface="+mj-lt"/>
              </a:rPr>
              <a:t>Bu tanıtım restoranın dekorasyonu ve personelin kıyafetlerinde de ön plana çıkmaktadır(Örn, bir Türk restoranında Türk yemekleri, geleneksel kıyafetler, nargile ve Türk kahvesinin bulunması gibi)</a:t>
            </a:r>
          </a:p>
          <a:p>
            <a:pPr algn="just">
              <a:buNone/>
            </a:pPr>
            <a:r>
              <a:rPr lang="tr-TR" sz="1800" b="1" dirty="0" smtClean="0">
                <a:latin typeface="+mj-lt"/>
              </a:rPr>
              <a:t>6- Uluslararası(Beynelmilel)Restoranlar</a:t>
            </a:r>
          </a:p>
          <a:p>
            <a:pPr algn="just">
              <a:buFontTx/>
              <a:buChar char="-"/>
            </a:pPr>
            <a:r>
              <a:rPr lang="tr-TR" sz="1800" dirty="0" smtClean="0">
                <a:latin typeface="+mj-lt"/>
              </a:rPr>
              <a:t>Bu restoranlar için günümüzde lüks restoranlar(</a:t>
            </a:r>
            <a:r>
              <a:rPr lang="tr-TR" sz="1800" dirty="0" err="1" smtClean="0">
                <a:latin typeface="+mj-lt"/>
              </a:rPr>
              <a:t>fine</a:t>
            </a:r>
            <a:r>
              <a:rPr lang="tr-TR" sz="1800" dirty="0" smtClean="0">
                <a:latin typeface="+mj-lt"/>
              </a:rPr>
              <a:t> </a:t>
            </a:r>
            <a:r>
              <a:rPr lang="tr-TR" sz="1800" dirty="0" err="1" smtClean="0">
                <a:latin typeface="+mj-lt"/>
              </a:rPr>
              <a:t>dining</a:t>
            </a:r>
            <a:r>
              <a:rPr lang="tr-TR" sz="1800" dirty="0" smtClean="0">
                <a:latin typeface="+mj-lt"/>
              </a:rPr>
              <a:t> </a:t>
            </a:r>
            <a:r>
              <a:rPr lang="tr-TR" sz="1800" dirty="0" err="1" smtClean="0">
                <a:latin typeface="+mj-lt"/>
              </a:rPr>
              <a:t>rooms</a:t>
            </a:r>
            <a:r>
              <a:rPr lang="tr-TR" sz="1800" dirty="0" smtClean="0">
                <a:latin typeface="+mj-lt"/>
              </a:rPr>
              <a:t>) ifadesi de kullanılmaktadır. </a:t>
            </a:r>
          </a:p>
          <a:p>
            <a:pPr algn="just">
              <a:buFontTx/>
              <a:buChar char="-"/>
            </a:pPr>
            <a:r>
              <a:rPr lang="tr-TR" sz="1800" dirty="0" smtClean="0">
                <a:latin typeface="+mj-lt"/>
              </a:rPr>
              <a:t>Genellikle gelir, eğitim ve kültür seviyesi yüksek insanlar tarafından tercih edilmektedir. </a:t>
            </a:r>
          </a:p>
          <a:p>
            <a:pPr algn="just">
              <a:buFontTx/>
              <a:buChar char="-"/>
            </a:pPr>
            <a:r>
              <a:rPr lang="tr-TR" sz="1800" dirty="0" smtClean="0">
                <a:latin typeface="+mj-lt"/>
              </a:rPr>
              <a:t> Restoranın görünümü lüks, personeli eğitimli, ve servis esnasında kullanılan araç gereçleri ise son derece kalitelidir. </a:t>
            </a:r>
          </a:p>
          <a:p>
            <a:pPr>
              <a:buNone/>
            </a:pPr>
            <a:r>
              <a:rPr lang="tr-TR" sz="1800" b="1" dirty="0" smtClean="0">
                <a:latin typeface="+mj-lt"/>
              </a:rPr>
              <a:t> </a:t>
            </a:r>
            <a:r>
              <a:rPr lang="tr-TR" sz="1800" dirty="0" smtClean="0">
                <a:latin typeface="+mj-lt"/>
              </a:rPr>
              <a:t>  </a:t>
            </a:r>
            <a:endParaRPr lang="tr-TR" sz="1800" dirty="0">
              <a:latin typeface="+mj-lt"/>
            </a:endParaRPr>
          </a:p>
        </p:txBody>
      </p:sp>
      <p:sp>
        <p:nvSpPr>
          <p:cNvPr id="4" name="3 Veri Yer Tutucusu"/>
          <p:cNvSpPr>
            <a:spLocks noGrp="1"/>
          </p:cNvSpPr>
          <p:nvPr>
            <p:ph type="dt" sz="half" idx="10"/>
          </p:nvPr>
        </p:nvSpPr>
        <p:spPr/>
        <p:txBody>
          <a:bodyPr/>
          <a:lstStyle/>
          <a:p>
            <a:fld id="{7D6AB8AB-E64F-4035-826F-F023F286C5E6}"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85728"/>
            <a:ext cx="8640960" cy="6095600"/>
          </a:xfrm>
        </p:spPr>
        <p:txBody>
          <a:bodyPr>
            <a:normAutofit fontScale="85000" lnSpcReduction="20000"/>
          </a:bodyPr>
          <a:lstStyle/>
          <a:p>
            <a:pPr algn="just">
              <a:buNone/>
            </a:pPr>
            <a:r>
              <a:rPr lang="tr-TR" sz="1800" b="1" dirty="0" smtClean="0">
                <a:latin typeface="+mj-lt"/>
              </a:rPr>
              <a:t>7- Diğer Restoranlar</a:t>
            </a:r>
          </a:p>
          <a:p>
            <a:pPr marL="342900" indent="-342900" algn="just">
              <a:buNone/>
            </a:pPr>
            <a:r>
              <a:rPr lang="tr-TR" sz="1800" b="1" dirty="0" smtClean="0">
                <a:latin typeface="+mj-lt"/>
              </a:rPr>
              <a:t>a)Seçkin Restoranlar</a:t>
            </a:r>
          </a:p>
          <a:p>
            <a:pPr marL="342900" indent="-342900" algn="just">
              <a:buFontTx/>
              <a:buChar char="-"/>
            </a:pPr>
            <a:r>
              <a:rPr lang="tr-TR" sz="1800" dirty="0" smtClean="0">
                <a:latin typeface="+mj-lt"/>
              </a:rPr>
              <a:t>Hedef kitlesini seçkin ve elit insanların oluşturduğu ve onların taleplerine cevap verebilecek bir mekan, mönü ve personelin bir araya getirildiği restoranlardır. </a:t>
            </a:r>
          </a:p>
          <a:p>
            <a:pPr marL="342900" indent="-342900" algn="just">
              <a:buFontTx/>
              <a:buChar char="-"/>
            </a:pPr>
            <a:r>
              <a:rPr lang="tr-TR" sz="1800" dirty="0" smtClean="0">
                <a:latin typeface="+mj-lt"/>
              </a:rPr>
              <a:t>Bina, dekorasyon ve personele ayrılan giderler oldukça yüksektir. </a:t>
            </a:r>
          </a:p>
          <a:p>
            <a:pPr marL="342900" indent="-342900" algn="just">
              <a:buFontTx/>
              <a:buChar char="-"/>
            </a:pPr>
            <a:r>
              <a:rPr lang="tr-TR" sz="1800" dirty="0" smtClean="0">
                <a:latin typeface="+mj-lt"/>
              </a:rPr>
              <a:t>Temel nitelikleri, zengin bir mönü, hoş bir mekan ve kalifiye personelle üstün bir hizmettir. </a:t>
            </a:r>
          </a:p>
          <a:p>
            <a:pPr marL="342900" indent="-342900" algn="just">
              <a:buNone/>
            </a:pPr>
            <a:r>
              <a:rPr lang="tr-TR" sz="1800" b="1" dirty="0" smtClean="0">
                <a:latin typeface="+mj-lt"/>
              </a:rPr>
              <a:t>b) Etnik Restoranlar</a:t>
            </a:r>
          </a:p>
          <a:p>
            <a:pPr marL="342900" indent="-342900" algn="just">
              <a:buFontTx/>
              <a:buChar char="-"/>
            </a:pPr>
            <a:r>
              <a:rPr lang="tr-TR" sz="1800" dirty="0" smtClean="0">
                <a:latin typeface="+mj-lt"/>
              </a:rPr>
              <a:t>Belli bir bölgenin ya da yörenin mutfak kültürünün izlerini taşıyan yiyecekleri mönüsünde bulunduran, çeşit sayısı fazla olmayan; Karadeniz Mutfağı, Urfa Sofrası, Ege Mutfağı gibi isimlerle faaliyette bulunan restoranlardır. </a:t>
            </a:r>
          </a:p>
          <a:p>
            <a:pPr marL="342900" indent="-342900" algn="just">
              <a:buNone/>
            </a:pPr>
            <a:r>
              <a:rPr lang="tr-TR" sz="1800" b="1" dirty="0" smtClean="0">
                <a:latin typeface="+mj-lt"/>
              </a:rPr>
              <a:t>c) Özellikli Restoranlar</a:t>
            </a:r>
          </a:p>
          <a:p>
            <a:pPr marL="342900" indent="-342900" algn="just">
              <a:buFontTx/>
              <a:buChar char="-"/>
            </a:pPr>
            <a:r>
              <a:rPr lang="tr-TR" sz="1800" dirty="0" smtClean="0">
                <a:latin typeface="+mj-lt"/>
              </a:rPr>
              <a:t>Dekoru, mönüsü, müziği, atmosferi, personeli ve benzeri özellikleri ile belirli bir temayı işleyen restoranlardır. (Örn, balık restoranları, Hard </a:t>
            </a:r>
            <a:r>
              <a:rPr lang="tr-TR" sz="1800" dirty="0" err="1" smtClean="0">
                <a:latin typeface="+mj-lt"/>
              </a:rPr>
              <a:t>Rock</a:t>
            </a:r>
            <a:r>
              <a:rPr lang="tr-TR" sz="1800" dirty="0" smtClean="0">
                <a:latin typeface="+mj-lt"/>
              </a:rPr>
              <a:t> </a:t>
            </a:r>
            <a:r>
              <a:rPr lang="tr-TR" sz="1800" dirty="0" err="1" smtClean="0">
                <a:latin typeface="+mj-lt"/>
              </a:rPr>
              <a:t>Cafe</a:t>
            </a:r>
            <a:r>
              <a:rPr lang="tr-TR" sz="1800" dirty="0" smtClean="0">
                <a:latin typeface="+mj-lt"/>
              </a:rPr>
              <a:t> gibi)</a:t>
            </a:r>
          </a:p>
          <a:p>
            <a:pPr marL="342900" indent="-342900" algn="just">
              <a:buNone/>
            </a:pPr>
            <a:r>
              <a:rPr lang="tr-TR" sz="1800" b="1" dirty="0" smtClean="0">
                <a:latin typeface="+mj-lt"/>
              </a:rPr>
              <a:t>d) Sıradan/Olağan Restoranlar</a:t>
            </a:r>
          </a:p>
          <a:p>
            <a:pPr marL="342900" indent="-342900" algn="just">
              <a:buFontTx/>
              <a:buChar char="-"/>
            </a:pPr>
            <a:r>
              <a:rPr lang="tr-TR" sz="1800" dirty="0" smtClean="0">
                <a:latin typeface="+mj-lt"/>
              </a:rPr>
              <a:t>Günümüzde herhangi bir pazara ya da çarşıya gidildiğinde karşılaşılan, mönü, personel ve hizmet şekli bakımından bir özellik arz etmeyen olağan restoran işletmelerdir.</a:t>
            </a:r>
          </a:p>
          <a:p>
            <a:pPr marL="342900" indent="-342900" algn="just">
              <a:buNone/>
            </a:pPr>
            <a:r>
              <a:rPr lang="tr-TR" sz="1800" b="1" dirty="0" smtClean="0">
                <a:latin typeface="+mj-lt"/>
              </a:rPr>
              <a:t>e) Alışveriş Merkezlerindeki Restoranlar</a:t>
            </a:r>
          </a:p>
          <a:p>
            <a:pPr marL="342900" indent="-342900" algn="just">
              <a:buFontTx/>
              <a:buChar char="-"/>
            </a:pPr>
            <a:r>
              <a:rPr lang="tr-TR" sz="1800" dirty="0" smtClean="0">
                <a:latin typeface="+mj-lt"/>
              </a:rPr>
              <a:t>Genellikle büyük alışveriş merkezlerinde hizmet veren restoranlardır. Bu restoranlarda hizmet şekli genellikle self servistir. </a:t>
            </a:r>
          </a:p>
          <a:p>
            <a:pPr marL="342900" indent="-342900" algn="just">
              <a:buNone/>
            </a:pPr>
            <a:r>
              <a:rPr lang="tr-TR" sz="1800" b="1" dirty="0" smtClean="0">
                <a:latin typeface="+mj-lt"/>
              </a:rPr>
              <a:t>f) Ulaşım Merkezlerindeki Restoranlar</a:t>
            </a:r>
          </a:p>
          <a:p>
            <a:pPr marL="342900" indent="-342900" algn="just">
              <a:buNone/>
            </a:pPr>
            <a:r>
              <a:rPr lang="tr-TR" sz="1800" dirty="0" smtClean="0">
                <a:latin typeface="+mj-lt"/>
              </a:rPr>
              <a:t>-Terminallerde, hava alanlarında ve gemilerde müşterilerin yiyecek ve içecek ihtiyacını karşılayan işletmelerdir.</a:t>
            </a:r>
          </a:p>
          <a:p>
            <a:pPr marL="342900" indent="-342900" algn="just">
              <a:buNone/>
            </a:pPr>
            <a:r>
              <a:rPr lang="tr-TR" sz="1800" b="1" dirty="0" smtClean="0">
                <a:latin typeface="+mj-lt"/>
              </a:rPr>
              <a:t>g) Kafeteryalar ve </a:t>
            </a:r>
            <a:r>
              <a:rPr lang="tr-TR" sz="1800" b="1" dirty="0" err="1" smtClean="0">
                <a:latin typeface="+mj-lt"/>
              </a:rPr>
              <a:t>Snack</a:t>
            </a:r>
            <a:r>
              <a:rPr lang="tr-TR" sz="1800" b="1" dirty="0" smtClean="0">
                <a:latin typeface="+mj-lt"/>
              </a:rPr>
              <a:t> barlar</a:t>
            </a:r>
          </a:p>
          <a:p>
            <a:pPr marL="342900" indent="-342900" algn="just">
              <a:buFontTx/>
              <a:buChar char="-"/>
            </a:pPr>
            <a:r>
              <a:rPr lang="tr-TR" sz="1800" dirty="0" smtClean="0">
                <a:latin typeface="+mj-lt"/>
              </a:rPr>
              <a:t>Yemek aralarında atıştırmak ve arkadaş gruplarının sohbet etmek için tercih ettiği çay ve kahve çeşitleri ile birlikte aperatif yiyeceklerinde servisinin yapıldığı işletmelerdir. </a:t>
            </a:r>
          </a:p>
          <a:p>
            <a:pPr marL="342900" indent="-342900" algn="just">
              <a:buNone/>
            </a:pPr>
            <a:r>
              <a:rPr lang="tr-TR" sz="1800" b="1" dirty="0" smtClean="0">
                <a:latin typeface="+mj-lt"/>
              </a:rPr>
              <a:t>h) </a:t>
            </a:r>
            <a:r>
              <a:rPr lang="tr-TR" sz="1800" b="1" dirty="0" err="1" smtClean="0">
                <a:latin typeface="+mj-lt"/>
              </a:rPr>
              <a:t>Catering</a:t>
            </a:r>
            <a:r>
              <a:rPr lang="tr-TR" sz="1800" b="1" dirty="0" smtClean="0">
                <a:latin typeface="+mj-lt"/>
              </a:rPr>
              <a:t>(İkram) Ve Banket Faaliyetleri</a:t>
            </a:r>
          </a:p>
        </p:txBody>
      </p:sp>
      <p:sp>
        <p:nvSpPr>
          <p:cNvPr id="4" name="3 Veri Yer Tutucusu"/>
          <p:cNvSpPr>
            <a:spLocks noGrp="1"/>
          </p:cNvSpPr>
          <p:nvPr>
            <p:ph type="dt" sz="half" idx="10"/>
          </p:nvPr>
        </p:nvSpPr>
        <p:spPr/>
        <p:txBody>
          <a:bodyPr/>
          <a:lstStyle/>
          <a:p>
            <a:fld id="{E707A612-0C33-4BAD-817E-5B14C7EDE2D3}"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85736"/>
            <a:ext cx="8229600" cy="1143000"/>
          </a:xfrm>
        </p:spPr>
        <p:txBody>
          <a:bodyPr>
            <a:normAutofit/>
          </a:bodyPr>
          <a:lstStyle/>
          <a:p>
            <a:pPr algn="ctr"/>
            <a:r>
              <a:rPr lang="tr-TR" sz="2600" b="1" dirty="0" smtClean="0"/>
              <a:t>Restoran İşletmelerinin Belgelendirilmesinde </a:t>
            </a:r>
            <a:br>
              <a:rPr lang="tr-TR" sz="2600" b="1" dirty="0" smtClean="0"/>
            </a:br>
            <a:r>
              <a:rPr lang="tr-TR" sz="2600" b="1" dirty="0" smtClean="0"/>
              <a:t>Mevcut Yasa Ve Uygulamalar</a:t>
            </a:r>
            <a:endParaRPr lang="tr-TR" sz="2600" b="1" dirty="0"/>
          </a:p>
        </p:txBody>
      </p:sp>
      <p:sp>
        <p:nvSpPr>
          <p:cNvPr id="3" name="2 İçerik Yer Tutucusu"/>
          <p:cNvSpPr>
            <a:spLocks noGrp="1"/>
          </p:cNvSpPr>
          <p:nvPr>
            <p:ph idx="1"/>
          </p:nvPr>
        </p:nvSpPr>
        <p:spPr>
          <a:xfrm>
            <a:off x="285720" y="1571612"/>
            <a:ext cx="8501122" cy="4881724"/>
          </a:xfrm>
        </p:spPr>
        <p:txBody>
          <a:bodyPr>
            <a:normAutofit lnSpcReduction="10000"/>
          </a:bodyPr>
          <a:lstStyle/>
          <a:p>
            <a:pPr>
              <a:buNone/>
            </a:pPr>
            <a:r>
              <a:rPr lang="tr-TR" sz="2000" b="1" dirty="0" smtClean="0">
                <a:latin typeface="+mj-lt"/>
              </a:rPr>
              <a:t>1- </a:t>
            </a:r>
            <a:r>
              <a:rPr lang="tr-TR" sz="1700" b="1" dirty="0" smtClean="0">
                <a:latin typeface="+mj-lt"/>
              </a:rPr>
              <a:t>Bakanlığa Bağlı Belgeyle Restoran Açmak İçin Gerekli Yasal Koşullar</a:t>
            </a:r>
          </a:p>
          <a:p>
            <a:pPr>
              <a:buNone/>
            </a:pPr>
            <a:r>
              <a:rPr lang="tr-TR" sz="1700" dirty="0" smtClean="0">
                <a:latin typeface="+mj-lt"/>
              </a:rPr>
              <a:t>-Lokantalar, tabldot, alakart veya özel yemek ve bu yemeklere uygun servisler ile yeme içme ihtiyaçlarını karşılayan tesislerdir. </a:t>
            </a:r>
          </a:p>
          <a:p>
            <a:pPr>
              <a:buNone/>
            </a:pPr>
            <a:r>
              <a:rPr lang="tr-TR" sz="1700" b="1" dirty="0" smtClean="0">
                <a:latin typeface="+mj-lt"/>
              </a:rPr>
              <a:t>İkinci Sınıf Lokantaların Taşıması Gereken Asgari Nitelikler</a:t>
            </a:r>
          </a:p>
          <a:p>
            <a:pPr>
              <a:buFontTx/>
              <a:buChar char="-"/>
            </a:pPr>
            <a:r>
              <a:rPr lang="tr-TR" sz="1700" dirty="0" smtClean="0">
                <a:latin typeface="+mj-lt"/>
              </a:rPr>
              <a:t>Tüm hacimlerin, fonksiyon ve sınıfına uygun malzeme ile dekore edilerek aydınlatılması</a:t>
            </a:r>
          </a:p>
          <a:p>
            <a:pPr>
              <a:buFontTx/>
              <a:buChar char="-"/>
            </a:pPr>
            <a:r>
              <a:rPr lang="tr-TR" sz="1700" dirty="0" smtClean="0">
                <a:latin typeface="+mj-lt"/>
              </a:rPr>
              <a:t>İdare odası</a:t>
            </a:r>
          </a:p>
          <a:p>
            <a:pPr>
              <a:buFontTx/>
              <a:buChar char="-"/>
            </a:pPr>
            <a:r>
              <a:rPr lang="tr-TR" sz="1700" dirty="0" smtClean="0">
                <a:latin typeface="+mj-lt"/>
              </a:rPr>
              <a:t>Kadın ve erkek için ayrı müşteri tuvaletleri</a:t>
            </a:r>
          </a:p>
          <a:p>
            <a:pPr>
              <a:buFontTx/>
              <a:buChar char="-"/>
            </a:pPr>
            <a:r>
              <a:rPr lang="tr-TR" sz="1700" dirty="0" smtClean="0">
                <a:latin typeface="+mj-lt"/>
              </a:rPr>
              <a:t>Personel için soyunma yerleri, duş ve tuvalet</a:t>
            </a:r>
          </a:p>
          <a:p>
            <a:pPr>
              <a:buFontTx/>
              <a:buChar char="-"/>
            </a:pPr>
            <a:r>
              <a:rPr lang="tr-TR" sz="1700" dirty="0" smtClean="0">
                <a:latin typeface="+mj-lt"/>
              </a:rPr>
              <a:t>Malzeme Deposu, soğutucu veya soğuk saklama deposu</a:t>
            </a:r>
          </a:p>
          <a:p>
            <a:pPr>
              <a:buNone/>
            </a:pPr>
            <a:r>
              <a:rPr lang="tr-TR" sz="1700" b="1" dirty="0" smtClean="0">
                <a:latin typeface="+mj-lt"/>
              </a:rPr>
              <a:t>Birinci Sınıf Restoranların Taşıması Gereken Nitelikler</a:t>
            </a:r>
          </a:p>
          <a:p>
            <a:pPr>
              <a:buNone/>
            </a:pPr>
            <a:r>
              <a:rPr lang="tr-TR" sz="1700" dirty="0" smtClean="0">
                <a:latin typeface="+mj-lt"/>
              </a:rPr>
              <a:t>İkinci sınıf restoranların taşıması gereken asgari niteliklere ilaveten</a:t>
            </a:r>
          </a:p>
          <a:p>
            <a:pPr>
              <a:buFont typeface="Arial" charset="0"/>
              <a:buChar char="•"/>
            </a:pPr>
            <a:r>
              <a:rPr lang="tr-TR" sz="1700" dirty="0" smtClean="0">
                <a:latin typeface="+mj-lt"/>
              </a:rPr>
              <a:t>Giriş holü</a:t>
            </a:r>
          </a:p>
          <a:p>
            <a:pPr>
              <a:buFont typeface="Arial" charset="0"/>
              <a:buChar char="•"/>
            </a:pPr>
            <a:r>
              <a:rPr lang="tr-TR" sz="1700" dirty="0" smtClean="0">
                <a:latin typeface="+mj-lt"/>
              </a:rPr>
              <a:t>Servis mahalleri ile bağlantılı ayrı servis girişi</a:t>
            </a:r>
          </a:p>
          <a:p>
            <a:pPr>
              <a:buFont typeface="Arial" charset="0"/>
              <a:buChar char="•"/>
            </a:pPr>
            <a:r>
              <a:rPr lang="tr-TR" sz="1700" dirty="0" smtClean="0">
                <a:latin typeface="+mj-lt"/>
              </a:rPr>
              <a:t>Bankolu vestiyer</a:t>
            </a:r>
          </a:p>
          <a:p>
            <a:pPr>
              <a:buFont typeface="Arial" charset="0"/>
              <a:buChar char="•"/>
            </a:pPr>
            <a:r>
              <a:rPr lang="tr-TR" sz="1700" dirty="0" smtClean="0">
                <a:latin typeface="+mj-lt"/>
              </a:rPr>
              <a:t>Müzik yayını</a:t>
            </a:r>
          </a:p>
          <a:p>
            <a:pPr>
              <a:buFont typeface="Arial" charset="0"/>
              <a:buChar char="•"/>
            </a:pPr>
            <a:r>
              <a:rPr lang="tr-TR" sz="1700" dirty="0" smtClean="0">
                <a:latin typeface="+mj-lt"/>
              </a:rPr>
              <a:t>Havalandırma ve klima sistemleri </a:t>
            </a:r>
          </a:p>
          <a:p>
            <a:pPr>
              <a:buFontTx/>
              <a:buChar char="-"/>
            </a:pPr>
            <a:endParaRPr lang="tr-TR" sz="2000" dirty="0" smtClean="0">
              <a:latin typeface="+mj-lt"/>
            </a:endParaRPr>
          </a:p>
        </p:txBody>
      </p:sp>
      <p:sp>
        <p:nvSpPr>
          <p:cNvPr id="4" name="3 Veri Yer Tutucusu"/>
          <p:cNvSpPr>
            <a:spLocks noGrp="1"/>
          </p:cNvSpPr>
          <p:nvPr>
            <p:ph type="dt" sz="half" idx="10"/>
          </p:nvPr>
        </p:nvSpPr>
        <p:spPr/>
        <p:txBody>
          <a:bodyPr/>
          <a:lstStyle/>
          <a:p>
            <a:fld id="{F6B2BB22-3771-416C-BBDD-D323B3735DC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43</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071554"/>
            <a:ext cx="8229600" cy="571496"/>
          </a:xfrm>
        </p:spPr>
        <p:txBody>
          <a:bodyPr>
            <a:normAutofit/>
          </a:bodyPr>
          <a:lstStyle/>
          <a:p>
            <a:r>
              <a:rPr lang="tr-TR" sz="2400" b="1" dirty="0" smtClean="0"/>
              <a:t>2- Belediye Belgeli Tesis Açmak İçin Yasal Koşullar</a:t>
            </a:r>
            <a:endParaRPr lang="tr-TR" sz="2400" b="1" dirty="0"/>
          </a:p>
        </p:txBody>
      </p:sp>
      <p:sp>
        <p:nvSpPr>
          <p:cNvPr id="3" name="2 İçerik Yer Tutucusu"/>
          <p:cNvSpPr>
            <a:spLocks noGrp="1"/>
          </p:cNvSpPr>
          <p:nvPr>
            <p:ph idx="1"/>
          </p:nvPr>
        </p:nvSpPr>
        <p:spPr>
          <a:xfrm>
            <a:off x="142844" y="1857364"/>
            <a:ext cx="8429684" cy="4143404"/>
          </a:xfrm>
        </p:spPr>
        <p:txBody>
          <a:bodyPr>
            <a:normAutofit/>
          </a:bodyPr>
          <a:lstStyle/>
          <a:p>
            <a:pPr algn="just"/>
            <a:r>
              <a:rPr lang="tr-TR" sz="2000" dirty="0" smtClean="0">
                <a:latin typeface="+mj-lt"/>
              </a:rPr>
              <a:t>Belediye belgeli tesislerin açılmasında restoran “</a:t>
            </a:r>
            <a:r>
              <a:rPr lang="tr-TR" sz="2000" b="1" dirty="0" smtClean="0">
                <a:latin typeface="+mj-lt"/>
              </a:rPr>
              <a:t>Sıhhi Müessese”</a:t>
            </a:r>
            <a:r>
              <a:rPr lang="tr-TR" sz="2000" dirty="0" smtClean="0">
                <a:latin typeface="+mj-lt"/>
              </a:rPr>
              <a:t> tanımlaması içerisinde yer almaktadır. </a:t>
            </a:r>
          </a:p>
          <a:p>
            <a:pPr algn="just"/>
            <a:endParaRPr lang="tr-TR" sz="2000" dirty="0" smtClean="0">
              <a:latin typeface="+mj-lt"/>
            </a:endParaRPr>
          </a:p>
          <a:p>
            <a:pPr algn="just"/>
            <a:r>
              <a:rPr lang="tr-TR" sz="2000" b="1" dirty="0" smtClean="0">
                <a:latin typeface="+mj-lt"/>
              </a:rPr>
              <a:t>Sıhhi Müesseseler, </a:t>
            </a:r>
            <a:r>
              <a:rPr lang="tr-TR" sz="2000" dirty="0" smtClean="0">
                <a:latin typeface="+mj-lt"/>
              </a:rPr>
              <a:t>gürültü, koku, zararlı atık ve benzeri etkileri ile çevresinde bulunanlara fiziksel, ruhsal ve sosyal yönlerden zarar vermeyen işyerleridir. </a:t>
            </a:r>
          </a:p>
          <a:p>
            <a:pPr algn="just">
              <a:buNone/>
            </a:pPr>
            <a:endParaRPr lang="tr-TR" sz="2000" dirty="0" smtClean="0">
              <a:latin typeface="+mj-lt"/>
            </a:endParaRPr>
          </a:p>
          <a:p>
            <a:pPr algn="just"/>
            <a:r>
              <a:rPr lang="tr-TR" sz="2000" dirty="0" smtClean="0">
                <a:latin typeface="+mj-lt"/>
              </a:rPr>
              <a:t>Sıhhi müesseselerin türlerine göre taşıması gereken nitelikler “</a:t>
            </a:r>
            <a:r>
              <a:rPr lang="tr-TR" sz="2000" b="1" dirty="0" smtClean="0">
                <a:latin typeface="+mj-lt"/>
              </a:rPr>
              <a:t>İşyeri Açma Ve Çalışma Ruhsatlarına İlişkin Yönetmelikte”</a:t>
            </a:r>
            <a:r>
              <a:rPr lang="tr-TR" sz="2000" dirty="0" smtClean="0">
                <a:latin typeface="+mj-lt"/>
              </a:rPr>
              <a:t> belirtilmektedir. </a:t>
            </a:r>
            <a:endParaRPr lang="tr-TR" sz="2000" dirty="0">
              <a:latin typeface="+mj-lt"/>
            </a:endParaRPr>
          </a:p>
        </p:txBody>
      </p:sp>
      <p:sp>
        <p:nvSpPr>
          <p:cNvPr id="4" name="3 Veri Yer Tutucusu"/>
          <p:cNvSpPr>
            <a:spLocks noGrp="1"/>
          </p:cNvSpPr>
          <p:nvPr>
            <p:ph type="dt" sz="half" idx="10"/>
          </p:nvPr>
        </p:nvSpPr>
        <p:spPr/>
        <p:txBody>
          <a:bodyPr/>
          <a:lstStyle/>
          <a:p>
            <a:fld id="{62136C20-FF8D-44C4-A956-F83788B8C9B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44</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342928" y="2204286"/>
            <a:ext cx="8229600" cy="2510598"/>
          </a:xfrm>
        </p:spPr>
        <p:txBody>
          <a:bodyPr>
            <a:normAutofit/>
          </a:bodyPr>
          <a:lstStyle/>
          <a:p>
            <a:pPr algn="ctr"/>
            <a:r>
              <a:rPr lang="tr-TR" sz="4500" b="1" dirty="0" smtClean="0"/>
              <a:t>Üçüncü Bölüm</a:t>
            </a:r>
            <a:br>
              <a:rPr lang="tr-TR" sz="4500" b="1" dirty="0" smtClean="0"/>
            </a:br>
            <a:r>
              <a:rPr lang="tr-TR" sz="4500" b="1" dirty="0" smtClean="0"/>
              <a:t>Kuruluş Yeri Seçimi</a:t>
            </a:r>
            <a:br>
              <a:rPr lang="tr-TR" sz="4500" b="1" dirty="0" smtClean="0"/>
            </a:br>
            <a:endParaRPr lang="tr-TR" sz="4500" b="1" dirty="0"/>
          </a:p>
        </p:txBody>
      </p:sp>
      <p:sp>
        <p:nvSpPr>
          <p:cNvPr id="3" name="2 Veri Yer Tutucusu"/>
          <p:cNvSpPr>
            <a:spLocks noGrp="1"/>
          </p:cNvSpPr>
          <p:nvPr>
            <p:ph type="dt" sz="half" idx="10"/>
          </p:nvPr>
        </p:nvSpPr>
        <p:spPr/>
        <p:txBody>
          <a:bodyPr/>
          <a:lstStyle/>
          <a:p>
            <a:fld id="{1D72F0F1-4DAD-4644-B2FD-1E83BAD9878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45</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367442"/>
            <a:ext cx="8229600" cy="775542"/>
          </a:xfrm>
        </p:spPr>
        <p:txBody>
          <a:bodyPr>
            <a:normAutofit/>
          </a:bodyPr>
          <a:lstStyle/>
          <a:p>
            <a:r>
              <a:rPr lang="tr-TR" sz="3800" b="1" dirty="0" smtClean="0"/>
              <a:t>Giriş</a:t>
            </a:r>
            <a:endParaRPr lang="tr-TR" sz="3800" b="1" dirty="0"/>
          </a:p>
        </p:txBody>
      </p:sp>
      <p:sp>
        <p:nvSpPr>
          <p:cNvPr id="3" name="2 İçerik Yer Tutucusu"/>
          <p:cNvSpPr>
            <a:spLocks noGrp="1"/>
          </p:cNvSpPr>
          <p:nvPr>
            <p:ph idx="1"/>
          </p:nvPr>
        </p:nvSpPr>
        <p:spPr>
          <a:xfrm>
            <a:off x="214282" y="1142984"/>
            <a:ext cx="8572560" cy="5429288"/>
          </a:xfrm>
        </p:spPr>
        <p:txBody>
          <a:bodyPr>
            <a:normAutofit/>
          </a:bodyPr>
          <a:lstStyle/>
          <a:p>
            <a:pPr algn="just"/>
            <a:r>
              <a:rPr lang="tr-TR" sz="1800" dirty="0" smtClean="0">
                <a:latin typeface="+mj-lt"/>
              </a:rPr>
              <a:t>Tüketicilerin, yeme içme ve turizm faaliyetine katılan kişilerin konaklama ve yeme içme yeri arama maliyetini düşürmek, misafir odalarının ve kuver başına sağlanan getiri-</a:t>
            </a:r>
            <a:r>
              <a:rPr lang="tr-TR" sz="1800" dirty="0" err="1" smtClean="0">
                <a:latin typeface="+mj-lt"/>
              </a:rPr>
              <a:t>rasyo</a:t>
            </a:r>
            <a:r>
              <a:rPr lang="tr-TR" sz="1800" dirty="0" smtClean="0">
                <a:latin typeface="+mj-lt"/>
              </a:rPr>
              <a:t> verimliliğini artırmak ve toplam işletme performansını artırmak için uygun bir kuruluş yeri seçimi yapmak işletmeler için son derece önemlidir. </a:t>
            </a:r>
          </a:p>
          <a:p>
            <a:r>
              <a:rPr lang="tr-TR" sz="1800" dirty="0" smtClean="0">
                <a:latin typeface="+mj-lt"/>
              </a:rPr>
              <a:t>Kuruluş yeri seçimi, kaynakların uzun dönemli bağlanması anlamına geldiğinden, bir tesisin kuruluş yeri seçimi aynı zamanda </a:t>
            </a:r>
            <a:r>
              <a:rPr lang="tr-TR" sz="1800" b="1" dirty="0" smtClean="0">
                <a:latin typeface="+mj-lt"/>
              </a:rPr>
              <a:t>“Stratejik bir Karardır”. </a:t>
            </a:r>
          </a:p>
          <a:p>
            <a:r>
              <a:rPr lang="tr-TR" sz="1800" dirty="0" smtClean="0">
                <a:latin typeface="+mj-lt"/>
              </a:rPr>
              <a:t>Kuruluş yeri seçimi konaklama ve yiyecek-içecek işletmelerinin başarısını etkileyen son derece önemli bir faktör olmakla birlikte, işletme performansını etkileyen en önemli husustur. </a:t>
            </a:r>
          </a:p>
          <a:p>
            <a:r>
              <a:rPr lang="tr-TR" sz="1800" dirty="0" smtClean="0">
                <a:latin typeface="+mj-lt"/>
              </a:rPr>
              <a:t>İyi bir kuruluş yeri seçimi, sadece Pazar payı ve karlılığı artırmakla kalmaz aynı zamanda müşterinin yeme-içme uygunluğunu artırır. </a:t>
            </a:r>
          </a:p>
          <a:p>
            <a:r>
              <a:rPr lang="tr-TR" sz="1800" dirty="0" smtClean="0">
                <a:latin typeface="+mj-lt"/>
              </a:rPr>
              <a:t>Bir girişimcinin işletme kurarken karşılaşacağı en önemli sorunlardan biri de </a:t>
            </a:r>
            <a:r>
              <a:rPr lang="tr-TR" sz="1800" b="1" dirty="0" smtClean="0">
                <a:latin typeface="+mj-lt"/>
              </a:rPr>
              <a:t>Kuruluş Yeri Seçimi</a:t>
            </a:r>
            <a:r>
              <a:rPr lang="tr-TR" sz="1800" dirty="0" smtClean="0">
                <a:latin typeface="+mj-lt"/>
              </a:rPr>
              <a:t>dir. En uygun kuruluş yeri, maliyetin en düşün karın ise en yüksek olduğu yerdir. </a:t>
            </a:r>
          </a:p>
          <a:p>
            <a:r>
              <a:rPr lang="tr-TR" sz="1800" dirty="0" smtClean="0">
                <a:latin typeface="+mj-lt"/>
              </a:rPr>
              <a:t>Restoran işletmelerinin kendilerine özgü özellikleri dikkate alındığında girişimcilerin işletme kurmadan önce dikkat etmesi gereken bazı hususlar vardır. </a:t>
            </a:r>
            <a:endParaRPr lang="tr-TR" sz="1800" dirty="0">
              <a:latin typeface="+mj-lt"/>
            </a:endParaRPr>
          </a:p>
        </p:txBody>
      </p:sp>
      <p:sp>
        <p:nvSpPr>
          <p:cNvPr id="4" name="3 Veri Yer Tutucusu"/>
          <p:cNvSpPr>
            <a:spLocks noGrp="1"/>
          </p:cNvSpPr>
          <p:nvPr>
            <p:ph type="dt" sz="half" idx="10"/>
          </p:nvPr>
        </p:nvSpPr>
        <p:spPr/>
        <p:txBody>
          <a:bodyPr/>
          <a:lstStyle/>
          <a:p>
            <a:fld id="{943C066C-C66E-45C8-A74F-84A44DC468D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8" y="-24"/>
            <a:ext cx="8929718" cy="1143000"/>
          </a:xfrm>
        </p:spPr>
        <p:txBody>
          <a:bodyPr>
            <a:normAutofit/>
          </a:bodyPr>
          <a:lstStyle/>
          <a:p>
            <a:pPr algn="ctr"/>
            <a:r>
              <a:rPr lang="tr-TR" sz="2400" b="1" dirty="0" smtClean="0"/>
              <a:t>Restoran İşletmelerinin Kuruluş Yeri Seçiminde </a:t>
            </a:r>
            <a:br>
              <a:rPr lang="tr-TR" sz="2400" b="1" dirty="0" smtClean="0"/>
            </a:br>
            <a:r>
              <a:rPr lang="tr-TR" sz="2400" b="1" dirty="0" smtClean="0"/>
              <a:t>Dikkate Alınması Gereken Faktörler</a:t>
            </a:r>
            <a:endParaRPr lang="tr-TR" sz="2400" b="1" dirty="0"/>
          </a:p>
        </p:txBody>
      </p:sp>
      <p:sp>
        <p:nvSpPr>
          <p:cNvPr id="3" name="2 İçerik Yer Tutucusu"/>
          <p:cNvSpPr>
            <a:spLocks noGrp="1"/>
          </p:cNvSpPr>
          <p:nvPr>
            <p:ph idx="1"/>
          </p:nvPr>
        </p:nvSpPr>
        <p:spPr>
          <a:xfrm>
            <a:off x="285720" y="1214422"/>
            <a:ext cx="8643998" cy="5429288"/>
          </a:xfrm>
        </p:spPr>
        <p:txBody>
          <a:bodyPr>
            <a:normAutofit/>
          </a:bodyPr>
          <a:lstStyle/>
          <a:p>
            <a:pPr algn="just">
              <a:spcBef>
                <a:spcPts val="600"/>
              </a:spcBef>
              <a:spcAft>
                <a:spcPts val="500"/>
              </a:spcAft>
              <a:buNone/>
            </a:pPr>
            <a:r>
              <a:rPr lang="tr-TR" sz="2000" dirty="0" smtClean="0">
                <a:latin typeface="+mj-lt"/>
              </a:rPr>
              <a:t>1- Yatırım yapılacak işletmeye dair hedefler belirlenmelidir. </a:t>
            </a:r>
          </a:p>
          <a:p>
            <a:pPr algn="just">
              <a:spcBef>
                <a:spcPts val="600"/>
              </a:spcBef>
              <a:spcAft>
                <a:spcPts val="500"/>
              </a:spcAft>
              <a:buNone/>
            </a:pPr>
            <a:r>
              <a:rPr lang="tr-TR" sz="2000" dirty="0" smtClean="0">
                <a:latin typeface="+mj-lt"/>
              </a:rPr>
              <a:t>2- Hitap edilecek müşteri kitlesi(düşük, orta, yüksek gelirli) belirlenmelidir.</a:t>
            </a:r>
          </a:p>
          <a:p>
            <a:pPr algn="just">
              <a:spcBef>
                <a:spcPts val="600"/>
              </a:spcBef>
              <a:spcAft>
                <a:spcPts val="500"/>
              </a:spcAft>
              <a:buNone/>
            </a:pPr>
            <a:r>
              <a:rPr lang="tr-TR" sz="2000" dirty="0" smtClean="0">
                <a:latin typeface="+mj-lt"/>
              </a:rPr>
              <a:t>3- Müşteri kitlesi ve kaynak teminlerine göre uygun kuruluş yeri aranmalıdır. </a:t>
            </a:r>
          </a:p>
          <a:p>
            <a:pPr algn="just">
              <a:spcBef>
                <a:spcPts val="600"/>
              </a:spcBef>
              <a:spcAft>
                <a:spcPts val="500"/>
              </a:spcAft>
              <a:buNone/>
            </a:pPr>
            <a:r>
              <a:rPr lang="tr-TR" sz="2000" dirty="0" smtClean="0">
                <a:latin typeface="+mj-lt"/>
              </a:rPr>
              <a:t>4-  yiyecek içecek işletmesinin ne üreteceğine karar verilmelidir.</a:t>
            </a:r>
          </a:p>
          <a:p>
            <a:pPr algn="just">
              <a:spcBef>
                <a:spcPts val="600"/>
              </a:spcBef>
              <a:spcAft>
                <a:spcPts val="500"/>
              </a:spcAft>
              <a:buNone/>
            </a:pPr>
            <a:r>
              <a:rPr lang="tr-TR" sz="2000" dirty="0" smtClean="0">
                <a:latin typeface="+mj-lt"/>
              </a:rPr>
              <a:t>5- İşletmede baca ve ocaklarla ilgili düzenlemeler yapılırken bunların çevreye bir sorun oluşturup oluşturmayacağı araştırılmalıdır.</a:t>
            </a:r>
          </a:p>
          <a:p>
            <a:pPr algn="just">
              <a:spcBef>
                <a:spcPts val="600"/>
              </a:spcBef>
              <a:spcAft>
                <a:spcPts val="500"/>
              </a:spcAft>
              <a:buNone/>
            </a:pPr>
            <a:r>
              <a:rPr lang="tr-TR" sz="2000" dirty="0" smtClean="0">
                <a:latin typeface="+mj-lt"/>
              </a:rPr>
              <a:t>6- Kuruluş yerinin; ürün, müşteri profili, gibi etkenler tarafından dekor oluşumuna müsait olup olmadığı belirlenmelidir. </a:t>
            </a:r>
          </a:p>
          <a:p>
            <a:pPr algn="just">
              <a:spcBef>
                <a:spcPts val="600"/>
              </a:spcBef>
              <a:spcAft>
                <a:spcPts val="500"/>
              </a:spcAft>
              <a:buNone/>
            </a:pPr>
            <a:r>
              <a:rPr lang="tr-TR" sz="2000" dirty="0" smtClean="0">
                <a:latin typeface="+mj-lt"/>
              </a:rPr>
              <a:t>7- Seçilen kuruluş yeri için otopark problemleri araştırılmalı, otopark alanı için yer tespiti yapılmalıdır. </a:t>
            </a:r>
          </a:p>
          <a:p>
            <a:pPr algn="just">
              <a:spcBef>
                <a:spcPts val="600"/>
              </a:spcBef>
              <a:spcAft>
                <a:spcPts val="500"/>
              </a:spcAft>
              <a:buNone/>
            </a:pPr>
            <a:r>
              <a:rPr lang="tr-TR" sz="2000" dirty="0" smtClean="0">
                <a:latin typeface="+mj-lt"/>
              </a:rPr>
              <a:t>8- İşletmeye gerek personel, gerekse müşteriler için rahat ulaşım imkanlarının varlığı tespit edilmelidir. </a:t>
            </a:r>
          </a:p>
          <a:p>
            <a:pPr algn="just">
              <a:spcBef>
                <a:spcPts val="600"/>
              </a:spcBef>
              <a:spcAft>
                <a:spcPts val="500"/>
              </a:spcAft>
              <a:buNone/>
            </a:pPr>
            <a:r>
              <a:rPr lang="tr-TR" sz="2000" dirty="0" smtClean="0">
                <a:latin typeface="+mj-lt"/>
              </a:rPr>
              <a:t>9- Müşteri kitlesine göre sosyal alanların düzenlenmesi gerekmektedir.  </a:t>
            </a:r>
            <a:endParaRPr lang="tr-TR" sz="2000" dirty="0">
              <a:latin typeface="+mj-lt"/>
            </a:endParaRPr>
          </a:p>
        </p:txBody>
      </p:sp>
      <p:sp>
        <p:nvSpPr>
          <p:cNvPr id="4" name="3 Veri Yer Tutucusu"/>
          <p:cNvSpPr>
            <a:spLocks noGrp="1"/>
          </p:cNvSpPr>
          <p:nvPr>
            <p:ph type="dt" sz="half" idx="10"/>
          </p:nvPr>
        </p:nvSpPr>
        <p:spPr/>
        <p:txBody>
          <a:bodyPr/>
          <a:lstStyle/>
          <a:p>
            <a:fld id="{E37EDC2D-D789-4CD5-B61B-DDD65E3E598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71490" y="367442"/>
            <a:ext cx="8229600" cy="561228"/>
          </a:xfrm>
        </p:spPr>
        <p:txBody>
          <a:bodyPr>
            <a:normAutofit/>
          </a:bodyPr>
          <a:lstStyle/>
          <a:p>
            <a:r>
              <a:rPr lang="tr-TR" sz="3200" b="1" dirty="0" smtClean="0">
                <a:solidFill>
                  <a:schemeClr val="tx1"/>
                </a:solidFill>
              </a:rPr>
              <a:t>Temel Kavramlar</a:t>
            </a:r>
            <a:endParaRPr lang="tr-TR" sz="3200" b="1" dirty="0">
              <a:solidFill>
                <a:schemeClr val="tx1"/>
              </a:solidFill>
            </a:endParaRPr>
          </a:p>
        </p:txBody>
      </p:sp>
      <p:sp>
        <p:nvSpPr>
          <p:cNvPr id="3" name="2 İçerik Yer Tutucusu"/>
          <p:cNvSpPr>
            <a:spLocks noGrp="1"/>
          </p:cNvSpPr>
          <p:nvPr>
            <p:ph idx="1"/>
          </p:nvPr>
        </p:nvSpPr>
        <p:spPr>
          <a:xfrm>
            <a:off x="214282" y="928670"/>
            <a:ext cx="8715436" cy="5929330"/>
          </a:xfrm>
        </p:spPr>
        <p:txBody>
          <a:bodyPr>
            <a:normAutofit/>
          </a:bodyPr>
          <a:lstStyle/>
          <a:p>
            <a:pPr marL="0" algn="just">
              <a:buNone/>
            </a:pPr>
            <a:r>
              <a:rPr lang="tr-TR" sz="1800" b="1" dirty="0" smtClean="0">
                <a:latin typeface="+mj-lt"/>
              </a:rPr>
              <a:t>Kuruluş Yeri </a:t>
            </a:r>
          </a:p>
          <a:p>
            <a:pPr marL="0" algn="just">
              <a:buNone/>
            </a:pPr>
            <a:r>
              <a:rPr lang="tr-TR" sz="1800" dirty="0" smtClean="0">
                <a:latin typeface="+mj-lt"/>
              </a:rPr>
              <a:t>İşletmenin üretim faaliyetleri için gerekli teknik ve ekonomik koşullarla birlikte tedarik, üretim depolama ve dağıtım gibi temel fonksiyonlarını gerçekleştirebileceği en uygun yerdir.</a:t>
            </a:r>
          </a:p>
          <a:p>
            <a:pPr marL="0" algn="just">
              <a:buNone/>
            </a:pPr>
            <a:r>
              <a:rPr lang="tr-TR" sz="1800" b="1" i="1" dirty="0" smtClean="0">
                <a:latin typeface="+mj-lt"/>
              </a:rPr>
              <a:t>Kuruluş Yeri Seçiminin Amaçları</a:t>
            </a:r>
          </a:p>
          <a:p>
            <a:pPr marL="0" algn="just">
              <a:buFont typeface="Arial" charset="0"/>
              <a:buChar char="•"/>
            </a:pPr>
            <a:r>
              <a:rPr lang="tr-TR" sz="1800" dirty="0" smtClean="0">
                <a:latin typeface="+mj-lt"/>
              </a:rPr>
              <a:t>Toplam kuruluş maliyetlerini azaltmak.</a:t>
            </a:r>
          </a:p>
          <a:p>
            <a:pPr marL="0" algn="just">
              <a:buFont typeface="Arial" charset="0"/>
              <a:buChar char="•"/>
            </a:pPr>
            <a:r>
              <a:rPr lang="tr-TR" sz="1800" dirty="0" smtClean="0">
                <a:latin typeface="+mj-lt"/>
              </a:rPr>
              <a:t>Mevcut olanaklardan uzaklaşmayı en aza indirmek.</a:t>
            </a:r>
          </a:p>
          <a:p>
            <a:pPr marL="0" algn="just">
              <a:buFont typeface="Arial" charset="0"/>
              <a:buChar char="•"/>
            </a:pPr>
            <a:r>
              <a:rPr lang="tr-TR" sz="1800" dirty="0" smtClean="0">
                <a:latin typeface="+mj-lt"/>
              </a:rPr>
              <a:t>Sabit maliyetleri en aza indirmek. </a:t>
            </a:r>
          </a:p>
          <a:p>
            <a:pPr marL="0" algn="just">
              <a:buFont typeface="Arial" charset="0"/>
              <a:buChar char="•"/>
            </a:pPr>
            <a:r>
              <a:rPr lang="tr-TR" sz="1800" dirty="0" smtClean="0">
                <a:latin typeface="+mj-lt"/>
              </a:rPr>
              <a:t>Toplam yıllık işletme maliyetlerini en aza indirmek. </a:t>
            </a:r>
          </a:p>
          <a:p>
            <a:pPr marL="0" algn="just">
              <a:buFont typeface="Arial" charset="0"/>
              <a:buChar char="•"/>
            </a:pPr>
            <a:r>
              <a:rPr lang="tr-TR" sz="1800" dirty="0" smtClean="0">
                <a:latin typeface="+mj-lt"/>
              </a:rPr>
              <a:t>Hizmetleri düzenlemek</a:t>
            </a:r>
          </a:p>
          <a:p>
            <a:pPr marL="0" algn="just">
              <a:buFont typeface="Arial" charset="0"/>
              <a:buChar char="•"/>
            </a:pPr>
            <a:r>
              <a:rPr lang="tr-TR" sz="1800" dirty="0" smtClean="0">
                <a:latin typeface="+mj-lt"/>
              </a:rPr>
              <a:t>Yolculuk yapılan ortalama zamanı azaltmak.</a:t>
            </a:r>
          </a:p>
          <a:p>
            <a:pPr marL="0" algn="just">
              <a:buFont typeface="Arial" charset="0"/>
              <a:buChar char="•"/>
            </a:pPr>
            <a:r>
              <a:rPr lang="tr-TR" sz="1800" dirty="0" smtClean="0">
                <a:latin typeface="+mj-lt"/>
              </a:rPr>
              <a:t>Yolculuk yapılan maksimum zamanı düşürmek.</a:t>
            </a:r>
          </a:p>
          <a:p>
            <a:pPr marL="0" algn="just">
              <a:buFont typeface="Arial" charset="0"/>
              <a:buChar char="•"/>
            </a:pPr>
            <a:r>
              <a:rPr lang="tr-TR" sz="1800" dirty="0" smtClean="0">
                <a:latin typeface="+mj-lt"/>
              </a:rPr>
              <a:t>Müşteri ihtiyaçlarına cevap verme yeteneğini yükseltmek. </a:t>
            </a:r>
          </a:p>
          <a:p>
            <a:pPr marL="0" algn="just">
              <a:buNone/>
            </a:pPr>
            <a:r>
              <a:rPr lang="tr-TR" sz="1800" b="1" dirty="0" smtClean="0">
                <a:latin typeface="+mj-lt"/>
              </a:rPr>
              <a:t>Yatırım</a:t>
            </a:r>
          </a:p>
          <a:p>
            <a:pPr marL="0" algn="just">
              <a:buNone/>
            </a:pPr>
            <a:r>
              <a:rPr lang="tr-TR" sz="1800" dirty="0" smtClean="0">
                <a:latin typeface="+mj-lt"/>
              </a:rPr>
              <a:t>Milli ekonominin veya bir ticari işletmenin üretim ve hizmet gücünü artırıcı nitelikte olan, aktif değerlerine yapılan yeni eklemelerdir. </a:t>
            </a:r>
          </a:p>
          <a:p>
            <a:pPr marL="0" algn="just">
              <a:buNone/>
            </a:pPr>
            <a:r>
              <a:rPr lang="tr-TR" sz="1800" b="1" dirty="0" smtClean="0">
                <a:latin typeface="+mj-lt"/>
              </a:rPr>
              <a:t>Yatırımcı</a:t>
            </a:r>
          </a:p>
          <a:p>
            <a:pPr marL="0" algn="just">
              <a:buNone/>
            </a:pPr>
            <a:r>
              <a:rPr lang="tr-TR" sz="1800" dirty="0" smtClean="0">
                <a:latin typeface="+mj-lt"/>
              </a:rPr>
              <a:t>Mal veya hizmet üretmek veya pazarlamak üzere kar ve riskini göze alarak sahip olduğu sermayeyi yatırıma dönüştüren kişidir. </a:t>
            </a:r>
            <a:endParaRPr lang="tr-TR" sz="1800" dirty="0">
              <a:latin typeface="+mj-lt"/>
            </a:endParaRPr>
          </a:p>
        </p:txBody>
      </p:sp>
      <p:sp>
        <p:nvSpPr>
          <p:cNvPr id="4" name="3 Veri Yer Tutucusu"/>
          <p:cNvSpPr>
            <a:spLocks noGrp="1"/>
          </p:cNvSpPr>
          <p:nvPr>
            <p:ph type="dt" sz="half" idx="10"/>
          </p:nvPr>
        </p:nvSpPr>
        <p:spPr/>
        <p:txBody>
          <a:bodyPr/>
          <a:lstStyle/>
          <a:p>
            <a:fld id="{BB99BAA2-2FBE-4577-848F-AC94CB983615}"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714356"/>
            <a:ext cx="8715436" cy="5786478"/>
          </a:xfrm>
        </p:spPr>
        <p:txBody>
          <a:bodyPr>
            <a:normAutofit/>
          </a:bodyPr>
          <a:lstStyle/>
          <a:p>
            <a:pPr>
              <a:buNone/>
            </a:pPr>
            <a:r>
              <a:rPr lang="tr-TR" sz="2000" b="1" dirty="0" smtClean="0">
                <a:latin typeface="+mj-lt"/>
              </a:rPr>
              <a:t>Yatırım Projesi</a:t>
            </a:r>
          </a:p>
          <a:p>
            <a:pPr marL="0" algn="just">
              <a:buNone/>
            </a:pPr>
            <a:r>
              <a:rPr lang="tr-TR" sz="2000" dirty="0" smtClean="0">
                <a:latin typeface="+mj-lt"/>
              </a:rPr>
              <a:t>Belirli bir yerde tesis edilerek, ekonomiden insan gücü, hammadde, mamul madde ve sermaye malları alarak ve bunlar üzerinde belirli bir teknoloji uyguladıktan sonra yine ekonomiye mal ve hizmet sunmak, mevcut talebin veya gelecekte oluşacak talebin belirli bir kısmını gidermeye yönelik faaliyetleri yatırımcı ve halk yararına en az fedakarlıkla sağlamak amacıyla önceden yapılan çalışmalar içerisinde en iyisini seçerek yapılan çalışmalara “</a:t>
            </a:r>
            <a:r>
              <a:rPr lang="tr-TR" sz="2000" b="1" dirty="0" smtClean="0">
                <a:latin typeface="+mj-lt"/>
              </a:rPr>
              <a:t>YATIRIM PROJESİ” </a:t>
            </a:r>
            <a:r>
              <a:rPr lang="tr-TR" sz="2000" dirty="0" smtClean="0">
                <a:latin typeface="+mj-lt"/>
              </a:rPr>
              <a:t>denir. </a:t>
            </a:r>
          </a:p>
          <a:p>
            <a:pPr marL="0" algn="just">
              <a:buNone/>
            </a:pPr>
            <a:r>
              <a:rPr lang="tr-TR" sz="2000" b="1" dirty="0" smtClean="0">
                <a:latin typeface="+mj-lt"/>
              </a:rPr>
              <a:t>Kuruluş Yatırımları</a:t>
            </a:r>
          </a:p>
          <a:p>
            <a:pPr marL="0" algn="just">
              <a:buNone/>
            </a:pPr>
            <a:r>
              <a:rPr lang="tr-TR" sz="2000" dirty="0" smtClean="0">
                <a:latin typeface="+mj-lt"/>
              </a:rPr>
              <a:t>İşletmenin yeni kurulması veya işletmenin faaliyetlerine yeni başlaması dolayısıyla ilk kuruluş veya yeni kuruluş için yapılan yatırımdır. </a:t>
            </a:r>
          </a:p>
          <a:p>
            <a:pPr marL="0" algn="just">
              <a:buNone/>
            </a:pPr>
            <a:r>
              <a:rPr lang="tr-TR" sz="2000" b="1" dirty="0" smtClean="0">
                <a:latin typeface="+mj-lt"/>
              </a:rPr>
              <a:t>İdame Yatırımları</a:t>
            </a:r>
          </a:p>
          <a:p>
            <a:pPr marL="0" algn="just">
              <a:buNone/>
            </a:pPr>
            <a:r>
              <a:rPr lang="tr-TR" sz="2000" dirty="0" smtClean="0">
                <a:latin typeface="+mj-lt"/>
              </a:rPr>
              <a:t>İşletmelerin faaliyetlerini sürdürebilmeleri için yaptıkları veya yapacakları yatırımlardır. </a:t>
            </a:r>
          </a:p>
          <a:p>
            <a:pPr marL="0" algn="just">
              <a:buNone/>
            </a:pPr>
            <a:r>
              <a:rPr lang="tr-TR" sz="2000" b="1" dirty="0" smtClean="0">
                <a:latin typeface="+mj-lt"/>
              </a:rPr>
              <a:t>Genişleme Yatırımları</a:t>
            </a:r>
          </a:p>
          <a:p>
            <a:pPr marL="0" algn="just">
              <a:buNone/>
            </a:pPr>
            <a:r>
              <a:rPr lang="tr-TR" sz="2000" dirty="0" smtClean="0">
                <a:latin typeface="+mj-lt"/>
              </a:rPr>
              <a:t>İşletmelerin zamanla daha iyi tesisler kurması suretiyle üretim ve hizmet gücünü geliştirmesi, ve genişletmesine genişleme yatırımları denir.  </a:t>
            </a:r>
            <a:endParaRPr lang="tr-TR" sz="2000" dirty="0">
              <a:latin typeface="+mj-lt"/>
            </a:endParaRPr>
          </a:p>
        </p:txBody>
      </p:sp>
      <p:sp>
        <p:nvSpPr>
          <p:cNvPr id="4" name="3 Veri Yer Tutucusu"/>
          <p:cNvSpPr>
            <a:spLocks noGrp="1"/>
          </p:cNvSpPr>
          <p:nvPr>
            <p:ph type="dt" sz="half" idx="10"/>
          </p:nvPr>
        </p:nvSpPr>
        <p:spPr/>
        <p:txBody>
          <a:bodyPr/>
          <a:lstStyle/>
          <a:p>
            <a:fld id="{23E87CC3-841A-4DBE-876C-5D669FE095B4}"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49</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Diyetetik: </a:t>
            </a:r>
            <a:r>
              <a:rPr lang="tr-TR" dirty="0" smtClean="0"/>
              <a:t>Besinlerin </a:t>
            </a:r>
            <a:r>
              <a:rPr lang="tr-TR" dirty="0" smtClean="0">
                <a:solidFill>
                  <a:srgbClr val="FF0000"/>
                </a:solidFill>
              </a:rPr>
              <a:t>bedene etkileri </a:t>
            </a:r>
            <a:r>
              <a:rPr lang="tr-TR" dirty="0" smtClean="0"/>
              <a:t>ve </a:t>
            </a:r>
            <a:r>
              <a:rPr lang="tr-TR" dirty="0" smtClean="0">
                <a:solidFill>
                  <a:srgbClr val="FF0000"/>
                </a:solidFill>
              </a:rPr>
              <a:t>en uygun beslenme şekilleri</a:t>
            </a:r>
            <a:r>
              <a:rPr lang="tr-TR" dirty="0" smtClean="0"/>
              <a:t> konularını kapsayan alan,</a:t>
            </a:r>
          </a:p>
          <a:p>
            <a:r>
              <a:rPr lang="tr-TR" b="1" dirty="0" smtClean="0"/>
              <a:t>Gastronomi: </a:t>
            </a:r>
            <a:r>
              <a:rPr lang="tr-TR" dirty="0" smtClean="0">
                <a:solidFill>
                  <a:srgbClr val="FF0000"/>
                </a:solidFill>
              </a:rPr>
              <a:t>kültür (iklim)</a:t>
            </a:r>
            <a:r>
              <a:rPr lang="tr-TR" dirty="0" smtClean="0"/>
              <a:t> ve </a:t>
            </a:r>
            <a:r>
              <a:rPr lang="tr-TR" dirty="0" smtClean="0">
                <a:solidFill>
                  <a:srgbClr val="FF0000"/>
                </a:solidFill>
              </a:rPr>
              <a:t>yemek</a:t>
            </a:r>
            <a:r>
              <a:rPr lang="tr-TR" dirty="0" smtClean="0"/>
              <a:t> arasındaki ilişkiyi inceler. Yenilebilir tüm maddelerin, hijyenik olan ama sağlığa uygun olması gerekmeyen şekilde azami damak ve göz zevkini amaçlayarak yenmeye hazır hale getirilmesine kadarki süreç gastronominin konusudur.</a:t>
            </a:r>
          </a:p>
          <a:p>
            <a:r>
              <a:rPr lang="tr-TR" dirty="0" smtClean="0"/>
              <a:t>“</a:t>
            </a:r>
            <a:r>
              <a:rPr lang="tr-TR" i="1" dirty="0" smtClean="0"/>
              <a:t>Çeşitli besinleri ve yemekleri değerlendirmek eğitimin ürünüdür. Tatlar öğrenilir, iştah ve doyma öğrenilmiş yanıtlardır, yemek zevki de öğrenilir.”</a:t>
            </a:r>
            <a:endParaRPr lang="tr-TR" i="1" dirty="0"/>
          </a:p>
        </p:txBody>
      </p:sp>
      <p:sp>
        <p:nvSpPr>
          <p:cNvPr id="4" name="3 Veri Yer Tutucusu"/>
          <p:cNvSpPr>
            <a:spLocks noGrp="1"/>
          </p:cNvSpPr>
          <p:nvPr>
            <p:ph type="dt" sz="half" idx="10"/>
          </p:nvPr>
        </p:nvSpPr>
        <p:spPr/>
        <p:txBody>
          <a:bodyPr/>
          <a:lstStyle/>
          <a:p>
            <a:fld id="{6ABCF48C-32A9-4DAF-98A3-ADC0D893597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142852"/>
            <a:ext cx="8229600" cy="918418"/>
          </a:xfrm>
        </p:spPr>
        <p:txBody>
          <a:bodyPr>
            <a:normAutofit/>
          </a:bodyPr>
          <a:lstStyle/>
          <a:p>
            <a:r>
              <a:rPr lang="tr-TR" sz="2800" b="1" dirty="0" smtClean="0"/>
              <a:t>Restoran İşletmelerinde Kuruluş Yeri Seçiminin Önemi </a:t>
            </a:r>
            <a:endParaRPr lang="tr-TR" sz="2800" b="1" dirty="0"/>
          </a:p>
        </p:txBody>
      </p:sp>
      <p:sp>
        <p:nvSpPr>
          <p:cNvPr id="3" name="2 İçerik Yer Tutucusu"/>
          <p:cNvSpPr>
            <a:spLocks noGrp="1"/>
          </p:cNvSpPr>
          <p:nvPr>
            <p:ph idx="1"/>
          </p:nvPr>
        </p:nvSpPr>
        <p:spPr>
          <a:xfrm>
            <a:off x="214282" y="1142984"/>
            <a:ext cx="8715436" cy="5238344"/>
          </a:xfrm>
        </p:spPr>
        <p:txBody>
          <a:bodyPr>
            <a:normAutofit/>
          </a:bodyPr>
          <a:lstStyle/>
          <a:p>
            <a:pPr marL="180000" algn="just">
              <a:spcBef>
                <a:spcPts val="600"/>
              </a:spcBef>
              <a:spcAft>
                <a:spcPts val="300"/>
              </a:spcAft>
              <a:buNone/>
            </a:pPr>
            <a:r>
              <a:rPr lang="tr-TR" sz="2000" dirty="0" smtClean="0">
                <a:latin typeface="+mj-lt"/>
              </a:rPr>
              <a:t>1- Yiyecek içecek endüstrisinin her geçen gün büyümesi ve karlılığın yüksek olması, bu alana yatırım yapan kişi sayısını artırmıştır. Bu nedenle </a:t>
            </a:r>
            <a:r>
              <a:rPr lang="tr-TR" sz="2000" b="1" dirty="0" smtClean="0">
                <a:latin typeface="+mj-lt"/>
              </a:rPr>
              <a:t>rekabet oldukça fazladır. </a:t>
            </a:r>
          </a:p>
          <a:p>
            <a:pPr marL="180000" algn="just">
              <a:spcBef>
                <a:spcPts val="600"/>
              </a:spcBef>
              <a:spcAft>
                <a:spcPts val="300"/>
              </a:spcAft>
              <a:buNone/>
            </a:pPr>
            <a:r>
              <a:rPr lang="tr-TR" sz="2000" dirty="0" smtClean="0">
                <a:latin typeface="+mj-lt"/>
              </a:rPr>
              <a:t>2- Enerji maliyeti, inşaat maliyeti, gürültü yaşam kalitesi, kirlilik ve fosil yakıt krizi gibi kavramların turizmle birlikte anılmaya başlaması, özellikle restoran işletmelerinin kuruluş aşamasında bu hususları dikkate alması gerekliliğini doğurmuştur. </a:t>
            </a:r>
          </a:p>
          <a:p>
            <a:pPr marL="180000" algn="just">
              <a:spcBef>
                <a:spcPts val="600"/>
              </a:spcBef>
              <a:spcAft>
                <a:spcPts val="300"/>
              </a:spcAft>
              <a:buNone/>
            </a:pPr>
            <a:r>
              <a:rPr lang="tr-TR" sz="2000" dirty="0" smtClean="0">
                <a:latin typeface="+mj-lt"/>
              </a:rPr>
              <a:t>3- Kuruluş yeri, servisin konuklara uygunluğunu belirlediğinden dolayı </a:t>
            </a:r>
            <a:r>
              <a:rPr lang="tr-TR" sz="2000" b="1" dirty="0" smtClean="0">
                <a:latin typeface="+mj-lt"/>
              </a:rPr>
              <a:t>işletmenin başarısına etki eden önemli bir faktördür. </a:t>
            </a:r>
          </a:p>
          <a:p>
            <a:pPr marL="180000" algn="just">
              <a:spcBef>
                <a:spcPts val="600"/>
              </a:spcBef>
              <a:spcAft>
                <a:spcPts val="300"/>
              </a:spcAft>
              <a:buNone/>
            </a:pPr>
            <a:r>
              <a:rPr lang="tr-TR" sz="2000" dirty="0" smtClean="0">
                <a:latin typeface="+mj-lt"/>
              </a:rPr>
              <a:t>4- Kuruluş yeri, restoranın </a:t>
            </a:r>
            <a:r>
              <a:rPr lang="tr-TR" sz="2000" b="1" dirty="0" smtClean="0">
                <a:latin typeface="+mj-lt"/>
              </a:rPr>
              <a:t>pazar payı elde etmesinde önemli </a:t>
            </a:r>
            <a:r>
              <a:rPr lang="tr-TR" sz="2000" dirty="0" smtClean="0">
                <a:latin typeface="+mj-lt"/>
              </a:rPr>
              <a:t>bir etkiye sahiptir. </a:t>
            </a:r>
          </a:p>
          <a:p>
            <a:pPr marL="180000" algn="just">
              <a:spcBef>
                <a:spcPts val="600"/>
              </a:spcBef>
              <a:spcAft>
                <a:spcPts val="300"/>
              </a:spcAft>
              <a:buNone/>
            </a:pPr>
            <a:r>
              <a:rPr lang="tr-TR" sz="2000" dirty="0" smtClean="0">
                <a:latin typeface="+mj-lt"/>
              </a:rPr>
              <a:t>5- Restoran kuruluş yeri seçimi, </a:t>
            </a:r>
            <a:r>
              <a:rPr lang="tr-TR" sz="2000" b="1" dirty="0" smtClean="0">
                <a:latin typeface="+mj-lt"/>
              </a:rPr>
              <a:t>üretim ve karlılığı doğrudan etkilemekte</a:t>
            </a:r>
            <a:r>
              <a:rPr lang="tr-TR" sz="2000" dirty="0" smtClean="0">
                <a:latin typeface="+mj-lt"/>
              </a:rPr>
              <a:t>, işletmenin varlığını sürdürmesi ve başarılı olmasında doğrudan etkili olmaktadır. </a:t>
            </a:r>
          </a:p>
          <a:p>
            <a:pPr marL="180000" algn="just">
              <a:spcBef>
                <a:spcPts val="600"/>
              </a:spcBef>
              <a:spcAft>
                <a:spcPts val="300"/>
              </a:spcAft>
              <a:buNone/>
            </a:pPr>
            <a:r>
              <a:rPr lang="tr-TR" sz="2000" dirty="0" smtClean="0">
                <a:latin typeface="+mj-lt"/>
              </a:rPr>
              <a:t>6- İyi bir kuruluş yeri seçimi, konuklarına çekici gelebilir ve büyük miktarda müşteri kitlesine ulaşmayı sağlar.</a:t>
            </a:r>
          </a:p>
          <a:p>
            <a:pPr marL="180000" algn="just">
              <a:buNone/>
            </a:pPr>
            <a:endParaRPr lang="tr-TR" sz="1800" dirty="0">
              <a:latin typeface="+mj-lt"/>
            </a:endParaRPr>
          </a:p>
        </p:txBody>
      </p:sp>
      <p:sp>
        <p:nvSpPr>
          <p:cNvPr id="4" name="3 Veri Yer Tutucusu"/>
          <p:cNvSpPr>
            <a:spLocks noGrp="1"/>
          </p:cNvSpPr>
          <p:nvPr>
            <p:ph type="dt" sz="half" idx="10"/>
          </p:nvPr>
        </p:nvSpPr>
        <p:spPr/>
        <p:txBody>
          <a:bodyPr/>
          <a:lstStyle/>
          <a:p>
            <a:fld id="{838358BD-1F44-4F0D-9D1D-6D0E71890D98}"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50</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00118" y="285728"/>
            <a:ext cx="8229600" cy="704104"/>
          </a:xfrm>
        </p:spPr>
        <p:txBody>
          <a:bodyPr>
            <a:normAutofit/>
          </a:bodyPr>
          <a:lstStyle/>
          <a:p>
            <a:r>
              <a:rPr lang="tr-TR" sz="2600" b="1" dirty="0" smtClean="0"/>
              <a:t>Restoran İşletmelerinde Kuruluş Yeri Seçiminin Aşamaları </a:t>
            </a:r>
            <a:endParaRPr lang="tr-TR" sz="2600" b="1" dirty="0"/>
          </a:p>
        </p:txBody>
      </p:sp>
      <p:sp>
        <p:nvSpPr>
          <p:cNvPr id="3" name="2 İçerik Yer Tutucusu"/>
          <p:cNvSpPr>
            <a:spLocks noGrp="1"/>
          </p:cNvSpPr>
          <p:nvPr>
            <p:ph idx="1"/>
          </p:nvPr>
        </p:nvSpPr>
        <p:spPr>
          <a:xfrm>
            <a:off x="285720" y="1000108"/>
            <a:ext cx="8572560" cy="5309212"/>
          </a:xfrm>
        </p:spPr>
        <p:txBody>
          <a:bodyPr>
            <a:normAutofit/>
          </a:bodyPr>
          <a:lstStyle/>
          <a:p>
            <a:pPr algn="just">
              <a:buNone/>
            </a:pPr>
            <a:r>
              <a:rPr lang="tr-TR" sz="1800" b="1" dirty="0" smtClean="0">
                <a:latin typeface="+mj-lt"/>
              </a:rPr>
              <a:t>1- </a:t>
            </a:r>
            <a:r>
              <a:rPr lang="tr-TR" sz="1800" b="1" cap="all" dirty="0" smtClean="0">
                <a:latin typeface="+mj-lt"/>
              </a:rPr>
              <a:t>İşletme Kurma Düşüncesi</a:t>
            </a:r>
          </a:p>
          <a:p>
            <a:pPr marL="0" algn="just">
              <a:buNone/>
            </a:pPr>
            <a:r>
              <a:rPr lang="tr-TR" sz="1800" dirty="0" smtClean="0">
                <a:latin typeface="+mj-lt"/>
              </a:rPr>
              <a:t>İşletme kurma fikrinin ilk aşamasını yatırım düşüncesinin belirmesi oluşturur. Bunun yanında, pazarda yeni fırsatların doğması, talep artışı, genişleme isteği ya da yeni ürün ortaya çıkarma gibi düşüncelerle de yatırım yapılabilir. </a:t>
            </a:r>
          </a:p>
          <a:p>
            <a:pPr marL="0" algn="just">
              <a:buNone/>
            </a:pPr>
            <a:r>
              <a:rPr lang="tr-TR" sz="1800" b="1" dirty="0" smtClean="0">
                <a:latin typeface="+mj-lt"/>
              </a:rPr>
              <a:t>Restoranların Kuruluş Nedenleri </a:t>
            </a:r>
          </a:p>
          <a:p>
            <a:pPr marL="0" algn="just">
              <a:buFont typeface="Arial" charset="0"/>
              <a:buChar char="•"/>
            </a:pPr>
            <a:r>
              <a:rPr lang="tr-TR" sz="1800" dirty="0" smtClean="0">
                <a:latin typeface="+mj-lt"/>
              </a:rPr>
              <a:t>Topluma yönelik faydalı bir iş yapma</a:t>
            </a:r>
          </a:p>
          <a:p>
            <a:pPr marL="0" algn="just">
              <a:buFont typeface="Arial" charset="0"/>
              <a:buChar char="•"/>
            </a:pPr>
            <a:r>
              <a:rPr lang="tr-TR" sz="1800" dirty="0" smtClean="0">
                <a:latin typeface="+mj-lt"/>
              </a:rPr>
              <a:t>Bağımsız bir iş kurma ve yönetme</a:t>
            </a:r>
          </a:p>
          <a:p>
            <a:pPr marL="0" algn="just">
              <a:buFont typeface="Arial" charset="0"/>
              <a:buChar char="•"/>
            </a:pPr>
            <a:r>
              <a:rPr lang="tr-TR" sz="1800" dirty="0" smtClean="0">
                <a:latin typeface="+mj-lt"/>
              </a:rPr>
              <a:t>Miras ve benzeri yollarla elde edilen varlıkların değerlendirilmesi </a:t>
            </a:r>
          </a:p>
          <a:p>
            <a:pPr marL="0" algn="just">
              <a:buFont typeface="Arial" charset="0"/>
              <a:buChar char="•"/>
            </a:pPr>
            <a:r>
              <a:rPr lang="tr-TR" sz="1800" dirty="0" smtClean="0">
                <a:latin typeface="+mj-lt"/>
              </a:rPr>
              <a:t>Belirli sektörlerde öncü olma ve liderlik etme fikri</a:t>
            </a:r>
          </a:p>
          <a:p>
            <a:pPr marL="0" algn="just">
              <a:buFont typeface="Arial" charset="0"/>
              <a:buChar char="•"/>
            </a:pPr>
            <a:r>
              <a:rPr lang="tr-TR" sz="1800" dirty="0" smtClean="0">
                <a:latin typeface="+mj-lt"/>
              </a:rPr>
              <a:t>Başka bir iş yapma fırsatı bulunmaması veya bu alanda uzmanlıktan kaynaklanan bir yönelme</a:t>
            </a:r>
          </a:p>
          <a:p>
            <a:pPr marL="0" algn="just">
              <a:buNone/>
            </a:pPr>
            <a:r>
              <a:rPr lang="tr-TR" sz="1800" b="1" cap="all" dirty="0" smtClean="0">
                <a:latin typeface="+mj-lt"/>
              </a:rPr>
              <a:t>2- Ön </a:t>
            </a:r>
            <a:r>
              <a:rPr lang="tr-TR" sz="1800" b="1" cap="all" dirty="0" err="1" smtClean="0">
                <a:latin typeface="+mj-lt"/>
              </a:rPr>
              <a:t>YapIlabİlİrlİk</a:t>
            </a:r>
            <a:r>
              <a:rPr lang="tr-TR" sz="1800" b="1" cap="all" dirty="0" smtClean="0">
                <a:latin typeface="+mj-lt"/>
              </a:rPr>
              <a:t> (</a:t>
            </a:r>
            <a:r>
              <a:rPr lang="tr-TR" sz="1800" b="1" cap="all" dirty="0" err="1" smtClean="0">
                <a:latin typeface="+mj-lt"/>
              </a:rPr>
              <a:t>Fİzİbİlİte</a:t>
            </a:r>
            <a:r>
              <a:rPr lang="tr-TR" sz="1800" b="1" cap="all" dirty="0" smtClean="0">
                <a:latin typeface="+mj-lt"/>
              </a:rPr>
              <a:t>) </a:t>
            </a:r>
            <a:r>
              <a:rPr lang="tr-TR" sz="1800" b="1" cap="all" dirty="0" err="1" smtClean="0">
                <a:latin typeface="+mj-lt"/>
              </a:rPr>
              <a:t>ÇalIşmasI</a:t>
            </a:r>
            <a:endParaRPr lang="tr-TR" sz="1800" b="1" cap="all" dirty="0" smtClean="0">
              <a:latin typeface="+mj-lt"/>
            </a:endParaRPr>
          </a:p>
          <a:p>
            <a:pPr marL="0" algn="just">
              <a:buNone/>
            </a:pPr>
            <a:r>
              <a:rPr lang="tr-TR" sz="1800" dirty="0" smtClean="0">
                <a:latin typeface="+mj-lt"/>
              </a:rPr>
              <a:t>Bir yatırım projesi hazırlanırken kesin yatırım kararını verebilmek için yatırımı gerçekleştiren girişimcinin gerçekleştireceği yatırıma yönelik bazı ön bilgileri elde etmesine imkan veren çalışmalar </a:t>
            </a:r>
            <a:r>
              <a:rPr lang="tr-TR" sz="1800" b="1" dirty="0" smtClean="0">
                <a:latin typeface="+mj-lt"/>
              </a:rPr>
              <a:t>Ön Yapılabilirlik (Fizibilite) Çalışması </a:t>
            </a:r>
            <a:r>
              <a:rPr lang="tr-TR" sz="1800" dirty="0" smtClean="0">
                <a:latin typeface="+mj-lt"/>
              </a:rPr>
              <a:t>denir. Bu çalışmalar, Pazar analizi, teknik analiz, finansal analiz, ekonomik analiz ve hukuki analizden oluşur.  </a:t>
            </a:r>
            <a:endParaRPr lang="tr-TR" sz="1800" dirty="0">
              <a:latin typeface="+mj-lt"/>
            </a:endParaRPr>
          </a:p>
        </p:txBody>
      </p:sp>
      <p:sp>
        <p:nvSpPr>
          <p:cNvPr id="4" name="3 Veri Yer Tutucusu"/>
          <p:cNvSpPr>
            <a:spLocks noGrp="1"/>
          </p:cNvSpPr>
          <p:nvPr>
            <p:ph type="dt" sz="half" idx="10"/>
          </p:nvPr>
        </p:nvSpPr>
        <p:spPr/>
        <p:txBody>
          <a:bodyPr/>
          <a:lstStyle/>
          <a:p>
            <a:fld id="{3C649846-39FE-4739-A849-C3A0D5403BEF}"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715436" cy="5880716"/>
          </a:xfrm>
        </p:spPr>
        <p:txBody>
          <a:bodyPr>
            <a:normAutofit lnSpcReduction="10000"/>
          </a:bodyPr>
          <a:lstStyle/>
          <a:p>
            <a:pPr marL="342900" indent="-342900" algn="just">
              <a:lnSpc>
                <a:spcPct val="125000"/>
              </a:lnSpc>
              <a:spcBef>
                <a:spcPts val="0"/>
              </a:spcBef>
              <a:buNone/>
            </a:pPr>
            <a:r>
              <a:rPr lang="tr-TR" sz="1800" b="1" dirty="0" smtClean="0">
                <a:latin typeface="+mj-lt"/>
              </a:rPr>
              <a:t>A)Pazar Analizi </a:t>
            </a:r>
          </a:p>
          <a:p>
            <a:pPr marL="0" indent="0" algn="just">
              <a:lnSpc>
                <a:spcPct val="125000"/>
              </a:lnSpc>
              <a:spcBef>
                <a:spcPts val="0"/>
              </a:spcBef>
              <a:buNone/>
            </a:pPr>
            <a:r>
              <a:rPr lang="tr-TR" sz="1800" dirty="0" smtClean="0">
                <a:latin typeface="+mj-lt"/>
              </a:rPr>
              <a:t>Pazar analizi aşamasında işletmenin Pazar bölümü, hedef kitlesi, rekabet durumu ile ürünün pazardaki rakip  ve tamamlayıcı öğelere ilişkin bilgiler elde edilir. </a:t>
            </a:r>
          </a:p>
          <a:p>
            <a:pPr marL="0" indent="-342900" algn="just">
              <a:lnSpc>
                <a:spcPct val="125000"/>
              </a:lnSpc>
              <a:spcBef>
                <a:spcPts val="0"/>
              </a:spcBef>
              <a:buNone/>
            </a:pPr>
            <a:r>
              <a:rPr lang="tr-TR" sz="1800" b="1" dirty="0" smtClean="0">
                <a:latin typeface="+mj-lt"/>
              </a:rPr>
              <a:t>Bir Restoran İşletmesinin Pazar Araştırması Yapması Gereken Konular</a:t>
            </a:r>
          </a:p>
          <a:p>
            <a:pPr marL="0" indent="-342900" algn="just">
              <a:lnSpc>
                <a:spcPct val="125000"/>
              </a:lnSpc>
              <a:spcBef>
                <a:spcPts val="0"/>
              </a:spcBef>
              <a:buNone/>
            </a:pPr>
            <a:r>
              <a:rPr lang="tr-TR" sz="1800" dirty="0" smtClean="0">
                <a:latin typeface="+mj-lt"/>
              </a:rPr>
              <a:t>1- Pazarlama hedefleri ve pazarlama stratejisi</a:t>
            </a:r>
          </a:p>
          <a:p>
            <a:pPr marL="0" indent="-342900" algn="just">
              <a:lnSpc>
                <a:spcPct val="125000"/>
              </a:lnSpc>
              <a:spcBef>
                <a:spcPts val="0"/>
              </a:spcBef>
              <a:buNone/>
            </a:pPr>
            <a:r>
              <a:rPr lang="tr-TR" sz="1800" dirty="0" smtClean="0">
                <a:latin typeface="+mj-lt"/>
              </a:rPr>
              <a:t>2- Pazarlama organizasyonunun yapısı</a:t>
            </a:r>
          </a:p>
          <a:p>
            <a:pPr marL="0" indent="-342900" algn="just">
              <a:lnSpc>
                <a:spcPct val="125000"/>
              </a:lnSpc>
              <a:spcBef>
                <a:spcPts val="0"/>
              </a:spcBef>
              <a:buNone/>
            </a:pPr>
            <a:r>
              <a:rPr lang="tr-TR" sz="1800" dirty="0" smtClean="0">
                <a:latin typeface="+mj-lt"/>
              </a:rPr>
              <a:t>3- Hedef grupların seçimi ve özellikleri </a:t>
            </a:r>
          </a:p>
          <a:p>
            <a:pPr marL="0" indent="-342900" algn="just">
              <a:lnSpc>
                <a:spcPct val="125000"/>
              </a:lnSpc>
              <a:spcBef>
                <a:spcPts val="0"/>
              </a:spcBef>
              <a:buNone/>
            </a:pPr>
            <a:r>
              <a:rPr lang="tr-TR" sz="1800" dirty="0" smtClean="0">
                <a:latin typeface="+mj-lt"/>
              </a:rPr>
              <a:t>4- Ürünün fiyat yapısı ve bu yapıyı etkileyen faktörler</a:t>
            </a:r>
          </a:p>
          <a:p>
            <a:pPr marL="0" indent="-342900" algn="just">
              <a:lnSpc>
                <a:spcPct val="125000"/>
              </a:lnSpc>
              <a:spcBef>
                <a:spcPts val="0"/>
              </a:spcBef>
              <a:buNone/>
            </a:pPr>
            <a:r>
              <a:rPr lang="tr-TR" sz="1800" dirty="0" smtClean="0">
                <a:latin typeface="+mj-lt"/>
              </a:rPr>
              <a:t>5- Maliyetlerdeki artışın satışa yansıtılması </a:t>
            </a:r>
          </a:p>
          <a:p>
            <a:pPr marL="0" indent="-342900" algn="just">
              <a:lnSpc>
                <a:spcPct val="125000"/>
              </a:lnSpc>
              <a:spcBef>
                <a:spcPts val="0"/>
              </a:spcBef>
              <a:buNone/>
            </a:pPr>
            <a:r>
              <a:rPr lang="tr-TR" sz="1800" dirty="0" smtClean="0">
                <a:latin typeface="+mj-lt"/>
              </a:rPr>
              <a:t>6- Tüketiciye Ulaşma biçimi</a:t>
            </a:r>
          </a:p>
          <a:p>
            <a:pPr marL="0" indent="-342900" algn="just">
              <a:lnSpc>
                <a:spcPct val="125000"/>
              </a:lnSpc>
              <a:spcBef>
                <a:spcPts val="0"/>
              </a:spcBef>
              <a:buNone/>
            </a:pPr>
            <a:r>
              <a:rPr lang="tr-TR" sz="1800" dirty="0" smtClean="0">
                <a:latin typeface="+mj-lt"/>
              </a:rPr>
              <a:t>7- Reklam araçları ve bütçesi</a:t>
            </a:r>
          </a:p>
          <a:p>
            <a:pPr marL="0" indent="-342900" algn="just">
              <a:lnSpc>
                <a:spcPct val="125000"/>
              </a:lnSpc>
              <a:spcBef>
                <a:spcPts val="0"/>
              </a:spcBef>
              <a:buNone/>
            </a:pPr>
            <a:r>
              <a:rPr lang="tr-TR" sz="1800" dirty="0" smtClean="0">
                <a:latin typeface="+mj-lt"/>
              </a:rPr>
              <a:t>8- Dağıtım kanalları ve stratejisi</a:t>
            </a:r>
          </a:p>
          <a:p>
            <a:pPr marL="0" indent="-342900" algn="just">
              <a:lnSpc>
                <a:spcPct val="125000"/>
              </a:lnSpc>
              <a:spcBef>
                <a:spcPts val="0"/>
              </a:spcBef>
              <a:buNone/>
            </a:pPr>
            <a:r>
              <a:rPr lang="tr-TR" sz="1800" dirty="0" smtClean="0">
                <a:latin typeface="+mj-lt"/>
              </a:rPr>
              <a:t>9- Yeni ürünlere karşı toplumun tutumu</a:t>
            </a:r>
          </a:p>
          <a:p>
            <a:pPr marL="0" indent="-342900" algn="just">
              <a:lnSpc>
                <a:spcPct val="125000"/>
              </a:lnSpc>
              <a:spcBef>
                <a:spcPts val="0"/>
              </a:spcBef>
              <a:buNone/>
            </a:pPr>
            <a:r>
              <a:rPr lang="tr-TR" sz="1800" b="1" dirty="0" smtClean="0">
                <a:latin typeface="+mj-lt"/>
              </a:rPr>
              <a:t>B) Ekonomik Analiz </a:t>
            </a:r>
          </a:p>
          <a:p>
            <a:pPr marL="0" indent="-342900" algn="just">
              <a:lnSpc>
                <a:spcPct val="125000"/>
              </a:lnSpc>
              <a:spcBef>
                <a:spcPts val="0"/>
              </a:spcBef>
              <a:buNone/>
            </a:pPr>
            <a:r>
              <a:rPr lang="tr-TR" sz="1800" dirty="0" smtClean="0">
                <a:latin typeface="+mj-lt"/>
              </a:rPr>
              <a:t>Ekonomik analiz, kurulacak işletmenin ekonomik açıdan verimli ve karlı olup olmadığının araştırılmasıdır. </a:t>
            </a:r>
            <a:r>
              <a:rPr lang="tr-TR" sz="1800" b="1" dirty="0" smtClean="0">
                <a:latin typeface="+mj-lt"/>
              </a:rPr>
              <a:t>Ekonomik analiz kapsamında</a:t>
            </a:r>
            <a:r>
              <a:rPr lang="tr-TR" sz="1800" dirty="0" smtClean="0">
                <a:latin typeface="+mj-lt"/>
              </a:rPr>
              <a:t>;</a:t>
            </a:r>
          </a:p>
          <a:p>
            <a:pPr marL="0" indent="-342900" algn="just">
              <a:lnSpc>
                <a:spcPct val="125000"/>
              </a:lnSpc>
              <a:spcBef>
                <a:spcPts val="0"/>
              </a:spcBef>
              <a:buNone/>
            </a:pPr>
            <a:r>
              <a:rPr lang="tr-TR" sz="1800" b="1" dirty="0" smtClean="0">
                <a:latin typeface="+mj-lt"/>
              </a:rPr>
              <a:t>1-</a:t>
            </a:r>
            <a:r>
              <a:rPr lang="tr-TR" sz="1800" dirty="0" smtClean="0">
                <a:latin typeface="+mj-lt"/>
              </a:rPr>
              <a:t> Yiyecek içecek sektöründe Pazar araştırması ve talep tahmini</a:t>
            </a:r>
          </a:p>
          <a:p>
            <a:pPr marL="0" indent="-342900" algn="just">
              <a:lnSpc>
                <a:spcPct val="125000"/>
              </a:lnSpc>
              <a:spcBef>
                <a:spcPts val="0"/>
              </a:spcBef>
              <a:buNone/>
            </a:pPr>
            <a:r>
              <a:rPr lang="tr-TR" sz="1800" b="1" dirty="0" smtClean="0">
                <a:latin typeface="+mj-lt"/>
              </a:rPr>
              <a:t>2-</a:t>
            </a:r>
            <a:r>
              <a:rPr lang="tr-TR" sz="1800" dirty="0" smtClean="0">
                <a:latin typeface="+mj-lt"/>
              </a:rPr>
              <a:t> yiyecek içecek işletmesinin kapasitesi ve büyüklüğünün belirlenmesi konuları ele alınır. </a:t>
            </a:r>
          </a:p>
        </p:txBody>
      </p:sp>
      <p:sp>
        <p:nvSpPr>
          <p:cNvPr id="4" name="3 Veri Yer Tutucusu"/>
          <p:cNvSpPr>
            <a:spLocks noGrp="1"/>
          </p:cNvSpPr>
          <p:nvPr>
            <p:ph type="dt" sz="half" idx="10"/>
          </p:nvPr>
        </p:nvSpPr>
        <p:spPr/>
        <p:txBody>
          <a:bodyPr/>
          <a:lstStyle/>
          <a:p>
            <a:fld id="{2F697875-3E16-4EAD-9A25-DC0967211F20}"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52</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643998" cy="6286544"/>
          </a:xfrm>
        </p:spPr>
        <p:txBody>
          <a:bodyPr>
            <a:normAutofit/>
          </a:bodyPr>
          <a:lstStyle/>
          <a:p>
            <a:pPr>
              <a:buNone/>
            </a:pPr>
            <a:r>
              <a:rPr lang="tr-TR" sz="1800" b="1" dirty="0" smtClean="0">
                <a:latin typeface="+mj-lt"/>
              </a:rPr>
              <a:t>C) Teknik Analiz </a:t>
            </a:r>
          </a:p>
          <a:p>
            <a:pPr>
              <a:buNone/>
            </a:pPr>
            <a:r>
              <a:rPr lang="tr-TR" sz="1800" dirty="0" smtClean="0">
                <a:latin typeface="+mj-lt"/>
              </a:rPr>
              <a:t>Teknik analiz kapsamında aşağıdaki konular incelenir.</a:t>
            </a:r>
          </a:p>
          <a:p>
            <a:pPr>
              <a:buNone/>
            </a:pPr>
            <a:r>
              <a:rPr lang="tr-TR" sz="1800" dirty="0" smtClean="0">
                <a:latin typeface="+mj-lt"/>
              </a:rPr>
              <a:t>1- Restoran işletmesinin kurulacağı arazinin seçimi</a:t>
            </a:r>
          </a:p>
          <a:p>
            <a:pPr>
              <a:buNone/>
            </a:pPr>
            <a:r>
              <a:rPr lang="tr-TR" sz="1800" dirty="0" smtClean="0">
                <a:latin typeface="+mj-lt"/>
              </a:rPr>
              <a:t>2- Yiyecek içecek üretimi için kullanılacak teknolojinin seçimi</a:t>
            </a:r>
          </a:p>
          <a:p>
            <a:pPr>
              <a:buNone/>
            </a:pPr>
            <a:r>
              <a:rPr lang="tr-TR" sz="1800" dirty="0" smtClean="0">
                <a:latin typeface="+mj-lt"/>
              </a:rPr>
              <a:t>3- Mutfakta ve diğer alanlarda kullanılacak makinelerin analizi ve seçimi</a:t>
            </a:r>
          </a:p>
          <a:p>
            <a:pPr>
              <a:buNone/>
            </a:pPr>
            <a:r>
              <a:rPr lang="tr-TR" sz="1800" dirty="0" smtClean="0">
                <a:latin typeface="+mj-lt"/>
              </a:rPr>
              <a:t>4- Hammadde ve yardımcı malzeme analizleri ve seçimi</a:t>
            </a:r>
          </a:p>
          <a:p>
            <a:pPr>
              <a:buNone/>
            </a:pPr>
            <a:r>
              <a:rPr lang="tr-TR" sz="1800" dirty="0" smtClean="0">
                <a:latin typeface="+mj-lt"/>
              </a:rPr>
              <a:t>5- Enerji analizi ve kullanılacak enerjini türü </a:t>
            </a:r>
          </a:p>
          <a:p>
            <a:pPr>
              <a:buNone/>
            </a:pPr>
            <a:r>
              <a:rPr lang="tr-TR" sz="1800" dirty="0" smtClean="0">
                <a:latin typeface="+mj-lt"/>
              </a:rPr>
              <a:t>6- Personel ihtiyacı ile ilgili analizler</a:t>
            </a:r>
          </a:p>
          <a:p>
            <a:pPr>
              <a:buNone/>
            </a:pPr>
            <a:r>
              <a:rPr lang="tr-TR" sz="1800" b="1" dirty="0" smtClean="0">
                <a:latin typeface="+mj-lt"/>
              </a:rPr>
              <a:t>D) Finansal Analiz </a:t>
            </a:r>
          </a:p>
          <a:p>
            <a:pPr>
              <a:buNone/>
            </a:pPr>
            <a:r>
              <a:rPr lang="tr-TR" sz="1800" dirty="0" smtClean="0">
                <a:latin typeface="+mj-lt"/>
              </a:rPr>
              <a:t>1- Restoran işletmesinin yatırım tutarının hesaplanması</a:t>
            </a:r>
          </a:p>
          <a:p>
            <a:pPr>
              <a:buNone/>
            </a:pPr>
            <a:r>
              <a:rPr lang="tr-TR" sz="1800" dirty="0" smtClean="0">
                <a:latin typeface="+mj-lt"/>
              </a:rPr>
              <a:t>2- Restoran işletmesinin gelir ve gider tahminlerinin yapılması</a:t>
            </a:r>
          </a:p>
          <a:p>
            <a:pPr>
              <a:buNone/>
            </a:pPr>
            <a:r>
              <a:rPr lang="tr-TR" sz="1800" dirty="0" smtClean="0">
                <a:latin typeface="+mj-lt"/>
              </a:rPr>
              <a:t>3- Finansal kaynakların hesaplanması </a:t>
            </a:r>
          </a:p>
          <a:p>
            <a:pPr>
              <a:buNone/>
            </a:pPr>
            <a:r>
              <a:rPr lang="tr-TR" sz="1800" dirty="0" smtClean="0">
                <a:latin typeface="+mj-lt"/>
              </a:rPr>
              <a:t>4- Restoran işletmesinin karlılık durumuyla ilgili analizlerin yapılması </a:t>
            </a:r>
          </a:p>
          <a:p>
            <a:pPr>
              <a:buNone/>
            </a:pPr>
            <a:r>
              <a:rPr lang="tr-TR" sz="1800" dirty="0" smtClean="0">
                <a:latin typeface="+mj-lt"/>
              </a:rPr>
              <a:t>5- Organizasyonun/örgüt yapısının belirlenmesi </a:t>
            </a:r>
          </a:p>
          <a:p>
            <a:pPr>
              <a:buNone/>
            </a:pPr>
            <a:r>
              <a:rPr lang="tr-TR" sz="1800" b="1" dirty="0" smtClean="0">
                <a:latin typeface="+mj-lt"/>
              </a:rPr>
              <a:t>E) Hukuki Analiz</a:t>
            </a:r>
          </a:p>
          <a:p>
            <a:pPr>
              <a:buNone/>
            </a:pPr>
            <a:r>
              <a:rPr lang="tr-TR" sz="1800" dirty="0" smtClean="0">
                <a:latin typeface="+mj-lt"/>
              </a:rPr>
              <a:t>Hukuki analiz aşamasında işletmenin kurulması ile ilgili yasal prosedürler incelenmektedir. Örneğin bazı bölgeler yatırım için devlet teşvikler vermektedir. Bunun yanında işletmede çalıştırılacak personelin sigortası ve güvenliği gibi hususlar da bu kapsamda incelenir. </a:t>
            </a:r>
          </a:p>
        </p:txBody>
      </p:sp>
      <p:sp>
        <p:nvSpPr>
          <p:cNvPr id="4" name="3 Veri Yer Tutucusu"/>
          <p:cNvSpPr>
            <a:spLocks noGrp="1"/>
          </p:cNvSpPr>
          <p:nvPr>
            <p:ph type="dt" sz="half" idx="10"/>
          </p:nvPr>
        </p:nvSpPr>
        <p:spPr/>
        <p:txBody>
          <a:bodyPr/>
          <a:lstStyle/>
          <a:p>
            <a:fld id="{5FAE140B-20E3-4A2F-B9BB-4F94C603315E}"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53</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80720"/>
          </a:xfrm>
        </p:spPr>
        <p:txBody>
          <a:bodyPr>
            <a:normAutofit/>
          </a:bodyPr>
          <a:lstStyle/>
          <a:p>
            <a:pPr>
              <a:buNone/>
            </a:pPr>
            <a:r>
              <a:rPr lang="tr-TR" sz="1800" b="1" cap="all" dirty="0" smtClean="0">
                <a:latin typeface="+mj-lt"/>
              </a:rPr>
              <a:t>3- </a:t>
            </a:r>
            <a:r>
              <a:rPr lang="tr-TR" sz="1800" b="1" cap="all" dirty="0" err="1" smtClean="0">
                <a:latin typeface="+mj-lt"/>
              </a:rPr>
              <a:t>YapILABİLİRLİK</a:t>
            </a:r>
            <a:r>
              <a:rPr lang="tr-TR" sz="1800" b="1" cap="all" dirty="0" smtClean="0">
                <a:latin typeface="+mj-lt"/>
              </a:rPr>
              <a:t> ÇALIŞMASI</a:t>
            </a:r>
          </a:p>
          <a:p>
            <a:pPr marL="0" indent="0" algn="just">
              <a:buNone/>
            </a:pPr>
            <a:r>
              <a:rPr lang="tr-TR" sz="1800" dirty="0" smtClean="0">
                <a:latin typeface="+mj-lt"/>
              </a:rPr>
              <a:t>Yeni yatırım kararları ağırlıklı olarak yapılabilirlik araştırmasında sonra alınır. Bu aşamada yapılacak çalışmalar, ayrıntılı Pazar analizi ve kuruluş yeri analizlerinden oluşur.</a:t>
            </a:r>
          </a:p>
          <a:p>
            <a:pPr marL="0" algn="just">
              <a:buNone/>
            </a:pPr>
            <a:endParaRPr lang="tr-TR" sz="1800" b="1" dirty="0" smtClean="0">
              <a:latin typeface="+mj-lt"/>
            </a:endParaRPr>
          </a:p>
          <a:p>
            <a:pPr marL="0" algn="just">
              <a:buNone/>
            </a:pPr>
            <a:r>
              <a:rPr lang="tr-TR" sz="1800" b="1" u="sng" dirty="0" smtClean="0">
                <a:latin typeface="+mj-lt"/>
              </a:rPr>
              <a:t>PAZAR ANALİZİ</a:t>
            </a:r>
            <a:r>
              <a:rPr lang="tr-TR" sz="1800" u="sng" dirty="0" smtClean="0">
                <a:latin typeface="+mj-lt"/>
              </a:rPr>
              <a:t> </a:t>
            </a:r>
          </a:p>
          <a:p>
            <a:pPr marL="68580" indent="-342900" algn="just">
              <a:buNone/>
            </a:pPr>
            <a:r>
              <a:rPr lang="tr-TR" sz="1800" b="1" dirty="0" smtClean="0">
                <a:latin typeface="+mj-lt"/>
              </a:rPr>
              <a:t>A) </a:t>
            </a:r>
            <a:r>
              <a:rPr lang="tr-TR" sz="1800" b="1" dirty="0" err="1" smtClean="0">
                <a:latin typeface="+mj-lt"/>
              </a:rPr>
              <a:t>Sosyo</a:t>
            </a:r>
            <a:r>
              <a:rPr lang="tr-TR" sz="1800" b="1" dirty="0" smtClean="0">
                <a:latin typeface="+mj-lt"/>
              </a:rPr>
              <a:t>-Ekonomik Analiz</a:t>
            </a:r>
          </a:p>
          <a:p>
            <a:pPr marL="68580" indent="-342900" algn="just">
              <a:buNone/>
            </a:pPr>
            <a:r>
              <a:rPr lang="tr-TR" sz="1800" dirty="0" smtClean="0">
                <a:latin typeface="+mj-lt"/>
              </a:rPr>
              <a:t>Bölgenin ekonomik yapısı ve gelişim hızı, nüfusun yıllık değişim hızı, demografik faktörler, yerel halkın yiyecek içecek alışkanlıkları, gelir kaynakları gibi konular analiz edilir. ,</a:t>
            </a:r>
          </a:p>
          <a:p>
            <a:pPr marL="68580" indent="-342900" algn="just">
              <a:buNone/>
            </a:pPr>
            <a:r>
              <a:rPr lang="tr-TR" sz="1800" b="1" dirty="0" smtClean="0">
                <a:latin typeface="+mj-lt"/>
              </a:rPr>
              <a:t>B) Rekabet Analizi</a:t>
            </a:r>
          </a:p>
          <a:p>
            <a:pPr marL="68580" indent="-342900" algn="just">
              <a:buNone/>
            </a:pPr>
            <a:r>
              <a:rPr lang="tr-TR" sz="1800" dirty="0" smtClean="0">
                <a:latin typeface="+mj-lt"/>
              </a:rPr>
              <a:t>Öncelikle rakip işletmelerin sayısının ve niteliklerinin bilinmesi gerekir. Rakip işletmelerin tipleri, büyüklükleri, kuver sayıları, sahip oldukları mönülerin özellikleri,  fiyatları, işletmenin dekorasyon ve atmosferine ilişkin özellikleri incelenir. ,</a:t>
            </a:r>
          </a:p>
          <a:p>
            <a:pPr marL="68580" indent="-342900" algn="just">
              <a:buNone/>
            </a:pPr>
            <a:r>
              <a:rPr lang="tr-TR" sz="1800" b="1" dirty="0" smtClean="0">
                <a:latin typeface="+mj-lt"/>
              </a:rPr>
              <a:t>C) Önerilen İşletme Tipi</a:t>
            </a:r>
          </a:p>
          <a:p>
            <a:pPr marL="68580" indent="-342900" algn="just">
              <a:buNone/>
            </a:pPr>
            <a:r>
              <a:rPr lang="tr-TR" sz="1800" dirty="0" smtClean="0">
                <a:latin typeface="+mj-lt"/>
              </a:rPr>
              <a:t>Rekabet analizi yapıldıktan sonra bölgede karlılığı en yüksek işletmenin özellikleri, fiyatları ve kapasitesi gibi hususlar, yeni bir işletme kuracak girişimciyi yönlendirecektir. Burada girişimcinin önünde iki kritik karar seçeneği vardır. Bunlardan birincisi, karlılığı en yüksek işletmeyi kendisine model alacaktır. Diğeri ise, farklı bir tipte işletme kurmaya yönelecektir</a:t>
            </a:r>
          </a:p>
          <a:p>
            <a:pPr marL="68580" indent="-342900" algn="just">
              <a:buNone/>
            </a:pPr>
            <a:r>
              <a:rPr lang="tr-TR" sz="1800" b="1" dirty="0" smtClean="0">
                <a:latin typeface="+mj-lt"/>
              </a:rPr>
              <a:t>D) Tahmini İş Hacmi</a:t>
            </a:r>
          </a:p>
          <a:p>
            <a:pPr marL="68580" indent="-342900" algn="just">
              <a:buNone/>
            </a:pPr>
            <a:r>
              <a:rPr lang="tr-TR" sz="1800" dirty="0" smtClean="0">
                <a:latin typeface="+mj-lt"/>
              </a:rPr>
              <a:t>Pazar analizi yapılırken, bir günde, haftada, ayda ve yılda tahmini satılacak kuver sayısı, bir günde verilen öğün sayısı, elde edilen gelir miktarı, olası içecek satış hacmi gibi konular iş hacmi bölümünde yer alır. ,</a:t>
            </a:r>
          </a:p>
          <a:p>
            <a:pPr marL="68580" indent="-342900" algn="just">
              <a:buNone/>
            </a:pPr>
            <a:endParaRPr lang="tr-TR" sz="1800" b="1" dirty="0" smtClean="0">
              <a:latin typeface="+mj-lt"/>
            </a:endParaRPr>
          </a:p>
          <a:p>
            <a:pPr marL="68580" indent="-342900" algn="just">
              <a:buNone/>
            </a:pPr>
            <a:endParaRPr lang="tr-TR" sz="1800" b="1" dirty="0" smtClean="0">
              <a:latin typeface="+mj-lt"/>
            </a:endParaRPr>
          </a:p>
        </p:txBody>
      </p:sp>
      <p:sp>
        <p:nvSpPr>
          <p:cNvPr id="4" name="3 Veri Yer Tutucusu"/>
          <p:cNvSpPr>
            <a:spLocks noGrp="1"/>
          </p:cNvSpPr>
          <p:nvPr>
            <p:ph type="dt" sz="half" idx="10"/>
          </p:nvPr>
        </p:nvSpPr>
        <p:spPr/>
        <p:txBody>
          <a:bodyPr/>
          <a:lstStyle/>
          <a:p>
            <a:fld id="{0EF48882-CEA9-4811-B753-8233C72E8C2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54</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640960" cy="5976664"/>
          </a:xfrm>
        </p:spPr>
        <p:txBody>
          <a:bodyPr>
            <a:normAutofit lnSpcReduction="10000"/>
          </a:bodyPr>
          <a:lstStyle/>
          <a:p>
            <a:pPr>
              <a:buNone/>
            </a:pPr>
            <a:r>
              <a:rPr lang="tr-TR" sz="1800" b="1" dirty="0" smtClean="0">
                <a:latin typeface="+mj-lt"/>
              </a:rPr>
              <a:t>KURULUŞ YERİ</a:t>
            </a:r>
          </a:p>
          <a:p>
            <a:pPr marL="0" algn="just">
              <a:buNone/>
            </a:pPr>
            <a:r>
              <a:rPr lang="tr-TR" sz="1800" dirty="0" smtClean="0">
                <a:latin typeface="+mj-lt"/>
              </a:rPr>
              <a:t>Kuruluş yerini bulunduğu bölge ve bölgenin bulunduğu arazinin coğrafi durumu, eğer arazi satın alınacaksa vergilerin durumu araştırılır. Kiralama yoluna gidilecekse, bölgedeki kira fiyatları incelenir. Bunların dışında Kuruluş yeri analizinde incelenen diğer konular şunlardır:</a:t>
            </a:r>
          </a:p>
          <a:p>
            <a:pPr marL="0" algn="just">
              <a:buFont typeface="Wingdings" pitchFamily="2" charset="2"/>
              <a:buChar char="§"/>
            </a:pPr>
            <a:r>
              <a:rPr lang="tr-TR" sz="1800" dirty="0" smtClean="0">
                <a:latin typeface="+mj-lt"/>
              </a:rPr>
              <a:t>İnsan ve araç trafiği</a:t>
            </a:r>
          </a:p>
          <a:p>
            <a:pPr marL="0" algn="just">
              <a:buFont typeface="Wingdings" pitchFamily="2" charset="2"/>
              <a:buChar char="§"/>
            </a:pPr>
            <a:r>
              <a:rPr lang="tr-TR" sz="1800" dirty="0" smtClean="0">
                <a:latin typeface="+mj-lt"/>
              </a:rPr>
              <a:t>Ulaşım ve park yeri imkanları </a:t>
            </a:r>
          </a:p>
          <a:p>
            <a:pPr marL="0" algn="just">
              <a:buFont typeface="Wingdings" pitchFamily="2" charset="2"/>
              <a:buChar char="§"/>
            </a:pPr>
            <a:r>
              <a:rPr lang="tr-TR" sz="1800" dirty="0" smtClean="0">
                <a:latin typeface="+mj-lt"/>
              </a:rPr>
              <a:t>Kuruluş yerinin görülebilirliği</a:t>
            </a:r>
          </a:p>
          <a:p>
            <a:pPr marL="0" algn="just">
              <a:buFont typeface="Wingdings" pitchFamily="2" charset="2"/>
              <a:buChar char="§"/>
            </a:pPr>
            <a:r>
              <a:rPr lang="tr-TR" sz="1800" dirty="0" smtClean="0">
                <a:latin typeface="+mj-lt"/>
              </a:rPr>
              <a:t>Alt yapı hizmetleri(yol, su, elektrik, kanalizasyon, doğal gaz vb.)</a:t>
            </a:r>
          </a:p>
          <a:p>
            <a:pPr marL="0" algn="just">
              <a:buFont typeface="Wingdings" pitchFamily="2" charset="2"/>
              <a:buChar char="§"/>
            </a:pPr>
            <a:r>
              <a:rPr lang="tr-TR" sz="1800" dirty="0" smtClean="0">
                <a:latin typeface="+mj-lt"/>
              </a:rPr>
              <a:t>Diğer Etmenler</a:t>
            </a:r>
          </a:p>
          <a:p>
            <a:pPr marL="0" algn="just">
              <a:buNone/>
            </a:pPr>
            <a:r>
              <a:rPr lang="tr-TR" sz="1800" b="1" cap="all" dirty="0" smtClean="0">
                <a:latin typeface="+mj-lt"/>
              </a:rPr>
              <a:t>3- DEĞERLENDİRME VE YATIRIM KARARI </a:t>
            </a:r>
          </a:p>
          <a:p>
            <a:pPr marL="0" algn="just">
              <a:buNone/>
            </a:pPr>
            <a:r>
              <a:rPr lang="tr-TR" sz="1800" cap="all" dirty="0" smtClean="0">
                <a:latin typeface="+mj-lt"/>
              </a:rPr>
              <a:t>D</a:t>
            </a:r>
            <a:r>
              <a:rPr lang="tr-TR" sz="1800" dirty="0" smtClean="0">
                <a:latin typeface="+mj-lt"/>
              </a:rPr>
              <a:t>eğerlendirme aşamasında aşağıdaki faktörler dikkate alınmalıdır.</a:t>
            </a:r>
          </a:p>
          <a:p>
            <a:pPr marL="0" algn="just">
              <a:buFont typeface="Courier New" pitchFamily="49" charset="0"/>
              <a:buChar char="o"/>
            </a:pPr>
            <a:r>
              <a:rPr lang="tr-TR" sz="1800" dirty="0" smtClean="0">
                <a:latin typeface="+mj-lt"/>
              </a:rPr>
              <a:t>Yatırım hacmi</a:t>
            </a:r>
          </a:p>
          <a:p>
            <a:pPr marL="0" algn="just">
              <a:buFont typeface="Courier New" pitchFamily="49" charset="0"/>
              <a:buChar char="o"/>
            </a:pPr>
            <a:r>
              <a:rPr lang="tr-TR" sz="1800" dirty="0" smtClean="0">
                <a:latin typeface="+mj-lt"/>
              </a:rPr>
              <a:t>Yatırımın ömrü</a:t>
            </a:r>
          </a:p>
          <a:p>
            <a:pPr marL="0" algn="just">
              <a:buFont typeface="Courier New" pitchFamily="49" charset="0"/>
              <a:buChar char="o"/>
            </a:pPr>
            <a:r>
              <a:rPr lang="tr-TR" sz="1800" dirty="0" smtClean="0">
                <a:latin typeface="+mj-lt"/>
              </a:rPr>
              <a:t>Yatırımın gelir oranı</a:t>
            </a:r>
          </a:p>
          <a:p>
            <a:pPr marL="0" algn="just">
              <a:buFont typeface="Courier New" pitchFamily="49" charset="0"/>
              <a:buChar char="o"/>
            </a:pPr>
            <a:r>
              <a:rPr lang="tr-TR" sz="1800" dirty="0" smtClean="0">
                <a:latin typeface="+mj-lt"/>
              </a:rPr>
              <a:t>Sermaye maliyeti</a:t>
            </a:r>
          </a:p>
          <a:p>
            <a:pPr marL="0" algn="just">
              <a:buFont typeface="Courier New" pitchFamily="49" charset="0"/>
              <a:buChar char="o"/>
            </a:pPr>
            <a:r>
              <a:rPr lang="tr-TR" sz="1800" dirty="0" smtClean="0">
                <a:latin typeface="+mj-lt"/>
              </a:rPr>
              <a:t>Yatırımını işletmeye sağlayacağı olası faydalar ve net nakit girişi </a:t>
            </a:r>
          </a:p>
          <a:p>
            <a:pPr marL="0" algn="just">
              <a:buFont typeface="Courier New" pitchFamily="49" charset="0"/>
              <a:buChar char="o"/>
            </a:pPr>
            <a:r>
              <a:rPr lang="tr-TR" sz="1800" dirty="0" smtClean="0">
                <a:latin typeface="+mj-lt"/>
              </a:rPr>
              <a:t>Yatırımın milli gelir üzerindeki olumlu etkisi </a:t>
            </a:r>
          </a:p>
          <a:p>
            <a:pPr marL="0" algn="just">
              <a:buFont typeface="Courier New" pitchFamily="49" charset="0"/>
              <a:buChar char="o"/>
            </a:pPr>
            <a:r>
              <a:rPr lang="tr-TR" sz="1800" dirty="0" smtClean="0">
                <a:latin typeface="+mj-lt"/>
              </a:rPr>
              <a:t>Projenin yaratacağı istihdam etkisi</a:t>
            </a:r>
          </a:p>
          <a:p>
            <a:pPr marL="0" algn="just">
              <a:buFont typeface="Courier New" pitchFamily="49" charset="0"/>
              <a:buChar char="o"/>
            </a:pPr>
            <a:r>
              <a:rPr lang="tr-TR" sz="1800" dirty="0" smtClean="0">
                <a:latin typeface="+mj-lt"/>
              </a:rPr>
              <a:t>Ödemeler üzerindeki etkisi ve sağlayabileceği olası döviz etkisi </a:t>
            </a:r>
          </a:p>
          <a:p>
            <a:pPr marL="0" algn="just">
              <a:buFont typeface="Courier New" pitchFamily="49" charset="0"/>
              <a:buChar char="o"/>
            </a:pPr>
            <a:endParaRPr lang="tr-TR" sz="1800" dirty="0" smtClean="0">
              <a:latin typeface="+mj-lt"/>
            </a:endParaRPr>
          </a:p>
          <a:p>
            <a:pPr marL="0" algn="just">
              <a:buNone/>
            </a:pPr>
            <a:endParaRPr lang="tr-TR" sz="1800" cap="all" dirty="0" smtClean="0">
              <a:latin typeface="+mj-lt"/>
            </a:endParaRPr>
          </a:p>
          <a:p>
            <a:pPr marL="0" algn="just">
              <a:buNone/>
            </a:pPr>
            <a:endParaRPr lang="tr-TR" sz="1800" b="1" dirty="0" smtClean="0">
              <a:latin typeface="+mj-lt"/>
            </a:endParaRPr>
          </a:p>
        </p:txBody>
      </p:sp>
      <p:sp>
        <p:nvSpPr>
          <p:cNvPr id="4" name="3 Veri Yer Tutucusu"/>
          <p:cNvSpPr>
            <a:spLocks noGrp="1"/>
          </p:cNvSpPr>
          <p:nvPr>
            <p:ph type="dt" sz="half" idx="10"/>
          </p:nvPr>
        </p:nvSpPr>
        <p:spPr/>
        <p:txBody>
          <a:bodyPr/>
          <a:lstStyle/>
          <a:p>
            <a:fld id="{8079CF5E-EF1D-4AC0-AD79-5ADAFE0F42B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55</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568952" cy="6048672"/>
          </a:xfrm>
        </p:spPr>
        <p:txBody>
          <a:bodyPr>
            <a:normAutofit lnSpcReduction="10000"/>
          </a:bodyPr>
          <a:lstStyle/>
          <a:p>
            <a:pPr>
              <a:buNone/>
            </a:pPr>
            <a:r>
              <a:rPr lang="tr-TR" sz="2000" b="1" dirty="0" smtClean="0">
                <a:latin typeface="+mj-lt"/>
              </a:rPr>
              <a:t>A)Çok Hedefli Karar Kriterleri </a:t>
            </a:r>
          </a:p>
          <a:p>
            <a:pPr marL="0" algn="just">
              <a:buNone/>
            </a:pPr>
            <a:r>
              <a:rPr lang="tr-TR" sz="2000" dirty="0" smtClean="0">
                <a:latin typeface="+mj-lt"/>
              </a:rPr>
              <a:t>Kuruluş yeri ile ilgili değerlendirilmesi gereken çok hedefli karar kriterleri </a:t>
            </a:r>
            <a:endParaRPr lang="tr-TR" sz="2000" b="1" dirty="0" smtClean="0">
              <a:latin typeface="+mj-lt"/>
            </a:endParaRPr>
          </a:p>
          <a:p>
            <a:pPr marL="0" algn="just">
              <a:buNone/>
            </a:pPr>
            <a:r>
              <a:rPr lang="tr-TR" sz="2000" b="1" i="1" dirty="0" smtClean="0">
                <a:latin typeface="+mj-lt"/>
              </a:rPr>
              <a:t>1- Maliyet: </a:t>
            </a:r>
            <a:r>
              <a:rPr lang="tr-TR" sz="2000" dirty="0" smtClean="0">
                <a:latin typeface="+mj-lt"/>
              </a:rPr>
              <a:t>Farklı türde maliyetler vardır. Sabit ve değişken maliyetler olarak ikiye ayrılır. </a:t>
            </a:r>
            <a:r>
              <a:rPr lang="tr-TR" sz="2000" i="1" dirty="0" smtClean="0">
                <a:latin typeface="+mj-lt"/>
              </a:rPr>
              <a:t> </a:t>
            </a:r>
            <a:r>
              <a:rPr lang="tr-TR" sz="2000" dirty="0" smtClean="0">
                <a:latin typeface="+mj-lt"/>
              </a:rPr>
              <a:t>Sabit maliyetler, kuruluş ve başlangıç maliyetlerini içerir. Değişken maliyetler ise, ulaşım, hizmet,</a:t>
            </a:r>
            <a:r>
              <a:rPr lang="tr-TR" sz="2000" i="1" dirty="0" smtClean="0">
                <a:latin typeface="+mj-lt"/>
              </a:rPr>
              <a:t> dağıtım, depolama </a:t>
            </a:r>
            <a:r>
              <a:rPr lang="tr-TR" sz="2000" dirty="0" smtClean="0">
                <a:latin typeface="+mj-lt"/>
              </a:rPr>
              <a:t>gibi maliyetlerdir. </a:t>
            </a:r>
          </a:p>
          <a:p>
            <a:pPr marL="0" algn="just">
              <a:buNone/>
            </a:pPr>
            <a:r>
              <a:rPr lang="tr-TR" sz="2000" b="1" i="1" dirty="0" smtClean="0">
                <a:latin typeface="+mj-lt"/>
              </a:rPr>
              <a:t>2- Çevresel Riskler:</a:t>
            </a:r>
            <a:r>
              <a:rPr lang="tr-TR" sz="2000" dirty="0" smtClean="0">
                <a:latin typeface="+mj-lt"/>
              </a:rPr>
              <a:t> Bu kriter, ulaştırma riski, doğayla ilgili oluşabilecek riskler ve beklenmeyen etkiler olabilir. </a:t>
            </a:r>
          </a:p>
          <a:p>
            <a:pPr marL="0" algn="just">
              <a:buNone/>
            </a:pPr>
            <a:r>
              <a:rPr lang="tr-TR" sz="2000" b="1" i="1" dirty="0" smtClean="0">
                <a:latin typeface="+mj-lt"/>
              </a:rPr>
              <a:t>3- Kapsam: </a:t>
            </a:r>
            <a:r>
              <a:rPr lang="tr-TR" sz="2000" dirty="0" smtClean="0">
                <a:latin typeface="+mj-lt"/>
              </a:rPr>
              <a:t>Kuruluş yeri problemlerine bir bütün olarak yaklaşılır. Uzaklık, zaman ve miktar konularını içerir. </a:t>
            </a:r>
          </a:p>
          <a:p>
            <a:pPr marL="0" algn="just">
              <a:buNone/>
            </a:pPr>
            <a:r>
              <a:rPr lang="tr-TR" sz="2000" b="1" i="1" dirty="0" smtClean="0">
                <a:latin typeface="+mj-lt"/>
              </a:rPr>
              <a:t>4- Hizmet Seviyesi ve Etkinlik </a:t>
            </a:r>
          </a:p>
          <a:p>
            <a:pPr marL="0" algn="just">
              <a:buNone/>
            </a:pPr>
            <a:r>
              <a:rPr lang="tr-TR" sz="2000" b="1" i="1" dirty="0" smtClean="0">
                <a:latin typeface="+mj-lt"/>
              </a:rPr>
              <a:t>5- Kar</a:t>
            </a:r>
          </a:p>
          <a:p>
            <a:pPr marL="0" algn="just">
              <a:buNone/>
            </a:pPr>
            <a:r>
              <a:rPr lang="tr-TR" sz="2000" b="1" i="1" dirty="0" smtClean="0">
                <a:latin typeface="+mj-lt"/>
              </a:rPr>
              <a:t>6- Diğer Kriterler: </a:t>
            </a:r>
            <a:r>
              <a:rPr lang="tr-TR" sz="2000" dirty="0" smtClean="0">
                <a:latin typeface="+mj-lt"/>
              </a:rPr>
              <a:t>kaynaklara ulaşılabilirlik, aynı zamanda sosyal ve politik riskler gibi diğer kategorilerde yer almayan kuruluş yeri problemleridir. </a:t>
            </a:r>
          </a:p>
          <a:p>
            <a:pPr marL="0" algn="just">
              <a:buNone/>
            </a:pPr>
            <a:r>
              <a:rPr lang="tr-TR" sz="2000" b="1" dirty="0" smtClean="0">
                <a:latin typeface="+mj-lt"/>
              </a:rPr>
              <a:t>B) Niteliksel Karar Kriterleri </a:t>
            </a:r>
          </a:p>
          <a:p>
            <a:pPr marL="0" algn="just">
              <a:buFont typeface="Arial" charset="0"/>
              <a:buChar char="•"/>
            </a:pPr>
            <a:r>
              <a:rPr lang="tr-TR" sz="2000" dirty="0" smtClean="0">
                <a:latin typeface="+mj-lt"/>
              </a:rPr>
              <a:t>Maliyet; arazi, ulaşım, kuruluş, bakım vb. maliyetleri </a:t>
            </a:r>
          </a:p>
          <a:p>
            <a:pPr marL="0" algn="just">
              <a:buFont typeface="Arial" charset="0"/>
              <a:buChar char="•"/>
            </a:pPr>
            <a:r>
              <a:rPr lang="tr-TR" sz="2000" dirty="0" smtClean="0">
                <a:latin typeface="+mj-lt"/>
              </a:rPr>
              <a:t>Değer ve faydalar; gelir, arazi veya mülk değeri ya da ürün değeri</a:t>
            </a:r>
          </a:p>
          <a:p>
            <a:pPr marL="0" algn="just">
              <a:buFont typeface="Arial" charset="0"/>
              <a:buChar char="•"/>
            </a:pPr>
            <a:r>
              <a:rPr lang="tr-TR" sz="2000" dirty="0" smtClean="0">
                <a:latin typeface="+mj-lt"/>
              </a:rPr>
              <a:t>Çevresel Riskler: sağlık etkileri, ses ve görsel kirlilik, koku, hava veya su kirliliği, çöp toplama vb.   </a:t>
            </a:r>
          </a:p>
        </p:txBody>
      </p:sp>
      <p:sp>
        <p:nvSpPr>
          <p:cNvPr id="4" name="3 Veri Yer Tutucusu"/>
          <p:cNvSpPr>
            <a:spLocks noGrp="1"/>
          </p:cNvSpPr>
          <p:nvPr>
            <p:ph type="dt" sz="half" idx="10"/>
          </p:nvPr>
        </p:nvSpPr>
        <p:spPr/>
        <p:txBody>
          <a:bodyPr/>
          <a:lstStyle/>
          <a:p>
            <a:fld id="{625A6551-2915-4FBE-BA70-7CECF6560F41}"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340768"/>
            <a:ext cx="8784976" cy="4680520"/>
          </a:xfrm>
        </p:spPr>
        <p:txBody>
          <a:bodyPr>
            <a:normAutofit fontScale="92500" lnSpcReduction="20000"/>
          </a:bodyPr>
          <a:lstStyle/>
          <a:p>
            <a:pPr>
              <a:lnSpc>
                <a:spcPct val="150000"/>
              </a:lnSpc>
              <a:buNone/>
            </a:pPr>
            <a:r>
              <a:rPr lang="tr-TR" sz="2200" b="1" dirty="0" smtClean="0">
                <a:latin typeface="+mj-lt"/>
              </a:rPr>
              <a:t>5- KESİN PROJE</a:t>
            </a:r>
          </a:p>
          <a:p>
            <a:pPr marL="0">
              <a:lnSpc>
                <a:spcPct val="150000"/>
              </a:lnSpc>
              <a:buNone/>
            </a:pPr>
            <a:r>
              <a:rPr lang="tr-TR" sz="2200" dirty="0" smtClean="0">
                <a:latin typeface="+mj-lt"/>
              </a:rPr>
              <a:t>Değerlendirme aşamasında yatırımın yapılabilir olduğu yönünde bir karar verilirse kesin proje aşamasına geçilir. </a:t>
            </a:r>
          </a:p>
          <a:p>
            <a:pPr marL="0">
              <a:lnSpc>
                <a:spcPct val="150000"/>
              </a:lnSpc>
              <a:buFont typeface="Wingdings" pitchFamily="2" charset="2"/>
              <a:buChar char="q"/>
            </a:pPr>
            <a:r>
              <a:rPr lang="tr-TR" sz="2200" dirty="0" smtClean="0">
                <a:latin typeface="+mj-lt"/>
              </a:rPr>
              <a:t> Kurulacak işletmenin hukuki şekli </a:t>
            </a:r>
          </a:p>
          <a:p>
            <a:pPr marL="0">
              <a:lnSpc>
                <a:spcPct val="150000"/>
              </a:lnSpc>
              <a:buFont typeface="Wingdings" pitchFamily="2" charset="2"/>
              <a:buChar char="q"/>
            </a:pPr>
            <a:r>
              <a:rPr lang="tr-TR" sz="2200" dirty="0" smtClean="0">
                <a:latin typeface="+mj-lt"/>
              </a:rPr>
              <a:t>İnşa edilecek yapıların kesin ayrıntılı teknik hesapları,</a:t>
            </a:r>
          </a:p>
          <a:p>
            <a:pPr marL="0">
              <a:lnSpc>
                <a:spcPct val="150000"/>
              </a:lnSpc>
              <a:buFont typeface="Wingdings" pitchFamily="2" charset="2"/>
              <a:buChar char="q"/>
            </a:pPr>
            <a:r>
              <a:rPr lang="tr-TR" sz="2100" dirty="0" smtClean="0">
                <a:latin typeface="+mj-lt"/>
              </a:rPr>
              <a:t>İşletmeye alınacak makinelerin(Bulaşık makinesi, fırın vs.) kesin kapasitesi ve maliyetleri </a:t>
            </a:r>
          </a:p>
          <a:p>
            <a:pPr marL="0">
              <a:lnSpc>
                <a:spcPct val="150000"/>
              </a:lnSpc>
              <a:buFont typeface="Wingdings" pitchFamily="2" charset="2"/>
              <a:buChar char="q"/>
            </a:pPr>
            <a:r>
              <a:rPr lang="tr-TR" sz="2200" dirty="0" smtClean="0">
                <a:latin typeface="+mj-lt"/>
              </a:rPr>
              <a:t>Kuruluş çalışmalarının kesin başlama ve bitiş tarihleri ,</a:t>
            </a:r>
          </a:p>
          <a:p>
            <a:pPr marL="0">
              <a:lnSpc>
                <a:spcPct val="150000"/>
              </a:lnSpc>
              <a:buFont typeface="Wingdings" pitchFamily="2" charset="2"/>
              <a:buChar char="q"/>
            </a:pPr>
            <a:r>
              <a:rPr lang="tr-TR" sz="2200" dirty="0" smtClean="0">
                <a:latin typeface="+mj-lt"/>
              </a:rPr>
              <a:t>İhtiyaç duyulan iş gücü, finansman ve araç gereçlerin temini</a:t>
            </a:r>
          </a:p>
          <a:p>
            <a:pPr marL="0">
              <a:lnSpc>
                <a:spcPct val="150000"/>
              </a:lnSpc>
              <a:buFont typeface="Wingdings" pitchFamily="2" charset="2"/>
              <a:buChar char="q"/>
            </a:pPr>
            <a:r>
              <a:rPr lang="tr-TR" sz="2200" dirty="0" smtClean="0">
                <a:latin typeface="+mj-lt"/>
              </a:rPr>
              <a:t>Deneme üretimi ve işletmenin kesin açılış tarihi </a:t>
            </a:r>
          </a:p>
          <a:p>
            <a:pPr marL="0">
              <a:buNone/>
            </a:pPr>
            <a:endParaRPr lang="tr-TR" sz="1800" b="1" dirty="0">
              <a:latin typeface="+mj-lt"/>
            </a:endParaRPr>
          </a:p>
        </p:txBody>
      </p:sp>
      <p:sp>
        <p:nvSpPr>
          <p:cNvPr id="4" name="3 Veri Yer Tutucusu"/>
          <p:cNvSpPr>
            <a:spLocks noGrp="1"/>
          </p:cNvSpPr>
          <p:nvPr>
            <p:ph type="dt" sz="half" idx="10"/>
          </p:nvPr>
        </p:nvSpPr>
        <p:spPr/>
        <p:txBody>
          <a:bodyPr/>
          <a:lstStyle/>
          <a:p>
            <a:fld id="{A959D499-7E77-4357-9AC1-F8F9A4FFF2C6}"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57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Maliyet-Kuruluş Yeri</a:t>
            </a:r>
            <a:endParaRPr lang="tr-TR" dirty="0"/>
          </a:p>
        </p:txBody>
      </p:sp>
      <p:sp>
        <p:nvSpPr>
          <p:cNvPr id="3" name="2 İçerik Yer Tutucusu"/>
          <p:cNvSpPr>
            <a:spLocks noGrp="1"/>
          </p:cNvSpPr>
          <p:nvPr>
            <p:ph idx="1"/>
          </p:nvPr>
        </p:nvSpPr>
        <p:spPr/>
        <p:txBody>
          <a:bodyPr/>
          <a:lstStyle/>
          <a:p>
            <a:pPr>
              <a:spcBef>
                <a:spcPts val="0"/>
              </a:spcBef>
            </a:pPr>
            <a:r>
              <a:rPr lang="tr-TR" sz="2800" dirty="0" smtClean="0"/>
              <a:t>                     n           n</a:t>
            </a:r>
            <a:endParaRPr lang="tr-TR" dirty="0" smtClean="0"/>
          </a:p>
          <a:p>
            <a:pPr>
              <a:spcBef>
                <a:spcPts val="0"/>
              </a:spcBef>
            </a:pPr>
            <a:r>
              <a:rPr lang="tr-TR" dirty="0" err="1" smtClean="0"/>
              <a:t>Ym</a:t>
            </a:r>
            <a:r>
              <a:rPr lang="tr-TR" dirty="0" smtClean="0"/>
              <a:t>= Y. (i(1+i)     / (1+i)    -1) + </a:t>
            </a:r>
            <a:r>
              <a:rPr lang="tr-TR" dirty="0" err="1" smtClean="0"/>
              <a:t>İg</a:t>
            </a:r>
            <a:endParaRPr lang="tr-TR" dirty="0" smtClean="0"/>
          </a:p>
          <a:p>
            <a:pPr>
              <a:spcBef>
                <a:spcPts val="0"/>
              </a:spcBef>
            </a:pPr>
            <a:endParaRPr lang="tr-TR" sz="2800" dirty="0" smtClean="0"/>
          </a:p>
          <a:p>
            <a:pPr>
              <a:spcBef>
                <a:spcPts val="0"/>
              </a:spcBef>
            </a:pPr>
            <a:r>
              <a:rPr lang="tr-TR" sz="2800" dirty="0" err="1" smtClean="0"/>
              <a:t>Ym</a:t>
            </a:r>
            <a:r>
              <a:rPr lang="tr-TR" sz="2800" dirty="0" smtClean="0"/>
              <a:t>=Yıllık toplam maliyet</a:t>
            </a:r>
          </a:p>
          <a:p>
            <a:pPr>
              <a:spcBef>
                <a:spcPts val="0"/>
              </a:spcBef>
            </a:pPr>
            <a:r>
              <a:rPr lang="tr-TR" sz="2800" dirty="0" smtClean="0"/>
              <a:t>Y= Yatırım maliyeti</a:t>
            </a:r>
          </a:p>
          <a:p>
            <a:pPr>
              <a:spcBef>
                <a:spcPts val="0"/>
              </a:spcBef>
            </a:pPr>
            <a:r>
              <a:rPr lang="tr-TR" sz="2800" dirty="0" smtClean="0"/>
              <a:t>İ= Yatırımdan beklenen net kar oranı</a:t>
            </a:r>
          </a:p>
          <a:p>
            <a:pPr>
              <a:spcBef>
                <a:spcPts val="0"/>
              </a:spcBef>
            </a:pPr>
            <a:r>
              <a:rPr lang="tr-TR" sz="2800" dirty="0" smtClean="0"/>
              <a:t>n= Yatırımın geri ödeme dönemi</a:t>
            </a:r>
          </a:p>
          <a:p>
            <a:pPr>
              <a:spcBef>
                <a:spcPts val="0"/>
              </a:spcBef>
            </a:pPr>
            <a:r>
              <a:rPr lang="tr-TR" sz="2800" dirty="0" err="1" smtClean="0"/>
              <a:t>İg</a:t>
            </a:r>
            <a:r>
              <a:rPr lang="tr-TR" sz="2800" dirty="0" smtClean="0"/>
              <a:t>=İşletme giderleri</a:t>
            </a:r>
          </a:p>
          <a:p>
            <a:pPr>
              <a:spcBef>
                <a:spcPts val="0"/>
              </a:spcBef>
            </a:pPr>
            <a:endParaRPr lang="tr-TR" sz="800" dirty="0" smtClean="0"/>
          </a:p>
          <a:p>
            <a:pPr>
              <a:spcBef>
                <a:spcPts val="0"/>
              </a:spcBef>
            </a:pPr>
            <a:endParaRPr lang="tr-TR" sz="800" dirty="0"/>
          </a:p>
        </p:txBody>
      </p:sp>
      <p:sp>
        <p:nvSpPr>
          <p:cNvPr id="4" name="3 Veri Yer Tutucusu"/>
          <p:cNvSpPr>
            <a:spLocks noGrp="1"/>
          </p:cNvSpPr>
          <p:nvPr>
            <p:ph type="dt" sz="half" idx="10"/>
          </p:nvPr>
        </p:nvSpPr>
        <p:spPr/>
        <p:txBody>
          <a:bodyPr/>
          <a:lstStyle/>
          <a:p>
            <a:fld id="{3BF80B96-FDA8-4144-96CA-A5F8EE4D594D}"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58</a:t>
            </a:fld>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a:t>
            </a:r>
            <a:endParaRPr lang="tr-TR" dirty="0"/>
          </a:p>
        </p:txBody>
      </p:sp>
      <p:sp>
        <p:nvSpPr>
          <p:cNvPr id="3" name="2 İçerik Yer Tutucusu"/>
          <p:cNvSpPr>
            <a:spLocks noGrp="1"/>
          </p:cNvSpPr>
          <p:nvPr>
            <p:ph idx="1"/>
          </p:nvPr>
        </p:nvSpPr>
        <p:spPr/>
        <p:txBody>
          <a:bodyPr/>
          <a:lstStyle/>
          <a:p>
            <a:pPr>
              <a:spcBef>
                <a:spcPts val="0"/>
              </a:spcBef>
            </a:pPr>
            <a:r>
              <a:rPr lang="tr-TR" sz="2400" dirty="0" smtClean="0"/>
              <a:t>                     Sapanca                            Akyazı</a:t>
            </a:r>
          </a:p>
          <a:p>
            <a:pPr>
              <a:spcBef>
                <a:spcPts val="0"/>
              </a:spcBef>
            </a:pPr>
            <a:r>
              <a:rPr lang="tr-TR" sz="2400" dirty="0" err="1" smtClean="0"/>
              <a:t>Ym</a:t>
            </a:r>
            <a:r>
              <a:rPr lang="tr-TR" sz="2400" dirty="0" smtClean="0"/>
              <a:t>=                    x                                        x</a:t>
            </a:r>
          </a:p>
          <a:p>
            <a:pPr>
              <a:spcBef>
                <a:spcPts val="0"/>
              </a:spcBef>
            </a:pPr>
            <a:r>
              <a:rPr lang="tr-TR" sz="2400" dirty="0" smtClean="0"/>
              <a:t>Y (bin </a:t>
            </a:r>
            <a:r>
              <a:rPr lang="tr-TR" sz="2400" dirty="0" err="1" smtClean="0"/>
              <a:t>tl</a:t>
            </a:r>
            <a:r>
              <a:rPr lang="tr-TR" sz="2400" dirty="0" smtClean="0"/>
              <a:t>)=          54                                       15</a:t>
            </a:r>
          </a:p>
          <a:p>
            <a:pPr>
              <a:spcBef>
                <a:spcPts val="0"/>
              </a:spcBef>
            </a:pPr>
            <a:r>
              <a:rPr lang="tr-TR" sz="2400" dirty="0" smtClean="0"/>
              <a:t>İ=                       %15                                    %15</a:t>
            </a:r>
          </a:p>
          <a:p>
            <a:pPr>
              <a:spcBef>
                <a:spcPts val="0"/>
              </a:spcBef>
            </a:pPr>
            <a:r>
              <a:rPr lang="tr-TR" sz="2400" dirty="0" smtClean="0"/>
              <a:t>n=                      10 yıl                                10 yıl   </a:t>
            </a:r>
          </a:p>
          <a:p>
            <a:pPr>
              <a:spcBef>
                <a:spcPts val="0"/>
              </a:spcBef>
            </a:pPr>
            <a:r>
              <a:rPr lang="tr-TR" sz="2400" dirty="0" err="1" smtClean="0"/>
              <a:t>İg</a:t>
            </a:r>
            <a:r>
              <a:rPr lang="tr-TR" sz="2400" dirty="0" smtClean="0"/>
              <a:t> (bin </a:t>
            </a:r>
            <a:r>
              <a:rPr lang="tr-TR" sz="2400" dirty="0" err="1" smtClean="0"/>
              <a:t>tl</a:t>
            </a:r>
            <a:r>
              <a:rPr lang="tr-TR" sz="2400" dirty="0" smtClean="0"/>
              <a:t>)=       6,5                                      7,5  </a:t>
            </a:r>
          </a:p>
          <a:p>
            <a:pPr>
              <a:spcBef>
                <a:spcPts val="0"/>
              </a:spcBef>
            </a:pPr>
            <a:endParaRPr lang="tr-TR" sz="2400" dirty="0" smtClean="0"/>
          </a:p>
          <a:p>
            <a:pPr>
              <a:spcBef>
                <a:spcPts val="0"/>
              </a:spcBef>
            </a:pPr>
            <a:r>
              <a:rPr lang="tr-TR" sz="2400" dirty="0" smtClean="0"/>
              <a:t>200 sandalyeli bir restoran ve yıllık ortalama %40 doluş oranı</a:t>
            </a:r>
          </a:p>
          <a:p>
            <a:r>
              <a:rPr lang="tr-TR" dirty="0" smtClean="0"/>
              <a:t> </a:t>
            </a:r>
            <a:endParaRPr lang="tr-TR" dirty="0"/>
          </a:p>
        </p:txBody>
      </p:sp>
      <p:sp>
        <p:nvSpPr>
          <p:cNvPr id="4" name="3 Veri Yer Tutucusu"/>
          <p:cNvSpPr>
            <a:spLocks noGrp="1"/>
          </p:cNvSpPr>
          <p:nvPr>
            <p:ph type="dt" sz="half" idx="10"/>
          </p:nvPr>
        </p:nvSpPr>
        <p:spPr/>
        <p:txBody>
          <a:bodyPr/>
          <a:lstStyle/>
          <a:p>
            <a:fld id="{3BF80B96-FDA8-4144-96CA-A5F8EE4D594D}"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59</a:t>
            </a:fld>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İnsanoğlunun etçil-otçul doğasındaki evrensel ve kendine özgü bir çelişki (zevk-sağlık) için özel bir çözüm –</a:t>
            </a:r>
            <a:r>
              <a:rPr lang="tr-TR" dirty="0" smtClean="0">
                <a:solidFill>
                  <a:srgbClr val="FF0000"/>
                </a:solidFill>
              </a:rPr>
              <a:t>mutfak-</a:t>
            </a:r>
          </a:p>
          <a:p>
            <a:r>
              <a:rPr lang="tr-TR" dirty="0" smtClean="0"/>
              <a:t>Antibiyotik Mutfak –(antioksidan)pişirme-tuz-baharat</a:t>
            </a:r>
          </a:p>
          <a:p>
            <a:r>
              <a:rPr lang="tr-TR" dirty="0" smtClean="0"/>
              <a:t>Antikçağ-Eski Mısır-Hint=Aromalar, reçine, sakız, kabuklar (sağaltım ve büyü), tarçın Hint (ve Güney doğu Asya)’dan deniz yoluyla Mısır (Ortadoğu’ya) buradan Arap tacirler eliyle kuzeye. (Milatta üç güç Çin, Hint ve Roma), şeker.</a:t>
            </a:r>
          </a:p>
        </p:txBody>
      </p:sp>
      <p:sp>
        <p:nvSpPr>
          <p:cNvPr id="4" name="3 Veri Yer Tutucusu"/>
          <p:cNvSpPr>
            <a:spLocks noGrp="1"/>
          </p:cNvSpPr>
          <p:nvPr>
            <p:ph type="dt" sz="half" idx="10"/>
          </p:nvPr>
        </p:nvSpPr>
        <p:spPr/>
        <p:txBody>
          <a:bodyPr/>
          <a:lstStyle/>
          <a:p>
            <a:fld id="{75328693-5174-4220-8676-7C2C5BF399D5}"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spcBef>
                <a:spcPts val="0"/>
              </a:spcBef>
            </a:pPr>
            <a:r>
              <a:rPr lang="tr-TR" dirty="0" smtClean="0"/>
              <a:t>                                        10                  10</a:t>
            </a:r>
          </a:p>
          <a:p>
            <a:pPr>
              <a:spcBef>
                <a:spcPts val="0"/>
              </a:spcBef>
            </a:pPr>
            <a:r>
              <a:rPr lang="tr-TR" dirty="0" err="1" smtClean="0"/>
              <a:t>YmSapanca</a:t>
            </a:r>
            <a:r>
              <a:rPr lang="tr-TR" dirty="0" smtClean="0"/>
              <a:t>= 54000(0,15(1+0,15)      / (1+0,15)     - 6500=z</a:t>
            </a:r>
          </a:p>
          <a:p>
            <a:pPr>
              <a:spcBef>
                <a:spcPts val="0"/>
              </a:spcBef>
            </a:pPr>
            <a:endParaRPr lang="tr-TR" dirty="0" smtClean="0"/>
          </a:p>
          <a:p>
            <a:pPr>
              <a:spcBef>
                <a:spcPts val="0"/>
              </a:spcBef>
            </a:pPr>
            <a:r>
              <a:rPr lang="tr-TR" dirty="0" err="1" smtClean="0"/>
              <a:t>OrtKuverF</a:t>
            </a:r>
            <a:r>
              <a:rPr lang="tr-TR" dirty="0" smtClean="0"/>
              <a:t>= z/365 x 200 x 0,40</a:t>
            </a:r>
            <a:endParaRPr lang="tr-TR" dirty="0"/>
          </a:p>
        </p:txBody>
      </p:sp>
      <p:sp>
        <p:nvSpPr>
          <p:cNvPr id="4" name="3 Veri Yer Tutucusu"/>
          <p:cNvSpPr>
            <a:spLocks noGrp="1"/>
          </p:cNvSpPr>
          <p:nvPr>
            <p:ph type="dt" sz="half" idx="10"/>
          </p:nvPr>
        </p:nvSpPr>
        <p:spPr/>
        <p:txBody>
          <a:bodyPr/>
          <a:lstStyle/>
          <a:p>
            <a:fld id="{3BF80B96-FDA8-4144-96CA-A5F8EE4D594D}" type="datetime1">
              <a:rPr lang="tr-TR" smtClean="0"/>
              <a:pPr/>
              <a:t>23.03.2018</a:t>
            </a:fld>
            <a:endParaRPr lang="tr-TR" dirty="0"/>
          </a:p>
        </p:txBody>
      </p:sp>
      <p:sp>
        <p:nvSpPr>
          <p:cNvPr id="5" name="4 Altbilgi Yer Tutucusu"/>
          <p:cNvSpPr>
            <a:spLocks noGrp="1"/>
          </p:cNvSpPr>
          <p:nvPr>
            <p:ph type="ftr" sz="quarter" idx="11"/>
          </p:nvPr>
        </p:nvSpPr>
        <p:spPr/>
        <p:txBody>
          <a:bodyPr/>
          <a:lstStyle/>
          <a:p>
            <a:r>
              <a:rPr lang="tr-TR" smtClean="0"/>
              <a:t>Yrd.Doç.Dr. Oğuz Türkay - SAÜ İİBF Trz.İşl. Bl.</a:t>
            </a:r>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60</a:t>
            </a:fld>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052736"/>
            <a:ext cx="8229600" cy="492664"/>
          </a:xfrm>
        </p:spPr>
        <p:txBody>
          <a:bodyPr>
            <a:normAutofit fontScale="90000"/>
          </a:bodyPr>
          <a:lstStyle/>
          <a:p>
            <a:r>
              <a:rPr lang="tr-TR" sz="5400" b="1" dirty="0" smtClean="0"/>
              <a:t/>
            </a:r>
            <a:br>
              <a:rPr lang="tr-TR" sz="5400" b="1" dirty="0" smtClean="0"/>
            </a:br>
            <a:endParaRPr lang="tr-TR" dirty="0"/>
          </a:p>
        </p:txBody>
      </p:sp>
      <p:sp>
        <p:nvSpPr>
          <p:cNvPr id="3" name="2 İçerik Yer Tutucusu"/>
          <p:cNvSpPr>
            <a:spLocks noGrp="1"/>
          </p:cNvSpPr>
          <p:nvPr>
            <p:ph idx="1"/>
          </p:nvPr>
        </p:nvSpPr>
        <p:spPr>
          <a:xfrm>
            <a:off x="179512" y="332656"/>
            <a:ext cx="8784976" cy="6336704"/>
          </a:xfrm>
        </p:spPr>
        <p:txBody>
          <a:bodyPr/>
          <a:lstStyle/>
          <a:p>
            <a:pPr>
              <a:buNone/>
            </a:pPr>
            <a:r>
              <a:rPr lang="tr-TR" sz="2000" b="1" dirty="0" smtClean="0">
                <a:latin typeface="+mj-lt"/>
              </a:rPr>
              <a:t>6- İŞLETME AŞAMASI </a:t>
            </a:r>
          </a:p>
          <a:p>
            <a:pPr marL="0">
              <a:buNone/>
            </a:pPr>
            <a:r>
              <a:rPr lang="tr-TR" sz="1800" dirty="0" smtClean="0">
                <a:latin typeface="+mj-lt"/>
              </a:rPr>
              <a:t>Bir restoran işletmesinin yoğun rekabet ortamında başarılı olabilmesi için dikkat etmesi gereken hususlar</a:t>
            </a:r>
          </a:p>
          <a:p>
            <a:r>
              <a:rPr lang="tr-TR" sz="1800" dirty="0" smtClean="0">
                <a:latin typeface="+mj-lt"/>
              </a:rPr>
              <a:t>Devamlı müşterilere yönelik bilgi bankası oluşturularak devamlı olarak izlenmeli, işletme için değerli olduklarını hatırlatacak uygulamalara gidilmelidir. </a:t>
            </a:r>
          </a:p>
          <a:p>
            <a:r>
              <a:rPr lang="tr-TR" sz="1800" dirty="0" smtClean="0">
                <a:latin typeface="+mj-lt"/>
              </a:rPr>
              <a:t>Müşteri istek ve beklentilerini karşılamaya yönelik çaba sarf edilmeli ve müşteri tatmini sağlanmalıdır. </a:t>
            </a:r>
          </a:p>
          <a:p>
            <a:r>
              <a:rPr lang="tr-TR" sz="1800" dirty="0" smtClean="0">
                <a:latin typeface="+mj-lt"/>
              </a:rPr>
              <a:t>Müşterilere yönelik sürpriz uygulamalar yapılmalıdır.(Örneğin bir gün içerisinde gelen 100. müşteriye iki kişilik ücretsiz yemek sağlanması gibi)</a:t>
            </a:r>
          </a:p>
          <a:p>
            <a:r>
              <a:rPr lang="tr-TR" sz="1800" dirty="0" smtClean="0">
                <a:latin typeface="+mj-lt"/>
              </a:rPr>
              <a:t>Müşterilerle ilişkilerde, sıcak, samimi ve güler yüzlü olunmalıdır. ,</a:t>
            </a:r>
          </a:p>
          <a:p>
            <a:r>
              <a:rPr lang="tr-TR" sz="1800" dirty="0" smtClean="0">
                <a:latin typeface="+mj-lt"/>
              </a:rPr>
              <a:t>Mönü kolay anlaşılabilir ve okunabilir olmalıdır. Mönü içeriğinin diğer işletmelerdeki mönülerden bazı farklılıklar içermesine dikkat edilmelidir. </a:t>
            </a:r>
          </a:p>
          <a:p>
            <a:r>
              <a:rPr lang="tr-TR" sz="1800" dirty="0" smtClean="0">
                <a:latin typeface="+mj-lt"/>
              </a:rPr>
              <a:t>Müşteri sipariş verdikten sonra ana yemek hazırlanana kadar müşteriyi oyalayabilecek yiyecekler sunulmalıdır. </a:t>
            </a:r>
          </a:p>
          <a:p>
            <a:r>
              <a:rPr lang="tr-TR" sz="1800" dirty="0" smtClean="0">
                <a:latin typeface="+mj-lt"/>
              </a:rPr>
              <a:t>Yiyecek içecek işletmesinin dolu olduğu imajı yaratılmalıdır. İşletmeye ilk gelen müşterilerin cam kenarlarına oturması sağlanmalıdır. </a:t>
            </a:r>
          </a:p>
          <a:p>
            <a:r>
              <a:rPr lang="tr-TR" sz="1800" dirty="0" smtClean="0">
                <a:latin typeface="+mj-lt"/>
              </a:rPr>
              <a:t>Temizlik Ve hijyen kurallarına dikkat edilmelidir. </a:t>
            </a:r>
          </a:p>
          <a:p>
            <a:r>
              <a:rPr lang="tr-TR" sz="1800" dirty="0" smtClean="0">
                <a:latin typeface="+mj-lt"/>
              </a:rPr>
              <a:t>Satışlardan elde edilen gelirlerin %3’lük bir kısmı tanıtıma ayrılmalıdır. </a:t>
            </a:r>
          </a:p>
          <a:p>
            <a:r>
              <a:rPr lang="tr-TR" sz="1800" dirty="0" smtClean="0">
                <a:latin typeface="+mj-lt"/>
              </a:rPr>
              <a:t>Personelin yüksek motivasyonla çalışması sağlanmalıdır. </a:t>
            </a:r>
          </a:p>
        </p:txBody>
      </p:sp>
      <p:sp>
        <p:nvSpPr>
          <p:cNvPr id="4" name="3 Veri Yer Tutucusu"/>
          <p:cNvSpPr>
            <a:spLocks noGrp="1"/>
          </p:cNvSpPr>
          <p:nvPr>
            <p:ph type="dt" sz="half" idx="10"/>
          </p:nvPr>
        </p:nvSpPr>
        <p:spPr/>
        <p:txBody>
          <a:bodyPr/>
          <a:lstStyle/>
          <a:p>
            <a:fld id="{032AFF99-A5B5-45EB-9CAE-3521DC23CA89}"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61</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Eski Yunan= (Tıpta sindirim esas)Diyetetik. Roma gemileri baharat yükünü Avrupa’ya taşıyor. Avrupa mutfağı 19. </a:t>
            </a:r>
            <a:r>
              <a:rPr lang="tr-TR" dirty="0" err="1" smtClean="0"/>
              <a:t>yy.’dan</a:t>
            </a:r>
            <a:r>
              <a:rPr lang="tr-TR" dirty="0" smtClean="0"/>
              <a:t> itibaren doğulu köklerinden sıyrıldı. Etler ve balıkların pişirilmesi yanında soslar ayrıca pişiriliyor. 15.yy </a:t>
            </a:r>
            <a:r>
              <a:rPr lang="tr-TR" dirty="0" err="1" smtClean="0"/>
              <a:t>Napolisinde</a:t>
            </a:r>
            <a:r>
              <a:rPr lang="tr-TR" dirty="0" smtClean="0"/>
              <a:t> kaynatılmış ve kaynatılmamış soslar üstüne kitap yazılıyordu. Bu dönemde </a:t>
            </a:r>
            <a:r>
              <a:rPr lang="tr-TR" dirty="0" smtClean="0">
                <a:solidFill>
                  <a:srgbClr val="FF0000"/>
                </a:solidFill>
              </a:rPr>
              <a:t>büyük mutfak</a:t>
            </a:r>
            <a:r>
              <a:rPr lang="tr-TR" dirty="0" smtClean="0"/>
              <a:t>, kızartılan ve </a:t>
            </a:r>
            <a:r>
              <a:rPr lang="tr-TR" dirty="0" smtClean="0">
                <a:solidFill>
                  <a:srgbClr val="FF0000"/>
                </a:solidFill>
              </a:rPr>
              <a:t>misafirler önünde kesilerek</a:t>
            </a:r>
            <a:r>
              <a:rPr lang="tr-TR" dirty="0" smtClean="0"/>
              <a:t> ve </a:t>
            </a:r>
            <a:r>
              <a:rPr lang="tr-TR" dirty="0" smtClean="0">
                <a:solidFill>
                  <a:srgbClr val="FF0000"/>
                </a:solidFill>
              </a:rPr>
              <a:t>soslarla</a:t>
            </a:r>
            <a:r>
              <a:rPr lang="tr-TR" dirty="0" smtClean="0"/>
              <a:t> birlikte parça ekmekler üzerinde yenen etleri hazırlamak demekti.</a:t>
            </a:r>
          </a:p>
          <a:p>
            <a:r>
              <a:rPr lang="tr-TR" dirty="0" smtClean="0"/>
              <a:t>Çin: Tahıllar, baklagiller, börülce türleri, soya, yumrular(turp vb), baharat ve aromalar (sarımsak, anason, </a:t>
            </a:r>
            <a:r>
              <a:rPr lang="tr-TR" dirty="0" err="1" smtClean="0"/>
              <a:t>feslegen</a:t>
            </a:r>
            <a:r>
              <a:rPr lang="tr-TR" dirty="0" smtClean="0"/>
              <a:t>, vb), meyve, vb.</a:t>
            </a:r>
          </a:p>
          <a:p>
            <a:r>
              <a:rPr lang="tr-TR" dirty="0" smtClean="0"/>
              <a:t>Afrika: Güney Afrika’da 49 bin yıllık değirmen taşları.</a:t>
            </a:r>
          </a:p>
          <a:p>
            <a:r>
              <a:rPr lang="tr-TR" dirty="0" smtClean="0"/>
              <a:t>Ortadoğu=Baharatlı yiyecekler, meyveler. Kaynatma ve bu şekilde kandan arındırma (pişerken üstünün köpüğünü alma gibi-İslam ve Yahudilerde). Yemek yumuşak ve yağlı. Beraberinde acı ve ekşili sos veya bahar.</a:t>
            </a:r>
            <a:endParaRPr lang="tr-TR" dirty="0"/>
          </a:p>
        </p:txBody>
      </p:sp>
      <p:sp>
        <p:nvSpPr>
          <p:cNvPr id="4" name="3 Veri Yer Tutucusu"/>
          <p:cNvSpPr>
            <a:spLocks noGrp="1"/>
          </p:cNvSpPr>
          <p:nvPr>
            <p:ph type="dt" sz="half" idx="10"/>
          </p:nvPr>
        </p:nvSpPr>
        <p:spPr/>
        <p:txBody>
          <a:bodyPr/>
          <a:lstStyle/>
          <a:p>
            <a:fld id="{F2EB97CC-8B59-41CB-B6EA-996E44071C94}"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Pişirme</a:t>
            </a:r>
            <a:endParaRPr lang="tr-TR" dirty="0"/>
          </a:p>
        </p:txBody>
      </p:sp>
      <p:sp>
        <p:nvSpPr>
          <p:cNvPr id="3" name="2 İçerik Yer Tutucusu"/>
          <p:cNvSpPr>
            <a:spLocks noGrp="1"/>
          </p:cNvSpPr>
          <p:nvPr>
            <p:ph idx="1"/>
          </p:nvPr>
        </p:nvSpPr>
        <p:spPr/>
        <p:txBody>
          <a:bodyPr>
            <a:normAutofit lnSpcReduction="10000"/>
          </a:bodyPr>
          <a:lstStyle/>
          <a:p>
            <a:r>
              <a:rPr lang="tr-TR" dirty="0" smtClean="0"/>
              <a:t>Taş plaklar üstünde veya arasında (Meksika)</a:t>
            </a:r>
          </a:p>
          <a:p>
            <a:r>
              <a:rPr lang="tr-TR" dirty="0" smtClean="0"/>
              <a:t>İçi kızgın taşla doldurulan dağ sıçanı (Moğolistan)</a:t>
            </a:r>
          </a:p>
          <a:p>
            <a:r>
              <a:rPr lang="tr-TR" dirty="0" smtClean="0"/>
              <a:t>Kaynatarak pişirme (kazanda ya da hayvanın işkembesi içinde)(İskitler-Herodot)</a:t>
            </a:r>
          </a:p>
          <a:p>
            <a:r>
              <a:rPr lang="tr-TR" dirty="0" smtClean="0"/>
              <a:t>Taş veya topraktan tencereler , daha sonra seramik (İran, yakın doğu)</a:t>
            </a:r>
          </a:p>
          <a:p>
            <a:r>
              <a:rPr lang="tr-TR" dirty="0" smtClean="0"/>
              <a:t>5000 yıllık Mısır sofra takımı, </a:t>
            </a:r>
            <a:r>
              <a:rPr lang="tr-TR" dirty="0" smtClean="0">
                <a:solidFill>
                  <a:srgbClr val="FF0000"/>
                </a:solidFill>
              </a:rPr>
              <a:t>Antakya</a:t>
            </a:r>
            <a:r>
              <a:rPr lang="tr-TR" dirty="0" smtClean="0"/>
              <a:t> kazanı.</a:t>
            </a:r>
          </a:p>
          <a:p>
            <a:r>
              <a:rPr lang="tr-TR" dirty="0" smtClean="0"/>
              <a:t>Geleneksel= Izgara&amp;Şiş, Kaynatma&amp;buhar, fırınlama, kızartma (modern </a:t>
            </a:r>
            <a:r>
              <a:rPr lang="tr-TR" dirty="0" err="1" smtClean="0"/>
              <a:t>tekn</a:t>
            </a:r>
            <a:r>
              <a:rPr lang="tr-TR" dirty="0" smtClean="0"/>
              <a:t>. 100 derece altında ağır pişirme, vakum altında pişirme ve mikrodalga). </a:t>
            </a:r>
            <a:endParaRPr lang="tr-TR" dirty="0"/>
          </a:p>
        </p:txBody>
      </p:sp>
      <p:sp>
        <p:nvSpPr>
          <p:cNvPr id="4" name="3 Veri Yer Tutucusu"/>
          <p:cNvSpPr>
            <a:spLocks noGrp="1"/>
          </p:cNvSpPr>
          <p:nvPr>
            <p:ph type="dt" sz="half" idx="10"/>
          </p:nvPr>
        </p:nvSpPr>
        <p:spPr/>
        <p:txBody>
          <a:bodyPr/>
          <a:lstStyle/>
          <a:p>
            <a:fld id="{4F81FE3D-7236-48F0-B24F-B1490A88FB1C}"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Kızartma tekniği=Hindistan ve Mezopotamya. Sahil bölgelerde.</a:t>
            </a:r>
          </a:p>
          <a:p>
            <a:r>
              <a:rPr lang="tr-TR" dirty="0" err="1" smtClean="0"/>
              <a:t>Wok</a:t>
            </a:r>
            <a:r>
              <a:rPr lang="tr-TR" dirty="0" smtClean="0"/>
              <a:t>= Sıvıyağ üretimi, metal aletler ve taşkömürü zengini Çin’de, 544 yılından kalma ördek pişirme tarifi. Bu düzeye 19. yy. </a:t>
            </a:r>
            <a:r>
              <a:rPr lang="tr-TR" dirty="0" err="1" smtClean="0"/>
              <a:t>Fransası</a:t>
            </a:r>
            <a:r>
              <a:rPr lang="tr-TR" dirty="0" smtClean="0"/>
              <a:t> ulaştı.</a:t>
            </a:r>
          </a:p>
          <a:p>
            <a:r>
              <a:rPr lang="tr-TR" dirty="0" smtClean="0"/>
              <a:t>Meksika/Amerika= Gömülü çömlekler, ızgara için taş plaklar, buharda pişirme ve havan (dövüp sos yapmak). Mısır, kümes ve av hayvanları, biberler, domates, kabak meyve ve deniz ürünleri, kakao içecekleri. Çok yağda pişirme yok. Kökler, sebzeler, otlar, tahıllar.</a:t>
            </a:r>
          </a:p>
          <a:p>
            <a:r>
              <a:rPr lang="tr-TR" dirty="0" smtClean="0"/>
              <a:t>Avrupa= 1492 Granada Krallığı’nın sonu (Doğulu ama zeytinyağı kullanıyor –zeytinyağı(doğu)-domuz yağı (batı)), kuzeyde domuz eti, şarap ve balık. Ortaçağ’da şeker tüketimi Doğu’da. Parçalanacak şekilde pişirilmiş et (çok piş-</a:t>
            </a:r>
            <a:r>
              <a:rPr lang="tr-TR" dirty="0" err="1" smtClean="0"/>
              <a:t>memiş</a:t>
            </a:r>
            <a:r>
              <a:rPr lang="tr-TR" dirty="0" smtClean="0"/>
              <a:t>) ve soslar (az pişmiş ve pişmiş et sularından vb-</a:t>
            </a:r>
            <a:r>
              <a:rPr lang="tr-TR" dirty="0" err="1" smtClean="0"/>
              <a:t>fond</a:t>
            </a:r>
            <a:r>
              <a:rPr lang="tr-TR" dirty="0" smtClean="0"/>
              <a:t>). Roma’da domuz eti ve yağı çok yaygın.</a:t>
            </a:r>
            <a:endParaRPr lang="tr-TR" dirty="0"/>
          </a:p>
        </p:txBody>
      </p:sp>
      <p:sp>
        <p:nvSpPr>
          <p:cNvPr id="4" name="3 Veri Yer Tutucusu"/>
          <p:cNvSpPr>
            <a:spLocks noGrp="1"/>
          </p:cNvSpPr>
          <p:nvPr>
            <p:ph type="dt" sz="half" idx="10"/>
          </p:nvPr>
        </p:nvSpPr>
        <p:spPr/>
        <p:txBody>
          <a:bodyPr/>
          <a:lstStyle/>
          <a:p>
            <a:fld id="{9D51B379-1731-4598-B3B8-7B60E682E25B}" type="datetime1">
              <a:rPr lang="tr-TR" smtClean="0"/>
              <a:pPr/>
              <a:t>23.03.2018</a:t>
            </a:fld>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6" name="5 Altbilgi Yer Tutucusu"/>
          <p:cNvSpPr>
            <a:spLocks noGrp="1"/>
          </p:cNvSpPr>
          <p:nvPr>
            <p:ph type="ftr" sz="quarter" idx="11"/>
          </p:nvPr>
        </p:nvSpPr>
        <p:spPr/>
        <p:txBody>
          <a:bodyPr/>
          <a:lstStyle/>
          <a:p>
            <a:r>
              <a:rPr lang="tr-TR" smtClean="0"/>
              <a:t>Yrd.Doç.Dr. Oğuz Türkay - SAÜ İİBF Trz.İşl. Bl.</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1325</TotalTime>
  <Words>7253</Words>
  <Application>Microsoft Office PowerPoint</Application>
  <PresentationFormat>Ekran Gösterisi (4:3)</PresentationFormat>
  <Paragraphs>735</Paragraphs>
  <Slides>61</Slides>
  <Notes>10</Notes>
  <HiddenSlides>0</HiddenSlides>
  <MMClips>0</MMClips>
  <ScaleCrop>false</ScaleCrop>
  <HeadingPairs>
    <vt:vector size="4" baseType="variant">
      <vt:variant>
        <vt:lpstr>Tema</vt:lpstr>
      </vt:variant>
      <vt:variant>
        <vt:i4>1</vt:i4>
      </vt:variant>
      <vt:variant>
        <vt:lpstr>Slayt Başlıkları</vt:lpstr>
      </vt:variant>
      <vt:variant>
        <vt:i4>61</vt:i4>
      </vt:variant>
    </vt:vector>
  </HeadingPairs>
  <TitlesOfParts>
    <vt:vector size="62" baseType="lpstr">
      <vt:lpstr>Akış</vt:lpstr>
      <vt:lpstr>YİYECEK İÇECEK YÖNETİMİ</vt:lpstr>
      <vt:lpstr>İnsan ne yiyorsa o’dur! Goethe+Feuerbach</vt:lpstr>
      <vt:lpstr>1- Yeme-İçme Tarihi</vt:lpstr>
      <vt:lpstr>PowerPoint Sunusu</vt:lpstr>
      <vt:lpstr>PowerPoint Sunusu</vt:lpstr>
      <vt:lpstr>PowerPoint Sunusu</vt:lpstr>
      <vt:lpstr>PowerPoint Sunusu</vt:lpstr>
      <vt:lpstr>Pişirme</vt:lpstr>
      <vt:lpstr>PowerPoint Sunusu</vt:lpstr>
      <vt:lpstr>PowerPoint Sunusu</vt:lpstr>
      <vt:lpstr>Besinlerin Kökeni</vt:lpstr>
      <vt:lpstr>Fransız Mutfağı</vt:lpstr>
      <vt:lpstr>2- Yiyecek-İçecek Sektörünün Gelişimi</vt:lpstr>
      <vt:lpstr>Avrupa’da Yiyecek-İçecek Sektörünün Gelişimi</vt:lpstr>
      <vt:lpstr>PowerPoint Sunusu</vt:lpstr>
      <vt:lpstr>Amerika’da Yiyecek-İçecek Sektörünün Gelişimi</vt:lpstr>
      <vt:lpstr>Türkiye’de Yiyecek İçecek Sektörünün Gelişimi</vt:lpstr>
      <vt:lpstr>PowerPoint Sunusu</vt:lpstr>
      <vt:lpstr>Yiyecek İçecek Sektörünü Geliştiren Nedenler</vt:lpstr>
      <vt:lpstr>PowerPoint Sunusu</vt:lpstr>
      <vt:lpstr>2- İnsanları Yiyecek İçecek İşletmesine Yönelten Nedenler </vt:lpstr>
      <vt:lpstr>3- Tarihi Olaylar</vt:lpstr>
      <vt:lpstr>Fransız İhtilali </vt:lpstr>
      <vt:lpstr>3- Yiyecek-İçecek Sektörünün Özellikleri </vt:lpstr>
      <vt:lpstr>1- Yiyecek-İçecek Sektöründe Üretilen Ürünlerin Çoğu Fiziksel Değildir.</vt:lpstr>
      <vt:lpstr>PowerPoint Sunusu</vt:lpstr>
      <vt:lpstr>Yiyecek İçecek İşletmeleri Ve Türleri</vt:lpstr>
      <vt:lpstr>PowerPoint Sunusu</vt:lpstr>
      <vt:lpstr>İkinci Bölüm  Restoran İşletmelerine Giriş</vt:lpstr>
      <vt:lpstr>Restoran</vt:lpstr>
      <vt:lpstr>Restoranların Gelişimi</vt:lpstr>
      <vt:lpstr>Türkiye’de İlk Restoranlar</vt:lpstr>
      <vt:lpstr>Başarılı Restoran İşletmeciliğinin Önemli Hususları</vt:lpstr>
      <vt:lpstr>Başarılı Bir Yiyecek İçecek İşletmesinin Başarısında  Üç Önemli Öğe</vt:lpstr>
      <vt:lpstr>Restoranların Özellikleri Ve Sınıflandırması</vt:lpstr>
      <vt:lpstr>Bağımsız Restoran İşletmesinde Bulunması Gereken Özellikler</vt:lpstr>
      <vt:lpstr>İşletme Belgelerine Göre Restoran İşletmeleri</vt:lpstr>
      <vt:lpstr>PowerPoint Sunusu</vt:lpstr>
      <vt:lpstr>Özelliklerine Göre Restoranlar</vt:lpstr>
      <vt:lpstr>PowerPoint Sunusu</vt:lpstr>
      <vt:lpstr>PowerPoint Sunusu</vt:lpstr>
      <vt:lpstr>PowerPoint Sunusu</vt:lpstr>
      <vt:lpstr>Restoran İşletmelerinin Belgelendirilmesinde  Mevcut Yasa Ve Uygulamalar</vt:lpstr>
      <vt:lpstr>2- Belediye Belgeli Tesis Açmak İçin Yasal Koşullar</vt:lpstr>
      <vt:lpstr>Üçüncü Bölüm Kuruluş Yeri Seçimi </vt:lpstr>
      <vt:lpstr>Giriş</vt:lpstr>
      <vt:lpstr>Restoran İşletmelerinin Kuruluş Yeri Seçiminde  Dikkate Alınması Gereken Faktörler</vt:lpstr>
      <vt:lpstr>Temel Kavramlar</vt:lpstr>
      <vt:lpstr>PowerPoint Sunusu</vt:lpstr>
      <vt:lpstr>Restoran İşletmelerinde Kuruluş Yeri Seçiminin Önemi </vt:lpstr>
      <vt:lpstr>Restoran İşletmelerinde Kuruluş Yeri Seçiminin Aşamaları </vt:lpstr>
      <vt:lpstr>PowerPoint Sunusu</vt:lpstr>
      <vt:lpstr>PowerPoint Sunusu</vt:lpstr>
      <vt:lpstr>PowerPoint Sunusu</vt:lpstr>
      <vt:lpstr>PowerPoint Sunusu</vt:lpstr>
      <vt:lpstr>PowerPoint Sunusu</vt:lpstr>
      <vt:lpstr>PowerPoint Sunusu</vt:lpstr>
      <vt:lpstr>Maliyet-Kuruluş Yeri</vt:lpstr>
      <vt:lpstr>Örnek</vt:lpstr>
      <vt:lpstr>PowerPoint Sunusu</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YİYECEK İÇECEK YÖNETİMİ</dc:title>
  <dc:creator>Seyit Ahmet</dc:creator>
  <cp:lastModifiedBy>MYO</cp:lastModifiedBy>
  <cp:revision>205</cp:revision>
  <dcterms:created xsi:type="dcterms:W3CDTF">2010-09-20T18:46:32Z</dcterms:created>
  <dcterms:modified xsi:type="dcterms:W3CDTF">2018-03-23T11:48:08Z</dcterms:modified>
</cp:coreProperties>
</file>