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5" r:id="rId1"/>
  </p:sldMasterIdLst>
  <p:notesMasterIdLst>
    <p:notesMasterId r:id="rId43"/>
  </p:notesMasterIdLst>
  <p:handoutMasterIdLst>
    <p:handoutMasterId r:id="rId44"/>
  </p:handoutMasterIdLst>
  <p:sldIdLst>
    <p:sldId id="388" r:id="rId2"/>
    <p:sldId id="390" r:id="rId3"/>
    <p:sldId id="391" r:id="rId4"/>
    <p:sldId id="392" r:id="rId5"/>
    <p:sldId id="393" r:id="rId6"/>
    <p:sldId id="394" r:id="rId7"/>
    <p:sldId id="420" r:id="rId8"/>
    <p:sldId id="421" r:id="rId9"/>
    <p:sldId id="422" r:id="rId10"/>
    <p:sldId id="423" r:id="rId11"/>
    <p:sldId id="424" r:id="rId12"/>
    <p:sldId id="425" r:id="rId13"/>
    <p:sldId id="426" r:id="rId14"/>
    <p:sldId id="396" r:id="rId15"/>
    <p:sldId id="397" r:id="rId16"/>
    <p:sldId id="398" r:id="rId17"/>
    <p:sldId id="399" r:id="rId18"/>
    <p:sldId id="400" r:id="rId19"/>
    <p:sldId id="401" r:id="rId20"/>
    <p:sldId id="402" r:id="rId21"/>
    <p:sldId id="403" r:id="rId22"/>
    <p:sldId id="404" r:id="rId23"/>
    <p:sldId id="405" r:id="rId24"/>
    <p:sldId id="406" r:id="rId25"/>
    <p:sldId id="407" r:id="rId26"/>
    <p:sldId id="408" r:id="rId27"/>
    <p:sldId id="409" r:id="rId28"/>
    <p:sldId id="410" r:id="rId29"/>
    <p:sldId id="411" r:id="rId30"/>
    <p:sldId id="412" r:id="rId31"/>
    <p:sldId id="416" r:id="rId32"/>
    <p:sldId id="417" r:id="rId33"/>
    <p:sldId id="428" r:id="rId34"/>
    <p:sldId id="429" r:id="rId35"/>
    <p:sldId id="389" r:id="rId36"/>
    <p:sldId id="304" r:id="rId37"/>
    <p:sldId id="418" r:id="rId38"/>
    <p:sldId id="414" r:id="rId39"/>
    <p:sldId id="415" r:id="rId40"/>
    <p:sldId id="341" r:id="rId41"/>
    <p:sldId id="368" r:id="rId42"/>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FFFF"/>
    <a:srgbClr val="008000"/>
    <a:srgbClr val="FF5050"/>
    <a:srgbClr val="CC0099"/>
    <a:srgbClr val="FFFF00"/>
    <a:srgbClr val="BE240A"/>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102"/>
      </p:cViewPr>
      <p:guideLst>
        <p:guide orient="horz" pos="2160"/>
        <p:guide pos="292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782"/>
    </p:cViewPr>
  </p:sorterViewPr>
  <p:notesViewPr>
    <p:cSldViewPr>
      <p:cViewPr varScale="1">
        <p:scale>
          <a:sx n="41" d="100"/>
          <a:sy n="41" d="100"/>
        </p:scale>
        <p:origin x="-85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3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83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83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r>
              <a:rPr lang="tr-TR"/>
              <a:t>Fazıl ÖLMEZ</a:t>
            </a:r>
          </a:p>
        </p:txBody>
      </p:sp>
      <p:sp>
        <p:nvSpPr>
          <p:cNvPr id="183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55592AB2-4A85-4810-8824-407DDBE46F4D}" type="slidenum">
              <a:rPr lang="tr-TR"/>
              <a:pPr/>
              <a:t>‹#›</a:t>
            </a:fld>
            <a:endParaRPr lang="tr-TR"/>
          </a:p>
        </p:txBody>
      </p:sp>
    </p:spTree>
    <p:extLst>
      <p:ext uri="{BB962C8B-B14F-4D97-AF65-F5344CB8AC3E}">
        <p14:creationId xmlns:p14="http://schemas.microsoft.com/office/powerpoint/2010/main" val="42593641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47107" name="Rectangle 3"/>
          <p:cNvSpPr>
            <a:spLocks noGrp="1" noChangeArrowheads="1"/>
          </p:cNvSpPr>
          <p:nvPr>
            <p:ph type="dt"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471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7109" name="Rectangle 5"/>
          <p:cNvSpPr>
            <a:spLocks noGrp="1" noChangeArrowheads="1"/>
          </p:cNvSpPr>
          <p:nvPr>
            <p:ph type="body" sz="quarter" idx="3"/>
          </p:nvPr>
        </p:nvSpPr>
        <p:spPr bwMode="auto">
          <a:xfrm>
            <a:off x="914400" y="4343400"/>
            <a:ext cx="5029200" cy="41148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Asıl metin biçemleri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7110" name="Rectangle 6"/>
          <p:cNvSpPr>
            <a:spLocks noGrp="1" noChangeArrowheads="1"/>
          </p:cNvSpPr>
          <p:nvPr>
            <p:ph type="ftr" sz="quarter" idx="4"/>
          </p:nvPr>
        </p:nvSpPr>
        <p:spPr bwMode="auto">
          <a:xfrm>
            <a:off x="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r>
              <a:rPr lang="tr-TR"/>
              <a:t>Fazıl ÖLMEZ</a:t>
            </a:r>
          </a:p>
        </p:txBody>
      </p:sp>
      <p:sp>
        <p:nvSpPr>
          <p:cNvPr id="47111" name="Rectangle 7"/>
          <p:cNvSpPr>
            <a:spLocks noGrp="1" noChangeArrowheads="1"/>
          </p:cNvSpPr>
          <p:nvPr>
            <p:ph type="sldNum" sz="quarter" idx="5"/>
          </p:nvPr>
        </p:nvSpPr>
        <p:spPr bwMode="auto">
          <a:xfrm>
            <a:off x="3886200" y="86868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4AA597CC-8E3B-4124-BEC9-03AF93021BE6}" type="slidenum">
              <a:rPr lang="tr-TR"/>
              <a:pPr/>
              <a:t>‹#›</a:t>
            </a:fld>
            <a:endParaRPr lang="tr-TR"/>
          </a:p>
        </p:txBody>
      </p:sp>
    </p:spTree>
    <p:extLst>
      <p:ext uri="{BB962C8B-B14F-4D97-AF65-F5344CB8AC3E}">
        <p14:creationId xmlns:p14="http://schemas.microsoft.com/office/powerpoint/2010/main" val="1567379858"/>
      </p:ext>
    </p:extLst>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kumimoji="1" sz="1200" kern="1200">
        <a:solidFill>
          <a:schemeClr val="tx1"/>
        </a:solidFill>
        <a:latin typeface="Times New Roman" pitchFamily="18" charset="0"/>
        <a:ea typeface="+mn-ea"/>
        <a:cs typeface="Arial" charset="0"/>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Arial" charset="0"/>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Arial" charset="0"/>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Arial" charset="0"/>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tr-TR"/>
              <a:t>Fazıl ÖLMEZ</a:t>
            </a:r>
          </a:p>
        </p:txBody>
      </p:sp>
      <p:sp>
        <p:nvSpPr>
          <p:cNvPr id="7" name="Rectangle 7"/>
          <p:cNvSpPr>
            <a:spLocks noGrp="1" noChangeArrowheads="1"/>
          </p:cNvSpPr>
          <p:nvPr>
            <p:ph type="sldNum" sz="quarter" idx="5"/>
          </p:nvPr>
        </p:nvSpPr>
        <p:spPr>
          <a:ln/>
        </p:spPr>
        <p:txBody>
          <a:bodyPr/>
          <a:lstStyle/>
          <a:p>
            <a:fld id="{8F0A1503-19D9-4A97-A4C0-69001F6BDF6B}" type="slidenum">
              <a:rPr lang="tr-TR"/>
              <a:pPr/>
              <a:t>1</a:t>
            </a:fld>
            <a:endParaRPr lang="tr-TR"/>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a:xfrm>
            <a:off x="685800" y="4343400"/>
            <a:ext cx="5486400" cy="4114800"/>
          </a:xfrm>
        </p:spPr>
        <p:txBody>
          <a:bodyPr/>
          <a:lstStyle/>
          <a:p>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Grp="1" noChangeArrowheads="1"/>
          </p:cNvSpPr>
          <p:nvPr>
            <p:ph type="ftr" sz="quarter" idx="4"/>
          </p:nvPr>
        </p:nvSpPr>
        <p:spPr>
          <a:ln/>
        </p:spPr>
        <p:txBody>
          <a:bodyPr/>
          <a:lstStyle/>
          <a:p>
            <a:r>
              <a:rPr lang="tr-TR"/>
              <a:t>Fazıl ÖLMEZ</a:t>
            </a:r>
          </a:p>
        </p:txBody>
      </p:sp>
      <p:sp>
        <p:nvSpPr>
          <p:cNvPr id="9" name="Rectangle 7"/>
          <p:cNvSpPr>
            <a:spLocks noGrp="1" noChangeArrowheads="1"/>
          </p:cNvSpPr>
          <p:nvPr>
            <p:ph type="sldNum" sz="quarter" idx="5"/>
          </p:nvPr>
        </p:nvSpPr>
        <p:spPr>
          <a:ln/>
        </p:spPr>
        <p:txBody>
          <a:bodyPr/>
          <a:lstStyle/>
          <a:p>
            <a:fld id="{E6CAFF9E-F248-4F35-A6F7-201DEEE3F12A}" type="slidenum">
              <a:rPr lang="tr-TR"/>
              <a:pPr/>
              <a:t>33</a:t>
            </a:fld>
            <a:endParaRPr lang="tr-TR"/>
          </a:p>
        </p:txBody>
      </p:sp>
      <p:sp>
        <p:nvSpPr>
          <p:cNvPr id="32256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E1E0D49E-C4E0-47B2-B798-CFDAA901425A}" type="slidenum">
              <a:rPr lang="tr-TR" sz="1200"/>
              <a:pPr algn="r"/>
              <a:t>33</a:t>
            </a:fld>
            <a:endParaRPr lang="tr-TR" sz="1200"/>
          </a:p>
        </p:txBody>
      </p:sp>
      <p:sp>
        <p:nvSpPr>
          <p:cNvPr id="322563"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D1A8D4A4-9D3A-4796-8756-46C5CFFA0075}" type="slidenum">
              <a:rPr lang="en-US" sz="1200"/>
              <a:pPr algn="r"/>
              <a:t>33</a:t>
            </a:fld>
            <a:endParaRPr lang="en-US" sz="1200"/>
          </a:p>
        </p:txBody>
      </p:sp>
      <p:sp>
        <p:nvSpPr>
          <p:cNvPr id="322564" name="Rectangle 2"/>
          <p:cNvSpPr>
            <a:spLocks noGrp="1" noRot="1" noChangeAspect="1" noChangeArrowheads="1" noTextEdit="1"/>
          </p:cNvSpPr>
          <p:nvPr>
            <p:ph type="sldImg"/>
          </p:nvPr>
        </p:nvSpPr>
        <p:spPr>
          <a:ln/>
        </p:spPr>
      </p:sp>
      <p:sp>
        <p:nvSpPr>
          <p:cNvPr id="322565"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39A0EDD-E034-462D-8184-62A39CA0C1AA}" type="datetime1">
              <a:rPr lang="tr-TR" smtClean="0"/>
              <a:pPr/>
              <a:t>03.05.2013</a:t>
            </a:fld>
            <a:endParaRPr lang="tr-TR" altLang="en-US"/>
          </a:p>
        </p:txBody>
      </p:sp>
      <p:sp>
        <p:nvSpPr>
          <p:cNvPr id="5" name="Altbilgi Yer Tutucusu 4"/>
          <p:cNvSpPr>
            <a:spLocks noGrp="1"/>
          </p:cNvSpPr>
          <p:nvPr>
            <p:ph type="ftr" sz="quarter" idx="11"/>
          </p:nvPr>
        </p:nvSpPr>
        <p:spPr/>
        <p:txBody>
          <a:bodyPr/>
          <a:lstStyle/>
          <a:p>
            <a:r>
              <a:rPr lang="tr-TR" altLang="en-US" smtClean="0"/>
              <a:t>Şeref Önal Baş İş Müf.</a:t>
            </a:r>
            <a:endParaRPr lang="tr-TR" altLang="en-US"/>
          </a:p>
        </p:txBody>
      </p:sp>
      <p:sp>
        <p:nvSpPr>
          <p:cNvPr id="6" name="Slayt Numarası Yer Tutucusu 5"/>
          <p:cNvSpPr>
            <a:spLocks noGrp="1"/>
          </p:cNvSpPr>
          <p:nvPr>
            <p:ph type="sldNum" sz="quarter" idx="12"/>
          </p:nvPr>
        </p:nvSpPr>
        <p:spPr/>
        <p:txBody>
          <a:bodyPr/>
          <a:lstStyle/>
          <a:p>
            <a:fld id="{9AB579A3-E98A-4E59-900B-DBBFBDEB4AAF}" type="slidenum">
              <a:rPr lang="tr-TR" altLang="en-US" smtClean="0"/>
              <a:pPr/>
              <a:t>‹#›</a:t>
            </a:fld>
            <a:endParaRPr lang="tr-TR" altLang="en-US"/>
          </a:p>
        </p:txBody>
      </p:sp>
    </p:spTree>
    <p:extLst>
      <p:ext uri="{BB962C8B-B14F-4D97-AF65-F5344CB8AC3E}">
        <p14:creationId xmlns:p14="http://schemas.microsoft.com/office/powerpoint/2010/main" val="1210496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D0A1B7-8E68-430E-BF54-70FE82FCB6AE}" type="datetime1">
              <a:rPr lang="tr-TR" smtClean="0"/>
              <a:pPr/>
              <a:t>03.05.2013</a:t>
            </a:fld>
            <a:endParaRPr lang="tr-TR" altLang="en-US"/>
          </a:p>
        </p:txBody>
      </p:sp>
      <p:sp>
        <p:nvSpPr>
          <p:cNvPr id="5" name="Altbilgi Yer Tutucusu 4"/>
          <p:cNvSpPr>
            <a:spLocks noGrp="1"/>
          </p:cNvSpPr>
          <p:nvPr>
            <p:ph type="ftr" sz="quarter" idx="11"/>
          </p:nvPr>
        </p:nvSpPr>
        <p:spPr/>
        <p:txBody>
          <a:bodyPr/>
          <a:lstStyle/>
          <a:p>
            <a:r>
              <a:rPr lang="tr-TR" altLang="en-US" smtClean="0"/>
              <a:t>Şeref Önal Baş İş Müf.</a:t>
            </a:r>
            <a:endParaRPr lang="tr-TR" altLang="en-US"/>
          </a:p>
        </p:txBody>
      </p:sp>
      <p:sp>
        <p:nvSpPr>
          <p:cNvPr id="6" name="Slayt Numarası Yer Tutucusu 5"/>
          <p:cNvSpPr>
            <a:spLocks noGrp="1"/>
          </p:cNvSpPr>
          <p:nvPr>
            <p:ph type="sldNum" sz="quarter" idx="12"/>
          </p:nvPr>
        </p:nvSpPr>
        <p:spPr/>
        <p:txBody>
          <a:bodyPr/>
          <a:lstStyle/>
          <a:p>
            <a:fld id="{F9F5C237-9CF2-47D2-B6B8-B5C94717D50C}" type="slidenum">
              <a:rPr lang="tr-TR" altLang="en-US" smtClean="0"/>
              <a:pPr/>
              <a:t>‹#›</a:t>
            </a:fld>
            <a:endParaRPr lang="tr-TR" altLang="en-US"/>
          </a:p>
        </p:txBody>
      </p:sp>
    </p:spTree>
    <p:extLst>
      <p:ext uri="{BB962C8B-B14F-4D97-AF65-F5344CB8AC3E}">
        <p14:creationId xmlns:p14="http://schemas.microsoft.com/office/powerpoint/2010/main" val="3616737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FAC17A-C929-4ED9-B2CE-3C14C51F87F9}" type="datetime1">
              <a:rPr lang="tr-TR" smtClean="0"/>
              <a:pPr/>
              <a:t>03.05.2013</a:t>
            </a:fld>
            <a:endParaRPr lang="tr-TR" altLang="en-US"/>
          </a:p>
        </p:txBody>
      </p:sp>
      <p:sp>
        <p:nvSpPr>
          <p:cNvPr id="5" name="Altbilgi Yer Tutucusu 4"/>
          <p:cNvSpPr>
            <a:spLocks noGrp="1"/>
          </p:cNvSpPr>
          <p:nvPr>
            <p:ph type="ftr" sz="quarter" idx="11"/>
          </p:nvPr>
        </p:nvSpPr>
        <p:spPr/>
        <p:txBody>
          <a:bodyPr/>
          <a:lstStyle/>
          <a:p>
            <a:r>
              <a:rPr lang="tr-TR" altLang="en-US" smtClean="0"/>
              <a:t>Şeref Önal Baş İş Müf.</a:t>
            </a:r>
            <a:endParaRPr lang="tr-TR" altLang="en-US"/>
          </a:p>
        </p:txBody>
      </p:sp>
      <p:sp>
        <p:nvSpPr>
          <p:cNvPr id="6" name="Slayt Numarası Yer Tutucusu 5"/>
          <p:cNvSpPr>
            <a:spLocks noGrp="1"/>
          </p:cNvSpPr>
          <p:nvPr>
            <p:ph type="sldNum" sz="quarter" idx="12"/>
          </p:nvPr>
        </p:nvSpPr>
        <p:spPr/>
        <p:txBody>
          <a:bodyPr/>
          <a:lstStyle/>
          <a:p>
            <a:fld id="{0F1A58E7-8520-4DB0-A0AA-1464800C0A1D}" type="slidenum">
              <a:rPr lang="tr-TR" altLang="en-US" smtClean="0"/>
              <a:pPr/>
              <a:t>‹#›</a:t>
            </a:fld>
            <a:endParaRPr lang="tr-TR" altLang="en-US"/>
          </a:p>
        </p:txBody>
      </p:sp>
    </p:spTree>
    <p:extLst>
      <p:ext uri="{BB962C8B-B14F-4D97-AF65-F5344CB8AC3E}">
        <p14:creationId xmlns:p14="http://schemas.microsoft.com/office/powerpoint/2010/main" val="35528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Başlık, Küçük Resim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Küçük Resim Yer Tutucusu"/>
          <p:cNvSpPr>
            <a:spLocks noGrp="1"/>
          </p:cNvSpPr>
          <p:nvPr>
            <p:ph type="clipArt" sz="half" idx="1"/>
          </p:nvPr>
        </p:nvSpPr>
        <p:spPr>
          <a:xfrm>
            <a:off x="457200" y="1600200"/>
            <a:ext cx="4038600" cy="4530725"/>
          </a:xfrm>
        </p:spPr>
        <p:txBody>
          <a:bodyPr/>
          <a:lstStyle/>
          <a:p>
            <a:endParaRPr lang="tr-TR"/>
          </a:p>
        </p:txBody>
      </p:sp>
      <p:sp>
        <p:nvSpPr>
          <p:cNvPr id="4" name="3 Metin Yer Tutucusu"/>
          <p:cNvSpPr>
            <a:spLocks noGrp="1"/>
          </p:cNvSpPr>
          <p:nvPr>
            <p:ph type="body"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43638"/>
            <a:ext cx="2133600" cy="457200"/>
          </a:xfrm>
        </p:spPr>
        <p:txBody>
          <a:bodyPr/>
          <a:lstStyle>
            <a:lvl1pPr>
              <a:defRPr/>
            </a:lvl1pPr>
          </a:lstStyle>
          <a:p>
            <a:fld id="{EA047092-BBA7-4DDD-B810-358DEFB9986B}" type="datetime1">
              <a:rPr lang="tr-TR"/>
              <a:pPr/>
              <a:t>03.05.2013</a:t>
            </a:fld>
            <a:endParaRPr lang="tr-TR" altLang="en-US"/>
          </a:p>
        </p:txBody>
      </p:sp>
      <p:sp>
        <p:nvSpPr>
          <p:cNvPr id="6" name="5 Altbilgi Yer Tutucusu"/>
          <p:cNvSpPr>
            <a:spLocks noGrp="1"/>
          </p:cNvSpPr>
          <p:nvPr>
            <p:ph type="ftr" sz="quarter" idx="11"/>
          </p:nvPr>
        </p:nvSpPr>
        <p:spPr>
          <a:xfrm>
            <a:off x="3124200" y="6248400"/>
            <a:ext cx="2895600" cy="457200"/>
          </a:xfrm>
        </p:spPr>
        <p:txBody>
          <a:bodyPr/>
          <a:lstStyle>
            <a:lvl1pPr>
              <a:defRPr/>
            </a:lvl1pPr>
          </a:lstStyle>
          <a:p>
            <a:r>
              <a:rPr lang="tr-TR" altLang="en-US"/>
              <a:t>Şeref Önal Baş İş Müf.</a:t>
            </a:r>
          </a:p>
        </p:txBody>
      </p:sp>
      <p:sp>
        <p:nvSpPr>
          <p:cNvPr id="7" name="6 Slayt Numarası Yer Tutucusu"/>
          <p:cNvSpPr>
            <a:spLocks noGrp="1"/>
          </p:cNvSpPr>
          <p:nvPr>
            <p:ph type="sldNum" sz="quarter" idx="12"/>
          </p:nvPr>
        </p:nvSpPr>
        <p:spPr>
          <a:xfrm>
            <a:off x="6553200" y="6243638"/>
            <a:ext cx="2133600" cy="457200"/>
          </a:xfrm>
        </p:spPr>
        <p:txBody>
          <a:bodyPr/>
          <a:lstStyle>
            <a:lvl1pPr>
              <a:defRPr/>
            </a:lvl1pPr>
          </a:lstStyle>
          <a:p>
            <a:fld id="{A3C6BDDE-94C7-4621-8063-2E55215CF29B}" type="slidenum">
              <a:rPr lang="tr-TR" altLang="en-US"/>
              <a:pPr/>
              <a:t>‹#›</a:t>
            </a:fld>
            <a:endParaRPr lang="tr-T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17E69B-2F1D-4DDD-B3E3-FC14560FD352}" type="datetime1">
              <a:rPr lang="tr-TR" smtClean="0"/>
              <a:pPr/>
              <a:t>03.05.2013</a:t>
            </a:fld>
            <a:endParaRPr lang="tr-TR" altLang="en-US"/>
          </a:p>
        </p:txBody>
      </p:sp>
      <p:sp>
        <p:nvSpPr>
          <p:cNvPr id="5" name="Altbilgi Yer Tutucusu 4"/>
          <p:cNvSpPr>
            <a:spLocks noGrp="1"/>
          </p:cNvSpPr>
          <p:nvPr>
            <p:ph type="ftr" sz="quarter" idx="11"/>
          </p:nvPr>
        </p:nvSpPr>
        <p:spPr/>
        <p:txBody>
          <a:bodyPr/>
          <a:lstStyle/>
          <a:p>
            <a:r>
              <a:rPr lang="tr-TR" altLang="en-US" smtClean="0"/>
              <a:t>Şeref Önal Baş İş Müf.</a:t>
            </a:r>
            <a:endParaRPr lang="tr-TR" altLang="en-US"/>
          </a:p>
        </p:txBody>
      </p:sp>
      <p:sp>
        <p:nvSpPr>
          <p:cNvPr id="6" name="Slayt Numarası Yer Tutucusu 5"/>
          <p:cNvSpPr>
            <a:spLocks noGrp="1"/>
          </p:cNvSpPr>
          <p:nvPr>
            <p:ph type="sldNum" sz="quarter" idx="12"/>
          </p:nvPr>
        </p:nvSpPr>
        <p:spPr/>
        <p:txBody>
          <a:bodyPr/>
          <a:lstStyle/>
          <a:p>
            <a:fld id="{4B909CD0-07EB-45F1-ADDF-C38B91CD21DD}" type="slidenum">
              <a:rPr lang="tr-TR" altLang="en-US" smtClean="0"/>
              <a:pPr/>
              <a:t>‹#›</a:t>
            </a:fld>
            <a:endParaRPr lang="tr-TR" altLang="en-US"/>
          </a:p>
        </p:txBody>
      </p:sp>
    </p:spTree>
    <p:extLst>
      <p:ext uri="{BB962C8B-B14F-4D97-AF65-F5344CB8AC3E}">
        <p14:creationId xmlns:p14="http://schemas.microsoft.com/office/powerpoint/2010/main" val="3594356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31B8F27-6759-422E-AB05-93CDCEA55CDE}" type="datetime1">
              <a:rPr lang="tr-TR" smtClean="0"/>
              <a:pPr/>
              <a:t>03.05.2013</a:t>
            </a:fld>
            <a:endParaRPr lang="tr-TR" altLang="en-US"/>
          </a:p>
        </p:txBody>
      </p:sp>
      <p:sp>
        <p:nvSpPr>
          <p:cNvPr id="5" name="Altbilgi Yer Tutucusu 4"/>
          <p:cNvSpPr>
            <a:spLocks noGrp="1"/>
          </p:cNvSpPr>
          <p:nvPr>
            <p:ph type="ftr" sz="quarter" idx="11"/>
          </p:nvPr>
        </p:nvSpPr>
        <p:spPr/>
        <p:txBody>
          <a:bodyPr/>
          <a:lstStyle/>
          <a:p>
            <a:r>
              <a:rPr lang="tr-TR" altLang="en-US" smtClean="0"/>
              <a:t>Şeref Önal Baş İş Müf.</a:t>
            </a:r>
            <a:endParaRPr lang="tr-TR" altLang="en-US"/>
          </a:p>
        </p:txBody>
      </p:sp>
      <p:sp>
        <p:nvSpPr>
          <p:cNvPr id="6" name="Slayt Numarası Yer Tutucusu 5"/>
          <p:cNvSpPr>
            <a:spLocks noGrp="1"/>
          </p:cNvSpPr>
          <p:nvPr>
            <p:ph type="sldNum" sz="quarter" idx="12"/>
          </p:nvPr>
        </p:nvSpPr>
        <p:spPr/>
        <p:txBody>
          <a:bodyPr/>
          <a:lstStyle/>
          <a:p>
            <a:fld id="{37035B59-CE5C-419A-A030-A336E40D16FC}" type="slidenum">
              <a:rPr lang="tr-TR" altLang="en-US" smtClean="0"/>
              <a:pPr/>
              <a:t>‹#›</a:t>
            </a:fld>
            <a:endParaRPr lang="tr-TR" altLang="en-US"/>
          </a:p>
        </p:txBody>
      </p:sp>
    </p:spTree>
    <p:extLst>
      <p:ext uri="{BB962C8B-B14F-4D97-AF65-F5344CB8AC3E}">
        <p14:creationId xmlns:p14="http://schemas.microsoft.com/office/powerpoint/2010/main" val="3437441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25E25DA-AC27-461F-8015-2BAD92E32CE8}" type="datetime1">
              <a:rPr lang="tr-TR" smtClean="0"/>
              <a:pPr/>
              <a:t>03.05.2013</a:t>
            </a:fld>
            <a:endParaRPr lang="tr-TR" altLang="en-US"/>
          </a:p>
        </p:txBody>
      </p:sp>
      <p:sp>
        <p:nvSpPr>
          <p:cNvPr id="6" name="Altbilgi Yer Tutucusu 5"/>
          <p:cNvSpPr>
            <a:spLocks noGrp="1"/>
          </p:cNvSpPr>
          <p:nvPr>
            <p:ph type="ftr" sz="quarter" idx="11"/>
          </p:nvPr>
        </p:nvSpPr>
        <p:spPr/>
        <p:txBody>
          <a:bodyPr/>
          <a:lstStyle/>
          <a:p>
            <a:r>
              <a:rPr lang="tr-TR" altLang="en-US" smtClean="0"/>
              <a:t>Şeref Önal Baş İş Müf.</a:t>
            </a:r>
            <a:endParaRPr lang="tr-TR" altLang="en-US"/>
          </a:p>
        </p:txBody>
      </p:sp>
      <p:sp>
        <p:nvSpPr>
          <p:cNvPr id="7" name="Slayt Numarası Yer Tutucusu 6"/>
          <p:cNvSpPr>
            <a:spLocks noGrp="1"/>
          </p:cNvSpPr>
          <p:nvPr>
            <p:ph type="sldNum" sz="quarter" idx="12"/>
          </p:nvPr>
        </p:nvSpPr>
        <p:spPr/>
        <p:txBody>
          <a:bodyPr/>
          <a:lstStyle/>
          <a:p>
            <a:fld id="{F715E02E-DB95-4507-A1A2-6488D358CB64}" type="slidenum">
              <a:rPr lang="tr-TR" altLang="en-US" smtClean="0"/>
              <a:pPr/>
              <a:t>‹#›</a:t>
            </a:fld>
            <a:endParaRPr lang="tr-TR" altLang="en-US"/>
          </a:p>
        </p:txBody>
      </p:sp>
    </p:spTree>
    <p:extLst>
      <p:ext uri="{BB962C8B-B14F-4D97-AF65-F5344CB8AC3E}">
        <p14:creationId xmlns:p14="http://schemas.microsoft.com/office/powerpoint/2010/main" val="70508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F1CAA31-1B7A-49F7-B3BD-3DDDD8F9CE98}" type="datetime1">
              <a:rPr lang="tr-TR" smtClean="0"/>
              <a:pPr/>
              <a:t>03.05.2013</a:t>
            </a:fld>
            <a:endParaRPr lang="tr-TR" altLang="en-US"/>
          </a:p>
        </p:txBody>
      </p:sp>
      <p:sp>
        <p:nvSpPr>
          <p:cNvPr id="8" name="Altbilgi Yer Tutucusu 7"/>
          <p:cNvSpPr>
            <a:spLocks noGrp="1"/>
          </p:cNvSpPr>
          <p:nvPr>
            <p:ph type="ftr" sz="quarter" idx="11"/>
          </p:nvPr>
        </p:nvSpPr>
        <p:spPr/>
        <p:txBody>
          <a:bodyPr/>
          <a:lstStyle/>
          <a:p>
            <a:r>
              <a:rPr lang="tr-TR" altLang="en-US" smtClean="0"/>
              <a:t>Şeref Önal Baş İş Müf.</a:t>
            </a:r>
            <a:endParaRPr lang="tr-TR" altLang="en-US"/>
          </a:p>
        </p:txBody>
      </p:sp>
      <p:sp>
        <p:nvSpPr>
          <p:cNvPr id="9" name="Slayt Numarası Yer Tutucusu 8"/>
          <p:cNvSpPr>
            <a:spLocks noGrp="1"/>
          </p:cNvSpPr>
          <p:nvPr>
            <p:ph type="sldNum" sz="quarter" idx="12"/>
          </p:nvPr>
        </p:nvSpPr>
        <p:spPr/>
        <p:txBody>
          <a:bodyPr/>
          <a:lstStyle/>
          <a:p>
            <a:fld id="{54B95206-BB7D-442E-AB10-509EE712C677}" type="slidenum">
              <a:rPr lang="tr-TR" altLang="en-US" smtClean="0"/>
              <a:pPr/>
              <a:t>‹#›</a:t>
            </a:fld>
            <a:endParaRPr lang="tr-TR" altLang="en-US"/>
          </a:p>
        </p:txBody>
      </p:sp>
    </p:spTree>
    <p:extLst>
      <p:ext uri="{BB962C8B-B14F-4D97-AF65-F5344CB8AC3E}">
        <p14:creationId xmlns:p14="http://schemas.microsoft.com/office/powerpoint/2010/main" val="954688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9E4D24-ACFF-4FA2-8D84-55BB54B5D28C}" type="datetime1">
              <a:rPr lang="tr-TR" smtClean="0"/>
              <a:pPr/>
              <a:t>03.05.2013</a:t>
            </a:fld>
            <a:endParaRPr lang="tr-TR" altLang="en-US"/>
          </a:p>
        </p:txBody>
      </p:sp>
      <p:sp>
        <p:nvSpPr>
          <p:cNvPr id="4" name="Altbilgi Yer Tutucusu 3"/>
          <p:cNvSpPr>
            <a:spLocks noGrp="1"/>
          </p:cNvSpPr>
          <p:nvPr>
            <p:ph type="ftr" sz="quarter" idx="11"/>
          </p:nvPr>
        </p:nvSpPr>
        <p:spPr/>
        <p:txBody>
          <a:bodyPr/>
          <a:lstStyle/>
          <a:p>
            <a:r>
              <a:rPr lang="tr-TR" altLang="en-US" smtClean="0"/>
              <a:t>Şeref Önal Baş İş Müf.</a:t>
            </a:r>
            <a:endParaRPr lang="tr-TR" altLang="en-US"/>
          </a:p>
        </p:txBody>
      </p:sp>
      <p:sp>
        <p:nvSpPr>
          <p:cNvPr id="5" name="Slayt Numarası Yer Tutucusu 4"/>
          <p:cNvSpPr>
            <a:spLocks noGrp="1"/>
          </p:cNvSpPr>
          <p:nvPr>
            <p:ph type="sldNum" sz="quarter" idx="12"/>
          </p:nvPr>
        </p:nvSpPr>
        <p:spPr/>
        <p:txBody>
          <a:bodyPr/>
          <a:lstStyle/>
          <a:p>
            <a:fld id="{62208836-A940-4D69-B73E-AD3B9890FA79}" type="slidenum">
              <a:rPr lang="tr-TR" altLang="en-US" smtClean="0"/>
              <a:pPr/>
              <a:t>‹#›</a:t>
            </a:fld>
            <a:endParaRPr lang="tr-TR" altLang="en-US"/>
          </a:p>
        </p:txBody>
      </p:sp>
    </p:spTree>
    <p:extLst>
      <p:ext uri="{BB962C8B-B14F-4D97-AF65-F5344CB8AC3E}">
        <p14:creationId xmlns:p14="http://schemas.microsoft.com/office/powerpoint/2010/main" val="1607159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24C6B1-D8E1-47CE-BD6E-57F34F53ED65}" type="datetime1">
              <a:rPr lang="tr-TR" smtClean="0"/>
              <a:pPr/>
              <a:t>03.05.2013</a:t>
            </a:fld>
            <a:endParaRPr lang="tr-TR" altLang="en-US"/>
          </a:p>
        </p:txBody>
      </p:sp>
      <p:sp>
        <p:nvSpPr>
          <p:cNvPr id="3" name="Altbilgi Yer Tutucusu 2"/>
          <p:cNvSpPr>
            <a:spLocks noGrp="1"/>
          </p:cNvSpPr>
          <p:nvPr>
            <p:ph type="ftr" sz="quarter" idx="11"/>
          </p:nvPr>
        </p:nvSpPr>
        <p:spPr/>
        <p:txBody>
          <a:bodyPr/>
          <a:lstStyle/>
          <a:p>
            <a:r>
              <a:rPr lang="tr-TR" altLang="en-US" smtClean="0"/>
              <a:t>Şeref Önal Baş İş Müf.</a:t>
            </a:r>
            <a:endParaRPr lang="tr-TR" altLang="en-US"/>
          </a:p>
        </p:txBody>
      </p:sp>
      <p:sp>
        <p:nvSpPr>
          <p:cNvPr id="4" name="Slayt Numarası Yer Tutucusu 3"/>
          <p:cNvSpPr>
            <a:spLocks noGrp="1"/>
          </p:cNvSpPr>
          <p:nvPr>
            <p:ph type="sldNum" sz="quarter" idx="12"/>
          </p:nvPr>
        </p:nvSpPr>
        <p:spPr/>
        <p:txBody>
          <a:bodyPr/>
          <a:lstStyle/>
          <a:p>
            <a:fld id="{1FEC4A5E-3581-4AF2-95E8-FAB4799489E8}" type="slidenum">
              <a:rPr lang="tr-TR" altLang="en-US" smtClean="0"/>
              <a:pPr/>
              <a:t>‹#›</a:t>
            </a:fld>
            <a:endParaRPr lang="tr-TR" altLang="en-US"/>
          </a:p>
        </p:txBody>
      </p:sp>
    </p:spTree>
    <p:extLst>
      <p:ext uri="{BB962C8B-B14F-4D97-AF65-F5344CB8AC3E}">
        <p14:creationId xmlns:p14="http://schemas.microsoft.com/office/powerpoint/2010/main" val="1331938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17898BE-0757-46E6-902A-5B13216FC776}" type="datetime1">
              <a:rPr lang="tr-TR" smtClean="0"/>
              <a:pPr/>
              <a:t>03.05.2013</a:t>
            </a:fld>
            <a:endParaRPr lang="tr-TR" altLang="en-US"/>
          </a:p>
        </p:txBody>
      </p:sp>
      <p:sp>
        <p:nvSpPr>
          <p:cNvPr id="6" name="Altbilgi Yer Tutucusu 5"/>
          <p:cNvSpPr>
            <a:spLocks noGrp="1"/>
          </p:cNvSpPr>
          <p:nvPr>
            <p:ph type="ftr" sz="quarter" idx="11"/>
          </p:nvPr>
        </p:nvSpPr>
        <p:spPr/>
        <p:txBody>
          <a:bodyPr/>
          <a:lstStyle/>
          <a:p>
            <a:r>
              <a:rPr lang="tr-TR" altLang="en-US" smtClean="0"/>
              <a:t>Şeref Önal Baş İş Müf.</a:t>
            </a:r>
            <a:endParaRPr lang="tr-TR" altLang="en-US"/>
          </a:p>
        </p:txBody>
      </p:sp>
      <p:sp>
        <p:nvSpPr>
          <p:cNvPr id="7" name="Slayt Numarası Yer Tutucusu 6"/>
          <p:cNvSpPr>
            <a:spLocks noGrp="1"/>
          </p:cNvSpPr>
          <p:nvPr>
            <p:ph type="sldNum" sz="quarter" idx="12"/>
          </p:nvPr>
        </p:nvSpPr>
        <p:spPr/>
        <p:txBody>
          <a:bodyPr/>
          <a:lstStyle/>
          <a:p>
            <a:fld id="{1A614E9E-39A9-4460-BCD0-94C66AD6A2FB}" type="slidenum">
              <a:rPr lang="tr-TR" altLang="en-US" smtClean="0"/>
              <a:pPr/>
              <a:t>‹#›</a:t>
            </a:fld>
            <a:endParaRPr lang="tr-TR" altLang="en-US"/>
          </a:p>
        </p:txBody>
      </p:sp>
    </p:spTree>
    <p:extLst>
      <p:ext uri="{BB962C8B-B14F-4D97-AF65-F5344CB8AC3E}">
        <p14:creationId xmlns:p14="http://schemas.microsoft.com/office/powerpoint/2010/main" val="1409639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9DB1241-EE62-4AE2-96F9-6F4BAFFAA6FE}" type="datetime1">
              <a:rPr lang="tr-TR" smtClean="0"/>
              <a:pPr/>
              <a:t>03.05.2013</a:t>
            </a:fld>
            <a:endParaRPr lang="tr-TR" altLang="en-US"/>
          </a:p>
        </p:txBody>
      </p:sp>
      <p:sp>
        <p:nvSpPr>
          <p:cNvPr id="6" name="Altbilgi Yer Tutucusu 5"/>
          <p:cNvSpPr>
            <a:spLocks noGrp="1"/>
          </p:cNvSpPr>
          <p:nvPr>
            <p:ph type="ftr" sz="quarter" idx="11"/>
          </p:nvPr>
        </p:nvSpPr>
        <p:spPr/>
        <p:txBody>
          <a:bodyPr/>
          <a:lstStyle/>
          <a:p>
            <a:r>
              <a:rPr lang="tr-TR" altLang="en-US" smtClean="0"/>
              <a:t>Şeref Önal Baş İş Müf.</a:t>
            </a:r>
            <a:endParaRPr lang="tr-TR" altLang="en-US"/>
          </a:p>
        </p:txBody>
      </p:sp>
      <p:sp>
        <p:nvSpPr>
          <p:cNvPr id="7" name="Slayt Numarası Yer Tutucusu 6"/>
          <p:cNvSpPr>
            <a:spLocks noGrp="1"/>
          </p:cNvSpPr>
          <p:nvPr>
            <p:ph type="sldNum" sz="quarter" idx="12"/>
          </p:nvPr>
        </p:nvSpPr>
        <p:spPr/>
        <p:txBody>
          <a:bodyPr/>
          <a:lstStyle/>
          <a:p>
            <a:fld id="{50B1B0E2-717C-4E5E-8F79-DC3E64512981}" type="slidenum">
              <a:rPr lang="tr-TR" altLang="en-US" smtClean="0"/>
              <a:pPr/>
              <a:t>‹#›</a:t>
            </a:fld>
            <a:endParaRPr lang="tr-TR" altLang="en-US"/>
          </a:p>
        </p:txBody>
      </p:sp>
    </p:spTree>
    <p:extLst>
      <p:ext uri="{BB962C8B-B14F-4D97-AF65-F5344CB8AC3E}">
        <p14:creationId xmlns:p14="http://schemas.microsoft.com/office/powerpoint/2010/main" val="2253522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9C9D5-AC5B-456D-8B28-D5DDC7E9F579}" type="datetime1">
              <a:rPr lang="tr-TR" smtClean="0"/>
              <a:pPr/>
              <a:t>03.05.2013</a:t>
            </a:fld>
            <a:endParaRPr lang="tr-TR" alt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ltLang="en-US" smtClean="0"/>
              <a:t>Şeref Önal Baş İş Müf.</a:t>
            </a:r>
            <a:endParaRPr lang="tr-TR" alt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C500E-A44E-446F-8188-532E8CB024CA}" type="slidenum">
              <a:rPr lang="tr-TR" altLang="en-US" smtClean="0"/>
              <a:pPr/>
              <a:t>‹#›</a:t>
            </a:fld>
            <a:endParaRPr lang="tr-TR" altLang="en-US"/>
          </a:p>
        </p:txBody>
      </p:sp>
    </p:spTree>
    <p:extLst>
      <p:ext uri="{BB962C8B-B14F-4D97-AF65-F5344CB8AC3E}">
        <p14:creationId xmlns:p14="http://schemas.microsoft.com/office/powerpoint/2010/main" val="73115214"/>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lo.org/public/english/index.ht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ab.calisma.gov.tr/index_dosyalar/Page704.htm" TargetMode="External"/><Relationship Id="rId2" Type="http://schemas.openxmlformats.org/officeDocument/2006/relationships/hyperlink" Target="http://ab.calisma.gov.tr/index_dosyalar/Page822.htm" TargetMode="External"/><Relationship Id="rId1" Type="http://schemas.openxmlformats.org/officeDocument/2006/relationships/slideLayout" Target="../slideLayouts/slideLayout2.xml"/><Relationship Id="rId6" Type="http://schemas.openxmlformats.org/officeDocument/2006/relationships/hyperlink" Target="http://ab.calisma.gov.tr/index_dosyalar/Page1043.htm" TargetMode="External"/><Relationship Id="rId5" Type="http://schemas.openxmlformats.org/officeDocument/2006/relationships/hyperlink" Target="http://ab.calisma.gov.tr/index_dosyalar/Page902.htm" TargetMode="External"/><Relationship Id="rId4" Type="http://schemas.openxmlformats.org/officeDocument/2006/relationships/hyperlink" Target="http://ab.calisma.gov.tr/index_dosyalar/Page981.htm"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lo.org/public/english/index.htm"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lo.org/public/english/index.ht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lo.org/public/english/index.ht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lo.org/public/english/index.htm"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who.int/e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Dell\Desktop\AYDIN.jpg"/>
          <p:cNvPicPr>
            <a:picLocks noChangeAspect="1" noChangeArrowheads="1"/>
          </p:cNvPicPr>
          <p:nvPr/>
        </p:nvPicPr>
        <p:blipFill>
          <a:blip r:embed="rId3" cstate="print">
            <a:extLst>
              <a:ext uri="{BEBA8EAE-BF5A-486C-A8C5-ECC9F3942E4B}">
                <a14:imgProps xmlns:a14="http://schemas.microsoft.com/office/drawing/2010/main">
                  <a14:imgLayer r:embed="rId4">
                    <a14:imgEffect>
                      <a14:artisticCrisscrossEtching/>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a:off x="97565" y="319128"/>
            <a:ext cx="2160240" cy="8911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5" name="4 Dikdörtgen"/>
          <p:cNvSpPr/>
          <p:nvPr/>
        </p:nvSpPr>
        <p:spPr>
          <a:xfrm>
            <a:off x="683568" y="1484784"/>
            <a:ext cx="8460432" cy="4247317"/>
          </a:xfrm>
          <a:prstGeom prst="rect">
            <a:avLst/>
          </a:prstGeom>
          <a:noFill/>
        </p:spPr>
        <p:txBody>
          <a:bodyPr wrap="square" lIns="91440" tIns="45720" rIns="91440" bIns="45720">
            <a:spAutoFit/>
          </a:bodyPr>
          <a:lstStyle/>
          <a:p>
            <a:pPr algn="ctr"/>
            <a:r>
              <a:rPr lang="tr-TR"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TÜRKİYE’DE </a:t>
            </a:r>
          </a:p>
          <a:p>
            <a:pPr algn="ctr"/>
            <a:r>
              <a:rPr lang="tr-TR"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VE </a:t>
            </a:r>
          </a:p>
          <a:p>
            <a:pPr algn="ctr"/>
            <a:r>
              <a:rPr lang="tr-TR"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DÜNYADA İŞ SAĞLIĞI VE </a:t>
            </a:r>
          </a:p>
          <a:p>
            <a:pPr algn="ctr"/>
            <a:r>
              <a:rPr lang="tr-TR"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GÜVENLİĞİ</a:t>
            </a:r>
            <a:endParaRPr lang="tr-TR"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4" name="Picture 2"/>
          <p:cNvPicPr>
            <a:picLocks noChangeAspect="1" noChangeArrowheads="1"/>
          </p:cNvPicPr>
          <p:nvPr/>
        </p:nvPicPr>
        <p:blipFill>
          <a:blip r:embed="rId5" cstate="print"/>
          <a:srcRect/>
          <a:stretch>
            <a:fillRect/>
          </a:stretch>
        </p:blipFill>
        <p:spPr bwMode="auto">
          <a:xfrm>
            <a:off x="6948488" y="4383088"/>
            <a:ext cx="2195512" cy="2474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idx="1"/>
          </p:nvPr>
        </p:nvSpPr>
        <p:spPr>
          <a:xfrm>
            <a:off x="539552" y="1628800"/>
            <a:ext cx="8229600" cy="4495800"/>
          </a:xfrm>
        </p:spPr>
        <p:txBody>
          <a:bodyPr/>
          <a:lstStyle/>
          <a:p>
            <a:r>
              <a:rPr lang="de-DE" dirty="0" err="1"/>
              <a:t>Ajansın</a:t>
            </a:r>
            <a:r>
              <a:rPr lang="de-DE" dirty="0"/>
              <a:t> </a:t>
            </a:r>
            <a:r>
              <a:rPr lang="de-DE" dirty="0" err="1"/>
              <a:t>kuruluşu</a:t>
            </a:r>
            <a:r>
              <a:rPr lang="de-DE" dirty="0"/>
              <a:t>  </a:t>
            </a:r>
            <a:r>
              <a:rPr lang="de-DE" dirty="0" err="1"/>
              <a:t>ve</a:t>
            </a:r>
            <a:r>
              <a:rPr lang="de-DE" dirty="0"/>
              <a:t> </a:t>
            </a:r>
            <a:r>
              <a:rPr lang="de-DE" dirty="0" err="1"/>
              <a:t>aktiviteleri</a:t>
            </a:r>
            <a:r>
              <a:rPr lang="de-DE" dirty="0"/>
              <a:t> </a:t>
            </a:r>
            <a:r>
              <a:rPr lang="de-DE" dirty="0" err="1"/>
              <a:t>üç</a:t>
            </a:r>
            <a:r>
              <a:rPr lang="de-DE" dirty="0"/>
              <a:t> </a:t>
            </a:r>
            <a:r>
              <a:rPr lang="de-DE" dirty="0" err="1"/>
              <a:t>Direktifle</a:t>
            </a:r>
            <a:r>
              <a:rPr lang="de-DE" dirty="0"/>
              <a:t> </a:t>
            </a:r>
            <a:r>
              <a:rPr lang="de-DE" dirty="0" err="1"/>
              <a:t>düzenlenmiştir</a:t>
            </a:r>
            <a:r>
              <a:rPr lang="de-DE" dirty="0"/>
              <a:t>: 2062/94, 1643/95 </a:t>
            </a:r>
            <a:r>
              <a:rPr lang="de-DE" dirty="0" err="1"/>
              <a:t>ve</a:t>
            </a:r>
            <a:r>
              <a:rPr lang="de-DE" dirty="0"/>
              <a:t> 1654/2003. </a:t>
            </a:r>
            <a:r>
              <a:rPr lang="de-DE" dirty="0" err="1">
                <a:solidFill>
                  <a:srgbClr val="FF3300"/>
                </a:solidFill>
              </a:rPr>
              <a:t>Ajans</a:t>
            </a:r>
            <a:r>
              <a:rPr lang="de-DE" dirty="0">
                <a:solidFill>
                  <a:srgbClr val="FF3300"/>
                </a:solidFill>
              </a:rPr>
              <a:t> </a:t>
            </a:r>
            <a:r>
              <a:rPr lang="de-DE" dirty="0" err="1">
                <a:solidFill>
                  <a:srgbClr val="FF3300"/>
                </a:solidFill>
              </a:rPr>
              <a:t>merkezi</a:t>
            </a:r>
            <a:r>
              <a:rPr lang="de-DE" dirty="0">
                <a:solidFill>
                  <a:srgbClr val="FF3300"/>
                </a:solidFill>
              </a:rPr>
              <a:t> </a:t>
            </a:r>
            <a:r>
              <a:rPr lang="de-DE" dirty="0" err="1">
                <a:solidFill>
                  <a:srgbClr val="FF3300"/>
                </a:solidFill>
              </a:rPr>
              <a:t>İspanya’nın</a:t>
            </a:r>
            <a:r>
              <a:rPr lang="de-DE" dirty="0">
                <a:solidFill>
                  <a:srgbClr val="FF3300"/>
                </a:solidFill>
              </a:rPr>
              <a:t> Bilbao </a:t>
            </a:r>
            <a:r>
              <a:rPr lang="de-DE" dirty="0" err="1">
                <a:solidFill>
                  <a:srgbClr val="FF3300"/>
                </a:solidFill>
              </a:rPr>
              <a:t>kentindedir</a:t>
            </a:r>
            <a:r>
              <a:rPr lang="de-DE" dirty="0">
                <a:solidFill>
                  <a:srgbClr val="FF3300"/>
                </a:solidFill>
              </a:rPr>
              <a:t>.</a:t>
            </a:r>
            <a:r>
              <a:rPr lang="de-DE" dirty="0"/>
              <a:t> </a:t>
            </a:r>
            <a:endParaRPr lang="tr-TR" dirty="0"/>
          </a:p>
          <a:p>
            <a:r>
              <a:rPr lang="de-DE" dirty="0" err="1"/>
              <a:t>Bütün</a:t>
            </a:r>
            <a:r>
              <a:rPr lang="de-DE" dirty="0"/>
              <a:t> </a:t>
            </a:r>
            <a:r>
              <a:rPr lang="de-DE" dirty="0" err="1"/>
              <a:t>üye</a:t>
            </a:r>
            <a:r>
              <a:rPr lang="de-DE" dirty="0"/>
              <a:t> </a:t>
            </a:r>
            <a:r>
              <a:rPr lang="de-DE" dirty="0" err="1"/>
              <a:t>ülkeler</a:t>
            </a:r>
            <a:r>
              <a:rPr lang="de-DE" dirty="0"/>
              <a:t> </a:t>
            </a:r>
            <a:r>
              <a:rPr lang="de-DE" dirty="0" err="1"/>
              <a:t>devlet</a:t>
            </a:r>
            <a:r>
              <a:rPr lang="de-DE" dirty="0"/>
              <a:t>, </a:t>
            </a:r>
            <a:r>
              <a:rPr lang="de-DE" dirty="0" err="1"/>
              <a:t>işçi</a:t>
            </a:r>
            <a:r>
              <a:rPr lang="de-DE" dirty="0"/>
              <a:t> </a:t>
            </a:r>
            <a:r>
              <a:rPr lang="de-DE" dirty="0" err="1"/>
              <a:t>ve</a:t>
            </a:r>
            <a:r>
              <a:rPr lang="de-DE" dirty="0"/>
              <a:t> </a:t>
            </a:r>
            <a:r>
              <a:rPr lang="de-DE" dirty="0" err="1"/>
              <a:t>işveren</a:t>
            </a:r>
            <a:r>
              <a:rPr lang="de-DE" dirty="0"/>
              <a:t> </a:t>
            </a:r>
            <a:r>
              <a:rPr lang="de-DE" dirty="0" err="1"/>
              <a:t>tarafları</a:t>
            </a:r>
            <a:r>
              <a:rPr lang="de-DE" dirty="0"/>
              <a:t> </a:t>
            </a:r>
            <a:r>
              <a:rPr lang="de-DE" dirty="0" err="1"/>
              <a:t>ile</a:t>
            </a:r>
            <a:r>
              <a:rPr lang="de-DE" dirty="0"/>
              <a:t> </a:t>
            </a:r>
            <a:r>
              <a:rPr lang="de-DE" dirty="0" err="1"/>
              <a:t>Ajansa</a:t>
            </a:r>
            <a:r>
              <a:rPr lang="de-DE" dirty="0"/>
              <a:t> </a:t>
            </a:r>
            <a:r>
              <a:rPr lang="de-DE" dirty="0" err="1"/>
              <a:t>üyedirler</a:t>
            </a:r>
            <a:r>
              <a:rPr lang="de-DE" dirty="0"/>
              <a:t>. </a:t>
            </a:r>
            <a:r>
              <a:rPr lang="de-DE" dirty="0" err="1"/>
              <a:t>Yaklaşık</a:t>
            </a:r>
            <a:r>
              <a:rPr lang="de-DE" dirty="0"/>
              <a:t> 50 </a:t>
            </a:r>
            <a:r>
              <a:rPr lang="de-DE" dirty="0" err="1"/>
              <a:t>kişinin</a:t>
            </a:r>
            <a:r>
              <a:rPr lang="de-DE" dirty="0"/>
              <a:t> </a:t>
            </a:r>
            <a:r>
              <a:rPr lang="de-DE" dirty="0" err="1"/>
              <a:t>görev</a:t>
            </a:r>
            <a:r>
              <a:rPr lang="de-DE" dirty="0"/>
              <a:t> </a:t>
            </a:r>
            <a:r>
              <a:rPr lang="de-DE" dirty="0" err="1"/>
              <a:t>aldığı</a:t>
            </a:r>
            <a:r>
              <a:rPr lang="de-DE" dirty="0"/>
              <a:t> </a:t>
            </a:r>
            <a:r>
              <a:rPr lang="de-DE" dirty="0" err="1"/>
              <a:t>Ajansın</a:t>
            </a:r>
            <a:r>
              <a:rPr lang="de-DE" dirty="0"/>
              <a:t> </a:t>
            </a:r>
            <a:r>
              <a:rPr lang="de-DE" dirty="0" err="1"/>
              <a:t>çok</a:t>
            </a:r>
            <a:r>
              <a:rPr lang="de-DE" dirty="0"/>
              <a:t> </a:t>
            </a:r>
            <a:r>
              <a:rPr lang="de-DE" dirty="0" err="1"/>
              <a:t>sayıda</a:t>
            </a:r>
            <a:r>
              <a:rPr lang="de-DE" dirty="0"/>
              <a:t> </a:t>
            </a:r>
            <a:r>
              <a:rPr lang="de-DE" dirty="0" err="1"/>
              <a:t>yayını</a:t>
            </a:r>
            <a:r>
              <a:rPr lang="de-DE" dirty="0"/>
              <a:t> </a:t>
            </a:r>
            <a:r>
              <a:rPr lang="de-DE" dirty="0" err="1"/>
              <a:t>ve</a:t>
            </a:r>
            <a:r>
              <a:rPr lang="de-DE" dirty="0"/>
              <a:t> </a:t>
            </a:r>
            <a:r>
              <a:rPr lang="de-DE" dirty="0" err="1"/>
              <a:t>yıllık</a:t>
            </a:r>
            <a:r>
              <a:rPr lang="de-DE" dirty="0"/>
              <a:t> </a:t>
            </a:r>
            <a:r>
              <a:rPr lang="de-DE" dirty="0" err="1"/>
              <a:t>düzenli</a:t>
            </a:r>
            <a:r>
              <a:rPr lang="de-DE" dirty="0"/>
              <a:t> </a:t>
            </a:r>
            <a:r>
              <a:rPr lang="de-DE" dirty="0" err="1"/>
              <a:t>aktiviteleri</a:t>
            </a:r>
            <a:r>
              <a:rPr lang="de-DE" dirty="0"/>
              <a:t> </a:t>
            </a:r>
            <a:r>
              <a:rPr lang="de-DE" dirty="0" err="1"/>
              <a:t>bulunmaktadır</a:t>
            </a:r>
            <a:r>
              <a:rPr lang="de-DE" dirty="0"/>
              <a:t>. </a:t>
            </a:r>
            <a:endParaRPr lang="tr-TR" dirty="0"/>
          </a:p>
        </p:txBody>
      </p:sp>
      <p:sp>
        <p:nvSpPr>
          <p:cNvPr id="5" name="5 Slayt Numarası Yer Tutucusu"/>
          <p:cNvSpPr>
            <a:spLocks noGrp="1"/>
          </p:cNvSpPr>
          <p:nvPr>
            <p:ph type="sldNum" sz="quarter" idx="12"/>
          </p:nvPr>
        </p:nvSpPr>
        <p:spPr/>
        <p:txBody>
          <a:bodyPr/>
          <a:lstStyle/>
          <a:p>
            <a:fld id="{8B9A8CE6-E5FE-430E-9B0D-FDB6CEAB39C7}" type="slidenum">
              <a:rPr lang="tr-TR" altLang="en-US"/>
              <a:pPr/>
              <a:t>10</a:t>
            </a:fld>
            <a:endParaRPr lang="tr-TR"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idx="1"/>
          </p:nvPr>
        </p:nvSpPr>
        <p:spPr>
          <a:xfrm>
            <a:off x="611560" y="1524000"/>
            <a:ext cx="8229600" cy="5334000"/>
          </a:xfrm>
        </p:spPr>
        <p:txBody>
          <a:bodyPr/>
          <a:lstStyle/>
          <a:p>
            <a:r>
              <a:rPr lang="de-DE" dirty="0" err="1"/>
              <a:t>Ayrıca</a:t>
            </a:r>
            <a:r>
              <a:rPr lang="de-DE" dirty="0"/>
              <a:t> her </a:t>
            </a:r>
            <a:r>
              <a:rPr lang="de-DE" dirty="0" err="1"/>
              <a:t>yıl</a:t>
            </a:r>
            <a:r>
              <a:rPr lang="de-DE" dirty="0"/>
              <a:t> </a:t>
            </a:r>
            <a:r>
              <a:rPr lang="de-DE" dirty="0" err="1"/>
              <a:t>Ekim</a:t>
            </a:r>
            <a:r>
              <a:rPr lang="de-DE" dirty="0"/>
              <a:t> </a:t>
            </a:r>
            <a:r>
              <a:rPr lang="de-DE" dirty="0" err="1"/>
              <a:t>ayının</a:t>
            </a:r>
            <a:r>
              <a:rPr lang="de-DE" dirty="0"/>
              <a:t> </a:t>
            </a:r>
            <a:r>
              <a:rPr lang="de-DE" dirty="0" err="1"/>
              <a:t>ikinci</a:t>
            </a:r>
            <a:r>
              <a:rPr lang="de-DE" dirty="0"/>
              <a:t> </a:t>
            </a:r>
            <a:r>
              <a:rPr lang="de-DE" dirty="0" err="1"/>
              <a:t>haftasını</a:t>
            </a:r>
            <a:r>
              <a:rPr lang="de-DE" dirty="0"/>
              <a:t> </a:t>
            </a:r>
            <a:r>
              <a:rPr lang="de-DE" dirty="0" err="1"/>
              <a:t>iş</a:t>
            </a:r>
            <a:r>
              <a:rPr lang="de-DE" dirty="0"/>
              <a:t> </a:t>
            </a:r>
            <a:r>
              <a:rPr lang="de-DE" dirty="0" err="1"/>
              <a:t>sağlığı</a:t>
            </a:r>
            <a:r>
              <a:rPr lang="de-DE" dirty="0"/>
              <a:t> </a:t>
            </a:r>
            <a:r>
              <a:rPr lang="de-DE" dirty="0" err="1"/>
              <a:t>ve</a:t>
            </a:r>
            <a:r>
              <a:rPr lang="de-DE" dirty="0"/>
              <a:t> </a:t>
            </a:r>
            <a:r>
              <a:rPr lang="de-DE" dirty="0" err="1"/>
              <a:t>güvenliği</a:t>
            </a:r>
            <a:r>
              <a:rPr lang="de-DE" dirty="0"/>
              <a:t> </a:t>
            </a:r>
            <a:r>
              <a:rPr lang="de-DE" dirty="0" err="1"/>
              <a:t>haftası</a:t>
            </a:r>
            <a:r>
              <a:rPr lang="de-DE" dirty="0"/>
              <a:t> </a:t>
            </a:r>
            <a:r>
              <a:rPr lang="de-DE" dirty="0" err="1"/>
              <a:t>olarak</a:t>
            </a:r>
            <a:r>
              <a:rPr lang="de-DE" dirty="0"/>
              <a:t> </a:t>
            </a:r>
            <a:r>
              <a:rPr lang="de-DE" dirty="0" err="1"/>
              <a:t>kutlamakta</a:t>
            </a:r>
            <a:r>
              <a:rPr lang="de-DE" dirty="0"/>
              <a:t> </a:t>
            </a:r>
            <a:r>
              <a:rPr lang="de-DE" dirty="0" err="1"/>
              <a:t>ve</a:t>
            </a:r>
            <a:r>
              <a:rPr lang="de-DE" dirty="0"/>
              <a:t> </a:t>
            </a:r>
            <a:r>
              <a:rPr lang="de-DE" dirty="0" err="1"/>
              <a:t>değişik</a:t>
            </a:r>
            <a:r>
              <a:rPr lang="de-DE" dirty="0"/>
              <a:t> </a:t>
            </a:r>
            <a:r>
              <a:rPr lang="de-DE" dirty="0" err="1"/>
              <a:t>etkinlikler</a:t>
            </a:r>
            <a:r>
              <a:rPr lang="de-DE" dirty="0"/>
              <a:t> </a:t>
            </a:r>
            <a:r>
              <a:rPr lang="de-DE" dirty="0" err="1"/>
              <a:t>düzenlemektedir</a:t>
            </a:r>
            <a:r>
              <a:rPr lang="de-DE" dirty="0"/>
              <a:t>.</a:t>
            </a:r>
          </a:p>
          <a:p>
            <a:r>
              <a:rPr lang="de-DE" dirty="0" err="1"/>
              <a:t>Ajansın</a:t>
            </a:r>
            <a:r>
              <a:rPr lang="de-DE" dirty="0"/>
              <a:t> </a:t>
            </a:r>
            <a:r>
              <a:rPr lang="de-DE" dirty="0" err="1"/>
              <a:t>bütün</a:t>
            </a:r>
            <a:r>
              <a:rPr lang="de-DE" dirty="0"/>
              <a:t> </a:t>
            </a:r>
            <a:r>
              <a:rPr lang="de-DE" dirty="0" err="1"/>
              <a:t>üye</a:t>
            </a:r>
            <a:r>
              <a:rPr lang="de-DE" dirty="0"/>
              <a:t> </a:t>
            </a:r>
            <a:r>
              <a:rPr lang="de-DE" dirty="0" err="1"/>
              <a:t>ve</a:t>
            </a:r>
            <a:r>
              <a:rPr lang="de-DE" dirty="0"/>
              <a:t> </a:t>
            </a:r>
            <a:r>
              <a:rPr lang="de-DE" dirty="0" err="1"/>
              <a:t>aday</a:t>
            </a:r>
            <a:r>
              <a:rPr lang="de-DE" dirty="0"/>
              <a:t> </a:t>
            </a:r>
            <a:r>
              <a:rPr lang="de-DE" dirty="0" err="1"/>
              <a:t>ülkelerce</a:t>
            </a:r>
            <a:r>
              <a:rPr lang="de-DE" dirty="0"/>
              <a:t> </a:t>
            </a:r>
            <a:r>
              <a:rPr lang="de-DE" dirty="0" err="1"/>
              <a:t>aynı</a:t>
            </a:r>
            <a:r>
              <a:rPr lang="de-DE" dirty="0"/>
              <a:t> </a:t>
            </a:r>
            <a:r>
              <a:rPr lang="de-DE" dirty="0" err="1"/>
              <a:t>formatta</a:t>
            </a:r>
            <a:r>
              <a:rPr lang="de-DE" dirty="0"/>
              <a:t> </a:t>
            </a:r>
            <a:r>
              <a:rPr lang="de-DE" dirty="0" err="1"/>
              <a:t>düzenlenen</a:t>
            </a:r>
            <a:r>
              <a:rPr lang="de-DE" dirty="0"/>
              <a:t> </a:t>
            </a:r>
            <a:r>
              <a:rPr lang="de-DE" dirty="0" err="1"/>
              <a:t>bir</a:t>
            </a:r>
            <a:r>
              <a:rPr lang="de-DE" dirty="0"/>
              <a:t> </a:t>
            </a:r>
            <a:r>
              <a:rPr lang="de-DE" dirty="0" err="1"/>
              <a:t>internet</a:t>
            </a:r>
            <a:r>
              <a:rPr lang="de-DE" dirty="0"/>
              <a:t> </a:t>
            </a:r>
            <a:r>
              <a:rPr lang="de-DE" dirty="0" err="1"/>
              <a:t>sayfası</a:t>
            </a:r>
            <a:r>
              <a:rPr lang="de-DE" dirty="0"/>
              <a:t> </a:t>
            </a:r>
            <a:r>
              <a:rPr lang="de-DE" dirty="0" err="1"/>
              <a:t>ve</a:t>
            </a:r>
            <a:r>
              <a:rPr lang="de-DE" dirty="0"/>
              <a:t> </a:t>
            </a:r>
            <a:r>
              <a:rPr lang="de-DE" dirty="0" err="1"/>
              <a:t>bilgi</a:t>
            </a:r>
            <a:r>
              <a:rPr lang="de-DE" dirty="0"/>
              <a:t> </a:t>
            </a:r>
            <a:r>
              <a:rPr lang="de-DE" dirty="0" err="1"/>
              <a:t>ağı</a:t>
            </a:r>
            <a:r>
              <a:rPr lang="de-DE" dirty="0"/>
              <a:t> </a:t>
            </a:r>
            <a:r>
              <a:rPr lang="de-DE" dirty="0" err="1"/>
              <a:t>mevcut</a:t>
            </a:r>
            <a:r>
              <a:rPr lang="de-DE" dirty="0"/>
              <a:t> </a:t>
            </a:r>
            <a:r>
              <a:rPr lang="de-DE" dirty="0" err="1"/>
              <a:t>olup</a:t>
            </a:r>
            <a:r>
              <a:rPr lang="de-DE" dirty="0"/>
              <a:t> </a:t>
            </a:r>
            <a:r>
              <a:rPr lang="de-DE" dirty="0" err="1"/>
              <a:t>bu</a:t>
            </a:r>
            <a:r>
              <a:rPr lang="de-DE" dirty="0"/>
              <a:t> </a:t>
            </a:r>
            <a:r>
              <a:rPr lang="de-DE" dirty="0" err="1"/>
              <a:t>sayfa</a:t>
            </a:r>
            <a:r>
              <a:rPr lang="de-DE" dirty="0"/>
              <a:t> </a:t>
            </a:r>
            <a:r>
              <a:rPr lang="de-DE" dirty="0" err="1"/>
              <a:t>aracılığı</a:t>
            </a:r>
            <a:r>
              <a:rPr lang="de-DE" dirty="0"/>
              <a:t> </a:t>
            </a:r>
            <a:r>
              <a:rPr lang="de-DE" dirty="0" err="1"/>
              <a:t>ile</a:t>
            </a:r>
            <a:r>
              <a:rPr lang="de-DE" dirty="0"/>
              <a:t> </a:t>
            </a:r>
            <a:r>
              <a:rPr lang="de-DE" dirty="0" err="1"/>
              <a:t>tüm</a:t>
            </a:r>
            <a:r>
              <a:rPr lang="de-DE" dirty="0"/>
              <a:t> </a:t>
            </a:r>
            <a:r>
              <a:rPr lang="de-DE" dirty="0" err="1"/>
              <a:t>üye</a:t>
            </a:r>
            <a:r>
              <a:rPr lang="de-DE" dirty="0"/>
              <a:t> </a:t>
            </a:r>
            <a:r>
              <a:rPr lang="de-DE" dirty="0" err="1"/>
              <a:t>ülkelerin</a:t>
            </a:r>
            <a:r>
              <a:rPr lang="de-DE" dirty="0"/>
              <a:t> </a:t>
            </a:r>
            <a:r>
              <a:rPr lang="de-DE" dirty="0" err="1"/>
              <a:t>konu</a:t>
            </a:r>
            <a:r>
              <a:rPr lang="de-DE" dirty="0"/>
              <a:t> </a:t>
            </a:r>
            <a:r>
              <a:rPr lang="de-DE" dirty="0" err="1"/>
              <a:t>ile</a:t>
            </a:r>
            <a:r>
              <a:rPr lang="de-DE" dirty="0"/>
              <a:t> </a:t>
            </a:r>
            <a:r>
              <a:rPr lang="de-DE" dirty="0" err="1"/>
              <a:t>ilgili</a:t>
            </a:r>
            <a:r>
              <a:rPr lang="de-DE" dirty="0"/>
              <a:t> </a:t>
            </a:r>
            <a:r>
              <a:rPr lang="de-DE" dirty="0" err="1"/>
              <a:t>bilgi</a:t>
            </a:r>
            <a:r>
              <a:rPr lang="de-DE" dirty="0"/>
              <a:t> </a:t>
            </a:r>
            <a:r>
              <a:rPr lang="de-DE" dirty="0" err="1"/>
              <a:t>alışverişinde</a:t>
            </a:r>
            <a:r>
              <a:rPr lang="de-DE" dirty="0"/>
              <a:t> </a:t>
            </a:r>
            <a:r>
              <a:rPr lang="de-DE" dirty="0" err="1"/>
              <a:t>bulunmaları</a:t>
            </a:r>
            <a:r>
              <a:rPr lang="de-DE" dirty="0"/>
              <a:t> </a:t>
            </a:r>
            <a:r>
              <a:rPr lang="de-DE" dirty="0" err="1"/>
              <a:t>sağlanmaktadır</a:t>
            </a:r>
            <a:r>
              <a:rPr lang="de-DE" dirty="0"/>
              <a:t>. </a:t>
            </a:r>
            <a:endParaRPr lang="tr-TR" dirty="0"/>
          </a:p>
          <a:p>
            <a:r>
              <a:rPr lang="de-DE" dirty="0" err="1">
                <a:solidFill>
                  <a:srgbClr val="FF3300"/>
                </a:solidFill>
              </a:rPr>
              <a:t>Türkiye</a:t>
            </a:r>
            <a:r>
              <a:rPr lang="de-DE" dirty="0">
                <a:solidFill>
                  <a:srgbClr val="FF3300"/>
                </a:solidFill>
              </a:rPr>
              <a:t> </a:t>
            </a:r>
            <a:r>
              <a:rPr lang="de-DE" dirty="0" err="1">
                <a:solidFill>
                  <a:srgbClr val="FF3300"/>
                </a:solidFill>
              </a:rPr>
              <a:t>Ajansa</a:t>
            </a:r>
            <a:r>
              <a:rPr lang="de-DE" dirty="0">
                <a:solidFill>
                  <a:srgbClr val="FF3300"/>
                </a:solidFill>
              </a:rPr>
              <a:t> </a:t>
            </a:r>
            <a:r>
              <a:rPr lang="de-DE" dirty="0" err="1">
                <a:solidFill>
                  <a:srgbClr val="FF3300"/>
                </a:solidFill>
              </a:rPr>
              <a:t>aday</a:t>
            </a:r>
            <a:r>
              <a:rPr lang="de-DE" dirty="0">
                <a:solidFill>
                  <a:srgbClr val="FF3300"/>
                </a:solidFill>
              </a:rPr>
              <a:t> </a:t>
            </a:r>
            <a:r>
              <a:rPr lang="de-DE" dirty="0" err="1">
                <a:solidFill>
                  <a:srgbClr val="FF3300"/>
                </a:solidFill>
              </a:rPr>
              <a:t>ülke</a:t>
            </a:r>
            <a:r>
              <a:rPr lang="de-DE" dirty="0">
                <a:solidFill>
                  <a:srgbClr val="FF3300"/>
                </a:solidFill>
              </a:rPr>
              <a:t> </a:t>
            </a:r>
            <a:r>
              <a:rPr lang="de-DE" dirty="0" err="1">
                <a:solidFill>
                  <a:srgbClr val="FF3300"/>
                </a:solidFill>
              </a:rPr>
              <a:t>olarak</a:t>
            </a:r>
            <a:r>
              <a:rPr lang="de-DE" dirty="0">
                <a:solidFill>
                  <a:srgbClr val="FF3300"/>
                </a:solidFill>
              </a:rPr>
              <a:t> </a:t>
            </a:r>
            <a:r>
              <a:rPr lang="de-DE" dirty="0" err="1">
                <a:solidFill>
                  <a:srgbClr val="FF3300"/>
                </a:solidFill>
              </a:rPr>
              <a:t>gözlemci</a:t>
            </a:r>
            <a:r>
              <a:rPr lang="de-DE" dirty="0">
                <a:solidFill>
                  <a:srgbClr val="FF3300"/>
                </a:solidFill>
              </a:rPr>
              <a:t> </a:t>
            </a:r>
            <a:r>
              <a:rPr lang="de-DE" dirty="0" err="1">
                <a:solidFill>
                  <a:srgbClr val="FF3300"/>
                </a:solidFill>
              </a:rPr>
              <a:t>statüsünde</a:t>
            </a:r>
            <a:r>
              <a:rPr lang="de-DE" dirty="0">
                <a:solidFill>
                  <a:srgbClr val="FF3300"/>
                </a:solidFill>
              </a:rPr>
              <a:t> </a:t>
            </a:r>
            <a:r>
              <a:rPr lang="de-DE" dirty="0" err="1">
                <a:solidFill>
                  <a:srgbClr val="FF3300"/>
                </a:solidFill>
              </a:rPr>
              <a:t>katılmaktadır</a:t>
            </a:r>
            <a:r>
              <a:rPr lang="de-DE" dirty="0">
                <a:solidFill>
                  <a:srgbClr val="FF3300"/>
                </a:solidFill>
              </a:rPr>
              <a:t>.</a:t>
            </a:r>
            <a:endParaRPr lang="tr-TR" dirty="0">
              <a:solidFill>
                <a:srgbClr val="FF3300"/>
              </a:solidFill>
            </a:endParaRPr>
          </a:p>
          <a:p>
            <a:endParaRPr lang="tr-TR" dirty="0">
              <a:solidFill>
                <a:srgbClr val="FF3300"/>
              </a:solidFill>
            </a:endParaRPr>
          </a:p>
        </p:txBody>
      </p:sp>
      <p:sp>
        <p:nvSpPr>
          <p:cNvPr id="5" name="5 Slayt Numarası Yer Tutucusu"/>
          <p:cNvSpPr>
            <a:spLocks noGrp="1"/>
          </p:cNvSpPr>
          <p:nvPr>
            <p:ph type="sldNum" sz="quarter" idx="12"/>
          </p:nvPr>
        </p:nvSpPr>
        <p:spPr/>
        <p:txBody>
          <a:bodyPr/>
          <a:lstStyle/>
          <a:p>
            <a:fld id="{92F3DA26-2252-4ECD-A2B5-8E34B60BBDFB}" type="slidenum">
              <a:rPr lang="tr-TR" altLang="en-US"/>
              <a:pPr/>
              <a:t>11</a:t>
            </a:fld>
            <a:endParaRPr lang="tr-TR"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a:off x="457200" y="277813"/>
            <a:ext cx="8229600" cy="1093787"/>
          </a:xfrm>
        </p:spPr>
        <p:txBody>
          <a:bodyPr/>
          <a:lstStyle/>
          <a:p>
            <a:r>
              <a:rPr lang="de-DE" sz="2500" b="1"/>
              <a:t>ULUSLARARASI KURULUŞLAR NEZDİNDE </a:t>
            </a:r>
            <a:br>
              <a:rPr lang="de-DE" sz="2500" b="1"/>
            </a:br>
            <a:r>
              <a:rPr lang="de-DE" sz="2500" b="1"/>
              <a:t>İŞ SAĞLIĞI VE GÜVENLİĞİ</a:t>
            </a:r>
            <a:endParaRPr lang="tr-TR" sz="2500" b="1"/>
          </a:p>
        </p:txBody>
      </p:sp>
      <p:sp>
        <p:nvSpPr>
          <p:cNvPr id="318467" name="Rectangle 3"/>
          <p:cNvSpPr>
            <a:spLocks noGrp="1" noChangeArrowheads="1"/>
          </p:cNvSpPr>
          <p:nvPr>
            <p:ph idx="1"/>
          </p:nvPr>
        </p:nvSpPr>
        <p:spPr>
          <a:xfrm>
            <a:off x="539552" y="1988840"/>
            <a:ext cx="8229600" cy="4038600"/>
          </a:xfrm>
        </p:spPr>
        <p:txBody>
          <a:bodyPr/>
          <a:lstStyle/>
          <a:p>
            <a:r>
              <a:rPr lang="tr-TR" dirty="0"/>
              <a:t>İş sağlığı ve güvenliği hakkı, </a:t>
            </a:r>
            <a:r>
              <a:rPr lang="tr-TR" dirty="0">
                <a:solidFill>
                  <a:srgbClr val="FF3300"/>
                </a:solidFill>
              </a:rPr>
              <a:t>1948 Birleşmiş Milletler İnsan Hakları Evrensel Beyannamesinde</a:t>
            </a:r>
            <a:r>
              <a:rPr lang="tr-TR" dirty="0"/>
              <a:t> şu şekilde vurgulanmıştır:</a:t>
            </a:r>
          </a:p>
          <a:p>
            <a:r>
              <a:rPr lang="tr-TR" dirty="0"/>
              <a:t>“Herkesin, çalışma, mesleğini seçme ve adil ve uygun iş koşullarında çalışma hakkı bulunmaktadır.”</a:t>
            </a:r>
          </a:p>
        </p:txBody>
      </p:sp>
      <p:sp>
        <p:nvSpPr>
          <p:cNvPr id="6" name="5 Slayt Numarası Yer Tutucusu"/>
          <p:cNvSpPr>
            <a:spLocks noGrp="1"/>
          </p:cNvSpPr>
          <p:nvPr>
            <p:ph type="sldNum" sz="quarter" idx="12"/>
          </p:nvPr>
        </p:nvSpPr>
        <p:spPr/>
        <p:txBody>
          <a:bodyPr/>
          <a:lstStyle/>
          <a:p>
            <a:fld id="{7151CA7D-5300-4E50-996B-833933B8E499}" type="slidenum">
              <a:rPr lang="tr-TR" altLang="en-US"/>
              <a:pPr/>
              <a:t>12</a:t>
            </a:fld>
            <a:endParaRPr lang="tr-TR"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idx="1"/>
          </p:nvPr>
        </p:nvSpPr>
        <p:spPr>
          <a:xfrm>
            <a:off x="611560" y="1628800"/>
            <a:ext cx="8229600" cy="5597525"/>
          </a:xfrm>
        </p:spPr>
        <p:txBody>
          <a:bodyPr/>
          <a:lstStyle/>
          <a:p>
            <a:r>
              <a:rPr lang="tr-TR" dirty="0">
                <a:solidFill>
                  <a:srgbClr val="FF3300"/>
                </a:solidFill>
              </a:rPr>
              <a:t>1976 Birleşmiş Milletler Ekonomik, Sosyal ve Kültürel Haklar Antlaşması</a:t>
            </a:r>
            <a:r>
              <a:rPr lang="tr-TR" dirty="0"/>
              <a:t> da, söz konusu meseleyi şu ifadelerle teyit etmektedir:</a:t>
            </a:r>
          </a:p>
          <a:p>
            <a:r>
              <a:rPr lang="tr-TR" dirty="0"/>
              <a:t>“Söz konusu antlaşmaya taraf olan devletler, herkesin adil ve uygun çalışma koşullarına sahip olmasını ve bu koşulların özellikle sağlık ve güvenlik gereklerini karşılıyor olması hususunu tanımaktadır.” İş sağlığı ve güvenliği, bu taahhütleri karşılayacak olan kilit faaliyettir.</a:t>
            </a:r>
          </a:p>
        </p:txBody>
      </p:sp>
      <p:sp>
        <p:nvSpPr>
          <p:cNvPr id="5" name="5 Slayt Numarası Yer Tutucusu"/>
          <p:cNvSpPr>
            <a:spLocks noGrp="1"/>
          </p:cNvSpPr>
          <p:nvPr>
            <p:ph type="sldNum" sz="quarter" idx="12"/>
          </p:nvPr>
        </p:nvSpPr>
        <p:spPr/>
        <p:txBody>
          <a:bodyPr/>
          <a:lstStyle/>
          <a:p>
            <a:fld id="{ED2E538D-969B-4111-BF58-D86AB7DC76D9}" type="slidenum">
              <a:rPr lang="tr-TR" altLang="en-US"/>
              <a:pPr/>
              <a:t>13</a:t>
            </a:fld>
            <a:endParaRPr lang="tr-TR"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a:xfrm>
            <a:off x="1043608" y="980728"/>
            <a:ext cx="7543800" cy="1844675"/>
          </a:xfrm>
        </p:spPr>
        <p:txBody>
          <a:bodyPr>
            <a:normAutofit/>
          </a:bodyPr>
          <a:lstStyle/>
          <a:p>
            <a:r>
              <a:rPr lang="tr-TR" sz="3200" dirty="0">
                <a:solidFill>
                  <a:srgbClr val="B6230A"/>
                </a:solidFill>
              </a:rPr>
              <a:t>1978’de AB Komisyonu Tarafından Hazırlanan ilk Sağlık &amp; Güvenlik Aksiyon Programında amaç şu şekilde sıralanmıştır;</a:t>
            </a:r>
          </a:p>
        </p:txBody>
      </p:sp>
      <p:sp>
        <p:nvSpPr>
          <p:cNvPr id="284675" name="Rectangle 3"/>
          <p:cNvSpPr>
            <a:spLocks noGrp="1" noChangeArrowheads="1"/>
          </p:cNvSpPr>
          <p:nvPr>
            <p:ph idx="1"/>
          </p:nvPr>
        </p:nvSpPr>
        <p:spPr>
          <a:xfrm>
            <a:off x="467544" y="3114675"/>
            <a:ext cx="8229600" cy="3743325"/>
          </a:xfrm>
        </p:spPr>
        <p:txBody>
          <a:bodyPr>
            <a:normAutofit lnSpcReduction="10000"/>
          </a:bodyPr>
          <a:lstStyle/>
          <a:p>
            <a:r>
              <a:rPr lang="tr-TR">
                <a:solidFill>
                  <a:srgbClr val="0000FF"/>
                </a:solidFill>
              </a:rPr>
              <a:t>Çalışma koşullarının düzeltilmesi,</a:t>
            </a:r>
          </a:p>
          <a:p>
            <a:r>
              <a:rPr lang="tr-TR">
                <a:solidFill>
                  <a:srgbClr val="0000FF"/>
                </a:solidFill>
              </a:rPr>
              <a:t>İş kazaları ve meslek hastalıklarının nedenleri hakkında daha iyi bilgi sağlanması,</a:t>
            </a:r>
          </a:p>
          <a:p>
            <a:r>
              <a:rPr lang="tr-TR">
                <a:solidFill>
                  <a:srgbClr val="0000FF"/>
                </a:solidFill>
              </a:rPr>
              <a:t>Riskleri belirlemek ve tayin etmek, denetim yürürlüğe koyulması,</a:t>
            </a:r>
          </a:p>
          <a:p>
            <a:r>
              <a:rPr lang="tr-TR">
                <a:solidFill>
                  <a:srgbClr val="0000FF"/>
                </a:solidFill>
              </a:rPr>
              <a:t>Sağlanan bilgiler ışığında tutum ve davranışlarda gelişim sağlama.</a:t>
            </a:r>
          </a:p>
        </p:txBody>
      </p:sp>
      <p:sp>
        <p:nvSpPr>
          <p:cNvPr id="6" name="5 Slayt Numarası Yer Tutucusu"/>
          <p:cNvSpPr>
            <a:spLocks noGrp="1"/>
          </p:cNvSpPr>
          <p:nvPr>
            <p:ph type="sldNum" sz="quarter" idx="12"/>
          </p:nvPr>
        </p:nvSpPr>
        <p:spPr/>
        <p:txBody>
          <a:bodyPr/>
          <a:lstStyle/>
          <a:p>
            <a:fld id="{32E95FFA-E7C7-438A-9F4F-1F5F68EE3FE0}" type="slidenum">
              <a:rPr lang="tr-TR" altLang="en-US"/>
              <a:pPr/>
              <a:t>14</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84674"/>
                                        </p:tgtEl>
                                        <p:attrNameLst>
                                          <p:attrName>style.visibility</p:attrName>
                                        </p:attrNameLst>
                                      </p:cBhvr>
                                      <p:to>
                                        <p:strVal val="visible"/>
                                      </p:to>
                                    </p:set>
                                    <p:animEffect transition="in" filter="wipe(left)">
                                      <p:cBhvr>
                                        <p:cTn id="7" dur="500"/>
                                        <p:tgtEl>
                                          <p:spTgt spid="28467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84675">
                                            <p:txEl>
                                              <p:pRg st="0" end="0"/>
                                            </p:txEl>
                                          </p:spTgt>
                                        </p:tgtEl>
                                        <p:attrNameLst>
                                          <p:attrName>style.visibility</p:attrName>
                                        </p:attrNameLst>
                                      </p:cBhvr>
                                      <p:to>
                                        <p:strVal val="visible"/>
                                      </p:to>
                                    </p:set>
                                    <p:animEffect transition="in" filter="wipe(left)">
                                      <p:cBhvr>
                                        <p:cTn id="11" dur="1000"/>
                                        <p:tgtEl>
                                          <p:spTgt spid="284675">
                                            <p:txEl>
                                              <p:pRg st="0" end="0"/>
                                            </p:txEl>
                                          </p:spTgt>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284675">
                                            <p:txEl>
                                              <p:pRg st="1" end="1"/>
                                            </p:txEl>
                                          </p:spTgt>
                                        </p:tgtEl>
                                        <p:attrNameLst>
                                          <p:attrName>style.visibility</p:attrName>
                                        </p:attrNameLst>
                                      </p:cBhvr>
                                      <p:to>
                                        <p:strVal val="visible"/>
                                      </p:to>
                                    </p:set>
                                    <p:animEffect transition="in" filter="wipe(left)">
                                      <p:cBhvr>
                                        <p:cTn id="15" dur="1000"/>
                                        <p:tgtEl>
                                          <p:spTgt spid="284675">
                                            <p:txEl>
                                              <p:pRg st="1" end="1"/>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284675">
                                            <p:txEl>
                                              <p:pRg st="2" end="2"/>
                                            </p:txEl>
                                          </p:spTgt>
                                        </p:tgtEl>
                                        <p:attrNameLst>
                                          <p:attrName>style.visibility</p:attrName>
                                        </p:attrNameLst>
                                      </p:cBhvr>
                                      <p:to>
                                        <p:strVal val="visible"/>
                                      </p:to>
                                    </p:set>
                                    <p:animEffect transition="in" filter="wipe(left)">
                                      <p:cBhvr>
                                        <p:cTn id="19" dur="1000"/>
                                        <p:tgtEl>
                                          <p:spTgt spid="284675">
                                            <p:txEl>
                                              <p:pRg st="2" end="2"/>
                                            </p:tx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284675">
                                            <p:txEl>
                                              <p:pRg st="3" end="3"/>
                                            </p:txEl>
                                          </p:spTgt>
                                        </p:tgtEl>
                                        <p:attrNameLst>
                                          <p:attrName>style.visibility</p:attrName>
                                        </p:attrNameLst>
                                      </p:cBhvr>
                                      <p:to>
                                        <p:strVal val="visible"/>
                                      </p:to>
                                    </p:set>
                                    <p:animEffect transition="in" filter="wipe(left)">
                                      <p:cBhvr>
                                        <p:cTn id="23" dur="1000"/>
                                        <p:tgtEl>
                                          <p:spTgt spid="2846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674" grpId="0"/>
      <p:bldP spid="28467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611560" y="1628800"/>
            <a:ext cx="8001000" cy="4103687"/>
          </a:xfrm>
        </p:spPr>
        <p:txBody>
          <a:bodyPr>
            <a:normAutofit/>
          </a:bodyPr>
          <a:lstStyle/>
          <a:p>
            <a:r>
              <a:rPr lang="tr-TR" sz="3600" dirty="0">
                <a:solidFill>
                  <a:srgbClr val="B6230A"/>
                </a:solidFill>
              </a:rPr>
              <a:t>Aralık 1989’da, İngiltere dışındaki 11 üye ülke İşçilere Avrupa Topluluğu tarafından garanti edilmesi öngörülen bir dizi sosyal hakkı tanımlayan;</a:t>
            </a:r>
            <a:br>
              <a:rPr lang="tr-TR" sz="3600" dirty="0">
                <a:solidFill>
                  <a:srgbClr val="B6230A"/>
                </a:solidFill>
              </a:rPr>
            </a:br>
            <a:r>
              <a:rPr lang="tr-TR" sz="3800" dirty="0">
                <a:solidFill>
                  <a:srgbClr val="0000FF"/>
                </a:solidFill>
              </a:rPr>
              <a:t>“ İşçilerin Temel Sosyal Haklarına ilişkin Topluluk Şartı”nı kabul etmişlerdir. </a:t>
            </a:r>
            <a:br>
              <a:rPr lang="tr-TR" sz="3800" dirty="0">
                <a:solidFill>
                  <a:srgbClr val="0000FF"/>
                </a:solidFill>
              </a:rPr>
            </a:br>
            <a:endParaRPr lang="tr-TR" sz="3800" dirty="0">
              <a:solidFill>
                <a:srgbClr val="0000FF"/>
              </a:solidFill>
            </a:endParaRPr>
          </a:p>
        </p:txBody>
      </p:sp>
      <p:sp>
        <p:nvSpPr>
          <p:cNvPr id="5" name="4 Slayt Numarası Yer Tutucusu"/>
          <p:cNvSpPr>
            <a:spLocks noGrp="1"/>
          </p:cNvSpPr>
          <p:nvPr>
            <p:ph type="sldNum" sz="quarter" idx="12"/>
          </p:nvPr>
        </p:nvSpPr>
        <p:spPr/>
        <p:txBody>
          <a:bodyPr/>
          <a:lstStyle/>
          <a:p>
            <a:fld id="{06A779DA-C095-4D34-8CD4-B0BD22CFC397}" type="slidenum">
              <a:rPr lang="tr-TR" altLang="en-US"/>
              <a:pPr/>
              <a:t>15</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85698"/>
                                        </p:tgtEl>
                                        <p:attrNameLst>
                                          <p:attrName>style.visibility</p:attrName>
                                        </p:attrNameLst>
                                      </p:cBhvr>
                                      <p:to>
                                        <p:strVal val="visible"/>
                                      </p:to>
                                    </p:set>
                                    <p:animEffect transition="in" filter="wipe(left)">
                                      <p:cBhvr>
                                        <p:cTn id="7" dur="1000"/>
                                        <p:tgtEl>
                                          <p:spTgt spid="2856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idx="1"/>
          </p:nvPr>
        </p:nvSpPr>
        <p:spPr>
          <a:xfrm>
            <a:off x="395536" y="1628800"/>
            <a:ext cx="8353425" cy="4679950"/>
          </a:xfrm>
        </p:spPr>
        <p:txBody>
          <a:bodyPr/>
          <a:lstStyle/>
          <a:p>
            <a:r>
              <a:rPr lang="tr-TR" dirty="0">
                <a:solidFill>
                  <a:srgbClr val="0000FF"/>
                </a:solidFill>
              </a:rPr>
              <a:t>Bu çerçevede kabul edilen </a:t>
            </a:r>
            <a:r>
              <a:rPr lang="tr-TR" b="1" dirty="0">
                <a:solidFill>
                  <a:srgbClr val="B6230A"/>
                </a:solidFill>
              </a:rPr>
              <a:t>80/1107 sayılı Direktif,</a:t>
            </a:r>
            <a:r>
              <a:rPr lang="tr-TR" dirty="0">
                <a:solidFill>
                  <a:srgbClr val="0000FF"/>
                </a:solidFill>
              </a:rPr>
              <a:t> işyerinde kimyasal, fiziksel ve biyolojik maddelere maruz kalınma riskine karşı oluşturulacak tedbirlerin çerçevesini belirlemiş; söz konusu Direktifin kapsadığı alanların netleştirilmesi ve uygulamanın kolaylaştırılması amacıyla, 80’li yıllardan itibaren birçok özel amaçlı Direktif kabul edilmiştir. </a:t>
            </a:r>
          </a:p>
        </p:txBody>
      </p:sp>
      <p:sp>
        <p:nvSpPr>
          <p:cNvPr id="5" name="5 Slayt Numarası Yer Tutucusu"/>
          <p:cNvSpPr>
            <a:spLocks noGrp="1"/>
          </p:cNvSpPr>
          <p:nvPr>
            <p:ph type="sldNum" sz="quarter" idx="12"/>
          </p:nvPr>
        </p:nvSpPr>
        <p:spPr/>
        <p:txBody>
          <a:bodyPr/>
          <a:lstStyle/>
          <a:p>
            <a:fld id="{8D226C9E-8647-452E-8B07-7A1C67F6AC6C}" type="slidenum">
              <a:rPr lang="tr-TR" altLang="en-US"/>
              <a:pPr/>
              <a:t>16</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86722">
                                            <p:txEl>
                                              <p:pRg st="0" end="0"/>
                                            </p:txEl>
                                          </p:spTgt>
                                        </p:tgtEl>
                                        <p:attrNameLst>
                                          <p:attrName>style.visibility</p:attrName>
                                        </p:attrNameLst>
                                      </p:cBhvr>
                                      <p:to>
                                        <p:strVal val="visible"/>
                                      </p:to>
                                    </p:set>
                                    <p:animEffect transition="in" filter="wipe(left)">
                                      <p:cBhvr>
                                        <p:cTn id="7" dur="1000"/>
                                        <p:tgtEl>
                                          <p:spTgt spid="2867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2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idx="1"/>
          </p:nvPr>
        </p:nvSpPr>
        <p:spPr>
          <a:xfrm>
            <a:off x="457200" y="1600200"/>
            <a:ext cx="8229600" cy="3160713"/>
          </a:xfrm>
        </p:spPr>
        <p:txBody>
          <a:bodyPr/>
          <a:lstStyle/>
          <a:p>
            <a:r>
              <a:rPr lang="tr-TR" b="1">
                <a:solidFill>
                  <a:srgbClr val="B6230A"/>
                </a:solidFill>
              </a:rPr>
              <a:t>89/391 sayılı Direktif ile,</a:t>
            </a:r>
            <a:r>
              <a:rPr lang="tr-TR">
                <a:solidFill>
                  <a:srgbClr val="0000FF"/>
                </a:solidFill>
              </a:rPr>
              <a:t> mesleki risklerin önlenmesi, risk ve kaza faktörlerinin ortadan kaldırılması ve işçilerin ve temsilcilerinin bilgilendirilmesi konularında genel ilkeler belirlenmiştir. </a:t>
            </a:r>
          </a:p>
        </p:txBody>
      </p:sp>
      <p:sp>
        <p:nvSpPr>
          <p:cNvPr id="5" name="5 Slayt Numarası Yer Tutucusu"/>
          <p:cNvSpPr>
            <a:spLocks noGrp="1"/>
          </p:cNvSpPr>
          <p:nvPr>
            <p:ph type="sldNum" sz="quarter" idx="12"/>
          </p:nvPr>
        </p:nvSpPr>
        <p:spPr/>
        <p:txBody>
          <a:bodyPr/>
          <a:lstStyle/>
          <a:p>
            <a:fld id="{C5B9D983-B3F7-445F-A038-5A78DE089A5A}" type="slidenum">
              <a:rPr lang="tr-TR" altLang="en-US"/>
              <a:pPr/>
              <a:t>17</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87746">
                                            <p:txEl>
                                              <p:pRg st="0" end="0"/>
                                            </p:txEl>
                                          </p:spTgt>
                                        </p:tgtEl>
                                        <p:attrNameLst>
                                          <p:attrName>style.visibility</p:attrName>
                                        </p:attrNameLst>
                                      </p:cBhvr>
                                      <p:to>
                                        <p:strVal val="visible"/>
                                      </p:to>
                                    </p:set>
                                    <p:animEffect transition="in" filter="wipe(left)">
                                      <p:cBhvr>
                                        <p:cTn id="7" dur="1000"/>
                                        <p:tgtEl>
                                          <p:spTgt spid="2877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idx="1"/>
          </p:nvPr>
        </p:nvSpPr>
        <p:spPr>
          <a:xfrm>
            <a:off x="250825" y="1484313"/>
            <a:ext cx="8569325" cy="4103687"/>
          </a:xfrm>
        </p:spPr>
        <p:txBody>
          <a:bodyPr>
            <a:normAutofit/>
          </a:bodyPr>
          <a:lstStyle/>
          <a:p>
            <a:pPr>
              <a:lnSpc>
                <a:spcPct val="110000"/>
              </a:lnSpc>
            </a:pPr>
            <a:r>
              <a:rPr lang="tr-TR">
                <a:solidFill>
                  <a:srgbClr val="B6230A"/>
                </a:solidFill>
              </a:rPr>
              <a:t>Konsey, aynı zamanda,</a:t>
            </a:r>
            <a:r>
              <a:rPr lang="tr-TR"/>
              <a:t> </a:t>
            </a:r>
            <a:r>
              <a:rPr lang="tr-TR" sz="2800">
                <a:solidFill>
                  <a:srgbClr val="0000FF"/>
                </a:solidFill>
              </a:rPr>
              <a:t>çalışma hayatına ilişkin 7 alanda (iş yerleri, iş aletleri, kişisel koruyucu donanımlar, görsel aletlerle çalışma, sırt hasarlanması riski içeren ağır yük taşıma, geçici veya hareketli çalışma alanları, balıkçılık ve tarım) işyeri sağlığını ve güvenliğini düzenleyen detaylı </a:t>
            </a:r>
            <a:r>
              <a:rPr lang="tr-TR" sz="2800">
                <a:solidFill>
                  <a:srgbClr val="B6230A"/>
                </a:solidFill>
              </a:rPr>
              <a:t>Direktifler kabul etmiş;</a:t>
            </a:r>
            <a:r>
              <a:rPr lang="tr-TR" sz="2800">
                <a:solidFill>
                  <a:srgbClr val="0000FF"/>
                </a:solidFill>
              </a:rPr>
              <a:t> böylece bu alanda geniş bir AB mevzuatının oluşmasına neden olmuştur.</a:t>
            </a:r>
          </a:p>
        </p:txBody>
      </p:sp>
      <p:sp>
        <p:nvSpPr>
          <p:cNvPr id="5" name="5 Slayt Numarası Yer Tutucusu"/>
          <p:cNvSpPr>
            <a:spLocks noGrp="1"/>
          </p:cNvSpPr>
          <p:nvPr>
            <p:ph type="sldNum" sz="quarter" idx="12"/>
          </p:nvPr>
        </p:nvSpPr>
        <p:spPr/>
        <p:txBody>
          <a:bodyPr/>
          <a:lstStyle/>
          <a:p>
            <a:fld id="{312E37FF-15CA-4F07-83F4-6DBF57461D59}" type="slidenum">
              <a:rPr lang="tr-TR" altLang="en-US"/>
              <a:pPr/>
              <a:t>18</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88770">
                                            <p:txEl>
                                              <p:pRg st="0" end="0"/>
                                            </p:txEl>
                                          </p:spTgt>
                                        </p:tgtEl>
                                        <p:attrNameLst>
                                          <p:attrName>style.visibility</p:attrName>
                                        </p:attrNameLst>
                                      </p:cBhvr>
                                      <p:to>
                                        <p:strVal val="visible"/>
                                      </p:to>
                                    </p:set>
                                    <p:animEffect transition="in" filter="wipe(left)">
                                      <p:cBhvr>
                                        <p:cTn id="7" dur="1000"/>
                                        <p:tgtEl>
                                          <p:spTgt spid="28877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770"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idx="1"/>
          </p:nvPr>
        </p:nvSpPr>
        <p:spPr>
          <a:xfrm>
            <a:off x="457200" y="1600200"/>
            <a:ext cx="8229600" cy="3013075"/>
          </a:xfrm>
        </p:spPr>
        <p:txBody>
          <a:bodyPr/>
          <a:lstStyle/>
          <a:p>
            <a:pPr>
              <a:lnSpc>
                <a:spcPct val="110000"/>
              </a:lnSpc>
            </a:pPr>
            <a:r>
              <a:rPr lang="tr-TR">
                <a:solidFill>
                  <a:srgbClr val="B6230A"/>
                </a:solidFill>
              </a:rPr>
              <a:t>91/383 sayılı Konsey Direktifi</a:t>
            </a:r>
            <a:r>
              <a:rPr lang="tr-TR">
                <a:solidFill>
                  <a:srgbClr val="0000FF"/>
                </a:solidFill>
              </a:rPr>
              <a:t> ile de, işyeri sağlığı ve güvenliğine ilişkin tüm mevzuatın, hiçbir ayrımcılık gözetilmeden kısmi süreli ya da geçici süreli çalışan işçilere de uygulanmasına karar verilmiştir.</a:t>
            </a:r>
          </a:p>
        </p:txBody>
      </p:sp>
      <p:sp>
        <p:nvSpPr>
          <p:cNvPr id="5" name="5 Slayt Numarası Yer Tutucusu"/>
          <p:cNvSpPr>
            <a:spLocks noGrp="1"/>
          </p:cNvSpPr>
          <p:nvPr>
            <p:ph type="sldNum" sz="quarter" idx="12"/>
          </p:nvPr>
        </p:nvSpPr>
        <p:spPr/>
        <p:txBody>
          <a:bodyPr/>
          <a:lstStyle/>
          <a:p>
            <a:fld id="{B75F8C68-EA56-47A4-AF4D-8635DCD37556}" type="slidenum">
              <a:rPr lang="tr-TR" altLang="en-US"/>
              <a:pPr/>
              <a:t>19</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89794">
                                            <p:txEl>
                                              <p:pRg st="0" end="0"/>
                                            </p:txEl>
                                          </p:spTgt>
                                        </p:tgtEl>
                                        <p:attrNameLst>
                                          <p:attrName>style.visibility</p:attrName>
                                        </p:attrNameLst>
                                      </p:cBhvr>
                                      <p:to>
                                        <p:strVal val="visible"/>
                                      </p:to>
                                    </p:set>
                                    <p:animEffect transition="in" filter="wipe(left)">
                                      <p:cBhvr>
                                        <p:cTn id="7" dur="1000"/>
                                        <p:tgtEl>
                                          <p:spTgt spid="28979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fld id="{2EC0B8D9-B2BA-42B2-BC67-9A52D699508C}" type="slidenum">
              <a:rPr lang="tr-TR" altLang="en-US"/>
              <a:pPr/>
              <a:t>2</a:t>
            </a:fld>
            <a:endParaRPr lang="tr-TR" altLang="en-US"/>
          </a:p>
        </p:txBody>
      </p:sp>
      <p:pic>
        <p:nvPicPr>
          <p:cNvPr id="278530" name="Picture 2" descr="ILO Home">
            <a:hlinkClick r:id="rId2"/>
          </p:cNvPr>
          <p:cNvPicPr>
            <a:picLocks noChangeAspect="1" noChangeArrowheads="1"/>
          </p:cNvPicPr>
          <p:nvPr/>
        </p:nvPicPr>
        <p:blipFill>
          <a:blip r:embed="rId3" cstate="print"/>
          <a:srcRect/>
          <a:stretch>
            <a:fillRect/>
          </a:stretch>
        </p:blipFill>
        <p:spPr bwMode="auto">
          <a:xfrm>
            <a:off x="395288" y="1700213"/>
            <a:ext cx="3529012" cy="3241675"/>
          </a:xfrm>
          <a:prstGeom prst="rect">
            <a:avLst/>
          </a:prstGeom>
          <a:noFill/>
          <a:ln w="9525">
            <a:noFill/>
            <a:miter lim="800000"/>
            <a:headEnd/>
            <a:tailEnd/>
          </a:ln>
        </p:spPr>
      </p:pic>
      <p:sp>
        <p:nvSpPr>
          <p:cNvPr id="278533" name="Rectangle 5"/>
          <p:cNvSpPr>
            <a:spLocks noChangeArrowheads="1"/>
          </p:cNvSpPr>
          <p:nvPr/>
        </p:nvSpPr>
        <p:spPr bwMode="auto">
          <a:xfrm>
            <a:off x="3915734" y="692696"/>
            <a:ext cx="4968875" cy="1727200"/>
          </a:xfrm>
          <a:prstGeom prst="rect">
            <a:avLst/>
          </a:prstGeom>
          <a:noFill/>
          <a:ln w="9525">
            <a:noFill/>
            <a:miter lim="800000"/>
            <a:headEnd/>
            <a:tailEnd/>
          </a:ln>
          <a:effectLst/>
        </p:spPr>
        <p:txBody>
          <a:bodyPr wrap="none" anchor="ctr"/>
          <a:lstStyle/>
          <a:p>
            <a:pPr algn="ctr">
              <a:lnSpc>
                <a:spcPct val="90000"/>
              </a:lnSpc>
              <a:spcBef>
                <a:spcPct val="20000"/>
              </a:spcBef>
              <a:buClr>
                <a:schemeClr val="accent1"/>
              </a:buClr>
            </a:pPr>
            <a:r>
              <a:rPr lang="tr-TR" sz="2800" b="1" dirty="0">
                <a:solidFill>
                  <a:srgbClr val="B6230A"/>
                </a:solidFill>
                <a:latin typeface="Comic Sans MS" pitchFamily="66" charset="0"/>
                <a:cs typeface="Times New Roman" pitchFamily="18" charset="0"/>
              </a:rPr>
              <a:t>Uluslararası Çalışma Örgütü</a:t>
            </a:r>
            <a:r>
              <a:rPr lang="tr-TR" sz="2400" b="1" dirty="0">
                <a:solidFill>
                  <a:srgbClr val="66FF33"/>
                </a:solidFill>
                <a:latin typeface="Comic Sans MS" pitchFamily="66" charset="0"/>
                <a:cs typeface="Times New Roman" pitchFamily="18" charset="0"/>
              </a:rPr>
              <a:t> </a:t>
            </a:r>
          </a:p>
          <a:p>
            <a:pPr algn="ctr">
              <a:lnSpc>
                <a:spcPct val="90000"/>
              </a:lnSpc>
              <a:spcBef>
                <a:spcPct val="20000"/>
              </a:spcBef>
              <a:buClr>
                <a:schemeClr val="accent1"/>
              </a:buClr>
            </a:pPr>
            <a:r>
              <a:rPr lang="tr-TR" sz="2400" b="1" dirty="0">
                <a:solidFill>
                  <a:srgbClr val="0000FF"/>
                </a:solidFill>
                <a:latin typeface="Comic Sans MS" pitchFamily="66" charset="0"/>
                <a:cs typeface="Times New Roman" pitchFamily="18" charset="0"/>
              </a:rPr>
              <a:t>ILO, 1919</a:t>
            </a:r>
          </a:p>
          <a:p>
            <a:pPr algn="ctr">
              <a:lnSpc>
                <a:spcPct val="90000"/>
              </a:lnSpc>
              <a:spcBef>
                <a:spcPct val="20000"/>
              </a:spcBef>
              <a:buClr>
                <a:schemeClr val="accent1"/>
              </a:buClr>
            </a:pPr>
            <a:r>
              <a:rPr lang="tr-TR" b="1" dirty="0">
                <a:latin typeface="Comic Sans MS" pitchFamily="66" charset="0"/>
                <a:cs typeface="Times New Roman" pitchFamily="18" charset="0"/>
              </a:rPr>
              <a:t>     </a:t>
            </a:r>
            <a:endParaRPr lang="tr-TR" sz="1600" b="1" dirty="0">
              <a:latin typeface="Comic Sans MS" pitchFamily="66"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78533">
                                            <p:txEl>
                                              <p:pRg st="0" end="0"/>
                                            </p:txEl>
                                          </p:spTgt>
                                        </p:tgtEl>
                                        <p:attrNameLst>
                                          <p:attrName>style.visibility</p:attrName>
                                        </p:attrNameLst>
                                      </p:cBhvr>
                                      <p:to>
                                        <p:strVal val="visible"/>
                                      </p:to>
                                    </p:set>
                                    <p:anim calcmode="lin" valueType="num">
                                      <p:cBhvr additive="base">
                                        <p:cTn id="7" dur="1000" fill="hold"/>
                                        <p:tgtEl>
                                          <p:spTgt spid="27853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7853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78533">
                                            <p:txEl>
                                              <p:pRg st="1" end="1"/>
                                            </p:txEl>
                                          </p:spTgt>
                                        </p:tgtEl>
                                        <p:attrNameLst>
                                          <p:attrName>style.visibility</p:attrName>
                                        </p:attrNameLst>
                                      </p:cBhvr>
                                      <p:to>
                                        <p:strVal val="visible"/>
                                      </p:to>
                                    </p:set>
                                    <p:anim calcmode="lin" valueType="num">
                                      <p:cBhvr additive="base">
                                        <p:cTn id="11" dur="1000" fill="hold"/>
                                        <p:tgtEl>
                                          <p:spTgt spid="278533">
                                            <p:txEl>
                                              <p:pRg st="1" end="1"/>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278533">
                                            <p:txEl>
                                              <p:pRg st="1" end="1"/>
                                            </p:txEl>
                                          </p:spTgt>
                                        </p:tgtEl>
                                        <p:attrNameLst>
                                          <p:attrName>ppt_y</p:attrName>
                                        </p:attrNameLst>
                                      </p:cBhvr>
                                      <p:tavLst>
                                        <p:tav tm="0">
                                          <p:val>
                                            <p:strVal val="#ppt_y"/>
                                          </p:val>
                                        </p:tav>
                                        <p:tav tm="100000">
                                          <p:val>
                                            <p:strVal val="#ppt_y"/>
                                          </p:val>
                                        </p:tav>
                                      </p:tavLst>
                                    </p:anim>
                                  </p:childTnLst>
                                </p:cTn>
                              </p:par>
                              <p:par>
                                <p:cTn id="13" presetID="8" presetClass="entr" presetSubtype="16" fill="hold" nodeType="withEffect">
                                  <p:stCondLst>
                                    <p:cond delay="0"/>
                                  </p:stCondLst>
                                  <p:childTnLst>
                                    <p:set>
                                      <p:cBhvr>
                                        <p:cTn id="14" dur="1" fill="hold">
                                          <p:stCondLst>
                                            <p:cond delay="0"/>
                                          </p:stCondLst>
                                        </p:cTn>
                                        <p:tgtEl>
                                          <p:spTgt spid="278530"/>
                                        </p:tgtEl>
                                        <p:attrNameLst>
                                          <p:attrName>style.visibility</p:attrName>
                                        </p:attrNameLst>
                                      </p:cBhvr>
                                      <p:to>
                                        <p:strVal val="visible"/>
                                      </p:to>
                                    </p:set>
                                    <p:animEffect transition="in" filter="diamond(in)">
                                      <p:cBhvr>
                                        <p:cTn id="15" dur="1000"/>
                                        <p:tgtEl>
                                          <p:spTgt spid="278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idx="1"/>
          </p:nvPr>
        </p:nvSpPr>
        <p:spPr>
          <a:xfrm>
            <a:off x="250825" y="1700213"/>
            <a:ext cx="8280400" cy="4033837"/>
          </a:xfrm>
        </p:spPr>
        <p:txBody>
          <a:bodyPr/>
          <a:lstStyle/>
          <a:p>
            <a:r>
              <a:rPr lang="tr-TR">
                <a:solidFill>
                  <a:srgbClr val="0000FF"/>
                </a:solidFill>
              </a:rPr>
              <a:t>AB’de ki en yakın sağlık ve güvenlik programı olan, 12 temmuz 1995 tarihinde komisyon tarafından uyarlanan </a:t>
            </a:r>
            <a:r>
              <a:rPr lang="tr-TR" b="1">
                <a:solidFill>
                  <a:srgbClr val="B6230A"/>
                </a:solidFill>
              </a:rPr>
              <a:t>Articel 118 A</a:t>
            </a:r>
            <a:r>
              <a:rPr lang="tr-TR">
                <a:solidFill>
                  <a:srgbClr val="0000FF"/>
                </a:solidFill>
              </a:rPr>
              <a:t> ile mevcut geçerli olan yasaların uygulanmasında yardımcı olma amaçlanmış, aynı zamanda kanun dışında önlemlerin alınmasında da önemli atıflarda bulunulmuştur. </a:t>
            </a:r>
          </a:p>
        </p:txBody>
      </p:sp>
      <p:sp>
        <p:nvSpPr>
          <p:cNvPr id="5" name="5 Slayt Numarası Yer Tutucusu"/>
          <p:cNvSpPr>
            <a:spLocks noGrp="1"/>
          </p:cNvSpPr>
          <p:nvPr>
            <p:ph type="sldNum" sz="quarter" idx="12"/>
          </p:nvPr>
        </p:nvSpPr>
        <p:spPr/>
        <p:txBody>
          <a:bodyPr/>
          <a:lstStyle/>
          <a:p>
            <a:fld id="{803318B3-768D-4CF5-BA37-DC4C26FFFA06}" type="slidenum">
              <a:rPr lang="tr-TR" altLang="en-US"/>
              <a:pPr/>
              <a:t>20</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90818">
                                            <p:txEl>
                                              <p:pRg st="0" end="0"/>
                                            </p:txEl>
                                          </p:spTgt>
                                        </p:tgtEl>
                                        <p:attrNameLst>
                                          <p:attrName>style.visibility</p:attrName>
                                        </p:attrNameLst>
                                      </p:cBhvr>
                                      <p:to>
                                        <p:strVal val="visible"/>
                                      </p:to>
                                    </p:set>
                                    <p:animEffect transition="in" filter="wipe(left)">
                                      <p:cBhvr>
                                        <p:cTn id="7" dur="1000"/>
                                        <p:tgtEl>
                                          <p:spTgt spid="2908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idx="1"/>
          </p:nvPr>
        </p:nvSpPr>
        <p:spPr>
          <a:xfrm>
            <a:off x="250825" y="1773238"/>
            <a:ext cx="8229600" cy="2501900"/>
          </a:xfrm>
        </p:spPr>
        <p:txBody>
          <a:bodyPr/>
          <a:lstStyle/>
          <a:p>
            <a:r>
              <a:rPr lang="tr-TR" b="1">
                <a:solidFill>
                  <a:srgbClr val="B6230A"/>
                </a:solidFill>
              </a:rPr>
              <a:t>1996’da Articel 118 A’da</a:t>
            </a:r>
            <a:r>
              <a:rPr lang="tr-TR">
                <a:solidFill>
                  <a:srgbClr val="0000FF"/>
                </a:solidFill>
              </a:rPr>
              <a:t> belirtilen direktiflerin üye ülkelerce uygulanma oranı %74 iken şu an %98 dir. Dolayısıyla birlik yasaları şu an halk için bir gerçeklik haline dönüşmüştür. </a:t>
            </a:r>
          </a:p>
        </p:txBody>
      </p:sp>
      <p:sp>
        <p:nvSpPr>
          <p:cNvPr id="5" name="5 Slayt Numarası Yer Tutucusu"/>
          <p:cNvSpPr>
            <a:spLocks noGrp="1"/>
          </p:cNvSpPr>
          <p:nvPr>
            <p:ph type="sldNum" sz="quarter" idx="12"/>
          </p:nvPr>
        </p:nvSpPr>
        <p:spPr/>
        <p:txBody>
          <a:bodyPr/>
          <a:lstStyle/>
          <a:p>
            <a:fld id="{EF1F426A-9FB7-49DC-AA4A-90CB3442227E}" type="slidenum">
              <a:rPr lang="tr-TR" altLang="en-US"/>
              <a:pPr/>
              <a:t>21</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91842">
                                            <p:txEl>
                                              <p:pRg st="0" end="0"/>
                                            </p:txEl>
                                          </p:spTgt>
                                        </p:tgtEl>
                                        <p:attrNameLst>
                                          <p:attrName>style.visibility</p:attrName>
                                        </p:attrNameLst>
                                      </p:cBhvr>
                                      <p:to>
                                        <p:strVal val="visible"/>
                                      </p:to>
                                    </p:set>
                                    <p:animEffect transition="in" filter="wipe(left)">
                                      <p:cBhvr>
                                        <p:cTn id="7" dur="1000"/>
                                        <p:tgtEl>
                                          <p:spTgt spid="2918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idx="1"/>
          </p:nvPr>
        </p:nvSpPr>
        <p:spPr>
          <a:xfrm>
            <a:off x="395288" y="1484313"/>
            <a:ext cx="8229600" cy="3744912"/>
          </a:xfrm>
        </p:spPr>
        <p:txBody>
          <a:bodyPr/>
          <a:lstStyle/>
          <a:p>
            <a:r>
              <a:rPr lang="tr-TR">
                <a:solidFill>
                  <a:srgbClr val="0000FF"/>
                </a:solidFill>
              </a:rPr>
              <a:t>1996-2000 yılları arasında AB Komisyonu Tarafından </a:t>
            </a:r>
            <a:r>
              <a:rPr lang="tr-TR">
                <a:solidFill>
                  <a:srgbClr val="B6230A"/>
                </a:solidFill>
              </a:rPr>
              <a:t>ikinci Sağlık &amp; Güvenlik Aksiyon Programında hazırlanmıştır.</a:t>
            </a:r>
            <a:r>
              <a:rPr lang="tr-TR">
                <a:solidFill>
                  <a:srgbClr val="0000FF"/>
                </a:solidFill>
              </a:rPr>
              <a:t>  </a:t>
            </a:r>
          </a:p>
          <a:p>
            <a:r>
              <a:rPr lang="tr-TR">
                <a:solidFill>
                  <a:srgbClr val="0000FF"/>
                </a:solidFill>
              </a:rPr>
              <a:t>Bu aksiyon programında Birlik, mevcut yasaları, ortaya çıkan yeni riskler ile teknik ve bilimsel gelişmeleri dikkate alarak geliştirmiş daha rasyonel hale getirmiştir. </a:t>
            </a:r>
          </a:p>
        </p:txBody>
      </p:sp>
      <p:sp>
        <p:nvSpPr>
          <p:cNvPr id="5" name="5 Slayt Numarası Yer Tutucusu"/>
          <p:cNvSpPr>
            <a:spLocks noGrp="1"/>
          </p:cNvSpPr>
          <p:nvPr>
            <p:ph type="sldNum" sz="quarter" idx="12"/>
          </p:nvPr>
        </p:nvSpPr>
        <p:spPr/>
        <p:txBody>
          <a:bodyPr/>
          <a:lstStyle/>
          <a:p>
            <a:fld id="{0FD1F75B-A214-4443-BA82-008B7B466FD3}" type="slidenum">
              <a:rPr lang="tr-TR" altLang="en-US"/>
              <a:pPr/>
              <a:t>22</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92866">
                                            <p:txEl>
                                              <p:pRg st="0" end="0"/>
                                            </p:txEl>
                                          </p:spTgt>
                                        </p:tgtEl>
                                        <p:attrNameLst>
                                          <p:attrName>style.visibility</p:attrName>
                                        </p:attrNameLst>
                                      </p:cBhvr>
                                      <p:to>
                                        <p:strVal val="visible"/>
                                      </p:to>
                                    </p:set>
                                    <p:animEffect transition="in" filter="wipe(left)">
                                      <p:cBhvr>
                                        <p:cTn id="7" dur="1000"/>
                                        <p:tgtEl>
                                          <p:spTgt spid="292866">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92866">
                                            <p:txEl>
                                              <p:pRg st="1" end="1"/>
                                            </p:txEl>
                                          </p:spTgt>
                                        </p:tgtEl>
                                        <p:attrNameLst>
                                          <p:attrName>style.visibility</p:attrName>
                                        </p:attrNameLst>
                                      </p:cBhvr>
                                      <p:to>
                                        <p:strVal val="visible"/>
                                      </p:to>
                                    </p:set>
                                    <p:animEffect transition="in" filter="wipe(left)">
                                      <p:cBhvr>
                                        <p:cTn id="10" dur="1000"/>
                                        <p:tgtEl>
                                          <p:spTgt spid="29286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a:xfrm>
            <a:off x="1259632" y="908720"/>
            <a:ext cx="8229600" cy="1079500"/>
          </a:xfrm>
        </p:spPr>
        <p:txBody>
          <a:bodyPr/>
          <a:lstStyle/>
          <a:p>
            <a:r>
              <a:rPr lang="tr-TR" sz="3200" dirty="0">
                <a:solidFill>
                  <a:srgbClr val="B6230A"/>
                </a:solidFill>
              </a:rPr>
              <a:t>Sağlık &amp; Güvenlik Aksiyon Programına şu  direktifler adapte edilmiştir;</a:t>
            </a:r>
          </a:p>
        </p:txBody>
      </p:sp>
      <p:sp>
        <p:nvSpPr>
          <p:cNvPr id="293891" name="Rectangle 3"/>
          <p:cNvSpPr>
            <a:spLocks noGrp="1" noChangeArrowheads="1"/>
          </p:cNvSpPr>
          <p:nvPr>
            <p:ph idx="1"/>
          </p:nvPr>
        </p:nvSpPr>
        <p:spPr>
          <a:xfrm>
            <a:off x="611560" y="2446338"/>
            <a:ext cx="8229600" cy="4411662"/>
          </a:xfrm>
        </p:spPr>
        <p:txBody>
          <a:bodyPr/>
          <a:lstStyle/>
          <a:p>
            <a:pPr>
              <a:lnSpc>
                <a:spcPct val="90000"/>
              </a:lnSpc>
            </a:pPr>
            <a:r>
              <a:rPr lang="tr-TR" dirty="0">
                <a:solidFill>
                  <a:srgbClr val="B6230A"/>
                </a:solidFill>
              </a:rPr>
              <a:t>98/24/EC</a:t>
            </a:r>
            <a:r>
              <a:rPr lang="tr-TR" dirty="0">
                <a:solidFill>
                  <a:srgbClr val="0000FF"/>
                </a:solidFill>
              </a:rPr>
              <a:t> sayılı Kimyasal Ajanlar Direktifi</a:t>
            </a:r>
          </a:p>
          <a:p>
            <a:pPr>
              <a:lnSpc>
                <a:spcPct val="90000"/>
              </a:lnSpc>
            </a:pPr>
            <a:r>
              <a:rPr lang="tr-TR" dirty="0">
                <a:solidFill>
                  <a:srgbClr val="B6230A"/>
                </a:solidFill>
              </a:rPr>
              <a:t>96/94/EC </a:t>
            </a:r>
            <a:r>
              <a:rPr lang="tr-TR" dirty="0">
                <a:solidFill>
                  <a:srgbClr val="0000FF"/>
                </a:solidFill>
              </a:rPr>
              <a:t>sayılı Kimyasal, Fiziksel Ve Biyolojik Ajanlara Maruz Kalan İşçileri Korumak İçin Limit Değerler</a:t>
            </a:r>
          </a:p>
          <a:p>
            <a:pPr>
              <a:lnSpc>
                <a:spcPct val="90000"/>
              </a:lnSpc>
            </a:pPr>
            <a:r>
              <a:rPr lang="tr-TR" dirty="0">
                <a:solidFill>
                  <a:srgbClr val="B6230A"/>
                </a:solidFill>
              </a:rPr>
              <a:t>97/59/EC</a:t>
            </a:r>
            <a:r>
              <a:rPr lang="tr-TR" dirty="0">
                <a:solidFill>
                  <a:srgbClr val="0000FF"/>
                </a:solidFill>
              </a:rPr>
              <a:t> sayılı ve </a:t>
            </a:r>
            <a:r>
              <a:rPr lang="tr-TR" dirty="0">
                <a:solidFill>
                  <a:srgbClr val="B6230A"/>
                </a:solidFill>
              </a:rPr>
              <a:t>97/65/EC</a:t>
            </a:r>
            <a:r>
              <a:rPr lang="tr-TR" dirty="0">
                <a:solidFill>
                  <a:srgbClr val="0000FF"/>
                </a:solidFill>
              </a:rPr>
              <a:t> sayılı Kimyasal Ajanlara </a:t>
            </a:r>
            <a:r>
              <a:rPr lang="tr-TR" dirty="0" err="1">
                <a:solidFill>
                  <a:srgbClr val="0000FF"/>
                </a:solidFill>
              </a:rPr>
              <a:t>Maruziyetle</a:t>
            </a:r>
            <a:r>
              <a:rPr lang="tr-TR" dirty="0">
                <a:solidFill>
                  <a:srgbClr val="0000FF"/>
                </a:solidFill>
              </a:rPr>
              <a:t> İlgili Risklerden Çalışanların Korunması Direktifi</a:t>
            </a:r>
          </a:p>
          <a:p>
            <a:pPr>
              <a:lnSpc>
                <a:spcPct val="90000"/>
              </a:lnSpc>
            </a:pPr>
            <a:r>
              <a:rPr lang="tr-TR" dirty="0">
                <a:solidFill>
                  <a:srgbClr val="B6230A"/>
                </a:solidFill>
              </a:rPr>
              <a:t>97/42/EC</a:t>
            </a:r>
            <a:r>
              <a:rPr lang="tr-TR" dirty="0">
                <a:solidFill>
                  <a:srgbClr val="0000FF"/>
                </a:solidFill>
              </a:rPr>
              <a:t> </a:t>
            </a:r>
            <a:r>
              <a:rPr lang="tr-TR" dirty="0" err="1">
                <a:solidFill>
                  <a:srgbClr val="0000FF"/>
                </a:solidFill>
              </a:rPr>
              <a:t>Kansorejen</a:t>
            </a:r>
            <a:r>
              <a:rPr lang="tr-TR" dirty="0">
                <a:solidFill>
                  <a:srgbClr val="0000FF"/>
                </a:solidFill>
              </a:rPr>
              <a:t> Maddelerle Çalışmalarda Çalışanların Korunması Direktifi</a:t>
            </a:r>
          </a:p>
        </p:txBody>
      </p:sp>
      <p:sp>
        <p:nvSpPr>
          <p:cNvPr id="6" name="5 Slayt Numarası Yer Tutucusu"/>
          <p:cNvSpPr>
            <a:spLocks noGrp="1"/>
          </p:cNvSpPr>
          <p:nvPr>
            <p:ph type="sldNum" sz="quarter" idx="12"/>
          </p:nvPr>
        </p:nvSpPr>
        <p:spPr/>
        <p:txBody>
          <a:bodyPr/>
          <a:lstStyle/>
          <a:p>
            <a:fld id="{83D4D63C-44C4-4AC3-8445-12E4F5960F80}" type="slidenum">
              <a:rPr lang="tr-TR" altLang="en-US"/>
              <a:pPr/>
              <a:t>23</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93890"/>
                                        </p:tgtEl>
                                        <p:attrNameLst>
                                          <p:attrName>style.visibility</p:attrName>
                                        </p:attrNameLst>
                                      </p:cBhvr>
                                      <p:to>
                                        <p:strVal val="visible"/>
                                      </p:to>
                                    </p:set>
                                    <p:animEffect transition="in" filter="wipe(left)">
                                      <p:cBhvr>
                                        <p:cTn id="7" dur="500"/>
                                        <p:tgtEl>
                                          <p:spTgt spid="29389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93891">
                                            <p:txEl>
                                              <p:pRg st="0" end="0"/>
                                            </p:txEl>
                                          </p:spTgt>
                                        </p:tgtEl>
                                        <p:attrNameLst>
                                          <p:attrName>style.visibility</p:attrName>
                                        </p:attrNameLst>
                                      </p:cBhvr>
                                      <p:to>
                                        <p:strVal val="visible"/>
                                      </p:to>
                                    </p:set>
                                    <p:animEffect transition="in" filter="wipe(left)">
                                      <p:cBhvr>
                                        <p:cTn id="11" dur="1000"/>
                                        <p:tgtEl>
                                          <p:spTgt spid="293891">
                                            <p:txEl>
                                              <p:pRg st="0" end="0"/>
                                            </p:txEl>
                                          </p:spTgt>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293891">
                                            <p:txEl>
                                              <p:pRg st="1" end="1"/>
                                            </p:txEl>
                                          </p:spTgt>
                                        </p:tgtEl>
                                        <p:attrNameLst>
                                          <p:attrName>style.visibility</p:attrName>
                                        </p:attrNameLst>
                                      </p:cBhvr>
                                      <p:to>
                                        <p:strVal val="visible"/>
                                      </p:to>
                                    </p:set>
                                    <p:animEffect transition="in" filter="wipe(left)">
                                      <p:cBhvr>
                                        <p:cTn id="15" dur="1000"/>
                                        <p:tgtEl>
                                          <p:spTgt spid="293891">
                                            <p:txEl>
                                              <p:pRg st="1" end="1"/>
                                            </p:txEl>
                                          </p:spTgt>
                                        </p:tgtEl>
                                      </p:cBhvr>
                                    </p:animEffect>
                                  </p:childTnLst>
                                </p:cTn>
                              </p:par>
                            </p:childTnLst>
                          </p:cTn>
                        </p:par>
                        <p:par>
                          <p:cTn id="16" fill="hold">
                            <p:stCondLst>
                              <p:cond delay="2500"/>
                            </p:stCondLst>
                            <p:childTnLst>
                              <p:par>
                                <p:cTn id="17" presetID="22" presetClass="entr" presetSubtype="8" fill="hold" grpId="0" nodeType="afterEffect">
                                  <p:stCondLst>
                                    <p:cond delay="0"/>
                                  </p:stCondLst>
                                  <p:childTnLst>
                                    <p:set>
                                      <p:cBhvr>
                                        <p:cTn id="18" dur="1" fill="hold">
                                          <p:stCondLst>
                                            <p:cond delay="0"/>
                                          </p:stCondLst>
                                        </p:cTn>
                                        <p:tgtEl>
                                          <p:spTgt spid="293891">
                                            <p:txEl>
                                              <p:pRg st="2" end="2"/>
                                            </p:txEl>
                                          </p:spTgt>
                                        </p:tgtEl>
                                        <p:attrNameLst>
                                          <p:attrName>style.visibility</p:attrName>
                                        </p:attrNameLst>
                                      </p:cBhvr>
                                      <p:to>
                                        <p:strVal val="visible"/>
                                      </p:to>
                                    </p:set>
                                    <p:animEffect transition="in" filter="wipe(left)">
                                      <p:cBhvr>
                                        <p:cTn id="19" dur="1000"/>
                                        <p:tgtEl>
                                          <p:spTgt spid="293891">
                                            <p:txEl>
                                              <p:pRg st="2" end="2"/>
                                            </p:txEl>
                                          </p:spTgt>
                                        </p:tgtEl>
                                      </p:cBhvr>
                                    </p:animEffect>
                                  </p:childTnLst>
                                </p:cTn>
                              </p:par>
                            </p:childTnLst>
                          </p:cTn>
                        </p:par>
                        <p:par>
                          <p:cTn id="20" fill="hold">
                            <p:stCondLst>
                              <p:cond delay="3500"/>
                            </p:stCondLst>
                            <p:childTnLst>
                              <p:par>
                                <p:cTn id="21" presetID="22" presetClass="entr" presetSubtype="8" fill="hold" grpId="0" nodeType="afterEffect">
                                  <p:stCondLst>
                                    <p:cond delay="0"/>
                                  </p:stCondLst>
                                  <p:childTnLst>
                                    <p:set>
                                      <p:cBhvr>
                                        <p:cTn id="22" dur="1" fill="hold">
                                          <p:stCondLst>
                                            <p:cond delay="0"/>
                                          </p:stCondLst>
                                        </p:cTn>
                                        <p:tgtEl>
                                          <p:spTgt spid="293891">
                                            <p:txEl>
                                              <p:pRg st="3" end="3"/>
                                            </p:txEl>
                                          </p:spTgt>
                                        </p:tgtEl>
                                        <p:attrNameLst>
                                          <p:attrName>style.visibility</p:attrName>
                                        </p:attrNameLst>
                                      </p:cBhvr>
                                      <p:to>
                                        <p:strVal val="visible"/>
                                      </p:to>
                                    </p:set>
                                    <p:animEffect transition="in" filter="wipe(left)">
                                      <p:cBhvr>
                                        <p:cTn id="23" dur="1000"/>
                                        <p:tgtEl>
                                          <p:spTgt spid="2938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0" grpId="0"/>
      <p:bldP spid="29389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5" name="Rectangle 3"/>
          <p:cNvSpPr>
            <a:spLocks noGrp="1" noChangeArrowheads="1"/>
          </p:cNvSpPr>
          <p:nvPr>
            <p:ph type="title"/>
          </p:nvPr>
        </p:nvSpPr>
        <p:spPr>
          <a:xfrm>
            <a:off x="323528" y="1124744"/>
            <a:ext cx="7993063" cy="1044575"/>
          </a:xfrm>
          <a:noFill/>
          <a:ln/>
        </p:spPr>
        <p:txBody>
          <a:bodyPr anchor="b"/>
          <a:lstStyle/>
          <a:p>
            <a:r>
              <a:rPr lang="tr-TR" sz="3100" dirty="0">
                <a:solidFill>
                  <a:srgbClr val="B6230A"/>
                </a:solidFill>
              </a:rPr>
              <a:t>PROAKTİF RİSK BAZLI UYGULAMAYA GEÇİŞ</a:t>
            </a:r>
          </a:p>
        </p:txBody>
      </p:sp>
      <p:sp>
        <p:nvSpPr>
          <p:cNvPr id="294914" name="Rectangle 2"/>
          <p:cNvSpPr>
            <a:spLocks noGrp="1" noChangeArrowheads="1"/>
          </p:cNvSpPr>
          <p:nvPr>
            <p:ph idx="1"/>
          </p:nvPr>
        </p:nvSpPr>
        <p:spPr>
          <a:xfrm>
            <a:off x="574675" y="2348880"/>
            <a:ext cx="8569325" cy="4752975"/>
          </a:xfrm>
        </p:spPr>
        <p:txBody>
          <a:bodyPr>
            <a:normAutofit/>
          </a:bodyPr>
          <a:lstStyle/>
          <a:p>
            <a:r>
              <a:rPr lang="tr-TR" sz="2800" dirty="0">
                <a:solidFill>
                  <a:srgbClr val="0000FF"/>
                </a:solidFill>
              </a:rPr>
              <a:t>Son olarak, 23-24 Mart 2005 AB Konseyi Zirvesi’nde gözden geçirilen </a:t>
            </a:r>
            <a:r>
              <a:rPr lang="tr-TR" sz="2800" dirty="0">
                <a:solidFill>
                  <a:srgbClr val="B6230A"/>
                </a:solidFill>
              </a:rPr>
              <a:t>Lizbon Stratejisi</a:t>
            </a:r>
            <a:r>
              <a:rPr lang="tr-TR" sz="2800" dirty="0">
                <a:solidFill>
                  <a:srgbClr val="0000FF"/>
                </a:solidFill>
              </a:rPr>
              <a:t> kapsamında, </a:t>
            </a:r>
            <a:r>
              <a:rPr lang="tr-TR" sz="2800" dirty="0">
                <a:solidFill>
                  <a:srgbClr val="B6230A"/>
                </a:solidFill>
              </a:rPr>
              <a:t>iş sağlığı ve güvenliğine dair, 2007-2012 arasında,</a:t>
            </a:r>
            <a:r>
              <a:rPr lang="tr-TR" sz="2800" dirty="0">
                <a:solidFill>
                  <a:srgbClr val="0000FF"/>
                </a:solidFill>
              </a:rPr>
              <a:t> iş güvenliğe ilişkin yeni tehditlerin ele alınacağı ve bunların asgari düzeyde tutularak </a:t>
            </a:r>
            <a:r>
              <a:rPr lang="tr-TR" sz="2800" b="1" dirty="0">
                <a:solidFill>
                  <a:srgbClr val="B6230A"/>
                </a:solidFill>
              </a:rPr>
              <a:t>“az kaza- çok verimlilik”</a:t>
            </a:r>
            <a:r>
              <a:rPr lang="tr-TR" sz="2800" dirty="0">
                <a:solidFill>
                  <a:srgbClr val="0000FF"/>
                </a:solidFill>
              </a:rPr>
              <a:t> ilkesinin yerine getirilmesine yönelik bir strateji planı yürütülmesine karar verilmiştir. Bu karar çerçevesinde iş sağlığı ve güvenliği ile ilgili direktifler günümüzde uygulanan çatıya kavuşmuştur.</a:t>
            </a:r>
            <a:r>
              <a:rPr lang="tr-TR" sz="2600" dirty="0">
                <a:solidFill>
                  <a:srgbClr val="0000FF"/>
                </a:solidFill>
              </a:rPr>
              <a:t> </a:t>
            </a:r>
          </a:p>
        </p:txBody>
      </p:sp>
      <p:sp>
        <p:nvSpPr>
          <p:cNvPr id="6" name="5 Slayt Numarası Yer Tutucusu"/>
          <p:cNvSpPr>
            <a:spLocks noGrp="1"/>
          </p:cNvSpPr>
          <p:nvPr>
            <p:ph type="sldNum" sz="quarter" idx="12"/>
          </p:nvPr>
        </p:nvSpPr>
        <p:spPr/>
        <p:txBody>
          <a:bodyPr/>
          <a:lstStyle/>
          <a:p>
            <a:fld id="{2E011D9F-390E-46E9-A401-1543808F739F}" type="slidenum">
              <a:rPr lang="tr-TR" altLang="en-US"/>
              <a:pPr/>
              <a:t>24</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94914">
                                            <p:txEl>
                                              <p:pRg st="0" end="0"/>
                                            </p:txEl>
                                          </p:spTgt>
                                        </p:tgtEl>
                                        <p:attrNameLst>
                                          <p:attrName>style.visibility</p:attrName>
                                        </p:attrNameLst>
                                      </p:cBhvr>
                                      <p:to>
                                        <p:strVal val="visible"/>
                                      </p:to>
                                    </p:set>
                                    <p:animEffect transition="in" filter="wipe(left)">
                                      <p:cBhvr>
                                        <p:cTn id="7" dur="1000"/>
                                        <p:tgtEl>
                                          <p:spTgt spid="294914">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94915"/>
                                        </p:tgtEl>
                                        <p:attrNameLst>
                                          <p:attrName>style.visibility</p:attrName>
                                        </p:attrNameLst>
                                      </p:cBhvr>
                                      <p:to>
                                        <p:strVal val="visible"/>
                                      </p:to>
                                    </p:set>
                                    <p:animEffect transition="in" filter="wipe(left)">
                                      <p:cBhvr>
                                        <p:cTn id="10" dur="500"/>
                                        <p:tgtEl>
                                          <p:spTgt spid="294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animBg="1"/>
      <p:bldP spid="29491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914400" y="1484784"/>
            <a:ext cx="8229600" cy="1143000"/>
          </a:xfrm>
        </p:spPr>
        <p:txBody>
          <a:bodyPr>
            <a:normAutofit/>
          </a:bodyPr>
          <a:lstStyle/>
          <a:p>
            <a:pPr algn="ctr"/>
            <a:r>
              <a:rPr lang="tr-TR" sz="3900" dirty="0">
                <a:solidFill>
                  <a:srgbClr val="B6230A"/>
                </a:solidFill>
              </a:rPr>
              <a:t>ÜLKEMİZDE RİSK BAZLI YENİ YAKLAŞIM</a:t>
            </a:r>
          </a:p>
        </p:txBody>
      </p:sp>
      <p:sp>
        <p:nvSpPr>
          <p:cNvPr id="295939" name="Rectangle 3"/>
          <p:cNvSpPr>
            <a:spLocks noGrp="1" noChangeArrowheads="1"/>
          </p:cNvSpPr>
          <p:nvPr>
            <p:ph idx="1"/>
          </p:nvPr>
        </p:nvSpPr>
        <p:spPr>
          <a:xfrm>
            <a:off x="899592" y="2590800"/>
            <a:ext cx="8569325" cy="4267200"/>
          </a:xfrm>
        </p:spPr>
        <p:txBody>
          <a:bodyPr>
            <a:normAutofit lnSpcReduction="10000"/>
          </a:bodyPr>
          <a:lstStyle/>
          <a:p>
            <a:pPr>
              <a:lnSpc>
                <a:spcPct val="90000"/>
              </a:lnSpc>
              <a:buFont typeface="Wingdings" pitchFamily="2" charset="2"/>
              <a:buNone/>
            </a:pPr>
            <a:r>
              <a:rPr lang="tr-TR" dirty="0">
                <a:solidFill>
                  <a:srgbClr val="0000FF"/>
                </a:solidFill>
              </a:rPr>
              <a:t>Helsinki’de 10-11 Aralık 1999 tarihinde Türkiye </a:t>
            </a:r>
          </a:p>
          <a:p>
            <a:pPr>
              <a:lnSpc>
                <a:spcPct val="90000"/>
              </a:lnSpc>
              <a:buFont typeface="Wingdings" pitchFamily="2" charset="2"/>
              <a:buNone/>
            </a:pPr>
            <a:r>
              <a:rPr lang="tr-TR" dirty="0">
                <a:solidFill>
                  <a:srgbClr val="0000FF"/>
                </a:solidFill>
              </a:rPr>
              <a:t>aday ülke olarak ilan edilmiş, Adaylık süresinde </a:t>
            </a:r>
          </a:p>
          <a:p>
            <a:pPr>
              <a:lnSpc>
                <a:spcPct val="90000"/>
              </a:lnSpc>
              <a:buFont typeface="Wingdings" pitchFamily="2" charset="2"/>
              <a:buNone/>
            </a:pPr>
            <a:r>
              <a:rPr lang="tr-TR" dirty="0">
                <a:solidFill>
                  <a:srgbClr val="0000FF"/>
                </a:solidFill>
              </a:rPr>
              <a:t>müktesebata uyum çalışmaları çerçevesinde, </a:t>
            </a:r>
          </a:p>
          <a:p>
            <a:pPr>
              <a:lnSpc>
                <a:spcPct val="90000"/>
              </a:lnSpc>
              <a:buFont typeface="Wingdings" pitchFamily="2" charset="2"/>
              <a:buNone/>
            </a:pPr>
            <a:r>
              <a:rPr lang="tr-TR" dirty="0">
                <a:solidFill>
                  <a:srgbClr val="0000FF"/>
                </a:solidFill>
              </a:rPr>
              <a:t>14 Nisan 2003 tarihinde kabul edilen, Katılım </a:t>
            </a:r>
          </a:p>
          <a:p>
            <a:pPr>
              <a:lnSpc>
                <a:spcPct val="90000"/>
              </a:lnSpc>
              <a:buFont typeface="Wingdings" pitchFamily="2" charset="2"/>
              <a:buNone/>
            </a:pPr>
            <a:r>
              <a:rPr lang="tr-TR" dirty="0">
                <a:solidFill>
                  <a:srgbClr val="0000FF"/>
                </a:solidFill>
              </a:rPr>
              <a:t>Ortaklığı Belgesinin (KOB),</a:t>
            </a:r>
            <a:r>
              <a:rPr lang="tr-TR" dirty="0"/>
              <a:t> </a:t>
            </a:r>
          </a:p>
          <a:p>
            <a:pPr>
              <a:lnSpc>
                <a:spcPct val="90000"/>
              </a:lnSpc>
              <a:buFont typeface="Wingdings" pitchFamily="2" charset="2"/>
              <a:buNone/>
            </a:pPr>
            <a:r>
              <a:rPr lang="tr-TR" b="1" dirty="0"/>
              <a:t>Sosyal Politika ve İstihdam başlığı altında iş </a:t>
            </a:r>
          </a:p>
          <a:p>
            <a:pPr>
              <a:lnSpc>
                <a:spcPct val="90000"/>
              </a:lnSpc>
              <a:buFont typeface="Wingdings" pitchFamily="2" charset="2"/>
              <a:buNone/>
            </a:pPr>
            <a:r>
              <a:rPr lang="tr-TR" b="1" dirty="0"/>
              <a:t>sağlığı ve güvenliği konusu kısa vadeli </a:t>
            </a:r>
          </a:p>
          <a:p>
            <a:pPr>
              <a:lnSpc>
                <a:spcPct val="90000"/>
              </a:lnSpc>
              <a:buFont typeface="Wingdings" pitchFamily="2" charset="2"/>
              <a:buNone/>
            </a:pPr>
            <a:r>
              <a:rPr lang="tr-TR" b="1" dirty="0"/>
              <a:t>tedbirler olarak yer almıştır.</a:t>
            </a:r>
            <a:endParaRPr lang="tr-TR" dirty="0"/>
          </a:p>
        </p:txBody>
      </p:sp>
      <p:sp>
        <p:nvSpPr>
          <p:cNvPr id="6" name="5 Slayt Numarası Yer Tutucusu"/>
          <p:cNvSpPr>
            <a:spLocks noGrp="1"/>
          </p:cNvSpPr>
          <p:nvPr>
            <p:ph type="sldNum" sz="quarter" idx="12"/>
          </p:nvPr>
        </p:nvSpPr>
        <p:spPr/>
        <p:txBody>
          <a:bodyPr/>
          <a:lstStyle/>
          <a:p>
            <a:fld id="{D1D04B80-A6E6-4EC7-BD19-069B726A5B42}" type="slidenum">
              <a:rPr lang="tr-TR" altLang="en-US"/>
              <a:pPr/>
              <a:t>25</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95938"/>
                                        </p:tgtEl>
                                        <p:attrNameLst>
                                          <p:attrName>style.visibility</p:attrName>
                                        </p:attrNameLst>
                                      </p:cBhvr>
                                      <p:to>
                                        <p:strVal val="visible"/>
                                      </p:to>
                                    </p:set>
                                    <p:animEffect transition="in" filter="wipe(left)">
                                      <p:cBhvr>
                                        <p:cTn id="7" dur="500"/>
                                        <p:tgtEl>
                                          <p:spTgt spid="295938"/>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295939">
                                            <p:txEl>
                                              <p:pRg st="0" end="0"/>
                                            </p:txEl>
                                          </p:spTgt>
                                        </p:tgtEl>
                                        <p:attrNameLst>
                                          <p:attrName>style.visibility</p:attrName>
                                        </p:attrNameLst>
                                      </p:cBhvr>
                                      <p:to>
                                        <p:strVal val="visible"/>
                                      </p:to>
                                    </p:set>
                                    <p:anim calcmode="lin" valueType="num">
                                      <p:cBhvr additive="base">
                                        <p:cTn id="11" dur="1000" fill="hold"/>
                                        <p:tgtEl>
                                          <p:spTgt spid="295939">
                                            <p:txEl>
                                              <p:pRg st="0" end="0"/>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295939">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1500"/>
                            </p:stCondLst>
                            <p:childTnLst>
                              <p:par>
                                <p:cTn id="14" presetID="2" presetClass="entr" presetSubtype="8" fill="hold" grpId="0" nodeType="afterEffect">
                                  <p:stCondLst>
                                    <p:cond delay="0"/>
                                  </p:stCondLst>
                                  <p:childTnLst>
                                    <p:set>
                                      <p:cBhvr>
                                        <p:cTn id="15" dur="1" fill="hold">
                                          <p:stCondLst>
                                            <p:cond delay="0"/>
                                          </p:stCondLst>
                                        </p:cTn>
                                        <p:tgtEl>
                                          <p:spTgt spid="295939">
                                            <p:txEl>
                                              <p:pRg st="1" end="1"/>
                                            </p:txEl>
                                          </p:spTgt>
                                        </p:tgtEl>
                                        <p:attrNameLst>
                                          <p:attrName>style.visibility</p:attrName>
                                        </p:attrNameLst>
                                      </p:cBhvr>
                                      <p:to>
                                        <p:strVal val="visible"/>
                                      </p:to>
                                    </p:set>
                                    <p:anim calcmode="lin" valueType="num">
                                      <p:cBhvr additive="base">
                                        <p:cTn id="16" dur="1000" fill="hold"/>
                                        <p:tgtEl>
                                          <p:spTgt spid="295939">
                                            <p:txEl>
                                              <p:pRg st="1" end="1"/>
                                            </p:txEl>
                                          </p:spTgt>
                                        </p:tgtEl>
                                        <p:attrNameLst>
                                          <p:attrName>ppt_x</p:attrName>
                                        </p:attrNameLst>
                                      </p:cBhvr>
                                      <p:tavLst>
                                        <p:tav tm="0">
                                          <p:val>
                                            <p:strVal val="0-#ppt_w/2"/>
                                          </p:val>
                                        </p:tav>
                                        <p:tav tm="100000">
                                          <p:val>
                                            <p:strVal val="#ppt_x"/>
                                          </p:val>
                                        </p:tav>
                                      </p:tavLst>
                                    </p:anim>
                                    <p:anim calcmode="lin" valueType="num">
                                      <p:cBhvr additive="base">
                                        <p:cTn id="17" dur="1000" fill="hold"/>
                                        <p:tgtEl>
                                          <p:spTgt spid="295939">
                                            <p:txEl>
                                              <p:pRg st="1" end="1"/>
                                            </p:txEl>
                                          </p:spTgt>
                                        </p:tgtEl>
                                        <p:attrNameLst>
                                          <p:attrName>ppt_y</p:attrName>
                                        </p:attrNameLst>
                                      </p:cBhvr>
                                      <p:tavLst>
                                        <p:tav tm="0">
                                          <p:val>
                                            <p:strVal val="#ppt_y"/>
                                          </p:val>
                                        </p:tav>
                                        <p:tav tm="100000">
                                          <p:val>
                                            <p:strVal val="#ppt_y"/>
                                          </p:val>
                                        </p:tav>
                                      </p:tavLst>
                                    </p:anim>
                                  </p:childTnLst>
                                </p:cTn>
                              </p:par>
                            </p:childTnLst>
                          </p:cTn>
                        </p:par>
                        <p:par>
                          <p:cTn id="18" fill="hold">
                            <p:stCondLst>
                              <p:cond delay="2500"/>
                            </p:stCondLst>
                            <p:childTnLst>
                              <p:par>
                                <p:cTn id="19" presetID="2" presetClass="entr" presetSubtype="8" fill="hold" grpId="0" nodeType="afterEffect">
                                  <p:stCondLst>
                                    <p:cond delay="0"/>
                                  </p:stCondLst>
                                  <p:childTnLst>
                                    <p:set>
                                      <p:cBhvr>
                                        <p:cTn id="20" dur="1" fill="hold">
                                          <p:stCondLst>
                                            <p:cond delay="0"/>
                                          </p:stCondLst>
                                        </p:cTn>
                                        <p:tgtEl>
                                          <p:spTgt spid="295939">
                                            <p:txEl>
                                              <p:pRg st="2" end="2"/>
                                            </p:txEl>
                                          </p:spTgt>
                                        </p:tgtEl>
                                        <p:attrNameLst>
                                          <p:attrName>style.visibility</p:attrName>
                                        </p:attrNameLst>
                                      </p:cBhvr>
                                      <p:to>
                                        <p:strVal val="visible"/>
                                      </p:to>
                                    </p:set>
                                    <p:anim calcmode="lin" valueType="num">
                                      <p:cBhvr additive="base">
                                        <p:cTn id="21" dur="1000" fill="hold"/>
                                        <p:tgtEl>
                                          <p:spTgt spid="295939">
                                            <p:txEl>
                                              <p:pRg st="2" end="2"/>
                                            </p:txEl>
                                          </p:spTgt>
                                        </p:tgtEl>
                                        <p:attrNameLst>
                                          <p:attrName>ppt_x</p:attrName>
                                        </p:attrNameLst>
                                      </p:cBhvr>
                                      <p:tavLst>
                                        <p:tav tm="0">
                                          <p:val>
                                            <p:strVal val="0-#ppt_w/2"/>
                                          </p:val>
                                        </p:tav>
                                        <p:tav tm="100000">
                                          <p:val>
                                            <p:strVal val="#ppt_x"/>
                                          </p:val>
                                        </p:tav>
                                      </p:tavLst>
                                    </p:anim>
                                    <p:anim calcmode="lin" valueType="num">
                                      <p:cBhvr additive="base">
                                        <p:cTn id="22" dur="1000" fill="hold"/>
                                        <p:tgtEl>
                                          <p:spTgt spid="295939">
                                            <p:txEl>
                                              <p:pRg st="2" end="2"/>
                                            </p:txEl>
                                          </p:spTgt>
                                        </p:tgtEl>
                                        <p:attrNameLst>
                                          <p:attrName>ppt_y</p:attrName>
                                        </p:attrNameLst>
                                      </p:cBhvr>
                                      <p:tavLst>
                                        <p:tav tm="0">
                                          <p:val>
                                            <p:strVal val="#ppt_y"/>
                                          </p:val>
                                        </p:tav>
                                        <p:tav tm="100000">
                                          <p:val>
                                            <p:strVal val="#ppt_y"/>
                                          </p:val>
                                        </p:tav>
                                      </p:tavLst>
                                    </p:anim>
                                  </p:childTnLst>
                                </p:cTn>
                              </p:par>
                            </p:childTnLst>
                          </p:cTn>
                        </p:par>
                        <p:par>
                          <p:cTn id="23" fill="hold">
                            <p:stCondLst>
                              <p:cond delay="3500"/>
                            </p:stCondLst>
                            <p:childTnLst>
                              <p:par>
                                <p:cTn id="24" presetID="2" presetClass="entr" presetSubtype="8" fill="hold" grpId="0" nodeType="afterEffect">
                                  <p:stCondLst>
                                    <p:cond delay="0"/>
                                  </p:stCondLst>
                                  <p:childTnLst>
                                    <p:set>
                                      <p:cBhvr>
                                        <p:cTn id="25" dur="1" fill="hold">
                                          <p:stCondLst>
                                            <p:cond delay="0"/>
                                          </p:stCondLst>
                                        </p:cTn>
                                        <p:tgtEl>
                                          <p:spTgt spid="295939">
                                            <p:txEl>
                                              <p:pRg st="3" end="3"/>
                                            </p:txEl>
                                          </p:spTgt>
                                        </p:tgtEl>
                                        <p:attrNameLst>
                                          <p:attrName>style.visibility</p:attrName>
                                        </p:attrNameLst>
                                      </p:cBhvr>
                                      <p:to>
                                        <p:strVal val="visible"/>
                                      </p:to>
                                    </p:set>
                                    <p:anim calcmode="lin" valueType="num">
                                      <p:cBhvr additive="base">
                                        <p:cTn id="26" dur="1000" fill="hold"/>
                                        <p:tgtEl>
                                          <p:spTgt spid="295939">
                                            <p:txEl>
                                              <p:pRg st="3" end="3"/>
                                            </p:txEl>
                                          </p:spTgt>
                                        </p:tgtEl>
                                        <p:attrNameLst>
                                          <p:attrName>ppt_x</p:attrName>
                                        </p:attrNameLst>
                                      </p:cBhvr>
                                      <p:tavLst>
                                        <p:tav tm="0">
                                          <p:val>
                                            <p:strVal val="0-#ppt_w/2"/>
                                          </p:val>
                                        </p:tav>
                                        <p:tav tm="100000">
                                          <p:val>
                                            <p:strVal val="#ppt_x"/>
                                          </p:val>
                                        </p:tav>
                                      </p:tavLst>
                                    </p:anim>
                                    <p:anim calcmode="lin" valueType="num">
                                      <p:cBhvr additive="base">
                                        <p:cTn id="27" dur="1000" fill="hold"/>
                                        <p:tgtEl>
                                          <p:spTgt spid="295939">
                                            <p:txEl>
                                              <p:pRg st="3" end="3"/>
                                            </p:txEl>
                                          </p:spTgt>
                                        </p:tgtEl>
                                        <p:attrNameLst>
                                          <p:attrName>ppt_y</p:attrName>
                                        </p:attrNameLst>
                                      </p:cBhvr>
                                      <p:tavLst>
                                        <p:tav tm="0">
                                          <p:val>
                                            <p:strVal val="#ppt_y"/>
                                          </p:val>
                                        </p:tav>
                                        <p:tav tm="100000">
                                          <p:val>
                                            <p:strVal val="#ppt_y"/>
                                          </p:val>
                                        </p:tav>
                                      </p:tavLst>
                                    </p:anim>
                                  </p:childTnLst>
                                </p:cTn>
                              </p:par>
                            </p:childTnLst>
                          </p:cTn>
                        </p:par>
                        <p:par>
                          <p:cTn id="28" fill="hold">
                            <p:stCondLst>
                              <p:cond delay="4500"/>
                            </p:stCondLst>
                            <p:childTnLst>
                              <p:par>
                                <p:cTn id="29" presetID="2" presetClass="entr" presetSubtype="8" fill="hold" grpId="0" nodeType="afterEffect">
                                  <p:stCondLst>
                                    <p:cond delay="0"/>
                                  </p:stCondLst>
                                  <p:childTnLst>
                                    <p:set>
                                      <p:cBhvr>
                                        <p:cTn id="30" dur="1" fill="hold">
                                          <p:stCondLst>
                                            <p:cond delay="0"/>
                                          </p:stCondLst>
                                        </p:cTn>
                                        <p:tgtEl>
                                          <p:spTgt spid="295939">
                                            <p:txEl>
                                              <p:pRg st="4" end="4"/>
                                            </p:txEl>
                                          </p:spTgt>
                                        </p:tgtEl>
                                        <p:attrNameLst>
                                          <p:attrName>style.visibility</p:attrName>
                                        </p:attrNameLst>
                                      </p:cBhvr>
                                      <p:to>
                                        <p:strVal val="visible"/>
                                      </p:to>
                                    </p:set>
                                    <p:anim calcmode="lin" valueType="num">
                                      <p:cBhvr additive="base">
                                        <p:cTn id="31" dur="1000" fill="hold"/>
                                        <p:tgtEl>
                                          <p:spTgt spid="295939">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295939">
                                            <p:txEl>
                                              <p:pRg st="4" end="4"/>
                                            </p:txEl>
                                          </p:spTgt>
                                        </p:tgtEl>
                                        <p:attrNameLst>
                                          <p:attrName>ppt_y</p:attrName>
                                        </p:attrNameLst>
                                      </p:cBhvr>
                                      <p:tavLst>
                                        <p:tav tm="0">
                                          <p:val>
                                            <p:strVal val="#ppt_y"/>
                                          </p:val>
                                        </p:tav>
                                        <p:tav tm="100000">
                                          <p:val>
                                            <p:strVal val="#ppt_y"/>
                                          </p:val>
                                        </p:tav>
                                      </p:tavLst>
                                    </p:anim>
                                  </p:childTnLst>
                                </p:cTn>
                              </p:par>
                            </p:childTnLst>
                          </p:cTn>
                        </p:par>
                        <p:par>
                          <p:cTn id="33" fill="hold">
                            <p:stCondLst>
                              <p:cond delay="5500"/>
                            </p:stCondLst>
                            <p:childTnLst>
                              <p:par>
                                <p:cTn id="34" presetID="2" presetClass="entr" presetSubtype="8" fill="hold" grpId="0" nodeType="afterEffect">
                                  <p:stCondLst>
                                    <p:cond delay="0"/>
                                  </p:stCondLst>
                                  <p:childTnLst>
                                    <p:set>
                                      <p:cBhvr>
                                        <p:cTn id="35" dur="1" fill="hold">
                                          <p:stCondLst>
                                            <p:cond delay="0"/>
                                          </p:stCondLst>
                                        </p:cTn>
                                        <p:tgtEl>
                                          <p:spTgt spid="295939">
                                            <p:txEl>
                                              <p:pRg st="5" end="5"/>
                                            </p:txEl>
                                          </p:spTgt>
                                        </p:tgtEl>
                                        <p:attrNameLst>
                                          <p:attrName>style.visibility</p:attrName>
                                        </p:attrNameLst>
                                      </p:cBhvr>
                                      <p:to>
                                        <p:strVal val="visible"/>
                                      </p:to>
                                    </p:set>
                                    <p:anim calcmode="lin" valueType="num">
                                      <p:cBhvr additive="base">
                                        <p:cTn id="36" dur="1000" fill="hold"/>
                                        <p:tgtEl>
                                          <p:spTgt spid="295939">
                                            <p:txEl>
                                              <p:pRg st="5" end="5"/>
                                            </p:txEl>
                                          </p:spTgt>
                                        </p:tgtEl>
                                        <p:attrNameLst>
                                          <p:attrName>ppt_x</p:attrName>
                                        </p:attrNameLst>
                                      </p:cBhvr>
                                      <p:tavLst>
                                        <p:tav tm="0">
                                          <p:val>
                                            <p:strVal val="0-#ppt_w/2"/>
                                          </p:val>
                                        </p:tav>
                                        <p:tav tm="100000">
                                          <p:val>
                                            <p:strVal val="#ppt_x"/>
                                          </p:val>
                                        </p:tav>
                                      </p:tavLst>
                                    </p:anim>
                                    <p:anim calcmode="lin" valueType="num">
                                      <p:cBhvr additive="base">
                                        <p:cTn id="37" dur="1000" fill="hold"/>
                                        <p:tgtEl>
                                          <p:spTgt spid="295939">
                                            <p:txEl>
                                              <p:pRg st="5" end="5"/>
                                            </p:txEl>
                                          </p:spTgt>
                                        </p:tgtEl>
                                        <p:attrNameLst>
                                          <p:attrName>ppt_y</p:attrName>
                                        </p:attrNameLst>
                                      </p:cBhvr>
                                      <p:tavLst>
                                        <p:tav tm="0">
                                          <p:val>
                                            <p:strVal val="#ppt_y"/>
                                          </p:val>
                                        </p:tav>
                                        <p:tav tm="100000">
                                          <p:val>
                                            <p:strVal val="#ppt_y"/>
                                          </p:val>
                                        </p:tav>
                                      </p:tavLst>
                                    </p:anim>
                                  </p:childTnLst>
                                </p:cTn>
                              </p:par>
                            </p:childTnLst>
                          </p:cTn>
                        </p:par>
                        <p:par>
                          <p:cTn id="38" fill="hold">
                            <p:stCondLst>
                              <p:cond delay="6500"/>
                            </p:stCondLst>
                            <p:childTnLst>
                              <p:par>
                                <p:cTn id="39" presetID="2" presetClass="entr" presetSubtype="8" fill="hold" grpId="0" nodeType="afterEffect">
                                  <p:stCondLst>
                                    <p:cond delay="0"/>
                                  </p:stCondLst>
                                  <p:childTnLst>
                                    <p:set>
                                      <p:cBhvr>
                                        <p:cTn id="40" dur="1" fill="hold">
                                          <p:stCondLst>
                                            <p:cond delay="0"/>
                                          </p:stCondLst>
                                        </p:cTn>
                                        <p:tgtEl>
                                          <p:spTgt spid="295939">
                                            <p:txEl>
                                              <p:pRg st="6" end="6"/>
                                            </p:txEl>
                                          </p:spTgt>
                                        </p:tgtEl>
                                        <p:attrNameLst>
                                          <p:attrName>style.visibility</p:attrName>
                                        </p:attrNameLst>
                                      </p:cBhvr>
                                      <p:to>
                                        <p:strVal val="visible"/>
                                      </p:to>
                                    </p:set>
                                    <p:anim calcmode="lin" valueType="num">
                                      <p:cBhvr additive="base">
                                        <p:cTn id="41" dur="1000" fill="hold"/>
                                        <p:tgtEl>
                                          <p:spTgt spid="295939">
                                            <p:txEl>
                                              <p:pRg st="6" end="6"/>
                                            </p:txEl>
                                          </p:spTgt>
                                        </p:tgtEl>
                                        <p:attrNameLst>
                                          <p:attrName>ppt_x</p:attrName>
                                        </p:attrNameLst>
                                      </p:cBhvr>
                                      <p:tavLst>
                                        <p:tav tm="0">
                                          <p:val>
                                            <p:strVal val="0-#ppt_w/2"/>
                                          </p:val>
                                        </p:tav>
                                        <p:tav tm="100000">
                                          <p:val>
                                            <p:strVal val="#ppt_x"/>
                                          </p:val>
                                        </p:tav>
                                      </p:tavLst>
                                    </p:anim>
                                    <p:anim calcmode="lin" valueType="num">
                                      <p:cBhvr additive="base">
                                        <p:cTn id="42" dur="1000" fill="hold"/>
                                        <p:tgtEl>
                                          <p:spTgt spid="295939">
                                            <p:txEl>
                                              <p:pRg st="6" end="6"/>
                                            </p:txEl>
                                          </p:spTgt>
                                        </p:tgtEl>
                                        <p:attrNameLst>
                                          <p:attrName>ppt_y</p:attrName>
                                        </p:attrNameLst>
                                      </p:cBhvr>
                                      <p:tavLst>
                                        <p:tav tm="0">
                                          <p:val>
                                            <p:strVal val="#ppt_y"/>
                                          </p:val>
                                        </p:tav>
                                        <p:tav tm="100000">
                                          <p:val>
                                            <p:strVal val="#ppt_y"/>
                                          </p:val>
                                        </p:tav>
                                      </p:tavLst>
                                    </p:anim>
                                  </p:childTnLst>
                                </p:cTn>
                              </p:par>
                            </p:childTnLst>
                          </p:cTn>
                        </p:par>
                        <p:par>
                          <p:cTn id="43" fill="hold">
                            <p:stCondLst>
                              <p:cond delay="7500"/>
                            </p:stCondLst>
                            <p:childTnLst>
                              <p:par>
                                <p:cTn id="44" presetID="2" presetClass="entr" presetSubtype="8" fill="hold" grpId="0" nodeType="afterEffect">
                                  <p:stCondLst>
                                    <p:cond delay="0"/>
                                  </p:stCondLst>
                                  <p:childTnLst>
                                    <p:set>
                                      <p:cBhvr>
                                        <p:cTn id="45" dur="1" fill="hold">
                                          <p:stCondLst>
                                            <p:cond delay="0"/>
                                          </p:stCondLst>
                                        </p:cTn>
                                        <p:tgtEl>
                                          <p:spTgt spid="295939">
                                            <p:txEl>
                                              <p:pRg st="7" end="7"/>
                                            </p:txEl>
                                          </p:spTgt>
                                        </p:tgtEl>
                                        <p:attrNameLst>
                                          <p:attrName>style.visibility</p:attrName>
                                        </p:attrNameLst>
                                      </p:cBhvr>
                                      <p:to>
                                        <p:strVal val="visible"/>
                                      </p:to>
                                    </p:set>
                                    <p:anim calcmode="lin" valueType="num">
                                      <p:cBhvr additive="base">
                                        <p:cTn id="46" dur="1000" fill="hold"/>
                                        <p:tgtEl>
                                          <p:spTgt spid="295939">
                                            <p:txEl>
                                              <p:pRg st="7" end="7"/>
                                            </p:txEl>
                                          </p:spTgt>
                                        </p:tgtEl>
                                        <p:attrNameLst>
                                          <p:attrName>ppt_x</p:attrName>
                                        </p:attrNameLst>
                                      </p:cBhvr>
                                      <p:tavLst>
                                        <p:tav tm="0">
                                          <p:val>
                                            <p:strVal val="0-#ppt_w/2"/>
                                          </p:val>
                                        </p:tav>
                                        <p:tav tm="100000">
                                          <p:val>
                                            <p:strVal val="#ppt_x"/>
                                          </p:val>
                                        </p:tav>
                                      </p:tavLst>
                                    </p:anim>
                                    <p:anim calcmode="lin" valueType="num">
                                      <p:cBhvr additive="base">
                                        <p:cTn id="47" dur="1000" fill="hold"/>
                                        <p:tgtEl>
                                          <p:spTgt spid="29593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38" grpId="0"/>
      <p:bldP spid="29593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3" name="Rectangle 3"/>
          <p:cNvSpPr>
            <a:spLocks noGrp="1" noChangeArrowheads="1"/>
          </p:cNvSpPr>
          <p:nvPr>
            <p:ph type="title"/>
          </p:nvPr>
        </p:nvSpPr>
        <p:spPr>
          <a:xfrm>
            <a:off x="914400" y="1412776"/>
            <a:ext cx="8229600" cy="1143000"/>
          </a:xfrm>
          <a:noFill/>
          <a:ln/>
        </p:spPr>
        <p:txBody>
          <a:bodyPr anchor="b">
            <a:normAutofit/>
          </a:bodyPr>
          <a:lstStyle/>
          <a:p>
            <a:pPr algn="ctr"/>
            <a:r>
              <a:rPr lang="tr-TR" sz="3900" dirty="0">
                <a:solidFill>
                  <a:srgbClr val="B6230A"/>
                </a:solidFill>
              </a:rPr>
              <a:t>ÜLKEMİZDE RİSK BAZLI YENİ YAKLAŞIM</a:t>
            </a:r>
          </a:p>
        </p:txBody>
      </p:sp>
      <p:sp>
        <p:nvSpPr>
          <p:cNvPr id="296962" name="Rectangle 2"/>
          <p:cNvSpPr>
            <a:spLocks noGrp="1" noChangeArrowheads="1"/>
          </p:cNvSpPr>
          <p:nvPr>
            <p:ph idx="1"/>
          </p:nvPr>
        </p:nvSpPr>
        <p:spPr>
          <a:xfrm>
            <a:off x="1295400" y="2590800"/>
            <a:ext cx="7848600" cy="4267200"/>
          </a:xfrm>
        </p:spPr>
        <p:txBody>
          <a:bodyPr>
            <a:normAutofit lnSpcReduction="10000"/>
          </a:bodyPr>
          <a:lstStyle/>
          <a:p>
            <a:pPr>
              <a:lnSpc>
                <a:spcPct val="90000"/>
              </a:lnSpc>
              <a:buFont typeface="Wingdings" pitchFamily="2" charset="2"/>
              <a:buNone/>
            </a:pPr>
            <a:r>
              <a:rPr lang="tr-TR" dirty="0">
                <a:solidFill>
                  <a:srgbClr val="0000FF"/>
                </a:solidFill>
              </a:rPr>
              <a:t>Avrupa Birliği Müktesebatının </a:t>
            </a:r>
          </a:p>
          <a:p>
            <a:pPr>
              <a:lnSpc>
                <a:spcPct val="90000"/>
              </a:lnSpc>
              <a:buFont typeface="Wingdings" pitchFamily="2" charset="2"/>
              <a:buNone/>
            </a:pPr>
            <a:r>
              <a:rPr lang="tr-TR" dirty="0">
                <a:solidFill>
                  <a:srgbClr val="0000FF"/>
                </a:solidFill>
              </a:rPr>
              <a:t>Üstlenilmesine İlişkin </a:t>
            </a:r>
            <a:r>
              <a:rPr lang="tr-TR" b="1" dirty="0">
                <a:solidFill>
                  <a:srgbClr val="B6230A"/>
                </a:solidFill>
              </a:rPr>
              <a:t>Türkiye Ulusal </a:t>
            </a:r>
          </a:p>
          <a:p>
            <a:pPr>
              <a:lnSpc>
                <a:spcPct val="90000"/>
              </a:lnSpc>
              <a:buFont typeface="Wingdings" pitchFamily="2" charset="2"/>
              <a:buNone/>
            </a:pPr>
            <a:r>
              <a:rPr lang="tr-TR" b="1" dirty="0">
                <a:solidFill>
                  <a:srgbClr val="B6230A"/>
                </a:solidFill>
              </a:rPr>
              <a:t>Programı(UP)</a:t>
            </a:r>
            <a:r>
              <a:rPr lang="tr-TR" dirty="0">
                <a:solidFill>
                  <a:srgbClr val="0000FF"/>
                </a:solidFill>
              </a:rPr>
              <a:t> ve Programının Uygulanması, </a:t>
            </a:r>
          </a:p>
          <a:p>
            <a:pPr>
              <a:lnSpc>
                <a:spcPct val="90000"/>
              </a:lnSpc>
              <a:buFont typeface="Wingdings" pitchFamily="2" charset="2"/>
              <a:buNone/>
            </a:pPr>
            <a:r>
              <a:rPr lang="tr-TR" dirty="0">
                <a:solidFill>
                  <a:srgbClr val="0000FF"/>
                </a:solidFill>
              </a:rPr>
              <a:t>Koordinasyonu ve İzlenmesine İlişkin </a:t>
            </a:r>
          </a:p>
          <a:p>
            <a:pPr>
              <a:lnSpc>
                <a:spcPct val="90000"/>
              </a:lnSpc>
              <a:buFont typeface="Wingdings" pitchFamily="2" charset="2"/>
              <a:buNone/>
            </a:pPr>
            <a:r>
              <a:rPr lang="tr-TR" dirty="0">
                <a:solidFill>
                  <a:srgbClr val="0000FF"/>
                </a:solidFill>
              </a:rPr>
              <a:t>2003/5930 Sayılı Bakanlar Kurulu Kararı, </a:t>
            </a:r>
          </a:p>
          <a:p>
            <a:pPr>
              <a:lnSpc>
                <a:spcPct val="90000"/>
              </a:lnSpc>
              <a:buFont typeface="Wingdings" pitchFamily="2" charset="2"/>
              <a:buNone/>
            </a:pPr>
            <a:r>
              <a:rPr lang="tr-TR" dirty="0">
                <a:solidFill>
                  <a:srgbClr val="0000FF"/>
                </a:solidFill>
              </a:rPr>
              <a:t>24 Temmuz 2003 tarih ve 25178 mükerrer </a:t>
            </a:r>
          </a:p>
          <a:p>
            <a:pPr>
              <a:lnSpc>
                <a:spcPct val="90000"/>
              </a:lnSpc>
              <a:buFont typeface="Wingdings" pitchFamily="2" charset="2"/>
              <a:buNone/>
            </a:pPr>
            <a:r>
              <a:rPr lang="tr-TR" dirty="0">
                <a:solidFill>
                  <a:srgbClr val="0000FF"/>
                </a:solidFill>
              </a:rPr>
              <a:t>sayılı Resmi Gazetede yayımlanarak </a:t>
            </a:r>
          </a:p>
          <a:p>
            <a:pPr>
              <a:lnSpc>
                <a:spcPct val="90000"/>
              </a:lnSpc>
              <a:buFont typeface="Wingdings" pitchFamily="2" charset="2"/>
              <a:buNone/>
            </a:pPr>
            <a:r>
              <a:rPr lang="tr-TR" dirty="0">
                <a:solidFill>
                  <a:srgbClr val="0000FF"/>
                </a:solidFill>
              </a:rPr>
              <a:t>yürürlüğe girmiştir.</a:t>
            </a:r>
          </a:p>
        </p:txBody>
      </p:sp>
      <p:sp>
        <p:nvSpPr>
          <p:cNvPr id="6" name="5 Slayt Numarası Yer Tutucusu"/>
          <p:cNvSpPr>
            <a:spLocks noGrp="1"/>
          </p:cNvSpPr>
          <p:nvPr>
            <p:ph type="sldNum" sz="quarter" idx="12"/>
          </p:nvPr>
        </p:nvSpPr>
        <p:spPr/>
        <p:txBody>
          <a:bodyPr/>
          <a:lstStyle/>
          <a:p>
            <a:fld id="{198F3570-58B5-402F-94C4-B40ED23939FC}" type="slidenum">
              <a:rPr lang="tr-TR" altLang="en-US"/>
              <a:pPr/>
              <a:t>26</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96962">
                                            <p:txEl>
                                              <p:pRg st="0" end="0"/>
                                            </p:txEl>
                                          </p:spTgt>
                                        </p:tgtEl>
                                        <p:attrNameLst>
                                          <p:attrName>style.visibility</p:attrName>
                                        </p:attrNameLst>
                                      </p:cBhvr>
                                      <p:to>
                                        <p:strVal val="visible"/>
                                      </p:to>
                                    </p:set>
                                    <p:anim calcmode="lin" valueType="num">
                                      <p:cBhvr additive="base">
                                        <p:cTn id="7" dur="1000" fill="hold"/>
                                        <p:tgtEl>
                                          <p:spTgt spid="296962">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96962">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296962">
                                            <p:txEl>
                                              <p:pRg st="1" end="1"/>
                                            </p:txEl>
                                          </p:spTgt>
                                        </p:tgtEl>
                                        <p:attrNameLst>
                                          <p:attrName>style.visibility</p:attrName>
                                        </p:attrNameLst>
                                      </p:cBhvr>
                                      <p:to>
                                        <p:strVal val="visible"/>
                                      </p:to>
                                    </p:set>
                                    <p:anim calcmode="lin" valueType="num">
                                      <p:cBhvr additive="base">
                                        <p:cTn id="12" dur="1000" fill="hold"/>
                                        <p:tgtEl>
                                          <p:spTgt spid="296962">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96962">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0"/>
                                  </p:stCondLst>
                                  <p:childTnLst>
                                    <p:set>
                                      <p:cBhvr>
                                        <p:cTn id="16" dur="1" fill="hold">
                                          <p:stCondLst>
                                            <p:cond delay="0"/>
                                          </p:stCondLst>
                                        </p:cTn>
                                        <p:tgtEl>
                                          <p:spTgt spid="296962">
                                            <p:txEl>
                                              <p:pRg st="2" end="2"/>
                                            </p:txEl>
                                          </p:spTgt>
                                        </p:tgtEl>
                                        <p:attrNameLst>
                                          <p:attrName>style.visibility</p:attrName>
                                        </p:attrNameLst>
                                      </p:cBhvr>
                                      <p:to>
                                        <p:strVal val="visible"/>
                                      </p:to>
                                    </p:set>
                                    <p:anim calcmode="lin" valueType="num">
                                      <p:cBhvr additive="base">
                                        <p:cTn id="17" dur="1000" fill="hold"/>
                                        <p:tgtEl>
                                          <p:spTgt spid="296962">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96962">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8" fill="hold" grpId="0" nodeType="afterEffect">
                                  <p:stCondLst>
                                    <p:cond delay="0"/>
                                  </p:stCondLst>
                                  <p:childTnLst>
                                    <p:set>
                                      <p:cBhvr>
                                        <p:cTn id="21" dur="1" fill="hold">
                                          <p:stCondLst>
                                            <p:cond delay="0"/>
                                          </p:stCondLst>
                                        </p:cTn>
                                        <p:tgtEl>
                                          <p:spTgt spid="296962">
                                            <p:txEl>
                                              <p:pRg st="3" end="3"/>
                                            </p:txEl>
                                          </p:spTgt>
                                        </p:tgtEl>
                                        <p:attrNameLst>
                                          <p:attrName>style.visibility</p:attrName>
                                        </p:attrNameLst>
                                      </p:cBhvr>
                                      <p:to>
                                        <p:strVal val="visible"/>
                                      </p:to>
                                    </p:set>
                                    <p:anim calcmode="lin" valueType="num">
                                      <p:cBhvr additive="base">
                                        <p:cTn id="22" dur="1000" fill="hold"/>
                                        <p:tgtEl>
                                          <p:spTgt spid="296962">
                                            <p:txEl>
                                              <p:pRg st="3" end="3"/>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96962">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8" fill="hold" grpId="0" nodeType="afterEffect">
                                  <p:stCondLst>
                                    <p:cond delay="0"/>
                                  </p:stCondLst>
                                  <p:childTnLst>
                                    <p:set>
                                      <p:cBhvr>
                                        <p:cTn id="26" dur="1" fill="hold">
                                          <p:stCondLst>
                                            <p:cond delay="0"/>
                                          </p:stCondLst>
                                        </p:cTn>
                                        <p:tgtEl>
                                          <p:spTgt spid="296962">
                                            <p:txEl>
                                              <p:pRg st="4" end="4"/>
                                            </p:txEl>
                                          </p:spTgt>
                                        </p:tgtEl>
                                        <p:attrNameLst>
                                          <p:attrName>style.visibility</p:attrName>
                                        </p:attrNameLst>
                                      </p:cBhvr>
                                      <p:to>
                                        <p:strVal val="visible"/>
                                      </p:to>
                                    </p:set>
                                    <p:anim calcmode="lin" valueType="num">
                                      <p:cBhvr additive="base">
                                        <p:cTn id="27" dur="1000" fill="hold"/>
                                        <p:tgtEl>
                                          <p:spTgt spid="296962">
                                            <p:txEl>
                                              <p:pRg st="4" end="4"/>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96962">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5000"/>
                            </p:stCondLst>
                            <p:childTnLst>
                              <p:par>
                                <p:cTn id="30" presetID="2" presetClass="entr" presetSubtype="8" fill="hold" grpId="0" nodeType="afterEffect">
                                  <p:stCondLst>
                                    <p:cond delay="0"/>
                                  </p:stCondLst>
                                  <p:childTnLst>
                                    <p:set>
                                      <p:cBhvr>
                                        <p:cTn id="31" dur="1" fill="hold">
                                          <p:stCondLst>
                                            <p:cond delay="0"/>
                                          </p:stCondLst>
                                        </p:cTn>
                                        <p:tgtEl>
                                          <p:spTgt spid="296962">
                                            <p:txEl>
                                              <p:pRg st="5" end="5"/>
                                            </p:txEl>
                                          </p:spTgt>
                                        </p:tgtEl>
                                        <p:attrNameLst>
                                          <p:attrName>style.visibility</p:attrName>
                                        </p:attrNameLst>
                                      </p:cBhvr>
                                      <p:to>
                                        <p:strVal val="visible"/>
                                      </p:to>
                                    </p:set>
                                    <p:anim calcmode="lin" valueType="num">
                                      <p:cBhvr additive="base">
                                        <p:cTn id="32" dur="1000" fill="hold"/>
                                        <p:tgtEl>
                                          <p:spTgt spid="296962">
                                            <p:txEl>
                                              <p:pRg st="5" end="5"/>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296962">
                                            <p:txEl>
                                              <p:pRg st="5" end="5"/>
                                            </p:txEl>
                                          </p:spTgt>
                                        </p:tgtEl>
                                        <p:attrNameLst>
                                          <p:attrName>ppt_y</p:attrName>
                                        </p:attrNameLst>
                                      </p:cBhvr>
                                      <p:tavLst>
                                        <p:tav tm="0">
                                          <p:val>
                                            <p:strVal val="#ppt_y"/>
                                          </p:val>
                                        </p:tav>
                                        <p:tav tm="100000">
                                          <p:val>
                                            <p:strVal val="#ppt_y"/>
                                          </p:val>
                                        </p:tav>
                                      </p:tavLst>
                                    </p:anim>
                                  </p:childTnLst>
                                </p:cTn>
                              </p:par>
                            </p:childTnLst>
                          </p:cTn>
                        </p:par>
                        <p:par>
                          <p:cTn id="34" fill="hold">
                            <p:stCondLst>
                              <p:cond delay="6000"/>
                            </p:stCondLst>
                            <p:childTnLst>
                              <p:par>
                                <p:cTn id="35" presetID="2" presetClass="entr" presetSubtype="8" fill="hold" grpId="0" nodeType="afterEffect">
                                  <p:stCondLst>
                                    <p:cond delay="0"/>
                                  </p:stCondLst>
                                  <p:childTnLst>
                                    <p:set>
                                      <p:cBhvr>
                                        <p:cTn id="36" dur="1" fill="hold">
                                          <p:stCondLst>
                                            <p:cond delay="0"/>
                                          </p:stCondLst>
                                        </p:cTn>
                                        <p:tgtEl>
                                          <p:spTgt spid="296962">
                                            <p:txEl>
                                              <p:pRg st="6" end="6"/>
                                            </p:txEl>
                                          </p:spTgt>
                                        </p:tgtEl>
                                        <p:attrNameLst>
                                          <p:attrName>style.visibility</p:attrName>
                                        </p:attrNameLst>
                                      </p:cBhvr>
                                      <p:to>
                                        <p:strVal val="visible"/>
                                      </p:to>
                                    </p:set>
                                    <p:anim calcmode="lin" valueType="num">
                                      <p:cBhvr additive="base">
                                        <p:cTn id="37" dur="1000" fill="hold"/>
                                        <p:tgtEl>
                                          <p:spTgt spid="296962">
                                            <p:txEl>
                                              <p:pRg st="6" end="6"/>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296962">
                                            <p:txEl>
                                              <p:pRg st="6" end="6"/>
                                            </p:txEl>
                                          </p:spTgt>
                                        </p:tgtEl>
                                        <p:attrNameLst>
                                          <p:attrName>ppt_y</p:attrName>
                                        </p:attrNameLst>
                                      </p:cBhvr>
                                      <p:tavLst>
                                        <p:tav tm="0">
                                          <p:val>
                                            <p:strVal val="#ppt_y"/>
                                          </p:val>
                                        </p:tav>
                                        <p:tav tm="100000">
                                          <p:val>
                                            <p:strVal val="#ppt_y"/>
                                          </p:val>
                                        </p:tav>
                                      </p:tavLst>
                                    </p:anim>
                                  </p:childTnLst>
                                </p:cTn>
                              </p:par>
                            </p:childTnLst>
                          </p:cTn>
                        </p:par>
                        <p:par>
                          <p:cTn id="39" fill="hold">
                            <p:stCondLst>
                              <p:cond delay="7000"/>
                            </p:stCondLst>
                            <p:childTnLst>
                              <p:par>
                                <p:cTn id="40" presetID="2" presetClass="entr" presetSubtype="8" fill="hold" grpId="0" nodeType="afterEffect">
                                  <p:stCondLst>
                                    <p:cond delay="0"/>
                                  </p:stCondLst>
                                  <p:childTnLst>
                                    <p:set>
                                      <p:cBhvr>
                                        <p:cTn id="41" dur="1" fill="hold">
                                          <p:stCondLst>
                                            <p:cond delay="0"/>
                                          </p:stCondLst>
                                        </p:cTn>
                                        <p:tgtEl>
                                          <p:spTgt spid="296962">
                                            <p:txEl>
                                              <p:pRg st="7" end="7"/>
                                            </p:txEl>
                                          </p:spTgt>
                                        </p:tgtEl>
                                        <p:attrNameLst>
                                          <p:attrName>style.visibility</p:attrName>
                                        </p:attrNameLst>
                                      </p:cBhvr>
                                      <p:to>
                                        <p:strVal val="visible"/>
                                      </p:to>
                                    </p:set>
                                    <p:anim calcmode="lin" valueType="num">
                                      <p:cBhvr additive="base">
                                        <p:cTn id="42" dur="1000" fill="hold"/>
                                        <p:tgtEl>
                                          <p:spTgt spid="296962">
                                            <p:txEl>
                                              <p:pRg st="7" end="7"/>
                                            </p:txEl>
                                          </p:spTgt>
                                        </p:tgtEl>
                                        <p:attrNameLst>
                                          <p:attrName>ppt_x</p:attrName>
                                        </p:attrNameLst>
                                      </p:cBhvr>
                                      <p:tavLst>
                                        <p:tav tm="0">
                                          <p:val>
                                            <p:strVal val="0-#ppt_w/2"/>
                                          </p:val>
                                        </p:tav>
                                        <p:tav tm="100000">
                                          <p:val>
                                            <p:strVal val="#ppt_x"/>
                                          </p:val>
                                        </p:tav>
                                      </p:tavLst>
                                    </p:anim>
                                    <p:anim calcmode="lin" valueType="num">
                                      <p:cBhvr additive="base">
                                        <p:cTn id="43" dur="1000" fill="hold"/>
                                        <p:tgtEl>
                                          <p:spTgt spid="296962">
                                            <p:txEl>
                                              <p:pRg st="7" end="7"/>
                                            </p:txEl>
                                          </p:spTgt>
                                        </p:tgtEl>
                                        <p:attrNameLst>
                                          <p:attrName>ppt_y</p:attrName>
                                        </p:attrNameLst>
                                      </p:cBhvr>
                                      <p:tavLst>
                                        <p:tav tm="0">
                                          <p:val>
                                            <p:strVal val="#ppt_y"/>
                                          </p:val>
                                        </p:tav>
                                        <p:tav tm="100000">
                                          <p:val>
                                            <p:strVal val="#ppt_y"/>
                                          </p:val>
                                        </p:tav>
                                      </p:tavLst>
                                    </p:anim>
                                  </p:childTnLst>
                                </p:cTn>
                              </p:par>
                              <p:par>
                                <p:cTn id="44" presetID="22" presetClass="entr" presetSubtype="8" fill="hold" grpId="0" nodeType="withEffect">
                                  <p:stCondLst>
                                    <p:cond delay="0"/>
                                  </p:stCondLst>
                                  <p:childTnLst>
                                    <p:set>
                                      <p:cBhvr>
                                        <p:cTn id="45" dur="1" fill="hold">
                                          <p:stCondLst>
                                            <p:cond delay="0"/>
                                          </p:stCondLst>
                                        </p:cTn>
                                        <p:tgtEl>
                                          <p:spTgt spid="296963"/>
                                        </p:tgtEl>
                                        <p:attrNameLst>
                                          <p:attrName>style.visibility</p:attrName>
                                        </p:attrNameLst>
                                      </p:cBhvr>
                                      <p:to>
                                        <p:strVal val="visible"/>
                                      </p:to>
                                    </p:set>
                                    <p:animEffect transition="in" filter="wipe(left)">
                                      <p:cBhvr>
                                        <p:cTn id="46" dur="500"/>
                                        <p:tgtEl>
                                          <p:spTgt spid="296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3" grpId="0" animBg="1"/>
      <p:bldP spid="29696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7" name="Rectangle 3"/>
          <p:cNvSpPr>
            <a:spLocks noGrp="1" noChangeArrowheads="1"/>
          </p:cNvSpPr>
          <p:nvPr>
            <p:ph type="title"/>
          </p:nvPr>
        </p:nvSpPr>
        <p:spPr>
          <a:xfrm>
            <a:off x="467544" y="1052736"/>
            <a:ext cx="8229600" cy="1143000"/>
          </a:xfrm>
          <a:noFill/>
          <a:ln/>
        </p:spPr>
        <p:txBody>
          <a:bodyPr anchor="b">
            <a:normAutofit/>
          </a:bodyPr>
          <a:lstStyle/>
          <a:p>
            <a:pPr algn="ctr"/>
            <a:r>
              <a:rPr lang="tr-TR" sz="3900" dirty="0">
                <a:solidFill>
                  <a:srgbClr val="B6230A"/>
                </a:solidFill>
              </a:rPr>
              <a:t>ÜLKEMİZDE RİSK BAZLI YENİ YAKLAŞIM</a:t>
            </a:r>
          </a:p>
        </p:txBody>
      </p:sp>
      <p:sp>
        <p:nvSpPr>
          <p:cNvPr id="297986" name="Rectangle 2"/>
          <p:cNvSpPr>
            <a:spLocks noGrp="1" noChangeArrowheads="1"/>
          </p:cNvSpPr>
          <p:nvPr>
            <p:ph idx="1"/>
          </p:nvPr>
        </p:nvSpPr>
        <p:spPr>
          <a:xfrm>
            <a:off x="611560" y="2276872"/>
            <a:ext cx="7632700" cy="4267200"/>
          </a:xfrm>
        </p:spPr>
        <p:txBody>
          <a:bodyPr>
            <a:normAutofit lnSpcReduction="10000"/>
          </a:bodyPr>
          <a:lstStyle/>
          <a:p>
            <a:pPr>
              <a:lnSpc>
                <a:spcPct val="90000"/>
              </a:lnSpc>
              <a:buFont typeface="Wingdings" pitchFamily="2" charset="2"/>
              <a:buNone/>
            </a:pPr>
            <a:r>
              <a:rPr lang="tr-TR" dirty="0">
                <a:solidFill>
                  <a:srgbClr val="0000FF"/>
                </a:solidFill>
              </a:rPr>
              <a:t>Ulusal program incelendiğinde Sosyal </a:t>
            </a:r>
          </a:p>
          <a:p>
            <a:pPr>
              <a:lnSpc>
                <a:spcPct val="90000"/>
              </a:lnSpc>
              <a:buFont typeface="Wingdings" pitchFamily="2" charset="2"/>
              <a:buNone/>
            </a:pPr>
            <a:r>
              <a:rPr lang="tr-TR" dirty="0">
                <a:solidFill>
                  <a:srgbClr val="0000FF"/>
                </a:solidFill>
              </a:rPr>
              <a:t>Politika ve İstihdam alanında yapılması </a:t>
            </a:r>
          </a:p>
          <a:p>
            <a:pPr>
              <a:lnSpc>
                <a:spcPct val="90000"/>
              </a:lnSpc>
              <a:buFont typeface="Wingdings" pitchFamily="2" charset="2"/>
              <a:buNone/>
            </a:pPr>
            <a:r>
              <a:rPr lang="tr-TR" dirty="0">
                <a:solidFill>
                  <a:srgbClr val="0000FF"/>
                </a:solidFill>
              </a:rPr>
              <a:t>gereken mevzuat uyumlaştırılması 5 </a:t>
            </a:r>
          </a:p>
          <a:p>
            <a:pPr>
              <a:lnSpc>
                <a:spcPct val="90000"/>
              </a:lnSpc>
              <a:buFont typeface="Wingdings" pitchFamily="2" charset="2"/>
              <a:buNone/>
            </a:pPr>
            <a:r>
              <a:rPr lang="tr-TR" dirty="0">
                <a:solidFill>
                  <a:srgbClr val="0000FF"/>
                </a:solidFill>
              </a:rPr>
              <a:t>alanda gruplandırılmıştır. </a:t>
            </a:r>
          </a:p>
          <a:p>
            <a:pPr>
              <a:lnSpc>
                <a:spcPct val="90000"/>
              </a:lnSpc>
              <a:buFont typeface="Wingdings" pitchFamily="2" charset="2"/>
              <a:buNone/>
            </a:pPr>
            <a:r>
              <a:rPr lang="tr-TR" dirty="0">
                <a:solidFill>
                  <a:srgbClr val="0000FF"/>
                </a:solidFill>
              </a:rPr>
              <a:t>Bunlar;</a:t>
            </a:r>
            <a:r>
              <a:rPr lang="tr-TR" dirty="0"/>
              <a:t>  </a:t>
            </a:r>
            <a:r>
              <a:rPr lang="tr-TR" b="1" dirty="0">
                <a:hlinkClick r:id="rId2"/>
              </a:rPr>
              <a:t>Bireysel ve Toplu İş Hukuku</a:t>
            </a:r>
            <a:r>
              <a:rPr lang="tr-TR" b="1" dirty="0"/>
              <a:t>, </a:t>
            </a:r>
          </a:p>
          <a:p>
            <a:pPr>
              <a:lnSpc>
                <a:spcPct val="90000"/>
              </a:lnSpc>
              <a:buFont typeface="Wingdings" pitchFamily="2" charset="2"/>
              <a:buNone/>
            </a:pPr>
            <a:r>
              <a:rPr lang="tr-TR" b="1" dirty="0"/>
              <a:t> </a:t>
            </a:r>
            <a:r>
              <a:rPr lang="tr-TR" b="1" dirty="0">
                <a:hlinkClick r:id="rId3"/>
              </a:rPr>
              <a:t>İş Sağlığı ve Güvenliği</a:t>
            </a:r>
            <a:r>
              <a:rPr lang="tr-TR" b="1" dirty="0"/>
              <a:t>,  </a:t>
            </a:r>
            <a:r>
              <a:rPr lang="tr-TR" b="1" dirty="0">
                <a:hlinkClick r:id="rId4"/>
              </a:rPr>
              <a:t>Sosyal </a:t>
            </a:r>
          </a:p>
          <a:p>
            <a:pPr>
              <a:lnSpc>
                <a:spcPct val="90000"/>
              </a:lnSpc>
              <a:buFont typeface="Wingdings" pitchFamily="2" charset="2"/>
              <a:buNone/>
            </a:pPr>
            <a:r>
              <a:rPr lang="tr-TR" b="1" dirty="0">
                <a:hlinkClick r:id="rId4"/>
              </a:rPr>
              <a:t>Diyalog</a:t>
            </a:r>
            <a:r>
              <a:rPr lang="tr-TR" b="1" dirty="0"/>
              <a:t>,  </a:t>
            </a:r>
            <a:r>
              <a:rPr lang="tr-TR" b="1" dirty="0">
                <a:hlinkClick r:id="rId5"/>
              </a:rPr>
              <a:t>Kadın Erkek Eşitliği</a:t>
            </a:r>
            <a:r>
              <a:rPr lang="tr-TR" b="1" dirty="0"/>
              <a:t> ve </a:t>
            </a:r>
          </a:p>
          <a:p>
            <a:pPr>
              <a:lnSpc>
                <a:spcPct val="90000"/>
              </a:lnSpc>
              <a:buFont typeface="Wingdings" pitchFamily="2" charset="2"/>
              <a:buNone/>
            </a:pPr>
            <a:r>
              <a:rPr lang="tr-TR" b="1" dirty="0">
                <a:hlinkClick r:id="rId6"/>
              </a:rPr>
              <a:t>Ayrımcılığın Önlenmesi</a:t>
            </a:r>
            <a:r>
              <a:rPr lang="tr-TR" b="1" dirty="0"/>
              <a:t>dir.</a:t>
            </a:r>
            <a:endParaRPr lang="tr-TR" dirty="0"/>
          </a:p>
        </p:txBody>
      </p:sp>
      <p:sp>
        <p:nvSpPr>
          <p:cNvPr id="6" name="5 Slayt Numarası Yer Tutucusu"/>
          <p:cNvSpPr>
            <a:spLocks noGrp="1"/>
          </p:cNvSpPr>
          <p:nvPr>
            <p:ph type="sldNum" sz="quarter" idx="12"/>
          </p:nvPr>
        </p:nvSpPr>
        <p:spPr/>
        <p:txBody>
          <a:bodyPr/>
          <a:lstStyle/>
          <a:p>
            <a:fld id="{E6050842-424F-4F0A-8ECD-6B1053B32EF2}" type="slidenum">
              <a:rPr lang="tr-TR" altLang="en-US"/>
              <a:pPr/>
              <a:t>27</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97986">
                                            <p:txEl>
                                              <p:pRg st="0" end="0"/>
                                            </p:txEl>
                                          </p:spTgt>
                                        </p:tgtEl>
                                        <p:attrNameLst>
                                          <p:attrName>style.visibility</p:attrName>
                                        </p:attrNameLst>
                                      </p:cBhvr>
                                      <p:to>
                                        <p:strVal val="visible"/>
                                      </p:to>
                                    </p:set>
                                    <p:anim calcmode="lin" valueType="num">
                                      <p:cBhvr additive="base">
                                        <p:cTn id="7" dur="1000" fill="hold"/>
                                        <p:tgtEl>
                                          <p:spTgt spid="297986">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97986">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297986">
                                            <p:txEl>
                                              <p:pRg st="1" end="1"/>
                                            </p:txEl>
                                          </p:spTgt>
                                        </p:tgtEl>
                                        <p:attrNameLst>
                                          <p:attrName>style.visibility</p:attrName>
                                        </p:attrNameLst>
                                      </p:cBhvr>
                                      <p:to>
                                        <p:strVal val="visible"/>
                                      </p:to>
                                    </p:set>
                                    <p:anim calcmode="lin" valueType="num">
                                      <p:cBhvr additive="base">
                                        <p:cTn id="12" dur="1000" fill="hold"/>
                                        <p:tgtEl>
                                          <p:spTgt spid="297986">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297986">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0"/>
                                  </p:stCondLst>
                                  <p:childTnLst>
                                    <p:set>
                                      <p:cBhvr>
                                        <p:cTn id="16" dur="1" fill="hold">
                                          <p:stCondLst>
                                            <p:cond delay="0"/>
                                          </p:stCondLst>
                                        </p:cTn>
                                        <p:tgtEl>
                                          <p:spTgt spid="297986">
                                            <p:txEl>
                                              <p:pRg st="2" end="2"/>
                                            </p:txEl>
                                          </p:spTgt>
                                        </p:tgtEl>
                                        <p:attrNameLst>
                                          <p:attrName>style.visibility</p:attrName>
                                        </p:attrNameLst>
                                      </p:cBhvr>
                                      <p:to>
                                        <p:strVal val="visible"/>
                                      </p:to>
                                    </p:set>
                                    <p:anim calcmode="lin" valueType="num">
                                      <p:cBhvr additive="base">
                                        <p:cTn id="17" dur="1000" fill="hold"/>
                                        <p:tgtEl>
                                          <p:spTgt spid="297986">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297986">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8" fill="hold" grpId="0" nodeType="afterEffect">
                                  <p:stCondLst>
                                    <p:cond delay="0"/>
                                  </p:stCondLst>
                                  <p:childTnLst>
                                    <p:set>
                                      <p:cBhvr>
                                        <p:cTn id="21" dur="1" fill="hold">
                                          <p:stCondLst>
                                            <p:cond delay="0"/>
                                          </p:stCondLst>
                                        </p:cTn>
                                        <p:tgtEl>
                                          <p:spTgt spid="297986">
                                            <p:txEl>
                                              <p:pRg st="3" end="3"/>
                                            </p:txEl>
                                          </p:spTgt>
                                        </p:tgtEl>
                                        <p:attrNameLst>
                                          <p:attrName>style.visibility</p:attrName>
                                        </p:attrNameLst>
                                      </p:cBhvr>
                                      <p:to>
                                        <p:strVal val="visible"/>
                                      </p:to>
                                    </p:set>
                                    <p:anim calcmode="lin" valueType="num">
                                      <p:cBhvr additive="base">
                                        <p:cTn id="22" dur="1000" fill="hold"/>
                                        <p:tgtEl>
                                          <p:spTgt spid="297986">
                                            <p:txEl>
                                              <p:pRg st="3" end="3"/>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297986">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8" fill="hold" grpId="0" nodeType="afterEffect">
                                  <p:stCondLst>
                                    <p:cond delay="0"/>
                                  </p:stCondLst>
                                  <p:childTnLst>
                                    <p:set>
                                      <p:cBhvr>
                                        <p:cTn id="26" dur="1" fill="hold">
                                          <p:stCondLst>
                                            <p:cond delay="0"/>
                                          </p:stCondLst>
                                        </p:cTn>
                                        <p:tgtEl>
                                          <p:spTgt spid="297986">
                                            <p:txEl>
                                              <p:pRg st="4" end="4"/>
                                            </p:txEl>
                                          </p:spTgt>
                                        </p:tgtEl>
                                        <p:attrNameLst>
                                          <p:attrName>style.visibility</p:attrName>
                                        </p:attrNameLst>
                                      </p:cBhvr>
                                      <p:to>
                                        <p:strVal val="visible"/>
                                      </p:to>
                                    </p:set>
                                    <p:anim calcmode="lin" valueType="num">
                                      <p:cBhvr additive="base">
                                        <p:cTn id="27" dur="1000" fill="hold"/>
                                        <p:tgtEl>
                                          <p:spTgt spid="297986">
                                            <p:txEl>
                                              <p:pRg st="4" end="4"/>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297986">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5000"/>
                            </p:stCondLst>
                            <p:childTnLst>
                              <p:par>
                                <p:cTn id="30" presetID="2" presetClass="entr" presetSubtype="8" fill="hold" grpId="0" nodeType="afterEffect">
                                  <p:stCondLst>
                                    <p:cond delay="0"/>
                                  </p:stCondLst>
                                  <p:childTnLst>
                                    <p:set>
                                      <p:cBhvr>
                                        <p:cTn id="31" dur="1" fill="hold">
                                          <p:stCondLst>
                                            <p:cond delay="0"/>
                                          </p:stCondLst>
                                        </p:cTn>
                                        <p:tgtEl>
                                          <p:spTgt spid="297986">
                                            <p:txEl>
                                              <p:pRg st="5" end="5"/>
                                            </p:txEl>
                                          </p:spTgt>
                                        </p:tgtEl>
                                        <p:attrNameLst>
                                          <p:attrName>style.visibility</p:attrName>
                                        </p:attrNameLst>
                                      </p:cBhvr>
                                      <p:to>
                                        <p:strVal val="visible"/>
                                      </p:to>
                                    </p:set>
                                    <p:anim calcmode="lin" valueType="num">
                                      <p:cBhvr additive="base">
                                        <p:cTn id="32" dur="1000" fill="hold"/>
                                        <p:tgtEl>
                                          <p:spTgt spid="297986">
                                            <p:txEl>
                                              <p:pRg st="5" end="5"/>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297986">
                                            <p:txEl>
                                              <p:pRg st="5" end="5"/>
                                            </p:txEl>
                                          </p:spTgt>
                                        </p:tgtEl>
                                        <p:attrNameLst>
                                          <p:attrName>ppt_y</p:attrName>
                                        </p:attrNameLst>
                                      </p:cBhvr>
                                      <p:tavLst>
                                        <p:tav tm="0">
                                          <p:val>
                                            <p:strVal val="#ppt_y"/>
                                          </p:val>
                                        </p:tav>
                                        <p:tav tm="100000">
                                          <p:val>
                                            <p:strVal val="#ppt_y"/>
                                          </p:val>
                                        </p:tav>
                                      </p:tavLst>
                                    </p:anim>
                                  </p:childTnLst>
                                </p:cTn>
                              </p:par>
                            </p:childTnLst>
                          </p:cTn>
                        </p:par>
                        <p:par>
                          <p:cTn id="34" fill="hold">
                            <p:stCondLst>
                              <p:cond delay="6000"/>
                            </p:stCondLst>
                            <p:childTnLst>
                              <p:par>
                                <p:cTn id="35" presetID="2" presetClass="entr" presetSubtype="8" fill="hold" grpId="0" nodeType="afterEffect">
                                  <p:stCondLst>
                                    <p:cond delay="0"/>
                                  </p:stCondLst>
                                  <p:childTnLst>
                                    <p:set>
                                      <p:cBhvr>
                                        <p:cTn id="36" dur="1" fill="hold">
                                          <p:stCondLst>
                                            <p:cond delay="0"/>
                                          </p:stCondLst>
                                        </p:cTn>
                                        <p:tgtEl>
                                          <p:spTgt spid="297986">
                                            <p:txEl>
                                              <p:pRg st="6" end="6"/>
                                            </p:txEl>
                                          </p:spTgt>
                                        </p:tgtEl>
                                        <p:attrNameLst>
                                          <p:attrName>style.visibility</p:attrName>
                                        </p:attrNameLst>
                                      </p:cBhvr>
                                      <p:to>
                                        <p:strVal val="visible"/>
                                      </p:to>
                                    </p:set>
                                    <p:anim calcmode="lin" valueType="num">
                                      <p:cBhvr additive="base">
                                        <p:cTn id="37" dur="1000" fill="hold"/>
                                        <p:tgtEl>
                                          <p:spTgt spid="297986">
                                            <p:txEl>
                                              <p:pRg st="6" end="6"/>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297986">
                                            <p:txEl>
                                              <p:pRg st="6" end="6"/>
                                            </p:txEl>
                                          </p:spTgt>
                                        </p:tgtEl>
                                        <p:attrNameLst>
                                          <p:attrName>ppt_y</p:attrName>
                                        </p:attrNameLst>
                                      </p:cBhvr>
                                      <p:tavLst>
                                        <p:tav tm="0">
                                          <p:val>
                                            <p:strVal val="#ppt_y"/>
                                          </p:val>
                                        </p:tav>
                                        <p:tav tm="100000">
                                          <p:val>
                                            <p:strVal val="#ppt_y"/>
                                          </p:val>
                                        </p:tav>
                                      </p:tavLst>
                                    </p:anim>
                                  </p:childTnLst>
                                </p:cTn>
                              </p:par>
                            </p:childTnLst>
                          </p:cTn>
                        </p:par>
                        <p:par>
                          <p:cTn id="39" fill="hold">
                            <p:stCondLst>
                              <p:cond delay="7000"/>
                            </p:stCondLst>
                            <p:childTnLst>
                              <p:par>
                                <p:cTn id="40" presetID="2" presetClass="entr" presetSubtype="8" fill="hold" grpId="0" nodeType="afterEffect">
                                  <p:stCondLst>
                                    <p:cond delay="0"/>
                                  </p:stCondLst>
                                  <p:childTnLst>
                                    <p:set>
                                      <p:cBhvr>
                                        <p:cTn id="41" dur="1" fill="hold">
                                          <p:stCondLst>
                                            <p:cond delay="0"/>
                                          </p:stCondLst>
                                        </p:cTn>
                                        <p:tgtEl>
                                          <p:spTgt spid="297986">
                                            <p:txEl>
                                              <p:pRg st="7" end="7"/>
                                            </p:txEl>
                                          </p:spTgt>
                                        </p:tgtEl>
                                        <p:attrNameLst>
                                          <p:attrName>style.visibility</p:attrName>
                                        </p:attrNameLst>
                                      </p:cBhvr>
                                      <p:to>
                                        <p:strVal val="visible"/>
                                      </p:to>
                                    </p:set>
                                    <p:anim calcmode="lin" valueType="num">
                                      <p:cBhvr additive="base">
                                        <p:cTn id="42" dur="1000" fill="hold"/>
                                        <p:tgtEl>
                                          <p:spTgt spid="297986">
                                            <p:txEl>
                                              <p:pRg st="7" end="7"/>
                                            </p:txEl>
                                          </p:spTgt>
                                        </p:tgtEl>
                                        <p:attrNameLst>
                                          <p:attrName>ppt_x</p:attrName>
                                        </p:attrNameLst>
                                      </p:cBhvr>
                                      <p:tavLst>
                                        <p:tav tm="0">
                                          <p:val>
                                            <p:strVal val="0-#ppt_w/2"/>
                                          </p:val>
                                        </p:tav>
                                        <p:tav tm="100000">
                                          <p:val>
                                            <p:strVal val="#ppt_x"/>
                                          </p:val>
                                        </p:tav>
                                      </p:tavLst>
                                    </p:anim>
                                    <p:anim calcmode="lin" valueType="num">
                                      <p:cBhvr additive="base">
                                        <p:cTn id="43" dur="1000" fill="hold"/>
                                        <p:tgtEl>
                                          <p:spTgt spid="297986">
                                            <p:txEl>
                                              <p:pRg st="7" end="7"/>
                                            </p:txEl>
                                          </p:spTgt>
                                        </p:tgtEl>
                                        <p:attrNameLst>
                                          <p:attrName>ppt_y</p:attrName>
                                        </p:attrNameLst>
                                      </p:cBhvr>
                                      <p:tavLst>
                                        <p:tav tm="0">
                                          <p:val>
                                            <p:strVal val="#ppt_y"/>
                                          </p:val>
                                        </p:tav>
                                        <p:tav tm="100000">
                                          <p:val>
                                            <p:strVal val="#ppt_y"/>
                                          </p:val>
                                        </p:tav>
                                      </p:tavLst>
                                    </p:anim>
                                  </p:childTnLst>
                                </p:cTn>
                              </p:par>
                              <p:par>
                                <p:cTn id="44" presetID="22" presetClass="entr" presetSubtype="8" fill="hold" grpId="0" nodeType="withEffect">
                                  <p:stCondLst>
                                    <p:cond delay="0"/>
                                  </p:stCondLst>
                                  <p:childTnLst>
                                    <p:set>
                                      <p:cBhvr>
                                        <p:cTn id="45" dur="1" fill="hold">
                                          <p:stCondLst>
                                            <p:cond delay="0"/>
                                          </p:stCondLst>
                                        </p:cTn>
                                        <p:tgtEl>
                                          <p:spTgt spid="297987"/>
                                        </p:tgtEl>
                                        <p:attrNameLst>
                                          <p:attrName>style.visibility</p:attrName>
                                        </p:attrNameLst>
                                      </p:cBhvr>
                                      <p:to>
                                        <p:strVal val="visible"/>
                                      </p:to>
                                    </p:set>
                                    <p:animEffect transition="in" filter="wipe(left)">
                                      <p:cBhvr>
                                        <p:cTn id="46" dur="500"/>
                                        <p:tgtEl>
                                          <p:spTgt spid="297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7" grpId="0" animBg="1"/>
      <p:bldP spid="29798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1" name="Rectangle 3"/>
          <p:cNvSpPr>
            <a:spLocks noGrp="1" noChangeArrowheads="1"/>
          </p:cNvSpPr>
          <p:nvPr>
            <p:ph type="title"/>
          </p:nvPr>
        </p:nvSpPr>
        <p:spPr>
          <a:xfrm>
            <a:off x="467544" y="1412776"/>
            <a:ext cx="8229600" cy="1143000"/>
          </a:xfrm>
          <a:noFill/>
          <a:ln/>
        </p:spPr>
        <p:txBody>
          <a:bodyPr anchor="b">
            <a:normAutofit/>
          </a:bodyPr>
          <a:lstStyle/>
          <a:p>
            <a:pPr algn="ctr"/>
            <a:r>
              <a:rPr lang="tr-TR" sz="3900" dirty="0">
                <a:solidFill>
                  <a:srgbClr val="B6230A"/>
                </a:solidFill>
              </a:rPr>
              <a:t>ÜLKEMİZDE RİSK BAZLI YENİ YAKLAŞIM</a:t>
            </a:r>
          </a:p>
        </p:txBody>
      </p:sp>
      <p:sp>
        <p:nvSpPr>
          <p:cNvPr id="299010" name="Rectangle 2"/>
          <p:cNvSpPr>
            <a:spLocks noGrp="1" noChangeArrowheads="1"/>
          </p:cNvSpPr>
          <p:nvPr>
            <p:ph idx="1"/>
          </p:nvPr>
        </p:nvSpPr>
        <p:spPr>
          <a:xfrm>
            <a:off x="467544" y="3041650"/>
            <a:ext cx="8424862" cy="3816350"/>
          </a:xfrm>
        </p:spPr>
        <p:txBody>
          <a:bodyPr/>
          <a:lstStyle/>
          <a:p>
            <a:r>
              <a:rPr lang="tr-TR" dirty="0">
                <a:solidFill>
                  <a:srgbClr val="0000FF"/>
                </a:solidFill>
              </a:rPr>
              <a:t>1971 tarihli 1475 sayılı İş Kanunu’nun yerini alan 4857 sayılı İş Kanununun iş sağlığı ve güvenliği ile ilgili 77 ila 89. maddeleri Ulusal Programdaki</a:t>
            </a:r>
            <a:r>
              <a:rPr lang="tr-TR" dirty="0"/>
              <a:t> </a:t>
            </a:r>
            <a:r>
              <a:rPr lang="tr-TR" dirty="0">
                <a:solidFill>
                  <a:srgbClr val="B6230A"/>
                </a:solidFill>
              </a:rPr>
              <a:t>iş sağlığı ve güvenliği açısından mevzuat uyumlaştırılmasının yasal zeminini hazırlamış ve sonrasında AB direktifleri mevzuatımıza yönetmeliklerle aktarılmıştır. </a:t>
            </a:r>
          </a:p>
        </p:txBody>
      </p:sp>
      <p:sp>
        <p:nvSpPr>
          <p:cNvPr id="6" name="5 Slayt Numarası Yer Tutucusu"/>
          <p:cNvSpPr>
            <a:spLocks noGrp="1"/>
          </p:cNvSpPr>
          <p:nvPr>
            <p:ph type="sldNum" sz="quarter" idx="12"/>
          </p:nvPr>
        </p:nvSpPr>
        <p:spPr/>
        <p:txBody>
          <a:bodyPr/>
          <a:lstStyle/>
          <a:p>
            <a:fld id="{0AC8799C-08E4-4C27-9A4F-3414B8D9EA6C}" type="slidenum">
              <a:rPr lang="tr-TR" altLang="en-US"/>
              <a:pPr/>
              <a:t>28</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99010">
                                            <p:txEl>
                                              <p:pRg st="0" end="0"/>
                                            </p:txEl>
                                          </p:spTgt>
                                        </p:tgtEl>
                                        <p:attrNameLst>
                                          <p:attrName>style.visibility</p:attrName>
                                        </p:attrNameLst>
                                      </p:cBhvr>
                                      <p:to>
                                        <p:strVal val="visible"/>
                                      </p:to>
                                    </p:set>
                                    <p:anim calcmode="lin" valueType="num">
                                      <p:cBhvr additive="base">
                                        <p:cTn id="7" dur="1000" fill="hold"/>
                                        <p:tgtEl>
                                          <p:spTgt spid="299010">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99010">
                                            <p:txEl>
                                              <p:pRg st="0" end="0"/>
                                            </p:txEl>
                                          </p:spTgt>
                                        </p:tgtEl>
                                        <p:attrNameLst>
                                          <p:attrName>ppt_y</p:attrName>
                                        </p:attrNameLst>
                                      </p:cBhvr>
                                      <p:tavLst>
                                        <p:tav tm="0">
                                          <p:val>
                                            <p:strVal val="#ppt_y"/>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299011"/>
                                        </p:tgtEl>
                                        <p:attrNameLst>
                                          <p:attrName>style.visibility</p:attrName>
                                        </p:attrNameLst>
                                      </p:cBhvr>
                                      <p:to>
                                        <p:strVal val="visible"/>
                                      </p:to>
                                    </p:set>
                                    <p:animEffect transition="in" filter="wipe(left)">
                                      <p:cBhvr>
                                        <p:cTn id="11" dur="500"/>
                                        <p:tgtEl>
                                          <p:spTgt spid="299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1"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5" name="Rectangle 3"/>
          <p:cNvSpPr>
            <a:spLocks noGrp="1" noChangeArrowheads="1"/>
          </p:cNvSpPr>
          <p:nvPr>
            <p:ph type="title"/>
          </p:nvPr>
        </p:nvSpPr>
        <p:spPr>
          <a:noFill/>
          <a:ln/>
        </p:spPr>
        <p:txBody>
          <a:bodyPr anchor="b">
            <a:normAutofit/>
          </a:bodyPr>
          <a:lstStyle/>
          <a:p>
            <a:pPr algn="ctr"/>
            <a:r>
              <a:rPr lang="tr-TR" sz="3900">
                <a:solidFill>
                  <a:srgbClr val="B6230A"/>
                </a:solidFill>
              </a:rPr>
              <a:t>ÜLKEMİZDE RİSK BAZLI YENİ YAKLAŞIM</a:t>
            </a:r>
          </a:p>
        </p:txBody>
      </p:sp>
      <p:sp>
        <p:nvSpPr>
          <p:cNvPr id="300034" name="Rectangle 2"/>
          <p:cNvSpPr>
            <a:spLocks noGrp="1" noChangeArrowheads="1"/>
          </p:cNvSpPr>
          <p:nvPr>
            <p:ph idx="1"/>
          </p:nvPr>
        </p:nvSpPr>
        <p:spPr>
          <a:xfrm>
            <a:off x="395288" y="1773238"/>
            <a:ext cx="8280400" cy="4103687"/>
          </a:xfrm>
        </p:spPr>
        <p:txBody>
          <a:bodyPr/>
          <a:lstStyle/>
          <a:p>
            <a:pPr>
              <a:buFont typeface="Wingdings" pitchFamily="2" charset="2"/>
              <a:buNone/>
            </a:pPr>
            <a:r>
              <a:rPr lang="tr-TR" sz="2900" dirty="0">
                <a:solidFill>
                  <a:srgbClr val="0000FF"/>
                </a:solidFill>
              </a:rPr>
              <a:t>Ulusal Program’da yer alan 21 adet AB </a:t>
            </a:r>
          </a:p>
          <a:p>
            <a:pPr>
              <a:buFont typeface="Wingdings" pitchFamily="2" charset="2"/>
              <a:buNone/>
            </a:pPr>
            <a:r>
              <a:rPr lang="tr-TR" sz="2900" dirty="0">
                <a:solidFill>
                  <a:srgbClr val="0000FF"/>
                </a:solidFill>
              </a:rPr>
              <a:t>İSG Direktifi; İSG  Yönetmelikleri olarak </a:t>
            </a:r>
          </a:p>
          <a:p>
            <a:pPr>
              <a:buFont typeface="Wingdings" pitchFamily="2" charset="2"/>
              <a:buNone/>
            </a:pPr>
            <a:r>
              <a:rPr lang="tr-TR" sz="2900" dirty="0">
                <a:solidFill>
                  <a:srgbClr val="0000FF"/>
                </a:solidFill>
              </a:rPr>
              <a:t>uyumlaştırılmıştır. </a:t>
            </a:r>
          </a:p>
          <a:p>
            <a:pPr>
              <a:buFont typeface="Wingdings" pitchFamily="2" charset="2"/>
              <a:buNone/>
            </a:pPr>
            <a:r>
              <a:rPr lang="tr-TR" sz="2900" dirty="0">
                <a:solidFill>
                  <a:srgbClr val="0000FF"/>
                </a:solidFill>
              </a:rPr>
              <a:t>AB İSG Direktiflerinin yapısına bakıldığında;</a:t>
            </a:r>
            <a:r>
              <a:rPr lang="tr-TR" sz="2900" dirty="0"/>
              <a:t> </a:t>
            </a:r>
          </a:p>
          <a:p>
            <a:pPr>
              <a:buFont typeface="Wingdings" pitchFamily="2" charset="2"/>
              <a:buNone/>
            </a:pPr>
            <a:r>
              <a:rPr lang="tr-TR" sz="2900" b="1" dirty="0">
                <a:solidFill>
                  <a:srgbClr val="B6230A"/>
                </a:solidFill>
              </a:rPr>
              <a:t>89/391/EEC sayılı Avrupa Birliği </a:t>
            </a:r>
          </a:p>
          <a:p>
            <a:pPr>
              <a:buFont typeface="Wingdings" pitchFamily="2" charset="2"/>
              <a:buNone/>
            </a:pPr>
            <a:r>
              <a:rPr lang="tr-TR" sz="2900" b="1" dirty="0">
                <a:solidFill>
                  <a:srgbClr val="B6230A"/>
                </a:solidFill>
              </a:rPr>
              <a:t>Konsey Direktifinin “Ana Direktif” </a:t>
            </a:r>
          </a:p>
          <a:p>
            <a:pPr>
              <a:buFont typeface="Wingdings" pitchFamily="2" charset="2"/>
              <a:buNone/>
            </a:pPr>
            <a:r>
              <a:rPr lang="tr-TR" sz="2900" b="1" dirty="0">
                <a:solidFill>
                  <a:srgbClr val="B6230A"/>
                </a:solidFill>
              </a:rPr>
              <a:t>olduğu gözlenmektedir.</a:t>
            </a:r>
            <a:r>
              <a:rPr lang="tr-TR" sz="2900" dirty="0">
                <a:solidFill>
                  <a:srgbClr val="B6230A"/>
                </a:solidFill>
              </a:rPr>
              <a:t> </a:t>
            </a:r>
          </a:p>
        </p:txBody>
      </p:sp>
      <p:sp>
        <p:nvSpPr>
          <p:cNvPr id="6" name="5 Slayt Numarası Yer Tutucusu"/>
          <p:cNvSpPr>
            <a:spLocks noGrp="1"/>
          </p:cNvSpPr>
          <p:nvPr>
            <p:ph type="sldNum" sz="quarter" idx="12"/>
          </p:nvPr>
        </p:nvSpPr>
        <p:spPr/>
        <p:txBody>
          <a:bodyPr/>
          <a:lstStyle/>
          <a:p>
            <a:fld id="{F06A15DF-6C15-49AF-A1F3-A890DE6CC4A7}" type="slidenum">
              <a:rPr lang="tr-TR" altLang="en-US"/>
              <a:pPr/>
              <a:t>29</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300034">
                                            <p:txEl>
                                              <p:pRg st="0" end="0"/>
                                            </p:txEl>
                                          </p:spTgt>
                                        </p:tgtEl>
                                        <p:attrNameLst>
                                          <p:attrName>style.visibility</p:attrName>
                                        </p:attrNameLst>
                                      </p:cBhvr>
                                      <p:to>
                                        <p:strVal val="visible"/>
                                      </p:to>
                                    </p:set>
                                    <p:anim calcmode="lin" valueType="num">
                                      <p:cBhvr additive="base">
                                        <p:cTn id="7" dur="1000" fill="hold"/>
                                        <p:tgtEl>
                                          <p:spTgt spid="300034">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00034">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00034">
                                            <p:txEl>
                                              <p:pRg st="1" end="1"/>
                                            </p:txEl>
                                          </p:spTgt>
                                        </p:tgtEl>
                                        <p:attrNameLst>
                                          <p:attrName>style.visibility</p:attrName>
                                        </p:attrNameLst>
                                      </p:cBhvr>
                                      <p:to>
                                        <p:strVal val="visible"/>
                                      </p:to>
                                    </p:set>
                                    <p:anim calcmode="lin" valueType="num">
                                      <p:cBhvr additive="base">
                                        <p:cTn id="11" dur="1000" fill="hold"/>
                                        <p:tgtEl>
                                          <p:spTgt spid="300034">
                                            <p:txEl>
                                              <p:pRg st="1" end="1"/>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300034">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00034">
                                            <p:txEl>
                                              <p:pRg st="2" end="2"/>
                                            </p:txEl>
                                          </p:spTgt>
                                        </p:tgtEl>
                                        <p:attrNameLst>
                                          <p:attrName>style.visibility</p:attrName>
                                        </p:attrNameLst>
                                      </p:cBhvr>
                                      <p:to>
                                        <p:strVal val="visible"/>
                                      </p:to>
                                    </p:set>
                                    <p:anim calcmode="lin" valueType="num">
                                      <p:cBhvr additive="base">
                                        <p:cTn id="15" dur="1000" fill="hold"/>
                                        <p:tgtEl>
                                          <p:spTgt spid="300034">
                                            <p:txEl>
                                              <p:pRg st="2" end="2"/>
                                            </p:tx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300034">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00034">
                                            <p:txEl>
                                              <p:pRg st="3" end="3"/>
                                            </p:txEl>
                                          </p:spTgt>
                                        </p:tgtEl>
                                        <p:attrNameLst>
                                          <p:attrName>style.visibility</p:attrName>
                                        </p:attrNameLst>
                                      </p:cBhvr>
                                      <p:to>
                                        <p:strVal val="visible"/>
                                      </p:to>
                                    </p:set>
                                    <p:anim calcmode="lin" valueType="num">
                                      <p:cBhvr additive="base">
                                        <p:cTn id="19" dur="1000" fill="hold"/>
                                        <p:tgtEl>
                                          <p:spTgt spid="300034">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00034">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00034">
                                            <p:txEl>
                                              <p:pRg st="4" end="4"/>
                                            </p:txEl>
                                          </p:spTgt>
                                        </p:tgtEl>
                                        <p:attrNameLst>
                                          <p:attrName>style.visibility</p:attrName>
                                        </p:attrNameLst>
                                      </p:cBhvr>
                                      <p:to>
                                        <p:strVal val="visible"/>
                                      </p:to>
                                    </p:set>
                                    <p:anim calcmode="lin" valueType="num">
                                      <p:cBhvr additive="base">
                                        <p:cTn id="23" dur="1000" fill="hold"/>
                                        <p:tgtEl>
                                          <p:spTgt spid="300034">
                                            <p:txEl>
                                              <p:pRg st="4" end="4"/>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00034">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00034">
                                            <p:txEl>
                                              <p:pRg st="5" end="5"/>
                                            </p:txEl>
                                          </p:spTgt>
                                        </p:tgtEl>
                                        <p:attrNameLst>
                                          <p:attrName>style.visibility</p:attrName>
                                        </p:attrNameLst>
                                      </p:cBhvr>
                                      <p:to>
                                        <p:strVal val="visible"/>
                                      </p:to>
                                    </p:set>
                                    <p:anim calcmode="lin" valueType="num">
                                      <p:cBhvr additive="base">
                                        <p:cTn id="27" dur="1000" fill="hold"/>
                                        <p:tgtEl>
                                          <p:spTgt spid="300034">
                                            <p:txEl>
                                              <p:pRg st="5" end="5"/>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300034">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00034">
                                            <p:txEl>
                                              <p:pRg st="6" end="6"/>
                                            </p:txEl>
                                          </p:spTgt>
                                        </p:tgtEl>
                                        <p:attrNameLst>
                                          <p:attrName>style.visibility</p:attrName>
                                        </p:attrNameLst>
                                      </p:cBhvr>
                                      <p:to>
                                        <p:strVal val="visible"/>
                                      </p:to>
                                    </p:set>
                                    <p:anim calcmode="lin" valueType="num">
                                      <p:cBhvr additive="base">
                                        <p:cTn id="31" dur="1000" fill="hold"/>
                                        <p:tgtEl>
                                          <p:spTgt spid="300034">
                                            <p:txEl>
                                              <p:pRg st="6" end="6"/>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00034">
                                            <p:txEl>
                                              <p:pRg st="6" end="6"/>
                                            </p:txEl>
                                          </p:spTgt>
                                        </p:tgtEl>
                                        <p:attrNameLst>
                                          <p:attrName>ppt_y</p:attrName>
                                        </p:attrNameLst>
                                      </p:cBhvr>
                                      <p:tavLst>
                                        <p:tav tm="0">
                                          <p:val>
                                            <p:strVal val="#ppt_y"/>
                                          </p:val>
                                        </p:tav>
                                        <p:tav tm="100000">
                                          <p:val>
                                            <p:strVal val="#ppt_y"/>
                                          </p:val>
                                        </p:tav>
                                      </p:tavLst>
                                    </p:anim>
                                  </p:childTnLst>
                                </p:cTn>
                              </p:par>
                              <p:par>
                                <p:cTn id="33" presetID="22" presetClass="entr" presetSubtype="8" fill="hold" grpId="0" nodeType="withEffect">
                                  <p:stCondLst>
                                    <p:cond delay="0"/>
                                  </p:stCondLst>
                                  <p:childTnLst>
                                    <p:set>
                                      <p:cBhvr>
                                        <p:cTn id="34" dur="1" fill="hold">
                                          <p:stCondLst>
                                            <p:cond delay="0"/>
                                          </p:stCondLst>
                                        </p:cTn>
                                        <p:tgtEl>
                                          <p:spTgt spid="300035"/>
                                        </p:tgtEl>
                                        <p:attrNameLst>
                                          <p:attrName>style.visibility</p:attrName>
                                        </p:attrNameLst>
                                      </p:cBhvr>
                                      <p:to>
                                        <p:strVal val="visible"/>
                                      </p:to>
                                    </p:set>
                                    <p:animEffect transition="in" filter="wipe(left)">
                                      <p:cBhvr>
                                        <p:cTn id="35" dur="500"/>
                                        <p:tgtEl>
                                          <p:spTgt spid="3000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35" grpId="0" animBg="1"/>
      <p:bldP spid="30003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5 Slayt Numarası Yer Tutucusu"/>
          <p:cNvSpPr>
            <a:spLocks noGrp="1"/>
          </p:cNvSpPr>
          <p:nvPr>
            <p:ph type="sldNum" sz="quarter" idx="12"/>
          </p:nvPr>
        </p:nvSpPr>
        <p:spPr/>
        <p:txBody>
          <a:bodyPr/>
          <a:lstStyle/>
          <a:p>
            <a:fld id="{4B41FCAB-F74F-4E3A-ACB0-692774A215D9}" type="slidenum">
              <a:rPr lang="tr-TR" altLang="en-US"/>
              <a:pPr/>
              <a:t>3</a:t>
            </a:fld>
            <a:endParaRPr lang="tr-TR" altLang="en-US"/>
          </a:p>
        </p:txBody>
      </p:sp>
      <p:sp>
        <p:nvSpPr>
          <p:cNvPr id="279554" name="Rectangle 2"/>
          <p:cNvSpPr>
            <a:spLocks noChangeArrowheads="1"/>
          </p:cNvSpPr>
          <p:nvPr/>
        </p:nvSpPr>
        <p:spPr bwMode="auto">
          <a:xfrm>
            <a:off x="395288" y="1412875"/>
            <a:ext cx="8077200" cy="1223963"/>
          </a:xfrm>
          <a:prstGeom prst="rect">
            <a:avLst/>
          </a:prstGeom>
          <a:noFill/>
          <a:ln w="9525">
            <a:noFill/>
            <a:miter lim="800000"/>
            <a:headEnd type="none" w="sm" len="sm"/>
            <a:tailEnd type="none" w="sm" len="sm"/>
          </a:ln>
          <a:effectLst/>
        </p:spPr>
        <p:txBody>
          <a:bodyPr wrap="none" anchor="ctr"/>
          <a:lstStyle/>
          <a:p>
            <a:pPr>
              <a:spcBef>
                <a:spcPct val="20000"/>
              </a:spcBef>
            </a:pPr>
            <a:r>
              <a:rPr lang="tr-TR" sz="2000" b="1">
                <a:solidFill>
                  <a:srgbClr val="0000FF"/>
                </a:solidFill>
                <a:latin typeface="Comic Sans MS" pitchFamily="66" charset="0"/>
                <a:cs typeface="Times New Roman" pitchFamily="18" charset="0"/>
              </a:rPr>
              <a:t>Herhangi bir ülkenin, emeğin insani koşullarını benimsememesi, </a:t>
            </a:r>
          </a:p>
          <a:p>
            <a:pPr>
              <a:spcBef>
                <a:spcPct val="20000"/>
              </a:spcBef>
            </a:pPr>
            <a:r>
              <a:rPr lang="tr-TR" sz="2000" b="1">
                <a:solidFill>
                  <a:srgbClr val="0000FF"/>
                </a:solidFill>
                <a:latin typeface="Comic Sans MS" pitchFamily="66" charset="0"/>
                <a:cs typeface="Times New Roman" pitchFamily="18" charset="0"/>
              </a:rPr>
              <a:t>kendi ülkelerindeki durumu iyileştirme isteğinde olan </a:t>
            </a:r>
          </a:p>
          <a:p>
            <a:pPr>
              <a:spcBef>
                <a:spcPct val="20000"/>
              </a:spcBef>
            </a:pPr>
            <a:r>
              <a:rPr lang="tr-TR" sz="2000" b="1">
                <a:solidFill>
                  <a:srgbClr val="0000FF"/>
                </a:solidFill>
                <a:latin typeface="Comic Sans MS" pitchFamily="66" charset="0"/>
                <a:cs typeface="Times New Roman" pitchFamily="18" charset="0"/>
              </a:rPr>
              <a:t>diğer ülkeler için bir engel teşkil eder. 	     ILO Anayasası</a:t>
            </a:r>
          </a:p>
        </p:txBody>
      </p:sp>
      <p:sp>
        <p:nvSpPr>
          <p:cNvPr id="279555" name="Rectangle 3"/>
          <p:cNvSpPr>
            <a:spLocks noChangeArrowheads="1"/>
          </p:cNvSpPr>
          <p:nvPr/>
        </p:nvSpPr>
        <p:spPr bwMode="auto">
          <a:xfrm>
            <a:off x="1403350" y="2636838"/>
            <a:ext cx="6738938" cy="1152525"/>
          </a:xfrm>
          <a:prstGeom prst="rect">
            <a:avLst/>
          </a:prstGeom>
          <a:noFill/>
          <a:ln w="9525">
            <a:noFill/>
            <a:miter lim="800000"/>
            <a:headEnd type="none" w="sm" len="sm"/>
            <a:tailEnd type="none" w="sm" len="sm"/>
          </a:ln>
          <a:effectLst/>
        </p:spPr>
        <p:txBody>
          <a:bodyPr wrap="none" anchor="ctr"/>
          <a:lstStyle/>
          <a:p>
            <a:pPr>
              <a:spcBef>
                <a:spcPct val="20000"/>
              </a:spcBef>
            </a:pPr>
            <a:r>
              <a:rPr lang="tr-TR" sz="2000" b="1" dirty="0">
                <a:latin typeface="Comic Sans MS" pitchFamily="66" charset="0"/>
                <a:cs typeface="Times New Roman" pitchFamily="18" charset="0"/>
              </a:rPr>
              <a:t>Kuruluş tarihi: 1919 </a:t>
            </a:r>
            <a:r>
              <a:rPr lang="tr-TR" sz="2000" b="1" dirty="0" err="1">
                <a:latin typeface="Comic Sans MS" pitchFamily="66" charset="0"/>
                <a:cs typeface="Times New Roman" pitchFamily="18" charset="0"/>
              </a:rPr>
              <a:t>Versay</a:t>
            </a:r>
            <a:r>
              <a:rPr lang="tr-TR" sz="2000" b="1" dirty="0">
                <a:latin typeface="Comic Sans MS" pitchFamily="66" charset="0"/>
                <a:cs typeface="Times New Roman" pitchFamily="18" charset="0"/>
              </a:rPr>
              <a:t> Anlaşması</a:t>
            </a:r>
          </a:p>
          <a:p>
            <a:pPr>
              <a:spcBef>
                <a:spcPct val="20000"/>
              </a:spcBef>
            </a:pPr>
            <a:r>
              <a:rPr lang="tr-TR" sz="2000" b="1" dirty="0">
                <a:latin typeface="Comic Sans MS" pitchFamily="66" charset="0"/>
                <a:cs typeface="Times New Roman" pitchFamily="18" charset="0"/>
              </a:rPr>
              <a:t>                 1944 </a:t>
            </a:r>
            <a:r>
              <a:rPr lang="tr-TR" sz="2000" b="1" dirty="0" err="1">
                <a:latin typeface="Comic Sans MS" pitchFamily="66" charset="0"/>
                <a:cs typeface="Times New Roman" pitchFamily="18" charset="0"/>
              </a:rPr>
              <a:t>Filadelfiya</a:t>
            </a:r>
            <a:r>
              <a:rPr lang="tr-TR" sz="2000" b="1" dirty="0">
                <a:latin typeface="Comic Sans MS" pitchFamily="66" charset="0"/>
                <a:cs typeface="Times New Roman" pitchFamily="18" charset="0"/>
              </a:rPr>
              <a:t> Bildirgesi</a:t>
            </a:r>
          </a:p>
          <a:p>
            <a:pPr>
              <a:spcBef>
                <a:spcPct val="20000"/>
              </a:spcBef>
            </a:pPr>
            <a:r>
              <a:rPr lang="tr-TR" b="1" dirty="0"/>
              <a:t>Çalışma Yaşamında Temel İlke ve Haklar Bildirgesi (1988)</a:t>
            </a:r>
            <a:endParaRPr lang="tr-TR" sz="2000" b="1" dirty="0">
              <a:latin typeface="Comic Sans MS" pitchFamily="66" charset="0"/>
              <a:cs typeface="Times New Roman" pitchFamily="18" charset="0"/>
            </a:endParaRPr>
          </a:p>
        </p:txBody>
      </p:sp>
      <p:sp>
        <p:nvSpPr>
          <p:cNvPr id="279556" name="Rectangle 4"/>
          <p:cNvSpPr>
            <a:spLocks noChangeArrowheads="1"/>
          </p:cNvSpPr>
          <p:nvPr/>
        </p:nvSpPr>
        <p:spPr bwMode="auto">
          <a:xfrm>
            <a:off x="468313" y="4652963"/>
            <a:ext cx="7391400" cy="1728787"/>
          </a:xfrm>
          <a:prstGeom prst="rect">
            <a:avLst/>
          </a:prstGeom>
          <a:noFill/>
          <a:ln w="9525">
            <a:noFill/>
            <a:miter lim="800000"/>
            <a:headEnd type="none" w="sm" len="sm"/>
            <a:tailEnd type="none" w="sm" len="sm"/>
          </a:ln>
          <a:effectLst/>
        </p:spPr>
        <p:txBody>
          <a:bodyPr wrap="none" anchor="ctr"/>
          <a:lstStyle/>
          <a:p>
            <a:pPr>
              <a:spcBef>
                <a:spcPct val="20000"/>
              </a:spcBef>
            </a:pPr>
            <a:r>
              <a:rPr lang="tr-TR" sz="1400" b="1">
                <a:solidFill>
                  <a:srgbClr val="0000FF"/>
                </a:solidFill>
                <a:latin typeface="Comic Sans MS" pitchFamily="66" charset="0"/>
                <a:cs typeface="Times New Roman" pitchFamily="18" charset="0"/>
              </a:rPr>
              <a:t>Amaç: Sosyal adalet ve uluslararası insan ve çalışma haklarının iyileştirilmesi</a:t>
            </a:r>
          </a:p>
          <a:p>
            <a:pPr>
              <a:spcBef>
                <a:spcPct val="20000"/>
              </a:spcBef>
            </a:pPr>
            <a:r>
              <a:rPr lang="tr-TR" sz="1400" b="1">
                <a:solidFill>
                  <a:srgbClr val="0000FF"/>
                </a:solidFill>
                <a:latin typeface="Comic Sans MS" pitchFamily="66" charset="0"/>
                <a:cs typeface="Times New Roman" pitchFamily="18" charset="0"/>
              </a:rPr>
              <a:t>                           *İnsan haklarına saygı</a:t>
            </a:r>
          </a:p>
          <a:p>
            <a:pPr>
              <a:spcBef>
                <a:spcPct val="20000"/>
              </a:spcBef>
            </a:pPr>
            <a:r>
              <a:rPr lang="tr-TR" sz="1400" b="1">
                <a:solidFill>
                  <a:srgbClr val="0000FF"/>
                </a:solidFill>
                <a:latin typeface="Comic Sans MS" pitchFamily="66" charset="0"/>
                <a:cs typeface="Times New Roman" pitchFamily="18" charset="0"/>
              </a:rPr>
              <a:t>                           *Yeterli yaşam şartları</a:t>
            </a:r>
          </a:p>
          <a:p>
            <a:pPr>
              <a:spcBef>
                <a:spcPct val="20000"/>
              </a:spcBef>
            </a:pPr>
            <a:r>
              <a:rPr lang="tr-TR" sz="1400" b="1">
                <a:solidFill>
                  <a:srgbClr val="0000FF"/>
                </a:solidFill>
                <a:latin typeface="Comic Sans MS" pitchFamily="66" charset="0"/>
                <a:cs typeface="Times New Roman" pitchFamily="18" charset="0"/>
              </a:rPr>
              <a:t>                           *İnsanca çalışma koşulları</a:t>
            </a:r>
          </a:p>
          <a:p>
            <a:pPr>
              <a:spcBef>
                <a:spcPct val="20000"/>
              </a:spcBef>
            </a:pPr>
            <a:r>
              <a:rPr lang="tr-TR" sz="1400" b="1">
                <a:solidFill>
                  <a:srgbClr val="0000FF"/>
                </a:solidFill>
                <a:latin typeface="Comic Sans MS" pitchFamily="66" charset="0"/>
                <a:cs typeface="Times New Roman" pitchFamily="18" charset="0"/>
              </a:rPr>
              <a:t>                           *İstihdam imkanları</a:t>
            </a:r>
          </a:p>
          <a:p>
            <a:pPr>
              <a:spcBef>
                <a:spcPct val="20000"/>
              </a:spcBef>
            </a:pPr>
            <a:r>
              <a:rPr lang="tr-TR" sz="1400" b="1">
                <a:solidFill>
                  <a:srgbClr val="0000FF"/>
                </a:solidFill>
                <a:latin typeface="Comic Sans MS" pitchFamily="66" charset="0"/>
                <a:cs typeface="Times New Roman" pitchFamily="18" charset="0"/>
              </a:rPr>
              <a:t>                           *Ekonomik güvence</a:t>
            </a:r>
          </a:p>
        </p:txBody>
      </p:sp>
      <p:sp>
        <p:nvSpPr>
          <p:cNvPr id="279557" name="Rectangle 5"/>
          <p:cNvSpPr>
            <a:spLocks noChangeArrowheads="1"/>
          </p:cNvSpPr>
          <p:nvPr/>
        </p:nvSpPr>
        <p:spPr bwMode="auto">
          <a:xfrm>
            <a:off x="323850" y="3933825"/>
            <a:ext cx="4319588" cy="647700"/>
          </a:xfrm>
          <a:prstGeom prst="rect">
            <a:avLst/>
          </a:prstGeom>
          <a:noFill/>
          <a:ln w="9525">
            <a:noFill/>
            <a:miter lim="800000"/>
            <a:headEnd type="none" w="sm" len="sm"/>
            <a:tailEnd type="none" w="sm" len="sm"/>
          </a:ln>
          <a:effectLst/>
        </p:spPr>
        <p:txBody>
          <a:bodyPr wrap="none" anchor="ctr"/>
          <a:lstStyle/>
          <a:p>
            <a:pPr>
              <a:spcBef>
                <a:spcPct val="20000"/>
              </a:spcBef>
            </a:pPr>
            <a:r>
              <a:rPr lang="tr-TR" sz="2000" b="1" dirty="0">
                <a:latin typeface="Comic Sans MS" pitchFamily="66" charset="0"/>
                <a:cs typeface="Times New Roman" pitchFamily="18" charset="0"/>
              </a:rPr>
              <a:t>ILO </a:t>
            </a:r>
            <a:r>
              <a:rPr lang="tr-TR" sz="2000" b="1" dirty="0" err="1">
                <a:latin typeface="Comic Sans MS" pitchFamily="66" charset="0"/>
                <a:cs typeface="Times New Roman" pitchFamily="18" charset="0"/>
              </a:rPr>
              <a:t>Sekreteryası</a:t>
            </a:r>
            <a:r>
              <a:rPr lang="tr-TR" sz="2000" b="1" dirty="0">
                <a:latin typeface="Comic Sans MS" pitchFamily="66" charset="0"/>
                <a:cs typeface="Times New Roman" pitchFamily="18" charset="0"/>
              </a:rPr>
              <a:t>: Cenevre </a:t>
            </a:r>
          </a:p>
          <a:p>
            <a:pPr>
              <a:spcBef>
                <a:spcPct val="20000"/>
              </a:spcBef>
            </a:pPr>
            <a:r>
              <a:rPr lang="tr-TR" sz="2000" b="1" dirty="0">
                <a:latin typeface="Comic Sans MS" pitchFamily="66" charset="0"/>
                <a:cs typeface="Times New Roman" pitchFamily="18" charset="0"/>
              </a:rPr>
              <a:t>40 ülkede bölge, alan, ülke ofisi</a:t>
            </a:r>
          </a:p>
        </p:txBody>
      </p:sp>
      <p:sp>
        <p:nvSpPr>
          <p:cNvPr id="279559" name="Rectangle 7"/>
          <p:cNvSpPr>
            <a:spLocks noChangeArrowheads="1"/>
          </p:cNvSpPr>
          <p:nvPr/>
        </p:nvSpPr>
        <p:spPr bwMode="auto">
          <a:xfrm>
            <a:off x="2339975" y="333375"/>
            <a:ext cx="6059488" cy="895350"/>
          </a:xfrm>
          <a:prstGeom prst="rect">
            <a:avLst/>
          </a:prstGeom>
          <a:noFill/>
          <a:ln w="9525">
            <a:noFill/>
            <a:miter lim="800000"/>
            <a:headEnd type="none" w="sm" len="sm"/>
            <a:tailEnd type="none" w="sm" len="sm"/>
          </a:ln>
          <a:effectLst/>
        </p:spPr>
        <p:txBody>
          <a:bodyPr>
            <a:spAutoFit/>
          </a:bodyPr>
          <a:lstStyle/>
          <a:p>
            <a:pPr>
              <a:spcBef>
                <a:spcPct val="20000"/>
              </a:spcBef>
            </a:pPr>
            <a:r>
              <a:rPr lang="tr-TR" sz="2400" b="1">
                <a:solidFill>
                  <a:srgbClr val="B6230A"/>
                </a:solidFill>
                <a:latin typeface="Comic Sans MS" pitchFamily="66" charset="0"/>
                <a:cs typeface="Times New Roman" pitchFamily="18" charset="0"/>
              </a:rPr>
              <a:t>International Labour Organization ILO </a:t>
            </a:r>
          </a:p>
          <a:p>
            <a:pPr>
              <a:spcBef>
                <a:spcPct val="20000"/>
              </a:spcBef>
            </a:pPr>
            <a:r>
              <a:rPr lang="tr-TR" sz="2400" b="1">
                <a:solidFill>
                  <a:srgbClr val="B6230A"/>
                </a:solidFill>
                <a:latin typeface="Comic Sans MS" pitchFamily="66" charset="0"/>
                <a:cs typeface="Times New Roman" pitchFamily="18" charset="0"/>
              </a:rPr>
              <a:t>(Uluslararası Çalışma Örgütü)</a:t>
            </a:r>
          </a:p>
        </p:txBody>
      </p:sp>
      <p:pic>
        <p:nvPicPr>
          <p:cNvPr id="279560" name="Picture 8" descr="ILO Home">
            <a:hlinkClick r:id="rId2"/>
          </p:cNvPr>
          <p:cNvPicPr>
            <a:picLocks noChangeAspect="1" noChangeArrowheads="1"/>
          </p:cNvPicPr>
          <p:nvPr/>
        </p:nvPicPr>
        <p:blipFill>
          <a:blip r:embed="rId3" cstate="print"/>
          <a:srcRect/>
          <a:stretch>
            <a:fillRect/>
          </a:stretch>
        </p:blipFill>
        <p:spPr bwMode="auto">
          <a:xfrm>
            <a:off x="7092280" y="5157192"/>
            <a:ext cx="1752600" cy="14033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279554"/>
                                        </p:tgtEl>
                                        <p:attrNameLst>
                                          <p:attrName>style.visibility</p:attrName>
                                        </p:attrNameLst>
                                      </p:cBhvr>
                                      <p:to>
                                        <p:strVal val="visible"/>
                                      </p:to>
                                    </p:set>
                                    <p:animEffect transition="in" filter="wipe(up)">
                                      <p:cBhvr>
                                        <p:cTn id="7" dur="500"/>
                                        <p:tgtEl>
                                          <p:spTgt spid="279554"/>
                                        </p:tgtEl>
                                      </p:cBhvr>
                                    </p:animEffect>
                                  </p:childTnLst>
                                </p:cTn>
                              </p:par>
                            </p:childTnLst>
                          </p:cTn>
                        </p:par>
                        <p:par>
                          <p:cTn id="8" fill="hold">
                            <p:stCondLst>
                              <p:cond delay="1500"/>
                            </p:stCondLst>
                            <p:childTnLst>
                              <p:par>
                                <p:cTn id="9" presetID="22" presetClass="entr" presetSubtype="1" fill="hold" grpId="0" nodeType="afterEffect">
                                  <p:stCondLst>
                                    <p:cond delay="1000"/>
                                  </p:stCondLst>
                                  <p:childTnLst>
                                    <p:set>
                                      <p:cBhvr>
                                        <p:cTn id="10" dur="1" fill="hold">
                                          <p:stCondLst>
                                            <p:cond delay="0"/>
                                          </p:stCondLst>
                                        </p:cTn>
                                        <p:tgtEl>
                                          <p:spTgt spid="279555"/>
                                        </p:tgtEl>
                                        <p:attrNameLst>
                                          <p:attrName>style.visibility</p:attrName>
                                        </p:attrNameLst>
                                      </p:cBhvr>
                                      <p:to>
                                        <p:strVal val="visible"/>
                                      </p:to>
                                    </p:set>
                                    <p:animEffect transition="in" filter="wipe(up)">
                                      <p:cBhvr>
                                        <p:cTn id="11" dur="500"/>
                                        <p:tgtEl>
                                          <p:spTgt spid="279555"/>
                                        </p:tgtEl>
                                      </p:cBhvr>
                                    </p:animEffect>
                                  </p:childTnLst>
                                </p:cTn>
                              </p:par>
                            </p:childTnLst>
                          </p:cTn>
                        </p:par>
                        <p:par>
                          <p:cTn id="12" fill="hold">
                            <p:stCondLst>
                              <p:cond delay="3000"/>
                            </p:stCondLst>
                            <p:childTnLst>
                              <p:par>
                                <p:cTn id="13" presetID="22" presetClass="entr" presetSubtype="1" fill="hold" grpId="0" nodeType="afterEffect">
                                  <p:stCondLst>
                                    <p:cond delay="1000"/>
                                  </p:stCondLst>
                                  <p:childTnLst>
                                    <p:set>
                                      <p:cBhvr>
                                        <p:cTn id="14" dur="1" fill="hold">
                                          <p:stCondLst>
                                            <p:cond delay="0"/>
                                          </p:stCondLst>
                                        </p:cTn>
                                        <p:tgtEl>
                                          <p:spTgt spid="279557"/>
                                        </p:tgtEl>
                                        <p:attrNameLst>
                                          <p:attrName>style.visibility</p:attrName>
                                        </p:attrNameLst>
                                      </p:cBhvr>
                                      <p:to>
                                        <p:strVal val="visible"/>
                                      </p:to>
                                    </p:set>
                                    <p:animEffect transition="in" filter="wipe(up)">
                                      <p:cBhvr>
                                        <p:cTn id="15" dur="500"/>
                                        <p:tgtEl>
                                          <p:spTgt spid="279557"/>
                                        </p:tgtEl>
                                      </p:cBhvr>
                                    </p:animEffect>
                                  </p:childTnLst>
                                </p:cTn>
                              </p:par>
                            </p:childTnLst>
                          </p:cTn>
                        </p:par>
                        <p:par>
                          <p:cTn id="16" fill="hold">
                            <p:stCondLst>
                              <p:cond delay="4500"/>
                            </p:stCondLst>
                            <p:childTnLst>
                              <p:par>
                                <p:cTn id="17" presetID="22" presetClass="entr" presetSubtype="1" fill="hold" grpId="0" nodeType="afterEffect">
                                  <p:stCondLst>
                                    <p:cond delay="1000"/>
                                  </p:stCondLst>
                                  <p:childTnLst>
                                    <p:set>
                                      <p:cBhvr>
                                        <p:cTn id="18" dur="1" fill="hold">
                                          <p:stCondLst>
                                            <p:cond delay="0"/>
                                          </p:stCondLst>
                                        </p:cTn>
                                        <p:tgtEl>
                                          <p:spTgt spid="279556"/>
                                        </p:tgtEl>
                                        <p:attrNameLst>
                                          <p:attrName>style.visibility</p:attrName>
                                        </p:attrNameLst>
                                      </p:cBhvr>
                                      <p:to>
                                        <p:strVal val="visible"/>
                                      </p:to>
                                    </p:set>
                                    <p:animEffect transition="in" filter="wipe(up)">
                                      <p:cBhvr>
                                        <p:cTn id="19" dur="500"/>
                                        <p:tgtEl>
                                          <p:spTgt spid="279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9554" grpId="0" autoUpdateAnimBg="0"/>
      <p:bldP spid="279555" grpId="0" autoUpdateAnimBg="0"/>
      <p:bldP spid="279556" grpId="0" autoUpdateAnimBg="0"/>
      <p:bldP spid="279557"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9" name="Rectangle 3"/>
          <p:cNvSpPr>
            <a:spLocks noGrp="1" noChangeArrowheads="1"/>
          </p:cNvSpPr>
          <p:nvPr>
            <p:ph type="title"/>
          </p:nvPr>
        </p:nvSpPr>
        <p:spPr>
          <a:xfrm>
            <a:off x="914400" y="1340768"/>
            <a:ext cx="8229600" cy="1143000"/>
          </a:xfrm>
          <a:noFill/>
          <a:ln/>
        </p:spPr>
        <p:txBody>
          <a:bodyPr anchor="b">
            <a:normAutofit/>
          </a:bodyPr>
          <a:lstStyle/>
          <a:p>
            <a:pPr algn="ctr"/>
            <a:r>
              <a:rPr lang="tr-TR" sz="3900" dirty="0">
                <a:solidFill>
                  <a:srgbClr val="B6230A"/>
                </a:solidFill>
              </a:rPr>
              <a:t>ÜLKEMİZDE RİSK BAZLI YENİ YAKLAŞIM</a:t>
            </a:r>
          </a:p>
        </p:txBody>
      </p:sp>
      <p:sp>
        <p:nvSpPr>
          <p:cNvPr id="301058" name="Rectangle 2"/>
          <p:cNvSpPr>
            <a:spLocks noGrp="1" noChangeArrowheads="1"/>
          </p:cNvSpPr>
          <p:nvPr>
            <p:ph idx="1"/>
          </p:nvPr>
        </p:nvSpPr>
        <p:spPr>
          <a:xfrm>
            <a:off x="899592" y="2590800"/>
            <a:ext cx="7704137" cy="4267200"/>
          </a:xfrm>
          <a:ln/>
        </p:spPr>
        <p:txBody>
          <a:bodyPr/>
          <a:lstStyle/>
          <a:p>
            <a:pPr>
              <a:buFont typeface="Wingdings" pitchFamily="2" charset="2"/>
              <a:buNone/>
            </a:pPr>
            <a:r>
              <a:rPr lang="tr-TR" sz="2900" dirty="0">
                <a:solidFill>
                  <a:srgbClr val="0000FF"/>
                </a:solidFill>
              </a:rPr>
              <a:t>Diğer direktiflerde bu direktife atıfta </a:t>
            </a:r>
          </a:p>
          <a:p>
            <a:pPr>
              <a:buFont typeface="Wingdings" pitchFamily="2" charset="2"/>
              <a:buNone/>
            </a:pPr>
            <a:r>
              <a:rPr lang="tr-TR" sz="2900" dirty="0">
                <a:solidFill>
                  <a:srgbClr val="0000FF"/>
                </a:solidFill>
              </a:rPr>
              <a:t>bulunmaktadır ve yardımcı direktifler </a:t>
            </a:r>
          </a:p>
          <a:p>
            <a:pPr>
              <a:buFont typeface="Wingdings" pitchFamily="2" charset="2"/>
              <a:buNone/>
            </a:pPr>
            <a:r>
              <a:rPr lang="tr-TR" sz="2900" dirty="0">
                <a:solidFill>
                  <a:srgbClr val="0000FF"/>
                </a:solidFill>
              </a:rPr>
              <a:t>niteliğindedir, ana direktif başta olmak </a:t>
            </a:r>
          </a:p>
          <a:p>
            <a:pPr>
              <a:buFont typeface="Wingdings" pitchFamily="2" charset="2"/>
              <a:buNone/>
            </a:pPr>
            <a:r>
              <a:rPr lang="tr-TR" sz="2900" dirty="0">
                <a:solidFill>
                  <a:srgbClr val="0000FF"/>
                </a:solidFill>
              </a:rPr>
              <a:t>üzere tüm direktifler incelendiğinde </a:t>
            </a:r>
          </a:p>
          <a:p>
            <a:pPr>
              <a:buFont typeface="Wingdings" pitchFamily="2" charset="2"/>
              <a:buNone/>
            </a:pPr>
            <a:r>
              <a:rPr lang="tr-TR" sz="2900" dirty="0">
                <a:solidFill>
                  <a:srgbClr val="0000FF"/>
                </a:solidFill>
              </a:rPr>
              <a:t>işverenlere </a:t>
            </a:r>
            <a:r>
              <a:rPr lang="tr-TR" sz="2900" b="1" dirty="0">
                <a:solidFill>
                  <a:srgbClr val="B6230A"/>
                </a:solidFill>
              </a:rPr>
              <a:t>“RİSK DEĞERLENDİRMESİ”</a:t>
            </a:r>
            <a:r>
              <a:rPr lang="tr-TR" sz="2900" dirty="0">
                <a:solidFill>
                  <a:srgbClr val="B6230A"/>
                </a:solidFill>
              </a:rPr>
              <a:t> </a:t>
            </a:r>
          </a:p>
          <a:p>
            <a:pPr>
              <a:buFont typeface="Wingdings" pitchFamily="2" charset="2"/>
              <a:buNone/>
            </a:pPr>
            <a:r>
              <a:rPr lang="tr-TR" sz="2900" dirty="0">
                <a:solidFill>
                  <a:srgbClr val="0000FF"/>
                </a:solidFill>
              </a:rPr>
              <a:t>yapma zorunluluğunun getirildiği </a:t>
            </a:r>
          </a:p>
          <a:p>
            <a:pPr>
              <a:buFont typeface="Wingdings" pitchFamily="2" charset="2"/>
              <a:buNone/>
            </a:pPr>
            <a:r>
              <a:rPr lang="tr-TR" sz="2900" dirty="0">
                <a:solidFill>
                  <a:srgbClr val="0000FF"/>
                </a:solidFill>
              </a:rPr>
              <a:t>görülmektedir.</a:t>
            </a:r>
          </a:p>
          <a:p>
            <a:endParaRPr lang="tr-TR" dirty="0"/>
          </a:p>
        </p:txBody>
      </p:sp>
      <p:sp>
        <p:nvSpPr>
          <p:cNvPr id="6" name="5 Slayt Numarası Yer Tutucusu"/>
          <p:cNvSpPr>
            <a:spLocks noGrp="1"/>
          </p:cNvSpPr>
          <p:nvPr>
            <p:ph type="sldNum" sz="quarter" idx="12"/>
          </p:nvPr>
        </p:nvSpPr>
        <p:spPr/>
        <p:txBody>
          <a:bodyPr/>
          <a:lstStyle/>
          <a:p>
            <a:fld id="{0D354225-810C-4CE5-8796-8F42D2608F04}" type="slidenum">
              <a:rPr lang="tr-TR" altLang="en-US"/>
              <a:pPr/>
              <a:t>30</a:t>
            </a:fld>
            <a:endParaRPr lang="tr-TR"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01058">
                                            <p:txEl>
                                              <p:pRg st="0" end="0"/>
                                            </p:txEl>
                                          </p:spTgt>
                                        </p:tgtEl>
                                        <p:attrNameLst>
                                          <p:attrName>style.visibility</p:attrName>
                                        </p:attrNameLst>
                                      </p:cBhvr>
                                      <p:to>
                                        <p:strVal val="visible"/>
                                      </p:to>
                                    </p:set>
                                    <p:anim calcmode="lin" valueType="num">
                                      <p:cBhvr additive="base">
                                        <p:cTn id="7" dur="1000" fill="hold"/>
                                        <p:tgtEl>
                                          <p:spTgt spid="301058">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01058">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301058">
                                            <p:txEl>
                                              <p:pRg st="1" end="1"/>
                                            </p:txEl>
                                          </p:spTgt>
                                        </p:tgtEl>
                                        <p:attrNameLst>
                                          <p:attrName>style.visibility</p:attrName>
                                        </p:attrNameLst>
                                      </p:cBhvr>
                                      <p:to>
                                        <p:strVal val="visible"/>
                                      </p:to>
                                    </p:set>
                                    <p:anim calcmode="lin" valueType="num">
                                      <p:cBhvr additive="base">
                                        <p:cTn id="12" dur="1000" fill="hold"/>
                                        <p:tgtEl>
                                          <p:spTgt spid="301058">
                                            <p:txEl>
                                              <p:pRg st="1" end="1"/>
                                            </p:txEl>
                                          </p:spTgt>
                                        </p:tgtEl>
                                        <p:attrNameLst>
                                          <p:attrName>ppt_x</p:attrName>
                                        </p:attrNameLst>
                                      </p:cBhvr>
                                      <p:tavLst>
                                        <p:tav tm="0">
                                          <p:val>
                                            <p:strVal val="0-#ppt_w/2"/>
                                          </p:val>
                                        </p:tav>
                                        <p:tav tm="100000">
                                          <p:val>
                                            <p:strVal val="#ppt_x"/>
                                          </p:val>
                                        </p:tav>
                                      </p:tavLst>
                                    </p:anim>
                                    <p:anim calcmode="lin" valueType="num">
                                      <p:cBhvr additive="base">
                                        <p:cTn id="13" dur="1000" fill="hold"/>
                                        <p:tgtEl>
                                          <p:spTgt spid="301058">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0"/>
                                  </p:stCondLst>
                                  <p:childTnLst>
                                    <p:set>
                                      <p:cBhvr>
                                        <p:cTn id="16" dur="1" fill="hold">
                                          <p:stCondLst>
                                            <p:cond delay="0"/>
                                          </p:stCondLst>
                                        </p:cTn>
                                        <p:tgtEl>
                                          <p:spTgt spid="301058">
                                            <p:txEl>
                                              <p:pRg st="2" end="2"/>
                                            </p:txEl>
                                          </p:spTgt>
                                        </p:tgtEl>
                                        <p:attrNameLst>
                                          <p:attrName>style.visibility</p:attrName>
                                        </p:attrNameLst>
                                      </p:cBhvr>
                                      <p:to>
                                        <p:strVal val="visible"/>
                                      </p:to>
                                    </p:set>
                                    <p:anim calcmode="lin" valueType="num">
                                      <p:cBhvr additive="base">
                                        <p:cTn id="17" dur="1000" fill="hold"/>
                                        <p:tgtEl>
                                          <p:spTgt spid="301058">
                                            <p:txEl>
                                              <p:pRg st="2" end="2"/>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301058">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8" fill="hold" grpId="0" nodeType="afterEffect">
                                  <p:stCondLst>
                                    <p:cond delay="0"/>
                                  </p:stCondLst>
                                  <p:childTnLst>
                                    <p:set>
                                      <p:cBhvr>
                                        <p:cTn id="21" dur="1" fill="hold">
                                          <p:stCondLst>
                                            <p:cond delay="0"/>
                                          </p:stCondLst>
                                        </p:cTn>
                                        <p:tgtEl>
                                          <p:spTgt spid="301058">
                                            <p:txEl>
                                              <p:pRg st="3" end="3"/>
                                            </p:txEl>
                                          </p:spTgt>
                                        </p:tgtEl>
                                        <p:attrNameLst>
                                          <p:attrName>style.visibility</p:attrName>
                                        </p:attrNameLst>
                                      </p:cBhvr>
                                      <p:to>
                                        <p:strVal val="visible"/>
                                      </p:to>
                                    </p:set>
                                    <p:anim calcmode="lin" valueType="num">
                                      <p:cBhvr additive="base">
                                        <p:cTn id="22" dur="1000" fill="hold"/>
                                        <p:tgtEl>
                                          <p:spTgt spid="301058">
                                            <p:txEl>
                                              <p:pRg st="3" end="3"/>
                                            </p:txEl>
                                          </p:spTgt>
                                        </p:tgtEl>
                                        <p:attrNameLst>
                                          <p:attrName>ppt_x</p:attrName>
                                        </p:attrNameLst>
                                      </p:cBhvr>
                                      <p:tavLst>
                                        <p:tav tm="0">
                                          <p:val>
                                            <p:strVal val="0-#ppt_w/2"/>
                                          </p:val>
                                        </p:tav>
                                        <p:tav tm="100000">
                                          <p:val>
                                            <p:strVal val="#ppt_x"/>
                                          </p:val>
                                        </p:tav>
                                      </p:tavLst>
                                    </p:anim>
                                    <p:anim calcmode="lin" valueType="num">
                                      <p:cBhvr additive="base">
                                        <p:cTn id="23" dur="1000" fill="hold"/>
                                        <p:tgtEl>
                                          <p:spTgt spid="301058">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8" fill="hold" grpId="0" nodeType="afterEffect">
                                  <p:stCondLst>
                                    <p:cond delay="0"/>
                                  </p:stCondLst>
                                  <p:childTnLst>
                                    <p:set>
                                      <p:cBhvr>
                                        <p:cTn id="26" dur="1" fill="hold">
                                          <p:stCondLst>
                                            <p:cond delay="0"/>
                                          </p:stCondLst>
                                        </p:cTn>
                                        <p:tgtEl>
                                          <p:spTgt spid="301058">
                                            <p:txEl>
                                              <p:pRg st="4" end="4"/>
                                            </p:txEl>
                                          </p:spTgt>
                                        </p:tgtEl>
                                        <p:attrNameLst>
                                          <p:attrName>style.visibility</p:attrName>
                                        </p:attrNameLst>
                                      </p:cBhvr>
                                      <p:to>
                                        <p:strVal val="visible"/>
                                      </p:to>
                                    </p:set>
                                    <p:anim calcmode="lin" valueType="num">
                                      <p:cBhvr additive="base">
                                        <p:cTn id="27" dur="1000" fill="hold"/>
                                        <p:tgtEl>
                                          <p:spTgt spid="301058">
                                            <p:txEl>
                                              <p:pRg st="4" end="4"/>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301058">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5000"/>
                            </p:stCondLst>
                            <p:childTnLst>
                              <p:par>
                                <p:cTn id="30" presetID="2" presetClass="entr" presetSubtype="8" fill="hold" grpId="0" nodeType="afterEffect">
                                  <p:stCondLst>
                                    <p:cond delay="0"/>
                                  </p:stCondLst>
                                  <p:childTnLst>
                                    <p:set>
                                      <p:cBhvr>
                                        <p:cTn id="31" dur="1" fill="hold">
                                          <p:stCondLst>
                                            <p:cond delay="0"/>
                                          </p:stCondLst>
                                        </p:cTn>
                                        <p:tgtEl>
                                          <p:spTgt spid="301058">
                                            <p:txEl>
                                              <p:pRg st="5" end="5"/>
                                            </p:txEl>
                                          </p:spTgt>
                                        </p:tgtEl>
                                        <p:attrNameLst>
                                          <p:attrName>style.visibility</p:attrName>
                                        </p:attrNameLst>
                                      </p:cBhvr>
                                      <p:to>
                                        <p:strVal val="visible"/>
                                      </p:to>
                                    </p:set>
                                    <p:anim calcmode="lin" valueType="num">
                                      <p:cBhvr additive="base">
                                        <p:cTn id="32" dur="1000" fill="hold"/>
                                        <p:tgtEl>
                                          <p:spTgt spid="301058">
                                            <p:txEl>
                                              <p:pRg st="5" end="5"/>
                                            </p:txEl>
                                          </p:spTgt>
                                        </p:tgtEl>
                                        <p:attrNameLst>
                                          <p:attrName>ppt_x</p:attrName>
                                        </p:attrNameLst>
                                      </p:cBhvr>
                                      <p:tavLst>
                                        <p:tav tm="0">
                                          <p:val>
                                            <p:strVal val="0-#ppt_w/2"/>
                                          </p:val>
                                        </p:tav>
                                        <p:tav tm="100000">
                                          <p:val>
                                            <p:strVal val="#ppt_x"/>
                                          </p:val>
                                        </p:tav>
                                      </p:tavLst>
                                    </p:anim>
                                    <p:anim calcmode="lin" valueType="num">
                                      <p:cBhvr additive="base">
                                        <p:cTn id="33" dur="1000" fill="hold"/>
                                        <p:tgtEl>
                                          <p:spTgt spid="301058">
                                            <p:txEl>
                                              <p:pRg st="5" end="5"/>
                                            </p:txEl>
                                          </p:spTgt>
                                        </p:tgtEl>
                                        <p:attrNameLst>
                                          <p:attrName>ppt_y</p:attrName>
                                        </p:attrNameLst>
                                      </p:cBhvr>
                                      <p:tavLst>
                                        <p:tav tm="0">
                                          <p:val>
                                            <p:strVal val="#ppt_y"/>
                                          </p:val>
                                        </p:tav>
                                        <p:tav tm="100000">
                                          <p:val>
                                            <p:strVal val="#ppt_y"/>
                                          </p:val>
                                        </p:tav>
                                      </p:tavLst>
                                    </p:anim>
                                  </p:childTnLst>
                                </p:cTn>
                              </p:par>
                            </p:childTnLst>
                          </p:cTn>
                        </p:par>
                        <p:par>
                          <p:cTn id="34" fill="hold">
                            <p:stCondLst>
                              <p:cond delay="6000"/>
                            </p:stCondLst>
                            <p:childTnLst>
                              <p:par>
                                <p:cTn id="35" presetID="2" presetClass="entr" presetSubtype="8" fill="hold" grpId="0" nodeType="afterEffect">
                                  <p:stCondLst>
                                    <p:cond delay="0"/>
                                  </p:stCondLst>
                                  <p:childTnLst>
                                    <p:set>
                                      <p:cBhvr>
                                        <p:cTn id="36" dur="1" fill="hold">
                                          <p:stCondLst>
                                            <p:cond delay="0"/>
                                          </p:stCondLst>
                                        </p:cTn>
                                        <p:tgtEl>
                                          <p:spTgt spid="301058">
                                            <p:txEl>
                                              <p:pRg st="6" end="6"/>
                                            </p:txEl>
                                          </p:spTgt>
                                        </p:tgtEl>
                                        <p:attrNameLst>
                                          <p:attrName>style.visibility</p:attrName>
                                        </p:attrNameLst>
                                      </p:cBhvr>
                                      <p:to>
                                        <p:strVal val="visible"/>
                                      </p:to>
                                    </p:set>
                                    <p:anim calcmode="lin" valueType="num">
                                      <p:cBhvr additive="base">
                                        <p:cTn id="37" dur="1000" fill="hold"/>
                                        <p:tgtEl>
                                          <p:spTgt spid="301058">
                                            <p:txEl>
                                              <p:pRg st="6" end="6"/>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01058">
                                            <p:txEl>
                                              <p:pRg st="6" end="6"/>
                                            </p:txEl>
                                          </p:spTgt>
                                        </p:tgtEl>
                                        <p:attrNameLst>
                                          <p:attrName>ppt_y</p:attrName>
                                        </p:attrNameLst>
                                      </p:cBhvr>
                                      <p:tavLst>
                                        <p:tav tm="0">
                                          <p:val>
                                            <p:strVal val="#ppt_y"/>
                                          </p:val>
                                        </p:tav>
                                        <p:tav tm="100000">
                                          <p:val>
                                            <p:strVal val="#ppt_y"/>
                                          </p:val>
                                        </p:tav>
                                      </p:tavLst>
                                    </p:anim>
                                  </p:childTnLst>
                                </p:cTn>
                              </p:par>
                              <p:par>
                                <p:cTn id="39" presetID="22" presetClass="entr" presetSubtype="8" fill="hold" grpId="0" nodeType="withEffect">
                                  <p:stCondLst>
                                    <p:cond delay="0"/>
                                  </p:stCondLst>
                                  <p:childTnLst>
                                    <p:set>
                                      <p:cBhvr>
                                        <p:cTn id="40" dur="1" fill="hold">
                                          <p:stCondLst>
                                            <p:cond delay="0"/>
                                          </p:stCondLst>
                                        </p:cTn>
                                        <p:tgtEl>
                                          <p:spTgt spid="301059"/>
                                        </p:tgtEl>
                                        <p:attrNameLst>
                                          <p:attrName>style.visibility</p:attrName>
                                        </p:attrNameLst>
                                      </p:cBhvr>
                                      <p:to>
                                        <p:strVal val="visible"/>
                                      </p:to>
                                    </p:set>
                                    <p:animEffect transition="in" filter="wipe(left)">
                                      <p:cBhvr>
                                        <p:cTn id="41" dur="500"/>
                                        <p:tgtEl>
                                          <p:spTgt spid="301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9" grpId="0" animBg="1"/>
      <p:bldP spid="30105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fld id="{BA9C6A02-9521-486F-A086-795DCF8CD393}" type="slidenum">
              <a:rPr lang="tr-TR" altLang="en-US"/>
              <a:pPr/>
              <a:t>31</a:t>
            </a:fld>
            <a:endParaRPr lang="tr-TR" altLang="en-US"/>
          </a:p>
        </p:txBody>
      </p:sp>
      <p:sp>
        <p:nvSpPr>
          <p:cNvPr id="305154" name="Rectangle 2"/>
          <p:cNvSpPr>
            <a:spLocks noChangeArrowheads="1"/>
          </p:cNvSpPr>
          <p:nvPr/>
        </p:nvSpPr>
        <p:spPr bwMode="auto">
          <a:xfrm>
            <a:off x="323528" y="3717032"/>
            <a:ext cx="7415213" cy="2879725"/>
          </a:xfrm>
          <a:prstGeom prst="rect">
            <a:avLst/>
          </a:prstGeom>
          <a:noFill/>
          <a:ln w="9525">
            <a:noFill/>
            <a:miter lim="800000"/>
            <a:headEnd/>
            <a:tailEnd/>
          </a:ln>
          <a:effectLst/>
        </p:spPr>
        <p:txBody>
          <a:bodyPr/>
          <a:lstStyle/>
          <a:p>
            <a:pPr marL="274638" indent="-274638">
              <a:spcBef>
                <a:spcPct val="60000"/>
              </a:spcBef>
              <a:buClr>
                <a:schemeClr val="tx1"/>
              </a:buClr>
              <a:buSzPct val="65000"/>
              <a:buFont typeface="Wingdings" pitchFamily="2" charset="2"/>
              <a:buBlip>
                <a:blip r:embed="rId2"/>
              </a:buBlip>
            </a:pPr>
            <a:r>
              <a:rPr lang="tr-TR" sz="2600" b="1" dirty="0">
                <a:latin typeface="Comic Sans MS" pitchFamily="66" charset="0"/>
              </a:rPr>
              <a:t> </a:t>
            </a:r>
            <a:r>
              <a:rPr lang="tr-TR" sz="2600" b="1" dirty="0">
                <a:solidFill>
                  <a:srgbClr val="3399FF"/>
                </a:solidFill>
                <a:latin typeface="Comic Sans MS" pitchFamily="66" charset="0"/>
              </a:rPr>
              <a:t>Ulusal Politika Düzeyinde</a:t>
            </a:r>
          </a:p>
          <a:p>
            <a:pPr marL="274638" indent="-274638">
              <a:spcBef>
                <a:spcPct val="60000"/>
              </a:spcBef>
              <a:buClr>
                <a:schemeClr val="tx1"/>
              </a:buClr>
              <a:buSzPct val="65000"/>
              <a:buFont typeface="Wingdings" pitchFamily="2" charset="2"/>
              <a:buNone/>
            </a:pPr>
            <a:r>
              <a:rPr lang="tr-TR" sz="3000" b="1" dirty="0">
                <a:solidFill>
                  <a:srgbClr val="FF6600"/>
                </a:solidFill>
                <a:latin typeface="Comic Sans MS" pitchFamily="66" charset="0"/>
              </a:rPr>
              <a:t>       İş Sağlığı Güvenliği Konseyi</a:t>
            </a:r>
          </a:p>
          <a:p>
            <a:pPr marL="274638" indent="-274638">
              <a:spcBef>
                <a:spcPct val="60000"/>
              </a:spcBef>
              <a:buClr>
                <a:schemeClr val="tx1"/>
              </a:buClr>
              <a:buSzPct val="65000"/>
              <a:buFont typeface="Wingdings" pitchFamily="2" charset="2"/>
              <a:buNone/>
            </a:pPr>
            <a:r>
              <a:rPr lang="tr-TR" sz="3000" b="1" dirty="0">
                <a:solidFill>
                  <a:srgbClr val="FF6600"/>
                </a:solidFill>
                <a:latin typeface="Comic Sans MS" pitchFamily="66" charset="0"/>
              </a:rPr>
              <a:t>                  </a:t>
            </a:r>
            <a:r>
              <a:rPr lang="tr-TR" sz="3000" b="1" dirty="0">
                <a:solidFill>
                  <a:srgbClr val="0033CC"/>
                </a:solidFill>
                <a:latin typeface="Comic Sans MS" pitchFamily="66" charset="0"/>
              </a:rPr>
              <a:t>Üçlü Danışma Kurulu</a:t>
            </a:r>
          </a:p>
          <a:p>
            <a:pPr marL="274638" indent="-274638">
              <a:lnSpc>
                <a:spcPct val="45000"/>
              </a:lnSpc>
              <a:spcBef>
                <a:spcPct val="60000"/>
              </a:spcBef>
              <a:buClr>
                <a:schemeClr val="tx1"/>
              </a:buClr>
              <a:buSzPct val="65000"/>
              <a:buFont typeface="Wingdings" pitchFamily="2" charset="2"/>
              <a:buNone/>
            </a:pPr>
            <a:r>
              <a:rPr lang="tr-TR" sz="1900" b="1" dirty="0">
                <a:solidFill>
                  <a:srgbClr val="0033CC"/>
                </a:solidFill>
                <a:latin typeface="Comic Sans MS" pitchFamily="66" charset="0"/>
              </a:rPr>
              <a:t>                       </a:t>
            </a:r>
            <a:r>
              <a:rPr lang="tr-TR" sz="2100" b="1" dirty="0">
                <a:solidFill>
                  <a:srgbClr val="0033CC"/>
                </a:solidFill>
                <a:latin typeface="Comic Sans MS" pitchFamily="66" charset="0"/>
              </a:rPr>
              <a:t>4857-114</a:t>
            </a:r>
            <a:r>
              <a:rPr lang="tr-TR" sz="1900" b="1" dirty="0">
                <a:solidFill>
                  <a:srgbClr val="0033CC"/>
                </a:solidFill>
                <a:latin typeface="Comic Sans MS" pitchFamily="66" charset="0"/>
              </a:rPr>
              <a:t> (R.G. 04.04.2004/2524)</a:t>
            </a:r>
          </a:p>
          <a:p>
            <a:pPr marL="274638" indent="-274638">
              <a:spcBef>
                <a:spcPct val="60000"/>
              </a:spcBef>
              <a:buClr>
                <a:schemeClr val="tx1"/>
              </a:buClr>
              <a:buSzPct val="65000"/>
              <a:buFont typeface="Wingdings" pitchFamily="2" charset="2"/>
              <a:buNone/>
            </a:pPr>
            <a:endParaRPr lang="tr-TR" sz="3000" b="1" dirty="0">
              <a:solidFill>
                <a:srgbClr val="33CCFF"/>
              </a:solidFill>
              <a:latin typeface="Comic Sans MS" pitchFamily="66" charset="0"/>
            </a:endParaRPr>
          </a:p>
        </p:txBody>
      </p:sp>
      <p:sp>
        <p:nvSpPr>
          <p:cNvPr id="305155" name="Rectangle 3"/>
          <p:cNvSpPr>
            <a:spLocks noChangeArrowheads="1"/>
          </p:cNvSpPr>
          <p:nvPr/>
        </p:nvSpPr>
        <p:spPr bwMode="auto">
          <a:xfrm>
            <a:off x="395536" y="1916832"/>
            <a:ext cx="8229600" cy="1008062"/>
          </a:xfrm>
          <a:prstGeom prst="rect">
            <a:avLst/>
          </a:prstGeom>
          <a:noFill/>
          <a:ln w="9525">
            <a:noFill/>
            <a:miter lim="800000"/>
            <a:headEnd/>
            <a:tailEnd/>
          </a:ln>
          <a:effectLst/>
        </p:spPr>
        <p:txBody>
          <a:bodyPr anchor="ctr"/>
          <a:lstStyle/>
          <a:p>
            <a:r>
              <a:rPr lang="tr-TR" sz="3400" b="1" dirty="0">
                <a:solidFill>
                  <a:srgbClr val="B6230A"/>
                </a:solidFill>
                <a:latin typeface="Comic Sans MS" pitchFamily="66" charset="0"/>
              </a:rPr>
              <a:t>Genel Sorumluluk Yüklenecek</a:t>
            </a:r>
            <a:br>
              <a:rPr lang="tr-TR" sz="3400" b="1" dirty="0">
                <a:solidFill>
                  <a:srgbClr val="B6230A"/>
                </a:solidFill>
                <a:latin typeface="Comic Sans MS" pitchFamily="66" charset="0"/>
              </a:rPr>
            </a:br>
            <a:r>
              <a:rPr lang="tr-TR" sz="3400" b="1" dirty="0">
                <a:solidFill>
                  <a:srgbClr val="B6230A"/>
                </a:solidFill>
                <a:latin typeface="Comic Sans MS" pitchFamily="66" charset="0"/>
              </a:rPr>
              <a:t>Merkezi Organ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5154">
                                            <p:txEl>
                                              <p:pRg st="0" end="0"/>
                                            </p:txEl>
                                          </p:spTgt>
                                        </p:tgtEl>
                                        <p:attrNameLst>
                                          <p:attrName>style.visibility</p:attrName>
                                        </p:attrNameLst>
                                      </p:cBhvr>
                                      <p:to>
                                        <p:strVal val="visible"/>
                                      </p:to>
                                    </p:set>
                                    <p:animEffect transition="in" filter="blinds(horizontal)">
                                      <p:cBhvr>
                                        <p:cTn id="7" dur="500"/>
                                        <p:tgtEl>
                                          <p:spTgt spid="305154">
                                            <p:txEl>
                                              <p:pRg st="0" end="0"/>
                                            </p:txEl>
                                          </p:spTgt>
                                        </p:tgtEl>
                                      </p:cBhvr>
                                    </p:animEffect>
                                  </p:childTnLst>
                                </p:cTn>
                              </p:par>
                            </p:childTnLst>
                          </p:cTn>
                        </p:par>
                        <p:par>
                          <p:cTn id="8" fill="hold">
                            <p:stCondLst>
                              <p:cond delay="500"/>
                            </p:stCondLst>
                            <p:childTnLst>
                              <p:par>
                                <p:cTn id="9" presetID="40" presetClass="entr" presetSubtype="0" fill="hold" nodeType="afterEffect">
                                  <p:stCondLst>
                                    <p:cond delay="0"/>
                                  </p:stCondLst>
                                  <p:iterate type="lt">
                                    <p:tmPct val="10000"/>
                                  </p:iterate>
                                  <p:childTnLst>
                                    <p:set>
                                      <p:cBhvr>
                                        <p:cTn id="10" dur="1" fill="hold">
                                          <p:stCondLst>
                                            <p:cond delay="0"/>
                                          </p:stCondLst>
                                        </p:cTn>
                                        <p:tgtEl>
                                          <p:spTgt spid="305154">
                                            <p:txEl>
                                              <p:pRg st="1" end="1"/>
                                            </p:txEl>
                                          </p:spTgt>
                                        </p:tgtEl>
                                        <p:attrNameLst>
                                          <p:attrName>style.visibility</p:attrName>
                                        </p:attrNameLst>
                                      </p:cBhvr>
                                      <p:to>
                                        <p:strVal val="visible"/>
                                      </p:to>
                                    </p:set>
                                    <p:animEffect transition="in" filter="fade">
                                      <p:cBhvr>
                                        <p:cTn id="11" dur="1000"/>
                                        <p:tgtEl>
                                          <p:spTgt spid="305154">
                                            <p:txEl>
                                              <p:pRg st="1" end="1"/>
                                            </p:txEl>
                                          </p:spTgt>
                                        </p:tgtEl>
                                      </p:cBhvr>
                                    </p:animEffect>
                                    <p:anim calcmode="lin" valueType="num">
                                      <p:cBhvr>
                                        <p:cTn id="12" dur="1000" fill="hold"/>
                                        <p:tgtEl>
                                          <p:spTgt spid="305154">
                                            <p:txEl>
                                              <p:pRg st="1" end="1"/>
                                            </p:txEl>
                                          </p:spTgt>
                                        </p:tgtEl>
                                        <p:attrNameLst>
                                          <p:attrName>ppt_x</p:attrName>
                                        </p:attrNameLst>
                                      </p:cBhvr>
                                      <p:tavLst>
                                        <p:tav tm="0">
                                          <p:val>
                                            <p:strVal val="#ppt_x-.1"/>
                                          </p:val>
                                        </p:tav>
                                        <p:tav tm="100000">
                                          <p:val>
                                            <p:strVal val="#ppt_x"/>
                                          </p:val>
                                        </p:tav>
                                      </p:tavLst>
                                    </p:anim>
                                    <p:anim calcmode="lin" valueType="num">
                                      <p:cBhvr>
                                        <p:cTn id="13" dur="1000" fill="hold"/>
                                        <p:tgtEl>
                                          <p:spTgt spid="305154">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3900"/>
                            </p:stCondLst>
                            <p:childTnLst>
                              <p:par>
                                <p:cTn id="15" presetID="40" presetClass="entr" presetSubtype="0" fill="hold" nodeType="afterEffect">
                                  <p:stCondLst>
                                    <p:cond delay="0"/>
                                  </p:stCondLst>
                                  <p:iterate type="lt">
                                    <p:tmPct val="10000"/>
                                  </p:iterate>
                                  <p:childTnLst>
                                    <p:set>
                                      <p:cBhvr>
                                        <p:cTn id="16" dur="1" fill="hold">
                                          <p:stCondLst>
                                            <p:cond delay="0"/>
                                          </p:stCondLst>
                                        </p:cTn>
                                        <p:tgtEl>
                                          <p:spTgt spid="305154">
                                            <p:txEl>
                                              <p:pRg st="2" end="2"/>
                                            </p:txEl>
                                          </p:spTgt>
                                        </p:tgtEl>
                                        <p:attrNameLst>
                                          <p:attrName>style.visibility</p:attrName>
                                        </p:attrNameLst>
                                      </p:cBhvr>
                                      <p:to>
                                        <p:strVal val="visible"/>
                                      </p:to>
                                    </p:set>
                                    <p:animEffect transition="in" filter="fade">
                                      <p:cBhvr>
                                        <p:cTn id="17" dur="1000"/>
                                        <p:tgtEl>
                                          <p:spTgt spid="305154">
                                            <p:txEl>
                                              <p:pRg st="2" end="2"/>
                                            </p:txEl>
                                          </p:spTgt>
                                        </p:tgtEl>
                                      </p:cBhvr>
                                    </p:animEffect>
                                    <p:anim calcmode="lin" valueType="num">
                                      <p:cBhvr>
                                        <p:cTn id="18" dur="1000" fill="hold"/>
                                        <p:tgtEl>
                                          <p:spTgt spid="305154">
                                            <p:txEl>
                                              <p:pRg st="2" end="2"/>
                                            </p:txEl>
                                          </p:spTgt>
                                        </p:tgtEl>
                                        <p:attrNameLst>
                                          <p:attrName>ppt_x</p:attrName>
                                        </p:attrNameLst>
                                      </p:cBhvr>
                                      <p:tavLst>
                                        <p:tav tm="0">
                                          <p:val>
                                            <p:strVal val="#ppt_x-.1"/>
                                          </p:val>
                                        </p:tav>
                                        <p:tav tm="100000">
                                          <p:val>
                                            <p:strVal val="#ppt_x"/>
                                          </p:val>
                                        </p:tav>
                                      </p:tavLst>
                                    </p:anim>
                                    <p:anim calcmode="lin" valueType="num">
                                      <p:cBhvr>
                                        <p:cTn id="19" dur="1000" fill="hold"/>
                                        <p:tgtEl>
                                          <p:spTgt spid="305154">
                                            <p:txEl>
                                              <p:pRg st="2" end="2"/>
                                            </p:txEl>
                                          </p:spTgt>
                                        </p:tgtEl>
                                        <p:attrNameLst>
                                          <p:attrName>ppt_y</p:attrName>
                                        </p:attrNameLst>
                                      </p:cBhvr>
                                      <p:tavLst>
                                        <p:tav tm="0">
                                          <p:val>
                                            <p:strVal val="#ppt_y"/>
                                          </p:val>
                                        </p:tav>
                                        <p:tav tm="100000">
                                          <p:val>
                                            <p:strVal val="#ppt_y"/>
                                          </p:val>
                                        </p:tav>
                                      </p:tavLst>
                                    </p:anim>
                                  </p:childTnLst>
                                </p:cTn>
                              </p:par>
                            </p:childTnLst>
                          </p:cTn>
                        </p:par>
                        <p:par>
                          <p:cTn id="20" fill="hold">
                            <p:stCondLst>
                              <p:cond delay="6500"/>
                            </p:stCondLst>
                            <p:childTnLst>
                              <p:par>
                                <p:cTn id="21" presetID="40" presetClass="entr" presetSubtype="0" fill="hold" nodeType="afterEffect">
                                  <p:stCondLst>
                                    <p:cond delay="0"/>
                                  </p:stCondLst>
                                  <p:iterate type="lt">
                                    <p:tmPct val="10000"/>
                                  </p:iterate>
                                  <p:childTnLst>
                                    <p:set>
                                      <p:cBhvr>
                                        <p:cTn id="22" dur="1" fill="hold">
                                          <p:stCondLst>
                                            <p:cond delay="0"/>
                                          </p:stCondLst>
                                        </p:cTn>
                                        <p:tgtEl>
                                          <p:spTgt spid="305154">
                                            <p:txEl>
                                              <p:pRg st="3" end="3"/>
                                            </p:txEl>
                                          </p:spTgt>
                                        </p:tgtEl>
                                        <p:attrNameLst>
                                          <p:attrName>style.visibility</p:attrName>
                                        </p:attrNameLst>
                                      </p:cBhvr>
                                      <p:to>
                                        <p:strVal val="visible"/>
                                      </p:to>
                                    </p:set>
                                    <p:animEffect transition="in" filter="fade">
                                      <p:cBhvr>
                                        <p:cTn id="23" dur="1000"/>
                                        <p:tgtEl>
                                          <p:spTgt spid="305154">
                                            <p:txEl>
                                              <p:pRg st="3" end="3"/>
                                            </p:txEl>
                                          </p:spTgt>
                                        </p:tgtEl>
                                      </p:cBhvr>
                                    </p:animEffect>
                                    <p:anim calcmode="lin" valueType="num">
                                      <p:cBhvr>
                                        <p:cTn id="24" dur="1000" fill="hold"/>
                                        <p:tgtEl>
                                          <p:spTgt spid="305154">
                                            <p:txEl>
                                              <p:pRg st="3" end="3"/>
                                            </p:txEl>
                                          </p:spTgt>
                                        </p:tgtEl>
                                        <p:attrNameLst>
                                          <p:attrName>ppt_x</p:attrName>
                                        </p:attrNameLst>
                                      </p:cBhvr>
                                      <p:tavLst>
                                        <p:tav tm="0">
                                          <p:val>
                                            <p:strVal val="#ppt_x-.1"/>
                                          </p:val>
                                        </p:tav>
                                        <p:tav tm="100000">
                                          <p:val>
                                            <p:strVal val="#ppt_x"/>
                                          </p:val>
                                        </p:tav>
                                      </p:tavLst>
                                    </p:anim>
                                    <p:anim calcmode="lin" valueType="num">
                                      <p:cBhvr>
                                        <p:cTn id="25" dur="1000" fill="hold"/>
                                        <p:tgtEl>
                                          <p:spTgt spid="30515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80" name="Rectangle 4"/>
          <p:cNvSpPr>
            <a:spLocks noGrp="1" noChangeArrowheads="1"/>
          </p:cNvSpPr>
          <p:nvPr>
            <p:ph idx="1"/>
          </p:nvPr>
        </p:nvSpPr>
        <p:spPr>
          <a:xfrm>
            <a:off x="935037" y="2825750"/>
            <a:ext cx="8208963" cy="4032250"/>
          </a:xfrm>
          <a:noFill/>
          <a:ln/>
        </p:spPr>
        <p:txBody>
          <a:bodyPr>
            <a:normAutofit lnSpcReduction="10000"/>
          </a:bodyPr>
          <a:lstStyle/>
          <a:p>
            <a:pPr marL="0" indent="0">
              <a:lnSpc>
                <a:spcPct val="90000"/>
              </a:lnSpc>
              <a:spcBef>
                <a:spcPct val="45000"/>
              </a:spcBef>
              <a:buFont typeface="Wingdings" pitchFamily="2" charset="2"/>
              <a:buNone/>
            </a:pPr>
            <a:r>
              <a:rPr lang="tr-TR" sz="2600" b="1" dirty="0">
                <a:solidFill>
                  <a:srgbClr val="FF3300"/>
                </a:solidFill>
                <a:latin typeface="Comic Sans MS" pitchFamily="66" charset="0"/>
              </a:rPr>
              <a:t>Ulusal İSG Konseyi, </a:t>
            </a:r>
          </a:p>
          <a:p>
            <a:pPr marL="0" indent="0">
              <a:lnSpc>
                <a:spcPct val="90000"/>
              </a:lnSpc>
              <a:spcBef>
                <a:spcPct val="35000"/>
              </a:spcBef>
            </a:pPr>
            <a:r>
              <a:rPr lang="tr-TR" sz="2600" b="1" dirty="0">
                <a:solidFill>
                  <a:srgbClr val="3399FF"/>
                </a:solidFill>
                <a:latin typeface="Comic Sans MS" pitchFamily="66" charset="0"/>
              </a:rPr>
              <a:t> ihtiyaç, öncelik ve politika geliştirmek </a:t>
            </a:r>
          </a:p>
          <a:p>
            <a:pPr marL="0" indent="0">
              <a:lnSpc>
                <a:spcPct val="90000"/>
              </a:lnSpc>
              <a:spcBef>
                <a:spcPct val="35000"/>
              </a:spcBef>
            </a:pPr>
            <a:r>
              <a:rPr lang="tr-TR" sz="2600" b="1" dirty="0">
                <a:solidFill>
                  <a:srgbClr val="3399FF"/>
                </a:solidFill>
                <a:latin typeface="Comic Sans MS" pitchFamily="66" charset="0"/>
              </a:rPr>
              <a:t> stratejileri belirlemek,</a:t>
            </a:r>
          </a:p>
          <a:p>
            <a:pPr marL="0" indent="0">
              <a:lnSpc>
                <a:spcPct val="90000"/>
              </a:lnSpc>
              <a:spcBef>
                <a:spcPct val="35000"/>
              </a:spcBef>
            </a:pPr>
            <a:r>
              <a:rPr lang="tr-TR" sz="2600" b="1" dirty="0">
                <a:solidFill>
                  <a:srgbClr val="3399FF"/>
                </a:solidFill>
                <a:latin typeface="Comic Sans MS" pitchFamily="66" charset="0"/>
              </a:rPr>
              <a:t> ve önerilerde bulunmak üzere</a:t>
            </a:r>
          </a:p>
          <a:p>
            <a:pPr marL="0" indent="0">
              <a:lnSpc>
                <a:spcPct val="90000"/>
              </a:lnSpc>
              <a:spcBef>
                <a:spcPct val="45000"/>
              </a:spcBef>
              <a:buFont typeface="Wingdings" pitchFamily="2" charset="2"/>
              <a:buNone/>
            </a:pPr>
            <a:r>
              <a:rPr lang="tr-TR" sz="2600" b="1" dirty="0">
                <a:solidFill>
                  <a:srgbClr val="3399FF"/>
                </a:solidFill>
                <a:latin typeface="Comic Sans MS" pitchFamily="66" charset="0"/>
              </a:rPr>
              <a:t>işçi-işveren sendikaları, ilgili kamu kurumları, üniversiteler, sivil toplum kuruluşları ve diğer kurum ve kuruluş temsilcilerini bir araya getirmek üzere </a:t>
            </a:r>
            <a:r>
              <a:rPr lang="tr-TR" sz="2600" b="1" dirty="0">
                <a:solidFill>
                  <a:srgbClr val="0033CC"/>
                </a:solidFill>
                <a:latin typeface="Comic Sans MS" pitchFamily="66" charset="0"/>
              </a:rPr>
              <a:t>yılda en az 1 defa</a:t>
            </a:r>
            <a:r>
              <a:rPr lang="tr-TR" sz="2600" b="1" dirty="0">
                <a:solidFill>
                  <a:srgbClr val="3399FF"/>
                </a:solidFill>
                <a:latin typeface="Comic Sans MS" pitchFamily="66" charset="0"/>
              </a:rPr>
              <a:t> toplanacaktır.</a:t>
            </a:r>
          </a:p>
          <a:p>
            <a:pPr marL="0" indent="0">
              <a:lnSpc>
                <a:spcPct val="90000"/>
              </a:lnSpc>
              <a:spcBef>
                <a:spcPct val="45000"/>
              </a:spcBef>
              <a:buFont typeface="Wingdings" pitchFamily="2" charset="2"/>
              <a:buNone/>
            </a:pPr>
            <a:r>
              <a:rPr lang="tr-TR" sz="2600" b="1" dirty="0">
                <a:solidFill>
                  <a:srgbClr val="3399FF"/>
                </a:solidFill>
                <a:latin typeface="Comic Sans MS" pitchFamily="66" charset="0"/>
              </a:rPr>
              <a:t>                                       </a:t>
            </a:r>
            <a:endParaRPr lang="tr-TR" sz="2600" b="1" dirty="0">
              <a:solidFill>
                <a:srgbClr val="FF0066"/>
              </a:solidFill>
              <a:latin typeface="Comic Sans MS" pitchFamily="66" charset="0"/>
            </a:endParaRPr>
          </a:p>
        </p:txBody>
      </p:sp>
      <p:sp>
        <p:nvSpPr>
          <p:cNvPr id="7" name="5 Slayt Numarası Yer Tutucusu"/>
          <p:cNvSpPr>
            <a:spLocks noGrp="1"/>
          </p:cNvSpPr>
          <p:nvPr>
            <p:ph type="sldNum" sz="quarter" idx="12"/>
          </p:nvPr>
        </p:nvSpPr>
        <p:spPr/>
        <p:txBody>
          <a:bodyPr/>
          <a:lstStyle/>
          <a:p>
            <a:fld id="{F612B4FB-FB13-4CE4-A487-9559A501D6BF}" type="slidenum">
              <a:rPr lang="tr-TR" altLang="en-US"/>
              <a:pPr/>
              <a:t>32</a:t>
            </a:fld>
            <a:endParaRPr lang="tr-TR" altLang="en-US"/>
          </a:p>
        </p:txBody>
      </p:sp>
      <p:sp>
        <p:nvSpPr>
          <p:cNvPr id="306178" name="Rectangle 2"/>
          <p:cNvSpPr>
            <a:spLocks noChangeArrowheads="1"/>
          </p:cNvSpPr>
          <p:nvPr/>
        </p:nvSpPr>
        <p:spPr bwMode="auto">
          <a:xfrm>
            <a:off x="1763688" y="260648"/>
            <a:ext cx="6769100" cy="935038"/>
          </a:xfrm>
          <a:prstGeom prst="rect">
            <a:avLst/>
          </a:prstGeom>
          <a:noFill/>
          <a:ln w="9525">
            <a:noFill/>
            <a:miter lim="800000"/>
            <a:headEnd/>
            <a:tailEnd/>
          </a:ln>
          <a:effectLst/>
        </p:spPr>
        <p:txBody>
          <a:bodyPr anchor="ctr"/>
          <a:lstStyle/>
          <a:p>
            <a:r>
              <a:rPr lang="tr-TR" sz="3400" b="1" dirty="0">
                <a:solidFill>
                  <a:srgbClr val="FF3300"/>
                </a:solidFill>
                <a:latin typeface="Comic Sans MS" pitchFamily="66" charset="0"/>
              </a:rPr>
              <a:t>Ulusal</a:t>
            </a:r>
            <a:br>
              <a:rPr lang="tr-TR" sz="3400" b="1" dirty="0">
                <a:solidFill>
                  <a:srgbClr val="FF3300"/>
                </a:solidFill>
                <a:latin typeface="Comic Sans MS" pitchFamily="66" charset="0"/>
              </a:rPr>
            </a:br>
            <a:r>
              <a:rPr lang="tr-TR" sz="3400" b="1" dirty="0">
                <a:solidFill>
                  <a:srgbClr val="FF3300"/>
                </a:solidFill>
                <a:latin typeface="Comic Sans MS" pitchFamily="66" charset="0"/>
              </a:rPr>
              <a:t>“İş Sağlığı Güvenliği Konseyi”</a:t>
            </a:r>
          </a:p>
        </p:txBody>
      </p:sp>
      <p:sp>
        <p:nvSpPr>
          <p:cNvPr id="306179" name="Rectangle 3"/>
          <p:cNvSpPr>
            <a:spLocks noChangeArrowheads="1"/>
          </p:cNvSpPr>
          <p:nvPr/>
        </p:nvSpPr>
        <p:spPr bwMode="auto">
          <a:xfrm>
            <a:off x="755576" y="1628800"/>
            <a:ext cx="8064500" cy="1079500"/>
          </a:xfrm>
          <a:prstGeom prst="rect">
            <a:avLst/>
          </a:prstGeom>
          <a:noFill/>
          <a:ln w="9525">
            <a:noFill/>
            <a:miter lim="800000"/>
            <a:headEnd/>
            <a:tailEnd/>
          </a:ln>
          <a:effectLst/>
        </p:spPr>
        <p:txBody>
          <a:bodyPr anchor="ctr"/>
          <a:lstStyle/>
          <a:p>
            <a:r>
              <a:rPr lang="tr-TR" sz="2500" b="1" dirty="0">
                <a:solidFill>
                  <a:schemeClr val="tx2"/>
                </a:solidFill>
                <a:latin typeface="Comic Sans MS" pitchFamily="66" charset="0"/>
              </a:rPr>
              <a:t>8. Beş Yıllık Kalkınma Planı ve 155 Sayılı ILO Sözleşmesinde Yer Aldığı Şekilde: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6179"/>
                                        </p:tgtEl>
                                        <p:attrNameLst>
                                          <p:attrName>style.visibility</p:attrName>
                                        </p:attrNameLst>
                                      </p:cBhvr>
                                      <p:to>
                                        <p:strVal val="visible"/>
                                      </p:to>
                                    </p:set>
                                    <p:anim calcmode="lin" valueType="num">
                                      <p:cBhvr additive="base">
                                        <p:cTn id="7" dur="500" fill="hold"/>
                                        <p:tgtEl>
                                          <p:spTgt spid="306179"/>
                                        </p:tgtEl>
                                        <p:attrNameLst>
                                          <p:attrName>ppt_x</p:attrName>
                                        </p:attrNameLst>
                                      </p:cBhvr>
                                      <p:tavLst>
                                        <p:tav tm="0">
                                          <p:val>
                                            <p:strVal val="#ppt_x"/>
                                          </p:val>
                                        </p:tav>
                                        <p:tav tm="100000">
                                          <p:val>
                                            <p:strVal val="#ppt_x"/>
                                          </p:val>
                                        </p:tav>
                                      </p:tavLst>
                                    </p:anim>
                                    <p:anim calcmode="lin" valueType="num">
                                      <p:cBhvr additive="base">
                                        <p:cTn id="8" dur="500" fill="hold"/>
                                        <p:tgtEl>
                                          <p:spTgt spid="30617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6180">
                                            <p:txEl>
                                              <p:pRg st="0" end="0"/>
                                            </p:txEl>
                                          </p:spTgt>
                                        </p:tgtEl>
                                        <p:attrNameLst>
                                          <p:attrName>style.visibility</p:attrName>
                                        </p:attrNameLst>
                                      </p:cBhvr>
                                      <p:to>
                                        <p:strVal val="visible"/>
                                      </p:to>
                                    </p:set>
                                    <p:anim calcmode="lin" valueType="num">
                                      <p:cBhvr additive="base">
                                        <p:cTn id="13" dur="500" fill="hold"/>
                                        <p:tgtEl>
                                          <p:spTgt spid="30618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61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6180">
                                            <p:txEl>
                                              <p:pRg st="1" end="1"/>
                                            </p:txEl>
                                          </p:spTgt>
                                        </p:tgtEl>
                                        <p:attrNameLst>
                                          <p:attrName>style.visibility</p:attrName>
                                        </p:attrNameLst>
                                      </p:cBhvr>
                                      <p:to>
                                        <p:strVal val="visible"/>
                                      </p:to>
                                    </p:set>
                                    <p:anim calcmode="lin" valueType="num">
                                      <p:cBhvr additive="base">
                                        <p:cTn id="19" dur="500" fill="hold"/>
                                        <p:tgtEl>
                                          <p:spTgt spid="306180">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618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06180">
                                            <p:txEl>
                                              <p:pRg st="2" end="2"/>
                                            </p:txEl>
                                          </p:spTgt>
                                        </p:tgtEl>
                                        <p:attrNameLst>
                                          <p:attrName>style.visibility</p:attrName>
                                        </p:attrNameLst>
                                      </p:cBhvr>
                                      <p:to>
                                        <p:strVal val="visible"/>
                                      </p:to>
                                    </p:set>
                                    <p:anim calcmode="lin" valueType="num">
                                      <p:cBhvr additive="base">
                                        <p:cTn id="25" dur="500" fill="hold"/>
                                        <p:tgtEl>
                                          <p:spTgt spid="306180">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618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06180">
                                            <p:txEl>
                                              <p:pRg st="3" end="3"/>
                                            </p:txEl>
                                          </p:spTgt>
                                        </p:tgtEl>
                                        <p:attrNameLst>
                                          <p:attrName>style.visibility</p:attrName>
                                        </p:attrNameLst>
                                      </p:cBhvr>
                                      <p:to>
                                        <p:strVal val="visible"/>
                                      </p:to>
                                    </p:set>
                                    <p:anim calcmode="lin" valueType="num">
                                      <p:cBhvr additive="base">
                                        <p:cTn id="31" dur="500" fill="hold"/>
                                        <p:tgtEl>
                                          <p:spTgt spid="306180">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618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06180">
                                            <p:txEl>
                                              <p:pRg st="4" end="4"/>
                                            </p:txEl>
                                          </p:spTgt>
                                        </p:tgtEl>
                                        <p:attrNameLst>
                                          <p:attrName>style.visibility</p:attrName>
                                        </p:attrNameLst>
                                      </p:cBhvr>
                                      <p:to>
                                        <p:strVal val="visible"/>
                                      </p:to>
                                    </p:set>
                                    <p:anim calcmode="lin" valueType="num">
                                      <p:cBhvr additive="base">
                                        <p:cTn id="37" dur="500" fill="hold"/>
                                        <p:tgtEl>
                                          <p:spTgt spid="306180">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618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06180">
                                            <p:txEl>
                                              <p:pRg st="5" end="5"/>
                                            </p:txEl>
                                          </p:spTgt>
                                        </p:tgtEl>
                                        <p:attrNameLst>
                                          <p:attrName>style.visibility</p:attrName>
                                        </p:attrNameLst>
                                      </p:cBhvr>
                                      <p:to>
                                        <p:strVal val="visible"/>
                                      </p:to>
                                    </p:set>
                                    <p:anim calcmode="lin" valueType="num">
                                      <p:cBhvr additive="base">
                                        <p:cTn id="43" dur="500" fill="hold"/>
                                        <p:tgtEl>
                                          <p:spTgt spid="306180">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6180">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 Slayt Numarası Yer Tutucusu"/>
          <p:cNvSpPr>
            <a:spLocks noGrp="1"/>
          </p:cNvSpPr>
          <p:nvPr>
            <p:ph type="sldNum" sz="quarter" idx="12"/>
          </p:nvPr>
        </p:nvSpPr>
        <p:spPr/>
        <p:txBody>
          <a:bodyPr/>
          <a:lstStyle/>
          <a:p>
            <a:fld id="{BB5633B7-F5D3-49C6-BB6B-156D30FDE4D6}" type="slidenum">
              <a:rPr lang="tr-TR" altLang="en-US"/>
              <a:pPr/>
              <a:t>33</a:t>
            </a:fld>
            <a:endParaRPr lang="tr-TR" altLang="en-US"/>
          </a:p>
        </p:txBody>
      </p:sp>
      <p:sp>
        <p:nvSpPr>
          <p:cNvPr id="135172" name="Text Box 4"/>
          <p:cNvSpPr txBox="1">
            <a:spLocks noChangeArrowheads="1"/>
          </p:cNvSpPr>
          <p:nvPr/>
        </p:nvSpPr>
        <p:spPr bwMode="auto">
          <a:xfrm>
            <a:off x="762000" y="1340768"/>
            <a:ext cx="8382000" cy="1028700"/>
          </a:xfrm>
          <a:prstGeom prst="rect">
            <a:avLst/>
          </a:prstGeom>
          <a:solidFill>
            <a:srgbClr val="FFFF81"/>
          </a:solidFill>
          <a:ln w="38100">
            <a:solidFill>
              <a:srgbClr val="FFFF00"/>
            </a:solidFill>
            <a:miter lim="800000"/>
            <a:headEnd/>
            <a:tailEnd/>
          </a:ln>
          <a:effectLst>
            <a:outerShdw dist="107763" dir="8100000" algn="ctr" rotWithShape="0">
              <a:schemeClr val="bg2"/>
            </a:outerShdw>
          </a:effectLst>
        </p:spPr>
        <p:txBody>
          <a:bodyPr>
            <a:spAutoFit/>
          </a:bodyPr>
          <a:lstStyle/>
          <a:p>
            <a:r>
              <a:rPr lang="tr-TR" sz="1400" b="1" dirty="0">
                <a:solidFill>
                  <a:srgbClr val="0000CC"/>
                </a:solidFill>
              </a:rPr>
              <a:t>EKONOMİK VE SOSYAL KOMİTENİN RAPORU; TÜRKİYE</a:t>
            </a:r>
          </a:p>
          <a:p>
            <a:pPr>
              <a:buFontTx/>
              <a:buChar char="•"/>
            </a:pPr>
            <a:r>
              <a:rPr lang="tr-TR" sz="1500" dirty="0">
                <a:solidFill>
                  <a:srgbClr val="0000CC"/>
                </a:solidFill>
              </a:rPr>
              <a:t> Genelde risk değerlendirme ve yazılı hale getirme-dokümantasyonun kurumsal hale getirilemediği,</a:t>
            </a:r>
          </a:p>
          <a:p>
            <a:pPr>
              <a:buFontTx/>
              <a:buChar char="•"/>
            </a:pPr>
            <a:r>
              <a:rPr lang="tr-TR" sz="1500" dirty="0">
                <a:solidFill>
                  <a:srgbClr val="0000CC"/>
                </a:solidFill>
              </a:rPr>
              <a:t> Risk değerlendirme kavramının ülke ve topluluk geneline yaygınlaştırılamadığı,</a:t>
            </a:r>
          </a:p>
        </p:txBody>
      </p:sp>
      <p:sp>
        <p:nvSpPr>
          <p:cNvPr id="321539" name="Text Box 6"/>
          <p:cNvSpPr txBox="1">
            <a:spLocks noChangeArrowheads="1"/>
          </p:cNvSpPr>
          <p:nvPr/>
        </p:nvSpPr>
        <p:spPr bwMode="auto">
          <a:xfrm>
            <a:off x="696912" y="5232400"/>
            <a:ext cx="8447088" cy="1625600"/>
          </a:xfrm>
          <a:prstGeom prst="rect">
            <a:avLst/>
          </a:prstGeom>
          <a:solidFill>
            <a:schemeClr val="hlink"/>
          </a:solidFill>
          <a:ln w="9525">
            <a:solidFill>
              <a:schemeClr val="hlink"/>
            </a:solidFill>
            <a:miter lim="800000"/>
            <a:headEnd/>
            <a:tailEnd/>
          </a:ln>
        </p:spPr>
        <p:txBody>
          <a:bodyPr>
            <a:spAutoFit/>
          </a:bodyPr>
          <a:lstStyle/>
          <a:p>
            <a:r>
              <a:rPr lang="tr-TR" sz="2000" b="1" dirty="0">
                <a:solidFill>
                  <a:schemeClr val="bg1"/>
                </a:solidFill>
              </a:rPr>
              <a:t>DANİMARKA:</a:t>
            </a:r>
            <a:r>
              <a:rPr lang="tr-TR" sz="2000" dirty="0">
                <a:solidFill>
                  <a:schemeClr val="bg1"/>
                </a:solidFill>
              </a:rPr>
              <a:t> İşyerlerinin % 50 si risk değerlendirmesi yaptı</a:t>
            </a:r>
          </a:p>
          <a:p>
            <a:r>
              <a:rPr lang="tr-TR" sz="2000" dirty="0">
                <a:solidFill>
                  <a:schemeClr val="bg1"/>
                </a:solidFill>
              </a:rPr>
              <a:t>		İşçi sayısı:     5-19        %27</a:t>
            </a:r>
          </a:p>
          <a:p>
            <a:r>
              <a:rPr lang="tr-TR" sz="2000" dirty="0">
                <a:solidFill>
                  <a:schemeClr val="bg1"/>
                </a:solidFill>
              </a:rPr>
              <a:t>			         20-49      %61</a:t>
            </a:r>
          </a:p>
          <a:p>
            <a:r>
              <a:rPr lang="tr-TR" sz="2000" dirty="0">
                <a:solidFill>
                  <a:schemeClr val="bg1"/>
                </a:solidFill>
              </a:rPr>
              <a:t>			         50-199    %67</a:t>
            </a:r>
          </a:p>
          <a:p>
            <a:r>
              <a:rPr lang="tr-TR" sz="2000" dirty="0">
                <a:solidFill>
                  <a:schemeClr val="bg1"/>
                </a:solidFill>
              </a:rPr>
              <a:t>			         200-        %95</a:t>
            </a:r>
          </a:p>
        </p:txBody>
      </p:sp>
      <p:sp>
        <p:nvSpPr>
          <p:cNvPr id="321540" name="Text Box 7"/>
          <p:cNvSpPr txBox="1">
            <a:spLocks noChangeArrowheads="1"/>
          </p:cNvSpPr>
          <p:nvPr/>
        </p:nvSpPr>
        <p:spPr bwMode="auto">
          <a:xfrm>
            <a:off x="685800" y="3140968"/>
            <a:ext cx="8458200" cy="2024063"/>
          </a:xfrm>
          <a:prstGeom prst="rect">
            <a:avLst/>
          </a:prstGeom>
          <a:solidFill>
            <a:srgbClr val="00FFFF"/>
          </a:solidFill>
          <a:ln w="9525">
            <a:solidFill>
              <a:srgbClr val="00FFFF"/>
            </a:solidFill>
            <a:miter lim="800000"/>
            <a:headEnd/>
            <a:tailEnd/>
          </a:ln>
        </p:spPr>
        <p:txBody>
          <a:bodyPr>
            <a:spAutoFit/>
          </a:bodyPr>
          <a:lstStyle/>
          <a:p>
            <a:r>
              <a:rPr lang="tr-TR" b="1" dirty="0">
                <a:solidFill>
                  <a:srgbClr val="0000FF"/>
                </a:solidFill>
              </a:rPr>
              <a:t>ALMANYA:</a:t>
            </a:r>
            <a:r>
              <a:rPr lang="tr-TR" dirty="0">
                <a:solidFill>
                  <a:srgbClr val="0000FF"/>
                </a:solidFill>
              </a:rPr>
              <a:t> Bütün işyerlerinin %75 sistematik ve ayrıntılı risk değerlendirmesi yapmıştır.</a:t>
            </a:r>
          </a:p>
          <a:p>
            <a:endParaRPr lang="tr-TR" dirty="0">
              <a:solidFill>
                <a:srgbClr val="0000FF"/>
              </a:solidFill>
            </a:endParaRPr>
          </a:p>
          <a:p>
            <a:r>
              <a:rPr lang="tr-TR" b="1" dirty="0">
                <a:solidFill>
                  <a:srgbClr val="0000FF"/>
                </a:solidFill>
              </a:rPr>
              <a:t>Adalet Divanı Kararı (C-5/00) 7.2.2002</a:t>
            </a:r>
          </a:p>
          <a:p>
            <a:r>
              <a:rPr lang="tr-TR" dirty="0">
                <a:solidFill>
                  <a:srgbClr val="0000FF"/>
                </a:solidFill>
              </a:rPr>
              <a:t>10 ve daha az işçi çalıştıran işyerlerinde risk değerlendirmesinin yazılı olarak  belgelendirilmesinde işverenlere yükümlülük getirmeyen yasal </a:t>
            </a:r>
          </a:p>
          <a:p>
            <a:r>
              <a:rPr lang="tr-TR" dirty="0">
                <a:solidFill>
                  <a:srgbClr val="0000FF"/>
                </a:solidFill>
              </a:rPr>
              <a:t>düzenlemesinden dolayı uyarılma kararı.</a:t>
            </a:r>
          </a:p>
        </p:txBody>
      </p:sp>
      <p:sp>
        <p:nvSpPr>
          <p:cNvPr id="321541" name="Text Box 8"/>
          <p:cNvSpPr txBox="1">
            <a:spLocks noChangeArrowheads="1"/>
          </p:cNvSpPr>
          <p:nvPr/>
        </p:nvSpPr>
        <p:spPr bwMode="auto">
          <a:xfrm>
            <a:off x="696912" y="2492896"/>
            <a:ext cx="8447088" cy="590550"/>
          </a:xfrm>
          <a:prstGeom prst="rect">
            <a:avLst/>
          </a:prstGeom>
          <a:solidFill>
            <a:srgbClr val="CCFFFF"/>
          </a:solidFill>
          <a:ln w="9525">
            <a:solidFill>
              <a:srgbClr val="CCFFFF"/>
            </a:solidFill>
            <a:miter lim="800000"/>
            <a:headEnd/>
            <a:tailEnd/>
          </a:ln>
        </p:spPr>
        <p:txBody>
          <a:bodyPr>
            <a:spAutoFit/>
          </a:bodyPr>
          <a:lstStyle/>
          <a:p>
            <a:r>
              <a:rPr lang="tr-TR" sz="1600" b="1" dirty="0"/>
              <a:t>FRANSA (5.11.2001): </a:t>
            </a:r>
            <a:r>
              <a:rPr lang="tr-TR" sz="1600" dirty="0"/>
              <a:t>Risk değerlendirmesi En az yılda bir defa yapılacak ve belgelendirilecek,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35172"/>
                                        </p:tgtEl>
                                        <p:attrNameLst>
                                          <p:attrName>style.visibility</p:attrName>
                                        </p:attrNameLst>
                                      </p:cBhvr>
                                      <p:to>
                                        <p:strVal val="visible"/>
                                      </p:to>
                                    </p:set>
                                    <p:animEffect transition="in" filter="wipe(left)">
                                      <p:cBhvr>
                                        <p:cTn id="7" dur="1000"/>
                                        <p:tgtEl>
                                          <p:spTgt spid="13517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1541"/>
                                        </p:tgtEl>
                                        <p:attrNameLst>
                                          <p:attrName>style.visibility</p:attrName>
                                        </p:attrNameLst>
                                      </p:cBhvr>
                                      <p:to>
                                        <p:strVal val="visible"/>
                                      </p:to>
                                    </p:set>
                                    <p:animEffect transition="in" filter="wipe(left)">
                                      <p:cBhvr>
                                        <p:cTn id="12" dur="1000"/>
                                        <p:tgtEl>
                                          <p:spTgt spid="32154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1540"/>
                                        </p:tgtEl>
                                        <p:attrNameLst>
                                          <p:attrName>style.visibility</p:attrName>
                                        </p:attrNameLst>
                                      </p:cBhvr>
                                      <p:to>
                                        <p:strVal val="visible"/>
                                      </p:to>
                                    </p:set>
                                    <p:animEffect transition="in" filter="wipe(left)">
                                      <p:cBhvr>
                                        <p:cTn id="17" dur="1000"/>
                                        <p:tgtEl>
                                          <p:spTgt spid="32154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21539"/>
                                        </p:tgtEl>
                                        <p:attrNameLst>
                                          <p:attrName>style.visibility</p:attrName>
                                        </p:attrNameLst>
                                      </p:cBhvr>
                                      <p:to>
                                        <p:strVal val="visible"/>
                                      </p:to>
                                    </p:set>
                                    <p:animEffect transition="in" filter="wipe(left)">
                                      <p:cBhvr>
                                        <p:cTn id="22" dur="1000"/>
                                        <p:tgtEl>
                                          <p:spTgt spid="321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2" grpId="0" animBg="1"/>
      <p:bldP spid="321539" grpId="0" animBg="1"/>
      <p:bldP spid="321540" grpId="0" animBg="1"/>
      <p:bldP spid="32154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5 Slayt Numarası Yer Tutucusu"/>
          <p:cNvSpPr>
            <a:spLocks noGrp="1"/>
          </p:cNvSpPr>
          <p:nvPr>
            <p:ph type="sldNum" sz="quarter" idx="12"/>
          </p:nvPr>
        </p:nvSpPr>
        <p:spPr/>
        <p:txBody>
          <a:bodyPr/>
          <a:lstStyle/>
          <a:p>
            <a:fld id="{8863E03D-942D-4E53-939A-2280E91A905A}" type="slidenum">
              <a:rPr lang="tr-TR" altLang="en-US"/>
              <a:pPr/>
              <a:t>34</a:t>
            </a:fld>
            <a:endParaRPr lang="tr-TR" altLang="en-US"/>
          </a:p>
        </p:txBody>
      </p:sp>
      <p:sp>
        <p:nvSpPr>
          <p:cNvPr id="323586" name="Text Box 2"/>
          <p:cNvSpPr txBox="1">
            <a:spLocks noChangeArrowheads="1"/>
          </p:cNvSpPr>
          <p:nvPr/>
        </p:nvSpPr>
        <p:spPr bwMode="auto">
          <a:xfrm>
            <a:off x="395536" y="1988840"/>
            <a:ext cx="5181600" cy="1625600"/>
          </a:xfrm>
          <a:prstGeom prst="rect">
            <a:avLst/>
          </a:prstGeom>
          <a:solidFill>
            <a:srgbClr val="FFFF81"/>
          </a:solidFill>
          <a:ln w="9525">
            <a:solidFill>
              <a:srgbClr val="0000CC"/>
            </a:solidFill>
            <a:miter lim="800000"/>
            <a:headEnd/>
            <a:tailEnd/>
          </a:ln>
          <a:effectLst/>
        </p:spPr>
        <p:txBody>
          <a:bodyPr>
            <a:spAutoFit/>
          </a:bodyPr>
          <a:lstStyle/>
          <a:p>
            <a:r>
              <a:rPr lang="tr-TR" sz="2000" b="1" dirty="0"/>
              <a:t>HOLLANDA: </a:t>
            </a:r>
            <a:r>
              <a:rPr lang="tr-TR" sz="2000" dirty="0"/>
              <a:t>İşyerlerinin % 58 i risk değerlendirmesi yaptı</a:t>
            </a:r>
          </a:p>
          <a:p>
            <a:pPr>
              <a:buFontTx/>
              <a:buChar char="•"/>
            </a:pPr>
            <a:r>
              <a:rPr lang="tr-TR" sz="2000" dirty="0"/>
              <a:t>2-9 işçi çal.  işyerleri % 52 si</a:t>
            </a:r>
          </a:p>
          <a:p>
            <a:pPr>
              <a:buFontTx/>
              <a:buChar char="•"/>
            </a:pPr>
            <a:r>
              <a:rPr lang="tr-TR" sz="2000" dirty="0"/>
              <a:t>20 ve daha fazla işçi çal.  işyerleri % 80 i</a:t>
            </a:r>
          </a:p>
          <a:p>
            <a:pPr>
              <a:buFontTx/>
              <a:buChar char="•"/>
            </a:pPr>
            <a:r>
              <a:rPr lang="tr-TR" sz="2000" dirty="0"/>
              <a:t>100 ve daha fazla işçi çal. işyerleri % 96 sı</a:t>
            </a:r>
          </a:p>
        </p:txBody>
      </p:sp>
      <p:sp>
        <p:nvSpPr>
          <p:cNvPr id="323587" name="Text Box 3"/>
          <p:cNvSpPr txBox="1">
            <a:spLocks noChangeArrowheads="1"/>
          </p:cNvSpPr>
          <p:nvPr/>
        </p:nvSpPr>
        <p:spPr bwMode="auto">
          <a:xfrm>
            <a:off x="304800" y="4725144"/>
            <a:ext cx="8839200" cy="1568450"/>
          </a:xfrm>
          <a:prstGeom prst="rect">
            <a:avLst/>
          </a:prstGeom>
          <a:solidFill>
            <a:srgbClr val="CCFF99"/>
          </a:solidFill>
          <a:ln w="9525">
            <a:solidFill>
              <a:srgbClr val="0000CC"/>
            </a:solidFill>
            <a:miter lim="800000"/>
            <a:headEnd/>
            <a:tailEnd/>
          </a:ln>
          <a:effectLst/>
        </p:spPr>
        <p:txBody>
          <a:bodyPr>
            <a:spAutoFit/>
          </a:bodyPr>
          <a:lstStyle/>
          <a:p>
            <a:r>
              <a:rPr lang="tr-TR" sz="1600" b="1" dirty="0"/>
              <a:t>İNGİLTERE</a:t>
            </a:r>
            <a:r>
              <a:rPr lang="tr-TR" sz="1600" dirty="0"/>
              <a:t>: 89/391 uyumlaştırıldıktan sonra işyerlerinin %50 si bir kez risk değ.  yapmış</a:t>
            </a:r>
          </a:p>
          <a:p>
            <a:pPr>
              <a:buFontTx/>
              <a:buChar char="•"/>
            </a:pPr>
            <a:r>
              <a:rPr lang="tr-TR" sz="1600" dirty="0"/>
              <a:t>Bütün işyerlerinin % 80 i risk değerlendirmesi yapmış</a:t>
            </a:r>
          </a:p>
          <a:p>
            <a:pPr>
              <a:buFontTx/>
              <a:buChar char="•"/>
            </a:pPr>
            <a:r>
              <a:rPr lang="tr-TR" sz="1600" dirty="0"/>
              <a:t>İşyerlerinin % 22 sinde herhangi bir doküman yok</a:t>
            </a:r>
          </a:p>
          <a:p>
            <a:pPr>
              <a:buFontTx/>
              <a:buChar char="•"/>
            </a:pPr>
            <a:r>
              <a:rPr lang="tr-TR" sz="1600" dirty="0"/>
              <a:t>Büyük ölçekli işyerlerinin %3 ünde</a:t>
            </a:r>
          </a:p>
          <a:p>
            <a:pPr>
              <a:buFontTx/>
              <a:buChar char="•"/>
            </a:pPr>
            <a:r>
              <a:rPr lang="tr-TR" sz="1600" dirty="0"/>
              <a:t>50 ve daha fazla işçi çalıştıranların %24 ü Risk değerlendirmesinde </a:t>
            </a:r>
          </a:p>
          <a:p>
            <a:r>
              <a:rPr lang="tr-TR" sz="1600" dirty="0"/>
              <a:t>doküman yükümlülüğünü yerine getirmemiş</a:t>
            </a:r>
          </a:p>
        </p:txBody>
      </p:sp>
      <p:sp>
        <p:nvSpPr>
          <p:cNvPr id="323588" name="Text Box 4"/>
          <p:cNvSpPr txBox="1">
            <a:spLocks noChangeArrowheads="1"/>
          </p:cNvSpPr>
          <p:nvPr/>
        </p:nvSpPr>
        <p:spPr bwMode="auto">
          <a:xfrm>
            <a:off x="5486400" y="1988840"/>
            <a:ext cx="3657600" cy="1568450"/>
          </a:xfrm>
          <a:prstGeom prst="rect">
            <a:avLst/>
          </a:prstGeom>
          <a:solidFill>
            <a:srgbClr val="FFFF81"/>
          </a:solidFill>
          <a:ln w="9525">
            <a:solidFill>
              <a:srgbClr val="0000CC"/>
            </a:solidFill>
            <a:miter lim="800000"/>
            <a:headEnd/>
            <a:tailEnd/>
          </a:ln>
          <a:effectLst/>
        </p:spPr>
        <p:txBody>
          <a:bodyPr>
            <a:spAutoFit/>
          </a:bodyPr>
          <a:lstStyle/>
          <a:p>
            <a:pPr>
              <a:buFontTx/>
              <a:buChar char="•"/>
            </a:pPr>
            <a:r>
              <a:rPr lang="tr-TR" sz="1600" b="1" dirty="0"/>
              <a:t>İŞVERENLERİN </a:t>
            </a:r>
          </a:p>
          <a:p>
            <a:pPr>
              <a:buFontTx/>
              <a:buChar char="•"/>
            </a:pPr>
            <a:r>
              <a:rPr lang="tr-TR" sz="1600" dirty="0"/>
              <a:t>% 30 Gerekli değil</a:t>
            </a:r>
          </a:p>
          <a:p>
            <a:pPr>
              <a:buFontTx/>
              <a:buChar char="•"/>
            </a:pPr>
            <a:r>
              <a:rPr lang="tr-TR" sz="1600" dirty="0"/>
              <a:t>% 21  Zamanında yaptırmamış</a:t>
            </a:r>
          </a:p>
          <a:p>
            <a:pPr>
              <a:buFontTx/>
              <a:buChar char="•"/>
            </a:pPr>
            <a:r>
              <a:rPr lang="tr-TR" sz="1600" dirty="0"/>
              <a:t>%  9   Yükümlülüğünü bilmiyor</a:t>
            </a:r>
          </a:p>
          <a:p>
            <a:pPr>
              <a:buFontTx/>
              <a:buChar char="•"/>
            </a:pPr>
            <a:r>
              <a:rPr lang="tr-TR" sz="1600" dirty="0"/>
              <a:t>%  8   Hiç duymamış</a:t>
            </a:r>
          </a:p>
          <a:p>
            <a:pPr>
              <a:buFontTx/>
              <a:buChar char="•"/>
            </a:pPr>
            <a:r>
              <a:rPr lang="tr-TR" sz="1600" dirty="0"/>
              <a:t>%  7   Çok zaman ve para gerektirdiği</a:t>
            </a:r>
          </a:p>
        </p:txBody>
      </p:sp>
      <p:sp>
        <p:nvSpPr>
          <p:cNvPr id="323589" name="AutoShape 5"/>
          <p:cNvSpPr>
            <a:spLocks noChangeArrowheads="1"/>
          </p:cNvSpPr>
          <p:nvPr/>
        </p:nvSpPr>
        <p:spPr bwMode="auto">
          <a:xfrm>
            <a:off x="4572000" y="1600200"/>
            <a:ext cx="838200" cy="304800"/>
          </a:xfrm>
          <a:prstGeom prst="rightArrow">
            <a:avLst>
              <a:gd name="adj1" fmla="val 50000"/>
              <a:gd name="adj2" fmla="val 68750"/>
            </a:avLst>
          </a:prstGeom>
          <a:solidFill>
            <a:srgbClr val="0000CC"/>
          </a:solidFill>
          <a:ln w="9525">
            <a:solidFill>
              <a:schemeClr val="tx1"/>
            </a:solidFill>
            <a:miter lim="800000"/>
            <a:headEnd/>
            <a:tailEnd/>
          </a:ln>
          <a:effectLst/>
        </p:spPr>
        <p:txBody>
          <a:bodyPr wrap="none" anchor="ctr"/>
          <a:lstStyle/>
          <a:p>
            <a:endParaRPr lang="tr-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23586"/>
                                        </p:tgtEl>
                                        <p:attrNameLst>
                                          <p:attrName>style.visibility</p:attrName>
                                        </p:attrNameLst>
                                      </p:cBhvr>
                                      <p:to>
                                        <p:strVal val="visible"/>
                                      </p:to>
                                    </p:set>
                                    <p:animEffect transition="in" filter="wipe(left)">
                                      <p:cBhvr>
                                        <p:cTn id="7" dur="500"/>
                                        <p:tgtEl>
                                          <p:spTgt spid="32358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23589"/>
                                        </p:tgtEl>
                                        <p:attrNameLst>
                                          <p:attrName>style.visibility</p:attrName>
                                        </p:attrNameLst>
                                      </p:cBhvr>
                                      <p:to>
                                        <p:strVal val="visible"/>
                                      </p:to>
                                    </p:set>
                                    <p:anim calcmode="lin" valueType="num">
                                      <p:cBhvr additive="base">
                                        <p:cTn id="12" dur="500" fill="hold"/>
                                        <p:tgtEl>
                                          <p:spTgt spid="323589"/>
                                        </p:tgtEl>
                                        <p:attrNameLst>
                                          <p:attrName>ppt_x</p:attrName>
                                        </p:attrNameLst>
                                      </p:cBhvr>
                                      <p:tavLst>
                                        <p:tav tm="0">
                                          <p:val>
                                            <p:strVal val="0-#ppt_w/2"/>
                                          </p:val>
                                        </p:tav>
                                        <p:tav tm="100000">
                                          <p:val>
                                            <p:strVal val="#ppt_x"/>
                                          </p:val>
                                        </p:tav>
                                      </p:tavLst>
                                    </p:anim>
                                    <p:anim calcmode="lin" valueType="num">
                                      <p:cBhvr additive="base">
                                        <p:cTn id="13" dur="500" fill="hold"/>
                                        <p:tgtEl>
                                          <p:spTgt spid="323589"/>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22" presetClass="entr" presetSubtype="8" fill="hold" grpId="0" nodeType="afterEffect">
                                  <p:stCondLst>
                                    <p:cond delay="0"/>
                                  </p:stCondLst>
                                  <p:childTnLst>
                                    <p:set>
                                      <p:cBhvr>
                                        <p:cTn id="16" dur="1" fill="hold">
                                          <p:stCondLst>
                                            <p:cond delay="0"/>
                                          </p:stCondLst>
                                        </p:cTn>
                                        <p:tgtEl>
                                          <p:spTgt spid="323588"/>
                                        </p:tgtEl>
                                        <p:attrNameLst>
                                          <p:attrName>style.visibility</p:attrName>
                                        </p:attrNameLst>
                                      </p:cBhvr>
                                      <p:to>
                                        <p:strVal val="visible"/>
                                      </p:to>
                                    </p:set>
                                    <p:animEffect transition="in" filter="wipe(left)">
                                      <p:cBhvr>
                                        <p:cTn id="17" dur="1000"/>
                                        <p:tgtEl>
                                          <p:spTgt spid="323588"/>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323587"/>
                                        </p:tgtEl>
                                        <p:attrNameLst>
                                          <p:attrName>style.visibility</p:attrName>
                                        </p:attrNameLst>
                                      </p:cBhvr>
                                      <p:to>
                                        <p:strVal val="visible"/>
                                      </p:to>
                                    </p:set>
                                    <p:animEffect transition="in" filter="wipe(left)">
                                      <p:cBhvr>
                                        <p:cTn id="21" dur="1000"/>
                                        <p:tgtEl>
                                          <p:spTgt spid="3235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6" grpId="0" animBg="1"/>
      <p:bldP spid="323587" grpId="0" animBg="1"/>
      <p:bldP spid="323588" grpId="0" animBg="1"/>
      <p:bldP spid="32358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p:txBody>
          <a:bodyPr/>
          <a:lstStyle/>
          <a:p>
            <a:fld id="{7AC85CB9-3DAF-4BFF-A5D3-20560892A44F}" type="slidenum">
              <a:rPr lang="tr-TR" altLang="en-US"/>
              <a:pPr/>
              <a:t>35</a:t>
            </a:fld>
            <a:endParaRPr lang="tr-TR" altLang="en-US"/>
          </a:p>
        </p:txBody>
      </p:sp>
      <p:sp>
        <p:nvSpPr>
          <p:cNvPr id="273410" name="1 Başlık"/>
          <p:cNvSpPr>
            <a:spLocks noGrp="1"/>
          </p:cNvSpPr>
          <p:nvPr>
            <p:ph type="title" idx="4294967295"/>
          </p:nvPr>
        </p:nvSpPr>
        <p:spPr>
          <a:xfrm>
            <a:off x="2571750" y="908050"/>
            <a:ext cx="6572250" cy="538163"/>
          </a:xfrm>
        </p:spPr>
        <p:txBody>
          <a:bodyPr anchor="ctr">
            <a:normAutofit fontScale="90000"/>
          </a:bodyPr>
          <a:lstStyle/>
          <a:p>
            <a:r>
              <a:rPr lang="tr-TR" sz="3400" b="1" dirty="0">
                <a:solidFill>
                  <a:srgbClr val="B6230A"/>
                </a:solidFill>
              </a:rPr>
              <a:t>İSG.NİN HUKUKİ DAYANAĞI</a:t>
            </a:r>
          </a:p>
        </p:txBody>
      </p:sp>
      <p:sp>
        <p:nvSpPr>
          <p:cNvPr id="273411" name="2 İçerik Yer Tutucusu"/>
          <p:cNvSpPr>
            <a:spLocks noGrp="1"/>
          </p:cNvSpPr>
          <p:nvPr>
            <p:ph idx="4294967295"/>
          </p:nvPr>
        </p:nvSpPr>
        <p:spPr>
          <a:xfrm>
            <a:off x="609600" y="1816100"/>
            <a:ext cx="8534400" cy="5041900"/>
          </a:xfrm>
        </p:spPr>
        <p:txBody>
          <a:bodyPr/>
          <a:lstStyle/>
          <a:p>
            <a:pPr algn="just">
              <a:lnSpc>
                <a:spcPct val="90000"/>
              </a:lnSpc>
              <a:buFont typeface="Wingdings" pitchFamily="2" charset="2"/>
              <a:buNone/>
            </a:pPr>
            <a:r>
              <a:rPr lang="tr-TR" sz="2600" dirty="0"/>
              <a:t>    </a:t>
            </a:r>
            <a:r>
              <a:rPr lang="tr-TR" sz="2600" dirty="0">
                <a:solidFill>
                  <a:srgbClr val="0066FF"/>
                </a:solidFill>
              </a:rPr>
              <a:t>İş Denetiminin Uluslararası Dayanağı: </a:t>
            </a:r>
          </a:p>
          <a:p>
            <a:pPr algn="just">
              <a:lnSpc>
                <a:spcPct val="90000"/>
              </a:lnSpc>
              <a:buFont typeface="Wingdings" pitchFamily="2" charset="2"/>
              <a:buNone/>
            </a:pPr>
            <a:r>
              <a:rPr lang="tr-TR" sz="2600" dirty="0"/>
              <a:t>    İş denetiminin uluslararası dayanağını, </a:t>
            </a:r>
            <a:r>
              <a:rPr lang="tr-TR" sz="2600" dirty="0">
                <a:solidFill>
                  <a:srgbClr val="0066FF"/>
                </a:solidFill>
              </a:rPr>
              <a:t>11.7.1947 tarihli ve 81 sayılı Sanayi ve Ticarette İş Denetimi Uluslararası Çalışma Örgütü Sözleşmesi </a:t>
            </a:r>
            <a:r>
              <a:rPr lang="tr-TR" sz="2600" dirty="0"/>
              <a:t>oluşturmaktadır. </a:t>
            </a:r>
          </a:p>
          <a:p>
            <a:pPr algn="just">
              <a:lnSpc>
                <a:spcPct val="90000"/>
              </a:lnSpc>
              <a:buFont typeface="Wingdings" pitchFamily="2" charset="2"/>
              <a:buNone/>
            </a:pPr>
            <a:r>
              <a:rPr lang="tr-TR" sz="2600" dirty="0"/>
              <a:t>   Türkiye, </a:t>
            </a:r>
            <a:r>
              <a:rPr lang="tr-TR" sz="2600" dirty="0">
                <a:solidFill>
                  <a:srgbClr val="0066FF"/>
                </a:solidFill>
              </a:rPr>
              <a:t>13.12.1950 tarih ve 5690 </a:t>
            </a:r>
            <a:r>
              <a:rPr lang="tr-TR" sz="2600" dirty="0"/>
              <a:t>sayılı yasayla bu sözleşmeyi onaylayarak yükümlülük altına girmiştir. Anayasamızın 90. maddesine göre, bu sözleşme yasa hükmündedir ve</a:t>
            </a:r>
          </a:p>
          <a:p>
            <a:pPr algn="just">
              <a:lnSpc>
                <a:spcPct val="90000"/>
              </a:lnSpc>
              <a:buFont typeface="Wingdings" pitchFamily="2" charset="2"/>
              <a:buNone/>
            </a:pPr>
            <a:r>
              <a:rPr lang="tr-TR" sz="2600" dirty="0"/>
              <a:t>    Sözleşmenin amacı, işyerlerinin düzenli denetimi yoluyla işçilerin korunmasını amaçlayan hükümlerin uygulanmasını sağlamaktır.</a:t>
            </a:r>
            <a:endParaRPr lang="tr-T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1089025" y="692696"/>
            <a:ext cx="8054975" cy="863600"/>
          </a:xfrm>
        </p:spPr>
        <p:txBody>
          <a:bodyPr/>
          <a:lstStyle/>
          <a:p>
            <a:r>
              <a:rPr lang="tr-TR" sz="2900" b="1" dirty="0">
                <a:solidFill>
                  <a:srgbClr val="FF5050"/>
                </a:solidFill>
              </a:rPr>
              <a:t>ANAYASAMIZDA ÇALIŞMA HAYATI</a:t>
            </a:r>
            <a:endParaRPr lang="tr-TR" sz="2500" b="1" u="sng" dirty="0">
              <a:solidFill>
                <a:srgbClr val="FFFF00"/>
              </a:solidFill>
            </a:endParaRPr>
          </a:p>
        </p:txBody>
      </p:sp>
      <p:graphicFrame>
        <p:nvGraphicFramePr>
          <p:cNvPr id="69635" name="Object 3"/>
          <p:cNvGraphicFramePr>
            <a:graphicFrameLocks noGrp="1" noChangeAspect="1"/>
          </p:cNvGraphicFramePr>
          <p:nvPr>
            <p:ph type="clipArt" sz="half" idx="1"/>
          </p:nvPr>
        </p:nvGraphicFramePr>
        <p:xfrm>
          <a:off x="0" y="1844675"/>
          <a:ext cx="2743200" cy="3917950"/>
        </p:xfrm>
        <a:graphic>
          <a:graphicData uri="http://schemas.openxmlformats.org/presentationml/2006/ole">
            <mc:AlternateContent xmlns:mc="http://schemas.openxmlformats.org/markup-compatibility/2006">
              <mc:Choice xmlns:v="urn:schemas-microsoft-com:vml" Requires="v">
                <p:oleObj spid="_x0000_s69641" name="Klip" r:id="rId3" imgW="2425700" imgH="3463925" progId="">
                  <p:embed/>
                </p:oleObj>
              </mc:Choice>
              <mc:Fallback>
                <p:oleObj name="Klip" r:id="rId3" imgW="2425700" imgH="3463925" progId="">
                  <p:embed/>
                  <p:pic>
                    <p:nvPicPr>
                      <p:cNvPr id="0" name="Picture 7"/>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844675"/>
                        <a:ext cx="2743200" cy="3917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636" name="Rectangle 4"/>
          <p:cNvSpPr>
            <a:spLocks noGrp="1" noChangeArrowheads="1"/>
          </p:cNvSpPr>
          <p:nvPr>
            <p:ph type="body" sz="half" idx="2"/>
          </p:nvPr>
        </p:nvSpPr>
        <p:spPr>
          <a:xfrm>
            <a:off x="2915816" y="1916832"/>
            <a:ext cx="6624637" cy="3313112"/>
          </a:xfrm>
        </p:spPr>
        <p:txBody>
          <a:bodyPr/>
          <a:lstStyle/>
          <a:p>
            <a:pPr>
              <a:lnSpc>
                <a:spcPct val="80000"/>
              </a:lnSpc>
              <a:buFont typeface="Wingdings" pitchFamily="2" charset="2"/>
              <a:buNone/>
            </a:pPr>
            <a:endParaRPr lang="tr-TR" sz="2200" dirty="0"/>
          </a:p>
          <a:p>
            <a:pPr>
              <a:lnSpc>
                <a:spcPct val="80000"/>
              </a:lnSpc>
              <a:buFont typeface="Wingdings" pitchFamily="2" charset="2"/>
              <a:buNone/>
            </a:pPr>
            <a:r>
              <a:rPr lang="tr-TR" sz="2200" dirty="0"/>
              <a:t>Madde: 50  Kimse yaşına, cinsiyetine ve gücüne              </a:t>
            </a:r>
          </a:p>
          <a:p>
            <a:pPr>
              <a:lnSpc>
                <a:spcPct val="80000"/>
              </a:lnSpc>
              <a:buFont typeface="Wingdings" pitchFamily="2" charset="2"/>
              <a:buNone/>
            </a:pPr>
            <a:r>
              <a:rPr lang="tr-TR" sz="2200" dirty="0"/>
              <a:t>                   uymayan işlerde çalıştırılamaz.      </a:t>
            </a:r>
          </a:p>
          <a:p>
            <a:pPr>
              <a:lnSpc>
                <a:spcPct val="80000"/>
              </a:lnSpc>
              <a:buFont typeface="Wingdings" pitchFamily="2" charset="2"/>
              <a:buNone/>
            </a:pPr>
            <a:r>
              <a:rPr lang="tr-TR" sz="2200" dirty="0"/>
              <a:t>                   Küçükler ve kadınlar ile bedenen </a:t>
            </a:r>
          </a:p>
          <a:p>
            <a:pPr>
              <a:lnSpc>
                <a:spcPct val="80000"/>
              </a:lnSpc>
              <a:buFont typeface="Wingdings" pitchFamily="2" charset="2"/>
              <a:buNone/>
            </a:pPr>
            <a:r>
              <a:rPr lang="tr-TR" sz="2200" dirty="0"/>
              <a:t>                   yetersizliği olanlar, çalışma şartları </a:t>
            </a:r>
          </a:p>
          <a:p>
            <a:pPr>
              <a:lnSpc>
                <a:spcPct val="80000"/>
              </a:lnSpc>
              <a:buFont typeface="Wingdings" pitchFamily="2" charset="2"/>
              <a:buNone/>
            </a:pPr>
            <a:r>
              <a:rPr lang="tr-TR" sz="2200" dirty="0"/>
              <a:t>                   bakımından özel olarak korunurlar.</a:t>
            </a:r>
          </a:p>
          <a:p>
            <a:pPr>
              <a:lnSpc>
                <a:spcPct val="0"/>
              </a:lnSpc>
            </a:pPr>
            <a:endParaRPr lang="tr-TR" sz="2200" dirty="0"/>
          </a:p>
          <a:p>
            <a:pPr>
              <a:lnSpc>
                <a:spcPct val="110000"/>
              </a:lnSpc>
              <a:buFont typeface="Wingdings" pitchFamily="2" charset="2"/>
              <a:buNone/>
            </a:pPr>
            <a:r>
              <a:rPr lang="tr-TR" sz="2200" dirty="0"/>
              <a:t>Madde: 60.Herkes sosyal güvenlik hakkına sahiptir.                 </a:t>
            </a:r>
          </a:p>
        </p:txBody>
      </p:sp>
      <p:sp>
        <p:nvSpPr>
          <p:cNvPr id="8" name="6 Slayt Numarası Yer Tutucusu"/>
          <p:cNvSpPr>
            <a:spLocks noGrp="1"/>
          </p:cNvSpPr>
          <p:nvPr>
            <p:ph type="sldNum" sz="quarter" idx="12"/>
          </p:nvPr>
        </p:nvSpPr>
        <p:spPr/>
        <p:txBody>
          <a:bodyPr/>
          <a:lstStyle/>
          <a:p>
            <a:fld id="{55F4FC81-EE79-43BD-93CE-4F0FF8CC2AAC}" type="slidenum">
              <a:rPr lang="tr-TR" altLang="en-US"/>
              <a:pPr/>
              <a:t>36</a:t>
            </a:fld>
            <a:endParaRPr lang="tr-TR" altLang="en-US"/>
          </a:p>
        </p:txBody>
      </p:sp>
      <p:sp>
        <p:nvSpPr>
          <p:cNvPr id="69637" name="Text Box 5"/>
          <p:cNvSpPr txBox="1">
            <a:spLocks noChangeArrowheads="1"/>
          </p:cNvSpPr>
          <p:nvPr/>
        </p:nvSpPr>
        <p:spPr bwMode="auto">
          <a:xfrm>
            <a:off x="251520" y="2204864"/>
            <a:ext cx="2030412" cy="1114425"/>
          </a:xfrm>
          <a:prstGeom prst="rect">
            <a:avLst/>
          </a:prstGeom>
          <a:noFill/>
          <a:ln w="12700" cap="sq">
            <a:noFill/>
            <a:miter lim="800000"/>
            <a:headEnd type="none" w="sm" len="sm"/>
            <a:tailEnd type="none" w="sm" len="sm"/>
          </a:ln>
          <a:effectLst/>
        </p:spPr>
        <p:txBody>
          <a:bodyPr>
            <a:spAutoFit/>
          </a:bodyPr>
          <a:lstStyle/>
          <a:p>
            <a:pPr algn="ctr" eaLnBrk="0" hangingPunct="0">
              <a:spcBef>
                <a:spcPct val="50000"/>
              </a:spcBef>
            </a:pPr>
            <a:r>
              <a:rPr lang="tr-TR" sz="2400" b="1" dirty="0">
                <a:solidFill>
                  <a:srgbClr val="008000"/>
                </a:solidFill>
                <a:latin typeface="Times New Roman" pitchFamily="18" charset="0"/>
              </a:rPr>
              <a:t>T.C.</a:t>
            </a:r>
          </a:p>
          <a:p>
            <a:pPr algn="ctr" eaLnBrk="0" hangingPunct="0">
              <a:lnSpc>
                <a:spcPct val="40000"/>
              </a:lnSpc>
              <a:spcBef>
                <a:spcPct val="50000"/>
              </a:spcBef>
            </a:pPr>
            <a:r>
              <a:rPr lang="tr-TR" sz="2400" b="1" dirty="0">
                <a:solidFill>
                  <a:srgbClr val="008000"/>
                </a:solidFill>
                <a:latin typeface="Times New Roman" pitchFamily="18" charset="0"/>
              </a:rPr>
              <a:t>ANAYASASI</a:t>
            </a:r>
          </a:p>
          <a:p>
            <a:pPr algn="ctr" eaLnBrk="0" hangingPunct="0">
              <a:lnSpc>
                <a:spcPct val="40000"/>
              </a:lnSpc>
              <a:spcBef>
                <a:spcPct val="50000"/>
              </a:spcBef>
            </a:pPr>
            <a:r>
              <a:rPr lang="tr-TR" sz="2400" b="1" dirty="0">
                <a:solidFill>
                  <a:srgbClr val="008000"/>
                </a:solidFill>
                <a:latin typeface="Times New Roman" pitchFamily="18" charset="0"/>
              </a:rPr>
              <a:t>(1982)</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idx="1"/>
          </p:nvPr>
        </p:nvSpPr>
        <p:spPr>
          <a:xfrm>
            <a:off x="647700" y="3111500"/>
            <a:ext cx="8496300" cy="3746500"/>
          </a:xfrm>
        </p:spPr>
        <p:txBody>
          <a:bodyPr/>
          <a:lstStyle/>
          <a:p>
            <a:pPr marL="625475" indent="-625475">
              <a:buFont typeface="Wingdings" pitchFamily="2" charset="2"/>
              <a:buBlip>
                <a:blip r:embed="rId2"/>
              </a:buBlip>
            </a:pPr>
            <a:r>
              <a:rPr lang="tr-TR" b="1" dirty="0">
                <a:solidFill>
                  <a:srgbClr val="0033CC"/>
                </a:solidFill>
                <a:latin typeface="Comic Sans MS" pitchFamily="66" charset="0"/>
              </a:rPr>
              <a:t>4857 Sayılı İş Kanunu</a:t>
            </a:r>
          </a:p>
          <a:p>
            <a:pPr marL="625475" indent="-625475">
              <a:buFont typeface="Wingdings" pitchFamily="2" charset="2"/>
              <a:buNone/>
            </a:pPr>
            <a:endParaRPr lang="tr-TR" b="1" dirty="0">
              <a:solidFill>
                <a:srgbClr val="0033CC"/>
              </a:solidFill>
              <a:latin typeface="Comic Sans MS" pitchFamily="66" charset="0"/>
            </a:endParaRPr>
          </a:p>
          <a:p>
            <a:pPr marL="625475" indent="-625475">
              <a:buFont typeface="Wingdings" pitchFamily="2" charset="2"/>
              <a:buBlip>
                <a:blip r:embed="rId2"/>
              </a:buBlip>
            </a:pPr>
            <a:r>
              <a:rPr lang="tr-TR" b="1" dirty="0">
                <a:solidFill>
                  <a:srgbClr val="0033CC"/>
                </a:solidFill>
                <a:latin typeface="Comic Sans MS" pitchFamily="66" charset="0"/>
              </a:rPr>
              <a:t>4857 Sayılı İş Kanunu’na göre çıkartılan 24 teknik, 12 sosyal, </a:t>
            </a:r>
          </a:p>
          <a:p>
            <a:pPr marL="625475" indent="-625475">
              <a:buFont typeface="Wingdings" pitchFamily="2" charset="2"/>
              <a:buNone/>
            </a:pPr>
            <a:r>
              <a:rPr lang="tr-TR" b="1" dirty="0">
                <a:solidFill>
                  <a:srgbClr val="0033CC"/>
                </a:solidFill>
                <a:latin typeface="Comic Sans MS" pitchFamily="66" charset="0"/>
              </a:rPr>
              <a:t>      Toplam 36 yönetmelik</a:t>
            </a:r>
          </a:p>
        </p:txBody>
      </p:sp>
      <p:sp>
        <p:nvSpPr>
          <p:cNvPr id="6" name="5 Slayt Numarası Yer Tutucusu"/>
          <p:cNvSpPr>
            <a:spLocks noGrp="1"/>
          </p:cNvSpPr>
          <p:nvPr>
            <p:ph type="sldNum" sz="quarter" idx="12"/>
          </p:nvPr>
        </p:nvSpPr>
        <p:spPr/>
        <p:txBody>
          <a:bodyPr/>
          <a:lstStyle/>
          <a:p>
            <a:fld id="{E0971206-056B-49F6-B7CA-5A270FD85909}" type="slidenum">
              <a:rPr lang="tr-TR" altLang="en-US"/>
              <a:pPr/>
              <a:t>37</a:t>
            </a:fld>
            <a:endParaRPr lang="tr-TR" altLang="en-US"/>
          </a:p>
        </p:txBody>
      </p:sp>
      <p:sp>
        <p:nvSpPr>
          <p:cNvPr id="310275" name="Rectangle 3"/>
          <p:cNvSpPr>
            <a:spLocks noChangeArrowheads="1"/>
          </p:cNvSpPr>
          <p:nvPr/>
        </p:nvSpPr>
        <p:spPr bwMode="auto">
          <a:xfrm>
            <a:off x="467544" y="1484784"/>
            <a:ext cx="8229600" cy="1143000"/>
          </a:xfrm>
          <a:prstGeom prst="rect">
            <a:avLst/>
          </a:prstGeom>
          <a:noFill/>
          <a:ln w="9525">
            <a:noFill/>
            <a:miter lim="800000"/>
            <a:headEnd/>
            <a:tailEnd/>
          </a:ln>
          <a:effectLst/>
        </p:spPr>
        <p:txBody>
          <a:bodyPr anchor="ctr"/>
          <a:lstStyle/>
          <a:p>
            <a:r>
              <a:rPr lang="tr-TR" sz="3400" b="1" dirty="0">
                <a:solidFill>
                  <a:srgbClr val="B6230A"/>
                </a:solidFill>
                <a:latin typeface="Comic Sans MS" pitchFamily="66" charset="0"/>
              </a:rPr>
              <a:t>İş Sağlığı ve Güvenliği ile İlgili Kanun, Tüzük ve Yönetmelikler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0274">
                                            <p:txEl>
                                              <p:pRg st="0" end="0"/>
                                            </p:txEl>
                                          </p:spTgt>
                                        </p:tgtEl>
                                        <p:attrNameLst>
                                          <p:attrName>style.visibility</p:attrName>
                                        </p:attrNameLst>
                                      </p:cBhvr>
                                      <p:to>
                                        <p:strVal val="visible"/>
                                      </p:to>
                                    </p:set>
                                    <p:anim calcmode="lin" valueType="num">
                                      <p:cBhvr additive="base">
                                        <p:cTn id="7" dur="500" fill="hold"/>
                                        <p:tgtEl>
                                          <p:spTgt spid="3102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02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0274">
                                            <p:txEl>
                                              <p:pRg st="2" end="2"/>
                                            </p:txEl>
                                          </p:spTgt>
                                        </p:tgtEl>
                                        <p:attrNameLst>
                                          <p:attrName>style.visibility</p:attrName>
                                        </p:attrNameLst>
                                      </p:cBhvr>
                                      <p:to>
                                        <p:strVal val="visible"/>
                                      </p:to>
                                    </p:set>
                                    <p:anim calcmode="lin" valueType="num">
                                      <p:cBhvr additive="base">
                                        <p:cTn id="13" dur="500" fill="hold"/>
                                        <p:tgtEl>
                                          <p:spTgt spid="31027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0274">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10274">
                                            <p:txEl>
                                              <p:pRg st="3" end="3"/>
                                            </p:txEl>
                                          </p:spTgt>
                                        </p:tgtEl>
                                        <p:attrNameLst>
                                          <p:attrName>style.visibility</p:attrName>
                                        </p:attrNameLst>
                                      </p:cBhvr>
                                      <p:to>
                                        <p:strVal val="visible"/>
                                      </p:to>
                                    </p:set>
                                    <p:anim calcmode="lin" valueType="num">
                                      <p:cBhvr additive="base">
                                        <p:cTn id="17" dur="500" fill="hold"/>
                                        <p:tgtEl>
                                          <p:spTgt spid="31027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1027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49563" y="3278837"/>
            <a:ext cx="1244873" cy="1168688"/>
          </a:xfrm>
        </p:spPr>
      </p:pic>
      <p:sp>
        <p:nvSpPr>
          <p:cNvPr id="8" name="5 Slayt Numarası Yer Tutucusu"/>
          <p:cNvSpPr>
            <a:spLocks noGrp="1"/>
          </p:cNvSpPr>
          <p:nvPr>
            <p:ph type="sldNum" sz="quarter" idx="12"/>
          </p:nvPr>
        </p:nvSpPr>
        <p:spPr/>
        <p:txBody>
          <a:bodyPr/>
          <a:lstStyle/>
          <a:p>
            <a:fld id="{2A420AFC-EF68-4F04-8C60-67E9DF1AFE10}" type="slidenum">
              <a:rPr lang="tr-TR" altLang="en-US"/>
              <a:pPr/>
              <a:t>38</a:t>
            </a:fld>
            <a:endParaRPr lang="tr-TR" altLang="en-US"/>
          </a:p>
        </p:txBody>
      </p:sp>
      <p:sp>
        <p:nvSpPr>
          <p:cNvPr id="303106" name="Rectangle 2"/>
          <p:cNvSpPr>
            <a:spLocks noChangeArrowheads="1"/>
          </p:cNvSpPr>
          <p:nvPr/>
        </p:nvSpPr>
        <p:spPr bwMode="auto">
          <a:xfrm>
            <a:off x="647700" y="1889125"/>
            <a:ext cx="8496300" cy="4968875"/>
          </a:xfrm>
          <a:prstGeom prst="rect">
            <a:avLst/>
          </a:prstGeom>
          <a:solidFill>
            <a:srgbClr val="993300"/>
          </a:solidFill>
          <a:ln w="9525">
            <a:solidFill>
              <a:srgbClr val="DDDDDD"/>
            </a:solidFill>
            <a:miter lim="800000"/>
            <a:headEnd/>
            <a:tailEnd/>
          </a:ln>
          <a:effectLst/>
        </p:spPr>
        <p:txBody>
          <a:bodyPr wrap="none" anchor="ctr"/>
          <a:lstStyle/>
          <a:p>
            <a:pPr algn="ctr"/>
            <a:endParaRPr lang="tr-TR">
              <a:solidFill>
                <a:schemeClr val="accent1"/>
              </a:solidFill>
              <a:latin typeface="Comic Sans MS" pitchFamily="66" charset="0"/>
            </a:endParaRPr>
          </a:p>
        </p:txBody>
      </p:sp>
      <p:sp>
        <p:nvSpPr>
          <p:cNvPr id="303107" name="Rectangle 3"/>
          <p:cNvSpPr>
            <a:spLocks noChangeArrowheads="1"/>
          </p:cNvSpPr>
          <p:nvPr/>
        </p:nvSpPr>
        <p:spPr bwMode="auto">
          <a:xfrm>
            <a:off x="2483768" y="332656"/>
            <a:ext cx="8229600" cy="1143000"/>
          </a:xfrm>
          <a:prstGeom prst="rect">
            <a:avLst/>
          </a:prstGeom>
          <a:noFill/>
          <a:ln w="9525">
            <a:noFill/>
            <a:miter lim="800000"/>
            <a:headEnd/>
            <a:tailEnd/>
          </a:ln>
          <a:effectLst/>
        </p:spPr>
        <p:txBody>
          <a:bodyPr anchor="ctr"/>
          <a:lstStyle/>
          <a:p>
            <a:r>
              <a:rPr lang="tr-TR" sz="3800" b="1" dirty="0">
                <a:solidFill>
                  <a:srgbClr val="B6230A"/>
                </a:solidFill>
                <a:latin typeface="Comic Sans MS" pitchFamily="66" charset="0"/>
              </a:rPr>
              <a:t>Yeni Çıkan Yönetmelikler</a:t>
            </a:r>
          </a:p>
        </p:txBody>
      </p:sp>
      <p:sp>
        <p:nvSpPr>
          <p:cNvPr id="303108" name="Rectangle 4"/>
          <p:cNvSpPr>
            <a:spLocks noChangeArrowheads="1"/>
          </p:cNvSpPr>
          <p:nvPr/>
        </p:nvSpPr>
        <p:spPr bwMode="auto">
          <a:xfrm>
            <a:off x="468313" y="1844675"/>
            <a:ext cx="3887787" cy="4537075"/>
          </a:xfrm>
          <a:prstGeom prst="rect">
            <a:avLst/>
          </a:prstGeom>
          <a:noFill/>
          <a:ln w="9525">
            <a:noFill/>
            <a:miter lim="800000"/>
            <a:headEnd/>
            <a:tailEnd/>
          </a:ln>
          <a:effectLst/>
        </p:spPr>
        <p:txBody>
          <a:bodyPr/>
          <a:lstStyle/>
          <a:p>
            <a:pPr marL="365125" indent="-365125">
              <a:spcBef>
                <a:spcPct val="30000"/>
              </a:spcBef>
              <a:buClr>
                <a:schemeClr val="tx1"/>
              </a:buClr>
              <a:buSzPct val="65000"/>
              <a:buFont typeface="Wingdings" pitchFamily="2" charset="2"/>
              <a:buAutoNum type="arabicPeriod"/>
            </a:pPr>
            <a:r>
              <a:rPr lang="tr-TR" sz="1500" b="1">
                <a:solidFill>
                  <a:srgbClr val="FFCC00"/>
                </a:solidFill>
                <a:latin typeface="Comic Sans MS" pitchFamily="66" charset="0"/>
              </a:rPr>
              <a:t>İş Sağlığı ve Güvenliği Yönetmeliği</a:t>
            </a:r>
          </a:p>
          <a:p>
            <a:pPr marL="365125" indent="-365125">
              <a:spcBef>
                <a:spcPct val="30000"/>
              </a:spcBef>
              <a:buClr>
                <a:schemeClr val="tx1"/>
              </a:buClr>
              <a:buSzPct val="65000"/>
              <a:buFont typeface="Wingdings" pitchFamily="2" charset="2"/>
              <a:buAutoNum type="arabicPeriod"/>
            </a:pPr>
            <a:r>
              <a:rPr lang="tr-TR" sz="1500" b="1">
                <a:solidFill>
                  <a:srgbClr val="FFCC00"/>
                </a:solidFill>
                <a:latin typeface="Comic Sans MS" pitchFamily="66" charset="0"/>
              </a:rPr>
              <a:t>Yapı İşlerinde Sağlık ve Güvenlik Yönetmeliği</a:t>
            </a:r>
          </a:p>
          <a:p>
            <a:pPr marL="365125" indent="-365125">
              <a:spcBef>
                <a:spcPct val="30000"/>
              </a:spcBef>
              <a:buClr>
                <a:schemeClr val="tx1"/>
              </a:buClr>
              <a:buSzPct val="65000"/>
              <a:buFont typeface="Wingdings" pitchFamily="2" charset="2"/>
              <a:buAutoNum type="arabicPeriod"/>
            </a:pPr>
            <a:r>
              <a:rPr lang="tr-TR" sz="1500" b="1">
                <a:solidFill>
                  <a:srgbClr val="FFCC00"/>
                </a:solidFill>
                <a:latin typeface="Comic Sans MS" pitchFamily="66" charset="0"/>
              </a:rPr>
              <a:t>Asbestle Çalışmalarda Sağlık ve Güvenlik Önlemleri  Hakkında Yönetmelik</a:t>
            </a:r>
          </a:p>
          <a:p>
            <a:pPr marL="365125" indent="-365125">
              <a:spcBef>
                <a:spcPct val="30000"/>
              </a:spcBef>
              <a:buClr>
                <a:schemeClr val="tx1"/>
              </a:buClr>
              <a:buSzPct val="65000"/>
              <a:buFont typeface="Wingdings" pitchFamily="2" charset="2"/>
              <a:buAutoNum type="arabicPeriod"/>
            </a:pPr>
            <a:r>
              <a:rPr lang="tr-TR" sz="1500" b="1">
                <a:solidFill>
                  <a:srgbClr val="FFCC00"/>
                </a:solidFill>
                <a:latin typeface="Comic Sans MS" pitchFamily="66" charset="0"/>
              </a:rPr>
              <a:t>Yeraltı ve Yerüstü Maden İşletmelerinde Sağlık ve Güvenlik Şartları Yönetmeliği</a:t>
            </a:r>
          </a:p>
          <a:p>
            <a:pPr marL="365125" indent="-365125">
              <a:spcBef>
                <a:spcPct val="30000"/>
              </a:spcBef>
              <a:buClr>
                <a:schemeClr val="tx1"/>
              </a:buClr>
              <a:buSzPct val="65000"/>
              <a:buFont typeface="Wingdings" pitchFamily="2" charset="2"/>
              <a:buAutoNum type="arabicPeriod"/>
            </a:pPr>
            <a:r>
              <a:rPr lang="tr-TR" sz="1500" b="1">
                <a:solidFill>
                  <a:srgbClr val="FFCC00"/>
                </a:solidFill>
                <a:latin typeface="Comic Sans MS" pitchFamily="66" charset="0"/>
              </a:rPr>
              <a:t>Sondajla Maden Çıkarılan İşletmelerde Sağlık ve Güvenlik Şartları Yönetmeliği</a:t>
            </a:r>
          </a:p>
          <a:p>
            <a:pPr marL="365125" indent="-365125">
              <a:spcBef>
                <a:spcPct val="30000"/>
              </a:spcBef>
              <a:buClr>
                <a:schemeClr val="tx1"/>
              </a:buClr>
              <a:buSzPct val="65000"/>
              <a:buFont typeface="Wingdings" pitchFamily="2" charset="2"/>
              <a:buAutoNum type="arabicPeriod"/>
            </a:pPr>
            <a:r>
              <a:rPr lang="tr-TR" sz="1500" b="1">
                <a:solidFill>
                  <a:srgbClr val="FFCC00"/>
                </a:solidFill>
                <a:latin typeface="Comic Sans MS" pitchFamily="66" charset="0"/>
              </a:rPr>
              <a:t>İşyeri Sağlık Birimleri ve İşyeri Hekimlerinin Görevleri hakkında Yönetmelik</a:t>
            </a:r>
          </a:p>
        </p:txBody>
      </p:sp>
      <p:sp>
        <p:nvSpPr>
          <p:cNvPr id="303109" name="Rectangle 5"/>
          <p:cNvSpPr>
            <a:spLocks noChangeArrowheads="1"/>
          </p:cNvSpPr>
          <p:nvPr/>
        </p:nvSpPr>
        <p:spPr bwMode="auto">
          <a:xfrm>
            <a:off x="4572000" y="1773238"/>
            <a:ext cx="4175125" cy="4824412"/>
          </a:xfrm>
          <a:prstGeom prst="rect">
            <a:avLst/>
          </a:prstGeom>
          <a:noFill/>
          <a:ln w="9525">
            <a:noFill/>
            <a:miter lim="800000"/>
            <a:headEnd/>
            <a:tailEnd/>
          </a:ln>
          <a:effectLst/>
        </p:spPr>
        <p:txBody>
          <a:bodyPr/>
          <a:lstStyle/>
          <a:p>
            <a:pPr marL="365125" indent="-365125">
              <a:spcBef>
                <a:spcPct val="50000"/>
              </a:spcBef>
              <a:buClr>
                <a:schemeClr val="tx1"/>
              </a:buClr>
              <a:buSzPct val="65000"/>
              <a:buFont typeface="Wingdings" pitchFamily="2" charset="2"/>
              <a:buAutoNum type="arabicPeriod" startAt="7"/>
            </a:pPr>
            <a:r>
              <a:rPr lang="tr-TR" sz="1500" b="1">
                <a:solidFill>
                  <a:srgbClr val="FFCC00"/>
                </a:solidFill>
                <a:latin typeface="Comic Sans MS" pitchFamily="66" charset="0"/>
              </a:rPr>
              <a:t>Gürültü Yönetmeliği</a:t>
            </a:r>
          </a:p>
          <a:p>
            <a:pPr marL="365125" indent="-365125">
              <a:spcBef>
                <a:spcPct val="50000"/>
              </a:spcBef>
              <a:buClr>
                <a:schemeClr val="tx1"/>
              </a:buClr>
              <a:buSzPct val="65000"/>
              <a:buFont typeface="Wingdings" pitchFamily="2" charset="2"/>
              <a:buAutoNum type="arabicPeriod" startAt="7"/>
            </a:pPr>
            <a:r>
              <a:rPr lang="tr-TR" sz="1500" b="1">
                <a:solidFill>
                  <a:srgbClr val="FFCC00"/>
                </a:solidFill>
                <a:latin typeface="Comic Sans MS" pitchFamily="66" charset="0"/>
              </a:rPr>
              <a:t>Titreşim Yönetmeliği</a:t>
            </a:r>
          </a:p>
          <a:p>
            <a:pPr marL="365125" indent="-365125">
              <a:spcBef>
                <a:spcPct val="50000"/>
              </a:spcBef>
              <a:buClr>
                <a:schemeClr val="tx1"/>
              </a:buClr>
              <a:buSzPct val="65000"/>
              <a:buFont typeface="Wingdings" pitchFamily="2" charset="2"/>
              <a:buAutoNum type="arabicPeriod" startAt="7"/>
            </a:pPr>
            <a:r>
              <a:rPr lang="tr-TR" sz="1500" b="1">
                <a:solidFill>
                  <a:srgbClr val="FFCC00"/>
                </a:solidFill>
                <a:latin typeface="Comic Sans MS" pitchFamily="66" charset="0"/>
              </a:rPr>
              <a:t>Ekranlı Araçlarla Çalışmalarda Sağlık ve Güvenlik Önlemleri Hakkında Yönetmelik</a:t>
            </a:r>
          </a:p>
          <a:p>
            <a:pPr marL="365125" indent="-365125">
              <a:spcBef>
                <a:spcPct val="50000"/>
              </a:spcBef>
              <a:buClr>
                <a:schemeClr val="tx1"/>
              </a:buClr>
              <a:buSzPct val="65000"/>
              <a:buFont typeface="Wingdings" pitchFamily="2" charset="2"/>
              <a:buAutoNum type="arabicPeriod" startAt="7"/>
            </a:pPr>
            <a:r>
              <a:rPr lang="tr-TR" sz="1500" b="1">
                <a:solidFill>
                  <a:srgbClr val="FFCC00"/>
                </a:solidFill>
                <a:latin typeface="Comic Sans MS" pitchFamily="66" charset="0"/>
              </a:rPr>
              <a:t>Güvenlik ve Sağlık İşaretleri Yönetmeliği</a:t>
            </a:r>
          </a:p>
          <a:p>
            <a:pPr marL="365125" indent="-365125">
              <a:spcBef>
                <a:spcPct val="50000"/>
              </a:spcBef>
              <a:buClr>
                <a:schemeClr val="tx1"/>
              </a:buClr>
              <a:buSzPct val="65000"/>
              <a:buFont typeface="Wingdings" pitchFamily="2" charset="2"/>
              <a:buAutoNum type="arabicPeriod" startAt="7"/>
            </a:pPr>
            <a:r>
              <a:rPr lang="tr-TR" sz="1500" b="1">
                <a:solidFill>
                  <a:srgbClr val="FFCC00"/>
                </a:solidFill>
                <a:latin typeface="Comic Sans MS" pitchFamily="66" charset="0"/>
              </a:rPr>
              <a:t>Kimyasal Maddelerle Çalışmalarda Sağlık ve Güvenlik Önlemleri Hakkında Yönetmelik</a:t>
            </a:r>
          </a:p>
          <a:p>
            <a:pPr marL="365125" indent="-365125">
              <a:spcBef>
                <a:spcPct val="50000"/>
              </a:spcBef>
              <a:buClr>
                <a:schemeClr val="tx1"/>
              </a:buClr>
              <a:buSzPct val="65000"/>
              <a:buFont typeface="Wingdings" pitchFamily="2" charset="2"/>
              <a:buAutoNum type="arabicPeriod" startAt="7"/>
            </a:pPr>
            <a:r>
              <a:rPr lang="tr-TR" sz="1500" b="1">
                <a:solidFill>
                  <a:srgbClr val="FFCC00"/>
                </a:solidFill>
                <a:latin typeface="Comic Sans MS" pitchFamily="66" charset="0"/>
              </a:rPr>
              <a:t>Kanserojen ve Mutajen Maddelerle Çalışmalarda Sağlık ve Güvenlik Önlemleri Hakkında Yönetmelik</a:t>
            </a:r>
          </a:p>
          <a:p>
            <a:pPr marL="365125" indent="-365125">
              <a:spcBef>
                <a:spcPct val="50000"/>
              </a:spcBef>
              <a:buClr>
                <a:schemeClr val="tx1"/>
              </a:buClr>
              <a:buSzPct val="65000"/>
              <a:buFont typeface="Wingdings" pitchFamily="2" charset="2"/>
              <a:buAutoNum type="arabicPeriod" startAt="7"/>
            </a:pPr>
            <a:r>
              <a:rPr lang="tr-TR" sz="1500" b="1">
                <a:solidFill>
                  <a:srgbClr val="FFCC00"/>
                </a:solidFill>
                <a:latin typeface="Comic Sans MS" pitchFamily="66" charset="0"/>
              </a:rPr>
              <a:t>Patlayıcı Ortamların Tehlikelerinden Çalışanların Korunması Hakkında Yönetmelik</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3108"/>
                                        </p:tgtEl>
                                        <p:attrNameLst>
                                          <p:attrName>style.visibility</p:attrName>
                                        </p:attrNameLst>
                                      </p:cBhvr>
                                      <p:to>
                                        <p:strVal val="visible"/>
                                      </p:to>
                                    </p:set>
                                    <p:anim calcmode="lin" valueType="num">
                                      <p:cBhvr additive="base">
                                        <p:cTn id="7" dur="500" fill="hold"/>
                                        <p:tgtEl>
                                          <p:spTgt spid="303108"/>
                                        </p:tgtEl>
                                        <p:attrNameLst>
                                          <p:attrName>ppt_x</p:attrName>
                                        </p:attrNameLst>
                                      </p:cBhvr>
                                      <p:tavLst>
                                        <p:tav tm="0">
                                          <p:val>
                                            <p:strVal val="#ppt_x"/>
                                          </p:val>
                                        </p:tav>
                                        <p:tav tm="100000">
                                          <p:val>
                                            <p:strVal val="#ppt_x"/>
                                          </p:val>
                                        </p:tav>
                                      </p:tavLst>
                                    </p:anim>
                                    <p:anim calcmode="lin" valueType="num">
                                      <p:cBhvr additive="base">
                                        <p:cTn id="8" dur="500" fill="hold"/>
                                        <p:tgtEl>
                                          <p:spTgt spid="30310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3109"/>
                                        </p:tgtEl>
                                        <p:attrNameLst>
                                          <p:attrName>style.visibility</p:attrName>
                                        </p:attrNameLst>
                                      </p:cBhvr>
                                      <p:to>
                                        <p:strVal val="visible"/>
                                      </p:to>
                                    </p:set>
                                    <p:anim calcmode="lin" valueType="num">
                                      <p:cBhvr additive="base">
                                        <p:cTn id="11" dur="500" fill="hold"/>
                                        <p:tgtEl>
                                          <p:spTgt spid="303109"/>
                                        </p:tgtEl>
                                        <p:attrNameLst>
                                          <p:attrName>ppt_x</p:attrName>
                                        </p:attrNameLst>
                                      </p:cBhvr>
                                      <p:tavLst>
                                        <p:tav tm="0">
                                          <p:val>
                                            <p:strVal val="#ppt_x"/>
                                          </p:val>
                                        </p:tav>
                                        <p:tav tm="100000">
                                          <p:val>
                                            <p:strVal val="#ppt_x"/>
                                          </p:val>
                                        </p:tav>
                                      </p:tavLst>
                                    </p:anim>
                                    <p:anim calcmode="lin" valueType="num">
                                      <p:cBhvr additive="base">
                                        <p:cTn id="12" dur="500" fill="hold"/>
                                        <p:tgtEl>
                                          <p:spTgt spid="30310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anim calcmode="lin" valueType="num">
                                      <p:cBhvr>
                                        <p:cTn id="18" dur="2000" fill="hold"/>
                                        <p:tgtEl>
                                          <p:spTgt spid="7"/>
                                        </p:tgtEl>
                                        <p:attrNameLst>
                                          <p:attrName>ppt_w</p:attrName>
                                        </p:attrNameLst>
                                      </p:cBhvr>
                                      <p:tavLst>
                                        <p:tav tm="0" fmla="#ppt_w*sin(2.5*pi*$)">
                                          <p:val>
                                            <p:fltVal val="0"/>
                                          </p:val>
                                        </p:tav>
                                        <p:tav tm="100000">
                                          <p:val>
                                            <p:fltVal val="1"/>
                                          </p:val>
                                        </p:tav>
                                      </p:tavLst>
                                    </p:anim>
                                    <p:anim calcmode="lin" valueType="num">
                                      <p:cBhvr>
                                        <p:cTn id="19"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8" grpId="0"/>
      <p:bldP spid="30310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49563" y="3278837"/>
            <a:ext cx="1244873" cy="1168688"/>
          </a:xfrm>
        </p:spPr>
      </p:pic>
      <p:sp>
        <p:nvSpPr>
          <p:cNvPr id="8" name="5 Slayt Numarası Yer Tutucusu"/>
          <p:cNvSpPr>
            <a:spLocks noGrp="1"/>
          </p:cNvSpPr>
          <p:nvPr>
            <p:ph type="sldNum" sz="quarter" idx="12"/>
          </p:nvPr>
        </p:nvSpPr>
        <p:spPr/>
        <p:txBody>
          <a:bodyPr/>
          <a:lstStyle/>
          <a:p>
            <a:fld id="{126A1991-1062-4D2F-825E-C639CF6516E9}" type="slidenum">
              <a:rPr lang="tr-TR" altLang="en-US"/>
              <a:pPr/>
              <a:t>39</a:t>
            </a:fld>
            <a:endParaRPr lang="tr-TR" altLang="en-US"/>
          </a:p>
        </p:txBody>
      </p:sp>
      <p:sp>
        <p:nvSpPr>
          <p:cNvPr id="304130" name="Rectangle 2"/>
          <p:cNvSpPr>
            <a:spLocks noChangeArrowheads="1"/>
          </p:cNvSpPr>
          <p:nvPr/>
        </p:nvSpPr>
        <p:spPr bwMode="auto">
          <a:xfrm>
            <a:off x="647700" y="1889125"/>
            <a:ext cx="8496300" cy="4968875"/>
          </a:xfrm>
          <a:prstGeom prst="rect">
            <a:avLst/>
          </a:prstGeom>
          <a:solidFill>
            <a:srgbClr val="993300"/>
          </a:solidFill>
          <a:ln w="9525">
            <a:solidFill>
              <a:srgbClr val="DDDDDD"/>
            </a:solidFill>
            <a:miter lim="800000"/>
            <a:headEnd/>
            <a:tailEnd/>
          </a:ln>
          <a:effectLst/>
        </p:spPr>
        <p:txBody>
          <a:bodyPr wrap="none" anchor="ctr"/>
          <a:lstStyle/>
          <a:p>
            <a:pPr algn="ctr"/>
            <a:endParaRPr lang="tr-TR">
              <a:solidFill>
                <a:schemeClr val="accent1"/>
              </a:solidFill>
              <a:latin typeface="Comic Sans MS" pitchFamily="66" charset="0"/>
            </a:endParaRPr>
          </a:p>
        </p:txBody>
      </p:sp>
      <p:sp>
        <p:nvSpPr>
          <p:cNvPr id="304131" name="Rectangle 3"/>
          <p:cNvSpPr>
            <a:spLocks noChangeArrowheads="1"/>
          </p:cNvSpPr>
          <p:nvPr/>
        </p:nvSpPr>
        <p:spPr bwMode="auto">
          <a:xfrm>
            <a:off x="1835696" y="620688"/>
            <a:ext cx="8229600" cy="1143000"/>
          </a:xfrm>
          <a:prstGeom prst="rect">
            <a:avLst/>
          </a:prstGeom>
          <a:noFill/>
          <a:ln w="9525">
            <a:noFill/>
            <a:miter lim="800000"/>
            <a:headEnd/>
            <a:tailEnd/>
          </a:ln>
          <a:effectLst/>
        </p:spPr>
        <p:txBody>
          <a:bodyPr anchor="ctr"/>
          <a:lstStyle/>
          <a:p>
            <a:r>
              <a:rPr lang="tr-TR" sz="3800" dirty="0">
                <a:solidFill>
                  <a:srgbClr val="B6230A"/>
                </a:solidFill>
                <a:latin typeface="Comic Sans MS" pitchFamily="66" charset="0"/>
              </a:rPr>
              <a:t>Yeni Çıkan Yönetmelikler</a:t>
            </a:r>
          </a:p>
        </p:txBody>
      </p:sp>
      <p:sp>
        <p:nvSpPr>
          <p:cNvPr id="304132" name="Rectangle 4"/>
          <p:cNvSpPr>
            <a:spLocks noChangeArrowheads="1"/>
          </p:cNvSpPr>
          <p:nvPr/>
        </p:nvSpPr>
        <p:spPr bwMode="auto">
          <a:xfrm>
            <a:off x="468313" y="1916113"/>
            <a:ext cx="4175125" cy="4465637"/>
          </a:xfrm>
          <a:prstGeom prst="rect">
            <a:avLst/>
          </a:prstGeom>
          <a:noFill/>
          <a:ln w="9525">
            <a:noFill/>
            <a:miter lim="800000"/>
            <a:headEnd/>
            <a:tailEnd/>
          </a:ln>
          <a:effectLst/>
        </p:spPr>
        <p:txBody>
          <a:bodyPr/>
          <a:lstStyle/>
          <a:p>
            <a:pPr marL="365125" indent="-365125">
              <a:spcBef>
                <a:spcPct val="60000"/>
              </a:spcBef>
              <a:buClr>
                <a:schemeClr val="tx1"/>
              </a:buClr>
              <a:buSzPct val="65000"/>
              <a:buFont typeface="Wingdings" pitchFamily="2" charset="2"/>
              <a:buAutoNum type="arabicPeriod" startAt="14"/>
            </a:pPr>
            <a:r>
              <a:rPr lang="tr-TR" sz="1500" b="1">
                <a:solidFill>
                  <a:srgbClr val="FFCC00"/>
                </a:solidFill>
                <a:latin typeface="Comic Sans MS" pitchFamily="66" charset="0"/>
              </a:rPr>
              <a:t>İş Güvenliği ile Görevli Mühendis ve Teknik Elemanların Görev Yetki ve Sorumlulukları Hakkında Yönetmelik</a:t>
            </a:r>
          </a:p>
          <a:p>
            <a:pPr marL="365125" indent="-365125">
              <a:spcBef>
                <a:spcPct val="60000"/>
              </a:spcBef>
              <a:buClr>
                <a:schemeClr val="tx1"/>
              </a:buClr>
              <a:buSzPct val="65000"/>
              <a:buFont typeface="Wingdings" pitchFamily="2" charset="2"/>
              <a:buAutoNum type="arabicPeriod" startAt="14"/>
            </a:pPr>
            <a:r>
              <a:rPr lang="tr-TR" sz="1500" b="1">
                <a:solidFill>
                  <a:srgbClr val="FFCC00"/>
                </a:solidFill>
                <a:latin typeface="Comic Sans MS" pitchFamily="66" charset="0"/>
              </a:rPr>
              <a:t>Kişisel Koruyucu Donanım Yönetmeliği</a:t>
            </a:r>
          </a:p>
          <a:p>
            <a:pPr marL="365125" indent="-365125">
              <a:spcBef>
                <a:spcPct val="60000"/>
              </a:spcBef>
              <a:buClr>
                <a:schemeClr val="tx1"/>
              </a:buClr>
              <a:buSzPct val="65000"/>
              <a:buFont typeface="Wingdings" pitchFamily="2" charset="2"/>
              <a:buAutoNum type="arabicPeriod" startAt="14"/>
            </a:pPr>
            <a:r>
              <a:rPr lang="tr-TR" sz="1500" b="1">
                <a:solidFill>
                  <a:srgbClr val="FFCC00"/>
                </a:solidFill>
                <a:latin typeface="Comic Sans MS" pitchFamily="66" charset="0"/>
              </a:rPr>
              <a:t>İşyeri Bina ve Eklentilerinde Alınacak Sağlık ve Güvenlik Önlemlerine İlişkin Yönetmelik</a:t>
            </a:r>
          </a:p>
          <a:p>
            <a:pPr marL="365125" indent="-365125">
              <a:spcBef>
                <a:spcPct val="60000"/>
              </a:spcBef>
              <a:buClr>
                <a:schemeClr val="tx1"/>
              </a:buClr>
              <a:buSzPct val="65000"/>
              <a:buFont typeface="Wingdings" pitchFamily="2" charset="2"/>
              <a:buAutoNum type="arabicPeriod" startAt="14"/>
            </a:pPr>
            <a:r>
              <a:rPr lang="tr-TR" sz="1500" b="1">
                <a:solidFill>
                  <a:srgbClr val="FFCC00"/>
                </a:solidFill>
                <a:latin typeface="Comic Sans MS" pitchFamily="66" charset="0"/>
              </a:rPr>
              <a:t>Elle Taşıma İşleri Yönetmeliği</a:t>
            </a:r>
          </a:p>
          <a:p>
            <a:pPr marL="365125" indent="-365125">
              <a:spcBef>
                <a:spcPct val="60000"/>
              </a:spcBef>
              <a:buClr>
                <a:schemeClr val="tx1"/>
              </a:buClr>
              <a:buSzPct val="65000"/>
              <a:buFont typeface="Wingdings" pitchFamily="2" charset="2"/>
              <a:buAutoNum type="arabicPeriod" startAt="14"/>
            </a:pPr>
            <a:r>
              <a:rPr lang="tr-TR" sz="1500" b="1">
                <a:solidFill>
                  <a:srgbClr val="FFCC00"/>
                </a:solidFill>
                <a:latin typeface="Comic Sans MS" pitchFamily="66" charset="0"/>
              </a:rPr>
              <a:t>Kişisel Koruyucu Donanımların İşyerlerinde Kullanılması Hakkında Yönetmelik</a:t>
            </a:r>
          </a:p>
          <a:p>
            <a:pPr marL="365125" indent="-365125">
              <a:spcBef>
                <a:spcPct val="60000"/>
              </a:spcBef>
              <a:buClr>
                <a:schemeClr val="tx1"/>
              </a:buClr>
              <a:buSzPct val="65000"/>
              <a:buFont typeface="Wingdings" pitchFamily="2" charset="2"/>
              <a:buAutoNum type="arabicPeriod" startAt="14"/>
            </a:pPr>
            <a:r>
              <a:rPr lang="tr-TR" sz="1500" b="1">
                <a:solidFill>
                  <a:srgbClr val="FFCC00"/>
                </a:solidFill>
                <a:latin typeface="Comic Sans MS" pitchFamily="66" charset="0"/>
              </a:rPr>
              <a:t>Ağır ve Tehlikeli İşler Yönetmeliği</a:t>
            </a:r>
          </a:p>
          <a:p>
            <a:pPr marL="365125" indent="-365125">
              <a:spcBef>
                <a:spcPct val="60000"/>
              </a:spcBef>
              <a:buClr>
                <a:schemeClr val="tx1"/>
              </a:buClr>
              <a:buSzPct val="65000"/>
              <a:buFont typeface="Wingdings" pitchFamily="2" charset="2"/>
              <a:buNone/>
            </a:pPr>
            <a:endParaRPr lang="tr-TR" sz="1500" b="1">
              <a:solidFill>
                <a:srgbClr val="FFCC00"/>
              </a:solidFill>
              <a:latin typeface="Comic Sans MS" pitchFamily="66" charset="0"/>
            </a:endParaRPr>
          </a:p>
        </p:txBody>
      </p:sp>
      <p:sp>
        <p:nvSpPr>
          <p:cNvPr id="304133" name="Rectangle 5"/>
          <p:cNvSpPr>
            <a:spLocks noChangeArrowheads="1"/>
          </p:cNvSpPr>
          <p:nvPr/>
        </p:nvSpPr>
        <p:spPr bwMode="auto">
          <a:xfrm>
            <a:off x="4716463" y="1916113"/>
            <a:ext cx="3887787" cy="4321175"/>
          </a:xfrm>
          <a:prstGeom prst="rect">
            <a:avLst/>
          </a:prstGeom>
          <a:noFill/>
          <a:ln w="9525">
            <a:noFill/>
            <a:miter lim="800000"/>
            <a:headEnd/>
            <a:tailEnd/>
          </a:ln>
          <a:effectLst/>
        </p:spPr>
        <p:txBody>
          <a:bodyPr/>
          <a:lstStyle/>
          <a:p>
            <a:pPr marL="365125" indent="-365125">
              <a:spcBef>
                <a:spcPct val="60000"/>
              </a:spcBef>
              <a:buClr>
                <a:schemeClr val="tx1"/>
              </a:buClr>
              <a:buSzPct val="65000"/>
              <a:buFont typeface="Wingdings" pitchFamily="2" charset="2"/>
              <a:buAutoNum type="arabicPeriod" startAt="20"/>
            </a:pPr>
            <a:r>
              <a:rPr lang="tr-TR" sz="1500" b="1">
                <a:solidFill>
                  <a:srgbClr val="FFCC00"/>
                </a:solidFill>
                <a:latin typeface="Comic Sans MS" pitchFamily="66" charset="0"/>
              </a:rPr>
              <a:t>İş Ekipmanlarının Kullanımında Sağlık ve Güvenlik Şartları Yönetmeliği</a:t>
            </a:r>
          </a:p>
          <a:p>
            <a:pPr marL="365125" indent="-365125">
              <a:spcBef>
                <a:spcPct val="60000"/>
              </a:spcBef>
              <a:buClr>
                <a:schemeClr val="tx1"/>
              </a:buClr>
              <a:buSzPct val="65000"/>
              <a:buFont typeface="Wingdings" pitchFamily="2" charset="2"/>
              <a:buAutoNum type="arabicPeriod" startAt="20"/>
            </a:pPr>
            <a:r>
              <a:rPr lang="tr-TR" sz="1500" b="1">
                <a:solidFill>
                  <a:srgbClr val="FFCC00"/>
                </a:solidFill>
                <a:latin typeface="Comic Sans MS" pitchFamily="66" charset="0"/>
              </a:rPr>
              <a:t>Çocuk ve Genç İşçilerin Çalıştırılma Usul ve Esasları Hakkında Yönetmelik</a:t>
            </a:r>
          </a:p>
          <a:p>
            <a:pPr marL="365125" indent="-365125">
              <a:spcBef>
                <a:spcPct val="60000"/>
              </a:spcBef>
              <a:buClr>
                <a:schemeClr val="tx1"/>
              </a:buClr>
              <a:buSzPct val="65000"/>
              <a:buFont typeface="Wingdings" pitchFamily="2" charset="2"/>
              <a:buAutoNum type="arabicPeriod" startAt="20"/>
            </a:pPr>
            <a:r>
              <a:rPr lang="tr-TR" sz="1500" b="1">
                <a:solidFill>
                  <a:srgbClr val="FFCC00"/>
                </a:solidFill>
                <a:latin typeface="Comic Sans MS" pitchFamily="66" charset="0"/>
              </a:rPr>
              <a:t>İş Sağlığı ve Güvenliği Kurulları Hakkında Yönetmelik</a:t>
            </a:r>
          </a:p>
          <a:p>
            <a:pPr marL="365125" indent="-365125">
              <a:spcBef>
                <a:spcPct val="60000"/>
              </a:spcBef>
              <a:buClr>
                <a:schemeClr val="tx1"/>
              </a:buClr>
              <a:buSzPct val="65000"/>
              <a:buFont typeface="Wingdings" pitchFamily="2" charset="2"/>
              <a:buAutoNum type="arabicPeriod" startAt="20"/>
            </a:pPr>
            <a:r>
              <a:rPr lang="tr-TR" sz="1500" b="1">
                <a:solidFill>
                  <a:srgbClr val="FFCC00"/>
                </a:solidFill>
                <a:latin typeface="Comic Sans MS" pitchFamily="66" charset="0"/>
              </a:rPr>
              <a:t>Biyolojik Etkenlere Maruziyet Risklerinin Önlenmesi Hakkında Yönetmelik</a:t>
            </a:r>
          </a:p>
          <a:p>
            <a:pPr marL="365125" indent="-365125">
              <a:spcBef>
                <a:spcPct val="60000"/>
              </a:spcBef>
              <a:buClr>
                <a:schemeClr val="tx1"/>
              </a:buClr>
              <a:buSzPct val="65000"/>
              <a:buFont typeface="Wingdings" pitchFamily="2" charset="2"/>
              <a:buAutoNum type="arabicPeriod" startAt="20"/>
            </a:pPr>
            <a:r>
              <a:rPr lang="tr-TR" sz="1500" b="1">
                <a:solidFill>
                  <a:srgbClr val="FFCC00"/>
                </a:solidFill>
                <a:latin typeface="Comic Sans MS" pitchFamily="66" charset="0"/>
              </a:rPr>
              <a:t>Geçici ve Belirli Süreli İşlerde İş Sağlığı ve Güvenliği Hakkında Yönetmelik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4132"/>
                                        </p:tgtEl>
                                        <p:attrNameLst>
                                          <p:attrName>style.visibility</p:attrName>
                                        </p:attrNameLst>
                                      </p:cBhvr>
                                      <p:to>
                                        <p:strVal val="visible"/>
                                      </p:to>
                                    </p:set>
                                    <p:anim calcmode="lin" valueType="num">
                                      <p:cBhvr additive="base">
                                        <p:cTn id="7" dur="500" fill="hold"/>
                                        <p:tgtEl>
                                          <p:spTgt spid="304132"/>
                                        </p:tgtEl>
                                        <p:attrNameLst>
                                          <p:attrName>ppt_x</p:attrName>
                                        </p:attrNameLst>
                                      </p:cBhvr>
                                      <p:tavLst>
                                        <p:tav tm="0">
                                          <p:val>
                                            <p:strVal val="#ppt_x"/>
                                          </p:val>
                                        </p:tav>
                                        <p:tav tm="100000">
                                          <p:val>
                                            <p:strVal val="#ppt_x"/>
                                          </p:val>
                                        </p:tav>
                                      </p:tavLst>
                                    </p:anim>
                                    <p:anim calcmode="lin" valueType="num">
                                      <p:cBhvr additive="base">
                                        <p:cTn id="8" dur="500" fill="hold"/>
                                        <p:tgtEl>
                                          <p:spTgt spid="30413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4133"/>
                                        </p:tgtEl>
                                        <p:attrNameLst>
                                          <p:attrName>style.visibility</p:attrName>
                                        </p:attrNameLst>
                                      </p:cBhvr>
                                      <p:to>
                                        <p:strVal val="visible"/>
                                      </p:to>
                                    </p:set>
                                    <p:anim calcmode="lin" valueType="num">
                                      <p:cBhvr additive="base">
                                        <p:cTn id="11" dur="500" fill="hold"/>
                                        <p:tgtEl>
                                          <p:spTgt spid="304133"/>
                                        </p:tgtEl>
                                        <p:attrNameLst>
                                          <p:attrName>ppt_x</p:attrName>
                                        </p:attrNameLst>
                                      </p:cBhvr>
                                      <p:tavLst>
                                        <p:tav tm="0">
                                          <p:val>
                                            <p:strVal val="#ppt_x"/>
                                          </p:val>
                                        </p:tav>
                                        <p:tav tm="100000">
                                          <p:val>
                                            <p:strVal val="#ppt_x"/>
                                          </p:val>
                                        </p:tav>
                                      </p:tavLst>
                                    </p:anim>
                                    <p:anim calcmode="lin" valueType="num">
                                      <p:cBhvr additive="base">
                                        <p:cTn id="12" dur="500" fill="hold"/>
                                        <p:tgtEl>
                                          <p:spTgt spid="30413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anim calcmode="lin" valueType="num">
                                      <p:cBhvr>
                                        <p:cTn id="18" dur="2000" fill="hold"/>
                                        <p:tgtEl>
                                          <p:spTgt spid="7"/>
                                        </p:tgtEl>
                                        <p:attrNameLst>
                                          <p:attrName>ppt_w</p:attrName>
                                        </p:attrNameLst>
                                      </p:cBhvr>
                                      <p:tavLst>
                                        <p:tav tm="0" fmla="#ppt_w*sin(2.5*pi*$)">
                                          <p:val>
                                            <p:fltVal val="0"/>
                                          </p:val>
                                        </p:tav>
                                        <p:tav tm="100000">
                                          <p:val>
                                            <p:fltVal val="1"/>
                                          </p:val>
                                        </p:tav>
                                      </p:tavLst>
                                    </p:anim>
                                    <p:anim calcmode="lin" valueType="num">
                                      <p:cBhvr>
                                        <p:cTn id="19"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2" grpId="0"/>
      <p:bldP spid="3041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5 Slayt Numarası Yer Tutucusu"/>
          <p:cNvSpPr>
            <a:spLocks noGrp="1"/>
          </p:cNvSpPr>
          <p:nvPr>
            <p:ph type="sldNum" sz="quarter" idx="12"/>
          </p:nvPr>
        </p:nvSpPr>
        <p:spPr/>
        <p:txBody>
          <a:bodyPr/>
          <a:lstStyle/>
          <a:p>
            <a:fld id="{5424C612-0BDE-479B-A1E5-EA2C317155D7}" type="slidenum">
              <a:rPr lang="tr-TR" altLang="en-US"/>
              <a:pPr/>
              <a:t>4</a:t>
            </a:fld>
            <a:endParaRPr lang="tr-TR" altLang="en-US"/>
          </a:p>
        </p:txBody>
      </p:sp>
      <p:sp>
        <p:nvSpPr>
          <p:cNvPr id="280578" name="Rectangle 2"/>
          <p:cNvSpPr>
            <a:spLocks noChangeArrowheads="1"/>
          </p:cNvSpPr>
          <p:nvPr/>
        </p:nvSpPr>
        <p:spPr bwMode="auto">
          <a:xfrm>
            <a:off x="539750" y="2133600"/>
            <a:ext cx="7777163" cy="685800"/>
          </a:xfrm>
          <a:prstGeom prst="rect">
            <a:avLst/>
          </a:prstGeom>
          <a:noFill/>
          <a:ln w="9525">
            <a:noFill/>
            <a:miter lim="800000"/>
            <a:headEnd type="none" w="sm" len="sm"/>
            <a:tailEnd type="none" w="sm" len="sm"/>
          </a:ln>
          <a:effectLst/>
        </p:spPr>
        <p:txBody>
          <a:bodyPr wrap="none" anchor="ctr"/>
          <a:lstStyle/>
          <a:p>
            <a:pPr>
              <a:spcBef>
                <a:spcPct val="20000"/>
              </a:spcBef>
            </a:pPr>
            <a:r>
              <a:rPr lang="tr-TR" sz="2000" b="1">
                <a:latin typeface="Comic Sans MS" pitchFamily="66" charset="0"/>
                <a:cs typeface="Times New Roman" pitchFamily="18" charset="0"/>
              </a:rPr>
              <a:t>Yönetim Kurulunca atanan Genel Direktör tarafından yönetilir.</a:t>
            </a:r>
          </a:p>
        </p:txBody>
      </p:sp>
      <p:sp>
        <p:nvSpPr>
          <p:cNvPr id="280579" name="Rectangle 3"/>
          <p:cNvSpPr>
            <a:spLocks noChangeArrowheads="1"/>
          </p:cNvSpPr>
          <p:nvPr/>
        </p:nvSpPr>
        <p:spPr bwMode="auto">
          <a:xfrm>
            <a:off x="468313" y="2708275"/>
            <a:ext cx="7991475" cy="609600"/>
          </a:xfrm>
          <a:prstGeom prst="rect">
            <a:avLst/>
          </a:prstGeom>
          <a:noFill/>
          <a:ln w="9525">
            <a:noFill/>
            <a:miter lim="800000"/>
            <a:headEnd type="none" w="sm" len="sm"/>
            <a:tailEnd type="none" w="sm" len="sm"/>
          </a:ln>
          <a:effectLst/>
        </p:spPr>
        <p:txBody>
          <a:bodyPr wrap="none" anchor="ctr"/>
          <a:lstStyle/>
          <a:p>
            <a:pPr>
              <a:spcBef>
                <a:spcPct val="20000"/>
              </a:spcBef>
            </a:pPr>
            <a:r>
              <a:rPr lang="tr-TR" sz="2400" b="1">
                <a:solidFill>
                  <a:srgbClr val="0000FF"/>
                </a:solidFill>
                <a:latin typeface="Comic Sans MS" pitchFamily="66" charset="0"/>
                <a:cs typeface="Times New Roman" pitchFamily="18" charset="0"/>
              </a:rPr>
              <a:t>İşveren temsilcileri - İşçi temsilcileri - Hükümetler</a:t>
            </a:r>
          </a:p>
        </p:txBody>
      </p:sp>
      <p:sp>
        <p:nvSpPr>
          <p:cNvPr id="280580" name="Rectangle 4"/>
          <p:cNvSpPr>
            <a:spLocks noChangeArrowheads="1"/>
          </p:cNvSpPr>
          <p:nvPr/>
        </p:nvSpPr>
        <p:spPr bwMode="auto">
          <a:xfrm>
            <a:off x="467544" y="4149080"/>
            <a:ext cx="6768752" cy="1439863"/>
          </a:xfrm>
          <a:prstGeom prst="rect">
            <a:avLst/>
          </a:prstGeom>
          <a:noFill/>
          <a:ln w="9525">
            <a:noFill/>
            <a:miter lim="800000"/>
            <a:headEnd type="none" w="sm" len="sm"/>
            <a:tailEnd type="none" w="sm" len="sm"/>
          </a:ln>
          <a:effectLst/>
        </p:spPr>
        <p:txBody>
          <a:bodyPr wrap="none" anchor="ctr"/>
          <a:lstStyle/>
          <a:p>
            <a:pPr>
              <a:spcBef>
                <a:spcPct val="20000"/>
              </a:spcBef>
            </a:pPr>
            <a:r>
              <a:rPr lang="tr-TR" sz="2000" b="1" dirty="0">
                <a:solidFill>
                  <a:srgbClr val="0000FF"/>
                </a:solidFill>
                <a:latin typeface="Comic Sans MS" pitchFamily="66" charset="0"/>
                <a:cs typeface="Times New Roman" pitchFamily="18" charset="0"/>
              </a:rPr>
              <a:t>Uluslararası Çalışma Konferansı (Yılda 1)</a:t>
            </a:r>
          </a:p>
          <a:p>
            <a:pPr>
              <a:spcBef>
                <a:spcPct val="20000"/>
              </a:spcBef>
            </a:pPr>
            <a:r>
              <a:rPr lang="tr-TR" sz="2000" b="1" dirty="0">
                <a:solidFill>
                  <a:srgbClr val="0000FF"/>
                </a:solidFill>
                <a:latin typeface="Comic Sans MS" pitchFamily="66" charset="0"/>
                <a:cs typeface="Times New Roman" pitchFamily="18" charset="0"/>
              </a:rPr>
              <a:t>Üye ülkeler --------2 hükümet temsilcisi 1 işveren temsilcisi </a:t>
            </a:r>
            <a:r>
              <a:rPr lang="tr-TR" sz="2000" b="1" dirty="0" smtClean="0">
                <a:solidFill>
                  <a:srgbClr val="0000FF"/>
                </a:solidFill>
                <a:latin typeface="Comic Sans MS" pitchFamily="66" charset="0"/>
                <a:cs typeface="Times New Roman" pitchFamily="18" charset="0"/>
              </a:rPr>
              <a:t>ile</a:t>
            </a:r>
          </a:p>
          <a:p>
            <a:pPr>
              <a:spcBef>
                <a:spcPct val="20000"/>
              </a:spcBef>
            </a:pPr>
            <a:r>
              <a:rPr lang="tr-TR" sz="2000" b="1" dirty="0" smtClean="0">
                <a:solidFill>
                  <a:srgbClr val="0000FF"/>
                </a:solidFill>
                <a:latin typeface="Comic Sans MS" pitchFamily="66" charset="0"/>
                <a:cs typeface="Times New Roman" pitchFamily="18" charset="0"/>
              </a:rPr>
              <a:t> </a:t>
            </a:r>
            <a:r>
              <a:rPr lang="tr-TR" sz="2000" b="1" dirty="0">
                <a:solidFill>
                  <a:srgbClr val="0000FF"/>
                </a:solidFill>
                <a:latin typeface="Comic Sans MS" pitchFamily="66" charset="0"/>
                <a:cs typeface="Times New Roman" pitchFamily="18" charset="0"/>
              </a:rPr>
              <a:t>toplantıya katılım </a:t>
            </a:r>
          </a:p>
          <a:p>
            <a:pPr>
              <a:spcBef>
                <a:spcPct val="20000"/>
              </a:spcBef>
            </a:pPr>
            <a:r>
              <a:rPr lang="tr-TR" sz="2000" b="1" dirty="0">
                <a:solidFill>
                  <a:srgbClr val="0000FF"/>
                </a:solidFill>
                <a:latin typeface="Comic Sans MS" pitchFamily="66" charset="0"/>
                <a:cs typeface="Times New Roman" pitchFamily="18" charset="0"/>
              </a:rPr>
              <a:t>ILO Çalışmaları</a:t>
            </a:r>
          </a:p>
          <a:p>
            <a:pPr>
              <a:spcBef>
                <a:spcPct val="20000"/>
              </a:spcBef>
            </a:pPr>
            <a:r>
              <a:rPr lang="tr-TR" sz="2000" b="1" dirty="0">
                <a:solidFill>
                  <a:srgbClr val="0000FF"/>
                </a:solidFill>
                <a:latin typeface="Comic Sans MS" pitchFamily="66" charset="0"/>
                <a:cs typeface="Times New Roman" pitchFamily="18" charset="0"/>
              </a:rPr>
              <a:t>Üye ülkeler --------28 hükümet temsilcisi 14 işveren  ve 14 işçi temsilcisi </a:t>
            </a:r>
            <a:endParaRPr lang="tr-TR" sz="2000" b="1" dirty="0" smtClean="0">
              <a:solidFill>
                <a:srgbClr val="0000FF"/>
              </a:solidFill>
              <a:latin typeface="Comic Sans MS" pitchFamily="66" charset="0"/>
              <a:cs typeface="Times New Roman" pitchFamily="18" charset="0"/>
            </a:endParaRPr>
          </a:p>
          <a:p>
            <a:pPr>
              <a:spcBef>
                <a:spcPct val="20000"/>
              </a:spcBef>
            </a:pPr>
            <a:r>
              <a:rPr lang="tr-TR" sz="2000" b="1" dirty="0" smtClean="0">
                <a:solidFill>
                  <a:srgbClr val="0000FF"/>
                </a:solidFill>
                <a:latin typeface="Comic Sans MS" pitchFamily="66" charset="0"/>
                <a:cs typeface="Times New Roman" pitchFamily="18" charset="0"/>
              </a:rPr>
              <a:t>ile </a:t>
            </a:r>
            <a:r>
              <a:rPr lang="tr-TR" sz="2000" b="1" dirty="0">
                <a:solidFill>
                  <a:srgbClr val="0000FF"/>
                </a:solidFill>
                <a:latin typeface="Comic Sans MS" pitchFamily="66" charset="0"/>
                <a:cs typeface="Times New Roman" pitchFamily="18" charset="0"/>
              </a:rPr>
              <a:t>idare edilmektedir.</a:t>
            </a:r>
          </a:p>
          <a:p>
            <a:pPr>
              <a:spcBef>
                <a:spcPct val="20000"/>
              </a:spcBef>
            </a:pPr>
            <a:r>
              <a:rPr lang="tr-TR" sz="2000" b="1" dirty="0">
                <a:solidFill>
                  <a:srgbClr val="0000FF"/>
                </a:solidFill>
                <a:latin typeface="Comic Sans MS" pitchFamily="66" charset="0"/>
                <a:cs typeface="Times New Roman" pitchFamily="18" charset="0"/>
              </a:rPr>
              <a:t>2 yılda bir çalışma </a:t>
            </a:r>
            <a:r>
              <a:rPr lang="tr-TR" sz="2000" b="1" dirty="0" err="1">
                <a:solidFill>
                  <a:srgbClr val="0000FF"/>
                </a:solidFill>
                <a:latin typeface="Comic Sans MS" pitchFamily="66" charset="0"/>
                <a:cs typeface="Times New Roman" pitchFamily="18" charset="0"/>
              </a:rPr>
              <a:t>proğramı</a:t>
            </a:r>
            <a:r>
              <a:rPr lang="tr-TR" sz="2000" b="1" dirty="0">
                <a:solidFill>
                  <a:srgbClr val="0000FF"/>
                </a:solidFill>
                <a:latin typeface="Comic Sans MS" pitchFamily="66" charset="0"/>
                <a:cs typeface="Times New Roman" pitchFamily="18" charset="0"/>
              </a:rPr>
              <a:t> ve bütçesi belirlenmektedir.</a:t>
            </a:r>
          </a:p>
        </p:txBody>
      </p:sp>
      <p:sp>
        <p:nvSpPr>
          <p:cNvPr id="280582" name="Rectangle 6"/>
          <p:cNvSpPr>
            <a:spLocks noChangeArrowheads="1"/>
          </p:cNvSpPr>
          <p:nvPr/>
        </p:nvSpPr>
        <p:spPr bwMode="auto">
          <a:xfrm>
            <a:off x="2339975" y="765175"/>
            <a:ext cx="6059488" cy="762000"/>
          </a:xfrm>
          <a:prstGeom prst="rect">
            <a:avLst/>
          </a:prstGeom>
          <a:noFill/>
          <a:ln w="9525">
            <a:noFill/>
            <a:miter lim="800000"/>
            <a:headEnd type="none" w="sm" len="sm"/>
            <a:tailEnd type="none" w="sm" len="sm"/>
          </a:ln>
          <a:effectLst/>
        </p:spPr>
        <p:txBody>
          <a:bodyPr>
            <a:spAutoFit/>
          </a:bodyPr>
          <a:lstStyle/>
          <a:p>
            <a:pPr>
              <a:spcBef>
                <a:spcPct val="20000"/>
              </a:spcBef>
            </a:pPr>
            <a:r>
              <a:rPr lang="tr-TR" sz="2000" b="1">
                <a:solidFill>
                  <a:srgbClr val="B6230A"/>
                </a:solidFill>
                <a:latin typeface="Comic Sans MS" pitchFamily="66" charset="0"/>
                <a:cs typeface="Times New Roman" pitchFamily="18" charset="0"/>
              </a:rPr>
              <a:t>International Labour Organization ILO </a:t>
            </a:r>
          </a:p>
          <a:p>
            <a:pPr>
              <a:spcBef>
                <a:spcPct val="20000"/>
              </a:spcBef>
            </a:pPr>
            <a:r>
              <a:rPr lang="tr-TR" sz="2000" b="1">
                <a:solidFill>
                  <a:srgbClr val="B6230A"/>
                </a:solidFill>
                <a:latin typeface="Comic Sans MS" pitchFamily="66" charset="0"/>
                <a:cs typeface="Times New Roman" pitchFamily="18" charset="0"/>
              </a:rPr>
              <a:t>(Uluslararası Çalışma Örgütü)</a:t>
            </a:r>
          </a:p>
        </p:txBody>
      </p:sp>
      <p:pic>
        <p:nvPicPr>
          <p:cNvPr id="280583" name="Picture 7" descr="ILO Home">
            <a:hlinkClick r:id="rId2"/>
          </p:cNvPr>
          <p:cNvPicPr>
            <a:picLocks noChangeAspect="1" noChangeArrowheads="1"/>
          </p:cNvPicPr>
          <p:nvPr/>
        </p:nvPicPr>
        <p:blipFill>
          <a:blip r:embed="rId3" cstate="print"/>
          <a:srcRect/>
          <a:stretch>
            <a:fillRect/>
          </a:stretch>
        </p:blipFill>
        <p:spPr bwMode="auto">
          <a:xfrm>
            <a:off x="7391400" y="476672"/>
            <a:ext cx="1752600" cy="14033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280578"/>
                                        </p:tgtEl>
                                        <p:attrNameLst>
                                          <p:attrName>style.visibility</p:attrName>
                                        </p:attrNameLst>
                                      </p:cBhvr>
                                      <p:to>
                                        <p:strVal val="visible"/>
                                      </p:to>
                                    </p:set>
                                    <p:animEffect transition="in" filter="wipe(up)">
                                      <p:cBhvr>
                                        <p:cTn id="7" dur="500"/>
                                        <p:tgtEl>
                                          <p:spTgt spid="280578"/>
                                        </p:tgtEl>
                                      </p:cBhvr>
                                    </p:animEffect>
                                  </p:childTnLst>
                                </p:cTn>
                              </p:par>
                            </p:childTnLst>
                          </p:cTn>
                        </p:par>
                        <p:par>
                          <p:cTn id="8" fill="hold">
                            <p:stCondLst>
                              <p:cond delay="1500"/>
                            </p:stCondLst>
                            <p:childTnLst>
                              <p:par>
                                <p:cTn id="9" presetID="22" presetClass="entr" presetSubtype="1" fill="hold" grpId="0" nodeType="afterEffect">
                                  <p:stCondLst>
                                    <p:cond delay="1000"/>
                                  </p:stCondLst>
                                  <p:childTnLst>
                                    <p:set>
                                      <p:cBhvr>
                                        <p:cTn id="10" dur="1" fill="hold">
                                          <p:stCondLst>
                                            <p:cond delay="0"/>
                                          </p:stCondLst>
                                        </p:cTn>
                                        <p:tgtEl>
                                          <p:spTgt spid="280579"/>
                                        </p:tgtEl>
                                        <p:attrNameLst>
                                          <p:attrName>style.visibility</p:attrName>
                                        </p:attrNameLst>
                                      </p:cBhvr>
                                      <p:to>
                                        <p:strVal val="visible"/>
                                      </p:to>
                                    </p:set>
                                    <p:animEffect transition="in" filter="wipe(up)">
                                      <p:cBhvr>
                                        <p:cTn id="11" dur="500"/>
                                        <p:tgtEl>
                                          <p:spTgt spid="280579"/>
                                        </p:tgtEl>
                                      </p:cBhvr>
                                    </p:animEffect>
                                  </p:childTnLst>
                                </p:cTn>
                              </p:par>
                            </p:childTnLst>
                          </p:cTn>
                        </p:par>
                        <p:par>
                          <p:cTn id="12" fill="hold">
                            <p:stCondLst>
                              <p:cond delay="3000"/>
                            </p:stCondLst>
                            <p:childTnLst>
                              <p:par>
                                <p:cTn id="13" presetID="22" presetClass="entr" presetSubtype="1" fill="hold" grpId="0" nodeType="afterEffect">
                                  <p:stCondLst>
                                    <p:cond delay="1000"/>
                                  </p:stCondLst>
                                  <p:childTnLst>
                                    <p:set>
                                      <p:cBhvr>
                                        <p:cTn id="14" dur="1" fill="hold">
                                          <p:stCondLst>
                                            <p:cond delay="0"/>
                                          </p:stCondLst>
                                        </p:cTn>
                                        <p:tgtEl>
                                          <p:spTgt spid="280580"/>
                                        </p:tgtEl>
                                        <p:attrNameLst>
                                          <p:attrName>style.visibility</p:attrName>
                                        </p:attrNameLst>
                                      </p:cBhvr>
                                      <p:to>
                                        <p:strVal val="visible"/>
                                      </p:to>
                                    </p:set>
                                    <p:animEffect transition="in" filter="wipe(up)">
                                      <p:cBhvr>
                                        <p:cTn id="15" dur="500"/>
                                        <p:tgtEl>
                                          <p:spTgt spid="280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578" grpId="0" autoUpdateAnimBg="0"/>
      <p:bldP spid="280579" grpId="0" autoUpdateAnimBg="0"/>
      <p:bldP spid="280580"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Rectangle 1027"/>
          <p:cNvSpPr>
            <a:spLocks noGrp="1" noChangeArrowheads="1"/>
          </p:cNvSpPr>
          <p:nvPr>
            <p:ph idx="1"/>
          </p:nvPr>
        </p:nvSpPr>
        <p:spPr>
          <a:xfrm>
            <a:off x="683568" y="1772816"/>
            <a:ext cx="8229600" cy="4249738"/>
          </a:xfrm>
        </p:spPr>
        <p:txBody>
          <a:bodyPr/>
          <a:lstStyle/>
          <a:p>
            <a:pPr>
              <a:lnSpc>
                <a:spcPct val="80000"/>
              </a:lnSpc>
              <a:buFont typeface="Wingdings" pitchFamily="2" charset="2"/>
              <a:buNone/>
            </a:pPr>
            <a:r>
              <a:rPr lang="tr-TR" sz="2100" b="1" dirty="0">
                <a:solidFill>
                  <a:srgbClr val="FF5050"/>
                </a:solidFill>
              </a:rPr>
              <a:t>   </a:t>
            </a:r>
            <a:r>
              <a:rPr lang="tr-TR" sz="3400" b="1" dirty="0">
                <a:solidFill>
                  <a:srgbClr val="FF5050"/>
                </a:solidFill>
              </a:rPr>
              <a:t>İş Kanunu Madde:77</a:t>
            </a:r>
            <a:r>
              <a:rPr lang="tr-TR" sz="3400" b="1" dirty="0"/>
              <a:t> </a:t>
            </a:r>
            <a:endParaRPr lang="tr-TR" sz="3400" b="1" dirty="0">
              <a:solidFill>
                <a:srgbClr val="FFFF00"/>
              </a:solidFill>
            </a:endParaRPr>
          </a:p>
          <a:p>
            <a:pPr>
              <a:lnSpc>
                <a:spcPct val="80000"/>
              </a:lnSpc>
              <a:buFont typeface="Wingdings" pitchFamily="2" charset="2"/>
              <a:buNone/>
            </a:pPr>
            <a:r>
              <a:rPr lang="tr-TR" sz="2100" dirty="0"/>
              <a:t>      </a:t>
            </a:r>
          </a:p>
          <a:p>
            <a:pPr>
              <a:lnSpc>
                <a:spcPct val="110000"/>
              </a:lnSpc>
            </a:pPr>
            <a:r>
              <a:rPr lang="tr-TR" sz="2100" dirty="0"/>
              <a:t>      </a:t>
            </a:r>
            <a:r>
              <a:rPr lang="tr-TR" dirty="0"/>
              <a:t>İşverenler işyerlerinde iş sağlığı  ve iş güvenliğinin sağlanması için gerekli her türlü önlemi almak, araç ve gereçleri noksansız bulundurmak, </a:t>
            </a:r>
            <a:r>
              <a:rPr lang="tr-TR" dirty="0">
                <a:solidFill>
                  <a:srgbClr val="FF5050"/>
                </a:solidFill>
              </a:rPr>
              <a:t>işçilerde iş sağlığı ve güvenliği konusunda her türlü önleme uymakla</a:t>
            </a:r>
            <a:r>
              <a:rPr lang="tr-TR" dirty="0"/>
              <a:t> yükümlüdürler.</a:t>
            </a:r>
            <a:endParaRPr lang="tr-TR" sz="2100" dirty="0">
              <a:solidFill>
                <a:srgbClr val="FFFF00"/>
              </a:solidFill>
            </a:endParaRPr>
          </a:p>
        </p:txBody>
      </p:sp>
      <p:sp>
        <p:nvSpPr>
          <p:cNvPr id="5" name="5 Slayt Numarası Yer Tutucusu"/>
          <p:cNvSpPr>
            <a:spLocks noGrp="1"/>
          </p:cNvSpPr>
          <p:nvPr>
            <p:ph type="sldNum" sz="quarter" idx="12"/>
          </p:nvPr>
        </p:nvSpPr>
        <p:spPr/>
        <p:txBody>
          <a:bodyPr/>
          <a:lstStyle/>
          <a:p>
            <a:fld id="{54B1BEDE-48DA-4981-99EE-0999304EE4C5}" type="slidenum">
              <a:rPr lang="tr-TR" altLang="en-US"/>
              <a:pPr/>
              <a:t>40</a:t>
            </a:fld>
            <a:endParaRPr lang="tr-TR" alt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7" name="Rectangle 3"/>
          <p:cNvSpPr>
            <a:spLocks noGrp="1" noChangeArrowheads="1"/>
          </p:cNvSpPr>
          <p:nvPr>
            <p:ph idx="1"/>
          </p:nvPr>
        </p:nvSpPr>
        <p:spPr>
          <a:xfrm>
            <a:off x="468313" y="1484313"/>
            <a:ext cx="8229600" cy="3960812"/>
          </a:xfrm>
        </p:spPr>
        <p:txBody>
          <a:bodyPr/>
          <a:lstStyle/>
          <a:p>
            <a:r>
              <a:rPr lang="tr-TR"/>
              <a:t>İşverenler işyerinde alınan iş sağlığı ve iş güvenliği önlemlerine uyulup uyulmadığını denetlemek, işçileri karşı karşıya bulundukları mesleki riskler, alınması gerekli tedbirler, yasal hak ve sorumlulukları konusunda </a:t>
            </a:r>
            <a:r>
              <a:rPr lang="tr-TR">
                <a:solidFill>
                  <a:srgbClr val="0033CC"/>
                </a:solidFill>
              </a:rPr>
              <a:t>bilgilendirmek</a:t>
            </a:r>
            <a:r>
              <a:rPr lang="tr-TR"/>
              <a:t> ve gerekli iş sağlığı ve güvenliği </a:t>
            </a:r>
            <a:r>
              <a:rPr lang="tr-TR">
                <a:solidFill>
                  <a:srgbClr val="0033CC"/>
                </a:solidFill>
              </a:rPr>
              <a:t>eğitimini</a:t>
            </a:r>
            <a:r>
              <a:rPr lang="tr-TR">
                <a:solidFill>
                  <a:srgbClr val="FFFF00"/>
                </a:solidFill>
              </a:rPr>
              <a:t> </a:t>
            </a:r>
            <a:r>
              <a:rPr lang="tr-TR"/>
              <a:t>vermek zorundadırlar.</a:t>
            </a:r>
          </a:p>
          <a:p>
            <a:endParaRPr lang="tr-TR"/>
          </a:p>
        </p:txBody>
      </p:sp>
      <p:sp>
        <p:nvSpPr>
          <p:cNvPr id="5" name="5 Slayt Numarası Yer Tutucusu"/>
          <p:cNvSpPr>
            <a:spLocks noGrp="1"/>
          </p:cNvSpPr>
          <p:nvPr>
            <p:ph type="sldNum" sz="quarter" idx="12"/>
          </p:nvPr>
        </p:nvSpPr>
        <p:spPr/>
        <p:txBody>
          <a:bodyPr/>
          <a:lstStyle/>
          <a:p>
            <a:fld id="{933C56A9-0600-4E06-A0B0-09705AF35CA2}" type="slidenum">
              <a:rPr lang="tr-TR" altLang="en-US"/>
              <a:pPr/>
              <a:t>41</a:t>
            </a:fld>
            <a:endParaRPr lang="tr-TR"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3 Slayt Numarası Yer Tutucusu"/>
          <p:cNvSpPr>
            <a:spLocks noGrp="1"/>
          </p:cNvSpPr>
          <p:nvPr>
            <p:ph type="sldNum" sz="quarter" idx="12"/>
          </p:nvPr>
        </p:nvSpPr>
        <p:spPr/>
        <p:txBody>
          <a:bodyPr/>
          <a:lstStyle/>
          <a:p>
            <a:fld id="{9906FC99-69CF-4EFE-8197-E8B86881401E}" type="slidenum">
              <a:rPr lang="tr-TR" altLang="en-US"/>
              <a:pPr/>
              <a:t>5</a:t>
            </a:fld>
            <a:endParaRPr lang="tr-TR" altLang="en-US"/>
          </a:p>
        </p:txBody>
      </p:sp>
      <p:sp>
        <p:nvSpPr>
          <p:cNvPr id="281602" name="Rectangle 2"/>
          <p:cNvSpPr>
            <a:spLocks noChangeArrowheads="1"/>
          </p:cNvSpPr>
          <p:nvPr/>
        </p:nvSpPr>
        <p:spPr bwMode="auto">
          <a:xfrm>
            <a:off x="539750" y="1557338"/>
            <a:ext cx="8208963" cy="2520950"/>
          </a:xfrm>
          <a:prstGeom prst="rect">
            <a:avLst/>
          </a:prstGeom>
          <a:noFill/>
          <a:ln w="9525">
            <a:noFill/>
            <a:miter lim="800000"/>
            <a:headEnd type="none" w="sm" len="sm"/>
            <a:tailEnd type="none" w="sm" len="sm"/>
          </a:ln>
          <a:effectLst/>
        </p:spPr>
        <p:txBody>
          <a:bodyPr wrap="none" anchor="ctr"/>
          <a:lstStyle/>
          <a:p>
            <a:pPr>
              <a:spcBef>
                <a:spcPct val="20000"/>
              </a:spcBef>
            </a:pPr>
            <a:r>
              <a:rPr lang="tr-TR" sz="2000" b="1">
                <a:latin typeface="Comic Sans MS" pitchFamily="66" charset="0"/>
                <a:cs typeface="Times New Roman" pitchFamily="18" charset="0"/>
              </a:rPr>
              <a:t>ILO Stratejisi;</a:t>
            </a:r>
          </a:p>
          <a:p>
            <a:pPr>
              <a:spcBef>
                <a:spcPct val="20000"/>
              </a:spcBef>
              <a:buFont typeface="Wingdings" pitchFamily="2" charset="2"/>
              <a:buChar char="Ø"/>
            </a:pPr>
            <a:r>
              <a:rPr lang="tr-TR" sz="2000" b="1">
                <a:latin typeface="Comic Sans MS" pitchFamily="66" charset="0"/>
                <a:cs typeface="Times New Roman" pitchFamily="18" charset="0"/>
              </a:rPr>
              <a:t> Çalışma yaşamında standartlar, temel ilke ve haklar</a:t>
            </a:r>
          </a:p>
          <a:p>
            <a:pPr>
              <a:spcBef>
                <a:spcPct val="20000"/>
              </a:spcBef>
              <a:buFont typeface="Wingdings" pitchFamily="2" charset="2"/>
              <a:buNone/>
            </a:pPr>
            <a:r>
              <a:rPr lang="tr-TR" sz="2000" b="1">
                <a:latin typeface="Comic Sans MS" pitchFamily="66" charset="0"/>
                <a:cs typeface="Times New Roman" pitchFamily="18" charset="0"/>
              </a:rPr>
              <a:t>  geliştirmek ve gerçekleştirmek,</a:t>
            </a:r>
          </a:p>
          <a:p>
            <a:pPr>
              <a:spcBef>
                <a:spcPct val="20000"/>
              </a:spcBef>
              <a:buFont typeface="Wingdings" pitchFamily="2" charset="2"/>
              <a:buChar char="Ø"/>
            </a:pPr>
            <a:r>
              <a:rPr lang="tr-TR" sz="2000" b="1">
                <a:latin typeface="Comic Sans MS" pitchFamily="66" charset="0"/>
                <a:cs typeface="Times New Roman" pitchFamily="18" charset="0"/>
              </a:rPr>
              <a:t> Kadın ve erkeklerin insana yakışır işlere sahip olabilmeleri,</a:t>
            </a:r>
          </a:p>
          <a:p>
            <a:pPr>
              <a:spcBef>
                <a:spcPct val="20000"/>
              </a:spcBef>
              <a:buFont typeface="Wingdings" pitchFamily="2" charset="2"/>
              <a:buNone/>
            </a:pPr>
            <a:r>
              <a:rPr lang="tr-TR" sz="2000" b="1">
                <a:latin typeface="Comic Sans MS" pitchFamily="66" charset="0"/>
                <a:cs typeface="Times New Roman" pitchFamily="18" charset="0"/>
              </a:rPr>
              <a:t>  için daha fazla fırsat yaratmak</a:t>
            </a:r>
          </a:p>
          <a:p>
            <a:pPr>
              <a:spcBef>
                <a:spcPct val="20000"/>
              </a:spcBef>
              <a:buFont typeface="Wingdings" pitchFamily="2" charset="2"/>
              <a:buChar char="Ø"/>
            </a:pPr>
            <a:r>
              <a:rPr lang="tr-TR" sz="2000" b="1">
                <a:latin typeface="Comic Sans MS" pitchFamily="66" charset="0"/>
                <a:cs typeface="Times New Roman" pitchFamily="18" charset="0"/>
              </a:rPr>
              <a:t> Sosyal koruma programlarının kapsamını ve etkinliğini artırmak</a:t>
            </a:r>
          </a:p>
          <a:p>
            <a:pPr>
              <a:spcBef>
                <a:spcPct val="20000"/>
              </a:spcBef>
              <a:buFont typeface="Wingdings" pitchFamily="2" charset="2"/>
              <a:buChar char="Ø"/>
            </a:pPr>
            <a:r>
              <a:rPr lang="tr-TR" sz="2000" b="1">
                <a:latin typeface="Comic Sans MS" pitchFamily="66" charset="0"/>
                <a:cs typeface="Times New Roman" pitchFamily="18" charset="0"/>
              </a:rPr>
              <a:t> Üçlü yapıyı ve sosyal diyalogu güçlendirmek</a:t>
            </a:r>
          </a:p>
        </p:txBody>
      </p:sp>
      <p:sp>
        <p:nvSpPr>
          <p:cNvPr id="281603" name="Rectangle 3"/>
          <p:cNvSpPr>
            <a:spLocks noChangeArrowheads="1"/>
          </p:cNvSpPr>
          <p:nvPr/>
        </p:nvSpPr>
        <p:spPr bwMode="auto">
          <a:xfrm>
            <a:off x="838200" y="4581525"/>
            <a:ext cx="3373438" cy="1511300"/>
          </a:xfrm>
          <a:prstGeom prst="rect">
            <a:avLst/>
          </a:prstGeom>
          <a:noFill/>
          <a:ln w="9525">
            <a:noFill/>
            <a:miter lim="800000"/>
            <a:headEnd type="none" w="sm" len="sm"/>
            <a:tailEnd type="none" w="sm" len="sm"/>
          </a:ln>
          <a:effectLst/>
        </p:spPr>
        <p:txBody>
          <a:bodyPr wrap="none" anchor="ctr"/>
          <a:lstStyle/>
          <a:p>
            <a:pPr>
              <a:spcBef>
                <a:spcPct val="20000"/>
              </a:spcBef>
            </a:pPr>
            <a:r>
              <a:rPr lang="tr-TR" sz="1400" b="1">
                <a:latin typeface="Comic Sans MS" pitchFamily="66" charset="0"/>
                <a:cs typeface="Times New Roman" pitchFamily="18" charset="0"/>
              </a:rPr>
              <a:t> </a:t>
            </a:r>
            <a:r>
              <a:rPr lang="tr-TR" sz="2000" b="1">
                <a:solidFill>
                  <a:srgbClr val="0000FF"/>
                </a:solidFill>
                <a:latin typeface="Comic Sans MS" pitchFamily="66" charset="0"/>
                <a:cs typeface="Times New Roman" pitchFamily="18" charset="0"/>
              </a:rPr>
              <a:t>Sözleşmeler; 188</a:t>
            </a:r>
          </a:p>
          <a:p>
            <a:pPr>
              <a:spcBef>
                <a:spcPct val="20000"/>
              </a:spcBef>
            </a:pPr>
            <a:r>
              <a:rPr lang="tr-TR" sz="2000" b="1">
                <a:solidFill>
                  <a:srgbClr val="0000FF"/>
                </a:solidFill>
                <a:latin typeface="Comic Sans MS" pitchFamily="66" charset="0"/>
                <a:cs typeface="Times New Roman" pitchFamily="18" charset="0"/>
              </a:rPr>
              <a:t> Tavsiye kararları 199</a:t>
            </a:r>
          </a:p>
          <a:p>
            <a:pPr>
              <a:spcBef>
                <a:spcPct val="20000"/>
              </a:spcBef>
            </a:pPr>
            <a:r>
              <a:rPr lang="tr-TR" sz="2000" b="1">
                <a:solidFill>
                  <a:srgbClr val="0000FF"/>
                </a:solidFill>
                <a:latin typeface="Comic Sans MS" pitchFamily="66" charset="0"/>
                <a:cs typeface="Times New Roman" pitchFamily="18" charset="0"/>
              </a:rPr>
              <a:t> Teknik yardım </a:t>
            </a:r>
          </a:p>
          <a:p>
            <a:pPr>
              <a:spcBef>
                <a:spcPct val="20000"/>
              </a:spcBef>
            </a:pPr>
            <a:r>
              <a:rPr lang="tr-TR" sz="2000" b="1">
                <a:solidFill>
                  <a:srgbClr val="0000FF"/>
                </a:solidFill>
                <a:latin typeface="Comic Sans MS" pitchFamily="66" charset="0"/>
                <a:cs typeface="Times New Roman" pitchFamily="18" charset="0"/>
              </a:rPr>
              <a:t> Eğitim ve danışmanlık</a:t>
            </a:r>
          </a:p>
        </p:txBody>
      </p:sp>
      <p:sp>
        <p:nvSpPr>
          <p:cNvPr id="281605" name="Rectangle 5"/>
          <p:cNvSpPr>
            <a:spLocks noChangeArrowheads="1"/>
          </p:cNvSpPr>
          <p:nvPr/>
        </p:nvSpPr>
        <p:spPr bwMode="auto">
          <a:xfrm>
            <a:off x="2339975" y="549275"/>
            <a:ext cx="6145213" cy="696913"/>
          </a:xfrm>
          <a:prstGeom prst="rect">
            <a:avLst/>
          </a:prstGeom>
          <a:noFill/>
          <a:ln w="9525">
            <a:noFill/>
            <a:miter lim="800000"/>
            <a:headEnd type="none" w="sm" len="sm"/>
            <a:tailEnd type="none" w="sm" len="sm"/>
          </a:ln>
          <a:effectLst/>
        </p:spPr>
        <p:txBody>
          <a:bodyPr>
            <a:spAutoFit/>
          </a:bodyPr>
          <a:lstStyle/>
          <a:p>
            <a:pPr>
              <a:spcBef>
                <a:spcPct val="20000"/>
              </a:spcBef>
            </a:pPr>
            <a:r>
              <a:rPr lang="tr-TR" b="1">
                <a:solidFill>
                  <a:srgbClr val="B6230A"/>
                </a:solidFill>
                <a:latin typeface="Comic Sans MS" pitchFamily="66" charset="0"/>
                <a:cs typeface="Times New Roman" pitchFamily="18" charset="0"/>
              </a:rPr>
              <a:t>International Labour Organization ILO </a:t>
            </a:r>
          </a:p>
          <a:p>
            <a:pPr>
              <a:spcBef>
                <a:spcPct val="20000"/>
              </a:spcBef>
            </a:pPr>
            <a:r>
              <a:rPr lang="tr-TR" b="1">
                <a:solidFill>
                  <a:srgbClr val="B6230A"/>
                </a:solidFill>
                <a:latin typeface="Comic Sans MS" pitchFamily="66" charset="0"/>
                <a:cs typeface="Times New Roman" pitchFamily="18" charset="0"/>
              </a:rPr>
              <a:t>(Uluslararası Çalışma Örgütü)</a:t>
            </a:r>
          </a:p>
        </p:txBody>
      </p:sp>
      <p:pic>
        <p:nvPicPr>
          <p:cNvPr id="281606" name="Picture 6" descr="ILO Home">
            <a:hlinkClick r:id="rId2"/>
          </p:cNvPr>
          <p:cNvPicPr>
            <a:picLocks noChangeAspect="1" noChangeArrowheads="1"/>
          </p:cNvPicPr>
          <p:nvPr/>
        </p:nvPicPr>
        <p:blipFill>
          <a:blip r:embed="rId3" cstate="print"/>
          <a:srcRect/>
          <a:stretch>
            <a:fillRect/>
          </a:stretch>
        </p:blipFill>
        <p:spPr bwMode="auto">
          <a:xfrm>
            <a:off x="7020272" y="4941168"/>
            <a:ext cx="1778000" cy="1403350"/>
          </a:xfrm>
          <a:prstGeom prst="rect">
            <a:avLst/>
          </a:prstGeom>
          <a:noFill/>
        </p:spPr>
      </p:pic>
      <p:sp>
        <p:nvSpPr>
          <p:cNvPr id="281607" name="Text Box 7"/>
          <p:cNvSpPr txBox="1">
            <a:spLocks noChangeArrowheads="1"/>
          </p:cNvSpPr>
          <p:nvPr/>
        </p:nvSpPr>
        <p:spPr bwMode="auto">
          <a:xfrm>
            <a:off x="5200650" y="4529138"/>
            <a:ext cx="1936750" cy="641350"/>
          </a:xfrm>
          <a:prstGeom prst="rect">
            <a:avLst/>
          </a:prstGeom>
          <a:noFill/>
          <a:ln w="12700" cap="sq">
            <a:noFill/>
            <a:miter lim="800000"/>
            <a:headEnd type="none" w="sm" len="sm"/>
            <a:tailEnd type="none" w="sm" len="sm"/>
          </a:ln>
          <a:effectLst/>
        </p:spPr>
        <p:txBody>
          <a:bodyPr wrap="none">
            <a:spAutoFit/>
          </a:bodyPr>
          <a:lstStyle/>
          <a:p>
            <a:r>
              <a:rPr lang="tr-TR"/>
              <a:t>220 üye ülke</a:t>
            </a:r>
          </a:p>
          <a:p>
            <a:r>
              <a:rPr lang="tr-TR"/>
              <a:t>1932 Türkiye üye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281602"/>
                                        </p:tgtEl>
                                        <p:attrNameLst>
                                          <p:attrName>style.visibility</p:attrName>
                                        </p:attrNameLst>
                                      </p:cBhvr>
                                      <p:to>
                                        <p:strVal val="visible"/>
                                      </p:to>
                                    </p:set>
                                    <p:animEffect transition="in" filter="wipe(up)">
                                      <p:cBhvr>
                                        <p:cTn id="7" dur="500"/>
                                        <p:tgtEl>
                                          <p:spTgt spid="281602"/>
                                        </p:tgtEl>
                                      </p:cBhvr>
                                    </p:animEffect>
                                  </p:childTnLst>
                                </p:cTn>
                              </p:par>
                            </p:childTnLst>
                          </p:cTn>
                        </p:par>
                        <p:par>
                          <p:cTn id="8" fill="hold">
                            <p:stCondLst>
                              <p:cond delay="1500"/>
                            </p:stCondLst>
                            <p:childTnLst>
                              <p:par>
                                <p:cTn id="9" presetID="22" presetClass="entr" presetSubtype="1" fill="hold" grpId="0" nodeType="afterEffect">
                                  <p:stCondLst>
                                    <p:cond delay="1000"/>
                                  </p:stCondLst>
                                  <p:childTnLst>
                                    <p:set>
                                      <p:cBhvr>
                                        <p:cTn id="10" dur="1" fill="hold">
                                          <p:stCondLst>
                                            <p:cond delay="0"/>
                                          </p:stCondLst>
                                        </p:cTn>
                                        <p:tgtEl>
                                          <p:spTgt spid="281603"/>
                                        </p:tgtEl>
                                        <p:attrNameLst>
                                          <p:attrName>style.visibility</p:attrName>
                                        </p:attrNameLst>
                                      </p:cBhvr>
                                      <p:to>
                                        <p:strVal val="visible"/>
                                      </p:to>
                                    </p:set>
                                    <p:animEffect transition="in" filter="wipe(up)">
                                      <p:cBhvr>
                                        <p:cTn id="11" dur="500"/>
                                        <p:tgtEl>
                                          <p:spTgt spid="281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2" grpId="0" autoUpdateAnimBg="0"/>
      <p:bldP spid="281603"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3 Slayt Numarası Yer Tutucusu"/>
          <p:cNvSpPr>
            <a:spLocks noGrp="1"/>
          </p:cNvSpPr>
          <p:nvPr>
            <p:ph type="sldNum" sz="quarter" idx="12"/>
          </p:nvPr>
        </p:nvSpPr>
        <p:spPr/>
        <p:txBody>
          <a:bodyPr/>
          <a:lstStyle/>
          <a:p>
            <a:fld id="{DB63A238-E3F0-47E5-B1AC-EF98B3E21AF6}" type="slidenum">
              <a:rPr lang="tr-TR" altLang="en-US"/>
              <a:pPr/>
              <a:t>6</a:t>
            </a:fld>
            <a:endParaRPr lang="tr-TR" altLang="en-US"/>
          </a:p>
        </p:txBody>
      </p:sp>
      <p:sp>
        <p:nvSpPr>
          <p:cNvPr id="282626" name="Rectangle 2"/>
          <p:cNvSpPr>
            <a:spLocks noChangeArrowheads="1"/>
          </p:cNvSpPr>
          <p:nvPr/>
        </p:nvSpPr>
        <p:spPr bwMode="auto">
          <a:xfrm>
            <a:off x="2195513" y="620713"/>
            <a:ext cx="6059487" cy="895350"/>
          </a:xfrm>
          <a:prstGeom prst="rect">
            <a:avLst/>
          </a:prstGeom>
          <a:noFill/>
          <a:ln w="9525">
            <a:noFill/>
            <a:miter lim="800000"/>
            <a:headEnd type="none" w="sm" len="sm"/>
            <a:tailEnd type="none" w="sm" len="sm"/>
          </a:ln>
          <a:effectLst/>
        </p:spPr>
        <p:txBody>
          <a:bodyPr>
            <a:spAutoFit/>
          </a:bodyPr>
          <a:lstStyle/>
          <a:p>
            <a:pPr>
              <a:spcBef>
                <a:spcPct val="20000"/>
              </a:spcBef>
            </a:pPr>
            <a:r>
              <a:rPr lang="tr-TR" sz="2400" b="1">
                <a:solidFill>
                  <a:srgbClr val="B6230A"/>
                </a:solidFill>
                <a:latin typeface="Times New Roman" pitchFamily="18" charset="0"/>
                <a:cs typeface="Times New Roman" pitchFamily="18" charset="0"/>
              </a:rPr>
              <a:t>International Labour Organization ILO </a:t>
            </a:r>
          </a:p>
          <a:p>
            <a:pPr>
              <a:spcBef>
                <a:spcPct val="20000"/>
              </a:spcBef>
            </a:pPr>
            <a:r>
              <a:rPr lang="tr-TR" sz="2400" b="1">
                <a:solidFill>
                  <a:srgbClr val="B6230A"/>
                </a:solidFill>
                <a:latin typeface="Times New Roman" pitchFamily="18" charset="0"/>
                <a:cs typeface="Times New Roman" pitchFamily="18" charset="0"/>
              </a:rPr>
              <a:t>(Uluslararası Çalışma Örgütü)</a:t>
            </a:r>
          </a:p>
        </p:txBody>
      </p:sp>
      <p:sp>
        <p:nvSpPr>
          <p:cNvPr id="282627" name="Rectangle 3"/>
          <p:cNvSpPr>
            <a:spLocks noChangeArrowheads="1"/>
          </p:cNvSpPr>
          <p:nvPr/>
        </p:nvSpPr>
        <p:spPr bwMode="auto">
          <a:xfrm>
            <a:off x="468313" y="1916113"/>
            <a:ext cx="7772400" cy="1828800"/>
          </a:xfrm>
          <a:prstGeom prst="rect">
            <a:avLst/>
          </a:prstGeom>
          <a:noFill/>
          <a:ln w="9525">
            <a:noFill/>
            <a:miter lim="800000"/>
            <a:headEnd type="none" w="sm" len="sm"/>
            <a:tailEnd type="none" w="sm" len="sm"/>
          </a:ln>
          <a:effectLst/>
        </p:spPr>
        <p:txBody>
          <a:bodyPr wrap="none" anchor="ctr"/>
          <a:lstStyle/>
          <a:p>
            <a:pPr>
              <a:spcBef>
                <a:spcPct val="20000"/>
              </a:spcBef>
            </a:pPr>
            <a:r>
              <a:rPr lang="tr-TR" sz="1600" b="1" dirty="0" err="1">
                <a:solidFill>
                  <a:srgbClr val="0000FF"/>
                </a:solidFill>
                <a:latin typeface="Times New Roman" pitchFamily="18" charset="0"/>
                <a:cs typeface="Times New Roman" pitchFamily="18" charset="0"/>
              </a:rPr>
              <a:t>Filadelfiya</a:t>
            </a:r>
            <a:r>
              <a:rPr lang="tr-TR" sz="1600" b="1" dirty="0">
                <a:solidFill>
                  <a:srgbClr val="0000FF"/>
                </a:solidFill>
                <a:latin typeface="Times New Roman" pitchFamily="18" charset="0"/>
                <a:cs typeface="Times New Roman" pitchFamily="18" charset="0"/>
              </a:rPr>
              <a:t> Bildirgesi (1944)</a:t>
            </a:r>
          </a:p>
          <a:p>
            <a:pPr>
              <a:spcBef>
                <a:spcPct val="20000"/>
              </a:spcBef>
            </a:pPr>
            <a:endParaRPr lang="tr-TR" sz="1600" b="1" dirty="0">
              <a:solidFill>
                <a:srgbClr val="0000FF"/>
              </a:solidFill>
              <a:latin typeface="Times New Roman" pitchFamily="18" charset="0"/>
              <a:cs typeface="Times New Roman" pitchFamily="18" charset="0"/>
            </a:endParaRPr>
          </a:p>
          <a:p>
            <a:pPr>
              <a:spcBef>
                <a:spcPct val="20000"/>
              </a:spcBef>
              <a:buFont typeface="Wingdings" pitchFamily="2" charset="2"/>
              <a:buChar char="Ø"/>
            </a:pPr>
            <a:r>
              <a:rPr lang="tr-TR" sz="1600" b="1" dirty="0">
                <a:solidFill>
                  <a:srgbClr val="0000FF"/>
                </a:solidFill>
                <a:latin typeface="Times New Roman" pitchFamily="18" charset="0"/>
                <a:cs typeface="Times New Roman" pitchFamily="18" charset="0"/>
              </a:rPr>
              <a:t> Emek bir ticari mal değildir.</a:t>
            </a:r>
          </a:p>
          <a:p>
            <a:pPr>
              <a:spcBef>
                <a:spcPct val="20000"/>
              </a:spcBef>
              <a:buFont typeface="Wingdings" pitchFamily="2" charset="2"/>
              <a:buChar char="Ø"/>
            </a:pPr>
            <a:r>
              <a:rPr lang="tr-TR" sz="1600" b="1" dirty="0">
                <a:solidFill>
                  <a:srgbClr val="0000FF"/>
                </a:solidFill>
                <a:latin typeface="Times New Roman" pitchFamily="18" charset="0"/>
                <a:cs typeface="Times New Roman" pitchFamily="18" charset="0"/>
              </a:rPr>
              <a:t> Sürdürülebilir bir gelişme için ifade ve örgütlenme özgürlüğü esastır.</a:t>
            </a:r>
          </a:p>
          <a:p>
            <a:pPr>
              <a:spcBef>
                <a:spcPct val="20000"/>
              </a:spcBef>
              <a:buFont typeface="Wingdings" pitchFamily="2" charset="2"/>
              <a:buChar char="Ø"/>
            </a:pPr>
            <a:r>
              <a:rPr lang="tr-TR" sz="1600" b="1" dirty="0">
                <a:solidFill>
                  <a:srgbClr val="0000FF"/>
                </a:solidFill>
                <a:latin typeface="Times New Roman" pitchFamily="18" charset="0"/>
                <a:cs typeface="Times New Roman" pitchFamily="18" charset="0"/>
              </a:rPr>
              <a:t> Dünyanın herhangi bir yerindeki yoksulluk, dünyanın her yerindeki refahı tehdit etmektedir.</a:t>
            </a:r>
          </a:p>
          <a:p>
            <a:pPr>
              <a:spcBef>
                <a:spcPct val="20000"/>
              </a:spcBef>
              <a:buFont typeface="Wingdings" pitchFamily="2" charset="2"/>
              <a:buChar char="Ø"/>
            </a:pPr>
            <a:r>
              <a:rPr lang="tr-TR" sz="1600" b="1" dirty="0">
                <a:solidFill>
                  <a:srgbClr val="0000FF"/>
                </a:solidFill>
                <a:latin typeface="Times New Roman" pitchFamily="18" charset="0"/>
                <a:cs typeface="Times New Roman" pitchFamily="18" charset="0"/>
              </a:rPr>
              <a:t> Bütün insanlar, ırk, inanç ya da cinsiyet farkı gözetmeksizin özgürlük ve saygınlık, ekonomik</a:t>
            </a:r>
          </a:p>
          <a:p>
            <a:pPr>
              <a:spcBef>
                <a:spcPct val="20000"/>
              </a:spcBef>
              <a:buFont typeface="Wingdings" pitchFamily="2" charset="2"/>
              <a:buNone/>
            </a:pPr>
            <a:r>
              <a:rPr lang="tr-TR" sz="1600" b="1" dirty="0">
                <a:solidFill>
                  <a:srgbClr val="0000FF"/>
                </a:solidFill>
                <a:latin typeface="Times New Roman" pitchFamily="18" charset="0"/>
                <a:cs typeface="Times New Roman" pitchFamily="18" charset="0"/>
              </a:rPr>
              <a:t>güvenlik ve fırsat koşullarında maddi ve manevi gelişimlerini sürdürme hakkına sahiptirler.</a:t>
            </a:r>
          </a:p>
        </p:txBody>
      </p:sp>
      <p:sp>
        <p:nvSpPr>
          <p:cNvPr id="282628" name="Rectangle 4"/>
          <p:cNvSpPr>
            <a:spLocks noChangeArrowheads="1"/>
          </p:cNvSpPr>
          <p:nvPr/>
        </p:nvSpPr>
        <p:spPr bwMode="auto">
          <a:xfrm>
            <a:off x="468313" y="3933825"/>
            <a:ext cx="7848600" cy="2303463"/>
          </a:xfrm>
          <a:prstGeom prst="rect">
            <a:avLst/>
          </a:prstGeom>
          <a:noFill/>
          <a:ln w="9525">
            <a:noFill/>
            <a:miter lim="800000"/>
            <a:headEnd type="none" w="sm" len="sm"/>
            <a:tailEnd type="none" w="sm" len="sm"/>
          </a:ln>
          <a:effectLst/>
        </p:spPr>
        <p:txBody>
          <a:bodyPr wrap="none" anchor="ctr"/>
          <a:lstStyle/>
          <a:p>
            <a:pPr>
              <a:spcBef>
                <a:spcPct val="20000"/>
              </a:spcBef>
            </a:pPr>
            <a:endParaRPr lang="tr-TR" sz="1600" b="1" dirty="0">
              <a:latin typeface="Times New Roman" pitchFamily="18" charset="0"/>
              <a:cs typeface="Times New Roman" pitchFamily="18" charset="0"/>
            </a:endParaRPr>
          </a:p>
          <a:p>
            <a:pPr>
              <a:spcBef>
                <a:spcPct val="20000"/>
              </a:spcBef>
            </a:pPr>
            <a:r>
              <a:rPr lang="tr-TR" sz="1600" b="1" dirty="0">
                <a:latin typeface="Times New Roman" pitchFamily="18" charset="0"/>
                <a:cs typeface="Times New Roman" pitchFamily="18" charset="0"/>
              </a:rPr>
              <a:t>Çalışma Yaşamında Temel İlke ve Haklar Bildirgesi (1988)</a:t>
            </a:r>
          </a:p>
          <a:p>
            <a:pPr>
              <a:spcBef>
                <a:spcPct val="20000"/>
              </a:spcBef>
            </a:pPr>
            <a:endParaRPr lang="tr-TR" sz="1600" b="1" dirty="0">
              <a:latin typeface="Times New Roman" pitchFamily="18" charset="0"/>
              <a:cs typeface="Times New Roman" pitchFamily="18" charset="0"/>
            </a:endParaRPr>
          </a:p>
          <a:p>
            <a:pPr>
              <a:spcBef>
                <a:spcPct val="20000"/>
              </a:spcBef>
              <a:buFontTx/>
              <a:buChar char="o"/>
            </a:pPr>
            <a:r>
              <a:rPr lang="tr-TR" sz="1600" b="1" dirty="0">
                <a:latin typeface="Times New Roman" pitchFamily="18" charset="0"/>
                <a:cs typeface="Times New Roman" pitchFamily="18" charset="0"/>
              </a:rPr>
              <a:t> İşçi ve işverenlerin örgütlenme özgürlüğü ve etkin toplu pazarlık haklarına </a:t>
            </a:r>
          </a:p>
          <a:p>
            <a:pPr>
              <a:spcBef>
                <a:spcPct val="20000"/>
              </a:spcBef>
            </a:pPr>
            <a:r>
              <a:rPr lang="tr-TR" sz="1600" b="1" dirty="0">
                <a:latin typeface="Times New Roman" pitchFamily="18" charset="0"/>
                <a:cs typeface="Times New Roman" pitchFamily="18" charset="0"/>
              </a:rPr>
              <a:t>  “iyi niyet çerçevesinde riayet etme, geliştirme ve gerçekleştirme” taahhüdü</a:t>
            </a:r>
          </a:p>
          <a:p>
            <a:pPr>
              <a:spcBef>
                <a:spcPct val="20000"/>
              </a:spcBef>
              <a:buFontTx/>
              <a:buChar char="o"/>
            </a:pPr>
            <a:r>
              <a:rPr lang="tr-TR" sz="1600" b="1" dirty="0">
                <a:latin typeface="Times New Roman" pitchFamily="18" charset="0"/>
                <a:cs typeface="Times New Roman" pitchFamily="18" charset="0"/>
              </a:rPr>
              <a:t> Zorla ve zorunlu çalıştırılmanın ortadan kaldırılması</a:t>
            </a:r>
          </a:p>
          <a:p>
            <a:pPr>
              <a:spcBef>
                <a:spcPct val="20000"/>
              </a:spcBef>
              <a:buFontTx/>
              <a:buChar char="o"/>
            </a:pPr>
            <a:r>
              <a:rPr lang="tr-TR" sz="1600" b="1" dirty="0">
                <a:latin typeface="Times New Roman" pitchFamily="18" charset="0"/>
                <a:cs typeface="Times New Roman" pitchFamily="18" charset="0"/>
              </a:rPr>
              <a:t> Çocuk emeğinin yasaklanması</a:t>
            </a:r>
          </a:p>
          <a:p>
            <a:pPr>
              <a:spcBef>
                <a:spcPct val="20000"/>
              </a:spcBef>
              <a:buFontTx/>
              <a:buChar char="o"/>
            </a:pPr>
            <a:r>
              <a:rPr lang="tr-TR" sz="1600" b="1" dirty="0">
                <a:latin typeface="Times New Roman" pitchFamily="18" charset="0"/>
                <a:cs typeface="Times New Roman" pitchFamily="18" charset="0"/>
              </a:rPr>
              <a:t> Ayrımcılığın yok edilmesi</a:t>
            </a:r>
          </a:p>
        </p:txBody>
      </p:sp>
      <p:pic>
        <p:nvPicPr>
          <p:cNvPr id="282630" name="Picture 6" descr="ILO Home">
            <a:hlinkClick r:id="rId2"/>
          </p:cNvPr>
          <p:cNvPicPr>
            <a:picLocks noChangeAspect="1" noChangeArrowheads="1"/>
          </p:cNvPicPr>
          <p:nvPr/>
        </p:nvPicPr>
        <p:blipFill>
          <a:blip r:embed="rId3" cstate="print"/>
          <a:srcRect/>
          <a:stretch>
            <a:fillRect/>
          </a:stretch>
        </p:blipFill>
        <p:spPr bwMode="auto">
          <a:xfrm>
            <a:off x="7391400" y="5013176"/>
            <a:ext cx="1752600" cy="14033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1000"/>
                                  </p:stCondLst>
                                  <p:childTnLst>
                                    <p:set>
                                      <p:cBhvr>
                                        <p:cTn id="6" dur="1" fill="hold">
                                          <p:stCondLst>
                                            <p:cond delay="0"/>
                                          </p:stCondLst>
                                        </p:cTn>
                                        <p:tgtEl>
                                          <p:spTgt spid="282627"/>
                                        </p:tgtEl>
                                        <p:attrNameLst>
                                          <p:attrName>style.visibility</p:attrName>
                                        </p:attrNameLst>
                                      </p:cBhvr>
                                      <p:to>
                                        <p:strVal val="visible"/>
                                      </p:to>
                                    </p:set>
                                    <p:animEffect transition="in" filter="wipe(up)">
                                      <p:cBhvr>
                                        <p:cTn id="7" dur="500"/>
                                        <p:tgtEl>
                                          <p:spTgt spid="282627"/>
                                        </p:tgtEl>
                                      </p:cBhvr>
                                    </p:animEffect>
                                  </p:childTnLst>
                                </p:cTn>
                              </p:par>
                            </p:childTnLst>
                          </p:cTn>
                        </p:par>
                        <p:par>
                          <p:cTn id="8" fill="hold">
                            <p:stCondLst>
                              <p:cond delay="1500"/>
                            </p:stCondLst>
                            <p:childTnLst>
                              <p:par>
                                <p:cTn id="9" presetID="22" presetClass="entr" presetSubtype="1" fill="hold" grpId="0" nodeType="afterEffect">
                                  <p:stCondLst>
                                    <p:cond delay="1000"/>
                                  </p:stCondLst>
                                  <p:childTnLst>
                                    <p:set>
                                      <p:cBhvr>
                                        <p:cTn id="10" dur="1" fill="hold">
                                          <p:stCondLst>
                                            <p:cond delay="0"/>
                                          </p:stCondLst>
                                        </p:cTn>
                                        <p:tgtEl>
                                          <p:spTgt spid="282628"/>
                                        </p:tgtEl>
                                        <p:attrNameLst>
                                          <p:attrName>style.visibility</p:attrName>
                                        </p:attrNameLst>
                                      </p:cBhvr>
                                      <p:to>
                                        <p:strVal val="visible"/>
                                      </p:to>
                                    </p:set>
                                    <p:animEffect transition="in" filter="wipe(up)">
                                      <p:cBhvr>
                                        <p:cTn id="11" dur="500"/>
                                        <p:tgtEl>
                                          <p:spTgt spid="282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autoUpdateAnimBg="0"/>
      <p:bldP spid="282628"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5 Slayt Numarası Yer Tutucusu"/>
          <p:cNvSpPr>
            <a:spLocks noGrp="1"/>
          </p:cNvSpPr>
          <p:nvPr>
            <p:ph type="sldNum" sz="quarter" idx="12"/>
          </p:nvPr>
        </p:nvSpPr>
        <p:spPr/>
        <p:txBody>
          <a:bodyPr/>
          <a:lstStyle/>
          <a:p>
            <a:fld id="{1E4A123E-3A04-4E94-BA53-EDC63E05005F}" type="slidenum">
              <a:rPr lang="tr-TR" altLang="en-US"/>
              <a:pPr/>
              <a:t>7</a:t>
            </a:fld>
            <a:endParaRPr lang="tr-TR" altLang="en-US"/>
          </a:p>
        </p:txBody>
      </p:sp>
      <p:pic>
        <p:nvPicPr>
          <p:cNvPr id="313347" name="Picture 3" descr="WHO logo">
            <a:hlinkClick r:id="rId2"/>
          </p:cNvPr>
          <p:cNvPicPr>
            <a:picLocks noChangeAspect="1" noChangeArrowheads="1"/>
          </p:cNvPicPr>
          <p:nvPr/>
        </p:nvPicPr>
        <p:blipFill>
          <a:blip r:embed="rId3" cstate="print"/>
          <a:srcRect/>
          <a:stretch>
            <a:fillRect/>
          </a:stretch>
        </p:blipFill>
        <p:spPr bwMode="auto">
          <a:xfrm>
            <a:off x="899592" y="5989637"/>
            <a:ext cx="4572000" cy="868363"/>
          </a:xfrm>
          <a:prstGeom prst="rect">
            <a:avLst/>
          </a:prstGeom>
          <a:noFill/>
          <a:ln w="9525">
            <a:noFill/>
            <a:miter lim="800000"/>
            <a:headEnd/>
            <a:tailEnd/>
          </a:ln>
        </p:spPr>
      </p:pic>
      <p:sp>
        <p:nvSpPr>
          <p:cNvPr id="313350" name="Rectangle 6"/>
          <p:cNvSpPr>
            <a:spLocks noChangeArrowheads="1"/>
          </p:cNvSpPr>
          <p:nvPr/>
        </p:nvSpPr>
        <p:spPr bwMode="auto">
          <a:xfrm>
            <a:off x="4932363" y="333375"/>
            <a:ext cx="4032250" cy="693738"/>
          </a:xfrm>
          <a:prstGeom prst="rect">
            <a:avLst/>
          </a:prstGeom>
          <a:noFill/>
          <a:ln w="9525">
            <a:noFill/>
            <a:miter lim="800000"/>
            <a:headEnd/>
            <a:tailEnd/>
          </a:ln>
          <a:effectLst/>
        </p:spPr>
        <p:txBody>
          <a:bodyPr wrap="none" anchor="ctr"/>
          <a:lstStyle/>
          <a:p>
            <a:pPr algn="ctr"/>
            <a:r>
              <a:rPr lang="tr-TR" sz="2400" b="1">
                <a:solidFill>
                  <a:srgbClr val="B6230A"/>
                </a:solidFill>
                <a:latin typeface="Comic Sans MS" pitchFamily="66" charset="0"/>
                <a:cs typeface="Times New Roman" pitchFamily="18" charset="0"/>
              </a:rPr>
              <a:t>Dünya Sağlık Örgütü</a:t>
            </a:r>
            <a:r>
              <a:rPr lang="tr-TR" sz="2400" b="1">
                <a:solidFill>
                  <a:srgbClr val="66FF33"/>
                </a:solidFill>
                <a:latin typeface="Comic Sans MS" pitchFamily="66" charset="0"/>
                <a:cs typeface="Times New Roman" pitchFamily="18" charset="0"/>
              </a:rPr>
              <a:t> </a:t>
            </a:r>
          </a:p>
          <a:p>
            <a:pPr algn="ctr"/>
            <a:r>
              <a:rPr lang="tr-TR" sz="2400" b="1">
                <a:solidFill>
                  <a:srgbClr val="0000FF"/>
                </a:solidFill>
                <a:latin typeface="Comic Sans MS" pitchFamily="66" charset="0"/>
                <a:cs typeface="Times New Roman" pitchFamily="18" charset="0"/>
              </a:rPr>
              <a:t>WHO, 1948</a:t>
            </a:r>
          </a:p>
        </p:txBody>
      </p:sp>
      <p:sp>
        <p:nvSpPr>
          <p:cNvPr id="313351" name="Rectangle 7"/>
          <p:cNvSpPr>
            <a:spLocks noChangeArrowheads="1"/>
          </p:cNvSpPr>
          <p:nvPr/>
        </p:nvSpPr>
        <p:spPr bwMode="auto">
          <a:xfrm>
            <a:off x="425450" y="1412776"/>
            <a:ext cx="8718550" cy="366712"/>
          </a:xfrm>
          <a:prstGeom prst="rect">
            <a:avLst/>
          </a:prstGeom>
          <a:noFill/>
          <a:ln w="12700" cap="sq">
            <a:noFill/>
            <a:miter lim="800000"/>
            <a:headEnd type="none" w="sm" len="sm"/>
            <a:tailEnd type="none" w="sm" len="sm"/>
          </a:ln>
          <a:effectLst/>
        </p:spPr>
        <p:txBody>
          <a:bodyPr wrap="none">
            <a:spAutoFit/>
          </a:bodyPr>
          <a:lstStyle/>
          <a:p>
            <a:r>
              <a:rPr lang="pt-BR" dirty="0"/>
              <a:t>1945 yılında </a:t>
            </a:r>
            <a:r>
              <a:rPr lang="pt-BR" dirty="0">
                <a:solidFill>
                  <a:srgbClr val="FF3300"/>
                </a:solidFill>
              </a:rPr>
              <a:t>ABD’nin San Francisco</a:t>
            </a:r>
            <a:r>
              <a:rPr lang="pt-BR" dirty="0"/>
              <a:t> kentinde toplanan Birleşmiş Milletler Konferansı</a:t>
            </a:r>
            <a:endParaRPr lang="tr-TR" dirty="0"/>
          </a:p>
        </p:txBody>
      </p:sp>
      <p:sp>
        <p:nvSpPr>
          <p:cNvPr id="313352" name="Rectangle 8"/>
          <p:cNvSpPr>
            <a:spLocks noChangeArrowheads="1"/>
          </p:cNvSpPr>
          <p:nvPr/>
        </p:nvSpPr>
        <p:spPr bwMode="auto">
          <a:xfrm>
            <a:off x="683568" y="1988840"/>
            <a:ext cx="7777163" cy="3940175"/>
          </a:xfrm>
          <a:prstGeom prst="rect">
            <a:avLst/>
          </a:prstGeom>
          <a:noFill/>
          <a:ln w="12700" cap="sq">
            <a:noFill/>
            <a:miter lim="800000"/>
            <a:headEnd type="none" w="sm" len="sm"/>
            <a:tailEnd type="none" w="sm" len="sm"/>
          </a:ln>
          <a:effectLst/>
        </p:spPr>
        <p:txBody>
          <a:bodyPr>
            <a:spAutoFit/>
          </a:bodyPr>
          <a:lstStyle/>
          <a:p>
            <a:r>
              <a:rPr lang="pt-BR" dirty="0">
                <a:solidFill>
                  <a:srgbClr val="FF3300"/>
                </a:solidFill>
              </a:rPr>
              <a:t>19-22 Temmuz 1946 tarihleri arasında New York’ta toplanan Uluslararası Sağlık Konferansı’nda</a:t>
            </a:r>
            <a:r>
              <a:rPr lang="tr-TR" dirty="0">
                <a:solidFill>
                  <a:srgbClr val="FF3300"/>
                </a:solidFill>
              </a:rPr>
              <a:t> kararlaştırılmış,</a:t>
            </a:r>
          </a:p>
          <a:p>
            <a:endParaRPr lang="tr-TR" dirty="0"/>
          </a:p>
          <a:p>
            <a:r>
              <a:rPr lang="pt-BR" dirty="0"/>
              <a:t>Türkiye’nin de içinde bulunduğu 61 ülkenin temsilcileri tarafından WHO Anayasası imzalanarak en az 26 üye ülkenin resmi kabulu</a:t>
            </a:r>
            <a:r>
              <a:rPr lang="tr-TR" dirty="0"/>
              <a:t> başlatılmış,</a:t>
            </a:r>
          </a:p>
          <a:p>
            <a:pPr>
              <a:spcBef>
                <a:spcPct val="20000"/>
              </a:spcBef>
              <a:buClr>
                <a:schemeClr val="accent1"/>
              </a:buClr>
              <a:buSzPct val="65000"/>
              <a:buFont typeface="Wingdings" pitchFamily="2" charset="2"/>
              <a:buNone/>
            </a:pPr>
            <a:endParaRPr lang="tr-TR" dirty="0"/>
          </a:p>
          <a:p>
            <a:pPr>
              <a:spcBef>
                <a:spcPct val="20000"/>
              </a:spcBef>
              <a:buClr>
                <a:schemeClr val="accent1"/>
              </a:buClr>
              <a:buSzPct val="65000"/>
              <a:buFont typeface="Wingdings" pitchFamily="2" charset="2"/>
              <a:buNone/>
            </a:pPr>
            <a:r>
              <a:rPr lang="pt-BR" dirty="0"/>
              <a:t>Türkiye </a:t>
            </a:r>
            <a:r>
              <a:rPr lang="pt-BR" dirty="0">
                <a:solidFill>
                  <a:srgbClr val="FF3300"/>
                </a:solidFill>
              </a:rPr>
              <a:t>2 Ocak 1948</a:t>
            </a:r>
            <a:r>
              <a:rPr lang="pt-BR" dirty="0"/>
              <a:t> tarihinde Dünya Sağlık Örgütü’ne üye olmuştur.</a:t>
            </a:r>
            <a:r>
              <a:rPr lang="tr-TR" dirty="0"/>
              <a:t> </a:t>
            </a:r>
            <a:r>
              <a:rPr lang="pt-BR" dirty="0"/>
              <a:t>26 üye ülkenin resmi kabul işlemi 7 Nisan 1948 tarihinde netleşmiş ve </a:t>
            </a:r>
            <a:r>
              <a:rPr lang="pt-BR" dirty="0">
                <a:solidFill>
                  <a:srgbClr val="FF3300"/>
                </a:solidFill>
              </a:rPr>
              <a:t>7 Nisan günü tüm Dünya’da “Dünya Sağlık Günü” olarak kabul edilmiştir.</a:t>
            </a:r>
            <a:endParaRPr lang="tr-TR" dirty="0">
              <a:solidFill>
                <a:srgbClr val="FF3300"/>
              </a:solidFill>
            </a:endParaRPr>
          </a:p>
          <a:p>
            <a:pPr>
              <a:spcBef>
                <a:spcPct val="20000"/>
              </a:spcBef>
              <a:buClr>
                <a:schemeClr val="accent1"/>
              </a:buClr>
              <a:buSzPct val="65000"/>
              <a:buFont typeface="Wingdings" pitchFamily="2" charset="2"/>
              <a:buNone/>
            </a:pPr>
            <a:endParaRPr lang="tr-TR" dirty="0"/>
          </a:p>
          <a:p>
            <a:pPr>
              <a:spcBef>
                <a:spcPct val="20000"/>
              </a:spcBef>
              <a:buClr>
                <a:schemeClr val="accent1"/>
              </a:buClr>
              <a:buSzPct val="65000"/>
              <a:buFont typeface="Wingdings" pitchFamily="2" charset="2"/>
              <a:buNone/>
            </a:pPr>
            <a:r>
              <a:rPr lang="pt-BR" dirty="0"/>
              <a:t>Türkiye Cumhuriyeti, 9 Haziran 1949 tarih ve 5062 sayılı Kanun’la Dünya Sağlık Örgütü Anayasası’nı onaylayarak WHO’ya resmen üye olmuştur.</a:t>
            </a:r>
            <a:endParaRPr lang="tr-TR" dirty="0"/>
          </a:p>
          <a:p>
            <a:pPr>
              <a:spcBef>
                <a:spcPct val="20000"/>
              </a:spcBef>
              <a:buClr>
                <a:schemeClr val="accent1"/>
              </a:buClr>
              <a:buSzPct val="65000"/>
              <a:buFont typeface="Wingdings" pitchFamily="2" charset="2"/>
              <a:buNone/>
            </a:pPr>
            <a:endParaRPr lang="tr-TR" dirty="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13350"/>
                                        </p:tgtEl>
                                        <p:attrNameLst>
                                          <p:attrName>style.visibility</p:attrName>
                                        </p:attrNameLst>
                                      </p:cBhvr>
                                      <p:to>
                                        <p:strVal val="visible"/>
                                      </p:to>
                                    </p:set>
                                    <p:anim calcmode="lin" valueType="num">
                                      <p:cBhvr additive="base">
                                        <p:cTn id="7" dur="1000" fill="hold"/>
                                        <p:tgtEl>
                                          <p:spTgt spid="313350"/>
                                        </p:tgtEl>
                                        <p:attrNameLst>
                                          <p:attrName>ppt_x</p:attrName>
                                        </p:attrNameLst>
                                      </p:cBhvr>
                                      <p:tavLst>
                                        <p:tav tm="0">
                                          <p:val>
                                            <p:strVal val="1+#ppt_w/2"/>
                                          </p:val>
                                        </p:tav>
                                        <p:tav tm="100000">
                                          <p:val>
                                            <p:strVal val="#ppt_x"/>
                                          </p:val>
                                        </p:tav>
                                      </p:tavLst>
                                    </p:anim>
                                    <p:anim calcmode="lin" valueType="num">
                                      <p:cBhvr additive="base">
                                        <p:cTn id="8" dur="1000" fill="hold"/>
                                        <p:tgtEl>
                                          <p:spTgt spid="313350"/>
                                        </p:tgtEl>
                                        <p:attrNameLst>
                                          <p:attrName>ppt_y</p:attrName>
                                        </p:attrNameLst>
                                      </p:cBhvr>
                                      <p:tavLst>
                                        <p:tav tm="0">
                                          <p:val>
                                            <p:strVal val="#ppt_y"/>
                                          </p:val>
                                        </p:tav>
                                        <p:tav tm="100000">
                                          <p:val>
                                            <p:strVal val="#ppt_y"/>
                                          </p:val>
                                        </p:tav>
                                      </p:tavLst>
                                    </p:anim>
                                  </p:childTnLst>
                                </p:cTn>
                              </p:par>
                              <p:par>
                                <p:cTn id="9" presetID="8" presetClass="entr" presetSubtype="16" fill="hold" nodeType="withEffect">
                                  <p:stCondLst>
                                    <p:cond delay="0"/>
                                  </p:stCondLst>
                                  <p:childTnLst>
                                    <p:set>
                                      <p:cBhvr>
                                        <p:cTn id="10" dur="1" fill="hold">
                                          <p:stCondLst>
                                            <p:cond delay="0"/>
                                          </p:stCondLst>
                                        </p:cTn>
                                        <p:tgtEl>
                                          <p:spTgt spid="313347"/>
                                        </p:tgtEl>
                                        <p:attrNameLst>
                                          <p:attrName>style.visibility</p:attrName>
                                        </p:attrNameLst>
                                      </p:cBhvr>
                                      <p:to>
                                        <p:strVal val="visible"/>
                                      </p:to>
                                    </p:set>
                                    <p:animEffect transition="in" filter="diamond(in)">
                                      <p:cBhvr>
                                        <p:cTn id="11" dur="1000"/>
                                        <p:tgtEl>
                                          <p:spTgt spid="313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5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idx="1"/>
          </p:nvPr>
        </p:nvSpPr>
        <p:spPr>
          <a:xfrm>
            <a:off x="395536" y="1700808"/>
            <a:ext cx="8229600" cy="3810000"/>
          </a:xfrm>
        </p:spPr>
        <p:txBody>
          <a:bodyPr/>
          <a:lstStyle/>
          <a:p>
            <a:r>
              <a:rPr lang="tr-TR" b="1">
                <a:solidFill>
                  <a:srgbClr val="0033CC"/>
                </a:solidFill>
              </a:rPr>
              <a:t>AVRUPA KOMİSYONU İŞ SAĞLIĞI VE GÜVENLİĞİ AJANSI (OSHA)</a:t>
            </a:r>
            <a:endParaRPr lang="tr-TR">
              <a:solidFill>
                <a:srgbClr val="0033CC"/>
              </a:solidFill>
            </a:endParaRPr>
          </a:p>
          <a:p>
            <a:r>
              <a:rPr lang="tr-TR"/>
              <a:t>OSHA’nın kuruluş amacı: Avrupa Birliğinde işyerlerinin daha sağlıklı, güvenli ve üretken olmalarına katkıda bulunmaktır. </a:t>
            </a:r>
          </a:p>
        </p:txBody>
      </p:sp>
      <p:sp>
        <p:nvSpPr>
          <p:cNvPr id="5" name="5 Slayt Numarası Yer Tutucusu"/>
          <p:cNvSpPr>
            <a:spLocks noGrp="1"/>
          </p:cNvSpPr>
          <p:nvPr>
            <p:ph type="sldNum" sz="quarter" idx="12"/>
          </p:nvPr>
        </p:nvSpPr>
        <p:spPr/>
        <p:txBody>
          <a:bodyPr/>
          <a:lstStyle/>
          <a:p>
            <a:fld id="{AF938893-6212-4928-B0AE-1959AF1B62C6}" type="slidenum">
              <a:rPr lang="tr-TR" altLang="en-US"/>
              <a:pPr/>
              <a:t>8</a:t>
            </a:fld>
            <a:endParaRPr lang="tr-TR"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idx="1"/>
          </p:nvPr>
        </p:nvSpPr>
        <p:spPr>
          <a:xfrm>
            <a:off x="467544" y="1916832"/>
            <a:ext cx="8229600" cy="3886200"/>
          </a:xfrm>
        </p:spPr>
        <p:txBody>
          <a:bodyPr/>
          <a:lstStyle/>
          <a:p>
            <a:r>
              <a:rPr lang="tr-TR" dirty="0"/>
              <a:t>Ajans, iş sağlığı ve güvenliği konusunda ülkelerin gelişimi ve konuyla ilgili bilgi paylaşımını sağlamaktadır. </a:t>
            </a:r>
          </a:p>
          <a:p>
            <a:r>
              <a:rPr lang="tr-TR" dirty="0"/>
              <a:t>Ajans üçlü bir yapıda organize olup karar verici konumda olan her bir üye devletin devlet, işçi ve işveren temsilcilerini bir araya getirmektedir.</a:t>
            </a:r>
          </a:p>
        </p:txBody>
      </p:sp>
      <p:sp>
        <p:nvSpPr>
          <p:cNvPr id="5" name="5 Slayt Numarası Yer Tutucusu"/>
          <p:cNvSpPr>
            <a:spLocks noGrp="1"/>
          </p:cNvSpPr>
          <p:nvPr>
            <p:ph type="sldNum" sz="quarter" idx="12"/>
          </p:nvPr>
        </p:nvSpPr>
        <p:spPr/>
        <p:txBody>
          <a:bodyPr/>
          <a:lstStyle/>
          <a:p>
            <a:fld id="{972CA179-8589-4D5B-8972-E995AC81225B}" type="slidenum">
              <a:rPr lang="tr-TR" altLang="en-US"/>
              <a:pPr/>
              <a:t>9</a:t>
            </a:fld>
            <a:endParaRPr lang="tr-TR"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3876</TotalTime>
  <Words>2241</Words>
  <Application>Microsoft Office PowerPoint</Application>
  <PresentationFormat>Ekran Gösterisi (4:3)</PresentationFormat>
  <Paragraphs>297</Paragraphs>
  <Slides>41</Slides>
  <Notes>2</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41</vt:i4>
      </vt:variant>
    </vt:vector>
  </HeadingPairs>
  <TitlesOfParts>
    <vt:vector size="43" baseType="lpstr">
      <vt:lpstr>Ofis Teması</vt:lpstr>
      <vt:lpstr>Klip</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ULUSLARARASI KURULUŞLAR NEZDİNDE  İŞ SAĞLIĞI VE GÜVENLİĞİ</vt:lpstr>
      <vt:lpstr>PowerPoint Sunusu</vt:lpstr>
      <vt:lpstr>1978’de AB Komisyonu Tarafından Hazırlanan ilk Sağlık &amp; Güvenlik Aksiyon Programında amaç şu şekilde sıralanmıştır;</vt:lpstr>
      <vt:lpstr>Aralık 1989’da, İngiltere dışındaki 11 üye ülke İşçilere Avrupa Topluluğu tarafından garanti edilmesi öngörülen bir dizi sosyal hakkı tanımlayan; “ İşçilerin Temel Sosyal Haklarına ilişkin Topluluk Şartı”nı kabul etmişlerdir.  </vt:lpstr>
      <vt:lpstr>PowerPoint Sunusu</vt:lpstr>
      <vt:lpstr>PowerPoint Sunusu</vt:lpstr>
      <vt:lpstr>PowerPoint Sunusu</vt:lpstr>
      <vt:lpstr>PowerPoint Sunusu</vt:lpstr>
      <vt:lpstr>PowerPoint Sunusu</vt:lpstr>
      <vt:lpstr>PowerPoint Sunusu</vt:lpstr>
      <vt:lpstr>PowerPoint Sunusu</vt:lpstr>
      <vt:lpstr>Sağlık &amp; Güvenlik Aksiyon Programına şu  direktifler adapte edilmiştir;</vt:lpstr>
      <vt:lpstr>PROAKTİF RİSK BAZLI UYGULAMAYA GEÇİŞ</vt:lpstr>
      <vt:lpstr>ÜLKEMİZDE RİSK BAZLI YENİ YAKLAŞIM</vt:lpstr>
      <vt:lpstr>ÜLKEMİZDE RİSK BAZLI YENİ YAKLAŞIM</vt:lpstr>
      <vt:lpstr>ÜLKEMİZDE RİSK BAZLI YENİ YAKLAŞIM</vt:lpstr>
      <vt:lpstr>ÜLKEMİZDE RİSK BAZLI YENİ YAKLAŞIM</vt:lpstr>
      <vt:lpstr>ÜLKEMİZDE RİSK BAZLI YENİ YAKLAŞIM</vt:lpstr>
      <vt:lpstr>ÜLKEMİZDE RİSK BAZLI YENİ YAKLAŞIM</vt:lpstr>
      <vt:lpstr>PowerPoint Sunusu</vt:lpstr>
      <vt:lpstr>PowerPoint Sunusu</vt:lpstr>
      <vt:lpstr>PowerPoint Sunusu</vt:lpstr>
      <vt:lpstr>PowerPoint Sunusu</vt:lpstr>
      <vt:lpstr>İSG.NİN HUKUKİ DAYANAĞI</vt:lpstr>
      <vt:lpstr>ANAYASAMIZDA ÇALIŞMA HAYATI</vt:lpstr>
      <vt:lpstr>PowerPoint Sunusu</vt:lpstr>
      <vt:lpstr>PowerPoint Sunusu</vt:lpstr>
      <vt:lpstr>PowerPoint Sunusu</vt:lpstr>
      <vt:lpstr>PowerPoint Sunusu</vt:lpstr>
      <vt:lpstr>PowerPoint Sunusu</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Başlığı Yok</dc:title>
  <dc:creator>.</dc:creator>
  <cp:lastModifiedBy>DELL</cp:lastModifiedBy>
  <cp:revision>157</cp:revision>
  <dcterms:created xsi:type="dcterms:W3CDTF">1996-05-06T19:26:06Z</dcterms:created>
  <dcterms:modified xsi:type="dcterms:W3CDTF">2013-05-03T10:24:59Z</dcterms:modified>
</cp:coreProperties>
</file>