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9"/>
  </p:notesMasterIdLst>
  <p:sldIdLst>
    <p:sldId id="256" r:id="rId2"/>
    <p:sldId id="261" r:id="rId3"/>
    <p:sldId id="265" r:id="rId4"/>
    <p:sldId id="262" r:id="rId5"/>
    <p:sldId id="259" r:id="rId6"/>
    <p:sldId id="264" r:id="rId7"/>
    <p:sldId id="267" r:id="rId8"/>
    <p:sldId id="268" r:id="rId9"/>
    <p:sldId id="269" r:id="rId10"/>
    <p:sldId id="270" r:id="rId11"/>
    <p:sldId id="274" r:id="rId12"/>
    <p:sldId id="275" r:id="rId13"/>
    <p:sldId id="277" r:id="rId14"/>
    <p:sldId id="278" r:id="rId15"/>
    <p:sldId id="280" r:id="rId16"/>
    <p:sldId id="281" r:id="rId17"/>
    <p:sldId id="383" r:id="rId18"/>
    <p:sldId id="282" r:id="rId19"/>
    <p:sldId id="397" r:id="rId20"/>
    <p:sldId id="396" r:id="rId21"/>
    <p:sldId id="283" r:id="rId22"/>
    <p:sldId id="284" r:id="rId23"/>
    <p:sldId id="285" r:id="rId24"/>
    <p:sldId id="286" r:id="rId25"/>
    <p:sldId id="287" r:id="rId26"/>
    <p:sldId id="288" r:id="rId27"/>
    <p:sldId id="39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384" r:id="rId37"/>
    <p:sldId id="297" r:id="rId38"/>
    <p:sldId id="298" r:id="rId39"/>
    <p:sldId id="399" r:id="rId40"/>
    <p:sldId id="299" r:id="rId41"/>
    <p:sldId id="300" r:id="rId42"/>
    <p:sldId id="301" r:id="rId43"/>
    <p:sldId id="302" r:id="rId44"/>
    <p:sldId id="379" r:id="rId45"/>
    <p:sldId id="303" r:id="rId46"/>
    <p:sldId id="304" r:id="rId47"/>
    <p:sldId id="305" r:id="rId48"/>
    <p:sldId id="306" r:id="rId49"/>
    <p:sldId id="307" r:id="rId50"/>
    <p:sldId id="400" r:id="rId51"/>
    <p:sldId id="308" r:id="rId52"/>
    <p:sldId id="309" r:id="rId53"/>
    <p:sldId id="380" r:id="rId54"/>
    <p:sldId id="381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91" r:id="rId88"/>
    <p:sldId id="394" r:id="rId89"/>
    <p:sldId id="392" r:id="rId90"/>
    <p:sldId id="393" r:id="rId91"/>
    <p:sldId id="395" r:id="rId92"/>
    <p:sldId id="343" r:id="rId93"/>
    <p:sldId id="344" r:id="rId94"/>
    <p:sldId id="345" r:id="rId95"/>
    <p:sldId id="346" r:id="rId96"/>
    <p:sldId id="347" r:id="rId97"/>
    <p:sldId id="348" r:id="rId98"/>
    <p:sldId id="358" r:id="rId99"/>
    <p:sldId id="360" r:id="rId100"/>
    <p:sldId id="361" r:id="rId101"/>
    <p:sldId id="362" r:id="rId102"/>
    <p:sldId id="385" r:id="rId103"/>
    <p:sldId id="386" r:id="rId104"/>
    <p:sldId id="387" r:id="rId105"/>
    <p:sldId id="388" r:id="rId106"/>
    <p:sldId id="389" r:id="rId107"/>
    <p:sldId id="390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28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BAC51F-2222-4B5E-A11D-2204EB117BDA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37E8553-66EB-41E9-890B-2F329CC403F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6346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Tarla Bitkileri Fikret BUDAK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8553-66EB-41E9-890B-2F329CC403FF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222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Tarla Bitkileri Fikret BUDAK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8553-66EB-41E9-890B-2F329CC403FF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138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FCDAFC-5CFC-4CEB-8FF9-8347B8F52139}" type="slidenum">
              <a:rPr lang="tr-TR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tr-TR" smtClean="0">
              <a:latin typeface="Calibri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90C4A94-6F62-45E4-97AF-1F2900EBB951}" type="slidenum">
              <a:rPr lang="tr-TR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tr-TR" smtClean="0">
              <a:latin typeface="Calibri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Tarla Bitkileri Fikret BUDAK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8553-66EB-41E9-890B-2F329CC403FF}" type="slidenum">
              <a:rPr lang="tr-TR" smtClean="0"/>
              <a:pPr>
                <a:defRPr/>
              </a:pPr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881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4FE5F19-B8EC-4FFC-8C6C-D6FCA6F7FAA7}" type="slidenum">
              <a:rPr lang="tr-TR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tr-TR" smtClean="0">
              <a:latin typeface="Calibri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Tarla Bitkileri Fikret BUDAK</a:t>
            </a:r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8553-66EB-41E9-890B-2F329CC403FF}" type="slidenum">
              <a:rPr lang="tr-TR" smtClean="0"/>
              <a:pPr>
                <a:defRPr/>
              </a:pPr>
              <a:t>117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19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160E4-3518-4E05-BC22-FE093CCF7271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5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BECF9-E357-4C0F-A8E7-3659F535DA5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9219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2FE4E-F013-4365-BC3F-0B9C9AC139FA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5FD02-F0AF-442A-939C-DBE9E6D9C00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568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C0C7C-2E37-45E4-A87F-F6FF358B4D53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65B84-19EF-4C45-83AE-592AE7170BF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3445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4165D-56F8-4B9F-9EAD-F777B374010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5488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276B2-64D9-4035-9B6F-7765994B4D9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722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62C6-601B-45BB-81E2-B51AE8003089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120D9-FD57-484C-A2E8-27E1E6446E3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826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AB6ED-D617-4593-A506-8983B924F6C0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3F901-1CC7-49F6-BDE9-AFBFD1C7657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182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C356B-B8DC-4345-9356-289498792847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6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7A327-8F80-4792-895C-11E456D14AA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693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53508-E7FF-4DC2-92F0-2BCFCBCF476B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8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7EF1-124E-4B8D-9D2D-8BA2520394B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6288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EC075-8A88-4B8F-A9D4-331E91CD149A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4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6593-5553-4B1A-9B15-6293BBE2A64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272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3459B-EC56-40B3-B79D-4F79C475E713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3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DE62E-6AA5-4E18-BEAC-09F99C208F1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84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5605D-D864-4815-A269-7B15F12F5181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6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02476-7951-475E-827E-C4E9EBDA1C8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323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Tek Köşesi Kesik ve Yuvarlatılmış Dikdörtgen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4 Dik Üçgen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15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16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9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7C1A6-9D98-400B-8BC2-561ABD67F6AD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10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A581B-E010-4693-9BD9-42AB008C517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863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9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24DCE1-D55E-483A-8617-38BBDBD2C0BE}" type="datetimeFigureOut">
              <a:rPr lang="tr-TR"/>
              <a:pPr>
                <a:defRPr/>
              </a:pPr>
              <a:t>05.02.2020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486832-FD35-48C0-9090-F4B9A18A66C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grpSp>
        <p:nvGrpSpPr>
          <p:cNvPr id="1033" name="1 Grup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706" r:id="rId3"/>
    <p:sldLayoutId id="2147483703" r:id="rId4"/>
    <p:sldLayoutId id="2147483702" r:id="rId5"/>
    <p:sldLayoutId id="2147483701" r:id="rId6"/>
    <p:sldLayoutId id="2147483700" r:id="rId7"/>
    <p:sldLayoutId id="2147483699" r:id="rId8"/>
    <p:sldLayoutId id="2147483707" r:id="rId9"/>
    <p:sldLayoutId id="2147483698" r:id="rId10"/>
    <p:sldLayoutId id="2147483697" r:id="rId11"/>
    <p:sldLayoutId id="2147483708" r:id="rId12"/>
    <p:sldLayoutId id="2147483709" r:id="rId13"/>
  </p:sldLayoutIdLst>
  <p:transition>
    <p:wheel spokes="8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21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22.e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24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25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26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biology.burke.washington.edu/herbarium/imagecollection/imagelarge.php?ImageNumber=11793&amp;Genus=Avena&amp;Species=sativa&amp;Trinomial=&amp;Quadrinomial=&amp;SourcePage=taxapage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hyperlink" Target="http://biology.burke.washington.edu/herbarium/imagecollection/imagelarge.php?ImageNumber=11793&amp;Genus=Avena&amp;Species=sativa&amp;Trinomial=&amp;Quadrinomial=&amp;SourcePage=taxapag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hyperlink" Target="http://www.hebes.mdx.ac.uk/teaching/learning/Garden/Protected/Oat%20-%20Avena%20sativa%2011062001.jpg" TargetMode="External"/><Relationship Id="rId4" Type="http://schemas.openxmlformats.org/officeDocument/2006/relationships/image" Target="../media/image14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4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8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83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4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5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86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8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90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94.png"/><Relationship Id="rId4" Type="http://schemas.openxmlformats.org/officeDocument/2006/relationships/oleObject" Target="../embeddings/oleObject32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9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96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9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6575" y="1341438"/>
            <a:ext cx="7779841" cy="2591618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dirty="0" smtClean="0">
                <a:latin typeface="Arial" charset="0"/>
              </a:rPr>
              <a:t>TAHILLAR</a:t>
            </a:r>
            <a:endParaRPr lang="tr-TR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2071688"/>
            <a:ext cx="3786187" cy="3594100"/>
          </a:xfrm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1200" y="2071688"/>
            <a:ext cx="4408488" cy="357187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arpa sü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 descr="Arpa t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arpa fizyoloj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5" descr="Arpa sar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endParaRPr lang="tr-TR" smtClean="0"/>
          </a:p>
        </p:txBody>
      </p:sp>
      <p:graphicFrame>
        <p:nvGraphicFramePr>
          <p:cNvPr id="109571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3500438"/>
          <a:ext cx="9144000" cy="335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8" name="Bit Eşlem Resmi" r:id="rId3" imgW="3543795" imgH="1476190" progId="PBrush">
                  <p:embed/>
                </p:oleObj>
              </mc:Choice>
              <mc:Fallback>
                <p:oleObj name="Bit Eşlem Resmi" r:id="rId3" imgW="3543795" imgH="147619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00438"/>
                        <a:ext cx="9144000" cy="335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9572" name="Picture 4" descr="Phy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50043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4" name="Object 2"/>
          <p:cNvGraphicFramePr>
            <a:graphicFrameLocks noGrp="1" noChangeAspect="1"/>
          </p:cNvGraphicFramePr>
          <p:nvPr>
            <p:ph/>
          </p:nvPr>
        </p:nvGraphicFramePr>
        <p:xfrm>
          <a:off x="357188" y="330200"/>
          <a:ext cx="8161337" cy="554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9" name="Belge" r:id="rId3" imgW="5521448" imgH="2147940" progId="Word.Document.8">
                  <p:embed/>
                </p:oleObj>
              </mc:Choice>
              <mc:Fallback>
                <p:oleObj name="Belge" r:id="rId3" imgW="5521448" imgH="214794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330200"/>
                        <a:ext cx="8161337" cy="554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Grp="1" noChangeAspect="1"/>
          </p:cNvGraphicFramePr>
          <p:nvPr>
            <p:ph/>
          </p:nvPr>
        </p:nvGraphicFramePr>
        <p:xfrm>
          <a:off x="330200" y="190500"/>
          <a:ext cx="8445500" cy="666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3" name="Belge" r:id="rId3" imgW="5760415" imgH="4994453" progId="Word.Document.8">
                  <p:embed/>
                </p:oleObj>
              </mc:Choice>
              <mc:Fallback>
                <p:oleObj name="Belge" r:id="rId3" imgW="5760415" imgH="499445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90500"/>
                        <a:ext cx="8445500" cy="666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adsız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Object 2"/>
          <p:cNvGraphicFramePr>
            <a:graphicFrameLocks noGrp="1" noChangeAspect="1"/>
          </p:cNvGraphicFramePr>
          <p:nvPr>
            <p:ph/>
          </p:nvPr>
        </p:nvGraphicFramePr>
        <p:xfrm>
          <a:off x="323850" y="333375"/>
          <a:ext cx="8569325" cy="626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1" name="Belge" r:id="rId3" imgW="5760415" imgH="4205630" progId="Word.Document.8">
                  <p:embed/>
                </p:oleObj>
              </mc:Choice>
              <mc:Fallback>
                <p:oleObj name="Belge" r:id="rId3" imgW="5760415" imgH="420563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33375"/>
                        <a:ext cx="8569325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0" name="Object 2"/>
          <p:cNvGraphicFramePr>
            <a:graphicFrameLocks noGrp="1" noChangeAspect="1"/>
          </p:cNvGraphicFramePr>
          <p:nvPr>
            <p:ph/>
          </p:nvPr>
        </p:nvGraphicFramePr>
        <p:xfrm>
          <a:off x="468313" y="260350"/>
          <a:ext cx="8351837" cy="659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5" name="Belge" r:id="rId3" imgW="5760415" imgH="3679850" progId="Word.Document.8">
                  <p:embed/>
                </p:oleObj>
              </mc:Choice>
              <mc:Fallback>
                <p:oleObj name="Belge" r:id="rId3" imgW="5760415" imgH="36798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60350"/>
                        <a:ext cx="8351837" cy="659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Grp="1" noChangeAspect="1"/>
          </p:cNvGraphicFramePr>
          <p:nvPr>
            <p:ph/>
          </p:nvPr>
        </p:nvGraphicFramePr>
        <p:xfrm>
          <a:off x="179388" y="0"/>
          <a:ext cx="89646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9" name="Belge" r:id="rId3" imgW="5762748" imgH="3685789" progId="Word.Document.8">
                  <p:embed/>
                </p:oleObj>
              </mc:Choice>
              <mc:Fallback>
                <p:oleObj name="Belge" r:id="rId3" imgW="5762748" imgH="3685789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0"/>
                        <a:ext cx="896461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tr-TR" sz="2800" smtClean="0">
                <a:solidFill>
                  <a:srgbClr val="000000"/>
                </a:solidFill>
              </a:rPr>
              <a:t>Ekmeklik buğday başak ve taneleri</a:t>
            </a:r>
          </a:p>
        </p:txBody>
      </p:sp>
      <p:pic>
        <p:nvPicPr>
          <p:cNvPr id="116739" name="Picture 3" descr="trae_002_sh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549275"/>
            <a:ext cx="5148262" cy="2951163"/>
          </a:xfrm>
        </p:spPr>
      </p:pic>
      <p:pic>
        <p:nvPicPr>
          <p:cNvPr id="116740" name="Picture 4" descr="Cro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399573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 descr="vetebild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3213100"/>
            <a:ext cx="5148262" cy="36449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2163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tr-TR" sz="3200" smtClean="0">
                <a:solidFill>
                  <a:srgbClr val="000000"/>
                </a:solidFill>
              </a:rPr>
              <a:t>Makarnalık buğday başak ve taneleri</a:t>
            </a:r>
          </a:p>
        </p:txBody>
      </p:sp>
      <p:pic>
        <p:nvPicPr>
          <p:cNvPr id="117763" name="Picture 3" descr="img77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765175"/>
            <a:ext cx="3059112" cy="6092825"/>
          </a:xfrm>
        </p:spPr>
      </p:pic>
      <p:pic>
        <p:nvPicPr>
          <p:cNvPr id="117764" name="Picture 4" descr="w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338455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5" descr="Makarnalık buğd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765175"/>
            <a:ext cx="2952750" cy="60928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50165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tr-TR" sz="2800" b="1" u="sng" smtClean="0">
                <a:solidFill>
                  <a:srgbClr val="A50021"/>
                </a:solidFill>
                <a:latin typeface="Comic Sans MS" pitchFamily="66" charset="0"/>
              </a:rPr>
              <a:t>Tahılların botanik sınıflandırılması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00063"/>
            <a:ext cx="9144000" cy="6357937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/>
              <a:t>   </a:t>
            </a:r>
            <a:r>
              <a:rPr lang="tr-TR" sz="1800" b="1" smtClean="0">
                <a:latin typeface="Tahoma" pitchFamily="34" charset="0"/>
              </a:rPr>
              <a:t>Alem                       </a:t>
            </a:r>
            <a:r>
              <a:rPr lang="tr-TR" sz="1800" b="1" i="1" smtClean="0">
                <a:latin typeface="Tahoma" pitchFamily="34" charset="0"/>
              </a:rPr>
              <a:t>Plantae </a:t>
            </a:r>
            <a:r>
              <a:rPr lang="tr-TR" sz="1800" b="1" smtClean="0">
                <a:latin typeface="Tahoma" pitchFamily="34" charset="0"/>
              </a:rPr>
              <a:t>                              Bitkiler alemi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Alt alem        </a:t>
            </a:r>
            <a:r>
              <a:rPr lang="tr-TR" sz="1800" b="1" i="1" smtClean="0">
                <a:latin typeface="Tahoma" pitchFamily="34" charset="0"/>
              </a:rPr>
              <a:t>         Embryophyta </a:t>
            </a:r>
            <a:r>
              <a:rPr lang="tr-TR" sz="1800" b="1" smtClean="0">
                <a:latin typeface="Tahoma" pitchFamily="34" charset="0"/>
              </a:rPr>
              <a:t>                     Embriyolu bitkiler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Bölüm                    </a:t>
            </a:r>
            <a:r>
              <a:rPr lang="tr-TR" sz="1800" b="1" i="1" smtClean="0">
                <a:latin typeface="Tahoma" pitchFamily="34" charset="0"/>
              </a:rPr>
              <a:t>Spermatophyta</a:t>
            </a:r>
            <a:r>
              <a:rPr lang="tr-TR" sz="1800" b="1" smtClean="0">
                <a:latin typeface="Tahoma" pitchFamily="34" charset="0"/>
              </a:rPr>
              <a:t>                  Tohumlu bitkiler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Alt bölüm               </a:t>
            </a:r>
            <a:r>
              <a:rPr lang="tr-TR" sz="1800" b="1" i="1" smtClean="0">
                <a:latin typeface="Tahoma" pitchFamily="34" charset="0"/>
              </a:rPr>
              <a:t>Angiospermae   </a:t>
            </a:r>
            <a:r>
              <a:rPr lang="tr-TR" sz="1800" b="1" smtClean="0">
                <a:latin typeface="Tahoma" pitchFamily="34" charset="0"/>
              </a:rPr>
              <a:t>                 Kapalı tohumlular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Sınıf             </a:t>
            </a:r>
            <a:r>
              <a:rPr lang="tr-TR" sz="1800" b="1" i="1" smtClean="0">
                <a:latin typeface="Tahoma" pitchFamily="34" charset="0"/>
              </a:rPr>
              <a:t>          Monocotyledone   </a:t>
            </a:r>
            <a:r>
              <a:rPr lang="tr-TR" sz="1800" b="1" smtClean="0">
                <a:latin typeface="Tahoma" pitchFamily="34" charset="0"/>
              </a:rPr>
              <a:t>              Bir çenekliler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Takım                    </a:t>
            </a:r>
            <a:r>
              <a:rPr lang="tr-TR" sz="1800" b="1" i="1" smtClean="0">
                <a:latin typeface="Tahoma" pitchFamily="34" charset="0"/>
              </a:rPr>
              <a:t>Graminales      </a:t>
            </a:r>
            <a:r>
              <a:rPr lang="tr-TR" sz="1800" b="1" smtClean="0">
                <a:latin typeface="Tahoma" pitchFamily="34" charset="0"/>
              </a:rPr>
              <a:t>                    Buğdaylar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Familya                 </a:t>
            </a:r>
            <a:r>
              <a:rPr lang="tr-TR" sz="1800" b="1" i="1" smtClean="0">
                <a:latin typeface="Tahoma" pitchFamily="34" charset="0"/>
              </a:rPr>
              <a:t>Gramineae   </a:t>
            </a:r>
            <a:r>
              <a:rPr lang="tr-TR" sz="1800" b="1" smtClean="0">
                <a:latin typeface="Tahoma" pitchFamily="34" charset="0"/>
              </a:rPr>
              <a:t>                        Buğdaygiller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1800" b="1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Alt familya            </a:t>
            </a:r>
            <a:r>
              <a:rPr lang="tr-TR" sz="1800" b="1" i="1" smtClean="0">
                <a:latin typeface="Tahoma" pitchFamily="34" charset="0"/>
              </a:rPr>
              <a:t>Festucoideae  </a:t>
            </a:r>
            <a:r>
              <a:rPr lang="tr-TR" sz="1800" b="1" smtClean="0">
                <a:latin typeface="Tahoma" pitchFamily="34" charset="0"/>
              </a:rPr>
              <a:t>                    Yumak otları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Cinsler                  </a:t>
            </a:r>
            <a:r>
              <a:rPr lang="tr-TR" sz="1800" b="1" i="1" smtClean="0">
                <a:latin typeface="Tahoma" pitchFamily="34" charset="0"/>
              </a:rPr>
              <a:t>Triticum</a:t>
            </a:r>
            <a:r>
              <a:rPr lang="tr-TR" sz="1800" b="1" smtClean="0">
                <a:latin typeface="Tahoma" pitchFamily="34" charset="0"/>
              </a:rPr>
              <a:t>                               Buğday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i="1" smtClean="0">
                <a:latin typeface="Tahoma" pitchFamily="34" charset="0"/>
              </a:rPr>
              <a:t>                                 Hordeum</a:t>
            </a:r>
            <a:r>
              <a:rPr lang="tr-TR" sz="1800" b="1" smtClean="0">
                <a:latin typeface="Tahoma" pitchFamily="34" charset="0"/>
              </a:rPr>
              <a:t>                             Arpa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i="1" smtClean="0">
                <a:latin typeface="Tahoma" pitchFamily="34" charset="0"/>
              </a:rPr>
              <a:t>                                 Secale</a:t>
            </a:r>
            <a:r>
              <a:rPr lang="tr-TR" sz="1800" b="1" smtClean="0">
                <a:latin typeface="Tahoma" pitchFamily="34" charset="0"/>
              </a:rPr>
              <a:t>                                  Çavdar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                              </a:t>
            </a:r>
            <a:r>
              <a:rPr lang="tr-TR" sz="1800" b="1" i="1" smtClean="0">
                <a:latin typeface="Tahoma" pitchFamily="34" charset="0"/>
              </a:rPr>
              <a:t>Avena  </a:t>
            </a:r>
            <a:r>
              <a:rPr lang="tr-TR" sz="1800" b="1" smtClean="0">
                <a:latin typeface="Tahoma" pitchFamily="34" charset="0"/>
              </a:rPr>
              <a:t>                                 Yulaf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i="1" smtClean="0">
                <a:latin typeface="Tahoma" pitchFamily="34" charset="0"/>
              </a:rPr>
              <a:t>                                 Oryza</a:t>
            </a:r>
            <a:r>
              <a:rPr lang="tr-TR" sz="1800" b="1" smtClean="0">
                <a:latin typeface="Tahoma" pitchFamily="34" charset="0"/>
              </a:rPr>
              <a:t>                                    Çeltik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i="1" smtClean="0">
                <a:latin typeface="Tahoma" pitchFamily="34" charset="0"/>
              </a:rPr>
              <a:t>                                 Phalaris</a:t>
            </a:r>
            <a:r>
              <a:rPr lang="tr-TR" sz="1800" b="1" smtClean="0">
                <a:latin typeface="Tahoma" pitchFamily="34" charset="0"/>
              </a:rPr>
              <a:t>                                Kuş yemi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1800" b="1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Alt familya           </a:t>
            </a:r>
            <a:r>
              <a:rPr lang="tr-TR" sz="1800" b="1" i="1" smtClean="0">
                <a:latin typeface="Tahoma" pitchFamily="34" charset="0"/>
              </a:rPr>
              <a:t>Panicoideae    </a:t>
            </a:r>
            <a:r>
              <a:rPr lang="tr-TR" sz="1800" b="1" smtClean="0">
                <a:latin typeface="Tahoma" pitchFamily="34" charset="0"/>
              </a:rPr>
              <a:t>                     Darılar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Cinsler                 </a:t>
            </a:r>
            <a:r>
              <a:rPr lang="tr-TR" sz="1800" b="1" i="1" smtClean="0">
                <a:latin typeface="Tahoma" pitchFamily="34" charset="0"/>
              </a:rPr>
              <a:t>Zea </a:t>
            </a:r>
            <a:r>
              <a:rPr lang="tr-TR" sz="1800" b="1" smtClean="0">
                <a:latin typeface="Tahoma" pitchFamily="34" charset="0"/>
              </a:rPr>
              <a:t>                                       Mısır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                             </a:t>
            </a:r>
            <a:r>
              <a:rPr lang="tr-TR" sz="1800" b="1" i="1" smtClean="0">
                <a:latin typeface="Tahoma" pitchFamily="34" charset="0"/>
              </a:rPr>
              <a:t>Sorghum</a:t>
            </a:r>
            <a:r>
              <a:rPr lang="tr-TR" sz="1800" b="1" smtClean="0">
                <a:latin typeface="Tahoma" pitchFamily="34" charset="0"/>
              </a:rPr>
              <a:t>                               Koca darı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                             </a:t>
            </a:r>
            <a:r>
              <a:rPr lang="tr-TR" sz="1800" b="1" i="1" smtClean="0">
                <a:latin typeface="Tahoma" pitchFamily="34" charset="0"/>
              </a:rPr>
              <a:t>Seteria</a:t>
            </a:r>
            <a:r>
              <a:rPr lang="tr-TR" sz="1800" b="1" smtClean="0">
                <a:latin typeface="Tahoma" pitchFamily="34" charset="0"/>
              </a:rPr>
              <a:t>                                  Cindarı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b="1" smtClean="0">
                <a:latin typeface="Tahoma" pitchFamily="34" charset="0"/>
              </a:rPr>
              <a:t>                                </a:t>
            </a:r>
            <a:r>
              <a:rPr lang="tr-TR" sz="1800" b="1" i="1" smtClean="0">
                <a:latin typeface="Tahoma" pitchFamily="34" charset="0"/>
              </a:rPr>
              <a:t>Panicum   </a:t>
            </a:r>
            <a:r>
              <a:rPr lang="tr-TR" sz="1800" b="1" smtClean="0">
                <a:latin typeface="Tahoma" pitchFamily="34" charset="0"/>
              </a:rPr>
              <a:t>                             Kumdarı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smtClean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414337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>
                <a:solidFill>
                  <a:srgbClr val="3333FF"/>
                </a:solidFill>
              </a:rPr>
              <a:t>2-sıralı</a:t>
            </a:r>
            <a:r>
              <a:rPr lang="tr-TR" sz="4000"/>
              <a:t> </a:t>
            </a:r>
            <a:r>
              <a:rPr lang="tr-TR" sz="4000">
                <a:solidFill>
                  <a:srgbClr val="3333FF"/>
                </a:solidFill>
              </a:rPr>
              <a:t>arpa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785225" cy="5688012"/>
          </a:xfrm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tr-TR" smtClean="0"/>
          </a:p>
        </p:txBody>
      </p:sp>
      <p:pic>
        <p:nvPicPr>
          <p:cNvPr id="118788" name="Picture 4" descr="barle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785225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4143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200"/>
              <a:t>Arpa başakları, kavuzlu ve çıplak arpa taneleri</a:t>
            </a:r>
            <a:r>
              <a:rPr lang="tr-TR" sz="4000"/>
              <a:t> 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785225" cy="5761037"/>
          </a:xfrm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tr-TR" smtClean="0"/>
          </a:p>
        </p:txBody>
      </p:sp>
      <p:pic>
        <p:nvPicPr>
          <p:cNvPr id="119812" name="Picture 4" descr="barley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60800"/>
            <a:ext cx="460851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5" descr="bar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36613"/>
            <a:ext cx="46085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6" descr="Gers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4176712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>
                <a:solidFill>
                  <a:srgbClr val="000000"/>
                </a:solidFill>
              </a:rPr>
              <a:t>6-sıralı arpa</a:t>
            </a:r>
            <a:r>
              <a:rPr lang="tr-TR" sz="4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120835" name="Picture 3" descr="hordeum_vulgar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1950" y="620713"/>
            <a:ext cx="3702050" cy="6237287"/>
          </a:xfrm>
        </p:spPr>
      </p:pic>
      <p:pic>
        <p:nvPicPr>
          <p:cNvPr id="120836" name="Picture 4" descr="Arpa başa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0713"/>
            <a:ext cx="5441950" cy="623728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762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/>
              <a:t>Çavdar başağı ve taneleri</a:t>
            </a:r>
          </a:p>
        </p:txBody>
      </p:sp>
      <p:pic>
        <p:nvPicPr>
          <p:cNvPr id="121859" name="Picture 3" descr="cente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5040312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 descr="sece_006_sh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549275"/>
            <a:ext cx="3746500" cy="63087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48736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>
                <a:solidFill>
                  <a:srgbClr val="FF3399"/>
                </a:solidFill>
              </a:rPr>
              <a:t>Çavdar başağı ve tanesi</a:t>
            </a:r>
          </a:p>
        </p:txBody>
      </p:sp>
      <p:pic>
        <p:nvPicPr>
          <p:cNvPr id="122883" name="Picture 3" descr="sece_006_s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403225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4" descr="ryeberrie2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0687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5" descr="Rye%20Flowe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765175"/>
            <a:ext cx="4752975" cy="60928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48736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>
                <a:solidFill>
                  <a:srgbClr val="FF3399"/>
                </a:solidFill>
              </a:rPr>
              <a:t>Secale cereale (Kültür çavdarı) </a:t>
            </a:r>
          </a:p>
        </p:txBody>
      </p:sp>
      <p:pic>
        <p:nvPicPr>
          <p:cNvPr id="123907" name="Picture 3" descr="684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3749675" cy="5905500"/>
          </a:xfrm>
        </p:spPr>
      </p:pic>
      <p:pic>
        <p:nvPicPr>
          <p:cNvPr id="123908" name="Picture 4" descr="78015141762005_156161762005secale_cerea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1063" y="836613"/>
            <a:ext cx="5543550" cy="59055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pPr eaLnBrk="1" hangingPunct="1"/>
            <a:r>
              <a:rPr lang="tr-TR" sz="3200" smtClean="0"/>
              <a:t>Yulaf salkımı, taneleri </a:t>
            </a:r>
          </a:p>
        </p:txBody>
      </p:sp>
      <p:pic>
        <p:nvPicPr>
          <p:cNvPr id="124931" name="Picture 3" descr="wtu011793_m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643438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 descr="Oat+seed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620713"/>
            <a:ext cx="4643437" cy="623728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57626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>
                <a:solidFill>
                  <a:srgbClr val="FF3399"/>
                </a:solidFill>
              </a:rPr>
              <a:t>Avena sativa (Beyaz yulaf)</a:t>
            </a:r>
          </a:p>
        </p:txBody>
      </p:sp>
      <p:pic>
        <p:nvPicPr>
          <p:cNvPr id="125955" name="Picture 3" descr="69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421163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 descr="w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93236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 descr="Oat%20-%20Avena%20sativa%201106200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050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071563"/>
            <a:ext cx="7524750" cy="5175250"/>
          </a:xfr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u="sng" dirty="0" smtClean="0"/>
              <a:t>TANE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smtClean="0"/>
              <a:t>Kabuk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tr-TR" smtClean="0"/>
              <a:t>Meyve kabuğu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tr-TR" smtClean="0"/>
              <a:t>Tohum kabuğu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tr-TR" smtClean="0"/>
              <a:t>Hialin</a:t>
            </a:r>
          </a:p>
          <a:p>
            <a:pPr eaLnBrk="1" hangingPunct="1"/>
            <a:r>
              <a:rPr lang="tr-TR" smtClean="0"/>
              <a:t>Endosperm</a:t>
            </a:r>
          </a:p>
          <a:p>
            <a:pPr eaLnBrk="1" hangingPunct="1"/>
            <a:r>
              <a:rPr lang="tr-TR" smtClean="0"/>
              <a:t>Embriyo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000125"/>
            <a:ext cx="6473825" cy="409098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Grp="1" noChangeAspect="1"/>
          </p:cNvGraphicFramePr>
          <p:nvPr>
            <p:ph/>
          </p:nvPr>
        </p:nvGraphicFramePr>
        <p:xfrm>
          <a:off x="179388" y="119063"/>
          <a:ext cx="8715375" cy="636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Belge" r:id="rId4" imgW="5762748" imgH="4212227" progId="Word.Document.8">
                  <p:embed/>
                </p:oleObj>
              </mc:Choice>
              <mc:Fallback>
                <p:oleObj name="Belge" r:id="rId4" imgW="5762748" imgH="4212227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9063"/>
                        <a:ext cx="8715375" cy="636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870462667"/>
              </p:ext>
            </p:extLst>
          </p:nvPr>
        </p:nvGraphicFramePr>
        <p:xfrm>
          <a:off x="407988" y="903288"/>
          <a:ext cx="8370887" cy="306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Document" r:id="rId5" imgW="5755343" imgH="2105002" progId="Word.Document.8">
                  <p:embed/>
                </p:oleObj>
              </mc:Choice>
              <mc:Fallback>
                <p:oleObj name="Document" r:id="rId5" imgW="5755343" imgH="210500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8" y="903288"/>
                        <a:ext cx="8370887" cy="306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928688"/>
            <a:ext cx="3748088" cy="2954337"/>
          </a:xfr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643188"/>
            <a:ext cx="37306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995363"/>
            <a:ext cx="591502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753100"/>
          </a:xfrm>
        </p:spPr>
        <p:txBody>
          <a:bodyPr>
            <a:normAutofit fontScale="7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b="1" dirty="0" smtClean="0"/>
              <a:t>Tohumlarına göre iki gruba ayrılır.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1) Açık Tohumlular</a:t>
            </a:r>
            <a:br>
              <a:rPr lang="tr-TR" dirty="0" smtClean="0">
                <a:solidFill>
                  <a:schemeClr val="accent1"/>
                </a:solidFill>
              </a:rPr>
            </a:br>
            <a:r>
              <a:rPr lang="tr-TR" dirty="0" smtClean="0">
                <a:solidFill>
                  <a:schemeClr val="accent1"/>
                </a:solidFill>
              </a:rPr>
              <a:t>2) Kapalı Tohumlular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smtClean="0"/>
              <a:t>1) AÇIK TOHUMLULAR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Açık tohumlulara kozalaklılar da denir. Çünkü meyveleri kozalak şeklindedir.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Tohumları meyvenin içinde saklı olmayıp, kozalak pulları üzerinde bulunan odunsu bitkilerdir.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Odunsu bitki olduğu için düzenli iletim demetleri ve </a:t>
            </a:r>
            <a:r>
              <a:rPr lang="tr-TR" dirty="0" err="1" smtClean="0">
                <a:solidFill>
                  <a:schemeClr val="accent1"/>
                </a:solidFill>
              </a:rPr>
              <a:t>kambiyum</a:t>
            </a:r>
            <a:r>
              <a:rPr lang="tr-TR" dirty="0" smtClean="0">
                <a:solidFill>
                  <a:schemeClr val="accent1"/>
                </a:solidFill>
              </a:rPr>
              <a:t> vardır.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Çok yıllıktırlar.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Her zaman yeşildirler ve çoğu iğne yapraklıdır.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Açık tohumlulara şu bitkileri örnek verebiliriz; Köknar, ladin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smtClean="0"/>
              <a:t>2) KAPALI TOHUMLULAR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Bu bölümü oluşturan bitkiler en yaygın kara bitkileridir.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Açık tohumlu bitkilerden farklı olarak, kapalı tohumluların tohum taslakları etli bir yumurtalığın içinde gelişir.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Kapalı tohumluların üreme organları çiçekleridir. </a:t>
            </a:r>
            <a:br>
              <a:rPr lang="tr-TR" dirty="0" smtClean="0">
                <a:solidFill>
                  <a:schemeClr val="accent1"/>
                </a:solidFill>
              </a:rPr>
            </a:br>
            <a:endParaRPr lang="tr-TR" dirty="0" smtClean="0">
              <a:solidFill>
                <a:schemeClr val="accent1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dirty="0" smtClean="0">
                <a:solidFill>
                  <a:schemeClr val="accent1"/>
                </a:solidFill>
              </a:rPr>
              <a:t>Kapalı tohumlular Tek Çenekli ve Çift Çenekli olmak üzere ikiye ayrılır: Aşağıdaki tabloda özellikleri görülmektedir.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905000"/>
            <a:ext cx="47434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ugd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10088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28675" name="Picture 3" descr="cariosside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284663" cy="6858000"/>
          </a:xfrm>
        </p:spPr>
      </p:pic>
      <p:pic>
        <p:nvPicPr>
          <p:cNvPr id="28676" name="Picture 4" descr="cpa2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0"/>
            <a:ext cx="4859337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29699" name="Picture 3" descr="enine ta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24975" cy="710088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30723" name="Picture 3" descr="kernelisimler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58788"/>
            <a:ext cx="9144000" cy="755967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31747" name="Picture 3" descr="5a-Wheat-Grain-L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00563" cy="6858000"/>
          </a:xfrm>
        </p:spPr>
      </p:pic>
      <p:pic>
        <p:nvPicPr>
          <p:cNvPr id="31748" name="Picture 4" descr="adsı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754563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rain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714375"/>
            <a:ext cx="6696075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Grp="1" noChangeAspect="1"/>
          </p:cNvGraphicFramePr>
          <p:nvPr>
            <p:ph/>
          </p:nvPr>
        </p:nvGraphicFramePr>
        <p:xfrm>
          <a:off x="323850" y="260350"/>
          <a:ext cx="8570913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3" name="Belge" r:id="rId3" imgW="5760339" imgH="3428048" progId="Word.Document.8">
                  <p:embed/>
                </p:oleObj>
              </mc:Choice>
              <mc:Fallback>
                <p:oleObj name="Belge" r:id="rId3" imgW="5760339" imgH="342804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0350"/>
                        <a:ext cx="8570913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Grp="1" noChangeAspect="1"/>
          </p:cNvGraphicFramePr>
          <p:nvPr>
            <p:ph/>
          </p:nvPr>
        </p:nvGraphicFramePr>
        <p:xfrm>
          <a:off x="395288" y="260350"/>
          <a:ext cx="8424862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7" name="Belge" r:id="rId3" imgW="5760339" imgH="3438842" progId="Word.Document.8">
                  <p:embed/>
                </p:oleObj>
              </mc:Choice>
              <mc:Fallback>
                <p:oleObj name="Belge" r:id="rId3" imgW="5760339" imgH="343884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8424862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589256"/>
              </p:ext>
            </p:extLst>
          </p:nvPr>
        </p:nvGraphicFramePr>
        <p:xfrm>
          <a:off x="285750" y="476668"/>
          <a:ext cx="8358188" cy="6048672"/>
        </p:xfrm>
        <a:graphic>
          <a:graphicData uri="http://schemas.openxmlformats.org/drawingml/2006/table">
            <a:tbl>
              <a:tblPr/>
              <a:tblGrid>
                <a:gridCol w="4214242"/>
                <a:gridCol w="4143946"/>
              </a:tblGrid>
              <a:tr h="599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TEK ÇENEKLİLER</a:t>
                      </a:r>
                      <a:endParaRPr kumimoji="0" lang="tr-T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ÇİFT ÇENEKLİLER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1) Otsu bitkilerdir.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1) Genellikle odunsu bitkilerdir.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 Yaprakları ince, uzun, şerit şeklindedir.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 Yaprakları geniş parçalıdır.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3) Yaprakları paralel damarlıdır.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3) Yaprakları ağsı damarlıdır.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4) Tohumda tek çenek bulunur.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4)Tohumda çift çenek bulunur.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5) Kambiyum yoktur.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5) Kambiyum bulunur. (çok yıllıklarda)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6) İletim demetleri düzensizdir.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6) İletim demetleri düzenlidir.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7) Kökleri saçak köktür.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7) Kazık kök ve yan köklerden oluşur.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8) Gövdeleri incedir.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8) Gövdeleri kalındır.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9) Örneğin;Buğday, mısır, soğanlı bitkiler 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9) Örneğin; Fasulye, elma, armut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Grp="1" noChangeAspect="1"/>
          </p:cNvGraphicFramePr>
          <p:nvPr>
            <p:ph/>
          </p:nvPr>
        </p:nvGraphicFramePr>
        <p:xfrm>
          <a:off x="395288" y="188913"/>
          <a:ext cx="8424862" cy="640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1" name="Belge" r:id="rId3" imgW="5760339" imgH="3165158" progId="Word.Document.8">
                  <p:embed/>
                </p:oleObj>
              </mc:Choice>
              <mc:Fallback>
                <p:oleObj name="Belge" r:id="rId3" imgW="5760339" imgH="316515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88913"/>
                        <a:ext cx="8424862" cy="640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Grp="1" noChangeAspect="1"/>
          </p:cNvGraphicFramePr>
          <p:nvPr>
            <p:ph/>
          </p:nvPr>
        </p:nvGraphicFramePr>
        <p:xfrm>
          <a:off x="468313" y="404813"/>
          <a:ext cx="8207375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5" name="Belge" r:id="rId3" imgW="5760339" imgH="2376488" progId="Word.Document.8">
                  <p:embed/>
                </p:oleObj>
              </mc:Choice>
              <mc:Fallback>
                <p:oleObj name="Belge" r:id="rId3" imgW="5760339" imgH="237648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04813"/>
                        <a:ext cx="8207375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Grp="1" noChangeAspect="1"/>
          </p:cNvGraphicFramePr>
          <p:nvPr>
            <p:ph/>
          </p:nvPr>
        </p:nvGraphicFramePr>
        <p:xfrm>
          <a:off x="395288" y="188913"/>
          <a:ext cx="8424862" cy="633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Belge" r:id="rId3" imgW="5760339" imgH="3154045" progId="Word.Document.8">
                  <p:embed/>
                </p:oleObj>
              </mc:Choice>
              <mc:Fallback>
                <p:oleObj name="Belge" r:id="rId3" imgW="5760339" imgH="315404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88913"/>
                        <a:ext cx="8424862" cy="633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Grp="1" noChangeAspect="1"/>
          </p:cNvGraphicFramePr>
          <p:nvPr>
            <p:ph/>
          </p:nvPr>
        </p:nvGraphicFramePr>
        <p:xfrm>
          <a:off x="395288" y="260350"/>
          <a:ext cx="8424862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3" name="Belge" r:id="rId3" imgW="5760339" imgH="3428048" progId="Word.Document.8">
                  <p:embed/>
                </p:oleObj>
              </mc:Choice>
              <mc:Fallback>
                <p:oleObj name="Belge" r:id="rId3" imgW="5760339" imgH="342804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8424862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Grp="1" noChangeAspect="1"/>
          </p:cNvGraphicFramePr>
          <p:nvPr>
            <p:ph/>
          </p:nvPr>
        </p:nvGraphicFramePr>
        <p:xfrm>
          <a:off x="395288" y="260350"/>
          <a:ext cx="8424862" cy="63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7" name="Belge" r:id="rId3" imgW="5760339" imgH="3416935" progId="Word.Document.8">
                  <p:embed/>
                </p:oleObj>
              </mc:Choice>
              <mc:Fallback>
                <p:oleObj name="Belge" r:id="rId3" imgW="5760339" imgH="341693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8424862" cy="633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41987" name="Picture 3" descr="p25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453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Grp="1" noChangeAspect="1"/>
          </p:cNvGraphicFramePr>
          <p:nvPr>
            <p:ph/>
          </p:nvPr>
        </p:nvGraphicFramePr>
        <p:xfrm>
          <a:off x="323850" y="188913"/>
          <a:ext cx="8496300" cy="666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Belge" r:id="rId3" imgW="5760339" imgH="4742180" progId="Word.Document.8">
                  <p:embed/>
                </p:oleObj>
              </mc:Choice>
              <mc:Fallback>
                <p:oleObj name="Belge" r:id="rId3" imgW="5760339" imgH="474218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8913"/>
                        <a:ext cx="8496300" cy="666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_0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294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92150"/>
            <a:ext cx="4824412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8919" b="4451"/>
          <a:stretch>
            <a:fillRect/>
          </a:stretch>
        </p:blipFill>
        <p:spPr>
          <a:xfrm>
            <a:off x="928688" y="260648"/>
            <a:ext cx="7215187" cy="6311602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47107" name="Picture 3" descr="wheat_P115176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159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4000"/>
              <a:t>Bir yapraklı dönem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tr-TR" smtClean="0"/>
          </a:p>
        </p:txBody>
      </p:sp>
      <p:pic>
        <p:nvPicPr>
          <p:cNvPr id="48132" name="Picture 4" descr="bar4201a.jpg (23843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Grp="1" noChangeAspect="1"/>
          </p:cNvGraphicFramePr>
          <p:nvPr>
            <p:ph/>
          </p:nvPr>
        </p:nvGraphicFramePr>
        <p:xfrm>
          <a:off x="395288" y="188913"/>
          <a:ext cx="8353425" cy="640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9" name="Belge" r:id="rId3" imgW="5760339" imgH="4205605" progId="Word.Document.8">
                  <p:embed/>
                </p:oleObj>
              </mc:Choice>
              <mc:Fallback>
                <p:oleObj name="Belge" r:id="rId3" imgW="5760339" imgH="420560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88913"/>
                        <a:ext cx="8353425" cy="640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Grp="1" noChangeAspect="1"/>
          </p:cNvGraphicFramePr>
          <p:nvPr>
            <p:ph/>
          </p:nvPr>
        </p:nvGraphicFramePr>
        <p:xfrm>
          <a:off x="539750" y="333375"/>
          <a:ext cx="8208963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name="Belge" r:id="rId3" imgW="5760339" imgH="2628265" progId="Word.Document.8">
                  <p:embed/>
                </p:oleObj>
              </mc:Choice>
              <mc:Fallback>
                <p:oleObj name="Belge" r:id="rId3" imgW="5760339" imgH="262826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33375"/>
                        <a:ext cx="8208963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" b="2097"/>
          <a:stretch>
            <a:fillRect/>
          </a:stretch>
        </p:blipFill>
        <p:spPr bwMode="auto">
          <a:xfrm>
            <a:off x="3171825" y="1000125"/>
            <a:ext cx="3884613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7700"/>
            <a:ext cx="9144000" cy="6237288"/>
          </a:xfrm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2484438" y="158750"/>
            <a:ext cx="3935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tr-TR" sz="2000">
                <a:solidFill>
                  <a:srgbClr val="000000"/>
                </a:solidFill>
                <a:latin typeface="Times New Roman" pitchFamily="18" charset="0"/>
              </a:rPr>
              <a:t>Tahıllarda genel kardeşlenme şeması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53251" name="Picture 3" descr="bar6142a.jpg (29599 bytes)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Grp="1" noChangeAspect="1"/>
          </p:cNvGraphicFramePr>
          <p:nvPr>
            <p:ph/>
          </p:nvPr>
        </p:nvGraphicFramePr>
        <p:xfrm>
          <a:off x="26988" y="114300"/>
          <a:ext cx="8797925" cy="662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0" name="Belge" r:id="rId3" imgW="5762748" imgH="2112965" progId="Word.Document.8">
                  <p:embed/>
                </p:oleObj>
              </mc:Choice>
              <mc:Fallback>
                <p:oleObj name="Belge" r:id="rId3" imgW="5762748" imgH="211296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114300"/>
                        <a:ext cx="8797925" cy="662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7700"/>
            <a:ext cx="9144000" cy="6237288"/>
          </a:xfrm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484438" y="158750"/>
            <a:ext cx="3935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tr-TR" sz="2000">
                <a:solidFill>
                  <a:srgbClr val="000000"/>
                </a:solidFill>
                <a:latin typeface="Times New Roman" pitchFamily="18" charset="0"/>
              </a:rPr>
              <a:t>Tahıllarda genel kardeşlenme şeması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Grp="1" noChangeAspect="1"/>
          </p:cNvGraphicFramePr>
          <p:nvPr>
            <p:ph/>
          </p:nvPr>
        </p:nvGraphicFramePr>
        <p:xfrm>
          <a:off x="323850" y="171450"/>
          <a:ext cx="84963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name="Belge" r:id="rId4" imgW="5760415" imgH="5530596" progId="Word.Document.8">
                  <p:embed/>
                </p:oleObj>
              </mc:Choice>
              <mc:Fallback>
                <p:oleObj name="Belge" r:id="rId4" imgW="5760415" imgH="553059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71450"/>
                        <a:ext cx="84963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4438"/>
            <a:ext cx="8640959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7713662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graphicFrame>
        <p:nvGraphicFramePr>
          <p:cNvPr id="58371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6" name="Photo Editor Fotoğrafı" r:id="rId3" imgW="3296110" imgH="4238095" progId="">
                  <p:embed/>
                </p:oleObj>
              </mc:Choice>
              <mc:Fallback>
                <p:oleObj name="Photo Editor Fotoğrafı" r:id="rId3" imgW="3296110" imgH="4238095" progId="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graphicFrame>
        <p:nvGraphicFramePr>
          <p:cNvPr id="59395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1" name="Bit Eşlem Resmi" r:id="rId3" imgW="2800741" imgH="3200000" progId="PBrush">
                  <p:embed/>
                </p:oleObj>
              </mc:Choice>
              <mc:Fallback>
                <p:oleObj name="Bit Eşlem Resmi" r:id="rId3" imgW="2800741" imgH="320000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78263" cy="2857500"/>
          </a:xfrm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2148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"/>
          <a:stretch>
            <a:fillRect/>
          </a:stretch>
        </p:blipFill>
        <p:spPr bwMode="auto">
          <a:xfrm>
            <a:off x="0" y="2928938"/>
            <a:ext cx="414972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"/>
          <a:stretch>
            <a:fillRect/>
          </a:stretch>
        </p:blipFill>
        <p:spPr bwMode="auto">
          <a:xfrm>
            <a:off x="4429125" y="3000375"/>
            <a:ext cx="437515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"/>
          <a:stretch>
            <a:fillRect/>
          </a:stretch>
        </p:blipFill>
        <p:spPr>
          <a:xfrm>
            <a:off x="179512" y="260648"/>
            <a:ext cx="8964488" cy="597449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mage003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59338" cy="7046913"/>
          </a:xfrm>
        </p:spPr>
      </p:pic>
      <p:pic>
        <p:nvPicPr>
          <p:cNvPr id="62467" name="Picture 3" descr="x8234s2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4826000" cy="704691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159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4000"/>
              <a:t>Sap</a:t>
            </a:r>
          </a:p>
        </p:txBody>
      </p:sp>
      <p:pic>
        <p:nvPicPr>
          <p:cNvPr id="63491" name="Picture 4" descr="sa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9144000" cy="60928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uğ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4716463" cy="6858001"/>
          </a:xfrm>
        </p:spPr>
      </p:pic>
      <p:pic>
        <p:nvPicPr>
          <p:cNvPr id="64515" name="Picture 3" descr="sa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0"/>
            <a:ext cx="4427537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65539" name="Picture 3" descr="cereal_31_stem_elong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66564" name="Picture 4" descr="lo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623888"/>
            <a:ext cx="6488112" cy="559117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67587" name="Picture 3" descr="image003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59338" cy="6858000"/>
          </a:xfrm>
        </p:spPr>
      </p:pic>
      <p:pic>
        <p:nvPicPr>
          <p:cNvPr id="67588" name="Picture 4" descr="x8234s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4284662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3384550" cy="5976937"/>
          </a:xfrm>
        </p:spPr>
      </p:pic>
      <p:pic>
        <p:nvPicPr>
          <p:cNvPr id="686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620713"/>
            <a:ext cx="4464050" cy="597693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lag leaf of a wheat pla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413" y="0"/>
            <a:ext cx="4319587" cy="7046913"/>
          </a:xfrm>
        </p:spPr>
      </p:pic>
      <p:pic>
        <p:nvPicPr>
          <p:cNvPr id="69635" name="Picture 3" descr="boot of a wheat pla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4824413" cy="704691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473075"/>
          </a:xfrm>
        </p:spPr>
        <p:txBody>
          <a:bodyPr/>
          <a:lstStyle/>
          <a:p>
            <a:pPr eaLnBrk="1" hangingPunct="1"/>
            <a:r>
              <a:rPr lang="tr-TR" sz="2800" smtClean="0"/>
              <a:t>Bayrak Yaprak, Karınlanma, Başaklanma</a:t>
            </a:r>
          </a:p>
        </p:txBody>
      </p:sp>
      <p:pic>
        <p:nvPicPr>
          <p:cNvPr id="70659" name="Picture 3" descr="midge0106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9144000" cy="63087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WheatFl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Weizen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42888"/>
            <a:ext cx="9144000" cy="710088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5" name="Bit Eşlem Resmi" r:id="rId3" imgW="7733333" imgH="5800000" progId="PBrush">
                  <p:embed/>
                </p:oleObj>
              </mc:Choice>
              <mc:Fallback>
                <p:oleObj name="Bit Eşlem Resmi" r:id="rId3" imgW="7733333" imgH="580000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whea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endParaRPr lang="tr-TR" smtClean="0"/>
          </a:p>
        </p:txBody>
      </p:sp>
      <p:graphicFrame>
        <p:nvGraphicFramePr>
          <p:cNvPr id="75779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771775" y="0"/>
          <a:ext cx="6372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8" name="Bit Eşlem Resmi" r:id="rId3" imgW="7287642" imgH="5409524" progId="PBrush">
                  <p:embed/>
                </p:oleObj>
              </mc:Choice>
              <mc:Fallback>
                <p:oleObj name="Bit Eşlem Resmi" r:id="rId3" imgW="7287642" imgH="5409524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0"/>
                        <a:ext cx="63722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0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27717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9" name="Photo Editor Fotoğrafı" r:id="rId5" imgW="1905266" imgH="3038095" progId="">
                  <p:embed/>
                </p:oleObj>
              </mc:Choice>
              <mc:Fallback>
                <p:oleObj name="Photo Editor Fotoğrafı" r:id="rId5" imgW="1905266" imgH="303809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7717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630238"/>
          </a:xfrm>
          <a:solidFill>
            <a:schemeClr val="tx1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600">
                <a:solidFill>
                  <a:srgbClr val="3719E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Buğday çiçeği</a:t>
            </a:r>
          </a:p>
        </p:txBody>
      </p:sp>
      <p:pic>
        <p:nvPicPr>
          <p:cNvPr id="76803" name="Picture 4" descr="05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8"/>
            <a:ext cx="8748713" cy="62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 eaLnBrk="1" hangingPunct="1"/>
            <a:r>
              <a:rPr lang="tr-TR" b="1" u="sng" smtClean="0">
                <a:solidFill>
                  <a:schemeClr val="accent2"/>
                </a:solidFill>
                <a:latin typeface="Comic Sans MS" pitchFamily="66" charset="0"/>
              </a:rPr>
              <a:t>TAHILLAR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6792"/>
            <a:ext cx="4186808" cy="4797971"/>
          </a:xfrm>
        </p:spPr>
        <p:txBody>
          <a:bodyPr/>
          <a:lstStyle/>
          <a:p>
            <a:pPr eaLnBrk="1" hangingPunct="1">
              <a:buFontTx/>
              <a:buNone/>
            </a:pPr>
            <a:endParaRPr lang="tr-TR" dirty="0" smtClean="0"/>
          </a:p>
          <a:p>
            <a:pPr eaLnBrk="1" hangingPunct="1">
              <a:buFontTx/>
              <a:buNone/>
            </a:pPr>
            <a:r>
              <a:rPr lang="tr-TR" b="1" u="sng" dirty="0" smtClean="0">
                <a:solidFill>
                  <a:srgbClr val="A50021"/>
                </a:solidFill>
              </a:rPr>
              <a:t>Serin iklim Tahılları</a:t>
            </a:r>
          </a:p>
          <a:p>
            <a:pPr eaLnBrk="1" hangingPunct="1">
              <a:buFontTx/>
              <a:buNone/>
            </a:pPr>
            <a:r>
              <a:rPr lang="tr-TR" dirty="0" smtClean="0"/>
              <a:t>     * Buğday</a:t>
            </a:r>
          </a:p>
          <a:p>
            <a:pPr eaLnBrk="1" hangingPunct="1">
              <a:buFontTx/>
              <a:buNone/>
            </a:pPr>
            <a:r>
              <a:rPr lang="tr-TR" dirty="0" smtClean="0"/>
              <a:t>     * Arpa</a:t>
            </a:r>
          </a:p>
          <a:p>
            <a:pPr eaLnBrk="1" hangingPunct="1">
              <a:buFontTx/>
              <a:buNone/>
            </a:pPr>
            <a:r>
              <a:rPr lang="tr-TR" dirty="0" smtClean="0"/>
              <a:t>     * Çavdar</a:t>
            </a:r>
          </a:p>
          <a:p>
            <a:pPr eaLnBrk="1" hangingPunct="1">
              <a:buFontTx/>
              <a:buNone/>
            </a:pPr>
            <a:r>
              <a:rPr lang="tr-TR" dirty="0" smtClean="0"/>
              <a:t>     * Yulaf</a:t>
            </a:r>
          </a:p>
          <a:p>
            <a:pPr eaLnBrk="1" hangingPunct="1">
              <a:buFontTx/>
              <a:buNone/>
            </a:pPr>
            <a:r>
              <a:rPr lang="tr-TR" dirty="0" smtClean="0"/>
              <a:t>     * </a:t>
            </a:r>
            <a:r>
              <a:rPr lang="tr-TR" dirty="0" err="1" smtClean="0"/>
              <a:t>Triticale</a:t>
            </a:r>
            <a:r>
              <a:rPr lang="tr-TR" dirty="0" smtClean="0"/>
              <a:t> (buğday x çavdar melezi)</a:t>
            </a:r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88024" y="1484784"/>
            <a:ext cx="4176464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tr-TR" dirty="0" smtClean="0"/>
          </a:p>
          <a:p>
            <a:pPr eaLnBrk="1" hangingPunct="1">
              <a:buFontTx/>
              <a:buNone/>
            </a:pPr>
            <a:endParaRPr lang="tr-TR" b="1" u="sng" dirty="0" smtClean="0">
              <a:solidFill>
                <a:srgbClr val="A50021"/>
              </a:solidFill>
            </a:endParaRPr>
          </a:p>
          <a:p>
            <a:pPr eaLnBrk="1" hangingPunct="1">
              <a:buFontTx/>
              <a:buNone/>
            </a:pPr>
            <a:r>
              <a:rPr lang="tr-TR" b="1" u="sng" dirty="0" smtClean="0">
                <a:solidFill>
                  <a:srgbClr val="A50021"/>
                </a:solidFill>
              </a:rPr>
              <a:t>Sıcak İklim Tahılları</a:t>
            </a:r>
          </a:p>
          <a:p>
            <a:pPr eaLnBrk="1" hangingPunct="1">
              <a:buFontTx/>
              <a:buNone/>
            </a:pPr>
            <a:r>
              <a:rPr lang="tr-TR" dirty="0" smtClean="0"/>
              <a:t>     </a:t>
            </a:r>
            <a:r>
              <a:rPr lang="tr-TR" dirty="0" smtClean="0">
                <a:solidFill>
                  <a:srgbClr val="006600"/>
                </a:solidFill>
              </a:rPr>
              <a:t>* Çeltik</a:t>
            </a:r>
          </a:p>
          <a:p>
            <a:pPr eaLnBrk="1" hangingPunct="1">
              <a:buFontTx/>
              <a:buNone/>
            </a:pPr>
            <a:r>
              <a:rPr lang="tr-TR" dirty="0" smtClean="0">
                <a:solidFill>
                  <a:srgbClr val="006600"/>
                </a:solidFill>
              </a:rPr>
              <a:t>     * Mısır</a:t>
            </a:r>
          </a:p>
          <a:p>
            <a:pPr eaLnBrk="1" hangingPunct="1">
              <a:buFontTx/>
              <a:buNone/>
            </a:pPr>
            <a:r>
              <a:rPr lang="tr-TR" dirty="0" smtClean="0">
                <a:solidFill>
                  <a:srgbClr val="006600"/>
                </a:solidFill>
              </a:rPr>
              <a:t>     * Darılar (Koca darı, Cin darı, Kum darı)  </a:t>
            </a:r>
          </a:p>
          <a:p>
            <a:pPr eaLnBrk="1" hangingPunct="1">
              <a:buFontTx/>
              <a:buNone/>
            </a:pPr>
            <a:r>
              <a:rPr lang="tr-TR" dirty="0" smtClean="0">
                <a:solidFill>
                  <a:srgbClr val="006600"/>
                </a:solidFill>
              </a:rPr>
              <a:t>     * Kuşyemi</a:t>
            </a:r>
          </a:p>
          <a:p>
            <a:pPr eaLnBrk="1" hangingPunct="1">
              <a:buFontTx/>
              <a:buNone/>
            </a:pPr>
            <a:endParaRPr lang="tr-TR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graphicFrame>
        <p:nvGraphicFramePr>
          <p:cNvPr id="77827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843213" y="0"/>
          <a:ext cx="33972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70" name="Photo Editor Fotoğrafı" r:id="rId3" imgW="11428571" imgH="15238095" progId="">
                  <p:embed/>
                </p:oleObj>
              </mc:Choice>
              <mc:Fallback>
                <p:oleObj name="Photo Editor Fotoğrafı" r:id="rId3" imgW="11428571" imgH="1523809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0"/>
                        <a:ext cx="33972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8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0"/>
          <a:ext cx="30591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71" name="Photo Editor Fotoğrafı" r:id="rId5" imgW="3038095" imgH="4571429" progId="">
                  <p:embed/>
                </p:oleObj>
              </mc:Choice>
              <mc:Fallback>
                <p:oleObj name="Photo Editor Fotoğrafı" r:id="rId5" imgW="3038095" imgH="457142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591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9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084888" y="0"/>
          <a:ext cx="32400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72" name="Bit Eşlem Resmi" r:id="rId7" imgW="3809524" imgH="5076190" progId="PBrush">
                  <p:embed/>
                </p:oleObj>
              </mc:Choice>
              <mc:Fallback>
                <p:oleObj name="Bit Eşlem Resmi" r:id="rId7" imgW="3809524" imgH="5076190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0"/>
                        <a:ext cx="324008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r-TR" sz="4000"/>
              <a:t>Döllenme</a:t>
            </a:r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7563"/>
            <a:ext cx="4787900" cy="3500437"/>
          </a:xfrm>
        </p:spPr>
      </p:pic>
      <p:pic>
        <p:nvPicPr>
          <p:cNvPr id="788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01675"/>
            <a:ext cx="4787900" cy="2655888"/>
          </a:xfrm>
        </p:spPr>
      </p:pic>
      <p:pic>
        <p:nvPicPr>
          <p:cNvPr id="788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701675"/>
            <a:ext cx="4356100" cy="61563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3384550" cy="5976937"/>
          </a:xfrm>
        </p:spPr>
      </p:pic>
      <p:pic>
        <p:nvPicPr>
          <p:cNvPr id="798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620713"/>
            <a:ext cx="4464050" cy="597693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lag leaf of a wheat pla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413" y="0"/>
            <a:ext cx="4319587" cy="7046913"/>
          </a:xfrm>
        </p:spPr>
      </p:pic>
      <p:pic>
        <p:nvPicPr>
          <p:cNvPr id="80899" name="Picture 3" descr="boot of a wheat pla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4824413" cy="704691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Grp="1" noChangeAspect="1"/>
          </p:cNvGraphicFramePr>
          <p:nvPr>
            <p:ph/>
          </p:nvPr>
        </p:nvGraphicFramePr>
        <p:xfrm>
          <a:off x="250825" y="188913"/>
          <a:ext cx="8893175" cy="666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7" name="Belge" r:id="rId3" imgW="5775655" imgH="4468368" progId="Word.Document.8">
                  <p:embed/>
                </p:oleObj>
              </mc:Choice>
              <mc:Fallback>
                <p:oleObj name="Belge" r:id="rId3" imgW="5775655" imgH="446836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88913"/>
                        <a:ext cx="8893175" cy="666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Grp="1" noChangeAspect="1"/>
          </p:cNvGraphicFramePr>
          <p:nvPr>
            <p:ph/>
          </p:nvPr>
        </p:nvGraphicFramePr>
        <p:xfrm>
          <a:off x="250825" y="333375"/>
          <a:ext cx="8713788" cy="633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1" name="Belge" r:id="rId3" imgW="5762748" imgH="3685789" progId="Word.Document.8">
                  <p:embed/>
                </p:oleObj>
              </mc:Choice>
              <mc:Fallback>
                <p:oleObj name="Belge" r:id="rId3" imgW="5762748" imgH="3685789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33375"/>
                        <a:ext cx="8713788" cy="6335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Grp="1" noChangeAspect="1"/>
          </p:cNvGraphicFramePr>
          <p:nvPr>
            <p:ph/>
          </p:nvPr>
        </p:nvGraphicFramePr>
        <p:xfrm>
          <a:off x="179388" y="115888"/>
          <a:ext cx="8785225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5" name="Belge" r:id="rId3" imgW="5760415" imgH="4468368" progId="Word.Document.8">
                  <p:embed/>
                </p:oleObj>
              </mc:Choice>
              <mc:Fallback>
                <p:oleObj name="Belge" r:id="rId3" imgW="5760415" imgH="446836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5888"/>
                        <a:ext cx="8785225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2"/>
          <p:cNvGraphicFramePr>
            <a:graphicFrameLocks noGrp="1" noChangeAspect="1"/>
          </p:cNvGraphicFramePr>
          <p:nvPr>
            <p:ph/>
          </p:nvPr>
        </p:nvGraphicFramePr>
        <p:xfrm>
          <a:off x="179388" y="0"/>
          <a:ext cx="89646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9" name="Belge" r:id="rId3" imgW="5762748" imgH="4738666" progId="Word.Document.8">
                  <p:embed/>
                </p:oleObj>
              </mc:Choice>
              <mc:Fallback>
                <p:oleObj name="Belge" r:id="rId3" imgW="5762748" imgH="473866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0"/>
                        <a:ext cx="896461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2"/>
          <p:cNvGraphicFramePr>
            <a:graphicFrameLocks noGrp="1" noChangeAspect="1"/>
          </p:cNvGraphicFramePr>
          <p:nvPr>
            <p:ph/>
          </p:nvPr>
        </p:nvGraphicFramePr>
        <p:xfrm>
          <a:off x="250825" y="115888"/>
          <a:ext cx="8642350" cy="648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3" name="Belge" r:id="rId3" imgW="5762748" imgH="3422209" progId="Word.Document.8">
                  <p:embed/>
                </p:oleObj>
              </mc:Choice>
              <mc:Fallback>
                <p:oleObj name="Belge" r:id="rId3" imgW="5762748" imgH="3422209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5888"/>
                        <a:ext cx="8642350" cy="648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graphicFrame>
        <p:nvGraphicFramePr>
          <p:cNvPr id="87043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9" name="Bit Eşlem Resmi" r:id="rId3" imgW="3352381" imgH="2419048" progId="PBrush">
                  <p:embed/>
                </p:oleObj>
              </mc:Choice>
              <mc:Fallback>
                <p:oleObj name="Bit Eşlem Resmi" r:id="rId3" imgW="3352381" imgH="24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928813"/>
            <a:ext cx="3640138" cy="3733800"/>
          </a:xfrm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4938" y="2071688"/>
            <a:ext cx="3543300" cy="36417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2" name="Bit Eşlem Resmi" r:id="rId3" imgW="7228571" imgH="4420217" progId="PBrush">
                  <p:embed/>
                </p:oleObj>
              </mc:Choice>
              <mc:Fallback>
                <p:oleObj name="Bit Eşlem Resmi" r:id="rId3" imgW="7228571" imgH="4420217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Grp="1" noChangeAspect="1"/>
          </p:cNvGraphicFramePr>
          <p:nvPr>
            <p:ph/>
          </p:nvPr>
        </p:nvGraphicFramePr>
        <p:xfrm>
          <a:off x="179388" y="115888"/>
          <a:ext cx="8785225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5" name="Belge" r:id="rId3" imgW="5762748" imgH="3949008" progId="Word.Document.8">
                  <p:embed/>
                </p:oleObj>
              </mc:Choice>
              <mc:Fallback>
                <p:oleObj name="Belge" r:id="rId3" imgW="5762748" imgH="394900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5888"/>
                        <a:ext cx="8785225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Başaklanm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graphicFrame>
        <p:nvGraphicFramePr>
          <p:cNvPr id="9113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4" name="Bit Eşlem Resmi" r:id="rId3" imgW="4486901" imgH="2695951" progId="PBrush">
                  <p:embed/>
                </p:oleObj>
              </mc:Choice>
              <mc:Fallback>
                <p:oleObj name="Bit Eşlem Resmi" r:id="rId3" imgW="4486901" imgH="2695951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Weizen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42888"/>
            <a:ext cx="9144000" cy="710088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93187" name="Picture 3" descr="2548-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whea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0"/>
            <a:ext cx="4356100" cy="6858000"/>
          </a:xfrm>
        </p:spPr>
      </p:pic>
      <p:graphicFrame>
        <p:nvGraphicFramePr>
          <p:cNvPr id="94211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0" y="0"/>
          <a:ext cx="47879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6" name="Bit Eşlem Resmi" r:id="rId4" imgW="4285714" imgH="3619048" progId="PBrush">
                  <p:embed/>
                </p:oleObj>
              </mc:Choice>
              <mc:Fallback>
                <p:oleObj name="Bit Eşlem Resmi" r:id="rId4" imgW="4285714" imgH="36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7879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r-TR" sz="4000"/>
              <a:t>Döllenme</a:t>
            </a:r>
          </a:p>
        </p:txBody>
      </p:sp>
      <p:pic>
        <p:nvPicPr>
          <p:cNvPr id="952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7563"/>
            <a:ext cx="4787900" cy="3500437"/>
          </a:xfrm>
        </p:spPr>
      </p:pic>
      <p:pic>
        <p:nvPicPr>
          <p:cNvPr id="9523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01675"/>
            <a:ext cx="4787900" cy="2655888"/>
          </a:xfrm>
        </p:spPr>
      </p:pic>
      <p:pic>
        <p:nvPicPr>
          <p:cNvPr id="9523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701675"/>
            <a:ext cx="4356100" cy="61563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/>
              <a:t>Olum Dönemleri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smtClean="0"/>
              <a:t>Süt olum: Protein birikir</a:t>
            </a:r>
          </a:p>
          <a:p>
            <a:pPr eaLnBrk="1" hangingPunct="1"/>
            <a:r>
              <a:rPr lang="tr-TR" smtClean="0"/>
              <a:t>Sarı olum: Nisaşta birikir</a:t>
            </a:r>
          </a:p>
          <a:p>
            <a:pPr eaLnBrk="1" hangingPunct="1"/>
            <a:r>
              <a:rPr lang="tr-TR" smtClean="0"/>
              <a:t>Fizyolojik olum: Biriken besinler olgunlaşır</a:t>
            </a:r>
          </a:p>
          <a:p>
            <a:pPr eaLnBrk="1" hangingPunct="1"/>
            <a:r>
              <a:rPr lang="tr-TR" smtClean="0"/>
              <a:t>Tam olum: Hasat olgunluğu dönemi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Grp="1" noChangeAspect="1"/>
          </p:cNvGraphicFramePr>
          <p:nvPr>
            <p:ph/>
          </p:nvPr>
        </p:nvGraphicFramePr>
        <p:xfrm>
          <a:off x="250825" y="260350"/>
          <a:ext cx="8569325" cy="659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7" name="Belge" r:id="rId3" imgW="5760415" imgH="3154070" progId="Word.Document.8">
                  <p:embed/>
                </p:oleObj>
              </mc:Choice>
              <mc:Fallback>
                <p:oleObj name="Belge" r:id="rId3" imgW="5760415" imgH="315407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0350"/>
                        <a:ext cx="8569325" cy="659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075" y="2357438"/>
            <a:ext cx="3232150" cy="3314700"/>
          </a:xfrm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"/>
          <a:stretch>
            <a:fillRect/>
          </a:stretch>
        </p:blipFill>
        <p:spPr>
          <a:xfrm>
            <a:off x="4937125" y="2428875"/>
            <a:ext cx="3206750" cy="324326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Grp="1" noChangeAspect="1"/>
          </p:cNvGraphicFramePr>
          <p:nvPr>
            <p:ph/>
          </p:nvPr>
        </p:nvGraphicFramePr>
        <p:xfrm>
          <a:off x="323850" y="188913"/>
          <a:ext cx="8569325" cy="666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1" name="Belge" r:id="rId3" imgW="5839358" imgH="4468368" progId="Word.Document.8">
                  <p:embed/>
                </p:oleObj>
              </mc:Choice>
              <mc:Fallback>
                <p:oleObj name="Belge" r:id="rId3" imgW="5839358" imgH="446836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8913"/>
                        <a:ext cx="8569325" cy="666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5" name="Bit Eşlem Resmi" r:id="rId3" imgW="4266667" imgH="4019048" progId="PBrush">
                  <p:embed/>
                </p:oleObj>
              </mc:Choice>
              <mc:Fallback>
                <p:oleObj name="Bit Eşlem Resmi" r:id="rId3" imgW="4266667" imgH="40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487362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tr-TR" sz="2800" smtClean="0">
                <a:solidFill>
                  <a:srgbClr val="00CC00"/>
                </a:solidFill>
              </a:rPr>
              <a:t>Erken süt olum dönemindeki buğday ve arpa taneleri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05000"/>
            <a:ext cx="7416800" cy="4114800"/>
          </a:xfrm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tr-TR" smtClean="0"/>
          </a:p>
        </p:txBody>
      </p:sp>
      <p:pic>
        <p:nvPicPr>
          <p:cNvPr id="100356" name="Picture 4" descr="watery ripe wheat ke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42481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 descr="watery ripe barley ker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08050"/>
            <a:ext cx="460851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277813"/>
            <a:ext cx="8712200" cy="48736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200">
                <a:solidFill>
                  <a:srgbClr val="00CC00"/>
                </a:solidFill>
              </a:rPr>
              <a:t>Süt olum dönemindeki buğday ve arpa taneleri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tr-TR" smtClean="0"/>
          </a:p>
        </p:txBody>
      </p:sp>
      <p:pic>
        <p:nvPicPr>
          <p:cNvPr id="101380" name="Picture 4" descr="milk stage wheat ker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08050"/>
            <a:ext cx="41751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 descr="milk stage barley ker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08050"/>
            <a:ext cx="45370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703262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tr-TR" sz="3200" smtClean="0">
                <a:solidFill>
                  <a:srgbClr val="00CC00"/>
                </a:solidFill>
              </a:rPr>
              <a:t>Sarı olum dönemindeki buğday ve arpa taneleri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tr-TR" smtClean="0"/>
          </a:p>
        </p:txBody>
      </p:sp>
      <p:pic>
        <p:nvPicPr>
          <p:cNvPr id="102404" name="Picture 4" descr="soft dough wheat ker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7879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 descr="soft dough barley ker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0728"/>
            <a:ext cx="43561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84772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tr-TR" sz="3200" smtClean="0">
                <a:solidFill>
                  <a:srgbClr val="00CC00"/>
                </a:solidFill>
              </a:rPr>
              <a:t>Fizyolojik olum dönemindeki buğday ve arpa taneleri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tr-TR" smtClean="0"/>
          </a:p>
        </p:txBody>
      </p:sp>
      <p:pic>
        <p:nvPicPr>
          <p:cNvPr id="103428" name="Picture 4" descr="hard dough wheat ker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43211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hard dough barley ker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68413"/>
            <a:ext cx="44640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84772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tr-TR" sz="3200">
                <a:solidFill>
                  <a:srgbClr val="00CC00"/>
                </a:solidFill>
              </a:rPr>
              <a:t>Tam olum (hasat) dönemindeki buğday ve arpa taneleri</a:t>
            </a:r>
            <a:r>
              <a:rPr lang="tr-TR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tr-TR" smtClean="0"/>
          </a:p>
        </p:txBody>
      </p:sp>
      <p:pic>
        <p:nvPicPr>
          <p:cNvPr id="104452" name="Picture 4" descr="harvest ripe wheat ker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44640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 descr="kernel hard barley ker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3211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105475" name="Picture 3" descr="a-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8263" cy="6858000"/>
          </a:xfrm>
        </p:spPr>
      </p:pic>
      <p:pic>
        <p:nvPicPr>
          <p:cNvPr id="105476" name="Picture 4" descr="midmil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0"/>
            <a:ext cx="3995737" cy="3789363"/>
          </a:xfrm>
        </p:spPr>
      </p:pic>
      <p:pic>
        <p:nvPicPr>
          <p:cNvPr id="105477" name="Picture 5" descr="ber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573463"/>
            <a:ext cx="3995737" cy="328453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106499" name="Picture 3" descr="a-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8263" cy="6858000"/>
          </a:xfrm>
        </p:spPr>
      </p:pic>
      <p:pic>
        <p:nvPicPr>
          <p:cNvPr id="106500" name="Picture 4" descr="midmil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0"/>
            <a:ext cx="3995737" cy="3789363"/>
          </a:xfrm>
        </p:spPr>
      </p:pic>
      <p:pic>
        <p:nvPicPr>
          <p:cNvPr id="106501" name="Picture 5" descr="ber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573463"/>
            <a:ext cx="3995737" cy="328453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izyolojik ol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7164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Tam ol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13100"/>
            <a:ext cx="471646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süt ol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 descr="Sarı ol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HILLAR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kış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Akış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TAHILLAR</Template>
  <TotalTime>40</TotalTime>
  <Words>431</Words>
  <Application>Microsoft Office PowerPoint</Application>
  <PresentationFormat>Ekran Gösterisi (4:3)</PresentationFormat>
  <Paragraphs>117</Paragraphs>
  <Slides>117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4</vt:i4>
      </vt:variant>
      <vt:variant>
        <vt:lpstr>Slayt Başlıkları</vt:lpstr>
      </vt:variant>
      <vt:variant>
        <vt:i4>117</vt:i4>
      </vt:variant>
    </vt:vector>
  </HeadingPairs>
  <TitlesOfParts>
    <vt:vector size="122" baseType="lpstr">
      <vt:lpstr>TAHILLAR</vt:lpstr>
      <vt:lpstr>Belge</vt:lpstr>
      <vt:lpstr>Document</vt:lpstr>
      <vt:lpstr>Photo Editor Fotoğrafı</vt:lpstr>
      <vt:lpstr>Bit Eşlem Resmi</vt:lpstr>
      <vt:lpstr>TAHILLAR</vt:lpstr>
      <vt:lpstr>PowerPoint Sunusu</vt:lpstr>
      <vt:lpstr>PowerPoint Sunusu</vt:lpstr>
      <vt:lpstr>PowerPoint Sunusu</vt:lpstr>
      <vt:lpstr>PowerPoint Sunusu</vt:lpstr>
      <vt:lpstr>PowerPoint Sunusu</vt:lpstr>
      <vt:lpstr>TAHILLAR</vt:lpstr>
      <vt:lpstr>PowerPoint Sunusu</vt:lpstr>
      <vt:lpstr>PowerPoint Sunusu</vt:lpstr>
      <vt:lpstr>PowerPoint Sunusu</vt:lpstr>
      <vt:lpstr>Tahılların botanik sınıflandırılması</vt:lpstr>
      <vt:lpstr>PowerPoint Sunusu</vt:lpstr>
      <vt:lpstr>TANE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Bir yapraklı dönem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Sap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Bayrak Yaprak, Karınlanma, Başaklanma</vt:lpstr>
      <vt:lpstr>PowerPoint Sunusu</vt:lpstr>
      <vt:lpstr>PowerPoint Sunusu</vt:lpstr>
      <vt:lpstr>PowerPoint Sunusu</vt:lpstr>
      <vt:lpstr>PowerPoint Sunusu</vt:lpstr>
      <vt:lpstr>PowerPoint Sunusu</vt:lpstr>
      <vt:lpstr>Buğday çiçeği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Olum Dönemleri</vt:lpstr>
      <vt:lpstr>PowerPoint Sunusu</vt:lpstr>
      <vt:lpstr>PowerPoint Sunusu</vt:lpstr>
      <vt:lpstr>PowerPoint Sunusu</vt:lpstr>
      <vt:lpstr>Erken süt olum dönemindeki buğday ve arpa taneleri</vt:lpstr>
      <vt:lpstr>Süt olum dönemindeki buğday ve arpa taneleri</vt:lpstr>
      <vt:lpstr>Sarı olum dönemindeki buğday ve arpa taneleri</vt:lpstr>
      <vt:lpstr>Fizyolojik olum dönemindeki buğday ve arpa taneleri</vt:lpstr>
      <vt:lpstr>Tam olum (hasat) dönemindeki buğday ve arpa taneleri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Ekmeklik buğday başak ve taneleri</vt:lpstr>
      <vt:lpstr>Makarnalık buğday başak ve taneleri</vt:lpstr>
      <vt:lpstr>2-sıralı arpa</vt:lpstr>
      <vt:lpstr>Arpa başakları, kavuzlu ve çıplak arpa taneleri  </vt:lpstr>
      <vt:lpstr>6-sıralı arpa </vt:lpstr>
      <vt:lpstr>Çavdar başağı ve taneleri</vt:lpstr>
      <vt:lpstr>Çavdar başağı ve tanesi</vt:lpstr>
      <vt:lpstr>Secale cereale (Kültür çavdarı) </vt:lpstr>
      <vt:lpstr>Yulaf salkımı, taneleri </vt:lpstr>
      <vt:lpstr>Avena sativa (Beyaz yulaf)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TAHILLAR</dc:title>
  <dc:creator>FB</dc:creator>
  <cp:lastModifiedBy>firetb</cp:lastModifiedBy>
  <cp:revision>13</cp:revision>
  <dcterms:created xsi:type="dcterms:W3CDTF">2012-09-27T09:46:37Z</dcterms:created>
  <dcterms:modified xsi:type="dcterms:W3CDTF">2020-02-05T09:35:26Z</dcterms:modified>
</cp:coreProperties>
</file>