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4"/>
  </p:notesMasterIdLst>
  <p:sldIdLst>
    <p:sldId id="288" r:id="rId2"/>
    <p:sldId id="295" r:id="rId3"/>
    <p:sldId id="312" r:id="rId4"/>
    <p:sldId id="257" r:id="rId5"/>
    <p:sldId id="258" r:id="rId6"/>
    <p:sldId id="273" r:id="rId7"/>
    <p:sldId id="278" r:id="rId8"/>
    <p:sldId id="318" r:id="rId9"/>
    <p:sldId id="293" r:id="rId10"/>
    <p:sldId id="259" r:id="rId11"/>
    <p:sldId id="330" r:id="rId12"/>
    <p:sldId id="296" r:id="rId13"/>
    <p:sldId id="320" r:id="rId14"/>
    <p:sldId id="298" r:id="rId15"/>
    <p:sldId id="300" r:id="rId16"/>
    <p:sldId id="314" r:id="rId17"/>
    <p:sldId id="301" r:id="rId18"/>
    <p:sldId id="303" r:id="rId19"/>
    <p:sldId id="305" r:id="rId20"/>
    <p:sldId id="266" r:id="rId21"/>
    <p:sldId id="272" r:id="rId22"/>
    <p:sldId id="315" r:id="rId23"/>
    <p:sldId id="316" r:id="rId24"/>
    <p:sldId id="317" r:id="rId25"/>
    <p:sldId id="321" r:id="rId26"/>
    <p:sldId id="327" r:id="rId27"/>
    <p:sldId id="322" r:id="rId28"/>
    <p:sldId id="326" r:id="rId29"/>
    <p:sldId id="325" r:id="rId30"/>
    <p:sldId id="332" r:id="rId31"/>
    <p:sldId id="329" r:id="rId32"/>
    <p:sldId id="328" r:id="rId33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99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ED9EF-070D-47E2-B3C9-FE1C63CF987B}" type="datetimeFigureOut">
              <a:rPr lang="tr-TR" smtClean="0"/>
              <a:t>16.05.2024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3E960-3289-476A-B62D-72A2A58E11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426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3E960-3289-476A-B62D-72A2A58E11DA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381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66F74A-29C8-4882-A39C-41909C6968EF}" type="datetimeFigureOut">
              <a:rPr lang="tr-TR" smtClean="0"/>
              <a:pPr>
                <a:defRPr/>
              </a:pPr>
              <a:t>16.05.2024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609B5-E4CC-47FE-B57A-23739E4ABB4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9642D-D416-4842-897C-BE7DE2E58189}" type="datetimeFigureOut">
              <a:rPr lang="tr-TR" smtClean="0"/>
              <a:pPr>
                <a:defRPr/>
              </a:pPr>
              <a:t>16.05.2024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77411C-05C9-4A03-BAC5-A4206315C0A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55E830-F621-43AB-95CD-47B3F1E8DE9E}" type="datetimeFigureOut">
              <a:rPr lang="tr-TR" smtClean="0"/>
              <a:pPr>
                <a:defRPr/>
              </a:pPr>
              <a:t>16.05.2024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E7396-6939-43EA-81B0-86C99C0A7A0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E2B2CD-3830-4213-8804-C55D3DCDAC79}" type="datetimeFigureOut">
              <a:rPr lang="tr-TR" smtClean="0"/>
              <a:pPr>
                <a:defRPr/>
              </a:pPr>
              <a:t>16.05.2024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57B98-39D6-4B1E-B6C8-349661F0359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E3114E-D0BB-4476-8B2D-2B7C84C81B46}" type="datetimeFigureOut">
              <a:rPr lang="tr-TR" smtClean="0"/>
              <a:pPr>
                <a:defRPr/>
              </a:pPr>
              <a:t>16.05.2024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CCB0A-32A0-4B14-92F7-2AF1EBECC9C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605D14-9BBF-4B2F-909B-44FD84A3EA8C}" type="datetimeFigureOut">
              <a:rPr lang="tr-TR" smtClean="0"/>
              <a:pPr>
                <a:defRPr/>
              </a:pPr>
              <a:t>16.05.2024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5AFA8-8122-4E45-89DF-D3767852682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A39D6D-5B4B-406A-A92A-2232B41B2503}" type="datetimeFigureOut">
              <a:rPr lang="tr-TR" smtClean="0"/>
              <a:pPr>
                <a:defRPr/>
              </a:pPr>
              <a:t>16.05.2024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AE3ADA-9D23-4886-B77F-7C1FE29177B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83BDAA-C2AC-4307-A36C-325773AD3681}" type="datetimeFigureOut">
              <a:rPr lang="tr-TR" smtClean="0"/>
              <a:pPr>
                <a:defRPr/>
              </a:pPr>
              <a:t>16.05.2024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9825D-EA17-4088-8558-C06BB8033C0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5DC2DC-A8F5-4A6A-B139-6DC64A8539EA}" type="datetimeFigureOut">
              <a:rPr lang="tr-TR" smtClean="0"/>
              <a:pPr>
                <a:defRPr/>
              </a:pPr>
              <a:t>16.05.2024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8DDE8-AB4E-4DB0-A629-327485EC9093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53D065-E30D-48D5-A1E2-ECF27D6E3D98}" type="datetimeFigureOut">
              <a:rPr lang="tr-TR" smtClean="0"/>
              <a:pPr>
                <a:defRPr/>
              </a:pPr>
              <a:t>16.05.2024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79727-B70F-4D76-9989-404C13B1AF33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175209-FA26-4B2B-8F2C-CED7DAFEA8DE}" type="datetimeFigureOut">
              <a:rPr lang="tr-TR" smtClean="0"/>
              <a:pPr>
                <a:defRPr/>
              </a:pPr>
              <a:t>16.05.2024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851D961F-E472-42DF-9E94-C54960D7D77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7888773-E0E7-4EF9-9570-553C3F959FA1}" type="datetimeFigureOut">
              <a:rPr lang="tr-TR" smtClean="0"/>
              <a:pPr>
                <a:defRPr/>
              </a:pPr>
              <a:t>16.05.2024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651E1F1-3777-4FAF-AD80-8598B76C39F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Başlık"/>
          <p:cNvSpPr>
            <a:spLocks noGrp="1"/>
          </p:cNvSpPr>
          <p:nvPr>
            <p:ph type="title"/>
          </p:nvPr>
        </p:nvSpPr>
        <p:spPr>
          <a:xfrm>
            <a:off x="179512" y="764704"/>
            <a:ext cx="8229600" cy="706437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tr-TR" sz="3500" b="1" dirty="0" smtClean="0">
                <a:solidFill>
                  <a:srgbClr val="0000CC"/>
                </a:solidFill>
              </a:rPr>
              <a:t>Sulama suyu örneklerinin alınması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27584" y="1844824"/>
            <a:ext cx="7797552" cy="4479776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10000"/>
              </a:lnSpc>
            </a:pPr>
            <a:r>
              <a:rPr lang="tr-TR" sz="2400" dirty="0" smtClean="0">
                <a:latin typeface="Arial" charset="0"/>
              </a:rPr>
              <a:t>Laboratuvar analizleri için yaklaşık 2 litre su gerekir</a:t>
            </a:r>
          </a:p>
          <a:p>
            <a:pPr algn="just" eaLnBrk="1" hangingPunct="1">
              <a:lnSpc>
                <a:spcPct val="110000"/>
              </a:lnSpc>
            </a:pPr>
            <a:endParaRPr lang="tr-TR" sz="2400" dirty="0">
              <a:latin typeface="Arial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tr-TR" sz="2400" dirty="0" smtClean="0">
                <a:latin typeface="Arial" charset="0"/>
              </a:rPr>
              <a:t>Akarsudan yada su kanallarından numune alımı, suyun durgun olmadığı dönemde ve akışın olduğu kısımlardan alınır,</a:t>
            </a:r>
          </a:p>
          <a:p>
            <a:pPr algn="just" eaLnBrk="1" hangingPunct="1">
              <a:lnSpc>
                <a:spcPct val="110000"/>
              </a:lnSpc>
            </a:pPr>
            <a:endParaRPr lang="tr-TR" sz="2400" dirty="0">
              <a:latin typeface="Arial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tr-TR" sz="2400" dirty="0" smtClean="0">
                <a:latin typeface="Arial" charset="0"/>
              </a:rPr>
              <a:t>Kuyulardan/sondajlardan örnek alımı ise suyun bir süre akıtılmasından sonra gerçekleştirilir</a:t>
            </a:r>
          </a:p>
        </p:txBody>
      </p:sp>
    </p:spTree>
    <p:extLst>
      <p:ext uri="{BB962C8B-B14F-4D97-AF65-F5344CB8AC3E}">
        <p14:creationId xmlns:p14="http://schemas.microsoft.com/office/powerpoint/2010/main" val="410040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Başlık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33412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tr-TR" sz="4500" b="1" dirty="0" err="1" smtClean="0">
                <a:solidFill>
                  <a:srgbClr val="0000CC"/>
                </a:solidFill>
              </a:rPr>
              <a:t>Toksit</a:t>
            </a:r>
            <a:r>
              <a:rPr lang="tr-TR" sz="4500" b="1" dirty="0" smtClean="0">
                <a:solidFill>
                  <a:srgbClr val="0000CC"/>
                </a:solidFill>
              </a:rPr>
              <a:t> (zehir) etki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fontScale="77500" lnSpcReduction="20000"/>
          </a:bodyPr>
          <a:lstStyle/>
          <a:p>
            <a:pPr algn="just" eaLnBrk="1" hangingPunct="1">
              <a:lnSpc>
                <a:spcPct val="120000"/>
              </a:lnSpc>
            </a:pPr>
            <a:r>
              <a:rPr lang="tr-TR" sz="2700" dirty="0" err="1" smtClean="0">
                <a:latin typeface="+mj-lt"/>
              </a:rPr>
              <a:t>Toksit</a:t>
            </a:r>
            <a:r>
              <a:rPr lang="tr-TR" sz="2700" dirty="0" smtClean="0">
                <a:latin typeface="+mj-lt"/>
              </a:rPr>
              <a:t> etki, çözelti içerisindeki iyonların bireysel etkisidir</a:t>
            </a:r>
          </a:p>
          <a:p>
            <a:pPr algn="just" eaLnBrk="1" hangingPunct="1">
              <a:lnSpc>
                <a:spcPct val="120000"/>
              </a:lnSpc>
            </a:pPr>
            <a:endParaRPr lang="tr-TR" sz="2700" dirty="0" smtClean="0">
              <a:latin typeface="+mj-lt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tr-TR" sz="2700" dirty="0" smtClean="0">
                <a:solidFill>
                  <a:srgbClr val="FF0000"/>
                </a:solidFill>
                <a:latin typeface="+mj-lt"/>
              </a:rPr>
              <a:t>Toplam tuzluluk düşük olsa dahi bazı iyonların yüksek konsantrasyonda bulunmaları bitkide büyüme, gelişme, verim ve meyve kalitesi düşmesine neden </a:t>
            </a:r>
            <a:r>
              <a:rPr lang="tr-TR" sz="2700" dirty="0" smtClean="0">
                <a:solidFill>
                  <a:srgbClr val="FF0000"/>
                </a:solidFill>
                <a:latin typeface="+mj-lt"/>
              </a:rPr>
              <a:t>olur</a:t>
            </a:r>
            <a:endParaRPr lang="tr-TR" sz="2700" dirty="0" smtClean="0">
              <a:solidFill>
                <a:srgbClr val="FF0000"/>
              </a:solidFill>
              <a:latin typeface="+mj-lt"/>
            </a:endParaRPr>
          </a:p>
          <a:p>
            <a:pPr algn="just">
              <a:lnSpc>
                <a:spcPct val="120000"/>
              </a:lnSpc>
            </a:pPr>
            <a:endParaRPr lang="tr-TR" sz="2700" dirty="0" smtClean="0">
              <a:latin typeface="+mj-lt"/>
            </a:endParaRPr>
          </a:p>
          <a:p>
            <a:pPr algn="just">
              <a:lnSpc>
                <a:spcPct val="120000"/>
              </a:lnSpc>
            </a:pPr>
            <a:r>
              <a:rPr lang="tr-TR" sz="2700" dirty="0" smtClean="0">
                <a:latin typeface="+mj-lt"/>
              </a:rPr>
              <a:t>Bu iyonlardan en önemlileri: </a:t>
            </a:r>
            <a:r>
              <a:rPr lang="tr-TR" sz="2400" dirty="0" err="1"/>
              <a:t>Na</a:t>
            </a:r>
            <a:r>
              <a:rPr lang="tr-TR" sz="2400" baseline="30000" dirty="0"/>
              <a:t>+</a:t>
            </a:r>
            <a:r>
              <a:rPr lang="tr-TR" sz="2700" dirty="0" smtClean="0">
                <a:latin typeface="+mj-lt"/>
              </a:rPr>
              <a:t>, Cl</a:t>
            </a:r>
            <a:r>
              <a:rPr lang="tr-TR" sz="2700" baseline="30000" dirty="0" smtClean="0">
                <a:latin typeface="+mj-lt"/>
              </a:rPr>
              <a:t>-</a:t>
            </a:r>
            <a:r>
              <a:rPr lang="tr-TR" sz="2700" dirty="0" smtClean="0">
                <a:latin typeface="+mj-lt"/>
              </a:rPr>
              <a:t>, </a:t>
            </a:r>
            <a:r>
              <a:rPr lang="tr-TR" sz="2400" dirty="0" smtClean="0"/>
              <a:t>Fe</a:t>
            </a:r>
            <a:r>
              <a:rPr lang="tr-TR" sz="2700" dirty="0" smtClean="0">
                <a:latin typeface="+mj-lt"/>
              </a:rPr>
              <a:t>, B, F, Cu &amp; </a:t>
            </a:r>
            <a:r>
              <a:rPr lang="tr-TR" sz="2700" dirty="0" err="1" smtClean="0">
                <a:latin typeface="+mj-lt"/>
              </a:rPr>
              <a:t>Zn</a:t>
            </a:r>
            <a:endParaRPr lang="tr-TR" sz="2700" dirty="0" smtClean="0">
              <a:latin typeface="+mj-lt"/>
            </a:endParaRPr>
          </a:p>
          <a:p>
            <a:pPr algn="just" eaLnBrk="1" hangingPunct="1">
              <a:lnSpc>
                <a:spcPct val="120000"/>
              </a:lnSpc>
            </a:pPr>
            <a:endParaRPr lang="tr-TR" sz="2700" dirty="0" smtClean="0">
              <a:latin typeface="+mj-lt"/>
            </a:endParaRPr>
          </a:p>
          <a:p>
            <a:pPr algn="just">
              <a:lnSpc>
                <a:spcPct val="120000"/>
              </a:lnSpc>
            </a:pPr>
            <a:r>
              <a:rPr lang="tr-TR" sz="2700" dirty="0" smtClean="0"/>
              <a:t>Cl</a:t>
            </a:r>
            <a:r>
              <a:rPr lang="tr-TR" sz="2700" baseline="30000" dirty="0" smtClean="0"/>
              <a:t>-</a:t>
            </a:r>
            <a:r>
              <a:rPr lang="tr-TR" sz="2700" dirty="0" smtClean="0">
                <a:latin typeface="+mj-lt"/>
              </a:rPr>
              <a:t>, </a:t>
            </a:r>
            <a:r>
              <a:rPr lang="tr-TR" sz="2700" dirty="0" err="1" smtClean="0">
                <a:latin typeface="+mj-lt"/>
              </a:rPr>
              <a:t>Na</a:t>
            </a:r>
            <a:r>
              <a:rPr lang="tr-TR" sz="2700" baseline="30000" dirty="0" smtClean="0">
                <a:latin typeface="+mj-lt"/>
              </a:rPr>
              <a:t>+ </a:t>
            </a:r>
            <a:r>
              <a:rPr lang="tr-TR" sz="2700" dirty="0" smtClean="0">
                <a:latin typeface="+mj-lt"/>
              </a:rPr>
              <a:t>yapraklarda birikerek yaprak yanmasına da neden olabilir.</a:t>
            </a:r>
          </a:p>
          <a:p>
            <a:pPr algn="just" eaLnBrk="1" hangingPunct="1">
              <a:lnSpc>
                <a:spcPct val="120000"/>
              </a:lnSpc>
            </a:pPr>
            <a:endParaRPr lang="tr-TR" sz="2700" dirty="0" smtClean="0">
              <a:latin typeface="+mj-lt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tr-TR" sz="2700" dirty="0" smtClean="0">
                <a:solidFill>
                  <a:srgbClr val="FF0000"/>
                </a:solidFill>
                <a:latin typeface="+mj-lt"/>
              </a:rPr>
              <a:t>Bor (B) &lt; 1 </a:t>
            </a:r>
            <a:r>
              <a:rPr lang="tr-TR" sz="2700" dirty="0" err="1" smtClean="0">
                <a:solidFill>
                  <a:srgbClr val="FF0000"/>
                </a:solidFill>
                <a:latin typeface="+mj-lt"/>
              </a:rPr>
              <a:t>ppm</a:t>
            </a:r>
            <a:r>
              <a:rPr lang="tr-TR" sz="2700" dirty="0" smtClean="0">
                <a:solidFill>
                  <a:srgbClr val="FF0000"/>
                </a:solidFill>
                <a:latin typeface="+mj-lt"/>
              </a:rPr>
              <a:t> düzeyinde olumsuz etki yapmazken, &gt;4 </a:t>
            </a:r>
            <a:r>
              <a:rPr lang="tr-TR" sz="2700" dirty="0" err="1" smtClean="0">
                <a:solidFill>
                  <a:srgbClr val="FF0000"/>
                </a:solidFill>
                <a:latin typeface="+mj-lt"/>
              </a:rPr>
              <a:t>ppm</a:t>
            </a:r>
            <a:r>
              <a:rPr lang="tr-TR" sz="2700" dirty="0" smtClean="0">
                <a:solidFill>
                  <a:srgbClr val="FF0000"/>
                </a:solidFill>
                <a:latin typeface="+mj-lt"/>
              </a:rPr>
              <a:t> düzeyinde tüm kültür bitkileri için zararlı (</a:t>
            </a:r>
            <a:r>
              <a:rPr lang="tr-TR" sz="2700" dirty="0" err="1" smtClean="0">
                <a:solidFill>
                  <a:srgbClr val="FF0000"/>
                </a:solidFill>
                <a:latin typeface="+mj-lt"/>
              </a:rPr>
              <a:t>toksit</a:t>
            </a:r>
            <a:r>
              <a:rPr lang="tr-TR" sz="2700" dirty="0" smtClean="0">
                <a:solidFill>
                  <a:srgbClr val="FF0000"/>
                </a:solidFill>
                <a:latin typeface="+mj-lt"/>
              </a:rPr>
              <a:t>) etkiye sahiptir.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88640"/>
            <a:ext cx="5607066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7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tr-TR" dirty="0" err="1" smtClean="0">
                <a:solidFill>
                  <a:srgbClr val="0000CC"/>
                </a:solidFill>
              </a:rPr>
              <a:t>pH</a:t>
            </a:r>
            <a:endParaRPr lang="tr-TR" dirty="0">
              <a:solidFill>
                <a:srgbClr val="0000CC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tr-TR" dirty="0" smtClean="0">
                <a:latin typeface="+mj-lt"/>
              </a:rPr>
              <a:t>Sulama suyu ve/veya büyüme ortamı/toprak kaynaklı yüksek </a:t>
            </a:r>
            <a:r>
              <a:rPr lang="tr-TR" dirty="0" err="1" smtClean="0">
                <a:latin typeface="+mj-lt"/>
              </a:rPr>
              <a:t>pH</a:t>
            </a:r>
            <a:r>
              <a:rPr lang="tr-TR" dirty="0" smtClean="0">
                <a:latin typeface="+mj-lt"/>
              </a:rPr>
              <a:t>, bitkinin </a:t>
            </a:r>
            <a:r>
              <a:rPr lang="tr-TR" dirty="0" smtClean="0">
                <a:latin typeface="+mj-lt"/>
              </a:rPr>
              <a:t>topraktan/ortamdan </a:t>
            </a:r>
            <a:r>
              <a:rPr lang="tr-TR" dirty="0" smtClean="0"/>
              <a:t>Fe</a:t>
            </a:r>
            <a:r>
              <a:rPr lang="tr-TR" dirty="0" smtClean="0"/>
              <a:t>, Mn, B, </a:t>
            </a:r>
            <a:r>
              <a:rPr lang="tr-TR" dirty="0" err="1" smtClean="0"/>
              <a:t>Zn</a:t>
            </a:r>
            <a:r>
              <a:rPr lang="tr-TR" dirty="0" smtClean="0"/>
              <a:t> </a:t>
            </a:r>
            <a:r>
              <a:rPr lang="tr-TR" dirty="0"/>
              <a:t>ve </a:t>
            </a:r>
            <a:r>
              <a:rPr lang="tr-TR" dirty="0" smtClean="0"/>
              <a:t>Cu </a:t>
            </a:r>
            <a:r>
              <a:rPr lang="tr-TR" dirty="0" smtClean="0">
                <a:latin typeface="+mj-lt"/>
              </a:rPr>
              <a:t>gibi mikro besin </a:t>
            </a:r>
            <a:r>
              <a:rPr lang="tr-TR" dirty="0" smtClean="0">
                <a:latin typeface="+mj-lt"/>
              </a:rPr>
              <a:t>elementlerini yanında P almasını da sınırlar…</a:t>
            </a:r>
            <a:endParaRPr lang="tr-TR" dirty="0" smtClean="0">
              <a:latin typeface="+mj-lt"/>
            </a:endParaRPr>
          </a:p>
          <a:p>
            <a:pPr>
              <a:lnSpc>
                <a:spcPct val="110000"/>
              </a:lnSpc>
            </a:pPr>
            <a:endParaRPr lang="tr-TR" dirty="0" smtClean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tr-TR" dirty="0" smtClean="0">
                <a:latin typeface="+mj-lt"/>
              </a:rPr>
              <a:t>Yüksek su </a:t>
            </a:r>
            <a:r>
              <a:rPr lang="tr-TR" dirty="0" err="1" smtClean="0">
                <a:latin typeface="+mj-lt"/>
              </a:rPr>
              <a:t>pH’sı</a:t>
            </a:r>
            <a:r>
              <a:rPr lang="tr-TR" dirty="0" smtClean="0">
                <a:latin typeface="+mj-lt"/>
              </a:rPr>
              <a:t> çeşitli hastalık ve zararlılara karşı kullanılan ilaçların/kimyasalların etkinliğini de büyük ölçüde azaltabilir.</a:t>
            </a:r>
          </a:p>
          <a:p>
            <a:pPr>
              <a:lnSpc>
                <a:spcPct val="110000"/>
              </a:lnSpc>
            </a:pPr>
            <a:endParaRPr lang="tr-TR" dirty="0" smtClean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tr-TR" b="1" dirty="0" smtClean="0">
                <a:solidFill>
                  <a:srgbClr val="FF0000"/>
                </a:solidFill>
                <a:latin typeface="+mj-lt"/>
              </a:rPr>
              <a:t>İdeal sulama suyu </a:t>
            </a:r>
            <a:r>
              <a:rPr lang="tr-TR" b="1" dirty="0" err="1" smtClean="0">
                <a:solidFill>
                  <a:srgbClr val="FF0000"/>
                </a:solidFill>
                <a:latin typeface="+mj-lt"/>
              </a:rPr>
              <a:t>pH</a:t>
            </a:r>
            <a:r>
              <a:rPr lang="tr-TR" b="1" dirty="0" smtClean="0">
                <a:solidFill>
                  <a:srgbClr val="FF0000"/>
                </a:solidFill>
                <a:latin typeface="+mj-lt"/>
              </a:rPr>
              <a:t> değeri 5.2-6.8 (5-7) olmalı</a:t>
            </a:r>
          </a:p>
          <a:p>
            <a:pPr>
              <a:lnSpc>
                <a:spcPct val="110000"/>
              </a:lnSpc>
            </a:pPr>
            <a:endParaRPr lang="tr-TR" dirty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tr-TR" dirty="0" smtClean="0">
                <a:latin typeface="+mj-lt"/>
              </a:rPr>
              <a:t>İdeal büyüme ortamı </a:t>
            </a:r>
            <a:r>
              <a:rPr lang="tr-TR" dirty="0" err="1" smtClean="0">
                <a:latin typeface="+mj-lt"/>
              </a:rPr>
              <a:t>pH</a:t>
            </a:r>
            <a:r>
              <a:rPr lang="tr-TR" dirty="0" smtClean="0">
                <a:latin typeface="+mj-lt"/>
              </a:rPr>
              <a:t> değeri </a:t>
            </a:r>
            <a:r>
              <a:rPr lang="tr-TR" dirty="0" smtClean="0">
                <a:latin typeface="+mj-lt"/>
              </a:rPr>
              <a:t>5.5-6.5 (normal bitkiler)…</a:t>
            </a:r>
          </a:p>
          <a:p>
            <a:pPr>
              <a:lnSpc>
                <a:spcPct val="110000"/>
              </a:lnSpc>
            </a:pPr>
            <a:r>
              <a:rPr lang="tr-TR" dirty="0" smtClean="0">
                <a:latin typeface="+mj-lt"/>
              </a:rPr>
              <a:t>İdeal büyüme ortamı </a:t>
            </a:r>
            <a:r>
              <a:rPr lang="tr-TR" dirty="0" err="1" smtClean="0">
                <a:latin typeface="+mj-lt"/>
              </a:rPr>
              <a:t>pH</a:t>
            </a:r>
            <a:r>
              <a:rPr lang="tr-TR" dirty="0" smtClean="0">
                <a:latin typeface="+mj-lt"/>
              </a:rPr>
              <a:t> değeri 4.5-5.5 (asidik bitkiler)…</a:t>
            </a:r>
            <a:endParaRPr lang="tr-T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281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75240" cy="492664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00B050"/>
                </a:solidFill>
              </a:rPr>
              <a:t>Mineral topraklar</a:t>
            </a:r>
            <a:endParaRPr lang="tr-TR" dirty="0">
              <a:solidFill>
                <a:srgbClr val="00B050"/>
              </a:solidFill>
            </a:endParaRPr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2543" y="1268760"/>
            <a:ext cx="692717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7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rgbClr val="0000CC"/>
                </a:solidFill>
              </a:rPr>
              <a:t>Alkalilik</a:t>
            </a:r>
            <a:endParaRPr lang="tr-TR" dirty="0">
              <a:solidFill>
                <a:srgbClr val="0000CC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+mj-lt"/>
              </a:rPr>
              <a:t>Alkalilik (</a:t>
            </a:r>
            <a:r>
              <a:rPr lang="tr-TR" dirty="0" err="1" smtClean="0">
                <a:latin typeface="+mj-lt"/>
              </a:rPr>
              <a:t>alkalinity</a:t>
            </a:r>
            <a:r>
              <a:rPr lang="tr-TR" dirty="0" smtClean="0">
                <a:latin typeface="+mj-lt"/>
              </a:rPr>
              <a:t>), suyun bir asidi nötralize etme kapasitesidir</a:t>
            </a:r>
          </a:p>
          <a:p>
            <a:endParaRPr lang="tr-TR" dirty="0">
              <a:latin typeface="+mj-lt"/>
            </a:endParaRPr>
          </a:p>
          <a:p>
            <a:r>
              <a:rPr lang="tr-TR" dirty="0" smtClean="0">
                <a:latin typeface="+mj-lt"/>
              </a:rPr>
              <a:t>Belli bir miktar çözeltideki çözünebilir alkalilerin konsantrasyonudur (mg/L,  </a:t>
            </a:r>
            <a:r>
              <a:rPr lang="tr-TR" dirty="0" err="1" smtClean="0">
                <a:latin typeface="+mj-lt"/>
              </a:rPr>
              <a:t>ppm</a:t>
            </a:r>
            <a:r>
              <a:rPr lang="tr-TR" dirty="0" smtClean="0">
                <a:latin typeface="+mj-lt"/>
              </a:rPr>
              <a:t>, </a:t>
            </a:r>
            <a:r>
              <a:rPr lang="tr-TR" dirty="0" err="1" smtClean="0">
                <a:latin typeface="+mj-lt"/>
              </a:rPr>
              <a:t>meq</a:t>
            </a:r>
            <a:r>
              <a:rPr lang="tr-TR" dirty="0" smtClean="0">
                <a:latin typeface="+mj-lt"/>
              </a:rPr>
              <a:t>/L)</a:t>
            </a:r>
          </a:p>
          <a:p>
            <a:endParaRPr lang="tr-TR" dirty="0" smtClean="0">
              <a:latin typeface="+mj-lt"/>
            </a:endParaRPr>
          </a:p>
          <a:p>
            <a:r>
              <a:rPr lang="tr-TR" dirty="0" smtClean="0">
                <a:solidFill>
                  <a:srgbClr val="FF0000"/>
                </a:solidFill>
                <a:latin typeface="+mj-lt"/>
              </a:rPr>
              <a:t>Yüksek karbonat (</a:t>
            </a:r>
            <a:r>
              <a:rPr lang="tr-TR" dirty="0" smtClean="0">
                <a:solidFill>
                  <a:srgbClr val="FF0000"/>
                </a:solidFill>
              </a:rPr>
              <a:t>CO</a:t>
            </a:r>
            <a:r>
              <a:rPr lang="tr-TR" baseline="-25000" dirty="0" smtClean="0">
                <a:solidFill>
                  <a:srgbClr val="FF0000"/>
                </a:solidFill>
              </a:rPr>
              <a:t>3</a:t>
            </a:r>
            <a:r>
              <a:rPr lang="tr-TR" baseline="30000" dirty="0" smtClean="0">
                <a:solidFill>
                  <a:srgbClr val="FF0000"/>
                </a:solidFill>
              </a:rPr>
              <a:t>-</a:t>
            </a:r>
            <a:r>
              <a:rPr lang="tr-TR" dirty="0" smtClean="0">
                <a:solidFill>
                  <a:srgbClr val="FF0000"/>
                </a:solidFill>
                <a:latin typeface="+mj-lt"/>
              </a:rPr>
              <a:t>) ve bikarbonat (</a:t>
            </a:r>
            <a:r>
              <a:rPr lang="tr-TR" dirty="0">
                <a:solidFill>
                  <a:srgbClr val="FF0000"/>
                </a:solidFill>
              </a:rPr>
              <a:t>HCO3</a:t>
            </a:r>
            <a:r>
              <a:rPr lang="tr-TR" dirty="0" smtClean="0">
                <a:solidFill>
                  <a:srgbClr val="FF0000"/>
                </a:solidFill>
              </a:rPr>
              <a:t>˭</a:t>
            </a:r>
            <a:r>
              <a:rPr lang="tr-TR" dirty="0" smtClean="0">
                <a:solidFill>
                  <a:srgbClr val="FF0000"/>
                </a:solidFill>
                <a:latin typeface="+mj-lt"/>
              </a:rPr>
              <a:t>) miktarı alkalilik olarak bilinir. </a:t>
            </a:r>
            <a:r>
              <a:rPr lang="tr-TR" dirty="0" smtClean="0">
                <a:latin typeface="+mj-lt"/>
              </a:rPr>
              <a:t>Bunların oranı arttıkça alkalilik artar.</a:t>
            </a:r>
          </a:p>
        </p:txBody>
      </p:sp>
    </p:spTree>
    <p:extLst>
      <p:ext uri="{BB962C8B-B14F-4D97-AF65-F5344CB8AC3E}">
        <p14:creationId xmlns:p14="http://schemas.microsoft.com/office/powerpoint/2010/main" val="975791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tr-TR" sz="5400" b="1" dirty="0" smtClean="0">
                <a:solidFill>
                  <a:srgbClr val="0000CC"/>
                </a:solidFill>
              </a:rPr>
              <a:t>Alkalilik &amp; </a:t>
            </a:r>
            <a:r>
              <a:rPr lang="tr-TR" sz="5400" b="1" dirty="0" err="1" smtClean="0">
                <a:solidFill>
                  <a:srgbClr val="0000CC"/>
                </a:solidFill>
              </a:rPr>
              <a:t>pH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Autofit/>
          </a:bodyPr>
          <a:lstStyle/>
          <a:p>
            <a:r>
              <a:rPr lang="tr-TR" sz="1800" dirty="0" smtClean="0">
                <a:latin typeface="+mj-lt"/>
              </a:rPr>
              <a:t>Sulama </a:t>
            </a:r>
            <a:r>
              <a:rPr lang="tr-TR" sz="1800" dirty="0">
                <a:latin typeface="+mj-lt"/>
              </a:rPr>
              <a:t>sularının </a:t>
            </a:r>
            <a:r>
              <a:rPr lang="tr-TR" sz="1800" dirty="0" err="1">
                <a:latin typeface="+mj-lt"/>
              </a:rPr>
              <a:t>pH</a:t>
            </a:r>
            <a:r>
              <a:rPr lang="tr-TR" sz="1800" dirty="0">
                <a:latin typeface="+mj-lt"/>
              </a:rPr>
              <a:t> ve alkaliliği yüksek ise sulama suyuna asit uygulaması yapılmalıdır</a:t>
            </a:r>
          </a:p>
          <a:p>
            <a:endParaRPr lang="tr-TR" sz="1800" dirty="0" smtClean="0">
              <a:latin typeface="+mj-lt"/>
            </a:endParaRPr>
          </a:p>
          <a:p>
            <a:r>
              <a:rPr lang="tr-TR" sz="1800" b="1" u="sng" dirty="0" err="1" smtClean="0">
                <a:solidFill>
                  <a:srgbClr val="FF0000"/>
                </a:solidFill>
                <a:latin typeface="+mj-lt"/>
              </a:rPr>
              <a:t>pH</a:t>
            </a:r>
            <a:r>
              <a:rPr lang="tr-TR" sz="1800" b="1" u="sng" dirty="0" smtClean="0">
                <a:solidFill>
                  <a:srgbClr val="FF0000"/>
                </a:solidFill>
                <a:latin typeface="+mj-lt"/>
              </a:rPr>
              <a:t> 9.3 </a:t>
            </a:r>
            <a:r>
              <a:rPr lang="tr-TR" sz="1800" b="1" u="sng" dirty="0" smtClean="0">
                <a:solidFill>
                  <a:srgbClr val="FF0000"/>
                </a:solidFill>
                <a:latin typeface="+mj-lt"/>
              </a:rPr>
              <a:t>&amp; 87 </a:t>
            </a:r>
            <a:r>
              <a:rPr lang="tr-TR" sz="1800" b="1" u="sng" dirty="0" err="1" smtClean="0">
                <a:solidFill>
                  <a:srgbClr val="FF0000"/>
                </a:solidFill>
                <a:latin typeface="+mj-lt"/>
              </a:rPr>
              <a:t>ppm</a:t>
            </a:r>
            <a:r>
              <a:rPr lang="tr-TR" sz="1800" b="1" u="sng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tr-TR" sz="1800" b="1" u="sng" dirty="0">
                <a:solidFill>
                  <a:srgbClr val="FF0000"/>
                </a:solidFill>
              </a:rPr>
              <a:t>HCO</a:t>
            </a:r>
            <a:r>
              <a:rPr lang="tr-TR" sz="1800" b="1" u="sng" baseline="-25000" dirty="0">
                <a:solidFill>
                  <a:srgbClr val="FF0000"/>
                </a:solidFill>
              </a:rPr>
              <a:t>3</a:t>
            </a:r>
            <a:r>
              <a:rPr lang="tr-TR" sz="1800" b="1" u="sng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tr-TR" sz="1800" b="1" dirty="0" smtClean="0">
                <a:solidFill>
                  <a:srgbClr val="FF0000"/>
                </a:solidFill>
                <a:latin typeface="+mj-lt"/>
              </a:rPr>
              <a:t>(5.8’e </a:t>
            </a:r>
            <a:r>
              <a:rPr lang="tr-TR" sz="1800" b="1" dirty="0" smtClean="0">
                <a:solidFill>
                  <a:srgbClr val="FF0000"/>
                </a:solidFill>
                <a:latin typeface="+mj-lt"/>
              </a:rPr>
              <a:t>düşürmek için 1 ton suya 43 </a:t>
            </a:r>
            <a:r>
              <a:rPr lang="tr-TR" sz="1800" b="1" dirty="0" smtClean="0">
                <a:solidFill>
                  <a:srgbClr val="FF0000"/>
                </a:solidFill>
                <a:latin typeface="+mj-lt"/>
              </a:rPr>
              <a:t>ml %35 </a:t>
            </a:r>
            <a:r>
              <a:rPr lang="tr-TR" sz="1800" b="1" dirty="0" smtClean="0">
                <a:solidFill>
                  <a:srgbClr val="FF0000"/>
                </a:solidFill>
              </a:rPr>
              <a:t>H</a:t>
            </a:r>
            <a:r>
              <a:rPr lang="tr-TR" sz="1800" b="1" baseline="-25000" dirty="0" smtClean="0">
                <a:solidFill>
                  <a:srgbClr val="FF0000"/>
                </a:solidFill>
              </a:rPr>
              <a:t>2</a:t>
            </a:r>
            <a:r>
              <a:rPr lang="tr-TR" sz="1800" b="1" dirty="0" smtClean="0">
                <a:solidFill>
                  <a:srgbClr val="FF0000"/>
                </a:solidFill>
              </a:rPr>
              <a:t>SO</a:t>
            </a:r>
            <a:r>
              <a:rPr lang="tr-TR" sz="1800" b="1" baseline="-25000" dirty="0" smtClean="0">
                <a:solidFill>
                  <a:srgbClr val="FF0000"/>
                </a:solidFill>
              </a:rPr>
              <a:t>4</a:t>
            </a:r>
            <a:r>
              <a:rPr lang="tr-TR" sz="1800" b="1" dirty="0" smtClean="0">
                <a:solidFill>
                  <a:srgbClr val="FF0000"/>
                </a:solidFill>
                <a:latin typeface="+mj-lt"/>
              </a:rPr>
              <a:t>)</a:t>
            </a:r>
            <a:endParaRPr lang="tr-TR" sz="1800" b="1" dirty="0" smtClean="0">
              <a:solidFill>
                <a:srgbClr val="FF0000"/>
              </a:solidFill>
              <a:latin typeface="+mj-lt"/>
            </a:endParaRPr>
          </a:p>
          <a:p>
            <a:endParaRPr lang="tr-TR" sz="1800" b="1" dirty="0">
              <a:solidFill>
                <a:srgbClr val="FF0000"/>
              </a:solidFill>
              <a:latin typeface="+mj-lt"/>
            </a:endParaRPr>
          </a:p>
          <a:p>
            <a:r>
              <a:rPr lang="tr-TR" sz="1800" b="1" u="sng" dirty="0" err="1" smtClean="0">
                <a:solidFill>
                  <a:srgbClr val="FF0000"/>
                </a:solidFill>
                <a:latin typeface="+mj-lt"/>
              </a:rPr>
              <a:t>pH</a:t>
            </a:r>
            <a:r>
              <a:rPr lang="tr-TR" sz="1800" b="1" u="sng" dirty="0" smtClean="0">
                <a:solidFill>
                  <a:srgbClr val="FF0000"/>
                </a:solidFill>
                <a:latin typeface="+mj-lt"/>
              </a:rPr>
              <a:t> 8.3 </a:t>
            </a:r>
            <a:r>
              <a:rPr lang="tr-TR" sz="1800" b="1" u="sng" dirty="0" smtClean="0">
                <a:solidFill>
                  <a:srgbClr val="FF0000"/>
                </a:solidFill>
                <a:latin typeface="+mj-lt"/>
              </a:rPr>
              <a:t>&amp; 378 </a:t>
            </a:r>
            <a:r>
              <a:rPr lang="tr-TR" sz="1800" b="1" u="sng" dirty="0" err="1" smtClean="0">
                <a:solidFill>
                  <a:srgbClr val="FF0000"/>
                </a:solidFill>
                <a:latin typeface="+mj-lt"/>
              </a:rPr>
              <a:t>ppm</a:t>
            </a:r>
            <a:r>
              <a:rPr lang="tr-TR" sz="1800" b="1" u="sng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tr-TR" sz="1800" b="1" u="sng" dirty="0" smtClean="0">
                <a:solidFill>
                  <a:srgbClr val="FF0000"/>
                </a:solidFill>
              </a:rPr>
              <a:t>HCO</a:t>
            </a:r>
            <a:r>
              <a:rPr lang="tr-TR" sz="1800" b="1" u="sng" baseline="-25000" dirty="0" smtClean="0">
                <a:solidFill>
                  <a:srgbClr val="FF0000"/>
                </a:solidFill>
              </a:rPr>
              <a:t>3 </a:t>
            </a:r>
            <a:r>
              <a:rPr lang="tr-TR" sz="1800" b="1" dirty="0" smtClean="0">
                <a:solidFill>
                  <a:srgbClr val="FF0000"/>
                </a:solidFill>
                <a:latin typeface="+mj-lt"/>
              </a:rPr>
              <a:t>(5.8’e </a:t>
            </a:r>
            <a:r>
              <a:rPr lang="tr-TR" sz="1800" b="1" dirty="0" smtClean="0">
                <a:solidFill>
                  <a:srgbClr val="FF0000"/>
                </a:solidFill>
                <a:latin typeface="+mj-lt"/>
              </a:rPr>
              <a:t>düşürmek için 1 ton suya 188 </a:t>
            </a:r>
            <a:r>
              <a:rPr lang="tr-TR" sz="1800" b="1" dirty="0" smtClean="0">
                <a:solidFill>
                  <a:srgbClr val="FF0000"/>
                </a:solidFill>
                <a:latin typeface="+mj-lt"/>
              </a:rPr>
              <a:t>ml %35 </a:t>
            </a:r>
            <a:r>
              <a:rPr lang="tr-TR" sz="1800" b="1" dirty="0" smtClean="0">
                <a:solidFill>
                  <a:srgbClr val="FF0000"/>
                </a:solidFill>
              </a:rPr>
              <a:t>H</a:t>
            </a:r>
            <a:r>
              <a:rPr lang="tr-TR" sz="1800" b="1" baseline="-25000" dirty="0" smtClean="0">
                <a:solidFill>
                  <a:srgbClr val="FF0000"/>
                </a:solidFill>
              </a:rPr>
              <a:t>2</a:t>
            </a:r>
            <a:r>
              <a:rPr lang="tr-TR" sz="1800" b="1" dirty="0" smtClean="0">
                <a:solidFill>
                  <a:srgbClr val="FF0000"/>
                </a:solidFill>
              </a:rPr>
              <a:t>SO</a:t>
            </a:r>
            <a:r>
              <a:rPr lang="tr-TR" sz="1800" b="1" baseline="-25000" dirty="0" smtClean="0">
                <a:solidFill>
                  <a:srgbClr val="FF0000"/>
                </a:solidFill>
              </a:rPr>
              <a:t>4</a:t>
            </a:r>
            <a:r>
              <a:rPr lang="tr-TR" sz="1800" b="1" dirty="0" smtClean="0">
                <a:solidFill>
                  <a:srgbClr val="FF0000"/>
                </a:solidFill>
                <a:latin typeface="+mj-lt"/>
              </a:rPr>
              <a:t>)	</a:t>
            </a:r>
            <a:endParaRPr lang="tr-TR" sz="1800" b="1" dirty="0">
              <a:solidFill>
                <a:srgbClr val="FF0000"/>
              </a:solidFill>
              <a:latin typeface="+mj-lt"/>
            </a:endParaRPr>
          </a:p>
          <a:p>
            <a:r>
              <a:rPr lang="tr-TR" sz="1800" b="1" dirty="0" smtClean="0">
                <a:solidFill>
                  <a:srgbClr val="FF0000"/>
                </a:solidFill>
                <a:latin typeface="+mj-lt"/>
              </a:rPr>
              <a:t>İkinci su örneğinde </a:t>
            </a:r>
            <a:r>
              <a:rPr lang="tr-TR" sz="1800" b="1" dirty="0" err="1" smtClean="0">
                <a:solidFill>
                  <a:srgbClr val="FF0000"/>
                </a:solidFill>
                <a:latin typeface="+mj-lt"/>
              </a:rPr>
              <a:t>pH</a:t>
            </a:r>
            <a:r>
              <a:rPr lang="tr-TR" sz="1800" b="1" dirty="0" smtClean="0">
                <a:solidFill>
                  <a:srgbClr val="FF0000"/>
                </a:solidFill>
                <a:latin typeface="+mj-lt"/>
              </a:rPr>
              <a:t> daha düşük olmasına karşın, aynı seviyeye düşürmek için birinci örneğin dört katından fazla asit gerekmektedir (yüksek alkalilik)</a:t>
            </a:r>
          </a:p>
          <a:p>
            <a:endParaRPr lang="tr-TR" sz="1800" b="1" dirty="0">
              <a:solidFill>
                <a:srgbClr val="FF0000"/>
              </a:solidFill>
              <a:latin typeface="+mj-lt"/>
            </a:endParaRPr>
          </a:p>
          <a:p>
            <a:r>
              <a:rPr lang="tr-TR" sz="1800" b="1" dirty="0" smtClean="0">
                <a:solidFill>
                  <a:srgbClr val="FF0000"/>
                </a:solidFill>
                <a:latin typeface="+mj-lt"/>
              </a:rPr>
              <a:t>Sulama suyu </a:t>
            </a:r>
            <a:r>
              <a:rPr lang="tr-TR" sz="1800" b="1" dirty="0" err="1" smtClean="0">
                <a:solidFill>
                  <a:srgbClr val="FF0000"/>
                </a:solidFill>
                <a:latin typeface="+mj-lt"/>
              </a:rPr>
              <a:t>pH</a:t>
            </a:r>
            <a:r>
              <a:rPr lang="tr-TR" sz="1800" b="1" dirty="0" smtClean="0">
                <a:solidFill>
                  <a:srgbClr val="FF0000"/>
                </a:solidFill>
                <a:latin typeface="+mj-lt"/>
              </a:rPr>
              <a:t> ayarlamasında, </a:t>
            </a:r>
            <a:r>
              <a:rPr lang="tr-TR" sz="1800" b="1" dirty="0" err="1" smtClean="0">
                <a:solidFill>
                  <a:srgbClr val="FF0000"/>
                </a:solidFill>
                <a:latin typeface="+mj-lt"/>
              </a:rPr>
              <a:t>pH</a:t>
            </a:r>
            <a:r>
              <a:rPr lang="tr-TR" sz="1800" b="1" dirty="0" smtClean="0">
                <a:solidFill>
                  <a:srgbClr val="FF0000"/>
                </a:solidFill>
                <a:latin typeface="+mj-lt"/>
              </a:rPr>
              <a:t> ve alkalilik birlikte değerlendirilmelidir</a:t>
            </a:r>
          </a:p>
          <a:p>
            <a:endParaRPr lang="tr-TR" sz="1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7775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800" b="1" dirty="0">
                <a:solidFill>
                  <a:srgbClr val="0000CC"/>
                </a:solidFill>
              </a:rPr>
              <a:t>Alkalilik &amp; </a:t>
            </a:r>
            <a:r>
              <a:rPr lang="tr-TR" sz="4800" b="1" dirty="0" err="1">
                <a:solidFill>
                  <a:srgbClr val="0000CC"/>
                </a:solidFill>
              </a:rPr>
              <a:t>pH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39146"/>
            <a:ext cx="7776864" cy="554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44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5400" b="1" dirty="0">
                <a:solidFill>
                  <a:srgbClr val="0000CC"/>
                </a:solidFill>
              </a:rPr>
              <a:t>Alkalilik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  <a:latin typeface="+mj-lt"/>
              </a:rPr>
              <a:t>Alkalilik karasal iklimlerde ve ova arazilerde önemli problem </a:t>
            </a:r>
            <a:r>
              <a:rPr lang="tr-TR" b="1" dirty="0" smtClean="0">
                <a:solidFill>
                  <a:srgbClr val="FF0000"/>
                </a:solidFill>
                <a:latin typeface="+mj-lt"/>
              </a:rPr>
              <a:t>teşkil </a:t>
            </a:r>
            <a:r>
              <a:rPr lang="tr-TR" b="1" dirty="0">
                <a:solidFill>
                  <a:srgbClr val="FF0000"/>
                </a:solidFill>
                <a:latin typeface="+mj-lt"/>
              </a:rPr>
              <a:t>edebilir… </a:t>
            </a:r>
          </a:p>
          <a:p>
            <a:endParaRPr lang="tr-TR" dirty="0" smtClean="0">
              <a:latin typeface="+mj-lt"/>
            </a:endParaRPr>
          </a:p>
          <a:p>
            <a:r>
              <a:rPr lang="tr-TR" dirty="0" smtClean="0">
                <a:latin typeface="+mj-lt"/>
              </a:rPr>
              <a:t>2 </a:t>
            </a:r>
            <a:r>
              <a:rPr lang="tr-TR" dirty="0" err="1" smtClean="0">
                <a:latin typeface="+mj-lt"/>
              </a:rPr>
              <a:t>meq</a:t>
            </a:r>
            <a:r>
              <a:rPr lang="tr-TR" dirty="0" smtClean="0">
                <a:latin typeface="+mj-lt"/>
              </a:rPr>
              <a:t>/L </a:t>
            </a:r>
            <a:r>
              <a:rPr lang="tr-TR" dirty="0" smtClean="0">
                <a:latin typeface="+mj-lt"/>
              </a:rPr>
              <a:t>(132 </a:t>
            </a:r>
            <a:r>
              <a:rPr lang="tr-TR" dirty="0" err="1" smtClean="0">
                <a:latin typeface="+mj-lt"/>
              </a:rPr>
              <a:t>ppm</a:t>
            </a:r>
            <a:r>
              <a:rPr lang="tr-TR" dirty="0">
                <a:latin typeface="+mj-lt"/>
              </a:rPr>
              <a:t> </a:t>
            </a:r>
            <a:r>
              <a:rPr lang="tr-TR" dirty="0" smtClean="0">
                <a:latin typeface="+mj-lt"/>
              </a:rPr>
              <a:t>HCO3</a:t>
            </a:r>
            <a:r>
              <a:rPr lang="tr-TR" dirty="0" smtClean="0">
                <a:latin typeface="+mj-lt"/>
              </a:rPr>
              <a:t>) ve </a:t>
            </a:r>
            <a:r>
              <a:rPr lang="tr-TR" dirty="0" smtClean="0">
                <a:latin typeface="+mj-lt"/>
              </a:rPr>
              <a:t>daha düşük alkalilik değeri çoğu bitki için emniyetlidir</a:t>
            </a:r>
          </a:p>
          <a:p>
            <a:endParaRPr lang="tr-TR" dirty="0">
              <a:latin typeface="+mj-lt"/>
            </a:endParaRPr>
          </a:p>
          <a:p>
            <a:r>
              <a:rPr lang="tr-TR" dirty="0" smtClean="0">
                <a:solidFill>
                  <a:srgbClr val="FF0000"/>
                </a:solidFill>
                <a:latin typeface="+mj-lt"/>
              </a:rPr>
              <a:t>Sulama suyu alkaliliği 2 </a:t>
            </a:r>
            <a:r>
              <a:rPr lang="tr-TR" dirty="0" err="1" smtClean="0">
                <a:solidFill>
                  <a:srgbClr val="FF0000"/>
                </a:solidFill>
                <a:latin typeface="+mj-lt"/>
              </a:rPr>
              <a:t>meq</a:t>
            </a:r>
            <a:r>
              <a:rPr lang="tr-TR" dirty="0" smtClean="0">
                <a:solidFill>
                  <a:srgbClr val="FF0000"/>
                </a:solidFill>
                <a:latin typeface="+mj-lt"/>
              </a:rPr>
              <a:t>/L’den fazla ise, zamanla </a:t>
            </a:r>
            <a:r>
              <a:rPr lang="tr-TR" dirty="0" err="1" smtClean="0">
                <a:solidFill>
                  <a:srgbClr val="FF0000"/>
                </a:solidFill>
                <a:latin typeface="+mj-lt"/>
              </a:rPr>
              <a:t>pH</a:t>
            </a:r>
            <a:r>
              <a:rPr lang="tr-TR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tr-TR" dirty="0">
                <a:solidFill>
                  <a:srgbClr val="FF0000"/>
                </a:solidFill>
                <a:latin typeface="+mj-lt"/>
              </a:rPr>
              <a:t>yükselmesini engellemek için </a:t>
            </a:r>
            <a:r>
              <a:rPr lang="tr-TR" dirty="0" smtClean="0">
                <a:solidFill>
                  <a:srgbClr val="FF0000"/>
                </a:solidFill>
                <a:latin typeface="+mj-lt"/>
              </a:rPr>
              <a:t>bikarbonatlar asitle  </a:t>
            </a:r>
            <a:r>
              <a:rPr lang="tr-TR" dirty="0" smtClean="0">
                <a:solidFill>
                  <a:srgbClr val="FF0000"/>
                </a:solidFill>
                <a:latin typeface="+mj-lt"/>
              </a:rPr>
              <a:t>nötralize </a:t>
            </a:r>
            <a:r>
              <a:rPr lang="tr-TR" dirty="0" smtClean="0">
                <a:solidFill>
                  <a:srgbClr val="FF0000"/>
                </a:solidFill>
                <a:latin typeface="+mj-lt"/>
              </a:rPr>
              <a:t>edilmelidir (sulama suyuna asit karıştırılması)</a:t>
            </a:r>
            <a:endParaRPr lang="tr-TR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6344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5400" b="1" dirty="0">
                <a:solidFill>
                  <a:srgbClr val="0000CC"/>
                </a:solidFill>
              </a:rPr>
              <a:t>Alkalilik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Suya asit ilavesi, sudaki bikarbonatı (dolayısıyla total karbonatı/alkaliliği) azaltır. </a:t>
            </a:r>
          </a:p>
          <a:p>
            <a:endParaRPr lang="tr-TR" dirty="0"/>
          </a:p>
          <a:p>
            <a:r>
              <a:rPr lang="tr-TR" dirty="0"/>
              <a:t>H</a:t>
            </a:r>
            <a:r>
              <a:rPr lang="tr-TR" baseline="30000" dirty="0"/>
              <a:t>+</a:t>
            </a:r>
            <a:r>
              <a:rPr lang="tr-TR" dirty="0"/>
              <a:t> (asitten) + HCO</a:t>
            </a:r>
            <a:r>
              <a:rPr lang="tr-TR" baseline="-25000" dirty="0"/>
              <a:t>3</a:t>
            </a:r>
            <a:r>
              <a:rPr lang="tr-TR" baseline="30000" dirty="0"/>
              <a:t>-</a:t>
            </a:r>
            <a:r>
              <a:rPr lang="tr-TR" dirty="0"/>
              <a:t> (sudan) </a:t>
            </a:r>
            <a:r>
              <a:rPr lang="tr-TR" dirty="0" smtClean="0">
                <a:sym typeface="Wingdings"/>
              </a:rPr>
              <a:t></a:t>
            </a:r>
            <a:r>
              <a:rPr lang="tr-TR" dirty="0" smtClean="0"/>
              <a:t> </a:t>
            </a:r>
            <a:r>
              <a:rPr lang="tr-TR" dirty="0"/>
              <a:t>CO</a:t>
            </a:r>
            <a:r>
              <a:rPr lang="tr-TR" baseline="-25000" dirty="0"/>
              <a:t>2</a:t>
            </a:r>
            <a:r>
              <a:rPr lang="tr-TR" dirty="0"/>
              <a:t> + H2O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046045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en-US" dirty="0" smtClean="0">
                <a:solidFill>
                  <a:srgbClr val="0000CC"/>
                </a:solidFill>
              </a:rPr>
              <a:t>Alkalilik &amp; </a:t>
            </a:r>
            <a:r>
              <a:rPr lang="tr-TR" altLang="en-US" dirty="0" err="1" smtClean="0">
                <a:solidFill>
                  <a:srgbClr val="0000CC"/>
                </a:solidFill>
              </a:rPr>
              <a:t>pH</a:t>
            </a:r>
            <a:r>
              <a:rPr lang="tr-TR" altLang="en-US" dirty="0" smtClean="0">
                <a:solidFill>
                  <a:srgbClr val="0000CC"/>
                </a:solidFill>
              </a:rPr>
              <a:t> düşürme</a:t>
            </a:r>
          </a:p>
        </p:txBody>
      </p:sp>
      <p:sp>
        <p:nvSpPr>
          <p:cNvPr id="22531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en-US" dirty="0" smtClean="0"/>
          </a:p>
          <a:p>
            <a:r>
              <a:rPr lang="tr-TR" altLang="en-US" dirty="0" smtClean="0"/>
              <a:t>Sülfürik asit (H</a:t>
            </a:r>
            <a:r>
              <a:rPr lang="tr-TR" altLang="en-US" baseline="-25000" dirty="0" smtClean="0"/>
              <a:t>2</a:t>
            </a:r>
            <a:r>
              <a:rPr lang="tr-TR" altLang="en-US" dirty="0" smtClean="0"/>
              <a:t>SO</a:t>
            </a:r>
            <a:r>
              <a:rPr lang="tr-TR" altLang="en-US" baseline="-25000" dirty="0" smtClean="0"/>
              <a:t>4</a:t>
            </a:r>
            <a:r>
              <a:rPr lang="tr-TR" altLang="en-US" dirty="0" smtClean="0"/>
              <a:t>), %96 ve %35</a:t>
            </a:r>
          </a:p>
          <a:p>
            <a:r>
              <a:rPr lang="tr-TR" altLang="en-US" dirty="0" smtClean="0"/>
              <a:t>Nitrik asit (HNO</a:t>
            </a:r>
            <a:r>
              <a:rPr lang="tr-TR" altLang="en-US" baseline="-25000" dirty="0" smtClean="0"/>
              <a:t>3</a:t>
            </a:r>
            <a:r>
              <a:rPr lang="tr-TR" altLang="en-US" dirty="0" smtClean="0"/>
              <a:t>), %65</a:t>
            </a:r>
          </a:p>
          <a:p>
            <a:r>
              <a:rPr lang="tr-TR" altLang="en-US" dirty="0" smtClean="0"/>
              <a:t>Fosforik asit (H</a:t>
            </a:r>
            <a:r>
              <a:rPr lang="tr-TR" altLang="en-US" baseline="-25000" dirty="0" smtClean="0"/>
              <a:t>3</a:t>
            </a:r>
            <a:r>
              <a:rPr lang="tr-TR" altLang="en-US" dirty="0" smtClean="0"/>
              <a:t>PO</a:t>
            </a:r>
            <a:r>
              <a:rPr lang="tr-TR" altLang="en-US" baseline="-25000" dirty="0" smtClean="0"/>
              <a:t>4</a:t>
            </a:r>
            <a:r>
              <a:rPr lang="tr-TR" altLang="en-US" dirty="0" smtClean="0"/>
              <a:t>)</a:t>
            </a:r>
          </a:p>
          <a:p>
            <a:r>
              <a:rPr lang="tr-TR" altLang="en-US" dirty="0" smtClean="0"/>
              <a:t>Sitrik asit (C</a:t>
            </a:r>
            <a:r>
              <a:rPr lang="tr-TR" altLang="en-US" baseline="-25000" dirty="0" smtClean="0"/>
              <a:t>6</a:t>
            </a:r>
            <a:r>
              <a:rPr lang="tr-TR" altLang="en-US" dirty="0" smtClean="0"/>
              <a:t>H</a:t>
            </a:r>
            <a:r>
              <a:rPr lang="tr-TR" altLang="en-US" baseline="-25000" dirty="0" smtClean="0"/>
              <a:t>8</a:t>
            </a:r>
            <a:r>
              <a:rPr lang="tr-TR" altLang="en-US" dirty="0" smtClean="0"/>
              <a:t>O</a:t>
            </a:r>
            <a:r>
              <a:rPr lang="tr-TR" altLang="en-US" baseline="-25000" dirty="0" smtClean="0"/>
              <a:t>7</a:t>
            </a:r>
            <a:r>
              <a:rPr lang="tr-TR" altLang="en-US" dirty="0" smtClean="0"/>
              <a:t>)</a:t>
            </a:r>
          </a:p>
          <a:p>
            <a:endParaRPr lang="tr-TR" altLang="en-US" dirty="0" smtClean="0"/>
          </a:p>
          <a:p>
            <a:r>
              <a:rPr lang="tr-TR" altLang="en-US" dirty="0">
                <a:solidFill>
                  <a:srgbClr val="FF0000"/>
                </a:solidFill>
              </a:rPr>
              <a:t>S</a:t>
            </a:r>
            <a:r>
              <a:rPr lang="tr-TR" altLang="en-US" dirty="0" smtClean="0">
                <a:solidFill>
                  <a:srgbClr val="FF0000"/>
                </a:solidFill>
              </a:rPr>
              <a:t>itrik asit, %75 fosforik asit ve %35 sülfürik asit %65 nitrik aside kıyasla nispeten emniyetlidir. </a:t>
            </a:r>
          </a:p>
        </p:txBody>
      </p:sp>
    </p:spTree>
    <p:extLst>
      <p:ext uri="{BB962C8B-B14F-4D97-AF65-F5344CB8AC3E}">
        <p14:creationId xmlns:p14="http://schemas.microsoft.com/office/powerpoint/2010/main" val="96175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endParaRPr lang="tr-TR" sz="2400" dirty="0" smtClean="0">
              <a:latin typeface="Arial" charset="0"/>
            </a:endParaRPr>
          </a:p>
          <a:p>
            <a:pPr algn="just">
              <a:lnSpc>
                <a:spcPct val="110000"/>
              </a:lnSpc>
            </a:pPr>
            <a:r>
              <a:rPr lang="tr-TR" sz="2400" dirty="0" smtClean="0">
                <a:latin typeface="Arial" charset="0"/>
              </a:rPr>
              <a:t>Suyun özellikleri kaynağa göre değişebildiği gibi aynı kaynağın suyu özellikleri bakımından mevsimsel olarak farklılıklar gösterebilir</a:t>
            </a:r>
          </a:p>
          <a:p>
            <a:pPr algn="just">
              <a:lnSpc>
                <a:spcPct val="110000"/>
              </a:lnSpc>
            </a:pPr>
            <a:endParaRPr lang="tr-TR" sz="2400" dirty="0">
              <a:latin typeface="Arial" charset="0"/>
            </a:endParaRPr>
          </a:p>
          <a:p>
            <a:pPr algn="just">
              <a:lnSpc>
                <a:spcPct val="110000"/>
              </a:lnSpc>
            </a:pPr>
            <a:r>
              <a:rPr lang="tr-TR" sz="2400" dirty="0" smtClean="0">
                <a:latin typeface="Arial" charset="0"/>
              </a:rPr>
              <a:t>Mümkünse sulama dönemi başı, ortası ve sonlarına doğru, değilse akarsuların azaldığı ve kuyu sularının seviyesinin düştüğü dönemde, yaz sonlarına doğru numune alınmalıdır.</a:t>
            </a:r>
          </a:p>
          <a:p>
            <a:pPr algn="just">
              <a:lnSpc>
                <a:spcPct val="110000"/>
              </a:lnSpc>
            </a:pPr>
            <a:endParaRPr lang="tr-TR" sz="2400" dirty="0" smtClean="0">
              <a:latin typeface="Arial" charset="0"/>
            </a:endParaRPr>
          </a:p>
          <a:p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863377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tr-TR" sz="3500" b="1" dirty="0" smtClean="0">
                <a:solidFill>
                  <a:srgbClr val="0000CC"/>
                </a:solidFill>
              </a:rPr>
              <a:t>Sulama suyu örneklerinin alınması</a:t>
            </a:r>
          </a:p>
        </p:txBody>
      </p:sp>
    </p:spTree>
    <p:extLst>
      <p:ext uri="{BB962C8B-B14F-4D97-AF65-F5344CB8AC3E}">
        <p14:creationId xmlns:p14="http://schemas.microsoft.com/office/powerpoint/2010/main" val="1037870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620688"/>
            <a:ext cx="8507413" cy="922337"/>
          </a:xfrm>
          <a:noFill/>
        </p:spPr>
        <p:txBody>
          <a:bodyPr/>
          <a:lstStyle/>
          <a:p>
            <a:pPr algn="ctr" eaLnBrk="1" hangingPunct="1"/>
            <a:r>
              <a:rPr lang="tr-TR" sz="3200" b="1" dirty="0" smtClean="0">
                <a:solidFill>
                  <a:srgbClr val="0000CC"/>
                </a:solidFill>
                <a:latin typeface="Arial" charset="0"/>
              </a:rPr>
              <a:t>Sulama suyu kalitesinin sınıflandırılması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tr-TR" sz="2800" dirty="0" smtClean="0">
                <a:latin typeface="Arial" charset="0"/>
              </a:rPr>
              <a:t>Sulama suyu kalitesinin sınıflandırılması amacıyla çok sayıda araştırıcı tarafından geliştirilmiş pek çok sınıflandırma sistemi bulunmaktadır</a:t>
            </a:r>
          </a:p>
          <a:p>
            <a:pPr algn="just" eaLnBrk="1" hangingPunct="1"/>
            <a:endParaRPr lang="tr-TR" sz="2800" dirty="0" smtClean="0">
              <a:latin typeface="Arial" charset="0"/>
            </a:endParaRPr>
          </a:p>
          <a:p>
            <a:pPr algn="just" eaLnBrk="1" hangingPunct="1"/>
            <a:r>
              <a:rPr lang="tr-TR" sz="2800" dirty="0" smtClean="0">
                <a:latin typeface="Arial" charset="0"/>
              </a:rPr>
              <a:t>Ülkemizde ABD Tuzluluk </a:t>
            </a:r>
            <a:r>
              <a:rPr lang="tr-TR" sz="2800" dirty="0" err="1" smtClean="0">
                <a:latin typeface="Arial" charset="0"/>
              </a:rPr>
              <a:t>Lab</a:t>
            </a:r>
            <a:r>
              <a:rPr lang="tr-TR" sz="2800" dirty="0" smtClean="0">
                <a:latin typeface="Arial" charset="0"/>
              </a:rPr>
              <a:t>. Sınıflandırma sistemi esas alınmıştır. Bu sistemde sular </a:t>
            </a:r>
            <a:r>
              <a:rPr lang="tr-TR" sz="2800" b="1" dirty="0" smtClean="0">
                <a:latin typeface="Arial" charset="0"/>
              </a:rPr>
              <a:t>toplam tuzluluk (EC) </a:t>
            </a:r>
            <a:r>
              <a:rPr lang="tr-TR" sz="2800" dirty="0" smtClean="0">
                <a:latin typeface="Arial" charset="0"/>
              </a:rPr>
              <a:t>ve </a:t>
            </a:r>
            <a:r>
              <a:rPr lang="tr-TR" sz="2800" b="1" dirty="0" smtClean="0">
                <a:latin typeface="Arial" charset="0"/>
              </a:rPr>
              <a:t>sodyum </a:t>
            </a:r>
            <a:r>
              <a:rPr lang="tr-TR" sz="2800" b="1" dirty="0" err="1" smtClean="0">
                <a:latin typeface="Arial" charset="0"/>
              </a:rPr>
              <a:t>absorbsiyon</a:t>
            </a:r>
            <a:r>
              <a:rPr lang="tr-TR" sz="2800" b="1" dirty="0" smtClean="0">
                <a:latin typeface="Arial" charset="0"/>
              </a:rPr>
              <a:t> oranı (SAR) </a:t>
            </a:r>
            <a:r>
              <a:rPr lang="tr-TR" sz="2800" dirty="0" smtClean="0">
                <a:latin typeface="Arial" charset="0"/>
              </a:rPr>
              <a:t>değerlerine göre sınıflandırılırlar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2 İçerik Yer Tutucusu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mtClean="0"/>
              <a:t>	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11560" y="1412776"/>
            <a:ext cx="80645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96875" algn="just"/>
            <a:r>
              <a:rPr lang="tr-TR" sz="3200" b="1" dirty="0">
                <a:solidFill>
                  <a:srgbClr val="FF9900"/>
                </a:solidFill>
              </a:rPr>
              <a:t>Toplam tuzluluk </a:t>
            </a:r>
            <a:r>
              <a:rPr lang="tr-TR" sz="3200" b="1" dirty="0" smtClean="0">
                <a:solidFill>
                  <a:srgbClr val="FF9900"/>
                </a:solidFill>
              </a:rPr>
              <a:t>(EC) açısından sular</a:t>
            </a:r>
            <a:r>
              <a:rPr lang="tr-TR" sz="2800" dirty="0" smtClean="0">
                <a:solidFill>
                  <a:srgbClr val="0000CC"/>
                </a:solidFill>
              </a:rPr>
              <a:t> </a:t>
            </a:r>
            <a:endParaRPr lang="tr-TR" sz="2800" dirty="0">
              <a:solidFill>
                <a:srgbClr val="0000CC"/>
              </a:solidFill>
            </a:endParaRPr>
          </a:p>
          <a:p>
            <a:pPr indent="396875" algn="just"/>
            <a:endParaRPr lang="tr-TR" sz="2800" dirty="0">
              <a:solidFill>
                <a:srgbClr val="0000CC"/>
              </a:solidFill>
            </a:endParaRPr>
          </a:p>
          <a:p>
            <a:pPr indent="396875" algn="just">
              <a:buFontTx/>
              <a:buChar char="•"/>
            </a:pPr>
            <a:r>
              <a:rPr lang="tr-TR" sz="2800" b="1" dirty="0">
                <a:solidFill>
                  <a:srgbClr val="0000CC"/>
                </a:solidFill>
              </a:rPr>
              <a:t>D</a:t>
            </a:r>
            <a:r>
              <a:rPr lang="tr-TR" sz="2800" b="1" dirty="0" smtClean="0">
                <a:solidFill>
                  <a:srgbClr val="0000CC"/>
                </a:solidFill>
              </a:rPr>
              <a:t>üşük </a:t>
            </a:r>
            <a:r>
              <a:rPr lang="tr-TR" sz="2800" b="1" dirty="0">
                <a:solidFill>
                  <a:srgbClr val="0000CC"/>
                </a:solidFill>
              </a:rPr>
              <a:t>tuzlu 0-0.25 </a:t>
            </a:r>
            <a:r>
              <a:rPr lang="tr-TR" sz="2800" b="1" dirty="0" err="1">
                <a:solidFill>
                  <a:srgbClr val="0000CC"/>
                </a:solidFill>
              </a:rPr>
              <a:t>dS</a:t>
            </a:r>
            <a:r>
              <a:rPr lang="tr-TR" sz="2800" b="1" dirty="0">
                <a:solidFill>
                  <a:srgbClr val="0000CC"/>
                </a:solidFill>
              </a:rPr>
              <a:t>/m; </a:t>
            </a:r>
          </a:p>
          <a:p>
            <a:pPr indent="396875" algn="just">
              <a:buFontTx/>
              <a:buChar char="•"/>
            </a:pPr>
            <a:r>
              <a:rPr lang="tr-TR" sz="2800" b="1" dirty="0">
                <a:solidFill>
                  <a:srgbClr val="0000CC"/>
                </a:solidFill>
              </a:rPr>
              <a:t>Orta tuzlu 0.25-0.75 </a:t>
            </a:r>
            <a:r>
              <a:rPr lang="tr-TR" sz="2800" b="1" dirty="0" err="1">
                <a:solidFill>
                  <a:srgbClr val="0000CC"/>
                </a:solidFill>
              </a:rPr>
              <a:t>dS</a:t>
            </a:r>
            <a:r>
              <a:rPr lang="tr-TR" sz="2800" b="1" dirty="0">
                <a:solidFill>
                  <a:srgbClr val="0000CC"/>
                </a:solidFill>
              </a:rPr>
              <a:t>/m</a:t>
            </a:r>
            <a:r>
              <a:rPr lang="tr-TR" sz="2800" dirty="0">
                <a:solidFill>
                  <a:srgbClr val="0000CC"/>
                </a:solidFill>
              </a:rPr>
              <a:t>; </a:t>
            </a:r>
          </a:p>
          <a:p>
            <a:pPr indent="396875" algn="just">
              <a:buFontTx/>
              <a:buChar char="•"/>
            </a:pPr>
            <a:r>
              <a:rPr lang="tr-TR" sz="2800" dirty="0">
                <a:solidFill>
                  <a:srgbClr val="0000CC"/>
                </a:solidFill>
              </a:rPr>
              <a:t>Yüksek tuzlu 0.75-2.25 </a:t>
            </a:r>
            <a:r>
              <a:rPr lang="tr-TR" sz="2800" dirty="0" err="1">
                <a:solidFill>
                  <a:srgbClr val="0000CC"/>
                </a:solidFill>
              </a:rPr>
              <a:t>dS</a:t>
            </a:r>
            <a:r>
              <a:rPr lang="tr-TR" sz="2800" dirty="0">
                <a:solidFill>
                  <a:srgbClr val="0000CC"/>
                </a:solidFill>
              </a:rPr>
              <a:t>/m</a:t>
            </a:r>
            <a:r>
              <a:rPr lang="tr-TR" sz="2800" dirty="0"/>
              <a:t> </a:t>
            </a:r>
            <a:r>
              <a:rPr lang="tr-TR" sz="2800" dirty="0">
                <a:solidFill>
                  <a:srgbClr val="0000CC"/>
                </a:solidFill>
              </a:rPr>
              <a:t>ve </a:t>
            </a:r>
          </a:p>
          <a:p>
            <a:pPr indent="396875" algn="just">
              <a:buFontTx/>
              <a:buChar char="•"/>
            </a:pPr>
            <a:r>
              <a:rPr lang="tr-TR" sz="2800" dirty="0">
                <a:solidFill>
                  <a:srgbClr val="0000CC"/>
                </a:solidFill>
              </a:rPr>
              <a:t>Çok yüksek tuzlu &gt;2.25 </a:t>
            </a:r>
            <a:r>
              <a:rPr lang="tr-TR" sz="2800" dirty="0" err="1">
                <a:solidFill>
                  <a:srgbClr val="0000CC"/>
                </a:solidFill>
              </a:rPr>
              <a:t>dS</a:t>
            </a:r>
            <a:r>
              <a:rPr lang="tr-TR" sz="2800" dirty="0">
                <a:solidFill>
                  <a:srgbClr val="0000CC"/>
                </a:solidFill>
              </a:rPr>
              <a:t>/m</a:t>
            </a:r>
          </a:p>
          <a:p>
            <a:pPr indent="396875" algn="just">
              <a:buFontTx/>
              <a:buChar char="•"/>
            </a:pPr>
            <a:endParaRPr lang="tr-TR" sz="2800" dirty="0">
              <a:solidFill>
                <a:srgbClr val="0000CC"/>
              </a:solidFill>
            </a:endParaRPr>
          </a:p>
          <a:p>
            <a:pPr indent="396875" algn="just">
              <a:spcBef>
                <a:spcPct val="50000"/>
              </a:spcBef>
              <a:buFontTx/>
              <a:buChar char="•"/>
            </a:pPr>
            <a:endParaRPr lang="en-US" sz="28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rgbClr val="0000CC"/>
                </a:solidFill>
              </a:rPr>
              <a:t>SAR (</a:t>
            </a:r>
            <a:r>
              <a:rPr lang="tr-TR" dirty="0" err="1" smtClean="0">
                <a:solidFill>
                  <a:srgbClr val="0000CC"/>
                </a:solidFill>
              </a:rPr>
              <a:t>sodium</a:t>
            </a:r>
            <a:r>
              <a:rPr lang="tr-TR" dirty="0" smtClean="0">
                <a:solidFill>
                  <a:srgbClr val="0000CC"/>
                </a:solidFill>
              </a:rPr>
              <a:t> </a:t>
            </a:r>
            <a:r>
              <a:rPr lang="tr-TR" dirty="0" err="1" smtClean="0">
                <a:solidFill>
                  <a:srgbClr val="0000CC"/>
                </a:solidFill>
              </a:rPr>
              <a:t>adsorbtion</a:t>
            </a:r>
            <a:r>
              <a:rPr lang="tr-TR" dirty="0" smtClean="0">
                <a:solidFill>
                  <a:srgbClr val="0000CC"/>
                </a:solidFill>
              </a:rPr>
              <a:t> rate)</a:t>
            </a:r>
            <a:endParaRPr lang="tr-TR" dirty="0">
              <a:solidFill>
                <a:srgbClr val="0000CC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u="sng" dirty="0" smtClean="0"/>
              <a:t>Sulama suyu kalsiyum ve magnezyuma oranla yüksek oranda </a:t>
            </a:r>
            <a:r>
              <a:rPr lang="tr-TR" u="sng" dirty="0" err="1" smtClean="0"/>
              <a:t>Na</a:t>
            </a:r>
            <a:r>
              <a:rPr lang="tr-TR" u="sng" dirty="0" smtClean="0"/>
              <a:t> içerirse suyun toprağa </a:t>
            </a:r>
            <a:r>
              <a:rPr lang="tr-TR" u="sng" dirty="0" err="1" smtClean="0"/>
              <a:t>infiltrasyonu</a:t>
            </a:r>
            <a:r>
              <a:rPr lang="tr-TR" u="sng" dirty="0" smtClean="0"/>
              <a:t> zamanla azalır.</a:t>
            </a:r>
          </a:p>
          <a:p>
            <a:pPr>
              <a:lnSpc>
                <a:spcPct val="120000"/>
              </a:lnSpc>
            </a:pPr>
            <a:endParaRPr lang="tr-TR" dirty="0" smtClean="0"/>
          </a:p>
          <a:p>
            <a:pPr>
              <a:lnSpc>
                <a:spcPct val="120000"/>
              </a:lnSpc>
            </a:pPr>
            <a:r>
              <a:rPr lang="tr-TR" dirty="0" smtClean="0"/>
              <a:t>Bu olay </a:t>
            </a:r>
            <a:r>
              <a:rPr lang="tr-TR" dirty="0" err="1" smtClean="0"/>
              <a:t>sodiklik</a:t>
            </a:r>
            <a:r>
              <a:rPr lang="tr-TR" dirty="0" smtClean="0"/>
              <a:t> (</a:t>
            </a:r>
            <a:r>
              <a:rPr lang="tr-TR" dirty="0" err="1" smtClean="0"/>
              <a:t>sodicity</a:t>
            </a:r>
            <a:r>
              <a:rPr lang="tr-TR" dirty="0" smtClean="0"/>
              <a:t>) olarak adlandırılır ve toprakta yüksek sodyum birikiminden kaynaklanır.</a:t>
            </a:r>
          </a:p>
          <a:p>
            <a:pPr>
              <a:lnSpc>
                <a:spcPct val="120000"/>
              </a:lnSpc>
            </a:pPr>
            <a:endParaRPr lang="tr-TR" b="1" dirty="0" smtClean="0"/>
          </a:p>
          <a:p>
            <a:pPr>
              <a:lnSpc>
                <a:spcPct val="120000"/>
              </a:lnSpc>
            </a:pPr>
            <a:r>
              <a:rPr lang="tr-TR" b="1" dirty="0" err="1" smtClean="0"/>
              <a:t>Sodik</a:t>
            </a:r>
            <a:r>
              <a:rPr lang="tr-TR" b="1" dirty="0" smtClean="0"/>
              <a:t> su tuzlu su ile aynı anlamı ifade etmez. </a:t>
            </a:r>
          </a:p>
          <a:p>
            <a:pPr>
              <a:lnSpc>
                <a:spcPct val="12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02359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rgbClr val="0000CC"/>
                </a:solidFill>
              </a:rPr>
              <a:t>SAR</a:t>
            </a:r>
            <a:endParaRPr lang="tr-TR" dirty="0">
              <a:solidFill>
                <a:srgbClr val="0000CC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89120"/>
          </a:xfrm>
        </p:spPr>
        <p:txBody>
          <a:bodyPr/>
          <a:lstStyle/>
          <a:p>
            <a:r>
              <a:rPr lang="tr-TR" dirty="0" err="1" smtClean="0">
                <a:latin typeface="+mj-lt"/>
              </a:rPr>
              <a:t>Sodiklik</a:t>
            </a:r>
            <a:r>
              <a:rPr lang="tr-TR" dirty="0" smtClean="0">
                <a:latin typeface="+mj-lt"/>
              </a:rPr>
              <a:t>, </a:t>
            </a:r>
            <a:r>
              <a:rPr lang="tr-TR" dirty="0">
                <a:latin typeface="+mj-lt"/>
              </a:rPr>
              <a:t>toprak kilinin şişmesine ve parçalanmasına neden olur, </a:t>
            </a:r>
            <a:r>
              <a:rPr lang="tr-TR" dirty="0" smtClean="0">
                <a:latin typeface="+mj-lt"/>
              </a:rPr>
              <a:t>ayrıca yüzeyin </a:t>
            </a:r>
            <a:r>
              <a:rPr lang="tr-TR" dirty="0" err="1">
                <a:latin typeface="+mj-lt"/>
              </a:rPr>
              <a:t>kaymaklanmasına</a:t>
            </a:r>
            <a:r>
              <a:rPr lang="tr-TR" dirty="0">
                <a:latin typeface="+mj-lt"/>
              </a:rPr>
              <a:t> ve boşlukların tıkanmasına neden </a:t>
            </a:r>
            <a:r>
              <a:rPr lang="tr-TR" dirty="0" smtClean="0">
                <a:latin typeface="+mj-lt"/>
              </a:rPr>
              <a:t>olur.</a:t>
            </a:r>
            <a:endParaRPr lang="tr-TR" dirty="0">
              <a:latin typeface="+mj-lt"/>
            </a:endParaRPr>
          </a:p>
          <a:p>
            <a:endParaRPr lang="tr-TR" dirty="0" smtClean="0">
              <a:latin typeface="+mj-lt"/>
            </a:endParaRPr>
          </a:p>
          <a:p>
            <a:r>
              <a:rPr lang="tr-TR" dirty="0" smtClean="0">
                <a:latin typeface="+mj-lt"/>
              </a:rPr>
              <a:t>Toprak </a:t>
            </a:r>
            <a:r>
              <a:rPr lang="tr-TR" dirty="0">
                <a:latin typeface="+mj-lt"/>
              </a:rPr>
              <a:t>strüktürünün bozulması </a:t>
            </a:r>
            <a:r>
              <a:rPr lang="tr-TR" dirty="0" err="1">
                <a:latin typeface="+mj-lt"/>
              </a:rPr>
              <a:t>infiltrasyonu</a:t>
            </a:r>
            <a:r>
              <a:rPr lang="tr-TR" dirty="0">
                <a:latin typeface="+mj-lt"/>
              </a:rPr>
              <a:t> azaltır, yüzeysel akışı </a:t>
            </a:r>
            <a:r>
              <a:rPr lang="tr-TR" dirty="0" smtClean="0">
                <a:latin typeface="+mj-lt"/>
              </a:rPr>
              <a:t>arttırır.</a:t>
            </a:r>
            <a:endParaRPr lang="tr-TR" dirty="0">
              <a:latin typeface="+mj-lt"/>
            </a:endParaRPr>
          </a:p>
          <a:p>
            <a:endParaRPr lang="tr-TR" dirty="0" smtClean="0">
              <a:latin typeface="+mj-lt"/>
            </a:endParaRPr>
          </a:p>
          <a:p>
            <a:r>
              <a:rPr lang="tr-TR" dirty="0" smtClean="0">
                <a:latin typeface="+mj-lt"/>
              </a:rPr>
              <a:t>Üst </a:t>
            </a:r>
            <a:r>
              <a:rPr lang="tr-TR" dirty="0">
                <a:latin typeface="+mj-lt"/>
              </a:rPr>
              <a:t>toprakta </a:t>
            </a:r>
            <a:r>
              <a:rPr lang="tr-TR" dirty="0" smtClean="0">
                <a:latin typeface="+mj-lt"/>
              </a:rPr>
              <a:t>su </a:t>
            </a:r>
            <a:r>
              <a:rPr lang="tr-TR" dirty="0">
                <a:latin typeface="+mj-lt"/>
              </a:rPr>
              <a:t>birikmesine </a:t>
            </a:r>
            <a:r>
              <a:rPr lang="tr-TR" dirty="0" smtClean="0">
                <a:latin typeface="+mj-lt"/>
              </a:rPr>
              <a:t>karşın (yağmur &amp; sulama), toprağın </a:t>
            </a:r>
            <a:r>
              <a:rPr lang="tr-TR" dirty="0">
                <a:latin typeface="+mj-lt"/>
              </a:rPr>
              <a:t>derinliklerine suyun </a:t>
            </a:r>
            <a:r>
              <a:rPr lang="tr-TR" dirty="0" smtClean="0">
                <a:latin typeface="+mj-lt"/>
              </a:rPr>
              <a:t>sızması engellenir, </a:t>
            </a:r>
            <a:r>
              <a:rPr lang="tr-TR" dirty="0">
                <a:latin typeface="+mj-lt"/>
              </a:rPr>
              <a:t>derindeki köklerin su </a:t>
            </a:r>
            <a:r>
              <a:rPr lang="tr-TR" dirty="0" smtClean="0">
                <a:latin typeface="+mj-lt"/>
              </a:rPr>
              <a:t>alması engellenir</a:t>
            </a:r>
            <a:endParaRPr lang="tr-TR" dirty="0">
              <a:latin typeface="+mj-lt"/>
            </a:endParaRPr>
          </a:p>
          <a:p>
            <a:endParaRPr lang="tr-T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5400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0000CC"/>
                </a:solidFill>
              </a:rPr>
              <a:t>SAR</a:t>
            </a:r>
            <a:endParaRPr lang="tr-TR" dirty="0">
              <a:solidFill>
                <a:srgbClr val="0000CC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8912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6" name="Picture 1" descr="S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43509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290869" y="3866295"/>
            <a:ext cx="568863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96875"/>
            <a:r>
              <a:rPr lang="tr-TR" sz="2000" b="1" dirty="0" smtClean="0">
                <a:solidFill>
                  <a:srgbClr val="FF9900"/>
                </a:solidFill>
              </a:rPr>
              <a:t>(</a:t>
            </a:r>
            <a:r>
              <a:rPr lang="tr-TR" sz="2000" b="1" dirty="0">
                <a:solidFill>
                  <a:srgbClr val="FF9900"/>
                </a:solidFill>
              </a:rPr>
              <a:t>SAR) </a:t>
            </a:r>
            <a:r>
              <a:rPr lang="tr-TR" sz="2000" dirty="0"/>
              <a:t> </a:t>
            </a:r>
            <a:r>
              <a:rPr lang="tr-TR" sz="2000" b="1" dirty="0">
                <a:solidFill>
                  <a:srgbClr val="FF9900"/>
                </a:solidFill>
              </a:rPr>
              <a:t>açısından sular</a:t>
            </a:r>
            <a:r>
              <a:rPr lang="tr-TR" sz="2000" dirty="0">
                <a:solidFill>
                  <a:srgbClr val="0000CC"/>
                </a:solidFill>
              </a:rPr>
              <a:t> </a:t>
            </a:r>
          </a:p>
          <a:p>
            <a:pPr indent="396875"/>
            <a:endParaRPr lang="tr-TR" dirty="0">
              <a:solidFill>
                <a:srgbClr val="0000CC"/>
              </a:solidFill>
            </a:endParaRPr>
          </a:p>
          <a:p>
            <a:pPr indent="396875" algn="just">
              <a:buFontTx/>
              <a:buChar char="•"/>
            </a:pPr>
            <a:r>
              <a:rPr lang="tr-TR" b="1" dirty="0">
                <a:solidFill>
                  <a:srgbClr val="0000CC"/>
                </a:solidFill>
              </a:rPr>
              <a:t>Düşük sodyumlu 0-10 </a:t>
            </a:r>
            <a:r>
              <a:rPr lang="tr-TR" b="1" dirty="0"/>
              <a:t> </a:t>
            </a:r>
            <a:r>
              <a:rPr lang="tr-TR" b="1" dirty="0" err="1">
                <a:solidFill>
                  <a:srgbClr val="0000CC"/>
                </a:solidFill>
              </a:rPr>
              <a:t>meq</a:t>
            </a:r>
            <a:r>
              <a:rPr lang="tr-TR" b="1" dirty="0">
                <a:solidFill>
                  <a:srgbClr val="0000CC"/>
                </a:solidFill>
              </a:rPr>
              <a:t>/l; </a:t>
            </a:r>
          </a:p>
          <a:p>
            <a:pPr indent="396875" algn="just">
              <a:buFontTx/>
              <a:buChar char="•"/>
            </a:pPr>
            <a:r>
              <a:rPr lang="tr-TR" b="1" dirty="0">
                <a:solidFill>
                  <a:srgbClr val="0000CC"/>
                </a:solidFill>
              </a:rPr>
              <a:t>Orta sodyumlu 10-18 </a:t>
            </a:r>
            <a:r>
              <a:rPr lang="tr-TR" b="1" dirty="0"/>
              <a:t> </a:t>
            </a:r>
            <a:r>
              <a:rPr lang="tr-TR" b="1" dirty="0" err="1">
                <a:solidFill>
                  <a:srgbClr val="0000CC"/>
                </a:solidFill>
              </a:rPr>
              <a:t>meq</a:t>
            </a:r>
            <a:r>
              <a:rPr lang="tr-TR" b="1" dirty="0">
                <a:solidFill>
                  <a:srgbClr val="0000CC"/>
                </a:solidFill>
              </a:rPr>
              <a:t>/l; </a:t>
            </a:r>
          </a:p>
          <a:p>
            <a:pPr indent="396875" algn="just">
              <a:buFontTx/>
              <a:buChar char="•"/>
            </a:pPr>
            <a:r>
              <a:rPr lang="tr-TR" dirty="0">
                <a:solidFill>
                  <a:srgbClr val="0000CC"/>
                </a:solidFill>
              </a:rPr>
              <a:t>Yüksek sodyumlu 18-26 </a:t>
            </a:r>
            <a:r>
              <a:rPr lang="tr-TR" dirty="0"/>
              <a:t> </a:t>
            </a:r>
            <a:r>
              <a:rPr lang="tr-TR" dirty="0" err="1">
                <a:solidFill>
                  <a:srgbClr val="0000CC"/>
                </a:solidFill>
              </a:rPr>
              <a:t>meq</a:t>
            </a:r>
            <a:r>
              <a:rPr lang="tr-TR" dirty="0">
                <a:solidFill>
                  <a:srgbClr val="0000CC"/>
                </a:solidFill>
              </a:rPr>
              <a:t>/l </a:t>
            </a:r>
          </a:p>
          <a:p>
            <a:pPr indent="396875" algn="just">
              <a:buFontTx/>
              <a:buChar char="•"/>
            </a:pPr>
            <a:r>
              <a:rPr lang="tr-TR" dirty="0">
                <a:solidFill>
                  <a:srgbClr val="0000CC"/>
                </a:solidFill>
              </a:rPr>
              <a:t>Çok yüksek sodyumlu &gt;26 </a:t>
            </a:r>
            <a:r>
              <a:rPr lang="tr-TR" dirty="0" err="1">
                <a:solidFill>
                  <a:srgbClr val="0000CC"/>
                </a:solidFill>
              </a:rPr>
              <a:t>meq</a:t>
            </a:r>
            <a:r>
              <a:rPr lang="tr-TR" dirty="0">
                <a:solidFill>
                  <a:srgbClr val="0000CC"/>
                </a:solidFill>
              </a:rPr>
              <a:t>/l</a:t>
            </a:r>
          </a:p>
        </p:txBody>
      </p:sp>
    </p:spTree>
    <p:extLst>
      <p:ext uri="{BB962C8B-B14F-4D97-AF65-F5344CB8AC3E}">
        <p14:creationId xmlns:p14="http://schemas.microsoft.com/office/powerpoint/2010/main" val="116383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Sulama suyu sınıfları (SAR &amp; EC)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05782" y="1340769"/>
            <a:ext cx="4554507" cy="4680519"/>
          </a:xfrm>
          <a:prstGeom prst="rect">
            <a:avLst/>
          </a:prstGeom>
        </p:spPr>
      </p:pic>
      <p:pic>
        <p:nvPicPr>
          <p:cNvPr id="7" name="İçerik Yer Tutucusu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57186" y="1340768"/>
            <a:ext cx="4235070" cy="493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5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47248" cy="576064"/>
          </a:xfrm>
        </p:spPr>
        <p:txBody>
          <a:bodyPr>
            <a:noAutofit/>
          </a:bodyPr>
          <a:lstStyle/>
          <a:p>
            <a:r>
              <a:rPr lang="tr-TR" sz="3800" dirty="0" smtClean="0">
                <a:solidFill>
                  <a:srgbClr val="FF0000"/>
                </a:solidFill>
              </a:rPr>
              <a:t>Sulama suyu analizi (Çanakkale)</a:t>
            </a:r>
            <a:endParaRPr lang="tr-TR" sz="3800" dirty="0">
              <a:solidFill>
                <a:srgbClr val="FF000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84784"/>
            <a:ext cx="810577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8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498375" y="260648"/>
            <a:ext cx="8147248" cy="576064"/>
          </a:xfrm>
        </p:spPr>
        <p:txBody>
          <a:bodyPr>
            <a:noAutofit/>
          </a:bodyPr>
          <a:lstStyle/>
          <a:p>
            <a:r>
              <a:rPr lang="tr-TR" sz="4000" dirty="0" smtClean="0">
                <a:solidFill>
                  <a:srgbClr val="FF0000"/>
                </a:solidFill>
              </a:rPr>
              <a:t>Sulama suyu analizi (Bursa-Nilüfer)</a:t>
            </a:r>
            <a:endParaRPr lang="tr-TR" sz="4000" dirty="0">
              <a:solidFill>
                <a:srgbClr val="FF0000"/>
              </a:solidFill>
            </a:endParaRPr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949367"/>
            <a:ext cx="5760640" cy="578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6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47248" cy="576064"/>
          </a:xfrm>
        </p:spPr>
        <p:txBody>
          <a:bodyPr>
            <a:noAutofit/>
          </a:bodyPr>
          <a:lstStyle/>
          <a:p>
            <a:r>
              <a:rPr lang="tr-TR" sz="3800" dirty="0" smtClean="0">
                <a:solidFill>
                  <a:srgbClr val="FF0000"/>
                </a:solidFill>
              </a:rPr>
              <a:t>Sulama suyu analizi (Sakarya-</a:t>
            </a:r>
            <a:r>
              <a:rPr lang="tr-TR" sz="3800" dirty="0" err="1" smtClean="0">
                <a:solidFill>
                  <a:srgbClr val="FF0000"/>
                </a:solidFill>
              </a:rPr>
              <a:t>Alancuma</a:t>
            </a:r>
            <a:r>
              <a:rPr lang="tr-TR" sz="3800" dirty="0" smtClean="0">
                <a:solidFill>
                  <a:srgbClr val="FF0000"/>
                </a:solidFill>
              </a:rPr>
              <a:t>)</a:t>
            </a:r>
            <a:endParaRPr lang="tr-TR" sz="3800" dirty="0">
              <a:solidFill>
                <a:srgbClr val="FF00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340768"/>
            <a:ext cx="5904656" cy="53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6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498375" y="620688"/>
            <a:ext cx="8147248" cy="576064"/>
          </a:xfrm>
        </p:spPr>
        <p:txBody>
          <a:bodyPr>
            <a:noAutofit/>
          </a:bodyPr>
          <a:lstStyle/>
          <a:p>
            <a:r>
              <a:rPr lang="tr-TR" sz="4000" dirty="0" smtClean="0">
                <a:solidFill>
                  <a:srgbClr val="FF0000"/>
                </a:solidFill>
              </a:rPr>
              <a:t>Sulama suyu analizi (Düzce-</a:t>
            </a:r>
            <a:r>
              <a:rPr lang="tr-TR" sz="4000" dirty="0" err="1" smtClean="0">
                <a:solidFill>
                  <a:srgbClr val="FF0000"/>
                </a:solidFill>
              </a:rPr>
              <a:t>Musababa</a:t>
            </a:r>
            <a:r>
              <a:rPr lang="tr-TR" sz="4000" dirty="0" smtClean="0">
                <a:solidFill>
                  <a:srgbClr val="FF0000"/>
                </a:solidFill>
              </a:rPr>
              <a:t>)</a:t>
            </a:r>
            <a:endParaRPr lang="tr-TR" sz="4000" dirty="0">
              <a:solidFill>
                <a:srgbClr val="FF000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4" y="1484784"/>
            <a:ext cx="6451824" cy="4695825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637977"/>
            <a:ext cx="2880320" cy="4389437"/>
          </a:xfrm>
        </p:spPr>
      </p:pic>
    </p:spTree>
    <p:extLst>
      <p:ext uri="{BB962C8B-B14F-4D97-AF65-F5344CB8AC3E}">
        <p14:creationId xmlns:p14="http://schemas.microsoft.com/office/powerpoint/2010/main" val="246156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500" b="1" dirty="0">
                <a:solidFill>
                  <a:srgbClr val="0000CC"/>
                </a:solidFill>
              </a:rPr>
              <a:t>Sulama suyu örneklerinin alınması</a:t>
            </a:r>
            <a:endParaRPr lang="tr-TR" sz="35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0000"/>
              </a:lnSpc>
            </a:pPr>
            <a:endParaRPr lang="tr-TR" sz="2800" dirty="0" smtClean="0">
              <a:latin typeface="Arial" charset="0"/>
            </a:endParaRPr>
          </a:p>
          <a:p>
            <a:pPr algn="just">
              <a:lnSpc>
                <a:spcPct val="110000"/>
              </a:lnSpc>
            </a:pPr>
            <a:r>
              <a:rPr lang="tr-TR" sz="2800" dirty="0" smtClean="0">
                <a:latin typeface="Arial" charset="0"/>
              </a:rPr>
              <a:t>Su örnekleri, </a:t>
            </a:r>
            <a:r>
              <a:rPr lang="tr-TR" sz="2800" dirty="0">
                <a:latin typeface="Arial" charset="0"/>
              </a:rPr>
              <a:t>plastik veya cam kaplara, kaplar örnek alınacak su ile iyice çalkalandıktan sonra, kapta boşluk kalmayacak şekilde </a:t>
            </a:r>
            <a:r>
              <a:rPr lang="tr-TR" sz="2800" dirty="0" smtClean="0">
                <a:latin typeface="Arial" charset="0"/>
              </a:rPr>
              <a:t>doldurulur. </a:t>
            </a:r>
            <a:endParaRPr lang="tr-TR" sz="2800" dirty="0">
              <a:latin typeface="Arial" charset="0"/>
            </a:endParaRPr>
          </a:p>
          <a:p>
            <a:pPr algn="just">
              <a:lnSpc>
                <a:spcPct val="110000"/>
              </a:lnSpc>
            </a:pPr>
            <a:endParaRPr lang="tr-TR" sz="2800" dirty="0">
              <a:latin typeface="Arial" charset="0"/>
            </a:endParaRPr>
          </a:p>
          <a:p>
            <a:pPr algn="just">
              <a:lnSpc>
                <a:spcPct val="110000"/>
              </a:lnSpc>
            </a:pPr>
            <a:r>
              <a:rPr lang="tr-TR" sz="2800" dirty="0">
                <a:latin typeface="Arial" charset="0"/>
              </a:rPr>
              <a:t>Su </a:t>
            </a:r>
            <a:r>
              <a:rPr lang="tr-TR" sz="2800" dirty="0" smtClean="0">
                <a:latin typeface="Arial" charset="0"/>
              </a:rPr>
              <a:t>örnekleri </a:t>
            </a:r>
            <a:r>
              <a:rPr lang="tr-TR" sz="2800" dirty="0">
                <a:latin typeface="Arial" charset="0"/>
              </a:rPr>
              <a:t>en kısa sürede </a:t>
            </a:r>
            <a:r>
              <a:rPr lang="tr-TR" sz="2800" dirty="0" smtClean="0">
                <a:latin typeface="Arial" charset="0"/>
              </a:rPr>
              <a:t>laboratuvara </a:t>
            </a:r>
            <a:r>
              <a:rPr lang="tr-TR" sz="2800" dirty="0">
                <a:latin typeface="Arial" charset="0"/>
              </a:rPr>
              <a:t>teslim edilmeli ve analizlere de hemen başlanmalıdır.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92994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498375" y="620688"/>
            <a:ext cx="8147248" cy="576064"/>
          </a:xfrm>
        </p:spPr>
        <p:txBody>
          <a:bodyPr>
            <a:noAutofit/>
          </a:bodyPr>
          <a:lstStyle/>
          <a:p>
            <a:r>
              <a:rPr lang="tr-TR" sz="4000" dirty="0" smtClean="0">
                <a:solidFill>
                  <a:srgbClr val="FF0000"/>
                </a:solidFill>
              </a:rPr>
              <a:t>Torak analizi </a:t>
            </a:r>
            <a:r>
              <a:rPr lang="tr-TR" sz="4000" dirty="0" smtClean="0">
                <a:solidFill>
                  <a:srgbClr val="FF0000"/>
                </a:solidFill>
              </a:rPr>
              <a:t>(Düzce-</a:t>
            </a:r>
            <a:r>
              <a:rPr lang="tr-TR" sz="4000" dirty="0" err="1" smtClean="0">
                <a:solidFill>
                  <a:srgbClr val="FF0000"/>
                </a:solidFill>
              </a:rPr>
              <a:t>Musababa</a:t>
            </a:r>
            <a:r>
              <a:rPr lang="tr-TR" sz="4000" dirty="0" smtClean="0">
                <a:solidFill>
                  <a:srgbClr val="FF0000"/>
                </a:solidFill>
              </a:rPr>
              <a:t>)</a:t>
            </a:r>
            <a:endParaRPr lang="tr-TR" sz="4000" dirty="0">
              <a:solidFill>
                <a:srgbClr val="FF00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71" y="1700808"/>
            <a:ext cx="7483934" cy="447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2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47248" cy="576064"/>
          </a:xfrm>
        </p:spPr>
        <p:txBody>
          <a:bodyPr>
            <a:noAutofit/>
          </a:bodyPr>
          <a:lstStyle/>
          <a:p>
            <a:r>
              <a:rPr lang="tr-TR" sz="3800" dirty="0" smtClean="0">
                <a:solidFill>
                  <a:srgbClr val="FF0000"/>
                </a:solidFill>
              </a:rPr>
              <a:t>Sulama suyu analizi (Bolu-)</a:t>
            </a:r>
            <a:endParaRPr lang="tr-TR" sz="3800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68760"/>
            <a:ext cx="8136904" cy="544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0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47248" cy="576064"/>
          </a:xfrm>
        </p:spPr>
        <p:txBody>
          <a:bodyPr>
            <a:noAutofit/>
          </a:bodyPr>
          <a:lstStyle/>
          <a:p>
            <a:r>
              <a:rPr lang="tr-TR" sz="3800" dirty="0" smtClean="0">
                <a:solidFill>
                  <a:srgbClr val="FF0000"/>
                </a:solidFill>
              </a:rPr>
              <a:t>Sulama suyu analizi (Zonguldak-Bartın)</a:t>
            </a:r>
            <a:endParaRPr lang="tr-TR" sz="3800" dirty="0">
              <a:solidFill>
                <a:srgbClr val="FF00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12776"/>
            <a:ext cx="7776864" cy="505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4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tr-TR" sz="4500" b="1" dirty="0" smtClean="0">
                <a:solidFill>
                  <a:srgbClr val="0000CC"/>
                </a:solidFill>
              </a:rPr>
              <a:t>Sulama suyu</a:t>
            </a:r>
          </a:p>
        </p:txBody>
      </p:sp>
      <p:sp>
        <p:nvSpPr>
          <p:cNvPr id="3075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tr-TR" sz="2800" dirty="0" smtClean="0">
                <a:solidFill>
                  <a:srgbClr val="FF0000"/>
                </a:solidFill>
                <a:latin typeface="+mj-lt"/>
              </a:rPr>
              <a:t>Bitki su ihtiyacının karşılanmasında,  suyun miktarı yanında kalitesi de son derece önemlidir</a:t>
            </a:r>
          </a:p>
          <a:p>
            <a:pPr eaLnBrk="1" hangingPunct="1">
              <a:lnSpc>
                <a:spcPct val="120000"/>
              </a:lnSpc>
            </a:pPr>
            <a:endParaRPr lang="tr-TR" sz="2800" dirty="0" smtClean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tr-TR" sz="2800" b="1" dirty="0" smtClean="0">
                <a:solidFill>
                  <a:srgbClr val="FF0000"/>
                </a:solidFill>
                <a:latin typeface="+mj-lt"/>
              </a:rPr>
              <a:t>Suyun kalitesi, toprak özelliklerini ve buna bağlı olarak </a:t>
            </a:r>
            <a:r>
              <a:rPr lang="tr-TR" sz="2800" b="1" dirty="0">
                <a:solidFill>
                  <a:srgbClr val="FF0000"/>
                </a:solidFill>
                <a:latin typeface="+mj-lt"/>
              </a:rPr>
              <a:t>bitki büyüme </a:t>
            </a:r>
            <a:r>
              <a:rPr lang="tr-TR" sz="2800" b="1" dirty="0" smtClean="0">
                <a:solidFill>
                  <a:srgbClr val="FF0000"/>
                </a:solidFill>
                <a:latin typeface="+mj-lt"/>
              </a:rPr>
              <a:t>ve gelişmesini direkt etkiler. </a:t>
            </a:r>
          </a:p>
          <a:p>
            <a:pPr eaLnBrk="1" hangingPunct="1">
              <a:lnSpc>
                <a:spcPct val="120000"/>
              </a:lnSpc>
            </a:pPr>
            <a:endParaRPr lang="tr-TR" sz="2800" dirty="0" smtClean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tr-TR" sz="2800" b="1" dirty="0">
                <a:latin typeface="+mj-lt"/>
              </a:rPr>
              <a:t>Toprağa etkisi</a:t>
            </a:r>
            <a:r>
              <a:rPr lang="tr-TR" sz="2800" dirty="0">
                <a:latin typeface="+mj-lt"/>
              </a:rPr>
              <a:t>; toprağın özelliklerini </a:t>
            </a:r>
            <a:r>
              <a:rPr lang="tr-TR" sz="2800" dirty="0" smtClean="0">
                <a:latin typeface="+mj-lt"/>
              </a:rPr>
              <a:t>değiştirme veya bozma şeklinde olabilir </a:t>
            </a:r>
            <a:endParaRPr lang="tr-TR" sz="2800" dirty="0">
              <a:latin typeface="+mj-lt"/>
            </a:endParaRPr>
          </a:p>
          <a:p>
            <a:pPr eaLnBrk="1" hangingPunct="1">
              <a:lnSpc>
                <a:spcPct val="120000"/>
              </a:lnSpc>
            </a:pPr>
            <a:endParaRPr lang="tr-TR" sz="2800" b="1" dirty="0" smtClean="0">
              <a:latin typeface="+mj-lt"/>
            </a:endParaRPr>
          </a:p>
          <a:p>
            <a:pPr eaLnBrk="1" hangingPunct="1">
              <a:lnSpc>
                <a:spcPct val="120000"/>
              </a:lnSpc>
            </a:pPr>
            <a:r>
              <a:rPr lang="tr-TR" sz="2800" b="1" dirty="0" smtClean="0">
                <a:latin typeface="+mj-lt"/>
              </a:rPr>
              <a:t>Bitkiye etkisi</a:t>
            </a:r>
            <a:r>
              <a:rPr lang="tr-TR" sz="2800" dirty="0" smtClean="0">
                <a:latin typeface="+mj-lt"/>
              </a:rPr>
              <a:t>; toplam tuzluluk etkisi veya bazı tuzların bireysel </a:t>
            </a:r>
            <a:r>
              <a:rPr lang="tr-TR" sz="2800" dirty="0" err="1" smtClean="0">
                <a:latin typeface="+mj-lt"/>
              </a:rPr>
              <a:t>toksit</a:t>
            </a:r>
            <a:r>
              <a:rPr lang="tr-TR" sz="2800" dirty="0" smtClean="0">
                <a:latin typeface="+mj-lt"/>
              </a:rPr>
              <a:t> (zehir) etki şeklinde olabilir</a:t>
            </a:r>
          </a:p>
          <a:p>
            <a:pPr eaLnBrk="1" hangingPunct="1">
              <a:lnSpc>
                <a:spcPct val="120000"/>
              </a:lnSpc>
            </a:pPr>
            <a:endParaRPr lang="tr-TR" sz="28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1 Başlık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882650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tr-TR" sz="4500" b="1" dirty="0" smtClean="0">
                <a:solidFill>
                  <a:srgbClr val="0000CC"/>
                </a:solidFill>
              </a:rPr>
              <a:t>Toplam (total) tuzluluk etkisi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eaLnBrk="1" hangingPunct="1"/>
            <a:r>
              <a:rPr lang="tr-TR" sz="2700" dirty="0" smtClean="0">
                <a:latin typeface="+mj-lt"/>
              </a:rPr>
              <a:t>Çözelti içerisindeki tüm iyonların (anyon ve katyonlar) oluşturduğu etkidir. Bu etkiye </a:t>
            </a:r>
            <a:r>
              <a:rPr lang="tr-TR" sz="2800" b="1" dirty="0" smtClean="0">
                <a:latin typeface="+mj-lt"/>
              </a:rPr>
              <a:t>“</a:t>
            </a:r>
            <a:r>
              <a:rPr lang="tr-TR" sz="2800" b="1" dirty="0" err="1" smtClean="0">
                <a:latin typeface="+mj-lt"/>
              </a:rPr>
              <a:t>ozmotik</a:t>
            </a:r>
            <a:r>
              <a:rPr lang="tr-TR" sz="2800" b="1" dirty="0" smtClean="0">
                <a:latin typeface="+mj-lt"/>
              </a:rPr>
              <a:t> etki”</a:t>
            </a:r>
            <a:r>
              <a:rPr lang="tr-TR" sz="2700" dirty="0" smtClean="0">
                <a:latin typeface="+mj-lt"/>
              </a:rPr>
              <a:t> de denir. Suda eriyebilen tüm katıların (anyon ve katyon) toplam etkisidir.</a:t>
            </a:r>
          </a:p>
          <a:p>
            <a:pPr algn="just" eaLnBrk="1" hangingPunct="1"/>
            <a:endParaRPr lang="tr-TR" sz="2700" dirty="0" smtClean="0">
              <a:latin typeface="+mj-lt"/>
            </a:endParaRPr>
          </a:p>
          <a:p>
            <a:pPr algn="just" eaLnBrk="1" hangingPunct="1"/>
            <a:r>
              <a:rPr lang="tr-TR" sz="2700" dirty="0" smtClean="0">
                <a:latin typeface="+mj-lt"/>
              </a:rPr>
              <a:t>Tuzlar çözelti içerisinde negatif bir basınç oluştururlar, buna </a:t>
            </a:r>
            <a:r>
              <a:rPr lang="tr-TR" sz="2800" b="1" dirty="0" smtClean="0">
                <a:latin typeface="+mj-lt"/>
              </a:rPr>
              <a:t>“</a:t>
            </a:r>
            <a:r>
              <a:rPr lang="tr-TR" sz="2800" b="1" dirty="0" err="1" smtClean="0">
                <a:latin typeface="+mj-lt"/>
              </a:rPr>
              <a:t>ozmotik</a:t>
            </a:r>
            <a:r>
              <a:rPr lang="tr-TR" sz="2800" b="1" dirty="0" smtClean="0">
                <a:latin typeface="+mj-lt"/>
              </a:rPr>
              <a:t> basınç”</a:t>
            </a:r>
            <a:r>
              <a:rPr lang="tr-TR" sz="2700" dirty="0" smtClean="0">
                <a:latin typeface="+mj-lt"/>
              </a:rPr>
              <a:t> adı verilir. Bu basınç, bitkinin kökleri ile topraktan suyu alırken yenmek zorunda olduğu bir kuvvettir. </a:t>
            </a:r>
          </a:p>
          <a:p>
            <a:pPr algn="just" eaLnBrk="1" hangingPunct="1"/>
            <a:endParaRPr lang="tr-TR" sz="2700" dirty="0" smtClean="0">
              <a:latin typeface="+mj-lt"/>
            </a:endParaRPr>
          </a:p>
          <a:p>
            <a:pPr algn="just" eaLnBrk="1" hangingPunct="1"/>
            <a:r>
              <a:rPr lang="tr-TR" sz="2700" dirty="0" smtClean="0">
                <a:latin typeface="+mj-lt"/>
              </a:rPr>
              <a:t>Toprak çözeltisindeki tuz miktarı (anyonlar ve katyonlar) fazla olursa bitkinin topraktan su be besin maddesi alması zorlaşır…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500" b="1" dirty="0" smtClean="0">
                <a:solidFill>
                  <a:srgbClr val="0000CC"/>
                </a:solidFill>
              </a:rPr>
              <a:t>Toplam (total) tuzluluk etkisi</a:t>
            </a:r>
            <a:endParaRPr lang="tr-TR" sz="45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89120"/>
          </a:xfrm>
        </p:spPr>
        <p:txBody>
          <a:bodyPr>
            <a:normAutofit/>
          </a:bodyPr>
          <a:lstStyle/>
          <a:p>
            <a:pPr algn="just"/>
            <a:r>
              <a:rPr lang="tr-TR" sz="2400" dirty="0" smtClean="0">
                <a:latin typeface="+mj-lt"/>
              </a:rPr>
              <a:t>Tuzluluk arttıkça bitkinin su alımı zorlaşır (toprak ıslak görünse bile)</a:t>
            </a:r>
          </a:p>
          <a:p>
            <a:pPr marL="0" indent="0" algn="just">
              <a:buNone/>
            </a:pPr>
            <a:endParaRPr lang="tr-TR" sz="2400" dirty="0" smtClean="0">
              <a:latin typeface="+mj-lt"/>
            </a:endParaRPr>
          </a:p>
          <a:p>
            <a:pPr algn="just"/>
            <a:r>
              <a:rPr lang="tr-TR" sz="2400" dirty="0" smtClean="0">
                <a:latin typeface="+mj-lt"/>
              </a:rPr>
              <a:t>Yüksek </a:t>
            </a:r>
            <a:r>
              <a:rPr lang="tr-TR" sz="2400" dirty="0" err="1" smtClean="0">
                <a:latin typeface="+mj-lt"/>
              </a:rPr>
              <a:t>ozmotik</a:t>
            </a:r>
            <a:r>
              <a:rPr lang="tr-TR" sz="2400" dirty="0" smtClean="0">
                <a:latin typeface="+mj-lt"/>
              </a:rPr>
              <a:t> </a:t>
            </a:r>
            <a:r>
              <a:rPr lang="tr-TR" sz="2400" dirty="0">
                <a:latin typeface="+mj-lt"/>
              </a:rPr>
              <a:t>basınç yani yüksek tuzluluk </a:t>
            </a:r>
            <a:r>
              <a:rPr lang="tr-TR" sz="2400" dirty="0" smtClean="0">
                <a:latin typeface="+mj-lt"/>
              </a:rPr>
              <a:t>etkisinde, </a:t>
            </a:r>
            <a:r>
              <a:rPr lang="tr-TR" sz="2400" dirty="0">
                <a:latin typeface="+mj-lt"/>
              </a:rPr>
              <a:t>bitki suyu almakta zorlanır ve gereksinim duyduğundan daha az su alabilir, bu olaya </a:t>
            </a:r>
            <a:r>
              <a:rPr lang="tr-TR" sz="2400" b="1" u="sng" dirty="0">
                <a:latin typeface="+mj-lt"/>
              </a:rPr>
              <a:t>fizyolojik kuraklık</a:t>
            </a:r>
            <a:r>
              <a:rPr lang="tr-TR" sz="2400" u="sng" dirty="0">
                <a:latin typeface="+mj-lt"/>
              </a:rPr>
              <a:t> </a:t>
            </a:r>
            <a:r>
              <a:rPr lang="tr-TR" sz="2400" dirty="0" smtClean="0">
                <a:latin typeface="+mj-lt"/>
              </a:rPr>
              <a:t>denir</a:t>
            </a:r>
            <a:endParaRPr lang="tr-TR" sz="2400" dirty="0">
              <a:latin typeface="+mj-lt"/>
            </a:endParaRPr>
          </a:p>
          <a:p>
            <a:pPr algn="just"/>
            <a:endParaRPr lang="tr-TR" sz="2400" dirty="0" smtClean="0">
              <a:latin typeface="+mj-lt"/>
            </a:endParaRPr>
          </a:p>
          <a:p>
            <a:pPr algn="just"/>
            <a:r>
              <a:rPr lang="tr-TR" sz="2400" dirty="0" smtClean="0">
                <a:latin typeface="+mj-lt"/>
              </a:rPr>
              <a:t>Yüksek tuzluluk nedeniyle bitkinin az su kullanması verimde (büyüme, gelişme, çiçeklenme, meyve kalitesi vs.) azalmaya </a:t>
            </a:r>
            <a:r>
              <a:rPr lang="tr-TR" sz="2400" dirty="0">
                <a:latin typeface="+mj-lt"/>
              </a:rPr>
              <a:t>neden </a:t>
            </a:r>
            <a:r>
              <a:rPr lang="tr-TR" sz="2400" dirty="0" smtClean="0">
                <a:latin typeface="+mj-lt"/>
              </a:rPr>
              <a:t>olur</a:t>
            </a:r>
            <a:endParaRPr lang="tr-T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21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500" b="1" dirty="0">
                <a:solidFill>
                  <a:srgbClr val="0000CC"/>
                </a:solidFill>
              </a:rPr>
              <a:t>Toplam (total) tuzluluk etkisi</a:t>
            </a:r>
            <a:endParaRPr lang="tr-TR" sz="35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Sulama sularının yüksek tuzluluk (EC) değerinden kaynaklanan verim/büyüme kaybı; </a:t>
            </a:r>
          </a:p>
          <a:p>
            <a:pPr marL="393192" lvl="1" indent="0">
              <a:buNone/>
            </a:pPr>
            <a:endParaRPr lang="tr-TR" b="1" dirty="0" smtClean="0"/>
          </a:p>
          <a:p>
            <a:pPr marL="393192" lvl="1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Bitki çeşidi, </a:t>
            </a:r>
            <a:r>
              <a:rPr lang="tr-TR" b="1" dirty="0">
                <a:solidFill>
                  <a:srgbClr val="FF0000"/>
                </a:solidFill>
              </a:rPr>
              <a:t>t</a:t>
            </a:r>
            <a:r>
              <a:rPr lang="tr-TR" b="1" dirty="0" smtClean="0">
                <a:solidFill>
                  <a:srgbClr val="FF0000"/>
                </a:solidFill>
              </a:rPr>
              <a:t>oprak </a:t>
            </a:r>
            <a:r>
              <a:rPr lang="tr-TR" b="1" dirty="0" smtClean="0">
                <a:solidFill>
                  <a:srgbClr val="FF0000"/>
                </a:solidFill>
              </a:rPr>
              <a:t>türü, drenaj, tuzların türü yanında sulama sistemi ve yönetimine bağlı olarak önemli farklılıklar gösterir…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33893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Sulama suyu tuzluluk sınıfları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1548" y="2701512"/>
            <a:ext cx="8315252" cy="224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62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52525"/>
          </a:xfrm>
          <a:noFill/>
        </p:spPr>
        <p:txBody>
          <a:bodyPr/>
          <a:lstStyle/>
          <a:p>
            <a:pPr algn="ctr" eaLnBrk="1" hangingPunct="1"/>
            <a:r>
              <a:rPr lang="tr-TR" sz="3200" b="1" dirty="0" smtClean="0">
                <a:solidFill>
                  <a:srgbClr val="0000CC"/>
                </a:solidFill>
                <a:latin typeface="Arial" charset="0"/>
              </a:rPr>
              <a:t>Anyonlar &amp; katyonlar</a:t>
            </a:r>
          </a:p>
        </p:txBody>
      </p:sp>
      <p:sp>
        <p:nvSpPr>
          <p:cNvPr id="10243" name="2 İçerik Yer Tutucusu"/>
          <p:cNvSpPr>
            <a:spLocks noGrp="1"/>
          </p:cNvSpPr>
          <p:nvPr>
            <p:ph idx="1"/>
          </p:nvPr>
        </p:nvSpPr>
        <p:spPr>
          <a:xfrm>
            <a:off x="457200" y="1816100"/>
            <a:ext cx="8435975" cy="4708525"/>
          </a:xfrm>
        </p:spPr>
        <p:txBody>
          <a:bodyPr>
            <a:normAutofit/>
          </a:bodyPr>
          <a:lstStyle/>
          <a:p>
            <a:pPr eaLnBrk="1" hangingPunct="1"/>
            <a:r>
              <a:rPr lang="tr-TR" sz="2800" b="1" dirty="0" smtClean="0">
                <a:latin typeface="+mj-lt"/>
              </a:rPr>
              <a:t>Önemli anyonlar</a:t>
            </a:r>
            <a:r>
              <a:rPr lang="tr-TR" sz="2800" dirty="0" smtClean="0">
                <a:latin typeface="+mj-lt"/>
              </a:rPr>
              <a:t> (klor: Cl</a:t>
            </a:r>
            <a:r>
              <a:rPr lang="tr-TR" sz="2800" baseline="30000" dirty="0" smtClean="0">
                <a:latin typeface="+mj-lt"/>
              </a:rPr>
              <a:t>-</a:t>
            </a:r>
            <a:r>
              <a:rPr lang="tr-TR" sz="2800" dirty="0" smtClean="0">
                <a:latin typeface="+mj-lt"/>
              </a:rPr>
              <a:t>, karbonat: CO</a:t>
            </a:r>
            <a:r>
              <a:rPr lang="tr-TR" sz="2800" baseline="-25000" dirty="0" smtClean="0">
                <a:latin typeface="+mj-lt"/>
              </a:rPr>
              <a:t>3</a:t>
            </a:r>
            <a:r>
              <a:rPr lang="tr-TR" sz="2800" baseline="30000" dirty="0" smtClean="0">
                <a:latin typeface="+mj-lt"/>
              </a:rPr>
              <a:t>=</a:t>
            </a:r>
            <a:r>
              <a:rPr lang="tr-TR" sz="2800" dirty="0" smtClean="0">
                <a:latin typeface="+mj-lt"/>
              </a:rPr>
              <a:t>, bikarbonat: HCO</a:t>
            </a:r>
            <a:r>
              <a:rPr lang="tr-TR" sz="2800" baseline="-25000" dirty="0" smtClean="0">
                <a:latin typeface="+mj-lt"/>
              </a:rPr>
              <a:t>3</a:t>
            </a:r>
            <a:r>
              <a:rPr lang="tr-TR" sz="2800" baseline="30000" dirty="0" smtClean="0">
                <a:latin typeface="+mj-lt"/>
              </a:rPr>
              <a:t>-</a:t>
            </a:r>
            <a:r>
              <a:rPr lang="tr-TR" sz="2800" dirty="0" smtClean="0">
                <a:latin typeface="+mj-lt"/>
              </a:rPr>
              <a:t>, sülfat: SO</a:t>
            </a:r>
            <a:r>
              <a:rPr lang="tr-TR" sz="2800" baseline="-25000" dirty="0" smtClean="0">
                <a:latin typeface="+mj-lt"/>
              </a:rPr>
              <a:t>4</a:t>
            </a:r>
            <a:r>
              <a:rPr lang="tr-TR" sz="2800" baseline="30000" dirty="0" smtClean="0">
                <a:latin typeface="+mj-lt"/>
              </a:rPr>
              <a:t>=</a:t>
            </a:r>
            <a:r>
              <a:rPr lang="tr-TR" sz="2800" dirty="0" smtClean="0">
                <a:latin typeface="+mj-lt"/>
              </a:rPr>
              <a:t>, nitrat: </a:t>
            </a:r>
            <a:r>
              <a:rPr lang="tr-TR" sz="2800" dirty="0" smtClean="0">
                <a:latin typeface="+mj-lt"/>
              </a:rPr>
              <a:t>NO</a:t>
            </a:r>
            <a:r>
              <a:rPr lang="tr-TR" sz="2800" baseline="-25000" dirty="0" smtClean="0">
                <a:latin typeface="+mj-lt"/>
              </a:rPr>
              <a:t>3</a:t>
            </a:r>
            <a:r>
              <a:rPr lang="tr-TR" sz="2800" baseline="30000" dirty="0" smtClean="0">
                <a:latin typeface="+mj-lt"/>
              </a:rPr>
              <a:t>-</a:t>
            </a:r>
            <a:r>
              <a:rPr lang="tr-TR" sz="2800" dirty="0" smtClean="0">
                <a:latin typeface="+mj-lt"/>
              </a:rPr>
              <a:t>)</a:t>
            </a:r>
          </a:p>
          <a:p>
            <a:pPr marL="0" indent="0" eaLnBrk="1" hangingPunct="1">
              <a:buNone/>
            </a:pPr>
            <a:endParaRPr lang="tr-TR" sz="2800" dirty="0" smtClean="0">
              <a:latin typeface="+mj-lt"/>
            </a:endParaRPr>
          </a:p>
          <a:p>
            <a:r>
              <a:rPr lang="tr-TR" sz="2800" b="1" dirty="0" smtClean="0">
                <a:latin typeface="+mj-lt"/>
              </a:rPr>
              <a:t>Önemli katyonlar</a:t>
            </a:r>
            <a:r>
              <a:rPr lang="tr-TR" sz="2800" dirty="0" smtClean="0">
                <a:latin typeface="+mj-lt"/>
              </a:rPr>
              <a:t> </a:t>
            </a:r>
            <a:r>
              <a:rPr lang="tr-TR" sz="2800" dirty="0">
                <a:latin typeface="+mj-lt"/>
              </a:rPr>
              <a:t>(kalsiyum: </a:t>
            </a:r>
            <a:r>
              <a:rPr lang="tr-TR" sz="2800" dirty="0" err="1">
                <a:latin typeface="+mj-lt"/>
              </a:rPr>
              <a:t>Ca</a:t>
            </a:r>
            <a:r>
              <a:rPr lang="tr-TR" sz="2800" baseline="30000" dirty="0">
                <a:latin typeface="+mj-lt"/>
              </a:rPr>
              <a:t>++</a:t>
            </a:r>
            <a:r>
              <a:rPr lang="tr-TR" sz="2800" dirty="0">
                <a:latin typeface="+mj-lt"/>
              </a:rPr>
              <a:t>, magnezyum: Mg</a:t>
            </a:r>
            <a:r>
              <a:rPr lang="tr-TR" sz="2800" baseline="30000" dirty="0" smtClean="0">
                <a:latin typeface="+mj-lt"/>
              </a:rPr>
              <a:t>++, </a:t>
            </a:r>
            <a:r>
              <a:rPr lang="tr-TR" sz="2800" dirty="0" smtClean="0">
                <a:latin typeface="+mj-lt"/>
              </a:rPr>
              <a:t>sodyum: </a:t>
            </a:r>
            <a:r>
              <a:rPr lang="tr-TR" sz="2800" dirty="0" err="1" smtClean="0">
                <a:latin typeface="+mj-lt"/>
              </a:rPr>
              <a:t>Na</a:t>
            </a:r>
            <a:r>
              <a:rPr lang="tr-TR" sz="2800" baseline="30000" dirty="0" smtClean="0">
                <a:latin typeface="+mj-lt"/>
              </a:rPr>
              <a:t>+</a:t>
            </a:r>
            <a:r>
              <a:rPr lang="tr-TR" sz="2800" dirty="0" smtClean="0">
                <a:latin typeface="+mj-lt"/>
              </a:rPr>
              <a:t>, potasyum: K</a:t>
            </a:r>
            <a:r>
              <a:rPr lang="tr-TR" sz="2800" baseline="30000" dirty="0" smtClean="0">
                <a:latin typeface="+mj-lt"/>
              </a:rPr>
              <a:t>+</a:t>
            </a:r>
            <a:r>
              <a:rPr lang="tr-TR" sz="2800" dirty="0" smtClean="0">
                <a:latin typeface="+mj-lt"/>
              </a:rPr>
              <a:t>, amonyum: </a:t>
            </a:r>
            <a:r>
              <a:rPr lang="tr-TR" dirty="0"/>
              <a:t>NH</a:t>
            </a:r>
            <a:r>
              <a:rPr lang="tr-TR" baseline="-25000" dirty="0"/>
              <a:t>4</a:t>
            </a:r>
            <a:r>
              <a:rPr lang="tr-TR" baseline="30000" dirty="0"/>
              <a:t>+</a:t>
            </a:r>
            <a:r>
              <a:rPr lang="tr-TR" sz="2800" dirty="0" smtClean="0">
                <a:latin typeface="+mj-lt"/>
              </a:rPr>
              <a:t>)</a:t>
            </a:r>
            <a:endParaRPr lang="tr-TR" sz="2800" dirty="0" smtClean="0">
              <a:latin typeface="+mj-lt"/>
            </a:endParaRPr>
          </a:p>
          <a:p>
            <a:pPr eaLnBrk="1" hangingPunct="1"/>
            <a:endParaRPr lang="tr-TR" sz="2800" dirty="0" smtClean="0">
              <a:latin typeface="+mj-lt"/>
            </a:endParaRPr>
          </a:p>
          <a:p>
            <a:pPr eaLnBrk="1" hangingPunct="1"/>
            <a:r>
              <a:rPr lang="tr-TR" sz="2800" dirty="0" smtClean="0">
                <a:latin typeface="+mj-lt"/>
              </a:rPr>
              <a:t>Laboratuvar </a:t>
            </a:r>
            <a:r>
              <a:rPr lang="tr-TR" sz="2800" dirty="0" smtClean="0">
                <a:latin typeface="+mj-lt"/>
              </a:rPr>
              <a:t>analiz sonuçları </a:t>
            </a:r>
            <a:r>
              <a:rPr lang="tr-TR" sz="2800" dirty="0" err="1" smtClean="0">
                <a:latin typeface="+mj-lt"/>
              </a:rPr>
              <a:t>meq</a:t>
            </a:r>
            <a:r>
              <a:rPr lang="tr-TR" sz="2800" dirty="0" smtClean="0">
                <a:latin typeface="+mj-lt"/>
              </a:rPr>
              <a:t>/L, </a:t>
            </a:r>
            <a:r>
              <a:rPr lang="tr-TR" sz="2800" dirty="0" err="1" smtClean="0">
                <a:latin typeface="+mj-lt"/>
              </a:rPr>
              <a:t>ppm</a:t>
            </a:r>
            <a:r>
              <a:rPr lang="tr-TR" sz="2800" dirty="0" smtClean="0">
                <a:latin typeface="+mj-lt"/>
              </a:rPr>
              <a:t> veya mg/L olarak ifade edilir. </a:t>
            </a:r>
          </a:p>
          <a:p>
            <a:pPr eaLnBrk="1" hangingPunct="1">
              <a:buFont typeface="Arial" charset="0"/>
              <a:buNone/>
            </a:pPr>
            <a:r>
              <a:rPr lang="tr-TR" sz="2800" dirty="0" smtClean="0">
                <a:latin typeface="+mj-l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8212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1272</TotalTime>
  <Words>1095</Words>
  <Application>Microsoft Office PowerPoint</Application>
  <PresentationFormat>Ekran Gösterisi (4:3)</PresentationFormat>
  <Paragraphs>143</Paragraphs>
  <Slides>32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8" baseType="lpstr">
      <vt:lpstr>Arial</vt:lpstr>
      <vt:lpstr>Calibri</vt:lpstr>
      <vt:lpstr>Constantia</vt:lpstr>
      <vt:lpstr>Wingdings</vt:lpstr>
      <vt:lpstr>Wingdings 2</vt:lpstr>
      <vt:lpstr>Akış</vt:lpstr>
      <vt:lpstr>Sulama suyu örneklerinin alınması</vt:lpstr>
      <vt:lpstr>Sulama suyu örneklerinin alınması</vt:lpstr>
      <vt:lpstr>Sulama suyu örneklerinin alınması</vt:lpstr>
      <vt:lpstr>Sulama suyu</vt:lpstr>
      <vt:lpstr>Toplam (total) tuzluluk etkisi</vt:lpstr>
      <vt:lpstr>Toplam (total) tuzluluk etkisi</vt:lpstr>
      <vt:lpstr>Toplam (total) tuzluluk etkisi</vt:lpstr>
      <vt:lpstr>Sulama suyu tuzluluk sınıfları</vt:lpstr>
      <vt:lpstr>Anyonlar &amp; katyonlar</vt:lpstr>
      <vt:lpstr>Toksit (zehir) etki</vt:lpstr>
      <vt:lpstr>PowerPoint Sunusu</vt:lpstr>
      <vt:lpstr>pH</vt:lpstr>
      <vt:lpstr>Mineral topraklar</vt:lpstr>
      <vt:lpstr>Alkalilik</vt:lpstr>
      <vt:lpstr>Alkalilik &amp; pH</vt:lpstr>
      <vt:lpstr>Alkalilik &amp; pH</vt:lpstr>
      <vt:lpstr>Alkalilik</vt:lpstr>
      <vt:lpstr>Alkalilik</vt:lpstr>
      <vt:lpstr>Alkalilik &amp; pH düşürme</vt:lpstr>
      <vt:lpstr>Sulama suyu kalitesinin sınıflandırılması</vt:lpstr>
      <vt:lpstr>PowerPoint Sunusu</vt:lpstr>
      <vt:lpstr>SAR (sodium adsorbtion rate)</vt:lpstr>
      <vt:lpstr>SAR</vt:lpstr>
      <vt:lpstr>SAR</vt:lpstr>
      <vt:lpstr>Sulama suyu sınıfları (SAR &amp; EC)</vt:lpstr>
      <vt:lpstr>Sulama suyu analizi (Çanakkale)</vt:lpstr>
      <vt:lpstr>Sulama suyu analizi (Bursa-Nilüfer)</vt:lpstr>
      <vt:lpstr>Sulama suyu analizi (Sakarya-Alancuma)</vt:lpstr>
      <vt:lpstr>Sulama suyu analizi (Düzce-Musababa)</vt:lpstr>
      <vt:lpstr>Torak analizi (Düzce-Musababa)</vt:lpstr>
      <vt:lpstr>Sulama suyu analizi (Bolu-)</vt:lpstr>
      <vt:lpstr>Sulama suyu analizi (Zonguldak-Bartın)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SULAMADA SU KALİTESİ VE TUZLULUK PROBLEMLERİ</dc:title>
  <dc:creator>engin</dc:creator>
  <cp:lastModifiedBy>EmrahC</cp:lastModifiedBy>
  <cp:revision>244</cp:revision>
  <dcterms:created xsi:type="dcterms:W3CDTF">2009-04-25T19:11:06Z</dcterms:created>
  <dcterms:modified xsi:type="dcterms:W3CDTF">2024-05-16T09:22:57Z</dcterms:modified>
</cp:coreProperties>
</file>