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9" r:id="rId21"/>
    <p:sldId id="280" r:id="rId22"/>
    <p:sldId id="278" r:id="rId23"/>
    <p:sldId id="273" r:id="rId24"/>
    <p:sldId id="281" r:id="rId25"/>
    <p:sldId id="282" r:id="rId26"/>
    <p:sldId id="274" r:id="rId27"/>
    <p:sldId id="283" r:id="rId28"/>
    <p:sldId id="284" r:id="rId29"/>
    <p:sldId id="292" r:id="rId30"/>
    <p:sldId id="293" r:id="rId31"/>
    <p:sldId id="294" r:id="rId32"/>
    <p:sldId id="295" r:id="rId33"/>
    <p:sldId id="291" r:id="rId34"/>
    <p:sldId id="296" r:id="rId35"/>
    <p:sldId id="297" r:id="rId36"/>
    <p:sldId id="286"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622A9D5-88C3-4141-8845-82AE3593C634}" type="datetimeFigureOut">
              <a:rPr lang="tr-TR" smtClean="0"/>
              <a:t>2.03.2026</a:t>
            </a:fld>
            <a:endParaRPr lang="tr-T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tr-T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0818048-5D30-4458-B2A0-2387A0BFA173}" type="slidenum">
              <a:rPr lang="tr-TR" smtClean="0"/>
              <a:t>‹#›</a:t>
            </a:fld>
            <a:endParaRPr lang="tr-TR"/>
          </a:p>
        </p:txBody>
      </p:sp>
    </p:spTree>
    <p:extLst>
      <p:ext uri="{BB962C8B-B14F-4D97-AF65-F5344CB8AC3E}">
        <p14:creationId xmlns:p14="http://schemas.microsoft.com/office/powerpoint/2010/main" val="3742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22A9D5-88C3-4141-8845-82AE3593C634}" type="datetimeFigureOut">
              <a:rPr lang="tr-TR" smtClean="0"/>
              <a:t>2.03.2026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818048-5D30-4458-B2A0-2387A0BFA173}" type="slidenum">
              <a:rPr lang="tr-TR" smtClean="0"/>
              <a:t>‹#›</a:t>
            </a:fld>
            <a:endParaRPr lang="tr-TR"/>
          </a:p>
        </p:txBody>
      </p:sp>
    </p:spTree>
    <p:extLst>
      <p:ext uri="{BB962C8B-B14F-4D97-AF65-F5344CB8AC3E}">
        <p14:creationId xmlns:p14="http://schemas.microsoft.com/office/powerpoint/2010/main" val="132091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22A9D5-88C3-4141-8845-82AE3593C634}" type="datetimeFigureOut">
              <a:rPr lang="tr-TR" smtClean="0"/>
              <a:t>2.03.2026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818048-5D30-4458-B2A0-2387A0BFA173}" type="slidenum">
              <a:rPr lang="tr-TR" smtClean="0"/>
              <a:t>‹#›</a:t>
            </a:fld>
            <a:endParaRPr lang="tr-TR"/>
          </a:p>
        </p:txBody>
      </p:sp>
    </p:spTree>
    <p:extLst>
      <p:ext uri="{BB962C8B-B14F-4D97-AF65-F5344CB8AC3E}">
        <p14:creationId xmlns:p14="http://schemas.microsoft.com/office/powerpoint/2010/main" val="24348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22A9D5-88C3-4141-8845-82AE3593C634}" type="datetimeFigureOut">
              <a:rPr lang="tr-TR" smtClean="0"/>
              <a:t>2.03.2026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818048-5D30-4458-B2A0-2387A0BFA173}" type="slidenum">
              <a:rPr lang="tr-TR" smtClean="0"/>
              <a:t>‹#›</a:t>
            </a:fld>
            <a:endParaRPr lang="tr-TR"/>
          </a:p>
        </p:txBody>
      </p:sp>
    </p:spTree>
    <p:extLst>
      <p:ext uri="{BB962C8B-B14F-4D97-AF65-F5344CB8AC3E}">
        <p14:creationId xmlns:p14="http://schemas.microsoft.com/office/powerpoint/2010/main" val="106330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622A9D5-88C3-4141-8845-82AE3593C634}" type="datetimeFigureOut">
              <a:rPr lang="tr-TR" smtClean="0"/>
              <a:t>2.03.2026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818048-5D30-4458-B2A0-2387A0BFA173}" type="slidenum">
              <a:rPr lang="tr-TR" smtClean="0"/>
              <a:t>‹#›</a:t>
            </a:fld>
            <a:endParaRPr lang="tr-TR"/>
          </a:p>
        </p:txBody>
      </p:sp>
    </p:spTree>
    <p:extLst>
      <p:ext uri="{BB962C8B-B14F-4D97-AF65-F5344CB8AC3E}">
        <p14:creationId xmlns:p14="http://schemas.microsoft.com/office/powerpoint/2010/main" val="4052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622A9D5-88C3-4141-8845-82AE3593C634}" type="datetimeFigureOut">
              <a:rPr lang="tr-TR" smtClean="0"/>
              <a:t>2.03.2026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818048-5D30-4458-B2A0-2387A0BFA173}" type="slidenum">
              <a:rPr lang="tr-TR" smtClean="0"/>
              <a:t>‹#›</a:t>
            </a:fld>
            <a:endParaRPr lang="tr-TR"/>
          </a:p>
        </p:txBody>
      </p:sp>
    </p:spTree>
    <p:extLst>
      <p:ext uri="{BB962C8B-B14F-4D97-AF65-F5344CB8AC3E}">
        <p14:creationId xmlns:p14="http://schemas.microsoft.com/office/powerpoint/2010/main" val="337026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622A9D5-88C3-4141-8845-82AE3593C634}" type="datetimeFigureOut">
              <a:rPr lang="tr-TR" smtClean="0"/>
              <a:t>2.03.2026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818048-5D30-4458-B2A0-2387A0BFA173}" type="slidenum">
              <a:rPr lang="tr-TR" smtClean="0"/>
              <a:t>‹#›</a:t>
            </a:fld>
            <a:endParaRPr lang="tr-TR"/>
          </a:p>
        </p:txBody>
      </p:sp>
    </p:spTree>
    <p:extLst>
      <p:ext uri="{BB962C8B-B14F-4D97-AF65-F5344CB8AC3E}">
        <p14:creationId xmlns:p14="http://schemas.microsoft.com/office/powerpoint/2010/main" val="311261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622A9D5-88C3-4141-8845-82AE3593C634}" type="datetimeFigureOut">
              <a:rPr lang="tr-TR" smtClean="0"/>
              <a:t>2.03.2026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818048-5D30-4458-B2A0-2387A0BFA173}" type="slidenum">
              <a:rPr lang="tr-TR" smtClean="0"/>
              <a:t>‹#›</a:t>
            </a:fld>
            <a:endParaRPr lang="tr-TR"/>
          </a:p>
        </p:txBody>
      </p:sp>
    </p:spTree>
    <p:extLst>
      <p:ext uri="{BB962C8B-B14F-4D97-AF65-F5344CB8AC3E}">
        <p14:creationId xmlns:p14="http://schemas.microsoft.com/office/powerpoint/2010/main" val="341192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2A9D5-88C3-4141-8845-82AE3593C634}" type="datetimeFigureOut">
              <a:rPr lang="tr-TR" smtClean="0"/>
              <a:t>2.03.2026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818048-5D30-4458-B2A0-2387A0BFA173}" type="slidenum">
              <a:rPr lang="tr-TR" smtClean="0"/>
              <a:t>‹#›</a:t>
            </a:fld>
            <a:endParaRPr lang="tr-TR"/>
          </a:p>
        </p:txBody>
      </p:sp>
    </p:spTree>
    <p:extLst>
      <p:ext uri="{BB962C8B-B14F-4D97-AF65-F5344CB8AC3E}">
        <p14:creationId xmlns:p14="http://schemas.microsoft.com/office/powerpoint/2010/main" val="333603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tr-TR" smtClean="0"/>
              <a:t>Asıl metin stillerini düzenle</a:t>
            </a:r>
          </a:p>
        </p:txBody>
      </p:sp>
      <p:sp>
        <p:nvSpPr>
          <p:cNvPr id="5" name="Date Placeholder 4"/>
          <p:cNvSpPr>
            <a:spLocks noGrp="1"/>
          </p:cNvSpPr>
          <p:nvPr>
            <p:ph type="dt" sz="half" idx="10"/>
          </p:nvPr>
        </p:nvSpPr>
        <p:spPr/>
        <p:txBody>
          <a:bodyPr/>
          <a:lstStyle/>
          <a:p>
            <a:fld id="{1622A9D5-88C3-4141-8845-82AE3593C634}" type="datetimeFigureOut">
              <a:rPr lang="tr-TR" smtClean="0"/>
              <a:t>2.03.2026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0818048-5D30-4458-B2A0-2387A0BFA173}" type="slidenum">
              <a:rPr lang="tr-TR" smtClean="0"/>
              <a:t>‹#›</a:t>
            </a:fld>
            <a:endParaRPr lang="tr-TR"/>
          </a:p>
        </p:txBody>
      </p:sp>
    </p:spTree>
    <p:extLst>
      <p:ext uri="{BB962C8B-B14F-4D97-AF65-F5344CB8AC3E}">
        <p14:creationId xmlns:p14="http://schemas.microsoft.com/office/powerpoint/2010/main" val="415424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622A9D5-88C3-4141-8845-82AE3593C634}" type="datetimeFigureOut">
              <a:rPr lang="tr-TR" smtClean="0"/>
              <a:t>2.03.2026</a:t>
            </a:fld>
            <a:endParaRPr lang="tr-T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tr-T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0818048-5D30-4458-B2A0-2387A0BFA173}" type="slidenum">
              <a:rPr lang="tr-TR" smtClean="0"/>
              <a:t>‹#›</a:t>
            </a:fld>
            <a:endParaRPr lang="tr-TR"/>
          </a:p>
        </p:txBody>
      </p:sp>
    </p:spTree>
    <p:extLst>
      <p:ext uri="{BB962C8B-B14F-4D97-AF65-F5344CB8AC3E}">
        <p14:creationId xmlns:p14="http://schemas.microsoft.com/office/powerpoint/2010/main" val="15689388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622A9D5-88C3-4141-8845-82AE3593C634}" type="datetimeFigureOut">
              <a:rPr lang="tr-TR" smtClean="0"/>
              <a:t>2.03.2026</a:t>
            </a:fld>
            <a:endParaRPr lang="tr-T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tr-T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0818048-5D30-4458-B2A0-2387A0BFA173}" type="slidenum">
              <a:rPr lang="tr-TR" smtClean="0"/>
              <a:t>‹#›</a:t>
            </a:fld>
            <a:endParaRPr lang="tr-TR"/>
          </a:p>
        </p:txBody>
      </p:sp>
    </p:spTree>
    <p:extLst>
      <p:ext uri="{BB962C8B-B14F-4D97-AF65-F5344CB8AC3E}">
        <p14:creationId xmlns:p14="http://schemas.microsoft.com/office/powerpoint/2010/main" val="4161193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godaddy.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ailchimp.com/resources/domain-extension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www.extwebtech.com/blog/front-end-vs-back-end-web-development/" TargetMode="External"/><Relationship Id="rId5" Type="http://schemas.openxmlformats.org/officeDocument/2006/relationships/hyperlink" Target="https://www.netguru.com/blog/front-end-vs-back-end-development" TargetMode="Externa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hyperlink" Target="https://www.tutorialspoint.com/web_developers_guide/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urhost.com/blog/url-nedir/" TargetMode="External"/><Relationship Id="rId2" Type="http://schemas.openxmlformats.org/officeDocument/2006/relationships/hyperlink" Target="https://www.hostinger.com/tutorials/what-is-a-url"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inuxiac.com/what-is-web-server/"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4wWdmfOibY"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t>Web Technologies </a:t>
            </a:r>
            <a:r>
              <a:rPr lang="tr-TR" b="1" dirty="0" err="1" smtClean="0"/>
              <a:t>Concepts</a:t>
            </a:r>
            <a:endParaRPr lang="tr-TR" b="1" dirty="0"/>
          </a:p>
        </p:txBody>
      </p:sp>
    </p:spTree>
    <p:extLst>
      <p:ext uri="{BB962C8B-B14F-4D97-AF65-F5344CB8AC3E}">
        <p14:creationId xmlns:p14="http://schemas.microsoft.com/office/powerpoint/2010/main" val="285383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t>What</a:t>
            </a:r>
            <a:r>
              <a:rPr lang="tr-TR" b="1" dirty="0"/>
              <a:t> is SMTP </a:t>
            </a:r>
            <a:r>
              <a:rPr lang="tr-TR" b="1" dirty="0" smtClean="0"/>
              <a:t>Server?</a:t>
            </a:r>
            <a:endParaRPr lang="tr-TR" b="1" dirty="0"/>
          </a:p>
        </p:txBody>
      </p:sp>
      <p:sp>
        <p:nvSpPr>
          <p:cNvPr id="3" name="İçerik Yer Tutucusu 2"/>
          <p:cNvSpPr>
            <a:spLocks noGrp="1"/>
          </p:cNvSpPr>
          <p:nvPr>
            <p:ph idx="1"/>
          </p:nvPr>
        </p:nvSpPr>
        <p:spPr/>
        <p:txBody>
          <a:bodyPr/>
          <a:lstStyle/>
          <a:p>
            <a:pPr algn="just"/>
            <a:r>
              <a:rPr lang="en-US" dirty="0"/>
              <a:t>SMTP stands for </a:t>
            </a:r>
            <a:r>
              <a:rPr lang="en-US" b="1" dirty="0"/>
              <a:t>S</a:t>
            </a:r>
            <a:r>
              <a:rPr lang="en-US" dirty="0"/>
              <a:t>imple </a:t>
            </a:r>
            <a:r>
              <a:rPr lang="en-US" b="1" dirty="0"/>
              <a:t>M</a:t>
            </a:r>
            <a:r>
              <a:rPr lang="en-US" dirty="0"/>
              <a:t>ail </a:t>
            </a:r>
            <a:r>
              <a:rPr lang="en-US" b="1" dirty="0"/>
              <a:t>T</a:t>
            </a:r>
            <a:r>
              <a:rPr lang="en-US" dirty="0"/>
              <a:t>ransfer </a:t>
            </a:r>
            <a:r>
              <a:rPr lang="en-US" b="1" dirty="0"/>
              <a:t>P</a:t>
            </a:r>
            <a:r>
              <a:rPr lang="en-US" dirty="0"/>
              <a:t>rotocol Server. This server takes care of delivering emails from one server to another server. When you send an email to an email address, it is delivered to its recipient by a SMTP Server.</a:t>
            </a:r>
          </a:p>
          <a:p>
            <a:r>
              <a:rPr lang="en-US" dirty="0"/>
              <a:t/>
            </a:r>
            <a:br>
              <a:rPr lang="en-US" dirty="0"/>
            </a:br>
            <a:endParaRPr lang="tr-TR" dirty="0"/>
          </a:p>
        </p:txBody>
      </p:sp>
      <p:pic>
        <p:nvPicPr>
          <p:cNvPr id="4098" name="Picture 2" descr="Bir SMTP sunucusu nedir - smtp mail server - professional SMTP service  prov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832" y="3289572"/>
            <a:ext cx="4902322" cy="314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68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t>What</a:t>
            </a:r>
            <a:r>
              <a:rPr lang="tr-TR" b="1" dirty="0"/>
              <a:t> is ISP</a:t>
            </a:r>
            <a:r>
              <a:rPr lang="tr-TR" b="1" dirty="0" smtClean="0"/>
              <a:t>?</a:t>
            </a:r>
            <a:endParaRPr lang="tr-TR" b="1" dirty="0"/>
          </a:p>
        </p:txBody>
      </p:sp>
      <p:sp>
        <p:nvSpPr>
          <p:cNvPr id="3" name="İçerik Yer Tutucusu 2"/>
          <p:cNvSpPr>
            <a:spLocks noGrp="1"/>
          </p:cNvSpPr>
          <p:nvPr>
            <p:ph idx="1"/>
          </p:nvPr>
        </p:nvSpPr>
        <p:spPr/>
        <p:txBody>
          <a:bodyPr/>
          <a:lstStyle/>
          <a:p>
            <a:pPr algn="just"/>
            <a:r>
              <a:rPr lang="en-US" dirty="0"/>
              <a:t>ISP stands for </a:t>
            </a:r>
            <a:r>
              <a:rPr lang="en-US" b="1" dirty="0"/>
              <a:t>I</a:t>
            </a:r>
            <a:r>
              <a:rPr lang="en-US" dirty="0"/>
              <a:t>nternet </a:t>
            </a:r>
            <a:r>
              <a:rPr lang="en-US" b="1" dirty="0"/>
              <a:t>S</a:t>
            </a:r>
            <a:r>
              <a:rPr lang="en-US" dirty="0"/>
              <a:t>ervice </a:t>
            </a:r>
            <a:r>
              <a:rPr lang="en-US" b="1" dirty="0"/>
              <a:t>P</a:t>
            </a:r>
            <a:r>
              <a:rPr lang="en-US" dirty="0"/>
              <a:t>rovider. They are the companies who provide you service in terms of internet connection to connect to the internet.</a:t>
            </a:r>
          </a:p>
          <a:p>
            <a:endParaRPr lang="tr-TR" dirty="0"/>
          </a:p>
        </p:txBody>
      </p:sp>
      <p:pic>
        <p:nvPicPr>
          <p:cNvPr id="5122" name="Picture 2" descr="Internet Service Provider Filters - Lovesail News - What are ISP fil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475" y="3087166"/>
            <a:ext cx="4594225" cy="280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5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t>What</a:t>
            </a:r>
            <a:r>
              <a:rPr lang="tr-TR" b="1" dirty="0"/>
              <a:t> is HTML</a:t>
            </a:r>
            <a:r>
              <a:rPr lang="tr-TR" b="1" dirty="0" smtClean="0"/>
              <a:t>?</a:t>
            </a:r>
            <a:endParaRPr lang="tr-TR" b="1" dirty="0"/>
          </a:p>
        </p:txBody>
      </p:sp>
      <p:sp>
        <p:nvSpPr>
          <p:cNvPr id="3" name="İçerik Yer Tutucusu 2"/>
          <p:cNvSpPr>
            <a:spLocks noGrp="1"/>
          </p:cNvSpPr>
          <p:nvPr>
            <p:ph idx="1"/>
          </p:nvPr>
        </p:nvSpPr>
        <p:spPr>
          <a:xfrm>
            <a:off x="838200" y="1825625"/>
            <a:ext cx="7416800" cy="4351338"/>
          </a:xfrm>
        </p:spPr>
        <p:txBody>
          <a:bodyPr/>
          <a:lstStyle/>
          <a:p>
            <a:pPr algn="just"/>
            <a:r>
              <a:rPr lang="en-US" dirty="0"/>
              <a:t>HTML stands for </a:t>
            </a:r>
            <a:r>
              <a:rPr lang="en-US" b="1" dirty="0"/>
              <a:t>H</a:t>
            </a:r>
            <a:r>
              <a:rPr lang="en-US" dirty="0"/>
              <a:t>yper </a:t>
            </a:r>
            <a:r>
              <a:rPr lang="en-US" b="1" dirty="0"/>
              <a:t>T</a:t>
            </a:r>
            <a:r>
              <a:rPr lang="en-US" dirty="0"/>
              <a:t>ext </a:t>
            </a:r>
            <a:r>
              <a:rPr lang="en-US" b="1" dirty="0"/>
              <a:t>M</a:t>
            </a:r>
            <a:r>
              <a:rPr lang="en-US" dirty="0"/>
              <a:t>arkup </a:t>
            </a:r>
            <a:r>
              <a:rPr lang="en-US" b="1" dirty="0"/>
              <a:t>L</a:t>
            </a:r>
            <a:r>
              <a:rPr lang="en-US" dirty="0"/>
              <a:t>anguage. This is the language in which we write web pages for any Website. Even the page you are reading right now is written in </a:t>
            </a:r>
            <a:r>
              <a:rPr lang="en-US" dirty="0" smtClean="0"/>
              <a:t>HTML</a:t>
            </a:r>
            <a:r>
              <a:rPr lang="tr-TR" dirty="0" smtClean="0"/>
              <a:t>.</a:t>
            </a:r>
          </a:p>
          <a:p>
            <a:r>
              <a:rPr lang="tr-TR" dirty="0" smtClean="0"/>
              <a:t>HTML has </a:t>
            </a:r>
            <a:r>
              <a:rPr lang="tr-TR" dirty="0" err="1" smtClean="0"/>
              <a:t>commands</a:t>
            </a:r>
            <a:r>
              <a:rPr lang="tr-TR" dirty="0" smtClean="0"/>
              <a:t> </a:t>
            </a:r>
            <a:r>
              <a:rPr lang="tr-TR" dirty="0" err="1" smtClean="0"/>
              <a:t>named</a:t>
            </a:r>
            <a:r>
              <a:rPr lang="tr-TR" dirty="0" smtClean="0"/>
              <a:t> </a:t>
            </a:r>
            <a:r>
              <a:rPr lang="tr-TR" b="1" dirty="0" err="1" smtClean="0"/>
              <a:t>tags</a:t>
            </a:r>
            <a:r>
              <a:rPr lang="tr-TR" dirty="0" smtClean="0"/>
              <a:t>.</a:t>
            </a:r>
          </a:p>
          <a:p>
            <a:r>
              <a:rPr lang="tr-TR" dirty="0" err="1" smtClean="0"/>
              <a:t>Most</a:t>
            </a:r>
            <a:r>
              <a:rPr lang="tr-TR" dirty="0" smtClean="0"/>
              <a:t> of </a:t>
            </a:r>
            <a:r>
              <a:rPr lang="tr-TR" dirty="0" err="1" smtClean="0"/>
              <a:t>the</a:t>
            </a:r>
            <a:r>
              <a:rPr lang="tr-TR" dirty="0" smtClean="0"/>
              <a:t> </a:t>
            </a:r>
            <a:r>
              <a:rPr lang="tr-TR" dirty="0" err="1" smtClean="0"/>
              <a:t>tags</a:t>
            </a:r>
            <a:r>
              <a:rPr lang="tr-TR" dirty="0" smtClean="0"/>
              <a:t> </a:t>
            </a:r>
            <a:r>
              <a:rPr lang="tr-TR" dirty="0" err="1" smtClean="0"/>
              <a:t>are</a:t>
            </a:r>
            <a:r>
              <a:rPr lang="tr-TR" dirty="0" smtClean="0"/>
              <a:t> </a:t>
            </a:r>
            <a:r>
              <a:rPr lang="tr-TR" dirty="0" err="1" smtClean="0"/>
              <a:t>used</a:t>
            </a:r>
            <a:r>
              <a:rPr lang="tr-TR" dirty="0" smtClean="0"/>
              <a:t> in </a:t>
            </a:r>
            <a:r>
              <a:rPr lang="tr-TR" dirty="0" err="1" smtClean="0"/>
              <a:t>pairs</a:t>
            </a:r>
            <a:r>
              <a:rPr lang="tr-TR" dirty="0" smtClean="0"/>
              <a:t>. </a:t>
            </a:r>
          </a:p>
          <a:p>
            <a:pPr lvl="1"/>
            <a:r>
              <a:rPr lang="tr-TR" b="1" dirty="0" smtClean="0"/>
              <a:t>&lt;b&gt;</a:t>
            </a:r>
            <a:r>
              <a:rPr lang="tr-TR" dirty="0" err="1" smtClean="0"/>
              <a:t>Hello</a:t>
            </a:r>
            <a:r>
              <a:rPr lang="tr-TR" b="1" dirty="0" smtClean="0"/>
              <a:t>&lt;/b&gt;</a:t>
            </a:r>
            <a:endParaRPr lang="tr-TR" dirty="0" smtClean="0"/>
          </a:p>
          <a:p>
            <a:endParaRPr lang="tr-TR" b="1" dirty="0"/>
          </a:p>
        </p:txBody>
      </p:sp>
      <p:pic>
        <p:nvPicPr>
          <p:cNvPr id="6146" name="Picture 2" descr="Basic HTML Ta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6002" y="115358"/>
            <a:ext cx="3062305" cy="39655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ML - Basic T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019" y="4330700"/>
            <a:ext cx="3385288" cy="238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9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t>What</a:t>
            </a:r>
            <a:r>
              <a:rPr lang="tr-TR" b="1" dirty="0"/>
              <a:t> is </a:t>
            </a:r>
            <a:r>
              <a:rPr lang="tr-TR" b="1" dirty="0" err="1"/>
              <a:t>Hyperlink</a:t>
            </a:r>
            <a:r>
              <a:rPr lang="tr-TR" b="1" dirty="0" smtClean="0"/>
              <a:t>?</a:t>
            </a:r>
            <a:endParaRPr lang="tr-TR" b="1" dirty="0"/>
          </a:p>
        </p:txBody>
      </p:sp>
      <p:sp>
        <p:nvSpPr>
          <p:cNvPr id="3" name="İçerik Yer Tutucusu 2"/>
          <p:cNvSpPr>
            <a:spLocks noGrp="1"/>
          </p:cNvSpPr>
          <p:nvPr>
            <p:ph idx="1"/>
          </p:nvPr>
        </p:nvSpPr>
        <p:spPr/>
        <p:txBody>
          <a:bodyPr/>
          <a:lstStyle/>
          <a:p>
            <a:pPr algn="just"/>
            <a:r>
              <a:rPr lang="en-US" dirty="0"/>
              <a:t>A hyperlink or simply a </a:t>
            </a:r>
            <a:r>
              <a:rPr lang="en-US" b="1" dirty="0"/>
              <a:t>link</a:t>
            </a:r>
            <a:r>
              <a:rPr lang="en-US" dirty="0"/>
              <a:t> is a selectable element in an electronic document that serves as an access point to other electronic resources. </a:t>
            </a:r>
            <a:endParaRPr lang="tr-TR" dirty="0" smtClean="0"/>
          </a:p>
          <a:p>
            <a:pPr algn="just"/>
            <a:r>
              <a:rPr lang="en-US" dirty="0" smtClean="0"/>
              <a:t>Typically</a:t>
            </a:r>
            <a:r>
              <a:rPr lang="en-US" dirty="0"/>
              <a:t>, you click the hyperlink to access the linked resource. Familiar hyperlinks include buttons, icons, image maps, and clickable text links</a:t>
            </a:r>
            <a:r>
              <a:rPr lang="en-US" dirty="0" smtClean="0"/>
              <a:t>.</a:t>
            </a:r>
          </a:p>
          <a:p>
            <a:pPr marL="0" indent="0">
              <a:buNone/>
            </a:pPr>
            <a:r>
              <a:rPr lang="en-US" dirty="0" smtClean="0"/>
              <a:t/>
            </a:r>
            <a:br>
              <a:rPr lang="en-US" dirty="0" smtClean="0"/>
            </a:br>
            <a:endParaRPr lang="tr-TR" dirty="0"/>
          </a:p>
        </p:txBody>
      </p:sp>
      <p:pic>
        <p:nvPicPr>
          <p:cNvPr id="5" name="Resim 4"/>
          <p:cNvPicPr>
            <a:picLocks noChangeAspect="1"/>
          </p:cNvPicPr>
          <p:nvPr/>
        </p:nvPicPr>
        <p:blipFill>
          <a:blip r:embed="rId2"/>
          <a:stretch>
            <a:fillRect/>
          </a:stretch>
        </p:blipFill>
        <p:spPr>
          <a:xfrm>
            <a:off x="5740400" y="4001294"/>
            <a:ext cx="6307706" cy="2670631"/>
          </a:xfrm>
          <a:prstGeom prst="rect">
            <a:avLst/>
          </a:prstGeom>
        </p:spPr>
      </p:pic>
    </p:spTree>
    <p:extLst>
      <p:ext uri="{BB962C8B-B14F-4D97-AF65-F5344CB8AC3E}">
        <p14:creationId xmlns:p14="http://schemas.microsoft.com/office/powerpoint/2010/main" val="152630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t>What</a:t>
            </a:r>
            <a:r>
              <a:rPr lang="tr-TR" b="1" dirty="0"/>
              <a:t> is DNS</a:t>
            </a:r>
            <a:r>
              <a:rPr lang="tr-TR" b="1" dirty="0" smtClean="0"/>
              <a:t>?</a:t>
            </a:r>
            <a:endParaRPr lang="tr-TR" b="1" dirty="0"/>
          </a:p>
        </p:txBody>
      </p:sp>
      <p:sp>
        <p:nvSpPr>
          <p:cNvPr id="3" name="İçerik Yer Tutucusu 2"/>
          <p:cNvSpPr>
            <a:spLocks noGrp="1"/>
          </p:cNvSpPr>
          <p:nvPr>
            <p:ph idx="1"/>
          </p:nvPr>
        </p:nvSpPr>
        <p:spPr/>
        <p:txBody>
          <a:bodyPr/>
          <a:lstStyle/>
          <a:p>
            <a:r>
              <a:rPr lang="en-US" dirty="0"/>
              <a:t>DNS stands for </a:t>
            </a:r>
            <a:r>
              <a:rPr lang="en-US" b="1" dirty="0"/>
              <a:t>D</a:t>
            </a:r>
            <a:r>
              <a:rPr lang="en-US" dirty="0"/>
              <a:t>omain </a:t>
            </a:r>
            <a:r>
              <a:rPr lang="en-US" b="1" dirty="0"/>
              <a:t>N</a:t>
            </a:r>
            <a:r>
              <a:rPr lang="en-US" dirty="0"/>
              <a:t>ame </a:t>
            </a:r>
            <a:r>
              <a:rPr lang="en-US" b="1" dirty="0"/>
              <a:t>S</a:t>
            </a:r>
            <a:r>
              <a:rPr lang="en-US" dirty="0"/>
              <a:t>ystem. </a:t>
            </a:r>
            <a:endParaRPr lang="tr-TR" dirty="0" smtClean="0"/>
          </a:p>
          <a:p>
            <a:r>
              <a:rPr lang="en-US" dirty="0" smtClean="0"/>
              <a:t>When </a:t>
            </a:r>
            <a:r>
              <a:rPr lang="en-US" dirty="0"/>
              <a:t>someone types in your domain name, www.example.com, your browser will ask the Domain Name System to find the IP that hosts your site. </a:t>
            </a:r>
            <a:endParaRPr lang="tr-TR" dirty="0" smtClean="0"/>
          </a:p>
          <a:p>
            <a:r>
              <a:rPr lang="en-US" dirty="0" smtClean="0"/>
              <a:t>When </a:t>
            </a:r>
            <a:r>
              <a:rPr lang="en-US" dirty="0"/>
              <a:t>you register your domain name, your IP address should be put in a DNS </a:t>
            </a:r>
            <a:r>
              <a:rPr lang="tr-TR" dirty="0" err="1" smtClean="0"/>
              <a:t>record</a:t>
            </a:r>
            <a:r>
              <a:rPr lang="tr-TR" dirty="0" smtClean="0"/>
              <a:t> </a:t>
            </a:r>
            <a:r>
              <a:rPr lang="en-US" dirty="0" smtClean="0"/>
              <a:t>along </a:t>
            </a:r>
            <a:r>
              <a:rPr lang="en-US" dirty="0"/>
              <a:t>with your domain name. Without doing it your domain name will not be functioning properly</a:t>
            </a:r>
            <a:r>
              <a:rPr lang="en-US" dirty="0" smtClean="0"/>
              <a:t>.</a:t>
            </a:r>
            <a:r>
              <a:rPr lang="en-US" dirty="0"/>
              <a:t/>
            </a:r>
            <a:br>
              <a:rPr lang="en-US" dirty="0"/>
            </a:br>
            <a:endParaRPr lang="tr-TR" dirty="0"/>
          </a:p>
        </p:txBody>
      </p:sp>
    </p:spTree>
    <p:extLst>
      <p:ext uri="{BB962C8B-B14F-4D97-AF65-F5344CB8AC3E}">
        <p14:creationId xmlns:p14="http://schemas.microsoft.com/office/powerpoint/2010/main" val="345210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t>What</a:t>
            </a:r>
            <a:r>
              <a:rPr lang="tr-TR" b="1" dirty="0"/>
              <a:t> is W3C</a:t>
            </a:r>
            <a:r>
              <a:rPr lang="tr-TR" b="1" dirty="0" smtClean="0"/>
              <a:t>?</a:t>
            </a:r>
            <a:endParaRPr lang="tr-TR" b="1" dirty="0"/>
          </a:p>
        </p:txBody>
      </p:sp>
      <p:sp>
        <p:nvSpPr>
          <p:cNvPr id="3" name="İçerik Yer Tutucusu 2"/>
          <p:cNvSpPr>
            <a:spLocks noGrp="1"/>
          </p:cNvSpPr>
          <p:nvPr>
            <p:ph idx="1"/>
          </p:nvPr>
        </p:nvSpPr>
        <p:spPr/>
        <p:txBody>
          <a:bodyPr>
            <a:normAutofit/>
          </a:bodyPr>
          <a:lstStyle/>
          <a:p>
            <a:r>
              <a:rPr lang="en-US" dirty="0"/>
              <a:t>W3C stands for </a:t>
            </a:r>
            <a:r>
              <a:rPr lang="en-US" b="1" dirty="0"/>
              <a:t>W</a:t>
            </a:r>
            <a:r>
              <a:rPr lang="en-US" dirty="0"/>
              <a:t>orld </a:t>
            </a:r>
            <a:r>
              <a:rPr lang="en-US" b="1" dirty="0"/>
              <a:t>W</a:t>
            </a:r>
            <a:r>
              <a:rPr lang="en-US" dirty="0"/>
              <a:t>ide </a:t>
            </a:r>
            <a:r>
              <a:rPr lang="en-US" b="1" dirty="0"/>
              <a:t>W</a:t>
            </a:r>
            <a:r>
              <a:rPr lang="en-US" dirty="0"/>
              <a:t>eb Consortium which is an international consortium of companies involved with the Internet and the Web.</a:t>
            </a:r>
          </a:p>
          <a:p>
            <a:pPr algn="just"/>
            <a:r>
              <a:rPr lang="en-US" dirty="0"/>
              <a:t>The W3C was founded in 1994 by Tim Berners-Lee, the original architect of the World Wide Web. </a:t>
            </a:r>
            <a:endParaRPr lang="tr-TR" dirty="0" smtClean="0"/>
          </a:p>
          <a:p>
            <a:pPr algn="just"/>
            <a:r>
              <a:rPr lang="en-US" dirty="0" smtClean="0"/>
              <a:t>The </a:t>
            </a:r>
            <a:r>
              <a:rPr lang="en-US" dirty="0"/>
              <a:t>organization's purpose is to develop open standards so that the Web evolves in a single direction rather than being splintered among competing factions. The W3C is the chief standards body for HTTP and HTML.</a:t>
            </a:r>
          </a:p>
          <a:p>
            <a:r>
              <a:rPr lang="en-US" dirty="0"/>
              <a:t/>
            </a:r>
            <a:br>
              <a:rPr lang="en-US" dirty="0"/>
            </a:br>
            <a:endParaRPr lang="tr-TR" dirty="0"/>
          </a:p>
        </p:txBody>
      </p:sp>
    </p:spTree>
    <p:extLst>
      <p:ext uri="{BB962C8B-B14F-4D97-AF65-F5344CB8AC3E}">
        <p14:creationId xmlns:p14="http://schemas.microsoft.com/office/powerpoint/2010/main" val="116027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Web - How it Works </a:t>
            </a:r>
            <a:r>
              <a:rPr lang="tr-TR" b="1" dirty="0" smtClean="0"/>
              <a:t>?</a:t>
            </a:r>
            <a:endParaRPr lang="tr-TR" dirty="0"/>
          </a:p>
        </p:txBody>
      </p:sp>
      <p:sp>
        <p:nvSpPr>
          <p:cNvPr id="3" name="İçerik Yer Tutucusu 2"/>
          <p:cNvSpPr>
            <a:spLocks noGrp="1"/>
          </p:cNvSpPr>
          <p:nvPr>
            <p:ph idx="1"/>
          </p:nvPr>
        </p:nvSpPr>
        <p:spPr/>
        <p:txBody>
          <a:bodyPr/>
          <a:lstStyle/>
          <a:p>
            <a:r>
              <a:rPr lang="en-US" dirty="0"/>
              <a:t>On the simplest level, the Web physically consists of the following components −</a:t>
            </a:r>
          </a:p>
          <a:p>
            <a:endParaRPr lang="tr-TR" dirty="0"/>
          </a:p>
        </p:txBody>
      </p:sp>
      <p:pic>
        <p:nvPicPr>
          <p:cNvPr id="4" name="Resim 3"/>
          <p:cNvPicPr>
            <a:picLocks noChangeAspect="1"/>
          </p:cNvPicPr>
          <p:nvPr/>
        </p:nvPicPr>
        <p:blipFill>
          <a:blip r:embed="rId2"/>
          <a:stretch>
            <a:fillRect/>
          </a:stretch>
        </p:blipFill>
        <p:spPr>
          <a:xfrm>
            <a:off x="838199" y="2816019"/>
            <a:ext cx="10041467" cy="3710196"/>
          </a:xfrm>
          <a:prstGeom prst="rect">
            <a:avLst/>
          </a:prstGeom>
        </p:spPr>
      </p:pic>
    </p:spTree>
    <p:extLst>
      <p:ext uri="{BB962C8B-B14F-4D97-AF65-F5344CB8AC3E}">
        <p14:creationId xmlns:p14="http://schemas.microsoft.com/office/powerpoint/2010/main" val="170661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ow Does the Internet Work? • Vertex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861" y="3153929"/>
            <a:ext cx="6835140" cy="3623023"/>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descr="How Your Browser Finds Websites. How the Web Works: A Behind-the-Scenes… |  by Hayk Simonyan | Level Up Co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32320" cy="401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8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Web - Browser </a:t>
            </a:r>
            <a:r>
              <a:rPr lang="tr-TR" b="1" dirty="0" err="1" smtClean="0"/>
              <a:t>Types</a:t>
            </a:r>
            <a:endParaRPr lang="tr-TR" dirty="0"/>
          </a:p>
        </p:txBody>
      </p:sp>
      <p:sp>
        <p:nvSpPr>
          <p:cNvPr id="3" name="İçerik Yer Tutucusu 2"/>
          <p:cNvSpPr>
            <a:spLocks noGrp="1"/>
          </p:cNvSpPr>
          <p:nvPr>
            <p:ph idx="1"/>
          </p:nvPr>
        </p:nvSpPr>
        <p:spPr/>
        <p:txBody>
          <a:bodyPr/>
          <a:lstStyle/>
          <a:p>
            <a:r>
              <a:rPr lang="en-US" dirty="0"/>
              <a:t>Web Browsers are software installed on your PC. To access the Web, you need a web browser, such as Netscape Navigator, Microsoft Internet </a:t>
            </a:r>
            <a:r>
              <a:rPr lang="en-US" dirty="0" smtClean="0"/>
              <a:t>Explorer or Mozilla Firefox.</a:t>
            </a:r>
            <a:endParaRPr lang="tr-TR" dirty="0" smtClean="0"/>
          </a:p>
          <a:p>
            <a:r>
              <a:rPr lang="en-US" dirty="0"/>
              <a:t>There are four leading web browsers − Explorer, Firefox, Netscape, and Safari, but there are many others browsers available. You might be interested in knowing Complete Browser Statistics. </a:t>
            </a:r>
            <a:endParaRPr lang="tr-TR" dirty="0" smtClean="0"/>
          </a:p>
          <a:p>
            <a:r>
              <a:rPr lang="en-US" dirty="0"/>
              <a:t/>
            </a:r>
            <a:br>
              <a:rPr lang="en-US" dirty="0"/>
            </a:br>
            <a:endParaRPr lang="tr-TR" dirty="0"/>
          </a:p>
        </p:txBody>
      </p:sp>
    </p:spTree>
    <p:extLst>
      <p:ext uri="{BB962C8B-B14F-4D97-AF65-F5344CB8AC3E}">
        <p14:creationId xmlns:p14="http://schemas.microsoft.com/office/powerpoint/2010/main" val="3875809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Web - Server </a:t>
            </a:r>
            <a:r>
              <a:rPr lang="tr-TR" b="1" dirty="0" err="1" smtClean="0"/>
              <a:t>Types</a:t>
            </a:r>
            <a:endParaRPr lang="tr-TR" dirty="0"/>
          </a:p>
        </p:txBody>
      </p:sp>
      <p:sp>
        <p:nvSpPr>
          <p:cNvPr id="3" name="İçerik Yer Tutucusu 2"/>
          <p:cNvSpPr>
            <a:spLocks noGrp="1"/>
          </p:cNvSpPr>
          <p:nvPr>
            <p:ph idx="1"/>
          </p:nvPr>
        </p:nvSpPr>
        <p:spPr/>
        <p:txBody>
          <a:bodyPr/>
          <a:lstStyle/>
          <a:p>
            <a:pPr algn="just"/>
            <a:r>
              <a:rPr lang="en-US" dirty="0"/>
              <a:t>Every Website sits on a computer known as a Web server. This server is always connected to the internet. Every Web server that is connected to the Internet is given a unique address made up of a series of four numbers between 0 and 255 separated by periods. For example, 68.178.157.132 or 68.122.35.127.</a:t>
            </a:r>
          </a:p>
          <a:p>
            <a:r>
              <a:rPr lang="en-US" dirty="0"/>
              <a:t>There are four leading web servers − Apache, IIS, </a:t>
            </a:r>
            <a:r>
              <a:rPr lang="en-US" dirty="0" err="1"/>
              <a:t>lighttpd</a:t>
            </a:r>
            <a:r>
              <a:rPr lang="en-US" dirty="0"/>
              <a:t> and </a:t>
            </a:r>
            <a:r>
              <a:rPr lang="en-US" dirty="0" err="1"/>
              <a:t>Jagsaw</a:t>
            </a:r>
            <a:r>
              <a:rPr lang="en-US" dirty="0" smtClean="0"/>
              <a:t>.</a:t>
            </a:r>
            <a:endParaRPr lang="tr-TR" dirty="0" smtClean="0"/>
          </a:p>
          <a:p>
            <a:pPr algn="just"/>
            <a:r>
              <a:rPr lang="en-US" dirty="0"/>
              <a:t>Apart from these Web Servers, there are other Web Servers also available in the market but they are very expensive. Major ones are Netscape's </a:t>
            </a:r>
            <a:r>
              <a:rPr lang="en-US" dirty="0" err="1"/>
              <a:t>iPlanet</a:t>
            </a:r>
            <a:r>
              <a:rPr lang="en-US" dirty="0"/>
              <a:t>, Bea's Web Logic and IBM's WebSphere.</a:t>
            </a:r>
            <a:endParaRPr lang="tr-TR" dirty="0"/>
          </a:p>
        </p:txBody>
      </p:sp>
    </p:spTree>
    <p:extLst>
      <p:ext uri="{BB962C8B-B14F-4D97-AF65-F5344CB8AC3E}">
        <p14:creationId xmlns:p14="http://schemas.microsoft.com/office/powerpoint/2010/main" val="411364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ternet Nedir? » Acarnet"/>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7816" y="2360022"/>
            <a:ext cx="4955177" cy="2973109"/>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b="1" dirty="0" err="1"/>
              <a:t>What</a:t>
            </a:r>
            <a:r>
              <a:rPr lang="tr-TR" b="1" dirty="0"/>
              <a:t> is Internet</a:t>
            </a:r>
            <a:r>
              <a:rPr lang="tr-TR" b="1" dirty="0" smtClean="0"/>
              <a:t>?</a:t>
            </a:r>
            <a:endParaRPr lang="tr-TR" b="1" dirty="0"/>
          </a:p>
        </p:txBody>
      </p:sp>
      <p:sp>
        <p:nvSpPr>
          <p:cNvPr id="3" name="İçerik Yer Tutucusu 2"/>
          <p:cNvSpPr>
            <a:spLocks noGrp="1"/>
          </p:cNvSpPr>
          <p:nvPr>
            <p:ph idx="1"/>
          </p:nvPr>
        </p:nvSpPr>
        <p:spPr>
          <a:xfrm>
            <a:off x="676656" y="2011680"/>
            <a:ext cx="6176990" cy="4632960"/>
          </a:xfrm>
        </p:spPr>
        <p:txBody>
          <a:bodyPr>
            <a:normAutofit fontScale="92500" lnSpcReduction="10000"/>
          </a:bodyPr>
          <a:lstStyle/>
          <a:p>
            <a:r>
              <a:rPr lang="en-US" sz="2800" dirty="0"/>
              <a:t>A network is a group of connected, communicating devices such as computers and </a:t>
            </a:r>
            <a:r>
              <a:rPr lang="en-US" sz="2800" dirty="0" smtClean="0"/>
              <a:t>printers</a:t>
            </a:r>
            <a:r>
              <a:rPr lang="tr-TR" sz="2800" dirty="0" smtClean="0"/>
              <a:t>,</a:t>
            </a:r>
          </a:p>
          <a:p>
            <a:pPr algn="just"/>
            <a:r>
              <a:rPr lang="en-US" sz="2800" dirty="0" smtClean="0"/>
              <a:t>The </a:t>
            </a:r>
            <a:r>
              <a:rPr lang="en-US" sz="2800" dirty="0"/>
              <a:t>Internet is essentially a global network of computing resources. You can think of the Internet as a physical collection of routers </a:t>
            </a:r>
            <a:r>
              <a:rPr lang="en-US" sz="2800" dirty="0" smtClean="0"/>
              <a:t>as </a:t>
            </a:r>
            <a:r>
              <a:rPr lang="en-US" sz="2800" dirty="0"/>
              <a:t>a set of shared resources</a:t>
            </a:r>
            <a:r>
              <a:rPr lang="en-US" sz="2800" dirty="0" smtClean="0"/>
              <a:t>.</a:t>
            </a:r>
            <a:endParaRPr lang="tr-TR" sz="2800" dirty="0" smtClean="0"/>
          </a:p>
          <a:p>
            <a:pPr algn="just"/>
            <a:r>
              <a:rPr lang="tr-TR" sz="2800" dirty="0" smtClean="0"/>
              <a:t>I</a:t>
            </a:r>
            <a:r>
              <a:rPr lang="en-US" sz="2800" dirty="0" err="1" smtClean="0"/>
              <a:t>nternet</a:t>
            </a:r>
            <a:r>
              <a:rPr lang="en-US" sz="2800" dirty="0" smtClean="0"/>
              <a:t> </a:t>
            </a:r>
            <a:r>
              <a:rPr lang="en-US" sz="2800" dirty="0"/>
              <a:t>is two or more networks that can communicate with each other (composed of hundreds of thousands of interconnected networks</a:t>
            </a:r>
            <a:r>
              <a:rPr lang="en-US" sz="2800" dirty="0" smtClean="0"/>
              <a:t>)</a:t>
            </a:r>
            <a:endParaRPr lang="tr-TR" sz="2800" dirty="0" smtClean="0"/>
          </a:p>
          <a:p>
            <a:r>
              <a:rPr lang="en-US" sz="2800" dirty="0" smtClean="0"/>
              <a:t>A </a:t>
            </a:r>
            <a:r>
              <a:rPr lang="en-US" sz="2800" dirty="0"/>
              <a:t>network of networks based on the TCP/IP communications </a:t>
            </a:r>
            <a:r>
              <a:rPr lang="en-US" sz="2800" dirty="0" smtClean="0"/>
              <a:t>protocol.</a:t>
            </a:r>
          </a:p>
          <a:p>
            <a:pPr marL="0" indent="0">
              <a:buNone/>
            </a:pPr>
            <a:endParaRPr lang="tr-TR" dirty="0"/>
          </a:p>
        </p:txBody>
      </p:sp>
    </p:spTree>
    <p:extLst>
      <p:ext uri="{BB962C8B-B14F-4D97-AF65-F5344CB8AC3E}">
        <p14:creationId xmlns:p14="http://schemas.microsoft.com/office/powerpoint/2010/main" val="398019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Web - Site </a:t>
            </a:r>
            <a:r>
              <a:rPr lang="tr-TR" b="1" dirty="0" err="1" smtClean="0"/>
              <a:t>Advantages</a:t>
            </a:r>
            <a:endParaRPr lang="tr-TR" dirty="0"/>
          </a:p>
        </p:txBody>
      </p:sp>
      <p:sp>
        <p:nvSpPr>
          <p:cNvPr id="3" name="İçerik Yer Tutucusu 2"/>
          <p:cNvSpPr>
            <a:spLocks noGrp="1"/>
          </p:cNvSpPr>
          <p:nvPr>
            <p:ph idx="1"/>
          </p:nvPr>
        </p:nvSpPr>
        <p:spPr/>
        <p:txBody>
          <a:bodyPr>
            <a:normAutofit fontScale="85000" lnSpcReduction="20000"/>
          </a:bodyPr>
          <a:lstStyle/>
          <a:p>
            <a:pPr>
              <a:buFont typeface="Wingdings" panose="05000000000000000000" pitchFamily="2" charset="2"/>
              <a:buChar char="Ø"/>
            </a:pPr>
            <a:r>
              <a:rPr lang="tr-TR" dirty="0"/>
              <a:t>Business is Open </a:t>
            </a:r>
            <a:r>
              <a:rPr lang="tr-TR" dirty="0" smtClean="0"/>
              <a:t>24x7</a:t>
            </a:r>
          </a:p>
          <a:p>
            <a:pPr marL="0" indent="0" algn="just">
              <a:buNone/>
            </a:pPr>
            <a:r>
              <a:rPr lang="en-US" dirty="0"/>
              <a:t>This means that once you put your business onsite, then your business is open 7 days a week and 365 days a year. Even if you are in different locations of the world then you will be able to serve your customers on 24x7 hours basis</a:t>
            </a:r>
            <a:r>
              <a:rPr lang="en-US" dirty="0" smtClean="0"/>
              <a:t>.</a:t>
            </a:r>
            <a:endParaRPr lang="tr-TR" dirty="0" smtClean="0"/>
          </a:p>
          <a:p>
            <a:pPr>
              <a:buFont typeface="Wingdings" panose="05000000000000000000" pitchFamily="2" charset="2"/>
              <a:buChar char="Ø"/>
            </a:pPr>
            <a:r>
              <a:rPr lang="tr-TR" dirty="0" err="1"/>
              <a:t>Increased</a:t>
            </a:r>
            <a:r>
              <a:rPr lang="tr-TR" dirty="0"/>
              <a:t> </a:t>
            </a:r>
            <a:r>
              <a:rPr lang="tr-TR" dirty="0" err="1"/>
              <a:t>Customer</a:t>
            </a:r>
            <a:r>
              <a:rPr lang="tr-TR" dirty="0"/>
              <a:t> </a:t>
            </a:r>
            <a:r>
              <a:rPr lang="tr-TR" dirty="0" smtClean="0"/>
              <a:t>Base</a:t>
            </a:r>
          </a:p>
          <a:p>
            <a:pPr algn="just"/>
            <a:r>
              <a:rPr lang="en-US" dirty="0"/>
              <a:t>Because anyone in the world can see your website so you will gain customers from other states and countries while you are putting in the same amount of effort and money</a:t>
            </a:r>
            <a:r>
              <a:rPr lang="en-US" dirty="0" smtClean="0"/>
              <a:t>.</a:t>
            </a:r>
            <a:endParaRPr lang="en-US" dirty="0"/>
          </a:p>
          <a:p>
            <a:pPr>
              <a:buFont typeface="Wingdings" panose="05000000000000000000" pitchFamily="2" charset="2"/>
              <a:buChar char="Ø"/>
            </a:pPr>
            <a:r>
              <a:rPr lang="tr-TR" dirty="0" err="1" smtClean="0"/>
              <a:t>Tremendous</a:t>
            </a:r>
            <a:r>
              <a:rPr lang="tr-TR" dirty="0" smtClean="0"/>
              <a:t> </a:t>
            </a:r>
            <a:r>
              <a:rPr lang="tr-TR" dirty="0" err="1"/>
              <a:t>Cost</a:t>
            </a:r>
            <a:r>
              <a:rPr lang="tr-TR" dirty="0"/>
              <a:t> </a:t>
            </a:r>
            <a:r>
              <a:rPr lang="tr-TR" dirty="0" err="1"/>
              <a:t>Saving</a:t>
            </a:r>
            <a:endParaRPr lang="tr-TR" dirty="0"/>
          </a:p>
          <a:p>
            <a:pPr marL="0" indent="0" algn="just">
              <a:buNone/>
            </a:pPr>
            <a:r>
              <a:rPr lang="en-US" dirty="0" smtClean="0"/>
              <a:t>This </a:t>
            </a:r>
            <a:r>
              <a:rPr lang="en-US" dirty="0"/>
              <a:t>is one of the biggest advantages of having a business online. You do not need to keep a big man power and lot of resources to maintain a business on site. There are many other cost saving opportunities while keeping business online. Think of how many cards you mail out to let customers know about your sale. All of that can be eliminated by putting the sale information on your website and inviting your customers to visit it.</a:t>
            </a:r>
          </a:p>
          <a:p>
            <a:pPr marL="0" indent="0">
              <a:buNone/>
            </a:pPr>
            <a:endParaRPr lang="tr-TR" dirty="0"/>
          </a:p>
        </p:txBody>
      </p:sp>
    </p:spTree>
    <p:extLst>
      <p:ext uri="{BB962C8B-B14F-4D97-AF65-F5344CB8AC3E}">
        <p14:creationId xmlns:p14="http://schemas.microsoft.com/office/powerpoint/2010/main" val="2707658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Web - Site </a:t>
            </a:r>
            <a:r>
              <a:rPr lang="tr-TR" b="1" dirty="0" err="1" smtClean="0"/>
              <a:t>Advantages</a:t>
            </a:r>
            <a:endParaRPr lang="tr-TR" dirty="0"/>
          </a:p>
        </p:txBody>
      </p:sp>
      <p:sp>
        <p:nvSpPr>
          <p:cNvPr id="3" name="İçerik Yer Tutucusu 2"/>
          <p:cNvSpPr>
            <a:spLocks noGrp="1"/>
          </p:cNvSpPr>
          <p:nvPr>
            <p:ph idx="1"/>
          </p:nvPr>
        </p:nvSpPr>
        <p:spPr>
          <a:xfrm>
            <a:off x="676656" y="2011680"/>
            <a:ext cx="10753725" cy="4397829"/>
          </a:xfrm>
        </p:spPr>
        <p:txBody>
          <a:bodyPr>
            <a:normAutofit fontScale="85000" lnSpcReduction="20000"/>
          </a:bodyPr>
          <a:lstStyle/>
          <a:p>
            <a:pPr>
              <a:buFont typeface="Wingdings" panose="05000000000000000000" pitchFamily="2" charset="2"/>
              <a:buChar char="Ø"/>
            </a:pPr>
            <a:r>
              <a:rPr lang="tr-TR" dirty="0" err="1"/>
              <a:t>Advertising</a:t>
            </a:r>
            <a:r>
              <a:rPr lang="tr-TR" dirty="0"/>
              <a:t> </a:t>
            </a:r>
            <a:r>
              <a:rPr lang="tr-TR" dirty="0" err="1"/>
              <a:t>Opportunities</a:t>
            </a:r>
            <a:endParaRPr lang="tr-TR" dirty="0"/>
          </a:p>
          <a:p>
            <a:pPr algn="just"/>
            <a:r>
              <a:rPr lang="en-US" dirty="0"/>
              <a:t>Apart from saving your advertising cost, you have additional opportunities to run advertisements from other companies and start making money. If you ever advertised in a local newspaper, you know the costs. You are being charged per line, per inch, and per color. On the Web, there is no limit to how much you can put. So whenever there is a new product or service, then you can advertise it in a better way</a:t>
            </a:r>
            <a:r>
              <a:rPr lang="en-US" dirty="0" smtClean="0"/>
              <a:t>.</a:t>
            </a:r>
            <a:endParaRPr lang="tr-TR" dirty="0" smtClean="0"/>
          </a:p>
          <a:p>
            <a:pPr>
              <a:buFont typeface="Wingdings" panose="05000000000000000000" pitchFamily="2" charset="2"/>
              <a:buChar char="Ø"/>
            </a:pPr>
            <a:r>
              <a:rPr lang="tr-TR" dirty="0" err="1"/>
              <a:t>Creates</a:t>
            </a:r>
            <a:r>
              <a:rPr lang="tr-TR" dirty="0"/>
              <a:t> a </a:t>
            </a:r>
            <a:r>
              <a:rPr lang="tr-TR" dirty="0" err="1"/>
              <a:t>Brand</a:t>
            </a:r>
            <a:r>
              <a:rPr lang="tr-TR" dirty="0"/>
              <a:t> Image</a:t>
            </a:r>
          </a:p>
          <a:p>
            <a:pPr algn="just"/>
            <a:r>
              <a:rPr lang="en-US" dirty="0"/>
              <a:t>Internet is a great medium through which you can create any image of yourself which you want. It is all in your hands. For example, you can design a professional website, add helpful content, and your company will immediately take a step up in the image it represents. No matter how small your business is, with the right tools and a great desire you can make it look like a corporation on the Web</a:t>
            </a:r>
            <a:r>
              <a:rPr lang="en-US" dirty="0" smtClean="0"/>
              <a:t>.</a:t>
            </a:r>
            <a:endParaRPr lang="tr-TR" dirty="0"/>
          </a:p>
          <a:p>
            <a:pPr>
              <a:buFont typeface="Wingdings" panose="05000000000000000000" pitchFamily="2" charset="2"/>
              <a:buChar char="Ø"/>
            </a:pPr>
            <a:r>
              <a:rPr lang="tr-TR" dirty="0" err="1" smtClean="0"/>
              <a:t>Customer</a:t>
            </a:r>
            <a:r>
              <a:rPr lang="tr-TR" dirty="0" smtClean="0"/>
              <a:t> </a:t>
            </a:r>
            <a:r>
              <a:rPr lang="tr-TR" dirty="0" err="1"/>
              <a:t>Satisfaction</a:t>
            </a:r>
            <a:endParaRPr lang="tr-TR" dirty="0"/>
          </a:p>
          <a:p>
            <a:pPr algn="just"/>
            <a:r>
              <a:rPr lang="en-US" dirty="0"/>
              <a:t>If you have a really good site online, then you can give your customers a lot of satisfaction in terms of customer care. You can keep online help, FAQ, and other important information which is useful for your customers. You can create online forums for open discussion and you can conduct customer survey to take customer feedback etc</a:t>
            </a:r>
            <a:r>
              <a:rPr lang="en-US" dirty="0" smtClean="0"/>
              <a:t>.</a:t>
            </a:r>
            <a:endParaRPr lang="en-US" dirty="0"/>
          </a:p>
          <a:p>
            <a:pPr marL="0" indent="0">
              <a:buNone/>
            </a:pPr>
            <a:endParaRPr lang="tr-TR" dirty="0"/>
          </a:p>
        </p:txBody>
      </p:sp>
    </p:spTree>
    <p:extLst>
      <p:ext uri="{BB962C8B-B14F-4D97-AF65-F5344CB8AC3E}">
        <p14:creationId xmlns:p14="http://schemas.microsoft.com/office/powerpoint/2010/main" val="238995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Web - Tools </a:t>
            </a:r>
            <a:r>
              <a:rPr lang="tr-TR" b="1" dirty="0" err="1" smtClean="0"/>
              <a:t>Required</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676656" y="1709381"/>
            <a:ext cx="8719893" cy="5043341"/>
          </a:xfrm>
          <a:prstGeom prst="rect">
            <a:avLst/>
          </a:prstGeom>
        </p:spPr>
      </p:pic>
    </p:spTree>
    <p:extLst>
      <p:ext uri="{BB962C8B-B14F-4D97-AF65-F5344CB8AC3E}">
        <p14:creationId xmlns:p14="http://schemas.microsoft.com/office/powerpoint/2010/main" val="182228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656842" y="87085"/>
            <a:ext cx="7252784" cy="6705568"/>
          </a:xfrm>
          <a:prstGeom prst="rect">
            <a:avLst/>
          </a:prstGeom>
        </p:spPr>
      </p:pic>
    </p:spTree>
    <p:extLst>
      <p:ext uri="{BB962C8B-B14F-4D97-AF65-F5344CB8AC3E}">
        <p14:creationId xmlns:p14="http://schemas.microsoft.com/office/powerpoint/2010/main" val="1338389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Web - Domain </a:t>
            </a:r>
            <a:r>
              <a:rPr lang="tr-TR" b="1" dirty="0" err="1" smtClean="0"/>
              <a:t>Names</a:t>
            </a:r>
            <a:endParaRPr lang="tr-TR" dirty="0"/>
          </a:p>
        </p:txBody>
      </p:sp>
      <p:sp>
        <p:nvSpPr>
          <p:cNvPr id="3" name="İçerik Yer Tutucusu 2"/>
          <p:cNvSpPr>
            <a:spLocks noGrp="1"/>
          </p:cNvSpPr>
          <p:nvPr>
            <p:ph idx="1"/>
          </p:nvPr>
        </p:nvSpPr>
        <p:spPr>
          <a:xfrm>
            <a:off x="676656" y="2011680"/>
            <a:ext cx="10753725" cy="4197531"/>
          </a:xfrm>
        </p:spPr>
        <p:txBody>
          <a:bodyPr>
            <a:normAutofit/>
          </a:bodyPr>
          <a:lstStyle/>
          <a:p>
            <a:pPr>
              <a:buFont typeface="Wingdings" panose="05000000000000000000" pitchFamily="2" charset="2"/>
              <a:buChar char="Ø"/>
            </a:pPr>
            <a:r>
              <a:rPr lang="en-US" dirty="0"/>
              <a:t>How to Get a Domain Name?</a:t>
            </a:r>
          </a:p>
          <a:p>
            <a:pPr algn="just"/>
            <a:r>
              <a:rPr lang="en-US" dirty="0"/>
              <a:t>When you plan to put a site online, this is one of the important steps to buy a domain name. This is always not necessary that whatever domain name you are looking that is available so in that case you will have to opt for any other good domain name</a:t>
            </a:r>
            <a:r>
              <a:rPr lang="en-US" dirty="0" smtClean="0"/>
              <a:t>.</a:t>
            </a:r>
            <a:endParaRPr lang="tr-TR" dirty="0" smtClean="0"/>
          </a:p>
          <a:p>
            <a:pPr algn="just"/>
            <a:r>
              <a:rPr lang="en-US" dirty="0"/>
              <a:t>When you buy a domain name it is registered and when domain names are registered they are added to a large domain name register, and information about your site − including your Internet IP address is stored on a DNS server and your contact information etc. is registered with your registrar</a:t>
            </a:r>
            <a:r>
              <a:rPr lang="en-US" dirty="0" smtClean="0"/>
              <a:t>.</a:t>
            </a:r>
            <a:endParaRPr lang="tr-TR" dirty="0" smtClean="0"/>
          </a:p>
          <a:p>
            <a:r>
              <a:rPr lang="en-US" dirty="0"/>
              <a:t>You can buy domain name from any domain registrar like </a:t>
            </a:r>
            <a:r>
              <a:rPr lang="en-US" dirty="0" err="1" smtClean="0">
                <a:hlinkClick r:id="rId2"/>
              </a:rPr>
              <a:t>GoDaddy</a:t>
            </a:r>
            <a:endParaRPr lang="en-US" dirty="0"/>
          </a:p>
        </p:txBody>
      </p:sp>
    </p:spTree>
    <p:extLst>
      <p:ext uri="{BB962C8B-B14F-4D97-AF65-F5344CB8AC3E}">
        <p14:creationId xmlns:p14="http://schemas.microsoft.com/office/powerpoint/2010/main" val="1352205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656842" y="499533"/>
            <a:ext cx="9922692" cy="4925907"/>
          </a:xfrm>
          <a:prstGeom prst="rect">
            <a:avLst/>
          </a:prstGeom>
        </p:spPr>
      </p:pic>
      <p:sp>
        <p:nvSpPr>
          <p:cNvPr id="5" name="Metin kutusu 4"/>
          <p:cNvSpPr txBox="1"/>
          <p:nvPr/>
        </p:nvSpPr>
        <p:spPr>
          <a:xfrm>
            <a:off x="827314" y="6235337"/>
            <a:ext cx="9752220" cy="383177"/>
          </a:xfrm>
          <a:prstGeom prst="rect">
            <a:avLst/>
          </a:prstGeom>
          <a:noFill/>
        </p:spPr>
        <p:txBody>
          <a:bodyPr wrap="square" rtlCol="0">
            <a:spAutoFit/>
          </a:bodyPr>
          <a:lstStyle/>
          <a:p>
            <a:r>
              <a:rPr lang="tr-TR" dirty="0">
                <a:hlinkClick r:id="rId3"/>
              </a:rPr>
              <a:t>https://mailchimp.com/resources/domain-extensions</a:t>
            </a:r>
            <a:r>
              <a:rPr lang="tr-TR" dirty="0" smtClean="0">
                <a:hlinkClick r:id="rId3"/>
              </a:rPr>
              <a:t>/</a:t>
            </a:r>
            <a:r>
              <a:rPr lang="tr-TR" dirty="0" smtClean="0"/>
              <a:t> </a:t>
            </a:r>
            <a:endParaRPr lang="tr-TR" dirty="0"/>
          </a:p>
        </p:txBody>
      </p:sp>
    </p:spTree>
    <p:extLst>
      <p:ext uri="{BB962C8B-B14F-4D97-AF65-F5344CB8AC3E}">
        <p14:creationId xmlns:p14="http://schemas.microsoft.com/office/powerpoint/2010/main" val="3344333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a:t>What</a:t>
            </a:r>
            <a:r>
              <a:rPr lang="tr-TR" dirty="0"/>
              <a:t> </a:t>
            </a:r>
            <a:r>
              <a:rPr lang="tr-TR" dirty="0" err="1"/>
              <a:t>are</a:t>
            </a:r>
            <a:r>
              <a:rPr lang="tr-TR" dirty="0"/>
              <a:t> </a:t>
            </a:r>
            <a:r>
              <a:rPr lang="tr-TR" dirty="0" err="1" smtClean="0"/>
              <a:t>Sub-Domains</a:t>
            </a:r>
            <a:r>
              <a:rPr lang="tr-TR" dirty="0"/>
              <a:t>?</a:t>
            </a:r>
          </a:p>
        </p:txBody>
      </p:sp>
      <p:sp>
        <p:nvSpPr>
          <p:cNvPr id="3" name="İçerik Yer Tutucusu 2"/>
          <p:cNvSpPr>
            <a:spLocks noGrp="1"/>
          </p:cNvSpPr>
          <p:nvPr>
            <p:ph idx="1"/>
          </p:nvPr>
        </p:nvSpPr>
        <p:spPr/>
        <p:txBody>
          <a:bodyPr/>
          <a:lstStyle/>
          <a:p>
            <a:r>
              <a:rPr lang="en-US" dirty="0"/>
              <a:t>You can divide your domain into many sub domains based on your requirement. If you are doing multiple business using the same domain, then it would be useful to have sub-domains for every business. Following are examples of some sub-domains </a:t>
            </a:r>
            <a:r>
              <a:rPr lang="en-US" dirty="0" smtClean="0"/>
              <a:t>−</a:t>
            </a:r>
            <a:endParaRPr lang="tr-TR" dirty="0" smtClean="0"/>
          </a:p>
          <a:p>
            <a:endParaRPr lang="tr-TR" dirty="0"/>
          </a:p>
        </p:txBody>
      </p:sp>
      <p:pic>
        <p:nvPicPr>
          <p:cNvPr id="4" name="Resim 3"/>
          <p:cNvPicPr>
            <a:picLocks noChangeAspect="1"/>
          </p:cNvPicPr>
          <p:nvPr/>
        </p:nvPicPr>
        <p:blipFill>
          <a:blip r:embed="rId2"/>
          <a:stretch>
            <a:fillRect/>
          </a:stretch>
        </p:blipFill>
        <p:spPr>
          <a:xfrm>
            <a:off x="849472" y="3190856"/>
            <a:ext cx="10253345" cy="2783223"/>
          </a:xfrm>
          <a:prstGeom prst="rect">
            <a:avLst/>
          </a:prstGeom>
        </p:spPr>
      </p:pic>
    </p:spTree>
    <p:extLst>
      <p:ext uri="{BB962C8B-B14F-4D97-AF65-F5344CB8AC3E}">
        <p14:creationId xmlns:p14="http://schemas.microsoft.com/office/powerpoint/2010/main" val="1672895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dirty="0"/>
              <a:t>What to Put on Your Website</a:t>
            </a:r>
            <a:r>
              <a:rPr lang="en-US" dirty="0" smtClean="0"/>
              <a:t>?</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656842" y="1916396"/>
            <a:ext cx="8974838" cy="4855240"/>
          </a:xfrm>
          <a:prstGeom prst="rect">
            <a:avLst/>
          </a:prstGeom>
        </p:spPr>
      </p:pic>
    </p:spTree>
    <p:extLst>
      <p:ext uri="{BB962C8B-B14F-4D97-AF65-F5344CB8AC3E}">
        <p14:creationId xmlns:p14="http://schemas.microsoft.com/office/powerpoint/2010/main" val="219312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Web - </a:t>
            </a:r>
            <a:r>
              <a:rPr lang="tr-TR" b="1" dirty="0" err="1"/>
              <a:t>Hosting</a:t>
            </a:r>
            <a:r>
              <a:rPr lang="tr-TR" b="1" dirty="0"/>
              <a:t> </a:t>
            </a:r>
            <a:r>
              <a:rPr lang="tr-TR" b="1" dirty="0" err="1" smtClean="0"/>
              <a:t>Concepts</a:t>
            </a:r>
            <a:endParaRPr lang="tr-TR" dirty="0"/>
          </a:p>
        </p:txBody>
      </p:sp>
      <p:sp>
        <p:nvSpPr>
          <p:cNvPr id="3" name="İçerik Yer Tutucusu 2"/>
          <p:cNvSpPr>
            <a:spLocks noGrp="1"/>
          </p:cNvSpPr>
          <p:nvPr>
            <p:ph idx="1"/>
          </p:nvPr>
        </p:nvSpPr>
        <p:spPr>
          <a:xfrm>
            <a:off x="676656" y="2011680"/>
            <a:ext cx="11045081" cy="3766185"/>
          </a:xfrm>
        </p:spPr>
        <p:txBody>
          <a:bodyPr/>
          <a:lstStyle/>
          <a:p>
            <a:r>
              <a:rPr lang="en-US" dirty="0"/>
              <a:t>Buying a server space or renting a complete server from an Internet Service Provider (ISP) is the most widely used option</a:t>
            </a:r>
            <a:endParaRPr lang="tr-TR" dirty="0"/>
          </a:p>
        </p:txBody>
      </p:sp>
      <p:pic>
        <p:nvPicPr>
          <p:cNvPr id="4" name="Resim 3"/>
          <p:cNvPicPr>
            <a:picLocks noChangeAspect="1"/>
          </p:cNvPicPr>
          <p:nvPr/>
        </p:nvPicPr>
        <p:blipFill>
          <a:blip r:embed="rId2"/>
          <a:stretch>
            <a:fillRect/>
          </a:stretch>
        </p:blipFill>
        <p:spPr>
          <a:xfrm>
            <a:off x="836000" y="2761678"/>
            <a:ext cx="8116433" cy="4096322"/>
          </a:xfrm>
          <a:prstGeom prst="rect">
            <a:avLst/>
          </a:prstGeom>
        </p:spPr>
      </p:pic>
    </p:spTree>
    <p:extLst>
      <p:ext uri="{BB962C8B-B14F-4D97-AF65-F5344CB8AC3E}">
        <p14:creationId xmlns:p14="http://schemas.microsoft.com/office/powerpoint/2010/main" val="1653250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Web </a:t>
            </a:r>
            <a:r>
              <a:rPr lang="tr-TR" b="1" dirty="0" err="1" smtClean="0"/>
              <a:t>Versions</a:t>
            </a:r>
            <a:r>
              <a:rPr lang="tr-TR" b="1" dirty="0" smtClean="0"/>
              <a:t>-</a:t>
            </a:r>
            <a:r>
              <a:rPr lang="tr-TR" b="1" dirty="0"/>
              <a:t>Web 1.0 (</a:t>
            </a:r>
            <a:r>
              <a:rPr lang="tr-TR" b="1" dirty="0" err="1"/>
              <a:t>Static</a:t>
            </a:r>
            <a:r>
              <a:rPr lang="tr-TR" b="1" dirty="0"/>
              <a:t> Web)</a:t>
            </a:r>
            <a:endParaRPr lang="tr-TR" dirty="0"/>
          </a:p>
        </p:txBody>
      </p:sp>
      <p:sp>
        <p:nvSpPr>
          <p:cNvPr id="3" name="İçerik Yer Tutucusu 2"/>
          <p:cNvSpPr>
            <a:spLocks noGrp="1"/>
          </p:cNvSpPr>
          <p:nvPr>
            <p:ph idx="1"/>
          </p:nvPr>
        </p:nvSpPr>
        <p:spPr>
          <a:xfrm>
            <a:off x="676656" y="2011680"/>
            <a:ext cx="10753725" cy="4365674"/>
          </a:xfrm>
        </p:spPr>
        <p:txBody>
          <a:bodyPr>
            <a:normAutofit lnSpcReduction="10000"/>
          </a:bodyPr>
          <a:lstStyle/>
          <a:p>
            <a:pPr algn="just"/>
            <a:r>
              <a:rPr lang="tr-TR" b="1" dirty="0" err="1"/>
              <a:t>Meaning</a:t>
            </a:r>
            <a:r>
              <a:rPr lang="tr-TR" b="1" dirty="0"/>
              <a:t>:</a:t>
            </a:r>
            <a:r>
              <a:rPr lang="tr-TR" dirty="0"/>
              <a:t> Web 1.0 </a:t>
            </a:r>
            <a:r>
              <a:rPr lang="tr-TR" dirty="0" err="1"/>
              <a:t>refers</a:t>
            </a:r>
            <a:r>
              <a:rPr lang="tr-TR" dirty="0"/>
              <a:t> </a:t>
            </a:r>
            <a:r>
              <a:rPr lang="tr-TR" dirty="0" err="1"/>
              <a:t>to</a:t>
            </a:r>
            <a:r>
              <a:rPr lang="tr-TR" dirty="0"/>
              <a:t> </a:t>
            </a:r>
            <a:r>
              <a:rPr lang="tr-TR" dirty="0" err="1"/>
              <a:t>the</a:t>
            </a:r>
            <a:r>
              <a:rPr lang="tr-TR" dirty="0"/>
              <a:t> </a:t>
            </a:r>
            <a:r>
              <a:rPr lang="tr-TR" dirty="0" err="1"/>
              <a:t>early</a:t>
            </a:r>
            <a:r>
              <a:rPr lang="tr-TR" dirty="0"/>
              <a:t> </a:t>
            </a:r>
            <a:r>
              <a:rPr lang="tr-TR" dirty="0" err="1"/>
              <a:t>version</a:t>
            </a:r>
            <a:r>
              <a:rPr lang="tr-TR" dirty="0"/>
              <a:t> of </a:t>
            </a:r>
            <a:r>
              <a:rPr lang="tr-TR" dirty="0" err="1"/>
              <a:t>the</a:t>
            </a:r>
            <a:r>
              <a:rPr lang="tr-TR" dirty="0"/>
              <a:t> internet, </a:t>
            </a:r>
            <a:r>
              <a:rPr lang="tr-TR" dirty="0" err="1"/>
              <a:t>around</a:t>
            </a:r>
            <a:r>
              <a:rPr lang="tr-TR" dirty="0"/>
              <a:t> </a:t>
            </a:r>
            <a:r>
              <a:rPr lang="tr-TR" dirty="0" err="1"/>
              <a:t>the</a:t>
            </a:r>
            <a:r>
              <a:rPr lang="tr-TR" dirty="0"/>
              <a:t> 1990s </a:t>
            </a:r>
            <a:r>
              <a:rPr lang="tr-TR" dirty="0" err="1"/>
              <a:t>to</a:t>
            </a:r>
            <a:r>
              <a:rPr lang="tr-TR" dirty="0"/>
              <a:t> </a:t>
            </a:r>
            <a:r>
              <a:rPr lang="tr-TR" dirty="0" err="1"/>
              <a:t>early</a:t>
            </a:r>
            <a:r>
              <a:rPr lang="tr-TR" dirty="0"/>
              <a:t> 2000s. </a:t>
            </a:r>
            <a:r>
              <a:rPr lang="tr-TR" dirty="0" err="1"/>
              <a:t>This</a:t>
            </a:r>
            <a:r>
              <a:rPr lang="tr-TR" dirty="0"/>
              <a:t> </a:t>
            </a:r>
            <a:r>
              <a:rPr lang="tr-TR" dirty="0" err="1"/>
              <a:t>version</a:t>
            </a:r>
            <a:r>
              <a:rPr lang="tr-TR" dirty="0"/>
              <a:t> </a:t>
            </a:r>
            <a:r>
              <a:rPr lang="tr-TR" dirty="0" err="1"/>
              <a:t>was</a:t>
            </a:r>
            <a:r>
              <a:rPr lang="tr-TR" dirty="0"/>
              <a:t> </a:t>
            </a:r>
            <a:r>
              <a:rPr lang="tr-TR" dirty="0" err="1"/>
              <a:t>characterized</a:t>
            </a:r>
            <a:r>
              <a:rPr lang="tr-TR" dirty="0"/>
              <a:t> </a:t>
            </a:r>
            <a:r>
              <a:rPr lang="tr-TR" dirty="0" err="1"/>
              <a:t>by</a:t>
            </a:r>
            <a:r>
              <a:rPr lang="tr-TR" dirty="0"/>
              <a:t> </a:t>
            </a:r>
            <a:r>
              <a:rPr lang="tr-TR" dirty="0" err="1"/>
              <a:t>static</a:t>
            </a:r>
            <a:r>
              <a:rPr lang="tr-TR" dirty="0"/>
              <a:t> web </a:t>
            </a:r>
            <a:r>
              <a:rPr lang="tr-TR" dirty="0" err="1"/>
              <a:t>pages</a:t>
            </a:r>
            <a:r>
              <a:rPr lang="tr-TR" dirty="0"/>
              <a:t> </a:t>
            </a:r>
            <a:r>
              <a:rPr lang="tr-TR" dirty="0" err="1"/>
              <a:t>that</a:t>
            </a:r>
            <a:r>
              <a:rPr lang="tr-TR" dirty="0"/>
              <a:t> </a:t>
            </a:r>
            <a:r>
              <a:rPr lang="tr-TR" dirty="0" err="1"/>
              <a:t>displayed</a:t>
            </a:r>
            <a:r>
              <a:rPr lang="tr-TR" dirty="0"/>
              <a:t> </a:t>
            </a:r>
            <a:r>
              <a:rPr lang="tr-TR" dirty="0" err="1"/>
              <a:t>content</a:t>
            </a:r>
            <a:r>
              <a:rPr lang="tr-TR" dirty="0"/>
              <a:t> </a:t>
            </a:r>
            <a:r>
              <a:rPr lang="tr-TR" dirty="0" err="1"/>
              <a:t>without</a:t>
            </a:r>
            <a:r>
              <a:rPr lang="tr-TR" dirty="0"/>
              <a:t> </a:t>
            </a:r>
            <a:r>
              <a:rPr lang="tr-TR" dirty="0" err="1"/>
              <a:t>much</a:t>
            </a:r>
            <a:r>
              <a:rPr lang="tr-TR" dirty="0"/>
              <a:t> </a:t>
            </a:r>
            <a:r>
              <a:rPr lang="tr-TR" dirty="0" err="1"/>
              <a:t>interaction</a:t>
            </a:r>
            <a:r>
              <a:rPr lang="tr-TR" dirty="0"/>
              <a:t> </a:t>
            </a:r>
            <a:r>
              <a:rPr lang="tr-TR" dirty="0" err="1"/>
              <a:t>or</a:t>
            </a:r>
            <a:r>
              <a:rPr lang="tr-TR" dirty="0"/>
              <a:t> </a:t>
            </a:r>
            <a:r>
              <a:rPr lang="tr-TR" dirty="0" err="1"/>
              <a:t>change</a:t>
            </a:r>
            <a:r>
              <a:rPr lang="tr-TR" dirty="0"/>
              <a:t>.</a:t>
            </a:r>
          </a:p>
          <a:p>
            <a:r>
              <a:rPr lang="tr-TR" b="1" dirty="0" err="1"/>
              <a:t>Features</a:t>
            </a:r>
            <a:r>
              <a:rPr lang="tr-TR" b="1" dirty="0"/>
              <a:t>:</a:t>
            </a:r>
          </a:p>
          <a:p>
            <a:pPr lvl="1"/>
            <a:r>
              <a:rPr lang="tr-TR" b="1" dirty="0" err="1"/>
              <a:t>Static</a:t>
            </a:r>
            <a:r>
              <a:rPr lang="tr-TR" b="1" dirty="0"/>
              <a:t> </a:t>
            </a:r>
            <a:r>
              <a:rPr lang="tr-TR" b="1" dirty="0" err="1"/>
              <a:t>Pages</a:t>
            </a:r>
            <a:r>
              <a:rPr lang="tr-TR" b="1" dirty="0"/>
              <a:t>: </a:t>
            </a:r>
            <a:r>
              <a:rPr lang="tr-TR" dirty="0" err="1"/>
              <a:t>Websites</a:t>
            </a:r>
            <a:r>
              <a:rPr lang="tr-TR" dirty="0"/>
              <a:t> </a:t>
            </a:r>
            <a:r>
              <a:rPr lang="tr-TR" dirty="0" err="1"/>
              <a:t>were</a:t>
            </a:r>
            <a:r>
              <a:rPr lang="tr-TR" dirty="0"/>
              <a:t> </a:t>
            </a:r>
            <a:r>
              <a:rPr lang="tr-TR" dirty="0" err="1"/>
              <a:t>built</a:t>
            </a:r>
            <a:r>
              <a:rPr lang="tr-TR" dirty="0"/>
              <a:t> </a:t>
            </a:r>
            <a:r>
              <a:rPr lang="tr-TR" dirty="0" err="1"/>
              <a:t>with</a:t>
            </a:r>
            <a:r>
              <a:rPr lang="tr-TR" dirty="0"/>
              <a:t> HTML </a:t>
            </a:r>
            <a:r>
              <a:rPr lang="tr-TR" dirty="0" err="1"/>
              <a:t>and</a:t>
            </a:r>
            <a:r>
              <a:rPr lang="tr-TR" dirty="0"/>
              <a:t> had </a:t>
            </a:r>
            <a:r>
              <a:rPr lang="tr-TR" dirty="0" err="1"/>
              <a:t>fixed</a:t>
            </a:r>
            <a:r>
              <a:rPr lang="tr-TR" dirty="0"/>
              <a:t> </a:t>
            </a:r>
            <a:r>
              <a:rPr lang="tr-TR" dirty="0" err="1"/>
              <a:t>content</a:t>
            </a:r>
            <a:r>
              <a:rPr lang="tr-TR" dirty="0"/>
              <a:t> </a:t>
            </a:r>
            <a:r>
              <a:rPr lang="tr-TR" dirty="0" err="1"/>
              <a:t>that</a:t>
            </a:r>
            <a:r>
              <a:rPr lang="tr-TR" dirty="0"/>
              <a:t> </a:t>
            </a:r>
            <a:r>
              <a:rPr lang="tr-TR" dirty="0" err="1"/>
              <a:t>could</a:t>
            </a:r>
            <a:r>
              <a:rPr lang="tr-TR" dirty="0"/>
              <a:t> not be </a:t>
            </a:r>
            <a:r>
              <a:rPr lang="tr-TR" dirty="0" err="1"/>
              <a:t>altered</a:t>
            </a:r>
            <a:r>
              <a:rPr lang="tr-TR" dirty="0"/>
              <a:t> </a:t>
            </a:r>
            <a:r>
              <a:rPr lang="tr-TR" dirty="0" err="1"/>
              <a:t>by</a:t>
            </a:r>
            <a:r>
              <a:rPr lang="tr-TR" dirty="0"/>
              <a:t> </a:t>
            </a:r>
            <a:r>
              <a:rPr lang="tr-TR" dirty="0" err="1"/>
              <a:t>users</a:t>
            </a:r>
            <a:r>
              <a:rPr lang="tr-TR" dirty="0"/>
              <a:t>.</a:t>
            </a:r>
          </a:p>
          <a:p>
            <a:pPr lvl="1" algn="just"/>
            <a:r>
              <a:rPr lang="tr-TR" b="1" dirty="0" err="1"/>
              <a:t>Passive</a:t>
            </a:r>
            <a:r>
              <a:rPr lang="tr-TR" b="1" dirty="0"/>
              <a:t> </a:t>
            </a:r>
            <a:r>
              <a:rPr lang="tr-TR" b="1" dirty="0" err="1"/>
              <a:t>Users</a:t>
            </a:r>
            <a:r>
              <a:rPr lang="tr-TR" b="1" dirty="0"/>
              <a:t>:</a:t>
            </a:r>
            <a:r>
              <a:rPr lang="tr-TR" dirty="0"/>
              <a:t> </a:t>
            </a:r>
            <a:r>
              <a:rPr lang="tr-TR" dirty="0" err="1"/>
              <a:t>Users</a:t>
            </a:r>
            <a:r>
              <a:rPr lang="tr-TR" dirty="0"/>
              <a:t> </a:t>
            </a:r>
            <a:r>
              <a:rPr lang="tr-TR" dirty="0" err="1"/>
              <a:t>could</a:t>
            </a:r>
            <a:r>
              <a:rPr lang="tr-TR" dirty="0"/>
              <a:t> </a:t>
            </a:r>
            <a:r>
              <a:rPr lang="tr-TR" dirty="0" err="1"/>
              <a:t>only</a:t>
            </a:r>
            <a:r>
              <a:rPr lang="tr-TR" dirty="0"/>
              <a:t> </a:t>
            </a:r>
            <a:r>
              <a:rPr lang="tr-TR" dirty="0" err="1"/>
              <a:t>consume</a:t>
            </a:r>
            <a:r>
              <a:rPr lang="tr-TR" dirty="0"/>
              <a:t> </a:t>
            </a:r>
            <a:r>
              <a:rPr lang="tr-TR" dirty="0" err="1"/>
              <a:t>content</a:t>
            </a:r>
            <a:r>
              <a:rPr lang="tr-TR" dirty="0"/>
              <a:t>, not </a:t>
            </a:r>
            <a:r>
              <a:rPr lang="tr-TR" dirty="0" err="1"/>
              <a:t>interact</a:t>
            </a:r>
            <a:r>
              <a:rPr lang="tr-TR" dirty="0"/>
              <a:t> </a:t>
            </a:r>
            <a:r>
              <a:rPr lang="tr-TR" dirty="0" err="1"/>
              <a:t>with</a:t>
            </a:r>
            <a:r>
              <a:rPr lang="tr-TR" dirty="0"/>
              <a:t> it (</a:t>
            </a:r>
            <a:r>
              <a:rPr lang="tr-TR" dirty="0" err="1"/>
              <a:t>no</a:t>
            </a:r>
            <a:r>
              <a:rPr lang="tr-TR" dirty="0"/>
              <a:t> </a:t>
            </a:r>
            <a:r>
              <a:rPr lang="tr-TR" dirty="0" err="1"/>
              <a:t>comments</a:t>
            </a:r>
            <a:r>
              <a:rPr lang="tr-TR" dirty="0"/>
              <a:t>, </a:t>
            </a:r>
            <a:r>
              <a:rPr lang="tr-TR" dirty="0" err="1"/>
              <a:t>no</a:t>
            </a:r>
            <a:r>
              <a:rPr lang="tr-TR" dirty="0"/>
              <a:t> </a:t>
            </a:r>
            <a:r>
              <a:rPr lang="tr-TR" dirty="0" err="1"/>
              <a:t>content</a:t>
            </a:r>
            <a:r>
              <a:rPr lang="tr-TR" dirty="0"/>
              <a:t> </a:t>
            </a:r>
            <a:r>
              <a:rPr lang="tr-TR" dirty="0" err="1"/>
              <a:t>creation</a:t>
            </a:r>
            <a:r>
              <a:rPr lang="tr-TR" dirty="0"/>
              <a:t>).</a:t>
            </a:r>
          </a:p>
          <a:p>
            <a:pPr lvl="1"/>
            <a:r>
              <a:rPr lang="tr-TR" b="1" dirty="0"/>
              <a:t>Basic Design:</a:t>
            </a:r>
            <a:r>
              <a:rPr lang="tr-TR" dirty="0"/>
              <a:t> </a:t>
            </a:r>
            <a:r>
              <a:rPr lang="tr-TR" dirty="0" err="1"/>
              <a:t>Websites</a:t>
            </a:r>
            <a:r>
              <a:rPr lang="tr-TR" dirty="0"/>
              <a:t> </a:t>
            </a:r>
            <a:r>
              <a:rPr lang="tr-TR" dirty="0" err="1"/>
              <a:t>were</a:t>
            </a:r>
            <a:r>
              <a:rPr lang="tr-TR" dirty="0"/>
              <a:t> </a:t>
            </a:r>
            <a:r>
              <a:rPr lang="tr-TR" dirty="0" err="1"/>
              <a:t>simple</a:t>
            </a:r>
            <a:r>
              <a:rPr lang="tr-TR" dirty="0"/>
              <a:t> </a:t>
            </a:r>
            <a:r>
              <a:rPr lang="tr-TR" dirty="0" err="1"/>
              <a:t>with</a:t>
            </a:r>
            <a:r>
              <a:rPr lang="tr-TR" dirty="0"/>
              <a:t> minimal </a:t>
            </a:r>
            <a:r>
              <a:rPr lang="tr-TR" dirty="0" err="1"/>
              <a:t>graphics</a:t>
            </a:r>
            <a:r>
              <a:rPr lang="tr-TR" dirty="0"/>
              <a:t> </a:t>
            </a:r>
            <a:r>
              <a:rPr lang="tr-TR" dirty="0" err="1"/>
              <a:t>and</a:t>
            </a:r>
            <a:r>
              <a:rPr lang="tr-TR" dirty="0"/>
              <a:t> </a:t>
            </a:r>
            <a:r>
              <a:rPr lang="tr-TR" dirty="0" err="1"/>
              <a:t>design</a:t>
            </a:r>
            <a:r>
              <a:rPr lang="tr-TR" dirty="0"/>
              <a:t> </a:t>
            </a:r>
            <a:r>
              <a:rPr lang="tr-TR" dirty="0" err="1"/>
              <a:t>features</a:t>
            </a:r>
            <a:r>
              <a:rPr lang="tr-TR" dirty="0"/>
              <a:t>.</a:t>
            </a:r>
          </a:p>
          <a:p>
            <a:r>
              <a:rPr lang="tr-TR" b="1" dirty="0" err="1"/>
              <a:t>Example</a:t>
            </a:r>
            <a:r>
              <a:rPr lang="tr-TR" b="1" dirty="0"/>
              <a:t> Applications:</a:t>
            </a:r>
            <a:endParaRPr lang="tr-TR" dirty="0"/>
          </a:p>
          <a:p>
            <a:pPr lvl="1"/>
            <a:r>
              <a:rPr lang="tr-TR" b="1" dirty="0" err="1"/>
              <a:t>Personal</a:t>
            </a:r>
            <a:r>
              <a:rPr lang="tr-TR" b="1" dirty="0"/>
              <a:t> </a:t>
            </a:r>
            <a:r>
              <a:rPr lang="tr-TR" b="1" dirty="0" err="1"/>
              <a:t>Websites</a:t>
            </a:r>
            <a:r>
              <a:rPr lang="tr-TR" b="1" dirty="0"/>
              <a:t>:</a:t>
            </a:r>
            <a:r>
              <a:rPr lang="tr-TR" dirty="0"/>
              <a:t> Simple </a:t>
            </a:r>
            <a:r>
              <a:rPr lang="tr-TR" dirty="0" err="1"/>
              <a:t>sites</a:t>
            </a:r>
            <a:r>
              <a:rPr lang="tr-TR" dirty="0"/>
              <a:t> </a:t>
            </a:r>
            <a:r>
              <a:rPr lang="tr-TR" dirty="0" err="1"/>
              <a:t>for</a:t>
            </a:r>
            <a:r>
              <a:rPr lang="tr-TR" dirty="0"/>
              <a:t> </a:t>
            </a:r>
            <a:r>
              <a:rPr lang="tr-TR" dirty="0" err="1"/>
              <a:t>sharing</a:t>
            </a:r>
            <a:r>
              <a:rPr lang="tr-TR" dirty="0"/>
              <a:t> </a:t>
            </a:r>
            <a:r>
              <a:rPr lang="tr-TR" dirty="0" err="1"/>
              <a:t>personal</a:t>
            </a:r>
            <a:r>
              <a:rPr lang="tr-TR" dirty="0"/>
              <a:t> </a:t>
            </a:r>
            <a:r>
              <a:rPr lang="tr-TR" dirty="0" err="1"/>
              <a:t>information</a:t>
            </a:r>
            <a:r>
              <a:rPr lang="tr-TR" dirty="0"/>
              <a:t>.</a:t>
            </a:r>
          </a:p>
          <a:p>
            <a:pPr lvl="1"/>
            <a:r>
              <a:rPr lang="tr-TR" b="1" dirty="0"/>
              <a:t>News </a:t>
            </a:r>
            <a:r>
              <a:rPr lang="tr-TR" b="1" dirty="0" err="1"/>
              <a:t>Websites</a:t>
            </a:r>
            <a:r>
              <a:rPr lang="tr-TR" b="1" dirty="0"/>
              <a:t>:</a:t>
            </a:r>
            <a:r>
              <a:rPr lang="tr-TR" dirty="0"/>
              <a:t> </a:t>
            </a:r>
            <a:r>
              <a:rPr lang="tr-TR" dirty="0" err="1"/>
              <a:t>Early</a:t>
            </a:r>
            <a:r>
              <a:rPr lang="tr-TR" dirty="0"/>
              <a:t> </a:t>
            </a:r>
            <a:r>
              <a:rPr lang="tr-TR" dirty="0" err="1"/>
              <a:t>static</a:t>
            </a:r>
            <a:r>
              <a:rPr lang="tr-TR" dirty="0"/>
              <a:t> </a:t>
            </a:r>
            <a:r>
              <a:rPr lang="tr-TR" dirty="0" err="1"/>
              <a:t>websites</a:t>
            </a:r>
            <a:r>
              <a:rPr lang="tr-TR" dirty="0"/>
              <a:t> </a:t>
            </a:r>
            <a:r>
              <a:rPr lang="tr-TR" dirty="0" err="1"/>
              <a:t>like</a:t>
            </a:r>
            <a:r>
              <a:rPr lang="tr-TR" dirty="0"/>
              <a:t> </a:t>
            </a:r>
            <a:r>
              <a:rPr lang="tr-TR" dirty="0" err="1"/>
              <a:t>older</a:t>
            </a:r>
            <a:r>
              <a:rPr lang="tr-TR" dirty="0"/>
              <a:t> </a:t>
            </a:r>
            <a:r>
              <a:rPr lang="tr-TR" dirty="0" err="1"/>
              <a:t>versions</a:t>
            </a:r>
            <a:r>
              <a:rPr lang="tr-TR" dirty="0"/>
              <a:t> of CNN </a:t>
            </a:r>
            <a:r>
              <a:rPr lang="tr-TR" dirty="0" err="1"/>
              <a:t>or</a:t>
            </a:r>
            <a:r>
              <a:rPr lang="tr-TR" dirty="0"/>
              <a:t> BBC.</a:t>
            </a:r>
          </a:p>
          <a:p>
            <a:endParaRPr lang="tr-TR" dirty="0"/>
          </a:p>
        </p:txBody>
      </p:sp>
    </p:spTree>
    <p:extLst>
      <p:ext uri="{BB962C8B-B14F-4D97-AF65-F5344CB8AC3E}">
        <p14:creationId xmlns:p14="http://schemas.microsoft.com/office/powerpoint/2010/main" val="12124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Internet-</a:t>
            </a:r>
            <a:r>
              <a:rPr lang="tr-TR" b="1" dirty="0" err="1"/>
              <a:t>Based</a:t>
            </a:r>
            <a:r>
              <a:rPr lang="tr-TR" b="1" dirty="0"/>
              <a:t> </a:t>
            </a:r>
            <a:r>
              <a:rPr lang="tr-TR" b="1" dirty="0" smtClean="0"/>
              <a:t>Services</a:t>
            </a:r>
            <a:endParaRPr lang="tr-TR" b="1" dirty="0"/>
          </a:p>
        </p:txBody>
      </p:sp>
      <p:sp>
        <p:nvSpPr>
          <p:cNvPr id="3" name="İçerik Yer Tutucusu 2"/>
          <p:cNvSpPr>
            <a:spLocks noGrp="1"/>
          </p:cNvSpPr>
          <p:nvPr>
            <p:ph idx="1"/>
          </p:nvPr>
        </p:nvSpPr>
        <p:spPr>
          <a:xfrm>
            <a:off x="676657" y="2011680"/>
            <a:ext cx="5986350" cy="4641669"/>
          </a:xfrm>
        </p:spPr>
        <p:txBody>
          <a:bodyPr>
            <a:normAutofit/>
          </a:bodyPr>
          <a:lstStyle/>
          <a:p>
            <a:pPr algn="just"/>
            <a:r>
              <a:rPr lang="en-US" b="1" dirty="0"/>
              <a:t>Email</a:t>
            </a:r>
            <a:r>
              <a:rPr lang="en-US" dirty="0"/>
              <a:t> − A fast, easy, and inexpensive way to communicate with other Internet users around the world</a:t>
            </a:r>
            <a:r>
              <a:rPr lang="en-US" dirty="0" smtClean="0"/>
              <a:t>.</a:t>
            </a:r>
            <a:r>
              <a:rPr lang="tr-TR" dirty="0" smtClean="0"/>
              <a:t> </a:t>
            </a:r>
            <a:endParaRPr lang="en-US" dirty="0"/>
          </a:p>
          <a:p>
            <a:pPr algn="just"/>
            <a:r>
              <a:rPr lang="en-US" b="1" dirty="0"/>
              <a:t>Telnet</a:t>
            </a:r>
            <a:r>
              <a:rPr lang="en-US" dirty="0"/>
              <a:t> − Allows a user to log into a remote computer as though it were a local </a:t>
            </a:r>
            <a:r>
              <a:rPr lang="en-US" dirty="0" smtClean="0"/>
              <a:t>system.</a:t>
            </a:r>
            <a:r>
              <a:rPr lang="tr-TR" dirty="0" smtClean="0"/>
              <a:t> (TCP 23 </a:t>
            </a:r>
            <a:r>
              <a:rPr lang="tr-TR" dirty="0" err="1" smtClean="0"/>
              <a:t>or</a:t>
            </a:r>
            <a:r>
              <a:rPr lang="tr-TR" dirty="0" smtClean="0"/>
              <a:t> 2323)</a:t>
            </a:r>
            <a:endParaRPr lang="en-US" dirty="0"/>
          </a:p>
          <a:p>
            <a:pPr algn="just"/>
            <a:r>
              <a:rPr lang="en-US" b="1" dirty="0"/>
              <a:t>FTP</a:t>
            </a:r>
            <a:r>
              <a:rPr lang="en-US" dirty="0"/>
              <a:t> − Allows a user to transfer virtually every kind of file that can be stored on a computer from one Internet-connected computer to another</a:t>
            </a:r>
            <a:r>
              <a:rPr lang="en-US" dirty="0" smtClean="0"/>
              <a:t>.</a:t>
            </a:r>
            <a:r>
              <a:rPr lang="tr-TR" dirty="0" smtClean="0"/>
              <a:t> (TCP 21)</a:t>
            </a:r>
            <a:endParaRPr lang="en-US" dirty="0"/>
          </a:p>
          <a:p>
            <a:pPr algn="just"/>
            <a:r>
              <a:rPr lang="en-US" b="1" dirty="0" smtClean="0"/>
              <a:t>World </a:t>
            </a:r>
            <a:r>
              <a:rPr lang="en-US" b="1" dirty="0"/>
              <a:t>Wide Web (WWW)</a:t>
            </a:r>
            <a:r>
              <a:rPr lang="en-US" dirty="0"/>
              <a:t> − A hypertext interface to Internet information resources</a:t>
            </a:r>
            <a:r>
              <a:rPr lang="en-US" dirty="0" smtClean="0"/>
              <a:t>.</a:t>
            </a:r>
            <a:r>
              <a:rPr lang="tr-TR" dirty="0" smtClean="0"/>
              <a:t> (80 </a:t>
            </a:r>
            <a:r>
              <a:rPr lang="tr-TR" dirty="0" err="1" smtClean="0"/>
              <a:t>for</a:t>
            </a:r>
            <a:r>
              <a:rPr lang="tr-TR" dirty="0" smtClean="0"/>
              <a:t> http; 443 </a:t>
            </a:r>
            <a:r>
              <a:rPr lang="tr-TR" dirty="0" err="1" smtClean="0"/>
              <a:t>for</a:t>
            </a:r>
            <a:r>
              <a:rPr lang="tr-TR" dirty="0" smtClean="0"/>
              <a:t> </a:t>
            </a:r>
            <a:r>
              <a:rPr lang="tr-TR" dirty="0" err="1" smtClean="0"/>
              <a:t>https</a:t>
            </a:r>
            <a:r>
              <a:rPr lang="tr-TR" dirty="0" smtClean="0"/>
              <a:t>)</a:t>
            </a:r>
            <a:endParaRPr lang="en-US" dirty="0"/>
          </a:p>
        </p:txBody>
      </p:sp>
      <p:pic>
        <p:nvPicPr>
          <p:cNvPr id="1026" name="Picture 2" descr="Using the Telnet Management Conn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171" y="211269"/>
            <a:ext cx="4021829" cy="1946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ploying Your Site Using an FTP Client (C#) | Microsoft Lea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5691" y="2299061"/>
            <a:ext cx="3561807" cy="29421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mmunication Services in Internet"/>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58446" y="948120"/>
            <a:ext cx="4572244" cy="441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88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Web 2.0 (</a:t>
            </a:r>
            <a:r>
              <a:rPr lang="tr-TR" b="1" dirty="0" err="1"/>
              <a:t>Dynamic</a:t>
            </a:r>
            <a:r>
              <a:rPr lang="tr-TR" b="1" dirty="0"/>
              <a:t> Web </a:t>
            </a:r>
            <a:r>
              <a:rPr lang="tr-TR" b="1" dirty="0" err="1"/>
              <a:t>and</a:t>
            </a:r>
            <a:r>
              <a:rPr lang="tr-TR" b="1" dirty="0"/>
              <a:t> </a:t>
            </a:r>
            <a:r>
              <a:rPr lang="tr-TR" b="1" dirty="0" err="1"/>
              <a:t>Social</a:t>
            </a:r>
            <a:r>
              <a:rPr lang="tr-TR" b="1" dirty="0"/>
              <a:t> Web)</a:t>
            </a:r>
            <a:endParaRPr lang="tr-TR" dirty="0"/>
          </a:p>
        </p:txBody>
      </p:sp>
      <p:sp>
        <p:nvSpPr>
          <p:cNvPr id="3" name="İçerik Yer Tutucusu 2"/>
          <p:cNvSpPr>
            <a:spLocks noGrp="1"/>
          </p:cNvSpPr>
          <p:nvPr>
            <p:ph idx="1"/>
          </p:nvPr>
        </p:nvSpPr>
        <p:spPr>
          <a:xfrm>
            <a:off x="676656" y="2011680"/>
            <a:ext cx="10753725" cy="4365674"/>
          </a:xfrm>
        </p:spPr>
        <p:txBody>
          <a:bodyPr>
            <a:normAutofit fontScale="92500" lnSpcReduction="10000"/>
          </a:bodyPr>
          <a:lstStyle/>
          <a:p>
            <a:pPr algn="just"/>
            <a:r>
              <a:rPr lang="tr-TR" b="1" dirty="0" err="1"/>
              <a:t>Meaning</a:t>
            </a:r>
            <a:r>
              <a:rPr lang="tr-TR" b="1" dirty="0"/>
              <a:t>:</a:t>
            </a:r>
            <a:r>
              <a:rPr lang="tr-TR" dirty="0"/>
              <a:t> Web 2.0 </a:t>
            </a:r>
            <a:r>
              <a:rPr lang="tr-TR" dirty="0" err="1"/>
              <a:t>emerged</a:t>
            </a:r>
            <a:r>
              <a:rPr lang="tr-TR" dirty="0"/>
              <a:t> </a:t>
            </a:r>
            <a:r>
              <a:rPr lang="tr-TR" dirty="0" err="1"/>
              <a:t>around</a:t>
            </a:r>
            <a:r>
              <a:rPr lang="tr-TR" dirty="0"/>
              <a:t> 2004 </a:t>
            </a:r>
            <a:r>
              <a:rPr lang="tr-TR" dirty="0" err="1"/>
              <a:t>and</a:t>
            </a:r>
            <a:r>
              <a:rPr lang="tr-TR" dirty="0"/>
              <a:t> </a:t>
            </a:r>
            <a:r>
              <a:rPr lang="tr-TR" dirty="0" err="1"/>
              <a:t>focused</a:t>
            </a:r>
            <a:r>
              <a:rPr lang="tr-TR" dirty="0"/>
              <a:t> on </a:t>
            </a:r>
            <a:r>
              <a:rPr lang="tr-TR" dirty="0" err="1"/>
              <a:t>interactivity</a:t>
            </a:r>
            <a:r>
              <a:rPr lang="tr-TR" dirty="0"/>
              <a:t> </a:t>
            </a:r>
            <a:r>
              <a:rPr lang="tr-TR" dirty="0" err="1"/>
              <a:t>and</a:t>
            </a:r>
            <a:r>
              <a:rPr lang="tr-TR" dirty="0"/>
              <a:t> </a:t>
            </a:r>
            <a:r>
              <a:rPr lang="tr-TR" dirty="0" err="1"/>
              <a:t>social</a:t>
            </a:r>
            <a:r>
              <a:rPr lang="tr-TR" dirty="0"/>
              <a:t> </a:t>
            </a:r>
            <a:r>
              <a:rPr lang="tr-TR" dirty="0" err="1"/>
              <a:t>aspects</a:t>
            </a:r>
            <a:r>
              <a:rPr lang="tr-TR" dirty="0"/>
              <a:t>. </a:t>
            </a:r>
            <a:r>
              <a:rPr lang="tr-TR" dirty="0" err="1"/>
              <a:t>It</a:t>
            </a:r>
            <a:r>
              <a:rPr lang="tr-TR" dirty="0"/>
              <a:t> </a:t>
            </a:r>
            <a:r>
              <a:rPr lang="tr-TR" dirty="0" err="1"/>
              <a:t>allowed</a:t>
            </a:r>
            <a:r>
              <a:rPr lang="tr-TR" dirty="0"/>
              <a:t> </a:t>
            </a:r>
            <a:r>
              <a:rPr lang="tr-TR" dirty="0" err="1"/>
              <a:t>users</a:t>
            </a:r>
            <a:r>
              <a:rPr lang="tr-TR" dirty="0"/>
              <a:t> not </a:t>
            </a:r>
            <a:r>
              <a:rPr lang="tr-TR" dirty="0" err="1"/>
              <a:t>only</a:t>
            </a:r>
            <a:r>
              <a:rPr lang="tr-TR" dirty="0"/>
              <a:t> </a:t>
            </a:r>
            <a:r>
              <a:rPr lang="tr-TR" dirty="0" err="1"/>
              <a:t>to</a:t>
            </a:r>
            <a:r>
              <a:rPr lang="tr-TR" dirty="0"/>
              <a:t> </a:t>
            </a:r>
            <a:r>
              <a:rPr lang="tr-TR" dirty="0" err="1"/>
              <a:t>consume</a:t>
            </a:r>
            <a:r>
              <a:rPr lang="tr-TR" dirty="0"/>
              <a:t> </a:t>
            </a:r>
            <a:r>
              <a:rPr lang="tr-TR" dirty="0" err="1"/>
              <a:t>content</a:t>
            </a:r>
            <a:r>
              <a:rPr lang="tr-TR" dirty="0"/>
              <a:t> but </a:t>
            </a:r>
            <a:r>
              <a:rPr lang="tr-TR" dirty="0" err="1"/>
              <a:t>also</a:t>
            </a:r>
            <a:r>
              <a:rPr lang="tr-TR" dirty="0"/>
              <a:t> </a:t>
            </a:r>
            <a:r>
              <a:rPr lang="tr-TR" dirty="0" err="1"/>
              <a:t>to</a:t>
            </a:r>
            <a:r>
              <a:rPr lang="tr-TR" dirty="0"/>
              <a:t> </a:t>
            </a:r>
            <a:r>
              <a:rPr lang="tr-TR" dirty="0" err="1"/>
              <a:t>create</a:t>
            </a:r>
            <a:r>
              <a:rPr lang="tr-TR" dirty="0"/>
              <a:t> </a:t>
            </a:r>
            <a:r>
              <a:rPr lang="tr-TR" dirty="0" err="1"/>
              <a:t>and</a:t>
            </a:r>
            <a:r>
              <a:rPr lang="tr-TR" dirty="0"/>
              <a:t> </a:t>
            </a:r>
            <a:r>
              <a:rPr lang="tr-TR" dirty="0" err="1"/>
              <a:t>share</a:t>
            </a:r>
            <a:r>
              <a:rPr lang="tr-TR" dirty="0"/>
              <a:t> </a:t>
            </a:r>
            <a:r>
              <a:rPr lang="tr-TR" dirty="0" err="1"/>
              <a:t>content</a:t>
            </a:r>
            <a:r>
              <a:rPr lang="tr-TR" dirty="0"/>
              <a:t>, </a:t>
            </a:r>
            <a:r>
              <a:rPr lang="tr-TR" dirty="0" err="1"/>
              <a:t>marking</a:t>
            </a:r>
            <a:r>
              <a:rPr lang="tr-TR" dirty="0"/>
              <a:t> a </a:t>
            </a:r>
            <a:r>
              <a:rPr lang="tr-TR" dirty="0" err="1"/>
              <a:t>shift</a:t>
            </a:r>
            <a:r>
              <a:rPr lang="tr-TR" dirty="0"/>
              <a:t> </a:t>
            </a:r>
            <a:r>
              <a:rPr lang="tr-TR" dirty="0" err="1"/>
              <a:t>from</a:t>
            </a:r>
            <a:r>
              <a:rPr lang="tr-TR" dirty="0"/>
              <a:t> </a:t>
            </a:r>
            <a:r>
              <a:rPr lang="tr-TR" dirty="0" err="1"/>
              <a:t>static</a:t>
            </a:r>
            <a:r>
              <a:rPr lang="tr-TR" dirty="0"/>
              <a:t> </a:t>
            </a:r>
            <a:r>
              <a:rPr lang="tr-TR" dirty="0" err="1"/>
              <a:t>to</a:t>
            </a:r>
            <a:r>
              <a:rPr lang="tr-TR" dirty="0"/>
              <a:t> </a:t>
            </a:r>
            <a:r>
              <a:rPr lang="tr-TR" dirty="0" err="1"/>
              <a:t>dynamic</a:t>
            </a:r>
            <a:r>
              <a:rPr lang="tr-TR" dirty="0"/>
              <a:t> </a:t>
            </a:r>
            <a:r>
              <a:rPr lang="tr-TR" dirty="0" err="1"/>
              <a:t>websites</a:t>
            </a:r>
            <a:r>
              <a:rPr lang="tr-TR" dirty="0"/>
              <a:t>.</a:t>
            </a:r>
          </a:p>
          <a:p>
            <a:r>
              <a:rPr lang="tr-TR" b="1" dirty="0" err="1"/>
              <a:t>Features</a:t>
            </a:r>
            <a:r>
              <a:rPr lang="tr-TR" b="1" dirty="0"/>
              <a:t>:</a:t>
            </a:r>
            <a:endParaRPr lang="tr-TR" dirty="0"/>
          </a:p>
          <a:p>
            <a:pPr lvl="1"/>
            <a:r>
              <a:rPr lang="tr-TR" b="1" dirty="0" err="1"/>
              <a:t>Dynamic</a:t>
            </a:r>
            <a:r>
              <a:rPr lang="tr-TR" b="1" dirty="0"/>
              <a:t> Content:</a:t>
            </a:r>
            <a:r>
              <a:rPr lang="tr-TR" dirty="0"/>
              <a:t> </a:t>
            </a:r>
            <a:r>
              <a:rPr lang="tr-TR" dirty="0" err="1"/>
              <a:t>Websites</a:t>
            </a:r>
            <a:r>
              <a:rPr lang="tr-TR" dirty="0"/>
              <a:t> </a:t>
            </a:r>
            <a:r>
              <a:rPr lang="tr-TR" dirty="0" err="1"/>
              <a:t>could</a:t>
            </a:r>
            <a:r>
              <a:rPr lang="tr-TR" dirty="0"/>
              <a:t> </a:t>
            </a:r>
            <a:r>
              <a:rPr lang="tr-TR" dirty="0" err="1"/>
              <a:t>update</a:t>
            </a:r>
            <a:r>
              <a:rPr lang="tr-TR" dirty="0"/>
              <a:t> </a:t>
            </a:r>
            <a:r>
              <a:rPr lang="tr-TR" dirty="0" err="1"/>
              <a:t>and</a:t>
            </a:r>
            <a:r>
              <a:rPr lang="tr-TR" dirty="0"/>
              <a:t> </a:t>
            </a:r>
            <a:r>
              <a:rPr lang="tr-TR" dirty="0" err="1"/>
              <a:t>change</a:t>
            </a:r>
            <a:r>
              <a:rPr lang="tr-TR" dirty="0"/>
              <a:t> </a:t>
            </a:r>
            <a:r>
              <a:rPr lang="tr-TR" dirty="0" err="1"/>
              <a:t>based</a:t>
            </a:r>
            <a:r>
              <a:rPr lang="tr-TR" dirty="0"/>
              <a:t> on </a:t>
            </a:r>
            <a:r>
              <a:rPr lang="tr-TR" dirty="0" err="1"/>
              <a:t>user</a:t>
            </a:r>
            <a:r>
              <a:rPr lang="tr-TR" dirty="0"/>
              <a:t> </a:t>
            </a:r>
            <a:r>
              <a:rPr lang="tr-TR" dirty="0" err="1"/>
              <a:t>interaction</a:t>
            </a:r>
            <a:r>
              <a:rPr lang="tr-TR" dirty="0"/>
              <a:t>.</a:t>
            </a:r>
          </a:p>
          <a:p>
            <a:pPr lvl="1"/>
            <a:r>
              <a:rPr lang="tr-TR" b="1" dirty="0" err="1"/>
              <a:t>Social</a:t>
            </a:r>
            <a:r>
              <a:rPr lang="tr-TR" b="1" dirty="0"/>
              <a:t> Media:</a:t>
            </a:r>
            <a:r>
              <a:rPr lang="tr-TR" dirty="0"/>
              <a:t> </a:t>
            </a:r>
            <a:r>
              <a:rPr lang="tr-TR" dirty="0" err="1"/>
              <a:t>Users</a:t>
            </a:r>
            <a:r>
              <a:rPr lang="tr-TR" dirty="0"/>
              <a:t> </a:t>
            </a:r>
            <a:r>
              <a:rPr lang="tr-TR" dirty="0" err="1"/>
              <a:t>could</a:t>
            </a:r>
            <a:r>
              <a:rPr lang="tr-TR" dirty="0"/>
              <a:t> </a:t>
            </a:r>
            <a:r>
              <a:rPr lang="tr-TR" dirty="0" err="1"/>
              <a:t>interact</a:t>
            </a:r>
            <a:r>
              <a:rPr lang="tr-TR" dirty="0"/>
              <a:t> </a:t>
            </a:r>
            <a:r>
              <a:rPr lang="tr-TR" dirty="0" err="1"/>
              <a:t>with</a:t>
            </a:r>
            <a:r>
              <a:rPr lang="tr-TR" dirty="0"/>
              <a:t> </a:t>
            </a:r>
            <a:r>
              <a:rPr lang="tr-TR" dirty="0" err="1"/>
              <a:t>each</a:t>
            </a:r>
            <a:r>
              <a:rPr lang="tr-TR" dirty="0"/>
              <a:t> </a:t>
            </a:r>
            <a:r>
              <a:rPr lang="tr-TR" dirty="0" err="1"/>
              <a:t>other</a:t>
            </a:r>
            <a:r>
              <a:rPr lang="tr-TR" dirty="0"/>
              <a:t>, </a:t>
            </a:r>
            <a:r>
              <a:rPr lang="tr-TR" dirty="0" err="1"/>
              <a:t>share</a:t>
            </a:r>
            <a:r>
              <a:rPr lang="tr-TR" dirty="0"/>
              <a:t> </a:t>
            </a:r>
            <a:r>
              <a:rPr lang="tr-TR" dirty="0" err="1"/>
              <a:t>content</a:t>
            </a:r>
            <a:r>
              <a:rPr lang="tr-TR" dirty="0"/>
              <a:t>, </a:t>
            </a:r>
            <a:r>
              <a:rPr lang="tr-TR" dirty="0" err="1"/>
              <a:t>and</a:t>
            </a:r>
            <a:r>
              <a:rPr lang="tr-TR" dirty="0"/>
              <a:t> </a:t>
            </a:r>
            <a:r>
              <a:rPr lang="tr-TR" dirty="0" err="1"/>
              <a:t>comment</a:t>
            </a:r>
            <a:r>
              <a:rPr lang="tr-TR" dirty="0"/>
              <a:t>.</a:t>
            </a:r>
          </a:p>
          <a:p>
            <a:pPr lvl="1"/>
            <a:r>
              <a:rPr lang="tr-TR" b="1" dirty="0" err="1"/>
              <a:t>Rich</a:t>
            </a:r>
            <a:r>
              <a:rPr lang="tr-TR" b="1" dirty="0"/>
              <a:t> User </a:t>
            </a:r>
            <a:r>
              <a:rPr lang="tr-TR" b="1" dirty="0" err="1"/>
              <a:t>Experience</a:t>
            </a:r>
            <a:r>
              <a:rPr lang="tr-TR" b="1" dirty="0"/>
              <a:t>:</a:t>
            </a:r>
            <a:r>
              <a:rPr lang="tr-TR" dirty="0"/>
              <a:t> Technologies </a:t>
            </a:r>
            <a:r>
              <a:rPr lang="tr-TR" dirty="0" err="1"/>
              <a:t>like</a:t>
            </a:r>
            <a:r>
              <a:rPr lang="tr-TR" dirty="0"/>
              <a:t> Flash, AJAX, </a:t>
            </a:r>
            <a:r>
              <a:rPr lang="tr-TR" dirty="0" err="1"/>
              <a:t>and</a:t>
            </a:r>
            <a:r>
              <a:rPr lang="tr-TR" dirty="0"/>
              <a:t> </a:t>
            </a:r>
            <a:r>
              <a:rPr lang="tr-TR" dirty="0" err="1"/>
              <a:t>JavaScript</a:t>
            </a:r>
            <a:r>
              <a:rPr lang="tr-TR" dirty="0"/>
              <a:t> </a:t>
            </a:r>
            <a:r>
              <a:rPr lang="tr-TR" dirty="0" err="1"/>
              <a:t>made</a:t>
            </a:r>
            <a:r>
              <a:rPr lang="tr-TR" dirty="0"/>
              <a:t> web </a:t>
            </a:r>
            <a:r>
              <a:rPr lang="tr-TR" dirty="0" err="1"/>
              <a:t>interactions</a:t>
            </a:r>
            <a:r>
              <a:rPr lang="tr-TR" dirty="0"/>
              <a:t> </a:t>
            </a:r>
            <a:r>
              <a:rPr lang="tr-TR" dirty="0" err="1"/>
              <a:t>faster</a:t>
            </a:r>
            <a:r>
              <a:rPr lang="tr-TR" dirty="0"/>
              <a:t> </a:t>
            </a:r>
            <a:r>
              <a:rPr lang="tr-TR" dirty="0" err="1"/>
              <a:t>and</a:t>
            </a:r>
            <a:r>
              <a:rPr lang="tr-TR" dirty="0"/>
              <a:t> </a:t>
            </a:r>
            <a:r>
              <a:rPr lang="tr-TR" dirty="0" err="1"/>
              <a:t>more</a:t>
            </a:r>
            <a:r>
              <a:rPr lang="tr-TR" dirty="0"/>
              <a:t> </a:t>
            </a:r>
            <a:r>
              <a:rPr lang="tr-TR" dirty="0" err="1"/>
              <a:t>dynamic</a:t>
            </a:r>
            <a:r>
              <a:rPr lang="tr-TR" dirty="0"/>
              <a:t>.</a:t>
            </a:r>
          </a:p>
          <a:p>
            <a:r>
              <a:rPr lang="tr-TR" b="1" dirty="0" err="1"/>
              <a:t>Example</a:t>
            </a:r>
            <a:r>
              <a:rPr lang="tr-TR" b="1" dirty="0"/>
              <a:t> Applications:</a:t>
            </a:r>
            <a:endParaRPr lang="tr-TR" dirty="0"/>
          </a:p>
          <a:p>
            <a:pPr lvl="1"/>
            <a:r>
              <a:rPr lang="tr-TR" b="1" dirty="0" err="1"/>
              <a:t>Social</a:t>
            </a:r>
            <a:r>
              <a:rPr lang="tr-TR" b="1" dirty="0"/>
              <a:t> Media </a:t>
            </a:r>
            <a:r>
              <a:rPr lang="tr-TR" b="1" dirty="0" err="1"/>
              <a:t>Platforms</a:t>
            </a:r>
            <a:r>
              <a:rPr lang="tr-TR" b="1" dirty="0"/>
              <a:t>:</a:t>
            </a:r>
            <a:r>
              <a:rPr lang="tr-TR" dirty="0"/>
              <a:t> Facebook, </a:t>
            </a:r>
            <a:r>
              <a:rPr lang="tr-TR" dirty="0" err="1"/>
              <a:t>Twitter</a:t>
            </a:r>
            <a:r>
              <a:rPr lang="tr-TR" dirty="0"/>
              <a:t>, </a:t>
            </a:r>
            <a:r>
              <a:rPr lang="tr-TR" dirty="0" err="1"/>
              <a:t>Instagram</a:t>
            </a:r>
            <a:r>
              <a:rPr lang="tr-TR" dirty="0"/>
              <a:t> (</a:t>
            </a:r>
            <a:r>
              <a:rPr lang="tr-TR" dirty="0" err="1"/>
              <a:t>where</a:t>
            </a:r>
            <a:r>
              <a:rPr lang="tr-TR" dirty="0"/>
              <a:t> </a:t>
            </a:r>
            <a:r>
              <a:rPr lang="tr-TR" dirty="0" err="1"/>
              <a:t>users</a:t>
            </a:r>
            <a:r>
              <a:rPr lang="tr-TR" dirty="0"/>
              <a:t> </a:t>
            </a:r>
            <a:r>
              <a:rPr lang="tr-TR" dirty="0" err="1"/>
              <a:t>create</a:t>
            </a:r>
            <a:r>
              <a:rPr lang="tr-TR" dirty="0"/>
              <a:t> </a:t>
            </a:r>
            <a:r>
              <a:rPr lang="tr-TR" dirty="0" err="1"/>
              <a:t>and</a:t>
            </a:r>
            <a:r>
              <a:rPr lang="tr-TR" dirty="0"/>
              <a:t> </a:t>
            </a:r>
            <a:r>
              <a:rPr lang="tr-TR" dirty="0" err="1"/>
              <a:t>share</a:t>
            </a:r>
            <a:r>
              <a:rPr lang="tr-TR" dirty="0"/>
              <a:t> </a:t>
            </a:r>
            <a:r>
              <a:rPr lang="tr-TR" dirty="0" err="1"/>
              <a:t>content</a:t>
            </a:r>
            <a:r>
              <a:rPr lang="tr-TR" dirty="0"/>
              <a:t>).</a:t>
            </a:r>
          </a:p>
          <a:p>
            <a:pPr lvl="1"/>
            <a:r>
              <a:rPr lang="tr-TR" b="1" dirty="0" err="1"/>
              <a:t>Wikipedia</a:t>
            </a:r>
            <a:r>
              <a:rPr lang="tr-TR" b="1" dirty="0"/>
              <a:t>:</a:t>
            </a:r>
            <a:r>
              <a:rPr lang="tr-TR" dirty="0"/>
              <a:t> A </a:t>
            </a:r>
            <a:r>
              <a:rPr lang="tr-TR" dirty="0" err="1"/>
              <a:t>collaborative</a:t>
            </a:r>
            <a:r>
              <a:rPr lang="tr-TR" dirty="0"/>
              <a:t> </a:t>
            </a:r>
            <a:r>
              <a:rPr lang="tr-TR" dirty="0" err="1"/>
              <a:t>encyclopedia</a:t>
            </a:r>
            <a:r>
              <a:rPr lang="tr-TR" dirty="0"/>
              <a:t> </a:t>
            </a:r>
            <a:r>
              <a:rPr lang="tr-TR" dirty="0" err="1"/>
              <a:t>where</a:t>
            </a:r>
            <a:r>
              <a:rPr lang="tr-TR" dirty="0"/>
              <a:t> </a:t>
            </a:r>
            <a:r>
              <a:rPr lang="tr-TR" dirty="0" err="1"/>
              <a:t>users</a:t>
            </a:r>
            <a:r>
              <a:rPr lang="tr-TR" dirty="0"/>
              <a:t> can </a:t>
            </a:r>
            <a:r>
              <a:rPr lang="tr-TR" dirty="0" err="1"/>
              <a:t>add</a:t>
            </a:r>
            <a:r>
              <a:rPr lang="tr-TR" dirty="0"/>
              <a:t> </a:t>
            </a:r>
            <a:r>
              <a:rPr lang="tr-TR" dirty="0" err="1"/>
              <a:t>and</a:t>
            </a:r>
            <a:r>
              <a:rPr lang="tr-TR" dirty="0"/>
              <a:t> </a:t>
            </a:r>
            <a:r>
              <a:rPr lang="tr-TR" dirty="0" err="1"/>
              <a:t>edit</a:t>
            </a:r>
            <a:r>
              <a:rPr lang="tr-TR" dirty="0"/>
              <a:t> </a:t>
            </a:r>
            <a:r>
              <a:rPr lang="tr-TR" dirty="0" err="1"/>
              <a:t>content</a:t>
            </a:r>
            <a:r>
              <a:rPr lang="tr-TR" dirty="0"/>
              <a:t>.</a:t>
            </a:r>
          </a:p>
          <a:p>
            <a:pPr lvl="1"/>
            <a:r>
              <a:rPr lang="tr-TR" b="1" dirty="0" err="1"/>
              <a:t>YouTube</a:t>
            </a:r>
            <a:r>
              <a:rPr lang="tr-TR" b="1" dirty="0"/>
              <a:t>:</a:t>
            </a:r>
            <a:r>
              <a:rPr lang="tr-TR" dirty="0"/>
              <a:t> A video-</a:t>
            </a:r>
            <a:r>
              <a:rPr lang="tr-TR" dirty="0" err="1"/>
              <a:t>sharing</a:t>
            </a:r>
            <a:r>
              <a:rPr lang="tr-TR" dirty="0"/>
              <a:t> platform </a:t>
            </a:r>
            <a:r>
              <a:rPr lang="tr-TR" dirty="0" err="1"/>
              <a:t>where</a:t>
            </a:r>
            <a:r>
              <a:rPr lang="tr-TR" dirty="0"/>
              <a:t> </a:t>
            </a:r>
            <a:r>
              <a:rPr lang="tr-TR" dirty="0" err="1"/>
              <a:t>users</a:t>
            </a:r>
            <a:r>
              <a:rPr lang="tr-TR" dirty="0"/>
              <a:t> can </a:t>
            </a:r>
            <a:r>
              <a:rPr lang="tr-TR" dirty="0" err="1"/>
              <a:t>upload</a:t>
            </a:r>
            <a:r>
              <a:rPr lang="tr-TR" dirty="0"/>
              <a:t> </a:t>
            </a:r>
            <a:r>
              <a:rPr lang="tr-TR" dirty="0" err="1"/>
              <a:t>and</a:t>
            </a:r>
            <a:r>
              <a:rPr lang="tr-TR" dirty="0"/>
              <a:t> </a:t>
            </a:r>
            <a:r>
              <a:rPr lang="tr-TR" dirty="0" err="1"/>
              <a:t>comment</a:t>
            </a:r>
            <a:r>
              <a:rPr lang="tr-TR" dirty="0"/>
              <a:t> on </a:t>
            </a:r>
            <a:r>
              <a:rPr lang="tr-TR" dirty="0" err="1"/>
              <a:t>videos</a:t>
            </a:r>
            <a:r>
              <a:rPr lang="tr-TR" dirty="0"/>
              <a:t>.</a:t>
            </a:r>
          </a:p>
          <a:p>
            <a:endParaRPr lang="tr-TR" dirty="0"/>
          </a:p>
        </p:txBody>
      </p:sp>
    </p:spTree>
    <p:extLst>
      <p:ext uri="{BB962C8B-B14F-4D97-AF65-F5344CB8AC3E}">
        <p14:creationId xmlns:p14="http://schemas.microsoft.com/office/powerpoint/2010/main" val="3435651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Web 3.0 (</a:t>
            </a:r>
            <a:r>
              <a:rPr lang="tr-TR" b="1" dirty="0" err="1"/>
              <a:t>Semantic</a:t>
            </a:r>
            <a:r>
              <a:rPr lang="tr-TR" b="1" dirty="0"/>
              <a:t> Web)</a:t>
            </a:r>
            <a:endParaRPr lang="tr-TR" dirty="0"/>
          </a:p>
        </p:txBody>
      </p:sp>
      <p:sp>
        <p:nvSpPr>
          <p:cNvPr id="3" name="İçerik Yer Tutucusu 2"/>
          <p:cNvSpPr>
            <a:spLocks noGrp="1"/>
          </p:cNvSpPr>
          <p:nvPr>
            <p:ph idx="1"/>
          </p:nvPr>
        </p:nvSpPr>
        <p:spPr>
          <a:xfrm>
            <a:off x="676656" y="2011680"/>
            <a:ext cx="10753725" cy="4365674"/>
          </a:xfrm>
        </p:spPr>
        <p:txBody>
          <a:bodyPr>
            <a:normAutofit fontScale="85000" lnSpcReduction="10000"/>
          </a:bodyPr>
          <a:lstStyle/>
          <a:p>
            <a:pPr algn="just"/>
            <a:r>
              <a:rPr lang="tr-TR" b="1" dirty="0" err="1"/>
              <a:t>Meaning</a:t>
            </a:r>
            <a:r>
              <a:rPr lang="tr-TR" b="1" dirty="0"/>
              <a:t>:</a:t>
            </a:r>
            <a:r>
              <a:rPr lang="tr-TR" dirty="0"/>
              <a:t> Web 3.0, </a:t>
            </a:r>
            <a:r>
              <a:rPr lang="tr-TR" dirty="0" err="1"/>
              <a:t>also</a:t>
            </a:r>
            <a:r>
              <a:rPr lang="tr-TR" dirty="0"/>
              <a:t> </a:t>
            </a:r>
            <a:r>
              <a:rPr lang="tr-TR" dirty="0" err="1"/>
              <a:t>known</a:t>
            </a:r>
            <a:r>
              <a:rPr lang="tr-TR" dirty="0"/>
              <a:t> as </a:t>
            </a:r>
            <a:r>
              <a:rPr lang="tr-TR" dirty="0" err="1"/>
              <a:t>the</a:t>
            </a:r>
            <a:r>
              <a:rPr lang="tr-TR" dirty="0"/>
              <a:t> </a:t>
            </a:r>
            <a:r>
              <a:rPr lang="tr-TR" dirty="0" err="1"/>
              <a:t>Semantic</a:t>
            </a:r>
            <a:r>
              <a:rPr lang="tr-TR" dirty="0"/>
              <a:t> Web, </a:t>
            </a:r>
            <a:r>
              <a:rPr lang="tr-TR" dirty="0" err="1"/>
              <a:t>began</a:t>
            </a:r>
            <a:r>
              <a:rPr lang="tr-TR" dirty="0"/>
              <a:t> </a:t>
            </a:r>
            <a:r>
              <a:rPr lang="tr-TR" dirty="0" err="1"/>
              <a:t>to</a:t>
            </a:r>
            <a:r>
              <a:rPr lang="tr-TR" dirty="0"/>
              <a:t> </a:t>
            </a:r>
            <a:r>
              <a:rPr lang="tr-TR" dirty="0" err="1"/>
              <a:t>take</a:t>
            </a:r>
            <a:r>
              <a:rPr lang="tr-TR" dirty="0"/>
              <a:t> </a:t>
            </a:r>
            <a:r>
              <a:rPr lang="tr-TR" dirty="0" err="1"/>
              <a:t>shape</a:t>
            </a:r>
            <a:r>
              <a:rPr lang="tr-TR" dirty="0"/>
              <a:t> </a:t>
            </a:r>
            <a:r>
              <a:rPr lang="tr-TR" dirty="0" err="1"/>
              <a:t>around</a:t>
            </a:r>
            <a:r>
              <a:rPr lang="tr-TR" dirty="0"/>
              <a:t> </a:t>
            </a:r>
            <a:r>
              <a:rPr lang="tr-TR" dirty="0" err="1"/>
              <a:t>the</a:t>
            </a:r>
            <a:r>
              <a:rPr lang="tr-TR" dirty="0"/>
              <a:t> </a:t>
            </a:r>
            <a:r>
              <a:rPr lang="tr-TR" dirty="0" err="1"/>
              <a:t>late</a:t>
            </a:r>
            <a:r>
              <a:rPr lang="tr-TR" dirty="0"/>
              <a:t> 2000s. </a:t>
            </a:r>
            <a:r>
              <a:rPr lang="tr-TR" dirty="0" err="1"/>
              <a:t>It</a:t>
            </a:r>
            <a:r>
              <a:rPr lang="tr-TR" dirty="0"/>
              <a:t> </a:t>
            </a:r>
            <a:r>
              <a:rPr lang="tr-TR" dirty="0" err="1"/>
              <a:t>aims</a:t>
            </a:r>
            <a:r>
              <a:rPr lang="tr-TR" dirty="0"/>
              <a:t> </a:t>
            </a:r>
            <a:r>
              <a:rPr lang="tr-TR" dirty="0" err="1"/>
              <a:t>to</a:t>
            </a:r>
            <a:r>
              <a:rPr lang="tr-TR" dirty="0"/>
              <a:t> </a:t>
            </a:r>
            <a:r>
              <a:rPr lang="tr-TR" dirty="0" err="1"/>
              <a:t>make</a:t>
            </a:r>
            <a:r>
              <a:rPr lang="tr-TR" dirty="0"/>
              <a:t> web data </a:t>
            </a:r>
            <a:r>
              <a:rPr lang="tr-TR" dirty="0" err="1"/>
              <a:t>more</a:t>
            </a:r>
            <a:r>
              <a:rPr lang="tr-TR" dirty="0"/>
              <a:t> </a:t>
            </a:r>
            <a:r>
              <a:rPr lang="tr-TR" dirty="0" err="1"/>
              <a:t>understandable</a:t>
            </a:r>
            <a:r>
              <a:rPr lang="tr-TR" dirty="0"/>
              <a:t> </a:t>
            </a:r>
            <a:r>
              <a:rPr lang="tr-TR" dirty="0" err="1"/>
              <a:t>by</a:t>
            </a:r>
            <a:r>
              <a:rPr lang="tr-TR" dirty="0"/>
              <a:t> </a:t>
            </a:r>
            <a:r>
              <a:rPr lang="tr-TR" dirty="0" err="1"/>
              <a:t>machines</a:t>
            </a:r>
            <a:r>
              <a:rPr lang="tr-TR" dirty="0"/>
              <a:t>, </a:t>
            </a:r>
            <a:r>
              <a:rPr lang="tr-TR" dirty="0" err="1"/>
              <a:t>creating</a:t>
            </a:r>
            <a:r>
              <a:rPr lang="tr-TR" dirty="0"/>
              <a:t> a </a:t>
            </a:r>
            <a:r>
              <a:rPr lang="tr-TR" dirty="0" err="1"/>
              <a:t>more</a:t>
            </a:r>
            <a:r>
              <a:rPr lang="tr-TR" dirty="0"/>
              <a:t> </a:t>
            </a:r>
            <a:r>
              <a:rPr lang="tr-TR" dirty="0" err="1"/>
              <a:t>intelligent</a:t>
            </a:r>
            <a:r>
              <a:rPr lang="tr-TR" dirty="0"/>
              <a:t> </a:t>
            </a:r>
            <a:r>
              <a:rPr lang="tr-TR" dirty="0" err="1"/>
              <a:t>and</a:t>
            </a:r>
            <a:r>
              <a:rPr lang="tr-TR" dirty="0"/>
              <a:t> </a:t>
            </a:r>
            <a:r>
              <a:rPr lang="tr-TR" dirty="0" err="1"/>
              <a:t>personalized</a:t>
            </a:r>
            <a:r>
              <a:rPr lang="tr-TR" dirty="0"/>
              <a:t> web </a:t>
            </a:r>
            <a:r>
              <a:rPr lang="tr-TR" dirty="0" err="1"/>
              <a:t>experience</a:t>
            </a:r>
            <a:r>
              <a:rPr lang="tr-TR" dirty="0"/>
              <a:t> </a:t>
            </a:r>
            <a:r>
              <a:rPr lang="tr-TR" dirty="0" err="1"/>
              <a:t>by</a:t>
            </a:r>
            <a:r>
              <a:rPr lang="tr-TR" dirty="0"/>
              <a:t> </a:t>
            </a:r>
            <a:r>
              <a:rPr lang="tr-TR" dirty="0" err="1"/>
              <a:t>using</a:t>
            </a:r>
            <a:r>
              <a:rPr lang="tr-TR" dirty="0"/>
              <a:t> </a:t>
            </a:r>
            <a:r>
              <a:rPr lang="tr-TR" dirty="0" err="1"/>
              <a:t>artificial</a:t>
            </a:r>
            <a:r>
              <a:rPr lang="tr-TR" dirty="0"/>
              <a:t> </a:t>
            </a:r>
            <a:r>
              <a:rPr lang="tr-TR" dirty="0" err="1"/>
              <a:t>intelligence</a:t>
            </a:r>
            <a:r>
              <a:rPr lang="tr-TR" dirty="0"/>
              <a:t> (AI) </a:t>
            </a:r>
            <a:r>
              <a:rPr lang="tr-TR" dirty="0" err="1"/>
              <a:t>and</a:t>
            </a:r>
            <a:r>
              <a:rPr lang="tr-TR" dirty="0"/>
              <a:t> </a:t>
            </a:r>
            <a:r>
              <a:rPr lang="tr-TR" dirty="0" err="1"/>
              <a:t>machine</a:t>
            </a:r>
            <a:r>
              <a:rPr lang="tr-TR" dirty="0"/>
              <a:t> </a:t>
            </a:r>
            <a:r>
              <a:rPr lang="tr-TR" dirty="0" err="1"/>
              <a:t>learning</a:t>
            </a:r>
            <a:r>
              <a:rPr lang="tr-TR" dirty="0"/>
              <a:t>.</a:t>
            </a:r>
          </a:p>
          <a:p>
            <a:r>
              <a:rPr lang="tr-TR" b="1" dirty="0" err="1"/>
              <a:t>Features</a:t>
            </a:r>
            <a:r>
              <a:rPr lang="tr-TR" b="1" dirty="0"/>
              <a:t>:</a:t>
            </a:r>
            <a:endParaRPr lang="tr-TR" dirty="0"/>
          </a:p>
          <a:p>
            <a:pPr lvl="1"/>
            <a:r>
              <a:rPr lang="tr-TR" b="1" dirty="0" err="1"/>
              <a:t>Semantic</a:t>
            </a:r>
            <a:r>
              <a:rPr lang="tr-TR" b="1" dirty="0"/>
              <a:t> Web:</a:t>
            </a:r>
            <a:r>
              <a:rPr lang="tr-TR" dirty="0"/>
              <a:t> Data is </a:t>
            </a:r>
            <a:r>
              <a:rPr lang="tr-TR" dirty="0" err="1"/>
              <a:t>structured</a:t>
            </a:r>
            <a:r>
              <a:rPr lang="tr-TR" dirty="0"/>
              <a:t> </a:t>
            </a:r>
            <a:r>
              <a:rPr lang="tr-TR" dirty="0" err="1"/>
              <a:t>so</a:t>
            </a:r>
            <a:r>
              <a:rPr lang="tr-TR" dirty="0"/>
              <a:t> </a:t>
            </a:r>
            <a:r>
              <a:rPr lang="tr-TR" dirty="0" err="1"/>
              <a:t>that</a:t>
            </a:r>
            <a:r>
              <a:rPr lang="tr-TR" dirty="0"/>
              <a:t> it can be </a:t>
            </a:r>
            <a:r>
              <a:rPr lang="tr-TR" dirty="0" err="1"/>
              <a:t>easily</a:t>
            </a:r>
            <a:r>
              <a:rPr lang="tr-TR" dirty="0"/>
              <a:t> </a:t>
            </a:r>
            <a:r>
              <a:rPr lang="tr-TR" dirty="0" err="1"/>
              <a:t>understood</a:t>
            </a:r>
            <a:r>
              <a:rPr lang="tr-TR" dirty="0"/>
              <a:t> </a:t>
            </a:r>
            <a:r>
              <a:rPr lang="tr-TR" dirty="0" err="1"/>
              <a:t>and</a:t>
            </a:r>
            <a:r>
              <a:rPr lang="tr-TR" dirty="0"/>
              <a:t> </a:t>
            </a:r>
            <a:r>
              <a:rPr lang="tr-TR" dirty="0" err="1"/>
              <a:t>processed</a:t>
            </a:r>
            <a:r>
              <a:rPr lang="tr-TR" dirty="0"/>
              <a:t> </a:t>
            </a:r>
            <a:r>
              <a:rPr lang="tr-TR" dirty="0" err="1"/>
              <a:t>by</a:t>
            </a:r>
            <a:r>
              <a:rPr lang="tr-TR" dirty="0"/>
              <a:t> </a:t>
            </a:r>
            <a:r>
              <a:rPr lang="tr-TR" dirty="0" err="1"/>
              <a:t>machines</a:t>
            </a:r>
            <a:r>
              <a:rPr lang="tr-TR" dirty="0"/>
              <a:t>.</a:t>
            </a:r>
          </a:p>
          <a:p>
            <a:pPr lvl="1" algn="just"/>
            <a:r>
              <a:rPr lang="tr-TR" b="1" dirty="0"/>
              <a:t>AI </a:t>
            </a:r>
            <a:r>
              <a:rPr lang="tr-TR" b="1" dirty="0" err="1"/>
              <a:t>and</a:t>
            </a:r>
            <a:r>
              <a:rPr lang="tr-TR" b="1" dirty="0"/>
              <a:t> Machine Learning:</a:t>
            </a:r>
            <a:r>
              <a:rPr lang="tr-TR" dirty="0"/>
              <a:t> </a:t>
            </a:r>
            <a:r>
              <a:rPr lang="tr-TR" dirty="0" err="1"/>
              <a:t>The</a:t>
            </a:r>
            <a:r>
              <a:rPr lang="tr-TR" dirty="0"/>
              <a:t> web </a:t>
            </a:r>
            <a:r>
              <a:rPr lang="tr-TR" dirty="0" err="1"/>
              <a:t>learns</a:t>
            </a:r>
            <a:r>
              <a:rPr lang="tr-TR" dirty="0"/>
              <a:t> </a:t>
            </a:r>
            <a:r>
              <a:rPr lang="tr-TR" dirty="0" err="1"/>
              <a:t>from</a:t>
            </a:r>
            <a:r>
              <a:rPr lang="tr-TR" dirty="0"/>
              <a:t> </a:t>
            </a:r>
            <a:r>
              <a:rPr lang="tr-TR" dirty="0" err="1"/>
              <a:t>user</a:t>
            </a:r>
            <a:r>
              <a:rPr lang="tr-TR" dirty="0"/>
              <a:t> </a:t>
            </a:r>
            <a:r>
              <a:rPr lang="tr-TR" dirty="0" err="1"/>
              <a:t>behavior</a:t>
            </a:r>
            <a:r>
              <a:rPr lang="tr-TR" dirty="0"/>
              <a:t> </a:t>
            </a:r>
            <a:r>
              <a:rPr lang="tr-TR" dirty="0" err="1"/>
              <a:t>to</a:t>
            </a:r>
            <a:r>
              <a:rPr lang="tr-TR" dirty="0"/>
              <a:t> </a:t>
            </a:r>
            <a:r>
              <a:rPr lang="tr-TR" dirty="0" err="1"/>
              <a:t>offer</a:t>
            </a:r>
            <a:r>
              <a:rPr lang="tr-TR" dirty="0"/>
              <a:t> </a:t>
            </a:r>
            <a:r>
              <a:rPr lang="tr-TR" dirty="0" err="1"/>
              <a:t>more</a:t>
            </a:r>
            <a:r>
              <a:rPr lang="tr-TR" dirty="0"/>
              <a:t> </a:t>
            </a:r>
            <a:r>
              <a:rPr lang="tr-TR" dirty="0" err="1"/>
              <a:t>personalized</a:t>
            </a:r>
            <a:r>
              <a:rPr lang="tr-TR" dirty="0"/>
              <a:t> </a:t>
            </a:r>
            <a:r>
              <a:rPr lang="tr-TR" dirty="0" err="1"/>
              <a:t>content</a:t>
            </a:r>
            <a:r>
              <a:rPr lang="tr-TR" dirty="0"/>
              <a:t> </a:t>
            </a:r>
            <a:r>
              <a:rPr lang="tr-TR" dirty="0" err="1"/>
              <a:t>and</a:t>
            </a:r>
            <a:r>
              <a:rPr lang="tr-TR" dirty="0"/>
              <a:t> </a:t>
            </a:r>
            <a:r>
              <a:rPr lang="tr-TR" dirty="0" err="1"/>
              <a:t>suggestions</a:t>
            </a:r>
            <a:r>
              <a:rPr lang="tr-TR" dirty="0"/>
              <a:t>.</a:t>
            </a:r>
          </a:p>
          <a:p>
            <a:pPr lvl="1"/>
            <a:r>
              <a:rPr lang="tr-TR" b="1" dirty="0" err="1"/>
              <a:t>Decentralization</a:t>
            </a:r>
            <a:r>
              <a:rPr lang="tr-TR" b="1" dirty="0"/>
              <a:t>:</a:t>
            </a:r>
            <a:r>
              <a:rPr lang="tr-TR" dirty="0"/>
              <a:t> </a:t>
            </a:r>
            <a:r>
              <a:rPr lang="tr-TR" dirty="0" err="1"/>
              <a:t>Blockchain</a:t>
            </a:r>
            <a:r>
              <a:rPr lang="tr-TR" dirty="0"/>
              <a:t> </a:t>
            </a:r>
            <a:r>
              <a:rPr lang="tr-TR" dirty="0" err="1"/>
              <a:t>and</a:t>
            </a:r>
            <a:r>
              <a:rPr lang="tr-TR" dirty="0"/>
              <a:t> </a:t>
            </a:r>
            <a:r>
              <a:rPr lang="tr-TR" dirty="0" err="1"/>
              <a:t>decentralized</a:t>
            </a:r>
            <a:r>
              <a:rPr lang="tr-TR" dirty="0"/>
              <a:t> </a:t>
            </a:r>
            <a:r>
              <a:rPr lang="tr-TR" dirty="0" err="1"/>
              <a:t>technologies</a:t>
            </a:r>
            <a:r>
              <a:rPr lang="tr-TR" dirty="0"/>
              <a:t> </a:t>
            </a:r>
            <a:r>
              <a:rPr lang="tr-TR" dirty="0" err="1"/>
              <a:t>allow</a:t>
            </a:r>
            <a:r>
              <a:rPr lang="tr-TR" dirty="0"/>
              <a:t> </a:t>
            </a:r>
            <a:r>
              <a:rPr lang="tr-TR" dirty="0" err="1"/>
              <a:t>for</a:t>
            </a:r>
            <a:r>
              <a:rPr lang="tr-TR" dirty="0"/>
              <a:t> </a:t>
            </a:r>
            <a:r>
              <a:rPr lang="tr-TR" dirty="0" err="1"/>
              <a:t>more</a:t>
            </a:r>
            <a:r>
              <a:rPr lang="tr-TR" dirty="0"/>
              <a:t> </a:t>
            </a:r>
            <a:r>
              <a:rPr lang="tr-TR" dirty="0" err="1"/>
              <a:t>secure</a:t>
            </a:r>
            <a:r>
              <a:rPr lang="tr-TR" dirty="0"/>
              <a:t>, </a:t>
            </a:r>
            <a:r>
              <a:rPr lang="tr-TR" dirty="0" err="1"/>
              <a:t>transparent</a:t>
            </a:r>
            <a:r>
              <a:rPr lang="tr-TR" dirty="0"/>
              <a:t>, </a:t>
            </a:r>
            <a:r>
              <a:rPr lang="tr-TR" dirty="0" err="1"/>
              <a:t>and</a:t>
            </a:r>
            <a:r>
              <a:rPr lang="tr-TR" dirty="0"/>
              <a:t> </a:t>
            </a:r>
            <a:r>
              <a:rPr lang="tr-TR" dirty="0" err="1"/>
              <a:t>user-controlled</a:t>
            </a:r>
            <a:r>
              <a:rPr lang="tr-TR" dirty="0"/>
              <a:t> data.</a:t>
            </a:r>
          </a:p>
          <a:p>
            <a:r>
              <a:rPr lang="tr-TR" b="1" dirty="0" err="1"/>
              <a:t>Example</a:t>
            </a:r>
            <a:r>
              <a:rPr lang="tr-TR" b="1" dirty="0"/>
              <a:t> Applications:</a:t>
            </a:r>
            <a:endParaRPr lang="tr-TR" dirty="0"/>
          </a:p>
          <a:p>
            <a:pPr lvl="1"/>
            <a:r>
              <a:rPr lang="tr-TR" b="1" dirty="0"/>
              <a:t>AI </a:t>
            </a:r>
            <a:r>
              <a:rPr lang="tr-TR" b="1" dirty="0" err="1"/>
              <a:t>Assistants</a:t>
            </a:r>
            <a:r>
              <a:rPr lang="tr-TR" b="1" dirty="0"/>
              <a:t>:</a:t>
            </a:r>
            <a:r>
              <a:rPr lang="tr-TR" dirty="0"/>
              <a:t> </a:t>
            </a:r>
            <a:r>
              <a:rPr lang="tr-TR" dirty="0" err="1"/>
              <a:t>Siri</a:t>
            </a:r>
            <a:r>
              <a:rPr lang="tr-TR" dirty="0"/>
              <a:t>, </a:t>
            </a:r>
            <a:r>
              <a:rPr lang="tr-TR" dirty="0" err="1"/>
              <a:t>Alexa</a:t>
            </a:r>
            <a:r>
              <a:rPr lang="tr-TR" dirty="0"/>
              <a:t>, </a:t>
            </a:r>
            <a:r>
              <a:rPr lang="tr-TR" dirty="0" err="1"/>
              <a:t>and</a:t>
            </a:r>
            <a:r>
              <a:rPr lang="tr-TR" dirty="0"/>
              <a:t> Google </a:t>
            </a:r>
            <a:r>
              <a:rPr lang="tr-TR" dirty="0" err="1"/>
              <a:t>Assistant</a:t>
            </a:r>
            <a:r>
              <a:rPr lang="tr-TR" dirty="0"/>
              <a:t> </a:t>
            </a:r>
            <a:r>
              <a:rPr lang="tr-TR" dirty="0" err="1"/>
              <a:t>that</a:t>
            </a:r>
            <a:r>
              <a:rPr lang="tr-TR" dirty="0"/>
              <a:t> </a:t>
            </a:r>
            <a:r>
              <a:rPr lang="tr-TR" dirty="0" err="1"/>
              <a:t>understand</a:t>
            </a:r>
            <a:r>
              <a:rPr lang="tr-TR" dirty="0"/>
              <a:t> </a:t>
            </a:r>
            <a:r>
              <a:rPr lang="tr-TR" dirty="0" err="1"/>
              <a:t>user</a:t>
            </a:r>
            <a:r>
              <a:rPr lang="tr-TR" dirty="0"/>
              <a:t> </a:t>
            </a:r>
            <a:r>
              <a:rPr lang="tr-TR" dirty="0" err="1"/>
              <a:t>intent</a:t>
            </a:r>
            <a:r>
              <a:rPr lang="tr-TR" dirty="0"/>
              <a:t> </a:t>
            </a:r>
            <a:r>
              <a:rPr lang="tr-TR" dirty="0" err="1"/>
              <a:t>and</a:t>
            </a:r>
            <a:r>
              <a:rPr lang="tr-TR" dirty="0"/>
              <a:t> </a:t>
            </a:r>
            <a:r>
              <a:rPr lang="tr-TR" dirty="0" err="1"/>
              <a:t>context</a:t>
            </a:r>
            <a:r>
              <a:rPr lang="tr-TR" dirty="0"/>
              <a:t>.</a:t>
            </a:r>
          </a:p>
          <a:p>
            <a:pPr lvl="1"/>
            <a:r>
              <a:rPr lang="tr-TR" b="1" dirty="0" err="1"/>
              <a:t>Blockchain</a:t>
            </a:r>
            <a:r>
              <a:rPr lang="tr-TR" b="1" dirty="0"/>
              <a:t> Applications:</a:t>
            </a:r>
            <a:r>
              <a:rPr lang="tr-TR" dirty="0"/>
              <a:t> </a:t>
            </a:r>
            <a:r>
              <a:rPr lang="tr-TR" dirty="0" err="1"/>
              <a:t>Cryptocurrencies</a:t>
            </a:r>
            <a:r>
              <a:rPr lang="tr-TR" dirty="0"/>
              <a:t> </a:t>
            </a:r>
            <a:r>
              <a:rPr lang="tr-TR" dirty="0" err="1"/>
              <a:t>like</a:t>
            </a:r>
            <a:r>
              <a:rPr lang="tr-TR" dirty="0"/>
              <a:t> </a:t>
            </a:r>
            <a:r>
              <a:rPr lang="tr-TR" dirty="0" err="1"/>
              <a:t>Bitcoin</a:t>
            </a:r>
            <a:r>
              <a:rPr lang="tr-TR" dirty="0"/>
              <a:t> </a:t>
            </a:r>
            <a:r>
              <a:rPr lang="tr-TR" dirty="0" err="1"/>
              <a:t>and</a:t>
            </a:r>
            <a:r>
              <a:rPr lang="tr-TR" dirty="0"/>
              <a:t> </a:t>
            </a:r>
            <a:r>
              <a:rPr lang="tr-TR" dirty="0" err="1"/>
              <a:t>Ethereum</a:t>
            </a:r>
            <a:r>
              <a:rPr lang="tr-TR" dirty="0"/>
              <a:t> </a:t>
            </a:r>
            <a:r>
              <a:rPr lang="tr-TR" dirty="0" err="1"/>
              <a:t>that</a:t>
            </a:r>
            <a:r>
              <a:rPr lang="tr-TR" dirty="0"/>
              <a:t> </a:t>
            </a:r>
            <a:r>
              <a:rPr lang="tr-TR" dirty="0" err="1"/>
              <a:t>are</a:t>
            </a:r>
            <a:r>
              <a:rPr lang="tr-TR" dirty="0"/>
              <a:t> </a:t>
            </a:r>
            <a:r>
              <a:rPr lang="tr-TR" dirty="0" err="1"/>
              <a:t>decentralized</a:t>
            </a:r>
            <a:r>
              <a:rPr lang="tr-TR" dirty="0"/>
              <a:t>.</a:t>
            </a:r>
          </a:p>
          <a:p>
            <a:pPr lvl="1" algn="just"/>
            <a:r>
              <a:rPr lang="tr-TR" b="1" dirty="0" err="1"/>
              <a:t>Semantic</a:t>
            </a:r>
            <a:r>
              <a:rPr lang="tr-TR" b="1" dirty="0"/>
              <a:t> </a:t>
            </a:r>
            <a:r>
              <a:rPr lang="tr-TR" b="1" dirty="0" err="1"/>
              <a:t>Search</a:t>
            </a:r>
            <a:r>
              <a:rPr lang="tr-TR" b="1" dirty="0"/>
              <a:t>:</a:t>
            </a:r>
            <a:r>
              <a:rPr lang="tr-TR" dirty="0"/>
              <a:t> </a:t>
            </a:r>
            <a:r>
              <a:rPr lang="tr-TR" dirty="0" err="1"/>
              <a:t>Google’s</a:t>
            </a:r>
            <a:r>
              <a:rPr lang="tr-TR" dirty="0"/>
              <a:t> </a:t>
            </a:r>
            <a:r>
              <a:rPr lang="tr-TR" dirty="0" err="1"/>
              <a:t>search</a:t>
            </a:r>
            <a:r>
              <a:rPr lang="tr-TR" dirty="0"/>
              <a:t> engine </a:t>
            </a:r>
            <a:r>
              <a:rPr lang="tr-TR" dirty="0" err="1"/>
              <a:t>becoming</a:t>
            </a:r>
            <a:r>
              <a:rPr lang="tr-TR" dirty="0"/>
              <a:t> </a:t>
            </a:r>
            <a:r>
              <a:rPr lang="tr-TR" dirty="0" err="1"/>
              <a:t>smarter</a:t>
            </a:r>
            <a:r>
              <a:rPr lang="tr-TR" dirty="0"/>
              <a:t> in </a:t>
            </a:r>
            <a:r>
              <a:rPr lang="tr-TR" dirty="0" err="1"/>
              <a:t>understanding</a:t>
            </a:r>
            <a:r>
              <a:rPr lang="tr-TR" dirty="0"/>
              <a:t> </a:t>
            </a:r>
            <a:r>
              <a:rPr lang="tr-TR" dirty="0" err="1"/>
              <a:t>queries</a:t>
            </a:r>
            <a:r>
              <a:rPr lang="tr-TR" dirty="0"/>
              <a:t> </a:t>
            </a:r>
            <a:r>
              <a:rPr lang="tr-TR" dirty="0" err="1"/>
              <a:t>and</a:t>
            </a:r>
            <a:r>
              <a:rPr lang="tr-TR" dirty="0"/>
              <a:t> </a:t>
            </a:r>
            <a:r>
              <a:rPr lang="tr-TR" dirty="0" err="1"/>
              <a:t>providing</a:t>
            </a:r>
            <a:r>
              <a:rPr lang="tr-TR" dirty="0"/>
              <a:t> </a:t>
            </a:r>
            <a:r>
              <a:rPr lang="tr-TR" dirty="0" err="1"/>
              <a:t>more</a:t>
            </a:r>
            <a:r>
              <a:rPr lang="tr-TR" dirty="0"/>
              <a:t> </a:t>
            </a:r>
            <a:r>
              <a:rPr lang="tr-TR" dirty="0" err="1"/>
              <a:t>relevant</a:t>
            </a:r>
            <a:r>
              <a:rPr lang="tr-TR" dirty="0"/>
              <a:t> </a:t>
            </a:r>
            <a:r>
              <a:rPr lang="tr-TR" dirty="0" err="1"/>
              <a:t>results</a:t>
            </a:r>
            <a:r>
              <a:rPr lang="tr-TR" dirty="0"/>
              <a:t>.</a:t>
            </a:r>
          </a:p>
        </p:txBody>
      </p:sp>
    </p:spTree>
    <p:extLst>
      <p:ext uri="{BB962C8B-B14F-4D97-AF65-F5344CB8AC3E}">
        <p14:creationId xmlns:p14="http://schemas.microsoft.com/office/powerpoint/2010/main" val="3910126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Web 4.0 (</a:t>
            </a:r>
            <a:r>
              <a:rPr lang="tr-TR" b="1" dirty="0" err="1"/>
              <a:t>Connected</a:t>
            </a:r>
            <a:r>
              <a:rPr lang="tr-TR" b="1" dirty="0"/>
              <a:t> </a:t>
            </a:r>
            <a:r>
              <a:rPr lang="tr-TR" b="1" dirty="0" err="1"/>
              <a:t>and</a:t>
            </a:r>
            <a:r>
              <a:rPr lang="tr-TR" b="1" dirty="0"/>
              <a:t> </a:t>
            </a:r>
            <a:r>
              <a:rPr lang="tr-TR" b="1" dirty="0" err="1"/>
              <a:t>Fully</a:t>
            </a:r>
            <a:r>
              <a:rPr lang="tr-TR" b="1" dirty="0"/>
              <a:t> </a:t>
            </a:r>
            <a:r>
              <a:rPr lang="tr-TR" b="1" dirty="0" err="1"/>
              <a:t>Intelligent</a:t>
            </a:r>
            <a:r>
              <a:rPr lang="tr-TR" b="1" dirty="0"/>
              <a:t> Web)</a:t>
            </a:r>
            <a:endParaRPr lang="tr-TR" dirty="0"/>
          </a:p>
        </p:txBody>
      </p:sp>
      <p:sp>
        <p:nvSpPr>
          <p:cNvPr id="3" name="İçerik Yer Tutucusu 2"/>
          <p:cNvSpPr>
            <a:spLocks noGrp="1"/>
          </p:cNvSpPr>
          <p:nvPr>
            <p:ph idx="1"/>
          </p:nvPr>
        </p:nvSpPr>
        <p:spPr>
          <a:xfrm>
            <a:off x="676656" y="2011680"/>
            <a:ext cx="10753725" cy="4365674"/>
          </a:xfrm>
        </p:spPr>
        <p:txBody>
          <a:bodyPr>
            <a:normAutofit fontScale="85000" lnSpcReduction="20000"/>
          </a:bodyPr>
          <a:lstStyle/>
          <a:p>
            <a:pPr algn="just"/>
            <a:r>
              <a:rPr lang="tr-TR" b="1" dirty="0" err="1"/>
              <a:t>Meaning</a:t>
            </a:r>
            <a:r>
              <a:rPr lang="tr-TR" b="1" dirty="0"/>
              <a:t>:</a:t>
            </a:r>
            <a:r>
              <a:rPr lang="tr-TR" dirty="0"/>
              <a:t> Web 4.0 is a </a:t>
            </a:r>
            <a:r>
              <a:rPr lang="tr-TR" dirty="0" err="1"/>
              <a:t>concept</a:t>
            </a:r>
            <a:r>
              <a:rPr lang="tr-TR" dirty="0"/>
              <a:t> </a:t>
            </a:r>
            <a:r>
              <a:rPr lang="tr-TR" dirty="0" err="1"/>
              <a:t>for</a:t>
            </a:r>
            <a:r>
              <a:rPr lang="tr-TR" dirty="0"/>
              <a:t> </a:t>
            </a:r>
            <a:r>
              <a:rPr lang="tr-TR" dirty="0" err="1"/>
              <a:t>the</a:t>
            </a:r>
            <a:r>
              <a:rPr lang="tr-TR" dirty="0"/>
              <a:t> </a:t>
            </a:r>
            <a:r>
              <a:rPr lang="tr-TR" dirty="0" err="1"/>
              <a:t>future</a:t>
            </a:r>
            <a:r>
              <a:rPr lang="tr-TR" dirty="0"/>
              <a:t> of </a:t>
            </a:r>
            <a:r>
              <a:rPr lang="tr-TR" dirty="0" err="1"/>
              <a:t>the</a:t>
            </a:r>
            <a:r>
              <a:rPr lang="tr-TR" dirty="0"/>
              <a:t> internet, </a:t>
            </a:r>
            <a:r>
              <a:rPr lang="tr-TR" dirty="0" err="1"/>
              <a:t>although</a:t>
            </a:r>
            <a:r>
              <a:rPr lang="tr-TR" dirty="0"/>
              <a:t> </a:t>
            </a:r>
            <a:r>
              <a:rPr lang="tr-TR" dirty="0" err="1"/>
              <a:t>it’s</a:t>
            </a:r>
            <a:r>
              <a:rPr lang="tr-TR" dirty="0"/>
              <a:t> </a:t>
            </a:r>
            <a:r>
              <a:rPr lang="tr-TR" dirty="0" err="1"/>
              <a:t>still</a:t>
            </a:r>
            <a:r>
              <a:rPr lang="tr-TR" dirty="0"/>
              <a:t> </a:t>
            </a:r>
            <a:r>
              <a:rPr lang="tr-TR" dirty="0" err="1"/>
              <a:t>emerging</a:t>
            </a:r>
            <a:r>
              <a:rPr lang="tr-TR" dirty="0"/>
              <a:t>. </a:t>
            </a:r>
            <a:r>
              <a:rPr lang="tr-TR" dirty="0" err="1"/>
              <a:t>This</a:t>
            </a:r>
            <a:r>
              <a:rPr lang="tr-TR" dirty="0"/>
              <a:t> </a:t>
            </a:r>
            <a:r>
              <a:rPr lang="tr-TR" dirty="0" err="1"/>
              <a:t>version</a:t>
            </a:r>
            <a:r>
              <a:rPr lang="tr-TR" dirty="0"/>
              <a:t> </a:t>
            </a:r>
            <a:r>
              <a:rPr lang="tr-TR" dirty="0" err="1"/>
              <a:t>aims</a:t>
            </a:r>
            <a:r>
              <a:rPr lang="tr-TR" dirty="0"/>
              <a:t> </a:t>
            </a:r>
            <a:r>
              <a:rPr lang="tr-TR" dirty="0" err="1"/>
              <a:t>to</a:t>
            </a:r>
            <a:r>
              <a:rPr lang="tr-TR" dirty="0"/>
              <a:t> </a:t>
            </a:r>
            <a:r>
              <a:rPr lang="tr-TR" dirty="0" err="1"/>
              <a:t>create</a:t>
            </a:r>
            <a:r>
              <a:rPr lang="tr-TR" dirty="0"/>
              <a:t> a </a:t>
            </a:r>
            <a:r>
              <a:rPr lang="tr-TR" dirty="0" err="1"/>
              <a:t>more</a:t>
            </a:r>
            <a:r>
              <a:rPr lang="tr-TR" dirty="0"/>
              <a:t> </a:t>
            </a:r>
            <a:r>
              <a:rPr lang="tr-TR" dirty="0" err="1"/>
              <a:t>connected</a:t>
            </a:r>
            <a:r>
              <a:rPr lang="tr-TR" dirty="0"/>
              <a:t>, </a:t>
            </a:r>
            <a:r>
              <a:rPr lang="tr-TR" dirty="0" err="1"/>
              <a:t>intelligent</a:t>
            </a:r>
            <a:r>
              <a:rPr lang="tr-TR" dirty="0"/>
              <a:t> web </a:t>
            </a:r>
            <a:r>
              <a:rPr lang="tr-TR" dirty="0" err="1"/>
              <a:t>that</a:t>
            </a:r>
            <a:r>
              <a:rPr lang="tr-TR" dirty="0"/>
              <a:t> can </a:t>
            </a:r>
            <a:r>
              <a:rPr lang="tr-TR" dirty="0" err="1"/>
              <a:t>seamlessly</a:t>
            </a:r>
            <a:r>
              <a:rPr lang="tr-TR" dirty="0"/>
              <a:t> </a:t>
            </a:r>
            <a:r>
              <a:rPr lang="tr-TR" dirty="0" err="1"/>
              <a:t>interact</a:t>
            </a:r>
            <a:r>
              <a:rPr lang="tr-TR" dirty="0"/>
              <a:t> </a:t>
            </a:r>
            <a:r>
              <a:rPr lang="tr-TR" dirty="0" err="1"/>
              <a:t>with</a:t>
            </a:r>
            <a:r>
              <a:rPr lang="tr-TR" dirty="0"/>
              <a:t> </a:t>
            </a:r>
            <a:r>
              <a:rPr lang="tr-TR" dirty="0" err="1"/>
              <a:t>users</a:t>
            </a:r>
            <a:r>
              <a:rPr lang="tr-TR" dirty="0"/>
              <a:t> </a:t>
            </a:r>
            <a:r>
              <a:rPr lang="tr-TR" dirty="0" err="1"/>
              <a:t>and</a:t>
            </a:r>
            <a:r>
              <a:rPr lang="tr-TR" dirty="0"/>
              <a:t> </a:t>
            </a:r>
            <a:r>
              <a:rPr lang="tr-TR" dirty="0" err="1"/>
              <a:t>devices</a:t>
            </a:r>
            <a:r>
              <a:rPr lang="tr-TR" dirty="0"/>
              <a:t>, </a:t>
            </a:r>
            <a:r>
              <a:rPr lang="tr-TR" dirty="0" err="1"/>
              <a:t>offering</a:t>
            </a:r>
            <a:r>
              <a:rPr lang="tr-TR" dirty="0"/>
              <a:t> a </a:t>
            </a:r>
            <a:r>
              <a:rPr lang="tr-TR" dirty="0" err="1"/>
              <a:t>fully</a:t>
            </a:r>
            <a:r>
              <a:rPr lang="tr-TR" dirty="0"/>
              <a:t> </a:t>
            </a:r>
            <a:r>
              <a:rPr lang="tr-TR" dirty="0" err="1"/>
              <a:t>immersive</a:t>
            </a:r>
            <a:r>
              <a:rPr lang="tr-TR" dirty="0"/>
              <a:t> </a:t>
            </a:r>
            <a:r>
              <a:rPr lang="tr-TR" dirty="0" err="1"/>
              <a:t>and</a:t>
            </a:r>
            <a:r>
              <a:rPr lang="tr-TR" dirty="0"/>
              <a:t> </a:t>
            </a:r>
            <a:r>
              <a:rPr lang="tr-TR" dirty="0" err="1"/>
              <a:t>pro-active</a:t>
            </a:r>
            <a:r>
              <a:rPr lang="tr-TR" dirty="0"/>
              <a:t> </a:t>
            </a:r>
            <a:r>
              <a:rPr lang="tr-TR" dirty="0" err="1"/>
              <a:t>experience</a:t>
            </a:r>
            <a:r>
              <a:rPr lang="tr-TR" dirty="0"/>
              <a:t>.</a:t>
            </a:r>
          </a:p>
          <a:p>
            <a:r>
              <a:rPr lang="tr-TR" b="1" dirty="0" err="1"/>
              <a:t>Features</a:t>
            </a:r>
            <a:r>
              <a:rPr lang="tr-TR" b="1" dirty="0"/>
              <a:t>:</a:t>
            </a:r>
            <a:endParaRPr lang="tr-TR" dirty="0"/>
          </a:p>
          <a:p>
            <a:pPr lvl="1" algn="just"/>
            <a:r>
              <a:rPr lang="tr-TR" b="1" dirty="0"/>
              <a:t>Advanced AI:</a:t>
            </a:r>
            <a:r>
              <a:rPr lang="tr-TR" dirty="0"/>
              <a:t> Web 4.0 </a:t>
            </a:r>
            <a:r>
              <a:rPr lang="tr-TR" dirty="0" err="1"/>
              <a:t>will</a:t>
            </a:r>
            <a:r>
              <a:rPr lang="tr-TR" dirty="0"/>
              <a:t> </a:t>
            </a:r>
            <a:r>
              <a:rPr lang="tr-TR" dirty="0" err="1"/>
              <a:t>have</a:t>
            </a:r>
            <a:r>
              <a:rPr lang="tr-TR" dirty="0"/>
              <a:t> </a:t>
            </a:r>
            <a:r>
              <a:rPr lang="tr-TR" dirty="0" err="1"/>
              <a:t>even</a:t>
            </a:r>
            <a:r>
              <a:rPr lang="tr-TR" dirty="0"/>
              <a:t> </a:t>
            </a:r>
            <a:r>
              <a:rPr lang="tr-TR" dirty="0" err="1"/>
              <a:t>more</a:t>
            </a:r>
            <a:r>
              <a:rPr lang="tr-TR" dirty="0"/>
              <a:t> </a:t>
            </a:r>
            <a:r>
              <a:rPr lang="tr-TR" dirty="0" err="1"/>
              <a:t>advanced</a:t>
            </a:r>
            <a:r>
              <a:rPr lang="tr-TR" dirty="0"/>
              <a:t> </a:t>
            </a:r>
            <a:r>
              <a:rPr lang="tr-TR" dirty="0" err="1"/>
              <a:t>artificial</a:t>
            </a:r>
            <a:r>
              <a:rPr lang="tr-TR" dirty="0"/>
              <a:t> </a:t>
            </a:r>
            <a:r>
              <a:rPr lang="tr-TR" dirty="0" err="1"/>
              <a:t>intelligence</a:t>
            </a:r>
            <a:r>
              <a:rPr lang="tr-TR" dirty="0"/>
              <a:t> </a:t>
            </a:r>
            <a:r>
              <a:rPr lang="tr-TR" dirty="0" err="1"/>
              <a:t>to</a:t>
            </a:r>
            <a:r>
              <a:rPr lang="tr-TR" dirty="0"/>
              <a:t> </a:t>
            </a:r>
            <a:r>
              <a:rPr lang="tr-TR" dirty="0" err="1"/>
              <a:t>offer</a:t>
            </a:r>
            <a:r>
              <a:rPr lang="tr-TR" dirty="0"/>
              <a:t> </a:t>
            </a:r>
            <a:r>
              <a:rPr lang="tr-TR" dirty="0" err="1"/>
              <a:t>highly</a:t>
            </a:r>
            <a:r>
              <a:rPr lang="tr-TR" dirty="0"/>
              <a:t> </a:t>
            </a:r>
            <a:r>
              <a:rPr lang="tr-TR" dirty="0" err="1"/>
              <a:t>personalized</a:t>
            </a:r>
            <a:r>
              <a:rPr lang="tr-TR" dirty="0"/>
              <a:t> </a:t>
            </a:r>
            <a:r>
              <a:rPr lang="tr-TR" dirty="0" err="1"/>
              <a:t>and</a:t>
            </a:r>
            <a:r>
              <a:rPr lang="tr-TR" dirty="0"/>
              <a:t> </a:t>
            </a:r>
            <a:r>
              <a:rPr lang="tr-TR" dirty="0" err="1"/>
              <a:t>anticipatory</a:t>
            </a:r>
            <a:r>
              <a:rPr lang="tr-TR" dirty="0"/>
              <a:t> </a:t>
            </a:r>
            <a:r>
              <a:rPr lang="tr-TR" dirty="0" err="1"/>
              <a:t>experiences</a:t>
            </a:r>
            <a:r>
              <a:rPr lang="tr-TR" dirty="0"/>
              <a:t>.</a:t>
            </a:r>
          </a:p>
          <a:p>
            <a:pPr lvl="1"/>
            <a:r>
              <a:rPr lang="tr-TR" b="1" dirty="0"/>
              <a:t>Internet of </a:t>
            </a:r>
            <a:r>
              <a:rPr lang="tr-TR" b="1" dirty="0" err="1"/>
              <a:t>Things</a:t>
            </a:r>
            <a:r>
              <a:rPr lang="tr-TR" b="1" dirty="0"/>
              <a:t> (</a:t>
            </a:r>
            <a:r>
              <a:rPr lang="tr-TR" b="1" dirty="0" err="1"/>
              <a:t>IoT</a:t>
            </a:r>
            <a:r>
              <a:rPr lang="tr-TR" b="1" dirty="0"/>
              <a:t>):</a:t>
            </a:r>
            <a:r>
              <a:rPr lang="tr-TR" dirty="0"/>
              <a:t> </a:t>
            </a:r>
            <a:r>
              <a:rPr lang="tr-TR" dirty="0" err="1"/>
              <a:t>Devices</a:t>
            </a:r>
            <a:r>
              <a:rPr lang="tr-TR" dirty="0"/>
              <a:t> </a:t>
            </a:r>
            <a:r>
              <a:rPr lang="tr-TR" dirty="0" err="1"/>
              <a:t>and</a:t>
            </a:r>
            <a:r>
              <a:rPr lang="tr-TR" dirty="0"/>
              <a:t> </a:t>
            </a:r>
            <a:r>
              <a:rPr lang="tr-TR" dirty="0" err="1"/>
              <a:t>sensors</a:t>
            </a:r>
            <a:r>
              <a:rPr lang="tr-TR" dirty="0"/>
              <a:t> </a:t>
            </a:r>
            <a:r>
              <a:rPr lang="tr-TR" dirty="0" err="1"/>
              <a:t>are</a:t>
            </a:r>
            <a:r>
              <a:rPr lang="tr-TR" dirty="0"/>
              <a:t> </a:t>
            </a:r>
            <a:r>
              <a:rPr lang="tr-TR" dirty="0" err="1"/>
              <a:t>interconnected</a:t>
            </a:r>
            <a:r>
              <a:rPr lang="tr-TR" dirty="0"/>
              <a:t>, </a:t>
            </a:r>
            <a:r>
              <a:rPr lang="tr-TR" dirty="0" err="1"/>
              <a:t>sharing</a:t>
            </a:r>
            <a:r>
              <a:rPr lang="tr-TR" dirty="0"/>
              <a:t> data in </a:t>
            </a:r>
            <a:r>
              <a:rPr lang="tr-TR" dirty="0" err="1"/>
              <a:t>real</a:t>
            </a:r>
            <a:r>
              <a:rPr lang="tr-TR" dirty="0"/>
              <a:t> time </a:t>
            </a:r>
            <a:r>
              <a:rPr lang="tr-TR" dirty="0" err="1"/>
              <a:t>to</a:t>
            </a:r>
            <a:r>
              <a:rPr lang="tr-TR" dirty="0"/>
              <a:t> </a:t>
            </a:r>
            <a:r>
              <a:rPr lang="tr-TR" dirty="0" err="1"/>
              <a:t>create</a:t>
            </a:r>
            <a:r>
              <a:rPr lang="tr-TR" dirty="0"/>
              <a:t> </a:t>
            </a:r>
            <a:r>
              <a:rPr lang="tr-TR" dirty="0" err="1"/>
              <a:t>smarter</a:t>
            </a:r>
            <a:r>
              <a:rPr lang="tr-TR" dirty="0"/>
              <a:t> </a:t>
            </a:r>
            <a:r>
              <a:rPr lang="tr-TR" dirty="0" err="1"/>
              <a:t>environments</a:t>
            </a:r>
            <a:r>
              <a:rPr lang="tr-TR" dirty="0"/>
              <a:t>.</a:t>
            </a:r>
          </a:p>
          <a:p>
            <a:pPr lvl="1"/>
            <a:r>
              <a:rPr lang="tr-TR" b="1" dirty="0" err="1"/>
              <a:t>Continuous</a:t>
            </a:r>
            <a:r>
              <a:rPr lang="tr-TR" b="1" dirty="0"/>
              <a:t> </a:t>
            </a:r>
            <a:r>
              <a:rPr lang="tr-TR" b="1" dirty="0" err="1"/>
              <a:t>Evolution</a:t>
            </a:r>
            <a:r>
              <a:rPr lang="tr-TR" b="1" dirty="0"/>
              <a:t>:</a:t>
            </a:r>
            <a:r>
              <a:rPr lang="tr-TR" dirty="0"/>
              <a:t> Web 4.0 </a:t>
            </a:r>
            <a:r>
              <a:rPr lang="tr-TR" dirty="0" err="1"/>
              <a:t>will</a:t>
            </a:r>
            <a:r>
              <a:rPr lang="tr-TR" dirty="0"/>
              <a:t> </a:t>
            </a:r>
            <a:r>
              <a:rPr lang="tr-TR" dirty="0" err="1"/>
              <a:t>continuously</a:t>
            </a:r>
            <a:r>
              <a:rPr lang="tr-TR" dirty="0"/>
              <a:t> </a:t>
            </a:r>
            <a:r>
              <a:rPr lang="tr-TR" dirty="0" err="1"/>
              <a:t>learn</a:t>
            </a:r>
            <a:r>
              <a:rPr lang="tr-TR" dirty="0"/>
              <a:t> </a:t>
            </a:r>
            <a:r>
              <a:rPr lang="tr-TR" dirty="0" err="1"/>
              <a:t>from</a:t>
            </a:r>
            <a:r>
              <a:rPr lang="tr-TR" dirty="0"/>
              <a:t> </a:t>
            </a:r>
            <a:r>
              <a:rPr lang="tr-TR" dirty="0" err="1"/>
              <a:t>user</a:t>
            </a:r>
            <a:r>
              <a:rPr lang="tr-TR" dirty="0"/>
              <a:t> </a:t>
            </a:r>
            <a:r>
              <a:rPr lang="tr-TR" dirty="0" err="1"/>
              <a:t>interactions</a:t>
            </a:r>
            <a:r>
              <a:rPr lang="tr-TR" dirty="0"/>
              <a:t> </a:t>
            </a:r>
            <a:r>
              <a:rPr lang="tr-TR" dirty="0" err="1"/>
              <a:t>and</a:t>
            </a:r>
            <a:r>
              <a:rPr lang="tr-TR" dirty="0"/>
              <a:t> </a:t>
            </a:r>
            <a:r>
              <a:rPr lang="tr-TR" dirty="0" err="1"/>
              <a:t>adapt</a:t>
            </a:r>
            <a:r>
              <a:rPr lang="tr-TR" dirty="0"/>
              <a:t> </a:t>
            </a:r>
            <a:r>
              <a:rPr lang="tr-TR" dirty="0" err="1"/>
              <a:t>to</a:t>
            </a:r>
            <a:r>
              <a:rPr lang="tr-TR" dirty="0"/>
              <a:t> </a:t>
            </a:r>
            <a:r>
              <a:rPr lang="tr-TR" dirty="0" err="1"/>
              <a:t>provide</a:t>
            </a:r>
            <a:r>
              <a:rPr lang="tr-TR" dirty="0"/>
              <a:t> </a:t>
            </a:r>
            <a:r>
              <a:rPr lang="tr-TR" dirty="0" err="1"/>
              <a:t>more</a:t>
            </a:r>
            <a:r>
              <a:rPr lang="tr-TR" dirty="0"/>
              <a:t> </a:t>
            </a:r>
            <a:r>
              <a:rPr lang="tr-TR" dirty="0" err="1"/>
              <a:t>effective</a:t>
            </a:r>
            <a:r>
              <a:rPr lang="tr-TR" dirty="0"/>
              <a:t> </a:t>
            </a:r>
            <a:r>
              <a:rPr lang="tr-TR" dirty="0" err="1"/>
              <a:t>solutions</a:t>
            </a:r>
            <a:r>
              <a:rPr lang="tr-TR" dirty="0"/>
              <a:t>.</a:t>
            </a:r>
          </a:p>
          <a:p>
            <a:r>
              <a:rPr lang="tr-TR" b="1" dirty="0" err="1"/>
              <a:t>Example</a:t>
            </a:r>
            <a:r>
              <a:rPr lang="tr-TR" b="1" dirty="0"/>
              <a:t> Applications:</a:t>
            </a:r>
            <a:endParaRPr lang="tr-TR" dirty="0"/>
          </a:p>
          <a:p>
            <a:pPr lvl="1"/>
            <a:r>
              <a:rPr lang="tr-TR" b="1" dirty="0"/>
              <a:t>Smart </a:t>
            </a:r>
            <a:r>
              <a:rPr lang="tr-TR" b="1" dirty="0" err="1"/>
              <a:t>Homes</a:t>
            </a:r>
            <a:r>
              <a:rPr lang="tr-TR" b="1" dirty="0"/>
              <a:t> (</a:t>
            </a:r>
            <a:r>
              <a:rPr lang="tr-TR" b="1" dirty="0" err="1"/>
              <a:t>IoT</a:t>
            </a:r>
            <a:r>
              <a:rPr lang="tr-TR" b="1" dirty="0"/>
              <a:t>):</a:t>
            </a:r>
            <a:r>
              <a:rPr lang="tr-TR" dirty="0"/>
              <a:t> </a:t>
            </a:r>
            <a:r>
              <a:rPr lang="tr-TR" dirty="0" err="1"/>
              <a:t>Devices</a:t>
            </a:r>
            <a:r>
              <a:rPr lang="tr-TR" dirty="0"/>
              <a:t> in </a:t>
            </a:r>
            <a:r>
              <a:rPr lang="tr-TR" dirty="0" err="1"/>
              <a:t>homes</a:t>
            </a:r>
            <a:r>
              <a:rPr lang="tr-TR" dirty="0"/>
              <a:t> </a:t>
            </a:r>
            <a:r>
              <a:rPr lang="tr-TR" dirty="0" err="1"/>
              <a:t>that</a:t>
            </a:r>
            <a:r>
              <a:rPr lang="tr-TR" dirty="0"/>
              <a:t> </a:t>
            </a:r>
            <a:r>
              <a:rPr lang="tr-TR" dirty="0" err="1"/>
              <a:t>are</a:t>
            </a:r>
            <a:r>
              <a:rPr lang="tr-TR" dirty="0"/>
              <a:t> </a:t>
            </a:r>
            <a:r>
              <a:rPr lang="tr-TR" dirty="0" err="1"/>
              <a:t>interconnected</a:t>
            </a:r>
            <a:r>
              <a:rPr lang="tr-TR" dirty="0"/>
              <a:t> </a:t>
            </a:r>
            <a:r>
              <a:rPr lang="tr-TR" dirty="0" err="1"/>
              <a:t>and</a:t>
            </a:r>
            <a:r>
              <a:rPr lang="tr-TR" dirty="0"/>
              <a:t> </a:t>
            </a:r>
            <a:r>
              <a:rPr lang="tr-TR" dirty="0" err="1"/>
              <a:t>adjust</a:t>
            </a:r>
            <a:r>
              <a:rPr lang="tr-TR" dirty="0"/>
              <a:t> </a:t>
            </a:r>
            <a:r>
              <a:rPr lang="tr-TR" dirty="0" err="1"/>
              <a:t>based</a:t>
            </a:r>
            <a:r>
              <a:rPr lang="tr-TR" dirty="0"/>
              <a:t> on </a:t>
            </a:r>
            <a:r>
              <a:rPr lang="tr-TR" dirty="0" err="1"/>
              <a:t>user</a:t>
            </a:r>
            <a:r>
              <a:rPr lang="tr-TR" dirty="0"/>
              <a:t> </a:t>
            </a:r>
            <a:r>
              <a:rPr lang="tr-TR" dirty="0" err="1"/>
              <a:t>preferences</a:t>
            </a:r>
            <a:r>
              <a:rPr lang="tr-TR" dirty="0"/>
              <a:t> (</a:t>
            </a:r>
            <a:r>
              <a:rPr lang="tr-TR" dirty="0" err="1"/>
              <a:t>like</a:t>
            </a:r>
            <a:r>
              <a:rPr lang="tr-TR" dirty="0"/>
              <a:t> </a:t>
            </a:r>
            <a:r>
              <a:rPr lang="tr-TR" dirty="0" err="1"/>
              <a:t>smart</a:t>
            </a:r>
            <a:r>
              <a:rPr lang="tr-TR" dirty="0"/>
              <a:t> </a:t>
            </a:r>
            <a:r>
              <a:rPr lang="tr-TR" dirty="0" err="1"/>
              <a:t>thermostats</a:t>
            </a:r>
            <a:r>
              <a:rPr lang="tr-TR" dirty="0"/>
              <a:t>, </a:t>
            </a:r>
            <a:r>
              <a:rPr lang="tr-TR" dirty="0" err="1"/>
              <a:t>lights</a:t>
            </a:r>
            <a:r>
              <a:rPr lang="tr-TR" dirty="0"/>
              <a:t>, </a:t>
            </a:r>
            <a:r>
              <a:rPr lang="tr-TR" dirty="0" err="1"/>
              <a:t>etc</a:t>
            </a:r>
            <a:r>
              <a:rPr lang="tr-TR" dirty="0"/>
              <a:t>.).</a:t>
            </a:r>
          </a:p>
          <a:p>
            <a:pPr lvl="1"/>
            <a:r>
              <a:rPr lang="tr-TR" b="1" dirty="0"/>
              <a:t>Advanced </a:t>
            </a:r>
            <a:r>
              <a:rPr lang="tr-TR" b="1" dirty="0" err="1"/>
              <a:t>Personal</a:t>
            </a:r>
            <a:r>
              <a:rPr lang="tr-TR" b="1" dirty="0"/>
              <a:t> </a:t>
            </a:r>
            <a:r>
              <a:rPr lang="tr-TR" b="1" dirty="0" err="1"/>
              <a:t>Assistants</a:t>
            </a:r>
            <a:r>
              <a:rPr lang="tr-TR" b="1" dirty="0"/>
              <a:t>:</a:t>
            </a:r>
            <a:r>
              <a:rPr lang="tr-TR" dirty="0"/>
              <a:t> AI </a:t>
            </a:r>
            <a:r>
              <a:rPr lang="tr-TR" dirty="0" err="1"/>
              <a:t>systems</a:t>
            </a:r>
            <a:r>
              <a:rPr lang="tr-TR" dirty="0"/>
              <a:t> </a:t>
            </a:r>
            <a:r>
              <a:rPr lang="tr-TR" dirty="0" err="1"/>
              <a:t>that</a:t>
            </a:r>
            <a:r>
              <a:rPr lang="tr-TR" dirty="0"/>
              <a:t> </a:t>
            </a:r>
            <a:r>
              <a:rPr lang="tr-TR" dirty="0" err="1"/>
              <a:t>predict</a:t>
            </a:r>
            <a:r>
              <a:rPr lang="tr-TR" dirty="0"/>
              <a:t> </a:t>
            </a:r>
            <a:r>
              <a:rPr lang="tr-TR" dirty="0" err="1"/>
              <a:t>user</a:t>
            </a:r>
            <a:r>
              <a:rPr lang="tr-TR" dirty="0"/>
              <a:t> </a:t>
            </a:r>
            <a:r>
              <a:rPr lang="tr-TR" dirty="0" err="1"/>
              <a:t>needs</a:t>
            </a:r>
            <a:r>
              <a:rPr lang="tr-TR" dirty="0"/>
              <a:t> </a:t>
            </a:r>
            <a:r>
              <a:rPr lang="tr-TR" dirty="0" err="1"/>
              <a:t>and</a:t>
            </a:r>
            <a:r>
              <a:rPr lang="tr-TR" dirty="0"/>
              <a:t> </a:t>
            </a:r>
            <a:r>
              <a:rPr lang="tr-TR" dirty="0" err="1"/>
              <a:t>provide</a:t>
            </a:r>
            <a:r>
              <a:rPr lang="tr-TR" dirty="0"/>
              <a:t> </a:t>
            </a:r>
            <a:r>
              <a:rPr lang="tr-TR" dirty="0" err="1"/>
              <a:t>proactive</a:t>
            </a:r>
            <a:r>
              <a:rPr lang="tr-TR" dirty="0"/>
              <a:t> </a:t>
            </a:r>
            <a:r>
              <a:rPr lang="tr-TR" dirty="0" err="1"/>
              <a:t>suggestions</a:t>
            </a:r>
            <a:r>
              <a:rPr lang="tr-TR" dirty="0"/>
              <a:t> </a:t>
            </a:r>
            <a:r>
              <a:rPr lang="tr-TR" dirty="0" err="1"/>
              <a:t>or</a:t>
            </a:r>
            <a:r>
              <a:rPr lang="tr-TR" dirty="0"/>
              <a:t> </a:t>
            </a:r>
            <a:r>
              <a:rPr lang="tr-TR" dirty="0" err="1"/>
              <a:t>actions</a:t>
            </a:r>
            <a:r>
              <a:rPr lang="tr-TR" dirty="0"/>
              <a:t>.</a:t>
            </a:r>
          </a:p>
          <a:p>
            <a:pPr lvl="1"/>
            <a:r>
              <a:rPr lang="tr-TR" b="1" dirty="0" err="1"/>
              <a:t>Automated</a:t>
            </a:r>
            <a:r>
              <a:rPr lang="tr-TR" b="1" dirty="0"/>
              <a:t> Content </a:t>
            </a:r>
            <a:r>
              <a:rPr lang="tr-TR" b="1" dirty="0" err="1"/>
              <a:t>Creation</a:t>
            </a:r>
            <a:r>
              <a:rPr lang="tr-TR" b="1" dirty="0"/>
              <a:t>:</a:t>
            </a:r>
            <a:r>
              <a:rPr lang="tr-TR" dirty="0"/>
              <a:t> </a:t>
            </a:r>
            <a:r>
              <a:rPr lang="tr-TR" dirty="0" err="1"/>
              <a:t>Websites</a:t>
            </a:r>
            <a:r>
              <a:rPr lang="tr-TR" dirty="0"/>
              <a:t> </a:t>
            </a:r>
            <a:r>
              <a:rPr lang="tr-TR" dirty="0" err="1"/>
              <a:t>and</a:t>
            </a:r>
            <a:r>
              <a:rPr lang="tr-TR" dirty="0"/>
              <a:t> </a:t>
            </a:r>
            <a:r>
              <a:rPr lang="tr-TR" dirty="0" err="1"/>
              <a:t>platforms</a:t>
            </a:r>
            <a:r>
              <a:rPr lang="tr-TR" dirty="0"/>
              <a:t> </a:t>
            </a:r>
            <a:r>
              <a:rPr lang="tr-TR" dirty="0" err="1"/>
              <a:t>that</a:t>
            </a:r>
            <a:r>
              <a:rPr lang="tr-TR" dirty="0"/>
              <a:t> </a:t>
            </a:r>
            <a:r>
              <a:rPr lang="tr-TR" dirty="0" err="1"/>
              <a:t>automatically</a:t>
            </a:r>
            <a:r>
              <a:rPr lang="tr-TR" dirty="0"/>
              <a:t> </a:t>
            </a:r>
            <a:r>
              <a:rPr lang="tr-TR" dirty="0" err="1"/>
              <a:t>generate</a:t>
            </a:r>
            <a:r>
              <a:rPr lang="tr-TR" dirty="0"/>
              <a:t> </a:t>
            </a:r>
            <a:r>
              <a:rPr lang="tr-TR" dirty="0" err="1"/>
              <a:t>content</a:t>
            </a:r>
            <a:r>
              <a:rPr lang="tr-TR" dirty="0"/>
              <a:t> </a:t>
            </a:r>
            <a:r>
              <a:rPr lang="tr-TR" dirty="0" err="1"/>
              <a:t>based</a:t>
            </a:r>
            <a:r>
              <a:rPr lang="tr-TR" dirty="0"/>
              <a:t> on </a:t>
            </a:r>
            <a:r>
              <a:rPr lang="tr-TR" dirty="0" err="1"/>
              <a:t>user</a:t>
            </a:r>
            <a:r>
              <a:rPr lang="tr-TR" dirty="0"/>
              <a:t> </a:t>
            </a:r>
            <a:r>
              <a:rPr lang="tr-TR" dirty="0" err="1"/>
              <a:t>interactions</a:t>
            </a:r>
            <a:r>
              <a:rPr lang="tr-TR" dirty="0"/>
              <a:t>.</a:t>
            </a:r>
          </a:p>
          <a:p>
            <a:pPr algn="just"/>
            <a:endParaRPr lang="tr-TR" dirty="0"/>
          </a:p>
        </p:txBody>
      </p:sp>
    </p:spTree>
    <p:extLst>
      <p:ext uri="{BB962C8B-B14F-4D97-AF65-F5344CB8AC3E}">
        <p14:creationId xmlns:p14="http://schemas.microsoft.com/office/powerpoint/2010/main" val="1648088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p:nvPr/>
        </p:nvPicPr>
        <p:blipFill>
          <a:blip r:embed="rId2"/>
          <a:stretch>
            <a:fillRect/>
          </a:stretch>
        </p:blipFill>
        <p:spPr>
          <a:xfrm>
            <a:off x="656842" y="1222594"/>
            <a:ext cx="11128758" cy="5209468"/>
          </a:xfrm>
          <a:prstGeom prst="rect">
            <a:avLst/>
          </a:prstGeom>
        </p:spPr>
      </p:pic>
    </p:spTree>
    <p:extLst>
      <p:ext uri="{BB962C8B-B14F-4D97-AF65-F5344CB8AC3E}">
        <p14:creationId xmlns:p14="http://schemas.microsoft.com/office/powerpoint/2010/main" val="3637665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Key</a:t>
            </a:r>
            <a:r>
              <a:rPr lang="tr-TR" b="1" dirty="0"/>
              <a:t> </a:t>
            </a:r>
            <a:r>
              <a:rPr lang="tr-TR" b="1" dirty="0" err="1"/>
              <a:t>Differences</a:t>
            </a:r>
            <a:r>
              <a:rPr lang="tr-TR" b="1" dirty="0" smtClean="0"/>
              <a:t>:</a:t>
            </a:r>
            <a:endParaRPr lang="tr-TR" dirty="0"/>
          </a:p>
        </p:txBody>
      </p:sp>
      <p:sp>
        <p:nvSpPr>
          <p:cNvPr id="3" name="İçerik Yer Tutucusu 2"/>
          <p:cNvSpPr>
            <a:spLocks noGrp="1"/>
          </p:cNvSpPr>
          <p:nvPr>
            <p:ph idx="1"/>
          </p:nvPr>
        </p:nvSpPr>
        <p:spPr/>
        <p:txBody>
          <a:bodyPr/>
          <a:lstStyle/>
          <a:p>
            <a:pPr lvl="0"/>
            <a:r>
              <a:rPr lang="tr-TR" b="1" dirty="0">
                <a:solidFill>
                  <a:srgbClr val="FF0000"/>
                </a:solidFill>
              </a:rPr>
              <a:t>Web 1.0 </a:t>
            </a:r>
            <a:r>
              <a:rPr lang="tr-TR" dirty="0"/>
              <a:t>is </a:t>
            </a:r>
            <a:r>
              <a:rPr lang="tr-TR" dirty="0" err="1"/>
              <a:t>mostly</a:t>
            </a:r>
            <a:r>
              <a:rPr lang="tr-TR" dirty="0"/>
              <a:t> </a:t>
            </a:r>
            <a:r>
              <a:rPr lang="tr-TR" dirty="0" err="1"/>
              <a:t>informational</a:t>
            </a:r>
            <a:r>
              <a:rPr lang="tr-TR" dirty="0"/>
              <a:t> </a:t>
            </a:r>
            <a:r>
              <a:rPr lang="tr-TR" dirty="0" err="1"/>
              <a:t>with</a:t>
            </a:r>
            <a:r>
              <a:rPr lang="tr-TR" dirty="0"/>
              <a:t> </a:t>
            </a:r>
            <a:r>
              <a:rPr lang="tr-TR" dirty="0" err="1"/>
              <a:t>static</a:t>
            </a:r>
            <a:r>
              <a:rPr lang="tr-TR" dirty="0"/>
              <a:t> </a:t>
            </a:r>
            <a:r>
              <a:rPr lang="tr-TR" dirty="0" err="1"/>
              <a:t>pages</a:t>
            </a:r>
            <a:r>
              <a:rPr lang="tr-TR" dirty="0"/>
              <a:t>, </a:t>
            </a:r>
            <a:r>
              <a:rPr lang="tr-TR" dirty="0" err="1"/>
              <a:t>focusing</a:t>
            </a:r>
            <a:r>
              <a:rPr lang="tr-TR" dirty="0"/>
              <a:t> on </a:t>
            </a:r>
            <a:r>
              <a:rPr lang="tr-TR" dirty="0" err="1"/>
              <a:t>content</a:t>
            </a:r>
            <a:r>
              <a:rPr lang="tr-TR" dirty="0"/>
              <a:t> </a:t>
            </a:r>
            <a:r>
              <a:rPr lang="tr-TR" dirty="0" err="1"/>
              <a:t>consumption</a:t>
            </a:r>
            <a:r>
              <a:rPr lang="tr-TR" dirty="0"/>
              <a:t>.</a:t>
            </a:r>
          </a:p>
          <a:p>
            <a:pPr lvl="0" algn="just"/>
            <a:r>
              <a:rPr lang="tr-TR" b="1" dirty="0">
                <a:solidFill>
                  <a:srgbClr val="FF0000"/>
                </a:solidFill>
              </a:rPr>
              <a:t>Web 2.0</a:t>
            </a:r>
            <a:r>
              <a:rPr lang="tr-TR" dirty="0">
                <a:solidFill>
                  <a:srgbClr val="FF0000"/>
                </a:solidFill>
              </a:rPr>
              <a:t> </a:t>
            </a:r>
            <a:r>
              <a:rPr lang="tr-TR" dirty="0" err="1"/>
              <a:t>introduces</a:t>
            </a:r>
            <a:r>
              <a:rPr lang="tr-TR" dirty="0"/>
              <a:t> </a:t>
            </a:r>
            <a:r>
              <a:rPr lang="tr-TR" dirty="0" err="1"/>
              <a:t>interactivity</a:t>
            </a:r>
            <a:r>
              <a:rPr lang="tr-TR" dirty="0"/>
              <a:t>, </a:t>
            </a:r>
            <a:r>
              <a:rPr lang="tr-TR" dirty="0" err="1"/>
              <a:t>allowing</a:t>
            </a:r>
            <a:r>
              <a:rPr lang="tr-TR" dirty="0"/>
              <a:t> </a:t>
            </a:r>
            <a:r>
              <a:rPr lang="tr-TR" dirty="0" err="1"/>
              <a:t>users</a:t>
            </a:r>
            <a:r>
              <a:rPr lang="tr-TR" dirty="0"/>
              <a:t> </a:t>
            </a:r>
            <a:r>
              <a:rPr lang="tr-TR" dirty="0" err="1"/>
              <a:t>to</a:t>
            </a:r>
            <a:r>
              <a:rPr lang="tr-TR" dirty="0"/>
              <a:t> </a:t>
            </a:r>
            <a:r>
              <a:rPr lang="tr-TR" dirty="0" err="1"/>
              <a:t>create</a:t>
            </a:r>
            <a:r>
              <a:rPr lang="tr-TR" dirty="0"/>
              <a:t>, </a:t>
            </a:r>
            <a:r>
              <a:rPr lang="tr-TR" dirty="0" err="1"/>
              <a:t>share</a:t>
            </a:r>
            <a:r>
              <a:rPr lang="tr-TR" dirty="0"/>
              <a:t>, </a:t>
            </a:r>
            <a:r>
              <a:rPr lang="tr-TR" dirty="0" err="1"/>
              <a:t>and</a:t>
            </a:r>
            <a:r>
              <a:rPr lang="tr-TR" dirty="0"/>
              <a:t> </a:t>
            </a:r>
            <a:r>
              <a:rPr lang="tr-TR" dirty="0" err="1"/>
              <a:t>engage</a:t>
            </a:r>
            <a:r>
              <a:rPr lang="tr-TR" dirty="0"/>
              <a:t> </a:t>
            </a:r>
            <a:r>
              <a:rPr lang="tr-TR" dirty="0" err="1"/>
              <a:t>with</a:t>
            </a:r>
            <a:r>
              <a:rPr lang="tr-TR" dirty="0"/>
              <a:t> </a:t>
            </a:r>
            <a:r>
              <a:rPr lang="tr-TR" dirty="0" err="1"/>
              <a:t>content</a:t>
            </a:r>
            <a:r>
              <a:rPr lang="tr-TR" dirty="0"/>
              <a:t>.</a:t>
            </a:r>
          </a:p>
          <a:p>
            <a:pPr lvl="0" algn="just"/>
            <a:r>
              <a:rPr lang="tr-TR" b="1" dirty="0">
                <a:solidFill>
                  <a:srgbClr val="FF0000"/>
                </a:solidFill>
              </a:rPr>
              <a:t>Web 3.0</a:t>
            </a:r>
            <a:r>
              <a:rPr lang="tr-TR" dirty="0">
                <a:solidFill>
                  <a:srgbClr val="FF0000"/>
                </a:solidFill>
              </a:rPr>
              <a:t> </a:t>
            </a:r>
            <a:r>
              <a:rPr lang="tr-TR" dirty="0" err="1"/>
              <a:t>focuses</a:t>
            </a:r>
            <a:r>
              <a:rPr lang="tr-TR" dirty="0"/>
              <a:t> on </a:t>
            </a:r>
            <a:r>
              <a:rPr lang="tr-TR" dirty="0" err="1"/>
              <a:t>making</a:t>
            </a:r>
            <a:r>
              <a:rPr lang="tr-TR" dirty="0"/>
              <a:t> data </a:t>
            </a:r>
            <a:r>
              <a:rPr lang="tr-TR" dirty="0" err="1"/>
              <a:t>more</a:t>
            </a:r>
            <a:r>
              <a:rPr lang="tr-TR" dirty="0"/>
              <a:t> </a:t>
            </a:r>
            <a:r>
              <a:rPr lang="tr-TR" dirty="0" err="1"/>
              <a:t>meaningful</a:t>
            </a:r>
            <a:r>
              <a:rPr lang="tr-TR" dirty="0"/>
              <a:t> </a:t>
            </a:r>
            <a:r>
              <a:rPr lang="tr-TR" dirty="0" err="1"/>
              <a:t>with</a:t>
            </a:r>
            <a:r>
              <a:rPr lang="tr-TR" dirty="0"/>
              <a:t> AI </a:t>
            </a:r>
            <a:r>
              <a:rPr lang="tr-TR" dirty="0" err="1"/>
              <a:t>and</a:t>
            </a:r>
            <a:r>
              <a:rPr lang="tr-TR" dirty="0"/>
              <a:t> </a:t>
            </a:r>
            <a:r>
              <a:rPr lang="tr-TR" dirty="0" err="1"/>
              <a:t>decentralized</a:t>
            </a:r>
            <a:r>
              <a:rPr lang="tr-TR" dirty="0"/>
              <a:t> </a:t>
            </a:r>
            <a:r>
              <a:rPr lang="tr-TR" dirty="0" err="1"/>
              <a:t>technologies</a:t>
            </a:r>
            <a:r>
              <a:rPr lang="tr-TR" dirty="0"/>
              <a:t>, </a:t>
            </a:r>
            <a:r>
              <a:rPr lang="tr-TR" dirty="0" err="1"/>
              <a:t>offering</a:t>
            </a:r>
            <a:r>
              <a:rPr lang="tr-TR" dirty="0"/>
              <a:t> a </a:t>
            </a:r>
            <a:r>
              <a:rPr lang="tr-TR" dirty="0" err="1"/>
              <a:t>more</a:t>
            </a:r>
            <a:r>
              <a:rPr lang="tr-TR" dirty="0"/>
              <a:t> </a:t>
            </a:r>
            <a:r>
              <a:rPr lang="tr-TR" dirty="0" err="1"/>
              <a:t>personalized</a:t>
            </a:r>
            <a:r>
              <a:rPr lang="tr-TR" dirty="0"/>
              <a:t> </a:t>
            </a:r>
            <a:r>
              <a:rPr lang="tr-TR" dirty="0" err="1"/>
              <a:t>and</a:t>
            </a:r>
            <a:r>
              <a:rPr lang="tr-TR" dirty="0"/>
              <a:t> </a:t>
            </a:r>
            <a:r>
              <a:rPr lang="tr-TR" dirty="0" err="1"/>
              <a:t>secure</a:t>
            </a:r>
            <a:r>
              <a:rPr lang="tr-TR" dirty="0"/>
              <a:t> web </a:t>
            </a:r>
            <a:r>
              <a:rPr lang="tr-TR" dirty="0" err="1"/>
              <a:t>experience</a:t>
            </a:r>
            <a:r>
              <a:rPr lang="tr-TR" dirty="0"/>
              <a:t>.</a:t>
            </a:r>
          </a:p>
          <a:p>
            <a:pPr lvl="0" algn="just"/>
            <a:r>
              <a:rPr lang="tr-TR" b="1" dirty="0">
                <a:solidFill>
                  <a:srgbClr val="FF0000"/>
                </a:solidFill>
              </a:rPr>
              <a:t>Web 4.0</a:t>
            </a:r>
            <a:r>
              <a:rPr lang="tr-TR" dirty="0">
                <a:solidFill>
                  <a:srgbClr val="FF0000"/>
                </a:solidFill>
              </a:rPr>
              <a:t> </a:t>
            </a:r>
            <a:r>
              <a:rPr lang="tr-TR" dirty="0" err="1"/>
              <a:t>envisions</a:t>
            </a:r>
            <a:r>
              <a:rPr lang="tr-TR" dirty="0"/>
              <a:t> a </a:t>
            </a:r>
            <a:r>
              <a:rPr lang="tr-TR" dirty="0" err="1"/>
              <a:t>highly</a:t>
            </a:r>
            <a:r>
              <a:rPr lang="tr-TR" dirty="0"/>
              <a:t> </a:t>
            </a:r>
            <a:r>
              <a:rPr lang="tr-TR" dirty="0" err="1"/>
              <a:t>intelligent</a:t>
            </a:r>
            <a:r>
              <a:rPr lang="tr-TR" dirty="0"/>
              <a:t>, </a:t>
            </a:r>
            <a:r>
              <a:rPr lang="tr-TR" dirty="0" err="1"/>
              <a:t>connected</a:t>
            </a:r>
            <a:r>
              <a:rPr lang="tr-TR" dirty="0"/>
              <a:t> web, </a:t>
            </a:r>
            <a:r>
              <a:rPr lang="tr-TR" dirty="0" err="1"/>
              <a:t>where</a:t>
            </a:r>
            <a:r>
              <a:rPr lang="tr-TR" dirty="0"/>
              <a:t> AI </a:t>
            </a:r>
            <a:r>
              <a:rPr lang="tr-TR" dirty="0" err="1"/>
              <a:t>and</a:t>
            </a:r>
            <a:r>
              <a:rPr lang="tr-TR" dirty="0"/>
              <a:t> </a:t>
            </a:r>
            <a:r>
              <a:rPr lang="tr-TR" dirty="0" err="1"/>
              <a:t>IoT</a:t>
            </a:r>
            <a:r>
              <a:rPr lang="tr-TR" dirty="0"/>
              <a:t> </a:t>
            </a:r>
            <a:r>
              <a:rPr lang="tr-TR" dirty="0" err="1"/>
              <a:t>devices</a:t>
            </a:r>
            <a:r>
              <a:rPr lang="tr-TR" dirty="0"/>
              <a:t> </a:t>
            </a:r>
            <a:r>
              <a:rPr lang="tr-TR" dirty="0" err="1"/>
              <a:t>work</a:t>
            </a:r>
            <a:r>
              <a:rPr lang="tr-TR" dirty="0"/>
              <a:t> </a:t>
            </a:r>
            <a:r>
              <a:rPr lang="tr-TR" dirty="0" err="1"/>
              <a:t>seamlessly</a:t>
            </a:r>
            <a:r>
              <a:rPr lang="tr-TR" dirty="0"/>
              <a:t> </a:t>
            </a:r>
            <a:r>
              <a:rPr lang="tr-TR" dirty="0" err="1"/>
              <a:t>to</a:t>
            </a:r>
            <a:r>
              <a:rPr lang="tr-TR" dirty="0"/>
              <a:t> </a:t>
            </a:r>
            <a:r>
              <a:rPr lang="tr-TR" dirty="0" err="1"/>
              <a:t>predict</a:t>
            </a:r>
            <a:r>
              <a:rPr lang="tr-TR" dirty="0"/>
              <a:t> </a:t>
            </a:r>
            <a:r>
              <a:rPr lang="tr-TR" dirty="0" err="1"/>
              <a:t>and</a:t>
            </a:r>
            <a:r>
              <a:rPr lang="tr-TR" dirty="0"/>
              <a:t> </a:t>
            </a:r>
            <a:r>
              <a:rPr lang="tr-TR" dirty="0" err="1"/>
              <a:t>enhance</a:t>
            </a:r>
            <a:r>
              <a:rPr lang="tr-TR" dirty="0"/>
              <a:t> </a:t>
            </a:r>
            <a:r>
              <a:rPr lang="tr-TR" dirty="0" err="1"/>
              <a:t>user</a:t>
            </a:r>
            <a:r>
              <a:rPr lang="tr-TR" dirty="0"/>
              <a:t> </a:t>
            </a:r>
            <a:r>
              <a:rPr lang="tr-TR" dirty="0" err="1"/>
              <a:t>experiences</a:t>
            </a:r>
            <a:r>
              <a:rPr lang="tr-TR" dirty="0"/>
              <a:t>.</a:t>
            </a:r>
          </a:p>
          <a:p>
            <a:endParaRPr lang="tr-TR" dirty="0"/>
          </a:p>
        </p:txBody>
      </p:sp>
    </p:spTree>
    <p:extLst>
      <p:ext uri="{BB962C8B-B14F-4D97-AF65-F5344CB8AC3E}">
        <p14:creationId xmlns:p14="http://schemas.microsoft.com/office/powerpoint/2010/main" val="563937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0" y="0"/>
            <a:ext cx="5374783" cy="2391590"/>
          </a:xfrm>
          <a:prstGeom prst="rect">
            <a:avLst/>
          </a:prstGeom>
        </p:spPr>
      </p:pic>
      <p:pic>
        <p:nvPicPr>
          <p:cNvPr id="7" name="Resim 6"/>
          <p:cNvPicPr>
            <a:picLocks noChangeAspect="1"/>
          </p:cNvPicPr>
          <p:nvPr/>
        </p:nvPicPr>
        <p:blipFill>
          <a:blip r:embed="rId3"/>
          <a:stretch>
            <a:fillRect/>
          </a:stretch>
        </p:blipFill>
        <p:spPr>
          <a:xfrm>
            <a:off x="5786348" y="0"/>
            <a:ext cx="6405652" cy="2970631"/>
          </a:xfrm>
          <a:prstGeom prst="rect">
            <a:avLst/>
          </a:prstGeom>
        </p:spPr>
      </p:pic>
      <p:pic>
        <p:nvPicPr>
          <p:cNvPr id="8" name="Resim 7"/>
          <p:cNvPicPr>
            <a:picLocks noChangeAspect="1"/>
          </p:cNvPicPr>
          <p:nvPr/>
        </p:nvPicPr>
        <p:blipFill>
          <a:blip r:embed="rId4"/>
          <a:stretch>
            <a:fillRect/>
          </a:stretch>
        </p:blipFill>
        <p:spPr>
          <a:xfrm>
            <a:off x="0" y="2461879"/>
            <a:ext cx="4491716" cy="4158346"/>
          </a:xfrm>
          <a:prstGeom prst="rect">
            <a:avLst/>
          </a:prstGeom>
        </p:spPr>
      </p:pic>
      <p:sp>
        <p:nvSpPr>
          <p:cNvPr id="9" name="Metin kutusu 8"/>
          <p:cNvSpPr txBox="1"/>
          <p:nvPr/>
        </p:nvSpPr>
        <p:spPr>
          <a:xfrm>
            <a:off x="4657969" y="5994400"/>
            <a:ext cx="7408985" cy="646331"/>
          </a:xfrm>
          <a:prstGeom prst="rect">
            <a:avLst/>
          </a:prstGeom>
          <a:noFill/>
        </p:spPr>
        <p:txBody>
          <a:bodyPr wrap="square" rtlCol="0">
            <a:spAutoFit/>
          </a:bodyPr>
          <a:lstStyle/>
          <a:p>
            <a:r>
              <a:rPr lang="tr-TR" dirty="0">
                <a:hlinkClick r:id="rId5"/>
              </a:rPr>
              <a:t>https://</a:t>
            </a:r>
            <a:r>
              <a:rPr lang="tr-TR" dirty="0" smtClean="0">
                <a:hlinkClick r:id="rId5"/>
              </a:rPr>
              <a:t>www.netguru.com/blog/front-end-vs-back-end-development</a:t>
            </a:r>
            <a:endParaRPr lang="tr-TR" dirty="0" smtClean="0"/>
          </a:p>
          <a:p>
            <a:r>
              <a:rPr lang="tr-TR" dirty="0">
                <a:hlinkClick r:id="rId6"/>
              </a:rPr>
              <a:t>https://www.extwebtech.com/blog/front-end-vs-back-end-web-development</a:t>
            </a:r>
            <a:r>
              <a:rPr lang="tr-TR" dirty="0" smtClean="0">
                <a:hlinkClick r:id="rId6"/>
              </a:rPr>
              <a:t>/</a:t>
            </a:r>
            <a:r>
              <a:rPr lang="tr-TR" dirty="0" smtClean="0"/>
              <a:t> </a:t>
            </a:r>
          </a:p>
        </p:txBody>
      </p:sp>
    </p:spTree>
    <p:extLst>
      <p:ext uri="{BB962C8B-B14F-4D97-AF65-F5344CB8AC3E}">
        <p14:creationId xmlns:p14="http://schemas.microsoft.com/office/powerpoint/2010/main" val="779741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References</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hlinkClick r:id="rId2"/>
              </a:rPr>
              <a:t>https://</a:t>
            </a:r>
            <a:r>
              <a:rPr lang="tr-TR" dirty="0" smtClean="0">
                <a:hlinkClick r:id="rId2"/>
              </a:rPr>
              <a:t>www.tutorialspoint.com/web_developers_guide/index.htm</a:t>
            </a:r>
            <a:endParaRPr lang="tr-TR" dirty="0" smtClean="0"/>
          </a:p>
          <a:p>
            <a:endParaRPr lang="tr-TR" dirty="0"/>
          </a:p>
        </p:txBody>
      </p:sp>
    </p:spTree>
    <p:extLst>
      <p:ext uri="{BB962C8B-B14F-4D97-AF65-F5344CB8AC3E}">
        <p14:creationId xmlns:p14="http://schemas.microsoft.com/office/powerpoint/2010/main" val="258382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What</a:t>
            </a:r>
            <a:r>
              <a:rPr lang="tr-TR" b="1" dirty="0"/>
              <a:t> is </a:t>
            </a:r>
            <a:r>
              <a:rPr lang="tr-TR" b="1" dirty="0" smtClean="0"/>
              <a:t>WWW?</a:t>
            </a:r>
            <a:endParaRPr lang="tr-TR" b="1" dirty="0"/>
          </a:p>
        </p:txBody>
      </p:sp>
      <p:sp>
        <p:nvSpPr>
          <p:cNvPr id="3" name="İçerik Yer Tutucusu 2"/>
          <p:cNvSpPr>
            <a:spLocks noGrp="1"/>
          </p:cNvSpPr>
          <p:nvPr>
            <p:ph idx="1"/>
          </p:nvPr>
        </p:nvSpPr>
        <p:spPr/>
        <p:txBody>
          <a:bodyPr/>
          <a:lstStyle/>
          <a:p>
            <a:pPr algn="just"/>
            <a:r>
              <a:rPr lang="en-US" dirty="0"/>
              <a:t>WWW stands for </a:t>
            </a:r>
            <a:r>
              <a:rPr lang="en-US" b="1" dirty="0"/>
              <a:t>W</a:t>
            </a:r>
            <a:r>
              <a:rPr lang="en-US" dirty="0"/>
              <a:t>orld </a:t>
            </a:r>
            <a:r>
              <a:rPr lang="en-US" b="1" dirty="0"/>
              <a:t>W</a:t>
            </a:r>
            <a:r>
              <a:rPr lang="en-US" dirty="0"/>
              <a:t>ide </a:t>
            </a:r>
            <a:r>
              <a:rPr lang="en-US" b="1" dirty="0"/>
              <a:t>W</a:t>
            </a:r>
            <a:r>
              <a:rPr lang="en-US" dirty="0"/>
              <a:t>eb. A technical definition of the World Wide Web is − All the resources and users on the Internet that are using the Hypertext Transfer Protocol (HTTP</a:t>
            </a:r>
            <a:r>
              <a:rPr lang="en-US" dirty="0" smtClean="0"/>
              <a:t>).</a:t>
            </a:r>
            <a:endParaRPr lang="tr-TR" dirty="0" smtClean="0"/>
          </a:p>
          <a:p>
            <a:pPr algn="just"/>
            <a:r>
              <a:rPr lang="en-US" dirty="0"/>
              <a:t>A broader definition comes from the organization that Web inventor </a:t>
            </a:r>
            <a:r>
              <a:rPr lang="en-US" b="1" dirty="0">
                <a:solidFill>
                  <a:schemeClr val="accent6"/>
                </a:solidFill>
              </a:rPr>
              <a:t>Tim Berners-Lee </a:t>
            </a:r>
            <a:r>
              <a:rPr lang="en-US" dirty="0"/>
              <a:t>helped found, the World Wide Web Consortium (W3C): </a:t>
            </a:r>
            <a:r>
              <a:rPr lang="en-US" b="1" dirty="0">
                <a:solidFill>
                  <a:srgbClr val="FF0000"/>
                </a:solidFill>
              </a:rPr>
              <a:t>The World Wide Web is the universe of network-accessible information, an embodiment of human knowledge</a:t>
            </a:r>
            <a:r>
              <a:rPr lang="en-US" dirty="0" smtClean="0"/>
              <a:t>.</a:t>
            </a:r>
            <a:endParaRPr lang="tr-TR" dirty="0" smtClean="0"/>
          </a:p>
          <a:p>
            <a:pPr algn="just"/>
            <a:r>
              <a:rPr lang="en-US" dirty="0"/>
              <a:t>In simple terms, The World Wide Web is a way of exchanging information between computers on the Internet, tying them together into a vast collection of interactive multimedia resources.</a:t>
            </a:r>
            <a:endParaRPr lang="tr-TR" dirty="0"/>
          </a:p>
        </p:txBody>
      </p:sp>
      <p:pic>
        <p:nvPicPr>
          <p:cNvPr id="3074" name="Picture 2" descr="Dünya Çapında Ağ (W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104" y="108858"/>
            <a:ext cx="3397896" cy="19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1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What</a:t>
            </a:r>
            <a:r>
              <a:rPr lang="tr-TR" b="1" dirty="0"/>
              <a:t> is HTTP</a:t>
            </a:r>
            <a:r>
              <a:rPr lang="tr-TR" b="1" dirty="0" smtClean="0"/>
              <a:t>?</a:t>
            </a:r>
            <a:endParaRPr lang="tr-TR" b="1" dirty="0"/>
          </a:p>
        </p:txBody>
      </p:sp>
      <p:sp>
        <p:nvSpPr>
          <p:cNvPr id="3" name="İçerik Yer Tutucusu 2"/>
          <p:cNvSpPr>
            <a:spLocks noGrp="1"/>
          </p:cNvSpPr>
          <p:nvPr>
            <p:ph idx="1"/>
          </p:nvPr>
        </p:nvSpPr>
        <p:spPr/>
        <p:txBody>
          <a:bodyPr/>
          <a:lstStyle/>
          <a:p>
            <a:pPr algn="just"/>
            <a:r>
              <a:rPr lang="en-US" dirty="0"/>
              <a:t>HTTP stands for </a:t>
            </a:r>
            <a:r>
              <a:rPr lang="en-US" b="1" dirty="0"/>
              <a:t>H</a:t>
            </a:r>
            <a:r>
              <a:rPr lang="en-US" dirty="0"/>
              <a:t>ypertext </a:t>
            </a:r>
            <a:r>
              <a:rPr lang="en-US" b="1" dirty="0"/>
              <a:t>T</a:t>
            </a:r>
            <a:r>
              <a:rPr lang="en-US" dirty="0"/>
              <a:t>ransfer </a:t>
            </a:r>
            <a:r>
              <a:rPr lang="en-US" b="1" dirty="0"/>
              <a:t>P</a:t>
            </a:r>
            <a:r>
              <a:rPr lang="en-US" dirty="0"/>
              <a:t>rotocol. This is the protocol being used to transfer hypertext documents that makes the World Wide Web possible</a:t>
            </a:r>
            <a:r>
              <a:rPr lang="en-US" dirty="0" smtClean="0"/>
              <a:t>.</a:t>
            </a:r>
            <a:endParaRPr lang="tr-TR" dirty="0" smtClean="0"/>
          </a:p>
          <a:p>
            <a:pPr algn="just"/>
            <a:r>
              <a:rPr lang="en-US" b="1" dirty="0"/>
              <a:t>Hypertext</a:t>
            </a:r>
            <a:r>
              <a:rPr lang="en-US" dirty="0"/>
              <a:t> is text displayed on a computer display or other electronic devices with references (hyperlinks) to other text that the reader can immediately access. </a:t>
            </a:r>
            <a:endParaRPr lang="tr-TR" dirty="0" smtClean="0"/>
          </a:p>
          <a:p>
            <a:pPr algn="just"/>
            <a:r>
              <a:rPr lang="en-US" dirty="0" smtClean="0"/>
              <a:t>Hypertext </a:t>
            </a:r>
            <a:r>
              <a:rPr lang="en-US" dirty="0"/>
              <a:t>documents are interconnected by hyperlinks, which are typically activated by a mouse click, keypress set, or screen touch.</a:t>
            </a:r>
            <a:endParaRPr lang="tr-TR" dirty="0"/>
          </a:p>
          <a:p>
            <a:pPr algn="just"/>
            <a:r>
              <a:rPr lang="en-US" dirty="0" smtClean="0"/>
              <a:t>A </a:t>
            </a:r>
            <a:r>
              <a:rPr lang="en-US" dirty="0"/>
              <a:t>standard web address such as </a:t>
            </a:r>
            <a:r>
              <a:rPr lang="tr-TR" dirty="0" smtClean="0"/>
              <a:t>http://www.y</a:t>
            </a:r>
            <a:r>
              <a:rPr lang="en-US" dirty="0" smtClean="0"/>
              <a:t>ahoo.com</a:t>
            </a:r>
            <a:r>
              <a:rPr lang="en-US" dirty="0"/>
              <a:t> is called a URL and here the prefix </a:t>
            </a:r>
            <a:r>
              <a:rPr lang="en-US" b="1" dirty="0"/>
              <a:t>http</a:t>
            </a:r>
            <a:r>
              <a:rPr lang="en-US" dirty="0"/>
              <a:t> indicates its </a:t>
            </a:r>
            <a:r>
              <a:rPr lang="en-US" dirty="0" smtClean="0"/>
              <a:t>protocol</a:t>
            </a:r>
            <a:r>
              <a:rPr lang="tr-TR" dirty="0" smtClean="0"/>
              <a:t>.</a:t>
            </a:r>
            <a:endParaRPr lang="en-US" dirty="0"/>
          </a:p>
          <a:p>
            <a:endParaRPr lang="tr-TR" dirty="0"/>
          </a:p>
        </p:txBody>
      </p:sp>
      <p:pic>
        <p:nvPicPr>
          <p:cNvPr id="4098" name="Picture 2" descr="In Introduction to HTTP Ba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261" y="4908714"/>
            <a:ext cx="5684739" cy="194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62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t>What</a:t>
            </a:r>
            <a:r>
              <a:rPr lang="tr-TR" b="1" dirty="0"/>
              <a:t> is URL</a:t>
            </a:r>
            <a:r>
              <a:rPr lang="tr-TR" b="1" dirty="0" smtClean="0"/>
              <a:t>?</a:t>
            </a:r>
            <a:endParaRPr lang="tr-TR" b="1" dirty="0"/>
          </a:p>
        </p:txBody>
      </p:sp>
      <p:sp>
        <p:nvSpPr>
          <p:cNvPr id="3" name="İçerik Yer Tutucusu 2"/>
          <p:cNvSpPr>
            <a:spLocks noGrp="1"/>
          </p:cNvSpPr>
          <p:nvPr>
            <p:ph idx="1"/>
          </p:nvPr>
        </p:nvSpPr>
        <p:spPr>
          <a:xfrm>
            <a:off x="838200" y="1825625"/>
            <a:ext cx="11049000" cy="4749346"/>
          </a:xfrm>
        </p:spPr>
        <p:txBody>
          <a:bodyPr>
            <a:normAutofit fontScale="92500" lnSpcReduction="20000"/>
          </a:bodyPr>
          <a:lstStyle/>
          <a:p>
            <a:pPr algn="just"/>
            <a:r>
              <a:rPr lang="en-US" dirty="0"/>
              <a:t>URL stands for </a:t>
            </a:r>
            <a:r>
              <a:rPr lang="en-US" b="1" dirty="0">
                <a:solidFill>
                  <a:srgbClr val="FF0000"/>
                </a:solidFill>
              </a:rPr>
              <a:t>U</a:t>
            </a:r>
            <a:r>
              <a:rPr lang="en-US" dirty="0">
                <a:solidFill>
                  <a:srgbClr val="FF0000"/>
                </a:solidFill>
              </a:rPr>
              <a:t>niform</a:t>
            </a:r>
            <a:r>
              <a:rPr lang="en-US" b="1" dirty="0">
                <a:solidFill>
                  <a:srgbClr val="FF0000"/>
                </a:solidFill>
              </a:rPr>
              <a:t> R</a:t>
            </a:r>
            <a:r>
              <a:rPr lang="en-US" dirty="0">
                <a:solidFill>
                  <a:srgbClr val="FF0000"/>
                </a:solidFill>
              </a:rPr>
              <a:t>esource</a:t>
            </a:r>
            <a:r>
              <a:rPr lang="en-US" b="1" dirty="0">
                <a:solidFill>
                  <a:srgbClr val="FF0000"/>
                </a:solidFill>
              </a:rPr>
              <a:t> L</a:t>
            </a:r>
            <a:r>
              <a:rPr lang="en-US" dirty="0">
                <a:solidFill>
                  <a:srgbClr val="FF0000"/>
                </a:solidFill>
              </a:rPr>
              <a:t>ocator</a:t>
            </a:r>
            <a:r>
              <a:rPr lang="en-US" dirty="0"/>
              <a:t>, and is used to specify addresses on the World Wide Web. A URL is the fundamental network identification for any resource connected to the web (e.g., hypertext pages, images, and sound files</a:t>
            </a:r>
            <a:r>
              <a:rPr lang="en-US" dirty="0" smtClean="0"/>
              <a:t>).</a:t>
            </a:r>
            <a:endParaRPr lang="tr-TR" dirty="0" smtClean="0"/>
          </a:p>
          <a:p>
            <a:pPr algn="just"/>
            <a:r>
              <a:rPr lang="en-US" dirty="0"/>
              <a:t>A URL will have the following </a:t>
            </a:r>
            <a:r>
              <a:rPr lang="en-US" dirty="0" smtClean="0"/>
              <a:t>format</a:t>
            </a:r>
            <a:endParaRPr lang="tr-TR" dirty="0" smtClean="0"/>
          </a:p>
          <a:p>
            <a:pPr lvl="1" algn="just"/>
            <a:r>
              <a:rPr lang="tr-TR" b="1" dirty="0" smtClean="0">
                <a:solidFill>
                  <a:srgbClr val="FF0000"/>
                </a:solidFill>
              </a:rPr>
              <a:t>                       protocol</a:t>
            </a:r>
            <a:r>
              <a:rPr lang="tr-TR" b="1" dirty="0">
                <a:solidFill>
                  <a:srgbClr val="FF0000"/>
                </a:solidFill>
              </a:rPr>
              <a:t>://</a:t>
            </a:r>
            <a:r>
              <a:rPr lang="tr-TR" b="1" dirty="0" smtClean="0">
                <a:solidFill>
                  <a:srgbClr val="FF0000"/>
                </a:solidFill>
              </a:rPr>
              <a:t>hostname/other_information</a:t>
            </a:r>
          </a:p>
          <a:p>
            <a:pPr lvl="1" algn="just"/>
            <a:r>
              <a:rPr lang="tr-TR" b="1" dirty="0"/>
              <a:t>http://</a:t>
            </a:r>
            <a:r>
              <a:rPr lang="tr-TR" b="1" dirty="0" smtClean="0"/>
              <a:t>www.example.com/index.html</a:t>
            </a:r>
          </a:p>
          <a:p>
            <a:pPr lvl="1" algn="just"/>
            <a:r>
              <a:rPr lang="tr-TR" b="1" dirty="0">
                <a:solidFill>
                  <a:srgbClr val="0070C0"/>
                </a:solidFill>
              </a:rPr>
              <a:t>https://www.linux.org/</a:t>
            </a:r>
            <a:endParaRPr lang="tr-TR" b="1" dirty="0" smtClean="0">
              <a:solidFill>
                <a:srgbClr val="0070C0"/>
              </a:solidFill>
            </a:endParaRPr>
          </a:p>
          <a:p>
            <a:pPr lvl="1" algn="just"/>
            <a:r>
              <a:rPr lang="tr-TR" b="1" dirty="0" smtClean="0">
                <a:solidFill>
                  <a:srgbClr val="0070C0"/>
                </a:solidFill>
              </a:rPr>
              <a:t>http</a:t>
            </a:r>
            <a:r>
              <a:rPr lang="tr-TR" b="1" dirty="0">
                <a:solidFill>
                  <a:srgbClr val="0070C0"/>
                </a:solidFill>
              </a:rPr>
              <a:t>://www.example.com/questions/3456/my-document</a:t>
            </a:r>
          </a:p>
          <a:p>
            <a:r>
              <a:rPr lang="en-US" dirty="0"/>
              <a:t>The protocol is followed by a colon, two slashes, and then the domain name. The domain name is the computer on which the resource is located.</a:t>
            </a:r>
          </a:p>
          <a:p>
            <a:r>
              <a:rPr lang="en-US" dirty="0"/>
              <a:t>Links to particular files or subdirectories may be further specified after the domain name. The directory names are separated by single forward slashes.</a:t>
            </a:r>
          </a:p>
          <a:p>
            <a:pPr algn="just"/>
            <a:r>
              <a:rPr lang="tr-TR" dirty="0" err="1" smtClean="0"/>
              <a:t>The</a:t>
            </a:r>
            <a:r>
              <a:rPr lang="tr-TR" dirty="0" smtClean="0"/>
              <a:t> </a:t>
            </a:r>
            <a:r>
              <a:rPr lang="tr-TR" dirty="0" err="1"/>
              <a:t>protocol</a:t>
            </a:r>
            <a:r>
              <a:rPr lang="tr-TR" dirty="0"/>
              <a:t> </a:t>
            </a:r>
            <a:r>
              <a:rPr lang="tr-TR" dirty="0" err="1"/>
              <a:t>specifies</a:t>
            </a:r>
            <a:r>
              <a:rPr lang="tr-TR" dirty="0"/>
              <a:t> how </a:t>
            </a:r>
            <a:r>
              <a:rPr lang="tr-TR" dirty="0" err="1"/>
              <a:t>information</a:t>
            </a:r>
            <a:r>
              <a:rPr lang="tr-TR" dirty="0"/>
              <a:t> is </a:t>
            </a:r>
            <a:r>
              <a:rPr lang="tr-TR" dirty="0" err="1"/>
              <a:t>transferred</a:t>
            </a:r>
            <a:r>
              <a:rPr lang="tr-TR" dirty="0"/>
              <a:t> </a:t>
            </a:r>
            <a:r>
              <a:rPr lang="tr-TR" dirty="0" err="1"/>
              <a:t>from</a:t>
            </a:r>
            <a:r>
              <a:rPr lang="tr-TR" dirty="0"/>
              <a:t> a link. </a:t>
            </a:r>
            <a:r>
              <a:rPr lang="tr-TR" dirty="0" err="1"/>
              <a:t>The</a:t>
            </a:r>
            <a:r>
              <a:rPr lang="tr-TR" dirty="0"/>
              <a:t> </a:t>
            </a:r>
            <a:r>
              <a:rPr lang="tr-TR" dirty="0" err="1"/>
              <a:t>protocol</a:t>
            </a:r>
            <a:r>
              <a:rPr lang="tr-TR" dirty="0"/>
              <a:t> </a:t>
            </a:r>
            <a:r>
              <a:rPr lang="tr-TR" dirty="0" err="1"/>
              <a:t>used</a:t>
            </a:r>
            <a:r>
              <a:rPr lang="tr-TR" dirty="0"/>
              <a:t> </a:t>
            </a:r>
            <a:r>
              <a:rPr lang="tr-TR" dirty="0" err="1"/>
              <a:t>for</a:t>
            </a:r>
            <a:r>
              <a:rPr lang="tr-TR" dirty="0"/>
              <a:t> web </a:t>
            </a:r>
            <a:r>
              <a:rPr lang="tr-TR" dirty="0" err="1"/>
              <a:t>resources</a:t>
            </a:r>
            <a:r>
              <a:rPr lang="tr-TR" dirty="0"/>
              <a:t> is </a:t>
            </a:r>
            <a:r>
              <a:rPr lang="tr-TR" dirty="0" err="1"/>
              <a:t>HyperText</a:t>
            </a:r>
            <a:r>
              <a:rPr lang="tr-TR" dirty="0"/>
              <a:t> Transfer Protocol (HTTP). </a:t>
            </a:r>
            <a:r>
              <a:rPr lang="tr-TR" dirty="0" err="1"/>
              <a:t>Other</a:t>
            </a:r>
            <a:r>
              <a:rPr lang="tr-TR" dirty="0"/>
              <a:t> </a:t>
            </a:r>
            <a:r>
              <a:rPr lang="tr-TR" dirty="0" err="1"/>
              <a:t>protocols</a:t>
            </a:r>
            <a:r>
              <a:rPr lang="tr-TR" dirty="0"/>
              <a:t> </a:t>
            </a:r>
            <a:r>
              <a:rPr lang="tr-TR" dirty="0" err="1"/>
              <a:t>compatible</a:t>
            </a:r>
            <a:r>
              <a:rPr lang="tr-TR" dirty="0"/>
              <a:t> </a:t>
            </a:r>
            <a:r>
              <a:rPr lang="tr-TR" dirty="0" err="1"/>
              <a:t>with</a:t>
            </a:r>
            <a:r>
              <a:rPr lang="tr-TR" dirty="0"/>
              <a:t> </a:t>
            </a:r>
            <a:r>
              <a:rPr lang="tr-TR" dirty="0" err="1"/>
              <a:t>most</a:t>
            </a:r>
            <a:r>
              <a:rPr lang="tr-TR" dirty="0"/>
              <a:t> web </a:t>
            </a:r>
            <a:r>
              <a:rPr lang="tr-TR" dirty="0" err="1"/>
              <a:t>browsers</a:t>
            </a:r>
            <a:r>
              <a:rPr lang="tr-TR" dirty="0"/>
              <a:t> </a:t>
            </a:r>
            <a:r>
              <a:rPr lang="tr-TR" dirty="0" err="1"/>
              <a:t>include</a:t>
            </a:r>
            <a:r>
              <a:rPr lang="tr-TR" dirty="0"/>
              <a:t> FTP, telnet</a:t>
            </a:r>
            <a:r>
              <a:rPr lang="tr-TR" dirty="0" smtClean="0"/>
              <a:t>, POP3, ...</a:t>
            </a:r>
          </a:p>
        </p:txBody>
      </p:sp>
      <p:sp>
        <p:nvSpPr>
          <p:cNvPr id="7" name="Metin kutusu 6"/>
          <p:cNvSpPr txBox="1"/>
          <p:nvPr/>
        </p:nvSpPr>
        <p:spPr>
          <a:xfrm>
            <a:off x="470263" y="6392091"/>
            <a:ext cx="10554788" cy="369332"/>
          </a:xfrm>
          <a:prstGeom prst="rect">
            <a:avLst/>
          </a:prstGeom>
          <a:noFill/>
        </p:spPr>
        <p:txBody>
          <a:bodyPr wrap="square" rtlCol="0">
            <a:spAutoFit/>
          </a:bodyPr>
          <a:lstStyle/>
          <a:p>
            <a:r>
              <a:rPr lang="tr-TR" dirty="0">
                <a:hlinkClick r:id="rId2"/>
              </a:rPr>
              <a:t>https://</a:t>
            </a:r>
            <a:r>
              <a:rPr lang="tr-TR" dirty="0" smtClean="0">
                <a:hlinkClick r:id="rId2"/>
              </a:rPr>
              <a:t>www.hostinger.com/tutorials/what-is-a-url</a:t>
            </a:r>
            <a:r>
              <a:rPr lang="tr-TR" dirty="0" smtClean="0"/>
              <a:t> </a:t>
            </a:r>
            <a:endParaRPr lang="tr-TR" dirty="0"/>
          </a:p>
        </p:txBody>
      </p:sp>
      <p:pic>
        <p:nvPicPr>
          <p:cNvPr id="1029" name="Picture 5" descr="URL Nedir? URL Açılımı ve URL Kısaltma [Pratik Bilgiler] | Turhos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8820" y="128278"/>
            <a:ext cx="4466754" cy="144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49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t>What</a:t>
            </a:r>
            <a:r>
              <a:rPr lang="tr-TR" b="1" dirty="0"/>
              <a:t> is </a:t>
            </a:r>
            <a:r>
              <a:rPr lang="tr-TR" b="1" dirty="0" err="1"/>
              <a:t>Website</a:t>
            </a:r>
            <a:r>
              <a:rPr lang="tr-TR" b="1" dirty="0" smtClean="0"/>
              <a:t>?</a:t>
            </a:r>
            <a:endParaRPr lang="tr-TR" b="1" dirty="0"/>
          </a:p>
        </p:txBody>
      </p:sp>
      <p:sp>
        <p:nvSpPr>
          <p:cNvPr id="3" name="İçerik Yer Tutucusu 2"/>
          <p:cNvSpPr>
            <a:spLocks noGrp="1"/>
          </p:cNvSpPr>
          <p:nvPr>
            <p:ph idx="1"/>
          </p:nvPr>
        </p:nvSpPr>
        <p:spPr/>
        <p:txBody>
          <a:bodyPr/>
          <a:lstStyle/>
          <a:p>
            <a:pPr algn="just"/>
            <a:r>
              <a:rPr lang="tr-TR" dirty="0" smtClean="0"/>
              <a:t>A </a:t>
            </a:r>
            <a:r>
              <a:rPr lang="en-US" dirty="0" smtClean="0"/>
              <a:t>website</a:t>
            </a:r>
            <a:r>
              <a:rPr lang="tr-TR" dirty="0"/>
              <a:t>,</a:t>
            </a:r>
            <a:r>
              <a:rPr lang="en-US" dirty="0"/>
              <a:t> which is a collection of various pages written in HTML markup </a:t>
            </a:r>
            <a:r>
              <a:rPr lang="en-US" dirty="0" smtClean="0"/>
              <a:t>language</a:t>
            </a:r>
            <a:r>
              <a:rPr lang="tr-TR" dirty="0" smtClean="0"/>
              <a:t> </a:t>
            </a:r>
            <a:r>
              <a:rPr lang="en-US" dirty="0" smtClean="0"/>
              <a:t>where </a:t>
            </a:r>
            <a:r>
              <a:rPr lang="en-US" dirty="0"/>
              <a:t>people can find </a:t>
            </a:r>
            <a:r>
              <a:rPr lang="tr-TR" dirty="0" err="1" smtClean="0"/>
              <a:t>information</a:t>
            </a:r>
            <a:r>
              <a:rPr lang="tr-TR" dirty="0" smtClean="0"/>
              <a:t> </a:t>
            </a:r>
            <a:r>
              <a:rPr lang="en-US" dirty="0" smtClean="0"/>
              <a:t>on </a:t>
            </a:r>
            <a:r>
              <a:rPr lang="tr-TR" dirty="0" err="1" smtClean="0"/>
              <a:t>various</a:t>
            </a:r>
            <a:r>
              <a:rPr lang="tr-TR" dirty="0" smtClean="0"/>
              <a:t> </a:t>
            </a:r>
            <a:r>
              <a:rPr lang="tr-TR" dirty="0" err="1" smtClean="0"/>
              <a:t>topics</a:t>
            </a:r>
            <a:r>
              <a:rPr lang="en-US" dirty="0" smtClean="0"/>
              <a:t>. </a:t>
            </a:r>
            <a:r>
              <a:rPr lang="en-US" dirty="0"/>
              <a:t>Similarly, there are millions of websites available on the web.</a:t>
            </a:r>
          </a:p>
          <a:p>
            <a:pPr algn="just"/>
            <a:r>
              <a:rPr lang="en-US" dirty="0"/>
              <a:t>Each page available on the website is called a </a:t>
            </a:r>
            <a:r>
              <a:rPr lang="en-US" b="1" i="1" dirty="0"/>
              <a:t>web page</a:t>
            </a:r>
            <a:r>
              <a:rPr lang="en-US" dirty="0"/>
              <a:t> and first page of any website is called </a:t>
            </a:r>
            <a:r>
              <a:rPr lang="en-US" b="1" i="1" dirty="0"/>
              <a:t>home page</a:t>
            </a:r>
            <a:r>
              <a:rPr lang="en-US" dirty="0"/>
              <a:t> for that </a:t>
            </a:r>
            <a:r>
              <a:rPr lang="en-US" dirty="0" smtClean="0"/>
              <a:t>site</a:t>
            </a:r>
            <a:r>
              <a:rPr lang="tr-TR" dirty="0"/>
              <a:t> </a:t>
            </a:r>
            <a:r>
              <a:rPr lang="tr-TR" dirty="0" err="1" smtClean="0"/>
              <a:t>with</a:t>
            </a:r>
            <a:r>
              <a:rPr lang="tr-TR" dirty="0" smtClean="0"/>
              <a:t> </a:t>
            </a:r>
            <a:r>
              <a:rPr lang="tr-TR" dirty="0" err="1" smtClean="0"/>
              <a:t>different</a:t>
            </a:r>
            <a:r>
              <a:rPr lang="tr-TR" dirty="0" smtClean="0"/>
              <a:t> file </a:t>
            </a:r>
            <a:r>
              <a:rPr lang="tr-TR" dirty="0" err="1" smtClean="0"/>
              <a:t>extensions</a:t>
            </a:r>
            <a:r>
              <a:rPr lang="tr-TR" dirty="0" smtClean="0"/>
              <a:t> (index.htm, default.htm, </a:t>
            </a:r>
            <a:r>
              <a:rPr lang="tr-TR" dirty="0" err="1" smtClean="0"/>
              <a:t>index.php</a:t>
            </a:r>
            <a:r>
              <a:rPr lang="tr-TR" dirty="0" smtClean="0"/>
              <a:t>, default.asp/x)</a:t>
            </a:r>
            <a:endParaRPr lang="en-US" dirty="0"/>
          </a:p>
          <a:p>
            <a:endParaRPr lang="tr-TR" dirty="0"/>
          </a:p>
        </p:txBody>
      </p:sp>
      <p:pic>
        <p:nvPicPr>
          <p:cNvPr id="5122" name="Picture 2" descr="19 Website layouts that will make your users come back for m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61" y="4187234"/>
            <a:ext cx="4573180" cy="25054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op 10 Reasons Why Your Business Needs a Website in 2020 – Netlight System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549" y="4036606"/>
            <a:ext cx="4025174" cy="265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1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What</a:t>
            </a:r>
            <a:r>
              <a:rPr lang="tr-TR" b="1" dirty="0"/>
              <a:t> is Web Server</a:t>
            </a:r>
            <a:r>
              <a:rPr lang="tr-TR" b="1" dirty="0" smtClean="0"/>
              <a:t>?</a:t>
            </a:r>
            <a:endParaRPr lang="tr-TR" b="1" dirty="0"/>
          </a:p>
        </p:txBody>
      </p:sp>
      <p:sp>
        <p:nvSpPr>
          <p:cNvPr id="3" name="İçerik Yer Tutucusu 2"/>
          <p:cNvSpPr>
            <a:spLocks noGrp="1"/>
          </p:cNvSpPr>
          <p:nvPr>
            <p:ph idx="1"/>
          </p:nvPr>
        </p:nvSpPr>
        <p:spPr/>
        <p:txBody>
          <a:bodyPr/>
          <a:lstStyle/>
          <a:p>
            <a:pPr algn="just"/>
            <a:r>
              <a:rPr lang="en-US" dirty="0"/>
              <a:t>Every Website sits on a computer known as a Web server. This server is always connected to the internet. Every Web server that is connected to the Internet is given a unique address made up of a series of four numbers between 0 and 256 separated by periods. For example, 68.178.157.132 or 68.122.35.127</a:t>
            </a:r>
            <a:r>
              <a:rPr lang="en-US" dirty="0" smtClean="0"/>
              <a:t>.</a:t>
            </a:r>
            <a:endParaRPr lang="tr-TR" dirty="0" smtClean="0"/>
          </a:p>
          <a:p>
            <a:pPr algn="just"/>
            <a:r>
              <a:rPr lang="en-US" dirty="0"/>
              <a:t>When you register a Web address, also known as a domain name, such as tutorialspoint.com you have to specify the IP address of the Web server that will host the site</a:t>
            </a:r>
            <a:r>
              <a:rPr lang="en-US" dirty="0" smtClean="0"/>
              <a:t>.</a:t>
            </a:r>
          </a:p>
          <a:p>
            <a:pPr marL="0" indent="0">
              <a:buNone/>
            </a:pPr>
            <a:r>
              <a:rPr lang="en-US" dirty="0" smtClean="0"/>
              <a:t/>
            </a:r>
            <a:br>
              <a:rPr lang="en-US" dirty="0" smtClean="0"/>
            </a:br>
            <a:endParaRPr lang="tr-TR" dirty="0"/>
          </a:p>
        </p:txBody>
      </p:sp>
      <p:pic>
        <p:nvPicPr>
          <p:cNvPr id="3074" name="Picture 2" descr="Web Server and Its Type - GeeksforG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609" y="4965836"/>
            <a:ext cx="4673165" cy="15220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at is a Web Server, and How Does a Web Server Wor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84" y="5115034"/>
            <a:ext cx="5445216" cy="166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4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t>What</a:t>
            </a:r>
            <a:r>
              <a:rPr lang="tr-TR" b="1" dirty="0"/>
              <a:t> is Web Browser</a:t>
            </a:r>
            <a:r>
              <a:rPr lang="tr-TR" b="1" dirty="0" smtClean="0"/>
              <a:t>?</a:t>
            </a:r>
            <a:endParaRPr lang="tr-TR" b="1" dirty="0"/>
          </a:p>
        </p:txBody>
      </p:sp>
      <p:sp>
        <p:nvSpPr>
          <p:cNvPr id="3" name="İçerik Yer Tutucusu 2"/>
          <p:cNvSpPr>
            <a:spLocks noGrp="1"/>
          </p:cNvSpPr>
          <p:nvPr>
            <p:ph idx="1"/>
          </p:nvPr>
        </p:nvSpPr>
        <p:spPr/>
        <p:txBody>
          <a:bodyPr/>
          <a:lstStyle/>
          <a:p>
            <a:pPr algn="just"/>
            <a:r>
              <a:rPr lang="en-US" dirty="0"/>
              <a:t>Web Browsers are software installed on your PC. To access the Web you need a web </a:t>
            </a:r>
            <a:r>
              <a:rPr lang="en-US" dirty="0" smtClean="0"/>
              <a:t>browser, </a:t>
            </a:r>
            <a:r>
              <a:rPr lang="en-US" dirty="0"/>
              <a:t>such as Netscape Navigator, Microsoft Internet Explorer or Mozilla Firefox.</a:t>
            </a:r>
          </a:p>
          <a:p>
            <a:pPr algn="just"/>
            <a:r>
              <a:rPr lang="en-US" dirty="0"/>
              <a:t>Currently you must be using any sort of Web browser while you are navigating through </a:t>
            </a:r>
            <a:r>
              <a:rPr lang="tr-TR" dirty="0" err="1" smtClean="0"/>
              <a:t>this</a:t>
            </a:r>
            <a:r>
              <a:rPr lang="en-US" dirty="0" smtClean="0"/>
              <a:t> site. </a:t>
            </a:r>
            <a:r>
              <a:rPr lang="en-US" dirty="0"/>
              <a:t>On the Web, when you navigate through pages of information this is commonly known as </a:t>
            </a:r>
            <a:r>
              <a:rPr lang="en-US" b="1" i="1" dirty="0"/>
              <a:t>browsing</a:t>
            </a:r>
            <a:r>
              <a:rPr lang="en-US" i="1" dirty="0"/>
              <a:t> or </a:t>
            </a:r>
            <a:r>
              <a:rPr lang="en-US" b="1" i="1" dirty="0"/>
              <a:t>surfing</a:t>
            </a:r>
            <a:r>
              <a:rPr lang="en-US" dirty="0"/>
              <a:t>.</a:t>
            </a:r>
          </a:p>
          <a:p>
            <a:r>
              <a:rPr lang="en-US" dirty="0"/>
              <a:t/>
            </a:r>
            <a:br>
              <a:rPr lang="en-US" dirty="0"/>
            </a:br>
            <a:r>
              <a:rPr lang="en-US" dirty="0"/>
              <a:t/>
            </a:r>
            <a:br>
              <a:rPr lang="en-US" dirty="0"/>
            </a:br>
            <a:endParaRPr lang="tr-TR" dirty="0"/>
          </a:p>
        </p:txBody>
      </p:sp>
      <p:pic>
        <p:nvPicPr>
          <p:cNvPr id="2050" name="Picture 2" descr="Web Browser - Computer Science GCSE GU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714" y="4632960"/>
            <a:ext cx="3973286" cy="222504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827314" y="5625737"/>
            <a:ext cx="6705600" cy="369332"/>
          </a:xfrm>
          <a:prstGeom prst="rect">
            <a:avLst/>
          </a:prstGeom>
          <a:noFill/>
        </p:spPr>
        <p:txBody>
          <a:bodyPr wrap="square" rtlCol="0">
            <a:spAutoFit/>
          </a:bodyPr>
          <a:lstStyle/>
          <a:p>
            <a:r>
              <a:rPr lang="tr-TR" dirty="0">
                <a:hlinkClick r:id="rId3"/>
              </a:rPr>
              <a:t>https://</a:t>
            </a:r>
            <a:r>
              <a:rPr lang="tr-TR" dirty="0" smtClean="0">
                <a:hlinkClick r:id="rId3"/>
              </a:rPr>
              <a:t>www.youtube.com/watch?v=W4wWdmfOibY</a:t>
            </a:r>
            <a:r>
              <a:rPr lang="tr-TR" dirty="0" smtClean="0"/>
              <a:t> </a:t>
            </a:r>
            <a:endParaRPr lang="tr-TR" dirty="0"/>
          </a:p>
        </p:txBody>
      </p:sp>
    </p:spTree>
    <p:extLst>
      <p:ext uri="{BB962C8B-B14F-4D97-AF65-F5344CB8AC3E}">
        <p14:creationId xmlns:p14="http://schemas.microsoft.com/office/powerpoint/2010/main" val="173924265"/>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183</TotalTime>
  <Words>1934</Words>
  <Application>Microsoft Office PowerPoint</Application>
  <PresentationFormat>Geniş ekran</PresentationFormat>
  <Paragraphs>150</Paragraphs>
  <Slides>36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36</vt:i4>
      </vt:variant>
    </vt:vector>
  </HeadingPairs>
  <TitlesOfParts>
    <vt:vector size="40" baseType="lpstr">
      <vt:lpstr>Arial</vt:lpstr>
      <vt:lpstr>Calibri Light</vt:lpstr>
      <vt:lpstr>Wingdings</vt:lpstr>
      <vt:lpstr>Metropolitan</vt:lpstr>
      <vt:lpstr>Web Technologies Concepts</vt:lpstr>
      <vt:lpstr>What is Internet?</vt:lpstr>
      <vt:lpstr>Internet-Based Services</vt:lpstr>
      <vt:lpstr>What is WWW?</vt:lpstr>
      <vt:lpstr>What is HTTP?</vt:lpstr>
      <vt:lpstr>What is URL?</vt:lpstr>
      <vt:lpstr>What is Website?</vt:lpstr>
      <vt:lpstr>What is Web Server?</vt:lpstr>
      <vt:lpstr>What is Web Browser?</vt:lpstr>
      <vt:lpstr>What is SMTP Server?</vt:lpstr>
      <vt:lpstr>What is ISP?</vt:lpstr>
      <vt:lpstr>What is HTML?</vt:lpstr>
      <vt:lpstr>What is Hyperlink?</vt:lpstr>
      <vt:lpstr>What is DNS?</vt:lpstr>
      <vt:lpstr>What is W3C?</vt:lpstr>
      <vt:lpstr>Web - How it Works ?</vt:lpstr>
      <vt:lpstr>PowerPoint Sunusu</vt:lpstr>
      <vt:lpstr>Web - Browser Types</vt:lpstr>
      <vt:lpstr>Web - Server Types</vt:lpstr>
      <vt:lpstr>Web - Site Advantages</vt:lpstr>
      <vt:lpstr>Web - Site Advantages</vt:lpstr>
      <vt:lpstr>Web - Tools Required</vt:lpstr>
      <vt:lpstr>PowerPoint Sunusu</vt:lpstr>
      <vt:lpstr>Web - Domain Names</vt:lpstr>
      <vt:lpstr>PowerPoint Sunusu</vt:lpstr>
      <vt:lpstr>What are Sub-Domains?</vt:lpstr>
      <vt:lpstr>What to Put on Your Website?</vt:lpstr>
      <vt:lpstr>Web - Hosting Concepts</vt:lpstr>
      <vt:lpstr>Web Versions-Web 1.0 (Static Web)</vt:lpstr>
      <vt:lpstr>Web 2.0 (Dynamic Web and Social Web)</vt:lpstr>
      <vt:lpstr>Web 3.0 (Semantic Web)</vt:lpstr>
      <vt:lpstr>Web 4.0 (Connected and Fully Intelligent Web)</vt:lpstr>
      <vt:lpstr>PowerPoint Sunusu</vt:lpstr>
      <vt:lpstr>Key Differences:</vt:lpstr>
      <vt:lpstr>PowerPoint Sunusu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Technologies Concepts</dc:title>
  <dc:creator>fatih</dc:creator>
  <cp:lastModifiedBy>Fatih Kayaalp</cp:lastModifiedBy>
  <cp:revision>100</cp:revision>
  <dcterms:created xsi:type="dcterms:W3CDTF">2025-02-11T08:42:10Z</dcterms:created>
  <dcterms:modified xsi:type="dcterms:W3CDTF">2026-03-02T05:06:39Z</dcterms:modified>
</cp:coreProperties>
</file>