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80AB2AA-03B7-4FA6-91B4-C9D643BB638A}"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75E9B0-E96C-4467-B3BA-33D0C93A38D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72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80AB2AA-03B7-4FA6-91B4-C9D643BB638A}"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344592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80AB2AA-03B7-4FA6-91B4-C9D643BB638A}"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26729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80AB2AA-03B7-4FA6-91B4-C9D643BB638A}"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183531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0AB2AA-03B7-4FA6-91B4-C9D643BB638A}" type="datetimeFigureOut">
              <a:rPr lang="tr-TR" smtClean="0"/>
              <a:t>18.02.2026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75E9B0-E96C-4467-B3BA-33D0C93A38D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80AB2AA-03B7-4FA6-91B4-C9D643BB638A}" type="datetimeFigureOut">
              <a:rPr lang="tr-TR" smtClean="0"/>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18558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80AB2AA-03B7-4FA6-91B4-C9D643BB638A}" type="datetimeFigureOut">
              <a:rPr lang="tr-TR" smtClean="0"/>
              <a:t>18.02.2026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213793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80AB2AA-03B7-4FA6-91B4-C9D643BB638A}" type="datetimeFigureOut">
              <a:rPr lang="tr-TR" smtClean="0"/>
              <a:t>18.02.2026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343490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0AB2AA-03B7-4FA6-91B4-C9D643BB638A}" type="datetimeFigureOut">
              <a:rPr lang="tr-TR" smtClean="0"/>
              <a:t>18.02.2026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335103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0AB2AA-03B7-4FA6-91B4-C9D643BB638A}" type="datetimeFigureOut">
              <a:rPr lang="tr-TR" smtClean="0"/>
              <a:t>18.02.2026</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C75E9B0-E96C-4467-B3BA-33D0C93A38DE}" type="slidenum">
              <a:rPr lang="tr-TR" smtClean="0"/>
              <a:t>‹#›</a:t>
            </a:fld>
            <a:endParaRPr lang="tr-TR"/>
          </a:p>
        </p:txBody>
      </p:sp>
    </p:spTree>
    <p:extLst>
      <p:ext uri="{BB962C8B-B14F-4D97-AF65-F5344CB8AC3E}">
        <p14:creationId xmlns:p14="http://schemas.microsoft.com/office/powerpoint/2010/main" val="145489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80AB2AA-03B7-4FA6-91B4-C9D643BB638A}" type="datetimeFigureOut">
              <a:rPr lang="tr-TR" smtClean="0"/>
              <a:t>18.02.2026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75E9B0-E96C-4467-B3BA-33D0C93A38DE}" type="slidenum">
              <a:rPr lang="tr-TR" smtClean="0"/>
              <a:t>‹#›</a:t>
            </a:fld>
            <a:endParaRPr lang="tr-TR"/>
          </a:p>
        </p:txBody>
      </p:sp>
    </p:spTree>
    <p:extLst>
      <p:ext uri="{BB962C8B-B14F-4D97-AF65-F5344CB8AC3E}">
        <p14:creationId xmlns:p14="http://schemas.microsoft.com/office/powerpoint/2010/main" val="18954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80AB2AA-03B7-4FA6-91B4-C9D643BB638A}" type="datetimeFigureOut">
              <a:rPr lang="tr-TR" smtClean="0"/>
              <a:t>18.02.2026</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C75E9B0-E96C-4467-B3BA-33D0C93A38DE}"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8672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D6DBDF0-B40A-4A45-8513-C40A5DC9ADF3}"/>
              </a:ext>
            </a:extLst>
          </p:cNvPr>
          <p:cNvSpPr>
            <a:spLocks noGrp="1"/>
          </p:cNvSpPr>
          <p:nvPr>
            <p:ph type="ctrTitle"/>
          </p:nvPr>
        </p:nvSpPr>
        <p:spPr/>
        <p:txBody>
          <a:bodyPr>
            <a:normAutofit fontScale="90000"/>
          </a:bodyPr>
          <a:lstStyle/>
          <a:p>
            <a:r>
              <a:rPr lang="tr-TR" dirty="0"/>
              <a:t>NETWORK </a:t>
            </a:r>
            <a:r>
              <a:rPr lang="tr-TR" dirty="0" smtClean="0"/>
              <a:t>SİSTMELER, AĞ TOPLUMU VE NESNELERİN İNTERNETİ</a:t>
            </a:r>
            <a:br>
              <a:rPr lang="tr-TR" dirty="0" smtClean="0"/>
            </a:br>
            <a:endParaRPr lang="tr-TR" dirty="0"/>
          </a:p>
        </p:txBody>
      </p:sp>
      <p:sp>
        <p:nvSpPr>
          <p:cNvPr id="3" name="Alt Başlık 2">
            <a:extLst>
              <a:ext uri="{FF2B5EF4-FFF2-40B4-BE49-F238E27FC236}">
                <a16:creationId xmlns="" xmlns:a16="http://schemas.microsoft.com/office/drawing/2014/main" id="{BE9C6BEC-896D-4E3D-91A5-EC4C890A192D}"/>
              </a:ext>
            </a:extLst>
          </p:cNvPr>
          <p:cNvSpPr>
            <a:spLocks noGrp="1"/>
          </p:cNvSpPr>
          <p:nvPr>
            <p:ph type="subTitle" idx="1"/>
          </p:nvPr>
        </p:nvSpPr>
        <p:spPr/>
        <p:txBody>
          <a:bodyPr/>
          <a:lstStyle/>
          <a:p>
            <a:r>
              <a:rPr lang="tr-TR" dirty="0" smtClean="0"/>
              <a:t>2.HAFTA</a:t>
            </a:r>
            <a:endParaRPr lang="tr-TR" dirty="0"/>
          </a:p>
        </p:txBody>
      </p:sp>
    </p:spTree>
    <p:extLst>
      <p:ext uri="{BB962C8B-B14F-4D97-AF65-F5344CB8AC3E}">
        <p14:creationId xmlns:p14="http://schemas.microsoft.com/office/powerpoint/2010/main" val="56296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2B77218-27DB-421A-B505-011AF605501C}"/>
              </a:ext>
            </a:extLst>
          </p:cNvPr>
          <p:cNvSpPr>
            <a:spLocks noGrp="1"/>
          </p:cNvSpPr>
          <p:nvPr>
            <p:ph type="title"/>
          </p:nvPr>
        </p:nvSpPr>
        <p:spPr/>
        <p:txBody>
          <a:bodyPr/>
          <a:lstStyle/>
          <a:p>
            <a:r>
              <a:rPr lang="tr-TR" dirty="0" err="1"/>
              <a:t>Network’un</a:t>
            </a:r>
            <a:r>
              <a:rPr lang="tr-TR" dirty="0"/>
              <a:t> Tanımı</a:t>
            </a:r>
          </a:p>
        </p:txBody>
      </p:sp>
      <p:sp>
        <p:nvSpPr>
          <p:cNvPr id="3" name="İçerik Yer Tutucusu 2">
            <a:extLst>
              <a:ext uri="{FF2B5EF4-FFF2-40B4-BE49-F238E27FC236}">
                <a16:creationId xmlns="" xmlns:a16="http://schemas.microsoft.com/office/drawing/2014/main" id="{92D6EE12-C368-4327-84EB-11E168944420}"/>
              </a:ext>
            </a:extLst>
          </p:cNvPr>
          <p:cNvSpPr>
            <a:spLocks noGrp="1"/>
          </p:cNvSpPr>
          <p:nvPr>
            <p:ph idx="1"/>
          </p:nvPr>
        </p:nvSpPr>
        <p:spPr>
          <a:xfrm>
            <a:off x="630810" y="1690688"/>
            <a:ext cx="6089479" cy="4351338"/>
          </a:xfrm>
        </p:spPr>
        <p:txBody>
          <a:bodyPr>
            <a:normAutofit/>
          </a:bodyPr>
          <a:lstStyle/>
          <a:p>
            <a:r>
              <a:rPr lang="tr-TR" dirty="0"/>
              <a:t>Bir ağ, bir tür resmî organizasyon olarak değil de sosyal sermaye olarak ele alındığında, aslında bir ağın ekonomik işlevinin gerçekte ne olduğu konusunda çok daha iyi bir kavrayışa sahip olunabilmektedir. Bu görüşe göre, bir ağ ahlaki bir güven ilişkisini temsil etmektedir. </a:t>
            </a:r>
          </a:p>
          <a:p>
            <a:r>
              <a:rPr lang="tr-TR" dirty="0"/>
              <a:t>Öte yandan ağlar, sıradan piyasa işlemleri için gerekli olanların ötesinde </a:t>
            </a:r>
            <a:r>
              <a:rPr lang="tr-TR" dirty="0" err="1"/>
              <a:t>gayriresmî</a:t>
            </a:r>
            <a:r>
              <a:rPr lang="tr-TR" dirty="0"/>
              <a:t> normları veya değerleri paylaşan bir grup bireysel aracıyı da temsil etmektedir. Bu tanımın kapsamına giren normlar ve değerler, iki arkadaş arasında paylaşılan basit karşılıklılık</a:t>
            </a:r>
            <a:br>
              <a:rPr lang="tr-TR" dirty="0"/>
            </a:br>
            <a:r>
              <a:rPr lang="tr-TR" dirty="0"/>
              <a:t>normundan, organize dinlerin yarattığı karmaşık değer sistemlerine kadar uzanabilmektedir.</a:t>
            </a:r>
          </a:p>
        </p:txBody>
      </p:sp>
      <p:sp>
        <p:nvSpPr>
          <p:cNvPr id="6" name="İçerik Yer Tutucusu 2">
            <a:extLst>
              <a:ext uri="{FF2B5EF4-FFF2-40B4-BE49-F238E27FC236}">
                <a16:creationId xmlns="" xmlns:a16="http://schemas.microsoft.com/office/drawing/2014/main" id="{92D6EE12-C368-4327-84EB-11E168944420}"/>
              </a:ext>
            </a:extLst>
          </p:cNvPr>
          <p:cNvSpPr txBox="1">
            <a:spLocks/>
          </p:cNvSpPr>
          <p:nvPr/>
        </p:nvSpPr>
        <p:spPr>
          <a:xfrm>
            <a:off x="-23547736" y="5953863"/>
            <a:ext cx="1953674" cy="2303805"/>
          </a:xfrm>
          <a:prstGeom prst="rect">
            <a:avLst/>
          </a:prstGeom>
        </p:spPr>
        <p:txBody>
          <a:bodyPr vert="horz" lIns="0" tIns="45720" rIns="0" bIns="45720" rtlCol="0">
            <a:normAutofit fontScale="4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tr-TR" smtClean="0"/>
              <a:t>Bir ağ, bir tür resmî organizasyon olarak değil de sosyal sermaye olarak ele alındığında, aslında bir ağın ekonomik işlevinin gerçekte ne olduğu konusunda çok daha iyi bir kavrayışa sahip olunabilmektedir. Bu görüşe göre, bir ağ ahlaki bir güven ilişkisini temsil etmektedir. </a:t>
            </a:r>
          </a:p>
          <a:p>
            <a:r>
              <a:rPr lang="tr-TR" smtClean="0"/>
              <a:t>Öte yandan ağlar, sıradan piyasa işlemleri için gerekli olanların ötesinde gayriresmî normları veya değerleri paylaşan bir grup bireysel aracıyı da temsil etmektedir. Bu tanımın kapsamına giren normlar ve değerler, iki arkadaş arasında paylaşılan basit karşılıklılık</a:t>
            </a:r>
            <a:br>
              <a:rPr lang="tr-TR" smtClean="0"/>
            </a:br>
            <a:r>
              <a:rPr lang="tr-TR" smtClean="0"/>
              <a:t>normundan, organize dinlerin yarattığı karmaşık değer sistemlerine kadar uzanabilmektedir.</a:t>
            </a:r>
            <a:endParaRPr lang="tr-TR" dirty="0"/>
          </a:p>
        </p:txBody>
      </p:sp>
      <p:pic>
        <p:nvPicPr>
          <p:cNvPr id="7" name="Picture 2" descr="A Crash Course in Networking - ByteByteGo Newsle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777" y="1796938"/>
            <a:ext cx="4481690" cy="393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60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2376429-7D38-4461-90CD-740131559289}"/>
              </a:ext>
            </a:extLst>
          </p:cNvPr>
          <p:cNvSpPr>
            <a:spLocks noGrp="1"/>
          </p:cNvSpPr>
          <p:nvPr>
            <p:ph type="title"/>
          </p:nvPr>
        </p:nvSpPr>
        <p:spPr>
          <a:xfrm>
            <a:off x="2318208" y="160640"/>
            <a:ext cx="10515600" cy="662782"/>
          </a:xfrm>
        </p:spPr>
        <p:txBody>
          <a:bodyPr>
            <a:normAutofit fontScale="90000"/>
          </a:bodyPr>
          <a:lstStyle/>
          <a:p>
            <a:r>
              <a:rPr lang="tr-TR" dirty="0"/>
              <a:t>Network (Ağ) Türleri</a:t>
            </a:r>
          </a:p>
        </p:txBody>
      </p:sp>
      <p:sp>
        <p:nvSpPr>
          <p:cNvPr id="3" name="İçerik Yer Tutucusu 2">
            <a:extLst>
              <a:ext uri="{FF2B5EF4-FFF2-40B4-BE49-F238E27FC236}">
                <a16:creationId xmlns="" xmlns:a16="http://schemas.microsoft.com/office/drawing/2014/main" id="{DD137614-7A3F-4AF8-8030-0C79BDA3ABFE}"/>
              </a:ext>
            </a:extLst>
          </p:cNvPr>
          <p:cNvSpPr>
            <a:spLocks noGrp="1"/>
          </p:cNvSpPr>
          <p:nvPr>
            <p:ph idx="1"/>
          </p:nvPr>
        </p:nvSpPr>
        <p:spPr>
          <a:xfrm>
            <a:off x="138761" y="1514012"/>
            <a:ext cx="6008652" cy="4351338"/>
          </a:xfrm>
        </p:spPr>
        <p:txBody>
          <a:bodyPr>
            <a:noAutofit/>
          </a:bodyPr>
          <a:lstStyle/>
          <a:p>
            <a:endParaRPr lang="tr-TR" sz="1400" dirty="0" smtClean="0"/>
          </a:p>
          <a:p>
            <a:r>
              <a:rPr lang="tr-TR" sz="1400" dirty="0" smtClean="0"/>
              <a:t>Ağlar</a:t>
            </a:r>
            <a:r>
              <a:rPr lang="tr-TR" sz="1400" dirty="0"/>
              <a:t>, </a:t>
            </a:r>
            <a:r>
              <a:rPr lang="tr-TR" sz="1400" dirty="0" smtClean="0"/>
              <a:t>hem </a:t>
            </a:r>
            <a:r>
              <a:rPr lang="tr-TR" sz="1400" dirty="0"/>
              <a:t>yaşayan maddelerden hem de farklı ve çeşitli </a:t>
            </a:r>
            <a:r>
              <a:rPr lang="tr-TR" sz="1400" dirty="0" smtClean="0"/>
              <a:t>unsurlardan meydana </a:t>
            </a:r>
            <a:r>
              <a:rPr lang="tr-TR" sz="1400" dirty="0"/>
              <a:t>gelebilir. Örneğin, yeryüzü şekilleri, nehir ağları, flora ve </a:t>
            </a:r>
            <a:r>
              <a:rPr lang="tr-TR" sz="1400" dirty="0" smtClean="0"/>
              <a:t>toplum faunası </a:t>
            </a:r>
            <a:r>
              <a:rPr lang="tr-TR" sz="1400" dirty="0"/>
              <a:t>ekosistemi, sinir sistemi, sosyal ağlar ve medya ağları gibi. </a:t>
            </a:r>
          </a:p>
          <a:p>
            <a:r>
              <a:rPr lang="tr-TR" sz="1400" dirty="0"/>
              <a:t>Fiziksel Ağlar: Yüksek karmaşıklığa sahip doğal sistemler bunlara </a:t>
            </a:r>
            <a:r>
              <a:rPr lang="tr-TR" sz="1400" dirty="0" smtClean="0"/>
              <a:t>örnek verilebilir</a:t>
            </a:r>
            <a:r>
              <a:rPr lang="tr-TR" sz="1400" dirty="0"/>
              <a:t>.</a:t>
            </a:r>
          </a:p>
          <a:p>
            <a:r>
              <a:rPr lang="tr-TR" sz="1400" dirty="0"/>
              <a:t>Organik Ağlar-Organizmalar: Organizmaların sinir sistemleri, kan</a:t>
            </a:r>
            <a:br>
              <a:rPr lang="tr-TR" sz="1400" dirty="0"/>
            </a:br>
            <a:r>
              <a:rPr lang="tr-TR" sz="1400" dirty="0"/>
              <a:t>dolaşım sistemleri, DNA hücrelerinin bağları,</a:t>
            </a:r>
          </a:p>
          <a:p>
            <a:r>
              <a:rPr lang="tr-TR" sz="1400" dirty="0" err="1"/>
              <a:t>Nöral</a:t>
            </a:r>
            <a:r>
              <a:rPr lang="tr-TR" sz="1400" dirty="0"/>
              <a:t> Ağlar-</a:t>
            </a:r>
            <a:r>
              <a:rPr lang="tr-TR" sz="1400" dirty="0" err="1"/>
              <a:t>Mental</a:t>
            </a:r>
            <a:r>
              <a:rPr lang="tr-TR" sz="1400" dirty="0"/>
              <a:t> Sistemler: </a:t>
            </a:r>
            <a:r>
              <a:rPr lang="tr-TR" sz="1400" dirty="0" err="1"/>
              <a:t>Nöral</a:t>
            </a:r>
            <a:r>
              <a:rPr lang="tr-TR" sz="1400" dirty="0"/>
              <a:t> bağlantılar, zihin haritaları,</a:t>
            </a:r>
          </a:p>
          <a:p>
            <a:r>
              <a:rPr lang="tr-TR" sz="1400" dirty="0"/>
              <a:t>Sosyal Ağlar: Sosyal sistemlerdeki soyut ilişki bağları,</a:t>
            </a:r>
          </a:p>
          <a:p>
            <a:r>
              <a:rPr lang="tr-TR" sz="1400" dirty="0"/>
              <a:t>Teknik Ağlar-Teknik Sistemler: Yollar, dağıtım ağları, telekomünikasyon</a:t>
            </a:r>
            <a:br>
              <a:rPr lang="tr-TR" sz="1400" dirty="0"/>
            </a:br>
            <a:r>
              <a:rPr lang="tr-TR" sz="1400" dirty="0"/>
              <a:t>ve bilgisayar ağları gibi teknik sistemlerdeki ağlar,</a:t>
            </a:r>
          </a:p>
          <a:p>
            <a:r>
              <a:rPr lang="tr-TR" sz="1400" dirty="0"/>
              <a:t>Medya Ağları: Medya sistemlerindeki göndericiler ve alıcılar </a:t>
            </a:r>
            <a:r>
              <a:rPr lang="tr-TR" sz="1400" dirty="0" smtClean="0"/>
              <a:t>arasında olan </a:t>
            </a:r>
            <a:r>
              <a:rPr lang="tr-TR" sz="1400" dirty="0"/>
              <a:t>bilgi/sembol şeklinde gönderici ve alıcılar arasındaki ilişkiler.</a:t>
            </a:r>
          </a:p>
          <a:p>
            <a:endParaRPr lang="tr-TR" sz="1400" dirty="0"/>
          </a:p>
        </p:txBody>
      </p:sp>
      <p:pic>
        <p:nvPicPr>
          <p:cNvPr id="11266" name="Picture 2" descr="Network là gì? Tổng hợp từ A-Z kiến thức cần biết về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578" y="1763022"/>
            <a:ext cx="5242689" cy="410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2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37B4198-0DA1-4928-B29A-B097AE624D7D}"/>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2DD9E60B-4A69-42AB-82E8-D1FE93AC496E}"/>
              </a:ext>
            </a:extLst>
          </p:cNvPr>
          <p:cNvSpPr>
            <a:spLocks noGrp="1"/>
          </p:cNvSpPr>
          <p:nvPr>
            <p:ph idx="1"/>
          </p:nvPr>
        </p:nvSpPr>
        <p:spPr>
          <a:xfrm>
            <a:off x="461128" y="1690688"/>
            <a:ext cx="6126959" cy="4351338"/>
          </a:xfrm>
        </p:spPr>
        <p:txBody>
          <a:bodyPr>
            <a:normAutofit/>
          </a:bodyPr>
          <a:lstStyle/>
          <a:p>
            <a:r>
              <a:rPr lang="tr-TR" dirty="0"/>
              <a:t>Ağ, paylaşılan normlar ve değerler tarafından tanımlandığı sürece, piyasadan farklı bir anlama işaret etmektedir. Örneğin bir ağ içindeki alışveriş, bir piyasadaki ekonomik işlemlerden farklı bir temelde gerçekleşebilmektedir. </a:t>
            </a:r>
          </a:p>
          <a:p>
            <a:r>
              <a:rPr lang="tr-TR" dirty="0"/>
              <a:t>Bu bağlamda ağ içinde alışveriş yapacak ortak normlara sahip (örneğin mübadeleye katılma istekliliği) kişiler birbirlerini tanımasa da, aynı dili konuşmasa da ve hatta kimlikleri anonim olsa da alışveriş yapabilirler ve bu bir piyasa işleminde olduğu gibi dikkatli bir maliyet-fayda hesaplamasına bağlı değildir.</a:t>
            </a:r>
          </a:p>
        </p:txBody>
      </p:sp>
      <p:pic>
        <p:nvPicPr>
          <p:cNvPr id="12290" name="Picture 2" descr="Network Nedir? Network Çeşitleri ve İletişim Protokolleri | Codit Tekn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661" y="1737360"/>
            <a:ext cx="5352859" cy="433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28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978D958-1F17-4EDD-9D75-AC851F4FBC86}"/>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52D90AD4-A39C-4286-9707-8140575013B6}"/>
              </a:ext>
            </a:extLst>
          </p:cNvPr>
          <p:cNvSpPr>
            <a:spLocks noGrp="1"/>
          </p:cNvSpPr>
          <p:nvPr>
            <p:ph idx="1"/>
          </p:nvPr>
        </p:nvSpPr>
        <p:spPr>
          <a:xfrm>
            <a:off x="1097280" y="1845734"/>
            <a:ext cx="5160301" cy="4023360"/>
          </a:xfrm>
        </p:spPr>
        <p:txBody>
          <a:bodyPr>
            <a:normAutofit fontScale="85000" lnSpcReduction="10000"/>
          </a:bodyPr>
          <a:lstStyle/>
          <a:p>
            <a:r>
              <a:rPr lang="tr-TR" dirty="0"/>
              <a:t>Sosyal bilimlerde, genel sistem teorisi ve sosyal karmaşıklık </a:t>
            </a:r>
            <a:r>
              <a:rPr lang="tr-TR" dirty="0" smtClean="0"/>
              <a:t>hakkında 1960'ların </a:t>
            </a:r>
            <a:r>
              <a:rPr lang="tr-TR" dirty="0"/>
              <a:t>bazı önemli yazıları, yaşamın birçok alanında hiyerarşinin rollerini</a:t>
            </a:r>
            <a:br>
              <a:rPr lang="tr-TR" dirty="0"/>
            </a:br>
            <a:r>
              <a:rPr lang="tr-TR" dirty="0"/>
              <a:t>öven tavırlar alsa da 1990'larda, ağların çok önemli bir tasarım olduğu </a:t>
            </a:r>
            <a:r>
              <a:rPr lang="tr-TR" dirty="0" smtClean="0"/>
              <a:t>fikri yavaş </a:t>
            </a:r>
            <a:r>
              <a:rPr lang="tr-TR" dirty="0"/>
              <a:t>yavaş ön plana çıkmıştır. Bu nedenle “Yaşam ağı, hiyerarşiler değil, </a:t>
            </a:r>
            <a:r>
              <a:rPr lang="tr-TR" dirty="0" smtClean="0"/>
              <a:t>ağlar içindeki </a:t>
            </a:r>
            <a:r>
              <a:rPr lang="tr-TR" dirty="0"/>
              <a:t>ağlardan oluşur.” şeklinde ifade etmişlerdir.</a:t>
            </a:r>
            <a:br>
              <a:rPr lang="tr-TR" dirty="0"/>
            </a:br>
            <a:endParaRPr lang="tr-TR" dirty="0"/>
          </a:p>
          <a:p>
            <a:r>
              <a:rPr lang="tr-TR" dirty="0"/>
              <a:t>Bir ağ, resmî bir otorite ilişkisine değil paylaşılan </a:t>
            </a:r>
            <a:r>
              <a:rPr lang="tr-TR" dirty="0" err="1" smtClean="0"/>
              <a:t>gayriresmî</a:t>
            </a:r>
            <a:r>
              <a:rPr lang="tr-TR" dirty="0"/>
              <a:t> </a:t>
            </a:r>
            <a:r>
              <a:rPr lang="tr-TR" dirty="0" smtClean="0"/>
              <a:t>normlara </a:t>
            </a:r>
            <a:r>
              <a:rPr lang="tr-TR" dirty="0"/>
              <a:t>dayandığından hiyerarşiden farklıdır. Bu anlamda bir ağ, resmî </a:t>
            </a:r>
            <a:r>
              <a:rPr lang="tr-TR" dirty="0" smtClean="0"/>
              <a:t>bir hiyerarşi </a:t>
            </a:r>
            <a:r>
              <a:rPr lang="tr-TR" dirty="0"/>
              <a:t>ile bir arada var olabilir. Resmî bir hiyerarşinin üyelerinin, üyeliklerini</a:t>
            </a:r>
            <a:br>
              <a:rPr lang="tr-TR" dirty="0"/>
            </a:br>
            <a:r>
              <a:rPr lang="tr-TR" dirty="0"/>
              <a:t>tanımlayan ücret sözleşmelerinin ötesinde normları veya değerleri </a:t>
            </a:r>
            <a:r>
              <a:rPr lang="tr-TR" dirty="0" smtClean="0"/>
              <a:t>birbirleriyle paylaşması </a:t>
            </a:r>
            <a:r>
              <a:rPr lang="tr-TR" dirty="0"/>
              <a:t>gerekmez. Bununla birlikte, resmî organizasyonlar, </a:t>
            </a:r>
            <a:r>
              <a:rPr lang="tr-TR" dirty="0" smtClean="0"/>
              <a:t>himaye, etnik </a:t>
            </a:r>
            <a:r>
              <a:rPr lang="tr-TR" dirty="0"/>
              <a:t>köken veya ortak bir şirket kültürüne dayanan çeşitli türden </a:t>
            </a:r>
            <a:r>
              <a:rPr lang="tr-TR" dirty="0" err="1" smtClean="0"/>
              <a:t>gayriresmî</a:t>
            </a:r>
            <a:r>
              <a:rPr lang="tr-TR" dirty="0"/>
              <a:t> </a:t>
            </a:r>
            <a:r>
              <a:rPr lang="tr-TR" dirty="0" smtClean="0"/>
              <a:t>ağlarla </a:t>
            </a:r>
            <a:r>
              <a:rPr lang="tr-TR" dirty="0"/>
              <a:t>çevrilidir.</a:t>
            </a:r>
          </a:p>
        </p:txBody>
      </p:sp>
      <p:pic>
        <p:nvPicPr>
          <p:cNvPr id="13314" name="Picture 2" descr="Network Effects in Education | Getting S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581" y="1845734"/>
            <a:ext cx="572877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7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E0AE66A-6785-45CA-BD04-79368EE4A661}"/>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89C90E63-EF98-4892-A193-EE8AA556ECC0}"/>
              </a:ext>
            </a:extLst>
          </p:cNvPr>
          <p:cNvSpPr>
            <a:spLocks noGrp="1"/>
          </p:cNvSpPr>
          <p:nvPr>
            <p:ph idx="1"/>
          </p:nvPr>
        </p:nvSpPr>
        <p:spPr>
          <a:xfrm>
            <a:off x="1097280" y="1845733"/>
            <a:ext cx="5942498" cy="4643201"/>
          </a:xfrm>
        </p:spPr>
        <p:txBody>
          <a:bodyPr>
            <a:normAutofit fontScale="77500" lnSpcReduction="20000"/>
          </a:bodyPr>
          <a:lstStyle/>
          <a:p>
            <a:r>
              <a:rPr lang="tr-TR" dirty="0"/>
              <a:t>Ağ biliminin özünde, ağın yapısı ve dinamikleri belirlendikten sonra </a:t>
            </a:r>
            <a:r>
              <a:rPr lang="tr-TR" dirty="0" smtClean="0"/>
              <a:t>ağlarda bağlantı </a:t>
            </a:r>
            <a:r>
              <a:rPr lang="tr-TR" dirty="0"/>
              <a:t>ve düğümler arasındaki ilişkiye geldiğimize ise: 1. Ağlar </a:t>
            </a:r>
            <a:r>
              <a:rPr lang="tr-TR" dirty="0" smtClean="0"/>
              <a:t>bağlantılar ile </a:t>
            </a:r>
            <a:r>
              <a:rPr lang="tr-TR" dirty="0"/>
              <a:t>bağlanan düğümlerden oluşur, 2. Ağlarda düğümler ve bağlantılar </a:t>
            </a:r>
            <a:r>
              <a:rPr lang="tr-TR" dirty="0" smtClean="0"/>
              <a:t>arasında kaynak </a:t>
            </a:r>
            <a:r>
              <a:rPr lang="tr-TR" dirty="0"/>
              <a:t>alışverişi olur, 3. Ağlarda düğümler yalnızca doğrudan </a:t>
            </a:r>
            <a:r>
              <a:rPr lang="tr-TR" dirty="0" smtClean="0"/>
              <a:t>bağlantı yoluyla </a:t>
            </a:r>
            <a:r>
              <a:rPr lang="tr-TR" dirty="0"/>
              <a:t>etkileşime girer. Genel olarak ise ağlar bağlantı, değiş tokuş ve </a:t>
            </a:r>
            <a:r>
              <a:rPr lang="tr-TR" dirty="0" smtClean="0"/>
              <a:t>yerellik gibi </a:t>
            </a:r>
            <a:r>
              <a:rPr lang="tr-TR" dirty="0"/>
              <a:t>özelliklere sahiptir:</a:t>
            </a:r>
          </a:p>
          <a:p>
            <a:r>
              <a:rPr lang="tr-TR" dirty="0"/>
              <a:t>Bağlantı: Bir ağ, her ayrı varlığın (</a:t>
            </a:r>
            <a:r>
              <a:rPr lang="tr-TR" dirty="0" err="1"/>
              <a:t>graf</a:t>
            </a:r>
            <a:r>
              <a:rPr lang="tr-TR" dirty="0"/>
              <a:t>-teorik terminolojide "düğüm")</a:t>
            </a:r>
            <a:br>
              <a:rPr lang="tr-TR" dirty="0"/>
            </a:br>
            <a:r>
              <a:rPr lang="tr-TR" dirty="0"/>
              <a:t>diğer düğümlere sonlu sayıda tanımlanmış bağlantıya ("bağlantılar")</a:t>
            </a:r>
            <a:br>
              <a:rPr lang="tr-TR" dirty="0"/>
            </a:br>
            <a:r>
              <a:rPr lang="tr-TR" dirty="0"/>
              <a:t>sahip olduğu iyi tanımlanmış bir dinamik bağlantı topolojisine sahiptir.</a:t>
            </a:r>
          </a:p>
          <a:p>
            <a:r>
              <a:rPr lang="tr-TR" dirty="0"/>
              <a:t>Değiş Tokuş: Bağlantı topolojisi, düğümler arasında bir veya daha fazla</a:t>
            </a:r>
            <a:br>
              <a:rPr lang="tr-TR" dirty="0"/>
            </a:br>
            <a:r>
              <a:rPr lang="tr-TR" dirty="0"/>
              <a:t>kaynak sınıfını değiş tokuş etmek için mevcuttur. Aslında, iki düğüm</a:t>
            </a:r>
            <a:br>
              <a:rPr lang="tr-TR" dirty="0"/>
            </a:br>
            <a:r>
              <a:rPr lang="tr-TR" dirty="0"/>
              <a:t>arasında bir bağlantı, ancak ve ancak ağ alanı için önemli kaynaklar</a:t>
            </a:r>
            <a:br>
              <a:rPr lang="tr-TR" dirty="0"/>
            </a:br>
            <a:r>
              <a:rPr lang="tr-TR" dirty="0"/>
              <a:t>aralarında doğrudan değiş tokuş edilebiliyorsa mevcuttur.</a:t>
            </a:r>
          </a:p>
          <a:p>
            <a:r>
              <a:rPr lang="tr-TR" dirty="0"/>
              <a:t>Yerellik: Değiştirilen kaynak teslim edilir ve etkileri yalnızca yerel </a:t>
            </a:r>
            <a:r>
              <a:rPr lang="tr-TR" dirty="0" smtClean="0"/>
              <a:t>etkileşimlerde (düğümden </a:t>
            </a:r>
            <a:r>
              <a:rPr lang="tr-TR" dirty="0"/>
              <a:t>bağlantıya, bağlantıdan düğüme) </a:t>
            </a:r>
            <a:r>
              <a:rPr lang="tr-TR" dirty="0" smtClean="0"/>
              <a:t>gerçekleşir. Bu </a:t>
            </a:r>
            <a:r>
              <a:rPr lang="tr-TR" dirty="0"/>
              <a:t>etkileşim yeri, yerel olarak mevcut bir durum üzerinde </a:t>
            </a:r>
            <a:r>
              <a:rPr lang="tr-TR" dirty="0" smtClean="0"/>
              <a:t>hareket eden </a:t>
            </a:r>
            <a:r>
              <a:rPr lang="tr-TR" dirty="0"/>
              <a:t>özerk aracıları gerektirir.</a:t>
            </a:r>
          </a:p>
          <a:p>
            <a:endParaRPr lang="tr-TR" dirty="0"/>
          </a:p>
        </p:txBody>
      </p:sp>
      <p:pic>
        <p:nvPicPr>
          <p:cNvPr id="14338" name="Picture 2" descr="동사로 쓰는 &quot;network&quot; : 네이버 블로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778" y="1894759"/>
            <a:ext cx="4693186" cy="392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9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AA4BF96-FE46-41FB-811E-54317009959C}"/>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5FB3A240-6542-40F1-AB15-1B9A0941EFCC}"/>
              </a:ext>
            </a:extLst>
          </p:cNvPr>
          <p:cNvSpPr>
            <a:spLocks noGrp="1"/>
          </p:cNvSpPr>
          <p:nvPr>
            <p:ph idx="1"/>
          </p:nvPr>
        </p:nvSpPr>
        <p:spPr>
          <a:xfrm>
            <a:off x="838200" y="1825625"/>
            <a:ext cx="5882089" cy="4351338"/>
          </a:xfrm>
        </p:spPr>
        <p:txBody>
          <a:bodyPr>
            <a:normAutofit/>
          </a:bodyPr>
          <a:lstStyle/>
          <a:p>
            <a:r>
              <a:rPr lang="tr-TR" dirty="0"/>
              <a:t>Bir ağ, bir tür ilişkilendirme yoluyla birbirine bağlanan bir noktalar topluluğudur.</a:t>
            </a:r>
            <a:br>
              <a:rPr lang="tr-TR" dirty="0"/>
            </a:br>
            <a:endParaRPr lang="tr-TR" dirty="0"/>
          </a:p>
          <a:p>
            <a:r>
              <a:rPr lang="tr-TR" dirty="0"/>
              <a:t>Bu noktalar insanları, yerleri veya kaynakları ya da bağlantılar, rota, mesafe, aile üyeliği ve raporlama yapısı vb. gibi aralarındaki herhangi bir ilişkiyi temsil edebilir. </a:t>
            </a:r>
          </a:p>
          <a:p>
            <a:r>
              <a:rPr lang="tr-TR" dirty="0"/>
              <a:t>Ağ; çizgiler, yaylar ve semboller kullanılarak grafiksel olarak gösterilir, böylece izleyici ağın yapısını daha kolay görselleştirebilir ve analiz edebilir. Kısaca, bir ağ, düğümler tarafından temsil edilen değişkenleri ve ilişkileri (Resmî olarak kenarlar olarak adlandırılır.) içeren çeşitli yapıları ifade eder.</a:t>
            </a:r>
          </a:p>
        </p:txBody>
      </p:sp>
      <p:pic>
        <p:nvPicPr>
          <p:cNvPr id="15362" name="Picture 2" descr="Network Çözümleri - Computer.web.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289" y="1825625"/>
            <a:ext cx="5185273" cy="424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2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4BAA0CB-AEDE-4B5E-9CBA-F3AAB06A28E9}"/>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D6A6E596-3C86-477F-92D3-12B676C5AA1C}"/>
              </a:ext>
            </a:extLst>
          </p:cNvPr>
          <p:cNvSpPr>
            <a:spLocks noGrp="1"/>
          </p:cNvSpPr>
          <p:nvPr>
            <p:ph idx="1"/>
          </p:nvPr>
        </p:nvSpPr>
        <p:spPr>
          <a:xfrm>
            <a:off x="838200" y="1825625"/>
            <a:ext cx="7212291" cy="4351338"/>
          </a:xfrm>
        </p:spPr>
        <p:txBody>
          <a:bodyPr/>
          <a:lstStyle/>
          <a:p>
            <a:r>
              <a:rPr lang="tr-TR" dirty="0"/>
              <a:t>Düğümler bireyleri ve yönlendirilmiş bağlantılar üzerindeki ağırlıkları, bir bireyin diğeri üzerindeki etkisinin derecesini temsil eder. Sosyal bilimlerde, bir dizi başka sosyal etkileşim olgusunu açıklamak için kullanılan ağ teorilerinden birisi de çizge teorisidir. Philip </a:t>
            </a:r>
            <a:r>
              <a:rPr lang="tr-TR" dirty="0" err="1"/>
              <a:t>Bonacich</a:t>
            </a:r>
            <a:r>
              <a:rPr lang="tr-TR" dirty="0"/>
              <a:t>, bir sosyal ağdaki etkinin, ağın bağlantı matrisi kullanılarak matematiksel olarak temsil edilebileceğini fark eden belki de ilk sosyal bilimcidir.</a:t>
            </a:r>
          </a:p>
        </p:txBody>
      </p:sp>
      <p:pic>
        <p:nvPicPr>
          <p:cNvPr id="4" name="Resim 3">
            <a:extLst>
              <a:ext uri="{FF2B5EF4-FFF2-40B4-BE49-F238E27FC236}">
                <a16:creationId xmlns="" xmlns:a16="http://schemas.microsoft.com/office/drawing/2014/main" id="{289A52C4-A0C1-4631-B862-F2030FC27C64}"/>
              </a:ext>
            </a:extLst>
          </p:cNvPr>
          <p:cNvPicPr>
            <a:picLocks noChangeAspect="1"/>
          </p:cNvPicPr>
          <p:nvPr/>
        </p:nvPicPr>
        <p:blipFill>
          <a:blip r:embed="rId2"/>
          <a:stretch>
            <a:fillRect/>
          </a:stretch>
        </p:blipFill>
        <p:spPr>
          <a:xfrm>
            <a:off x="8193711" y="2023928"/>
            <a:ext cx="3639058" cy="4242104"/>
          </a:xfrm>
          <a:prstGeom prst="rect">
            <a:avLst/>
          </a:prstGeom>
        </p:spPr>
      </p:pic>
    </p:spTree>
    <p:extLst>
      <p:ext uri="{BB962C8B-B14F-4D97-AF65-F5344CB8AC3E}">
        <p14:creationId xmlns:p14="http://schemas.microsoft.com/office/powerpoint/2010/main" val="67848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4BAA0CB-AEDE-4B5E-9CBA-F3AAB06A28E9}"/>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D6A6E596-3C86-477F-92D3-12B676C5AA1C}"/>
              </a:ext>
            </a:extLst>
          </p:cNvPr>
          <p:cNvSpPr>
            <a:spLocks noGrp="1"/>
          </p:cNvSpPr>
          <p:nvPr>
            <p:ph idx="1"/>
          </p:nvPr>
        </p:nvSpPr>
        <p:spPr>
          <a:xfrm>
            <a:off x="838200" y="1825625"/>
            <a:ext cx="8381214" cy="4351338"/>
          </a:xfrm>
        </p:spPr>
        <p:txBody>
          <a:bodyPr>
            <a:normAutofit/>
          </a:bodyPr>
          <a:lstStyle/>
          <a:p>
            <a:r>
              <a:rPr lang="tr-TR" dirty="0"/>
              <a:t>Dört noktadan oluşan basit bir</a:t>
            </a:r>
            <a:br>
              <a:rPr lang="tr-TR" dirty="0"/>
            </a:br>
            <a:r>
              <a:rPr lang="tr-TR" dirty="0"/>
              <a:t>ağ Şekil 2'de görülebilir. Bu ağda noktalar</a:t>
            </a:r>
            <a:br>
              <a:rPr lang="tr-TR" dirty="0"/>
            </a:br>
            <a:r>
              <a:rPr lang="tr-TR" dirty="0"/>
              <a:t>insanlardır ve bağlantılar ise</a:t>
            </a:r>
            <a:br>
              <a:rPr lang="tr-TR" dirty="0"/>
            </a:br>
            <a:r>
              <a:rPr lang="tr-TR" dirty="0"/>
              <a:t>insanlar arasındaki ilişkilerdir. Bu</a:t>
            </a:r>
            <a:br>
              <a:rPr lang="tr-TR" dirty="0"/>
            </a:br>
            <a:r>
              <a:rPr lang="tr-TR" dirty="0"/>
              <a:t>basit ağ örneğinde; 1 </a:t>
            </a:r>
            <a:r>
              <a:rPr lang="tr-TR" dirty="0" err="1"/>
              <a:t>no’lu</a:t>
            </a:r>
            <a:r>
              <a:rPr lang="tr-TR" dirty="0"/>
              <a:t> kişi 2 </a:t>
            </a:r>
            <a:r>
              <a:rPr lang="tr-TR" dirty="0" err="1"/>
              <a:t>no’lu</a:t>
            </a:r>
            <a:r>
              <a:rPr lang="tr-TR" dirty="0"/>
              <a:t/>
            </a:r>
            <a:br>
              <a:rPr lang="tr-TR" dirty="0"/>
            </a:br>
            <a:r>
              <a:rPr lang="tr-TR" dirty="0"/>
              <a:t>kişinin kararını etkiliyorsa ve 2 </a:t>
            </a:r>
            <a:r>
              <a:rPr lang="tr-TR" dirty="0" err="1"/>
              <a:t>no’lu</a:t>
            </a:r>
            <a:r>
              <a:rPr lang="tr-TR" dirty="0"/>
              <a:t/>
            </a:r>
            <a:br>
              <a:rPr lang="tr-TR" dirty="0"/>
            </a:br>
            <a:r>
              <a:rPr lang="tr-TR" dirty="0"/>
              <a:t>kişi 3 </a:t>
            </a:r>
            <a:r>
              <a:rPr lang="tr-TR" dirty="0" err="1"/>
              <a:t>no’lu</a:t>
            </a:r>
            <a:r>
              <a:rPr lang="tr-TR" dirty="0"/>
              <a:t> kişinin kararını etkiliyorsa</a:t>
            </a:r>
            <a:br>
              <a:rPr lang="tr-TR" dirty="0"/>
            </a:br>
            <a:r>
              <a:rPr lang="tr-TR" dirty="0"/>
              <a:t>grup fikir birliği üzerindeki genel</a:t>
            </a:r>
            <a:br>
              <a:rPr lang="tr-TR" dirty="0"/>
            </a:br>
            <a:r>
              <a:rPr lang="tr-TR" dirty="0"/>
              <a:t>etkinin ne olduğu ve etkiler zincirinin</a:t>
            </a:r>
            <a:br>
              <a:rPr lang="tr-TR" dirty="0"/>
            </a:br>
            <a:r>
              <a:rPr lang="tr-TR" dirty="0"/>
              <a:t>bir ağ üzerinden yayılıp ve sonunda</a:t>
            </a:r>
            <a:br>
              <a:rPr lang="tr-TR" dirty="0"/>
            </a:br>
            <a:r>
              <a:rPr lang="tr-TR" dirty="0"/>
              <a:t>ortak bir değere yerleşme olasılığı</a:t>
            </a:r>
            <a:br>
              <a:rPr lang="tr-TR" dirty="0"/>
            </a:br>
            <a:r>
              <a:rPr lang="tr-TR" dirty="0"/>
              <a:t>önem kazanmaktadır.</a:t>
            </a:r>
          </a:p>
        </p:txBody>
      </p:sp>
      <p:pic>
        <p:nvPicPr>
          <p:cNvPr id="4" name="Resim 3">
            <a:extLst>
              <a:ext uri="{FF2B5EF4-FFF2-40B4-BE49-F238E27FC236}">
                <a16:creationId xmlns="" xmlns:a16="http://schemas.microsoft.com/office/drawing/2014/main" id="{289A52C4-A0C1-4631-B862-F2030FC27C64}"/>
              </a:ext>
            </a:extLst>
          </p:cNvPr>
          <p:cNvPicPr>
            <a:picLocks noChangeAspect="1"/>
          </p:cNvPicPr>
          <p:nvPr/>
        </p:nvPicPr>
        <p:blipFill>
          <a:blip r:embed="rId2"/>
          <a:stretch>
            <a:fillRect/>
          </a:stretch>
        </p:blipFill>
        <p:spPr>
          <a:xfrm>
            <a:off x="8072525" y="2079013"/>
            <a:ext cx="3639058" cy="4242104"/>
          </a:xfrm>
          <a:prstGeom prst="rect">
            <a:avLst/>
          </a:prstGeom>
        </p:spPr>
      </p:pic>
    </p:spTree>
    <p:extLst>
      <p:ext uri="{BB962C8B-B14F-4D97-AF65-F5344CB8AC3E}">
        <p14:creationId xmlns:p14="http://schemas.microsoft.com/office/powerpoint/2010/main" val="296444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2109C58-83F7-4E1A-91D8-C7C38FB85545}"/>
              </a:ext>
            </a:extLst>
          </p:cNvPr>
          <p:cNvSpPr>
            <a:spLocks noGrp="1"/>
          </p:cNvSpPr>
          <p:nvPr>
            <p:ph type="title"/>
          </p:nvPr>
        </p:nvSpPr>
        <p:spPr/>
        <p:txBody>
          <a:bodyPr/>
          <a:lstStyle/>
          <a:p>
            <a:r>
              <a:rPr lang="tr-TR" dirty="0"/>
              <a:t>Networklerin (Ağların) Özellikleri</a:t>
            </a:r>
          </a:p>
        </p:txBody>
      </p:sp>
      <p:sp>
        <p:nvSpPr>
          <p:cNvPr id="3" name="İçerik Yer Tutucusu 2">
            <a:extLst>
              <a:ext uri="{FF2B5EF4-FFF2-40B4-BE49-F238E27FC236}">
                <a16:creationId xmlns="" xmlns:a16="http://schemas.microsoft.com/office/drawing/2014/main" id="{901896AA-9BF0-40E3-BAE6-1727187F098F}"/>
              </a:ext>
            </a:extLst>
          </p:cNvPr>
          <p:cNvSpPr>
            <a:spLocks noGrp="1"/>
          </p:cNvSpPr>
          <p:nvPr>
            <p:ph idx="1"/>
          </p:nvPr>
        </p:nvSpPr>
        <p:spPr>
          <a:xfrm>
            <a:off x="1097280" y="1845734"/>
            <a:ext cx="5424706" cy="4023360"/>
          </a:xfrm>
        </p:spPr>
        <p:txBody>
          <a:bodyPr/>
          <a:lstStyle/>
          <a:p>
            <a:r>
              <a:rPr lang="tr-TR" dirty="0"/>
              <a:t>En basit ağ, 1 ve 2 olmak üzere iki nesne ve bunları birbirine bağlayan bir ilişki şeklinde kurulmaktadır. </a:t>
            </a:r>
          </a:p>
          <a:p>
            <a:r>
              <a:rPr lang="tr-TR" dirty="0"/>
              <a:t>Örneğin 1. ve 2. düğümler insanlar olabilir ve onları birbirine bağlayan ilişki yalnızca aynı mekânda aynı anda bulunmaktır. </a:t>
            </a:r>
          </a:p>
          <a:p>
            <a:r>
              <a:rPr lang="tr-TR" dirty="0"/>
              <a:t>Bir ağın yapısı, hangi düğümlerin hangi diğer düğümlere bağlı olduğu ve bağlantıların tek yönlü mü yoksa çift yönlü mü olduğu belirtilerek belirlenir. Bu bilgilerden, ağın yapısını karakterize eden bir dizi uygunluk rakamı belirlenebilir.</a:t>
            </a:r>
          </a:p>
        </p:txBody>
      </p:sp>
      <p:pic>
        <p:nvPicPr>
          <p:cNvPr id="16386" name="Picture 2" descr="Network Nedir? Nasıl Network Oluşturulur? - Tici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963" y="1845734"/>
            <a:ext cx="4721608"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9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6B19341-8D50-4EDA-A042-53D5FD402158}"/>
              </a:ext>
            </a:extLst>
          </p:cNvPr>
          <p:cNvSpPr>
            <a:spLocks noGrp="1"/>
          </p:cNvSpPr>
          <p:nvPr>
            <p:ph type="title"/>
          </p:nvPr>
        </p:nvSpPr>
        <p:spPr/>
        <p:txBody>
          <a:bodyPr/>
          <a:lstStyle/>
          <a:p>
            <a:r>
              <a:rPr lang="tr-TR" dirty="0"/>
              <a:t>Networklerin (Ağların) Özellikleri</a:t>
            </a:r>
          </a:p>
        </p:txBody>
      </p:sp>
      <p:sp>
        <p:nvSpPr>
          <p:cNvPr id="5" name="İçerik Yer Tutucusu 4">
            <a:extLst>
              <a:ext uri="{FF2B5EF4-FFF2-40B4-BE49-F238E27FC236}">
                <a16:creationId xmlns="" xmlns:a16="http://schemas.microsoft.com/office/drawing/2014/main" id="{FBF01A57-0B33-405E-B485-AEC7CB1AFF51}"/>
              </a:ext>
            </a:extLst>
          </p:cNvPr>
          <p:cNvSpPr>
            <a:spLocks noGrp="1"/>
          </p:cNvSpPr>
          <p:nvPr>
            <p:ph idx="1"/>
          </p:nvPr>
        </p:nvSpPr>
        <p:spPr>
          <a:xfrm>
            <a:off x="838200" y="1825625"/>
            <a:ext cx="8079557" cy="4351338"/>
          </a:xfrm>
        </p:spPr>
        <p:txBody>
          <a:bodyPr/>
          <a:lstStyle/>
          <a:p>
            <a:r>
              <a:rPr lang="tr-TR" dirty="0"/>
              <a:t>Şekil 3’te a’daki ilişki yönlü değil basit ilişkidir ve b'de ise 1- beğeni-&gt;2 gibi yönlendirilmiş ilişki vardır. Beğenme ağı (c düğümünde), düğüm 1 ve 2 birbirinden hoşlanır veya beğenileri karşılıklıdır. </a:t>
            </a:r>
          </a:p>
          <a:p>
            <a:r>
              <a:rPr lang="tr-TR" dirty="0"/>
              <a:t>Aynı odada birlikte durmanın 1’ine benzer, ancak bir değeri veya akışı vardır. Ancak karşılıklılık zor bir konudur ve elde edilmesi o kadar kolay değildir, bu nedenle karşılıklı ağlar sınırlı olma eğilimindedir. İkili arasındaki yaygın bir bağ, genellikle anti simetrik olma eğilimindedir.</a:t>
            </a:r>
          </a:p>
        </p:txBody>
      </p:sp>
      <p:pic>
        <p:nvPicPr>
          <p:cNvPr id="6" name="İçerik Yer Tutucusu 3">
            <a:extLst>
              <a:ext uri="{FF2B5EF4-FFF2-40B4-BE49-F238E27FC236}">
                <a16:creationId xmlns="" xmlns:a16="http://schemas.microsoft.com/office/drawing/2014/main" id="{239283A2-E001-40FD-8610-80F42E3CCE10}"/>
              </a:ext>
            </a:extLst>
          </p:cNvPr>
          <p:cNvPicPr>
            <a:picLocks noChangeAspect="1"/>
          </p:cNvPicPr>
          <p:nvPr/>
        </p:nvPicPr>
        <p:blipFill>
          <a:blip r:embed="rId2"/>
          <a:stretch>
            <a:fillRect/>
          </a:stretch>
        </p:blipFill>
        <p:spPr>
          <a:xfrm>
            <a:off x="8917756" y="1582080"/>
            <a:ext cx="3111627" cy="4684552"/>
          </a:xfrm>
          <a:prstGeom prst="rect">
            <a:avLst/>
          </a:prstGeom>
        </p:spPr>
      </p:pic>
    </p:spTree>
    <p:extLst>
      <p:ext uri="{BB962C8B-B14F-4D97-AF65-F5344CB8AC3E}">
        <p14:creationId xmlns:p14="http://schemas.microsoft.com/office/powerpoint/2010/main" val="4514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1B94E17-66B1-4483-A8BF-1180A7BFF716}"/>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 xmlns:a16="http://schemas.microsoft.com/office/drawing/2014/main" id="{9D835CDF-C4DC-4FF6-B3A0-5593A3DA6B84}"/>
              </a:ext>
            </a:extLst>
          </p:cNvPr>
          <p:cNvSpPr>
            <a:spLocks noGrp="1"/>
          </p:cNvSpPr>
          <p:nvPr>
            <p:ph idx="1"/>
          </p:nvPr>
        </p:nvSpPr>
        <p:spPr>
          <a:xfrm>
            <a:off x="1097280" y="1845734"/>
            <a:ext cx="5237419" cy="4023360"/>
          </a:xfrm>
        </p:spPr>
        <p:txBody>
          <a:bodyPr>
            <a:normAutofit/>
          </a:bodyPr>
          <a:lstStyle/>
          <a:p>
            <a:r>
              <a:rPr lang="tr-TR" dirty="0"/>
              <a:t>İşte bu yapıdır dedi </a:t>
            </a:r>
            <a:r>
              <a:rPr lang="tr-TR" dirty="0" err="1"/>
              <a:t>Morpheus</a:t>
            </a:r>
            <a:r>
              <a:rPr lang="tr-TR" dirty="0"/>
              <a:t> Neo’ya. Giysiden tut da eğitim oyunlarına dek bize gerekli olan her şeyi </a:t>
            </a:r>
            <a:r>
              <a:rPr lang="tr-TR" dirty="0" err="1"/>
              <a:t>yükleyebilebileceğimiz</a:t>
            </a:r>
            <a:r>
              <a:rPr lang="tr-TR" dirty="0"/>
              <a:t> yapı (</a:t>
            </a:r>
            <a:r>
              <a:rPr lang="tr-TR" dirty="0" err="1"/>
              <a:t>Matrix</a:t>
            </a:r>
            <a:r>
              <a:rPr lang="tr-TR" dirty="0"/>
              <a:t> 1. Film).</a:t>
            </a:r>
            <a:br>
              <a:rPr lang="tr-TR" dirty="0"/>
            </a:br>
            <a:r>
              <a:rPr lang="tr-TR" dirty="0" smtClean="0"/>
              <a:t>İçinde </a:t>
            </a:r>
            <a:r>
              <a:rPr lang="tr-TR" dirty="0"/>
              <a:t>yaşadığımız evren, kainat hatta dünyamız bir yapıdır. Biz </a:t>
            </a:r>
            <a:r>
              <a:rPr lang="tr-TR" dirty="0" smtClean="0"/>
              <a:t>bunların üzerine </a:t>
            </a:r>
            <a:r>
              <a:rPr lang="tr-TR" dirty="0"/>
              <a:t>ağları kurarız. Ülkeler, şirketler ve insanlar kendi aralarındaki anlaşmalar, sözleşmelerle ilişkiler ağını kurarlar. Bu ağlar aracılığıyla varlıklarını sürdürürler. </a:t>
            </a:r>
          </a:p>
          <a:p>
            <a:r>
              <a:rPr lang="tr-TR" dirty="0"/>
              <a:t>Doğadaki tüm dünyayı kapsayan yaşam döngü ağından bir </a:t>
            </a:r>
            <a:r>
              <a:rPr lang="tr-TR" dirty="0" smtClean="0"/>
              <a:t>işletme içindeki </a:t>
            </a:r>
            <a:r>
              <a:rPr lang="tr-TR" dirty="0"/>
              <a:t>üretim ağına, hatta mahallede çay içerken yapılan dedikodu </a:t>
            </a:r>
            <a:r>
              <a:rPr lang="tr-TR" dirty="0" smtClean="0"/>
              <a:t>ağına kadar </a:t>
            </a:r>
            <a:r>
              <a:rPr lang="tr-TR" dirty="0"/>
              <a:t>aslında biz insanlar her an ağlarla çevriliyiz.</a:t>
            </a:r>
          </a:p>
        </p:txBody>
      </p:sp>
      <p:pic>
        <p:nvPicPr>
          <p:cNvPr id="2050" name="Picture 2" descr="Is This Life For Real Or Simulated? | Provoq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074" y="1737360"/>
            <a:ext cx="5166873" cy="4543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rail'den Soykırıma, Matrix'ten Armageddon'a – Derin Tari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350" y="286604"/>
            <a:ext cx="4437464" cy="168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19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 Toplumu Nedir?</a:t>
            </a:r>
          </a:p>
        </p:txBody>
      </p:sp>
      <p:sp>
        <p:nvSpPr>
          <p:cNvPr id="3" name="İçerik Yer Tutucusu 2"/>
          <p:cNvSpPr>
            <a:spLocks noGrp="1"/>
          </p:cNvSpPr>
          <p:nvPr>
            <p:ph idx="1"/>
          </p:nvPr>
        </p:nvSpPr>
        <p:spPr>
          <a:xfrm>
            <a:off x="1097280" y="1845734"/>
            <a:ext cx="5656060" cy="2349369"/>
          </a:xfrm>
        </p:spPr>
        <p:txBody>
          <a:bodyPr>
            <a:noAutofit/>
          </a:bodyPr>
          <a:lstStyle/>
          <a:p>
            <a:r>
              <a:rPr lang="tr-TR" dirty="0"/>
              <a:t>Ağ toplumu, Manuel </a:t>
            </a:r>
            <a:r>
              <a:rPr lang="tr-TR" dirty="0" err="1"/>
              <a:t>Castells</a:t>
            </a:r>
            <a:r>
              <a:rPr lang="tr-TR" dirty="0"/>
              <a:t> tarafından Bilgi Çağı’nı karakterize eden yeni toplumsal yapı olarak tanımlanmaktadır. </a:t>
            </a:r>
            <a:endParaRPr lang="tr-TR" dirty="0" smtClean="0"/>
          </a:p>
          <a:p>
            <a:r>
              <a:rPr lang="tr-TR" dirty="0" smtClean="0"/>
              <a:t>Bu </a:t>
            </a:r>
            <a:r>
              <a:rPr lang="tr-TR" dirty="0"/>
              <a:t>yapı; ekonomi, istihdam, kültür, siyaset, devlet kurumları, mekân ve zaman algısında eşzamanlı bir dönüşüm ile şekillenmektedir. Günümüzde dijital yeni ekonomi ile doğrudan ilişkilidir. </a:t>
            </a:r>
            <a:endParaRPr lang="tr-TR" dirty="0" smtClean="0"/>
          </a:p>
          <a:p>
            <a:r>
              <a:rPr lang="tr-TR" dirty="0" smtClean="0"/>
              <a:t>Sosyal </a:t>
            </a:r>
            <a:r>
              <a:rPr lang="tr-TR" dirty="0"/>
              <a:t>anlamda ağlar; bireylerin formel ya da enformel biçimde kurdukları, geçmişte fiziksel mekâna dayalı iken bugün teknolojik gelişmelerle sanal ortama da taşınan bağlantı sistemleridir. Bu ağlarda kesintisiz bilgi ve mesaj aktarımı gerçekleşmektedir.</a:t>
            </a:r>
          </a:p>
        </p:txBody>
      </p:sp>
      <p:pic>
        <p:nvPicPr>
          <p:cNvPr id="17410" name="Picture 2" descr="Detecting Communities Based on Network Topology | Scientific Rep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848" y="1845734"/>
            <a:ext cx="5165572" cy="404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68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 Toplumu Nedir?</a:t>
            </a:r>
          </a:p>
        </p:txBody>
      </p:sp>
      <p:sp>
        <p:nvSpPr>
          <p:cNvPr id="3" name="İçerik Yer Tutucusu 2"/>
          <p:cNvSpPr>
            <a:spLocks noGrp="1"/>
          </p:cNvSpPr>
          <p:nvPr>
            <p:ph idx="1"/>
          </p:nvPr>
        </p:nvSpPr>
        <p:spPr>
          <a:xfrm>
            <a:off x="529728" y="1880710"/>
            <a:ext cx="6576152" cy="4351338"/>
          </a:xfrm>
        </p:spPr>
        <p:txBody>
          <a:bodyPr>
            <a:normAutofit fontScale="92500" lnSpcReduction="20000"/>
          </a:bodyPr>
          <a:lstStyle/>
          <a:p>
            <a:r>
              <a:rPr lang="tr-TR" dirty="0" err="1"/>
              <a:t>Castells’e</a:t>
            </a:r>
            <a:r>
              <a:rPr lang="tr-TR" dirty="0"/>
              <a:t> göre ağ, “birbiriyle bağlantılı düğümler dizisidir.” Düğümlerin niteliği, söz konusu ağın türüne göre değişmektedir. Ağ yapıları; küreselleşmeye, yeniliğe ve merkezsiz yoğunlaşmaya dayalı kapitalist ekonomi için uygun bir organizasyon biçimidir. Esnek şirket yapıları, yeniden yapılanma kültürü ve modern toplumsal örgütlenme ağ yapıları üzerinden şekillenmektedir. Ağ temelli toplum; açık, dinamik ve yeniliğe uyum sağlayabilen bir sistemdir.</a:t>
            </a:r>
          </a:p>
          <a:p>
            <a:r>
              <a:rPr lang="tr-TR" dirty="0"/>
              <a:t>Jan </a:t>
            </a:r>
            <a:r>
              <a:rPr lang="tr-TR" dirty="0" err="1"/>
              <a:t>van</a:t>
            </a:r>
            <a:r>
              <a:rPr lang="tr-TR" dirty="0"/>
              <a:t> </a:t>
            </a:r>
            <a:r>
              <a:rPr lang="tr-TR" dirty="0" err="1"/>
              <a:t>Dijk</a:t>
            </a:r>
            <a:r>
              <a:rPr lang="tr-TR" dirty="0"/>
              <a:t> ise ağ toplumunu, sosyal ve medya ağlarından oluşan bir altyapının toplumun her seviyesindeki bireysel, grupsal ve örgütsel yapıları belirlediği modern toplum tipi olarak tanımlamaktadır. Ağlar hem yatay hem dikey katmanlı biçimde oluşabilmektedir.</a:t>
            </a:r>
          </a:p>
          <a:p>
            <a:r>
              <a:rPr lang="tr-TR" dirty="0"/>
              <a:t>Ağ toplumunda hiyerarşi tamamen ortadan kalkmamaktadır. </a:t>
            </a:r>
            <a:r>
              <a:rPr lang="tr-TR" dirty="0" err="1"/>
              <a:t>Herbert</a:t>
            </a:r>
            <a:r>
              <a:rPr lang="tr-TR" dirty="0"/>
              <a:t> </a:t>
            </a:r>
            <a:r>
              <a:rPr lang="tr-TR" dirty="0" err="1"/>
              <a:t>Simon’un</a:t>
            </a:r>
            <a:r>
              <a:rPr lang="tr-TR" dirty="0"/>
              <a:t> “karmaşıklığın mimarisi” yaklaşımına göre sosyal sistemler çok düzeyli hiyerarşik yapılara sahiptir. Dolayısıyla ağ toplumu; her alt katmanın karar öncüllerinin üst katmanlar tarafından belirlendiği çok katmanlı bir yapı içermektedir.</a:t>
            </a:r>
          </a:p>
          <a:p>
            <a:endParaRPr lang="tr-TR" dirty="0"/>
          </a:p>
        </p:txBody>
      </p:sp>
      <p:pic>
        <p:nvPicPr>
          <p:cNvPr id="5" name="Resim 4"/>
          <p:cNvPicPr>
            <a:picLocks noChangeAspect="1"/>
          </p:cNvPicPr>
          <p:nvPr/>
        </p:nvPicPr>
        <p:blipFill>
          <a:blip r:embed="rId2"/>
          <a:stretch>
            <a:fillRect/>
          </a:stretch>
        </p:blipFill>
        <p:spPr>
          <a:xfrm>
            <a:off x="7260115" y="1737360"/>
            <a:ext cx="4789066" cy="4494688"/>
          </a:xfrm>
          <a:prstGeom prst="rect">
            <a:avLst/>
          </a:prstGeom>
        </p:spPr>
      </p:pic>
    </p:spTree>
    <p:extLst>
      <p:ext uri="{BB962C8B-B14F-4D97-AF65-F5344CB8AC3E}">
        <p14:creationId xmlns:p14="http://schemas.microsoft.com/office/powerpoint/2010/main" val="138062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8538" y="-459533"/>
            <a:ext cx="10515600" cy="1325563"/>
          </a:xfrm>
        </p:spPr>
        <p:txBody>
          <a:bodyPr/>
          <a:lstStyle/>
          <a:p>
            <a:r>
              <a:rPr lang="tr-TR" dirty="0"/>
              <a:t>Ağ Toplumunda İlişki Seviyeleri</a:t>
            </a:r>
          </a:p>
        </p:txBody>
      </p:sp>
      <p:sp>
        <p:nvSpPr>
          <p:cNvPr id="3" name="İçerik Yer Tutucusu 2"/>
          <p:cNvSpPr>
            <a:spLocks noGrp="1"/>
          </p:cNvSpPr>
          <p:nvPr>
            <p:ph idx="1"/>
          </p:nvPr>
        </p:nvSpPr>
        <p:spPr>
          <a:xfrm>
            <a:off x="298374" y="1811873"/>
            <a:ext cx="7556652" cy="4689686"/>
          </a:xfrm>
        </p:spPr>
        <p:txBody>
          <a:bodyPr>
            <a:noAutofit/>
          </a:bodyPr>
          <a:lstStyle/>
          <a:p>
            <a:r>
              <a:rPr lang="tr-TR" sz="1200" b="1" dirty="0"/>
              <a:t>1. Bireysel İlişkiler Düzeyi</a:t>
            </a:r>
          </a:p>
          <a:p>
            <a:r>
              <a:rPr lang="tr-TR" sz="1200" dirty="0"/>
              <a:t>En temel seviyedir. Aile, arkadaş, komşu ve meslektaş gibi küçük ve yakın çevre ilişkilerini kapsar. İnternet (e-posta) ve mobil iletişim ağları bu düzeyi yoğunlaştırmış ve güçlendirmiştir.</a:t>
            </a:r>
          </a:p>
          <a:p>
            <a:r>
              <a:rPr lang="tr-TR" sz="1200" b="1" dirty="0"/>
              <a:t>2. Grup / </a:t>
            </a:r>
            <a:r>
              <a:rPr lang="tr-TR" sz="1200" b="1" dirty="0" err="1"/>
              <a:t>Organizasyonel</a:t>
            </a:r>
            <a:r>
              <a:rPr lang="tr-TR" sz="1200" b="1" dirty="0"/>
              <a:t> Düzey</a:t>
            </a:r>
          </a:p>
          <a:p>
            <a:r>
              <a:rPr lang="tr-TR" sz="1200" dirty="0"/>
              <a:t>Bireylerin oluşturduğu formel veya enformel kolektif yapılardır.</a:t>
            </a:r>
          </a:p>
          <a:p>
            <a:r>
              <a:rPr lang="tr-TR" sz="1200" dirty="0"/>
              <a:t>Geçici ve gevşek yapılar: Proje ekipleri, mail listeleri</a:t>
            </a:r>
          </a:p>
          <a:p>
            <a:r>
              <a:rPr lang="tr-TR" sz="1200" dirty="0"/>
              <a:t>Kalıcı yapılar: Şirketler ve kurumlar</a:t>
            </a:r>
          </a:p>
          <a:p>
            <a:r>
              <a:rPr lang="tr-TR" sz="1200" dirty="0"/>
              <a:t>Telekomünikasyon ve bilgisayar ağları bu yapıları desteklemektedir. Gevşek yapılar sanal organizasyonlara dönüşme eğilimindedir.</a:t>
            </a:r>
          </a:p>
          <a:p>
            <a:r>
              <a:rPr lang="tr-TR" sz="1200" b="1" dirty="0"/>
              <a:t>3. Toplumsal Düzey</a:t>
            </a:r>
          </a:p>
          <a:p>
            <a:r>
              <a:rPr lang="tr-TR" sz="1200" dirty="0"/>
              <a:t>Bireyler, gruplar ve kurumlar sosyal ve medya ağları üzerinden bütüncül bir toplum yapısı oluşturur. Bu bağlamda “ağ ekonomisi” kavramı öne çıkmaktadır. Sosyal ağlar ile telekomünikasyon altyapısının entegrasyonu toplumsal ilişkileri güçlendirmiştir</a:t>
            </a:r>
            <a:r>
              <a:rPr lang="tr-TR" sz="1200" dirty="0" smtClean="0"/>
              <a:t>.</a:t>
            </a:r>
          </a:p>
          <a:p>
            <a:r>
              <a:rPr lang="tr-TR" sz="1200" b="1" dirty="0"/>
              <a:t>4. Küresel </a:t>
            </a:r>
            <a:r>
              <a:rPr lang="tr-TR" sz="1200" b="1" dirty="0" smtClean="0"/>
              <a:t>Düzey</a:t>
            </a:r>
          </a:p>
          <a:p>
            <a:r>
              <a:rPr lang="tr-TR" sz="1200" dirty="0" smtClean="0"/>
              <a:t> </a:t>
            </a:r>
            <a:r>
              <a:rPr lang="tr-TR" sz="1200" dirty="0"/>
              <a:t>Dünya toplum sistemi ve uluslararası kuruluşlar arasındaki ilişkileri kapsar. Küresel ağ yapısı nedeniyle bir ülkede yaşanan kriz veya afet tüm küresel ağı etkileyebilmektedir. COVID-19 süreci bunun tipik örneğidir.</a:t>
            </a:r>
          </a:p>
          <a:p>
            <a:endParaRPr lang="tr-TR" sz="1200" dirty="0"/>
          </a:p>
        </p:txBody>
      </p:sp>
      <p:pic>
        <p:nvPicPr>
          <p:cNvPr id="5" name="Resim 4"/>
          <p:cNvPicPr>
            <a:picLocks noChangeAspect="1"/>
          </p:cNvPicPr>
          <p:nvPr/>
        </p:nvPicPr>
        <p:blipFill>
          <a:blip r:embed="rId2"/>
          <a:stretch>
            <a:fillRect/>
          </a:stretch>
        </p:blipFill>
        <p:spPr>
          <a:xfrm>
            <a:off x="7855026" y="1183912"/>
            <a:ext cx="3966702" cy="4908416"/>
          </a:xfrm>
          <a:prstGeom prst="rect">
            <a:avLst/>
          </a:prstGeom>
        </p:spPr>
      </p:pic>
    </p:spTree>
    <p:extLst>
      <p:ext uri="{BB962C8B-B14F-4D97-AF65-F5344CB8AC3E}">
        <p14:creationId xmlns:p14="http://schemas.microsoft.com/office/powerpoint/2010/main" val="78854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Ağlarda Etki Yayılımı ve Süper Yayıcılar</a:t>
            </a:r>
          </a:p>
        </p:txBody>
      </p:sp>
      <p:sp>
        <p:nvSpPr>
          <p:cNvPr id="3" name="İçerik Yer Tutucusu 2"/>
          <p:cNvSpPr>
            <a:spLocks noGrp="1"/>
          </p:cNvSpPr>
          <p:nvPr>
            <p:ph idx="1"/>
          </p:nvPr>
        </p:nvSpPr>
        <p:spPr>
          <a:xfrm>
            <a:off x="838201" y="1825625"/>
            <a:ext cx="6609202" cy="4351338"/>
          </a:xfrm>
        </p:spPr>
        <p:txBody>
          <a:bodyPr/>
          <a:lstStyle/>
          <a:p>
            <a:r>
              <a:rPr lang="tr-TR" dirty="0" smtClean="0"/>
              <a:t>Ağ </a:t>
            </a:r>
            <a:r>
              <a:rPr lang="tr-TR" dirty="0"/>
              <a:t>yapılarında yenilikçiler, fikir liderleri ve erken benimseyenler gibi yüksek bağlantı düzeyine sahip aktörler bulunmaktadır. </a:t>
            </a:r>
            <a:endParaRPr lang="tr-TR" dirty="0" smtClean="0"/>
          </a:p>
          <a:p>
            <a:r>
              <a:rPr lang="tr-TR" dirty="0" smtClean="0"/>
              <a:t>Bu </a:t>
            </a:r>
            <a:r>
              <a:rPr lang="tr-TR" dirty="0"/>
              <a:t>kişiler “süper yayıcı” olarak nitelendirilir. Yeni ürün bilgisi veya fikirler ağ boyunca sinyal yayılımı şeklinde ilerler ve düğümleri etkiler. </a:t>
            </a:r>
            <a:endParaRPr lang="tr-TR" dirty="0" smtClean="0"/>
          </a:p>
          <a:p>
            <a:r>
              <a:rPr lang="tr-TR" dirty="0" smtClean="0"/>
              <a:t>Bilgi </a:t>
            </a:r>
            <a:r>
              <a:rPr lang="tr-TR" dirty="0"/>
              <a:t>yayılımı; salgınların yayılması, biyolojik sistemlerin senkronizasyonu ve sosyal ağlarda fikir birliği oluşumu gibi süreçlerle benzer biçimde gerçekleşmektedir.</a:t>
            </a:r>
          </a:p>
        </p:txBody>
      </p:sp>
      <p:pic>
        <p:nvPicPr>
          <p:cNvPr id="19458" name="Picture 2" descr="Ağ toplumu - Vikip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365" y="1825625"/>
            <a:ext cx="4063885" cy="421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4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8369" y="0"/>
            <a:ext cx="10515600" cy="1325563"/>
          </a:xfrm>
        </p:spPr>
        <p:txBody>
          <a:bodyPr/>
          <a:lstStyle/>
          <a:p>
            <a:r>
              <a:rPr lang="tr-TR" dirty="0"/>
              <a:t>Ağ Toplumu ve Bilgiye Dayalı Kapitalizm</a:t>
            </a:r>
          </a:p>
        </p:txBody>
      </p:sp>
      <p:sp>
        <p:nvSpPr>
          <p:cNvPr id="3" name="İçerik Yer Tutucusu 2"/>
          <p:cNvSpPr>
            <a:spLocks noGrp="1"/>
          </p:cNvSpPr>
          <p:nvPr>
            <p:ph idx="1"/>
          </p:nvPr>
        </p:nvSpPr>
        <p:spPr>
          <a:xfrm>
            <a:off x="617864" y="1886218"/>
            <a:ext cx="6377848" cy="4971782"/>
          </a:xfrm>
        </p:spPr>
        <p:txBody>
          <a:bodyPr>
            <a:normAutofit/>
          </a:bodyPr>
          <a:lstStyle/>
          <a:p>
            <a:r>
              <a:rPr lang="tr-TR" dirty="0" err="1"/>
              <a:t>Castells’in</a:t>
            </a:r>
            <a:r>
              <a:rPr lang="tr-TR" dirty="0"/>
              <a:t> “Bilgi Kenti” yaklaşımı, kapitalizmin yeniden yapılanmasını bilgi yoğunlaşması üzerinden açıklamaktadır. Endüstriyel çağın dikey entegrasyon modeli yerini; yatay, esnek ve gevşek bağlı ağlara bırakmıştır.</a:t>
            </a:r>
          </a:p>
          <a:p>
            <a:r>
              <a:rPr lang="tr-TR" dirty="0"/>
              <a:t>Bilginin maddi olmayan üretimi ve ağlar aracılığıyla dağıtımı küresel ekonominin temel örgütlenme ilkesi hâline gelmiştir. Bilgi akışının hızlanması;</a:t>
            </a:r>
          </a:p>
          <a:p>
            <a:r>
              <a:rPr lang="tr-TR" dirty="0"/>
              <a:t>Küresel finans hareketlerini,</a:t>
            </a:r>
          </a:p>
          <a:p>
            <a:r>
              <a:rPr lang="tr-TR" dirty="0"/>
              <a:t>Üretim ve lojistik ağlarını,</a:t>
            </a:r>
          </a:p>
          <a:p>
            <a:r>
              <a:rPr lang="tr-TR" dirty="0"/>
              <a:t>Malların küresel </a:t>
            </a:r>
            <a:r>
              <a:rPr lang="tr-TR" dirty="0" smtClean="0"/>
              <a:t>dolaşımını kolaylaştırmıştır</a:t>
            </a:r>
            <a:r>
              <a:rPr lang="tr-TR" dirty="0"/>
              <a:t>.</a:t>
            </a:r>
          </a:p>
          <a:p>
            <a:endParaRPr lang="tr-TR" dirty="0"/>
          </a:p>
        </p:txBody>
      </p:sp>
      <p:pic>
        <p:nvPicPr>
          <p:cNvPr id="20482" name="Picture 2" descr="Teams, communities and networks - The focus of Social Now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567" y="1886218"/>
            <a:ext cx="4610062"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6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dirty="0"/>
              <a:t>Ağ Toplumu ve Pazarlama</a:t>
            </a:r>
          </a:p>
        </p:txBody>
      </p:sp>
      <p:sp>
        <p:nvSpPr>
          <p:cNvPr id="3" name="İçerik Yer Tutucusu 2"/>
          <p:cNvSpPr>
            <a:spLocks noGrp="1"/>
          </p:cNvSpPr>
          <p:nvPr>
            <p:ph idx="1"/>
          </p:nvPr>
        </p:nvSpPr>
        <p:spPr>
          <a:xfrm>
            <a:off x="452609" y="1858674"/>
            <a:ext cx="6961743" cy="5489575"/>
          </a:xfrm>
        </p:spPr>
        <p:txBody>
          <a:bodyPr>
            <a:normAutofit/>
          </a:bodyPr>
          <a:lstStyle/>
          <a:p>
            <a:r>
              <a:rPr lang="tr-TR" sz="1600" dirty="0"/>
              <a:t>Günümüz ekonomisinin temel kavramı </a:t>
            </a:r>
            <a:r>
              <a:rPr lang="tr-TR" sz="1600" b="1" dirty="0"/>
              <a:t>ağa </a:t>
            </a:r>
            <a:r>
              <a:rPr lang="tr-TR" sz="1600" b="1" dirty="0" err="1"/>
              <a:t>bağlanabilirliktir</a:t>
            </a:r>
            <a:r>
              <a:rPr lang="tr-TR" sz="1600" dirty="0"/>
              <a:t>. 2002–2022 arasında internet kullanımındaki dramatik artış (Afrika, Asya ve </a:t>
            </a:r>
            <a:r>
              <a:rPr lang="tr-TR" sz="1600" dirty="0" smtClean="0"/>
              <a:t>Orta </a:t>
            </a:r>
            <a:r>
              <a:rPr lang="tr-TR" sz="1600" dirty="0"/>
              <a:t>Doğu’da çok yüksek oranlarda büyüme) fiziksel sınırların yerini ağ temelli ilişkilere bıraktığını göstermektedir. </a:t>
            </a:r>
            <a:endParaRPr lang="tr-TR" sz="1600" dirty="0" smtClean="0"/>
          </a:p>
          <a:p>
            <a:r>
              <a:rPr lang="tr-TR" sz="1600" dirty="0" smtClean="0"/>
              <a:t>İşletmeden </a:t>
            </a:r>
            <a:r>
              <a:rPr lang="tr-TR" sz="1600" dirty="0"/>
              <a:t>işletmeye (B2B), işletmeden tüketiciye (B2C) ve tüketiciden tüketiciye (C2C) tüm pazarlama ilişkileri büyük ölçüde ağlar etrafında şekillenmektedir.</a:t>
            </a:r>
          </a:p>
          <a:p>
            <a:r>
              <a:rPr lang="tr-TR" sz="1600" dirty="0"/>
              <a:t>Pazarlamada ağ yaklaşımı;</a:t>
            </a:r>
          </a:p>
          <a:p>
            <a:r>
              <a:rPr lang="tr-TR" sz="1600" dirty="0"/>
              <a:t>Tedarikçi–müşteri ilişkilerini geliştirme,</a:t>
            </a:r>
          </a:p>
          <a:p>
            <a:r>
              <a:rPr lang="tr-TR" sz="1600" dirty="0"/>
              <a:t>Kurum içi çapraz fonksiyonel koordinasyon,</a:t>
            </a:r>
          </a:p>
          <a:p>
            <a:r>
              <a:rPr lang="tr-TR" sz="1600" dirty="0"/>
              <a:t>Rekabetçi konumlanmayı analiz etme,</a:t>
            </a:r>
          </a:p>
          <a:p>
            <a:r>
              <a:rPr lang="tr-TR" sz="1600" dirty="0"/>
              <a:t>Tüketicilerin sosyal bağlantılarını nasıl kullandığını anlama</a:t>
            </a:r>
          </a:p>
          <a:p>
            <a:r>
              <a:rPr lang="tr-TR" sz="1600" dirty="0"/>
              <a:t>gibi temel alanları kapsamaktadır. Güven, güç, iş birliği ve seçim gibi unsurlar basit ikili ilişkilerden ziyade ağ yapıları içinde anlam kazanmaktadır.</a:t>
            </a:r>
          </a:p>
          <a:p>
            <a:endParaRPr lang="tr-TR" sz="1600" dirty="0"/>
          </a:p>
        </p:txBody>
      </p:sp>
      <p:pic>
        <p:nvPicPr>
          <p:cNvPr id="21506" name="Picture 2" descr="What is the difference between a community of practice and a social network?  | by Stan Garfield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826" y="1940153"/>
            <a:ext cx="4381500" cy="401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5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 Toplumu ve Pazarlama</a:t>
            </a:r>
          </a:p>
        </p:txBody>
      </p:sp>
      <p:sp>
        <p:nvSpPr>
          <p:cNvPr id="3" name="İçerik Yer Tutucusu 2"/>
          <p:cNvSpPr>
            <a:spLocks noGrp="1"/>
          </p:cNvSpPr>
          <p:nvPr>
            <p:ph idx="1"/>
          </p:nvPr>
        </p:nvSpPr>
        <p:spPr>
          <a:xfrm>
            <a:off x="1097280" y="1845734"/>
            <a:ext cx="6107751" cy="4023360"/>
          </a:xfrm>
        </p:spPr>
        <p:txBody>
          <a:bodyPr/>
          <a:lstStyle/>
          <a:p>
            <a:r>
              <a:rPr lang="tr-TR" dirty="0"/>
              <a:t>Ağ teorileri pazarlamada özellikle şu alanlarda uygulanmaktadır:</a:t>
            </a:r>
          </a:p>
          <a:p>
            <a:r>
              <a:rPr lang="tr-TR" dirty="0"/>
              <a:t>Ağızdan ağıza iletişim</a:t>
            </a:r>
          </a:p>
          <a:p>
            <a:r>
              <a:rPr lang="tr-TR" dirty="0"/>
              <a:t>İlişki pazarlaması</a:t>
            </a:r>
          </a:p>
          <a:p>
            <a:r>
              <a:rPr lang="tr-TR" dirty="0"/>
              <a:t>Bilgi edinme</a:t>
            </a:r>
          </a:p>
          <a:p>
            <a:r>
              <a:rPr lang="tr-TR" dirty="0"/>
              <a:t>Yeni ürün yayılımı ve benimsenmesi</a:t>
            </a:r>
          </a:p>
          <a:p>
            <a:r>
              <a:rPr lang="tr-TR" dirty="0"/>
              <a:t>Ağ toplumunda öne çıkan başlıca pazarlama uygulamaları:</a:t>
            </a:r>
            <a:br>
              <a:rPr lang="tr-TR" dirty="0"/>
            </a:br>
            <a:r>
              <a:rPr lang="tr-TR" b="1" dirty="0"/>
              <a:t>Sosyal Bulaşma, WOMM, </a:t>
            </a:r>
            <a:r>
              <a:rPr lang="tr-TR" b="1" dirty="0" err="1"/>
              <a:t>Viral</a:t>
            </a:r>
            <a:r>
              <a:rPr lang="tr-TR" b="1" dirty="0"/>
              <a:t> Pazarlama, Marka Toplulukları ve Etkileyiciler</a:t>
            </a:r>
            <a:r>
              <a:rPr lang="tr-TR" dirty="0"/>
              <a:t>dir.</a:t>
            </a:r>
          </a:p>
          <a:p>
            <a:endParaRPr lang="tr-TR" dirty="0"/>
          </a:p>
        </p:txBody>
      </p:sp>
      <p:pic>
        <p:nvPicPr>
          <p:cNvPr id="22530" name="Picture 2" descr="Word of Mouth Marketing and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505" y="1845734"/>
            <a:ext cx="4735914" cy="4268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9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Sosyal Bulaşma (</a:t>
            </a:r>
            <a:r>
              <a:rPr lang="tr-TR" b="1" dirty="0" err="1"/>
              <a:t>Social</a:t>
            </a:r>
            <a:r>
              <a:rPr lang="tr-TR" b="1" dirty="0"/>
              <a:t> </a:t>
            </a:r>
            <a:r>
              <a:rPr lang="tr-TR" b="1" dirty="0" err="1"/>
              <a:t>Contagion</a:t>
            </a:r>
            <a:r>
              <a:rPr lang="tr-TR" b="1" dirty="0"/>
              <a:t>)</a:t>
            </a:r>
            <a:br>
              <a:rPr lang="tr-TR" b="1" dirty="0"/>
            </a:br>
            <a:endParaRPr lang="tr-TR" dirty="0"/>
          </a:p>
        </p:txBody>
      </p:sp>
      <p:sp>
        <p:nvSpPr>
          <p:cNvPr id="3" name="İçerik Yer Tutucusu 2"/>
          <p:cNvSpPr>
            <a:spLocks noGrp="1"/>
          </p:cNvSpPr>
          <p:nvPr>
            <p:ph idx="1"/>
          </p:nvPr>
        </p:nvSpPr>
        <p:spPr>
          <a:xfrm>
            <a:off x="232270" y="1858677"/>
            <a:ext cx="7578689" cy="5335338"/>
          </a:xfrm>
        </p:spPr>
        <p:txBody>
          <a:bodyPr>
            <a:normAutofit/>
          </a:bodyPr>
          <a:lstStyle/>
          <a:p>
            <a:r>
              <a:rPr lang="tr-TR" sz="1400" dirty="0" smtClean="0"/>
              <a:t>Sosyal </a:t>
            </a:r>
            <a:r>
              <a:rPr lang="tr-TR" sz="1400" dirty="0"/>
              <a:t>bulaşma, ağ üyelerinin yenilikle ilgili bilgi, tutum ve davranışlara diğer üyeler aracılığıyla maruz kalması sonucu benimseme davranışının oluşmasıdır. Süreç bir virüsün yayılmasına benzemektedir</a:t>
            </a:r>
            <a:r>
              <a:rPr lang="tr-TR" sz="1400" dirty="0" smtClean="0"/>
              <a:t>.</a:t>
            </a:r>
            <a:r>
              <a:rPr lang="tr-TR" sz="1400" dirty="0"/>
              <a:t> Tüketiciler ürün ve markaları sosyal kimlik oluşturmak ve sürdürmek için kullanmaktadır. Sosyal bulaşma, yeniliklerin sosyal, fiziksel ya da çevrim içi ağlar aracılığıyla yayılmasını ifade eder</a:t>
            </a:r>
            <a:r>
              <a:rPr lang="tr-TR" sz="1400" dirty="0" smtClean="0"/>
              <a:t>. </a:t>
            </a:r>
            <a:endParaRPr lang="tr-TR" sz="1400" dirty="0"/>
          </a:p>
          <a:p>
            <a:r>
              <a:rPr lang="tr-TR" sz="1400" dirty="0"/>
              <a:t>Bulaşma iki yönlü olabilir:</a:t>
            </a:r>
          </a:p>
          <a:p>
            <a:r>
              <a:rPr lang="tr-TR" sz="1400" b="1" dirty="0"/>
              <a:t>Yukarıdan aşağıya</a:t>
            </a:r>
            <a:r>
              <a:rPr lang="tr-TR" sz="1400" dirty="0"/>
              <a:t> (üst gelir grubundan alt gelir grubuna)</a:t>
            </a:r>
          </a:p>
          <a:p>
            <a:r>
              <a:rPr lang="tr-TR" sz="1400" b="1" dirty="0"/>
              <a:t>Aşağıdan yukarıya</a:t>
            </a:r>
            <a:r>
              <a:rPr lang="tr-TR" sz="1400" dirty="0"/>
              <a:t> (alt gelir grubundan üst gelir grubuna)</a:t>
            </a:r>
          </a:p>
          <a:p>
            <a:r>
              <a:rPr lang="tr-TR" sz="1400" dirty="0"/>
              <a:t>Bu dinamik, özellikle lüks ve üst </a:t>
            </a:r>
            <a:r>
              <a:rPr lang="tr-TR" sz="1400" dirty="0" err="1"/>
              <a:t>segment</a:t>
            </a:r>
            <a:r>
              <a:rPr lang="tr-TR" sz="1400" dirty="0"/>
              <a:t> markalarda statü kaybı riski doğurabilmektedir. Bu durum ilk kez </a:t>
            </a:r>
            <a:r>
              <a:rPr lang="tr-TR" sz="1400" dirty="0" err="1"/>
              <a:t>Georg</a:t>
            </a:r>
            <a:r>
              <a:rPr lang="tr-TR" sz="1400" dirty="0"/>
              <a:t> </a:t>
            </a:r>
            <a:r>
              <a:rPr lang="tr-TR" sz="1400" dirty="0" err="1"/>
              <a:t>Simmel</a:t>
            </a:r>
            <a:r>
              <a:rPr lang="tr-TR" sz="1400" dirty="0"/>
              <a:t> tarafından açıklanmıştır.</a:t>
            </a:r>
          </a:p>
          <a:p>
            <a:r>
              <a:rPr lang="tr-TR" sz="1400" dirty="0"/>
              <a:t>Yeniliklerin yayılma nedenleri:</a:t>
            </a:r>
          </a:p>
          <a:p>
            <a:r>
              <a:rPr lang="tr-TR" sz="1400" b="1" dirty="0"/>
              <a:t>Normatif Baskılar</a:t>
            </a:r>
            <a:r>
              <a:rPr lang="tr-TR" sz="1400" dirty="0"/>
              <a:t>: Akran onayı ve sosyal uyum ihtiyacı</a:t>
            </a:r>
          </a:p>
          <a:p>
            <a:r>
              <a:rPr lang="tr-TR" sz="1400" b="1" dirty="0"/>
              <a:t>Bilgi Aktarımı</a:t>
            </a:r>
            <a:r>
              <a:rPr lang="tr-TR" sz="1400" dirty="0"/>
              <a:t>: Fayda-maliyet algısının gözlem ve deneyimle değişmesi</a:t>
            </a:r>
          </a:p>
          <a:p>
            <a:r>
              <a:rPr lang="tr-TR" sz="1400" b="1" dirty="0"/>
              <a:t>Rekabet Kaygısı</a:t>
            </a:r>
            <a:r>
              <a:rPr lang="tr-TR" sz="1400" dirty="0"/>
              <a:t>: Rakiplerin avantaj elde etme ihtimali</a:t>
            </a:r>
          </a:p>
          <a:p>
            <a:r>
              <a:rPr lang="tr-TR" sz="1400" b="1" dirty="0"/>
              <a:t>Performans Ağı Etkisi</a:t>
            </a:r>
            <a:r>
              <a:rPr lang="tr-TR" sz="1400" dirty="0"/>
              <a:t>: Benimseyen sayısı arttıkça faydanın artması</a:t>
            </a:r>
          </a:p>
          <a:p>
            <a:endParaRPr lang="tr-TR" sz="1400" dirty="0"/>
          </a:p>
        </p:txBody>
      </p:sp>
      <p:pic>
        <p:nvPicPr>
          <p:cNvPr id="23554" name="Picture 2" descr="Social Contagion – MN3536 Social Media blog"/>
          <p:cNvPicPr>
            <a:picLocks noChangeAspect="1" noChangeArrowheads="1"/>
          </p:cNvPicPr>
          <p:nvPr/>
        </p:nvPicPr>
        <p:blipFill>
          <a:blip r:embed="rId2">
            <a:clrChange>
              <a:clrFrom>
                <a:srgbClr val="F8F9FB"/>
              </a:clrFrom>
              <a:clrTo>
                <a:srgbClr val="F8F9FB">
                  <a:alpha val="0"/>
                </a:srgbClr>
              </a:clrTo>
            </a:clrChange>
            <a:extLst>
              <a:ext uri="{28A0092B-C50C-407E-A947-70E740481C1C}">
                <a14:useLocalDpi xmlns:a14="http://schemas.microsoft.com/office/drawing/2010/main" val="0"/>
              </a:ext>
            </a:extLst>
          </a:blip>
          <a:srcRect/>
          <a:stretch>
            <a:fillRect/>
          </a:stretch>
        </p:blipFill>
        <p:spPr bwMode="auto">
          <a:xfrm>
            <a:off x="7932145" y="2225406"/>
            <a:ext cx="4101335" cy="351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2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0330" y="99152"/>
            <a:ext cx="10058400" cy="701774"/>
          </a:xfrm>
        </p:spPr>
        <p:txBody>
          <a:bodyPr>
            <a:normAutofit fontScale="90000"/>
          </a:bodyPr>
          <a:lstStyle/>
          <a:p>
            <a:r>
              <a:rPr lang="tr-TR" dirty="0"/>
              <a:t>Sosyal Bulaşma Oluşturmanın Yolları</a:t>
            </a:r>
          </a:p>
        </p:txBody>
      </p:sp>
      <p:sp>
        <p:nvSpPr>
          <p:cNvPr id="3" name="İçerik Yer Tutucusu 2"/>
          <p:cNvSpPr>
            <a:spLocks noGrp="1"/>
          </p:cNvSpPr>
          <p:nvPr>
            <p:ph idx="1"/>
          </p:nvPr>
        </p:nvSpPr>
        <p:spPr>
          <a:xfrm>
            <a:off x="0" y="1682405"/>
            <a:ext cx="8251634" cy="5495084"/>
          </a:xfrm>
        </p:spPr>
        <p:txBody>
          <a:bodyPr>
            <a:noAutofit/>
          </a:bodyPr>
          <a:lstStyle/>
          <a:p>
            <a:pPr>
              <a:lnSpc>
                <a:spcPct val="100000"/>
              </a:lnSpc>
              <a:spcBef>
                <a:spcPts val="0"/>
              </a:spcBef>
            </a:pPr>
            <a:r>
              <a:rPr lang="tr-TR" sz="1600" dirty="0"/>
              <a:t>“</a:t>
            </a:r>
            <a:r>
              <a:rPr lang="tr-TR" sz="1600" dirty="0" err="1"/>
              <a:t>Viral</a:t>
            </a:r>
            <a:r>
              <a:rPr lang="tr-TR" sz="1600" dirty="0"/>
              <a:t> olan nedir?” sorusu sosyal bulaşmayı anlamada kritiktir. Örneğin </a:t>
            </a:r>
            <a:r>
              <a:rPr lang="tr-TR" sz="1600" dirty="0" err="1"/>
              <a:t>Blendtec</a:t>
            </a:r>
            <a:r>
              <a:rPr lang="tr-TR" sz="1600" dirty="0"/>
              <a:t> firmasının CEO’su </a:t>
            </a:r>
            <a:r>
              <a:rPr lang="tr-TR" sz="1600" dirty="0" err="1"/>
              <a:t>Tom</a:t>
            </a:r>
            <a:r>
              <a:rPr lang="tr-TR" sz="1600" dirty="0"/>
              <a:t> </a:t>
            </a:r>
            <a:r>
              <a:rPr lang="tr-TR" sz="1600" dirty="0" err="1"/>
              <a:t>Dickson’ın</a:t>
            </a:r>
            <a:r>
              <a:rPr lang="tr-TR" sz="1600" dirty="0"/>
              <a:t> </a:t>
            </a:r>
            <a:r>
              <a:rPr lang="tr-TR" sz="1600" dirty="0" err="1"/>
              <a:t>YouTube</a:t>
            </a:r>
            <a:r>
              <a:rPr lang="tr-TR" sz="1600" dirty="0"/>
              <a:t> videoları satışları %700’den fazla artırmıştır. Bu durum ağlarda yayılımın gücünü göstermektedir.</a:t>
            </a:r>
          </a:p>
          <a:p>
            <a:pPr>
              <a:lnSpc>
                <a:spcPct val="100000"/>
              </a:lnSpc>
              <a:spcBef>
                <a:spcPts val="0"/>
              </a:spcBef>
            </a:pPr>
            <a:r>
              <a:rPr lang="tr-TR" sz="1600" dirty="0"/>
              <a:t>Ağ stratejilerinin üç temel varsayımı vardır:</a:t>
            </a:r>
          </a:p>
          <a:p>
            <a:pPr>
              <a:lnSpc>
                <a:spcPct val="100000"/>
              </a:lnSpc>
              <a:spcBef>
                <a:spcPts val="0"/>
              </a:spcBef>
            </a:pPr>
            <a:r>
              <a:rPr lang="tr-TR" sz="1600" dirty="0"/>
              <a:t>Sosyal bulaşma yaygındır.</a:t>
            </a:r>
          </a:p>
          <a:p>
            <a:pPr>
              <a:lnSpc>
                <a:spcPct val="100000"/>
              </a:lnSpc>
              <a:spcBef>
                <a:spcPts val="0"/>
              </a:spcBef>
            </a:pPr>
            <a:r>
              <a:rPr lang="tr-TR" sz="1600" dirty="0"/>
              <a:t>Bazı tüketiciler orantısız derecede etkilidir.</a:t>
            </a:r>
          </a:p>
          <a:p>
            <a:pPr>
              <a:lnSpc>
                <a:spcPct val="100000"/>
              </a:lnSpc>
              <a:spcBef>
                <a:spcPts val="0"/>
              </a:spcBef>
            </a:pPr>
            <a:r>
              <a:rPr lang="tr-TR" sz="1600" dirty="0"/>
              <a:t>Kanaat önderleri hedeflenmelidir.</a:t>
            </a:r>
          </a:p>
          <a:p>
            <a:pPr>
              <a:lnSpc>
                <a:spcPct val="100000"/>
              </a:lnSpc>
              <a:spcBef>
                <a:spcPts val="0"/>
              </a:spcBef>
            </a:pPr>
            <a:r>
              <a:rPr lang="tr-TR" sz="1600" dirty="0" err="1"/>
              <a:t>Jonah</a:t>
            </a:r>
            <a:r>
              <a:rPr lang="tr-TR" sz="1600" dirty="0"/>
              <a:t> Berger’in “</a:t>
            </a:r>
            <a:r>
              <a:rPr lang="tr-TR" sz="1600" dirty="0" err="1"/>
              <a:t>Contagious</a:t>
            </a:r>
            <a:r>
              <a:rPr lang="tr-TR" sz="1600" dirty="0"/>
              <a:t>” yaklaşımına göre başarılı bulaşıcı içerik için altı unsur vardır:</a:t>
            </a:r>
          </a:p>
          <a:p>
            <a:pPr>
              <a:lnSpc>
                <a:spcPct val="100000"/>
              </a:lnSpc>
              <a:spcBef>
                <a:spcPts val="0"/>
              </a:spcBef>
            </a:pPr>
            <a:r>
              <a:rPr lang="tr-TR" sz="1600" b="1" dirty="0"/>
              <a:t>Sosyal Para Birimi</a:t>
            </a:r>
            <a:r>
              <a:rPr lang="tr-TR" sz="1600" dirty="0"/>
              <a:t> (kişiyi iyi gösteren içerik)</a:t>
            </a:r>
          </a:p>
          <a:p>
            <a:pPr>
              <a:lnSpc>
                <a:spcPct val="100000"/>
              </a:lnSpc>
              <a:spcBef>
                <a:spcPts val="0"/>
              </a:spcBef>
            </a:pPr>
            <a:r>
              <a:rPr lang="tr-TR" sz="1600" b="1" dirty="0"/>
              <a:t>Tetikleyiciler</a:t>
            </a:r>
            <a:r>
              <a:rPr lang="tr-TR" sz="1600" dirty="0"/>
              <a:t> (akılda kalıcılık)</a:t>
            </a:r>
          </a:p>
          <a:p>
            <a:pPr>
              <a:lnSpc>
                <a:spcPct val="100000"/>
              </a:lnSpc>
              <a:spcBef>
                <a:spcPts val="0"/>
              </a:spcBef>
            </a:pPr>
            <a:r>
              <a:rPr lang="tr-TR" sz="1600" b="1" dirty="0"/>
              <a:t>Duygu</a:t>
            </a:r>
            <a:r>
              <a:rPr lang="tr-TR" sz="1600" dirty="0"/>
              <a:t> (yüksek uyarılma düzeyi)</a:t>
            </a:r>
          </a:p>
          <a:p>
            <a:pPr>
              <a:lnSpc>
                <a:spcPct val="100000"/>
              </a:lnSpc>
              <a:spcBef>
                <a:spcPts val="0"/>
              </a:spcBef>
            </a:pPr>
            <a:r>
              <a:rPr lang="tr-TR" sz="1600" b="1" dirty="0"/>
              <a:t>Kamu</a:t>
            </a:r>
            <a:r>
              <a:rPr lang="tr-TR" sz="1600" dirty="0"/>
              <a:t> (</a:t>
            </a:r>
            <a:r>
              <a:rPr lang="tr-TR" sz="1600" dirty="0" err="1"/>
              <a:t>gözlemlenebilirlik</a:t>
            </a:r>
            <a:r>
              <a:rPr lang="tr-TR" sz="1600" dirty="0"/>
              <a:t> ve taklit)</a:t>
            </a:r>
          </a:p>
          <a:p>
            <a:pPr>
              <a:lnSpc>
                <a:spcPct val="100000"/>
              </a:lnSpc>
              <a:spcBef>
                <a:spcPts val="0"/>
              </a:spcBef>
            </a:pPr>
            <a:r>
              <a:rPr lang="tr-TR" sz="1600" b="1" dirty="0"/>
              <a:t>Pratik Değer</a:t>
            </a:r>
            <a:r>
              <a:rPr lang="tr-TR" sz="1600" dirty="0"/>
              <a:t> (faydalı bilgi)</a:t>
            </a:r>
          </a:p>
          <a:p>
            <a:pPr>
              <a:lnSpc>
                <a:spcPct val="100000"/>
              </a:lnSpc>
              <a:spcBef>
                <a:spcPts val="0"/>
              </a:spcBef>
            </a:pPr>
            <a:r>
              <a:rPr lang="tr-TR" sz="1600" b="1" dirty="0"/>
              <a:t>Hikâye</a:t>
            </a:r>
            <a:r>
              <a:rPr lang="tr-TR" sz="1600" dirty="0"/>
              <a:t> (anlatı yapısı)</a:t>
            </a:r>
          </a:p>
          <a:p>
            <a:pPr>
              <a:lnSpc>
                <a:spcPct val="100000"/>
              </a:lnSpc>
              <a:spcBef>
                <a:spcPts val="0"/>
              </a:spcBef>
            </a:pPr>
            <a:r>
              <a:rPr lang="tr-TR" sz="1600" dirty="0"/>
              <a:t>Ağlarda hem pozitif hem negatif bulaşma gerçekleşmektedir. Anti-marka siteleri ve şikâyet forumları negatif bulaşmayı hızlandırabilmektedir. Bu nedenle markaların bulaşma süreçlerini dikkatle yönetmesi gerekmektedir.</a:t>
            </a:r>
          </a:p>
          <a:p>
            <a:pPr>
              <a:lnSpc>
                <a:spcPct val="100000"/>
              </a:lnSpc>
              <a:spcBef>
                <a:spcPts val="0"/>
              </a:spcBef>
            </a:pPr>
            <a:endParaRPr lang="tr-TR" sz="1600" dirty="0"/>
          </a:p>
        </p:txBody>
      </p:sp>
      <p:pic>
        <p:nvPicPr>
          <p:cNvPr id="24578" name="Picture 2" descr="Psychiatry, Human Rights &amp; Social Contagion by Alex Dune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629" y="1682404"/>
            <a:ext cx="3292705" cy="438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38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Ağızdan Ağıza Pazarlama (WOMM)</a:t>
            </a:r>
          </a:p>
        </p:txBody>
      </p:sp>
      <p:sp>
        <p:nvSpPr>
          <p:cNvPr id="3" name="İçerik Yer Tutucusu 2"/>
          <p:cNvSpPr>
            <a:spLocks noGrp="1"/>
          </p:cNvSpPr>
          <p:nvPr>
            <p:ph idx="1"/>
          </p:nvPr>
        </p:nvSpPr>
        <p:spPr>
          <a:xfrm>
            <a:off x="430575" y="1789139"/>
            <a:ext cx="6840557" cy="4351338"/>
          </a:xfrm>
        </p:spPr>
        <p:txBody>
          <a:bodyPr>
            <a:normAutofit fontScale="92500" lnSpcReduction="10000"/>
          </a:bodyPr>
          <a:lstStyle/>
          <a:p>
            <a:r>
              <a:rPr lang="tr-TR" dirty="0"/>
              <a:t>Tüketiciler özellikle yüksek riskli veya pahalı satın almalarda diğer tüketicilere danışmaktadır. Birçok marka büyümesini büyük ölçüde WOM sayesinde gerçekleştirmiştir (örneğin </a:t>
            </a:r>
            <a:r>
              <a:rPr lang="tr-TR" dirty="0" err="1"/>
              <a:t>Red</a:t>
            </a:r>
            <a:r>
              <a:rPr lang="tr-TR" dirty="0"/>
              <a:t> </a:t>
            </a:r>
            <a:r>
              <a:rPr lang="tr-TR" dirty="0" err="1"/>
              <a:t>Bull</a:t>
            </a:r>
            <a:r>
              <a:rPr lang="tr-TR" dirty="0"/>
              <a:t>, </a:t>
            </a:r>
            <a:r>
              <a:rPr lang="tr-TR" dirty="0" err="1"/>
              <a:t>Starbucks</a:t>
            </a:r>
            <a:r>
              <a:rPr lang="tr-TR" dirty="0"/>
              <a:t>, Amazon).</a:t>
            </a:r>
          </a:p>
          <a:p>
            <a:r>
              <a:rPr lang="tr-TR" dirty="0" smtClean="0"/>
              <a:t>WOMM</a:t>
            </a:r>
            <a:r>
              <a:rPr lang="tr-TR" dirty="0"/>
              <a:t>, tüketiciler arasında ürün ve hizmetler hakkında gerçekleşen resmî olmayan kişilerarası iletişimdir.</a:t>
            </a:r>
          </a:p>
          <a:p>
            <a:r>
              <a:rPr lang="tr-TR" b="1" dirty="0"/>
              <a:t>Özellikleri:</a:t>
            </a:r>
          </a:p>
          <a:p>
            <a:r>
              <a:rPr lang="tr-TR" dirty="0"/>
              <a:t>En güvenilir bilgi kaynağıdır.</a:t>
            </a:r>
          </a:p>
          <a:p>
            <a:r>
              <a:rPr lang="tr-TR" dirty="0"/>
              <a:t>Geleneksel reklamlardan daha etkilidir (marka değiştirme üzerinde güçlü etki).</a:t>
            </a:r>
          </a:p>
          <a:p>
            <a:r>
              <a:rPr lang="tr-TR" dirty="0"/>
              <a:t>Risk algısını ve karar süresini azaltır.</a:t>
            </a:r>
          </a:p>
          <a:p>
            <a:r>
              <a:rPr lang="tr-TR" dirty="0"/>
              <a:t>Olumsuz duygular (öfke, hayal kırıklığı, pişmanlık) negatif </a:t>
            </a:r>
            <a:r>
              <a:rPr lang="tr-TR" dirty="0" err="1"/>
              <a:t>WOM’a</a:t>
            </a:r>
            <a:r>
              <a:rPr lang="tr-TR" dirty="0"/>
              <a:t> ve marka değiştirmeye yol açabilmektedir.</a:t>
            </a:r>
          </a:p>
          <a:p>
            <a:endParaRPr lang="tr-TR" dirty="0"/>
          </a:p>
        </p:txBody>
      </p:sp>
      <p:pic>
        <p:nvPicPr>
          <p:cNvPr id="25602" name="Picture 2" descr="Ağızdan Ağıza Pazarlama (WOM) Nedir? Nasıl Yapılır? - B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69" y="1789138"/>
            <a:ext cx="4505900" cy="447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7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1D2569B-9832-47CF-BF26-98737A074FB6}"/>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 xmlns:a16="http://schemas.microsoft.com/office/drawing/2014/main" id="{CFD8A5E7-4E0A-441D-921E-8F8749D60544}"/>
              </a:ext>
            </a:extLst>
          </p:cNvPr>
          <p:cNvSpPr>
            <a:spLocks noGrp="1"/>
          </p:cNvSpPr>
          <p:nvPr>
            <p:ph idx="1"/>
          </p:nvPr>
        </p:nvSpPr>
        <p:spPr>
          <a:xfrm>
            <a:off x="838200" y="1825625"/>
            <a:ext cx="5518533" cy="4351338"/>
          </a:xfrm>
        </p:spPr>
        <p:txBody>
          <a:bodyPr>
            <a:normAutofit fontScale="92500" lnSpcReduction="10000"/>
          </a:bodyPr>
          <a:lstStyle/>
          <a:p>
            <a:r>
              <a:rPr lang="tr-TR" dirty="0"/>
              <a:t>Arılar bal üretmek için bir koloninin üyesi olarak çalışırlar. İnsanlar </a:t>
            </a:r>
            <a:r>
              <a:rPr lang="tr-TR" dirty="0" smtClean="0"/>
              <a:t>da arılar </a:t>
            </a:r>
            <a:r>
              <a:rPr lang="tr-TR" dirty="0"/>
              <a:t>gibi bir şey üretmek ve varlıklarını sürdürebilmek için yaşadıkları toplumun bir parçası, başka bir ifade ile büyük toplum ağının üyeleri olurlar.</a:t>
            </a:r>
            <a:br>
              <a:rPr lang="tr-TR" dirty="0"/>
            </a:br>
            <a:endParaRPr lang="tr-TR" dirty="0"/>
          </a:p>
          <a:p>
            <a:r>
              <a:rPr lang="tr-TR" dirty="0"/>
              <a:t>Özellikle sanayi toplumundan bilgi toplumuna geçişle birlikte makine </a:t>
            </a:r>
            <a:r>
              <a:rPr lang="tr-TR" dirty="0" smtClean="0"/>
              <a:t>baskın paradigma </a:t>
            </a:r>
            <a:r>
              <a:rPr lang="tr-TR" dirty="0"/>
              <a:t>yerini bilgi baskın paradigmaya bırakmış ve ortaya çıkan ağ toplumunda bilginin sınırsız ve süresiz olarak iletilmesi sağlanmıştır. </a:t>
            </a:r>
          </a:p>
          <a:p>
            <a:r>
              <a:rPr lang="tr-TR" dirty="0"/>
              <a:t>İnsanlar arasındaki zaman ve mekân sınırlarının kalkması, beraberinde ülkeler arasındaki sınırların bulanıklaşmasına ve şirketler içinde sınırsız pazarların oluşmasına</a:t>
            </a:r>
            <a:br>
              <a:rPr lang="tr-TR" dirty="0"/>
            </a:br>
            <a:r>
              <a:rPr lang="tr-TR" dirty="0"/>
              <a:t>yol açmıştır.</a:t>
            </a:r>
          </a:p>
        </p:txBody>
      </p:sp>
      <p:pic>
        <p:nvPicPr>
          <p:cNvPr id="3074" name="Picture 2" descr="Why Are Honeycomb Cells Hexag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019" y="1737360"/>
            <a:ext cx="5420299" cy="417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7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Elektronik WOM (</a:t>
            </a:r>
            <a:r>
              <a:rPr lang="tr-TR" b="1" dirty="0" err="1"/>
              <a:t>eWOM</a:t>
            </a:r>
            <a:r>
              <a:rPr lang="tr-TR" b="1" dirty="0"/>
              <a:t>)</a:t>
            </a:r>
            <a:br>
              <a:rPr lang="tr-TR" b="1" dirty="0"/>
            </a:br>
            <a:endParaRPr lang="tr-TR" dirty="0"/>
          </a:p>
        </p:txBody>
      </p:sp>
      <p:sp>
        <p:nvSpPr>
          <p:cNvPr id="3" name="İçerik Yer Tutucusu 2"/>
          <p:cNvSpPr>
            <a:spLocks noGrp="1"/>
          </p:cNvSpPr>
          <p:nvPr>
            <p:ph idx="1"/>
          </p:nvPr>
        </p:nvSpPr>
        <p:spPr>
          <a:xfrm>
            <a:off x="496677" y="1351900"/>
            <a:ext cx="7204113" cy="4351338"/>
          </a:xfrm>
        </p:spPr>
        <p:txBody>
          <a:bodyPr>
            <a:noAutofit/>
          </a:bodyPr>
          <a:lstStyle/>
          <a:p>
            <a:endParaRPr lang="tr-TR" sz="2400" dirty="0" smtClean="0"/>
          </a:p>
          <a:p>
            <a:r>
              <a:rPr lang="tr-TR" sz="2400" dirty="0" smtClean="0"/>
              <a:t>İnternetle </a:t>
            </a:r>
            <a:r>
              <a:rPr lang="tr-TR" sz="2400" dirty="0"/>
              <a:t>birlikte WOM zamandan ve mekândan bağımsız hâle gelmiştir.</a:t>
            </a:r>
          </a:p>
          <a:p>
            <a:r>
              <a:rPr lang="tr-TR" sz="2400" dirty="0" err="1"/>
              <a:t>eWOM’un</a:t>
            </a:r>
            <a:r>
              <a:rPr lang="tr-TR" sz="2400" dirty="0"/>
              <a:t> avantajları:</a:t>
            </a:r>
          </a:p>
          <a:p>
            <a:r>
              <a:rPr lang="tr-TR" sz="2400" dirty="0"/>
              <a:t>Yüksek görünürlük</a:t>
            </a:r>
          </a:p>
          <a:p>
            <a:r>
              <a:rPr lang="tr-TR" sz="2400" dirty="0"/>
              <a:t>Hızlı yayılım</a:t>
            </a:r>
          </a:p>
          <a:p>
            <a:r>
              <a:rPr lang="tr-TR" sz="2400" dirty="0"/>
              <a:t>Geniş erişim</a:t>
            </a:r>
          </a:p>
          <a:p>
            <a:r>
              <a:rPr lang="tr-TR" sz="2400" dirty="0"/>
              <a:t>Fiziksel sosyal ağlar ortalama 150 kişiyle sınırlıyken, </a:t>
            </a:r>
            <a:r>
              <a:rPr lang="tr-TR" sz="2400" dirty="0" err="1"/>
              <a:t>eWOM</a:t>
            </a:r>
            <a:r>
              <a:rPr lang="tr-TR" sz="2400" dirty="0"/>
              <a:t> küresel erişime sahiptir. Pozitif ve negatif </a:t>
            </a:r>
            <a:r>
              <a:rPr lang="tr-TR" sz="2400" dirty="0" err="1"/>
              <a:t>eWOM</a:t>
            </a:r>
            <a:r>
              <a:rPr lang="tr-TR" sz="2400" dirty="0"/>
              <a:t> ayrımı önemlidir.</a:t>
            </a:r>
          </a:p>
          <a:p>
            <a:endParaRPr lang="tr-TR" sz="2400" dirty="0"/>
          </a:p>
        </p:txBody>
      </p:sp>
      <p:pic>
        <p:nvPicPr>
          <p:cNvPr id="26626" name="Picture 2" descr="Az e-WoM hasznosabb mint hinné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790" y="1737360"/>
            <a:ext cx="4362680" cy="454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999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Viral</a:t>
            </a:r>
            <a:r>
              <a:rPr lang="tr-TR" dirty="0"/>
              <a:t> Pazarlama (</a:t>
            </a:r>
            <a:r>
              <a:rPr lang="tr-TR" dirty="0" err="1"/>
              <a:t>Viral</a:t>
            </a:r>
            <a:r>
              <a:rPr lang="tr-TR" dirty="0"/>
              <a:t> Marketing)</a:t>
            </a:r>
          </a:p>
        </p:txBody>
      </p:sp>
      <p:sp>
        <p:nvSpPr>
          <p:cNvPr id="3" name="İçerik Yer Tutucusu 2"/>
          <p:cNvSpPr>
            <a:spLocks noGrp="1"/>
          </p:cNvSpPr>
          <p:nvPr>
            <p:ph idx="1"/>
          </p:nvPr>
        </p:nvSpPr>
        <p:spPr>
          <a:xfrm>
            <a:off x="232273" y="1836642"/>
            <a:ext cx="7435468" cy="4351338"/>
          </a:xfrm>
        </p:spPr>
        <p:txBody>
          <a:bodyPr>
            <a:normAutofit fontScale="92500" lnSpcReduction="20000"/>
          </a:bodyPr>
          <a:lstStyle/>
          <a:p>
            <a:r>
              <a:rPr lang="tr-TR" dirty="0"/>
              <a:t>Sosyal medya platformlarının milyarlarca kullanıcıya sahip olması </a:t>
            </a:r>
            <a:r>
              <a:rPr lang="tr-TR" dirty="0" err="1"/>
              <a:t>viral</a:t>
            </a:r>
            <a:r>
              <a:rPr lang="tr-TR" dirty="0"/>
              <a:t> yayılımı son derece hızlandırmıştır. </a:t>
            </a:r>
            <a:r>
              <a:rPr lang="tr-TR" dirty="0" err="1"/>
              <a:t>Viral</a:t>
            </a:r>
            <a:r>
              <a:rPr lang="tr-TR" dirty="0"/>
              <a:t> pazarlama, sosyal bulaşma dinamiklerini bilinçli şekilde kullanarak mesajın hızla yayılmasını </a:t>
            </a:r>
            <a:r>
              <a:rPr lang="tr-TR" dirty="0" smtClean="0"/>
              <a:t>sağlamaktadır. </a:t>
            </a:r>
          </a:p>
          <a:p>
            <a:r>
              <a:rPr lang="tr-TR" dirty="0" err="1" smtClean="0"/>
              <a:t>Viral</a:t>
            </a:r>
            <a:r>
              <a:rPr lang="tr-TR" dirty="0" smtClean="0"/>
              <a:t> </a:t>
            </a:r>
            <a:r>
              <a:rPr lang="tr-TR" dirty="0"/>
              <a:t>pazarlama, kullanıcıların içerikleri kendi sosyal ağlarında paylaşarak mesajın virüs gibi yayılmasıdır.</a:t>
            </a:r>
          </a:p>
          <a:p>
            <a:r>
              <a:rPr lang="tr-TR" b="1" dirty="0"/>
              <a:t>Özellikleri:</a:t>
            </a:r>
          </a:p>
          <a:p>
            <a:r>
              <a:rPr lang="tr-TR" dirty="0"/>
              <a:t>Düşük maliyet</a:t>
            </a:r>
          </a:p>
          <a:p>
            <a:r>
              <a:rPr lang="tr-TR" dirty="0"/>
              <a:t>Yüksek hız</a:t>
            </a:r>
          </a:p>
          <a:p>
            <a:r>
              <a:rPr lang="tr-TR" dirty="0"/>
              <a:t>Üstel büyüme</a:t>
            </a:r>
          </a:p>
          <a:p>
            <a:r>
              <a:rPr lang="tr-TR" dirty="0"/>
              <a:t>Süreç biyolojik bulaşmaya benzemektedir. Ortalama “</a:t>
            </a:r>
            <a:r>
              <a:rPr lang="tr-TR" dirty="0" err="1"/>
              <a:t>enfekte</a:t>
            </a:r>
            <a:r>
              <a:rPr lang="tr-TR" dirty="0"/>
              <a:t> edilen” kişi sayısı 1’in üzerine çıktığında yayılım katlanarak artmaktadır.</a:t>
            </a:r>
          </a:p>
          <a:p>
            <a:r>
              <a:rPr lang="tr-TR" dirty="0" err="1"/>
              <a:t>Viral</a:t>
            </a:r>
            <a:r>
              <a:rPr lang="tr-TR" dirty="0"/>
              <a:t> pazarlama, sosyal medyanın gücüyle </a:t>
            </a:r>
            <a:r>
              <a:rPr lang="tr-TR" dirty="0" err="1"/>
              <a:t>WOM’un</a:t>
            </a:r>
            <a:r>
              <a:rPr lang="tr-TR" dirty="0"/>
              <a:t> üstel biçimde güçlendirilmesidir.</a:t>
            </a:r>
          </a:p>
          <a:p>
            <a:endParaRPr lang="tr-TR" dirty="0"/>
          </a:p>
        </p:txBody>
      </p:sp>
      <p:pic>
        <p:nvPicPr>
          <p:cNvPr id="27650" name="Picture 2" descr="Basics of Viral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573" y="1836642"/>
            <a:ext cx="43186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53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Viral</a:t>
            </a:r>
            <a:r>
              <a:rPr lang="tr-TR" dirty="0"/>
              <a:t> Pazarlama Süreci</a:t>
            </a:r>
          </a:p>
        </p:txBody>
      </p:sp>
      <p:sp>
        <p:nvSpPr>
          <p:cNvPr id="3" name="İçerik Yer Tutucusu 2"/>
          <p:cNvSpPr>
            <a:spLocks noGrp="1"/>
          </p:cNvSpPr>
          <p:nvPr>
            <p:ph idx="1"/>
          </p:nvPr>
        </p:nvSpPr>
        <p:spPr>
          <a:xfrm>
            <a:off x="838200" y="1825625"/>
            <a:ext cx="7347333" cy="4351338"/>
          </a:xfrm>
        </p:spPr>
        <p:txBody>
          <a:bodyPr>
            <a:normAutofit fontScale="92500" lnSpcReduction="20000"/>
          </a:bodyPr>
          <a:lstStyle/>
          <a:p>
            <a:r>
              <a:rPr lang="tr-TR" b="1" dirty="0" err="1" smtClean="0"/>
              <a:t>Viral</a:t>
            </a:r>
            <a:r>
              <a:rPr lang="tr-TR" b="1" dirty="0" smtClean="0"/>
              <a:t> </a:t>
            </a:r>
            <a:r>
              <a:rPr lang="tr-TR" b="1" dirty="0"/>
              <a:t>kampanya: </a:t>
            </a:r>
            <a:r>
              <a:rPr lang="tr-TR" dirty="0"/>
              <a:t>Tohumlama ile başlar. İlk kullanıcı mesajı paylaşır. Yeni nesiller oluşur. Paylaşım zinciri büyür. Bu süreç nüfus artışı veya salgın hastalık modeliyle benzerlik göstermektedir</a:t>
            </a:r>
            <a:r>
              <a:rPr lang="tr-TR" dirty="0" smtClean="0"/>
              <a:t>.</a:t>
            </a:r>
          </a:p>
          <a:p>
            <a:r>
              <a:rPr lang="tr-TR" dirty="0" smtClean="0"/>
              <a:t> </a:t>
            </a:r>
            <a:r>
              <a:rPr lang="tr-TR" b="1" dirty="0" err="1"/>
              <a:t>Viral</a:t>
            </a:r>
            <a:r>
              <a:rPr lang="tr-TR" b="1" dirty="0"/>
              <a:t> Pazarlamada Başarı Faktörleri </a:t>
            </a:r>
            <a:endParaRPr lang="tr-TR" b="1" dirty="0" smtClean="0"/>
          </a:p>
          <a:p>
            <a:r>
              <a:rPr lang="tr-TR" dirty="0" smtClean="0"/>
              <a:t>Başarılı </a:t>
            </a:r>
            <a:r>
              <a:rPr lang="tr-TR" dirty="0" err="1"/>
              <a:t>viral</a:t>
            </a:r>
            <a:r>
              <a:rPr lang="tr-TR" dirty="0"/>
              <a:t> kampanyalar tesadüf değildir. Temel faktörler: </a:t>
            </a:r>
            <a:endParaRPr lang="tr-TR" dirty="0" smtClean="0"/>
          </a:p>
          <a:p>
            <a:r>
              <a:rPr lang="tr-TR" dirty="0" smtClean="0"/>
              <a:t>Tüketiciyi </a:t>
            </a:r>
            <a:r>
              <a:rPr lang="tr-TR" dirty="0"/>
              <a:t>tanıma ve </a:t>
            </a:r>
            <a:r>
              <a:rPr lang="tr-TR" dirty="0" err="1"/>
              <a:t>içgörü</a:t>
            </a:r>
            <a:r>
              <a:rPr lang="tr-TR" dirty="0"/>
              <a:t> </a:t>
            </a:r>
            <a:endParaRPr lang="tr-TR" dirty="0" smtClean="0"/>
          </a:p>
          <a:p>
            <a:r>
              <a:rPr lang="tr-TR" dirty="0" smtClean="0"/>
              <a:t>Güven </a:t>
            </a:r>
          </a:p>
          <a:p>
            <a:r>
              <a:rPr lang="tr-TR" dirty="0" smtClean="0"/>
              <a:t>Doğru </a:t>
            </a:r>
            <a:r>
              <a:rPr lang="tr-TR" dirty="0"/>
              <a:t>zamanlama (örneğin kampanya dönemleri) </a:t>
            </a:r>
            <a:endParaRPr lang="tr-TR" dirty="0" smtClean="0"/>
          </a:p>
          <a:p>
            <a:r>
              <a:rPr lang="tr-TR" dirty="0" smtClean="0"/>
              <a:t>Risk </a:t>
            </a:r>
            <a:r>
              <a:rPr lang="tr-TR" dirty="0"/>
              <a:t>alma cesareti (örneğin </a:t>
            </a:r>
            <a:r>
              <a:rPr lang="tr-TR" dirty="0" err="1"/>
              <a:t>Wendy's’in</a:t>
            </a:r>
            <a:r>
              <a:rPr lang="tr-TR" dirty="0"/>
              <a:t> cesur sosyal medya dili) </a:t>
            </a:r>
            <a:endParaRPr lang="tr-TR" dirty="0" smtClean="0"/>
          </a:p>
          <a:p>
            <a:r>
              <a:rPr lang="tr-TR" dirty="0" smtClean="0"/>
              <a:t>Bağlamın </a:t>
            </a:r>
            <a:r>
              <a:rPr lang="tr-TR" dirty="0"/>
              <a:t>netliği </a:t>
            </a:r>
            <a:endParaRPr lang="tr-TR" dirty="0" smtClean="0"/>
          </a:p>
          <a:p>
            <a:r>
              <a:rPr lang="tr-TR" dirty="0" smtClean="0"/>
              <a:t>Sabır </a:t>
            </a:r>
          </a:p>
          <a:p>
            <a:pPr marL="0" indent="0">
              <a:buNone/>
            </a:pPr>
            <a:r>
              <a:rPr lang="tr-TR" dirty="0" smtClean="0"/>
              <a:t>Stratejisiz </a:t>
            </a:r>
            <a:r>
              <a:rPr lang="tr-TR" dirty="0"/>
              <a:t>yüklenen içerikler genellikle başarısız olmaktadır.</a:t>
            </a:r>
          </a:p>
        </p:txBody>
      </p:sp>
      <p:pic>
        <p:nvPicPr>
          <p:cNvPr id="28674" name="Picture 2" descr="5 Viral Content Marketing Strategies for Crowdfunding Campaigns | Funded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246" y="1825625"/>
            <a:ext cx="3988106" cy="443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9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 toplumu bağlamında pazarlama</a:t>
            </a:r>
            <a:r>
              <a:rPr lang="tr-TR" dirty="0" smtClean="0"/>
              <a:t>:</a:t>
            </a:r>
            <a:endParaRPr lang="tr-TR" dirty="0"/>
          </a:p>
        </p:txBody>
      </p:sp>
      <p:sp>
        <p:nvSpPr>
          <p:cNvPr id="3" name="İçerik Yer Tutucusu 2"/>
          <p:cNvSpPr>
            <a:spLocks noGrp="1"/>
          </p:cNvSpPr>
          <p:nvPr>
            <p:ph idx="1"/>
          </p:nvPr>
        </p:nvSpPr>
        <p:spPr>
          <a:xfrm>
            <a:off x="1097280" y="1845734"/>
            <a:ext cx="6460291" cy="4023360"/>
          </a:xfrm>
        </p:spPr>
        <p:txBody>
          <a:bodyPr/>
          <a:lstStyle/>
          <a:p>
            <a:r>
              <a:rPr lang="tr-TR" dirty="0" smtClean="0"/>
              <a:t>İkili </a:t>
            </a:r>
            <a:r>
              <a:rPr lang="tr-TR" dirty="0"/>
              <a:t>ilişkilerden ağ ilişkilerine </a:t>
            </a:r>
            <a:r>
              <a:rPr lang="tr-TR" dirty="0" err="1"/>
              <a:t>evrilmiştir</a:t>
            </a:r>
            <a:r>
              <a:rPr lang="tr-TR" dirty="0"/>
              <a:t>.</a:t>
            </a:r>
          </a:p>
          <a:p>
            <a:r>
              <a:rPr lang="tr-TR" dirty="0"/>
              <a:t>Bilgi yayılımı sosyal bulaşma mantığıyla işlemektedir.</a:t>
            </a:r>
          </a:p>
          <a:p>
            <a:r>
              <a:rPr lang="tr-TR" dirty="0"/>
              <a:t>WOM ve </a:t>
            </a:r>
            <a:r>
              <a:rPr lang="tr-TR" dirty="0" err="1"/>
              <a:t>viral</a:t>
            </a:r>
            <a:r>
              <a:rPr lang="tr-TR" dirty="0"/>
              <a:t> pazarlama geleneksel reklama kıyasla daha güçlüdür.</a:t>
            </a:r>
          </a:p>
          <a:p>
            <a:r>
              <a:rPr lang="tr-TR" dirty="0"/>
              <a:t>Pozitif ve negatif yayılım birlikte düşünülmelidir.</a:t>
            </a:r>
          </a:p>
          <a:p>
            <a:r>
              <a:rPr lang="tr-TR" dirty="0"/>
              <a:t>Etkileyiciler ve kanaat önderleri kritik rol oynamaktadır.</a:t>
            </a:r>
          </a:p>
          <a:p>
            <a:endParaRPr lang="tr-TR" dirty="0"/>
          </a:p>
        </p:txBody>
      </p:sp>
      <p:pic>
        <p:nvPicPr>
          <p:cNvPr id="29698" name="Picture 2" descr="Viral Marketing in context to a COVID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065" y="1737360"/>
            <a:ext cx="4847422" cy="445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769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Marka Toplulukları (</a:t>
            </a:r>
            <a:r>
              <a:rPr lang="tr-TR" dirty="0" err="1"/>
              <a:t>Brand</a:t>
            </a:r>
            <a:r>
              <a:rPr lang="tr-TR" dirty="0"/>
              <a:t> </a:t>
            </a:r>
            <a:r>
              <a:rPr lang="tr-TR" dirty="0" err="1"/>
              <a:t>Community</a:t>
            </a:r>
            <a:r>
              <a:rPr lang="tr-TR" dirty="0"/>
              <a:t>)</a:t>
            </a:r>
          </a:p>
        </p:txBody>
      </p:sp>
      <p:sp>
        <p:nvSpPr>
          <p:cNvPr id="3" name="İçerik Yer Tutucusu 2"/>
          <p:cNvSpPr>
            <a:spLocks noGrp="1"/>
          </p:cNvSpPr>
          <p:nvPr>
            <p:ph idx="1"/>
          </p:nvPr>
        </p:nvSpPr>
        <p:spPr>
          <a:xfrm>
            <a:off x="540744" y="1946810"/>
            <a:ext cx="6135477" cy="4351338"/>
          </a:xfrm>
        </p:spPr>
        <p:txBody>
          <a:bodyPr>
            <a:normAutofit/>
          </a:bodyPr>
          <a:lstStyle/>
          <a:p>
            <a:r>
              <a:rPr lang="tr-TR" dirty="0"/>
              <a:t>Marka topluluklarının teorik temelleri 20. yüzyıl ortalarına kadar uzanmakla birlikte, pazarlama alanındaki kuramsal altyapısı özellikle </a:t>
            </a:r>
            <a:r>
              <a:rPr lang="tr-TR" dirty="0" err="1"/>
              <a:t>Michel</a:t>
            </a:r>
            <a:r>
              <a:rPr lang="tr-TR" dirty="0"/>
              <a:t> </a:t>
            </a:r>
            <a:r>
              <a:rPr lang="tr-TR" dirty="0" err="1"/>
              <a:t>Maffesoli’nin</a:t>
            </a:r>
            <a:r>
              <a:rPr lang="tr-TR" dirty="0"/>
              <a:t> “modern kabileler” yaklaşımına dayanmaktadır. Son 20 yılda marka yönetimi açısından en önemli gelişmelerden biri hâline gelmiştir.</a:t>
            </a:r>
          </a:p>
          <a:p>
            <a:r>
              <a:rPr lang="tr-TR" dirty="0" err="1"/>
              <a:t>Pandemi</a:t>
            </a:r>
            <a:r>
              <a:rPr lang="tr-TR" dirty="0"/>
              <a:t> süreciyle birlikte markaların “Ben” yerine “Biz” vurgusu yapması, topluluk olgusunun gücünü yeniden görünür kılmıştır. Marka toplulukları yalnızca ticari değil, toplumsal fayda üretme aracı olarak da işlev görebilmektedir.</a:t>
            </a:r>
          </a:p>
          <a:p>
            <a:endParaRPr lang="tr-TR" dirty="0"/>
          </a:p>
        </p:txBody>
      </p:sp>
      <p:pic>
        <p:nvPicPr>
          <p:cNvPr id="30722" name="Picture 2" descr="The complete guide to building a brand community… - The Business Vill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499" y="1858545"/>
            <a:ext cx="4568465" cy="42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692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Marka Toplulukları (</a:t>
            </a:r>
            <a:r>
              <a:rPr lang="tr-TR" dirty="0" err="1"/>
              <a:t>Brand</a:t>
            </a:r>
            <a:r>
              <a:rPr lang="tr-TR" dirty="0"/>
              <a:t> </a:t>
            </a:r>
            <a:r>
              <a:rPr lang="tr-TR" dirty="0" err="1"/>
              <a:t>Community</a:t>
            </a:r>
            <a:r>
              <a:rPr lang="tr-TR" dirty="0"/>
              <a:t>)</a:t>
            </a:r>
          </a:p>
        </p:txBody>
      </p:sp>
      <p:sp>
        <p:nvSpPr>
          <p:cNvPr id="4" name="Rectangle 1"/>
          <p:cNvSpPr>
            <a:spLocks noGrp="1" noChangeArrowheads="1"/>
          </p:cNvSpPr>
          <p:nvPr>
            <p:ph idx="1"/>
          </p:nvPr>
        </p:nvSpPr>
        <p:spPr bwMode="auto">
          <a:xfrm>
            <a:off x="287357" y="1860471"/>
            <a:ext cx="846003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rPr>
              <a:t>Modern dönemde toplulukların zayıflayacağı öngörülmüş olsa da internet sayesinde çevrim içi ve çevrim dışı topluluklar yeniden güç kazanmıştır.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err="1" smtClean="0">
                <a:ln>
                  <a:noFill/>
                </a:ln>
                <a:solidFill>
                  <a:schemeClr val="tx1"/>
                </a:solidFill>
                <a:effectLst/>
                <a:latin typeface="Arial" panose="020B0604020202020204" pitchFamily="34" charset="0"/>
              </a:rPr>
              <a:t>Postmodern</a:t>
            </a:r>
            <a:r>
              <a:rPr kumimoji="0" lang="tr-TR" altLang="tr-TR" sz="1600" b="0" i="0" u="none" strike="noStrike" cap="none" normalizeH="0" baseline="0" dirty="0" smtClean="0">
                <a:ln>
                  <a:noFill/>
                </a:ln>
                <a:solidFill>
                  <a:schemeClr val="tx1"/>
                </a:solidFill>
                <a:effectLst/>
                <a:latin typeface="Arial" panose="020B0604020202020204" pitchFamily="34" charset="0"/>
              </a:rPr>
              <a:t> toplumda bireyler, modern öncesi kabile benzeri yapılara yönelmekte; bu yeni kabilelerin oluşumunda tüketim pratikleri ve markalar önemli rol oynamaktadır.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rPr>
              <a:t>Markalar: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smtClean="0">
                <a:ln>
                  <a:noFill/>
                </a:ln>
                <a:solidFill>
                  <a:schemeClr val="tx1"/>
                </a:solidFill>
                <a:effectLst/>
                <a:latin typeface="Arial" panose="020B0604020202020204" pitchFamily="34" charset="0"/>
              </a:rPr>
              <a:t>Sosyal statü kazandırır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smtClean="0">
                <a:ln>
                  <a:noFill/>
                </a:ln>
                <a:solidFill>
                  <a:schemeClr val="tx1"/>
                </a:solidFill>
                <a:effectLst/>
                <a:latin typeface="Arial" panose="020B0604020202020204" pitchFamily="34" charset="0"/>
              </a:rPr>
              <a:t>Tüketiciler arası bağ kurmayı kolaylaştırır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smtClean="0">
                <a:ln>
                  <a:noFill/>
                </a:ln>
                <a:solidFill>
                  <a:schemeClr val="tx1"/>
                </a:solidFill>
                <a:effectLst/>
                <a:latin typeface="Arial" panose="020B0604020202020204" pitchFamily="34" charset="0"/>
              </a:rPr>
              <a:t>Kişilerarası ilişkileri güçlendirir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rPr>
              <a:t>Marka topluluğu kavramı ilk kez Albert </a:t>
            </a:r>
            <a:r>
              <a:rPr kumimoji="0" lang="tr-TR" altLang="tr-TR" sz="1600" b="0" i="0" u="none" strike="noStrike" cap="none" normalizeH="0" baseline="0" dirty="0" err="1" smtClean="0">
                <a:ln>
                  <a:noFill/>
                </a:ln>
                <a:solidFill>
                  <a:schemeClr val="tx1"/>
                </a:solidFill>
                <a:effectLst/>
                <a:latin typeface="Arial" panose="020B0604020202020204" pitchFamily="34" charset="0"/>
              </a:rPr>
              <a:t>Muniz</a:t>
            </a:r>
            <a:r>
              <a:rPr kumimoji="0" lang="tr-TR" altLang="tr-TR" sz="1600" b="0" i="0" u="none" strike="noStrike" cap="none" normalizeH="0" baseline="0" dirty="0" smtClean="0">
                <a:ln>
                  <a:noFill/>
                </a:ln>
                <a:solidFill>
                  <a:schemeClr val="tx1"/>
                </a:solidFill>
                <a:effectLst/>
                <a:latin typeface="Arial" panose="020B0604020202020204" pitchFamily="34" charset="0"/>
              </a:rPr>
              <a:t> </a:t>
            </a:r>
            <a:r>
              <a:rPr kumimoji="0" lang="tr-TR" altLang="tr-TR" sz="1600" b="0" i="0" u="none" strike="noStrike" cap="none" normalizeH="0" baseline="0" dirty="0" err="1" smtClean="0">
                <a:ln>
                  <a:noFill/>
                </a:ln>
                <a:solidFill>
                  <a:schemeClr val="tx1"/>
                </a:solidFill>
                <a:effectLst/>
                <a:latin typeface="Arial" panose="020B0604020202020204" pitchFamily="34" charset="0"/>
              </a:rPr>
              <a:t>Jr</a:t>
            </a:r>
            <a:r>
              <a:rPr kumimoji="0" lang="tr-TR" altLang="tr-TR" sz="1600" b="0" i="0" u="none" strike="noStrike" cap="none" normalizeH="0" baseline="0" dirty="0" smtClean="0">
                <a:ln>
                  <a:noFill/>
                </a:ln>
                <a:solidFill>
                  <a:schemeClr val="tx1"/>
                </a:solidFill>
                <a:effectLst/>
                <a:latin typeface="Arial" panose="020B0604020202020204" pitchFamily="34" charset="0"/>
              </a:rPr>
              <a:t>. ve Thomas </a:t>
            </a:r>
            <a:r>
              <a:rPr kumimoji="0" lang="tr-TR" altLang="tr-TR" sz="1600" b="0" i="0" u="none" strike="noStrike" cap="none" normalizeH="0" baseline="0" dirty="0" err="1" smtClean="0">
                <a:ln>
                  <a:noFill/>
                </a:ln>
                <a:solidFill>
                  <a:schemeClr val="tx1"/>
                </a:solidFill>
                <a:effectLst/>
                <a:latin typeface="Arial" panose="020B0604020202020204" pitchFamily="34" charset="0"/>
              </a:rPr>
              <a:t>O'Guinn</a:t>
            </a:r>
            <a:r>
              <a:rPr kumimoji="0" lang="tr-TR" altLang="tr-TR" sz="1600" b="0" i="0" u="none" strike="noStrike" cap="none" normalizeH="0" baseline="0" dirty="0" smtClean="0">
                <a:ln>
                  <a:noFill/>
                </a:ln>
                <a:solidFill>
                  <a:schemeClr val="tx1"/>
                </a:solidFill>
                <a:effectLst/>
                <a:latin typeface="Arial" panose="020B0604020202020204" pitchFamily="34" charset="0"/>
              </a:rPr>
              <a:t> tarafından tanımlanmıştır. Onlara göre marka topluluğu:</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rPr>
              <a:t>Coğrafi sınırları olmayan, belirli bir markanın hayranları arasında yapılandırılmış sosyal ilişkilere dayanan uzmanlaşmış bir topluluktur.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rPr>
              <a:t>Üyeler: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smtClean="0">
                <a:ln>
                  <a:noFill/>
                </a:ln>
                <a:solidFill>
                  <a:schemeClr val="tx1"/>
                </a:solidFill>
                <a:effectLst/>
                <a:latin typeface="Arial" panose="020B0604020202020204" pitchFamily="34" charset="0"/>
              </a:rPr>
              <a:t>Markaya ortak duygular besler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smtClean="0">
                <a:ln>
                  <a:noFill/>
                </a:ln>
                <a:solidFill>
                  <a:schemeClr val="tx1"/>
                </a:solidFill>
                <a:effectLst/>
                <a:latin typeface="Arial" panose="020B0604020202020204" pitchFamily="34" charset="0"/>
              </a:rPr>
              <a:t>Gönüllü katılım gösterir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600" b="0" i="0" u="none" strike="noStrike" cap="none" normalizeH="0" baseline="0" dirty="0" smtClean="0">
                <a:ln>
                  <a:noFill/>
                </a:ln>
                <a:solidFill>
                  <a:schemeClr val="tx1"/>
                </a:solidFill>
                <a:effectLst/>
                <a:latin typeface="Arial" panose="020B0604020202020204" pitchFamily="34" charset="0"/>
              </a:rPr>
              <a:t>Birbirleriyle bağ kurmayı kabul eder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rPr>
              <a:t>Marka toplulukları, geleneksel topluluklardan farklı olarak tüketim kültürü temellidir.</a:t>
            </a:r>
          </a:p>
        </p:txBody>
      </p:sp>
      <p:pic>
        <p:nvPicPr>
          <p:cNvPr id="31746" name="Picture 2" descr="Creating a Brand Community: Best Practices and Success Stories | TM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158" y="1860470"/>
            <a:ext cx="3371160" cy="434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1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Marka Topluluklarında Tüketici-Marka İlişkisi Modelleri</a:t>
            </a:r>
            <a:br>
              <a:rPr lang="tr-TR" b="1" dirty="0"/>
            </a:br>
            <a:endParaRPr lang="tr-TR" dirty="0"/>
          </a:p>
        </p:txBody>
      </p:sp>
      <p:sp>
        <p:nvSpPr>
          <p:cNvPr id="4" name="İçerik Yer Tutucusu 3"/>
          <p:cNvSpPr>
            <a:spLocks noGrp="1"/>
          </p:cNvSpPr>
          <p:nvPr>
            <p:ph idx="1"/>
          </p:nvPr>
        </p:nvSpPr>
        <p:spPr>
          <a:xfrm>
            <a:off x="331424" y="1737360"/>
            <a:ext cx="7182080" cy="4351338"/>
          </a:xfrm>
        </p:spPr>
        <p:txBody>
          <a:bodyPr>
            <a:normAutofit/>
          </a:bodyPr>
          <a:lstStyle/>
          <a:p>
            <a:r>
              <a:rPr lang="tr-TR" b="1" dirty="0" smtClean="0"/>
              <a:t>Geleneksel </a:t>
            </a:r>
            <a:r>
              <a:rPr lang="tr-TR" b="1" dirty="0"/>
              <a:t>Model </a:t>
            </a:r>
            <a:endParaRPr lang="tr-TR" b="1" dirty="0" smtClean="0"/>
          </a:p>
          <a:p>
            <a:pPr marL="0" indent="0">
              <a:buNone/>
            </a:pPr>
            <a:r>
              <a:rPr lang="tr-TR" dirty="0" smtClean="0"/>
              <a:t>Marka </a:t>
            </a:r>
            <a:r>
              <a:rPr lang="tr-TR" dirty="0"/>
              <a:t>yalnızca ayırt edici bir işaret ve sadakat aracıdır</a:t>
            </a:r>
            <a:r>
              <a:rPr lang="tr-TR" dirty="0" smtClean="0"/>
              <a:t>.</a:t>
            </a:r>
          </a:p>
          <a:p>
            <a:r>
              <a:rPr lang="tr-TR" dirty="0" smtClean="0"/>
              <a:t> </a:t>
            </a:r>
            <a:r>
              <a:rPr lang="tr-TR" b="1" dirty="0" err="1" smtClean="0"/>
              <a:t>Muniz</a:t>
            </a:r>
            <a:r>
              <a:rPr lang="tr-TR" b="1" dirty="0" smtClean="0"/>
              <a:t> </a:t>
            </a:r>
            <a:r>
              <a:rPr lang="tr-TR" b="1" dirty="0"/>
              <a:t>&amp; </a:t>
            </a:r>
            <a:r>
              <a:rPr lang="tr-TR" b="1" dirty="0" err="1"/>
              <a:t>O’Guinn</a:t>
            </a:r>
            <a:r>
              <a:rPr lang="tr-TR" b="1" dirty="0"/>
              <a:t> Modeli </a:t>
            </a:r>
            <a:endParaRPr lang="tr-TR" b="1" dirty="0" smtClean="0"/>
          </a:p>
          <a:p>
            <a:pPr marL="0" indent="0">
              <a:buNone/>
            </a:pPr>
            <a:r>
              <a:rPr lang="tr-TR" dirty="0" smtClean="0"/>
              <a:t>Marka </a:t>
            </a:r>
            <a:r>
              <a:rPr lang="tr-TR" dirty="0"/>
              <a:t>topluluğu bir “anlam </a:t>
            </a:r>
            <a:r>
              <a:rPr lang="tr-TR" dirty="0" err="1"/>
              <a:t>deposu”dur</a:t>
            </a:r>
            <a:r>
              <a:rPr lang="tr-TR" dirty="0"/>
              <a:t>. Tüketiciler markayla ortaklık ilişkisi kurar Kültürel sermaye üretir Müşteri aynı zamanda markanın “sahibi” gibi davranır </a:t>
            </a:r>
            <a:endParaRPr lang="tr-TR" dirty="0" smtClean="0"/>
          </a:p>
          <a:p>
            <a:r>
              <a:rPr lang="tr-TR" dirty="0" smtClean="0"/>
              <a:t> </a:t>
            </a:r>
            <a:r>
              <a:rPr lang="tr-TR" b="1" dirty="0" smtClean="0"/>
              <a:t>Tüketici </a:t>
            </a:r>
            <a:r>
              <a:rPr lang="tr-TR" b="1" dirty="0"/>
              <a:t>Merkezli Model </a:t>
            </a:r>
            <a:endParaRPr lang="tr-TR" b="1" dirty="0" smtClean="0"/>
          </a:p>
          <a:p>
            <a:pPr marL="0" indent="0">
              <a:buNone/>
            </a:pPr>
            <a:r>
              <a:rPr lang="tr-TR" dirty="0" smtClean="0"/>
              <a:t>Odak </a:t>
            </a:r>
            <a:r>
              <a:rPr lang="tr-TR" dirty="0"/>
              <a:t>noktası marka değil, müşteri deneyimidir Marka ve pazarlamacı topluluk üyesi statüsü kazanır Müşteri-marka ve müşteri-müşteri-marka ilişkileri karmaşık ağ yapısında ele alınır</a:t>
            </a:r>
          </a:p>
        </p:txBody>
      </p:sp>
      <p:pic>
        <p:nvPicPr>
          <p:cNvPr id="32770" name="Picture 2" descr="The Real Value of Your Brand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638" y="1737360"/>
            <a:ext cx="4450816" cy="440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34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Marka Topluluklarının Genel Özellikleri</a:t>
            </a:r>
            <a:br>
              <a:rPr lang="tr-TR" b="1" dirty="0"/>
            </a:br>
            <a:endParaRPr lang="tr-TR" dirty="0"/>
          </a:p>
        </p:txBody>
      </p:sp>
      <p:sp>
        <p:nvSpPr>
          <p:cNvPr id="3" name="İçerik Yer Tutucusu 2"/>
          <p:cNvSpPr>
            <a:spLocks noGrp="1"/>
          </p:cNvSpPr>
          <p:nvPr>
            <p:ph idx="1"/>
          </p:nvPr>
        </p:nvSpPr>
        <p:spPr>
          <a:xfrm>
            <a:off x="838200" y="1825625"/>
            <a:ext cx="5143959" cy="4351338"/>
          </a:xfrm>
        </p:spPr>
        <p:txBody>
          <a:bodyPr>
            <a:noAutofit/>
          </a:bodyPr>
          <a:lstStyle/>
          <a:p>
            <a:r>
              <a:rPr lang="tr-TR" sz="1800" dirty="0" smtClean="0"/>
              <a:t>Sosyolojik </a:t>
            </a:r>
            <a:r>
              <a:rPr lang="tr-TR" sz="1800" dirty="0"/>
              <a:t>literatüre göre topluluğun üç temel göstergesi vardır:</a:t>
            </a:r>
          </a:p>
          <a:p>
            <a:r>
              <a:rPr lang="tr-TR" sz="1800" b="1" dirty="0" smtClean="0"/>
              <a:t>Bilinç </a:t>
            </a:r>
            <a:r>
              <a:rPr lang="tr-TR" sz="1800" b="1" dirty="0"/>
              <a:t>ve Aidiyet</a:t>
            </a:r>
          </a:p>
          <a:p>
            <a:r>
              <a:rPr lang="tr-TR" sz="1800" dirty="0"/>
              <a:t>Üyeler arasında içsel bağ</a:t>
            </a:r>
          </a:p>
          <a:p>
            <a:r>
              <a:rPr lang="tr-TR" sz="1800" dirty="0"/>
              <a:t>“Biz” duygusu</a:t>
            </a:r>
          </a:p>
          <a:p>
            <a:r>
              <a:rPr lang="tr-TR" sz="1800" dirty="0"/>
              <a:t>Üye olmayanlardan kolektif farklılık</a:t>
            </a:r>
          </a:p>
          <a:p>
            <a:r>
              <a:rPr lang="tr-TR" sz="1800" b="1" dirty="0" smtClean="0"/>
              <a:t> </a:t>
            </a:r>
            <a:r>
              <a:rPr lang="tr-TR" sz="1800" b="1" dirty="0"/>
              <a:t>Ritüeller ve Gelenekler</a:t>
            </a:r>
          </a:p>
          <a:p>
            <a:r>
              <a:rPr lang="tr-TR" sz="1800" dirty="0"/>
              <a:t>Ortak tarih</a:t>
            </a:r>
          </a:p>
          <a:p>
            <a:r>
              <a:rPr lang="tr-TR" sz="1800" dirty="0"/>
              <a:t>Paylaşılan semboller</a:t>
            </a:r>
          </a:p>
          <a:p>
            <a:r>
              <a:rPr lang="tr-TR" sz="1800" dirty="0"/>
              <a:t>Kültürel pratikler</a:t>
            </a:r>
          </a:p>
          <a:p>
            <a:endParaRPr lang="tr-TR" sz="1800" dirty="0"/>
          </a:p>
        </p:txBody>
      </p:sp>
      <p:sp>
        <p:nvSpPr>
          <p:cNvPr id="4" name="Dikdörtgen 3"/>
          <p:cNvSpPr/>
          <p:nvPr/>
        </p:nvSpPr>
        <p:spPr>
          <a:xfrm>
            <a:off x="6096000" y="1825625"/>
            <a:ext cx="6096000" cy="3970318"/>
          </a:xfrm>
          <a:prstGeom prst="rect">
            <a:avLst/>
          </a:prstGeom>
        </p:spPr>
        <p:txBody>
          <a:bodyPr>
            <a:spAutoFit/>
          </a:bodyPr>
          <a:lstStyle/>
          <a:p>
            <a:r>
              <a:rPr lang="tr-TR" b="1" dirty="0"/>
              <a:t>Ahlaki Sorumluluk</a:t>
            </a:r>
          </a:p>
          <a:p>
            <a:r>
              <a:rPr lang="tr-TR" dirty="0"/>
              <a:t>Topluluğa karşı görev duygusu</a:t>
            </a:r>
          </a:p>
          <a:p>
            <a:r>
              <a:rPr lang="tr-TR" dirty="0"/>
              <a:t>Tehdit anında kolektif eylem</a:t>
            </a:r>
          </a:p>
          <a:p>
            <a:r>
              <a:rPr lang="tr-TR" dirty="0"/>
              <a:t>Ek özellikler:</a:t>
            </a:r>
          </a:p>
          <a:p>
            <a:r>
              <a:rPr lang="tr-TR" dirty="0"/>
              <a:t>Coğrafi yoğunlaşmış veya dağınık olabilir</a:t>
            </a:r>
          </a:p>
          <a:p>
            <a:r>
              <a:rPr lang="tr-TR" dirty="0"/>
              <a:t>Çevrim içi/çevrim dışı varlık gösterebilir</a:t>
            </a:r>
          </a:p>
          <a:p>
            <a:r>
              <a:rPr lang="tr-TR" dirty="0"/>
              <a:t>Nispeten istikrarlı ancak esnek yapılardır</a:t>
            </a:r>
          </a:p>
          <a:p>
            <a:r>
              <a:rPr lang="tr-TR" dirty="0"/>
              <a:t>Marka anlamının birlikte üretilmesinde aktiftir</a:t>
            </a:r>
          </a:p>
          <a:p>
            <a:r>
              <a:rPr lang="tr-TR" dirty="0"/>
              <a:t>Firmalara sağladığı faydalar:</a:t>
            </a:r>
          </a:p>
          <a:p>
            <a:r>
              <a:rPr lang="tr-TR" dirty="0"/>
              <a:t>Sadakat</a:t>
            </a:r>
          </a:p>
          <a:p>
            <a:r>
              <a:rPr lang="tr-TR" dirty="0"/>
              <a:t>Güven</a:t>
            </a:r>
          </a:p>
          <a:p>
            <a:r>
              <a:rPr lang="tr-TR" dirty="0"/>
              <a:t>Savunuculuk (</a:t>
            </a:r>
            <a:r>
              <a:rPr lang="tr-TR" dirty="0" err="1"/>
              <a:t>advocacy</a:t>
            </a:r>
            <a:r>
              <a:rPr lang="tr-TR" dirty="0"/>
              <a:t>)</a:t>
            </a:r>
          </a:p>
          <a:p>
            <a:r>
              <a:rPr lang="tr-TR" dirty="0"/>
              <a:t>Artan satın alma niyeti</a:t>
            </a:r>
          </a:p>
          <a:p>
            <a:r>
              <a:rPr lang="tr-TR" dirty="0"/>
              <a:t>Ürün </a:t>
            </a:r>
            <a:r>
              <a:rPr lang="tr-TR" dirty="0" err="1"/>
              <a:t>inovasyonu</a:t>
            </a:r>
            <a:r>
              <a:rPr lang="tr-TR" dirty="0"/>
              <a:t> için </a:t>
            </a:r>
            <a:r>
              <a:rPr lang="tr-TR" dirty="0" err="1"/>
              <a:t>içgörü</a:t>
            </a:r>
            <a:endParaRPr lang="tr-TR" dirty="0"/>
          </a:p>
        </p:txBody>
      </p:sp>
    </p:spTree>
    <p:extLst>
      <p:ext uri="{BB962C8B-B14F-4D97-AF65-F5344CB8AC3E}">
        <p14:creationId xmlns:p14="http://schemas.microsoft.com/office/powerpoint/2010/main" val="1083434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Çevrim İçi Marka Toplulukları (ÇMT)</a:t>
            </a:r>
            <a:br>
              <a:rPr lang="tr-TR" b="1" dirty="0"/>
            </a:br>
            <a:endParaRPr lang="tr-TR" dirty="0"/>
          </a:p>
        </p:txBody>
      </p:sp>
      <p:sp>
        <p:nvSpPr>
          <p:cNvPr id="3" name="İçerik Yer Tutucusu 2"/>
          <p:cNvSpPr>
            <a:spLocks noGrp="1"/>
          </p:cNvSpPr>
          <p:nvPr>
            <p:ph idx="1"/>
          </p:nvPr>
        </p:nvSpPr>
        <p:spPr>
          <a:xfrm>
            <a:off x="0" y="1891726"/>
            <a:ext cx="10515600" cy="4351338"/>
          </a:xfrm>
        </p:spPr>
        <p:txBody>
          <a:bodyPr>
            <a:noAutofit/>
          </a:bodyPr>
          <a:lstStyle/>
          <a:p>
            <a:pPr>
              <a:lnSpc>
                <a:spcPct val="100000"/>
              </a:lnSpc>
              <a:spcBef>
                <a:spcPts val="0"/>
              </a:spcBef>
            </a:pPr>
            <a:r>
              <a:rPr lang="tr-TR" sz="1600" dirty="0" smtClean="0"/>
              <a:t>İnternet </a:t>
            </a:r>
            <a:r>
              <a:rPr lang="tr-TR" sz="1600" dirty="0"/>
              <a:t>ve sosyal medya sayesinde çevrim içi marka toplulukları (ÇMT) hızla yayılmıştır. Özellikle sosyal medya platformları (örneğin Facebook marka sayfaları) marka-topluluk etkileşimini artırmaktadır.</a:t>
            </a:r>
          </a:p>
          <a:p>
            <a:pPr>
              <a:lnSpc>
                <a:spcPct val="100000"/>
              </a:lnSpc>
              <a:spcBef>
                <a:spcPts val="0"/>
              </a:spcBef>
            </a:pPr>
            <a:r>
              <a:rPr lang="tr-TR" sz="1600" dirty="0" err="1"/>
              <a:t>ÇMT’nin</a:t>
            </a:r>
            <a:r>
              <a:rPr lang="tr-TR" sz="1600" dirty="0"/>
              <a:t> özellikleri:</a:t>
            </a:r>
          </a:p>
          <a:p>
            <a:pPr>
              <a:lnSpc>
                <a:spcPct val="100000"/>
              </a:lnSpc>
              <a:spcBef>
                <a:spcPts val="0"/>
              </a:spcBef>
            </a:pPr>
            <a:r>
              <a:rPr lang="tr-TR" sz="1600" dirty="0"/>
              <a:t>Coğrafi sınır yoktur</a:t>
            </a:r>
          </a:p>
          <a:p>
            <a:pPr>
              <a:lnSpc>
                <a:spcPct val="100000"/>
              </a:lnSpc>
              <a:spcBef>
                <a:spcPts val="0"/>
              </a:spcBef>
            </a:pPr>
            <a:r>
              <a:rPr lang="tr-TR" sz="1600" dirty="0"/>
              <a:t>Kullanıcı üretimli içerik (UGC) yoğundur</a:t>
            </a:r>
          </a:p>
          <a:p>
            <a:pPr>
              <a:lnSpc>
                <a:spcPct val="100000"/>
              </a:lnSpc>
              <a:spcBef>
                <a:spcPts val="0"/>
              </a:spcBef>
            </a:pPr>
            <a:r>
              <a:rPr lang="tr-TR" sz="1600" dirty="0"/>
              <a:t>Üyeler markaya ve birbirlerine bağlanır</a:t>
            </a:r>
          </a:p>
          <a:p>
            <a:pPr>
              <a:lnSpc>
                <a:spcPct val="100000"/>
              </a:lnSpc>
              <a:spcBef>
                <a:spcPts val="0"/>
              </a:spcBef>
            </a:pPr>
            <a:r>
              <a:rPr lang="tr-TR" sz="1600" dirty="0"/>
              <a:t>Tüketici deneyimleri paylaşılır</a:t>
            </a:r>
          </a:p>
          <a:p>
            <a:pPr>
              <a:lnSpc>
                <a:spcPct val="100000"/>
              </a:lnSpc>
              <a:spcBef>
                <a:spcPts val="0"/>
              </a:spcBef>
            </a:pPr>
            <a:r>
              <a:rPr lang="tr-TR" sz="1600" dirty="0"/>
              <a:t>Tüketici tarafından oluşturulan içerik, şirket reklamlarından daha güvenilir algılanmaktadır. Bu durum:</a:t>
            </a:r>
          </a:p>
          <a:p>
            <a:pPr>
              <a:lnSpc>
                <a:spcPct val="100000"/>
              </a:lnSpc>
              <a:spcBef>
                <a:spcPts val="0"/>
              </a:spcBef>
            </a:pPr>
            <a:r>
              <a:rPr lang="tr-TR" sz="1600" dirty="0"/>
              <a:t>Ağızdan ağıza pazarlamayı (WOM) güçlendirir</a:t>
            </a:r>
          </a:p>
          <a:p>
            <a:pPr>
              <a:lnSpc>
                <a:spcPct val="100000"/>
              </a:lnSpc>
              <a:spcBef>
                <a:spcPts val="0"/>
              </a:spcBef>
            </a:pPr>
            <a:r>
              <a:rPr lang="tr-TR" sz="1600" dirty="0"/>
              <a:t>Marka keşfini artırır</a:t>
            </a:r>
          </a:p>
          <a:p>
            <a:pPr>
              <a:lnSpc>
                <a:spcPct val="100000"/>
              </a:lnSpc>
              <a:spcBef>
                <a:spcPts val="0"/>
              </a:spcBef>
            </a:pPr>
            <a:r>
              <a:rPr lang="tr-TR" sz="1600" dirty="0"/>
              <a:t>Satın alma niyetini etkiler</a:t>
            </a:r>
          </a:p>
          <a:p>
            <a:pPr>
              <a:lnSpc>
                <a:spcPct val="100000"/>
              </a:lnSpc>
              <a:spcBef>
                <a:spcPts val="0"/>
              </a:spcBef>
            </a:pPr>
            <a:r>
              <a:rPr lang="tr-TR" sz="1600" dirty="0"/>
              <a:t>Sosyal kimlik teorisine göre marka özdeşleşmesi:</a:t>
            </a:r>
          </a:p>
          <a:p>
            <a:pPr>
              <a:lnSpc>
                <a:spcPct val="100000"/>
              </a:lnSpc>
              <a:spcBef>
                <a:spcPts val="0"/>
              </a:spcBef>
            </a:pPr>
            <a:r>
              <a:rPr lang="tr-TR" sz="1600" dirty="0"/>
              <a:t>Bireyin kimliğini inşa etmesine yardımcı olur</a:t>
            </a:r>
          </a:p>
          <a:p>
            <a:pPr>
              <a:lnSpc>
                <a:spcPct val="100000"/>
              </a:lnSpc>
              <a:spcBef>
                <a:spcPts val="0"/>
              </a:spcBef>
            </a:pPr>
            <a:r>
              <a:rPr lang="tr-TR" sz="1600" dirty="0"/>
              <a:t>“Biz niyeti” oluşturur</a:t>
            </a:r>
          </a:p>
          <a:p>
            <a:pPr>
              <a:lnSpc>
                <a:spcPct val="100000"/>
              </a:lnSpc>
              <a:spcBef>
                <a:spcPts val="0"/>
              </a:spcBef>
            </a:pPr>
            <a:r>
              <a:rPr lang="tr-TR" sz="1600" dirty="0"/>
              <a:t>Topluluk içi katılımı artırır</a:t>
            </a:r>
          </a:p>
          <a:p>
            <a:pPr>
              <a:lnSpc>
                <a:spcPct val="100000"/>
              </a:lnSpc>
              <a:spcBef>
                <a:spcPts val="0"/>
              </a:spcBef>
            </a:pPr>
            <a:r>
              <a:rPr lang="tr-TR" sz="1600" dirty="0"/>
              <a:t>Araştırmalar ÇMT katılımı ile müşteri sadakati arasında pozitif ilişki olduğunu göstermektedir.</a:t>
            </a:r>
          </a:p>
          <a:p>
            <a:pPr>
              <a:lnSpc>
                <a:spcPct val="100000"/>
              </a:lnSpc>
              <a:spcBef>
                <a:spcPts val="0"/>
              </a:spcBef>
            </a:pPr>
            <a:endParaRPr lang="tr-TR" sz="1600" dirty="0"/>
          </a:p>
        </p:txBody>
      </p:sp>
      <p:pic>
        <p:nvPicPr>
          <p:cNvPr id="33794" name="Picture 2" descr="Importance of Brand Community Management - Midas 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8920" y="2302524"/>
            <a:ext cx="3759598" cy="394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79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Ağlardaki </a:t>
            </a:r>
            <a:r>
              <a:rPr lang="tr-TR" dirty="0" smtClean="0"/>
              <a:t>Etkileyiciler (</a:t>
            </a:r>
            <a:r>
              <a:rPr lang="tr-TR" dirty="0" err="1" smtClean="0"/>
              <a:t>Influencers</a:t>
            </a:r>
            <a:r>
              <a:rPr lang="tr-TR" dirty="0" smtClean="0"/>
              <a:t>)</a:t>
            </a:r>
            <a:endParaRPr lang="tr-TR" dirty="0"/>
          </a:p>
        </p:txBody>
      </p:sp>
      <p:sp>
        <p:nvSpPr>
          <p:cNvPr id="3" name="İçerik Yer Tutucusu 2"/>
          <p:cNvSpPr>
            <a:spLocks noGrp="1"/>
          </p:cNvSpPr>
          <p:nvPr>
            <p:ph idx="1"/>
          </p:nvPr>
        </p:nvSpPr>
        <p:spPr>
          <a:xfrm>
            <a:off x="320407" y="1572237"/>
            <a:ext cx="7358349" cy="4351338"/>
          </a:xfrm>
        </p:spPr>
        <p:txBody>
          <a:bodyPr>
            <a:normAutofit/>
          </a:bodyPr>
          <a:lstStyle/>
          <a:p>
            <a:endParaRPr lang="tr-TR" dirty="0" smtClean="0"/>
          </a:p>
          <a:p>
            <a:r>
              <a:rPr lang="tr-TR" dirty="0" smtClean="0"/>
              <a:t>Etkileyiciler </a:t>
            </a:r>
            <a:r>
              <a:rPr lang="tr-TR" dirty="0"/>
              <a:t>(</a:t>
            </a:r>
            <a:r>
              <a:rPr lang="tr-TR" dirty="0" err="1"/>
              <a:t>influencers</a:t>
            </a:r>
            <a:r>
              <a:rPr lang="tr-TR" dirty="0"/>
              <a:t>), sosyal ağlarda ortalamanın üzerinde etki gücüne sahip bireylerdir. Mesajları ağ içinde hızla yayabilirler ve </a:t>
            </a:r>
            <a:r>
              <a:rPr lang="tr-TR" dirty="0" err="1"/>
              <a:t>viral</a:t>
            </a:r>
            <a:r>
              <a:rPr lang="tr-TR" dirty="0"/>
              <a:t> pazarlamanın başlangıç noktasıdır. </a:t>
            </a:r>
            <a:endParaRPr lang="tr-TR" dirty="0" smtClean="0"/>
          </a:p>
          <a:p>
            <a:pPr marL="0" indent="0">
              <a:buNone/>
            </a:pPr>
            <a:r>
              <a:rPr lang="tr-TR" dirty="0" smtClean="0"/>
              <a:t>Etkileyiciler: </a:t>
            </a:r>
          </a:p>
          <a:p>
            <a:r>
              <a:rPr lang="tr-TR" dirty="0" smtClean="0"/>
              <a:t>Yüksek </a:t>
            </a:r>
            <a:r>
              <a:rPr lang="tr-TR" dirty="0" err="1"/>
              <a:t>bağlanabilirliğe</a:t>
            </a:r>
            <a:r>
              <a:rPr lang="tr-TR" dirty="0"/>
              <a:t> sahiptir </a:t>
            </a:r>
            <a:endParaRPr lang="tr-TR" dirty="0" smtClean="0"/>
          </a:p>
          <a:p>
            <a:r>
              <a:rPr lang="tr-TR" dirty="0" smtClean="0"/>
              <a:t>Bilgiyi </a:t>
            </a:r>
            <a:r>
              <a:rPr lang="tr-TR" dirty="0"/>
              <a:t>hızlı yayar </a:t>
            </a:r>
            <a:endParaRPr lang="tr-TR" dirty="0" smtClean="0"/>
          </a:p>
          <a:p>
            <a:r>
              <a:rPr lang="tr-TR" dirty="0" smtClean="0"/>
              <a:t>Sosyal </a:t>
            </a:r>
            <a:r>
              <a:rPr lang="tr-TR" dirty="0"/>
              <a:t>statü ve konum avantajı kullanır </a:t>
            </a:r>
            <a:endParaRPr lang="tr-TR" dirty="0" smtClean="0"/>
          </a:p>
          <a:p>
            <a:r>
              <a:rPr lang="tr-TR" dirty="0" smtClean="0"/>
              <a:t>Araştırmalar </a:t>
            </a:r>
            <a:r>
              <a:rPr lang="tr-TR" dirty="0"/>
              <a:t>az sayıda bireyin çoğunluğun kararlarını etkilediğini göstermektedir.</a:t>
            </a:r>
          </a:p>
        </p:txBody>
      </p:sp>
      <p:pic>
        <p:nvPicPr>
          <p:cNvPr id="34818" name="Picture 2" descr="Virtual Brand Communities: Engagement Profiles and Typology - Arab Media &amp;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56" y="2017906"/>
            <a:ext cx="4295392" cy="403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1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1EA0B13-33BE-462C-8A48-375183E4E9D3}"/>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 xmlns:a16="http://schemas.microsoft.com/office/drawing/2014/main" id="{A20874B3-2501-4703-8B04-993AB138FD2C}"/>
              </a:ext>
            </a:extLst>
          </p:cNvPr>
          <p:cNvSpPr>
            <a:spLocks noGrp="1"/>
          </p:cNvSpPr>
          <p:nvPr>
            <p:ph idx="1"/>
          </p:nvPr>
        </p:nvSpPr>
        <p:spPr>
          <a:xfrm>
            <a:off x="838200" y="1825625"/>
            <a:ext cx="5606667" cy="4351338"/>
          </a:xfrm>
        </p:spPr>
        <p:txBody>
          <a:bodyPr>
            <a:normAutofit/>
          </a:bodyPr>
          <a:lstStyle/>
          <a:p>
            <a:r>
              <a:rPr lang="tr-TR" dirty="0"/>
              <a:t>Bu yeni duruma ayak uydurmak isteyen şirketler, ağları ve bunların yapısını öğrenerek hem işletme içinde kullanmak hem de bu ağlar aracılığıyla tüketicilere ürünlerini daha kolay ve daha uygun yollarla pazarlama olanağına erişmişlerdir. </a:t>
            </a:r>
          </a:p>
          <a:p>
            <a:r>
              <a:rPr lang="tr-TR" dirty="0"/>
              <a:t>Bu bağlamda şirketlerin önce hem fiziki hem de sanal </a:t>
            </a:r>
            <a:r>
              <a:rPr lang="tr-TR" dirty="0" smtClean="0"/>
              <a:t>tüketici </a:t>
            </a:r>
            <a:r>
              <a:rPr lang="tr-TR" dirty="0" err="1" smtClean="0"/>
              <a:t>ağlarınının</a:t>
            </a:r>
            <a:r>
              <a:rPr lang="tr-TR" dirty="0" smtClean="0"/>
              <a:t> </a:t>
            </a:r>
            <a:r>
              <a:rPr lang="tr-TR" dirty="0"/>
              <a:t>yapısını kavramaları ve buna yönelik stratejiler geliştirmeleri gerekmektedir.</a:t>
            </a:r>
          </a:p>
          <a:p>
            <a:r>
              <a:rPr lang="tr-TR" dirty="0"/>
              <a:t/>
            </a:r>
            <a:br>
              <a:rPr lang="tr-TR" dirty="0"/>
            </a:br>
            <a:r>
              <a:rPr lang="tr-TR" dirty="0"/>
              <a:t>Ağ toplumunda tüketiciler için bilgiye erişim ve bilgiyi yaymanın daha kolay olması yanında nerdeyse her tüketicinin bir sanal ağa bağlı olduğu gerçeği, şirketlerin pazarlama bölümleri için de dikkate alınması gereken bir </a:t>
            </a:r>
            <a:r>
              <a:rPr lang="tr-TR" dirty="0" smtClean="0"/>
              <a:t>durumdur</a:t>
            </a:r>
            <a:r>
              <a:rPr lang="tr-TR" dirty="0"/>
              <a:t>. </a:t>
            </a:r>
          </a:p>
        </p:txBody>
      </p:sp>
      <p:pic>
        <p:nvPicPr>
          <p:cNvPr id="4098" name="Picture 2" descr="Tüketici Davranışlarını Değiştiren 5 Teknoloji – Pazarlama Türki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323" y="1737359"/>
            <a:ext cx="5221995" cy="443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 Açısından Etkileyiciler</a:t>
            </a:r>
            <a:br>
              <a:rPr lang="tr-TR" b="1" dirty="0"/>
            </a:br>
            <a:endParaRPr lang="tr-TR" dirty="0"/>
          </a:p>
        </p:txBody>
      </p:sp>
      <p:sp>
        <p:nvSpPr>
          <p:cNvPr id="3" name="İçerik Yer Tutucusu 2"/>
          <p:cNvSpPr>
            <a:spLocks noGrp="1"/>
          </p:cNvSpPr>
          <p:nvPr>
            <p:ph idx="1"/>
          </p:nvPr>
        </p:nvSpPr>
        <p:spPr>
          <a:xfrm>
            <a:off x="838200" y="1825625"/>
            <a:ext cx="4956672" cy="4351338"/>
          </a:xfrm>
        </p:spPr>
        <p:txBody>
          <a:bodyPr>
            <a:normAutofit/>
          </a:bodyPr>
          <a:lstStyle/>
          <a:p>
            <a:r>
              <a:rPr lang="tr-TR" dirty="0" smtClean="0"/>
              <a:t>Tüketiciler </a:t>
            </a:r>
            <a:r>
              <a:rPr lang="tr-TR" dirty="0"/>
              <a:t>bilgiye iki kaynaktan ulaşır:</a:t>
            </a:r>
          </a:p>
          <a:p>
            <a:r>
              <a:rPr lang="tr-TR" b="1" dirty="0"/>
              <a:t>Şirket kaynakları:</a:t>
            </a:r>
            <a:r>
              <a:rPr lang="tr-TR" dirty="0"/>
              <a:t> Reklam, satış gücü, promosyon</a:t>
            </a:r>
          </a:p>
          <a:p>
            <a:r>
              <a:rPr lang="tr-TR" b="1" dirty="0"/>
              <a:t>Sosyal kaynaklar:</a:t>
            </a:r>
            <a:r>
              <a:rPr lang="tr-TR" dirty="0"/>
              <a:t> Aile, arkadaş, sosyal medya, </a:t>
            </a:r>
            <a:r>
              <a:rPr lang="tr-TR" dirty="0" err="1"/>
              <a:t>influencerlar</a:t>
            </a:r>
            <a:endParaRPr lang="tr-TR" dirty="0"/>
          </a:p>
          <a:p>
            <a:r>
              <a:rPr lang="tr-TR" dirty="0"/>
              <a:t>Günümüzde tüketiciler:</a:t>
            </a:r>
          </a:p>
          <a:p>
            <a:r>
              <a:rPr lang="tr-TR" dirty="0"/>
              <a:t>Akran yorumlarını daha güvenilir bulur</a:t>
            </a:r>
          </a:p>
          <a:p>
            <a:r>
              <a:rPr lang="tr-TR" dirty="0"/>
              <a:t>Ürün satın almadan önce yorum okuma ihtiyacı hisseder</a:t>
            </a:r>
          </a:p>
          <a:p>
            <a:r>
              <a:rPr lang="tr-TR" dirty="0"/>
              <a:t>Etkileyiciler bilgi karmaşasını azaltır ve güvenilir rehberlik sağlar.</a:t>
            </a:r>
          </a:p>
          <a:p>
            <a:endParaRPr lang="tr-TR" dirty="0"/>
          </a:p>
        </p:txBody>
      </p:sp>
      <p:pic>
        <p:nvPicPr>
          <p:cNvPr id="35842" name="Picture 2" descr="Uncovering online brand communities - Dr Rodrigo Perez Vega - Technology  applications for a better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429" y="1800286"/>
            <a:ext cx="5970041" cy="437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657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880" y="0"/>
            <a:ext cx="10515600" cy="1325563"/>
          </a:xfrm>
        </p:spPr>
        <p:txBody>
          <a:bodyPr/>
          <a:lstStyle/>
          <a:p>
            <a:r>
              <a:rPr lang="tr-TR" dirty="0"/>
              <a:t>Etkileyici Türleri</a:t>
            </a:r>
          </a:p>
        </p:txBody>
      </p:sp>
      <p:sp>
        <p:nvSpPr>
          <p:cNvPr id="3" name="İçerik Yer Tutucusu 2"/>
          <p:cNvSpPr>
            <a:spLocks noGrp="1"/>
          </p:cNvSpPr>
          <p:nvPr>
            <p:ph idx="1"/>
          </p:nvPr>
        </p:nvSpPr>
        <p:spPr>
          <a:xfrm>
            <a:off x="254307" y="1924777"/>
            <a:ext cx="7292248" cy="4351338"/>
          </a:xfrm>
        </p:spPr>
        <p:txBody>
          <a:bodyPr>
            <a:noAutofit/>
          </a:bodyPr>
          <a:lstStyle/>
          <a:p>
            <a:pPr marL="0" indent="0">
              <a:lnSpc>
                <a:spcPct val="100000"/>
              </a:lnSpc>
              <a:spcBef>
                <a:spcPts val="0"/>
              </a:spcBef>
              <a:buNone/>
            </a:pPr>
            <a:r>
              <a:rPr lang="tr-TR" sz="1800" dirty="0" smtClean="0"/>
              <a:t>1. Erken </a:t>
            </a:r>
            <a:r>
              <a:rPr lang="tr-TR" sz="1800" dirty="0"/>
              <a:t>Benimseyenler </a:t>
            </a:r>
            <a:endParaRPr lang="tr-TR" sz="1800" dirty="0" smtClean="0"/>
          </a:p>
          <a:p>
            <a:pPr>
              <a:lnSpc>
                <a:spcPct val="100000"/>
              </a:lnSpc>
              <a:spcBef>
                <a:spcPts val="0"/>
              </a:spcBef>
            </a:pPr>
            <a:r>
              <a:rPr lang="tr-TR" sz="1800" dirty="0" smtClean="0"/>
              <a:t>Yeni </a:t>
            </a:r>
            <a:r>
              <a:rPr lang="tr-TR" sz="1800" dirty="0"/>
              <a:t>ürünleri ilk deneyenler </a:t>
            </a:r>
            <a:endParaRPr lang="tr-TR" sz="1800" dirty="0" smtClean="0"/>
          </a:p>
          <a:p>
            <a:pPr>
              <a:lnSpc>
                <a:spcPct val="100000"/>
              </a:lnSpc>
              <a:spcBef>
                <a:spcPts val="0"/>
              </a:spcBef>
            </a:pPr>
            <a:r>
              <a:rPr lang="tr-TR" sz="1800" dirty="0" smtClean="0"/>
              <a:t>Ürüne </a:t>
            </a:r>
            <a:r>
              <a:rPr lang="tr-TR" sz="1800" dirty="0"/>
              <a:t>özgü bilgi </a:t>
            </a:r>
            <a:endParaRPr lang="tr-TR" sz="1800" dirty="0" smtClean="0"/>
          </a:p>
          <a:p>
            <a:pPr>
              <a:lnSpc>
                <a:spcPct val="100000"/>
              </a:lnSpc>
              <a:spcBef>
                <a:spcPts val="0"/>
              </a:spcBef>
            </a:pPr>
            <a:r>
              <a:rPr lang="tr-TR" sz="1800" dirty="0" smtClean="0"/>
              <a:t>Pasif </a:t>
            </a:r>
            <a:r>
              <a:rPr lang="tr-TR" sz="1800" dirty="0"/>
              <a:t>veya aktif </a:t>
            </a:r>
            <a:r>
              <a:rPr lang="tr-TR" sz="1800" dirty="0" smtClean="0"/>
              <a:t>etki. </a:t>
            </a:r>
          </a:p>
          <a:p>
            <a:pPr>
              <a:lnSpc>
                <a:spcPct val="100000"/>
              </a:lnSpc>
              <a:spcBef>
                <a:spcPts val="0"/>
              </a:spcBef>
            </a:pPr>
            <a:r>
              <a:rPr lang="tr-TR" sz="1800" dirty="0" smtClean="0"/>
              <a:t>Giriş </a:t>
            </a:r>
            <a:r>
              <a:rPr lang="tr-TR" sz="1800" dirty="0"/>
              <a:t>aşamasında önemli </a:t>
            </a:r>
            <a:endParaRPr lang="tr-TR" sz="1800" dirty="0" smtClean="0"/>
          </a:p>
          <a:p>
            <a:pPr marL="0" indent="0">
              <a:lnSpc>
                <a:spcPct val="100000"/>
              </a:lnSpc>
              <a:spcBef>
                <a:spcPts val="0"/>
              </a:spcBef>
              <a:buNone/>
            </a:pPr>
            <a:r>
              <a:rPr lang="tr-TR" sz="1800" dirty="0" smtClean="0"/>
              <a:t>2. Fikir </a:t>
            </a:r>
            <a:r>
              <a:rPr lang="tr-TR" sz="1800" dirty="0"/>
              <a:t>Liderleri (</a:t>
            </a:r>
            <a:r>
              <a:rPr lang="tr-TR" sz="1800" dirty="0" err="1"/>
              <a:t>Opinion</a:t>
            </a:r>
            <a:r>
              <a:rPr lang="tr-TR" sz="1800" dirty="0"/>
              <a:t> </a:t>
            </a:r>
            <a:r>
              <a:rPr lang="tr-TR" sz="1800" dirty="0" err="1"/>
              <a:t>Leaders</a:t>
            </a:r>
            <a:r>
              <a:rPr lang="tr-TR" sz="1800" dirty="0"/>
              <a:t>) </a:t>
            </a:r>
            <a:endParaRPr lang="tr-TR" sz="1800" dirty="0" smtClean="0"/>
          </a:p>
          <a:p>
            <a:pPr>
              <a:lnSpc>
                <a:spcPct val="100000"/>
              </a:lnSpc>
              <a:spcBef>
                <a:spcPts val="0"/>
              </a:spcBef>
            </a:pPr>
            <a:r>
              <a:rPr lang="tr-TR" sz="1800" dirty="0" smtClean="0"/>
              <a:t>Belirli </a:t>
            </a:r>
            <a:r>
              <a:rPr lang="tr-TR" sz="1800" dirty="0"/>
              <a:t>bir alanda uzmanlaşmış kişilerdir. </a:t>
            </a:r>
            <a:endParaRPr lang="tr-TR" sz="1800" dirty="0" smtClean="0"/>
          </a:p>
          <a:p>
            <a:pPr>
              <a:lnSpc>
                <a:spcPct val="100000"/>
              </a:lnSpc>
              <a:spcBef>
                <a:spcPts val="0"/>
              </a:spcBef>
            </a:pPr>
            <a:r>
              <a:rPr lang="tr-TR" sz="1800" dirty="0" smtClean="0"/>
              <a:t>Yüksek </a:t>
            </a:r>
            <a:r>
              <a:rPr lang="tr-TR" sz="1800" dirty="0"/>
              <a:t>bilgi ve deneyim </a:t>
            </a:r>
            <a:endParaRPr lang="tr-TR" sz="1800" dirty="0" smtClean="0"/>
          </a:p>
          <a:p>
            <a:pPr>
              <a:lnSpc>
                <a:spcPct val="100000"/>
              </a:lnSpc>
              <a:spcBef>
                <a:spcPts val="0"/>
              </a:spcBef>
            </a:pPr>
            <a:r>
              <a:rPr lang="tr-TR" sz="1800" dirty="0" smtClean="0"/>
              <a:t>Güven </a:t>
            </a:r>
            <a:r>
              <a:rPr lang="tr-TR" sz="1800" dirty="0"/>
              <a:t>temelli ilişki </a:t>
            </a:r>
            <a:endParaRPr lang="tr-TR" sz="1800" dirty="0" smtClean="0"/>
          </a:p>
          <a:p>
            <a:pPr>
              <a:lnSpc>
                <a:spcPct val="100000"/>
              </a:lnSpc>
              <a:spcBef>
                <a:spcPts val="0"/>
              </a:spcBef>
            </a:pPr>
            <a:r>
              <a:rPr lang="tr-TR" sz="1800" dirty="0" smtClean="0"/>
              <a:t>Alan </a:t>
            </a:r>
            <a:r>
              <a:rPr lang="tr-TR" sz="1800" dirty="0"/>
              <a:t>özgü etki </a:t>
            </a:r>
            <a:endParaRPr lang="tr-TR" sz="1800" dirty="0" smtClean="0"/>
          </a:p>
          <a:p>
            <a:pPr marL="0" indent="0">
              <a:lnSpc>
                <a:spcPct val="100000"/>
              </a:lnSpc>
              <a:spcBef>
                <a:spcPts val="0"/>
              </a:spcBef>
              <a:buNone/>
            </a:pPr>
            <a:r>
              <a:rPr lang="tr-TR" sz="1800" dirty="0" smtClean="0"/>
              <a:t>Günümüzde </a:t>
            </a:r>
            <a:r>
              <a:rPr lang="tr-TR" sz="1800" dirty="0"/>
              <a:t>sosyal medyada </a:t>
            </a:r>
            <a:r>
              <a:rPr lang="tr-TR" sz="1800" dirty="0" err="1"/>
              <a:t>influencer</a:t>
            </a:r>
            <a:r>
              <a:rPr lang="tr-TR" sz="1800" dirty="0"/>
              <a:t> olarak görülürler. İki tür vardır: </a:t>
            </a:r>
            <a:endParaRPr lang="tr-TR" sz="1800" dirty="0" smtClean="0"/>
          </a:p>
          <a:p>
            <a:pPr>
              <a:lnSpc>
                <a:spcPct val="100000"/>
              </a:lnSpc>
              <a:spcBef>
                <a:spcPts val="0"/>
              </a:spcBef>
            </a:pPr>
            <a:r>
              <a:rPr lang="tr-TR" sz="1800" dirty="0" smtClean="0"/>
              <a:t>Ünlü </a:t>
            </a:r>
            <a:r>
              <a:rPr lang="tr-TR" sz="1800" dirty="0"/>
              <a:t>etkileyiciler </a:t>
            </a:r>
            <a:endParaRPr lang="tr-TR" sz="1800" dirty="0" smtClean="0"/>
          </a:p>
          <a:p>
            <a:pPr>
              <a:lnSpc>
                <a:spcPct val="100000"/>
              </a:lnSpc>
              <a:spcBef>
                <a:spcPts val="0"/>
              </a:spcBef>
            </a:pPr>
            <a:r>
              <a:rPr lang="tr-TR" sz="1800" dirty="0" smtClean="0"/>
              <a:t>Sıradan </a:t>
            </a:r>
            <a:r>
              <a:rPr lang="tr-TR" sz="1800" dirty="0"/>
              <a:t>(dijitalde yükselen) etkileyiciler </a:t>
            </a:r>
            <a:endParaRPr lang="tr-TR" sz="1800" dirty="0" smtClean="0"/>
          </a:p>
          <a:p>
            <a:pPr marL="0" indent="0">
              <a:lnSpc>
                <a:spcPct val="100000"/>
              </a:lnSpc>
              <a:spcBef>
                <a:spcPts val="0"/>
              </a:spcBef>
              <a:buNone/>
            </a:pPr>
            <a:r>
              <a:rPr lang="tr-TR" sz="1800" dirty="0" smtClean="0"/>
              <a:t>Etkileri </a:t>
            </a:r>
            <a:r>
              <a:rPr lang="tr-TR" sz="1800" dirty="0"/>
              <a:t>özellikle teknoloji ve uzmanlık gerektiren ürünlerde yüksektir.</a:t>
            </a:r>
          </a:p>
        </p:txBody>
      </p:sp>
      <p:pic>
        <p:nvPicPr>
          <p:cNvPr id="36866" name="Picture 2" descr="Why are Early Adopters So Critical to 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027" y="1924777"/>
            <a:ext cx="4208443" cy="408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1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7014" y="0"/>
            <a:ext cx="10515600" cy="1325563"/>
          </a:xfrm>
        </p:spPr>
        <p:txBody>
          <a:bodyPr/>
          <a:lstStyle/>
          <a:p>
            <a:r>
              <a:rPr lang="tr-TR" dirty="0"/>
              <a:t>Etkileyici Türleri</a:t>
            </a:r>
          </a:p>
        </p:txBody>
      </p:sp>
      <p:sp>
        <p:nvSpPr>
          <p:cNvPr id="3" name="İçerik Yer Tutucusu 2"/>
          <p:cNvSpPr>
            <a:spLocks noGrp="1"/>
          </p:cNvSpPr>
          <p:nvPr>
            <p:ph idx="1"/>
          </p:nvPr>
        </p:nvSpPr>
        <p:spPr>
          <a:xfrm>
            <a:off x="419559" y="1770540"/>
            <a:ext cx="10515600" cy="4351338"/>
          </a:xfrm>
        </p:spPr>
        <p:txBody>
          <a:bodyPr>
            <a:noAutofit/>
          </a:bodyPr>
          <a:lstStyle/>
          <a:p>
            <a:pPr>
              <a:lnSpc>
                <a:spcPct val="100000"/>
              </a:lnSpc>
              <a:spcBef>
                <a:spcPts val="0"/>
              </a:spcBef>
            </a:pPr>
            <a:r>
              <a:rPr lang="tr-TR" sz="1800" b="1" dirty="0" smtClean="0"/>
              <a:t>3</a:t>
            </a:r>
            <a:r>
              <a:rPr lang="tr-TR" sz="1800" b="1" dirty="0"/>
              <a:t>.</a:t>
            </a:r>
            <a:r>
              <a:rPr lang="tr-TR" sz="1800" b="1" dirty="0" smtClean="0"/>
              <a:t> Pazarlama Kurtları (Marketing </a:t>
            </a:r>
            <a:r>
              <a:rPr lang="tr-TR" sz="1800" b="1" dirty="0" err="1" smtClean="0"/>
              <a:t>Mavens</a:t>
            </a:r>
            <a:r>
              <a:rPr lang="tr-TR" sz="1800" b="1" dirty="0" smtClean="0"/>
              <a:t>)</a:t>
            </a:r>
          </a:p>
          <a:p>
            <a:pPr marL="0" indent="0">
              <a:lnSpc>
                <a:spcPct val="100000"/>
              </a:lnSpc>
              <a:spcBef>
                <a:spcPts val="0"/>
              </a:spcBef>
              <a:buNone/>
            </a:pPr>
            <a:r>
              <a:rPr lang="tr-TR" sz="1800" dirty="0" smtClean="0"/>
              <a:t>Kavram ilk kez Lawrence </a:t>
            </a:r>
            <a:r>
              <a:rPr lang="tr-TR" sz="1800" dirty="0" err="1" smtClean="0"/>
              <a:t>Feick</a:t>
            </a:r>
            <a:r>
              <a:rPr lang="tr-TR" sz="1800" dirty="0" smtClean="0"/>
              <a:t> ve </a:t>
            </a:r>
            <a:r>
              <a:rPr lang="tr-TR" sz="1800" dirty="0" err="1" smtClean="0"/>
              <a:t>Linda</a:t>
            </a:r>
            <a:r>
              <a:rPr lang="tr-TR" sz="1800" dirty="0" smtClean="0"/>
              <a:t> </a:t>
            </a:r>
            <a:r>
              <a:rPr lang="tr-TR" sz="1800" dirty="0" err="1" smtClean="0"/>
              <a:t>Price</a:t>
            </a:r>
            <a:r>
              <a:rPr lang="tr-TR" sz="1800" dirty="0" smtClean="0"/>
              <a:t> tarafından tanımlanmıştır.</a:t>
            </a:r>
          </a:p>
          <a:p>
            <a:pPr marL="0" indent="0">
              <a:lnSpc>
                <a:spcPct val="100000"/>
              </a:lnSpc>
              <a:spcBef>
                <a:spcPts val="0"/>
              </a:spcBef>
              <a:buNone/>
            </a:pPr>
            <a:r>
              <a:rPr lang="tr-TR" sz="1800" dirty="0" smtClean="0"/>
              <a:t>Özellikleri</a:t>
            </a:r>
            <a:r>
              <a:rPr lang="tr-TR" sz="1800" dirty="0"/>
              <a:t>:</a:t>
            </a:r>
          </a:p>
          <a:p>
            <a:pPr>
              <a:lnSpc>
                <a:spcPct val="100000"/>
              </a:lnSpc>
              <a:spcBef>
                <a:spcPts val="0"/>
              </a:spcBef>
            </a:pPr>
            <a:r>
              <a:rPr lang="tr-TR" sz="1800" dirty="0"/>
              <a:t>Genel pazar bilgisine sahiptir</a:t>
            </a:r>
          </a:p>
          <a:p>
            <a:pPr>
              <a:lnSpc>
                <a:spcPct val="100000"/>
              </a:lnSpc>
              <a:spcBef>
                <a:spcPts val="0"/>
              </a:spcBef>
            </a:pPr>
            <a:r>
              <a:rPr lang="tr-TR" sz="1800" dirty="0"/>
              <a:t>Mağaza, fiyat, kampanya bilgisi bilir</a:t>
            </a:r>
          </a:p>
          <a:p>
            <a:pPr>
              <a:lnSpc>
                <a:spcPct val="100000"/>
              </a:lnSpc>
              <a:spcBef>
                <a:spcPts val="0"/>
              </a:spcBef>
            </a:pPr>
            <a:r>
              <a:rPr lang="tr-TR" sz="1800" dirty="0"/>
              <a:t>Aktif bilgi paylaşır</a:t>
            </a:r>
          </a:p>
          <a:p>
            <a:pPr>
              <a:lnSpc>
                <a:spcPct val="100000"/>
              </a:lnSpc>
              <a:spcBef>
                <a:spcPts val="0"/>
              </a:spcBef>
            </a:pPr>
            <a:r>
              <a:rPr lang="tr-TR" sz="1800" dirty="0"/>
              <a:t>Tüketicileri bilinçli etkiler</a:t>
            </a:r>
          </a:p>
          <a:p>
            <a:pPr>
              <a:lnSpc>
                <a:spcPct val="100000"/>
              </a:lnSpc>
              <a:spcBef>
                <a:spcPts val="0"/>
              </a:spcBef>
            </a:pPr>
            <a:r>
              <a:rPr lang="tr-TR" sz="1800" dirty="0"/>
              <a:t>Fikir liderlerinden farkı:</a:t>
            </a:r>
          </a:p>
          <a:p>
            <a:pPr>
              <a:lnSpc>
                <a:spcPct val="100000"/>
              </a:lnSpc>
              <a:spcBef>
                <a:spcPts val="0"/>
              </a:spcBef>
            </a:pPr>
            <a:r>
              <a:rPr lang="tr-TR" sz="1800" dirty="0"/>
              <a:t>Uzmanlık ürün kategorisine özgü değil, genel pazar bilgisidir</a:t>
            </a:r>
          </a:p>
          <a:p>
            <a:pPr marL="0" indent="0">
              <a:lnSpc>
                <a:spcPct val="100000"/>
              </a:lnSpc>
              <a:spcBef>
                <a:spcPts val="0"/>
              </a:spcBef>
              <a:buNone/>
            </a:pPr>
            <a:r>
              <a:rPr lang="tr-TR" sz="1800" dirty="0"/>
              <a:t>Psikolojik özellikleri:</a:t>
            </a:r>
          </a:p>
          <a:p>
            <a:pPr>
              <a:lnSpc>
                <a:spcPct val="100000"/>
              </a:lnSpc>
              <a:spcBef>
                <a:spcPts val="0"/>
              </a:spcBef>
            </a:pPr>
            <a:r>
              <a:rPr lang="tr-TR" sz="1800" dirty="0"/>
              <a:t>Dışa dönüklük</a:t>
            </a:r>
          </a:p>
          <a:p>
            <a:pPr>
              <a:lnSpc>
                <a:spcPct val="100000"/>
              </a:lnSpc>
              <a:spcBef>
                <a:spcPts val="0"/>
              </a:spcBef>
            </a:pPr>
            <a:r>
              <a:rPr lang="tr-TR" sz="1800" dirty="0"/>
              <a:t>Yenilikçilik</a:t>
            </a:r>
          </a:p>
          <a:p>
            <a:pPr>
              <a:lnSpc>
                <a:spcPct val="100000"/>
              </a:lnSpc>
              <a:spcBef>
                <a:spcPts val="0"/>
              </a:spcBef>
            </a:pPr>
            <a:r>
              <a:rPr lang="tr-TR" sz="1800" dirty="0"/>
              <a:t>Statü tüketimi</a:t>
            </a:r>
          </a:p>
          <a:p>
            <a:pPr>
              <a:lnSpc>
                <a:spcPct val="100000"/>
              </a:lnSpc>
              <a:spcBef>
                <a:spcPts val="0"/>
              </a:spcBef>
            </a:pPr>
            <a:r>
              <a:rPr lang="tr-TR" sz="1800" dirty="0"/>
              <a:t>Yüksek öz-yeterlilik</a:t>
            </a:r>
          </a:p>
          <a:p>
            <a:pPr>
              <a:lnSpc>
                <a:spcPct val="100000"/>
              </a:lnSpc>
              <a:spcBef>
                <a:spcPts val="0"/>
              </a:spcBef>
            </a:pPr>
            <a:r>
              <a:rPr lang="tr-TR" sz="1800" dirty="0"/>
              <a:t>Bilgi paylaşma isteği</a:t>
            </a:r>
          </a:p>
          <a:p>
            <a:pPr>
              <a:lnSpc>
                <a:spcPct val="100000"/>
              </a:lnSpc>
              <a:spcBef>
                <a:spcPts val="0"/>
              </a:spcBef>
            </a:pPr>
            <a:endParaRPr lang="tr-TR" sz="1800" dirty="0"/>
          </a:p>
        </p:txBody>
      </p:sp>
      <p:pic>
        <p:nvPicPr>
          <p:cNvPr id="37890" name="Picture 2" descr="Welcome to maven.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472" y="1763062"/>
            <a:ext cx="4784061" cy="435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21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NESNELERİN </a:t>
            </a:r>
            <a:r>
              <a:rPr lang="tr-TR" dirty="0" smtClean="0"/>
              <a:t>İNTERNETİ (</a:t>
            </a:r>
            <a:r>
              <a:rPr lang="tr-TR" dirty="0" err="1" smtClean="0"/>
              <a:t>IoT</a:t>
            </a:r>
            <a:r>
              <a:rPr lang="tr-TR" dirty="0" smtClean="0"/>
              <a:t>) </a:t>
            </a:r>
            <a:r>
              <a:rPr lang="tr-TR" dirty="0"/>
              <a:t>VE PAZARLAMA</a:t>
            </a:r>
          </a:p>
        </p:txBody>
      </p:sp>
      <p:sp>
        <p:nvSpPr>
          <p:cNvPr id="3" name="İçerik Yer Tutucusu 2"/>
          <p:cNvSpPr>
            <a:spLocks noGrp="1"/>
          </p:cNvSpPr>
          <p:nvPr>
            <p:ph idx="1"/>
          </p:nvPr>
        </p:nvSpPr>
        <p:spPr>
          <a:xfrm>
            <a:off x="337116" y="1834717"/>
            <a:ext cx="5689110" cy="4023360"/>
          </a:xfrm>
        </p:spPr>
        <p:txBody>
          <a:bodyPr>
            <a:normAutofit fontScale="92500" lnSpcReduction="10000"/>
          </a:bodyPr>
          <a:lstStyle/>
          <a:p>
            <a:r>
              <a:rPr lang="tr-TR" dirty="0" smtClean="0"/>
              <a:t>Nesnelerin </a:t>
            </a:r>
            <a:r>
              <a:rPr lang="tr-TR" dirty="0"/>
              <a:t>İnterneti (</a:t>
            </a:r>
            <a:r>
              <a:rPr lang="tr-TR" dirty="0" err="1"/>
              <a:t>IoT</a:t>
            </a:r>
            <a:r>
              <a:rPr lang="tr-TR" dirty="0"/>
              <a:t>), fiziksel nesnelerin </a:t>
            </a:r>
            <a:r>
              <a:rPr lang="tr-TR" dirty="0" err="1"/>
              <a:t>sensörler</a:t>
            </a:r>
            <a:r>
              <a:rPr lang="tr-TR" dirty="0"/>
              <a:t>, yazılımlar ve ağ bağlantıları aracılığıyla internete bağlanarak veri üretmesi, paylaşması ve analiz edilmesini sağlayan teknolojik altyapıdır.</a:t>
            </a:r>
          </a:p>
          <a:p>
            <a:r>
              <a:rPr lang="tr-TR" dirty="0" err="1"/>
              <a:t>IoT</a:t>
            </a:r>
            <a:r>
              <a:rPr lang="tr-TR" dirty="0"/>
              <a:t> sistemi üç temel bileşenden oluşur:</a:t>
            </a:r>
          </a:p>
          <a:p>
            <a:r>
              <a:rPr lang="tr-TR" b="1" dirty="0"/>
              <a:t>Fiziksel nesneler (cihazlar, </a:t>
            </a:r>
            <a:r>
              <a:rPr lang="tr-TR" b="1" dirty="0" err="1"/>
              <a:t>sensörler</a:t>
            </a:r>
            <a:r>
              <a:rPr lang="tr-TR" b="1" dirty="0"/>
              <a:t>, makineler)</a:t>
            </a:r>
            <a:endParaRPr lang="tr-TR" dirty="0"/>
          </a:p>
          <a:p>
            <a:r>
              <a:rPr lang="tr-TR" b="1" dirty="0"/>
              <a:t>Bağlantı altyapısı (internet, kablosuz ağlar, M2M iletişim)</a:t>
            </a:r>
            <a:endParaRPr lang="tr-TR" dirty="0"/>
          </a:p>
          <a:p>
            <a:r>
              <a:rPr lang="tr-TR" b="1" dirty="0"/>
              <a:t>Veri işleme sistemleri (bulut bilişim, büyük veri, analitik)</a:t>
            </a:r>
            <a:endParaRPr lang="tr-TR" dirty="0"/>
          </a:p>
          <a:p>
            <a:r>
              <a:rPr lang="tr-TR" dirty="0" err="1"/>
              <a:t>IoT’nin</a:t>
            </a:r>
            <a:r>
              <a:rPr lang="tr-TR" dirty="0"/>
              <a:t> temel amacı fiziksel dünyadaki olayları dijital veriye dönüştürerek izlenebilir, ölçülebilir ve yönetilebilir hale getirmektir.</a:t>
            </a:r>
          </a:p>
          <a:p>
            <a:endParaRPr lang="tr-TR" dirty="0"/>
          </a:p>
        </p:txBody>
      </p:sp>
      <p:pic>
        <p:nvPicPr>
          <p:cNvPr id="38914" name="Picture 2" descr="What you're already using without knowing it: IoT explained simply - KIN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829" y="1834717"/>
            <a:ext cx="5044387" cy="429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68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IoT’nin</a:t>
            </a:r>
            <a:r>
              <a:rPr lang="tr-TR" b="1" dirty="0"/>
              <a:t> İşletmeler Açısından Önemi</a:t>
            </a:r>
            <a:br>
              <a:rPr lang="tr-TR" b="1" dirty="0"/>
            </a:br>
            <a:endParaRPr lang="tr-TR" dirty="0"/>
          </a:p>
        </p:txBody>
      </p:sp>
      <p:sp>
        <p:nvSpPr>
          <p:cNvPr id="3" name="İçerik Yer Tutucusu 2"/>
          <p:cNvSpPr>
            <a:spLocks noGrp="1"/>
          </p:cNvSpPr>
          <p:nvPr>
            <p:ph idx="1"/>
          </p:nvPr>
        </p:nvSpPr>
        <p:spPr>
          <a:xfrm>
            <a:off x="404319" y="1911835"/>
            <a:ext cx="5722161" cy="4023360"/>
          </a:xfrm>
        </p:spPr>
        <p:txBody>
          <a:bodyPr>
            <a:normAutofit lnSpcReduction="10000"/>
          </a:bodyPr>
          <a:lstStyle/>
          <a:p>
            <a:r>
              <a:rPr lang="tr-TR" dirty="0" smtClean="0"/>
              <a:t>Sürekli </a:t>
            </a:r>
            <a:r>
              <a:rPr lang="tr-TR" dirty="0"/>
              <a:t>veri üretir</a:t>
            </a:r>
          </a:p>
          <a:p>
            <a:r>
              <a:rPr lang="tr-TR" dirty="0"/>
              <a:t>Gerçek zamanlı bilgi sağlar</a:t>
            </a:r>
          </a:p>
          <a:p>
            <a:r>
              <a:rPr lang="tr-TR" dirty="0" err="1"/>
              <a:t>Operasyonel</a:t>
            </a:r>
            <a:r>
              <a:rPr lang="tr-TR" dirty="0"/>
              <a:t> verimliliği artırır</a:t>
            </a:r>
          </a:p>
          <a:p>
            <a:r>
              <a:rPr lang="tr-TR" dirty="0"/>
              <a:t>Maliyetleri düşürür</a:t>
            </a:r>
          </a:p>
          <a:p>
            <a:r>
              <a:rPr lang="tr-TR" dirty="0"/>
              <a:t>Yeni iş modelleri oluşturur</a:t>
            </a:r>
          </a:p>
          <a:p>
            <a:r>
              <a:rPr lang="tr-TR" dirty="0"/>
              <a:t>İşletmeler için </a:t>
            </a:r>
            <a:r>
              <a:rPr lang="tr-TR" dirty="0" err="1"/>
              <a:t>IoT</a:t>
            </a:r>
            <a:r>
              <a:rPr lang="tr-TR" dirty="0"/>
              <a:t> üç ana kullanım alanına sahiptir:</a:t>
            </a:r>
          </a:p>
          <a:p>
            <a:r>
              <a:rPr lang="tr-TR" b="1" dirty="0"/>
              <a:t>İzleme ve kontrol (enerji, stok, performans takibi)</a:t>
            </a:r>
            <a:endParaRPr lang="tr-TR" dirty="0"/>
          </a:p>
          <a:p>
            <a:r>
              <a:rPr lang="tr-TR" b="1" dirty="0"/>
              <a:t>Büyük veri ve analitik (</a:t>
            </a:r>
            <a:r>
              <a:rPr lang="tr-TR" b="1" dirty="0" err="1"/>
              <a:t>tahminleme</a:t>
            </a:r>
            <a:r>
              <a:rPr lang="tr-TR" b="1" dirty="0"/>
              <a:t>, optimizasyon)</a:t>
            </a:r>
            <a:endParaRPr lang="tr-TR" dirty="0"/>
          </a:p>
          <a:p>
            <a:r>
              <a:rPr lang="tr-TR" b="1" dirty="0"/>
              <a:t>Bilgi paylaşımı ve koordinasyon (tedarik zinciri, </a:t>
            </a:r>
            <a:r>
              <a:rPr lang="tr-TR" b="1" dirty="0" err="1"/>
              <a:t>organizasyonel</a:t>
            </a:r>
            <a:r>
              <a:rPr lang="tr-TR" b="1" dirty="0"/>
              <a:t> ağlar)</a:t>
            </a:r>
            <a:endParaRPr lang="tr-TR" dirty="0"/>
          </a:p>
          <a:p>
            <a:endParaRPr lang="tr-TR" dirty="0"/>
          </a:p>
        </p:txBody>
      </p:sp>
      <p:pic>
        <p:nvPicPr>
          <p:cNvPr id="39938" name="Picture 2" descr="What is the Internet of Things (IoT)? | Cloud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911834"/>
            <a:ext cx="5925973" cy="419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76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IoT</a:t>
            </a:r>
            <a:r>
              <a:rPr lang="tr-TR" b="1" dirty="0"/>
              <a:t> ve Pazarlama</a:t>
            </a:r>
            <a:br>
              <a:rPr lang="tr-TR" b="1" dirty="0"/>
            </a:br>
            <a:endParaRPr lang="tr-TR" dirty="0"/>
          </a:p>
        </p:txBody>
      </p:sp>
      <p:sp>
        <p:nvSpPr>
          <p:cNvPr id="3" name="İçerik Yer Tutucusu 2"/>
          <p:cNvSpPr>
            <a:spLocks noGrp="1"/>
          </p:cNvSpPr>
          <p:nvPr>
            <p:ph idx="1"/>
          </p:nvPr>
        </p:nvSpPr>
        <p:spPr/>
        <p:txBody>
          <a:bodyPr>
            <a:normAutofit/>
          </a:bodyPr>
          <a:lstStyle/>
          <a:p>
            <a:r>
              <a:rPr lang="tr-TR" dirty="0" err="1" smtClean="0"/>
              <a:t>IoT</a:t>
            </a:r>
            <a:r>
              <a:rPr lang="tr-TR" dirty="0"/>
              <a:t>, pazarlama faaliyetlerini veri temelli hale getirerek müşteri davranışlarını daha doğru analiz etmeyi mümkün kılar.</a:t>
            </a:r>
          </a:p>
          <a:p>
            <a:r>
              <a:rPr lang="tr-TR" dirty="0" err="1"/>
              <a:t>IoT’nin</a:t>
            </a:r>
            <a:r>
              <a:rPr lang="tr-TR" dirty="0"/>
              <a:t> pazarlamadaki etkileri:</a:t>
            </a:r>
          </a:p>
          <a:p>
            <a:r>
              <a:rPr lang="tr-TR" dirty="0"/>
              <a:t>Davranışsal veri toplama</a:t>
            </a:r>
          </a:p>
          <a:p>
            <a:r>
              <a:rPr lang="tr-TR" dirty="0"/>
              <a:t>Gerçek zamanlı müşteri takibi</a:t>
            </a:r>
          </a:p>
          <a:p>
            <a:r>
              <a:rPr lang="tr-TR" dirty="0"/>
              <a:t>Kişiselleştirme</a:t>
            </a:r>
          </a:p>
          <a:p>
            <a:r>
              <a:rPr lang="tr-TR" dirty="0"/>
              <a:t>Dinamik fiyatlandırma</a:t>
            </a:r>
          </a:p>
          <a:p>
            <a:r>
              <a:rPr lang="tr-TR" dirty="0"/>
              <a:t>Deneyim temelli pazarlama</a:t>
            </a:r>
          </a:p>
          <a:p>
            <a:endParaRPr lang="tr-TR" dirty="0"/>
          </a:p>
        </p:txBody>
      </p:sp>
      <p:pic>
        <p:nvPicPr>
          <p:cNvPr id="40962" name="Picture 2" descr="Basic principles of the Internet of Things (IoT) | Web developer LOGIQUE'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69" y="2431446"/>
            <a:ext cx="6368445" cy="37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67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Pazarlama Karması (4P) Üzerindeki Etkiler</a:t>
            </a:r>
            <a:br>
              <a:rPr lang="tr-TR" b="1" dirty="0"/>
            </a:br>
            <a:endParaRPr lang="tr-TR" dirty="0"/>
          </a:p>
        </p:txBody>
      </p:sp>
      <p:sp>
        <p:nvSpPr>
          <p:cNvPr id="3" name="İçerik Yer Tutucusu 2"/>
          <p:cNvSpPr>
            <a:spLocks noGrp="1"/>
          </p:cNvSpPr>
          <p:nvPr>
            <p:ph idx="1"/>
          </p:nvPr>
        </p:nvSpPr>
        <p:spPr>
          <a:xfrm>
            <a:off x="838200" y="1825625"/>
            <a:ext cx="4593116" cy="4351338"/>
          </a:xfrm>
        </p:spPr>
        <p:txBody>
          <a:bodyPr>
            <a:normAutofit fontScale="62500" lnSpcReduction="20000"/>
          </a:bodyPr>
          <a:lstStyle/>
          <a:p>
            <a:r>
              <a:rPr lang="tr-TR" sz="3800" b="1" dirty="0" smtClean="0"/>
              <a:t>Ürün</a:t>
            </a:r>
            <a:endParaRPr lang="tr-TR" sz="3800" b="1" dirty="0"/>
          </a:p>
          <a:p>
            <a:r>
              <a:rPr lang="tr-TR" sz="3800" dirty="0"/>
              <a:t>Akıllı ve bağlantılı ürünler geliştirilir</a:t>
            </a:r>
          </a:p>
          <a:p>
            <a:r>
              <a:rPr lang="tr-TR" sz="3800" dirty="0"/>
              <a:t>Ürün + hizmet entegrasyonu oluşur</a:t>
            </a:r>
          </a:p>
          <a:p>
            <a:r>
              <a:rPr lang="tr-TR" sz="3800" dirty="0"/>
              <a:t>Ürün sürekli güncellenebilir hale gelir</a:t>
            </a:r>
          </a:p>
          <a:p>
            <a:r>
              <a:rPr lang="tr-TR" sz="3800" b="1" dirty="0"/>
              <a:t>Fiyat</a:t>
            </a:r>
          </a:p>
          <a:p>
            <a:r>
              <a:rPr lang="tr-TR" sz="3800" dirty="0"/>
              <a:t>Dinamik fiyatlandırma</a:t>
            </a:r>
          </a:p>
          <a:p>
            <a:r>
              <a:rPr lang="tr-TR" sz="3800" dirty="0"/>
              <a:t>Kullanım bazlı fiyat</a:t>
            </a:r>
          </a:p>
          <a:p>
            <a:r>
              <a:rPr lang="tr-TR" sz="3800" dirty="0"/>
              <a:t>Kişiselleştirilmiş </a:t>
            </a:r>
            <a:r>
              <a:rPr lang="tr-TR" sz="3800" dirty="0" smtClean="0"/>
              <a:t>fiyat</a:t>
            </a:r>
            <a:endParaRPr lang="tr-TR" sz="3800" dirty="0"/>
          </a:p>
        </p:txBody>
      </p:sp>
      <p:sp>
        <p:nvSpPr>
          <p:cNvPr id="9" name="Dikdörtgen 8"/>
          <p:cNvSpPr/>
          <p:nvPr/>
        </p:nvSpPr>
        <p:spPr>
          <a:xfrm>
            <a:off x="5537812" y="1786665"/>
            <a:ext cx="6096000" cy="4662815"/>
          </a:xfrm>
          <a:prstGeom prst="rect">
            <a:avLst/>
          </a:prstGeom>
        </p:spPr>
        <p:txBody>
          <a:bodyPr>
            <a:spAutoFit/>
          </a:bodyPr>
          <a:lstStyle/>
          <a:p>
            <a:pPr marL="457200" indent="-457200">
              <a:buFont typeface="Arial" panose="020B0604020202020204" pitchFamily="34" charset="0"/>
              <a:buChar char="•"/>
            </a:pPr>
            <a:r>
              <a:rPr lang="tr-TR" sz="2700" b="1" dirty="0"/>
              <a:t>Yer (Dağıtım)</a:t>
            </a:r>
          </a:p>
          <a:p>
            <a:pPr marL="457200" indent="-457200">
              <a:buFont typeface="Arial" panose="020B0604020202020204" pitchFamily="34" charset="0"/>
              <a:buChar char="•"/>
            </a:pPr>
            <a:r>
              <a:rPr lang="tr-TR" sz="2700" dirty="0"/>
              <a:t>Tedarik zinciri takibi</a:t>
            </a:r>
          </a:p>
          <a:p>
            <a:pPr marL="457200" indent="-457200">
              <a:buFont typeface="Arial" panose="020B0604020202020204" pitchFamily="34" charset="0"/>
              <a:buChar char="•"/>
            </a:pPr>
            <a:r>
              <a:rPr lang="tr-TR" sz="2700" dirty="0"/>
              <a:t>Stok optimizasyonu</a:t>
            </a:r>
          </a:p>
          <a:p>
            <a:pPr marL="457200" indent="-457200">
              <a:buFont typeface="Arial" panose="020B0604020202020204" pitchFamily="34" charset="0"/>
              <a:buChar char="•"/>
            </a:pPr>
            <a:r>
              <a:rPr lang="tr-TR" sz="2700" dirty="0"/>
              <a:t>Gerçek zamanlı lojistik izleme</a:t>
            </a:r>
          </a:p>
          <a:p>
            <a:pPr marL="457200" indent="-457200">
              <a:buFont typeface="Arial" panose="020B0604020202020204" pitchFamily="34" charset="0"/>
              <a:buChar char="•"/>
            </a:pPr>
            <a:endParaRPr lang="tr-TR" sz="2700" b="1" dirty="0" smtClean="0"/>
          </a:p>
          <a:p>
            <a:pPr marL="457200" indent="-457200">
              <a:buFont typeface="Arial" panose="020B0604020202020204" pitchFamily="34" charset="0"/>
              <a:buChar char="•"/>
            </a:pPr>
            <a:endParaRPr lang="tr-TR" sz="2700" b="1" dirty="0"/>
          </a:p>
          <a:p>
            <a:pPr marL="457200" indent="-457200">
              <a:buFont typeface="Arial" panose="020B0604020202020204" pitchFamily="34" charset="0"/>
              <a:buChar char="•"/>
            </a:pPr>
            <a:r>
              <a:rPr lang="tr-TR" sz="2700" b="1" dirty="0" smtClean="0"/>
              <a:t>Tutundurma</a:t>
            </a:r>
            <a:endParaRPr lang="tr-TR" sz="2700" b="1" dirty="0"/>
          </a:p>
          <a:p>
            <a:pPr marL="457200" indent="-457200">
              <a:buFont typeface="Arial" panose="020B0604020202020204" pitchFamily="34" charset="0"/>
              <a:buChar char="•"/>
            </a:pPr>
            <a:r>
              <a:rPr lang="tr-TR" sz="2700" dirty="0"/>
              <a:t>Kişiye özel kampanyalar</a:t>
            </a:r>
          </a:p>
          <a:p>
            <a:pPr marL="457200" indent="-457200">
              <a:buFont typeface="Arial" panose="020B0604020202020204" pitchFamily="34" charset="0"/>
              <a:buChar char="•"/>
            </a:pPr>
            <a:r>
              <a:rPr lang="tr-TR" sz="2700" dirty="0"/>
              <a:t>Gerçek zamanlı bildirim</a:t>
            </a:r>
          </a:p>
          <a:p>
            <a:pPr marL="457200" indent="-457200">
              <a:buFont typeface="Arial" panose="020B0604020202020204" pitchFamily="34" charset="0"/>
              <a:buChar char="•"/>
            </a:pPr>
            <a:r>
              <a:rPr lang="tr-TR" sz="2700" dirty="0"/>
              <a:t>Davranış temelli iletişim</a:t>
            </a:r>
          </a:p>
          <a:p>
            <a:pPr marL="457200" indent="-457200">
              <a:buFont typeface="Arial" panose="020B0604020202020204" pitchFamily="34" charset="0"/>
              <a:buChar char="•"/>
            </a:pPr>
            <a:endParaRPr lang="tr-TR" sz="2700" dirty="0"/>
          </a:p>
        </p:txBody>
      </p:sp>
    </p:spTree>
    <p:extLst>
      <p:ext uri="{BB962C8B-B14F-4D97-AF65-F5344CB8AC3E}">
        <p14:creationId xmlns:p14="http://schemas.microsoft.com/office/powerpoint/2010/main" val="2655906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Riskler ve Tehditler</a:t>
            </a:r>
          </a:p>
        </p:txBody>
      </p:sp>
      <p:sp>
        <p:nvSpPr>
          <p:cNvPr id="3" name="İçerik Yer Tutucusu 2"/>
          <p:cNvSpPr>
            <a:spLocks noGrp="1"/>
          </p:cNvSpPr>
          <p:nvPr>
            <p:ph idx="1"/>
          </p:nvPr>
        </p:nvSpPr>
        <p:spPr>
          <a:xfrm>
            <a:off x="838200" y="1825625"/>
            <a:ext cx="6168528" cy="4351338"/>
          </a:xfrm>
        </p:spPr>
        <p:txBody>
          <a:bodyPr/>
          <a:lstStyle/>
          <a:p>
            <a:pPr marL="0" indent="0">
              <a:buNone/>
            </a:pPr>
            <a:r>
              <a:rPr lang="tr-TR" dirty="0" err="1"/>
              <a:t>IoT’nin</a:t>
            </a:r>
            <a:r>
              <a:rPr lang="tr-TR" dirty="0"/>
              <a:t> bazı riskleri bulunmaktadır:</a:t>
            </a:r>
          </a:p>
          <a:p>
            <a:r>
              <a:rPr lang="tr-TR" dirty="0"/>
              <a:t>Siber güvenlik açıkları</a:t>
            </a:r>
          </a:p>
          <a:p>
            <a:r>
              <a:rPr lang="tr-TR" dirty="0"/>
              <a:t>Veri gizliliği sorunları</a:t>
            </a:r>
          </a:p>
          <a:p>
            <a:r>
              <a:rPr lang="tr-TR" dirty="0"/>
              <a:t>Yanlış veri nedeniyle hatalı kararlar</a:t>
            </a:r>
          </a:p>
          <a:p>
            <a:r>
              <a:rPr lang="tr-TR" dirty="0"/>
              <a:t>Standart eksikliği</a:t>
            </a:r>
          </a:p>
          <a:p>
            <a:r>
              <a:rPr lang="tr-TR" dirty="0"/>
              <a:t>Sistem arızaları</a:t>
            </a:r>
          </a:p>
          <a:p>
            <a:pPr marL="0" indent="0">
              <a:buNone/>
            </a:pPr>
            <a:r>
              <a:rPr lang="tr-TR" dirty="0"/>
              <a:t>Bu nedenle güvenlik, veri yönetimi ve insan denetimi kritik öneme sahiptir.</a:t>
            </a:r>
          </a:p>
          <a:p>
            <a:endParaRPr lang="tr-TR" dirty="0"/>
          </a:p>
        </p:txBody>
      </p:sp>
      <p:pic>
        <p:nvPicPr>
          <p:cNvPr id="41986" name="Picture 2" descr="IoT Küçük İşletmeler İçin Ne Kadar Önemlidir? | Vodaf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979" y="1737360"/>
            <a:ext cx="4681205" cy="455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0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7E92E2E-8BE2-4931-92D8-FD2D6AE8C2BF}"/>
              </a:ext>
            </a:extLst>
          </p:cNvPr>
          <p:cNvSpPr>
            <a:spLocks noGrp="1"/>
          </p:cNvSpPr>
          <p:nvPr>
            <p:ph type="title"/>
          </p:nvPr>
        </p:nvSpPr>
        <p:spPr/>
        <p:txBody>
          <a:bodyPr/>
          <a:lstStyle/>
          <a:p>
            <a:r>
              <a:rPr lang="tr-TR" dirty="0"/>
              <a:t>Network (Ağ) Sistemleri</a:t>
            </a:r>
          </a:p>
        </p:txBody>
      </p:sp>
      <p:sp>
        <p:nvSpPr>
          <p:cNvPr id="3" name="İçerik Yer Tutucusu 2">
            <a:extLst>
              <a:ext uri="{FF2B5EF4-FFF2-40B4-BE49-F238E27FC236}">
                <a16:creationId xmlns="" xmlns:a16="http://schemas.microsoft.com/office/drawing/2014/main" id="{108BEE51-1ED3-4BDE-8279-F6F6461082DA}"/>
              </a:ext>
            </a:extLst>
          </p:cNvPr>
          <p:cNvSpPr>
            <a:spLocks noGrp="1"/>
          </p:cNvSpPr>
          <p:nvPr>
            <p:ph idx="1"/>
          </p:nvPr>
        </p:nvSpPr>
        <p:spPr>
          <a:xfrm>
            <a:off x="423422" y="1690688"/>
            <a:ext cx="5735008" cy="4351338"/>
          </a:xfrm>
        </p:spPr>
        <p:txBody>
          <a:bodyPr>
            <a:normAutofit/>
          </a:bodyPr>
          <a:lstStyle/>
          <a:p>
            <a:r>
              <a:rPr lang="tr-TR" dirty="0"/>
              <a:t>Yazı, tekerlek ve bunları takip eden diğer icat ve devrimlere kıyasla </a:t>
            </a:r>
            <a:r>
              <a:rPr lang="tr-TR" dirty="0" smtClean="0"/>
              <a:t>insanlık üzerinde </a:t>
            </a:r>
            <a:r>
              <a:rPr lang="tr-TR" dirty="0"/>
              <a:t>daha hızlı ve etkili olan internet ya da networklerin </a:t>
            </a:r>
            <a:r>
              <a:rPr lang="tr-TR" dirty="0" smtClean="0"/>
              <a:t>bulunuşu, günümüz </a:t>
            </a:r>
            <a:r>
              <a:rPr lang="tr-TR" dirty="0"/>
              <a:t>birçok modern bilimlerinin ve teknolojilerinin gelişmesinin temelini oluşturmaktadır. </a:t>
            </a:r>
          </a:p>
          <a:p>
            <a:r>
              <a:rPr lang="tr-TR" dirty="0"/>
              <a:t>Networkler özellikle yarı iletken teknolojilerinin gelişmesi, bunlara dayalı cihazların ulaşılabilir hâle gelmesi ve toplum tarafından benimsenmesi ile birlikte bilginin ışık hızında ve devasa şekilde dünya üzerinde dolaşmasına olanak sağlamıştır. </a:t>
            </a:r>
          </a:p>
          <a:p>
            <a:r>
              <a:rPr lang="tr-TR" dirty="0"/>
              <a:t>Bu bağlamda ülkeler arasındaki mesafeler sadece fiziksel hâle gelmiş, bu süreç bilginin </a:t>
            </a:r>
            <a:r>
              <a:rPr lang="tr-TR" dirty="0" err="1"/>
              <a:t>kaydileşmesi</a:t>
            </a:r>
            <a:r>
              <a:rPr lang="tr-TR" dirty="0"/>
              <a:t> ve </a:t>
            </a:r>
            <a:r>
              <a:rPr lang="tr-TR" dirty="0" err="1"/>
              <a:t>cisimsizleşmesine</a:t>
            </a:r>
            <a:r>
              <a:rPr lang="tr-TR" dirty="0"/>
              <a:t> yol açmıştır. Kısaca networkler sayesinde dünya yeni bir çağa adım atmıştır.</a:t>
            </a:r>
          </a:p>
        </p:txBody>
      </p:sp>
      <p:pic>
        <p:nvPicPr>
          <p:cNvPr id="5122" name="Picture 2" descr="Tüketici Davranışlarını Değiştiren 5 Teknoloji – Pazarlama Türki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036" y="1690688"/>
            <a:ext cx="54489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2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0E9DDEE-14F6-4AF4-BD7A-D4D4111A3CD2}"/>
              </a:ext>
            </a:extLst>
          </p:cNvPr>
          <p:cNvSpPr>
            <a:spLocks noGrp="1"/>
          </p:cNvSpPr>
          <p:nvPr>
            <p:ph type="title"/>
          </p:nvPr>
        </p:nvSpPr>
        <p:spPr/>
        <p:txBody>
          <a:bodyPr/>
          <a:lstStyle/>
          <a:p>
            <a:r>
              <a:rPr lang="tr-TR" dirty="0" err="1"/>
              <a:t>Network’un</a:t>
            </a:r>
            <a:r>
              <a:rPr lang="tr-TR" dirty="0"/>
              <a:t> Tanımı</a:t>
            </a:r>
          </a:p>
        </p:txBody>
      </p:sp>
      <p:sp>
        <p:nvSpPr>
          <p:cNvPr id="3" name="İçerik Yer Tutucusu 2">
            <a:extLst>
              <a:ext uri="{FF2B5EF4-FFF2-40B4-BE49-F238E27FC236}">
                <a16:creationId xmlns="" xmlns:a16="http://schemas.microsoft.com/office/drawing/2014/main" id="{5CC18EB4-48D0-4C97-A299-58D15A862BB9}"/>
              </a:ext>
            </a:extLst>
          </p:cNvPr>
          <p:cNvSpPr>
            <a:spLocks noGrp="1"/>
          </p:cNvSpPr>
          <p:nvPr>
            <p:ph idx="1"/>
          </p:nvPr>
        </p:nvSpPr>
        <p:spPr>
          <a:xfrm>
            <a:off x="1097280" y="1845734"/>
            <a:ext cx="5722161" cy="4023360"/>
          </a:xfrm>
        </p:spPr>
        <p:txBody>
          <a:bodyPr>
            <a:normAutofit fontScale="92500" lnSpcReduction="20000"/>
          </a:bodyPr>
          <a:lstStyle/>
          <a:p>
            <a:r>
              <a:rPr lang="tr-TR" dirty="0"/>
              <a:t>Basitçe ifade etmek gerekirse Network veya Türkçe ifadesi ile Ağ, “bir </a:t>
            </a:r>
            <a:r>
              <a:rPr lang="tr-TR" dirty="0" smtClean="0"/>
              <a:t>dizi aktör </a:t>
            </a:r>
            <a:r>
              <a:rPr lang="tr-TR" dirty="0"/>
              <a:t>ve bunlar arasındaki bağlardır” veya “bir şekilde birbirine bağlı </a:t>
            </a:r>
            <a:r>
              <a:rPr lang="tr-TR" dirty="0" smtClean="0"/>
              <a:t>nesnelerin bir </a:t>
            </a:r>
            <a:r>
              <a:rPr lang="tr-TR" dirty="0"/>
              <a:t>koleksiyonundan başka bir şey değildir”. </a:t>
            </a:r>
            <a:endParaRPr lang="tr-TR" dirty="0" smtClean="0"/>
          </a:p>
          <a:p>
            <a:r>
              <a:rPr lang="tr-TR" dirty="0" smtClean="0"/>
              <a:t>En </a:t>
            </a:r>
            <a:r>
              <a:rPr lang="tr-TR" dirty="0"/>
              <a:t>açık tanımıyla ağ “[ayrı] </a:t>
            </a:r>
            <a:r>
              <a:rPr lang="tr-TR" dirty="0" smtClean="0"/>
              <a:t>unsurları bir </a:t>
            </a:r>
            <a:r>
              <a:rPr lang="tr-TR" dirty="0"/>
              <a:t>araya getiren bir bağlantılar dizinidir”. Bu unsurların kimliği </a:t>
            </a:r>
            <a:r>
              <a:rPr lang="tr-TR" dirty="0" smtClean="0"/>
              <a:t>ve birbirlerine </a:t>
            </a:r>
            <a:r>
              <a:rPr lang="tr-TR" dirty="0"/>
              <a:t>özgül bağlanış şekilleri bilgisayarlardan organik dokuya, </a:t>
            </a:r>
            <a:r>
              <a:rPr lang="tr-TR" dirty="0" smtClean="0"/>
              <a:t>şehir planlamasına </a:t>
            </a:r>
            <a:r>
              <a:rPr lang="tr-TR" dirty="0"/>
              <a:t>ve arkadaşlıklara kadar büyük değişiklik göstermektedir.</a:t>
            </a:r>
            <a:br>
              <a:rPr lang="tr-TR" dirty="0"/>
            </a:br>
            <a:endParaRPr lang="tr-TR" dirty="0"/>
          </a:p>
          <a:p>
            <a:r>
              <a:rPr lang="tr-TR" dirty="0"/>
              <a:t>Bir ağ, bir tür ilişkilendirme yoluyla birbirine bağlanan noktalar </a:t>
            </a:r>
            <a:r>
              <a:rPr lang="tr-TR" dirty="0" smtClean="0"/>
              <a:t>topluluğudur. Bu </a:t>
            </a:r>
            <a:r>
              <a:rPr lang="tr-TR" dirty="0"/>
              <a:t>noktalar herhangi bir nesneyi veya insanlar, yerler ve kaynaklar </a:t>
            </a:r>
            <a:r>
              <a:rPr lang="tr-TR" dirty="0" err="1" smtClean="0"/>
              <a:t>gibiherhangi</a:t>
            </a:r>
            <a:r>
              <a:rPr lang="tr-TR" dirty="0" smtClean="0"/>
              <a:t> </a:t>
            </a:r>
            <a:r>
              <a:rPr lang="tr-TR" dirty="0"/>
              <a:t>bir unsuru temsil edebilir. Nesne ve unsurlar arasındaki bağlantılar,</a:t>
            </a:r>
            <a:br>
              <a:rPr lang="tr-TR" dirty="0"/>
            </a:br>
            <a:r>
              <a:rPr lang="tr-TR" dirty="0"/>
              <a:t>bunlar arasındaki rota, mesafe, aile üyeliği ve raporlama yapısı gibi herhangi</a:t>
            </a:r>
            <a:br>
              <a:rPr lang="tr-TR" dirty="0"/>
            </a:br>
            <a:r>
              <a:rPr lang="tr-TR" dirty="0"/>
              <a:t>bir ilişkiyi gösterebilir. </a:t>
            </a:r>
          </a:p>
        </p:txBody>
      </p:sp>
      <p:pic>
        <p:nvPicPr>
          <p:cNvPr id="6146" name="Picture 2" descr="Network - pu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13" y="1737360"/>
            <a:ext cx="4814374" cy="431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A52B13B-536B-4A1A-894C-7E05158558BC}"/>
              </a:ext>
            </a:extLst>
          </p:cNvPr>
          <p:cNvSpPr>
            <a:spLocks noGrp="1"/>
          </p:cNvSpPr>
          <p:nvPr>
            <p:ph type="title"/>
          </p:nvPr>
        </p:nvSpPr>
        <p:spPr>
          <a:xfrm>
            <a:off x="337116" y="0"/>
            <a:ext cx="10058400" cy="1450757"/>
          </a:xfrm>
        </p:spPr>
        <p:txBody>
          <a:bodyPr/>
          <a:lstStyle/>
          <a:p>
            <a:r>
              <a:rPr lang="tr-TR" dirty="0" err="1"/>
              <a:t>Network’un</a:t>
            </a:r>
            <a:r>
              <a:rPr lang="tr-TR" dirty="0"/>
              <a:t> Tanımı</a:t>
            </a:r>
          </a:p>
        </p:txBody>
      </p:sp>
      <p:sp>
        <p:nvSpPr>
          <p:cNvPr id="3" name="İçerik Yer Tutucusu 2">
            <a:extLst>
              <a:ext uri="{FF2B5EF4-FFF2-40B4-BE49-F238E27FC236}">
                <a16:creationId xmlns="" xmlns:a16="http://schemas.microsoft.com/office/drawing/2014/main" id="{0F6BABA4-D302-4F6F-9F71-13ACFDF5013E}"/>
              </a:ext>
            </a:extLst>
          </p:cNvPr>
          <p:cNvSpPr>
            <a:spLocks noGrp="1"/>
          </p:cNvSpPr>
          <p:nvPr>
            <p:ph idx="1"/>
          </p:nvPr>
        </p:nvSpPr>
        <p:spPr>
          <a:xfrm>
            <a:off x="496109" y="1835052"/>
            <a:ext cx="5607236" cy="4351338"/>
          </a:xfrm>
        </p:spPr>
        <p:txBody>
          <a:bodyPr>
            <a:noAutofit/>
          </a:bodyPr>
          <a:lstStyle/>
          <a:p>
            <a:pPr marL="0" indent="0">
              <a:buNone/>
            </a:pPr>
            <a:r>
              <a:rPr lang="tr-TR" sz="1600" dirty="0"/>
              <a:t>Ağlar çizgiler, yaylar ve semboller kullanılarak grafiksel olarak resimlenebilmekte, bu da ilgili taraflar için ağın yapısının daha kolay görselleştirilmesini ve analiz edilmesini sağlamaktadır.</a:t>
            </a:r>
            <a:br>
              <a:rPr lang="tr-TR" sz="1600" dirty="0"/>
            </a:br>
            <a:r>
              <a:rPr lang="tr-TR" sz="1600" dirty="0" smtClean="0"/>
              <a:t>Öte </a:t>
            </a:r>
            <a:r>
              <a:rPr lang="tr-TR" sz="1600" dirty="0"/>
              <a:t>yandan ağlar, etkileşimli nesnelerin karmaşık sistemlerini incelemek için güçlü bir yol sağlar. Ağ topluluklarını (çoğunlukla işlevsel modüllere karşılık gelen nesne gruplarını) tespit etmek, sosyal, teknolojik ve biyolojik sistemleri anlamak için çok önemlidir. </a:t>
            </a:r>
          </a:p>
          <a:p>
            <a:pPr marL="0" indent="0">
              <a:buNone/>
            </a:pPr>
            <a:r>
              <a:rPr lang="tr-TR" sz="1600" dirty="0"/>
              <a:t>Ağ fikri her ne kadar birçok disiplinden (özellikle sosyal psikoloji, sosyal antropoloji ve sosyoloji) belirli bazı özellikleri alsa da bu disiplinlerden çok daha farklı şeyleri ima eder. </a:t>
            </a:r>
          </a:p>
          <a:p>
            <a:pPr marL="0" indent="0">
              <a:buNone/>
            </a:pPr>
            <a:r>
              <a:rPr lang="tr-TR" sz="1600" dirty="0"/>
              <a:t>Bu doğrultuda ağlar, düğümlerdeki nesneleri (örneğin insanlar, proteinler, web sayfaları) ve bu nesneler arasındaki etkileşimleri (arkadaşlıklar, fiziksel etkileşimler, bağlantılar) gösterdiği için görünmez olan etkileşimleri görünür hâle getirmeyi kolaylaştırmaktadır.</a:t>
            </a:r>
          </a:p>
        </p:txBody>
      </p:sp>
      <p:pic>
        <p:nvPicPr>
          <p:cNvPr id="7170" name="Picture 2" descr="What is Computer Network and Types of Network and How does it Work? | by  Mushtaque1503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733" y="1835052"/>
            <a:ext cx="5537314" cy="408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1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B6C208A-47EE-4B66-B32A-158FB6124125}"/>
              </a:ext>
            </a:extLst>
          </p:cNvPr>
          <p:cNvSpPr>
            <a:spLocks noGrp="1"/>
          </p:cNvSpPr>
          <p:nvPr>
            <p:ph type="title"/>
          </p:nvPr>
        </p:nvSpPr>
        <p:spPr/>
        <p:txBody>
          <a:bodyPr/>
          <a:lstStyle/>
          <a:p>
            <a:r>
              <a:rPr lang="tr-TR" dirty="0" err="1"/>
              <a:t>Network’un</a:t>
            </a:r>
            <a:r>
              <a:rPr lang="tr-TR" dirty="0"/>
              <a:t> Tanımı</a:t>
            </a:r>
          </a:p>
        </p:txBody>
      </p:sp>
      <p:sp>
        <p:nvSpPr>
          <p:cNvPr id="3" name="İçerik Yer Tutucusu 2">
            <a:extLst>
              <a:ext uri="{FF2B5EF4-FFF2-40B4-BE49-F238E27FC236}">
                <a16:creationId xmlns="" xmlns:a16="http://schemas.microsoft.com/office/drawing/2014/main" id="{0602B23D-EF2B-4D54-B9BC-88AA7545F86A}"/>
              </a:ext>
            </a:extLst>
          </p:cNvPr>
          <p:cNvSpPr>
            <a:spLocks noGrp="1"/>
          </p:cNvSpPr>
          <p:nvPr>
            <p:ph idx="1"/>
          </p:nvPr>
        </p:nvSpPr>
        <p:spPr>
          <a:xfrm>
            <a:off x="583676" y="1863332"/>
            <a:ext cx="6957767" cy="4351338"/>
          </a:xfrm>
        </p:spPr>
        <p:txBody>
          <a:bodyPr>
            <a:normAutofit/>
          </a:bodyPr>
          <a:lstStyle/>
          <a:p>
            <a:r>
              <a:rPr lang="tr-TR" dirty="0"/>
              <a:t>Bazı araştırmacılar ağları, resmî bir egemen otorite kaynağı olmayan resmî bir organizasyon kategorisi olarak ele alırken diğerleri onu, her biri hiyerarşik olabilen ancak birbiriyle ilişkili bir dizi </a:t>
            </a:r>
            <a:r>
              <a:rPr lang="tr-TR" dirty="0" err="1"/>
              <a:t>gayriresmî</a:t>
            </a:r>
            <a:r>
              <a:rPr lang="tr-TR" dirty="0"/>
              <a:t> ilişkiler veya ittifaklar olarak nitelendirmekte, bazı araştırmacılar ise dikey sözleşme ilişkileri şeklinde anlamlandırmaktadır. </a:t>
            </a:r>
          </a:p>
          <a:p>
            <a:r>
              <a:rPr lang="tr-TR" dirty="0"/>
              <a:t>Örneğin Japon </a:t>
            </a:r>
            <a:r>
              <a:rPr lang="tr-TR" dirty="0" err="1"/>
              <a:t>Keiretsu</a:t>
            </a:r>
            <a:r>
              <a:rPr lang="tr-TR" dirty="0"/>
              <a:t> grupları, orta İtalya'daki küçük aile firmalarının ittifakları ve Boeing'in tedarikçileri ile olan ilişkileri eşitlik prensibine dayalı ağlar olarak anlaşılmaktadır.</a:t>
            </a:r>
          </a:p>
        </p:txBody>
      </p:sp>
      <p:pic>
        <p:nvPicPr>
          <p:cNvPr id="8194" name="Picture 2" descr="Network Nedir? | Delfpan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8089" y="1737361"/>
            <a:ext cx="4558264" cy="438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6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7779B81-7616-4C41-8389-2C543C52F09A}"/>
              </a:ext>
            </a:extLst>
          </p:cNvPr>
          <p:cNvSpPr>
            <a:spLocks noGrp="1"/>
          </p:cNvSpPr>
          <p:nvPr>
            <p:ph type="title"/>
          </p:nvPr>
        </p:nvSpPr>
        <p:spPr/>
        <p:txBody>
          <a:bodyPr/>
          <a:lstStyle/>
          <a:p>
            <a:r>
              <a:rPr lang="tr-TR" dirty="0" err="1"/>
              <a:t>Network’un</a:t>
            </a:r>
            <a:r>
              <a:rPr lang="tr-TR" dirty="0"/>
              <a:t> Tanımı</a:t>
            </a:r>
          </a:p>
        </p:txBody>
      </p:sp>
      <p:sp>
        <p:nvSpPr>
          <p:cNvPr id="3" name="İçerik Yer Tutucusu 2">
            <a:extLst>
              <a:ext uri="{FF2B5EF4-FFF2-40B4-BE49-F238E27FC236}">
                <a16:creationId xmlns="" xmlns:a16="http://schemas.microsoft.com/office/drawing/2014/main" id="{5988CA87-5A40-4263-86AC-B596DA8E06D1}"/>
              </a:ext>
            </a:extLst>
          </p:cNvPr>
          <p:cNvSpPr>
            <a:spLocks noGrp="1"/>
          </p:cNvSpPr>
          <p:nvPr>
            <p:ph idx="1"/>
          </p:nvPr>
        </p:nvSpPr>
        <p:spPr>
          <a:xfrm>
            <a:off x="176052" y="1844081"/>
            <a:ext cx="7136876" cy="4351338"/>
          </a:xfrm>
        </p:spPr>
        <p:txBody>
          <a:bodyPr>
            <a:normAutofit/>
          </a:bodyPr>
          <a:lstStyle/>
          <a:p>
            <a:r>
              <a:rPr lang="tr-TR" dirty="0"/>
              <a:t>Ağ kavramı, deneysel olarak gözlemlenen fiziksel, biyolojik veya sosyal gerçekliklerden soyutlanmıştır. Bir ağ yapısı (örneğin, düğümler ve bağlantılar), dinamikleri (düğümlerin ve bağlantıların zamansal nitelikleri) ve davranışları (ağın, düğümler ve bağlantılar arasındaki etkileşimleri) göstermektedir.</a:t>
            </a:r>
            <a:br>
              <a:rPr lang="tr-TR" dirty="0"/>
            </a:br>
            <a:endParaRPr lang="tr-TR" dirty="0"/>
          </a:p>
          <a:p>
            <a:r>
              <a:rPr lang="tr-TR" dirty="0"/>
              <a:t>Bu nedenle, bir ağ her zaman gözlemlenebilir gerçekliğin bir temsili veya modelidir, ancak gerçekliğin kendisi değildir. Ağ, yasal olduğu gibi </a:t>
            </a:r>
            <a:r>
              <a:rPr lang="tr-TR" dirty="0" smtClean="0"/>
              <a:t>yasal olmayan </a:t>
            </a:r>
            <a:r>
              <a:rPr lang="tr-TR" dirty="0"/>
              <a:t>örgütlenmeleri de tanımlamak için kullanılan bir kavramdır. Bu ağlar şeffaf olmayan örgütlenmelerde üyeler arasındaki olan ilişkileri ortaya çıkarmak için kullanılmaktadır. Bu bağlamda ağlar, insan topluluklarının kendisi kadar eski bir kavrama işaret etmektedir.</a:t>
            </a:r>
          </a:p>
        </p:txBody>
      </p:sp>
      <p:pic>
        <p:nvPicPr>
          <p:cNvPr id="9218" name="Picture 2" descr="Network nedir? Network Nasıl Oluşturulur? | IdeaSoft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065" y="1737360"/>
            <a:ext cx="4869455" cy="43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815135"/>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172</TotalTime>
  <Words>3459</Words>
  <Application>Microsoft Office PowerPoint</Application>
  <PresentationFormat>Geniş ekran</PresentationFormat>
  <Paragraphs>348</Paragraphs>
  <Slides>47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47</vt:i4>
      </vt:variant>
    </vt:vector>
  </HeadingPairs>
  <TitlesOfParts>
    <vt:vector size="51" baseType="lpstr">
      <vt:lpstr>Arial</vt:lpstr>
      <vt:lpstr>Calibri</vt:lpstr>
      <vt:lpstr>Calibri Light</vt:lpstr>
      <vt:lpstr>Geçmişe bakış</vt:lpstr>
      <vt:lpstr>NETWORK SİSTMELER, AĞ TOPLUMU VE NESNELERİN İNTERNETİ </vt:lpstr>
      <vt:lpstr>GİRİŞ</vt:lpstr>
      <vt:lpstr>GİRİŞ</vt:lpstr>
      <vt:lpstr>GİRİŞ</vt:lpstr>
      <vt:lpstr>Network (Ağ) Sistemleri</vt:lpstr>
      <vt:lpstr>Network’un Tanımı</vt:lpstr>
      <vt:lpstr>Network’un Tanımı</vt:lpstr>
      <vt:lpstr>Network’un Tanımı</vt:lpstr>
      <vt:lpstr>Network’un Tanımı</vt:lpstr>
      <vt:lpstr>Network’un Tanımı</vt:lpstr>
      <vt:lpstr>Network (Ağ) Türleri</vt:lpstr>
      <vt:lpstr>Networklerin (Ağların) Özellikleri</vt:lpstr>
      <vt:lpstr>Networklerin (Ağların) Özellikleri</vt:lpstr>
      <vt:lpstr>Networklerin (Ağların) Özellikleri</vt:lpstr>
      <vt:lpstr>Networklerin (Ağların) Özellikleri</vt:lpstr>
      <vt:lpstr>Networklerin (Ağların) Özellikleri</vt:lpstr>
      <vt:lpstr>Networklerin (Ağların) Özellikleri</vt:lpstr>
      <vt:lpstr>Networklerin (Ağların) Özellikleri</vt:lpstr>
      <vt:lpstr>Networklerin (Ağların) Özellikleri</vt:lpstr>
      <vt:lpstr>Ağ Toplumu Nedir?</vt:lpstr>
      <vt:lpstr>Ağ Toplumu Nedir?</vt:lpstr>
      <vt:lpstr>Ağ Toplumunda İlişki Seviyeleri</vt:lpstr>
      <vt:lpstr>Ağlarda Etki Yayılımı ve Süper Yayıcılar</vt:lpstr>
      <vt:lpstr>Ağ Toplumu ve Bilgiye Dayalı Kapitalizm</vt:lpstr>
      <vt:lpstr>Ağ Toplumu ve Pazarlama</vt:lpstr>
      <vt:lpstr>Ağ Toplumu ve Pazarlama</vt:lpstr>
      <vt:lpstr>Sosyal Bulaşma (Social Contagion) </vt:lpstr>
      <vt:lpstr>Sosyal Bulaşma Oluşturmanın Yolları</vt:lpstr>
      <vt:lpstr>Ağızdan Ağıza Pazarlama (WOMM)</vt:lpstr>
      <vt:lpstr>Elektronik WOM (eWOM) </vt:lpstr>
      <vt:lpstr>Viral Pazarlama (Viral Marketing)</vt:lpstr>
      <vt:lpstr>Viral Pazarlama Süreci</vt:lpstr>
      <vt:lpstr>Ağ toplumu bağlamında pazarlama:</vt:lpstr>
      <vt:lpstr>Marka Toplulukları (Brand Community)</vt:lpstr>
      <vt:lpstr>Marka Toplulukları (Brand Community)</vt:lpstr>
      <vt:lpstr>Marka Topluluklarında Tüketici-Marka İlişkisi Modelleri </vt:lpstr>
      <vt:lpstr>Marka Topluluklarının Genel Özellikleri </vt:lpstr>
      <vt:lpstr>Çevrim İçi Marka Toplulukları (ÇMT) </vt:lpstr>
      <vt:lpstr>Ağlardaki Etkileyiciler (Influencers)</vt:lpstr>
      <vt:lpstr>Pazarlama Açısından Etkileyiciler </vt:lpstr>
      <vt:lpstr>Etkileyici Türleri</vt:lpstr>
      <vt:lpstr>Etkileyici Türleri</vt:lpstr>
      <vt:lpstr>NESNELERİN İNTERNETİ (IoT) VE PAZARLAMA</vt:lpstr>
      <vt:lpstr>IoT’nin İşletmeler Açısından Önemi </vt:lpstr>
      <vt:lpstr>IoT ve Pazarlama </vt:lpstr>
      <vt:lpstr>Pazarlama Karması (4P) Üzerindeki Etkiler </vt:lpstr>
      <vt:lpstr>Riskler ve Tehditler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SİSTMELER VE AĞ TOPLUMU</dc:title>
  <dc:creator>SERHAT ATA</dc:creator>
  <cp:lastModifiedBy>Serhat Ata</cp:lastModifiedBy>
  <cp:revision>17</cp:revision>
  <dcterms:created xsi:type="dcterms:W3CDTF">2026-02-16T14:59:25Z</dcterms:created>
  <dcterms:modified xsi:type="dcterms:W3CDTF">2026-02-18T10:44:03Z</dcterms:modified>
</cp:coreProperties>
</file>