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8" r:id="rId3"/>
    <p:sldId id="349" r:id="rId4"/>
    <p:sldId id="350" r:id="rId5"/>
    <p:sldId id="351" r:id="rId6"/>
    <p:sldId id="352" r:id="rId7"/>
    <p:sldId id="353" r:id="rId8"/>
    <p:sldId id="273" r:id="rId9"/>
    <p:sldId id="274" r:id="rId10"/>
    <p:sldId id="275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7" r:id="rId19"/>
    <p:sldId id="288" r:id="rId20"/>
    <p:sldId id="289" r:id="rId21"/>
    <p:sldId id="332" r:id="rId22"/>
    <p:sldId id="296" r:id="rId23"/>
    <p:sldId id="299" r:id="rId24"/>
    <p:sldId id="300" r:id="rId25"/>
    <p:sldId id="302" r:id="rId26"/>
    <p:sldId id="306" r:id="rId27"/>
    <p:sldId id="307" r:id="rId28"/>
    <p:sldId id="308" r:id="rId29"/>
    <p:sldId id="309" r:id="rId30"/>
    <p:sldId id="311" r:id="rId31"/>
    <p:sldId id="313" r:id="rId32"/>
    <p:sldId id="315" r:id="rId33"/>
    <p:sldId id="317" r:id="rId34"/>
    <p:sldId id="318" r:id="rId35"/>
    <p:sldId id="319" r:id="rId36"/>
    <p:sldId id="320" r:id="rId37"/>
    <p:sldId id="324" r:id="rId38"/>
    <p:sldId id="325" r:id="rId39"/>
    <p:sldId id="326" r:id="rId40"/>
    <p:sldId id="327" r:id="rId41"/>
    <p:sldId id="330" r:id="rId42"/>
    <p:sldId id="333" r:id="rId43"/>
    <p:sldId id="260" r:id="rId44"/>
    <p:sldId id="343" r:id="rId45"/>
    <p:sldId id="344" r:id="rId46"/>
    <p:sldId id="345" r:id="rId47"/>
    <p:sldId id="346" r:id="rId48"/>
    <p:sldId id="347" r:id="rId49"/>
    <p:sldId id="348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16.03.2023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Hastalıkları</a:t>
            </a:r>
            <a:b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Epidemiyolojisi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16480" y="1116168"/>
            <a:ext cx="8915400" cy="5104327"/>
          </a:xfrm>
        </p:spPr>
        <p:txBody>
          <a:bodyPr>
            <a:noAutofit/>
          </a:bodyPr>
          <a:lstStyle/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karşılaşma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koyabilmesi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tanımlanabilir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Dayanıklılığın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kalıtsal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oluş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niteliği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baskın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olmakla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birlikte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kazanılmış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olabilmektedir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kalıtsal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gen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monogenik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sayıda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genlerle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poligenik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idare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93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61934" y="1347989"/>
            <a:ext cx="9568443" cy="3842198"/>
          </a:xfrm>
        </p:spPr>
        <p:txBody>
          <a:bodyPr>
            <a:no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çeşidi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etmenlerinin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ırkları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arasındaki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interaksiyon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göz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önüne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Van der Plank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tarlada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görünüşüne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ikiye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ayırmıştır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Irka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çeşidinin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belli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ırklarına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olmasıdır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Irka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türünün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ırklarına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üyelerine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çeşidinin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olmasıdır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Burada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söz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konusudur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9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13690" y="3057801"/>
            <a:ext cx="5022465" cy="1706111"/>
          </a:xfrm>
        </p:spPr>
        <p:txBody>
          <a:bodyPr>
            <a:normAutofit lnSpcReduction="10000"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İlkbahar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Sonbahar ve Kış ekimleri için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uygundur.</a:t>
            </a: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Ispanak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mildiyösünün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1-11, 13 ırkına yüksek toleranslıdır.</a:t>
            </a:r>
            <a:b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0" y="1700597"/>
            <a:ext cx="5959329" cy="41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6024" y="1032457"/>
            <a:ext cx="9426776" cy="5252433"/>
          </a:xfrm>
        </p:spPr>
        <p:txBody>
          <a:bodyPr>
            <a:no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olayındaki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katkısı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elverişli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koşul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yaratmamak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biçiminde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Birinci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durumda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arasındaki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ilişki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yararına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gelişecek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sonunda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hastalanıp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ölecektir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İkinci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özellikleri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özellikleri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sızmasına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sızması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ndan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sonra dokuda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yaşamasına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engel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olacaktır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Sonuç olarak bitki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hastalığa dayanı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görülecektir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gösterdiği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özelliklerinden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kaynaklanabildiği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bünyesine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girişinden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teşviki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ile de meydana gelebilir.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uşan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7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404" y="2504425"/>
            <a:ext cx="8911687" cy="1280890"/>
          </a:xfrm>
        </p:spPr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Faktörleri</a:t>
            </a:r>
            <a:endParaRPr lang="en-GB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9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5798" y="289260"/>
            <a:ext cx="8911687" cy="650898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Faktörleri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911" y="1193441"/>
            <a:ext cx="5920010" cy="3257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Bariyerler</a:t>
            </a:r>
            <a:endParaRPr lang="tr-TR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Kütiküla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tabakasının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direk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engel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teşkil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etmektedir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yüzeyinin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mum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kaplı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21" y="1473724"/>
            <a:ext cx="5836079" cy="39225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95" y="4256404"/>
            <a:ext cx="3508281" cy="24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5798" y="289260"/>
            <a:ext cx="8911687" cy="650898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Faktörleri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6174" y="1038895"/>
            <a:ext cx="10070721" cy="5439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Bariyerler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Yaprakta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yoğun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tüylerin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bulunması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tomaların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açık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süreleri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büyüklükleri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287" y="2837329"/>
            <a:ext cx="4304796" cy="32272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22" y="2837328"/>
            <a:ext cx="5228390" cy="32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7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36102" y="521079"/>
            <a:ext cx="8911687" cy="715293"/>
          </a:xfrm>
        </p:spPr>
        <p:txBody>
          <a:bodyPr/>
          <a:lstStyle/>
          <a:p>
            <a:r>
              <a:rPr lang="en-GB" b="1" dirty="0" err="1" smtClean="0">
                <a:solidFill>
                  <a:srgbClr val="C00000"/>
                </a:solidFill>
              </a:rPr>
              <a:t>Yapısal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</a:rPr>
              <a:t>Dayanıklılık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Faktörleri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64964" y="1644203"/>
            <a:ext cx="8915400" cy="3777622"/>
          </a:xfrm>
        </p:spPr>
        <p:txBody>
          <a:bodyPr>
            <a:normAutofit/>
          </a:bodyPr>
          <a:lstStyle/>
          <a:p>
            <a:r>
              <a:rPr lang="en-GB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endParaRPr lang="tr-TR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2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3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91219" y="3084922"/>
            <a:ext cx="7169640" cy="747490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EPİDEMİLERİN ELEMENTLERİ</a:t>
            </a:r>
          </a:p>
        </p:txBody>
      </p:sp>
    </p:spTree>
    <p:extLst>
      <p:ext uri="{BB962C8B-B14F-4D97-AF65-F5344CB8AC3E}">
        <p14:creationId xmlns:p14="http://schemas.microsoft.com/office/powerpoint/2010/main" val="1401981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27010" y="224865"/>
            <a:ext cx="8911687" cy="663777"/>
          </a:xfrm>
        </p:spPr>
        <p:txBody>
          <a:bodyPr/>
          <a:lstStyle/>
          <a:p>
            <a:r>
              <a:rPr lang="en-GB" b="1" dirty="0" err="1" smtClean="0">
                <a:solidFill>
                  <a:srgbClr val="C00000"/>
                </a:solidFill>
              </a:rPr>
              <a:t>Yapısal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</a:rPr>
              <a:t>Dayanıklılık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Faktörleri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7010" y="1094703"/>
            <a:ext cx="9753599" cy="5373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sağlıklı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düzeyde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bulunan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antifungal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aktiviteye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bileşiklerdir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İki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türü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glikosit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içermektedir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siyanürlü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bileşikler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köklerden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tohuma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bütün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organlarında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mevcuttur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Patojenlere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toksik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yapmaktadır</a:t>
            </a: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Bunlar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kükürt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bileşikleridir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Bunlarda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funguslara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toksik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göstermektedir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27010" y="224865"/>
            <a:ext cx="8911687" cy="663777"/>
          </a:xfrm>
        </p:spPr>
        <p:txBody>
          <a:bodyPr/>
          <a:lstStyle/>
          <a:p>
            <a:r>
              <a:rPr lang="en-GB" b="1" dirty="0" err="1" smtClean="0">
                <a:solidFill>
                  <a:srgbClr val="C00000"/>
                </a:solidFill>
              </a:rPr>
              <a:t>Yapısal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</a:rPr>
              <a:t>Dayanıklılık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Faktörleri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7010" y="1094702"/>
            <a:ext cx="9753599" cy="4956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laktonların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hem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bitkilere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hem de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mikroorganizmalara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toksik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bilinmektedir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bileşiklerinin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iken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tepki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oluşmaktadır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ntifungal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aktiviteye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tir.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mikrobiyal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tepki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bünyesinde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sentezlenirler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(PR protein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7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6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97884" y="2259727"/>
            <a:ext cx="10334770" cy="805445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39974" y="3357093"/>
            <a:ext cx="5756298" cy="764146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Duvarı</a:t>
            </a: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Modifikasyon</a:t>
            </a:r>
            <a:endParaRPr lang="tr-T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64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71708" y="430927"/>
            <a:ext cx="8911687" cy="689535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endParaRPr lang="en-GB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3296" y="1257836"/>
            <a:ext cx="8915400" cy="4254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Duvarı</a:t>
            </a: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Modifikasyon</a:t>
            </a:r>
            <a:endParaRPr lang="tr-TR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duvarıdır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saldırısına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maruz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kaldığında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duvarının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yapısında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takım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değişikliklere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doku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girişine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oluşturabilir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duvarında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değişimleri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3 alt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başlıkta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toplayabiliriz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Odunlaşma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18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04283" y="624110"/>
            <a:ext cx="8911687" cy="534989"/>
          </a:xfrm>
        </p:spPr>
        <p:txBody>
          <a:bodyPr>
            <a:norm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8902" y="1360866"/>
            <a:ext cx="10328298" cy="5336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Duvarı</a:t>
            </a: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Modifikasyon</a:t>
            </a:r>
            <a:endParaRPr lang="tr-TR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Odunlaşma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Hücre duvarının odunlaşması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sonucunda hücre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duvarı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mekaniksel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güçlü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olacağından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fungusların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fungal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enzimlerin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duvarı</a:t>
            </a:r>
            <a:r>
              <a:rPr lang="nn-N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nı </a:t>
            </a:r>
            <a:r>
              <a:rPr lang="nn-NO" sz="2000" dirty="0">
                <a:latin typeface="Arial" panose="020B0604020202020204" pitchFamily="34" charset="0"/>
                <a:cs typeface="Arial" panose="020B0604020202020204" pitchFamily="34" charset="0"/>
              </a:rPr>
              <a:t>eritmesi daha </a:t>
            </a:r>
            <a:r>
              <a:rPr lang="nn-N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zorlaşır</a:t>
            </a:r>
            <a:r>
              <a:rPr lang="nn-NO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hücre duvarı kuru ağırlığının %5-10’nu HRGPs formundadır.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Yaralanma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neticesinde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sentezleri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teşvik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edilmektedir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Fungus,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virüsler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tepkisi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duvarının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iç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yüzeyinde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duvar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benzeri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materyalin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birikmesidir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4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15389"/>
          <a:stretch/>
        </p:blipFill>
        <p:spPr>
          <a:xfrm>
            <a:off x="1359861" y="239735"/>
            <a:ext cx="9432368" cy="62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2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3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97884" y="2259727"/>
            <a:ext cx="10334770" cy="805445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39974" y="3357093"/>
            <a:ext cx="5756298" cy="764146"/>
          </a:xfrm>
        </p:spPr>
        <p:txBody>
          <a:bodyPr/>
          <a:lstStyle/>
          <a:p>
            <a:pPr marL="0" indent="0">
              <a:buNone/>
            </a:pPr>
            <a:r>
              <a:rPr lang="tr-T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istolojik</a:t>
            </a:r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Yapıları</a:t>
            </a:r>
            <a:endParaRPr lang="tr-T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571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4435" y="456684"/>
            <a:ext cx="8911687" cy="612262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8902" y="1309353"/>
            <a:ext cx="8915400" cy="4540118"/>
          </a:xfrm>
        </p:spPr>
        <p:txBody>
          <a:bodyPr>
            <a:noAutofit/>
          </a:bodyPr>
          <a:lstStyle/>
          <a:p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Yapıları</a:t>
            </a:r>
            <a:endParaRPr lang="tr-TR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(Cork) </a:t>
            </a:r>
            <a:r>
              <a:rPr lang="en-GB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fungal,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bakteriyel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viral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enfeksiyonlarda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noktasının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dışında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birkaç tabaka halinde mantar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tabakası oluşur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çekirdekli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meyve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ağaçlarının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genç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aktif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yapraklarında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fungal,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bakteriyel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viral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enfeksiyonlardan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noktasının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etrafındaki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birbirlerinden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ayrılmakta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böylelikle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noktanın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sağlam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dokuyla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kesilmektedir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9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64892" y="405169"/>
            <a:ext cx="8911687" cy="728172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astalıkları Epidemilerinin elementleri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5719" y="1463899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Epidemi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Duyarlı bir konukçu,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virülent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bir patojen ve uygun çevre koşullarında yeterince uzun bir zaman süreci sonucunda gelişir.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İnsan da bir bitki popülasyonunda epideminin başlaması ve gelişmesine katkıda bulunmaktadır.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621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46" y="252485"/>
            <a:ext cx="8905682" cy="63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51" y="527284"/>
            <a:ext cx="5378028" cy="59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2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404" y="559716"/>
            <a:ext cx="8911687" cy="586504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endParaRPr lang="en-GB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94508" y="1528292"/>
            <a:ext cx="8915400" cy="4469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Yapıları</a:t>
            </a:r>
            <a:endParaRPr lang="tr-TR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en-GB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yaralanmayı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takiben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bölgelerde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tipte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zamklar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oluşmaktadır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Zamksı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noktası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etrafındaki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boşlukları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doldurarak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yayılmasını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önlemektedir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Ksilem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kenarındaki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parankima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hücrelerinin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protoplastları</a:t>
            </a: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nın aşırı gelişmesi ile oluşan ksilem borusu içinde bir kenardan diğer kenara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uzayan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yastıkcık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şeklindeki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yapılardır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31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24" y="291719"/>
            <a:ext cx="5892285" cy="64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15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1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58638" y="2795715"/>
            <a:ext cx="9732155" cy="1520791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Duyarlılık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=HR)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89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403" y="392290"/>
            <a:ext cx="8911687" cy="972870"/>
          </a:xfrm>
        </p:spPr>
        <p:txBody>
          <a:bodyPr>
            <a:normAutofit/>
          </a:bodyPr>
          <a:lstStyle/>
          <a:p>
            <a:r>
              <a:rPr lang="en-GB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Duyarlılık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=HR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0265" y="1306050"/>
            <a:ext cx="9748748" cy="2663465"/>
          </a:xfrm>
        </p:spPr>
        <p:txBody>
          <a:bodyPr>
            <a:no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Hipersensitif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(HR)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parazitlere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gösterdiği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reaksiyondur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Parazitin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yaptığı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hızlı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görülür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hipersensitif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özellikle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fungal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virüs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nematodlara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sıkca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reaksiyonudur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186" y="3559051"/>
            <a:ext cx="5180149" cy="30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5262" y="1328671"/>
            <a:ext cx="4325155" cy="4099774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dayanıklılık faktörleri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bariyerler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Yapısal </a:t>
            </a:r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maddeler</a:t>
            </a: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Saponin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Siyanogenik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Glikositler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Glukosinolatlar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Doymamış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Laktonlar</a:t>
            </a: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Kinonlar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268" y="562379"/>
            <a:ext cx="5899366" cy="59672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 sonra oluşan yapısal faktörler</a:t>
            </a: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 modifikasyonu</a:t>
            </a:r>
          </a:p>
          <a:p>
            <a:pPr lvl="2"/>
            <a:r>
              <a:rPr lang="tr-T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Lignifikasyon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Hidroksiprolince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(HRGPs)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Histolojik savunma yapıları</a:t>
            </a: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(Cork)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Ayırma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Tabakası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Birikmesi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Tylose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endParaRPr lang="tr-T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Nekrotik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Reaksiyonu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ılı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k=HR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tr-TR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1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2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7011" y="2705375"/>
            <a:ext cx="8911687" cy="130185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88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5798" y="302138"/>
            <a:ext cx="8911687" cy="1011507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en-GB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7989" y="1339403"/>
            <a:ext cx="10160873" cy="50485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Fitoaleksinler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düşük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molekül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ağırlığına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öncesi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mikroorganizmalara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değil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karşıya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kaldığı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stres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olaylarında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sentezlenmektedir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fungus,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nematod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hayvanlarda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toksiktir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Terpenoid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avonoid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grupta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toplanırlar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Yirmi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familyaya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ait 100 den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türü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sentezlenmektedirler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772" y="521079"/>
            <a:ext cx="5722380" cy="58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5798" y="302138"/>
            <a:ext cx="8911687" cy="1011507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en-GB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7989" y="1339403"/>
            <a:ext cx="10032084" cy="5276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Birikimi</a:t>
            </a:r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Bunlar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çoğunlukla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bitkiye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özelleşmiş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maddelerdir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Penetrasyonu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takiben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etkilenen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hızlı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sentezlenen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fitoaleksinler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hücrelerdeki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sporlarının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çim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tüpleri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erinin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deformasyona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uğramasına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ölmesine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gelişmesini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engellerler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İle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İlişkili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biriken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patojenisite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ilişkili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(PR protein)”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verilmektedir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extracellular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boşlukta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bulunan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asitle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çözülebilen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proteaz’a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dayanıklı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asidik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tanımlanmıştır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antipatojenik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aktiviteye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dayanıklılığında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oynayanları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kitinaz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b-1,3-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glukanaz’dır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65646" y="353653"/>
            <a:ext cx="8911687" cy="869839"/>
          </a:xfrm>
        </p:spPr>
        <p:txBody>
          <a:bodyPr>
            <a:normAutofit fontScale="90000"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Biyokimyasal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Reaksiyonları</a:t>
            </a:r>
            <a:endParaRPr lang="en-GB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2536" y="1322230"/>
            <a:ext cx="9774506" cy="4808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Kalıtsal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nitelikte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mekanizmasının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uyarılması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sonucunda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ortaya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çıkan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tipidir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Uyarılmış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dayanıklılıkta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enfeksiyonundan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bitkideki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mekanizmasını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harekete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geçirecek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uyarıcılar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ön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muameleye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tutulur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uyarıcılar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abiotik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cansız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biotik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olabilmektedirler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Abiotik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biotik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uyarıcılar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hassas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uygulandıkları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zaman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oluşturmayacak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nitelikte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olsa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bile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bunları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tehlike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algılayarak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savunma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ilgili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genlere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sinyaller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gönderir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fitoaleksin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takım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maddelerin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sentezini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başlatır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49172" y="2910111"/>
            <a:ext cx="8911687" cy="1280890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 yönüyle konukçu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07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49172" y="637557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endParaRPr lang="tr-TR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3105" y="1662953"/>
            <a:ext cx="9459353" cy="3777622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Epidemilerin oluşabilmesi için konukçunun hastalığa karşı hassas olması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hassas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olan bu konukçuların sayısının popülasyon içerisinde çok olması gerekmektedir.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Genellikle hassas konukçular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monokültür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tarım alanlarında görülmektedir.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Epidemiyolojide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bitkilerin hassas olmaları yanında bunların toplu halde olmalarının büyük önemi vardır.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Hassas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konukçular yetiştirilmezler ise epidemilerde bir süre ortadan kalkar.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5460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45760" y="852710"/>
            <a:ext cx="8911687" cy="787831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42047" y="2026024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duyarlılığı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Duyarlı konukçuların dağılımı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Yeni konukçuların girişi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Alternatif veya ara konukçuların bulunması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Epidemilerin seyrini etkileyen faktörler arasında yer almaktadır.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78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07" y="79359"/>
            <a:ext cx="8911687" cy="1280890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5316" y="719805"/>
            <a:ext cx="8915400" cy="3516020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 duyarlılığı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Bitkilerin hastalıklara karşı duyarlılıkları, çeşit özelliğine, yetişme koşullarına ve çevreye bağlı olarak değişebilmektedir.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geç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olgunlaşan yer fıstığı çeşitleri, erken olgunlaşan çeşitlere göre erken yaprak lekesine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Mycosphaerella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arachidis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geç yaprak lekesine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Mycosphaerella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berkeleyi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karşı daha hassastır.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9643" t="2722" r="5893" b="8481"/>
          <a:stretch/>
        </p:blipFill>
        <p:spPr>
          <a:xfrm>
            <a:off x="5819806" y="4215359"/>
            <a:ext cx="4047565" cy="23935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07" y="4235825"/>
            <a:ext cx="3387255" cy="23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9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49122" y="110809"/>
            <a:ext cx="8911687" cy="736356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6413" y="748552"/>
            <a:ext cx="10085294" cy="2667001"/>
          </a:xfrm>
        </p:spPr>
        <p:txBody>
          <a:bodyPr>
            <a:noAutofit/>
          </a:bodyPr>
          <a:lstStyle/>
          <a:p>
            <a:r>
              <a:rPr lang="tr-T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 duyarlılığı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Benzer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şekilde geç olgunlaşan buğday çeşitleri, erken olgunlaşan çeşitlere göre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Ustilago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nuda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tritici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karşı daha duyarlıdır.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Yüksek dozda azotlu gübre uygulamak Çeltik bitkilerini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Pyricularia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oryzae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etmenine karşı duyarlılığını artırır.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Pamuk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bitkileri, 26 ila 28 ° C toprak sıcaklıklarında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solgunluğuna (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F.oxysporum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f.sp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vasinfectum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karşı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hassastır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4433" r="25146"/>
          <a:stretch/>
        </p:blipFill>
        <p:spPr>
          <a:xfrm>
            <a:off x="1062319" y="3832411"/>
            <a:ext cx="2232210" cy="29466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96" y="3832411"/>
            <a:ext cx="3344147" cy="29466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b="22143"/>
          <a:stretch/>
        </p:blipFill>
        <p:spPr>
          <a:xfrm>
            <a:off x="7048768" y="3832410"/>
            <a:ext cx="3784715" cy="29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7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9890" y="261039"/>
            <a:ext cx="8911687" cy="760937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4470" y="1178859"/>
            <a:ext cx="8915400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Duyarlı konukçuların dağılımı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bölgede duyarlı konukçunun çok olması epidemilerin ana nedenlerinden biridir.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Duyarlı konukçuların arka arkaya sürekli yetiştirilmesi sonucunda patojenin popülasyonunun artmasına, hastalık döngülerinin kısa süre içerisinde tekrarlanmasına neden olur.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ABD ve Kanada’daki buğday ekim alanları ve Doğu Asya ülkelerinden çeltik tarımının geniş alanlarda sürekli yapılması sonucu </a:t>
            </a: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 pas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çeltik yanıklığı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 epidemiler yapmıştır.</a:t>
            </a:r>
          </a:p>
        </p:txBody>
      </p:sp>
    </p:spTree>
    <p:extLst>
      <p:ext uri="{BB962C8B-B14F-4D97-AF65-F5344CB8AC3E}">
        <p14:creationId xmlns:p14="http://schemas.microsoft.com/office/powerpoint/2010/main" val="779485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3337" y="287933"/>
            <a:ext cx="8911687" cy="774384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49624" y="1062317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 konukçuların girişi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bölgeye yeni bir konukçu girdiğinde çevre koşulları bu konukçuyu hastalığa karşı daha duyarlı hale getirebilir. Bu durumda patojen hızla çoğalır ve diğer bölgelere yayılması için çok sayıda spor üretir.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Hindistan’da pamuk bölgesine yeni bir çeşit olan C4’ün sokulması yerel çeşit olan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Deviraj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Çeşidinde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Xanthomonas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axonopodis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malvacearum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Septoacylindrium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gossypii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etmenlerinin epidemi yapmasına neden olmuştur.</a:t>
            </a:r>
          </a:p>
        </p:txBody>
      </p:sp>
    </p:spTree>
    <p:extLst>
      <p:ext uri="{BB962C8B-B14F-4D97-AF65-F5344CB8AC3E}">
        <p14:creationId xmlns:p14="http://schemas.microsoft.com/office/powerpoint/2010/main" val="475190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Epidemilerde konukçu faktörü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89965" y="190500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 veya ikincil konukların bulunması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 konukçular Heteroseksüel patojenlerin bir kısmının geçtiği bitkilerdir.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İkincil konukçular ise esas konukçuların olmadığı dönemde etmenin hayatını sürdürdüğü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konukçulardır.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8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6371" y="2159358"/>
            <a:ext cx="10435666" cy="2953554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Genelde bir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salgın için gerekli faktörleri tanıtmak için Hastalık Üçgeni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kullanılmaktadır.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Konuçu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Patojen,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Çevre, Zaman.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üçgeni, kişinin hastalık oluşumunun duyarlı 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konukçuya,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virülent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patojene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elverişli bir ortama bağlı olduğu konusundaki sezgisel anlayışını pekiştiren kavramsal bir araçtır.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064892" y="405169"/>
            <a:ext cx="8911687" cy="728172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astalıkları Epidemilerinin elementleri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1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6334" y="1869961"/>
            <a:ext cx="9300631" cy="3858485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sadece başlangıç aşaması değil,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hastalığın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tamamıdır.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Hastalığın oluşması için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patojenisitenin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enfeksiyonu takip etmesi gerekir.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Çevrenin etkisi enfeksiyonda olduğu kadar hastalığın ilerlemesi için de önemlidir.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Genelde Hastalık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üçgeni tarafından sunulmayan önemli bir faktör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ZAMAN'dır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064892" y="405169"/>
            <a:ext cx="8911687" cy="728172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astalıkları Epidemilerinin elementleri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91487" y="1813850"/>
            <a:ext cx="9152713" cy="373746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Konukçu, patojen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çevre faktörlerinin meydana geldiği bir durum meydana gelebilir; ama doğru zamanda ortaya çıkmazlarsa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ortaya çıkmaz.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Hastalıklar genellikle zamanın kullanılmasıyla, yani ekim zamanı, hasat zamanı, çeşitlerin zamanlaması, rotasyonlar, vb.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yoluyla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yönetilir.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064892" y="405169"/>
            <a:ext cx="8911687" cy="728172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astalıkları Epidemilerinin elementleri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2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11861" y="3028861"/>
            <a:ext cx="7139715" cy="1301092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>
                <a:solidFill>
                  <a:srgbClr val="C00000"/>
                </a:solidFill>
              </a:rPr>
              <a:t>Konukçu</a:t>
            </a:r>
            <a:endParaRPr lang="en-GB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6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77843" y="897227"/>
            <a:ext cx="9735870" cy="5104327"/>
          </a:xfrm>
        </p:spPr>
        <p:txBody>
          <a:bodyPr>
            <a:no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birbirleriyle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karşılaştıkları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zaman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saldırısına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koyar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başarılı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saldırı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gerçekleştirildiğinde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koyması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yetersiz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kalır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getirir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koyması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başarılı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olursa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olamaz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sağlıklı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gelişir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söz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konusu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88452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2470</TotalTime>
  <Words>2167</Words>
  <Application>Microsoft Office PowerPoint</Application>
  <PresentationFormat>Geniş ekran</PresentationFormat>
  <Paragraphs>391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Wingdings 3</vt:lpstr>
      <vt:lpstr>Duman</vt:lpstr>
      <vt:lpstr> Bitki Hastalıkları Epidemiyolojisi</vt:lpstr>
      <vt:lpstr>EPİDEMİLERİN ELEMENTLERİ</vt:lpstr>
      <vt:lpstr>Bitki Hastalıkları Epidemilerinin elementleri</vt:lpstr>
      <vt:lpstr>PowerPoint Sunusu</vt:lpstr>
      <vt:lpstr>Bitki Hastalıkları Epidemilerinin elementleri</vt:lpstr>
      <vt:lpstr>Bitki Hastalıkları Epidemilerinin elementleri</vt:lpstr>
      <vt:lpstr>Bitki Hastalıkları Epidemilerinin elementleri</vt:lpstr>
      <vt:lpstr>Konukçu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Yapısal Dayanıklılık Faktörleri</vt:lpstr>
      <vt:lpstr>Yapısal Dayanıklılık Faktörleri</vt:lpstr>
      <vt:lpstr>Yapısal Dayanıklılık Faktörleri</vt:lpstr>
      <vt:lpstr>PowerPoint Sunusu</vt:lpstr>
      <vt:lpstr>Yapısal Dayanıklılık Faktörleri</vt:lpstr>
      <vt:lpstr>Yapısal Dayanıklılık Faktörleri</vt:lpstr>
      <vt:lpstr>Yapısal Dayanıklılık Faktörleri</vt:lpstr>
      <vt:lpstr>PowerPoint Sunusu</vt:lpstr>
      <vt:lpstr>Enfeksiyondan Sonra Oluşan Yapısal Faktör</vt:lpstr>
      <vt:lpstr>Enfeksiyondan Sonra Oluşan Yapısal Faktörler</vt:lpstr>
      <vt:lpstr>Enfeksiyondan Sonra Oluşan Yapısal Faktörler</vt:lpstr>
      <vt:lpstr>PowerPoint Sunusu</vt:lpstr>
      <vt:lpstr>PowerPoint Sunusu</vt:lpstr>
      <vt:lpstr>Enfeksiyondan Sonra Oluşan Yapısal Faktör</vt:lpstr>
      <vt:lpstr>Enfeksiyondan Sonra Oluşan Yapısal Faktörler</vt:lpstr>
      <vt:lpstr>PowerPoint Sunusu</vt:lpstr>
      <vt:lpstr>PowerPoint Sunusu</vt:lpstr>
      <vt:lpstr>Enfeksiyondan Sonra Oluşan Yapısal Faktörler</vt:lpstr>
      <vt:lpstr>PowerPoint Sunusu</vt:lpstr>
      <vt:lpstr>PowerPoint Sunusu</vt:lpstr>
      <vt:lpstr>Enfeksiyondan Sonra Oluşan Nekrotik Savunma Reaksiyonu (Aşırı Duyarlılık=HR)</vt:lpstr>
      <vt:lpstr>Enfeksiyondan Sonra Oluşan Nekrotik Savunma Reaksiyonu (Aşırı Duyarlılık=HR)</vt:lpstr>
      <vt:lpstr>PowerPoint Sunusu</vt:lpstr>
      <vt:lpstr>Enfeksiyondan Sonra Oluşan Biyokimyasal Savunma Reaksiyonları</vt:lpstr>
      <vt:lpstr>Enfeksiyondan Sonra Oluşan Biyokimyasal Savunma Reaksiyonları</vt:lpstr>
      <vt:lpstr>Enfeksiyondan Sonra Oluşan Biyokimyasal Savunma Reaksiyonları</vt:lpstr>
      <vt:lpstr>Enfeksiyondan Sonra Oluşan Biyokimyasal Savunma Reaksiyonları</vt:lpstr>
      <vt:lpstr>Epidemiler yönüyle konukçu</vt:lpstr>
      <vt:lpstr>KONUKÇU</vt:lpstr>
      <vt:lpstr>Epidemilerde konukçu faktörü</vt:lpstr>
      <vt:lpstr>Epidemilerde konukçu faktörü</vt:lpstr>
      <vt:lpstr>Epidemilerde konukçu faktörü</vt:lpstr>
      <vt:lpstr>Epidemilerde konukçu faktörü</vt:lpstr>
      <vt:lpstr>Epidemilerde konukçu faktörü</vt:lpstr>
      <vt:lpstr>Epidemilerde konukçu faktörü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216</cp:revision>
  <dcterms:created xsi:type="dcterms:W3CDTF">2015-10-05T20:20:57Z</dcterms:created>
  <dcterms:modified xsi:type="dcterms:W3CDTF">2023-03-16T06:00:46Z</dcterms:modified>
</cp:coreProperties>
</file>