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7" r:id="rId32"/>
    <p:sldId id="286" r:id="rId33"/>
    <p:sldId id="288" r:id="rId3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34"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6 Düz Bağlayıcı"/>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Başlık"/>
          <p:cNvSpPr>
            <a:spLocks noGrp="1"/>
          </p:cNvSpPr>
          <p:nvPr>
            <p:ph type="ctrTitle"/>
          </p:nvPr>
        </p:nvSpPr>
        <p:spPr>
          <a:xfrm>
            <a:off x="381000" y="4853411"/>
            <a:ext cx="8458200" cy="1222375"/>
          </a:xfrm>
        </p:spPr>
        <p:txBody>
          <a:bodyPr anchor="t"/>
          <a:lstStyle/>
          <a:p>
            <a:r>
              <a:rPr kumimoji="0" lang="tr-TR" smtClean="0"/>
              <a:t>Asıl başlık stili için tıklatın</a:t>
            </a:r>
            <a:endParaRPr kumimoji="0" lang="en-US"/>
          </a:p>
        </p:txBody>
      </p:sp>
      <p:sp>
        <p:nvSpPr>
          <p:cNvPr id="9" name="8 Alt Başlık"/>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16" name="15 Veri Yer Tutucusu"/>
          <p:cNvSpPr>
            <a:spLocks noGrp="1"/>
          </p:cNvSpPr>
          <p:nvPr>
            <p:ph type="dt" sz="half" idx="10"/>
          </p:nvPr>
        </p:nvSpPr>
        <p:spPr/>
        <p:txBody>
          <a:bodyPr/>
          <a:lstStyle/>
          <a:p>
            <a:fld id="{27D451A3-6774-4034-909E-4494A3FEC57F}" type="datetimeFigureOut">
              <a:rPr lang="tr-TR" smtClean="0"/>
              <a:t>24.09.2012</a:t>
            </a:fld>
            <a:endParaRPr lang="tr-TR"/>
          </a:p>
        </p:txBody>
      </p:sp>
      <p:sp>
        <p:nvSpPr>
          <p:cNvPr id="2" name="1 Altbilgi Yer Tutucusu"/>
          <p:cNvSpPr>
            <a:spLocks noGrp="1"/>
          </p:cNvSpPr>
          <p:nvPr>
            <p:ph type="ftr" sz="quarter" idx="11"/>
          </p:nvPr>
        </p:nvSpPr>
        <p:spPr/>
        <p:txBody>
          <a:bodyPr/>
          <a:lstStyle/>
          <a:p>
            <a:endParaRPr lang="tr-TR"/>
          </a:p>
        </p:txBody>
      </p:sp>
      <p:sp>
        <p:nvSpPr>
          <p:cNvPr id="15" name="14 Slayt Numarası Yer Tutucusu"/>
          <p:cNvSpPr>
            <a:spLocks noGrp="1"/>
          </p:cNvSpPr>
          <p:nvPr>
            <p:ph type="sldNum" sz="quarter" idx="12"/>
          </p:nvPr>
        </p:nvSpPr>
        <p:spPr>
          <a:xfrm>
            <a:off x="8229600" y="6473952"/>
            <a:ext cx="758952" cy="246888"/>
          </a:xfrm>
        </p:spPr>
        <p:txBody>
          <a:bodyPr/>
          <a:lstStyle/>
          <a:p>
            <a:fld id="{BBF0C307-D802-4611-922B-DF1E3CC0CD9A}"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27D451A3-6774-4034-909E-4494A3FEC57F}" type="datetimeFigureOut">
              <a:rPr lang="tr-TR" smtClean="0"/>
              <a:t>24.09.2012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BF0C307-D802-4611-922B-DF1E3CC0CD9A}"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8000" y="549276"/>
            <a:ext cx="18288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549276"/>
            <a:ext cx="6248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27D451A3-6774-4034-909E-4494A3FEC57F}" type="datetimeFigureOut">
              <a:rPr lang="tr-TR" smtClean="0"/>
              <a:t>24.09.2012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BF0C307-D802-4611-922B-DF1E3CC0CD9A}"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2" name="21 Başlık"/>
          <p:cNvSpPr>
            <a:spLocks noGrp="1"/>
          </p:cNvSpPr>
          <p:nvPr>
            <p:ph type="title"/>
          </p:nvPr>
        </p:nvSpPr>
        <p:spPr/>
        <p:txBody>
          <a:bodyPr/>
          <a:lstStyle/>
          <a:p>
            <a:r>
              <a:rPr kumimoji="0" lang="tr-TR" smtClean="0"/>
              <a:t>Asıl başlık stili için tıklatın</a:t>
            </a:r>
            <a:endParaRPr kumimoji="0" lang="en-US"/>
          </a:p>
        </p:txBody>
      </p:sp>
      <p:sp>
        <p:nvSpPr>
          <p:cNvPr id="27" name="26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5" name="24 Veri Yer Tutucusu"/>
          <p:cNvSpPr>
            <a:spLocks noGrp="1"/>
          </p:cNvSpPr>
          <p:nvPr>
            <p:ph type="dt" sz="half" idx="10"/>
          </p:nvPr>
        </p:nvSpPr>
        <p:spPr/>
        <p:txBody>
          <a:bodyPr/>
          <a:lstStyle/>
          <a:p>
            <a:fld id="{27D451A3-6774-4034-909E-4494A3FEC57F}" type="datetimeFigureOut">
              <a:rPr lang="tr-TR" smtClean="0"/>
              <a:t>24.09.2012</a:t>
            </a:fld>
            <a:endParaRPr lang="tr-TR"/>
          </a:p>
        </p:txBody>
      </p:sp>
      <p:sp>
        <p:nvSpPr>
          <p:cNvPr id="19" name="18 Altbilgi Yer Tutucusu"/>
          <p:cNvSpPr>
            <a:spLocks noGrp="1"/>
          </p:cNvSpPr>
          <p:nvPr>
            <p:ph type="ftr" sz="quarter" idx="11"/>
          </p:nvPr>
        </p:nvSpPr>
        <p:spPr>
          <a:xfrm>
            <a:off x="3581400" y="76200"/>
            <a:ext cx="2895600" cy="288925"/>
          </a:xfrm>
        </p:spPr>
        <p:txBody>
          <a:bodyPr/>
          <a:lstStyle/>
          <a:p>
            <a:endParaRPr lang="tr-TR"/>
          </a:p>
        </p:txBody>
      </p:sp>
      <p:sp>
        <p:nvSpPr>
          <p:cNvPr id="16" name="15 Slayt Numarası Yer Tutucusu"/>
          <p:cNvSpPr>
            <a:spLocks noGrp="1"/>
          </p:cNvSpPr>
          <p:nvPr>
            <p:ph type="sldNum" sz="quarter" idx="12"/>
          </p:nvPr>
        </p:nvSpPr>
        <p:spPr>
          <a:xfrm>
            <a:off x="8229600" y="6473952"/>
            <a:ext cx="758952" cy="246888"/>
          </a:xfrm>
        </p:spPr>
        <p:txBody>
          <a:bodyPr/>
          <a:lstStyle/>
          <a:p>
            <a:fld id="{BBF0C307-D802-4611-922B-DF1E3CC0CD9A}"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2"/>
      </p:bgRef>
    </p:bg>
    <p:spTree>
      <p:nvGrpSpPr>
        <p:cNvPr id="1" name=""/>
        <p:cNvGrpSpPr/>
        <p:nvPr/>
      </p:nvGrpSpPr>
      <p:grpSpPr>
        <a:xfrm>
          <a:off x="0" y="0"/>
          <a:ext cx="0" cy="0"/>
          <a:chOff x="0" y="0"/>
          <a:chExt cx="0" cy="0"/>
        </a:xfrm>
      </p:grpSpPr>
      <p:sp>
        <p:nvSpPr>
          <p:cNvPr id="7" name="6 Düz Bağlayıcı"/>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etin Yer Tutucusu"/>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19" name="18 Veri Yer Tutucusu"/>
          <p:cNvSpPr>
            <a:spLocks noGrp="1"/>
          </p:cNvSpPr>
          <p:nvPr>
            <p:ph type="dt" sz="half" idx="10"/>
          </p:nvPr>
        </p:nvSpPr>
        <p:spPr/>
        <p:txBody>
          <a:bodyPr/>
          <a:lstStyle/>
          <a:p>
            <a:fld id="{27D451A3-6774-4034-909E-4494A3FEC57F}" type="datetimeFigureOut">
              <a:rPr lang="tr-TR" smtClean="0"/>
              <a:t>24.09.2012</a:t>
            </a:fld>
            <a:endParaRPr lang="tr-TR"/>
          </a:p>
        </p:txBody>
      </p:sp>
      <p:sp>
        <p:nvSpPr>
          <p:cNvPr id="11" name="10 Altbilgi Yer Tutucusu"/>
          <p:cNvSpPr>
            <a:spLocks noGrp="1"/>
          </p:cNvSpPr>
          <p:nvPr>
            <p:ph type="ftr" sz="quarter" idx="11"/>
          </p:nvPr>
        </p:nvSpPr>
        <p:spPr/>
        <p:txBody>
          <a:bodyPr/>
          <a:lstStyle/>
          <a:p>
            <a:endParaRPr lang="tr-TR"/>
          </a:p>
        </p:txBody>
      </p:sp>
      <p:sp>
        <p:nvSpPr>
          <p:cNvPr id="16" name="15 Slayt Numarası Yer Tutucusu"/>
          <p:cNvSpPr>
            <a:spLocks noGrp="1"/>
          </p:cNvSpPr>
          <p:nvPr>
            <p:ph type="sldNum" sz="quarter" idx="12"/>
          </p:nvPr>
        </p:nvSpPr>
        <p:spPr/>
        <p:txBody>
          <a:bodyPr/>
          <a:lstStyle/>
          <a:p>
            <a:fld id="{BBF0C307-D802-4611-922B-DF1E3CC0CD9A}" type="slidenum">
              <a:rPr lang="tr-TR" smtClean="0"/>
              <a:t>‹#›</a:t>
            </a:fld>
            <a:endParaRPr lang="tr-TR"/>
          </a:p>
        </p:txBody>
      </p:sp>
      <p:sp>
        <p:nvSpPr>
          <p:cNvPr id="8" name="7 Başlık"/>
          <p:cNvSpPr>
            <a:spLocks noGrp="1"/>
          </p:cNvSpPr>
          <p:nvPr>
            <p:ph type="title"/>
          </p:nvPr>
        </p:nvSpPr>
        <p:spPr>
          <a:xfrm>
            <a:off x="180475" y="2947085"/>
            <a:ext cx="8686800" cy="1184825"/>
          </a:xfrm>
        </p:spPr>
        <p:txBody>
          <a:bodyPr rtlCol="0" anchor="t"/>
          <a:lstStyle>
            <a:lvl1pPr algn="r">
              <a:defRPr/>
            </a:lvl1pPr>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0" name="19 Başlık"/>
          <p:cNvSpPr>
            <a:spLocks noGrp="1"/>
          </p:cNvSpPr>
          <p:nvPr>
            <p:ph type="title"/>
          </p:nvPr>
        </p:nvSpPr>
        <p:spPr>
          <a:xfrm>
            <a:off x="301752" y="457200"/>
            <a:ext cx="8686800" cy="841248"/>
          </a:xfrm>
        </p:spPr>
        <p:txBody>
          <a:bodyPr/>
          <a:lstStyle/>
          <a:p>
            <a:r>
              <a:rPr kumimoji="0" lang="tr-TR" smtClean="0"/>
              <a:t>Asıl başlık stili için tıklatın</a:t>
            </a:r>
            <a:endParaRPr kumimoji="0" lang="en-US"/>
          </a:p>
        </p:txBody>
      </p:sp>
      <p:sp>
        <p:nvSpPr>
          <p:cNvPr id="14" name="13 İçerik Yer Tutucusu"/>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0"/>
          </p:nvPr>
        </p:nvSpPr>
        <p:spPr/>
        <p:txBody>
          <a:bodyPr/>
          <a:lstStyle/>
          <a:p>
            <a:fld id="{27D451A3-6774-4034-909E-4494A3FEC57F}" type="datetimeFigureOut">
              <a:rPr lang="tr-TR" smtClean="0"/>
              <a:t>24.09.2012</a:t>
            </a:fld>
            <a:endParaRPr lang="tr-TR"/>
          </a:p>
        </p:txBody>
      </p:sp>
      <p:sp>
        <p:nvSpPr>
          <p:cNvPr id="10" name="9 Altbilgi Yer Tutucusu"/>
          <p:cNvSpPr>
            <a:spLocks noGrp="1"/>
          </p:cNvSpPr>
          <p:nvPr>
            <p:ph type="ftr" sz="quarter" idx="11"/>
          </p:nvPr>
        </p:nvSpPr>
        <p:spPr/>
        <p:txBody>
          <a:bodyPr/>
          <a:lstStyle/>
          <a:p>
            <a:endParaRPr lang="tr-TR"/>
          </a:p>
        </p:txBody>
      </p:sp>
      <p:sp>
        <p:nvSpPr>
          <p:cNvPr id="31" name="30 Slayt Numarası Yer Tutucusu"/>
          <p:cNvSpPr>
            <a:spLocks noGrp="1"/>
          </p:cNvSpPr>
          <p:nvPr>
            <p:ph type="sldNum" sz="quarter" idx="12"/>
          </p:nvPr>
        </p:nvSpPr>
        <p:spPr/>
        <p:txBody>
          <a:bodyPr/>
          <a:lstStyle/>
          <a:p>
            <a:fld id="{BBF0C307-D802-4611-922B-DF1E3CC0CD9A}"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9" name="28 Başlık"/>
          <p:cNvSpPr>
            <a:spLocks noGrp="1"/>
          </p:cNvSpPr>
          <p:nvPr>
            <p:ph type="title"/>
          </p:nvPr>
        </p:nvSpPr>
        <p:spPr>
          <a:xfrm>
            <a:off x="304800" y="5410200"/>
            <a:ext cx="8610600" cy="882650"/>
          </a:xfrm>
        </p:spPr>
        <p:txBody>
          <a:bodyPr anchor="ctr"/>
          <a:lstStyle>
            <a:lvl1pPr>
              <a:defRPr/>
            </a:lvl1p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25" name="24 Metin Yer Tutucusu"/>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İçerik Yer Tutucusu"/>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8" name="27 İçerik Yer Tutucusu"/>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0" name="9 Veri Yer Tutucusu"/>
          <p:cNvSpPr>
            <a:spLocks noGrp="1"/>
          </p:cNvSpPr>
          <p:nvPr>
            <p:ph type="dt" sz="half" idx="10"/>
          </p:nvPr>
        </p:nvSpPr>
        <p:spPr/>
        <p:txBody>
          <a:bodyPr/>
          <a:lstStyle/>
          <a:p>
            <a:fld id="{27D451A3-6774-4034-909E-4494A3FEC57F}" type="datetimeFigureOut">
              <a:rPr lang="tr-TR" smtClean="0"/>
              <a:t>24.09.2012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229600" y="6477000"/>
            <a:ext cx="762000" cy="246888"/>
          </a:xfrm>
        </p:spPr>
        <p:txBody>
          <a:bodyPr/>
          <a:lstStyle/>
          <a:p>
            <a:fld id="{BBF0C307-D802-4611-922B-DF1E3CC0CD9A}" type="slidenum">
              <a:rPr lang="tr-TR" smtClean="0"/>
              <a:t>‹#›</a:t>
            </a:fld>
            <a:endParaRPr lang="tr-TR"/>
          </a:p>
        </p:txBody>
      </p:sp>
      <p:sp>
        <p:nvSpPr>
          <p:cNvPr id="11" name="10 Düz Bağlayıcı"/>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0" name="29 Başlık"/>
          <p:cNvSpPr>
            <a:spLocks noGrp="1"/>
          </p:cNvSpPr>
          <p:nvPr>
            <p:ph type="title"/>
          </p:nvPr>
        </p:nvSpPr>
        <p:spPr>
          <a:xfrm>
            <a:off x="301752" y="457200"/>
            <a:ext cx="8686800" cy="841248"/>
          </a:xfrm>
        </p:spPr>
        <p:txBody>
          <a:bodyPr/>
          <a:lstStyle/>
          <a:p>
            <a:r>
              <a:rPr kumimoji="0" lang="tr-TR" smtClean="0"/>
              <a:t>Asıl başlık stili için tıklatın</a:t>
            </a:r>
            <a:endParaRPr kumimoji="0" lang="en-US"/>
          </a:p>
        </p:txBody>
      </p:sp>
      <p:sp>
        <p:nvSpPr>
          <p:cNvPr id="12" name="11 Veri Yer Tutucusu"/>
          <p:cNvSpPr>
            <a:spLocks noGrp="1"/>
          </p:cNvSpPr>
          <p:nvPr>
            <p:ph type="dt" sz="half" idx="10"/>
          </p:nvPr>
        </p:nvSpPr>
        <p:spPr/>
        <p:txBody>
          <a:bodyPr/>
          <a:lstStyle/>
          <a:p>
            <a:fld id="{27D451A3-6774-4034-909E-4494A3FEC57F}" type="datetimeFigureOut">
              <a:rPr lang="tr-TR" smtClean="0"/>
              <a:t>24.09.2012</a:t>
            </a:fld>
            <a:endParaRPr lang="tr-TR"/>
          </a:p>
        </p:txBody>
      </p:sp>
      <p:sp>
        <p:nvSpPr>
          <p:cNvPr id="21" name="20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BF0C307-D802-4611-922B-DF1E3CC0CD9A}"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p>
            <a:fld id="{27D451A3-6774-4034-909E-4494A3FEC57F}" type="datetimeFigureOut">
              <a:rPr lang="tr-TR" smtClean="0"/>
              <a:t>24.09.2012</a:t>
            </a:fld>
            <a:endParaRPr lang="tr-TR"/>
          </a:p>
        </p:txBody>
      </p:sp>
      <p:sp>
        <p:nvSpPr>
          <p:cNvPr id="24" name="23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BF0C307-D802-4611-922B-DF1E3CC0CD9A}"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7 Düz Bağlayıcı"/>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Başlık"/>
          <p:cNvSpPr>
            <a:spLocks noGrp="1"/>
          </p:cNvSpPr>
          <p:nvPr>
            <p:ph type="title"/>
          </p:nvPr>
        </p:nvSpPr>
        <p:spPr>
          <a:xfrm>
            <a:off x="457200" y="5486400"/>
            <a:ext cx="8458200" cy="520700"/>
          </a:xfrm>
        </p:spPr>
        <p:txBody>
          <a:bodyPr anchor="ctr"/>
          <a:lstStyle>
            <a:lvl1pPr algn="l">
              <a:buNone/>
              <a:defRPr sz="2000" b="1"/>
            </a:lvl1pPr>
          </a:lstStyle>
          <a:p>
            <a:r>
              <a:rPr kumimoji="0" lang="tr-TR" smtClean="0"/>
              <a:t>Asıl başlık stili için tıklatın</a:t>
            </a:r>
            <a:endParaRPr kumimoji="0" lang="en-US"/>
          </a:p>
        </p:txBody>
      </p:sp>
      <p:sp>
        <p:nvSpPr>
          <p:cNvPr id="26" name="25 Metin Yer Tutucusu"/>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14" name="13 İçerik Yer Tutucusu"/>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5" name="24 Veri Yer Tutucusu"/>
          <p:cNvSpPr>
            <a:spLocks noGrp="1"/>
          </p:cNvSpPr>
          <p:nvPr>
            <p:ph type="dt" sz="half" idx="10"/>
          </p:nvPr>
        </p:nvSpPr>
        <p:spPr/>
        <p:txBody>
          <a:bodyPr/>
          <a:lstStyle/>
          <a:p>
            <a:fld id="{27D451A3-6774-4034-909E-4494A3FEC57F}" type="datetimeFigureOut">
              <a:rPr lang="tr-TR" smtClean="0"/>
              <a:t>24.09.2012</a:t>
            </a:fld>
            <a:endParaRPr lang="tr-TR"/>
          </a:p>
        </p:txBody>
      </p:sp>
      <p:sp>
        <p:nvSpPr>
          <p:cNvPr id="29" name="28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BF0C307-D802-4611-922B-DF1E3CC0CD9A}"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3" name="12 Resim Yer Tutucusu"/>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tr-TR" smtClean="0"/>
              <a:t>Resim eklemek için simgeyi tıklatın</a:t>
            </a:r>
            <a:endParaRPr kumimoji="0" lang="en-US" dirty="0"/>
          </a:p>
        </p:txBody>
      </p:sp>
      <p:sp>
        <p:nvSpPr>
          <p:cNvPr id="7" name="6 Veri Yer Tutucusu"/>
          <p:cNvSpPr>
            <a:spLocks noGrp="1"/>
          </p:cNvSpPr>
          <p:nvPr>
            <p:ph type="dt" sz="half" idx="10"/>
          </p:nvPr>
        </p:nvSpPr>
        <p:spPr/>
        <p:txBody>
          <a:bodyPr/>
          <a:lstStyle/>
          <a:p>
            <a:fld id="{27D451A3-6774-4034-909E-4494A3FEC57F}" type="datetimeFigureOut">
              <a:rPr lang="tr-TR" smtClean="0"/>
              <a:t>24.09.2012</a:t>
            </a:fld>
            <a:endParaRPr lang="tr-TR"/>
          </a:p>
        </p:txBody>
      </p:sp>
      <p:sp>
        <p:nvSpPr>
          <p:cNvPr id="5" name="4 Altbilgi Yer Tutucusu"/>
          <p:cNvSpPr>
            <a:spLocks noGrp="1"/>
          </p:cNvSpPr>
          <p:nvPr>
            <p:ph type="ftr" sz="quarter" idx="11"/>
          </p:nvPr>
        </p:nvSpPr>
        <p:spPr/>
        <p:txBody>
          <a:bodyPr/>
          <a:lstStyle/>
          <a:p>
            <a:endParaRPr lang="tr-TR"/>
          </a:p>
        </p:txBody>
      </p:sp>
      <p:sp>
        <p:nvSpPr>
          <p:cNvPr id="31" name="30 Slayt Numarası Yer Tutucusu"/>
          <p:cNvSpPr>
            <a:spLocks noGrp="1"/>
          </p:cNvSpPr>
          <p:nvPr>
            <p:ph type="sldNum" sz="quarter" idx="12"/>
          </p:nvPr>
        </p:nvSpPr>
        <p:spPr/>
        <p:txBody>
          <a:bodyPr/>
          <a:lstStyle/>
          <a:p>
            <a:fld id="{BBF0C307-D802-4611-922B-DF1E3CC0CD9A}" type="slidenum">
              <a:rPr lang="tr-TR" smtClean="0"/>
              <a:t>‹#›</a:t>
            </a:fld>
            <a:endParaRPr lang="tr-TR"/>
          </a:p>
        </p:txBody>
      </p:sp>
      <p:sp>
        <p:nvSpPr>
          <p:cNvPr id="17" name="16 Başlık"/>
          <p:cNvSpPr>
            <a:spLocks noGrp="1"/>
          </p:cNvSpPr>
          <p:nvPr>
            <p:ph type="title"/>
          </p:nvPr>
        </p:nvSpPr>
        <p:spPr>
          <a:xfrm>
            <a:off x="381000" y="4993760"/>
            <a:ext cx="5867400" cy="522288"/>
          </a:xfrm>
        </p:spPr>
        <p:txBody>
          <a:bodyPr anchor="ctr"/>
          <a:lstStyle>
            <a:lvl1pPr algn="l">
              <a:buNone/>
              <a:defRPr sz="2000" b="1"/>
            </a:lvl1pPr>
          </a:lstStyle>
          <a:p>
            <a:r>
              <a:rPr kumimoji="0" lang="tr-TR" smtClean="0"/>
              <a:t>Asıl başlık stili için tıklatın</a:t>
            </a:r>
            <a:endParaRPr kumimoji="0" lang="en-US"/>
          </a:p>
        </p:txBody>
      </p:sp>
      <p:sp>
        <p:nvSpPr>
          <p:cNvPr id="26" name="25 Metin Yer Tutucusu"/>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Düz Bağlayıcı"/>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etin Yer Tutucusu"/>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1" name="10 Veri Yer Tutucusu"/>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7D451A3-6774-4034-909E-4494A3FEC57F}" type="datetimeFigureOut">
              <a:rPr lang="tr-TR" smtClean="0"/>
              <a:t>24.09.2012</a:t>
            </a:fld>
            <a:endParaRPr lang="tr-TR"/>
          </a:p>
        </p:txBody>
      </p:sp>
      <p:sp>
        <p:nvSpPr>
          <p:cNvPr id="28" name="27 Altbilgi Yer Tutucusu"/>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tr-TR"/>
          </a:p>
        </p:txBody>
      </p:sp>
      <p:sp>
        <p:nvSpPr>
          <p:cNvPr id="5" name="4 Slayt Numarası Yer Tutucusu"/>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BF0C307-D802-4611-922B-DF1E3CC0CD9A}" type="slidenum">
              <a:rPr lang="tr-TR" smtClean="0"/>
              <a:t>‹#›</a:t>
            </a:fld>
            <a:endParaRPr lang="tr-TR"/>
          </a:p>
        </p:txBody>
      </p:sp>
      <p:sp>
        <p:nvSpPr>
          <p:cNvPr id="10" name="9 Başlık Yer Tutucusu"/>
          <p:cNvSpPr>
            <a:spLocks noGrp="1"/>
          </p:cNvSpPr>
          <p:nvPr>
            <p:ph type="title"/>
          </p:nvPr>
        </p:nvSpPr>
        <p:spPr>
          <a:xfrm>
            <a:off x="304800" y="457200"/>
            <a:ext cx="8686800" cy="838200"/>
          </a:xfrm>
          <a:prstGeom prst="rect">
            <a:avLst/>
          </a:prstGeom>
        </p:spPr>
        <p:txBody>
          <a:bodyPr vert="horz" anchor="ctr">
            <a:normAutofit/>
          </a:bodyPr>
          <a:lstStyle/>
          <a:p>
            <a:r>
              <a:rPr kumimoji="0" lang="tr-TR" smtClean="0"/>
              <a:t>Asıl başlık stili için tıklatın</a:t>
            </a:r>
            <a:endParaRPr kumimoji="0" lang="en-US"/>
          </a:p>
        </p:txBody>
      </p:sp>
      <p:sp>
        <p:nvSpPr>
          <p:cNvPr id="9" name="8 Düz Bağlayıcı"/>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üz Bağlayıcı"/>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971600" y="3140968"/>
            <a:ext cx="7002016" cy="1350640"/>
          </a:xfrm>
        </p:spPr>
        <p:txBody>
          <a:bodyPr>
            <a:normAutofit fontScale="90000"/>
          </a:bodyPr>
          <a:lstStyle/>
          <a:p>
            <a:r>
              <a:rPr lang="tr-TR" sz="4400" b="1" dirty="0" smtClean="0"/>
              <a:t>Et ve Et </a:t>
            </a:r>
            <a:r>
              <a:rPr lang="tr-TR" sz="4400" b="1" dirty="0" err="1" smtClean="0"/>
              <a:t>Ürünlerİ</a:t>
            </a:r>
            <a:r>
              <a:rPr lang="tr-TR" sz="4400" b="1" dirty="0" smtClean="0"/>
              <a:t/>
            </a:r>
            <a:br>
              <a:rPr lang="tr-TR" sz="4400" b="1" dirty="0" smtClean="0"/>
            </a:br>
            <a:r>
              <a:rPr lang="tr-TR" sz="4400" b="1" dirty="0" err="1" smtClean="0"/>
              <a:t>Teknolojİsİ</a:t>
            </a:r>
            <a:r>
              <a:rPr lang="tr-TR" b="1" dirty="0" smtClean="0"/>
              <a:t/>
            </a:r>
            <a:br>
              <a:rPr lang="tr-TR" b="1" dirty="0" smtClean="0"/>
            </a:br>
            <a:r>
              <a:rPr lang="tr-TR" b="1" dirty="0" smtClean="0"/>
              <a:t/>
            </a:r>
            <a:br>
              <a:rPr lang="tr-TR" b="1" dirty="0" smtClean="0"/>
            </a:br>
            <a:r>
              <a:rPr lang="tr-TR" b="1" dirty="0" smtClean="0"/>
              <a:t/>
            </a:r>
            <a:br>
              <a:rPr lang="tr-TR" b="1" dirty="0" smtClean="0"/>
            </a:br>
            <a:r>
              <a:rPr lang="tr-TR" dirty="0" smtClean="0"/>
              <a:t>1</a:t>
            </a:r>
            <a:r>
              <a:rPr lang="tr-TR" dirty="0" smtClean="0"/>
              <a:t>. Hafta</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04800" y="188640"/>
            <a:ext cx="8686800" cy="1080120"/>
          </a:xfrm>
        </p:spPr>
        <p:txBody>
          <a:bodyPr>
            <a:normAutofit/>
          </a:bodyPr>
          <a:lstStyle/>
          <a:p>
            <a:r>
              <a:rPr lang="tr-TR" sz="2800" b="1" cap="none" dirty="0" smtClean="0">
                <a:solidFill>
                  <a:schemeClr val="tx1"/>
                </a:solidFill>
                <a:latin typeface="Comic Sans MS" pitchFamily="66" charset="0"/>
              </a:rPr>
              <a:t>İNSAN BESLENMESİNDE ETİN ROLÜ</a:t>
            </a:r>
          </a:p>
        </p:txBody>
      </p:sp>
      <p:sp>
        <p:nvSpPr>
          <p:cNvPr id="3" name="2 İçerik Yer Tutucusu"/>
          <p:cNvSpPr>
            <a:spLocks noGrp="1"/>
          </p:cNvSpPr>
          <p:nvPr>
            <p:ph idx="1"/>
          </p:nvPr>
        </p:nvSpPr>
        <p:spPr>
          <a:xfrm>
            <a:off x="304800" y="1124744"/>
            <a:ext cx="8686800" cy="5733256"/>
          </a:xfrm>
        </p:spPr>
        <p:txBody>
          <a:bodyPr>
            <a:noAutofit/>
          </a:bodyPr>
          <a:lstStyle/>
          <a:p>
            <a:pPr marL="0" indent="0" algn="just">
              <a:lnSpc>
                <a:spcPct val="150000"/>
              </a:lnSpc>
              <a:spcBef>
                <a:spcPts val="0"/>
              </a:spcBef>
              <a:buNone/>
            </a:pPr>
            <a:r>
              <a:rPr lang="tr-TR" sz="2200" dirty="0" smtClean="0">
                <a:solidFill>
                  <a:schemeClr val="tx1"/>
                </a:solidFill>
                <a:latin typeface="Comic Sans MS" pitchFamily="66" charset="0"/>
              </a:rPr>
              <a:t>yemekleri tüketmek için tat ve zevk için yaşarlar. Fırından henüz çıkmış bir etin ya da tavuğun veyahut da balığın göze hitap eden rengi ve şekli, buruna etki yapan kokusu, ağızda oluşturduğu tadı, ağza ve buruna birlikte etki </a:t>
            </a:r>
            <a:r>
              <a:rPr lang="tr-TR" sz="2200" dirty="0" smtClean="0">
                <a:solidFill>
                  <a:schemeClr val="tx1"/>
                </a:solidFill>
                <a:latin typeface="Comic Sans MS" pitchFamily="66" charset="0"/>
              </a:rPr>
              <a:t>eden </a:t>
            </a:r>
            <a:r>
              <a:rPr lang="tr-TR" sz="2200" dirty="0" smtClean="0">
                <a:solidFill>
                  <a:schemeClr val="tx1"/>
                </a:solidFill>
                <a:latin typeface="Comic Sans MS" pitchFamily="66" charset="0"/>
              </a:rPr>
              <a:t>aroması hiçbir gıdada yoktur. Et bu durumu ile tüm hazım </a:t>
            </a:r>
            <a:r>
              <a:rPr lang="tr-TR" sz="2200" dirty="0" err="1" smtClean="0">
                <a:solidFill>
                  <a:schemeClr val="tx1"/>
                </a:solidFill>
                <a:latin typeface="Comic Sans MS" pitchFamily="66" charset="0"/>
              </a:rPr>
              <a:t>sekresyonlarını</a:t>
            </a:r>
            <a:r>
              <a:rPr lang="tr-TR" sz="2200" dirty="0" smtClean="0">
                <a:solidFill>
                  <a:schemeClr val="tx1"/>
                </a:solidFill>
                <a:latin typeface="Comic Sans MS" pitchFamily="66" charset="0"/>
              </a:rPr>
              <a:t> harekete geçirir ve bu nedenle kendisi ile tüketilen gıdaların da daha yüksek düzeyde değerlendirilmesini sağlar. Bu nedenle ete gıdalar ülkesinin kralı adı verilmiştir</a:t>
            </a:r>
            <a:r>
              <a:rPr lang="tr-TR" sz="2200" dirty="0" smtClean="0">
                <a:solidFill>
                  <a:schemeClr val="tx1"/>
                </a:solidFill>
                <a:latin typeface="Comic Sans MS" pitchFamily="66" charset="0"/>
              </a:rPr>
              <a:t>. Gerçekten </a:t>
            </a:r>
            <a:r>
              <a:rPr lang="tr-TR" sz="2200" dirty="0" smtClean="0">
                <a:solidFill>
                  <a:schemeClr val="tx1"/>
                </a:solidFill>
                <a:latin typeface="Comic Sans MS" pitchFamily="66" charset="0"/>
              </a:rPr>
              <a:t>bir insan etten başka hiç bir gıdayı günlerce</a:t>
            </a:r>
            <a:r>
              <a:rPr lang="tr-TR" sz="2200" dirty="0" smtClean="0">
                <a:solidFill>
                  <a:schemeClr val="tx1"/>
                </a:solidFill>
                <a:latin typeface="Comic Sans MS" pitchFamily="66" charset="0"/>
              </a:rPr>
              <a:t>, haftalarca </a:t>
            </a:r>
            <a:r>
              <a:rPr lang="tr-TR" sz="2200" dirty="0" smtClean="0">
                <a:solidFill>
                  <a:schemeClr val="tx1"/>
                </a:solidFill>
                <a:latin typeface="Comic Sans MS" pitchFamily="66" charset="0"/>
              </a:rPr>
              <a:t>hatta aylarca her öğün devamlı tüketemez.</a:t>
            </a:r>
            <a:endParaRPr lang="tr-TR" sz="2200" dirty="0" smtClean="0">
              <a:solidFill>
                <a:schemeClr val="tx1"/>
              </a:solidFill>
              <a:latin typeface="Comic Sans MS" pitchFamily="66"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04800" y="188640"/>
            <a:ext cx="8686800" cy="1080120"/>
          </a:xfrm>
        </p:spPr>
        <p:txBody>
          <a:bodyPr>
            <a:normAutofit/>
          </a:bodyPr>
          <a:lstStyle/>
          <a:p>
            <a:r>
              <a:rPr lang="tr-TR" sz="3200" b="1" cap="none" dirty="0" smtClean="0">
                <a:solidFill>
                  <a:schemeClr val="tx1"/>
                </a:solidFill>
                <a:latin typeface="Comic Sans MS" pitchFamily="66" charset="0"/>
              </a:rPr>
              <a:t>Etin </a:t>
            </a:r>
            <a:r>
              <a:rPr lang="tr-TR" sz="3200" b="1" cap="none" dirty="0" smtClean="0">
                <a:solidFill>
                  <a:schemeClr val="tx1"/>
                </a:solidFill>
                <a:latin typeface="Comic Sans MS" pitchFamily="66" charset="0"/>
              </a:rPr>
              <a:t>Bileşenleri:</a:t>
            </a:r>
          </a:p>
        </p:txBody>
      </p:sp>
      <p:sp>
        <p:nvSpPr>
          <p:cNvPr id="3" name="2 İçerik Yer Tutucusu"/>
          <p:cNvSpPr>
            <a:spLocks noGrp="1"/>
          </p:cNvSpPr>
          <p:nvPr>
            <p:ph idx="1"/>
          </p:nvPr>
        </p:nvSpPr>
        <p:spPr>
          <a:xfrm>
            <a:off x="304800" y="1124744"/>
            <a:ext cx="8686800" cy="5544616"/>
          </a:xfrm>
        </p:spPr>
        <p:txBody>
          <a:bodyPr>
            <a:noAutofit/>
          </a:bodyPr>
          <a:lstStyle/>
          <a:p>
            <a:pPr marL="0" indent="0" algn="just">
              <a:lnSpc>
                <a:spcPct val="150000"/>
              </a:lnSpc>
              <a:spcBef>
                <a:spcPts val="0"/>
              </a:spcBef>
              <a:buNone/>
            </a:pPr>
            <a:r>
              <a:rPr lang="tr-TR" sz="2200" dirty="0" smtClean="0">
                <a:solidFill>
                  <a:schemeClr val="tx1"/>
                </a:solidFill>
                <a:latin typeface="Comic Sans MS" pitchFamily="66" charset="0"/>
              </a:rPr>
              <a:t>Etin başlıca bileşenleri su, protein, yağ ve anorganik maddelerdir. Az oranda da karbonhidrat, organik asitler, vitaminler ve enzimler bulunur. </a:t>
            </a:r>
            <a:endParaRPr lang="tr-TR" sz="2200" dirty="0" smtClean="0">
              <a:solidFill>
                <a:schemeClr val="tx1"/>
              </a:solidFill>
              <a:latin typeface="Comic Sans MS" pitchFamily="66" charset="0"/>
            </a:endParaRPr>
          </a:p>
          <a:p>
            <a:pPr marL="0" indent="0" algn="just">
              <a:lnSpc>
                <a:spcPct val="150000"/>
              </a:lnSpc>
              <a:spcBef>
                <a:spcPts val="0"/>
              </a:spcBef>
              <a:buNone/>
            </a:pPr>
            <a:r>
              <a:rPr lang="tr-TR" sz="2200" dirty="0" smtClean="0">
                <a:solidFill>
                  <a:schemeClr val="tx1"/>
                </a:solidFill>
                <a:latin typeface="Comic Sans MS" pitchFamily="66" charset="0"/>
              </a:rPr>
              <a:t>Yağı </a:t>
            </a:r>
            <a:r>
              <a:rPr lang="tr-TR" sz="2200" dirty="0" smtClean="0">
                <a:solidFill>
                  <a:schemeClr val="tx1"/>
                </a:solidFill>
                <a:latin typeface="Comic Sans MS" pitchFamily="66" charset="0"/>
              </a:rPr>
              <a:t>ayrılmış ette ortalama;</a:t>
            </a:r>
          </a:p>
          <a:p>
            <a:pPr marL="0" indent="0" algn="just">
              <a:lnSpc>
                <a:spcPct val="150000"/>
              </a:lnSpc>
              <a:spcBef>
                <a:spcPts val="0"/>
              </a:spcBef>
              <a:buNone/>
            </a:pPr>
            <a:r>
              <a:rPr lang="tr-TR" sz="2200" dirty="0" smtClean="0">
                <a:solidFill>
                  <a:schemeClr val="tx1"/>
                </a:solidFill>
                <a:latin typeface="Comic Sans MS" pitchFamily="66" charset="0"/>
              </a:rPr>
              <a:t>% 70 – 75 Su</a:t>
            </a:r>
          </a:p>
          <a:p>
            <a:pPr marL="0" indent="0" algn="just">
              <a:lnSpc>
                <a:spcPct val="150000"/>
              </a:lnSpc>
              <a:spcBef>
                <a:spcPts val="0"/>
              </a:spcBef>
              <a:buNone/>
            </a:pPr>
            <a:r>
              <a:rPr lang="tr-TR" sz="2200" dirty="0" smtClean="0">
                <a:solidFill>
                  <a:schemeClr val="tx1"/>
                </a:solidFill>
                <a:latin typeface="Comic Sans MS" pitchFamily="66" charset="0"/>
              </a:rPr>
              <a:t> % 13 – 22 Azotlu maddeler</a:t>
            </a:r>
          </a:p>
          <a:p>
            <a:pPr marL="0" indent="0" algn="just">
              <a:lnSpc>
                <a:spcPct val="150000"/>
              </a:lnSpc>
              <a:spcBef>
                <a:spcPts val="0"/>
              </a:spcBef>
              <a:buNone/>
            </a:pPr>
            <a:r>
              <a:rPr lang="tr-TR" sz="2200" dirty="0" smtClean="0">
                <a:solidFill>
                  <a:schemeClr val="tx1"/>
                </a:solidFill>
                <a:latin typeface="Comic Sans MS" pitchFamily="66" charset="0"/>
              </a:rPr>
              <a:t> % 0.5 – 3.5 Yağ</a:t>
            </a:r>
          </a:p>
          <a:p>
            <a:pPr marL="0" indent="0" algn="just">
              <a:lnSpc>
                <a:spcPct val="150000"/>
              </a:lnSpc>
              <a:spcBef>
                <a:spcPts val="0"/>
              </a:spcBef>
              <a:buNone/>
            </a:pPr>
            <a:r>
              <a:rPr lang="tr-TR" sz="2200" dirty="0" smtClean="0">
                <a:solidFill>
                  <a:schemeClr val="tx1"/>
                </a:solidFill>
                <a:latin typeface="Comic Sans MS" pitchFamily="66" charset="0"/>
              </a:rPr>
              <a:t> % 1 anorganik maddeler bulunur.   </a:t>
            </a:r>
            <a:endParaRPr lang="tr-TR" sz="2200" dirty="0" smtClean="0">
              <a:solidFill>
                <a:schemeClr val="tx1"/>
              </a:solidFill>
              <a:latin typeface="Comic Sans MS" pitchFamily="66" charset="0"/>
            </a:endParaRPr>
          </a:p>
          <a:p>
            <a:pPr marL="0" indent="0" algn="just">
              <a:lnSpc>
                <a:spcPct val="150000"/>
              </a:lnSpc>
              <a:spcBef>
                <a:spcPts val="0"/>
              </a:spcBef>
              <a:buNone/>
            </a:pPr>
            <a:endParaRPr lang="tr-TR" sz="1800" dirty="0" smtClean="0">
              <a:solidFill>
                <a:schemeClr val="tx1"/>
              </a:solidFill>
              <a:latin typeface="Comic Sans MS" pitchFamily="66" charset="0"/>
            </a:endParaRPr>
          </a:p>
          <a:p>
            <a:pPr marL="0" indent="0" algn="just">
              <a:lnSpc>
                <a:spcPct val="150000"/>
              </a:lnSpc>
              <a:spcBef>
                <a:spcPts val="0"/>
              </a:spcBef>
              <a:buNone/>
            </a:pPr>
            <a:r>
              <a:rPr lang="tr-TR" sz="2200" dirty="0" smtClean="0">
                <a:solidFill>
                  <a:schemeClr val="tx1"/>
                </a:solidFill>
                <a:latin typeface="Comic Sans MS" pitchFamily="66" charset="0"/>
              </a:rPr>
              <a:t>Sudan sonra en çok bulunan bileşeni olan protein etin en önemli kısmını oluşturur. En bol bulunan kas proteini, suda </a:t>
            </a:r>
            <a:r>
              <a:rPr lang="tr-TR" sz="2200" dirty="0" smtClean="0">
                <a:solidFill>
                  <a:schemeClr val="tx1"/>
                </a:solidFill>
                <a:latin typeface="Comic Sans MS" pitchFamily="66" charset="0"/>
              </a:rPr>
              <a:t>çözülmeyen</a:t>
            </a:r>
            <a:endParaRPr lang="tr-TR" sz="2200" dirty="0" smtClean="0">
              <a:solidFill>
                <a:schemeClr val="tx1"/>
              </a:solidFill>
              <a:latin typeface="Comic Sans MS" pitchFamily="66" charset="0"/>
            </a:endParaRPr>
          </a:p>
          <a:p>
            <a:pPr marL="0" indent="0" algn="just">
              <a:lnSpc>
                <a:spcPct val="150000"/>
              </a:lnSpc>
              <a:spcBef>
                <a:spcPts val="0"/>
              </a:spcBef>
              <a:buNone/>
            </a:pPr>
            <a:endParaRPr lang="tr-TR" sz="2200" dirty="0" smtClean="0">
              <a:solidFill>
                <a:schemeClr val="tx1"/>
              </a:solidFill>
              <a:latin typeface="Comic Sans MS" pitchFamily="66"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04800" y="548680"/>
            <a:ext cx="8686800" cy="6120680"/>
          </a:xfrm>
        </p:spPr>
        <p:txBody>
          <a:bodyPr>
            <a:noAutofit/>
          </a:bodyPr>
          <a:lstStyle/>
          <a:p>
            <a:pPr marL="0" indent="0" algn="just">
              <a:lnSpc>
                <a:spcPct val="150000"/>
              </a:lnSpc>
              <a:spcBef>
                <a:spcPts val="0"/>
              </a:spcBef>
              <a:buNone/>
            </a:pPr>
            <a:r>
              <a:rPr lang="tr-TR" sz="2200" dirty="0" smtClean="0">
                <a:solidFill>
                  <a:schemeClr val="tx1"/>
                </a:solidFill>
                <a:latin typeface="Comic Sans MS" pitchFamily="66" charset="0"/>
              </a:rPr>
              <a:t>globülin kompleksi, </a:t>
            </a:r>
            <a:r>
              <a:rPr lang="tr-TR" sz="2200" dirty="0" err="1" smtClean="0">
                <a:solidFill>
                  <a:schemeClr val="tx1"/>
                </a:solidFill>
                <a:latin typeface="Comic Sans MS" pitchFamily="66" charset="0"/>
              </a:rPr>
              <a:t>oktomiyosin</a:t>
            </a:r>
            <a:r>
              <a:rPr lang="tr-TR" sz="2200" dirty="0" smtClean="0">
                <a:solidFill>
                  <a:schemeClr val="tx1"/>
                </a:solidFill>
                <a:latin typeface="Comic Sans MS" pitchFamily="66" charset="0"/>
              </a:rPr>
              <a:t> olup kas lifinin kasılmasından sorumludur. Etin yenmeyen kısmında önemli miktarda bulunan </a:t>
            </a:r>
            <a:r>
              <a:rPr lang="tr-TR" sz="2200" dirty="0" err="1" smtClean="0">
                <a:solidFill>
                  <a:schemeClr val="tx1"/>
                </a:solidFill>
                <a:latin typeface="Comic Sans MS" pitchFamily="66" charset="0"/>
              </a:rPr>
              <a:t>kologen</a:t>
            </a:r>
            <a:r>
              <a:rPr lang="tr-TR" sz="2200" dirty="0" smtClean="0">
                <a:solidFill>
                  <a:schemeClr val="tx1"/>
                </a:solidFill>
                <a:latin typeface="Comic Sans MS" pitchFamily="66" charset="0"/>
              </a:rPr>
              <a:t>, deri, kemik ve kaslarda bağ dokusunun temel bileşimini teşkil eder. </a:t>
            </a:r>
            <a:r>
              <a:rPr lang="tr-TR" sz="2200" dirty="0" err="1" smtClean="0">
                <a:solidFill>
                  <a:schemeClr val="tx1"/>
                </a:solidFill>
                <a:latin typeface="Comic Sans MS" pitchFamily="66" charset="0"/>
              </a:rPr>
              <a:t>Keratin</a:t>
            </a:r>
            <a:r>
              <a:rPr lang="tr-TR" sz="2200" dirty="0" smtClean="0">
                <a:solidFill>
                  <a:schemeClr val="tx1"/>
                </a:solidFill>
                <a:latin typeface="Comic Sans MS" pitchFamily="66" charset="0"/>
              </a:rPr>
              <a:t>, saç, boynuz, tırnak ve epidermisin dış tabakasını oluşturur. </a:t>
            </a:r>
            <a:r>
              <a:rPr lang="tr-TR" sz="2200" dirty="0" err="1" smtClean="0">
                <a:solidFill>
                  <a:schemeClr val="tx1"/>
                </a:solidFill>
                <a:latin typeface="Comic Sans MS" pitchFamily="66" charset="0"/>
              </a:rPr>
              <a:t>Elastin</a:t>
            </a:r>
            <a:r>
              <a:rPr lang="tr-TR" sz="2200" dirty="0" smtClean="0">
                <a:solidFill>
                  <a:schemeClr val="tx1"/>
                </a:solidFill>
                <a:latin typeface="Comic Sans MS" pitchFamily="66" charset="0"/>
              </a:rPr>
              <a:t>, kemikleri ve başka organları birbirine bağlayan bağların temel </a:t>
            </a:r>
            <a:r>
              <a:rPr lang="tr-TR" sz="2200" dirty="0" err="1" smtClean="0">
                <a:solidFill>
                  <a:schemeClr val="tx1"/>
                </a:solidFill>
                <a:latin typeface="Comic Sans MS" pitchFamily="66" charset="0"/>
              </a:rPr>
              <a:t>proteinir</a:t>
            </a:r>
            <a:r>
              <a:rPr lang="tr-TR" sz="2200" dirty="0" smtClean="0">
                <a:solidFill>
                  <a:schemeClr val="tx1"/>
                </a:solidFill>
                <a:latin typeface="Comic Sans MS" pitchFamily="66" charset="0"/>
              </a:rPr>
              <a:t> ve kan proteinleri vardır. Et de karbonhidratlardan daha çok 0.05 – 0.18 oranında glikojen bulunur. Glikojence daha zengin karaciğerdir. Glikojenin hidrolizinden teşekkül etmiş % 0,1 - 0,5 kadarda glikoz ve maltoz bulunur</a:t>
            </a:r>
            <a:r>
              <a:rPr lang="tr-TR" sz="2200" dirty="0" smtClean="0">
                <a:solidFill>
                  <a:schemeClr val="tx1"/>
                </a:solidFill>
                <a:latin typeface="Comic Sans MS" pitchFamily="66" charset="0"/>
              </a:rPr>
              <a:t>.</a:t>
            </a:r>
          </a:p>
          <a:p>
            <a:pPr marL="0" indent="0" algn="just">
              <a:lnSpc>
                <a:spcPct val="150000"/>
              </a:lnSpc>
              <a:spcBef>
                <a:spcPts val="0"/>
              </a:spcBef>
              <a:buNone/>
            </a:pPr>
            <a:endParaRPr lang="tr-TR" sz="2200" dirty="0" smtClean="0">
              <a:solidFill>
                <a:schemeClr val="tx1"/>
              </a:solidFill>
              <a:latin typeface="Comic Sans MS" pitchFamily="66" charset="0"/>
            </a:endParaRPr>
          </a:p>
          <a:p>
            <a:pPr marL="0" indent="0" algn="just">
              <a:lnSpc>
                <a:spcPct val="150000"/>
              </a:lnSpc>
              <a:spcBef>
                <a:spcPts val="0"/>
              </a:spcBef>
              <a:buNone/>
            </a:pPr>
            <a:r>
              <a:rPr lang="tr-TR" sz="2200" dirty="0" smtClean="0">
                <a:solidFill>
                  <a:schemeClr val="tx1"/>
                </a:solidFill>
                <a:latin typeface="Comic Sans MS" pitchFamily="66" charset="0"/>
              </a:rPr>
              <a:t>Ete bağlı olarak bulunan yağlar daha ziyade palmitin, sterin </a:t>
            </a:r>
            <a:r>
              <a:rPr lang="tr-TR" sz="2200" dirty="0" smtClean="0">
                <a:solidFill>
                  <a:schemeClr val="tx1"/>
                </a:solidFill>
                <a:latin typeface="Comic Sans MS" pitchFamily="66" charset="0"/>
              </a:rPr>
              <a:t>ve</a:t>
            </a:r>
            <a:endParaRPr lang="tr-TR" sz="2200" dirty="0" smtClean="0">
              <a:solidFill>
                <a:schemeClr val="tx1"/>
              </a:solidFill>
              <a:latin typeface="Comic Sans MS" pitchFamily="66" charset="0"/>
            </a:endParaRPr>
          </a:p>
          <a:p>
            <a:pPr marL="0" indent="0" algn="just">
              <a:lnSpc>
                <a:spcPct val="150000"/>
              </a:lnSpc>
              <a:spcBef>
                <a:spcPts val="0"/>
              </a:spcBef>
              <a:buNone/>
            </a:pPr>
            <a:endParaRPr lang="tr-TR" sz="2200" dirty="0" smtClean="0">
              <a:solidFill>
                <a:schemeClr val="tx1"/>
              </a:solidFill>
              <a:latin typeface="Comic Sans MS" pitchFamily="66"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04800" y="548680"/>
            <a:ext cx="8686800" cy="6120680"/>
          </a:xfrm>
        </p:spPr>
        <p:txBody>
          <a:bodyPr>
            <a:noAutofit/>
          </a:bodyPr>
          <a:lstStyle/>
          <a:p>
            <a:pPr marL="0" indent="0" algn="just">
              <a:lnSpc>
                <a:spcPct val="150000"/>
              </a:lnSpc>
              <a:spcBef>
                <a:spcPts val="0"/>
              </a:spcBef>
              <a:buNone/>
            </a:pPr>
            <a:r>
              <a:rPr lang="tr-TR" sz="2200" dirty="0" err="1" smtClean="0">
                <a:solidFill>
                  <a:schemeClr val="tx1"/>
                </a:solidFill>
                <a:latin typeface="Comic Sans MS" pitchFamily="66" charset="0"/>
              </a:rPr>
              <a:t>olain</a:t>
            </a:r>
            <a:r>
              <a:rPr lang="tr-TR" sz="2200" dirty="0" smtClean="0">
                <a:solidFill>
                  <a:schemeClr val="tx1"/>
                </a:solidFill>
                <a:latin typeface="Comic Sans MS" pitchFamily="66" charset="0"/>
              </a:rPr>
              <a:t> asidin </a:t>
            </a:r>
            <a:r>
              <a:rPr lang="tr-TR" sz="2200" dirty="0" err="1" smtClean="0">
                <a:solidFill>
                  <a:schemeClr val="tx1"/>
                </a:solidFill>
                <a:latin typeface="Comic Sans MS" pitchFamily="66" charset="0"/>
              </a:rPr>
              <a:t>oliseridlerinden</a:t>
            </a:r>
            <a:r>
              <a:rPr lang="tr-TR" sz="2200" dirty="0" smtClean="0">
                <a:solidFill>
                  <a:schemeClr val="tx1"/>
                </a:solidFill>
                <a:latin typeface="Comic Sans MS" pitchFamily="66" charset="0"/>
              </a:rPr>
              <a:t> yapılmışlardır.  Bunun yanında % 2 </a:t>
            </a:r>
            <a:r>
              <a:rPr lang="tr-TR" sz="2200" dirty="0" smtClean="0">
                <a:solidFill>
                  <a:schemeClr val="tx1"/>
                </a:solidFill>
                <a:latin typeface="Comic Sans MS" pitchFamily="66" charset="0"/>
              </a:rPr>
              <a:t>miktarda </a:t>
            </a:r>
            <a:r>
              <a:rPr lang="tr-TR" sz="2200" dirty="0" err="1" smtClean="0">
                <a:solidFill>
                  <a:schemeClr val="tx1"/>
                </a:solidFill>
                <a:latin typeface="Comic Sans MS" pitchFamily="66" charset="0"/>
              </a:rPr>
              <a:t>kolestirin</a:t>
            </a:r>
            <a:r>
              <a:rPr lang="tr-TR" sz="2200" dirty="0" smtClean="0">
                <a:solidFill>
                  <a:schemeClr val="tx1"/>
                </a:solidFill>
                <a:latin typeface="Comic Sans MS" pitchFamily="66" charset="0"/>
              </a:rPr>
              <a:t> ( % 0,1 - 0,2 ) ve yaklaşık olarak % 2.6 – 5 </a:t>
            </a:r>
            <a:r>
              <a:rPr lang="tr-TR" sz="2200" dirty="0" err="1" smtClean="0">
                <a:solidFill>
                  <a:schemeClr val="tx1"/>
                </a:solidFill>
                <a:latin typeface="Comic Sans MS" pitchFamily="66" charset="0"/>
              </a:rPr>
              <a:t>lesitin</a:t>
            </a:r>
            <a:r>
              <a:rPr lang="tr-TR" sz="2200" dirty="0" smtClean="0">
                <a:solidFill>
                  <a:schemeClr val="tx1"/>
                </a:solidFill>
                <a:latin typeface="Comic Sans MS" pitchFamily="66" charset="0"/>
              </a:rPr>
              <a:t> vardır. Aktif </a:t>
            </a:r>
            <a:r>
              <a:rPr lang="tr-TR" sz="2200" dirty="0" err="1" smtClean="0">
                <a:solidFill>
                  <a:schemeClr val="tx1"/>
                </a:solidFill>
                <a:latin typeface="Comic Sans MS" pitchFamily="66" charset="0"/>
              </a:rPr>
              <a:t>biolojik</a:t>
            </a:r>
            <a:r>
              <a:rPr lang="tr-TR" sz="2200" dirty="0" smtClean="0">
                <a:solidFill>
                  <a:schemeClr val="tx1"/>
                </a:solidFill>
                <a:latin typeface="Comic Sans MS" pitchFamily="66" charset="0"/>
              </a:rPr>
              <a:t>, önemli bir temel yağ asidi </a:t>
            </a:r>
            <a:r>
              <a:rPr lang="tr-TR" sz="2200" dirty="0" err="1" smtClean="0">
                <a:solidFill>
                  <a:schemeClr val="tx1"/>
                </a:solidFill>
                <a:latin typeface="Comic Sans MS" pitchFamily="66" charset="0"/>
              </a:rPr>
              <a:t>arahidan</a:t>
            </a:r>
            <a:r>
              <a:rPr lang="tr-TR" sz="2200" dirty="0" smtClean="0">
                <a:solidFill>
                  <a:schemeClr val="tx1"/>
                </a:solidFill>
                <a:latin typeface="Comic Sans MS" pitchFamily="66" charset="0"/>
              </a:rPr>
              <a:t> asit hayvansal yağda bulunur</a:t>
            </a:r>
            <a:r>
              <a:rPr lang="tr-TR" sz="2200" dirty="0" smtClean="0">
                <a:solidFill>
                  <a:schemeClr val="tx1"/>
                </a:solidFill>
                <a:latin typeface="Comic Sans MS" pitchFamily="66" charset="0"/>
              </a:rPr>
              <a:t>.</a:t>
            </a:r>
          </a:p>
          <a:p>
            <a:pPr marL="0" indent="0" algn="just">
              <a:lnSpc>
                <a:spcPct val="150000"/>
              </a:lnSpc>
              <a:spcBef>
                <a:spcPts val="0"/>
              </a:spcBef>
              <a:buNone/>
            </a:pPr>
            <a:endParaRPr lang="tr-TR" sz="2200" dirty="0" smtClean="0">
              <a:solidFill>
                <a:schemeClr val="tx1"/>
              </a:solidFill>
              <a:latin typeface="Comic Sans MS" pitchFamily="66" charset="0"/>
            </a:endParaRPr>
          </a:p>
          <a:p>
            <a:pPr marL="0" indent="0" algn="just">
              <a:lnSpc>
                <a:spcPct val="150000"/>
              </a:lnSpc>
              <a:spcBef>
                <a:spcPts val="0"/>
              </a:spcBef>
              <a:buNone/>
            </a:pPr>
            <a:r>
              <a:rPr lang="tr-TR" sz="2200" dirty="0" smtClean="0">
                <a:solidFill>
                  <a:schemeClr val="tx1"/>
                </a:solidFill>
                <a:latin typeface="Comic Sans MS" pitchFamily="66" charset="0"/>
              </a:rPr>
              <a:t>Etin tuzları başlıca potasyum fosfat olmak üzere kalsiyum ve magnezyum fosfat ve  </a:t>
            </a:r>
            <a:r>
              <a:rPr lang="tr-TR" sz="2200" dirty="0" err="1" smtClean="0">
                <a:solidFill>
                  <a:schemeClr val="tx1"/>
                </a:solidFill>
                <a:latin typeface="Comic Sans MS" pitchFamily="66" charset="0"/>
              </a:rPr>
              <a:t>NaCI'den</a:t>
            </a:r>
            <a:r>
              <a:rPr lang="tr-TR" sz="2200" dirty="0" smtClean="0">
                <a:solidFill>
                  <a:schemeClr val="tx1"/>
                </a:solidFill>
                <a:latin typeface="Comic Sans MS" pitchFamily="66" charset="0"/>
              </a:rPr>
              <a:t> ibarettir. Az miktarda demir, </a:t>
            </a:r>
            <a:r>
              <a:rPr lang="tr-TR" sz="2200" dirty="0" err="1" smtClean="0">
                <a:solidFill>
                  <a:schemeClr val="tx1"/>
                </a:solidFill>
                <a:latin typeface="Comic Sans MS" pitchFamily="66" charset="0"/>
              </a:rPr>
              <a:t>miyoglobinde</a:t>
            </a:r>
            <a:r>
              <a:rPr lang="tr-TR" sz="2200" dirty="0" smtClean="0">
                <a:solidFill>
                  <a:schemeClr val="tx1"/>
                </a:solidFill>
                <a:latin typeface="Comic Sans MS" pitchFamily="66" charset="0"/>
              </a:rPr>
              <a:t> bulunur. Ve pek az silis ve sülfat iyonu vardır ki bunun da hemen hepsi protein </a:t>
            </a:r>
            <a:r>
              <a:rPr lang="tr-TR" sz="2200" dirty="0" err="1" smtClean="0">
                <a:solidFill>
                  <a:schemeClr val="tx1"/>
                </a:solidFill>
                <a:latin typeface="Comic Sans MS" pitchFamily="66" charset="0"/>
              </a:rPr>
              <a:t>kükürtünden</a:t>
            </a:r>
            <a:r>
              <a:rPr lang="tr-TR" sz="2200" dirty="0" smtClean="0">
                <a:solidFill>
                  <a:schemeClr val="tx1"/>
                </a:solidFill>
                <a:latin typeface="Comic Sans MS" pitchFamily="66" charset="0"/>
              </a:rPr>
              <a:t> ileri gelir. Etin külü % 0,8 - 1,8’dir</a:t>
            </a:r>
            <a:r>
              <a:rPr lang="tr-TR" sz="2200" dirty="0" smtClean="0">
                <a:solidFill>
                  <a:schemeClr val="tx1"/>
                </a:solidFill>
                <a:latin typeface="Comic Sans MS" pitchFamily="66" charset="0"/>
              </a:rPr>
              <a:t>.</a:t>
            </a:r>
          </a:p>
          <a:p>
            <a:pPr marL="0" indent="0" algn="just">
              <a:lnSpc>
                <a:spcPct val="150000"/>
              </a:lnSpc>
              <a:spcBef>
                <a:spcPts val="0"/>
              </a:spcBef>
              <a:buNone/>
            </a:pPr>
            <a:endParaRPr lang="tr-TR" sz="2200" dirty="0" smtClean="0">
              <a:solidFill>
                <a:schemeClr val="tx1"/>
              </a:solidFill>
              <a:latin typeface="Comic Sans MS" pitchFamily="66" charset="0"/>
            </a:endParaRPr>
          </a:p>
          <a:p>
            <a:pPr marL="0" indent="0" algn="just">
              <a:lnSpc>
                <a:spcPct val="150000"/>
              </a:lnSpc>
              <a:spcBef>
                <a:spcPts val="0"/>
              </a:spcBef>
              <a:buNone/>
            </a:pPr>
            <a:r>
              <a:rPr lang="tr-TR" sz="2200" dirty="0" smtClean="0">
                <a:solidFill>
                  <a:schemeClr val="tx1"/>
                </a:solidFill>
                <a:latin typeface="Comic Sans MS" pitchFamily="66" charset="0"/>
              </a:rPr>
              <a:t>Karaciğer, böbrek ve kalp dışında kas eti vitaminler </a:t>
            </a:r>
            <a:r>
              <a:rPr lang="tr-TR" sz="2200" dirty="0" smtClean="0">
                <a:solidFill>
                  <a:schemeClr val="tx1"/>
                </a:solidFill>
                <a:latin typeface="Comic Sans MS" pitchFamily="66" charset="0"/>
              </a:rPr>
              <a:t>bakımından</a:t>
            </a:r>
            <a:endParaRPr lang="tr-TR" sz="2200" dirty="0" smtClean="0">
              <a:solidFill>
                <a:schemeClr val="tx1"/>
              </a:solidFill>
              <a:latin typeface="Comic Sans MS" pitchFamily="66"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04800" y="548680"/>
            <a:ext cx="8686800" cy="6120680"/>
          </a:xfrm>
        </p:spPr>
        <p:txBody>
          <a:bodyPr>
            <a:noAutofit/>
          </a:bodyPr>
          <a:lstStyle/>
          <a:p>
            <a:pPr marL="0" indent="0" algn="just">
              <a:lnSpc>
                <a:spcPct val="150000"/>
              </a:lnSpc>
              <a:spcBef>
                <a:spcPts val="0"/>
              </a:spcBef>
              <a:buNone/>
            </a:pPr>
            <a:r>
              <a:rPr lang="tr-TR" sz="2200" dirty="0" smtClean="0">
                <a:solidFill>
                  <a:schemeClr val="tx1"/>
                </a:solidFill>
                <a:latin typeface="Comic Sans MS" pitchFamily="66" charset="0"/>
              </a:rPr>
              <a:t>nispeten fakirdir.  Bununla birlikte var </a:t>
            </a:r>
            <a:r>
              <a:rPr lang="tr-TR" sz="2200" dirty="0" smtClean="0">
                <a:solidFill>
                  <a:schemeClr val="tx1"/>
                </a:solidFill>
                <a:latin typeface="Comic Sans MS" pitchFamily="66" charset="0"/>
              </a:rPr>
              <a:t>olan </a:t>
            </a:r>
            <a:r>
              <a:rPr lang="tr-TR" sz="2200" dirty="0" err="1" smtClean="0">
                <a:solidFill>
                  <a:schemeClr val="tx1"/>
                </a:solidFill>
                <a:latin typeface="Comic Sans MS" pitchFamily="66" charset="0"/>
              </a:rPr>
              <a:t>tiamin</a:t>
            </a:r>
            <a:r>
              <a:rPr lang="tr-TR" sz="2200" dirty="0" smtClean="0">
                <a:solidFill>
                  <a:schemeClr val="tx1"/>
                </a:solidFill>
                <a:latin typeface="Comic Sans MS" pitchFamily="66" charset="0"/>
              </a:rPr>
              <a:t>, </a:t>
            </a:r>
            <a:r>
              <a:rPr lang="tr-TR" sz="2200" dirty="0" err="1" smtClean="0">
                <a:solidFill>
                  <a:schemeClr val="tx1"/>
                </a:solidFill>
                <a:latin typeface="Comic Sans MS" pitchFamily="66" charset="0"/>
              </a:rPr>
              <a:t>rifoblamin</a:t>
            </a:r>
            <a:r>
              <a:rPr lang="tr-TR" sz="2200" dirty="0" smtClean="0">
                <a:solidFill>
                  <a:schemeClr val="tx1"/>
                </a:solidFill>
                <a:latin typeface="Comic Sans MS" pitchFamily="66" charset="0"/>
              </a:rPr>
              <a:t>, </a:t>
            </a:r>
            <a:r>
              <a:rPr lang="tr-TR" sz="2200" dirty="0" err="1" smtClean="0">
                <a:solidFill>
                  <a:schemeClr val="tx1"/>
                </a:solidFill>
                <a:latin typeface="Comic Sans MS" pitchFamily="66" charset="0"/>
              </a:rPr>
              <a:t>niasin</a:t>
            </a:r>
            <a:r>
              <a:rPr lang="tr-TR" sz="2200" dirty="0" smtClean="0">
                <a:solidFill>
                  <a:schemeClr val="tx1"/>
                </a:solidFill>
                <a:latin typeface="Comic Sans MS" pitchFamily="66" charset="0"/>
              </a:rPr>
              <a:t>, ve B vitamin grubunun diğer üyeleri </a:t>
            </a:r>
            <a:r>
              <a:rPr lang="tr-TR" sz="2200" dirty="0" err="1" smtClean="0">
                <a:solidFill>
                  <a:schemeClr val="tx1"/>
                </a:solidFill>
                <a:latin typeface="Comic Sans MS" pitchFamily="66" charset="0"/>
              </a:rPr>
              <a:t>avitaminozu</a:t>
            </a:r>
            <a:r>
              <a:rPr lang="tr-TR" sz="2200" dirty="0" smtClean="0">
                <a:solidFill>
                  <a:schemeClr val="tx1"/>
                </a:solidFill>
                <a:latin typeface="Comic Sans MS" pitchFamily="66" charset="0"/>
              </a:rPr>
              <a:t> </a:t>
            </a:r>
            <a:r>
              <a:rPr lang="tr-TR" sz="2200" dirty="0" smtClean="0">
                <a:solidFill>
                  <a:schemeClr val="tx1"/>
                </a:solidFill>
                <a:latin typeface="Comic Sans MS" pitchFamily="66" charset="0"/>
              </a:rPr>
              <a:t>(vitamin eksikliğinde görülen hastalık belirtileri) </a:t>
            </a:r>
            <a:r>
              <a:rPr lang="tr-TR" sz="2200" dirty="0" smtClean="0">
                <a:solidFill>
                  <a:schemeClr val="tx1"/>
                </a:solidFill>
                <a:latin typeface="Comic Sans MS" pitchFamily="66" charset="0"/>
              </a:rPr>
              <a:t>önleyecek miktardadırlar. Ette de A vitamini bulunmaktadır. C vitamini ise bazı  araştırıcılara göre az miktarda vardır.</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04800" y="188640"/>
            <a:ext cx="8686800" cy="1080120"/>
          </a:xfrm>
        </p:spPr>
        <p:txBody>
          <a:bodyPr>
            <a:normAutofit/>
          </a:bodyPr>
          <a:lstStyle/>
          <a:p>
            <a:r>
              <a:rPr lang="tr-TR" sz="3200" b="1" cap="none" dirty="0" smtClean="0">
                <a:solidFill>
                  <a:schemeClr val="tx1"/>
                </a:solidFill>
                <a:latin typeface="Comic Sans MS" pitchFamily="66" charset="0"/>
              </a:rPr>
              <a:t>KESİM </a:t>
            </a:r>
            <a:r>
              <a:rPr lang="tr-TR" sz="3200" b="1" cap="none" dirty="0" smtClean="0">
                <a:solidFill>
                  <a:schemeClr val="tx1"/>
                </a:solidFill>
                <a:latin typeface="Comic Sans MS" pitchFamily="66" charset="0"/>
              </a:rPr>
              <a:t>VE ET </a:t>
            </a:r>
            <a:r>
              <a:rPr lang="tr-TR" sz="3200" b="1" cap="none" dirty="0" smtClean="0">
                <a:solidFill>
                  <a:schemeClr val="tx1"/>
                </a:solidFill>
                <a:latin typeface="Comic Sans MS" pitchFamily="66" charset="0"/>
              </a:rPr>
              <a:t>ELDESİ</a:t>
            </a:r>
            <a:endParaRPr lang="tr-TR" sz="3200" b="1" cap="none" dirty="0" smtClean="0">
              <a:solidFill>
                <a:schemeClr val="tx1"/>
              </a:solidFill>
              <a:latin typeface="Comic Sans MS" pitchFamily="66" charset="0"/>
            </a:endParaRPr>
          </a:p>
        </p:txBody>
      </p:sp>
      <p:sp>
        <p:nvSpPr>
          <p:cNvPr id="3" name="2 İçerik Yer Tutucusu"/>
          <p:cNvSpPr>
            <a:spLocks noGrp="1"/>
          </p:cNvSpPr>
          <p:nvPr>
            <p:ph idx="1"/>
          </p:nvPr>
        </p:nvSpPr>
        <p:spPr>
          <a:xfrm>
            <a:off x="304800" y="1124744"/>
            <a:ext cx="8686800" cy="5544616"/>
          </a:xfrm>
        </p:spPr>
        <p:txBody>
          <a:bodyPr>
            <a:noAutofit/>
          </a:bodyPr>
          <a:lstStyle/>
          <a:p>
            <a:pPr marL="457200" indent="-457200" algn="just">
              <a:lnSpc>
                <a:spcPct val="150000"/>
              </a:lnSpc>
              <a:spcBef>
                <a:spcPts val="0"/>
              </a:spcBef>
              <a:buNone/>
            </a:pPr>
            <a:r>
              <a:rPr lang="tr-TR" sz="2400" dirty="0" smtClean="0">
                <a:solidFill>
                  <a:srgbClr val="C00000"/>
                </a:solidFill>
                <a:latin typeface="Comic Sans MS" pitchFamily="66" charset="0"/>
              </a:rPr>
              <a:t>1. Canlı Muayene:</a:t>
            </a:r>
          </a:p>
          <a:p>
            <a:pPr marL="0" indent="0" algn="just">
              <a:lnSpc>
                <a:spcPct val="150000"/>
              </a:lnSpc>
              <a:spcBef>
                <a:spcPts val="0"/>
              </a:spcBef>
              <a:buNone/>
            </a:pPr>
            <a:r>
              <a:rPr lang="tr-TR" sz="2300" dirty="0" smtClean="0">
                <a:solidFill>
                  <a:schemeClr val="tx1"/>
                </a:solidFill>
                <a:latin typeface="Comic Sans MS" pitchFamily="66" charset="0"/>
              </a:rPr>
              <a:t>Kasaplık </a:t>
            </a:r>
            <a:r>
              <a:rPr lang="tr-TR" sz="2300" dirty="0" smtClean="0">
                <a:solidFill>
                  <a:schemeClr val="tx1"/>
                </a:solidFill>
                <a:latin typeface="Comic Sans MS" pitchFamily="66" charset="0"/>
              </a:rPr>
              <a:t>küçükbaş </a:t>
            </a:r>
            <a:r>
              <a:rPr lang="tr-TR" sz="2300" dirty="0" smtClean="0">
                <a:solidFill>
                  <a:schemeClr val="tx1"/>
                </a:solidFill>
                <a:latin typeface="Comic Sans MS" pitchFamily="66" charset="0"/>
              </a:rPr>
              <a:t>ve </a:t>
            </a:r>
            <a:r>
              <a:rPr lang="tr-TR" sz="2300" dirty="0" smtClean="0">
                <a:solidFill>
                  <a:schemeClr val="tx1"/>
                </a:solidFill>
                <a:latin typeface="Comic Sans MS" pitchFamily="66" charset="0"/>
              </a:rPr>
              <a:t>büyükbaş </a:t>
            </a:r>
            <a:r>
              <a:rPr lang="tr-TR" sz="2300" dirty="0" smtClean="0">
                <a:solidFill>
                  <a:schemeClr val="tx1"/>
                </a:solidFill>
                <a:latin typeface="Comic Sans MS" pitchFamily="66" charset="0"/>
              </a:rPr>
              <a:t>hayvanlar ile </a:t>
            </a:r>
            <a:r>
              <a:rPr lang="tr-TR" sz="2300" dirty="0" smtClean="0">
                <a:solidFill>
                  <a:schemeClr val="tx1"/>
                </a:solidFill>
                <a:latin typeface="Comic Sans MS" pitchFamily="66" charset="0"/>
              </a:rPr>
              <a:t>kasaplık kanatlı </a:t>
            </a:r>
            <a:r>
              <a:rPr lang="tr-TR" sz="2300" dirty="0" smtClean="0">
                <a:solidFill>
                  <a:schemeClr val="tx1"/>
                </a:solidFill>
                <a:latin typeface="Comic Sans MS" pitchFamily="66" charset="0"/>
              </a:rPr>
              <a:t>hayvanların teknik ve hijyenik </a:t>
            </a:r>
            <a:r>
              <a:rPr lang="tr-TR" sz="2300" dirty="0" smtClean="0">
                <a:solidFill>
                  <a:schemeClr val="tx1"/>
                </a:solidFill>
                <a:latin typeface="Comic Sans MS" pitchFamily="66" charset="0"/>
              </a:rPr>
              <a:t>şartları uygun tesislerde </a:t>
            </a:r>
            <a:r>
              <a:rPr lang="tr-TR" sz="2300" dirty="0" smtClean="0">
                <a:solidFill>
                  <a:schemeClr val="tx1"/>
                </a:solidFill>
                <a:latin typeface="Comic Sans MS" pitchFamily="66" charset="0"/>
              </a:rPr>
              <a:t>kesilmesi, kasaplık hayvanlardan elde </a:t>
            </a:r>
            <a:r>
              <a:rPr lang="tr-TR" sz="2300" dirty="0" smtClean="0">
                <a:solidFill>
                  <a:schemeClr val="tx1"/>
                </a:solidFill>
                <a:latin typeface="Comic Sans MS" pitchFamily="66" charset="0"/>
              </a:rPr>
              <a:t>edilecek etlerin </a:t>
            </a:r>
            <a:r>
              <a:rPr lang="tr-TR" sz="2300" dirty="0" smtClean="0">
                <a:solidFill>
                  <a:schemeClr val="tx1"/>
                </a:solidFill>
                <a:latin typeface="Comic Sans MS" pitchFamily="66" charset="0"/>
              </a:rPr>
              <a:t>muayenesi, gerekli teknik ve hijyenik ş</a:t>
            </a:r>
            <a:r>
              <a:rPr lang="tr-TR" sz="2300" dirty="0" smtClean="0">
                <a:solidFill>
                  <a:schemeClr val="tx1"/>
                </a:solidFill>
                <a:latin typeface="Comic Sans MS" pitchFamily="66" charset="0"/>
              </a:rPr>
              <a:t>artlarda muhafazası</a:t>
            </a:r>
            <a:r>
              <a:rPr lang="tr-TR" sz="2300" dirty="0" smtClean="0">
                <a:solidFill>
                  <a:schemeClr val="tx1"/>
                </a:solidFill>
                <a:latin typeface="Comic Sans MS" pitchFamily="66" charset="0"/>
              </a:rPr>
              <a:t>, parçalanması, islenmesi, mamul </a:t>
            </a:r>
            <a:r>
              <a:rPr lang="tr-TR" sz="2300" dirty="0" smtClean="0">
                <a:solidFill>
                  <a:schemeClr val="tx1"/>
                </a:solidFill>
                <a:latin typeface="Comic Sans MS" pitchFamily="66" charset="0"/>
              </a:rPr>
              <a:t>madde haline </a:t>
            </a:r>
            <a:r>
              <a:rPr lang="tr-TR" sz="2300" dirty="0" smtClean="0">
                <a:solidFill>
                  <a:schemeClr val="tx1"/>
                </a:solidFill>
                <a:latin typeface="Comic Sans MS" pitchFamily="66" charset="0"/>
              </a:rPr>
              <a:t>getirilmesi, ambalajlanması, paketlenmesi </a:t>
            </a:r>
            <a:r>
              <a:rPr lang="tr-TR" sz="2300" dirty="0" smtClean="0">
                <a:solidFill>
                  <a:schemeClr val="tx1"/>
                </a:solidFill>
                <a:latin typeface="Comic Sans MS" pitchFamily="66" charset="0"/>
              </a:rPr>
              <a:t>ve nakledilmesi sağlanarak </a:t>
            </a:r>
            <a:r>
              <a:rPr lang="tr-TR" sz="2300" dirty="0" smtClean="0">
                <a:solidFill>
                  <a:schemeClr val="tx1"/>
                </a:solidFill>
                <a:latin typeface="Comic Sans MS" pitchFamily="66" charset="0"/>
              </a:rPr>
              <a:t>güvenli et ve et ürünlerinin </a:t>
            </a:r>
            <a:r>
              <a:rPr lang="tr-TR" sz="2300" dirty="0" smtClean="0">
                <a:solidFill>
                  <a:schemeClr val="tx1"/>
                </a:solidFill>
                <a:latin typeface="Comic Sans MS" pitchFamily="66" charset="0"/>
              </a:rPr>
              <a:t>üretimi ile </a:t>
            </a:r>
            <a:r>
              <a:rPr lang="tr-TR" sz="2300" dirty="0" smtClean="0">
                <a:solidFill>
                  <a:schemeClr val="tx1"/>
                </a:solidFill>
                <a:latin typeface="Comic Sans MS" pitchFamily="66" charset="0"/>
              </a:rPr>
              <a:t>isletmelerden kaynaklanan atık ve artıklar ile ilgili </a:t>
            </a:r>
            <a:r>
              <a:rPr lang="tr-TR" sz="2300" dirty="0" smtClean="0">
                <a:solidFill>
                  <a:schemeClr val="tx1"/>
                </a:solidFill>
                <a:latin typeface="Comic Sans MS" pitchFamily="66" charset="0"/>
              </a:rPr>
              <a:t>gerekli tedbirlerin </a:t>
            </a:r>
            <a:r>
              <a:rPr lang="tr-TR" sz="2300" dirty="0" smtClean="0">
                <a:solidFill>
                  <a:schemeClr val="tx1"/>
                </a:solidFill>
                <a:latin typeface="Comic Sans MS" pitchFamily="66" charset="0"/>
              </a:rPr>
              <a:t>alınmasına yönelik yasal </a:t>
            </a:r>
            <a:r>
              <a:rPr lang="tr-TR" sz="2300" dirty="0" smtClean="0">
                <a:solidFill>
                  <a:schemeClr val="tx1"/>
                </a:solidFill>
                <a:latin typeface="Comic Sans MS" pitchFamily="66" charset="0"/>
              </a:rPr>
              <a:t>düzenlemeler bulunmaktadır</a:t>
            </a:r>
            <a:r>
              <a:rPr lang="tr-TR" sz="2300" dirty="0" smtClean="0">
                <a:solidFill>
                  <a:schemeClr val="tx1"/>
                </a:solidFill>
                <a:latin typeface="Comic Sans MS" pitchFamily="66" charset="0"/>
              </a:rPr>
              <a: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04800" y="1052736"/>
            <a:ext cx="8686800" cy="5616624"/>
          </a:xfrm>
        </p:spPr>
        <p:txBody>
          <a:bodyPr>
            <a:noAutofit/>
          </a:bodyPr>
          <a:lstStyle/>
          <a:p>
            <a:pPr marL="0" indent="0" algn="just">
              <a:lnSpc>
                <a:spcPct val="150000"/>
              </a:lnSpc>
              <a:spcBef>
                <a:spcPts val="0"/>
              </a:spcBef>
              <a:buNone/>
            </a:pPr>
            <a:r>
              <a:rPr lang="tr-TR" sz="2300" dirty="0" smtClean="0">
                <a:solidFill>
                  <a:schemeClr val="tx1"/>
                </a:solidFill>
                <a:latin typeface="Comic Sans MS" pitchFamily="66" charset="0"/>
              </a:rPr>
              <a:t>Kasaplık küçükbaş </a:t>
            </a:r>
            <a:r>
              <a:rPr lang="tr-TR" sz="2300" dirty="0" smtClean="0">
                <a:solidFill>
                  <a:schemeClr val="tx1"/>
                </a:solidFill>
                <a:latin typeface="Comic Sans MS" pitchFamily="66" charset="0"/>
              </a:rPr>
              <a:t>ve </a:t>
            </a:r>
            <a:r>
              <a:rPr lang="tr-TR" sz="2300" dirty="0" smtClean="0">
                <a:solidFill>
                  <a:schemeClr val="tx1"/>
                </a:solidFill>
                <a:latin typeface="Comic Sans MS" pitchFamily="66" charset="0"/>
              </a:rPr>
              <a:t>büyükbaş </a:t>
            </a:r>
            <a:r>
              <a:rPr lang="tr-TR" sz="2300" dirty="0" smtClean="0">
                <a:solidFill>
                  <a:schemeClr val="tx1"/>
                </a:solidFill>
                <a:latin typeface="Comic Sans MS" pitchFamily="66" charset="0"/>
              </a:rPr>
              <a:t>hayvanlar ile </a:t>
            </a:r>
            <a:r>
              <a:rPr lang="tr-TR" sz="2300" dirty="0" smtClean="0">
                <a:solidFill>
                  <a:schemeClr val="tx1"/>
                </a:solidFill>
                <a:latin typeface="Comic Sans MS" pitchFamily="66" charset="0"/>
              </a:rPr>
              <a:t>kasaplık kanatlı </a:t>
            </a:r>
            <a:r>
              <a:rPr lang="tr-TR" sz="2300" dirty="0" smtClean="0">
                <a:solidFill>
                  <a:schemeClr val="tx1"/>
                </a:solidFill>
                <a:latin typeface="Comic Sans MS" pitchFamily="66" charset="0"/>
              </a:rPr>
              <a:t>hayvanların teknik ve hijyenik </a:t>
            </a:r>
            <a:r>
              <a:rPr lang="tr-TR" sz="2300" dirty="0" smtClean="0">
                <a:solidFill>
                  <a:schemeClr val="tx1"/>
                </a:solidFill>
                <a:latin typeface="Comic Sans MS" pitchFamily="66" charset="0"/>
              </a:rPr>
              <a:t>şartları uygun tesislerde </a:t>
            </a:r>
            <a:r>
              <a:rPr lang="tr-TR" sz="2300" dirty="0" smtClean="0">
                <a:solidFill>
                  <a:schemeClr val="tx1"/>
                </a:solidFill>
                <a:latin typeface="Comic Sans MS" pitchFamily="66" charset="0"/>
              </a:rPr>
              <a:t>kesilmesi, kasaplık hayvanlardan elde </a:t>
            </a:r>
            <a:r>
              <a:rPr lang="tr-TR" sz="2300" dirty="0" smtClean="0">
                <a:solidFill>
                  <a:schemeClr val="tx1"/>
                </a:solidFill>
                <a:latin typeface="Comic Sans MS" pitchFamily="66" charset="0"/>
              </a:rPr>
              <a:t>edilecek etlerin </a:t>
            </a:r>
            <a:r>
              <a:rPr lang="tr-TR" sz="2300" dirty="0" smtClean="0">
                <a:solidFill>
                  <a:schemeClr val="tx1"/>
                </a:solidFill>
                <a:latin typeface="Comic Sans MS" pitchFamily="66" charset="0"/>
              </a:rPr>
              <a:t>muayenesi, gerekli teknik ve hijyenik ş</a:t>
            </a:r>
            <a:r>
              <a:rPr lang="tr-TR" sz="2300" dirty="0" smtClean="0">
                <a:solidFill>
                  <a:schemeClr val="tx1"/>
                </a:solidFill>
                <a:latin typeface="Comic Sans MS" pitchFamily="66" charset="0"/>
              </a:rPr>
              <a:t>artlarda muhafazası</a:t>
            </a:r>
            <a:r>
              <a:rPr lang="tr-TR" sz="2300" dirty="0" smtClean="0">
                <a:solidFill>
                  <a:schemeClr val="tx1"/>
                </a:solidFill>
                <a:latin typeface="Comic Sans MS" pitchFamily="66" charset="0"/>
              </a:rPr>
              <a:t>, parçalanması, islenmesi, mamul </a:t>
            </a:r>
            <a:r>
              <a:rPr lang="tr-TR" sz="2300" dirty="0" smtClean="0">
                <a:solidFill>
                  <a:schemeClr val="tx1"/>
                </a:solidFill>
                <a:latin typeface="Comic Sans MS" pitchFamily="66" charset="0"/>
              </a:rPr>
              <a:t>madde haline </a:t>
            </a:r>
            <a:r>
              <a:rPr lang="tr-TR" sz="2300" dirty="0" smtClean="0">
                <a:solidFill>
                  <a:schemeClr val="tx1"/>
                </a:solidFill>
                <a:latin typeface="Comic Sans MS" pitchFamily="66" charset="0"/>
              </a:rPr>
              <a:t>getirilmesi, ambalajlanması, paketlenmesi </a:t>
            </a:r>
            <a:r>
              <a:rPr lang="tr-TR" sz="2300" dirty="0" smtClean="0">
                <a:solidFill>
                  <a:schemeClr val="tx1"/>
                </a:solidFill>
                <a:latin typeface="Comic Sans MS" pitchFamily="66" charset="0"/>
              </a:rPr>
              <a:t>ve nakledilmesi sağlanarak </a:t>
            </a:r>
            <a:r>
              <a:rPr lang="tr-TR" sz="2300" dirty="0" smtClean="0">
                <a:solidFill>
                  <a:schemeClr val="tx1"/>
                </a:solidFill>
                <a:latin typeface="Comic Sans MS" pitchFamily="66" charset="0"/>
              </a:rPr>
              <a:t>güvenli et ve et ürünlerinin </a:t>
            </a:r>
            <a:r>
              <a:rPr lang="tr-TR" sz="2300" dirty="0" smtClean="0">
                <a:solidFill>
                  <a:schemeClr val="tx1"/>
                </a:solidFill>
                <a:latin typeface="Comic Sans MS" pitchFamily="66" charset="0"/>
              </a:rPr>
              <a:t>üretimi ile </a:t>
            </a:r>
            <a:r>
              <a:rPr lang="tr-TR" sz="2300" dirty="0" smtClean="0">
                <a:solidFill>
                  <a:schemeClr val="tx1"/>
                </a:solidFill>
                <a:latin typeface="Comic Sans MS" pitchFamily="66" charset="0"/>
              </a:rPr>
              <a:t>isletmelerden kaynaklanan atık ve artıklar ile ilgili </a:t>
            </a:r>
            <a:r>
              <a:rPr lang="tr-TR" sz="2300" dirty="0" smtClean="0">
                <a:solidFill>
                  <a:schemeClr val="tx1"/>
                </a:solidFill>
                <a:latin typeface="Comic Sans MS" pitchFamily="66" charset="0"/>
              </a:rPr>
              <a:t>gerekli tedbirlerin </a:t>
            </a:r>
            <a:r>
              <a:rPr lang="tr-TR" sz="2300" dirty="0" smtClean="0">
                <a:solidFill>
                  <a:schemeClr val="tx1"/>
                </a:solidFill>
                <a:latin typeface="Comic Sans MS" pitchFamily="66" charset="0"/>
              </a:rPr>
              <a:t>alınmasına yönelik yasal </a:t>
            </a:r>
            <a:r>
              <a:rPr lang="tr-TR" sz="2300" dirty="0" smtClean="0">
                <a:solidFill>
                  <a:schemeClr val="tx1"/>
                </a:solidFill>
                <a:latin typeface="Comic Sans MS" pitchFamily="66" charset="0"/>
              </a:rPr>
              <a:t>düzenlemeler bulunmaktadır.</a:t>
            </a:r>
          </a:p>
          <a:p>
            <a:pPr marL="0" indent="0" algn="just">
              <a:lnSpc>
                <a:spcPct val="150000"/>
              </a:lnSpc>
              <a:spcBef>
                <a:spcPts val="0"/>
              </a:spcBef>
              <a:buNone/>
            </a:pPr>
            <a:r>
              <a:rPr lang="tr-TR" sz="2300" dirty="0" smtClean="0">
                <a:solidFill>
                  <a:schemeClr val="tx1"/>
                </a:solidFill>
                <a:latin typeface="Comic Sans MS" pitchFamily="66" charset="0"/>
              </a:rPr>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04800" y="1124744"/>
            <a:ext cx="8686800" cy="5544616"/>
          </a:xfrm>
        </p:spPr>
        <p:txBody>
          <a:bodyPr>
            <a:noAutofit/>
          </a:bodyPr>
          <a:lstStyle/>
          <a:p>
            <a:pPr marL="0" indent="0" algn="just">
              <a:lnSpc>
                <a:spcPct val="150000"/>
              </a:lnSpc>
              <a:spcBef>
                <a:spcPts val="0"/>
              </a:spcBef>
              <a:buClr>
                <a:srgbClr val="FF0000"/>
              </a:buClr>
              <a:buSzPct val="100000"/>
              <a:buFont typeface="Wingdings" pitchFamily="2" charset="2"/>
              <a:buChar char="Ø"/>
            </a:pPr>
            <a:r>
              <a:rPr lang="tr-TR" sz="2200" dirty="0" smtClean="0">
                <a:solidFill>
                  <a:schemeClr val="tx1"/>
                </a:solidFill>
                <a:latin typeface="Comic Sans MS" pitchFamily="66" charset="0"/>
              </a:rPr>
              <a:t> 3285 </a:t>
            </a:r>
            <a:r>
              <a:rPr lang="tr-TR" sz="2200" dirty="0" smtClean="0">
                <a:solidFill>
                  <a:schemeClr val="tx1"/>
                </a:solidFill>
                <a:latin typeface="Comic Sans MS" pitchFamily="66" charset="0"/>
              </a:rPr>
              <a:t>sayılı Hayvan </a:t>
            </a:r>
            <a:r>
              <a:rPr lang="tr-TR" sz="2200" dirty="0" smtClean="0">
                <a:solidFill>
                  <a:schemeClr val="tx1"/>
                </a:solidFill>
                <a:latin typeface="Comic Sans MS" pitchFamily="66" charset="0"/>
              </a:rPr>
              <a:t>Sağlığı </a:t>
            </a:r>
            <a:r>
              <a:rPr lang="tr-TR" sz="2200" dirty="0" smtClean="0">
                <a:solidFill>
                  <a:schemeClr val="tx1"/>
                </a:solidFill>
                <a:latin typeface="Comic Sans MS" pitchFamily="66" charset="0"/>
              </a:rPr>
              <a:t>ve Zabıtası Kanunu</a:t>
            </a:r>
          </a:p>
          <a:p>
            <a:pPr marL="0" indent="0" algn="just">
              <a:lnSpc>
                <a:spcPct val="150000"/>
              </a:lnSpc>
              <a:spcBef>
                <a:spcPts val="0"/>
              </a:spcBef>
              <a:buNone/>
            </a:pPr>
            <a:r>
              <a:rPr lang="tr-TR" sz="2200" dirty="0" smtClean="0">
                <a:solidFill>
                  <a:schemeClr val="tx1"/>
                </a:solidFill>
                <a:latin typeface="Comic Sans MS" pitchFamily="66" charset="0"/>
              </a:rPr>
              <a:t>(16.05.1986 tarih ve 19109 sayılı Resmi Gazete</a:t>
            </a:r>
            <a:r>
              <a:rPr lang="tr-TR" sz="2200" dirty="0" smtClean="0">
                <a:solidFill>
                  <a:schemeClr val="tx1"/>
                </a:solidFill>
                <a:latin typeface="Comic Sans MS" pitchFamily="66" charset="0"/>
              </a:rPr>
              <a:t>)</a:t>
            </a:r>
          </a:p>
          <a:p>
            <a:pPr marL="0" indent="0" algn="just">
              <a:lnSpc>
                <a:spcPct val="150000"/>
              </a:lnSpc>
              <a:spcBef>
                <a:spcPts val="0"/>
              </a:spcBef>
              <a:buNone/>
            </a:pPr>
            <a:endParaRPr lang="tr-TR" sz="2200" dirty="0" smtClean="0">
              <a:solidFill>
                <a:schemeClr val="tx1"/>
              </a:solidFill>
              <a:latin typeface="Comic Sans MS" pitchFamily="66" charset="0"/>
            </a:endParaRPr>
          </a:p>
          <a:p>
            <a:pPr marL="0" indent="0" algn="just">
              <a:lnSpc>
                <a:spcPct val="150000"/>
              </a:lnSpc>
              <a:spcBef>
                <a:spcPts val="0"/>
              </a:spcBef>
              <a:buClr>
                <a:srgbClr val="FF0000"/>
              </a:buClr>
              <a:buSzPct val="100000"/>
              <a:buFont typeface="Wingdings" pitchFamily="2" charset="2"/>
              <a:buChar char="Ø"/>
            </a:pPr>
            <a:r>
              <a:rPr lang="tr-TR" sz="2200" dirty="0" smtClean="0">
                <a:solidFill>
                  <a:schemeClr val="tx1"/>
                </a:solidFill>
                <a:latin typeface="Comic Sans MS" pitchFamily="66" charset="0"/>
              </a:rPr>
              <a:t> Kırmızı </a:t>
            </a:r>
            <a:r>
              <a:rPr lang="tr-TR" sz="2200" dirty="0" smtClean="0">
                <a:solidFill>
                  <a:schemeClr val="tx1"/>
                </a:solidFill>
                <a:latin typeface="Comic Sans MS" pitchFamily="66" charset="0"/>
              </a:rPr>
              <a:t>Et ve Et Ürünleri Üretim </a:t>
            </a:r>
            <a:r>
              <a:rPr lang="tr-TR" sz="2200" dirty="0" smtClean="0">
                <a:solidFill>
                  <a:schemeClr val="tx1"/>
                </a:solidFill>
                <a:latin typeface="Comic Sans MS" pitchFamily="66" charset="0"/>
              </a:rPr>
              <a:t>Tesislerinin Kuruluş, Açılış, Çalışma </a:t>
            </a:r>
            <a:r>
              <a:rPr lang="tr-TR" sz="2200" dirty="0" smtClean="0">
                <a:solidFill>
                  <a:schemeClr val="tx1"/>
                </a:solidFill>
                <a:latin typeface="Comic Sans MS" pitchFamily="66" charset="0"/>
              </a:rPr>
              <a:t>ve Denetleme Usul </a:t>
            </a:r>
            <a:r>
              <a:rPr lang="tr-TR" sz="2200" dirty="0" smtClean="0">
                <a:solidFill>
                  <a:schemeClr val="tx1"/>
                </a:solidFill>
                <a:latin typeface="Comic Sans MS" pitchFamily="66" charset="0"/>
              </a:rPr>
              <a:t>ve Esaslarına </a:t>
            </a:r>
            <a:r>
              <a:rPr lang="tr-TR" sz="2200" dirty="0" smtClean="0">
                <a:solidFill>
                  <a:schemeClr val="tx1"/>
                </a:solidFill>
                <a:latin typeface="Comic Sans MS" pitchFamily="66" charset="0"/>
              </a:rPr>
              <a:t>Dair Yönetmelik (11.09.2000 tarih </a:t>
            </a:r>
            <a:r>
              <a:rPr lang="tr-TR" sz="2200" dirty="0" smtClean="0">
                <a:solidFill>
                  <a:schemeClr val="tx1"/>
                </a:solidFill>
                <a:latin typeface="Comic Sans MS" pitchFamily="66" charset="0"/>
              </a:rPr>
              <a:t>ve 24167 </a:t>
            </a:r>
            <a:r>
              <a:rPr lang="tr-TR" sz="2200" dirty="0" smtClean="0">
                <a:solidFill>
                  <a:schemeClr val="tx1"/>
                </a:solidFill>
                <a:latin typeface="Comic Sans MS" pitchFamily="66" charset="0"/>
              </a:rPr>
              <a:t>sayılı R.G</a:t>
            </a:r>
            <a:r>
              <a:rPr lang="tr-TR" sz="2200" dirty="0" smtClean="0">
                <a:solidFill>
                  <a:schemeClr val="tx1"/>
                </a:solidFill>
                <a:latin typeface="Comic Sans MS" pitchFamily="66" charset="0"/>
              </a:rPr>
              <a:t>.)</a:t>
            </a:r>
          </a:p>
          <a:p>
            <a:pPr marL="0" indent="0" algn="just">
              <a:lnSpc>
                <a:spcPct val="150000"/>
              </a:lnSpc>
              <a:spcBef>
                <a:spcPts val="0"/>
              </a:spcBef>
              <a:buClr>
                <a:srgbClr val="FF0000"/>
              </a:buClr>
              <a:buSzPct val="100000"/>
              <a:buNone/>
            </a:pPr>
            <a:endParaRPr lang="tr-TR" sz="2200" dirty="0" smtClean="0">
              <a:solidFill>
                <a:schemeClr val="tx1"/>
              </a:solidFill>
              <a:latin typeface="Comic Sans MS" pitchFamily="66" charset="0"/>
            </a:endParaRPr>
          </a:p>
          <a:p>
            <a:pPr marL="0" indent="0" algn="just">
              <a:lnSpc>
                <a:spcPct val="150000"/>
              </a:lnSpc>
              <a:spcBef>
                <a:spcPts val="0"/>
              </a:spcBef>
              <a:buClr>
                <a:srgbClr val="FF0000"/>
              </a:buClr>
              <a:buSzPct val="100000"/>
              <a:buFont typeface="Wingdings" pitchFamily="2" charset="2"/>
              <a:buChar char="Ø"/>
            </a:pPr>
            <a:r>
              <a:rPr lang="tr-TR" sz="2200" dirty="0" smtClean="0">
                <a:solidFill>
                  <a:schemeClr val="tx1"/>
                </a:solidFill>
                <a:latin typeface="Comic Sans MS" pitchFamily="66" charset="0"/>
              </a:rPr>
              <a:t> </a:t>
            </a:r>
            <a:r>
              <a:rPr lang="tr-TR" sz="2200" dirty="0" smtClean="0">
                <a:solidFill>
                  <a:schemeClr val="tx1"/>
                </a:solidFill>
                <a:latin typeface="Comic Sans MS" pitchFamily="66" charset="0"/>
              </a:rPr>
              <a:t>Kanatlı Hayvan Eti ve Et Ürünleri </a:t>
            </a:r>
            <a:r>
              <a:rPr lang="tr-TR" sz="2200" dirty="0" smtClean="0">
                <a:solidFill>
                  <a:schemeClr val="tx1"/>
                </a:solidFill>
                <a:latin typeface="Comic Sans MS" pitchFamily="66" charset="0"/>
              </a:rPr>
              <a:t>Üretim Tesislerinin Kuruluş, Açılış, Çalışma ve Denetleme </a:t>
            </a:r>
            <a:r>
              <a:rPr lang="tr-TR" sz="2200" dirty="0" smtClean="0">
                <a:solidFill>
                  <a:schemeClr val="tx1"/>
                </a:solidFill>
                <a:latin typeface="Comic Sans MS" pitchFamily="66" charset="0"/>
              </a:rPr>
              <a:t>Usul ve Esaslarına Dair Yönetmelik</a:t>
            </a:r>
          </a:p>
          <a:p>
            <a:pPr marL="0" indent="0" algn="just">
              <a:lnSpc>
                <a:spcPct val="150000"/>
              </a:lnSpc>
              <a:spcBef>
                <a:spcPts val="0"/>
              </a:spcBef>
              <a:buNone/>
            </a:pPr>
            <a:r>
              <a:rPr lang="tr-TR" sz="2200" dirty="0" smtClean="0">
                <a:solidFill>
                  <a:schemeClr val="tx1"/>
                </a:solidFill>
                <a:latin typeface="Comic Sans MS" pitchFamily="66" charset="0"/>
              </a:rPr>
              <a:t>(23.06.1996 tarih ve 22675 sayılı R.G.)</a:t>
            </a:r>
          </a:p>
          <a:p>
            <a:pPr marL="0" indent="0" algn="just">
              <a:lnSpc>
                <a:spcPct val="150000"/>
              </a:lnSpc>
              <a:spcBef>
                <a:spcPts val="0"/>
              </a:spcBef>
              <a:buNone/>
            </a:pPr>
            <a:r>
              <a:rPr lang="tr-TR" sz="2300" dirty="0" smtClean="0">
                <a:solidFill>
                  <a:schemeClr val="tx1"/>
                </a:solidFill>
                <a:latin typeface="Comic Sans MS" pitchFamily="66" charset="0"/>
              </a:rPr>
              <a:t> </a:t>
            </a:r>
            <a:endParaRPr lang="tr-TR" sz="2300" dirty="0" smtClean="0">
              <a:solidFill>
                <a:schemeClr val="tx1"/>
              </a:solidFill>
              <a:latin typeface="Comic Sans MS" pitchFamily="66"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4" y="1196752"/>
            <a:ext cx="8280920" cy="5472608"/>
          </a:xfrm>
        </p:spPr>
        <p:txBody>
          <a:bodyPr>
            <a:noAutofit/>
          </a:bodyPr>
          <a:lstStyle/>
          <a:p>
            <a:pPr marL="0" indent="0" algn="just">
              <a:lnSpc>
                <a:spcPct val="150000"/>
              </a:lnSpc>
              <a:spcBef>
                <a:spcPts val="0"/>
              </a:spcBef>
              <a:buNone/>
            </a:pPr>
            <a:r>
              <a:rPr lang="tr-TR" sz="2400" i="1" u="sng" dirty="0" smtClean="0">
                <a:solidFill>
                  <a:schemeClr val="tx1"/>
                </a:solidFill>
                <a:latin typeface="Comic Sans MS" pitchFamily="66" charset="0"/>
              </a:rPr>
              <a:t>Bu muayeneler ile;</a:t>
            </a:r>
          </a:p>
          <a:p>
            <a:pPr marL="0" indent="0" algn="just">
              <a:lnSpc>
                <a:spcPct val="150000"/>
              </a:lnSpc>
              <a:spcBef>
                <a:spcPts val="0"/>
              </a:spcBef>
              <a:buClr>
                <a:srgbClr val="FF0000"/>
              </a:buClr>
              <a:buSzPct val="80000"/>
              <a:buFont typeface="Courier New" pitchFamily="49" charset="0"/>
              <a:buChar char="o"/>
            </a:pPr>
            <a:r>
              <a:rPr lang="tr-TR" sz="2300" dirty="0" smtClean="0">
                <a:solidFill>
                  <a:schemeClr val="tx1"/>
                </a:solidFill>
                <a:latin typeface="Comic Sans MS" pitchFamily="66" charset="0"/>
              </a:rPr>
              <a:t> Kesim </a:t>
            </a:r>
            <a:r>
              <a:rPr lang="tr-TR" sz="2300" dirty="0" smtClean="0">
                <a:solidFill>
                  <a:schemeClr val="tx1"/>
                </a:solidFill>
                <a:latin typeface="Comic Sans MS" pitchFamily="66" charset="0"/>
              </a:rPr>
              <a:t>öncesi ayakta canlı muayene ile </a:t>
            </a:r>
            <a:r>
              <a:rPr lang="tr-TR" sz="2300" dirty="0" smtClean="0">
                <a:solidFill>
                  <a:schemeClr val="tx1"/>
                </a:solidFill>
                <a:latin typeface="Comic Sans MS" pitchFamily="66" charset="0"/>
              </a:rPr>
              <a:t>salgın hastalıkların </a:t>
            </a:r>
            <a:r>
              <a:rPr lang="tr-TR" sz="2300" dirty="0" smtClean="0">
                <a:solidFill>
                  <a:schemeClr val="tx1"/>
                </a:solidFill>
                <a:latin typeface="Comic Sans MS" pitchFamily="66" charset="0"/>
              </a:rPr>
              <a:t>tanısı ve daha sonra </a:t>
            </a:r>
            <a:r>
              <a:rPr lang="tr-TR" sz="2300" dirty="0" smtClean="0">
                <a:solidFill>
                  <a:schemeClr val="tx1"/>
                </a:solidFill>
                <a:latin typeface="Comic Sans MS" pitchFamily="66" charset="0"/>
              </a:rPr>
              <a:t>alınacak önlemlerle </a:t>
            </a:r>
            <a:r>
              <a:rPr lang="tr-TR" sz="2300" dirty="0" smtClean="0">
                <a:solidFill>
                  <a:schemeClr val="tx1"/>
                </a:solidFill>
                <a:latin typeface="Comic Sans MS" pitchFamily="66" charset="0"/>
              </a:rPr>
              <a:t>yayılması önlenir</a:t>
            </a:r>
            <a:r>
              <a:rPr lang="tr-TR" sz="2300" dirty="0" smtClean="0">
                <a:solidFill>
                  <a:schemeClr val="tx1"/>
                </a:solidFill>
                <a:latin typeface="Comic Sans MS" pitchFamily="66" charset="0"/>
              </a:rPr>
              <a:t>.</a:t>
            </a:r>
          </a:p>
          <a:p>
            <a:pPr marL="0" indent="0" algn="just">
              <a:lnSpc>
                <a:spcPct val="150000"/>
              </a:lnSpc>
              <a:spcBef>
                <a:spcPts val="0"/>
              </a:spcBef>
              <a:buClr>
                <a:srgbClr val="FF0000"/>
              </a:buClr>
              <a:buSzPct val="80000"/>
              <a:buFont typeface="Courier New" pitchFamily="49" charset="0"/>
              <a:buChar char="o"/>
            </a:pPr>
            <a:r>
              <a:rPr lang="tr-TR" sz="2300" dirty="0" smtClean="0">
                <a:solidFill>
                  <a:schemeClr val="tx1"/>
                </a:solidFill>
                <a:latin typeface="Comic Sans MS" pitchFamily="66" charset="0"/>
              </a:rPr>
              <a:t> </a:t>
            </a:r>
            <a:r>
              <a:rPr lang="tr-TR" sz="2300" dirty="0" smtClean="0">
                <a:solidFill>
                  <a:schemeClr val="tx1"/>
                </a:solidFill>
                <a:latin typeface="Comic Sans MS" pitchFamily="66" charset="0"/>
              </a:rPr>
              <a:t>Etin </a:t>
            </a:r>
            <a:r>
              <a:rPr lang="tr-TR" sz="2300" dirty="0" smtClean="0">
                <a:solidFill>
                  <a:schemeClr val="tx1"/>
                </a:solidFill>
                <a:latin typeface="Comic Sans MS" pitchFamily="66" charset="0"/>
              </a:rPr>
              <a:t>sağlığa </a:t>
            </a:r>
            <a:r>
              <a:rPr lang="tr-TR" sz="2300" dirty="0" smtClean="0">
                <a:solidFill>
                  <a:schemeClr val="tx1"/>
                </a:solidFill>
                <a:latin typeface="Comic Sans MS" pitchFamily="66" charset="0"/>
              </a:rPr>
              <a:t>zararlı olma hali ve </a:t>
            </a:r>
            <a:r>
              <a:rPr lang="tr-TR" sz="2300" dirty="0" smtClean="0">
                <a:solidFill>
                  <a:schemeClr val="tx1"/>
                </a:solidFill>
                <a:latin typeface="Comic Sans MS" pitchFamily="66" charset="0"/>
              </a:rPr>
              <a:t>insandan hayvana </a:t>
            </a:r>
            <a:r>
              <a:rPr lang="tr-TR" sz="2300" dirty="0" smtClean="0">
                <a:solidFill>
                  <a:schemeClr val="tx1"/>
                </a:solidFill>
                <a:latin typeface="Comic Sans MS" pitchFamily="66" charset="0"/>
              </a:rPr>
              <a:t>geçen hastalıkların  veya </a:t>
            </a:r>
            <a:r>
              <a:rPr lang="tr-TR" sz="2300" dirty="0" smtClean="0">
                <a:solidFill>
                  <a:schemeClr val="tx1"/>
                </a:solidFill>
                <a:latin typeface="Comic Sans MS" pitchFamily="66" charset="0"/>
              </a:rPr>
              <a:t>parazitlerin yayılması </a:t>
            </a:r>
            <a:r>
              <a:rPr lang="tr-TR" sz="2300" dirty="0" smtClean="0">
                <a:solidFill>
                  <a:schemeClr val="tx1"/>
                </a:solidFill>
                <a:latin typeface="Comic Sans MS" pitchFamily="66" charset="0"/>
              </a:rPr>
              <a:t>önlenir.</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476672"/>
            <a:ext cx="8712968" cy="6192688"/>
          </a:xfrm>
        </p:spPr>
        <p:txBody>
          <a:bodyPr>
            <a:noAutofit/>
          </a:bodyPr>
          <a:lstStyle/>
          <a:p>
            <a:pPr marL="0" indent="0" algn="just">
              <a:lnSpc>
                <a:spcPct val="150000"/>
              </a:lnSpc>
              <a:spcBef>
                <a:spcPts val="0"/>
              </a:spcBef>
              <a:buNone/>
            </a:pPr>
            <a:r>
              <a:rPr lang="da-DK" sz="2800" u="sng" dirty="0" smtClean="0">
                <a:solidFill>
                  <a:srgbClr val="C00000"/>
                </a:solidFill>
                <a:latin typeface="Comic Sans MS" pitchFamily="66" charset="0"/>
              </a:rPr>
              <a:t>Canlı hayvanın kesimden önce muayene </a:t>
            </a:r>
            <a:r>
              <a:rPr lang="da-DK" sz="2800" u="sng" dirty="0" smtClean="0">
                <a:solidFill>
                  <a:srgbClr val="C00000"/>
                </a:solidFill>
                <a:latin typeface="Comic Sans MS" pitchFamily="66" charset="0"/>
              </a:rPr>
              <a:t>ve</a:t>
            </a:r>
            <a:r>
              <a:rPr lang="tr-TR" sz="2800" u="sng" dirty="0" smtClean="0">
                <a:solidFill>
                  <a:srgbClr val="C00000"/>
                </a:solidFill>
                <a:latin typeface="Comic Sans MS" pitchFamily="66" charset="0"/>
              </a:rPr>
              <a:t> </a:t>
            </a:r>
            <a:r>
              <a:rPr lang="da-DK" sz="2800" u="sng" dirty="0" smtClean="0">
                <a:solidFill>
                  <a:srgbClr val="C00000"/>
                </a:solidFill>
                <a:latin typeface="Comic Sans MS" pitchFamily="66" charset="0"/>
              </a:rPr>
              <a:t>kontrolü</a:t>
            </a:r>
            <a:r>
              <a:rPr lang="da-DK" sz="2800" u="sng" dirty="0" smtClean="0">
                <a:solidFill>
                  <a:srgbClr val="C00000"/>
                </a:solidFill>
                <a:latin typeface="Comic Sans MS" pitchFamily="66" charset="0"/>
              </a:rPr>
              <a:t>:</a:t>
            </a:r>
            <a:r>
              <a:rPr lang="tr-TR" sz="2400" u="sng" dirty="0" smtClean="0">
                <a:solidFill>
                  <a:srgbClr val="C00000"/>
                </a:solidFill>
                <a:latin typeface="Comic Sans MS" pitchFamily="66" charset="0"/>
              </a:rPr>
              <a:t> </a:t>
            </a:r>
          </a:p>
          <a:p>
            <a:pPr marL="0" indent="0" algn="just">
              <a:lnSpc>
                <a:spcPct val="150000"/>
              </a:lnSpc>
              <a:spcBef>
                <a:spcPts val="0"/>
              </a:spcBef>
              <a:buNone/>
            </a:pPr>
            <a:r>
              <a:rPr lang="tr-TR" sz="2200" dirty="0" smtClean="0">
                <a:solidFill>
                  <a:srgbClr val="C00000"/>
                </a:solidFill>
                <a:latin typeface="Comic Sans MS" pitchFamily="66" charset="0"/>
              </a:rPr>
              <a:t>1.</a:t>
            </a:r>
            <a:r>
              <a:rPr lang="tr-TR" sz="2200" dirty="0" smtClean="0">
                <a:solidFill>
                  <a:schemeClr val="tx1"/>
                </a:solidFill>
                <a:latin typeface="Comic Sans MS" pitchFamily="66" charset="0"/>
              </a:rPr>
              <a:t> Hayvanın tür, ırk, cinsiyet ve yası belirlenir. Besi </a:t>
            </a:r>
            <a:r>
              <a:rPr lang="tr-TR" sz="2200" dirty="0" smtClean="0">
                <a:solidFill>
                  <a:schemeClr val="tx1"/>
                </a:solidFill>
                <a:latin typeface="Comic Sans MS" pitchFamily="66" charset="0"/>
              </a:rPr>
              <a:t>durumu kontrol </a:t>
            </a:r>
            <a:r>
              <a:rPr lang="tr-TR" sz="2200" dirty="0" smtClean="0">
                <a:solidFill>
                  <a:schemeClr val="tx1"/>
                </a:solidFill>
                <a:latin typeface="Comic Sans MS" pitchFamily="66" charset="0"/>
              </a:rPr>
              <a:t>edilir.</a:t>
            </a:r>
          </a:p>
          <a:p>
            <a:pPr marL="0" indent="0" algn="just">
              <a:lnSpc>
                <a:spcPct val="150000"/>
              </a:lnSpc>
              <a:spcBef>
                <a:spcPts val="0"/>
              </a:spcBef>
              <a:buNone/>
            </a:pPr>
            <a:r>
              <a:rPr lang="tr-TR" sz="2200" dirty="0" smtClean="0">
                <a:solidFill>
                  <a:srgbClr val="C00000"/>
                </a:solidFill>
                <a:latin typeface="Comic Sans MS" pitchFamily="66" charset="0"/>
              </a:rPr>
              <a:t>2.</a:t>
            </a:r>
            <a:r>
              <a:rPr lang="tr-TR" sz="2200" dirty="0" smtClean="0">
                <a:solidFill>
                  <a:schemeClr val="tx1"/>
                </a:solidFill>
                <a:latin typeface="Comic Sans MS" pitchFamily="66" charset="0"/>
              </a:rPr>
              <a:t> Hayvanın durumu, </a:t>
            </a:r>
            <a:r>
              <a:rPr lang="tr-TR" sz="2200" dirty="0" smtClean="0">
                <a:solidFill>
                  <a:schemeClr val="tx1"/>
                </a:solidFill>
                <a:latin typeface="Comic Sans MS" pitchFamily="66" charset="0"/>
              </a:rPr>
              <a:t>davranışları</a:t>
            </a:r>
            <a:r>
              <a:rPr lang="tr-TR" sz="2200" dirty="0" smtClean="0">
                <a:solidFill>
                  <a:schemeClr val="tx1"/>
                </a:solidFill>
                <a:latin typeface="Comic Sans MS" pitchFamily="66" charset="0"/>
              </a:rPr>
              <a:t>, çevresine </a:t>
            </a:r>
            <a:r>
              <a:rPr lang="tr-TR" sz="2200" dirty="0" smtClean="0">
                <a:solidFill>
                  <a:schemeClr val="tx1"/>
                </a:solidFill>
                <a:latin typeface="Comic Sans MS" pitchFamily="66" charset="0"/>
              </a:rPr>
              <a:t>karşı </a:t>
            </a:r>
            <a:r>
              <a:rPr lang="tr-TR" sz="2200" dirty="0" smtClean="0">
                <a:solidFill>
                  <a:schemeClr val="tx1"/>
                </a:solidFill>
                <a:latin typeface="Comic Sans MS" pitchFamily="66" charset="0"/>
              </a:rPr>
              <a:t>ilgisi </a:t>
            </a:r>
            <a:r>
              <a:rPr lang="tr-TR" sz="2200" dirty="0" smtClean="0">
                <a:solidFill>
                  <a:schemeClr val="tx1"/>
                </a:solidFill>
                <a:latin typeface="Comic Sans MS" pitchFamily="66" charset="0"/>
              </a:rPr>
              <a:t>ve hareket </a:t>
            </a:r>
            <a:r>
              <a:rPr lang="tr-TR" sz="2200" dirty="0" smtClean="0">
                <a:solidFill>
                  <a:schemeClr val="tx1"/>
                </a:solidFill>
                <a:latin typeface="Comic Sans MS" pitchFamily="66" charset="0"/>
              </a:rPr>
              <a:t>durumu </a:t>
            </a:r>
            <a:r>
              <a:rPr lang="tr-TR" sz="2200" dirty="0" smtClean="0">
                <a:solidFill>
                  <a:schemeClr val="tx1"/>
                </a:solidFill>
                <a:latin typeface="Comic Sans MS" pitchFamily="66" charset="0"/>
              </a:rPr>
              <a:t>araştırılır</a:t>
            </a:r>
            <a:r>
              <a:rPr lang="tr-TR" sz="2200" dirty="0" smtClean="0">
                <a:solidFill>
                  <a:schemeClr val="tx1"/>
                </a:solidFill>
                <a:latin typeface="Comic Sans MS" pitchFamily="66" charset="0"/>
              </a:rPr>
              <a:t>.</a:t>
            </a:r>
          </a:p>
          <a:p>
            <a:pPr marL="0" indent="0" algn="just">
              <a:lnSpc>
                <a:spcPct val="150000"/>
              </a:lnSpc>
              <a:spcBef>
                <a:spcPts val="0"/>
              </a:spcBef>
              <a:buNone/>
            </a:pPr>
            <a:r>
              <a:rPr lang="tr-TR" sz="2200" dirty="0" smtClean="0">
                <a:solidFill>
                  <a:srgbClr val="C00000"/>
                </a:solidFill>
                <a:latin typeface="Comic Sans MS" pitchFamily="66" charset="0"/>
              </a:rPr>
              <a:t>3. </a:t>
            </a:r>
            <a:r>
              <a:rPr lang="tr-TR" sz="2200" dirty="0" smtClean="0">
                <a:solidFill>
                  <a:schemeClr val="tx1"/>
                </a:solidFill>
                <a:latin typeface="Comic Sans MS" pitchFamily="66" charset="0"/>
              </a:rPr>
              <a:t>Deri, sindirim, solunum ve tenasül organları </a:t>
            </a:r>
            <a:r>
              <a:rPr lang="tr-TR" sz="2200" dirty="0" smtClean="0">
                <a:solidFill>
                  <a:schemeClr val="tx1"/>
                </a:solidFill>
                <a:latin typeface="Comic Sans MS" pitchFamily="66" charset="0"/>
              </a:rPr>
              <a:t>muayene edilir</a:t>
            </a:r>
            <a:r>
              <a:rPr lang="tr-TR" sz="2200" dirty="0" smtClean="0">
                <a:solidFill>
                  <a:schemeClr val="tx1"/>
                </a:solidFill>
                <a:latin typeface="Comic Sans MS" pitchFamily="66" charset="0"/>
              </a:rPr>
              <a:t>. Muayene sonrasında </a:t>
            </a:r>
            <a:r>
              <a:rPr lang="tr-TR" sz="2200" dirty="0" smtClean="0">
                <a:solidFill>
                  <a:schemeClr val="tx1"/>
                </a:solidFill>
                <a:latin typeface="Comic Sans MS" pitchFamily="66" charset="0"/>
              </a:rPr>
              <a:t>sağlam </a:t>
            </a:r>
            <a:r>
              <a:rPr lang="tr-TR" sz="2200" dirty="0" smtClean="0">
                <a:solidFill>
                  <a:schemeClr val="tx1"/>
                </a:solidFill>
                <a:latin typeface="Comic Sans MS" pitchFamily="66" charset="0"/>
              </a:rPr>
              <a:t>bulunanların en az </a:t>
            </a:r>
            <a:r>
              <a:rPr lang="tr-TR" sz="2200" dirty="0" smtClean="0">
                <a:solidFill>
                  <a:schemeClr val="tx1"/>
                </a:solidFill>
                <a:latin typeface="Comic Sans MS" pitchFamily="66" charset="0"/>
              </a:rPr>
              <a:t>24 saat </a:t>
            </a:r>
            <a:r>
              <a:rPr lang="tr-TR" sz="2200" dirty="0" smtClean="0">
                <a:solidFill>
                  <a:schemeClr val="tx1"/>
                </a:solidFill>
                <a:latin typeface="Comic Sans MS" pitchFamily="66" charset="0"/>
              </a:rPr>
              <a:t>dinlendirildikten sonra kesilmesine izin verilir.</a:t>
            </a:r>
          </a:p>
          <a:p>
            <a:pPr marL="0" indent="0" algn="just">
              <a:lnSpc>
                <a:spcPct val="150000"/>
              </a:lnSpc>
              <a:spcBef>
                <a:spcPts val="0"/>
              </a:spcBef>
              <a:buNone/>
            </a:pPr>
            <a:r>
              <a:rPr lang="tr-TR" sz="2200" dirty="0" smtClean="0">
                <a:solidFill>
                  <a:srgbClr val="C00000"/>
                </a:solidFill>
                <a:latin typeface="Comic Sans MS" pitchFamily="66" charset="0"/>
              </a:rPr>
              <a:t>4. </a:t>
            </a:r>
            <a:r>
              <a:rPr lang="tr-TR" sz="2200" dirty="0" smtClean="0">
                <a:solidFill>
                  <a:schemeClr val="tx1"/>
                </a:solidFill>
                <a:latin typeface="Comic Sans MS" pitchFamily="66" charset="0"/>
              </a:rPr>
              <a:t>Ayakta yapılan muayene ve kontrollerde; büyük ve </a:t>
            </a:r>
            <a:r>
              <a:rPr lang="tr-TR" sz="2200" dirty="0" smtClean="0">
                <a:solidFill>
                  <a:schemeClr val="tx1"/>
                </a:solidFill>
                <a:latin typeface="Comic Sans MS" pitchFamily="66" charset="0"/>
              </a:rPr>
              <a:t>küçük baş </a:t>
            </a:r>
            <a:r>
              <a:rPr lang="tr-TR" sz="2200" dirty="0" smtClean="0">
                <a:solidFill>
                  <a:schemeClr val="tx1"/>
                </a:solidFill>
                <a:latin typeface="Comic Sans MS" pitchFamily="66" charset="0"/>
              </a:rPr>
              <a:t>hayvanlarda </a:t>
            </a:r>
            <a:r>
              <a:rPr lang="tr-TR" sz="2200" dirty="0" smtClean="0">
                <a:solidFill>
                  <a:schemeClr val="tx1"/>
                </a:solidFill>
                <a:latin typeface="Comic Sans MS" pitchFamily="66" charset="0"/>
              </a:rPr>
              <a:t>sığır </a:t>
            </a:r>
            <a:r>
              <a:rPr lang="tr-TR" sz="2200" dirty="0" smtClean="0">
                <a:solidFill>
                  <a:schemeClr val="tx1"/>
                </a:solidFill>
                <a:latin typeface="Comic Sans MS" pitchFamily="66" charset="0"/>
              </a:rPr>
              <a:t>vebası, yanıkara </a:t>
            </a:r>
            <a:r>
              <a:rPr lang="tr-TR" sz="2200" dirty="0" smtClean="0">
                <a:solidFill>
                  <a:schemeClr val="tx1"/>
                </a:solidFill>
                <a:latin typeface="Comic Sans MS" pitchFamily="66" charset="0"/>
              </a:rPr>
              <a:t>(şarbon), tüberküloz</a:t>
            </a:r>
            <a:r>
              <a:rPr lang="tr-TR" sz="2200" dirty="0" smtClean="0">
                <a:solidFill>
                  <a:schemeClr val="tx1"/>
                </a:solidFill>
                <a:latin typeface="Comic Sans MS" pitchFamily="66" charset="0"/>
              </a:rPr>
              <a:t>, </a:t>
            </a:r>
            <a:r>
              <a:rPr lang="tr-TR" sz="2200" dirty="0" smtClean="0">
                <a:solidFill>
                  <a:schemeClr val="tx1"/>
                </a:solidFill>
                <a:latin typeface="Comic Sans MS" pitchFamily="66" charset="0"/>
              </a:rPr>
              <a:t>şap hastalığı</a:t>
            </a:r>
            <a:r>
              <a:rPr lang="tr-TR" sz="2200" dirty="0" smtClean="0">
                <a:solidFill>
                  <a:schemeClr val="tx1"/>
                </a:solidFill>
                <a:latin typeface="Comic Sans MS" pitchFamily="66" charset="0"/>
              </a:rPr>
              <a:t>, kuduz, dizanteri, </a:t>
            </a:r>
            <a:r>
              <a:rPr lang="tr-TR" sz="2200" dirty="0" smtClean="0">
                <a:solidFill>
                  <a:schemeClr val="tx1"/>
                </a:solidFill>
                <a:latin typeface="Comic Sans MS" pitchFamily="66" charset="0"/>
              </a:rPr>
              <a:t>uyuz, kanatlılarda</a:t>
            </a:r>
            <a:r>
              <a:rPr lang="tr-TR" sz="2200" dirty="0" smtClean="0">
                <a:solidFill>
                  <a:schemeClr val="tx1"/>
                </a:solidFill>
                <a:latin typeface="Comic Sans MS" pitchFamily="66" charset="0"/>
              </a:rPr>
              <a:t>; </a:t>
            </a:r>
            <a:r>
              <a:rPr lang="tr-TR" sz="2200" dirty="0" err="1" smtClean="0">
                <a:solidFill>
                  <a:schemeClr val="tx1"/>
                </a:solidFill>
                <a:latin typeface="Comic Sans MS" pitchFamily="66" charset="0"/>
              </a:rPr>
              <a:t>new</a:t>
            </a:r>
            <a:r>
              <a:rPr lang="tr-TR" sz="2200" dirty="0" smtClean="0">
                <a:solidFill>
                  <a:schemeClr val="tx1"/>
                </a:solidFill>
                <a:latin typeface="Comic Sans MS" pitchFamily="66" charset="0"/>
              </a:rPr>
              <a:t> </a:t>
            </a:r>
            <a:r>
              <a:rPr lang="tr-TR" sz="2200" dirty="0" err="1" smtClean="0">
                <a:solidFill>
                  <a:schemeClr val="tx1"/>
                </a:solidFill>
                <a:latin typeface="Comic Sans MS" pitchFamily="66" charset="0"/>
              </a:rPr>
              <a:t>castle</a:t>
            </a:r>
            <a:r>
              <a:rPr lang="tr-TR" sz="2200" dirty="0" smtClean="0">
                <a:solidFill>
                  <a:schemeClr val="tx1"/>
                </a:solidFill>
                <a:latin typeface="Comic Sans MS" pitchFamily="66" charset="0"/>
              </a:rPr>
              <a:t> (kanatlı tifosu), kolera, tifo, </a:t>
            </a:r>
            <a:r>
              <a:rPr lang="tr-TR" sz="2200" dirty="0" smtClean="0">
                <a:solidFill>
                  <a:schemeClr val="tx1"/>
                </a:solidFill>
                <a:latin typeface="Comic Sans MS" pitchFamily="66" charset="0"/>
              </a:rPr>
              <a:t>difteri ve </a:t>
            </a:r>
            <a:r>
              <a:rPr lang="tr-TR" sz="2200" dirty="0" smtClean="0">
                <a:solidFill>
                  <a:schemeClr val="tx1"/>
                </a:solidFill>
                <a:latin typeface="Comic Sans MS" pitchFamily="66" charset="0"/>
              </a:rPr>
              <a:t>tüberküloz hastalıkları aranır</a:t>
            </a:r>
            <a:r>
              <a:rPr lang="tr-TR" sz="2200" dirty="0" smtClean="0">
                <a:solidFill>
                  <a:schemeClr val="tx1"/>
                </a:solidFill>
                <a:latin typeface="Comic Sans MS" pitchFamily="66" charset="0"/>
              </a:rPr>
              <a:t>.</a:t>
            </a:r>
            <a:endParaRPr lang="tr-TR" sz="2200" dirty="0" smtClean="0">
              <a:solidFill>
                <a:schemeClr val="tx1"/>
              </a:solidFill>
              <a:latin typeface="Comic Sans MS" pitchFamily="66"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b="1" dirty="0" smtClean="0">
                <a:latin typeface="+mn-lt"/>
              </a:rPr>
              <a:t>ETİN TANIMI</a:t>
            </a:r>
            <a:endParaRPr lang="tr-TR" sz="3200" b="1" dirty="0">
              <a:latin typeface="+mn-lt"/>
            </a:endParaRPr>
          </a:p>
        </p:txBody>
      </p:sp>
      <p:sp>
        <p:nvSpPr>
          <p:cNvPr id="3" name="2 İçerik Yer Tutucusu"/>
          <p:cNvSpPr>
            <a:spLocks noGrp="1"/>
          </p:cNvSpPr>
          <p:nvPr>
            <p:ph idx="1"/>
          </p:nvPr>
        </p:nvSpPr>
        <p:spPr>
          <a:xfrm>
            <a:off x="304800" y="1554162"/>
            <a:ext cx="8686800" cy="4971182"/>
          </a:xfrm>
        </p:spPr>
        <p:txBody>
          <a:bodyPr>
            <a:normAutofit/>
          </a:bodyPr>
          <a:lstStyle/>
          <a:p>
            <a:pPr marL="0" indent="0" algn="just">
              <a:lnSpc>
                <a:spcPct val="150000"/>
              </a:lnSpc>
              <a:spcBef>
                <a:spcPts val="0"/>
              </a:spcBef>
              <a:buNone/>
            </a:pPr>
            <a:r>
              <a:rPr lang="tr-TR" sz="2400" dirty="0" smtClean="0">
                <a:solidFill>
                  <a:schemeClr val="tx1"/>
                </a:solidFill>
                <a:latin typeface="Comic Sans MS" pitchFamily="66" charset="0"/>
              </a:rPr>
              <a:t>Etin birçok tanımı olmakla birlikte en sık rastlananı; </a:t>
            </a:r>
            <a:r>
              <a:rPr lang="tr-TR" sz="2400" i="1" u="sng" dirty="0" smtClean="0">
                <a:solidFill>
                  <a:schemeClr val="tx1"/>
                </a:solidFill>
                <a:latin typeface="Comic Sans MS" pitchFamily="66" charset="0"/>
              </a:rPr>
              <a:t>et kasaplık hayvanların iskelet kaslarından elde edilen bir gıda maddesidir.</a:t>
            </a:r>
            <a:r>
              <a:rPr lang="tr-TR" sz="2400" dirty="0" smtClean="0">
                <a:solidFill>
                  <a:schemeClr val="tx1"/>
                </a:solidFill>
                <a:latin typeface="Comic Sans MS" pitchFamily="66" charset="0"/>
              </a:rPr>
              <a:t> Başka bir tanımlama </a:t>
            </a:r>
            <a:r>
              <a:rPr lang="tr-TR" sz="2400" dirty="0" smtClean="0">
                <a:solidFill>
                  <a:schemeClr val="tx1"/>
                </a:solidFill>
                <a:latin typeface="Comic Sans MS" pitchFamily="66" charset="0"/>
              </a:rPr>
              <a:t>ise; kasaplık </a:t>
            </a:r>
            <a:r>
              <a:rPr lang="tr-TR" sz="2400" dirty="0" smtClean="0">
                <a:solidFill>
                  <a:schemeClr val="tx1"/>
                </a:solidFill>
                <a:latin typeface="Comic Sans MS" pitchFamily="66" charset="0"/>
              </a:rPr>
              <a:t>hayvanların iskelet kaslarından elde edilen kaslar ve bundan ayrılması olanaksız olan kemik, kıkırdak, sinir, lenf damarları, lenf düğümü, kan, bağ doku ve </a:t>
            </a:r>
            <a:r>
              <a:rPr lang="tr-TR" sz="2400" dirty="0" err="1" smtClean="0">
                <a:solidFill>
                  <a:schemeClr val="tx1"/>
                </a:solidFill>
                <a:latin typeface="Comic Sans MS" pitchFamily="66" charset="0"/>
              </a:rPr>
              <a:t>epitel</a:t>
            </a:r>
            <a:r>
              <a:rPr lang="tr-TR" sz="2400" dirty="0" smtClean="0">
                <a:solidFill>
                  <a:schemeClr val="tx1"/>
                </a:solidFill>
                <a:latin typeface="Comic Sans MS" pitchFamily="66" charset="0"/>
              </a:rPr>
              <a:t> doku karışımıdır. Diğer bir tanım</a:t>
            </a:r>
            <a:r>
              <a:rPr lang="tr-TR" sz="2400" dirty="0" smtClean="0">
                <a:solidFill>
                  <a:schemeClr val="tx1"/>
                </a:solidFill>
                <a:latin typeface="Comic Sans MS" pitchFamily="66" charset="0"/>
              </a:rPr>
              <a:t>; taze </a:t>
            </a:r>
            <a:r>
              <a:rPr lang="tr-TR" sz="2400" dirty="0" smtClean="0">
                <a:solidFill>
                  <a:schemeClr val="tx1"/>
                </a:solidFill>
                <a:latin typeface="Comic Sans MS" pitchFamily="66" charset="0"/>
              </a:rPr>
              <a:t>veya işlenmiş olarak kasaplık hayvanlardan elde edilen ve insanlar tarafından yenen hayvansal kısımlardır.</a:t>
            </a:r>
          </a:p>
          <a:p>
            <a:pPr algn="just">
              <a:buNone/>
            </a:pPr>
            <a:endParaRPr lang="tr-TR" sz="2400" dirty="0">
              <a:latin typeface="Comic Sans MS" pitchFamily="66"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476672"/>
            <a:ext cx="8712968" cy="6192688"/>
          </a:xfrm>
        </p:spPr>
        <p:txBody>
          <a:bodyPr>
            <a:noAutofit/>
          </a:bodyPr>
          <a:lstStyle/>
          <a:p>
            <a:pPr marL="0" indent="0" algn="just">
              <a:lnSpc>
                <a:spcPct val="150000"/>
              </a:lnSpc>
              <a:spcBef>
                <a:spcPts val="0"/>
              </a:spcBef>
              <a:buNone/>
            </a:pPr>
            <a:r>
              <a:rPr lang="tr-TR" sz="2200" dirty="0" smtClean="0">
                <a:solidFill>
                  <a:srgbClr val="C00000"/>
                </a:solidFill>
                <a:latin typeface="Comic Sans MS" pitchFamily="66" charset="0"/>
              </a:rPr>
              <a:t>5. </a:t>
            </a:r>
            <a:r>
              <a:rPr lang="tr-TR" sz="2200" dirty="0" smtClean="0">
                <a:solidFill>
                  <a:schemeClr val="tx1"/>
                </a:solidFill>
                <a:latin typeface="Comic Sans MS" pitchFamily="66" charset="0"/>
              </a:rPr>
              <a:t>Çok zayıf hayvanlar ile etleri olgunlaşmamış durumdaki genç hayvanlar, gebelik süresinin 2/3’sini doldurmuş gebeler, bir hafta önce doğum yapmış inekler ve ateşi çok yüksek hayvanların kesilmesine izin verilmez</a:t>
            </a:r>
            <a:r>
              <a:rPr lang="tr-TR" sz="2200" dirty="0" smtClean="0">
                <a:solidFill>
                  <a:schemeClr val="tx1"/>
                </a:solidFill>
                <a:latin typeface="Comic Sans MS" pitchFamily="66" charset="0"/>
              </a:rPr>
              <a:t>.</a:t>
            </a:r>
          </a:p>
          <a:p>
            <a:pPr marL="0" indent="0" algn="just">
              <a:lnSpc>
                <a:spcPct val="150000"/>
              </a:lnSpc>
              <a:spcBef>
                <a:spcPts val="0"/>
              </a:spcBef>
              <a:buNone/>
            </a:pPr>
            <a:endParaRPr lang="tr-TR" sz="2200" dirty="0" smtClean="0">
              <a:solidFill>
                <a:schemeClr val="tx1"/>
              </a:solidFill>
              <a:latin typeface="Comic Sans MS" pitchFamily="66" charset="0"/>
            </a:endParaRPr>
          </a:p>
          <a:p>
            <a:pPr marL="0" indent="0" algn="just">
              <a:lnSpc>
                <a:spcPct val="150000"/>
              </a:lnSpc>
              <a:spcBef>
                <a:spcPts val="0"/>
              </a:spcBef>
              <a:buNone/>
            </a:pPr>
            <a:r>
              <a:rPr lang="tr-TR" sz="2400" dirty="0" smtClean="0">
                <a:solidFill>
                  <a:srgbClr val="C00000"/>
                </a:solidFill>
                <a:latin typeface="Comic Sans MS" pitchFamily="66" charset="0"/>
              </a:rPr>
              <a:t>2. </a:t>
            </a:r>
            <a:r>
              <a:rPr lang="tr-TR" sz="2400" dirty="0" smtClean="0">
                <a:solidFill>
                  <a:srgbClr val="C00000"/>
                </a:solidFill>
                <a:latin typeface="Comic Sans MS" pitchFamily="66" charset="0"/>
              </a:rPr>
              <a:t>Kesim:</a:t>
            </a:r>
            <a:endParaRPr lang="tr-TR" sz="2400" dirty="0" smtClean="0">
              <a:solidFill>
                <a:srgbClr val="C00000"/>
              </a:solidFill>
              <a:latin typeface="Comic Sans MS" pitchFamily="66" charset="0"/>
            </a:endParaRPr>
          </a:p>
          <a:p>
            <a:pPr marL="0" indent="0" algn="just">
              <a:lnSpc>
                <a:spcPct val="150000"/>
              </a:lnSpc>
              <a:spcBef>
                <a:spcPts val="0"/>
              </a:spcBef>
              <a:buClr>
                <a:srgbClr val="C00000"/>
              </a:buClr>
              <a:buFont typeface="Wingdings" pitchFamily="2" charset="2"/>
              <a:buChar char="v"/>
            </a:pPr>
            <a:r>
              <a:rPr lang="tr-TR" sz="2200" dirty="0" smtClean="0">
                <a:solidFill>
                  <a:schemeClr val="tx1"/>
                </a:solidFill>
                <a:latin typeface="Comic Sans MS" pitchFamily="66" charset="0"/>
              </a:rPr>
              <a:t> Kasaplık hayvanların tüketim amacıyla, bu </a:t>
            </a:r>
            <a:r>
              <a:rPr lang="tr-TR" sz="2200" dirty="0" smtClean="0">
                <a:solidFill>
                  <a:schemeClr val="tx1"/>
                </a:solidFill>
                <a:latin typeface="Comic Sans MS" pitchFamily="66" charset="0"/>
              </a:rPr>
              <a:t>iş için özel yapılmış </a:t>
            </a:r>
            <a:r>
              <a:rPr lang="tr-TR" sz="2200" dirty="0" smtClean="0">
                <a:solidFill>
                  <a:schemeClr val="tx1"/>
                </a:solidFill>
                <a:latin typeface="Comic Sans MS" pitchFamily="66" charset="0"/>
              </a:rPr>
              <a:t>yerlerde, yasal ve hijyenik </a:t>
            </a:r>
            <a:r>
              <a:rPr lang="tr-TR" sz="2200" dirty="0" smtClean="0">
                <a:solidFill>
                  <a:schemeClr val="tx1"/>
                </a:solidFill>
                <a:latin typeface="Comic Sans MS" pitchFamily="66" charset="0"/>
              </a:rPr>
              <a:t>koşullara uyularak eğitimli kişiler tarafından </a:t>
            </a:r>
            <a:r>
              <a:rPr lang="tr-TR" sz="2200" dirty="0" smtClean="0">
                <a:solidFill>
                  <a:schemeClr val="tx1"/>
                </a:solidFill>
                <a:latin typeface="Comic Sans MS" pitchFamily="66" charset="0"/>
              </a:rPr>
              <a:t>öldürülmesi, </a:t>
            </a:r>
            <a:r>
              <a:rPr lang="tr-TR" sz="2200" dirty="0" smtClean="0">
                <a:solidFill>
                  <a:schemeClr val="tx1"/>
                </a:solidFill>
                <a:latin typeface="Comic Sans MS" pitchFamily="66" charset="0"/>
              </a:rPr>
              <a:t>kanın tamamen </a:t>
            </a:r>
            <a:r>
              <a:rPr lang="tr-TR" sz="2200" dirty="0" smtClean="0">
                <a:solidFill>
                  <a:schemeClr val="tx1"/>
                </a:solidFill>
                <a:latin typeface="Comic Sans MS" pitchFamily="66" charset="0"/>
              </a:rPr>
              <a:t>akıtılması, türe </a:t>
            </a:r>
            <a:r>
              <a:rPr lang="tr-TR" sz="2200" dirty="0" smtClean="0">
                <a:solidFill>
                  <a:schemeClr val="tx1"/>
                </a:solidFill>
                <a:latin typeface="Comic Sans MS" pitchFamily="66" charset="0"/>
              </a:rPr>
              <a:t>göre değişik </a:t>
            </a:r>
            <a:r>
              <a:rPr lang="tr-TR" sz="2200" dirty="0" smtClean="0">
                <a:solidFill>
                  <a:schemeClr val="tx1"/>
                </a:solidFill>
                <a:latin typeface="Comic Sans MS" pitchFamily="66" charset="0"/>
              </a:rPr>
              <a:t>olmak </a:t>
            </a:r>
            <a:r>
              <a:rPr lang="tr-TR" sz="2200" dirty="0" smtClean="0">
                <a:solidFill>
                  <a:schemeClr val="tx1"/>
                </a:solidFill>
                <a:latin typeface="Comic Sans MS" pitchFamily="66" charset="0"/>
              </a:rPr>
              <a:t>üzere, kesim </a:t>
            </a:r>
            <a:r>
              <a:rPr lang="tr-TR" sz="2200" dirty="0" smtClean="0">
                <a:solidFill>
                  <a:schemeClr val="tx1"/>
                </a:solidFill>
                <a:latin typeface="Comic Sans MS" pitchFamily="66" charset="0"/>
              </a:rPr>
              <a:t>sonrası derinin soyulması, iç </a:t>
            </a:r>
            <a:r>
              <a:rPr lang="tr-TR" sz="2200" dirty="0" smtClean="0">
                <a:solidFill>
                  <a:schemeClr val="tx1"/>
                </a:solidFill>
                <a:latin typeface="Comic Sans MS" pitchFamily="66" charset="0"/>
              </a:rPr>
              <a:t>organların çıkarılması </a:t>
            </a:r>
            <a:r>
              <a:rPr lang="tr-TR" sz="2200" dirty="0" smtClean="0">
                <a:solidFill>
                  <a:schemeClr val="tx1"/>
                </a:solidFill>
                <a:latin typeface="Comic Sans MS" pitchFamily="66" charset="0"/>
              </a:rPr>
              <a:t>ve karkasın parçalanması </a:t>
            </a:r>
            <a:r>
              <a:rPr lang="tr-TR" sz="2200" dirty="0" smtClean="0">
                <a:solidFill>
                  <a:schemeClr val="tx1"/>
                </a:solidFill>
                <a:latin typeface="Comic Sans MS" pitchFamily="66" charset="0"/>
              </a:rPr>
              <a:t>işlemleridir. </a:t>
            </a:r>
          </a:p>
          <a:p>
            <a:pPr marL="0" indent="0" algn="just">
              <a:lnSpc>
                <a:spcPct val="150000"/>
              </a:lnSpc>
              <a:spcBef>
                <a:spcPts val="0"/>
              </a:spcBef>
              <a:buClr>
                <a:srgbClr val="C00000"/>
              </a:buClr>
              <a:buFont typeface="Wingdings" pitchFamily="2" charset="2"/>
              <a:buChar char="v"/>
            </a:pPr>
            <a:r>
              <a:rPr lang="tr-TR" sz="2200" dirty="0" smtClean="0">
                <a:solidFill>
                  <a:schemeClr val="tx1"/>
                </a:solidFill>
                <a:latin typeface="Comic Sans MS" pitchFamily="66" charset="0"/>
              </a:rPr>
              <a:t> </a:t>
            </a:r>
            <a:r>
              <a:rPr lang="tr-TR" sz="2200" dirty="0" smtClean="0">
                <a:solidFill>
                  <a:schemeClr val="tx1"/>
                </a:solidFill>
                <a:latin typeface="Comic Sans MS" pitchFamily="66" charset="0"/>
              </a:rPr>
              <a:t>İşkembe</a:t>
            </a:r>
            <a:r>
              <a:rPr lang="tr-TR" sz="2200" dirty="0" smtClean="0">
                <a:solidFill>
                  <a:schemeClr val="tx1"/>
                </a:solidFill>
                <a:latin typeface="Comic Sans MS" pitchFamily="66" charset="0"/>
              </a:rPr>
              <a:t>, </a:t>
            </a:r>
            <a:r>
              <a:rPr lang="tr-TR" sz="2200" dirty="0" smtClean="0">
                <a:solidFill>
                  <a:schemeClr val="tx1"/>
                </a:solidFill>
                <a:latin typeface="Comic Sans MS" pitchFamily="66" charset="0"/>
              </a:rPr>
              <a:t>bağırsak </a:t>
            </a:r>
            <a:r>
              <a:rPr lang="tr-TR" sz="2200" dirty="0" smtClean="0">
                <a:solidFill>
                  <a:schemeClr val="tx1"/>
                </a:solidFill>
                <a:latin typeface="Comic Sans MS" pitchFamily="66" charset="0"/>
              </a:rPr>
              <a:t>ve sakatatın </a:t>
            </a:r>
            <a:r>
              <a:rPr lang="tr-TR" sz="2200" dirty="0" smtClean="0">
                <a:solidFill>
                  <a:schemeClr val="tx1"/>
                </a:solidFill>
                <a:latin typeface="Comic Sans MS" pitchFamily="66" charset="0"/>
              </a:rPr>
              <a:t>işlenmesi</a:t>
            </a:r>
            <a:r>
              <a:rPr lang="tr-TR" sz="2200" dirty="0" smtClean="0">
                <a:solidFill>
                  <a:schemeClr val="tx1"/>
                </a:solidFill>
                <a:latin typeface="Comic Sans MS" pitchFamily="66" charset="0"/>
              </a:rPr>
              <a:t>, </a:t>
            </a:r>
            <a:r>
              <a:rPr lang="tr-TR" sz="2200" dirty="0" smtClean="0">
                <a:solidFill>
                  <a:schemeClr val="tx1"/>
                </a:solidFill>
                <a:latin typeface="Comic Sans MS" pitchFamily="66" charset="0"/>
              </a:rPr>
              <a:t>artıkların</a:t>
            </a:r>
            <a:endParaRPr lang="tr-TR" sz="2200" dirty="0" smtClean="0">
              <a:solidFill>
                <a:schemeClr val="tx1"/>
              </a:solidFill>
              <a:latin typeface="Comic Sans MS" pitchFamily="66"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260648"/>
            <a:ext cx="8712968" cy="6408712"/>
          </a:xfrm>
        </p:spPr>
        <p:txBody>
          <a:bodyPr>
            <a:noAutofit/>
          </a:bodyPr>
          <a:lstStyle/>
          <a:p>
            <a:pPr marL="0" indent="0" algn="just">
              <a:lnSpc>
                <a:spcPct val="150000"/>
              </a:lnSpc>
              <a:spcBef>
                <a:spcPts val="0"/>
              </a:spcBef>
              <a:buClr>
                <a:srgbClr val="C00000"/>
              </a:buClr>
              <a:buNone/>
            </a:pPr>
            <a:r>
              <a:rPr lang="tr-TR" sz="2200" dirty="0" smtClean="0">
                <a:solidFill>
                  <a:schemeClr val="tx1"/>
                </a:solidFill>
                <a:latin typeface="Comic Sans MS" pitchFamily="66" charset="0"/>
              </a:rPr>
              <a:t>değerlendirilmesi ve atıkların doğaya zarar vermeyecek biçimde uzaklaştırılması işlemleri de kesimin birer parçasıdır.</a:t>
            </a:r>
          </a:p>
          <a:p>
            <a:pPr marL="0" indent="0" algn="just">
              <a:lnSpc>
                <a:spcPct val="150000"/>
              </a:lnSpc>
              <a:spcBef>
                <a:spcPts val="0"/>
              </a:spcBef>
              <a:buNone/>
            </a:pPr>
            <a:endParaRPr lang="tr-TR" sz="2200" dirty="0" smtClean="0">
              <a:solidFill>
                <a:schemeClr val="tx1"/>
              </a:solidFill>
              <a:latin typeface="Comic Sans MS" pitchFamily="66" charset="0"/>
            </a:endParaRPr>
          </a:p>
          <a:p>
            <a:pPr marL="0" indent="0" algn="just">
              <a:lnSpc>
                <a:spcPct val="150000"/>
              </a:lnSpc>
              <a:spcBef>
                <a:spcPts val="0"/>
              </a:spcBef>
              <a:buNone/>
            </a:pPr>
            <a:r>
              <a:rPr lang="tr-TR" sz="2400" dirty="0" smtClean="0">
                <a:solidFill>
                  <a:srgbClr val="C00000"/>
                </a:solidFill>
                <a:latin typeface="Comic Sans MS" pitchFamily="66" charset="0"/>
              </a:rPr>
              <a:t>3. Et </a:t>
            </a:r>
            <a:r>
              <a:rPr lang="tr-TR" sz="2400" dirty="0" smtClean="0">
                <a:solidFill>
                  <a:srgbClr val="C00000"/>
                </a:solidFill>
                <a:latin typeface="Comic Sans MS" pitchFamily="66" charset="0"/>
              </a:rPr>
              <a:t>Muayenesi:</a:t>
            </a:r>
            <a:endParaRPr lang="tr-TR" sz="2400" dirty="0" smtClean="0">
              <a:solidFill>
                <a:srgbClr val="C00000"/>
              </a:solidFill>
              <a:latin typeface="Comic Sans MS" pitchFamily="66" charset="0"/>
            </a:endParaRPr>
          </a:p>
          <a:p>
            <a:pPr marL="0" indent="0" algn="just">
              <a:lnSpc>
                <a:spcPct val="150000"/>
              </a:lnSpc>
              <a:spcBef>
                <a:spcPts val="0"/>
              </a:spcBef>
              <a:buNone/>
            </a:pPr>
            <a:r>
              <a:rPr lang="tr-TR" sz="2200" dirty="0" smtClean="0">
                <a:solidFill>
                  <a:schemeClr val="tx1"/>
                </a:solidFill>
                <a:latin typeface="Comic Sans MS" pitchFamily="66" charset="0"/>
              </a:rPr>
              <a:t> </a:t>
            </a:r>
            <a:r>
              <a:rPr lang="tr-TR" sz="2200" dirty="0" smtClean="0">
                <a:solidFill>
                  <a:schemeClr val="tx1"/>
                </a:solidFill>
                <a:latin typeface="Comic Sans MS" pitchFamily="66" charset="0"/>
              </a:rPr>
              <a:t>Kesilmiş </a:t>
            </a:r>
            <a:r>
              <a:rPr lang="tr-TR" sz="2200" dirty="0" smtClean="0">
                <a:solidFill>
                  <a:schemeClr val="tx1"/>
                </a:solidFill>
                <a:latin typeface="Comic Sans MS" pitchFamily="66" charset="0"/>
              </a:rPr>
              <a:t>hayvanın gövdesi ve bütün </a:t>
            </a:r>
            <a:r>
              <a:rPr lang="tr-TR" sz="2200" dirty="0" smtClean="0">
                <a:solidFill>
                  <a:schemeClr val="tx1"/>
                </a:solidFill>
                <a:latin typeface="Comic Sans MS" pitchFamily="66" charset="0"/>
              </a:rPr>
              <a:t>organları veteriner </a:t>
            </a:r>
            <a:r>
              <a:rPr lang="tr-TR" sz="2200" dirty="0" smtClean="0">
                <a:solidFill>
                  <a:schemeClr val="tx1"/>
                </a:solidFill>
                <a:latin typeface="Comic Sans MS" pitchFamily="66" charset="0"/>
              </a:rPr>
              <a:t>hekim tarafından sistematik </a:t>
            </a:r>
            <a:r>
              <a:rPr lang="tr-TR" sz="2200" dirty="0" smtClean="0">
                <a:solidFill>
                  <a:schemeClr val="tx1"/>
                </a:solidFill>
                <a:latin typeface="Comic Sans MS" pitchFamily="66" charset="0"/>
              </a:rPr>
              <a:t>muayeneye tabi </a:t>
            </a:r>
            <a:r>
              <a:rPr lang="tr-TR" sz="2200" dirty="0" smtClean="0">
                <a:solidFill>
                  <a:schemeClr val="tx1"/>
                </a:solidFill>
                <a:latin typeface="Comic Sans MS" pitchFamily="66" charset="0"/>
              </a:rPr>
              <a:t>tutulmadıkça hiçbir </a:t>
            </a:r>
            <a:r>
              <a:rPr lang="tr-TR" sz="2200" dirty="0" smtClean="0">
                <a:solidFill>
                  <a:schemeClr val="tx1"/>
                </a:solidFill>
                <a:latin typeface="Comic Sans MS" pitchFamily="66" charset="0"/>
              </a:rPr>
              <a:t>işlem </a:t>
            </a:r>
            <a:r>
              <a:rPr lang="tr-TR" sz="2200" dirty="0" smtClean="0">
                <a:solidFill>
                  <a:schemeClr val="tx1"/>
                </a:solidFill>
                <a:latin typeface="Comic Sans MS" pitchFamily="66" charset="0"/>
              </a:rPr>
              <a:t>yapılamaz ve </a:t>
            </a:r>
            <a:r>
              <a:rPr lang="tr-TR" sz="2200" dirty="0" smtClean="0">
                <a:solidFill>
                  <a:schemeClr val="tx1"/>
                </a:solidFill>
                <a:latin typeface="Comic Sans MS" pitchFamily="66" charset="0"/>
              </a:rPr>
              <a:t>kesim yerinin dışına </a:t>
            </a:r>
            <a:r>
              <a:rPr lang="tr-TR" sz="2200" dirty="0" smtClean="0">
                <a:solidFill>
                  <a:schemeClr val="tx1"/>
                </a:solidFill>
                <a:latin typeface="Comic Sans MS" pitchFamily="66" charset="0"/>
              </a:rPr>
              <a:t>çıkarılamaz.</a:t>
            </a:r>
          </a:p>
          <a:p>
            <a:pPr marL="0" indent="0" algn="just">
              <a:lnSpc>
                <a:spcPct val="150000"/>
              </a:lnSpc>
              <a:spcBef>
                <a:spcPts val="0"/>
              </a:spcBef>
              <a:buNone/>
            </a:pPr>
            <a:r>
              <a:rPr lang="tr-TR" sz="2200" dirty="0" smtClean="0">
                <a:solidFill>
                  <a:schemeClr val="tx1"/>
                </a:solidFill>
                <a:latin typeface="Comic Sans MS" pitchFamily="66" charset="0"/>
              </a:rPr>
              <a:t>1</a:t>
            </a:r>
            <a:r>
              <a:rPr lang="tr-TR" sz="2100" dirty="0" smtClean="0">
                <a:solidFill>
                  <a:schemeClr val="tx1"/>
                </a:solidFill>
                <a:latin typeface="Comic Sans MS" pitchFamily="66" charset="0"/>
              </a:rPr>
              <a:t>. Kesilen hayvanların iç organlarının ve </a:t>
            </a:r>
            <a:r>
              <a:rPr lang="tr-TR" sz="2100" dirty="0" smtClean="0">
                <a:solidFill>
                  <a:schemeClr val="tx1"/>
                </a:solidFill>
                <a:latin typeface="Comic Sans MS" pitchFamily="66" charset="0"/>
              </a:rPr>
              <a:t>başının hangi hayvana </a:t>
            </a:r>
            <a:r>
              <a:rPr lang="tr-TR" sz="2100" dirty="0" smtClean="0">
                <a:solidFill>
                  <a:schemeClr val="tx1"/>
                </a:solidFill>
                <a:latin typeface="Comic Sans MS" pitchFamily="66" charset="0"/>
              </a:rPr>
              <a:t>ait </a:t>
            </a:r>
            <a:r>
              <a:rPr lang="tr-TR" sz="2100" dirty="0" smtClean="0">
                <a:solidFill>
                  <a:schemeClr val="tx1"/>
                </a:solidFill>
                <a:latin typeface="Comic Sans MS" pitchFamily="66" charset="0"/>
              </a:rPr>
              <a:t>olduğunun </a:t>
            </a:r>
            <a:r>
              <a:rPr lang="tr-TR" sz="2100" dirty="0" smtClean="0">
                <a:solidFill>
                  <a:schemeClr val="tx1"/>
                </a:solidFill>
                <a:latin typeface="Comic Sans MS" pitchFamily="66" charset="0"/>
              </a:rPr>
              <a:t>tanınması ve belirlenmesi </a:t>
            </a:r>
            <a:r>
              <a:rPr lang="tr-TR" sz="2100" dirty="0" smtClean="0">
                <a:solidFill>
                  <a:schemeClr val="tx1"/>
                </a:solidFill>
                <a:latin typeface="Comic Sans MS" pitchFamily="66" charset="0"/>
              </a:rPr>
              <a:t>gerekir. Karkasın </a:t>
            </a:r>
            <a:r>
              <a:rPr lang="tr-TR" sz="2100" dirty="0" smtClean="0">
                <a:solidFill>
                  <a:schemeClr val="tx1"/>
                </a:solidFill>
                <a:latin typeface="Comic Sans MS" pitchFamily="66" charset="0"/>
              </a:rPr>
              <a:t>muayenesinde herhangi bir hastalıktan </a:t>
            </a:r>
            <a:r>
              <a:rPr lang="tr-TR" sz="2100" dirty="0" smtClean="0">
                <a:solidFill>
                  <a:schemeClr val="tx1"/>
                </a:solidFill>
                <a:latin typeface="Comic Sans MS" pitchFamily="66" charset="0"/>
              </a:rPr>
              <a:t>şüphe edilen </a:t>
            </a:r>
            <a:r>
              <a:rPr lang="tr-TR" sz="2100" dirty="0" smtClean="0">
                <a:solidFill>
                  <a:schemeClr val="tx1"/>
                </a:solidFill>
                <a:latin typeface="Comic Sans MS" pitchFamily="66" charset="0"/>
              </a:rPr>
              <a:t>hallerde iç organlar gövdeden veya </a:t>
            </a:r>
            <a:r>
              <a:rPr lang="tr-TR" sz="2100" dirty="0" smtClean="0">
                <a:solidFill>
                  <a:schemeClr val="tx1"/>
                </a:solidFill>
                <a:latin typeface="Comic Sans MS" pitchFamily="66" charset="0"/>
              </a:rPr>
              <a:t>gövdenin bulunduğu </a:t>
            </a:r>
            <a:r>
              <a:rPr lang="tr-TR" sz="2100" dirty="0" smtClean="0">
                <a:solidFill>
                  <a:schemeClr val="tx1"/>
                </a:solidFill>
                <a:latin typeface="Comic Sans MS" pitchFamily="66" charset="0"/>
              </a:rPr>
              <a:t>yerden ayrılmaz.</a:t>
            </a:r>
          </a:p>
          <a:p>
            <a:pPr marL="0" indent="0" algn="just">
              <a:lnSpc>
                <a:spcPct val="150000"/>
              </a:lnSpc>
              <a:spcBef>
                <a:spcPts val="0"/>
              </a:spcBef>
              <a:buNone/>
            </a:pPr>
            <a:r>
              <a:rPr lang="tr-TR" sz="2100" dirty="0" smtClean="0">
                <a:solidFill>
                  <a:schemeClr val="tx1"/>
                </a:solidFill>
                <a:latin typeface="Comic Sans MS" pitchFamily="66" charset="0"/>
              </a:rPr>
              <a:t>2. Kesilen hayvanların iç organları ve etleri ayrı ayrı </a:t>
            </a:r>
            <a:r>
              <a:rPr lang="tr-TR" sz="2100" dirty="0" smtClean="0">
                <a:solidFill>
                  <a:schemeClr val="tx1"/>
                </a:solidFill>
                <a:latin typeface="Comic Sans MS" pitchFamily="66" charset="0"/>
              </a:rPr>
              <a:t>kontrol edilir</a:t>
            </a:r>
            <a:r>
              <a:rPr lang="tr-TR" sz="2100" dirty="0" smtClean="0">
                <a:solidFill>
                  <a:schemeClr val="tx1"/>
                </a:solidFill>
                <a:latin typeface="Comic Sans MS" pitchFamily="66" charset="0"/>
              </a:rPr>
              <a:t>. </a:t>
            </a:r>
            <a:r>
              <a:rPr lang="tr-TR" sz="2100" dirty="0" smtClean="0">
                <a:solidFill>
                  <a:schemeClr val="tx1"/>
                </a:solidFill>
                <a:latin typeface="Comic Sans MS" pitchFamily="66" charset="0"/>
              </a:rPr>
              <a:t>Gerektiği </a:t>
            </a:r>
            <a:r>
              <a:rPr lang="tr-TR" sz="2100" dirty="0" smtClean="0">
                <a:solidFill>
                  <a:schemeClr val="tx1"/>
                </a:solidFill>
                <a:latin typeface="Comic Sans MS" pitchFamily="66" charset="0"/>
              </a:rPr>
              <a:t>hallerde laboratuar </a:t>
            </a:r>
            <a:r>
              <a:rPr lang="tr-TR" sz="2100" dirty="0" smtClean="0">
                <a:solidFill>
                  <a:schemeClr val="tx1"/>
                </a:solidFill>
                <a:latin typeface="Comic Sans MS" pitchFamily="66" charset="0"/>
              </a:rPr>
              <a:t>muayenesine başvurulur</a:t>
            </a:r>
            <a:r>
              <a:rPr lang="tr-TR" sz="2200" dirty="0" smtClean="0">
                <a:solidFill>
                  <a:schemeClr val="tx1"/>
                </a:solidFill>
                <a:latin typeface="Comic Sans MS" pitchFamily="66" charset="0"/>
              </a:rPr>
              <a: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332656"/>
            <a:ext cx="8712968" cy="6525344"/>
          </a:xfrm>
        </p:spPr>
        <p:txBody>
          <a:bodyPr>
            <a:noAutofit/>
          </a:bodyPr>
          <a:lstStyle/>
          <a:p>
            <a:pPr marL="0" indent="0" algn="just">
              <a:lnSpc>
                <a:spcPct val="150000"/>
              </a:lnSpc>
              <a:spcBef>
                <a:spcPts val="0"/>
              </a:spcBef>
              <a:buNone/>
            </a:pPr>
            <a:r>
              <a:rPr lang="tr-TR" sz="2400" dirty="0" smtClean="0">
                <a:solidFill>
                  <a:srgbClr val="C00000"/>
                </a:solidFill>
                <a:latin typeface="Comic Sans MS" pitchFamily="66" charset="0"/>
              </a:rPr>
              <a:t>ETLERİN DAMGALANMASI</a:t>
            </a:r>
          </a:p>
          <a:p>
            <a:pPr marL="0" indent="0" algn="just">
              <a:lnSpc>
                <a:spcPct val="150000"/>
              </a:lnSpc>
              <a:spcBef>
                <a:spcPts val="0"/>
              </a:spcBef>
              <a:buClr>
                <a:srgbClr val="C00000"/>
              </a:buClr>
              <a:buSzPct val="100000"/>
              <a:buFont typeface="Arial" pitchFamily="34" charset="0"/>
              <a:buChar char="•"/>
            </a:pPr>
            <a:r>
              <a:rPr lang="tr-TR" sz="2200" dirty="0" smtClean="0">
                <a:solidFill>
                  <a:schemeClr val="tx1"/>
                </a:solidFill>
                <a:latin typeface="Comic Sans MS" pitchFamily="66" charset="0"/>
              </a:rPr>
              <a:t> Mezbaha</a:t>
            </a:r>
            <a:r>
              <a:rPr lang="tr-TR" sz="2200" dirty="0" smtClean="0">
                <a:solidFill>
                  <a:schemeClr val="tx1"/>
                </a:solidFill>
                <a:latin typeface="Comic Sans MS" pitchFamily="66" charset="0"/>
              </a:rPr>
              <a:t>, et kombinası ve kesim yerlerinde kesilen ve veteriner hekimce muayene edilen etlerden hastalıksız olanlar; </a:t>
            </a:r>
            <a:r>
              <a:rPr lang="tr-TR" sz="2200" dirty="0" smtClean="0">
                <a:solidFill>
                  <a:schemeClr val="tx1"/>
                </a:solidFill>
                <a:latin typeface="Comic Sans MS" pitchFamily="66" charset="0"/>
              </a:rPr>
              <a:t>sağlığa zararsız </a:t>
            </a:r>
            <a:r>
              <a:rPr lang="tr-TR" sz="2200" dirty="0" smtClean="0">
                <a:solidFill>
                  <a:schemeClr val="tx1"/>
                </a:solidFill>
                <a:latin typeface="Comic Sans MS" pitchFamily="66" charset="0"/>
              </a:rPr>
              <a:t>sabit mürekkepli damga ile </a:t>
            </a:r>
            <a:r>
              <a:rPr lang="tr-TR" sz="2200" dirty="0" smtClean="0">
                <a:solidFill>
                  <a:schemeClr val="tx1"/>
                </a:solidFill>
                <a:latin typeface="Comic Sans MS" pitchFamily="66" charset="0"/>
              </a:rPr>
              <a:t>damgalanır.</a:t>
            </a:r>
          </a:p>
          <a:p>
            <a:pPr marL="0" indent="0" algn="just">
              <a:lnSpc>
                <a:spcPct val="150000"/>
              </a:lnSpc>
              <a:spcBef>
                <a:spcPts val="0"/>
              </a:spcBef>
              <a:buClr>
                <a:srgbClr val="C00000"/>
              </a:buClr>
              <a:buSzPct val="100000"/>
              <a:buFont typeface="Arial" pitchFamily="34" charset="0"/>
              <a:buChar char="•"/>
            </a:pPr>
            <a:r>
              <a:rPr lang="tr-TR" sz="2200" dirty="0" smtClean="0">
                <a:solidFill>
                  <a:schemeClr val="tx1"/>
                </a:solidFill>
                <a:latin typeface="Comic Sans MS" pitchFamily="66" charset="0"/>
              </a:rPr>
              <a:t> </a:t>
            </a:r>
            <a:r>
              <a:rPr lang="tr-TR" sz="2200" dirty="0" smtClean="0">
                <a:solidFill>
                  <a:schemeClr val="tx1"/>
                </a:solidFill>
                <a:latin typeface="Comic Sans MS" pitchFamily="66" charset="0"/>
              </a:rPr>
              <a:t>Koyun </a:t>
            </a:r>
            <a:r>
              <a:rPr lang="tr-TR" sz="2200" dirty="0" smtClean="0">
                <a:solidFill>
                  <a:schemeClr val="tx1"/>
                </a:solidFill>
                <a:latin typeface="Comic Sans MS" pitchFamily="66" charset="0"/>
              </a:rPr>
              <a:t>ve </a:t>
            </a:r>
            <a:r>
              <a:rPr lang="tr-TR" sz="2200" dirty="0" smtClean="0">
                <a:solidFill>
                  <a:schemeClr val="tx1"/>
                </a:solidFill>
                <a:latin typeface="Comic Sans MS" pitchFamily="66" charset="0"/>
              </a:rPr>
              <a:t>sığırlarda </a:t>
            </a:r>
            <a:r>
              <a:rPr lang="tr-TR" sz="2200" dirty="0" smtClean="0">
                <a:solidFill>
                  <a:schemeClr val="tx1"/>
                </a:solidFill>
                <a:latin typeface="Comic Sans MS" pitchFamily="66" charset="0"/>
              </a:rPr>
              <a:t>mor-mavi, keçi, manda, deve ve </a:t>
            </a:r>
            <a:r>
              <a:rPr lang="tr-TR" sz="2200" dirty="0" smtClean="0">
                <a:solidFill>
                  <a:schemeClr val="tx1"/>
                </a:solidFill>
                <a:latin typeface="Comic Sans MS" pitchFamily="66" charset="0"/>
              </a:rPr>
              <a:t>domuzlarda ise </a:t>
            </a:r>
            <a:r>
              <a:rPr lang="tr-TR" sz="2200" dirty="0" smtClean="0">
                <a:solidFill>
                  <a:schemeClr val="tx1"/>
                </a:solidFill>
                <a:latin typeface="Comic Sans MS" pitchFamily="66" charset="0"/>
              </a:rPr>
              <a:t>kırmızı mürekkep kullanılır.</a:t>
            </a:r>
          </a:p>
          <a:p>
            <a:pPr marL="0" indent="0" algn="just">
              <a:lnSpc>
                <a:spcPct val="150000"/>
              </a:lnSpc>
              <a:spcBef>
                <a:spcPts val="0"/>
              </a:spcBef>
              <a:buNone/>
            </a:pPr>
            <a:r>
              <a:rPr lang="tr-TR" sz="2200" dirty="0" smtClean="0">
                <a:solidFill>
                  <a:schemeClr val="tx1"/>
                </a:solidFill>
                <a:latin typeface="Comic Sans MS" pitchFamily="66" charset="0"/>
              </a:rPr>
              <a:t> </a:t>
            </a:r>
            <a:r>
              <a:rPr lang="tr-TR" sz="2100" b="1" dirty="0" smtClean="0">
                <a:solidFill>
                  <a:srgbClr val="7030A0"/>
                </a:solidFill>
                <a:latin typeface="Comic Sans MS" pitchFamily="66" charset="0"/>
              </a:rPr>
              <a:t>Damgalarda;</a:t>
            </a:r>
          </a:p>
          <a:p>
            <a:pPr marL="0" indent="0" algn="just">
              <a:lnSpc>
                <a:spcPct val="150000"/>
              </a:lnSpc>
              <a:spcBef>
                <a:spcPts val="0"/>
              </a:spcBef>
              <a:buClr>
                <a:srgbClr val="7030A0"/>
              </a:buClr>
              <a:buFont typeface="Wingdings" pitchFamily="2" charset="2"/>
              <a:buChar char="Ø"/>
            </a:pPr>
            <a:r>
              <a:rPr lang="tr-TR" sz="2100" dirty="0" smtClean="0">
                <a:solidFill>
                  <a:schemeClr val="tx1"/>
                </a:solidFill>
                <a:latin typeface="Comic Sans MS" pitchFamily="66" charset="0"/>
              </a:rPr>
              <a:t> Hayvanın türü</a:t>
            </a:r>
            <a:r>
              <a:rPr lang="tr-TR" sz="2100" dirty="0" smtClean="0">
                <a:solidFill>
                  <a:schemeClr val="tx1"/>
                </a:solidFill>
                <a:latin typeface="Comic Sans MS" pitchFamily="66" charset="0"/>
              </a:rPr>
              <a:t>, </a:t>
            </a:r>
          </a:p>
          <a:p>
            <a:pPr marL="0" indent="0" algn="just">
              <a:lnSpc>
                <a:spcPct val="150000"/>
              </a:lnSpc>
              <a:spcBef>
                <a:spcPts val="0"/>
              </a:spcBef>
              <a:buClr>
                <a:srgbClr val="7030A0"/>
              </a:buClr>
              <a:buFont typeface="Wingdings" pitchFamily="2" charset="2"/>
              <a:buChar char="Ø"/>
            </a:pPr>
            <a:r>
              <a:rPr lang="tr-TR" sz="2100" dirty="0" smtClean="0">
                <a:solidFill>
                  <a:schemeClr val="tx1"/>
                </a:solidFill>
                <a:latin typeface="Comic Sans MS" pitchFamily="66" charset="0"/>
              </a:rPr>
              <a:t> </a:t>
            </a:r>
            <a:r>
              <a:rPr lang="tr-TR" sz="2100" dirty="0" smtClean="0">
                <a:solidFill>
                  <a:schemeClr val="tx1"/>
                </a:solidFill>
                <a:latin typeface="Comic Sans MS" pitchFamily="66" charset="0"/>
              </a:rPr>
              <a:t>Kesim yerinin ismi</a:t>
            </a:r>
            <a:r>
              <a:rPr lang="tr-TR" sz="2100" dirty="0" smtClean="0">
                <a:solidFill>
                  <a:schemeClr val="tx1"/>
                </a:solidFill>
                <a:latin typeface="Comic Sans MS" pitchFamily="66" charset="0"/>
              </a:rPr>
              <a:t>,</a:t>
            </a:r>
          </a:p>
          <a:p>
            <a:pPr marL="0" indent="0" algn="just">
              <a:lnSpc>
                <a:spcPct val="150000"/>
              </a:lnSpc>
              <a:spcBef>
                <a:spcPts val="0"/>
              </a:spcBef>
              <a:buClr>
                <a:srgbClr val="7030A0"/>
              </a:buClr>
              <a:buFont typeface="Wingdings" pitchFamily="2" charset="2"/>
              <a:buChar char="Ø"/>
            </a:pPr>
            <a:r>
              <a:rPr lang="tr-TR" sz="2100" dirty="0" smtClean="0">
                <a:solidFill>
                  <a:schemeClr val="tx1"/>
                </a:solidFill>
                <a:latin typeface="Comic Sans MS" pitchFamily="66" charset="0"/>
              </a:rPr>
              <a:t> </a:t>
            </a:r>
            <a:r>
              <a:rPr lang="tr-TR" sz="2100" dirty="0" smtClean="0">
                <a:solidFill>
                  <a:schemeClr val="tx1"/>
                </a:solidFill>
                <a:latin typeface="Comic Sans MS" pitchFamily="66" charset="0"/>
              </a:rPr>
              <a:t>Kod numarası</a:t>
            </a:r>
            <a:r>
              <a:rPr lang="tr-TR" sz="2100" dirty="0" smtClean="0">
                <a:solidFill>
                  <a:schemeClr val="tx1"/>
                </a:solidFill>
                <a:latin typeface="Comic Sans MS" pitchFamily="66" charset="0"/>
              </a:rPr>
              <a:t>,</a:t>
            </a:r>
          </a:p>
          <a:p>
            <a:pPr marL="0" indent="0" algn="just">
              <a:lnSpc>
                <a:spcPct val="150000"/>
              </a:lnSpc>
              <a:spcBef>
                <a:spcPts val="0"/>
              </a:spcBef>
              <a:buClr>
                <a:srgbClr val="7030A0"/>
              </a:buClr>
              <a:buFont typeface="Wingdings" pitchFamily="2" charset="2"/>
              <a:buChar char="Ø"/>
            </a:pPr>
            <a:r>
              <a:rPr lang="tr-TR" sz="2100" dirty="0" smtClean="0">
                <a:solidFill>
                  <a:schemeClr val="tx1"/>
                </a:solidFill>
                <a:latin typeface="Comic Sans MS" pitchFamily="66" charset="0"/>
              </a:rPr>
              <a:t> </a:t>
            </a:r>
            <a:r>
              <a:rPr lang="tr-TR" sz="2100" dirty="0" smtClean="0">
                <a:solidFill>
                  <a:schemeClr val="tx1"/>
                </a:solidFill>
                <a:latin typeface="Comic Sans MS" pitchFamily="66" charset="0"/>
              </a:rPr>
              <a:t>Bakanlıkça verilen sıra numarası bulunur.</a:t>
            </a:r>
          </a:p>
          <a:p>
            <a:pPr marL="0" indent="0" algn="just">
              <a:lnSpc>
                <a:spcPct val="150000"/>
              </a:lnSpc>
              <a:spcBef>
                <a:spcPts val="0"/>
              </a:spcBef>
              <a:buNone/>
            </a:pPr>
            <a:r>
              <a:rPr lang="tr-TR" sz="2100" dirty="0" smtClean="0">
                <a:solidFill>
                  <a:schemeClr val="tx1"/>
                </a:solidFill>
                <a:latin typeface="Comic Sans MS" pitchFamily="66" charset="0"/>
              </a:rPr>
              <a:t> Damgalar vücudun iki tarafına omuz, </a:t>
            </a:r>
            <a:r>
              <a:rPr lang="tr-TR" sz="2100" dirty="0" smtClean="0">
                <a:solidFill>
                  <a:schemeClr val="tx1"/>
                </a:solidFill>
                <a:latin typeface="Comic Sans MS" pitchFamily="66" charset="0"/>
              </a:rPr>
              <a:t>göğüs</a:t>
            </a:r>
            <a:r>
              <a:rPr lang="tr-TR" sz="2100" dirty="0" smtClean="0">
                <a:solidFill>
                  <a:schemeClr val="tx1"/>
                </a:solidFill>
                <a:latin typeface="Comic Sans MS" pitchFamily="66" charset="0"/>
              </a:rPr>
              <a:t>, karın, but veya </a:t>
            </a:r>
            <a:r>
              <a:rPr lang="tr-TR" sz="2100" dirty="0" smtClean="0">
                <a:solidFill>
                  <a:schemeClr val="tx1"/>
                </a:solidFill>
                <a:latin typeface="Comic Sans MS" pitchFamily="66" charset="0"/>
              </a:rPr>
              <a:t>sağrı bölgeleri </a:t>
            </a:r>
            <a:r>
              <a:rPr lang="tr-TR" sz="2100" dirty="0" smtClean="0">
                <a:solidFill>
                  <a:schemeClr val="tx1"/>
                </a:solidFill>
                <a:latin typeface="Comic Sans MS" pitchFamily="66" charset="0"/>
              </a:rPr>
              <a:t>üzerine vurulur.</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04800" y="188640"/>
            <a:ext cx="8686800" cy="1080120"/>
          </a:xfrm>
        </p:spPr>
        <p:txBody>
          <a:bodyPr>
            <a:normAutofit/>
          </a:bodyPr>
          <a:lstStyle/>
          <a:p>
            <a:r>
              <a:rPr lang="tr-TR" sz="2800" b="1" cap="none" dirty="0" smtClean="0">
                <a:solidFill>
                  <a:schemeClr val="tx1"/>
                </a:solidFill>
                <a:latin typeface="Comic Sans MS" pitchFamily="66" charset="0"/>
              </a:rPr>
              <a:t>KESİM ÜRÜNLERİ</a:t>
            </a:r>
            <a:endParaRPr lang="tr-TR" sz="2800" b="1" cap="none" dirty="0" smtClean="0">
              <a:solidFill>
                <a:schemeClr val="tx1"/>
              </a:solidFill>
              <a:latin typeface="Comic Sans MS" pitchFamily="66" charset="0"/>
            </a:endParaRPr>
          </a:p>
        </p:txBody>
      </p:sp>
      <p:sp>
        <p:nvSpPr>
          <p:cNvPr id="3" name="2 İçerik Yer Tutucusu"/>
          <p:cNvSpPr>
            <a:spLocks noGrp="1"/>
          </p:cNvSpPr>
          <p:nvPr>
            <p:ph idx="1"/>
          </p:nvPr>
        </p:nvSpPr>
        <p:spPr>
          <a:xfrm>
            <a:off x="304800" y="1124744"/>
            <a:ext cx="8686800" cy="5544616"/>
          </a:xfrm>
        </p:spPr>
        <p:txBody>
          <a:bodyPr>
            <a:noAutofit/>
          </a:bodyPr>
          <a:lstStyle/>
          <a:p>
            <a:pPr marL="457200" indent="-457200" algn="just">
              <a:lnSpc>
                <a:spcPct val="150000"/>
              </a:lnSpc>
              <a:spcBef>
                <a:spcPts val="0"/>
              </a:spcBef>
              <a:buNone/>
            </a:pPr>
            <a:r>
              <a:rPr lang="tr-TR" sz="2400" dirty="0" smtClean="0">
                <a:solidFill>
                  <a:srgbClr val="C00000"/>
                </a:solidFill>
                <a:latin typeface="Comic Sans MS" pitchFamily="66" charset="0"/>
              </a:rPr>
              <a:t>1. </a:t>
            </a:r>
            <a:r>
              <a:rPr lang="tr-TR" sz="2400" dirty="0" smtClean="0">
                <a:solidFill>
                  <a:srgbClr val="C00000"/>
                </a:solidFill>
                <a:latin typeface="Comic Sans MS" pitchFamily="66" charset="0"/>
              </a:rPr>
              <a:t>İnsan </a:t>
            </a:r>
            <a:r>
              <a:rPr lang="tr-TR" sz="2400" dirty="0" smtClean="0">
                <a:solidFill>
                  <a:srgbClr val="C00000"/>
                </a:solidFill>
                <a:latin typeface="Comic Sans MS" pitchFamily="66" charset="0"/>
              </a:rPr>
              <a:t>gıdası olarak uygun olanlar:</a:t>
            </a:r>
          </a:p>
          <a:p>
            <a:pPr marL="0" indent="0" algn="just">
              <a:lnSpc>
                <a:spcPct val="150000"/>
              </a:lnSpc>
              <a:spcBef>
                <a:spcPts val="0"/>
              </a:spcBef>
              <a:buNone/>
            </a:pPr>
            <a:r>
              <a:rPr lang="tr-TR" sz="2400" dirty="0" smtClean="0">
                <a:solidFill>
                  <a:srgbClr val="C00000"/>
                </a:solidFill>
                <a:latin typeface="Comic Sans MS" pitchFamily="66" charset="0"/>
              </a:rPr>
              <a:t> Karkas: </a:t>
            </a:r>
            <a:r>
              <a:rPr lang="tr-TR" sz="2200" dirty="0" smtClean="0">
                <a:solidFill>
                  <a:schemeClr val="tx1"/>
                </a:solidFill>
                <a:latin typeface="Comic Sans MS" pitchFamily="66" charset="0"/>
              </a:rPr>
              <a:t>kesim sonrası kanın tamamen </a:t>
            </a:r>
            <a:r>
              <a:rPr lang="tr-TR" sz="2200" dirty="0" smtClean="0">
                <a:solidFill>
                  <a:schemeClr val="tx1"/>
                </a:solidFill>
                <a:latin typeface="Comic Sans MS" pitchFamily="66" charset="0"/>
              </a:rPr>
              <a:t>akıtılması ve </a:t>
            </a:r>
            <a:r>
              <a:rPr lang="tr-TR" sz="2200" dirty="0" smtClean="0">
                <a:solidFill>
                  <a:schemeClr val="tx1"/>
                </a:solidFill>
                <a:latin typeface="Comic Sans MS" pitchFamily="66" charset="0"/>
              </a:rPr>
              <a:t>tüketime uygun olmayan </a:t>
            </a:r>
            <a:r>
              <a:rPr lang="tr-TR" sz="2200" dirty="0" smtClean="0">
                <a:solidFill>
                  <a:schemeClr val="tx1"/>
                </a:solidFill>
                <a:latin typeface="Comic Sans MS" pitchFamily="66" charset="0"/>
              </a:rPr>
              <a:t>kısımların uzaklaştırılması </a:t>
            </a:r>
            <a:r>
              <a:rPr lang="tr-TR" sz="2200" dirty="0" smtClean="0">
                <a:solidFill>
                  <a:schemeClr val="tx1"/>
                </a:solidFill>
                <a:latin typeface="Comic Sans MS" pitchFamily="66" charset="0"/>
              </a:rPr>
              <a:t>sonucu elde edilen kemikli </a:t>
            </a:r>
            <a:r>
              <a:rPr lang="tr-TR" sz="2200" dirty="0" smtClean="0">
                <a:solidFill>
                  <a:schemeClr val="tx1"/>
                </a:solidFill>
                <a:latin typeface="Comic Sans MS" pitchFamily="66" charset="0"/>
              </a:rPr>
              <a:t>eti kapsar</a:t>
            </a:r>
            <a:r>
              <a:rPr lang="tr-TR" sz="2200" dirty="0" smtClean="0">
                <a:solidFill>
                  <a:schemeClr val="tx1"/>
                </a:solidFill>
                <a:latin typeface="Comic Sans MS" pitchFamily="66" charset="0"/>
              </a:rPr>
              <a:t>.</a:t>
            </a:r>
          </a:p>
          <a:p>
            <a:pPr marL="0" indent="0" algn="just">
              <a:lnSpc>
                <a:spcPct val="150000"/>
              </a:lnSpc>
              <a:spcBef>
                <a:spcPts val="0"/>
              </a:spcBef>
              <a:buNone/>
            </a:pPr>
            <a:r>
              <a:rPr lang="tr-TR" sz="2200" dirty="0" smtClean="0">
                <a:solidFill>
                  <a:schemeClr val="tx1"/>
                </a:solidFill>
                <a:latin typeface="Comic Sans MS" pitchFamily="66" charset="0"/>
              </a:rPr>
              <a:t> Domuz </a:t>
            </a:r>
            <a:r>
              <a:rPr lang="tr-TR" sz="2200" dirty="0" smtClean="0">
                <a:solidFill>
                  <a:schemeClr val="tx1"/>
                </a:solidFill>
                <a:latin typeface="Comic Sans MS" pitchFamily="66" charset="0"/>
              </a:rPr>
              <a:t>dışındaki </a:t>
            </a:r>
            <a:r>
              <a:rPr lang="tr-TR" sz="2200" dirty="0" smtClean="0">
                <a:solidFill>
                  <a:schemeClr val="tx1"/>
                </a:solidFill>
                <a:latin typeface="Comic Sans MS" pitchFamily="66" charset="0"/>
              </a:rPr>
              <a:t>tüm karkaslarda deri, ayaklar </a:t>
            </a:r>
            <a:r>
              <a:rPr lang="tr-TR" sz="2200" dirty="0" smtClean="0">
                <a:solidFill>
                  <a:schemeClr val="tx1"/>
                </a:solidFill>
                <a:latin typeface="Comic Sans MS" pitchFamily="66" charset="0"/>
              </a:rPr>
              <a:t>ve baş uzaklaştırılır</a:t>
            </a:r>
            <a:r>
              <a:rPr lang="tr-TR" sz="2200" dirty="0" smtClean="0">
                <a:solidFill>
                  <a:schemeClr val="tx1"/>
                </a:solidFill>
                <a:latin typeface="Comic Sans MS" pitchFamily="66" charset="0"/>
              </a:rPr>
              <a:t>.</a:t>
            </a:r>
          </a:p>
          <a:p>
            <a:pPr marL="0" indent="0" algn="just">
              <a:lnSpc>
                <a:spcPct val="150000"/>
              </a:lnSpc>
              <a:spcBef>
                <a:spcPts val="0"/>
              </a:spcBef>
              <a:buNone/>
            </a:pPr>
            <a:r>
              <a:rPr lang="tr-TR" sz="2200" dirty="0" smtClean="0">
                <a:solidFill>
                  <a:schemeClr val="tx1"/>
                </a:solidFill>
                <a:latin typeface="Comic Sans MS" pitchFamily="66" charset="0"/>
              </a:rPr>
              <a:t> Koyunlarda </a:t>
            </a:r>
            <a:r>
              <a:rPr lang="tr-TR" sz="2200" dirty="0" smtClean="0">
                <a:solidFill>
                  <a:schemeClr val="tx1"/>
                </a:solidFill>
                <a:latin typeface="Comic Sans MS" pitchFamily="66" charset="0"/>
              </a:rPr>
              <a:t>yağlı </a:t>
            </a:r>
            <a:r>
              <a:rPr lang="tr-TR" sz="2200" dirty="0" smtClean="0">
                <a:solidFill>
                  <a:schemeClr val="tx1"/>
                </a:solidFill>
                <a:latin typeface="Comic Sans MS" pitchFamily="66" charset="0"/>
              </a:rPr>
              <a:t>kuyruk, kuzuda ise </a:t>
            </a:r>
            <a:r>
              <a:rPr lang="tr-TR" sz="2200" dirty="0" smtClean="0">
                <a:solidFill>
                  <a:schemeClr val="tx1"/>
                </a:solidFill>
                <a:latin typeface="Comic Sans MS" pitchFamily="66" charset="0"/>
              </a:rPr>
              <a:t>keçiden ayırmak </a:t>
            </a:r>
            <a:r>
              <a:rPr lang="tr-TR" sz="2200" dirty="0" smtClean="0">
                <a:solidFill>
                  <a:schemeClr val="tx1"/>
                </a:solidFill>
                <a:latin typeface="Comic Sans MS" pitchFamily="66" charset="0"/>
              </a:rPr>
              <a:t>için </a:t>
            </a:r>
            <a:r>
              <a:rPr lang="tr-TR" sz="2200" dirty="0" smtClean="0">
                <a:solidFill>
                  <a:schemeClr val="tx1"/>
                </a:solidFill>
                <a:latin typeface="Comic Sans MS" pitchFamily="66" charset="0"/>
              </a:rPr>
              <a:t>baş </a:t>
            </a:r>
            <a:r>
              <a:rPr lang="tr-TR" sz="2200" dirty="0" smtClean="0">
                <a:solidFill>
                  <a:schemeClr val="tx1"/>
                </a:solidFill>
                <a:latin typeface="Comic Sans MS" pitchFamily="66" charset="0"/>
              </a:rPr>
              <a:t>karkasta bırakılır.</a:t>
            </a:r>
          </a:p>
          <a:p>
            <a:pPr marL="0" indent="0" algn="just">
              <a:lnSpc>
                <a:spcPct val="150000"/>
              </a:lnSpc>
              <a:spcBef>
                <a:spcPts val="0"/>
              </a:spcBef>
              <a:buNone/>
            </a:pPr>
            <a:r>
              <a:rPr lang="tr-TR" sz="2200" dirty="0" smtClean="0">
                <a:solidFill>
                  <a:schemeClr val="tx1"/>
                </a:solidFill>
                <a:latin typeface="Comic Sans MS" pitchFamily="66" charset="0"/>
              </a:rPr>
              <a:t> </a:t>
            </a:r>
            <a:r>
              <a:rPr lang="tr-TR" sz="2200" dirty="0" smtClean="0">
                <a:solidFill>
                  <a:schemeClr val="tx1"/>
                </a:solidFill>
                <a:latin typeface="Comic Sans MS" pitchFamily="66" charset="0"/>
              </a:rPr>
              <a:t>Küçükbaş </a:t>
            </a:r>
            <a:r>
              <a:rPr lang="tr-TR" sz="2200" dirty="0" smtClean="0">
                <a:solidFill>
                  <a:schemeClr val="tx1"/>
                </a:solidFill>
                <a:latin typeface="Comic Sans MS" pitchFamily="66" charset="0"/>
              </a:rPr>
              <a:t>hayvanlarda ayaklar, deri </a:t>
            </a:r>
            <a:r>
              <a:rPr lang="tr-TR" sz="2200" dirty="0" smtClean="0">
                <a:solidFill>
                  <a:schemeClr val="tx1"/>
                </a:solidFill>
                <a:latin typeface="Comic Sans MS" pitchFamily="66" charset="0"/>
              </a:rPr>
              <a:t>yüzüldükten sonra </a:t>
            </a:r>
            <a:r>
              <a:rPr lang="tr-TR" sz="2200" dirty="0" smtClean="0">
                <a:solidFill>
                  <a:schemeClr val="tx1"/>
                </a:solidFill>
                <a:latin typeface="Comic Sans MS" pitchFamily="66" charset="0"/>
              </a:rPr>
              <a:t>ve tırnak çıkarıldıktan sonra paça </a:t>
            </a:r>
            <a:r>
              <a:rPr lang="tr-TR" sz="2200" dirty="0" smtClean="0">
                <a:solidFill>
                  <a:schemeClr val="tx1"/>
                </a:solidFill>
                <a:latin typeface="Comic Sans MS" pitchFamily="66" charset="0"/>
              </a:rPr>
              <a:t>olarak değerlendirilir</a:t>
            </a:r>
            <a:r>
              <a:rPr lang="tr-TR" sz="2200" dirty="0" smtClean="0">
                <a:solidFill>
                  <a:schemeClr val="tx1"/>
                </a:solidFill>
                <a:latin typeface="Comic Sans MS" pitchFamily="66" charset="0"/>
              </a:rPr>
              <a:t>.</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04800" y="1052736"/>
            <a:ext cx="8686800" cy="5616624"/>
          </a:xfrm>
        </p:spPr>
        <p:txBody>
          <a:bodyPr>
            <a:noAutofit/>
          </a:bodyPr>
          <a:lstStyle/>
          <a:p>
            <a:pPr marL="457200" indent="-457200" algn="just">
              <a:lnSpc>
                <a:spcPct val="150000"/>
              </a:lnSpc>
              <a:spcBef>
                <a:spcPts val="0"/>
              </a:spcBef>
              <a:buNone/>
            </a:pPr>
            <a:r>
              <a:rPr lang="tr-TR" sz="2400" dirty="0" smtClean="0">
                <a:solidFill>
                  <a:srgbClr val="C00000"/>
                </a:solidFill>
                <a:latin typeface="Comic Sans MS" pitchFamily="66" charset="0"/>
              </a:rPr>
              <a:t> Sakatat: </a:t>
            </a:r>
            <a:r>
              <a:rPr lang="tr-TR" sz="2200" dirty="0" smtClean="0">
                <a:solidFill>
                  <a:schemeClr val="tx1"/>
                </a:solidFill>
                <a:latin typeface="Comic Sans MS" pitchFamily="66" charset="0"/>
              </a:rPr>
              <a:t>insan gıdası olarak kullanılan </a:t>
            </a:r>
            <a:r>
              <a:rPr lang="tr-TR" sz="2200" dirty="0" smtClean="0">
                <a:solidFill>
                  <a:schemeClr val="tx1"/>
                </a:solidFill>
                <a:latin typeface="Comic Sans MS" pitchFamily="66" charset="0"/>
              </a:rPr>
              <a:t>iç organlardır</a:t>
            </a:r>
            <a:r>
              <a:rPr lang="tr-TR" sz="2200" dirty="0" smtClean="0">
                <a:solidFill>
                  <a:schemeClr val="tx1"/>
                </a:solidFill>
                <a:latin typeface="Comic Sans MS" pitchFamily="66" charset="0"/>
              </a:rPr>
              <a:t>.</a:t>
            </a:r>
          </a:p>
          <a:p>
            <a:pPr marL="0" indent="0" algn="just">
              <a:lnSpc>
                <a:spcPct val="150000"/>
              </a:lnSpc>
              <a:spcBef>
                <a:spcPts val="0"/>
              </a:spcBef>
              <a:buNone/>
            </a:pPr>
            <a:r>
              <a:rPr lang="tr-TR" sz="2200" dirty="0" smtClean="0">
                <a:solidFill>
                  <a:schemeClr val="tx1"/>
                </a:solidFill>
                <a:latin typeface="Comic Sans MS" pitchFamily="66" charset="0"/>
              </a:rPr>
              <a:t> Sakatat tüketim </a:t>
            </a:r>
            <a:r>
              <a:rPr lang="tr-TR" sz="2200" dirty="0" smtClean="0">
                <a:solidFill>
                  <a:schemeClr val="tx1"/>
                </a:solidFill>
                <a:latin typeface="Comic Sans MS" pitchFamily="66" charset="0"/>
              </a:rPr>
              <a:t>alışkanlıkları </a:t>
            </a:r>
            <a:r>
              <a:rPr lang="tr-TR" sz="2200" dirty="0" smtClean="0">
                <a:solidFill>
                  <a:schemeClr val="tx1"/>
                </a:solidFill>
                <a:latin typeface="Comic Sans MS" pitchFamily="66" charset="0"/>
              </a:rPr>
              <a:t>ver </a:t>
            </a:r>
            <a:r>
              <a:rPr lang="tr-TR" sz="2200" dirty="0" smtClean="0">
                <a:solidFill>
                  <a:schemeClr val="tx1"/>
                </a:solidFill>
                <a:latin typeface="Comic Sans MS" pitchFamily="66" charset="0"/>
              </a:rPr>
              <a:t>tercihleri topluma </a:t>
            </a:r>
            <a:r>
              <a:rPr lang="tr-TR" sz="2200" dirty="0" smtClean="0">
                <a:solidFill>
                  <a:schemeClr val="tx1"/>
                </a:solidFill>
                <a:latin typeface="Comic Sans MS" pitchFamily="66" charset="0"/>
              </a:rPr>
              <a:t>göre </a:t>
            </a:r>
            <a:r>
              <a:rPr lang="tr-TR" sz="2200" dirty="0" smtClean="0">
                <a:solidFill>
                  <a:schemeClr val="tx1"/>
                </a:solidFill>
                <a:latin typeface="Comic Sans MS" pitchFamily="66" charset="0"/>
              </a:rPr>
              <a:t>değişkenlik </a:t>
            </a:r>
            <a:r>
              <a:rPr lang="tr-TR" sz="2200" dirty="0" smtClean="0">
                <a:solidFill>
                  <a:schemeClr val="tx1"/>
                </a:solidFill>
                <a:latin typeface="Comic Sans MS" pitchFamily="66" charset="0"/>
              </a:rPr>
              <a:t>gösterir.</a:t>
            </a:r>
          </a:p>
          <a:p>
            <a:pPr marL="0" indent="0" algn="just">
              <a:lnSpc>
                <a:spcPct val="150000"/>
              </a:lnSpc>
              <a:spcBef>
                <a:spcPts val="0"/>
              </a:spcBef>
              <a:buNone/>
            </a:pPr>
            <a:r>
              <a:rPr lang="tr-TR" sz="2200" dirty="0" smtClean="0">
                <a:solidFill>
                  <a:schemeClr val="tx1"/>
                </a:solidFill>
                <a:latin typeface="Comic Sans MS" pitchFamily="66" charset="0"/>
              </a:rPr>
              <a:t> Beyin, dil, </a:t>
            </a:r>
            <a:r>
              <a:rPr lang="tr-TR" sz="2200" dirty="0" smtClean="0">
                <a:solidFill>
                  <a:schemeClr val="tx1"/>
                </a:solidFill>
                <a:latin typeface="Comic Sans MS" pitchFamily="66" charset="0"/>
              </a:rPr>
              <a:t>karaciğer</a:t>
            </a:r>
            <a:r>
              <a:rPr lang="tr-TR" sz="2200" dirty="0" smtClean="0">
                <a:solidFill>
                  <a:schemeClr val="tx1"/>
                </a:solidFill>
                <a:latin typeface="Comic Sans MS" pitchFamily="66" charset="0"/>
              </a:rPr>
              <a:t>, böbrek, dalak, </a:t>
            </a:r>
            <a:r>
              <a:rPr lang="tr-TR" sz="2200" dirty="0" smtClean="0">
                <a:solidFill>
                  <a:schemeClr val="tx1"/>
                </a:solidFill>
                <a:latin typeface="Comic Sans MS" pitchFamily="66" charset="0"/>
              </a:rPr>
              <a:t>yürek, uykuluk</a:t>
            </a:r>
            <a:r>
              <a:rPr lang="tr-TR" sz="2200" dirty="0" smtClean="0">
                <a:solidFill>
                  <a:schemeClr val="tx1"/>
                </a:solidFill>
                <a:latin typeface="Comic Sans MS" pitchFamily="66" charset="0"/>
              </a:rPr>
              <a:t>* (timüs bezi), </a:t>
            </a:r>
            <a:r>
              <a:rPr lang="tr-TR" sz="2200" dirty="0" smtClean="0">
                <a:solidFill>
                  <a:schemeClr val="tx1"/>
                </a:solidFill>
                <a:latin typeface="Comic Sans MS" pitchFamily="66" charset="0"/>
              </a:rPr>
              <a:t>işkembe</a:t>
            </a:r>
            <a:r>
              <a:rPr lang="tr-TR" sz="2200" dirty="0" smtClean="0">
                <a:solidFill>
                  <a:schemeClr val="tx1"/>
                </a:solidFill>
                <a:latin typeface="Comic Sans MS" pitchFamily="66" charset="0"/>
              </a:rPr>
              <a:t>, yutak vb</a:t>
            </a:r>
            <a:r>
              <a:rPr lang="tr-TR" sz="2200" dirty="0" smtClean="0">
                <a:solidFill>
                  <a:schemeClr val="tx1"/>
                </a:solidFill>
                <a:latin typeface="Comic Sans MS" pitchFamily="66" charset="0"/>
              </a:rPr>
              <a:t>.</a:t>
            </a:r>
          </a:p>
          <a:p>
            <a:pPr marL="0" indent="0" algn="just">
              <a:lnSpc>
                <a:spcPct val="150000"/>
              </a:lnSpc>
              <a:spcBef>
                <a:spcPts val="0"/>
              </a:spcBef>
              <a:buNone/>
            </a:pPr>
            <a:endParaRPr lang="tr-TR" sz="2200" dirty="0" smtClean="0">
              <a:solidFill>
                <a:schemeClr val="tx1"/>
              </a:solidFill>
              <a:latin typeface="Comic Sans MS" pitchFamily="66" charset="0"/>
            </a:endParaRPr>
          </a:p>
          <a:p>
            <a:pPr marL="0" indent="0" algn="just">
              <a:lnSpc>
                <a:spcPct val="150000"/>
              </a:lnSpc>
              <a:spcBef>
                <a:spcPts val="0"/>
              </a:spcBef>
              <a:buNone/>
            </a:pPr>
            <a:r>
              <a:rPr lang="tr-TR" sz="2200" dirty="0" smtClean="0">
                <a:solidFill>
                  <a:schemeClr val="tx1"/>
                </a:solidFill>
                <a:latin typeface="Comic Sans MS" pitchFamily="66" charset="0"/>
              </a:rPr>
              <a:t>*</a:t>
            </a:r>
            <a:r>
              <a:rPr lang="tr-TR" sz="2200" dirty="0" smtClean="0">
                <a:solidFill>
                  <a:srgbClr val="0070C0"/>
                </a:solidFill>
                <a:latin typeface="Comic Sans MS" pitchFamily="66" charset="0"/>
              </a:rPr>
              <a:t>Uykuluk denen kısım hayvanın </a:t>
            </a:r>
            <a:r>
              <a:rPr lang="tr-TR" sz="2200" dirty="0" smtClean="0">
                <a:solidFill>
                  <a:srgbClr val="0070C0"/>
                </a:solidFill>
                <a:latin typeface="Comic Sans MS" pitchFamily="66" charset="0"/>
              </a:rPr>
              <a:t>göğüs </a:t>
            </a:r>
            <a:r>
              <a:rPr lang="tr-TR" sz="2200" dirty="0" smtClean="0">
                <a:solidFill>
                  <a:srgbClr val="0070C0"/>
                </a:solidFill>
                <a:latin typeface="Comic Sans MS" pitchFamily="66" charset="0"/>
              </a:rPr>
              <a:t>kafesinin üst kısmında </a:t>
            </a:r>
            <a:r>
              <a:rPr lang="tr-TR" sz="2200" dirty="0" smtClean="0">
                <a:solidFill>
                  <a:srgbClr val="0070C0"/>
                </a:solidFill>
                <a:latin typeface="Comic Sans MS" pitchFamily="66" charset="0"/>
              </a:rPr>
              <a:t>bulunan </a:t>
            </a:r>
            <a:r>
              <a:rPr lang="tr-TR" sz="2200" dirty="0" err="1" smtClean="0">
                <a:solidFill>
                  <a:srgbClr val="0070C0"/>
                </a:solidFill>
                <a:latin typeface="Comic Sans MS" pitchFamily="66" charset="0"/>
              </a:rPr>
              <a:t>timus</a:t>
            </a:r>
            <a:r>
              <a:rPr lang="tr-TR" sz="2200" dirty="0" smtClean="0">
                <a:solidFill>
                  <a:srgbClr val="0070C0"/>
                </a:solidFill>
                <a:latin typeface="Comic Sans MS" pitchFamily="66" charset="0"/>
              </a:rPr>
              <a:t> </a:t>
            </a:r>
            <a:r>
              <a:rPr lang="tr-TR" sz="2200" dirty="0" smtClean="0">
                <a:solidFill>
                  <a:srgbClr val="0070C0"/>
                </a:solidFill>
                <a:latin typeface="Comic Sans MS" pitchFamily="66" charset="0"/>
              </a:rPr>
              <a:t>ve pankreas bölgelerindeki bazı salgı bezlerinden </a:t>
            </a:r>
            <a:r>
              <a:rPr lang="tr-TR" sz="2200" dirty="0" smtClean="0">
                <a:solidFill>
                  <a:srgbClr val="0070C0"/>
                </a:solidFill>
                <a:latin typeface="Comic Sans MS" pitchFamily="66" charset="0"/>
              </a:rPr>
              <a:t>oluşur</a:t>
            </a:r>
            <a:r>
              <a:rPr lang="tr-TR" sz="2200" dirty="0" smtClean="0">
                <a:solidFill>
                  <a:srgbClr val="0070C0"/>
                </a:solidFill>
                <a:latin typeface="Comic Sans MS" pitchFamily="66" charset="0"/>
              </a:rPr>
              <a:t>.</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04800" y="548680"/>
            <a:ext cx="8686800" cy="6120680"/>
          </a:xfrm>
        </p:spPr>
        <p:txBody>
          <a:bodyPr>
            <a:noAutofit/>
          </a:bodyPr>
          <a:lstStyle/>
          <a:p>
            <a:pPr marL="457200" indent="-457200" algn="just">
              <a:lnSpc>
                <a:spcPct val="150000"/>
              </a:lnSpc>
              <a:spcBef>
                <a:spcPts val="0"/>
              </a:spcBef>
              <a:buNone/>
            </a:pPr>
            <a:r>
              <a:rPr lang="tr-TR" sz="2400" dirty="0" smtClean="0">
                <a:solidFill>
                  <a:srgbClr val="C00000"/>
                </a:solidFill>
                <a:latin typeface="Comic Sans MS" pitchFamily="66" charset="0"/>
              </a:rPr>
              <a:t>2. Kesim Artıkları (Yan Ürünler)</a:t>
            </a:r>
          </a:p>
          <a:p>
            <a:pPr marL="0" indent="0" algn="just">
              <a:lnSpc>
                <a:spcPct val="150000"/>
              </a:lnSpc>
              <a:spcBef>
                <a:spcPts val="0"/>
              </a:spcBef>
              <a:buClr>
                <a:srgbClr val="C00000"/>
              </a:buClr>
              <a:buFont typeface="Wingdings" pitchFamily="2" charset="2"/>
              <a:buChar char="Ø"/>
            </a:pPr>
            <a:r>
              <a:rPr lang="tr-TR" sz="2200" dirty="0" smtClean="0">
                <a:solidFill>
                  <a:schemeClr val="tx1"/>
                </a:solidFill>
                <a:latin typeface="Comic Sans MS" pitchFamily="66" charset="0"/>
              </a:rPr>
              <a:t> </a:t>
            </a:r>
            <a:r>
              <a:rPr lang="tr-TR" sz="2200" dirty="0" err="1" smtClean="0">
                <a:solidFill>
                  <a:schemeClr val="tx1"/>
                </a:solidFill>
                <a:latin typeface="Comic Sans MS" pitchFamily="66" charset="0"/>
              </a:rPr>
              <a:t>Konfiskat</a:t>
            </a:r>
            <a:r>
              <a:rPr lang="tr-TR" sz="2200" dirty="0" smtClean="0">
                <a:solidFill>
                  <a:schemeClr val="tx1"/>
                </a:solidFill>
                <a:latin typeface="Comic Sans MS" pitchFamily="66" charset="0"/>
              </a:rPr>
              <a:t> olarak adlandırılan tüketilmeyen </a:t>
            </a:r>
            <a:r>
              <a:rPr lang="tr-TR" sz="2200" dirty="0" smtClean="0">
                <a:solidFill>
                  <a:schemeClr val="tx1"/>
                </a:solidFill>
                <a:latin typeface="Comic Sans MS" pitchFamily="66" charset="0"/>
              </a:rPr>
              <a:t>kısımlar ile </a:t>
            </a:r>
            <a:r>
              <a:rPr lang="tr-TR" sz="2200" dirty="0" smtClean="0">
                <a:solidFill>
                  <a:schemeClr val="tx1"/>
                </a:solidFill>
                <a:latin typeface="Comic Sans MS" pitchFamily="66" charset="0"/>
              </a:rPr>
              <a:t>kan ve </a:t>
            </a:r>
            <a:r>
              <a:rPr lang="tr-TR" sz="2200" dirty="0" smtClean="0">
                <a:solidFill>
                  <a:schemeClr val="tx1"/>
                </a:solidFill>
                <a:latin typeface="Comic Sans MS" pitchFamily="66" charset="0"/>
              </a:rPr>
              <a:t>yağ: </a:t>
            </a:r>
            <a:r>
              <a:rPr lang="tr-TR" sz="2200" dirty="0" err="1" smtClean="0">
                <a:solidFill>
                  <a:schemeClr val="tx1"/>
                </a:solidFill>
                <a:latin typeface="Comic Sans MS" pitchFamily="66" charset="0"/>
              </a:rPr>
              <a:t>rendering</a:t>
            </a:r>
            <a:r>
              <a:rPr lang="tr-TR" sz="2200" dirty="0" smtClean="0">
                <a:solidFill>
                  <a:schemeClr val="tx1"/>
                </a:solidFill>
                <a:latin typeface="Comic Sans MS" pitchFamily="66" charset="0"/>
              </a:rPr>
              <a:t> tesislerinde et unu, </a:t>
            </a:r>
            <a:r>
              <a:rPr lang="tr-TR" sz="2200" dirty="0" smtClean="0">
                <a:solidFill>
                  <a:schemeClr val="tx1"/>
                </a:solidFill>
                <a:latin typeface="Comic Sans MS" pitchFamily="66" charset="0"/>
              </a:rPr>
              <a:t>kemik unu</a:t>
            </a:r>
            <a:r>
              <a:rPr lang="tr-TR" sz="2200" dirty="0" smtClean="0">
                <a:solidFill>
                  <a:schemeClr val="tx1"/>
                </a:solidFill>
                <a:latin typeface="Comic Sans MS" pitchFamily="66" charset="0"/>
              </a:rPr>
              <a:t>, et-kemik unu ve kan ununa islenir</a:t>
            </a:r>
            <a:r>
              <a:rPr lang="tr-TR" sz="2200" dirty="0" smtClean="0">
                <a:solidFill>
                  <a:schemeClr val="tx1"/>
                </a:solidFill>
                <a:latin typeface="Comic Sans MS" pitchFamily="66" charset="0"/>
              </a:rPr>
              <a:t>.</a:t>
            </a:r>
          </a:p>
          <a:p>
            <a:pPr marL="0" indent="0" algn="just">
              <a:lnSpc>
                <a:spcPct val="150000"/>
              </a:lnSpc>
              <a:spcBef>
                <a:spcPts val="0"/>
              </a:spcBef>
              <a:buClr>
                <a:srgbClr val="C00000"/>
              </a:buClr>
              <a:buFont typeface="Wingdings" pitchFamily="2" charset="2"/>
              <a:buChar char="Ø"/>
            </a:pPr>
            <a:r>
              <a:rPr lang="tr-TR" sz="2200" dirty="0" smtClean="0">
                <a:solidFill>
                  <a:schemeClr val="tx1"/>
                </a:solidFill>
                <a:latin typeface="Comic Sans MS" pitchFamily="66" charset="0"/>
              </a:rPr>
              <a:t> </a:t>
            </a:r>
            <a:r>
              <a:rPr lang="tr-TR" sz="2200" dirty="0" smtClean="0">
                <a:solidFill>
                  <a:schemeClr val="tx1"/>
                </a:solidFill>
                <a:latin typeface="Comic Sans MS" pitchFamily="66" charset="0"/>
              </a:rPr>
              <a:t>Deri ve kürk: deri </a:t>
            </a:r>
            <a:r>
              <a:rPr lang="tr-TR" sz="2200" dirty="0" smtClean="0">
                <a:solidFill>
                  <a:schemeClr val="tx1"/>
                </a:solidFill>
                <a:latin typeface="Comic Sans MS" pitchFamily="66" charset="0"/>
              </a:rPr>
              <a:t>sanayi </a:t>
            </a:r>
          </a:p>
          <a:p>
            <a:pPr marL="0" indent="0" algn="just">
              <a:lnSpc>
                <a:spcPct val="150000"/>
              </a:lnSpc>
              <a:spcBef>
                <a:spcPts val="0"/>
              </a:spcBef>
              <a:buClr>
                <a:srgbClr val="C00000"/>
              </a:buClr>
              <a:buFont typeface="Wingdings" pitchFamily="2" charset="2"/>
              <a:buChar char="Ø"/>
            </a:pPr>
            <a:r>
              <a:rPr lang="tr-TR" sz="2200" dirty="0" smtClean="0">
                <a:solidFill>
                  <a:schemeClr val="tx1"/>
                </a:solidFill>
                <a:latin typeface="Comic Sans MS" pitchFamily="66" charset="0"/>
              </a:rPr>
              <a:t> </a:t>
            </a:r>
            <a:r>
              <a:rPr lang="tr-TR" sz="2200" dirty="0" smtClean="0">
                <a:solidFill>
                  <a:schemeClr val="tx1"/>
                </a:solidFill>
                <a:latin typeface="Comic Sans MS" pitchFamily="66" charset="0"/>
              </a:rPr>
              <a:t>Salgı bezleri: eczacılık ve </a:t>
            </a:r>
            <a:r>
              <a:rPr lang="tr-TR" sz="2200" dirty="0" smtClean="0">
                <a:solidFill>
                  <a:schemeClr val="tx1"/>
                </a:solidFill>
                <a:latin typeface="Comic Sans MS" pitchFamily="66" charset="0"/>
              </a:rPr>
              <a:t>kozmetik</a:t>
            </a:r>
          </a:p>
          <a:p>
            <a:pPr marL="0" indent="0" algn="just">
              <a:lnSpc>
                <a:spcPct val="150000"/>
              </a:lnSpc>
              <a:spcBef>
                <a:spcPts val="0"/>
              </a:spcBef>
              <a:buClr>
                <a:srgbClr val="C00000"/>
              </a:buClr>
              <a:buFont typeface="Wingdings" pitchFamily="2" charset="2"/>
              <a:buChar char="Ø"/>
            </a:pPr>
            <a:r>
              <a:rPr lang="tr-TR" sz="2200" dirty="0" smtClean="0">
                <a:solidFill>
                  <a:schemeClr val="tx1"/>
                </a:solidFill>
                <a:latin typeface="Comic Sans MS" pitchFamily="66" charset="0"/>
              </a:rPr>
              <a:t> </a:t>
            </a:r>
            <a:r>
              <a:rPr lang="tr-TR" sz="2200" dirty="0" smtClean="0">
                <a:solidFill>
                  <a:schemeClr val="tx1"/>
                </a:solidFill>
                <a:latin typeface="Comic Sans MS" pitchFamily="66" charset="0"/>
              </a:rPr>
              <a:t>Kemik: </a:t>
            </a:r>
            <a:r>
              <a:rPr lang="tr-TR" sz="2200" dirty="0" smtClean="0">
                <a:solidFill>
                  <a:schemeClr val="tx1"/>
                </a:solidFill>
                <a:latin typeface="Comic Sans MS" pitchFamily="66" charset="0"/>
              </a:rPr>
              <a:t>tutkal</a:t>
            </a:r>
          </a:p>
          <a:p>
            <a:pPr marL="0" indent="0" algn="just">
              <a:lnSpc>
                <a:spcPct val="150000"/>
              </a:lnSpc>
              <a:spcBef>
                <a:spcPts val="0"/>
              </a:spcBef>
              <a:buClr>
                <a:srgbClr val="C00000"/>
              </a:buClr>
              <a:buFont typeface="Wingdings" pitchFamily="2" charset="2"/>
              <a:buChar char="Ø"/>
            </a:pPr>
            <a:r>
              <a:rPr lang="tr-TR" sz="2200" dirty="0" smtClean="0">
                <a:solidFill>
                  <a:schemeClr val="tx1"/>
                </a:solidFill>
                <a:latin typeface="Comic Sans MS" pitchFamily="66" charset="0"/>
              </a:rPr>
              <a:t> Yağ: sabun</a:t>
            </a:r>
          </a:p>
          <a:p>
            <a:pPr marL="0" indent="0" algn="just">
              <a:lnSpc>
                <a:spcPct val="150000"/>
              </a:lnSpc>
              <a:spcBef>
                <a:spcPts val="0"/>
              </a:spcBef>
              <a:buClr>
                <a:srgbClr val="C00000"/>
              </a:buClr>
              <a:buFont typeface="Wingdings" pitchFamily="2" charset="2"/>
              <a:buChar char="Ø"/>
            </a:pPr>
            <a:r>
              <a:rPr lang="tr-TR" sz="2200" dirty="0" smtClean="0">
                <a:solidFill>
                  <a:schemeClr val="tx1"/>
                </a:solidFill>
                <a:latin typeface="Comic Sans MS" pitchFamily="66" charset="0"/>
              </a:rPr>
              <a:t> </a:t>
            </a:r>
            <a:r>
              <a:rPr lang="tr-TR" sz="2200" dirty="0" smtClean="0">
                <a:solidFill>
                  <a:schemeClr val="tx1"/>
                </a:solidFill>
                <a:latin typeface="Comic Sans MS" pitchFamily="66" charset="0"/>
              </a:rPr>
              <a:t>Kuzu ve dana </a:t>
            </a:r>
            <a:r>
              <a:rPr lang="tr-TR" sz="2200" dirty="0" smtClean="0">
                <a:solidFill>
                  <a:schemeClr val="tx1"/>
                </a:solidFill>
                <a:latin typeface="Comic Sans MS" pitchFamily="66" charset="0"/>
              </a:rPr>
              <a:t>işkembesi</a:t>
            </a:r>
            <a:r>
              <a:rPr lang="tr-TR" sz="2200" dirty="0" smtClean="0">
                <a:solidFill>
                  <a:schemeClr val="tx1"/>
                </a:solidFill>
                <a:latin typeface="Comic Sans MS" pitchFamily="66" charset="0"/>
              </a:rPr>
              <a:t>: </a:t>
            </a:r>
            <a:r>
              <a:rPr lang="tr-TR" sz="2200" dirty="0" err="1" smtClean="0">
                <a:solidFill>
                  <a:schemeClr val="tx1"/>
                </a:solidFill>
                <a:latin typeface="Comic Sans MS" pitchFamily="66" charset="0"/>
              </a:rPr>
              <a:t>rennet</a:t>
            </a:r>
            <a:r>
              <a:rPr lang="tr-TR" sz="2200" dirty="0" smtClean="0">
                <a:solidFill>
                  <a:schemeClr val="tx1"/>
                </a:solidFill>
                <a:latin typeface="Comic Sans MS" pitchFamily="66" charset="0"/>
              </a:rPr>
              <a:t> (peynir mayası</a:t>
            </a:r>
            <a:r>
              <a:rPr lang="tr-TR" sz="2200" dirty="0" smtClean="0">
                <a:solidFill>
                  <a:schemeClr val="tx1"/>
                </a:solidFill>
                <a:latin typeface="Comic Sans MS" pitchFamily="66" charset="0"/>
              </a:rPr>
              <a:t>)</a:t>
            </a:r>
          </a:p>
          <a:p>
            <a:pPr marL="0" indent="0" algn="just">
              <a:lnSpc>
                <a:spcPct val="150000"/>
              </a:lnSpc>
              <a:spcBef>
                <a:spcPts val="0"/>
              </a:spcBef>
              <a:buClr>
                <a:srgbClr val="C00000"/>
              </a:buClr>
              <a:buFont typeface="Wingdings" pitchFamily="2" charset="2"/>
              <a:buChar char="Ø"/>
            </a:pPr>
            <a:r>
              <a:rPr lang="tr-TR" sz="2200" dirty="0" smtClean="0">
                <a:solidFill>
                  <a:schemeClr val="tx1"/>
                </a:solidFill>
                <a:latin typeface="Comic Sans MS" pitchFamily="66" charset="0"/>
              </a:rPr>
              <a:t> </a:t>
            </a:r>
            <a:r>
              <a:rPr lang="tr-TR" sz="2200" dirty="0" smtClean="0">
                <a:solidFill>
                  <a:schemeClr val="tx1"/>
                </a:solidFill>
                <a:latin typeface="Comic Sans MS" pitchFamily="66" charset="0"/>
              </a:rPr>
              <a:t>Kıllar ve tüy: </a:t>
            </a:r>
            <a:r>
              <a:rPr lang="tr-TR" sz="2200" dirty="0" smtClean="0">
                <a:solidFill>
                  <a:schemeClr val="tx1"/>
                </a:solidFill>
                <a:latin typeface="Comic Sans MS" pitchFamily="66" charset="0"/>
              </a:rPr>
              <a:t>fırça</a:t>
            </a:r>
          </a:p>
          <a:p>
            <a:pPr marL="0" indent="0" algn="just">
              <a:lnSpc>
                <a:spcPct val="150000"/>
              </a:lnSpc>
              <a:spcBef>
                <a:spcPts val="0"/>
              </a:spcBef>
              <a:buClr>
                <a:srgbClr val="C00000"/>
              </a:buClr>
              <a:buFont typeface="Wingdings" pitchFamily="2" charset="2"/>
              <a:buChar char="Ø"/>
            </a:pPr>
            <a:r>
              <a:rPr lang="tr-TR" sz="2200" dirty="0" smtClean="0">
                <a:solidFill>
                  <a:schemeClr val="tx1"/>
                </a:solidFill>
                <a:latin typeface="Comic Sans MS" pitchFamily="66" charset="0"/>
              </a:rPr>
              <a:t> </a:t>
            </a:r>
            <a:r>
              <a:rPr lang="tr-TR" sz="2200" dirty="0" smtClean="0">
                <a:solidFill>
                  <a:schemeClr val="tx1"/>
                </a:solidFill>
                <a:latin typeface="Comic Sans MS" pitchFamily="66" charset="0"/>
              </a:rPr>
              <a:t>Boynuz ve tırnaklar: tarak ve </a:t>
            </a:r>
            <a:r>
              <a:rPr lang="tr-TR" sz="2200" dirty="0" smtClean="0">
                <a:solidFill>
                  <a:schemeClr val="tx1"/>
                </a:solidFill>
                <a:latin typeface="Comic Sans MS" pitchFamily="66" charset="0"/>
              </a:rPr>
              <a:t>düğme</a:t>
            </a:r>
            <a:endParaRPr lang="tr-TR" sz="2200" dirty="0" smtClean="0">
              <a:solidFill>
                <a:srgbClr val="0070C0"/>
              </a:solidFill>
              <a:latin typeface="Comic Sans MS" pitchFamily="66"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04800" y="548680"/>
            <a:ext cx="8686800" cy="6120680"/>
          </a:xfrm>
        </p:spPr>
        <p:txBody>
          <a:bodyPr>
            <a:noAutofit/>
          </a:bodyPr>
          <a:lstStyle/>
          <a:p>
            <a:pPr marL="457200" indent="-457200" algn="just">
              <a:lnSpc>
                <a:spcPct val="150000"/>
              </a:lnSpc>
              <a:spcBef>
                <a:spcPts val="0"/>
              </a:spcBef>
              <a:buNone/>
            </a:pPr>
            <a:r>
              <a:rPr lang="tr-TR" sz="2400" dirty="0" smtClean="0">
                <a:solidFill>
                  <a:srgbClr val="C00000"/>
                </a:solidFill>
                <a:latin typeface="Comic Sans MS" pitchFamily="66" charset="0"/>
              </a:rPr>
              <a:t>3. Kesim Atıkları</a:t>
            </a:r>
          </a:p>
          <a:p>
            <a:pPr marL="0" indent="0" algn="just">
              <a:lnSpc>
                <a:spcPct val="150000"/>
              </a:lnSpc>
              <a:spcBef>
                <a:spcPts val="0"/>
              </a:spcBef>
              <a:buNone/>
            </a:pPr>
            <a:r>
              <a:rPr lang="tr-TR" sz="2200" dirty="0" smtClean="0">
                <a:solidFill>
                  <a:schemeClr val="tx1"/>
                </a:solidFill>
                <a:latin typeface="Comic Sans MS" pitchFamily="66" charset="0"/>
              </a:rPr>
              <a:t> </a:t>
            </a:r>
            <a:endParaRPr lang="tr-TR" sz="2200" dirty="0" smtClean="0">
              <a:solidFill>
                <a:schemeClr val="tx1"/>
              </a:solidFill>
              <a:latin typeface="Comic Sans MS" pitchFamily="66" charset="0"/>
            </a:endParaRPr>
          </a:p>
          <a:p>
            <a:pPr marL="0" indent="0" algn="just">
              <a:lnSpc>
                <a:spcPct val="150000"/>
              </a:lnSpc>
              <a:spcBef>
                <a:spcPts val="0"/>
              </a:spcBef>
              <a:buNone/>
            </a:pPr>
            <a:r>
              <a:rPr lang="tr-TR" sz="2400" dirty="0" smtClean="0">
                <a:solidFill>
                  <a:schemeClr val="tx1"/>
                </a:solidFill>
                <a:latin typeface="Comic Sans MS" pitchFamily="66" charset="0"/>
              </a:rPr>
              <a:t>Mide </a:t>
            </a:r>
            <a:r>
              <a:rPr lang="tr-TR" sz="2400" dirty="0" smtClean="0">
                <a:solidFill>
                  <a:schemeClr val="tx1"/>
                </a:solidFill>
                <a:latin typeface="Comic Sans MS" pitchFamily="66" charset="0"/>
              </a:rPr>
              <a:t>ve </a:t>
            </a:r>
            <a:r>
              <a:rPr lang="tr-TR" sz="2400" dirty="0" smtClean="0">
                <a:solidFill>
                  <a:schemeClr val="tx1"/>
                </a:solidFill>
                <a:latin typeface="Comic Sans MS" pitchFamily="66" charset="0"/>
              </a:rPr>
              <a:t>bağırsak </a:t>
            </a:r>
            <a:r>
              <a:rPr lang="tr-TR" sz="2400" dirty="0" smtClean="0">
                <a:solidFill>
                  <a:schemeClr val="tx1"/>
                </a:solidFill>
                <a:latin typeface="Comic Sans MS" pitchFamily="66" charset="0"/>
              </a:rPr>
              <a:t>içerikleri gübre </a:t>
            </a:r>
            <a:r>
              <a:rPr lang="tr-TR" sz="2400" dirty="0" smtClean="0">
                <a:solidFill>
                  <a:schemeClr val="tx1"/>
                </a:solidFill>
                <a:latin typeface="Comic Sans MS" pitchFamily="66" charset="0"/>
              </a:rPr>
              <a:t>olarak kullanılabilir </a:t>
            </a:r>
            <a:r>
              <a:rPr lang="tr-TR" sz="2400" dirty="0" smtClean="0">
                <a:solidFill>
                  <a:schemeClr val="tx1"/>
                </a:solidFill>
                <a:latin typeface="Comic Sans MS" pitchFamily="66" charset="0"/>
              </a:rPr>
              <a:t>veya </a:t>
            </a:r>
            <a:r>
              <a:rPr lang="tr-TR" sz="2400" dirty="0" err="1" smtClean="0">
                <a:solidFill>
                  <a:schemeClr val="tx1"/>
                </a:solidFill>
                <a:latin typeface="Comic Sans MS" pitchFamily="66" charset="0"/>
              </a:rPr>
              <a:t>rendering’de</a:t>
            </a:r>
            <a:r>
              <a:rPr lang="tr-TR" sz="2400" dirty="0" smtClean="0">
                <a:solidFill>
                  <a:schemeClr val="tx1"/>
                </a:solidFill>
                <a:latin typeface="Comic Sans MS" pitchFamily="66" charset="0"/>
              </a:rPr>
              <a:t> değerlendirilebilir.</a:t>
            </a:r>
          </a:p>
          <a:p>
            <a:pPr marL="0" indent="0" algn="just">
              <a:lnSpc>
                <a:spcPct val="150000"/>
              </a:lnSpc>
              <a:spcBef>
                <a:spcPts val="0"/>
              </a:spcBef>
              <a:buNone/>
            </a:pPr>
            <a:endParaRPr lang="tr-TR" sz="2400" dirty="0" smtClean="0">
              <a:solidFill>
                <a:schemeClr val="tx1"/>
              </a:solidFill>
              <a:latin typeface="Comic Sans MS" pitchFamily="66" charset="0"/>
            </a:endParaRPr>
          </a:p>
          <a:p>
            <a:pPr marL="0" indent="0" algn="just">
              <a:lnSpc>
                <a:spcPct val="150000"/>
              </a:lnSpc>
              <a:spcBef>
                <a:spcPts val="0"/>
              </a:spcBef>
              <a:buNone/>
            </a:pPr>
            <a:r>
              <a:rPr lang="tr-TR" sz="2400" dirty="0" smtClean="0">
                <a:solidFill>
                  <a:schemeClr val="tx1"/>
                </a:solidFill>
                <a:latin typeface="Comic Sans MS" pitchFamily="66" charset="0"/>
              </a:rPr>
              <a:t> Yıkama suyuna karısan atıklar, </a:t>
            </a:r>
            <a:r>
              <a:rPr lang="tr-TR" sz="2400" dirty="0" smtClean="0">
                <a:solidFill>
                  <a:schemeClr val="tx1"/>
                </a:solidFill>
                <a:latin typeface="Comic Sans MS" pitchFamily="66" charset="0"/>
              </a:rPr>
              <a:t>arıtma tesislerinde </a:t>
            </a:r>
            <a:r>
              <a:rPr lang="tr-TR" sz="2400" dirty="0" smtClean="0">
                <a:solidFill>
                  <a:schemeClr val="tx1"/>
                </a:solidFill>
                <a:latin typeface="Comic Sans MS" pitchFamily="66" charset="0"/>
              </a:rPr>
              <a:t>biyolojik ve kimyasal arıtma </a:t>
            </a:r>
            <a:r>
              <a:rPr lang="tr-TR" sz="2400" dirty="0" smtClean="0">
                <a:solidFill>
                  <a:schemeClr val="tx1"/>
                </a:solidFill>
                <a:latin typeface="Comic Sans MS" pitchFamily="66" charset="0"/>
              </a:rPr>
              <a:t>ile ayrılmalı </a:t>
            </a:r>
            <a:r>
              <a:rPr lang="tr-TR" sz="2400" dirty="0" smtClean="0">
                <a:solidFill>
                  <a:schemeClr val="tx1"/>
                </a:solidFill>
                <a:latin typeface="Comic Sans MS" pitchFamily="66" charset="0"/>
              </a:rPr>
              <a:t>ve atık su tasfiye edildikten </a:t>
            </a:r>
            <a:r>
              <a:rPr lang="tr-TR" sz="2400" dirty="0" smtClean="0">
                <a:solidFill>
                  <a:schemeClr val="tx1"/>
                </a:solidFill>
                <a:latin typeface="Comic Sans MS" pitchFamily="66" charset="0"/>
              </a:rPr>
              <a:t>sonra doğaya </a:t>
            </a:r>
            <a:r>
              <a:rPr lang="tr-TR" sz="2400" dirty="0" smtClean="0">
                <a:solidFill>
                  <a:schemeClr val="tx1"/>
                </a:solidFill>
                <a:latin typeface="Comic Sans MS" pitchFamily="66" charset="0"/>
              </a:rPr>
              <a:t>bırakılmalıdır.</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04800" y="188640"/>
            <a:ext cx="8686800" cy="1080120"/>
          </a:xfrm>
        </p:spPr>
        <p:txBody>
          <a:bodyPr>
            <a:normAutofit/>
          </a:bodyPr>
          <a:lstStyle/>
          <a:p>
            <a:r>
              <a:rPr lang="tr-TR" sz="2800" b="1" cap="none" dirty="0" smtClean="0">
                <a:solidFill>
                  <a:schemeClr val="tx1"/>
                </a:solidFill>
                <a:latin typeface="Comic Sans MS" pitchFamily="66" charset="0"/>
              </a:rPr>
              <a:t>KASAPLIK HAYVANLAR</a:t>
            </a:r>
          </a:p>
        </p:txBody>
      </p:sp>
      <p:sp>
        <p:nvSpPr>
          <p:cNvPr id="3" name="2 İçerik Yer Tutucusu"/>
          <p:cNvSpPr>
            <a:spLocks noGrp="1"/>
          </p:cNvSpPr>
          <p:nvPr>
            <p:ph idx="1"/>
          </p:nvPr>
        </p:nvSpPr>
        <p:spPr>
          <a:xfrm>
            <a:off x="304800" y="1124744"/>
            <a:ext cx="8686800" cy="5544616"/>
          </a:xfrm>
        </p:spPr>
        <p:txBody>
          <a:bodyPr>
            <a:noAutofit/>
          </a:bodyPr>
          <a:lstStyle/>
          <a:p>
            <a:pPr marL="0" indent="0" algn="just">
              <a:lnSpc>
                <a:spcPct val="150000"/>
              </a:lnSpc>
              <a:spcBef>
                <a:spcPts val="0"/>
              </a:spcBef>
              <a:buNone/>
            </a:pPr>
            <a:r>
              <a:rPr lang="tr-TR" sz="2200" dirty="0" smtClean="0">
                <a:solidFill>
                  <a:srgbClr val="C00000"/>
                </a:solidFill>
                <a:latin typeface="Comic Sans MS" pitchFamily="66" charset="0"/>
              </a:rPr>
              <a:t>Kasaplık hayvan: </a:t>
            </a:r>
            <a:r>
              <a:rPr lang="tr-TR" sz="2200" dirty="0" smtClean="0">
                <a:solidFill>
                  <a:schemeClr val="tx1"/>
                </a:solidFill>
                <a:latin typeface="Comic Sans MS" pitchFamily="66" charset="0"/>
              </a:rPr>
              <a:t>Sağlıklı</a:t>
            </a:r>
            <a:r>
              <a:rPr lang="tr-TR" sz="2200" dirty="0" smtClean="0">
                <a:solidFill>
                  <a:schemeClr val="tx1"/>
                </a:solidFill>
                <a:latin typeface="Comic Sans MS" pitchFamily="66" charset="0"/>
              </a:rPr>
              <a:t>, insan </a:t>
            </a:r>
            <a:r>
              <a:rPr lang="tr-TR" sz="2200" dirty="0" smtClean="0">
                <a:solidFill>
                  <a:schemeClr val="tx1"/>
                </a:solidFill>
                <a:latin typeface="Comic Sans MS" pitchFamily="66" charset="0"/>
              </a:rPr>
              <a:t>gıdası olarak </a:t>
            </a:r>
            <a:r>
              <a:rPr lang="tr-TR" sz="2200" dirty="0" smtClean="0">
                <a:solidFill>
                  <a:schemeClr val="tx1"/>
                </a:solidFill>
                <a:latin typeface="Comic Sans MS" pitchFamily="66" charset="0"/>
              </a:rPr>
              <a:t>tüketime uygun olan her </a:t>
            </a:r>
            <a:r>
              <a:rPr lang="tr-TR" sz="2200" dirty="0" smtClean="0">
                <a:solidFill>
                  <a:schemeClr val="tx1"/>
                </a:solidFill>
                <a:latin typeface="Comic Sans MS" pitchFamily="66" charset="0"/>
              </a:rPr>
              <a:t>yaştaki sığır, koyun</a:t>
            </a:r>
            <a:r>
              <a:rPr lang="tr-TR" sz="2200" dirty="0" smtClean="0">
                <a:solidFill>
                  <a:schemeClr val="tx1"/>
                </a:solidFill>
                <a:latin typeface="Comic Sans MS" pitchFamily="66" charset="0"/>
              </a:rPr>
              <a:t>, keçi, deve, manda ve domuzu kapsar.</a:t>
            </a:r>
          </a:p>
          <a:p>
            <a:pPr marL="0" indent="0" algn="just">
              <a:lnSpc>
                <a:spcPct val="150000"/>
              </a:lnSpc>
              <a:spcBef>
                <a:spcPts val="0"/>
              </a:spcBef>
              <a:buNone/>
            </a:pPr>
            <a:r>
              <a:rPr lang="tr-TR" sz="2200" dirty="0" smtClean="0">
                <a:solidFill>
                  <a:schemeClr val="tx1"/>
                </a:solidFill>
                <a:latin typeface="Comic Sans MS" pitchFamily="66" charset="0"/>
              </a:rPr>
              <a:t>Kasaplık hayvanlar içerisinde balıklar, </a:t>
            </a:r>
            <a:r>
              <a:rPr lang="tr-TR" sz="2200" dirty="0" smtClean="0">
                <a:solidFill>
                  <a:schemeClr val="tx1"/>
                </a:solidFill>
                <a:latin typeface="Comic Sans MS" pitchFamily="66" charset="0"/>
              </a:rPr>
              <a:t>su ürünleri </a:t>
            </a:r>
            <a:r>
              <a:rPr lang="tr-TR" sz="2200" dirty="0" smtClean="0">
                <a:solidFill>
                  <a:schemeClr val="tx1"/>
                </a:solidFill>
                <a:latin typeface="Comic Sans MS" pitchFamily="66" charset="0"/>
              </a:rPr>
              <a:t>ve av hayvanları yer almazlar</a:t>
            </a:r>
            <a:r>
              <a:rPr lang="tr-TR" sz="2200" dirty="0" smtClean="0">
                <a:solidFill>
                  <a:schemeClr val="tx1"/>
                </a:solidFill>
                <a:latin typeface="Comic Sans MS" pitchFamily="66" charset="0"/>
              </a:rPr>
              <a:t>.</a:t>
            </a:r>
          </a:p>
          <a:p>
            <a:pPr marL="0" indent="0" algn="just">
              <a:lnSpc>
                <a:spcPct val="150000"/>
              </a:lnSpc>
              <a:spcBef>
                <a:spcPts val="0"/>
              </a:spcBef>
              <a:buNone/>
            </a:pPr>
            <a:endParaRPr lang="tr-TR" sz="2200" dirty="0" smtClean="0">
              <a:solidFill>
                <a:schemeClr val="tx1"/>
              </a:solidFill>
              <a:latin typeface="Comic Sans MS" pitchFamily="66" charset="0"/>
            </a:endParaRPr>
          </a:p>
          <a:p>
            <a:pPr marL="0" indent="0" algn="just">
              <a:lnSpc>
                <a:spcPct val="150000"/>
              </a:lnSpc>
              <a:spcBef>
                <a:spcPts val="0"/>
              </a:spcBef>
              <a:buNone/>
            </a:pPr>
            <a:r>
              <a:rPr lang="tr-TR" sz="2400" dirty="0" smtClean="0">
                <a:solidFill>
                  <a:srgbClr val="0070C0"/>
                </a:solidFill>
                <a:latin typeface="Comic Sans MS" pitchFamily="66" charset="0"/>
              </a:rPr>
              <a:t>Kasaplık </a:t>
            </a:r>
            <a:r>
              <a:rPr lang="tr-TR" sz="2400" dirty="0" smtClean="0">
                <a:solidFill>
                  <a:srgbClr val="0070C0"/>
                </a:solidFill>
                <a:latin typeface="Comic Sans MS" pitchFamily="66" charset="0"/>
              </a:rPr>
              <a:t>sığırlar</a:t>
            </a:r>
            <a:r>
              <a:rPr lang="tr-TR" sz="2400" dirty="0" smtClean="0">
                <a:solidFill>
                  <a:srgbClr val="0070C0"/>
                </a:solidFill>
                <a:latin typeface="Comic Sans MS" pitchFamily="66" charset="0"/>
              </a:rPr>
              <a:t>: </a:t>
            </a:r>
            <a:endParaRPr lang="tr-TR" sz="2400" dirty="0" smtClean="0">
              <a:solidFill>
                <a:srgbClr val="0070C0"/>
              </a:solidFill>
              <a:latin typeface="Comic Sans MS" pitchFamily="66" charset="0"/>
            </a:endParaRPr>
          </a:p>
          <a:p>
            <a:pPr marL="0" indent="0" algn="just">
              <a:lnSpc>
                <a:spcPct val="150000"/>
              </a:lnSpc>
              <a:spcBef>
                <a:spcPts val="0"/>
              </a:spcBef>
              <a:buNone/>
            </a:pPr>
            <a:r>
              <a:rPr lang="tr-TR" sz="2200" dirty="0" err="1" smtClean="0">
                <a:solidFill>
                  <a:schemeClr val="tx1"/>
                </a:solidFill>
                <a:latin typeface="Comic Sans MS" pitchFamily="66" charset="0"/>
              </a:rPr>
              <a:t>Bovinea</a:t>
            </a:r>
            <a:r>
              <a:rPr lang="tr-TR" sz="2200" dirty="0" smtClean="0">
                <a:solidFill>
                  <a:schemeClr val="tx1"/>
                </a:solidFill>
                <a:latin typeface="Comic Sans MS" pitchFamily="66" charset="0"/>
              </a:rPr>
              <a:t> </a:t>
            </a:r>
            <a:r>
              <a:rPr lang="tr-TR" sz="2200" dirty="0" smtClean="0">
                <a:solidFill>
                  <a:schemeClr val="tx1"/>
                </a:solidFill>
                <a:latin typeface="Comic Sans MS" pitchFamily="66" charset="0"/>
              </a:rPr>
              <a:t>alt familyasının Bos türüne </a:t>
            </a:r>
            <a:r>
              <a:rPr lang="tr-TR" sz="2200" dirty="0" smtClean="0">
                <a:solidFill>
                  <a:schemeClr val="tx1"/>
                </a:solidFill>
                <a:latin typeface="Comic Sans MS" pitchFamily="66" charset="0"/>
              </a:rPr>
              <a:t>giren, kasaplık </a:t>
            </a:r>
            <a:r>
              <a:rPr lang="tr-TR" sz="2200" dirty="0" smtClean="0">
                <a:solidFill>
                  <a:schemeClr val="tx1"/>
                </a:solidFill>
                <a:latin typeface="Comic Sans MS" pitchFamily="66" charset="0"/>
              </a:rPr>
              <a:t>olarak seçilen, insan gıdası olarak </a:t>
            </a:r>
            <a:r>
              <a:rPr lang="tr-TR" sz="2200" dirty="0" smtClean="0">
                <a:solidFill>
                  <a:schemeClr val="tx1"/>
                </a:solidFill>
                <a:latin typeface="Comic Sans MS" pitchFamily="66" charset="0"/>
              </a:rPr>
              <a:t>değerlendirilmesine engel </a:t>
            </a:r>
            <a:r>
              <a:rPr lang="tr-TR" sz="2200" dirty="0" smtClean="0">
                <a:solidFill>
                  <a:schemeClr val="tx1"/>
                </a:solidFill>
                <a:latin typeface="Comic Sans MS" pitchFamily="66" charset="0"/>
              </a:rPr>
              <a:t>bir </a:t>
            </a:r>
            <a:r>
              <a:rPr lang="tr-TR" sz="2200" dirty="0" smtClean="0">
                <a:solidFill>
                  <a:schemeClr val="tx1"/>
                </a:solidFill>
                <a:latin typeface="Comic Sans MS" pitchFamily="66" charset="0"/>
              </a:rPr>
              <a:t>hastalığı </a:t>
            </a:r>
            <a:r>
              <a:rPr lang="tr-TR" sz="2200" dirty="0" smtClean="0">
                <a:solidFill>
                  <a:schemeClr val="tx1"/>
                </a:solidFill>
                <a:latin typeface="Comic Sans MS" pitchFamily="66" charset="0"/>
              </a:rPr>
              <a:t>olmayan, yetkililerce kesimine izin verilen her </a:t>
            </a:r>
            <a:r>
              <a:rPr lang="tr-TR" sz="2200" dirty="0" smtClean="0">
                <a:solidFill>
                  <a:schemeClr val="tx1"/>
                </a:solidFill>
                <a:latin typeface="Comic Sans MS" pitchFamily="66" charset="0"/>
              </a:rPr>
              <a:t>yaş ve </a:t>
            </a:r>
            <a:r>
              <a:rPr lang="tr-TR" sz="2200" dirty="0" smtClean="0">
                <a:solidFill>
                  <a:schemeClr val="tx1"/>
                </a:solidFill>
                <a:latin typeface="Comic Sans MS" pitchFamily="66" charset="0"/>
              </a:rPr>
              <a:t>cinsiyetteki </a:t>
            </a:r>
            <a:r>
              <a:rPr lang="tr-TR" sz="2200" dirty="0" smtClean="0">
                <a:solidFill>
                  <a:schemeClr val="tx1"/>
                </a:solidFill>
                <a:latin typeface="Comic Sans MS" pitchFamily="66" charset="0"/>
              </a:rPr>
              <a:t>sığırlardır</a:t>
            </a:r>
            <a:r>
              <a:rPr lang="tr-TR" sz="2200" dirty="0" smtClean="0">
                <a:solidFill>
                  <a:schemeClr val="tx1"/>
                </a:solidFill>
                <a:latin typeface="Comic Sans MS" pitchFamily="66" charset="0"/>
              </a:rPr>
              <a:t>.</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04800" y="548680"/>
            <a:ext cx="8686800" cy="6120680"/>
          </a:xfrm>
        </p:spPr>
        <p:txBody>
          <a:bodyPr>
            <a:noAutofit/>
          </a:bodyPr>
          <a:lstStyle/>
          <a:p>
            <a:pPr marL="0" indent="0" algn="just">
              <a:lnSpc>
                <a:spcPct val="150000"/>
              </a:lnSpc>
              <a:spcBef>
                <a:spcPts val="0"/>
              </a:spcBef>
              <a:buNone/>
            </a:pPr>
            <a:r>
              <a:rPr lang="tr-TR" sz="2400" u="sng" dirty="0" smtClean="0">
                <a:solidFill>
                  <a:schemeClr val="tx1"/>
                </a:solidFill>
                <a:latin typeface="Comic Sans MS" pitchFamily="66" charset="0"/>
              </a:rPr>
              <a:t>Kasaplık </a:t>
            </a:r>
            <a:r>
              <a:rPr lang="tr-TR" sz="2400" u="sng" dirty="0" smtClean="0">
                <a:solidFill>
                  <a:schemeClr val="tx1"/>
                </a:solidFill>
                <a:latin typeface="Comic Sans MS" pitchFamily="66" charset="0"/>
              </a:rPr>
              <a:t>sığırlar yaşlarına </a:t>
            </a:r>
            <a:r>
              <a:rPr lang="tr-TR" sz="2400" u="sng" dirty="0" smtClean="0">
                <a:solidFill>
                  <a:schemeClr val="tx1"/>
                </a:solidFill>
                <a:latin typeface="Comic Sans MS" pitchFamily="66" charset="0"/>
              </a:rPr>
              <a:t>göre </a:t>
            </a:r>
            <a:r>
              <a:rPr lang="tr-TR" sz="2400" u="sng" dirty="0" smtClean="0">
                <a:solidFill>
                  <a:schemeClr val="tx1"/>
                </a:solidFill>
                <a:latin typeface="Comic Sans MS" pitchFamily="66" charset="0"/>
              </a:rPr>
              <a:t>değişik </a:t>
            </a:r>
            <a:r>
              <a:rPr lang="tr-TR" sz="2400" u="sng" dirty="0" smtClean="0">
                <a:solidFill>
                  <a:schemeClr val="tx1"/>
                </a:solidFill>
                <a:latin typeface="Comic Sans MS" pitchFamily="66" charset="0"/>
              </a:rPr>
              <a:t>isimler alırlar:</a:t>
            </a:r>
          </a:p>
          <a:p>
            <a:pPr marL="0" indent="0" algn="just">
              <a:lnSpc>
                <a:spcPct val="150000"/>
              </a:lnSpc>
              <a:spcBef>
                <a:spcPts val="0"/>
              </a:spcBef>
              <a:buNone/>
            </a:pPr>
            <a:r>
              <a:rPr lang="tr-TR" sz="2200" dirty="0" smtClean="0">
                <a:solidFill>
                  <a:schemeClr val="tx1"/>
                </a:solidFill>
                <a:latin typeface="Comic Sans MS" pitchFamily="66" charset="0"/>
              </a:rPr>
              <a:t> </a:t>
            </a:r>
            <a:r>
              <a:rPr lang="tr-TR" sz="2200" dirty="0" smtClean="0">
                <a:solidFill>
                  <a:srgbClr val="FF0000"/>
                </a:solidFill>
                <a:latin typeface="Comic Sans MS" pitchFamily="66" charset="0"/>
              </a:rPr>
              <a:t>Süt </a:t>
            </a:r>
            <a:r>
              <a:rPr lang="tr-TR" sz="2200" dirty="0" smtClean="0">
                <a:solidFill>
                  <a:srgbClr val="FF0000"/>
                </a:solidFill>
                <a:latin typeface="Comic Sans MS" pitchFamily="66" charset="0"/>
              </a:rPr>
              <a:t>buzağısı</a:t>
            </a:r>
            <a:r>
              <a:rPr lang="tr-TR" sz="2200" dirty="0" smtClean="0">
                <a:solidFill>
                  <a:srgbClr val="FF0000"/>
                </a:solidFill>
                <a:latin typeface="Comic Sans MS" pitchFamily="66" charset="0"/>
              </a:rPr>
              <a:t>: </a:t>
            </a:r>
            <a:r>
              <a:rPr lang="tr-TR" sz="2200" dirty="0" smtClean="0">
                <a:solidFill>
                  <a:schemeClr val="tx1"/>
                </a:solidFill>
                <a:latin typeface="Comic Sans MS" pitchFamily="66" charset="0"/>
              </a:rPr>
              <a:t>6 </a:t>
            </a:r>
            <a:r>
              <a:rPr lang="tr-TR" sz="2200" dirty="0" smtClean="0">
                <a:solidFill>
                  <a:schemeClr val="tx1"/>
                </a:solidFill>
                <a:latin typeface="Comic Sans MS" pitchFamily="66" charset="0"/>
              </a:rPr>
              <a:t>aylığa </a:t>
            </a:r>
            <a:r>
              <a:rPr lang="tr-TR" sz="2200" dirty="0" smtClean="0">
                <a:solidFill>
                  <a:schemeClr val="tx1"/>
                </a:solidFill>
                <a:latin typeface="Comic Sans MS" pitchFamily="66" charset="0"/>
              </a:rPr>
              <a:t>kadar erkek ve </a:t>
            </a:r>
            <a:r>
              <a:rPr lang="tr-TR" sz="2200" dirty="0" smtClean="0">
                <a:solidFill>
                  <a:schemeClr val="tx1"/>
                </a:solidFill>
                <a:latin typeface="Comic Sans MS" pitchFamily="66" charset="0"/>
              </a:rPr>
              <a:t>dişi </a:t>
            </a:r>
            <a:r>
              <a:rPr lang="tr-TR" sz="2200" dirty="0" smtClean="0">
                <a:solidFill>
                  <a:schemeClr val="tx1"/>
                </a:solidFill>
                <a:latin typeface="Comic Sans MS" pitchFamily="66" charset="0"/>
              </a:rPr>
              <a:t>kasaplık </a:t>
            </a:r>
            <a:r>
              <a:rPr lang="tr-TR" sz="2200" dirty="0" smtClean="0">
                <a:solidFill>
                  <a:schemeClr val="tx1"/>
                </a:solidFill>
                <a:latin typeface="Comic Sans MS" pitchFamily="66" charset="0"/>
              </a:rPr>
              <a:t>sığır</a:t>
            </a:r>
            <a:endParaRPr lang="tr-TR" sz="2200" dirty="0" smtClean="0">
              <a:solidFill>
                <a:schemeClr val="tx1"/>
              </a:solidFill>
              <a:latin typeface="Comic Sans MS" pitchFamily="66" charset="0"/>
            </a:endParaRPr>
          </a:p>
          <a:p>
            <a:pPr marL="0" indent="0" algn="just">
              <a:lnSpc>
                <a:spcPct val="150000"/>
              </a:lnSpc>
              <a:spcBef>
                <a:spcPts val="0"/>
              </a:spcBef>
              <a:buNone/>
            </a:pPr>
            <a:r>
              <a:rPr lang="tr-TR" sz="2200" dirty="0" smtClean="0">
                <a:solidFill>
                  <a:schemeClr val="tx1"/>
                </a:solidFill>
                <a:latin typeface="Comic Sans MS" pitchFamily="66" charset="0"/>
              </a:rPr>
              <a:t> </a:t>
            </a:r>
            <a:r>
              <a:rPr lang="tr-TR" sz="2200" dirty="0" smtClean="0">
                <a:solidFill>
                  <a:srgbClr val="FF0000"/>
                </a:solidFill>
                <a:latin typeface="Comic Sans MS" pitchFamily="66" charset="0"/>
              </a:rPr>
              <a:t>Dana: </a:t>
            </a:r>
            <a:r>
              <a:rPr lang="tr-TR" sz="2200" dirty="0" smtClean="0">
                <a:solidFill>
                  <a:schemeClr val="tx1"/>
                </a:solidFill>
                <a:latin typeface="Comic Sans MS" pitchFamily="66" charset="0"/>
              </a:rPr>
              <a:t>6-12 ay arasında </a:t>
            </a:r>
            <a:r>
              <a:rPr lang="tr-TR" sz="2200" dirty="0" smtClean="0">
                <a:solidFill>
                  <a:schemeClr val="tx1"/>
                </a:solidFill>
                <a:latin typeface="Comic Sans MS" pitchFamily="66" charset="0"/>
              </a:rPr>
              <a:t>yaşa </a:t>
            </a:r>
            <a:r>
              <a:rPr lang="tr-TR" sz="2200" dirty="0" smtClean="0">
                <a:solidFill>
                  <a:schemeClr val="tx1"/>
                </a:solidFill>
                <a:latin typeface="Comic Sans MS" pitchFamily="66" charset="0"/>
              </a:rPr>
              <a:t>sahip olan erkek ve </a:t>
            </a:r>
            <a:r>
              <a:rPr lang="tr-TR" sz="2200" dirty="0" smtClean="0">
                <a:solidFill>
                  <a:schemeClr val="tx1"/>
                </a:solidFill>
                <a:latin typeface="Comic Sans MS" pitchFamily="66" charset="0"/>
              </a:rPr>
              <a:t>dişi sığır</a:t>
            </a:r>
            <a:endParaRPr lang="tr-TR" sz="2200" dirty="0" smtClean="0">
              <a:solidFill>
                <a:schemeClr val="tx1"/>
              </a:solidFill>
              <a:latin typeface="Comic Sans MS" pitchFamily="66" charset="0"/>
            </a:endParaRPr>
          </a:p>
          <a:p>
            <a:pPr marL="0" indent="0" algn="just">
              <a:lnSpc>
                <a:spcPct val="150000"/>
              </a:lnSpc>
              <a:spcBef>
                <a:spcPts val="0"/>
              </a:spcBef>
              <a:buNone/>
            </a:pPr>
            <a:r>
              <a:rPr lang="tr-TR" sz="2200" dirty="0" smtClean="0">
                <a:solidFill>
                  <a:srgbClr val="FF0000"/>
                </a:solidFill>
                <a:latin typeface="Comic Sans MS" pitchFamily="66" charset="0"/>
              </a:rPr>
              <a:t> Düve: </a:t>
            </a:r>
            <a:r>
              <a:rPr lang="tr-TR" sz="2200" dirty="0" smtClean="0">
                <a:solidFill>
                  <a:schemeClr val="tx1"/>
                </a:solidFill>
                <a:latin typeface="Comic Sans MS" pitchFamily="66" charset="0"/>
              </a:rPr>
              <a:t>1-3 yas arasındaki </a:t>
            </a:r>
            <a:r>
              <a:rPr lang="tr-TR" sz="2200" dirty="0" smtClean="0">
                <a:solidFill>
                  <a:schemeClr val="tx1"/>
                </a:solidFill>
                <a:latin typeface="Comic Sans MS" pitchFamily="66" charset="0"/>
              </a:rPr>
              <a:t>doğum yapmamış dişi sığır</a:t>
            </a:r>
            <a:endParaRPr lang="tr-TR" sz="2200" dirty="0" smtClean="0">
              <a:solidFill>
                <a:schemeClr val="tx1"/>
              </a:solidFill>
              <a:latin typeface="Comic Sans MS" pitchFamily="66" charset="0"/>
            </a:endParaRPr>
          </a:p>
          <a:p>
            <a:pPr marL="0" indent="0" algn="just">
              <a:lnSpc>
                <a:spcPct val="150000"/>
              </a:lnSpc>
              <a:spcBef>
                <a:spcPts val="0"/>
              </a:spcBef>
              <a:buNone/>
            </a:pPr>
            <a:r>
              <a:rPr lang="tr-TR" sz="2200" dirty="0" smtClean="0">
                <a:solidFill>
                  <a:schemeClr val="tx1"/>
                </a:solidFill>
                <a:latin typeface="Comic Sans MS" pitchFamily="66" charset="0"/>
              </a:rPr>
              <a:t> </a:t>
            </a:r>
            <a:r>
              <a:rPr lang="tr-TR" sz="2200" dirty="0" smtClean="0">
                <a:solidFill>
                  <a:srgbClr val="FF0000"/>
                </a:solidFill>
                <a:latin typeface="Comic Sans MS" pitchFamily="66" charset="0"/>
              </a:rPr>
              <a:t>Tosun: </a:t>
            </a:r>
            <a:r>
              <a:rPr lang="tr-TR" sz="2200" dirty="0" smtClean="0">
                <a:solidFill>
                  <a:schemeClr val="tx1"/>
                </a:solidFill>
                <a:latin typeface="Comic Sans MS" pitchFamily="66" charset="0"/>
              </a:rPr>
              <a:t>1-3 yasında, cinsel </a:t>
            </a:r>
            <a:r>
              <a:rPr lang="tr-TR" sz="2200" dirty="0" smtClean="0">
                <a:solidFill>
                  <a:schemeClr val="tx1"/>
                </a:solidFill>
                <a:latin typeface="Comic Sans MS" pitchFamily="66" charset="0"/>
              </a:rPr>
              <a:t>olgunluğa gelmiş </a:t>
            </a:r>
            <a:r>
              <a:rPr lang="tr-TR" sz="2200" dirty="0" smtClean="0">
                <a:solidFill>
                  <a:schemeClr val="tx1"/>
                </a:solidFill>
                <a:latin typeface="Comic Sans MS" pitchFamily="66" charset="0"/>
              </a:rPr>
              <a:t>ve </a:t>
            </a:r>
            <a:r>
              <a:rPr lang="tr-TR" sz="2200" dirty="0" err="1" smtClean="0">
                <a:solidFill>
                  <a:schemeClr val="tx1"/>
                </a:solidFill>
                <a:latin typeface="Comic Sans MS" pitchFamily="66" charset="0"/>
              </a:rPr>
              <a:t>kastre</a:t>
            </a:r>
            <a:r>
              <a:rPr lang="tr-TR" sz="2200" dirty="0" smtClean="0">
                <a:solidFill>
                  <a:schemeClr val="tx1"/>
                </a:solidFill>
                <a:latin typeface="Comic Sans MS" pitchFamily="66" charset="0"/>
              </a:rPr>
              <a:t> </a:t>
            </a:r>
            <a:r>
              <a:rPr lang="tr-TR" sz="2200" dirty="0" smtClean="0">
                <a:solidFill>
                  <a:schemeClr val="tx1"/>
                </a:solidFill>
                <a:latin typeface="Comic Sans MS" pitchFamily="66" charset="0"/>
              </a:rPr>
              <a:t>edilmemiş erkek sığır</a:t>
            </a:r>
            <a:endParaRPr lang="tr-TR" sz="2200" dirty="0" smtClean="0">
              <a:solidFill>
                <a:schemeClr val="tx1"/>
              </a:solidFill>
              <a:latin typeface="Comic Sans MS" pitchFamily="66" charset="0"/>
            </a:endParaRPr>
          </a:p>
          <a:p>
            <a:pPr marL="0" indent="0" algn="just">
              <a:lnSpc>
                <a:spcPct val="150000"/>
              </a:lnSpc>
              <a:spcBef>
                <a:spcPts val="0"/>
              </a:spcBef>
              <a:buNone/>
            </a:pPr>
            <a:r>
              <a:rPr lang="tr-TR" sz="2200" dirty="0" smtClean="0">
                <a:solidFill>
                  <a:schemeClr val="tx1"/>
                </a:solidFill>
                <a:latin typeface="Comic Sans MS" pitchFamily="66" charset="0"/>
              </a:rPr>
              <a:t> </a:t>
            </a:r>
            <a:r>
              <a:rPr lang="tr-TR" sz="2200" dirty="0" smtClean="0">
                <a:solidFill>
                  <a:srgbClr val="FF0000"/>
                </a:solidFill>
                <a:latin typeface="Comic Sans MS" pitchFamily="66" charset="0"/>
              </a:rPr>
              <a:t>İnek</a:t>
            </a:r>
            <a:r>
              <a:rPr lang="tr-TR" sz="2200" dirty="0" smtClean="0">
                <a:solidFill>
                  <a:srgbClr val="FF0000"/>
                </a:solidFill>
                <a:latin typeface="Comic Sans MS" pitchFamily="66" charset="0"/>
              </a:rPr>
              <a:t>: </a:t>
            </a:r>
            <a:r>
              <a:rPr lang="tr-TR" sz="2200" dirty="0" smtClean="0">
                <a:solidFill>
                  <a:schemeClr val="tx1"/>
                </a:solidFill>
                <a:latin typeface="Comic Sans MS" pitchFamily="66" charset="0"/>
              </a:rPr>
              <a:t>Doğum yapmış ya da </a:t>
            </a:r>
            <a:r>
              <a:rPr lang="tr-TR" sz="2200" dirty="0" smtClean="0">
                <a:solidFill>
                  <a:schemeClr val="tx1"/>
                </a:solidFill>
                <a:latin typeface="Comic Sans MS" pitchFamily="66" charset="0"/>
              </a:rPr>
              <a:t>iki yasını </a:t>
            </a:r>
            <a:r>
              <a:rPr lang="tr-TR" sz="2200" dirty="0" smtClean="0">
                <a:solidFill>
                  <a:schemeClr val="tx1"/>
                </a:solidFill>
                <a:latin typeface="Comic Sans MS" pitchFamily="66" charset="0"/>
              </a:rPr>
              <a:t>geçmiş sığır</a:t>
            </a:r>
            <a:endParaRPr lang="tr-TR" sz="2200" dirty="0" smtClean="0">
              <a:solidFill>
                <a:schemeClr val="tx1"/>
              </a:solidFill>
              <a:latin typeface="Comic Sans MS" pitchFamily="66" charset="0"/>
            </a:endParaRPr>
          </a:p>
          <a:p>
            <a:pPr marL="0" indent="0" algn="just">
              <a:lnSpc>
                <a:spcPct val="150000"/>
              </a:lnSpc>
              <a:spcBef>
                <a:spcPts val="0"/>
              </a:spcBef>
              <a:buNone/>
            </a:pPr>
            <a:r>
              <a:rPr lang="tr-TR" sz="2200" dirty="0" smtClean="0">
                <a:solidFill>
                  <a:schemeClr val="tx1"/>
                </a:solidFill>
                <a:latin typeface="Comic Sans MS" pitchFamily="66" charset="0"/>
              </a:rPr>
              <a:t> </a:t>
            </a:r>
            <a:r>
              <a:rPr lang="tr-TR" sz="2200" dirty="0" smtClean="0">
                <a:solidFill>
                  <a:srgbClr val="FF0000"/>
                </a:solidFill>
                <a:latin typeface="Comic Sans MS" pitchFamily="66" charset="0"/>
              </a:rPr>
              <a:t>Boğa</a:t>
            </a:r>
            <a:r>
              <a:rPr lang="tr-TR" sz="2200" dirty="0" smtClean="0">
                <a:solidFill>
                  <a:srgbClr val="FF0000"/>
                </a:solidFill>
                <a:latin typeface="Comic Sans MS" pitchFamily="66" charset="0"/>
              </a:rPr>
              <a:t>: </a:t>
            </a:r>
            <a:r>
              <a:rPr lang="tr-TR" sz="2200" dirty="0" smtClean="0">
                <a:solidFill>
                  <a:schemeClr val="tx1"/>
                </a:solidFill>
                <a:latin typeface="Comic Sans MS" pitchFamily="66" charset="0"/>
              </a:rPr>
              <a:t>Cinsel </a:t>
            </a:r>
            <a:r>
              <a:rPr lang="tr-TR" sz="2200" dirty="0" smtClean="0">
                <a:solidFill>
                  <a:schemeClr val="tx1"/>
                </a:solidFill>
                <a:latin typeface="Comic Sans MS" pitchFamily="66" charset="0"/>
              </a:rPr>
              <a:t>olgunluğa gelmiş, </a:t>
            </a:r>
            <a:r>
              <a:rPr lang="tr-TR" sz="2200" dirty="0" smtClean="0">
                <a:solidFill>
                  <a:schemeClr val="tx1"/>
                </a:solidFill>
                <a:latin typeface="Comic Sans MS" pitchFamily="66" charset="0"/>
              </a:rPr>
              <a:t>3 </a:t>
            </a:r>
            <a:r>
              <a:rPr lang="tr-TR" sz="2200" dirty="0" smtClean="0">
                <a:solidFill>
                  <a:schemeClr val="tx1"/>
                </a:solidFill>
                <a:latin typeface="Comic Sans MS" pitchFamily="66" charset="0"/>
              </a:rPr>
              <a:t>yaş </a:t>
            </a:r>
            <a:r>
              <a:rPr lang="tr-TR" sz="2200" dirty="0" smtClean="0">
                <a:solidFill>
                  <a:schemeClr val="tx1"/>
                </a:solidFill>
                <a:latin typeface="Comic Sans MS" pitchFamily="66" charset="0"/>
              </a:rPr>
              <a:t>ve üstünde, </a:t>
            </a:r>
            <a:r>
              <a:rPr lang="tr-TR" sz="2200" dirty="0" err="1" smtClean="0">
                <a:solidFill>
                  <a:schemeClr val="tx1"/>
                </a:solidFill>
                <a:latin typeface="Comic Sans MS" pitchFamily="66" charset="0"/>
              </a:rPr>
              <a:t>kastre</a:t>
            </a:r>
            <a:r>
              <a:rPr lang="tr-TR" sz="2200" dirty="0" smtClean="0">
                <a:solidFill>
                  <a:schemeClr val="tx1"/>
                </a:solidFill>
                <a:latin typeface="Comic Sans MS" pitchFamily="66" charset="0"/>
              </a:rPr>
              <a:t> </a:t>
            </a:r>
            <a:r>
              <a:rPr lang="tr-TR" sz="2200" dirty="0" smtClean="0">
                <a:solidFill>
                  <a:schemeClr val="tx1"/>
                </a:solidFill>
                <a:latin typeface="Comic Sans MS" pitchFamily="66" charset="0"/>
              </a:rPr>
              <a:t>edilmemiş erkek sığır</a:t>
            </a:r>
            <a:endParaRPr lang="tr-TR" sz="2200" dirty="0" smtClean="0">
              <a:solidFill>
                <a:schemeClr val="tx1"/>
              </a:solidFill>
              <a:latin typeface="Comic Sans MS" pitchFamily="66" charset="0"/>
            </a:endParaRPr>
          </a:p>
          <a:p>
            <a:pPr marL="0" indent="0" algn="just">
              <a:lnSpc>
                <a:spcPct val="150000"/>
              </a:lnSpc>
              <a:spcBef>
                <a:spcPts val="0"/>
              </a:spcBef>
              <a:buNone/>
            </a:pPr>
            <a:r>
              <a:rPr lang="tr-TR" sz="2200" dirty="0" smtClean="0">
                <a:solidFill>
                  <a:srgbClr val="FF0000"/>
                </a:solidFill>
                <a:latin typeface="Comic Sans MS" pitchFamily="66" charset="0"/>
              </a:rPr>
              <a:t> Öküz: </a:t>
            </a:r>
            <a:r>
              <a:rPr lang="tr-TR" sz="2200" dirty="0" smtClean="0">
                <a:solidFill>
                  <a:schemeClr val="tx1"/>
                </a:solidFill>
                <a:latin typeface="Comic Sans MS" pitchFamily="66" charset="0"/>
              </a:rPr>
              <a:t>4 yasından büyük </a:t>
            </a:r>
            <a:r>
              <a:rPr lang="tr-TR" sz="2200" dirty="0" err="1" smtClean="0">
                <a:solidFill>
                  <a:schemeClr val="tx1"/>
                </a:solidFill>
                <a:latin typeface="Comic Sans MS" pitchFamily="66" charset="0"/>
              </a:rPr>
              <a:t>kastre</a:t>
            </a:r>
            <a:r>
              <a:rPr lang="tr-TR" sz="2200" dirty="0" smtClean="0">
                <a:solidFill>
                  <a:schemeClr val="tx1"/>
                </a:solidFill>
                <a:latin typeface="Comic Sans MS" pitchFamily="66" charset="0"/>
              </a:rPr>
              <a:t> </a:t>
            </a:r>
            <a:r>
              <a:rPr lang="tr-TR" sz="2200" dirty="0" smtClean="0">
                <a:solidFill>
                  <a:schemeClr val="tx1"/>
                </a:solidFill>
                <a:latin typeface="Comic Sans MS" pitchFamily="66" charset="0"/>
              </a:rPr>
              <a:t>edilmiş </a:t>
            </a:r>
            <a:r>
              <a:rPr lang="tr-TR" sz="2200" dirty="0" smtClean="0">
                <a:solidFill>
                  <a:schemeClr val="tx1"/>
                </a:solidFill>
                <a:latin typeface="Comic Sans MS" pitchFamily="66" charset="0"/>
              </a:rPr>
              <a:t>erkek </a:t>
            </a:r>
            <a:r>
              <a:rPr lang="tr-TR" sz="2200" dirty="0" smtClean="0">
                <a:solidFill>
                  <a:schemeClr val="tx1"/>
                </a:solidFill>
                <a:latin typeface="Comic Sans MS" pitchFamily="66" charset="0"/>
              </a:rPr>
              <a:t>sığır</a:t>
            </a:r>
            <a:endParaRPr lang="tr-TR" sz="2200" dirty="0" smtClean="0">
              <a:solidFill>
                <a:schemeClr val="tx1"/>
              </a:solidFill>
              <a:latin typeface="Comic Sans MS" pitchFamily="66"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04800" y="548680"/>
            <a:ext cx="8686800" cy="6120680"/>
          </a:xfrm>
        </p:spPr>
        <p:txBody>
          <a:bodyPr>
            <a:noAutofit/>
          </a:bodyPr>
          <a:lstStyle/>
          <a:p>
            <a:pPr marL="0" indent="0" algn="just">
              <a:lnSpc>
                <a:spcPct val="150000"/>
              </a:lnSpc>
              <a:spcBef>
                <a:spcPts val="0"/>
              </a:spcBef>
              <a:buNone/>
            </a:pPr>
            <a:r>
              <a:rPr lang="tr-TR" sz="2400" u="sng" dirty="0" err="1" smtClean="0">
                <a:solidFill>
                  <a:schemeClr val="tx1"/>
                </a:solidFill>
                <a:latin typeface="Comic Sans MS" pitchFamily="66" charset="0"/>
              </a:rPr>
              <a:t>Diger</a:t>
            </a:r>
            <a:r>
              <a:rPr lang="tr-TR" sz="2400" u="sng" dirty="0" smtClean="0">
                <a:solidFill>
                  <a:schemeClr val="tx1"/>
                </a:solidFill>
                <a:latin typeface="Comic Sans MS" pitchFamily="66" charset="0"/>
              </a:rPr>
              <a:t> bir ayrım </a:t>
            </a:r>
            <a:r>
              <a:rPr lang="tr-TR" sz="2400" u="sng" dirty="0" smtClean="0">
                <a:solidFill>
                  <a:schemeClr val="tx1"/>
                </a:solidFill>
                <a:latin typeface="Comic Sans MS" pitchFamily="66" charset="0"/>
              </a:rPr>
              <a:t>şeklide </a:t>
            </a:r>
            <a:r>
              <a:rPr lang="tr-TR" sz="2400" u="sng" dirty="0" smtClean="0">
                <a:solidFill>
                  <a:schemeClr val="tx1"/>
                </a:solidFill>
                <a:latin typeface="Comic Sans MS" pitchFamily="66" charset="0"/>
              </a:rPr>
              <a:t>kasaplık </a:t>
            </a:r>
            <a:r>
              <a:rPr lang="tr-TR" sz="2400" u="sng" dirty="0" smtClean="0">
                <a:solidFill>
                  <a:schemeClr val="tx1"/>
                </a:solidFill>
                <a:latin typeface="Comic Sans MS" pitchFamily="66" charset="0"/>
              </a:rPr>
              <a:t>sığırların </a:t>
            </a:r>
            <a:r>
              <a:rPr lang="tr-TR" sz="2400" u="sng" dirty="0" smtClean="0">
                <a:solidFill>
                  <a:schemeClr val="tx1"/>
                </a:solidFill>
                <a:latin typeface="Comic Sans MS" pitchFamily="66" charset="0"/>
              </a:rPr>
              <a:t>genç, ergin ve </a:t>
            </a:r>
            <a:r>
              <a:rPr lang="tr-TR" sz="2400" u="sng" dirty="0" smtClean="0">
                <a:solidFill>
                  <a:schemeClr val="tx1"/>
                </a:solidFill>
                <a:latin typeface="Comic Sans MS" pitchFamily="66" charset="0"/>
              </a:rPr>
              <a:t>yaşlı olarak ayrılmasıdır</a:t>
            </a:r>
            <a:r>
              <a:rPr lang="tr-TR" sz="2400" u="sng" dirty="0" smtClean="0">
                <a:solidFill>
                  <a:schemeClr val="tx1"/>
                </a:solidFill>
                <a:latin typeface="Comic Sans MS" pitchFamily="66" charset="0"/>
              </a:rPr>
              <a:t>.</a:t>
            </a:r>
          </a:p>
          <a:p>
            <a:pPr marL="0" indent="0" algn="just">
              <a:lnSpc>
                <a:spcPct val="150000"/>
              </a:lnSpc>
              <a:spcBef>
                <a:spcPts val="0"/>
              </a:spcBef>
              <a:buNone/>
            </a:pPr>
            <a:r>
              <a:rPr lang="tr-TR" sz="2200" dirty="0" smtClean="0">
                <a:solidFill>
                  <a:schemeClr val="tx1"/>
                </a:solidFill>
                <a:latin typeface="Comic Sans MS" pitchFamily="66" charset="0"/>
              </a:rPr>
              <a:t> 0-3 yas arasında olanlara kasaplık genç </a:t>
            </a:r>
            <a:r>
              <a:rPr lang="tr-TR" sz="2200" dirty="0" smtClean="0">
                <a:solidFill>
                  <a:schemeClr val="tx1"/>
                </a:solidFill>
                <a:latin typeface="Comic Sans MS" pitchFamily="66" charset="0"/>
              </a:rPr>
              <a:t>sığırlar</a:t>
            </a:r>
            <a:r>
              <a:rPr lang="tr-TR" sz="2200" dirty="0" smtClean="0">
                <a:solidFill>
                  <a:schemeClr val="tx1"/>
                </a:solidFill>
                <a:latin typeface="Comic Sans MS" pitchFamily="66" charset="0"/>
              </a:rPr>
              <a:t>,</a:t>
            </a:r>
          </a:p>
          <a:p>
            <a:pPr marL="0" indent="0" algn="just">
              <a:lnSpc>
                <a:spcPct val="150000"/>
              </a:lnSpc>
              <a:spcBef>
                <a:spcPts val="0"/>
              </a:spcBef>
              <a:buNone/>
            </a:pPr>
            <a:r>
              <a:rPr lang="tr-TR" sz="2200" dirty="0" smtClean="0">
                <a:solidFill>
                  <a:schemeClr val="tx1"/>
                </a:solidFill>
                <a:latin typeface="Comic Sans MS" pitchFamily="66" charset="0"/>
              </a:rPr>
              <a:t> 4-6 yas arasında olanlara ergin </a:t>
            </a:r>
            <a:r>
              <a:rPr lang="tr-TR" sz="2200" dirty="0" smtClean="0">
                <a:solidFill>
                  <a:schemeClr val="tx1"/>
                </a:solidFill>
                <a:latin typeface="Comic Sans MS" pitchFamily="66" charset="0"/>
              </a:rPr>
              <a:t>sığırlar</a:t>
            </a:r>
            <a:r>
              <a:rPr lang="tr-TR" sz="2200" dirty="0" smtClean="0">
                <a:solidFill>
                  <a:schemeClr val="tx1"/>
                </a:solidFill>
                <a:latin typeface="Comic Sans MS" pitchFamily="66" charset="0"/>
              </a:rPr>
              <a:t>,</a:t>
            </a:r>
          </a:p>
          <a:p>
            <a:pPr marL="0" indent="0" algn="just">
              <a:lnSpc>
                <a:spcPct val="150000"/>
              </a:lnSpc>
              <a:spcBef>
                <a:spcPts val="0"/>
              </a:spcBef>
              <a:buNone/>
            </a:pPr>
            <a:r>
              <a:rPr lang="tr-TR" sz="2200" dirty="0" smtClean="0">
                <a:solidFill>
                  <a:schemeClr val="tx1"/>
                </a:solidFill>
                <a:latin typeface="Comic Sans MS" pitchFamily="66" charset="0"/>
              </a:rPr>
              <a:t> 6 yastan büyük olanlara ise kasaplık </a:t>
            </a:r>
            <a:r>
              <a:rPr lang="tr-TR" sz="2200" dirty="0" smtClean="0">
                <a:solidFill>
                  <a:schemeClr val="tx1"/>
                </a:solidFill>
                <a:latin typeface="Comic Sans MS" pitchFamily="66" charset="0"/>
              </a:rPr>
              <a:t>yaşlı sığırlar </a:t>
            </a:r>
            <a:r>
              <a:rPr lang="tr-TR" sz="2200" dirty="0" smtClean="0">
                <a:solidFill>
                  <a:schemeClr val="tx1"/>
                </a:solidFill>
                <a:latin typeface="Comic Sans MS" pitchFamily="66" charset="0"/>
              </a:rPr>
              <a:t>denir</a:t>
            </a:r>
            <a:r>
              <a:rPr lang="tr-TR" sz="2200" dirty="0" smtClean="0">
                <a:solidFill>
                  <a:schemeClr val="tx1"/>
                </a:solidFill>
                <a:latin typeface="Comic Sans MS" pitchFamily="66" charset="0"/>
              </a:rPr>
              <a:t>.</a:t>
            </a:r>
          </a:p>
          <a:p>
            <a:pPr marL="0" indent="0" algn="just">
              <a:lnSpc>
                <a:spcPct val="150000"/>
              </a:lnSpc>
              <a:spcBef>
                <a:spcPts val="0"/>
              </a:spcBef>
              <a:buNone/>
            </a:pPr>
            <a:endParaRPr lang="tr-TR" sz="2200" dirty="0" smtClean="0">
              <a:solidFill>
                <a:schemeClr val="tx1"/>
              </a:solidFill>
              <a:latin typeface="Comic Sans MS" pitchFamily="66" charset="0"/>
            </a:endParaRPr>
          </a:p>
          <a:p>
            <a:pPr marL="0" indent="0" algn="just">
              <a:lnSpc>
                <a:spcPct val="150000"/>
              </a:lnSpc>
              <a:spcBef>
                <a:spcPts val="0"/>
              </a:spcBef>
              <a:buNone/>
            </a:pPr>
            <a:r>
              <a:rPr lang="tr-TR" sz="2400" dirty="0" smtClean="0">
                <a:solidFill>
                  <a:srgbClr val="0070C0"/>
                </a:solidFill>
                <a:latin typeface="Comic Sans MS" pitchFamily="66" charset="0"/>
              </a:rPr>
              <a:t>Kasaplık koyunlar: </a:t>
            </a:r>
            <a:endParaRPr lang="tr-TR" sz="2400" dirty="0" smtClean="0">
              <a:solidFill>
                <a:srgbClr val="0070C0"/>
              </a:solidFill>
              <a:latin typeface="Comic Sans MS" pitchFamily="66" charset="0"/>
            </a:endParaRPr>
          </a:p>
          <a:p>
            <a:pPr marL="0" indent="0" algn="just">
              <a:lnSpc>
                <a:spcPct val="150000"/>
              </a:lnSpc>
              <a:spcBef>
                <a:spcPts val="0"/>
              </a:spcBef>
              <a:buNone/>
            </a:pPr>
            <a:r>
              <a:rPr lang="tr-TR" sz="2200" dirty="0" err="1" smtClean="0">
                <a:solidFill>
                  <a:schemeClr val="tx1"/>
                </a:solidFill>
                <a:latin typeface="Comic Sans MS" pitchFamily="66" charset="0"/>
              </a:rPr>
              <a:t>Ovinea</a:t>
            </a:r>
            <a:r>
              <a:rPr lang="tr-TR" sz="2200" dirty="0" smtClean="0">
                <a:solidFill>
                  <a:schemeClr val="tx1"/>
                </a:solidFill>
                <a:latin typeface="Comic Sans MS" pitchFamily="66" charset="0"/>
              </a:rPr>
              <a:t> </a:t>
            </a:r>
            <a:r>
              <a:rPr lang="tr-TR" sz="2200" dirty="0" smtClean="0">
                <a:solidFill>
                  <a:schemeClr val="tx1"/>
                </a:solidFill>
                <a:latin typeface="Comic Sans MS" pitchFamily="66" charset="0"/>
              </a:rPr>
              <a:t>alt familyasının </a:t>
            </a:r>
            <a:r>
              <a:rPr lang="tr-TR" sz="2200" dirty="0" err="1" smtClean="0">
                <a:solidFill>
                  <a:schemeClr val="tx1"/>
                </a:solidFill>
                <a:latin typeface="Comic Sans MS" pitchFamily="66" charset="0"/>
              </a:rPr>
              <a:t>Ovis</a:t>
            </a:r>
            <a:r>
              <a:rPr lang="tr-TR" sz="2200" dirty="0" smtClean="0">
                <a:solidFill>
                  <a:schemeClr val="tx1"/>
                </a:solidFill>
                <a:latin typeface="Comic Sans MS" pitchFamily="66" charset="0"/>
              </a:rPr>
              <a:t> türüne </a:t>
            </a:r>
            <a:r>
              <a:rPr lang="tr-TR" sz="2200" dirty="0" smtClean="0">
                <a:solidFill>
                  <a:schemeClr val="tx1"/>
                </a:solidFill>
                <a:latin typeface="Comic Sans MS" pitchFamily="66" charset="0"/>
              </a:rPr>
              <a:t>giren, kasaplık </a:t>
            </a:r>
            <a:r>
              <a:rPr lang="tr-TR" sz="2200" dirty="0" smtClean="0">
                <a:solidFill>
                  <a:schemeClr val="tx1"/>
                </a:solidFill>
                <a:latin typeface="Comic Sans MS" pitchFamily="66" charset="0"/>
              </a:rPr>
              <a:t>olarak seçilen, insan gıdası olarak kullanılmasına </a:t>
            </a:r>
            <a:r>
              <a:rPr lang="tr-TR" sz="2200" dirty="0" smtClean="0">
                <a:solidFill>
                  <a:schemeClr val="tx1"/>
                </a:solidFill>
                <a:latin typeface="Comic Sans MS" pitchFamily="66" charset="0"/>
              </a:rPr>
              <a:t>engel bir hastalığı </a:t>
            </a:r>
            <a:r>
              <a:rPr lang="tr-TR" sz="2200" dirty="0" smtClean="0">
                <a:solidFill>
                  <a:schemeClr val="tx1"/>
                </a:solidFill>
                <a:latin typeface="Comic Sans MS" pitchFamily="66" charset="0"/>
              </a:rPr>
              <a:t>olmayan ve yetkililerce kesimine izin verilen her </a:t>
            </a:r>
            <a:r>
              <a:rPr lang="tr-TR" sz="2200" dirty="0" smtClean="0">
                <a:solidFill>
                  <a:schemeClr val="tx1"/>
                </a:solidFill>
                <a:latin typeface="Comic Sans MS" pitchFamily="66" charset="0"/>
              </a:rPr>
              <a:t>yaş ve </a:t>
            </a:r>
            <a:r>
              <a:rPr lang="tr-TR" sz="2200" dirty="0" smtClean="0">
                <a:solidFill>
                  <a:schemeClr val="tx1"/>
                </a:solidFill>
                <a:latin typeface="Comic Sans MS" pitchFamily="66" charset="0"/>
              </a:rPr>
              <a:t>cinsiyetteki koyunlardır.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04800" y="188640"/>
            <a:ext cx="8686800" cy="1080120"/>
          </a:xfrm>
        </p:spPr>
        <p:txBody>
          <a:bodyPr>
            <a:normAutofit/>
          </a:bodyPr>
          <a:lstStyle/>
          <a:p>
            <a:r>
              <a:rPr lang="tr-TR" sz="2200" cap="none" dirty="0" smtClean="0">
                <a:solidFill>
                  <a:srgbClr val="C00000"/>
                </a:solidFill>
                <a:latin typeface="Comic Sans MS" pitchFamily="66" charset="0"/>
              </a:rPr>
              <a:t>Değişik bilim adamları tarafında geliştirilen et tanımlarında aşağıdaki noktalar ortak görülmektedir.</a:t>
            </a:r>
            <a:endParaRPr lang="tr-TR" sz="2200" cap="none" dirty="0" smtClean="0">
              <a:solidFill>
                <a:srgbClr val="C00000"/>
              </a:solidFill>
              <a:latin typeface="Comic Sans MS" pitchFamily="66" charset="0"/>
            </a:endParaRPr>
          </a:p>
        </p:txBody>
      </p:sp>
      <p:sp>
        <p:nvSpPr>
          <p:cNvPr id="3" name="2 İçerik Yer Tutucusu"/>
          <p:cNvSpPr>
            <a:spLocks noGrp="1"/>
          </p:cNvSpPr>
          <p:nvPr>
            <p:ph idx="1"/>
          </p:nvPr>
        </p:nvSpPr>
        <p:spPr>
          <a:xfrm>
            <a:off x="304800" y="1124744"/>
            <a:ext cx="8686800" cy="5400600"/>
          </a:xfrm>
        </p:spPr>
        <p:txBody>
          <a:bodyPr>
            <a:noAutofit/>
          </a:bodyPr>
          <a:lstStyle/>
          <a:p>
            <a:pPr marL="0" indent="0" algn="just">
              <a:lnSpc>
                <a:spcPct val="150000"/>
              </a:lnSpc>
              <a:spcBef>
                <a:spcPts val="0"/>
              </a:spcBef>
              <a:buNone/>
            </a:pPr>
            <a:r>
              <a:rPr lang="tr-TR" sz="2100" dirty="0" smtClean="0">
                <a:solidFill>
                  <a:schemeClr val="tx1"/>
                </a:solidFill>
                <a:latin typeface="Comic Sans MS" pitchFamily="66" charset="0"/>
              </a:rPr>
              <a:t>1-Et </a:t>
            </a:r>
            <a:r>
              <a:rPr lang="tr-TR" sz="2100" dirty="0" smtClean="0">
                <a:solidFill>
                  <a:schemeClr val="tx1"/>
                </a:solidFill>
                <a:latin typeface="Comic Sans MS" pitchFamily="66" charset="0"/>
              </a:rPr>
              <a:t>sıcak kanlı ve sağlıklı kasaplık </a:t>
            </a:r>
            <a:r>
              <a:rPr lang="tr-TR" sz="2100" dirty="0" smtClean="0">
                <a:solidFill>
                  <a:schemeClr val="tx1"/>
                </a:solidFill>
                <a:latin typeface="Comic Sans MS" pitchFamily="66" charset="0"/>
              </a:rPr>
              <a:t>hayvanlardan </a:t>
            </a:r>
            <a:r>
              <a:rPr lang="tr-TR" sz="2100" dirty="0" smtClean="0">
                <a:solidFill>
                  <a:schemeClr val="tx1"/>
                </a:solidFill>
                <a:latin typeface="Comic Sans MS" pitchFamily="66" charset="0"/>
              </a:rPr>
              <a:t>elde edilmektedir.</a:t>
            </a:r>
          </a:p>
          <a:p>
            <a:pPr marL="0" indent="0" algn="just">
              <a:lnSpc>
                <a:spcPct val="150000"/>
              </a:lnSpc>
              <a:spcBef>
                <a:spcPts val="0"/>
              </a:spcBef>
              <a:buNone/>
            </a:pPr>
            <a:r>
              <a:rPr lang="tr-TR" sz="2100" dirty="0" smtClean="0">
                <a:solidFill>
                  <a:schemeClr val="tx1"/>
                </a:solidFill>
                <a:latin typeface="Comic Sans MS" pitchFamily="66" charset="0"/>
              </a:rPr>
              <a:t>2-Et sözcüğü genellikle iskelet kasları yani çizgili kaslar için kullanılmaktadır.</a:t>
            </a:r>
          </a:p>
          <a:p>
            <a:pPr marL="0" indent="0" algn="just">
              <a:lnSpc>
                <a:spcPct val="150000"/>
              </a:lnSpc>
              <a:spcBef>
                <a:spcPts val="0"/>
              </a:spcBef>
              <a:buNone/>
            </a:pPr>
            <a:r>
              <a:rPr lang="tr-TR" sz="2100" dirty="0" smtClean="0">
                <a:solidFill>
                  <a:schemeClr val="tx1"/>
                </a:solidFill>
                <a:latin typeface="Comic Sans MS" pitchFamily="66" charset="0"/>
              </a:rPr>
              <a:t>3-Et mutlaka veteriner hekim </a:t>
            </a:r>
            <a:r>
              <a:rPr lang="tr-TR" sz="2100" dirty="0" smtClean="0">
                <a:solidFill>
                  <a:schemeClr val="tx1"/>
                </a:solidFill>
                <a:latin typeface="Comic Sans MS" pitchFamily="66" charset="0"/>
              </a:rPr>
              <a:t>kontrolünden </a:t>
            </a:r>
            <a:r>
              <a:rPr lang="tr-TR" sz="2100" dirty="0" smtClean="0">
                <a:solidFill>
                  <a:schemeClr val="tx1"/>
                </a:solidFill>
                <a:latin typeface="Comic Sans MS" pitchFamily="66" charset="0"/>
              </a:rPr>
              <a:t>geçtikten sonra kesilen hayvandan elde edilmelidir.</a:t>
            </a:r>
          </a:p>
          <a:p>
            <a:pPr marL="0" indent="0" algn="just">
              <a:lnSpc>
                <a:spcPct val="150000"/>
              </a:lnSpc>
              <a:spcBef>
                <a:spcPts val="0"/>
              </a:spcBef>
              <a:buNone/>
            </a:pPr>
            <a:r>
              <a:rPr lang="tr-TR" sz="2100" dirty="0" smtClean="0">
                <a:solidFill>
                  <a:schemeClr val="tx1"/>
                </a:solidFill>
                <a:latin typeface="Comic Sans MS" pitchFamily="66" charset="0"/>
              </a:rPr>
              <a:t>4-Karkastan ayrılmayan yağ</a:t>
            </a:r>
            <a:r>
              <a:rPr lang="tr-TR" sz="2100" dirty="0" smtClean="0">
                <a:solidFill>
                  <a:schemeClr val="tx1"/>
                </a:solidFill>
                <a:latin typeface="Comic Sans MS" pitchFamily="66" charset="0"/>
              </a:rPr>
              <a:t>, bağdoku, kan </a:t>
            </a:r>
            <a:r>
              <a:rPr lang="tr-TR" sz="2100" dirty="0" smtClean="0">
                <a:solidFill>
                  <a:schemeClr val="tx1"/>
                </a:solidFill>
                <a:latin typeface="Comic Sans MS" pitchFamily="66" charset="0"/>
              </a:rPr>
              <a:t>damarı</a:t>
            </a:r>
            <a:r>
              <a:rPr lang="tr-TR" sz="2100" dirty="0" smtClean="0">
                <a:solidFill>
                  <a:schemeClr val="tx1"/>
                </a:solidFill>
                <a:latin typeface="Comic Sans MS" pitchFamily="66" charset="0"/>
              </a:rPr>
              <a:t>, kan </a:t>
            </a:r>
            <a:r>
              <a:rPr lang="tr-TR" sz="2100" dirty="0" smtClean="0">
                <a:solidFill>
                  <a:schemeClr val="tx1"/>
                </a:solidFill>
                <a:latin typeface="Comic Sans MS" pitchFamily="66" charset="0"/>
              </a:rPr>
              <a:t>lenf sistemi</a:t>
            </a:r>
            <a:r>
              <a:rPr lang="tr-TR" sz="2100" dirty="0" smtClean="0">
                <a:solidFill>
                  <a:schemeClr val="tx1"/>
                </a:solidFill>
                <a:latin typeface="Comic Sans MS" pitchFamily="66" charset="0"/>
              </a:rPr>
              <a:t>, sinir </a:t>
            </a:r>
            <a:r>
              <a:rPr lang="tr-TR" sz="2100" dirty="0" smtClean="0">
                <a:solidFill>
                  <a:schemeClr val="tx1"/>
                </a:solidFill>
                <a:latin typeface="Comic Sans MS" pitchFamily="66" charset="0"/>
              </a:rPr>
              <a:t>doku</a:t>
            </a:r>
            <a:r>
              <a:rPr lang="tr-TR" sz="2100" dirty="0" smtClean="0">
                <a:solidFill>
                  <a:schemeClr val="tx1"/>
                </a:solidFill>
                <a:latin typeface="Comic Sans MS" pitchFamily="66" charset="0"/>
              </a:rPr>
              <a:t>, </a:t>
            </a:r>
            <a:r>
              <a:rPr lang="tr-TR" sz="2100" dirty="0" err="1" smtClean="0">
                <a:solidFill>
                  <a:schemeClr val="tx1"/>
                </a:solidFill>
                <a:latin typeface="Comic Sans MS" pitchFamily="66" charset="0"/>
              </a:rPr>
              <a:t>epitel</a:t>
            </a:r>
            <a:r>
              <a:rPr lang="tr-TR" sz="2100" dirty="0" smtClean="0">
                <a:solidFill>
                  <a:schemeClr val="tx1"/>
                </a:solidFill>
                <a:latin typeface="Comic Sans MS" pitchFamily="66" charset="0"/>
              </a:rPr>
              <a:t> </a:t>
            </a:r>
            <a:r>
              <a:rPr lang="tr-TR" sz="2100" dirty="0" smtClean="0">
                <a:solidFill>
                  <a:schemeClr val="tx1"/>
                </a:solidFill>
                <a:latin typeface="Comic Sans MS" pitchFamily="66" charset="0"/>
              </a:rPr>
              <a:t>doku</a:t>
            </a:r>
            <a:r>
              <a:rPr lang="tr-TR" sz="2100" dirty="0" smtClean="0">
                <a:solidFill>
                  <a:schemeClr val="tx1"/>
                </a:solidFill>
                <a:latin typeface="Comic Sans MS" pitchFamily="66" charset="0"/>
              </a:rPr>
              <a:t>, kemik </a:t>
            </a:r>
            <a:r>
              <a:rPr lang="tr-TR" sz="2100" dirty="0" smtClean="0">
                <a:solidFill>
                  <a:schemeClr val="tx1"/>
                </a:solidFill>
                <a:latin typeface="Comic Sans MS" pitchFamily="66" charset="0"/>
              </a:rPr>
              <a:t>doku ve kıkırdak  doku et sayılmaktadır.</a:t>
            </a:r>
          </a:p>
          <a:p>
            <a:pPr marL="0" indent="0" algn="just">
              <a:lnSpc>
                <a:spcPct val="150000"/>
              </a:lnSpc>
              <a:spcBef>
                <a:spcPts val="0"/>
              </a:spcBef>
              <a:buNone/>
            </a:pPr>
            <a:r>
              <a:rPr lang="tr-TR" sz="2100" dirty="0" smtClean="0">
                <a:solidFill>
                  <a:schemeClr val="tx1"/>
                </a:solidFill>
                <a:latin typeface="Comic Sans MS" pitchFamily="66" charset="0"/>
              </a:rPr>
              <a:t>5-İç organlarda tüketime uygun olanlar sakatat olarak belirlenmekte, et tanımı dışında bırakılmakta ancak et gibi işlem görmektedir</a:t>
            </a:r>
            <a:r>
              <a:rPr lang="tr-TR" sz="2100" dirty="0" smtClean="0">
                <a:solidFill>
                  <a:schemeClr val="tx1"/>
                </a:solidFill>
                <a:latin typeface="Comic Sans MS" pitchFamily="66" charset="0"/>
              </a:rPr>
              <a:t>.</a:t>
            </a:r>
            <a:endParaRPr lang="tr-TR" sz="2100" dirty="0" smtClean="0">
              <a:solidFill>
                <a:schemeClr val="tx1"/>
              </a:solidFill>
              <a:latin typeface="Comic Sans MS" pitchFamily="66"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04800" y="548680"/>
            <a:ext cx="8686800" cy="6120680"/>
          </a:xfrm>
        </p:spPr>
        <p:txBody>
          <a:bodyPr>
            <a:noAutofit/>
          </a:bodyPr>
          <a:lstStyle/>
          <a:p>
            <a:pPr marL="0" indent="0" algn="just">
              <a:lnSpc>
                <a:spcPct val="150000"/>
              </a:lnSpc>
              <a:spcBef>
                <a:spcPts val="0"/>
              </a:spcBef>
              <a:buNone/>
            </a:pPr>
            <a:r>
              <a:rPr lang="tr-TR" sz="2400" u="sng" dirty="0" smtClean="0">
                <a:solidFill>
                  <a:schemeClr val="tx1"/>
                </a:solidFill>
                <a:latin typeface="Comic Sans MS" pitchFamily="66" charset="0"/>
              </a:rPr>
              <a:t>Kasaplık </a:t>
            </a:r>
            <a:r>
              <a:rPr lang="tr-TR" sz="2400" u="sng" dirty="0" smtClean="0">
                <a:solidFill>
                  <a:schemeClr val="tx1"/>
                </a:solidFill>
                <a:latin typeface="Comic Sans MS" pitchFamily="66" charset="0"/>
              </a:rPr>
              <a:t>koyunlar da yaşlarına </a:t>
            </a:r>
            <a:r>
              <a:rPr lang="tr-TR" sz="2400" u="sng" dirty="0" smtClean="0">
                <a:solidFill>
                  <a:schemeClr val="tx1"/>
                </a:solidFill>
                <a:latin typeface="Comic Sans MS" pitchFamily="66" charset="0"/>
              </a:rPr>
              <a:t>göre </a:t>
            </a:r>
            <a:r>
              <a:rPr lang="tr-TR" sz="2400" u="sng" dirty="0" smtClean="0">
                <a:solidFill>
                  <a:schemeClr val="tx1"/>
                </a:solidFill>
                <a:latin typeface="Comic Sans MS" pitchFamily="66" charset="0"/>
              </a:rPr>
              <a:t>değişik </a:t>
            </a:r>
            <a:r>
              <a:rPr lang="tr-TR" sz="2400" u="sng" dirty="0" smtClean="0">
                <a:solidFill>
                  <a:schemeClr val="tx1"/>
                </a:solidFill>
                <a:latin typeface="Comic Sans MS" pitchFamily="66" charset="0"/>
              </a:rPr>
              <a:t>isimler alırlar:</a:t>
            </a:r>
            <a:r>
              <a:rPr lang="tr-TR" sz="2200" dirty="0" smtClean="0">
                <a:solidFill>
                  <a:schemeClr val="tx1"/>
                </a:solidFill>
                <a:latin typeface="Comic Sans MS" pitchFamily="66" charset="0"/>
              </a:rPr>
              <a:t> </a:t>
            </a:r>
            <a:r>
              <a:rPr lang="tr-TR" sz="2200" dirty="0" smtClean="0">
                <a:solidFill>
                  <a:srgbClr val="FF0000"/>
                </a:solidFill>
                <a:latin typeface="Comic Sans MS" pitchFamily="66" charset="0"/>
              </a:rPr>
              <a:t>Kuzu</a:t>
            </a:r>
            <a:r>
              <a:rPr lang="tr-TR" sz="2200" dirty="0" smtClean="0">
                <a:solidFill>
                  <a:schemeClr val="tx1"/>
                </a:solidFill>
                <a:latin typeface="Comic Sans MS" pitchFamily="66" charset="0"/>
              </a:rPr>
              <a:t>: Bir </a:t>
            </a:r>
            <a:r>
              <a:rPr lang="tr-TR" sz="2200" dirty="0" smtClean="0">
                <a:solidFill>
                  <a:schemeClr val="tx1"/>
                </a:solidFill>
                <a:latin typeface="Comic Sans MS" pitchFamily="66" charset="0"/>
              </a:rPr>
              <a:t>yaşına </a:t>
            </a:r>
            <a:r>
              <a:rPr lang="tr-TR" sz="2200" dirty="0" smtClean="0">
                <a:solidFill>
                  <a:schemeClr val="tx1"/>
                </a:solidFill>
                <a:latin typeface="Comic Sans MS" pitchFamily="66" charset="0"/>
              </a:rPr>
              <a:t>kadar olan erkek ve </a:t>
            </a:r>
            <a:r>
              <a:rPr lang="tr-TR" sz="2200" dirty="0" smtClean="0">
                <a:solidFill>
                  <a:schemeClr val="tx1"/>
                </a:solidFill>
                <a:latin typeface="Comic Sans MS" pitchFamily="66" charset="0"/>
              </a:rPr>
              <a:t>dişi </a:t>
            </a:r>
            <a:r>
              <a:rPr lang="tr-TR" sz="2200" dirty="0" smtClean="0">
                <a:solidFill>
                  <a:schemeClr val="tx1"/>
                </a:solidFill>
                <a:latin typeface="Comic Sans MS" pitchFamily="66" charset="0"/>
              </a:rPr>
              <a:t>koyun</a:t>
            </a:r>
          </a:p>
          <a:p>
            <a:pPr marL="0" indent="0" algn="just">
              <a:lnSpc>
                <a:spcPct val="150000"/>
              </a:lnSpc>
              <a:spcBef>
                <a:spcPts val="0"/>
              </a:spcBef>
              <a:buNone/>
            </a:pPr>
            <a:r>
              <a:rPr lang="tr-TR" sz="2200" dirty="0" smtClean="0">
                <a:solidFill>
                  <a:srgbClr val="FF0000"/>
                </a:solidFill>
                <a:latin typeface="Comic Sans MS" pitchFamily="66" charset="0"/>
              </a:rPr>
              <a:t>	 </a:t>
            </a:r>
            <a:r>
              <a:rPr lang="tr-TR" sz="2200" dirty="0" smtClean="0">
                <a:solidFill>
                  <a:schemeClr val="tx1"/>
                </a:solidFill>
                <a:latin typeface="Comic Sans MS" pitchFamily="66" charset="0"/>
              </a:rPr>
              <a:t>0-3 ay arasında olanlara Süt kuzu,</a:t>
            </a:r>
          </a:p>
          <a:p>
            <a:pPr marL="0" indent="0" algn="just">
              <a:lnSpc>
                <a:spcPct val="150000"/>
              </a:lnSpc>
              <a:spcBef>
                <a:spcPts val="0"/>
              </a:spcBef>
              <a:buNone/>
            </a:pPr>
            <a:r>
              <a:rPr lang="tr-TR" sz="2200" dirty="0" smtClean="0">
                <a:solidFill>
                  <a:srgbClr val="FF0000"/>
                </a:solidFill>
                <a:latin typeface="Comic Sans MS" pitchFamily="66" charset="0"/>
              </a:rPr>
              <a:t> </a:t>
            </a:r>
            <a:r>
              <a:rPr lang="tr-TR" sz="2200" dirty="0" smtClean="0">
                <a:solidFill>
                  <a:srgbClr val="FF0000"/>
                </a:solidFill>
                <a:latin typeface="Comic Sans MS" pitchFamily="66" charset="0"/>
              </a:rPr>
              <a:t>	</a:t>
            </a:r>
            <a:r>
              <a:rPr lang="tr-TR" sz="2200" dirty="0" smtClean="0">
                <a:solidFill>
                  <a:schemeClr val="tx1"/>
                </a:solidFill>
                <a:latin typeface="Comic Sans MS" pitchFamily="66" charset="0"/>
              </a:rPr>
              <a:t>3-7 </a:t>
            </a:r>
            <a:r>
              <a:rPr lang="tr-TR" sz="2200" dirty="0" smtClean="0">
                <a:solidFill>
                  <a:schemeClr val="tx1"/>
                </a:solidFill>
                <a:latin typeface="Comic Sans MS" pitchFamily="66" charset="0"/>
              </a:rPr>
              <a:t>ay arasında olanlara Bahar kuzusu,</a:t>
            </a:r>
          </a:p>
          <a:p>
            <a:pPr marL="0" indent="0" algn="just">
              <a:lnSpc>
                <a:spcPct val="150000"/>
              </a:lnSpc>
              <a:spcBef>
                <a:spcPts val="0"/>
              </a:spcBef>
              <a:buNone/>
            </a:pPr>
            <a:r>
              <a:rPr lang="tr-TR" sz="2200" dirty="0" smtClean="0">
                <a:solidFill>
                  <a:srgbClr val="FF0000"/>
                </a:solidFill>
                <a:latin typeface="Comic Sans MS" pitchFamily="66" charset="0"/>
              </a:rPr>
              <a:t> </a:t>
            </a:r>
            <a:r>
              <a:rPr lang="tr-TR" sz="2200" dirty="0" smtClean="0">
                <a:solidFill>
                  <a:srgbClr val="FF0000"/>
                </a:solidFill>
                <a:latin typeface="Comic Sans MS" pitchFamily="66" charset="0"/>
              </a:rPr>
              <a:t>	</a:t>
            </a:r>
            <a:r>
              <a:rPr lang="tr-TR" sz="2200" dirty="0" smtClean="0">
                <a:solidFill>
                  <a:schemeClr val="tx1"/>
                </a:solidFill>
                <a:latin typeface="Comic Sans MS" pitchFamily="66" charset="0"/>
              </a:rPr>
              <a:t>7-12 </a:t>
            </a:r>
            <a:r>
              <a:rPr lang="tr-TR" sz="2200" dirty="0" smtClean="0">
                <a:solidFill>
                  <a:schemeClr val="tx1"/>
                </a:solidFill>
                <a:latin typeface="Comic Sans MS" pitchFamily="66" charset="0"/>
              </a:rPr>
              <a:t>ay arasında olanlara ise Ot kuzusu denir.</a:t>
            </a:r>
          </a:p>
          <a:p>
            <a:pPr marL="0" indent="0" algn="just">
              <a:lnSpc>
                <a:spcPct val="150000"/>
              </a:lnSpc>
              <a:spcBef>
                <a:spcPts val="0"/>
              </a:spcBef>
              <a:buNone/>
            </a:pPr>
            <a:r>
              <a:rPr lang="tr-TR" sz="2200" dirty="0" smtClean="0">
                <a:solidFill>
                  <a:srgbClr val="FF0000"/>
                </a:solidFill>
                <a:latin typeface="Comic Sans MS" pitchFamily="66" charset="0"/>
              </a:rPr>
              <a:t> Toklu</a:t>
            </a:r>
            <a:r>
              <a:rPr lang="tr-TR" sz="2200" dirty="0" smtClean="0">
                <a:solidFill>
                  <a:schemeClr val="tx1"/>
                </a:solidFill>
                <a:latin typeface="Comic Sans MS" pitchFamily="66" charset="0"/>
              </a:rPr>
              <a:t>: 12-24 ay arasındaki </a:t>
            </a:r>
            <a:r>
              <a:rPr lang="tr-TR" sz="2200" dirty="0" smtClean="0">
                <a:solidFill>
                  <a:schemeClr val="tx1"/>
                </a:solidFill>
                <a:latin typeface="Comic Sans MS" pitchFamily="66" charset="0"/>
              </a:rPr>
              <a:t>dişi </a:t>
            </a:r>
            <a:r>
              <a:rPr lang="tr-TR" sz="2200" dirty="0" smtClean="0">
                <a:solidFill>
                  <a:schemeClr val="tx1"/>
                </a:solidFill>
                <a:latin typeface="Comic Sans MS" pitchFamily="66" charset="0"/>
              </a:rPr>
              <a:t>ve </a:t>
            </a:r>
            <a:r>
              <a:rPr lang="tr-TR" sz="2200" dirty="0" err="1" smtClean="0">
                <a:solidFill>
                  <a:schemeClr val="tx1"/>
                </a:solidFill>
                <a:latin typeface="Comic Sans MS" pitchFamily="66" charset="0"/>
              </a:rPr>
              <a:t>kastre</a:t>
            </a:r>
            <a:r>
              <a:rPr lang="tr-TR" sz="2200" dirty="0" smtClean="0">
                <a:solidFill>
                  <a:schemeClr val="tx1"/>
                </a:solidFill>
                <a:latin typeface="Comic Sans MS" pitchFamily="66" charset="0"/>
              </a:rPr>
              <a:t> </a:t>
            </a:r>
            <a:r>
              <a:rPr lang="tr-TR" sz="2200" dirty="0" smtClean="0">
                <a:solidFill>
                  <a:schemeClr val="tx1"/>
                </a:solidFill>
                <a:latin typeface="Comic Sans MS" pitchFamily="66" charset="0"/>
              </a:rPr>
              <a:t>edilmemiş </a:t>
            </a:r>
            <a:r>
              <a:rPr lang="tr-TR" sz="2200" dirty="0" smtClean="0">
                <a:solidFill>
                  <a:schemeClr val="tx1"/>
                </a:solidFill>
                <a:latin typeface="Comic Sans MS" pitchFamily="66" charset="0"/>
              </a:rPr>
              <a:t>erkek koyun</a:t>
            </a:r>
          </a:p>
          <a:p>
            <a:pPr marL="0" indent="0" algn="just">
              <a:lnSpc>
                <a:spcPct val="150000"/>
              </a:lnSpc>
              <a:spcBef>
                <a:spcPts val="0"/>
              </a:spcBef>
              <a:buNone/>
            </a:pPr>
            <a:r>
              <a:rPr lang="tr-TR" sz="2200" dirty="0" smtClean="0">
                <a:solidFill>
                  <a:srgbClr val="FF0000"/>
                </a:solidFill>
                <a:latin typeface="Comic Sans MS" pitchFamily="66" charset="0"/>
              </a:rPr>
              <a:t> Marya: </a:t>
            </a:r>
            <a:r>
              <a:rPr lang="tr-TR" sz="2200" dirty="0" smtClean="0">
                <a:solidFill>
                  <a:schemeClr val="tx1"/>
                </a:solidFill>
                <a:latin typeface="Comic Sans MS" pitchFamily="66" charset="0"/>
              </a:rPr>
              <a:t>2 yasın üstünde </a:t>
            </a:r>
            <a:r>
              <a:rPr lang="tr-TR" sz="2200" dirty="0" smtClean="0">
                <a:solidFill>
                  <a:schemeClr val="tx1"/>
                </a:solidFill>
                <a:latin typeface="Comic Sans MS" pitchFamily="66" charset="0"/>
              </a:rPr>
              <a:t>doğurma yeteneğine </a:t>
            </a:r>
            <a:r>
              <a:rPr lang="tr-TR" sz="2200" dirty="0" smtClean="0">
                <a:solidFill>
                  <a:schemeClr val="tx1"/>
                </a:solidFill>
                <a:latin typeface="Comic Sans MS" pitchFamily="66" charset="0"/>
              </a:rPr>
              <a:t>sahip </a:t>
            </a:r>
            <a:r>
              <a:rPr lang="tr-TR" sz="2200" dirty="0" smtClean="0">
                <a:solidFill>
                  <a:schemeClr val="tx1"/>
                </a:solidFill>
                <a:latin typeface="Comic Sans MS" pitchFamily="66" charset="0"/>
              </a:rPr>
              <a:t>dişi </a:t>
            </a:r>
            <a:r>
              <a:rPr lang="tr-TR" sz="2200" dirty="0" smtClean="0">
                <a:solidFill>
                  <a:schemeClr val="tx1"/>
                </a:solidFill>
                <a:latin typeface="Comic Sans MS" pitchFamily="66" charset="0"/>
              </a:rPr>
              <a:t>koyun</a:t>
            </a:r>
          </a:p>
          <a:p>
            <a:pPr marL="0" indent="0" algn="just">
              <a:lnSpc>
                <a:spcPct val="150000"/>
              </a:lnSpc>
              <a:spcBef>
                <a:spcPts val="0"/>
              </a:spcBef>
              <a:buNone/>
            </a:pPr>
            <a:r>
              <a:rPr lang="tr-TR" sz="2200" dirty="0" smtClean="0">
                <a:solidFill>
                  <a:srgbClr val="FF0000"/>
                </a:solidFill>
                <a:latin typeface="Comic Sans MS" pitchFamily="66" charset="0"/>
              </a:rPr>
              <a:t> Koç: </a:t>
            </a:r>
            <a:r>
              <a:rPr lang="tr-TR" sz="2200" dirty="0" smtClean="0">
                <a:solidFill>
                  <a:schemeClr val="tx1"/>
                </a:solidFill>
                <a:latin typeface="Comic Sans MS" pitchFamily="66" charset="0"/>
              </a:rPr>
              <a:t>2 yasın üstündeki </a:t>
            </a:r>
            <a:r>
              <a:rPr lang="tr-TR" sz="2200" dirty="0" err="1" smtClean="0">
                <a:solidFill>
                  <a:schemeClr val="tx1"/>
                </a:solidFill>
                <a:latin typeface="Comic Sans MS" pitchFamily="66" charset="0"/>
              </a:rPr>
              <a:t>kastre</a:t>
            </a:r>
            <a:r>
              <a:rPr lang="tr-TR" sz="2200" dirty="0" smtClean="0">
                <a:solidFill>
                  <a:schemeClr val="tx1"/>
                </a:solidFill>
                <a:latin typeface="Comic Sans MS" pitchFamily="66" charset="0"/>
              </a:rPr>
              <a:t> </a:t>
            </a:r>
            <a:r>
              <a:rPr lang="tr-TR" sz="2200" dirty="0" smtClean="0">
                <a:solidFill>
                  <a:schemeClr val="tx1"/>
                </a:solidFill>
                <a:latin typeface="Comic Sans MS" pitchFamily="66" charset="0"/>
              </a:rPr>
              <a:t>edilmemiş </a:t>
            </a:r>
            <a:r>
              <a:rPr lang="tr-TR" sz="2200" dirty="0" smtClean="0">
                <a:solidFill>
                  <a:schemeClr val="tx1"/>
                </a:solidFill>
                <a:latin typeface="Comic Sans MS" pitchFamily="66" charset="0"/>
              </a:rPr>
              <a:t>erkek koyun</a:t>
            </a:r>
          </a:p>
          <a:p>
            <a:pPr marL="0" indent="0" algn="just">
              <a:lnSpc>
                <a:spcPct val="150000"/>
              </a:lnSpc>
              <a:spcBef>
                <a:spcPts val="0"/>
              </a:spcBef>
              <a:buNone/>
            </a:pPr>
            <a:r>
              <a:rPr lang="tr-TR" sz="2200" dirty="0" smtClean="0">
                <a:solidFill>
                  <a:srgbClr val="FF0000"/>
                </a:solidFill>
                <a:latin typeface="Comic Sans MS" pitchFamily="66" charset="0"/>
              </a:rPr>
              <a:t> </a:t>
            </a:r>
            <a:r>
              <a:rPr lang="tr-TR" sz="2200" dirty="0" err="1" smtClean="0">
                <a:solidFill>
                  <a:srgbClr val="FF0000"/>
                </a:solidFill>
                <a:latin typeface="Comic Sans MS" pitchFamily="66" charset="0"/>
              </a:rPr>
              <a:t>Högeç</a:t>
            </a:r>
            <a:r>
              <a:rPr lang="tr-TR" sz="2200" dirty="0" smtClean="0">
                <a:solidFill>
                  <a:srgbClr val="FF0000"/>
                </a:solidFill>
                <a:latin typeface="Comic Sans MS" pitchFamily="66" charset="0"/>
              </a:rPr>
              <a:t>(=öveç): </a:t>
            </a:r>
            <a:r>
              <a:rPr lang="tr-TR" sz="2200" dirty="0" smtClean="0">
                <a:solidFill>
                  <a:schemeClr val="tx1"/>
                </a:solidFill>
                <a:latin typeface="Comic Sans MS" pitchFamily="66" charset="0"/>
              </a:rPr>
              <a:t>2 yasın üstündeki </a:t>
            </a:r>
            <a:r>
              <a:rPr lang="tr-TR" sz="2200" dirty="0" err="1" smtClean="0">
                <a:solidFill>
                  <a:schemeClr val="tx1"/>
                </a:solidFill>
                <a:latin typeface="Comic Sans MS" pitchFamily="66" charset="0"/>
              </a:rPr>
              <a:t>kastre</a:t>
            </a:r>
            <a:r>
              <a:rPr lang="tr-TR" sz="2200" dirty="0" smtClean="0">
                <a:solidFill>
                  <a:schemeClr val="tx1"/>
                </a:solidFill>
                <a:latin typeface="Comic Sans MS" pitchFamily="66" charset="0"/>
              </a:rPr>
              <a:t> </a:t>
            </a:r>
            <a:r>
              <a:rPr lang="tr-TR" sz="2200" dirty="0" smtClean="0">
                <a:solidFill>
                  <a:schemeClr val="tx1"/>
                </a:solidFill>
                <a:latin typeface="Comic Sans MS" pitchFamily="66" charset="0"/>
              </a:rPr>
              <a:t>edilmiş </a:t>
            </a:r>
            <a:r>
              <a:rPr lang="tr-TR" sz="2200" dirty="0" smtClean="0">
                <a:solidFill>
                  <a:schemeClr val="tx1"/>
                </a:solidFill>
                <a:latin typeface="Comic Sans MS" pitchFamily="66" charset="0"/>
              </a:rPr>
              <a:t>erkek koyun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04800" y="404664"/>
            <a:ext cx="8686800" cy="6264696"/>
          </a:xfrm>
        </p:spPr>
        <p:txBody>
          <a:bodyPr>
            <a:noAutofit/>
          </a:bodyPr>
          <a:lstStyle/>
          <a:p>
            <a:pPr marL="0" indent="0" algn="just">
              <a:lnSpc>
                <a:spcPct val="150000"/>
              </a:lnSpc>
              <a:spcBef>
                <a:spcPts val="0"/>
              </a:spcBef>
              <a:buNone/>
            </a:pPr>
            <a:r>
              <a:rPr lang="tr-TR" sz="2400" dirty="0" smtClean="0">
                <a:solidFill>
                  <a:srgbClr val="0070C0"/>
                </a:solidFill>
                <a:latin typeface="Comic Sans MS" pitchFamily="66" charset="0"/>
              </a:rPr>
              <a:t>Kasaplık keçiler: </a:t>
            </a:r>
            <a:endParaRPr lang="tr-TR" sz="2400" dirty="0" smtClean="0">
              <a:solidFill>
                <a:srgbClr val="0070C0"/>
              </a:solidFill>
              <a:latin typeface="Comic Sans MS" pitchFamily="66" charset="0"/>
            </a:endParaRPr>
          </a:p>
          <a:p>
            <a:pPr marL="0" indent="0" algn="just">
              <a:lnSpc>
                <a:spcPct val="150000"/>
              </a:lnSpc>
              <a:spcBef>
                <a:spcPts val="0"/>
              </a:spcBef>
              <a:buNone/>
            </a:pPr>
            <a:r>
              <a:rPr lang="tr-TR" sz="2200" dirty="0" err="1" smtClean="0">
                <a:solidFill>
                  <a:schemeClr val="tx1"/>
                </a:solidFill>
                <a:latin typeface="Comic Sans MS" pitchFamily="66" charset="0"/>
              </a:rPr>
              <a:t>Caprinea</a:t>
            </a:r>
            <a:r>
              <a:rPr lang="tr-TR" sz="2200" dirty="0" smtClean="0">
                <a:solidFill>
                  <a:schemeClr val="tx1"/>
                </a:solidFill>
                <a:latin typeface="Comic Sans MS" pitchFamily="66" charset="0"/>
              </a:rPr>
              <a:t> </a:t>
            </a:r>
            <a:r>
              <a:rPr lang="tr-TR" sz="2200" dirty="0" smtClean="0">
                <a:solidFill>
                  <a:schemeClr val="tx1"/>
                </a:solidFill>
                <a:latin typeface="Comic Sans MS" pitchFamily="66" charset="0"/>
              </a:rPr>
              <a:t>familyasının </a:t>
            </a:r>
            <a:r>
              <a:rPr lang="tr-TR" sz="2200" dirty="0" err="1" smtClean="0">
                <a:solidFill>
                  <a:schemeClr val="tx1"/>
                </a:solidFill>
                <a:latin typeface="Comic Sans MS" pitchFamily="66" charset="0"/>
              </a:rPr>
              <a:t>Capra</a:t>
            </a:r>
            <a:r>
              <a:rPr lang="tr-TR" sz="2200" dirty="0" smtClean="0">
                <a:solidFill>
                  <a:schemeClr val="tx1"/>
                </a:solidFill>
                <a:latin typeface="Comic Sans MS" pitchFamily="66" charset="0"/>
              </a:rPr>
              <a:t> türüne </a:t>
            </a:r>
            <a:r>
              <a:rPr lang="tr-TR" sz="2200" dirty="0" smtClean="0">
                <a:solidFill>
                  <a:schemeClr val="tx1"/>
                </a:solidFill>
                <a:latin typeface="Comic Sans MS" pitchFamily="66" charset="0"/>
              </a:rPr>
              <a:t>giren insan </a:t>
            </a:r>
            <a:r>
              <a:rPr lang="tr-TR" sz="2200" dirty="0" smtClean="0">
                <a:solidFill>
                  <a:schemeClr val="tx1"/>
                </a:solidFill>
                <a:latin typeface="Comic Sans MS" pitchFamily="66" charset="0"/>
              </a:rPr>
              <a:t>gıdası olarak tüketilmesine engel bir </a:t>
            </a:r>
            <a:r>
              <a:rPr lang="tr-TR" sz="2200" dirty="0" smtClean="0">
                <a:solidFill>
                  <a:schemeClr val="tx1"/>
                </a:solidFill>
                <a:latin typeface="Comic Sans MS" pitchFamily="66" charset="0"/>
              </a:rPr>
              <a:t>hastalığı olmayan, yetkililerce </a:t>
            </a:r>
            <a:r>
              <a:rPr lang="tr-TR" sz="2200" dirty="0" smtClean="0">
                <a:solidFill>
                  <a:schemeClr val="tx1"/>
                </a:solidFill>
                <a:latin typeface="Comic Sans MS" pitchFamily="66" charset="0"/>
              </a:rPr>
              <a:t>kesimine izin verilen her yas ve cinsiyetteki keçilerdir</a:t>
            </a:r>
            <a:r>
              <a:rPr lang="tr-TR" sz="2200" dirty="0" smtClean="0">
                <a:solidFill>
                  <a:schemeClr val="tx1"/>
                </a:solidFill>
                <a:latin typeface="Comic Sans MS" pitchFamily="66" charset="0"/>
              </a:rPr>
              <a:t>.</a:t>
            </a:r>
          </a:p>
          <a:p>
            <a:pPr marL="0" indent="0" algn="just">
              <a:lnSpc>
                <a:spcPct val="150000"/>
              </a:lnSpc>
              <a:spcBef>
                <a:spcPts val="0"/>
              </a:spcBef>
              <a:buNone/>
            </a:pPr>
            <a:endParaRPr lang="tr-TR" sz="2200" dirty="0" smtClean="0">
              <a:solidFill>
                <a:schemeClr val="tx1"/>
              </a:solidFill>
              <a:latin typeface="Comic Sans MS" pitchFamily="66" charset="0"/>
            </a:endParaRPr>
          </a:p>
          <a:p>
            <a:pPr marL="0" indent="0" algn="just">
              <a:lnSpc>
                <a:spcPct val="150000"/>
              </a:lnSpc>
              <a:spcBef>
                <a:spcPts val="0"/>
              </a:spcBef>
              <a:buNone/>
            </a:pPr>
            <a:r>
              <a:rPr lang="tr-TR" sz="2200" u="sng" dirty="0" smtClean="0">
                <a:solidFill>
                  <a:schemeClr val="tx1"/>
                </a:solidFill>
                <a:latin typeface="Comic Sans MS" pitchFamily="66" charset="0"/>
              </a:rPr>
              <a:t>Kasaplık keçiler de yaslarına göre </a:t>
            </a:r>
            <a:r>
              <a:rPr lang="tr-TR" sz="2200" u="sng" dirty="0" err="1" smtClean="0">
                <a:solidFill>
                  <a:schemeClr val="tx1"/>
                </a:solidFill>
                <a:latin typeface="Comic Sans MS" pitchFamily="66" charset="0"/>
              </a:rPr>
              <a:t>degisik</a:t>
            </a:r>
            <a:r>
              <a:rPr lang="tr-TR" sz="2200" u="sng" dirty="0" smtClean="0">
                <a:solidFill>
                  <a:schemeClr val="tx1"/>
                </a:solidFill>
                <a:latin typeface="Comic Sans MS" pitchFamily="66" charset="0"/>
              </a:rPr>
              <a:t> isimler alırlar:</a:t>
            </a:r>
          </a:p>
          <a:p>
            <a:pPr marL="0" indent="0" algn="just">
              <a:lnSpc>
                <a:spcPct val="150000"/>
              </a:lnSpc>
              <a:spcBef>
                <a:spcPts val="0"/>
              </a:spcBef>
              <a:buNone/>
            </a:pPr>
            <a:r>
              <a:rPr lang="tr-TR" sz="2200" dirty="0" smtClean="0">
                <a:solidFill>
                  <a:srgbClr val="0070C0"/>
                </a:solidFill>
                <a:latin typeface="Comic Sans MS" pitchFamily="66" charset="0"/>
              </a:rPr>
              <a:t> </a:t>
            </a:r>
            <a:r>
              <a:rPr lang="tr-TR" sz="2200" dirty="0" smtClean="0">
                <a:solidFill>
                  <a:srgbClr val="C00000"/>
                </a:solidFill>
                <a:latin typeface="Comic Sans MS" pitchFamily="66" charset="0"/>
              </a:rPr>
              <a:t>Oğlak</a:t>
            </a:r>
            <a:r>
              <a:rPr lang="tr-TR" sz="2200" dirty="0" smtClean="0">
                <a:solidFill>
                  <a:srgbClr val="0070C0"/>
                </a:solidFill>
                <a:latin typeface="Comic Sans MS" pitchFamily="66" charset="0"/>
              </a:rPr>
              <a:t>: </a:t>
            </a:r>
            <a:r>
              <a:rPr lang="tr-TR" sz="2200" dirty="0" smtClean="0">
                <a:solidFill>
                  <a:schemeClr val="tx1"/>
                </a:solidFill>
                <a:latin typeface="Comic Sans MS" pitchFamily="66" charset="0"/>
              </a:rPr>
              <a:t>0-6 ay arasındaki erkek ve </a:t>
            </a:r>
            <a:r>
              <a:rPr lang="tr-TR" sz="2200" dirty="0" smtClean="0">
                <a:solidFill>
                  <a:schemeClr val="tx1"/>
                </a:solidFill>
                <a:latin typeface="Comic Sans MS" pitchFamily="66" charset="0"/>
              </a:rPr>
              <a:t>dişi </a:t>
            </a:r>
            <a:r>
              <a:rPr lang="tr-TR" sz="2200" dirty="0" smtClean="0">
                <a:solidFill>
                  <a:schemeClr val="tx1"/>
                </a:solidFill>
                <a:latin typeface="Comic Sans MS" pitchFamily="66" charset="0"/>
              </a:rPr>
              <a:t>keçi</a:t>
            </a:r>
          </a:p>
          <a:p>
            <a:pPr marL="0" indent="0" algn="just">
              <a:lnSpc>
                <a:spcPct val="150000"/>
              </a:lnSpc>
              <a:spcBef>
                <a:spcPts val="0"/>
              </a:spcBef>
              <a:buNone/>
            </a:pPr>
            <a:r>
              <a:rPr lang="tr-TR" sz="2200" dirty="0" smtClean="0">
                <a:solidFill>
                  <a:srgbClr val="C00000"/>
                </a:solidFill>
                <a:latin typeface="Comic Sans MS" pitchFamily="66" charset="0"/>
              </a:rPr>
              <a:t> Çebiç</a:t>
            </a:r>
            <a:r>
              <a:rPr lang="tr-TR" sz="2200" dirty="0" smtClean="0">
                <a:solidFill>
                  <a:srgbClr val="0070C0"/>
                </a:solidFill>
                <a:latin typeface="Comic Sans MS" pitchFamily="66" charset="0"/>
              </a:rPr>
              <a:t>: </a:t>
            </a:r>
            <a:r>
              <a:rPr lang="tr-TR" sz="2200" dirty="0" smtClean="0">
                <a:solidFill>
                  <a:schemeClr val="tx1"/>
                </a:solidFill>
                <a:latin typeface="Comic Sans MS" pitchFamily="66" charset="0"/>
              </a:rPr>
              <a:t>6-12 ay arasındaki erkek ve </a:t>
            </a:r>
            <a:r>
              <a:rPr lang="tr-TR" sz="2200" dirty="0" smtClean="0">
                <a:solidFill>
                  <a:schemeClr val="tx1"/>
                </a:solidFill>
                <a:latin typeface="Comic Sans MS" pitchFamily="66" charset="0"/>
              </a:rPr>
              <a:t>dişi </a:t>
            </a:r>
            <a:r>
              <a:rPr lang="tr-TR" sz="2200" dirty="0" smtClean="0">
                <a:solidFill>
                  <a:schemeClr val="tx1"/>
                </a:solidFill>
                <a:latin typeface="Comic Sans MS" pitchFamily="66" charset="0"/>
              </a:rPr>
              <a:t>keçi</a:t>
            </a:r>
          </a:p>
          <a:p>
            <a:pPr marL="0" indent="0" algn="just">
              <a:lnSpc>
                <a:spcPct val="150000"/>
              </a:lnSpc>
              <a:spcBef>
                <a:spcPts val="0"/>
              </a:spcBef>
              <a:buNone/>
            </a:pPr>
            <a:r>
              <a:rPr lang="tr-TR" sz="2200" dirty="0" smtClean="0">
                <a:solidFill>
                  <a:srgbClr val="C00000"/>
                </a:solidFill>
                <a:latin typeface="Comic Sans MS" pitchFamily="66" charset="0"/>
              </a:rPr>
              <a:t> </a:t>
            </a:r>
            <a:r>
              <a:rPr lang="tr-TR" sz="2200" dirty="0" err="1" smtClean="0">
                <a:solidFill>
                  <a:srgbClr val="C00000"/>
                </a:solidFill>
                <a:latin typeface="Comic Sans MS" pitchFamily="66" charset="0"/>
              </a:rPr>
              <a:t>Seis</a:t>
            </a:r>
            <a:r>
              <a:rPr lang="tr-TR" sz="2200" dirty="0" smtClean="0">
                <a:solidFill>
                  <a:srgbClr val="C00000"/>
                </a:solidFill>
                <a:latin typeface="Comic Sans MS" pitchFamily="66" charset="0"/>
              </a:rPr>
              <a:t>: </a:t>
            </a:r>
            <a:r>
              <a:rPr lang="tr-TR" sz="2200" dirty="0" smtClean="0">
                <a:solidFill>
                  <a:schemeClr val="tx1"/>
                </a:solidFill>
                <a:latin typeface="Comic Sans MS" pitchFamily="66" charset="0"/>
              </a:rPr>
              <a:t>12-24 aylık </a:t>
            </a:r>
            <a:r>
              <a:rPr lang="tr-TR" sz="2200" dirty="0" err="1" smtClean="0">
                <a:solidFill>
                  <a:schemeClr val="tx1"/>
                </a:solidFill>
                <a:latin typeface="Comic Sans MS" pitchFamily="66" charset="0"/>
              </a:rPr>
              <a:t>kastre</a:t>
            </a:r>
            <a:r>
              <a:rPr lang="tr-TR" sz="2200" dirty="0" smtClean="0">
                <a:solidFill>
                  <a:schemeClr val="tx1"/>
                </a:solidFill>
                <a:latin typeface="Comic Sans MS" pitchFamily="66" charset="0"/>
              </a:rPr>
              <a:t> </a:t>
            </a:r>
            <a:r>
              <a:rPr lang="tr-TR" sz="2200" dirty="0" smtClean="0">
                <a:solidFill>
                  <a:schemeClr val="tx1"/>
                </a:solidFill>
                <a:latin typeface="Comic Sans MS" pitchFamily="66" charset="0"/>
              </a:rPr>
              <a:t>edilmemiş </a:t>
            </a:r>
            <a:r>
              <a:rPr lang="tr-TR" sz="2200" dirty="0" smtClean="0">
                <a:solidFill>
                  <a:schemeClr val="tx1"/>
                </a:solidFill>
                <a:latin typeface="Comic Sans MS" pitchFamily="66" charset="0"/>
              </a:rPr>
              <a:t>erkek keçi</a:t>
            </a:r>
          </a:p>
          <a:p>
            <a:pPr marL="0" indent="0" algn="just">
              <a:lnSpc>
                <a:spcPct val="150000"/>
              </a:lnSpc>
              <a:spcBef>
                <a:spcPts val="0"/>
              </a:spcBef>
              <a:buNone/>
            </a:pPr>
            <a:r>
              <a:rPr lang="tr-TR" sz="2200" dirty="0" smtClean="0">
                <a:solidFill>
                  <a:srgbClr val="0070C0"/>
                </a:solidFill>
                <a:latin typeface="Comic Sans MS" pitchFamily="66" charset="0"/>
              </a:rPr>
              <a:t> </a:t>
            </a:r>
            <a:r>
              <a:rPr lang="tr-TR" sz="2200" dirty="0" err="1" smtClean="0">
                <a:solidFill>
                  <a:srgbClr val="C00000"/>
                </a:solidFill>
                <a:latin typeface="Comic Sans MS" pitchFamily="66" charset="0"/>
              </a:rPr>
              <a:t>Gezdan</a:t>
            </a:r>
            <a:r>
              <a:rPr lang="tr-TR" sz="2200" dirty="0" smtClean="0">
                <a:solidFill>
                  <a:srgbClr val="C00000"/>
                </a:solidFill>
                <a:latin typeface="Comic Sans MS" pitchFamily="66" charset="0"/>
              </a:rPr>
              <a:t>: </a:t>
            </a:r>
            <a:r>
              <a:rPr lang="tr-TR" sz="2200" dirty="0" smtClean="0">
                <a:solidFill>
                  <a:schemeClr val="tx1"/>
                </a:solidFill>
                <a:latin typeface="Comic Sans MS" pitchFamily="66" charset="0"/>
              </a:rPr>
              <a:t>12-24 aylık </a:t>
            </a:r>
            <a:r>
              <a:rPr lang="tr-TR" sz="2200" dirty="0" smtClean="0">
                <a:solidFill>
                  <a:schemeClr val="tx1"/>
                </a:solidFill>
                <a:latin typeface="Comic Sans MS" pitchFamily="66" charset="0"/>
              </a:rPr>
              <a:t>dişi </a:t>
            </a:r>
            <a:r>
              <a:rPr lang="tr-TR" sz="2200" dirty="0" smtClean="0">
                <a:solidFill>
                  <a:schemeClr val="tx1"/>
                </a:solidFill>
                <a:latin typeface="Comic Sans MS" pitchFamily="66" charset="0"/>
              </a:rPr>
              <a:t>keçi</a:t>
            </a:r>
          </a:p>
          <a:p>
            <a:pPr marL="0" indent="0" algn="just">
              <a:lnSpc>
                <a:spcPct val="150000"/>
              </a:lnSpc>
              <a:spcBef>
                <a:spcPts val="0"/>
              </a:spcBef>
              <a:buNone/>
            </a:pPr>
            <a:r>
              <a:rPr lang="tr-TR" sz="2200" dirty="0" smtClean="0">
                <a:solidFill>
                  <a:srgbClr val="C00000"/>
                </a:solidFill>
                <a:latin typeface="Comic Sans MS" pitchFamily="66" charset="0"/>
              </a:rPr>
              <a:t> Anaç</a:t>
            </a:r>
            <a:r>
              <a:rPr lang="tr-TR" sz="2200" dirty="0" smtClean="0">
                <a:solidFill>
                  <a:srgbClr val="0070C0"/>
                </a:solidFill>
                <a:latin typeface="Comic Sans MS" pitchFamily="66" charset="0"/>
              </a:rPr>
              <a:t>: </a:t>
            </a:r>
            <a:r>
              <a:rPr lang="tr-TR" sz="2200" dirty="0" smtClean="0">
                <a:solidFill>
                  <a:schemeClr val="tx1"/>
                </a:solidFill>
                <a:latin typeface="Comic Sans MS" pitchFamily="66" charset="0"/>
              </a:rPr>
              <a:t>24 ayın üstündeki </a:t>
            </a:r>
            <a:r>
              <a:rPr lang="tr-TR" sz="2200" dirty="0" smtClean="0">
                <a:solidFill>
                  <a:schemeClr val="tx1"/>
                </a:solidFill>
                <a:latin typeface="Comic Sans MS" pitchFamily="66" charset="0"/>
              </a:rPr>
              <a:t>doğum yapmış </a:t>
            </a:r>
            <a:r>
              <a:rPr lang="tr-TR" sz="2200" dirty="0" smtClean="0">
                <a:solidFill>
                  <a:schemeClr val="tx1"/>
                </a:solidFill>
                <a:latin typeface="Comic Sans MS" pitchFamily="66" charset="0"/>
              </a:rPr>
              <a:t>keçi</a:t>
            </a:r>
          </a:p>
          <a:p>
            <a:pPr marL="0" indent="0" algn="just">
              <a:lnSpc>
                <a:spcPct val="150000"/>
              </a:lnSpc>
              <a:spcBef>
                <a:spcPts val="0"/>
              </a:spcBef>
              <a:buNone/>
            </a:pPr>
            <a:r>
              <a:rPr lang="tr-TR" sz="2200" dirty="0" smtClean="0">
                <a:solidFill>
                  <a:schemeClr val="tx1"/>
                </a:solidFill>
                <a:latin typeface="Comic Sans MS" pitchFamily="66" charset="0"/>
              </a:rPr>
              <a:t> </a:t>
            </a:r>
            <a:r>
              <a:rPr lang="tr-TR" sz="2200" dirty="0" smtClean="0">
                <a:solidFill>
                  <a:srgbClr val="C00000"/>
                </a:solidFill>
                <a:latin typeface="Comic Sans MS" pitchFamily="66" charset="0"/>
              </a:rPr>
              <a:t>Teke: </a:t>
            </a:r>
            <a:r>
              <a:rPr lang="tr-TR" sz="2200" dirty="0" smtClean="0">
                <a:solidFill>
                  <a:schemeClr val="tx1"/>
                </a:solidFill>
                <a:latin typeface="Comic Sans MS" pitchFamily="66" charset="0"/>
              </a:rPr>
              <a:t>24 ayın üstündeki </a:t>
            </a:r>
            <a:r>
              <a:rPr lang="tr-TR" sz="2200" dirty="0" err="1" smtClean="0">
                <a:solidFill>
                  <a:schemeClr val="tx1"/>
                </a:solidFill>
                <a:latin typeface="Comic Sans MS" pitchFamily="66" charset="0"/>
              </a:rPr>
              <a:t>kastre</a:t>
            </a:r>
            <a:r>
              <a:rPr lang="tr-TR" sz="2200" dirty="0" smtClean="0">
                <a:solidFill>
                  <a:schemeClr val="tx1"/>
                </a:solidFill>
                <a:latin typeface="Comic Sans MS" pitchFamily="66" charset="0"/>
              </a:rPr>
              <a:t> </a:t>
            </a:r>
            <a:r>
              <a:rPr lang="tr-TR" sz="2200" dirty="0" smtClean="0">
                <a:solidFill>
                  <a:schemeClr val="tx1"/>
                </a:solidFill>
                <a:latin typeface="Comic Sans MS" pitchFamily="66" charset="0"/>
              </a:rPr>
              <a:t>edilmemiş </a:t>
            </a:r>
            <a:r>
              <a:rPr lang="tr-TR" sz="2200" dirty="0" smtClean="0">
                <a:solidFill>
                  <a:schemeClr val="tx1"/>
                </a:solidFill>
                <a:latin typeface="Comic Sans MS" pitchFamily="66" charset="0"/>
              </a:rPr>
              <a:t>erkek keçi</a:t>
            </a:r>
          </a:p>
          <a:p>
            <a:pPr marL="0" indent="0" algn="just">
              <a:lnSpc>
                <a:spcPct val="150000"/>
              </a:lnSpc>
              <a:spcBef>
                <a:spcPts val="0"/>
              </a:spcBef>
              <a:buNone/>
            </a:pPr>
            <a:r>
              <a:rPr lang="tr-TR" sz="2200" dirty="0" smtClean="0">
                <a:solidFill>
                  <a:srgbClr val="C00000"/>
                </a:solidFill>
                <a:latin typeface="Comic Sans MS" pitchFamily="66" charset="0"/>
              </a:rPr>
              <a:t> </a:t>
            </a:r>
            <a:endParaRPr lang="tr-TR" sz="2200" dirty="0" smtClean="0">
              <a:solidFill>
                <a:schemeClr val="tx1"/>
              </a:solidFill>
              <a:latin typeface="Comic Sans MS" pitchFamily="66"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04800" y="548680"/>
            <a:ext cx="8686800" cy="6120680"/>
          </a:xfrm>
        </p:spPr>
        <p:txBody>
          <a:bodyPr>
            <a:noAutofit/>
          </a:bodyPr>
          <a:lstStyle/>
          <a:p>
            <a:pPr marL="0" indent="0" algn="just">
              <a:lnSpc>
                <a:spcPct val="150000"/>
              </a:lnSpc>
              <a:spcBef>
                <a:spcPts val="0"/>
              </a:spcBef>
              <a:buNone/>
            </a:pPr>
            <a:r>
              <a:rPr lang="tr-TR" sz="2200" dirty="0" smtClean="0">
                <a:solidFill>
                  <a:srgbClr val="C00000"/>
                </a:solidFill>
                <a:latin typeface="Comic Sans MS" pitchFamily="66" charset="0"/>
              </a:rPr>
              <a:t>Kısır: </a:t>
            </a:r>
            <a:r>
              <a:rPr lang="tr-TR" sz="2200" dirty="0" smtClean="0">
                <a:solidFill>
                  <a:schemeClr val="tx1"/>
                </a:solidFill>
                <a:latin typeface="Comic Sans MS" pitchFamily="66" charset="0"/>
              </a:rPr>
              <a:t>2 yasın üstündeki gebe kalma yeteneği olmayan ya da </a:t>
            </a:r>
            <a:r>
              <a:rPr lang="tr-TR" sz="2200" dirty="0" smtClean="0">
                <a:solidFill>
                  <a:schemeClr val="tx1"/>
                </a:solidFill>
                <a:latin typeface="Comic Sans MS" pitchFamily="66" charset="0"/>
              </a:rPr>
              <a:t>kısırlaştırılmış </a:t>
            </a:r>
            <a:r>
              <a:rPr lang="tr-TR" sz="2200" dirty="0" smtClean="0">
                <a:solidFill>
                  <a:schemeClr val="tx1"/>
                </a:solidFill>
                <a:latin typeface="Comic Sans MS" pitchFamily="66" charset="0"/>
              </a:rPr>
              <a:t>dişi keçi</a:t>
            </a:r>
          </a:p>
          <a:p>
            <a:pPr marL="0" indent="0" algn="just">
              <a:lnSpc>
                <a:spcPct val="150000"/>
              </a:lnSpc>
              <a:spcBef>
                <a:spcPts val="0"/>
              </a:spcBef>
              <a:buNone/>
            </a:pPr>
            <a:r>
              <a:rPr lang="tr-TR" sz="2200" dirty="0" smtClean="0">
                <a:solidFill>
                  <a:srgbClr val="C00000"/>
                </a:solidFill>
                <a:latin typeface="Comic Sans MS" pitchFamily="66" charset="0"/>
              </a:rPr>
              <a:t> Erkeç: </a:t>
            </a:r>
            <a:r>
              <a:rPr lang="tr-TR" sz="2200" dirty="0" smtClean="0">
                <a:solidFill>
                  <a:schemeClr val="tx1"/>
                </a:solidFill>
                <a:latin typeface="Comic Sans MS" pitchFamily="66" charset="0"/>
              </a:rPr>
              <a:t>2 yasın üstündeki </a:t>
            </a:r>
            <a:r>
              <a:rPr lang="tr-TR" sz="2200" dirty="0" err="1" smtClean="0">
                <a:solidFill>
                  <a:schemeClr val="tx1"/>
                </a:solidFill>
                <a:latin typeface="Comic Sans MS" pitchFamily="66" charset="0"/>
              </a:rPr>
              <a:t>kastre</a:t>
            </a:r>
            <a:r>
              <a:rPr lang="tr-TR" sz="2200" dirty="0" smtClean="0">
                <a:solidFill>
                  <a:schemeClr val="tx1"/>
                </a:solidFill>
                <a:latin typeface="Comic Sans MS" pitchFamily="66" charset="0"/>
              </a:rPr>
              <a:t> </a:t>
            </a:r>
            <a:r>
              <a:rPr lang="tr-TR" sz="2200" dirty="0" smtClean="0">
                <a:solidFill>
                  <a:schemeClr val="tx1"/>
                </a:solidFill>
                <a:latin typeface="Comic Sans MS" pitchFamily="66" charset="0"/>
              </a:rPr>
              <a:t>edilmiş </a:t>
            </a:r>
            <a:r>
              <a:rPr lang="tr-TR" sz="2200" dirty="0" smtClean="0">
                <a:solidFill>
                  <a:schemeClr val="tx1"/>
                </a:solidFill>
                <a:latin typeface="Comic Sans MS" pitchFamily="66" charset="0"/>
              </a:rPr>
              <a:t>erkek </a:t>
            </a:r>
            <a:r>
              <a:rPr lang="tr-TR" sz="2200" dirty="0" smtClean="0">
                <a:solidFill>
                  <a:schemeClr val="tx1"/>
                </a:solidFill>
                <a:latin typeface="Comic Sans MS" pitchFamily="66" charset="0"/>
              </a:rPr>
              <a:t>keçi</a:t>
            </a:r>
          </a:p>
          <a:p>
            <a:pPr marL="0" indent="0" algn="just">
              <a:lnSpc>
                <a:spcPct val="150000"/>
              </a:lnSpc>
              <a:spcBef>
                <a:spcPts val="0"/>
              </a:spcBef>
              <a:buNone/>
            </a:pPr>
            <a:endParaRPr lang="tr-TR" sz="2200" dirty="0" smtClean="0">
              <a:solidFill>
                <a:schemeClr val="tx1"/>
              </a:solidFill>
              <a:latin typeface="Comic Sans MS" pitchFamily="66" charset="0"/>
            </a:endParaRPr>
          </a:p>
          <a:p>
            <a:pPr marL="0" indent="0" algn="just">
              <a:lnSpc>
                <a:spcPct val="150000"/>
              </a:lnSpc>
              <a:spcBef>
                <a:spcPts val="0"/>
              </a:spcBef>
              <a:buNone/>
            </a:pPr>
            <a:r>
              <a:rPr lang="tr-TR" sz="2400" dirty="0" smtClean="0">
                <a:solidFill>
                  <a:srgbClr val="0070C0"/>
                </a:solidFill>
                <a:latin typeface="Comic Sans MS" pitchFamily="66" charset="0"/>
              </a:rPr>
              <a:t>Kasaplık mandalar: </a:t>
            </a:r>
            <a:endParaRPr lang="tr-TR" sz="2400" dirty="0" smtClean="0">
              <a:solidFill>
                <a:srgbClr val="0070C0"/>
              </a:solidFill>
              <a:latin typeface="Comic Sans MS" pitchFamily="66" charset="0"/>
            </a:endParaRPr>
          </a:p>
          <a:p>
            <a:pPr marL="0" indent="0" algn="just">
              <a:lnSpc>
                <a:spcPct val="150000"/>
              </a:lnSpc>
              <a:spcBef>
                <a:spcPts val="0"/>
              </a:spcBef>
              <a:buNone/>
            </a:pPr>
            <a:r>
              <a:rPr lang="tr-TR" sz="2200" dirty="0" err="1" smtClean="0">
                <a:solidFill>
                  <a:schemeClr val="tx1"/>
                </a:solidFill>
                <a:latin typeface="Comic Sans MS" pitchFamily="66" charset="0"/>
              </a:rPr>
              <a:t>Bavidea</a:t>
            </a:r>
            <a:r>
              <a:rPr lang="tr-TR" sz="2200" dirty="0" smtClean="0">
                <a:solidFill>
                  <a:schemeClr val="tx1"/>
                </a:solidFill>
                <a:latin typeface="Comic Sans MS" pitchFamily="66" charset="0"/>
              </a:rPr>
              <a:t> </a:t>
            </a:r>
            <a:r>
              <a:rPr lang="tr-TR" sz="2200" dirty="0" smtClean="0">
                <a:solidFill>
                  <a:schemeClr val="tx1"/>
                </a:solidFill>
                <a:latin typeface="Comic Sans MS" pitchFamily="66" charset="0"/>
              </a:rPr>
              <a:t>familyasının </a:t>
            </a:r>
            <a:r>
              <a:rPr lang="tr-TR" sz="2200" dirty="0" err="1" smtClean="0">
                <a:solidFill>
                  <a:schemeClr val="tx1"/>
                </a:solidFill>
                <a:latin typeface="Comic Sans MS" pitchFamily="66" charset="0"/>
              </a:rPr>
              <a:t>Bubalus</a:t>
            </a:r>
            <a:r>
              <a:rPr lang="tr-TR" sz="2200" dirty="0" smtClean="0">
                <a:solidFill>
                  <a:schemeClr val="tx1"/>
                </a:solidFill>
                <a:latin typeface="Comic Sans MS" pitchFamily="66" charset="0"/>
              </a:rPr>
              <a:t> cinsinde </a:t>
            </a:r>
            <a:r>
              <a:rPr lang="tr-TR" sz="2200" dirty="0" smtClean="0">
                <a:solidFill>
                  <a:schemeClr val="tx1"/>
                </a:solidFill>
                <a:latin typeface="Comic Sans MS" pitchFamily="66" charset="0"/>
              </a:rPr>
              <a:t>B. </a:t>
            </a:r>
            <a:r>
              <a:rPr lang="tr-TR" sz="2200" dirty="0" err="1" smtClean="0">
                <a:solidFill>
                  <a:schemeClr val="tx1"/>
                </a:solidFill>
                <a:latin typeface="Comic Sans MS" pitchFamily="66" charset="0"/>
              </a:rPr>
              <a:t>arni</a:t>
            </a:r>
            <a:r>
              <a:rPr lang="tr-TR" sz="2200" dirty="0" smtClean="0">
                <a:solidFill>
                  <a:schemeClr val="tx1"/>
                </a:solidFill>
                <a:latin typeface="Comic Sans MS" pitchFamily="66" charset="0"/>
              </a:rPr>
              <a:t> türüne giren kasaplık amacıyla seçilen, insan gıdası olarak tüketilmesine </a:t>
            </a:r>
            <a:r>
              <a:rPr lang="tr-TR" sz="2200" dirty="0" smtClean="0">
                <a:solidFill>
                  <a:schemeClr val="tx1"/>
                </a:solidFill>
                <a:latin typeface="Comic Sans MS" pitchFamily="66" charset="0"/>
              </a:rPr>
              <a:t>engel bir </a:t>
            </a:r>
            <a:r>
              <a:rPr lang="tr-TR" sz="2200" dirty="0" smtClean="0">
                <a:solidFill>
                  <a:schemeClr val="tx1"/>
                </a:solidFill>
                <a:latin typeface="Comic Sans MS" pitchFamily="66" charset="0"/>
              </a:rPr>
              <a:t>hastalığı </a:t>
            </a:r>
            <a:r>
              <a:rPr lang="tr-TR" sz="2200" dirty="0" smtClean="0">
                <a:solidFill>
                  <a:schemeClr val="tx1"/>
                </a:solidFill>
                <a:latin typeface="Comic Sans MS" pitchFamily="66" charset="0"/>
              </a:rPr>
              <a:t>olmayan, yetkililerce </a:t>
            </a:r>
            <a:r>
              <a:rPr lang="tr-TR" sz="2200" dirty="0" smtClean="0">
                <a:solidFill>
                  <a:schemeClr val="tx1"/>
                </a:solidFill>
                <a:latin typeface="Comic Sans MS" pitchFamily="66" charset="0"/>
              </a:rPr>
              <a:t>kesimine izin </a:t>
            </a:r>
            <a:r>
              <a:rPr lang="tr-TR" sz="2200" dirty="0" smtClean="0">
                <a:solidFill>
                  <a:schemeClr val="tx1"/>
                </a:solidFill>
                <a:latin typeface="Comic Sans MS" pitchFamily="66" charset="0"/>
              </a:rPr>
              <a:t>verilen hayvanlardır.</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04800" y="548680"/>
            <a:ext cx="8686800" cy="6120680"/>
          </a:xfrm>
        </p:spPr>
        <p:txBody>
          <a:bodyPr>
            <a:noAutofit/>
          </a:bodyPr>
          <a:lstStyle/>
          <a:p>
            <a:pPr marL="0" indent="0" algn="just">
              <a:lnSpc>
                <a:spcPct val="150000"/>
              </a:lnSpc>
              <a:spcBef>
                <a:spcPts val="0"/>
              </a:spcBef>
              <a:buNone/>
            </a:pPr>
            <a:r>
              <a:rPr lang="tr-TR" sz="2400" u="sng" dirty="0" smtClean="0">
                <a:solidFill>
                  <a:schemeClr val="tx1"/>
                </a:solidFill>
                <a:latin typeface="Comic Sans MS" pitchFamily="66" charset="0"/>
              </a:rPr>
              <a:t>Kasaplık </a:t>
            </a:r>
            <a:r>
              <a:rPr lang="tr-TR" sz="2400" u="sng" dirty="0" smtClean="0">
                <a:solidFill>
                  <a:schemeClr val="tx1"/>
                </a:solidFill>
                <a:latin typeface="Comic Sans MS" pitchFamily="66" charset="0"/>
              </a:rPr>
              <a:t>mandalar yaşlarına </a:t>
            </a:r>
            <a:r>
              <a:rPr lang="tr-TR" sz="2400" u="sng" dirty="0" smtClean="0">
                <a:solidFill>
                  <a:schemeClr val="tx1"/>
                </a:solidFill>
                <a:latin typeface="Comic Sans MS" pitchFamily="66" charset="0"/>
              </a:rPr>
              <a:t>göre </a:t>
            </a:r>
            <a:r>
              <a:rPr lang="tr-TR" sz="2400" u="sng" dirty="0" smtClean="0">
                <a:solidFill>
                  <a:schemeClr val="tx1"/>
                </a:solidFill>
                <a:latin typeface="Comic Sans MS" pitchFamily="66" charset="0"/>
              </a:rPr>
              <a:t>değişik </a:t>
            </a:r>
            <a:r>
              <a:rPr lang="tr-TR" sz="2400" u="sng" dirty="0" smtClean="0">
                <a:solidFill>
                  <a:schemeClr val="tx1"/>
                </a:solidFill>
                <a:latin typeface="Comic Sans MS" pitchFamily="66" charset="0"/>
              </a:rPr>
              <a:t>isimler alırlar:</a:t>
            </a:r>
            <a:r>
              <a:rPr lang="tr-TR" sz="2200" dirty="0" smtClean="0">
                <a:solidFill>
                  <a:schemeClr val="tx1"/>
                </a:solidFill>
                <a:latin typeface="Comic Sans MS" pitchFamily="66" charset="0"/>
              </a:rPr>
              <a:t> </a:t>
            </a:r>
            <a:r>
              <a:rPr lang="tr-TR" sz="2100" dirty="0" smtClean="0">
                <a:solidFill>
                  <a:srgbClr val="FF0000"/>
                </a:solidFill>
                <a:latin typeface="Comic Sans MS" pitchFamily="66" charset="0"/>
              </a:rPr>
              <a:t>Malak: </a:t>
            </a:r>
            <a:r>
              <a:rPr lang="tr-TR" sz="2100" dirty="0" smtClean="0">
                <a:solidFill>
                  <a:schemeClr val="tx1"/>
                </a:solidFill>
                <a:latin typeface="Comic Sans MS" pitchFamily="66" charset="0"/>
              </a:rPr>
              <a:t>0-7 ay arasındaki erkek ve </a:t>
            </a:r>
            <a:r>
              <a:rPr lang="tr-TR" sz="2100" dirty="0" smtClean="0">
                <a:solidFill>
                  <a:schemeClr val="tx1"/>
                </a:solidFill>
                <a:latin typeface="Comic Sans MS" pitchFamily="66" charset="0"/>
              </a:rPr>
              <a:t>dişi </a:t>
            </a:r>
            <a:r>
              <a:rPr lang="tr-TR" sz="2100" dirty="0" smtClean="0">
                <a:solidFill>
                  <a:schemeClr val="tx1"/>
                </a:solidFill>
                <a:latin typeface="Comic Sans MS" pitchFamily="66" charset="0"/>
              </a:rPr>
              <a:t>manda</a:t>
            </a:r>
          </a:p>
          <a:p>
            <a:pPr marL="0" indent="0" algn="just">
              <a:lnSpc>
                <a:spcPct val="150000"/>
              </a:lnSpc>
              <a:spcBef>
                <a:spcPts val="0"/>
              </a:spcBef>
              <a:buNone/>
            </a:pPr>
            <a:r>
              <a:rPr lang="tr-TR" sz="2100" dirty="0" smtClean="0">
                <a:solidFill>
                  <a:srgbClr val="FF0000"/>
                </a:solidFill>
                <a:latin typeface="Comic Sans MS" pitchFamily="66" charset="0"/>
              </a:rPr>
              <a:t> </a:t>
            </a:r>
            <a:r>
              <a:rPr lang="tr-TR" sz="2100" dirty="0" err="1" smtClean="0">
                <a:solidFill>
                  <a:srgbClr val="FF0000"/>
                </a:solidFill>
                <a:latin typeface="Comic Sans MS" pitchFamily="66" charset="0"/>
              </a:rPr>
              <a:t>Medek</a:t>
            </a:r>
            <a:r>
              <a:rPr lang="tr-TR" sz="2100" dirty="0" smtClean="0">
                <a:solidFill>
                  <a:srgbClr val="FF0000"/>
                </a:solidFill>
                <a:latin typeface="Comic Sans MS" pitchFamily="66" charset="0"/>
              </a:rPr>
              <a:t> (=</a:t>
            </a:r>
            <a:r>
              <a:rPr lang="tr-TR" sz="2100" dirty="0" err="1" smtClean="0">
                <a:solidFill>
                  <a:srgbClr val="FF0000"/>
                </a:solidFill>
                <a:latin typeface="Comic Sans MS" pitchFamily="66" charset="0"/>
              </a:rPr>
              <a:t>Gedek</a:t>
            </a:r>
            <a:r>
              <a:rPr lang="tr-TR" sz="2100" dirty="0" smtClean="0">
                <a:solidFill>
                  <a:srgbClr val="FF0000"/>
                </a:solidFill>
                <a:latin typeface="Comic Sans MS" pitchFamily="66" charset="0"/>
              </a:rPr>
              <a:t>): </a:t>
            </a:r>
            <a:r>
              <a:rPr lang="tr-TR" sz="2100" dirty="0" smtClean="0">
                <a:solidFill>
                  <a:schemeClr val="tx1"/>
                </a:solidFill>
                <a:latin typeface="Comic Sans MS" pitchFamily="66" charset="0"/>
              </a:rPr>
              <a:t>7 aylıktan cinsel </a:t>
            </a:r>
            <a:r>
              <a:rPr lang="tr-TR" sz="2100" dirty="0" smtClean="0">
                <a:solidFill>
                  <a:schemeClr val="tx1"/>
                </a:solidFill>
                <a:latin typeface="Comic Sans MS" pitchFamily="66" charset="0"/>
              </a:rPr>
              <a:t>olgunluğa </a:t>
            </a:r>
            <a:r>
              <a:rPr lang="tr-TR" sz="2100" dirty="0" smtClean="0">
                <a:solidFill>
                  <a:schemeClr val="tx1"/>
                </a:solidFill>
                <a:latin typeface="Comic Sans MS" pitchFamily="66" charset="0"/>
              </a:rPr>
              <a:t>gelinceye </a:t>
            </a:r>
            <a:r>
              <a:rPr lang="tr-TR" sz="2100" dirty="0" smtClean="0">
                <a:solidFill>
                  <a:schemeClr val="tx1"/>
                </a:solidFill>
                <a:latin typeface="Comic Sans MS" pitchFamily="66" charset="0"/>
              </a:rPr>
              <a:t>kadar olan dişi </a:t>
            </a:r>
            <a:r>
              <a:rPr lang="tr-TR" sz="2100" dirty="0" smtClean="0">
                <a:solidFill>
                  <a:schemeClr val="tx1"/>
                </a:solidFill>
                <a:latin typeface="Comic Sans MS" pitchFamily="66" charset="0"/>
              </a:rPr>
              <a:t>manda</a:t>
            </a:r>
          </a:p>
          <a:p>
            <a:pPr marL="0" indent="0" algn="just">
              <a:lnSpc>
                <a:spcPct val="150000"/>
              </a:lnSpc>
              <a:spcBef>
                <a:spcPts val="0"/>
              </a:spcBef>
              <a:buNone/>
            </a:pPr>
            <a:r>
              <a:rPr lang="tr-TR" sz="2100" dirty="0" smtClean="0">
                <a:solidFill>
                  <a:srgbClr val="FF0000"/>
                </a:solidFill>
                <a:latin typeface="Comic Sans MS" pitchFamily="66" charset="0"/>
              </a:rPr>
              <a:t> </a:t>
            </a:r>
            <a:r>
              <a:rPr lang="tr-TR" sz="2100" dirty="0" err="1" smtClean="0">
                <a:solidFill>
                  <a:srgbClr val="FF0000"/>
                </a:solidFill>
                <a:latin typeface="Comic Sans MS" pitchFamily="66" charset="0"/>
              </a:rPr>
              <a:t>Toska</a:t>
            </a:r>
            <a:r>
              <a:rPr lang="tr-TR" sz="2100" dirty="0" smtClean="0">
                <a:solidFill>
                  <a:schemeClr val="tx1"/>
                </a:solidFill>
                <a:latin typeface="Comic Sans MS" pitchFamily="66" charset="0"/>
              </a:rPr>
              <a:t>: 7 aylıktan cinsel </a:t>
            </a:r>
            <a:r>
              <a:rPr lang="tr-TR" sz="2100" dirty="0" smtClean="0">
                <a:solidFill>
                  <a:schemeClr val="tx1"/>
                </a:solidFill>
                <a:latin typeface="Comic Sans MS" pitchFamily="66" charset="0"/>
              </a:rPr>
              <a:t>olgunluğa </a:t>
            </a:r>
            <a:r>
              <a:rPr lang="tr-TR" sz="2100" dirty="0" smtClean="0">
                <a:solidFill>
                  <a:schemeClr val="tx1"/>
                </a:solidFill>
                <a:latin typeface="Comic Sans MS" pitchFamily="66" charset="0"/>
              </a:rPr>
              <a:t>gelinceye kadar olan </a:t>
            </a:r>
            <a:r>
              <a:rPr lang="tr-TR" sz="2100" dirty="0" smtClean="0">
                <a:solidFill>
                  <a:schemeClr val="tx1"/>
                </a:solidFill>
                <a:latin typeface="Comic Sans MS" pitchFamily="66" charset="0"/>
              </a:rPr>
              <a:t>erkek manda</a:t>
            </a:r>
            <a:endParaRPr lang="tr-TR" sz="2100" dirty="0" smtClean="0">
              <a:solidFill>
                <a:schemeClr val="tx1"/>
              </a:solidFill>
              <a:latin typeface="Comic Sans MS" pitchFamily="66" charset="0"/>
            </a:endParaRPr>
          </a:p>
          <a:p>
            <a:pPr marL="0" indent="0" algn="just">
              <a:lnSpc>
                <a:spcPct val="150000"/>
              </a:lnSpc>
              <a:spcBef>
                <a:spcPts val="0"/>
              </a:spcBef>
              <a:buNone/>
            </a:pPr>
            <a:r>
              <a:rPr lang="tr-TR" sz="2100" dirty="0" smtClean="0">
                <a:solidFill>
                  <a:srgbClr val="FF0000"/>
                </a:solidFill>
                <a:latin typeface="Comic Sans MS" pitchFamily="66" charset="0"/>
              </a:rPr>
              <a:t> Manda </a:t>
            </a:r>
            <a:r>
              <a:rPr lang="tr-TR" sz="2100" dirty="0" smtClean="0">
                <a:solidFill>
                  <a:srgbClr val="FF0000"/>
                </a:solidFill>
                <a:latin typeface="Comic Sans MS" pitchFamily="66" charset="0"/>
              </a:rPr>
              <a:t>ineği</a:t>
            </a:r>
            <a:r>
              <a:rPr lang="tr-TR" sz="2100" dirty="0" smtClean="0">
                <a:solidFill>
                  <a:srgbClr val="FF0000"/>
                </a:solidFill>
                <a:latin typeface="Comic Sans MS" pitchFamily="66" charset="0"/>
              </a:rPr>
              <a:t>: </a:t>
            </a:r>
            <a:r>
              <a:rPr lang="tr-TR" sz="2100" dirty="0" smtClean="0">
                <a:solidFill>
                  <a:schemeClr val="tx1"/>
                </a:solidFill>
                <a:latin typeface="Comic Sans MS" pitchFamily="66" charset="0"/>
              </a:rPr>
              <a:t>3 </a:t>
            </a:r>
            <a:r>
              <a:rPr lang="tr-TR" sz="2100" dirty="0" smtClean="0">
                <a:solidFill>
                  <a:schemeClr val="tx1"/>
                </a:solidFill>
                <a:latin typeface="Comic Sans MS" pitchFamily="66" charset="0"/>
              </a:rPr>
              <a:t>yaşın </a:t>
            </a:r>
            <a:r>
              <a:rPr lang="tr-TR" sz="2100" dirty="0" smtClean="0">
                <a:solidFill>
                  <a:schemeClr val="tx1"/>
                </a:solidFill>
                <a:latin typeface="Comic Sans MS" pitchFamily="66" charset="0"/>
              </a:rPr>
              <a:t>üstünde </a:t>
            </a:r>
            <a:r>
              <a:rPr lang="tr-TR" sz="2100" dirty="0" smtClean="0">
                <a:solidFill>
                  <a:schemeClr val="tx1"/>
                </a:solidFill>
                <a:latin typeface="Comic Sans MS" pitchFamily="66" charset="0"/>
              </a:rPr>
              <a:t>doğurmuş </a:t>
            </a:r>
            <a:r>
              <a:rPr lang="tr-TR" sz="2100" dirty="0" smtClean="0">
                <a:solidFill>
                  <a:schemeClr val="tx1"/>
                </a:solidFill>
                <a:latin typeface="Comic Sans MS" pitchFamily="66" charset="0"/>
              </a:rPr>
              <a:t>ya da gebe </a:t>
            </a:r>
            <a:r>
              <a:rPr lang="tr-TR" sz="2100" dirty="0" smtClean="0">
                <a:solidFill>
                  <a:schemeClr val="tx1"/>
                </a:solidFill>
                <a:latin typeface="Comic Sans MS" pitchFamily="66" charset="0"/>
              </a:rPr>
              <a:t>kalma yeteneği </a:t>
            </a:r>
            <a:r>
              <a:rPr lang="tr-TR" sz="2100" dirty="0" smtClean="0">
                <a:solidFill>
                  <a:schemeClr val="tx1"/>
                </a:solidFill>
                <a:latin typeface="Comic Sans MS" pitchFamily="66" charset="0"/>
              </a:rPr>
              <a:t>olan </a:t>
            </a:r>
            <a:r>
              <a:rPr lang="tr-TR" sz="2100" dirty="0" smtClean="0">
                <a:solidFill>
                  <a:schemeClr val="tx1"/>
                </a:solidFill>
                <a:latin typeface="Comic Sans MS" pitchFamily="66" charset="0"/>
              </a:rPr>
              <a:t>dişi </a:t>
            </a:r>
            <a:r>
              <a:rPr lang="tr-TR" sz="2100" dirty="0" smtClean="0">
                <a:solidFill>
                  <a:schemeClr val="tx1"/>
                </a:solidFill>
                <a:latin typeface="Comic Sans MS" pitchFamily="66" charset="0"/>
              </a:rPr>
              <a:t>manda</a:t>
            </a:r>
          </a:p>
          <a:p>
            <a:pPr marL="0" indent="0" algn="just">
              <a:lnSpc>
                <a:spcPct val="150000"/>
              </a:lnSpc>
              <a:spcBef>
                <a:spcPts val="0"/>
              </a:spcBef>
              <a:buNone/>
            </a:pPr>
            <a:r>
              <a:rPr lang="tr-TR" sz="2100" dirty="0" smtClean="0">
                <a:solidFill>
                  <a:srgbClr val="FF0000"/>
                </a:solidFill>
                <a:latin typeface="Comic Sans MS" pitchFamily="66" charset="0"/>
              </a:rPr>
              <a:t> Manda </a:t>
            </a:r>
            <a:r>
              <a:rPr lang="tr-TR" sz="2100" dirty="0" smtClean="0">
                <a:solidFill>
                  <a:srgbClr val="FF0000"/>
                </a:solidFill>
                <a:latin typeface="Comic Sans MS" pitchFamily="66" charset="0"/>
              </a:rPr>
              <a:t>boğası </a:t>
            </a:r>
            <a:r>
              <a:rPr lang="tr-TR" sz="2100" dirty="0" smtClean="0">
                <a:solidFill>
                  <a:srgbClr val="FF0000"/>
                </a:solidFill>
                <a:latin typeface="Comic Sans MS" pitchFamily="66" charset="0"/>
              </a:rPr>
              <a:t>(=</a:t>
            </a:r>
            <a:r>
              <a:rPr lang="tr-TR" sz="2100" dirty="0" err="1" smtClean="0">
                <a:solidFill>
                  <a:srgbClr val="FF0000"/>
                </a:solidFill>
                <a:latin typeface="Comic Sans MS" pitchFamily="66" charset="0"/>
              </a:rPr>
              <a:t>Komba</a:t>
            </a:r>
            <a:r>
              <a:rPr lang="tr-TR" sz="2100" dirty="0" smtClean="0">
                <a:solidFill>
                  <a:srgbClr val="FF0000"/>
                </a:solidFill>
                <a:latin typeface="Comic Sans MS" pitchFamily="66" charset="0"/>
              </a:rPr>
              <a:t>): </a:t>
            </a:r>
            <a:r>
              <a:rPr lang="tr-TR" sz="2100" dirty="0" smtClean="0">
                <a:solidFill>
                  <a:schemeClr val="tx1"/>
                </a:solidFill>
                <a:latin typeface="Comic Sans MS" pitchFamily="66" charset="0"/>
              </a:rPr>
              <a:t>Cinsel </a:t>
            </a:r>
            <a:r>
              <a:rPr lang="tr-TR" sz="2100" dirty="0" err="1" smtClean="0">
                <a:solidFill>
                  <a:schemeClr val="tx1"/>
                </a:solidFill>
                <a:latin typeface="Comic Sans MS" pitchFamily="66" charset="0"/>
              </a:rPr>
              <a:t>olgunlğa</a:t>
            </a:r>
            <a:r>
              <a:rPr lang="tr-TR" sz="2100" dirty="0" smtClean="0">
                <a:solidFill>
                  <a:schemeClr val="tx1"/>
                </a:solidFill>
                <a:latin typeface="Comic Sans MS" pitchFamily="66" charset="0"/>
              </a:rPr>
              <a:t> gelmiş, </a:t>
            </a:r>
            <a:r>
              <a:rPr lang="tr-TR" sz="2100" dirty="0" err="1" smtClean="0">
                <a:solidFill>
                  <a:schemeClr val="tx1"/>
                </a:solidFill>
                <a:latin typeface="Comic Sans MS" pitchFamily="66" charset="0"/>
              </a:rPr>
              <a:t>kastre</a:t>
            </a:r>
            <a:r>
              <a:rPr lang="tr-TR" sz="2100" dirty="0" smtClean="0">
                <a:solidFill>
                  <a:schemeClr val="tx1"/>
                </a:solidFill>
                <a:latin typeface="Comic Sans MS" pitchFamily="66" charset="0"/>
              </a:rPr>
              <a:t> edilmemiş </a:t>
            </a:r>
            <a:r>
              <a:rPr lang="tr-TR" sz="2100" dirty="0" smtClean="0">
                <a:solidFill>
                  <a:schemeClr val="tx1"/>
                </a:solidFill>
                <a:latin typeface="Comic Sans MS" pitchFamily="66" charset="0"/>
              </a:rPr>
              <a:t>erkek manda</a:t>
            </a:r>
          </a:p>
          <a:p>
            <a:pPr marL="0" indent="0" algn="just">
              <a:lnSpc>
                <a:spcPct val="150000"/>
              </a:lnSpc>
              <a:spcBef>
                <a:spcPts val="0"/>
              </a:spcBef>
              <a:buNone/>
            </a:pPr>
            <a:r>
              <a:rPr lang="tr-TR" sz="2100" dirty="0" smtClean="0">
                <a:solidFill>
                  <a:srgbClr val="FF0000"/>
                </a:solidFill>
                <a:latin typeface="Comic Sans MS" pitchFamily="66" charset="0"/>
              </a:rPr>
              <a:t> Kısır manda: </a:t>
            </a:r>
            <a:r>
              <a:rPr lang="tr-TR" sz="2100" dirty="0" smtClean="0">
                <a:solidFill>
                  <a:schemeClr val="tx1"/>
                </a:solidFill>
                <a:latin typeface="Comic Sans MS" pitchFamily="66" charset="0"/>
              </a:rPr>
              <a:t>3 </a:t>
            </a:r>
            <a:r>
              <a:rPr lang="tr-TR" sz="2100" dirty="0" smtClean="0">
                <a:solidFill>
                  <a:schemeClr val="tx1"/>
                </a:solidFill>
                <a:latin typeface="Comic Sans MS" pitchFamily="66" charset="0"/>
              </a:rPr>
              <a:t>yaşın </a:t>
            </a:r>
            <a:r>
              <a:rPr lang="tr-TR" sz="2100" dirty="0" smtClean="0">
                <a:solidFill>
                  <a:schemeClr val="tx1"/>
                </a:solidFill>
                <a:latin typeface="Comic Sans MS" pitchFamily="66" charset="0"/>
              </a:rPr>
              <a:t>üstünde, </a:t>
            </a:r>
            <a:r>
              <a:rPr lang="tr-TR" sz="2100" dirty="0" smtClean="0">
                <a:solidFill>
                  <a:schemeClr val="tx1"/>
                </a:solidFill>
                <a:latin typeface="Comic Sans MS" pitchFamily="66" charset="0"/>
              </a:rPr>
              <a:t>doğurma yeteneği </a:t>
            </a:r>
            <a:r>
              <a:rPr lang="tr-TR" sz="2100" dirty="0" smtClean="0">
                <a:solidFill>
                  <a:schemeClr val="tx1"/>
                </a:solidFill>
                <a:latin typeface="Comic Sans MS" pitchFamily="66" charset="0"/>
              </a:rPr>
              <a:t>olmayan </a:t>
            </a:r>
            <a:r>
              <a:rPr lang="tr-TR" sz="2100" dirty="0" smtClean="0">
                <a:solidFill>
                  <a:schemeClr val="tx1"/>
                </a:solidFill>
                <a:latin typeface="Comic Sans MS" pitchFamily="66" charset="0"/>
              </a:rPr>
              <a:t>dişi manda</a:t>
            </a:r>
            <a:endParaRPr lang="tr-TR" sz="2100" dirty="0" smtClean="0">
              <a:solidFill>
                <a:schemeClr val="tx1"/>
              </a:solidFill>
              <a:latin typeface="Comic Sans MS" pitchFamily="66" charset="0"/>
            </a:endParaRPr>
          </a:p>
          <a:p>
            <a:pPr marL="0" indent="0" algn="just">
              <a:lnSpc>
                <a:spcPct val="150000"/>
              </a:lnSpc>
              <a:spcBef>
                <a:spcPts val="0"/>
              </a:spcBef>
              <a:buNone/>
            </a:pPr>
            <a:r>
              <a:rPr lang="tr-TR" sz="2100" dirty="0" smtClean="0">
                <a:solidFill>
                  <a:srgbClr val="FF0000"/>
                </a:solidFill>
                <a:latin typeface="Comic Sans MS" pitchFamily="66" charset="0"/>
              </a:rPr>
              <a:t> Manda öküzü: </a:t>
            </a:r>
            <a:r>
              <a:rPr lang="tr-TR" sz="2100" dirty="0" smtClean="0">
                <a:solidFill>
                  <a:schemeClr val="tx1"/>
                </a:solidFill>
                <a:latin typeface="Comic Sans MS" pitchFamily="66" charset="0"/>
              </a:rPr>
              <a:t>3 </a:t>
            </a:r>
            <a:r>
              <a:rPr lang="tr-TR" sz="2100" dirty="0" smtClean="0">
                <a:solidFill>
                  <a:schemeClr val="tx1"/>
                </a:solidFill>
                <a:latin typeface="Comic Sans MS" pitchFamily="66" charset="0"/>
              </a:rPr>
              <a:t>yaşın </a:t>
            </a:r>
            <a:r>
              <a:rPr lang="tr-TR" sz="2100" dirty="0" smtClean="0">
                <a:solidFill>
                  <a:schemeClr val="tx1"/>
                </a:solidFill>
                <a:latin typeface="Comic Sans MS" pitchFamily="66" charset="0"/>
              </a:rPr>
              <a:t>üstünde olan, </a:t>
            </a:r>
            <a:r>
              <a:rPr lang="tr-TR" sz="2100" dirty="0" err="1" smtClean="0">
                <a:solidFill>
                  <a:schemeClr val="tx1"/>
                </a:solidFill>
                <a:latin typeface="Comic Sans MS" pitchFamily="66" charset="0"/>
              </a:rPr>
              <a:t>kastre</a:t>
            </a:r>
            <a:r>
              <a:rPr lang="tr-TR" sz="2100" dirty="0" smtClean="0">
                <a:solidFill>
                  <a:schemeClr val="tx1"/>
                </a:solidFill>
                <a:latin typeface="Comic Sans MS" pitchFamily="66" charset="0"/>
              </a:rPr>
              <a:t> </a:t>
            </a:r>
            <a:r>
              <a:rPr lang="tr-TR" sz="2100" dirty="0" smtClean="0">
                <a:solidFill>
                  <a:schemeClr val="tx1"/>
                </a:solidFill>
                <a:latin typeface="Comic Sans MS" pitchFamily="66" charset="0"/>
              </a:rPr>
              <a:t>edilmiş </a:t>
            </a:r>
            <a:r>
              <a:rPr lang="tr-TR" sz="2100" dirty="0" smtClean="0">
                <a:solidFill>
                  <a:schemeClr val="tx1"/>
                </a:solidFill>
                <a:latin typeface="Comic Sans MS" pitchFamily="66" charset="0"/>
              </a:rPr>
              <a:t>erkek </a:t>
            </a:r>
            <a:r>
              <a:rPr lang="tr-TR" sz="2100" dirty="0" smtClean="0">
                <a:solidFill>
                  <a:schemeClr val="tx1"/>
                </a:solidFill>
                <a:latin typeface="Comic Sans MS" pitchFamily="66" charset="0"/>
              </a:rPr>
              <a:t>manda</a:t>
            </a:r>
            <a:endParaRPr lang="tr-TR" sz="2100" dirty="0" smtClean="0">
              <a:solidFill>
                <a:schemeClr val="tx1"/>
              </a:solidFill>
              <a:latin typeface="Comic Sans MS" pitchFamily="66"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04800" y="980728"/>
            <a:ext cx="8686800" cy="5544616"/>
          </a:xfrm>
        </p:spPr>
        <p:txBody>
          <a:bodyPr>
            <a:noAutofit/>
          </a:bodyPr>
          <a:lstStyle/>
          <a:p>
            <a:pPr marL="0" indent="0" algn="just">
              <a:lnSpc>
                <a:spcPct val="150000"/>
              </a:lnSpc>
              <a:spcBef>
                <a:spcPts val="0"/>
              </a:spcBef>
              <a:buNone/>
            </a:pPr>
            <a:r>
              <a:rPr lang="tr-TR" sz="2100" dirty="0" smtClean="0">
                <a:solidFill>
                  <a:schemeClr val="tx1"/>
                </a:solidFill>
                <a:latin typeface="Comic Sans MS" pitchFamily="66" charset="0"/>
              </a:rPr>
              <a:t>6-Tüketime sunulacak taze etlerin türlere göre olgunlaştırma evresinden geçirilmesi gereklidir.</a:t>
            </a:r>
          </a:p>
          <a:p>
            <a:pPr marL="0" indent="0" algn="just">
              <a:lnSpc>
                <a:spcPct val="150000"/>
              </a:lnSpc>
              <a:spcBef>
                <a:spcPts val="0"/>
              </a:spcBef>
              <a:buNone/>
            </a:pPr>
            <a:r>
              <a:rPr lang="tr-TR" sz="2100" dirty="0" smtClean="0">
                <a:solidFill>
                  <a:schemeClr val="tx1"/>
                </a:solidFill>
                <a:latin typeface="Comic Sans MS" pitchFamily="66" charset="0"/>
              </a:rPr>
              <a:t>7-Ete dayanıklılığını </a:t>
            </a:r>
            <a:r>
              <a:rPr lang="tr-TR" sz="2100" dirty="0" smtClean="0">
                <a:solidFill>
                  <a:schemeClr val="tx1"/>
                </a:solidFill>
                <a:latin typeface="Comic Sans MS" pitchFamily="66" charset="0"/>
              </a:rPr>
              <a:t>artırmak </a:t>
            </a:r>
            <a:r>
              <a:rPr lang="tr-TR" sz="2100" dirty="0" smtClean="0">
                <a:solidFill>
                  <a:schemeClr val="tx1"/>
                </a:solidFill>
                <a:latin typeface="Comic Sans MS" pitchFamily="66" charset="0"/>
              </a:rPr>
              <a:t>üzere soğutma </a:t>
            </a:r>
            <a:r>
              <a:rPr lang="tr-TR" sz="2100" dirty="0" smtClean="0">
                <a:solidFill>
                  <a:schemeClr val="tx1"/>
                </a:solidFill>
                <a:latin typeface="Comic Sans MS" pitchFamily="66" charset="0"/>
              </a:rPr>
              <a:t>ve dondurma </a:t>
            </a:r>
            <a:r>
              <a:rPr lang="tr-TR" sz="2100" dirty="0" smtClean="0">
                <a:solidFill>
                  <a:schemeClr val="tx1"/>
                </a:solidFill>
                <a:latin typeface="Comic Sans MS" pitchFamily="66" charset="0"/>
              </a:rPr>
              <a:t>işlemi dışında uygulanan </a:t>
            </a:r>
            <a:r>
              <a:rPr lang="tr-TR" sz="2100" dirty="0" smtClean="0">
                <a:solidFill>
                  <a:schemeClr val="tx1"/>
                </a:solidFill>
                <a:latin typeface="Comic Sans MS" pitchFamily="66" charset="0"/>
              </a:rPr>
              <a:t>fiziksel ve kimyasal </a:t>
            </a:r>
            <a:r>
              <a:rPr lang="tr-TR" sz="2100" dirty="0" smtClean="0">
                <a:solidFill>
                  <a:schemeClr val="tx1"/>
                </a:solidFill>
                <a:latin typeface="Comic Sans MS" pitchFamily="66" charset="0"/>
              </a:rPr>
              <a:t>işlemlerle elde </a:t>
            </a:r>
            <a:r>
              <a:rPr lang="tr-TR" sz="2100" dirty="0" smtClean="0">
                <a:solidFill>
                  <a:schemeClr val="tx1"/>
                </a:solidFill>
                <a:latin typeface="Comic Sans MS" pitchFamily="66" charset="0"/>
              </a:rPr>
              <a:t>edilen ürün “et ürünü” </a:t>
            </a:r>
            <a:r>
              <a:rPr lang="tr-TR" sz="2100" dirty="0" smtClean="0">
                <a:solidFill>
                  <a:schemeClr val="tx1"/>
                </a:solidFill>
                <a:latin typeface="Comic Sans MS" pitchFamily="66" charset="0"/>
              </a:rPr>
              <a:t>olarak adlandırılır</a:t>
            </a:r>
            <a:r>
              <a:rPr lang="tr-TR" sz="2100" dirty="0" smtClean="0">
                <a:solidFill>
                  <a:schemeClr val="tx1"/>
                </a:solidFill>
                <a:latin typeface="Comic Sans MS" pitchFamily="66" charset="0"/>
              </a:rPr>
              <a:t>.</a:t>
            </a:r>
          </a:p>
          <a:p>
            <a:pPr marL="0" indent="0" algn="just">
              <a:lnSpc>
                <a:spcPct val="150000"/>
              </a:lnSpc>
              <a:spcBef>
                <a:spcPts val="0"/>
              </a:spcBef>
              <a:buNone/>
            </a:pPr>
            <a:r>
              <a:rPr lang="tr-TR" sz="2100" dirty="0" smtClean="0">
                <a:solidFill>
                  <a:schemeClr val="tx1"/>
                </a:solidFill>
                <a:latin typeface="Comic Sans MS" pitchFamily="66" charset="0"/>
              </a:rPr>
              <a:t>8. Et ve et ürünleri tür ve sınıfı </a:t>
            </a:r>
            <a:r>
              <a:rPr lang="tr-TR" sz="2100" dirty="0" smtClean="0">
                <a:solidFill>
                  <a:schemeClr val="tx1"/>
                </a:solidFill>
                <a:latin typeface="Comic Sans MS" pitchFamily="66" charset="0"/>
              </a:rPr>
              <a:t>belirtilerek satışa </a:t>
            </a:r>
            <a:r>
              <a:rPr lang="tr-TR" sz="2100" dirty="0" smtClean="0">
                <a:solidFill>
                  <a:schemeClr val="tx1"/>
                </a:solidFill>
                <a:latin typeface="Comic Sans MS" pitchFamily="66" charset="0"/>
              </a:rPr>
              <a:t>sunulmalı, ilgili mevzuata </a:t>
            </a:r>
            <a:r>
              <a:rPr lang="tr-TR" sz="2100" dirty="0" smtClean="0">
                <a:solidFill>
                  <a:schemeClr val="tx1"/>
                </a:solidFill>
                <a:latin typeface="Comic Sans MS" pitchFamily="66" charset="0"/>
              </a:rPr>
              <a:t>uygun olmalıdır</a:t>
            </a:r>
            <a:r>
              <a:rPr lang="tr-TR" sz="2100" dirty="0" smtClean="0">
                <a:solidFill>
                  <a:schemeClr val="tx1"/>
                </a:solidFill>
                <a:latin typeface="Comic Sans MS" pitchFamily="66" charset="0"/>
              </a:rPr>
              <a:t>.</a:t>
            </a:r>
            <a:endParaRPr lang="tr-TR" sz="2100" dirty="0" smtClean="0">
              <a:solidFill>
                <a:schemeClr val="tx1"/>
              </a:solidFill>
              <a:latin typeface="Comic Sans MS" pitchFamily="66" charset="0"/>
            </a:endParaRPr>
          </a:p>
          <a:p>
            <a:pPr marL="0" indent="0" algn="just">
              <a:lnSpc>
                <a:spcPct val="150000"/>
              </a:lnSpc>
              <a:spcBef>
                <a:spcPts val="0"/>
              </a:spcBef>
              <a:buNone/>
            </a:pPr>
            <a:endParaRPr lang="tr-TR" sz="2100" dirty="0" smtClean="0">
              <a:solidFill>
                <a:schemeClr val="tx1"/>
              </a:solidFill>
              <a:latin typeface="Comic Sans MS" pitchFamily="66" charset="0"/>
            </a:endParaRPr>
          </a:p>
          <a:p>
            <a:pPr marL="0" indent="0" algn="just">
              <a:lnSpc>
                <a:spcPct val="150000"/>
              </a:lnSpc>
              <a:spcBef>
                <a:spcPts val="0"/>
              </a:spcBef>
              <a:buNone/>
            </a:pPr>
            <a:r>
              <a:rPr lang="tr-TR" sz="2300" dirty="0" smtClean="0">
                <a:solidFill>
                  <a:schemeClr val="tx1"/>
                </a:solidFill>
                <a:latin typeface="Comic Sans MS" pitchFamily="66" charset="0"/>
              </a:rPr>
              <a:t>Etler daha çok sığır koyun ve domuzların kesimi ile başlayan bir dizi olaylar sonunda bunların iskelet dokularından elde edilmektedir. Dünyada yaklaşık 3000 memeli hayvanın sadece</a:t>
            </a:r>
            <a:endParaRPr lang="tr-TR" sz="2300" dirty="0">
              <a:latin typeface="Comic Sans MS" pitchFamily="66"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593304"/>
            <a:ext cx="8686800" cy="6264696"/>
          </a:xfrm>
        </p:spPr>
        <p:txBody>
          <a:bodyPr>
            <a:noAutofit/>
          </a:bodyPr>
          <a:lstStyle/>
          <a:p>
            <a:pPr marL="0" indent="0" algn="just">
              <a:lnSpc>
                <a:spcPct val="150000"/>
              </a:lnSpc>
              <a:spcBef>
                <a:spcPts val="0"/>
              </a:spcBef>
              <a:buNone/>
            </a:pPr>
            <a:r>
              <a:rPr lang="tr-TR" sz="2300" dirty="0" smtClean="0">
                <a:solidFill>
                  <a:schemeClr val="tx1"/>
                </a:solidFill>
                <a:latin typeface="Comic Sans MS" pitchFamily="66" charset="0"/>
              </a:rPr>
              <a:t>birkaç </a:t>
            </a:r>
            <a:r>
              <a:rPr lang="tr-TR" sz="2300" dirty="0" smtClean="0">
                <a:solidFill>
                  <a:schemeClr val="tx1"/>
                </a:solidFill>
                <a:latin typeface="Comic Sans MS" pitchFamily="66" charset="0"/>
              </a:rPr>
              <a:t>düzineyi aşmayan türleri et üretiminde değerlendirilir. Örneğin İngiltere’de tüketilen etin tamamına yakın kısmı koyun, sığır ve domuzdan elde edilir. Bazı Avrupa ülkelerinde at keçi ve geyik etleri de bir ölçüde </a:t>
            </a:r>
            <a:r>
              <a:rPr lang="tr-TR" sz="2300" dirty="0" smtClean="0">
                <a:solidFill>
                  <a:schemeClr val="tx1"/>
                </a:solidFill>
                <a:latin typeface="Comic Sans MS" pitchFamily="66" charset="0"/>
              </a:rPr>
              <a:t>tüketilmektedir</a:t>
            </a:r>
            <a:r>
              <a:rPr lang="tr-TR" sz="2300" dirty="0" smtClean="0">
                <a:solidFill>
                  <a:schemeClr val="tx1"/>
                </a:solidFill>
                <a:latin typeface="Comic Sans MS" pitchFamily="66" charset="0"/>
              </a:rPr>
              <a:t>. Dünyada bazı bölgelerde özel et tüketim alışkanlıklarına rastlanır. Örneğin </a:t>
            </a:r>
            <a:r>
              <a:rPr lang="tr-TR" sz="2300" dirty="0" err="1" smtClean="0">
                <a:solidFill>
                  <a:schemeClr val="tx1"/>
                </a:solidFill>
                <a:latin typeface="Comic Sans MS" pitchFamily="66" charset="0"/>
              </a:rPr>
              <a:t>eskimoların</a:t>
            </a:r>
            <a:r>
              <a:rPr lang="tr-TR" sz="2300" dirty="0" smtClean="0">
                <a:solidFill>
                  <a:schemeClr val="tx1"/>
                </a:solidFill>
                <a:latin typeface="Comic Sans MS" pitchFamily="66" charset="0"/>
              </a:rPr>
              <a:t> gıdaları arasında ayı </a:t>
            </a:r>
            <a:r>
              <a:rPr lang="tr-TR" sz="2300" dirty="0" smtClean="0">
                <a:solidFill>
                  <a:schemeClr val="tx1"/>
                </a:solidFill>
                <a:latin typeface="Comic Sans MS" pitchFamily="66" charset="0"/>
              </a:rPr>
              <a:t>balığı </a:t>
            </a:r>
            <a:r>
              <a:rPr lang="tr-TR" sz="2300" dirty="0" smtClean="0">
                <a:solidFill>
                  <a:schemeClr val="tx1"/>
                </a:solidFill>
                <a:latin typeface="Comic Sans MS" pitchFamily="66" charset="0"/>
              </a:rPr>
              <a:t>ve kutup ayısı etleri önemli yer tutar. Güney Afrika’nın bazı kabileleri gergedan ve fil eti tüketir</a:t>
            </a:r>
            <a:r>
              <a:rPr lang="tr-TR" sz="2300" dirty="0" smtClean="0">
                <a:solidFill>
                  <a:schemeClr val="tx1"/>
                </a:solidFill>
                <a:latin typeface="Comic Sans MS" pitchFamily="66" charset="0"/>
              </a:rPr>
              <a:t>. Avustralya’nın </a:t>
            </a:r>
            <a:r>
              <a:rPr lang="tr-TR" sz="2300" dirty="0" smtClean="0">
                <a:solidFill>
                  <a:schemeClr val="tx1"/>
                </a:solidFill>
                <a:latin typeface="Comic Sans MS" pitchFamily="66" charset="0"/>
              </a:rPr>
              <a:t>yerli halkı kanguru eti yerler. Japonya ve Norveç’te köpek balığı eti çok tüketilir. Türkiye’de tüketilen etlerin başında koyun eti gelmektedir. Bunun yanında sığır eti, manda eti, keçi eti tüketimi vardır.</a:t>
            </a:r>
            <a:endParaRPr lang="tr-TR" sz="2300" dirty="0" smtClean="0">
              <a:solidFill>
                <a:schemeClr val="tx1"/>
              </a:solidFill>
              <a:latin typeface="Comic Sans MS" pitchFamily="66"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04800" y="188640"/>
            <a:ext cx="8686800" cy="1080120"/>
          </a:xfrm>
        </p:spPr>
        <p:txBody>
          <a:bodyPr>
            <a:normAutofit/>
          </a:bodyPr>
          <a:lstStyle/>
          <a:p>
            <a:r>
              <a:rPr lang="tr-TR" sz="2800" cap="none" dirty="0" smtClean="0">
                <a:solidFill>
                  <a:srgbClr val="C00000"/>
                </a:solidFill>
                <a:latin typeface="Comic Sans MS" pitchFamily="66" charset="0"/>
              </a:rPr>
              <a:t>Etin beslenme açısından önemi?</a:t>
            </a:r>
          </a:p>
        </p:txBody>
      </p:sp>
      <p:sp>
        <p:nvSpPr>
          <p:cNvPr id="3" name="2 İçerik Yer Tutucusu"/>
          <p:cNvSpPr>
            <a:spLocks noGrp="1"/>
          </p:cNvSpPr>
          <p:nvPr>
            <p:ph idx="1"/>
          </p:nvPr>
        </p:nvSpPr>
        <p:spPr>
          <a:xfrm>
            <a:off x="304800" y="1124744"/>
            <a:ext cx="8686800" cy="5400600"/>
          </a:xfrm>
        </p:spPr>
        <p:txBody>
          <a:bodyPr>
            <a:noAutofit/>
          </a:bodyPr>
          <a:lstStyle/>
          <a:p>
            <a:pPr marL="0" indent="0" algn="just">
              <a:lnSpc>
                <a:spcPct val="150000"/>
              </a:lnSpc>
              <a:spcBef>
                <a:spcPts val="0"/>
              </a:spcBef>
              <a:buNone/>
            </a:pPr>
            <a:r>
              <a:rPr lang="tr-TR" sz="2100" dirty="0" smtClean="0">
                <a:solidFill>
                  <a:srgbClr val="C00000"/>
                </a:solidFill>
                <a:latin typeface="Comic Sans MS" pitchFamily="66" charset="0"/>
              </a:rPr>
              <a:t>1.Kırmızı Etler:</a:t>
            </a:r>
          </a:p>
          <a:p>
            <a:pPr marL="0" indent="0" algn="just">
              <a:lnSpc>
                <a:spcPct val="150000"/>
              </a:lnSpc>
              <a:spcBef>
                <a:spcPts val="0"/>
              </a:spcBef>
              <a:buNone/>
            </a:pPr>
            <a:r>
              <a:rPr lang="tr-TR" sz="2100" dirty="0" smtClean="0">
                <a:solidFill>
                  <a:schemeClr val="tx1"/>
                </a:solidFill>
                <a:latin typeface="Comic Sans MS" pitchFamily="66" charset="0"/>
              </a:rPr>
              <a:t> Büyük bas hayvanlar (</a:t>
            </a:r>
            <a:r>
              <a:rPr lang="tr-TR" sz="2100" dirty="0" smtClean="0">
                <a:solidFill>
                  <a:schemeClr val="tx1"/>
                </a:solidFill>
                <a:latin typeface="Comic Sans MS" pitchFamily="66" charset="0"/>
              </a:rPr>
              <a:t>sığır</a:t>
            </a:r>
            <a:r>
              <a:rPr lang="tr-TR" sz="2100" dirty="0" smtClean="0">
                <a:solidFill>
                  <a:schemeClr val="tx1"/>
                </a:solidFill>
                <a:latin typeface="Comic Sans MS" pitchFamily="66" charset="0"/>
              </a:rPr>
              <a:t>, manda)</a:t>
            </a:r>
          </a:p>
          <a:p>
            <a:pPr marL="0" indent="0" algn="just">
              <a:lnSpc>
                <a:spcPct val="150000"/>
              </a:lnSpc>
              <a:spcBef>
                <a:spcPts val="0"/>
              </a:spcBef>
              <a:buNone/>
            </a:pPr>
            <a:r>
              <a:rPr lang="tr-TR" sz="2100" dirty="0" smtClean="0">
                <a:solidFill>
                  <a:schemeClr val="tx1"/>
                </a:solidFill>
                <a:latin typeface="Comic Sans MS" pitchFamily="66" charset="0"/>
              </a:rPr>
              <a:t> Küçük bas hayvanlar (koyun, keçi).</a:t>
            </a:r>
          </a:p>
          <a:p>
            <a:pPr marL="0" indent="0" algn="just">
              <a:lnSpc>
                <a:spcPct val="150000"/>
              </a:lnSpc>
              <a:spcBef>
                <a:spcPts val="0"/>
              </a:spcBef>
              <a:buNone/>
            </a:pPr>
            <a:r>
              <a:rPr lang="tr-TR" sz="2100" dirty="0" smtClean="0">
                <a:solidFill>
                  <a:schemeClr val="tx1"/>
                </a:solidFill>
                <a:latin typeface="Comic Sans MS" pitchFamily="66" charset="0"/>
              </a:rPr>
              <a:t> </a:t>
            </a:r>
            <a:r>
              <a:rPr lang="tr-TR" sz="2100" dirty="0" smtClean="0">
                <a:solidFill>
                  <a:srgbClr val="C00000"/>
                </a:solidFill>
                <a:latin typeface="Comic Sans MS" pitchFamily="66" charset="0"/>
              </a:rPr>
              <a:t>2. Kanatlılar: </a:t>
            </a:r>
            <a:r>
              <a:rPr lang="tr-TR" sz="2100" dirty="0" smtClean="0">
                <a:solidFill>
                  <a:schemeClr val="tx1"/>
                </a:solidFill>
                <a:latin typeface="Comic Sans MS" pitchFamily="66" charset="0"/>
              </a:rPr>
              <a:t>Evcil kanatlılardan elde edilen etlerdir (tavuk, </a:t>
            </a:r>
            <a:r>
              <a:rPr lang="tr-TR" sz="2100" dirty="0" smtClean="0">
                <a:solidFill>
                  <a:schemeClr val="tx1"/>
                </a:solidFill>
                <a:latin typeface="Comic Sans MS" pitchFamily="66" charset="0"/>
              </a:rPr>
              <a:t>hindi, kaz</a:t>
            </a:r>
            <a:r>
              <a:rPr lang="tr-TR" sz="2100" dirty="0" smtClean="0">
                <a:solidFill>
                  <a:schemeClr val="tx1"/>
                </a:solidFill>
                <a:latin typeface="Comic Sans MS" pitchFamily="66" charset="0"/>
              </a:rPr>
              <a:t>, ördek).</a:t>
            </a:r>
          </a:p>
          <a:p>
            <a:pPr marL="0" indent="0" algn="just">
              <a:lnSpc>
                <a:spcPct val="150000"/>
              </a:lnSpc>
              <a:spcBef>
                <a:spcPts val="0"/>
              </a:spcBef>
              <a:buNone/>
            </a:pPr>
            <a:r>
              <a:rPr lang="tr-TR" sz="2100" dirty="0" smtClean="0">
                <a:solidFill>
                  <a:srgbClr val="C00000"/>
                </a:solidFill>
                <a:latin typeface="Comic Sans MS" pitchFamily="66" charset="0"/>
              </a:rPr>
              <a:t> 3. Deniz ürünleri: </a:t>
            </a:r>
            <a:r>
              <a:rPr lang="tr-TR" sz="2100" dirty="0" smtClean="0">
                <a:solidFill>
                  <a:schemeClr val="tx1"/>
                </a:solidFill>
                <a:latin typeface="Comic Sans MS" pitchFamily="66" charset="0"/>
              </a:rPr>
              <a:t>Suda yasayan organizmalardan elde </a:t>
            </a:r>
            <a:r>
              <a:rPr lang="tr-TR" sz="2100" dirty="0" smtClean="0">
                <a:solidFill>
                  <a:schemeClr val="tx1"/>
                </a:solidFill>
                <a:latin typeface="Comic Sans MS" pitchFamily="66" charset="0"/>
              </a:rPr>
              <a:t>edilen etlerdir</a:t>
            </a:r>
            <a:r>
              <a:rPr lang="tr-TR" sz="2100" dirty="0" smtClean="0">
                <a:solidFill>
                  <a:schemeClr val="tx1"/>
                </a:solidFill>
                <a:latin typeface="Comic Sans MS" pitchFamily="66" charset="0"/>
              </a:rPr>
              <a:t>.</a:t>
            </a:r>
          </a:p>
          <a:p>
            <a:pPr marL="0" indent="0" algn="just">
              <a:lnSpc>
                <a:spcPct val="150000"/>
              </a:lnSpc>
              <a:spcBef>
                <a:spcPts val="0"/>
              </a:spcBef>
              <a:buNone/>
            </a:pPr>
            <a:r>
              <a:rPr lang="tr-TR" sz="2100" dirty="0" smtClean="0">
                <a:solidFill>
                  <a:srgbClr val="C00000"/>
                </a:solidFill>
                <a:latin typeface="Comic Sans MS" pitchFamily="66" charset="0"/>
              </a:rPr>
              <a:t> 4. Av hayvanları etleri: </a:t>
            </a:r>
            <a:r>
              <a:rPr lang="tr-TR" sz="2100" dirty="0" smtClean="0">
                <a:solidFill>
                  <a:schemeClr val="tx1"/>
                </a:solidFill>
                <a:latin typeface="Comic Sans MS" pitchFamily="66" charset="0"/>
              </a:rPr>
              <a:t>Evcil olarak üretilmeyen tüm </a:t>
            </a:r>
            <a:r>
              <a:rPr lang="tr-TR" sz="2100" dirty="0" smtClean="0">
                <a:solidFill>
                  <a:schemeClr val="tx1"/>
                </a:solidFill>
                <a:latin typeface="Comic Sans MS" pitchFamily="66" charset="0"/>
              </a:rPr>
              <a:t>hayvanların avlanması </a:t>
            </a:r>
            <a:r>
              <a:rPr lang="tr-TR" sz="2100" dirty="0" smtClean="0">
                <a:solidFill>
                  <a:schemeClr val="tx1"/>
                </a:solidFill>
                <a:latin typeface="Comic Sans MS" pitchFamily="66" charset="0"/>
              </a:rPr>
              <a:t>sonucu elde edilen etlerdir.</a:t>
            </a:r>
          </a:p>
          <a:p>
            <a:pPr marL="0" indent="0" algn="just">
              <a:lnSpc>
                <a:spcPct val="150000"/>
              </a:lnSpc>
              <a:spcBef>
                <a:spcPts val="0"/>
              </a:spcBef>
              <a:buNone/>
            </a:pPr>
            <a:r>
              <a:rPr lang="tr-TR" sz="2100" dirty="0" smtClean="0">
                <a:solidFill>
                  <a:schemeClr val="tx1"/>
                </a:solidFill>
                <a:latin typeface="Comic Sans MS" pitchFamily="66" charset="0"/>
              </a:rPr>
              <a:t>Bu etler içinde tüketim hacmi en fazla olan kırmızı etlerdir. </a:t>
            </a:r>
            <a:r>
              <a:rPr lang="tr-TR" sz="2100" dirty="0" smtClean="0">
                <a:solidFill>
                  <a:schemeClr val="tx1"/>
                </a:solidFill>
                <a:latin typeface="Comic Sans MS" pitchFamily="66" charset="0"/>
              </a:rPr>
              <a:t>Genelde evcil </a:t>
            </a:r>
            <a:r>
              <a:rPr lang="tr-TR" sz="2100" dirty="0" smtClean="0">
                <a:solidFill>
                  <a:schemeClr val="tx1"/>
                </a:solidFill>
                <a:latin typeface="Comic Sans MS" pitchFamily="66" charset="0"/>
              </a:rPr>
              <a:t>olarak ve kasaplık olarak </a:t>
            </a:r>
            <a:r>
              <a:rPr lang="tr-TR" sz="2100" dirty="0" smtClean="0">
                <a:solidFill>
                  <a:schemeClr val="tx1"/>
                </a:solidFill>
                <a:latin typeface="Comic Sans MS" pitchFamily="66" charset="0"/>
              </a:rPr>
              <a:t>yetiştirilen </a:t>
            </a:r>
            <a:r>
              <a:rPr lang="tr-TR" sz="2100" dirty="0" smtClean="0">
                <a:solidFill>
                  <a:schemeClr val="tx1"/>
                </a:solidFill>
                <a:latin typeface="Comic Sans MS" pitchFamily="66" charset="0"/>
              </a:rPr>
              <a:t>hayvan grubudur.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04800" y="188640"/>
            <a:ext cx="8686800" cy="1080120"/>
          </a:xfrm>
        </p:spPr>
        <p:txBody>
          <a:bodyPr>
            <a:normAutofit/>
          </a:bodyPr>
          <a:lstStyle/>
          <a:p>
            <a:r>
              <a:rPr lang="tr-TR" sz="2800" cap="none" dirty="0" smtClean="0">
                <a:solidFill>
                  <a:srgbClr val="C00000"/>
                </a:solidFill>
                <a:latin typeface="Comic Sans MS" pitchFamily="66" charset="0"/>
              </a:rPr>
              <a:t>Etin beslenme açısından önemi?</a:t>
            </a:r>
          </a:p>
        </p:txBody>
      </p:sp>
      <p:sp>
        <p:nvSpPr>
          <p:cNvPr id="3" name="2 İçerik Yer Tutucusu"/>
          <p:cNvSpPr>
            <a:spLocks noGrp="1"/>
          </p:cNvSpPr>
          <p:nvPr>
            <p:ph idx="1"/>
          </p:nvPr>
        </p:nvSpPr>
        <p:spPr>
          <a:xfrm>
            <a:off x="304800" y="1124744"/>
            <a:ext cx="8686800" cy="5400600"/>
          </a:xfrm>
        </p:spPr>
        <p:txBody>
          <a:bodyPr>
            <a:noAutofit/>
          </a:bodyPr>
          <a:lstStyle/>
          <a:p>
            <a:pPr marL="0" indent="0" algn="just">
              <a:lnSpc>
                <a:spcPct val="150000"/>
              </a:lnSpc>
              <a:spcBef>
                <a:spcPts val="0"/>
              </a:spcBef>
              <a:buNone/>
            </a:pPr>
            <a:r>
              <a:rPr lang="tr-TR" sz="2100" dirty="0" smtClean="0">
                <a:solidFill>
                  <a:srgbClr val="C00000"/>
                </a:solidFill>
                <a:latin typeface="Comic Sans MS" pitchFamily="66" charset="0"/>
              </a:rPr>
              <a:t>1.Kırmızı Etler:</a:t>
            </a:r>
          </a:p>
          <a:p>
            <a:pPr marL="0" indent="0" algn="just">
              <a:lnSpc>
                <a:spcPct val="150000"/>
              </a:lnSpc>
              <a:spcBef>
                <a:spcPts val="0"/>
              </a:spcBef>
              <a:buNone/>
            </a:pPr>
            <a:r>
              <a:rPr lang="tr-TR" sz="2100" dirty="0" smtClean="0">
                <a:solidFill>
                  <a:schemeClr val="tx1"/>
                </a:solidFill>
                <a:latin typeface="Comic Sans MS" pitchFamily="66" charset="0"/>
              </a:rPr>
              <a:t> Büyük bas hayvanlar (</a:t>
            </a:r>
            <a:r>
              <a:rPr lang="tr-TR" sz="2100" dirty="0" smtClean="0">
                <a:solidFill>
                  <a:schemeClr val="tx1"/>
                </a:solidFill>
                <a:latin typeface="Comic Sans MS" pitchFamily="66" charset="0"/>
              </a:rPr>
              <a:t>sığır</a:t>
            </a:r>
            <a:r>
              <a:rPr lang="tr-TR" sz="2100" dirty="0" smtClean="0">
                <a:solidFill>
                  <a:schemeClr val="tx1"/>
                </a:solidFill>
                <a:latin typeface="Comic Sans MS" pitchFamily="66" charset="0"/>
              </a:rPr>
              <a:t>, manda)</a:t>
            </a:r>
          </a:p>
          <a:p>
            <a:pPr marL="0" indent="0" algn="just">
              <a:lnSpc>
                <a:spcPct val="150000"/>
              </a:lnSpc>
              <a:spcBef>
                <a:spcPts val="0"/>
              </a:spcBef>
              <a:buNone/>
            </a:pPr>
            <a:r>
              <a:rPr lang="tr-TR" sz="2100" dirty="0" smtClean="0">
                <a:solidFill>
                  <a:schemeClr val="tx1"/>
                </a:solidFill>
                <a:latin typeface="Comic Sans MS" pitchFamily="66" charset="0"/>
              </a:rPr>
              <a:t> Küçük bas hayvanlar (koyun, keçi).</a:t>
            </a:r>
          </a:p>
          <a:p>
            <a:pPr marL="0" indent="0" algn="just">
              <a:lnSpc>
                <a:spcPct val="150000"/>
              </a:lnSpc>
              <a:spcBef>
                <a:spcPts val="0"/>
              </a:spcBef>
              <a:buNone/>
            </a:pPr>
            <a:r>
              <a:rPr lang="tr-TR" sz="2100" dirty="0" smtClean="0">
                <a:solidFill>
                  <a:schemeClr val="tx1"/>
                </a:solidFill>
                <a:latin typeface="Comic Sans MS" pitchFamily="66" charset="0"/>
              </a:rPr>
              <a:t> </a:t>
            </a:r>
            <a:r>
              <a:rPr lang="tr-TR" sz="2100" dirty="0" smtClean="0">
                <a:solidFill>
                  <a:srgbClr val="C00000"/>
                </a:solidFill>
                <a:latin typeface="Comic Sans MS" pitchFamily="66" charset="0"/>
              </a:rPr>
              <a:t>2. Kanatlılar: </a:t>
            </a:r>
            <a:r>
              <a:rPr lang="tr-TR" sz="2100" dirty="0" smtClean="0">
                <a:solidFill>
                  <a:schemeClr val="tx1"/>
                </a:solidFill>
                <a:latin typeface="Comic Sans MS" pitchFamily="66" charset="0"/>
              </a:rPr>
              <a:t>Evcil kanatlılardan elde edilen etlerdir (tavuk, </a:t>
            </a:r>
            <a:r>
              <a:rPr lang="tr-TR" sz="2100" dirty="0" smtClean="0">
                <a:solidFill>
                  <a:schemeClr val="tx1"/>
                </a:solidFill>
                <a:latin typeface="Comic Sans MS" pitchFamily="66" charset="0"/>
              </a:rPr>
              <a:t>hindi, kaz</a:t>
            </a:r>
            <a:r>
              <a:rPr lang="tr-TR" sz="2100" dirty="0" smtClean="0">
                <a:solidFill>
                  <a:schemeClr val="tx1"/>
                </a:solidFill>
                <a:latin typeface="Comic Sans MS" pitchFamily="66" charset="0"/>
              </a:rPr>
              <a:t>, ördek).</a:t>
            </a:r>
          </a:p>
          <a:p>
            <a:pPr marL="0" indent="0" algn="just">
              <a:lnSpc>
                <a:spcPct val="150000"/>
              </a:lnSpc>
              <a:spcBef>
                <a:spcPts val="0"/>
              </a:spcBef>
              <a:buNone/>
            </a:pPr>
            <a:r>
              <a:rPr lang="tr-TR" sz="2100" dirty="0" smtClean="0">
                <a:solidFill>
                  <a:srgbClr val="C00000"/>
                </a:solidFill>
                <a:latin typeface="Comic Sans MS" pitchFamily="66" charset="0"/>
              </a:rPr>
              <a:t> 3. Deniz ürünleri: </a:t>
            </a:r>
            <a:r>
              <a:rPr lang="tr-TR" sz="2100" dirty="0" smtClean="0">
                <a:solidFill>
                  <a:schemeClr val="tx1"/>
                </a:solidFill>
                <a:latin typeface="Comic Sans MS" pitchFamily="66" charset="0"/>
              </a:rPr>
              <a:t>Suda yasayan organizmalardan elde </a:t>
            </a:r>
            <a:r>
              <a:rPr lang="tr-TR" sz="2100" dirty="0" smtClean="0">
                <a:solidFill>
                  <a:schemeClr val="tx1"/>
                </a:solidFill>
                <a:latin typeface="Comic Sans MS" pitchFamily="66" charset="0"/>
              </a:rPr>
              <a:t>edilen etlerdir</a:t>
            </a:r>
            <a:r>
              <a:rPr lang="tr-TR" sz="2100" dirty="0" smtClean="0">
                <a:solidFill>
                  <a:schemeClr val="tx1"/>
                </a:solidFill>
                <a:latin typeface="Comic Sans MS" pitchFamily="66" charset="0"/>
              </a:rPr>
              <a:t>.</a:t>
            </a:r>
          </a:p>
          <a:p>
            <a:pPr marL="0" indent="0" algn="just">
              <a:lnSpc>
                <a:spcPct val="150000"/>
              </a:lnSpc>
              <a:spcBef>
                <a:spcPts val="0"/>
              </a:spcBef>
              <a:buNone/>
            </a:pPr>
            <a:r>
              <a:rPr lang="tr-TR" sz="2100" dirty="0" smtClean="0">
                <a:solidFill>
                  <a:srgbClr val="C00000"/>
                </a:solidFill>
                <a:latin typeface="Comic Sans MS" pitchFamily="66" charset="0"/>
              </a:rPr>
              <a:t> 4. Av hayvanları etleri: </a:t>
            </a:r>
            <a:r>
              <a:rPr lang="tr-TR" sz="2100" dirty="0" smtClean="0">
                <a:solidFill>
                  <a:schemeClr val="tx1"/>
                </a:solidFill>
                <a:latin typeface="Comic Sans MS" pitchFamily="66" charset="0"/>
              </a:rPr>
              <a:t>Evcil olarak üretilmeyen tüm </a:t>
            </a:r>
            <a:r>
              <a:rPr lang="tr-TR" sz="2100" dirty="0" smtClean="0">
                <a:solidFill>
                  <a:schemeClr val="tx1"/>
                </a:solidFill>
                <a:latin typeface="Comic Sans MS" pitchFamily="66" charset="0"/>
              </a:rPr>
              <a:t>hayvanların avlanması </a:t>
            </a:r>
            <a:r>
              <a:rPr lang="tr-TR" sz="2100" dirty="0" smtClean="0">
                <a:solidFill>
                  <a:schemeClr val="tx1"/>
                </a:solidFill>
                <a:latin typeface="Comic Sans MS" pitchFamily="66" charset="0"/>
              </a:rPr>
              <a:t>sonucu elde edilen etlerdir.</a:t>
            </a:r>
          </a:p>
          <a:p>
            <a:pPr marL="0" indent="0" algn="just">
              <a:lnSpc>
                <a:spcPct val="150000"/>
              </a:lnSpc>
              <a:spcBef>
                <a:spcPts val="0"/>
              </a:spcBef>
              <a:buNone/>
            </a:pPr>
            <a:r>
              <a:rPr lang="tr-TR" sz="2100" dirty="0" smtClean="0">
                <a:solidFill>
                  <a:schemeClr val="tx1"/>
                </a:solidFill>
                <a:latin typeface="Comic Sans MS" pitchFamily="66" charset="0"/>
              </a:rPr>
              <a:t>Bu etler içinde tüketim hacmi en fazla olan kırmızı etlerdir. </a:t>
            </a:r>
            <a:r>
              <a:rPr lang="tr-TR" sz="2100" dirty="0" smtClean="0">
                <a:solidFill>
                  <a:schemeClr val="tx1"/>
                </a:solidFill>
                <a:latin typeface="Comic Sans MS" pitchFamily="66" charset="0"/>
              </a:rPr>
              <a:t>Genelde evcil </a:t>
            </a:r>
            <a:r>
              <a:rPr lang="tr-TR" sz="2100" dirty="0" smtClean="0">
                <a:solidFill>
                  <a:schemeClr val="tx1"/>
                </a:solidFill>
                <a:latin typeface="Comic Sans MS" pitchFamily="66" charset="0"/>
              </a:rPr>
              <a:t>olarak ve kasaplık olarak </a:t>
            </a:r>
            <a:r>
              <a:rPr lang="tr-TR" sz="2100" dirty="0" smtClean="0">
                <a:solidFill>
                  <a:schemeClr val="tx1"/>
                </a:solidFill>
                <a:latin typeface="Comic Sans MS" pitchFamily="66" charset="0"/>
              </a:rPr>
              <a:t>yetiştirilen </a:t>
            </a:r>
            <a:r>
              <a:rPr lang="tr-TR" sz="2100" dirty="0" smtClean="0">
                <a:solidFill>
                  <a:schemeClr val="tx1"/>
                </a:solidFill>
                <a:latin typeface="Comic Sans MS" pitchFamily="66" charset="0"/>
              </a:rPr>
              <a:t>hayvan grubudur.</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04800" y="188640"/>
            <a:ext cx="8686800" cy="1080120"/>
          </a:xfrm>
        </p:spPr>
        <p:txBody>
          <a:bodyPr>
            <a:normAutofit/>
          </a:bodyPr>
          <a:lstStyle/>
          <a:p>
            <a:r>
              <a:rPr lang="tr-TR" sz="2800" b="1" cap="none" dirty="0" smtClean="0">
                <a:solidFill>
                  <a:schemeClr val="tx1"/>
                </a:solidFill>
                <a:latin typeface="Comic Sans MS" pitchFamily="66" charset="0"/>
              </a:rPr>
              <a:t>İNSAN BESLENMESİNDE ETİN ROLÜ</a:t>
            </a:r>
          </a:p>
        </p:txBody>
      </p:sp>
      <p:sp>
        <p:nvSpPr>
          <p:cNvPr id="3" name="2 İçerik Yer Tutucusu"/>
          <p:cNvSpPr>
            <a:spLocks noGrp="1"/>
          </p:cNvSpPr>
          <p:nvPr>
            <p:ph idx="1"/>
          </p:nvPr>
        </p:nvSpPr>
        <p:spPr>
          <a:xfrm>
            <a:off x="304800" y="1124744"/>
            <a:ext cx="8686800" cy="5733256"/>
          </a:xfrm>
        </p:spPr>
        <p:txBody>
          <a:bodyPr>
            <a:noAutofit/>
          </a:bodyPr>
          <a:lstStyle/>
          <a:p>
            <a:pPr marL="0" indent="0" algn="just">
              <a:lnSpc>
                <a:spcPct val="150000"/>
              </a:lnSpc>
              <a:spcBef>
                <a:spcPts val="0"/>
              </a:spcBef>
              <a:buNone/>
            </a:pPr>
            <a:r>
              <a:rPr lang="tr-TR" sz="2200" dirty="0" smtClean="0">
                <a:solidFill>
                  <a:schemeClr val="tx1"/>
                </a:solidFill>
                <a:latin typeface="Comic Sans MS" pitchFamily="66" charset="0"/>
              </a:rPr>
              <a:t>Kasaplık hayvanların et ve yağ dokuları yapıtaşları itibarı ile insan vücudunun et ve yağ dokularının hemen tamamı ile aynıdır. Bu nedenle hayvansal proteinler ve yağlar hazım organlarımızda kolaylıkla yıkılmakta, </a:t>
            </a:r>
            <a:r>
              <a:rPr lang="tr-TR" sz="2200" dirty="0" err="1" smtClean="0">
                <a:solidFill>
                  <a:schemeClr val="tx1"/>
                </a:solidFill>
                <a:latin typeface="Comic Sans MS" pitchFamily="66" charset="0"/>
              </a:rPr>
              <a:t>absorbe</a:t>
            </a:r>
            <a:r>
              <a:rPr lang="tr-TR" sz="2200" dirty="0" smtClean="0">
                <a:solidFill>
                  <a:schemeClr val="tx1"/>
                </a:solidFill>
                <a:latin typeface="Comic Sans MS" pitchFamily="66" charset="0"/>
              </a:rPr>
              <a:t> edilmekte ve en yüksek düzeyde değerlendirilebilmektedir.Bazı besinler vardır ki bunlar etten daha fazla protein ve yağ içerirler. Örneğin yağlardan arıtılmış etlerde ortalama %20 protein %5 yağ olmasına karşılık, soya danesinde %35 protein %18 yağ bulunur.Ancak bir besinin ham besin maddelerince zengin olması onun vücut için yararlı oluşunun ölçüsü değildir. Asıl önemli olan o besinin içerdiği besin maddesinin vücutta ne kadarının </a:t>
            </a:r>
            <a:r>
              <a:rPr lang="tr-TR" sz="2200" dirty="0" err="1" smtClean="0">
                <a:solidFill>
                  <a:schemeClr val="tx1"/>
                </a:solidFill>
                <a:latin typeface="Comic Sans MS" pitchFamily="66" charset="0"/>
              </a:rPr>
              <a:t>hazmolduğu</a:t>
            </a:r>
            <a:r>
              <a:rPr lang="tr-TR" sz="2200" dirty="0" smtClean="0">
                <a:solidFill>
                  <a:schemeClr val="tx1"/>
                </a:solidFill>
                <a:latin typeface="Comic Sans MS" pitchFamily="66" charset="0"/>
              </a:rPr>
              <a:t> ve </a:t>
            </a:r>
            <a:r>
              <a:rPr lang="tr-TR" sz="2200" dirty="0" err="1" smtClean="0">
                <a:solidFill>
                  <a:schemeClr val="tx1"/>
                </a:solidFill>
                <a:latin typeface="Comic Sans MS" pitchFamily="66" charset="0"/>
              </a:rPr>
              <a:t>hazmolan</a:t>
            </a:r>
            <a:r>
              <a:rPr lang="tr-TR" sz="2200" dirty="0" smtClean="0">
                <a:solidFill>
                  <a:schemeClr val="tx1"/>
                </a:solidFill>
                <a:latin typeface="Comic Sans MS" pitchFamily="66" charset="0"/>
              </a:rPr>
              <a:t> </a:t>
            </a:r>
            <a:r>
              <a:rPr lang="tr-TR" sz="2200" dirty="0" smtClean="0">
                <a:solidFill>
                  <a:schemeClr val="tx1"/>
                </a:solidFill>
                <a:latin typeface="Comic Sans MS" pitchFamily="66" charset="0"/>
              </a:rPr>
              <a:t>kısmının</a:t>
            </a:r>
            <a:endParaRPr lang="tr-TR" sz="2200" dirty="0" smtClean="0">
              <a:solidFill>
                <a:schemeClr val="tx1"/>
              </a:solidFill>
              <a:latin typeface="Comic Sans MS" pitchFamily="66"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04800" y="188640"/>
            <a:ext cx="8686800" cy="1080120"/>
          </a:xfrm>
        </p:spPr>
        <p:txBody>
          <a:bodyPr>
            <a:normAutofit/>
          </a:bodyPr>
          <a:lstStyle/>
          <a:p>
            <a:r>
              <a:rPr lang="tr-TR" sz="2800" b="1" cap="none" dirty="0" smtClean="0">
                <a:solidFill>
                  <a:schemeClr val="tx1"/>
                </a:solidFill>
                <a:latin typeface="Comic Sans MS" pitchFamily="66" charset="0"/>
              </a:rPr>
              <a:t>İNSAN BESLENMESİNDE ETİN ROLÜ</a:t>
            </a:r>
          </a:p>
        </p:txBody>
      </p:sp>
      <p:sp>
        <p:nvSpPr>
          <p:cNvPr id="3" name="2 İçerik Yer Tutucusu"/>
          <p:cNvSpPr>
            <a:spLocks noGrp="1"/>
          </p:cNvSpPr>
          <p:nvPr>
            <p:ph idx="1"/>
          </p:nvPr>
        </p:nvSpPr>
        <p:spPr>
          <a:xfrm>
            <a:off x="304800" y="1124744"/>
            <a:ext cx="8686800" cy="5733256"/>
          </a:xfrm>
        </p:spPr>
        <p:txBody>
          <a:bodyPr>
            <a:noAutofit/>
          </a:bodyPr>
          <a:lstStyle/>
          <a:p>
            <a:pPr marL="0" indent="0" algn="just">
              <a:lnSpc>
                <a:spcPct val="150000"/>
              </a:lnSpc>
              <a:spcBef>
                <a:spcPts val="0"/>
              </a:spcBef>
              <a:buNone/>
            </a:pPr>
            <a:r>
              <a:rPr lang="tr-TR" sz="2200" dirty="0" smtClean="0">
                <a:solidFill>
                  <a:schemeClr val="tx1"/>
                </a:solidFill>
                <a:latin typeface="Comic Sans MS" pitchFamily="66" charset="0"/>
              </a:rPr>
              <a:t>ne kadar yararlı olduğudur. Bu bakımdan hiç bir gıdanın proteini, yağı vitamini, mineral maddesi, karbonhidratı etin içerdiği bu tür maddelerin yerini tutamaz. Et insan organizması için gerekli olan </a:t>
            </a:r>
            <a:r>
              <a:rPr lang="tr-TR" sz="2200" dirty="0" err="1" smtClean="0">
                <a:solidFill>
                  <a:schemeClr val="tx1"/>
                </a:solidFill>
                <a:latin typeface="Comic Sans MS" pitchFamily="66" charset="0"/>
              </a:rPr>
              <a:t>esansiyel</a:t>
            </a:r>
            <a:r>
              <a:rPr lang="tr-TR" sz="2200" dirty="0" smtClean="0">
                <a:solidFill>
                  <a:schemeClr val="tx1"/>
                </a:solidFill>
                <a:latin typeface="Comic Sans MS" pitchFamily="66" charset="0"/>
              </a:rPr>
              <a:t> aminoasitleri istenen oranda içerir</a:t>
            </a:r>
            <a:r>
              <a:rPr lang="tr-TR" sz="2200" dirty="0" smtClean="0">
                <a:solidFill>
                  <a:schemeClr val="tx1"/>
                </a:solidFill>
                <a:latin typeface="Comic Sans MS" pitchFamily="66" charset="0"/>
              </a:rPr>
              <a:t>. Etin </a:t>
            </a:r>
            <a:r>
              <a:rPr lang="tr-TR" sz="2200" dirty="0" smtClean="0">
                <a:solidFill>
                  <a:schemeClr val="tx1"/>
                </a:solidFill>
                <a:latin typeface="Comic Sans MS" pitchFamily="66" charset="0"/>
              </a:rPr>
              <a:t>yağları </a:t>
            </a:r>
            <a:r>
              <a:rPr lang="tr-TR" sz="2200" dirty="0" err="1" smtClean="0">
                <a:solidFill>
                  <a:schemeClr val="tx1"/>
                </a:solidFill>
                <a:latin typeface="Comic Sans MS" pitchFamily="66" charset="0"/>
              </a:rPr>
              <a:t>esansiyel</a:t>
            </a:r>
            <a:r>
              <a:rPr lang="tr-TR" sz="2200" dirty="0" smtClean="0">
                <a:solidFill>
                  <a:schemeClr val="tx1"/>
                </a:solidFill>
                <a:latin typeface="Comic Sans MS" pitchFamily="66" charset="0"/>
              </a:rPr>
              <a:t> yağ asitlerince tamdır ve bu tür yağların biyolojik değeri çok yüksektir. Et kalsiyum dışında vücut için gerekli tüm mineral maddeleri en uygun formlarda içermektedir</a:t>
            </a:r>
            <a:r>
              <a:rPr lang="tr-TR" sz="2200" dirty="0" smtClean="0">
                <a:solidFill>
                  <a:schemeClr val="tx1"/>
                </a:solidFill>
                <a:latin typeface="Comic Sans MS" pitchFamily="66" charset="0"/>
              </a:rPr>
              <a:t>. Ette </a:t>
            </a:r>
            <a:r>
              <a:rPr lang="tr-TR" sz="2200" dirty="0" smtClean="0">
                <a:solidFill>
                  <a:schemeClr val="tx1"/>
                </a:solidFill>
                <a:latin typeface="Comic Sans MS" pitchFamily="66" charset="0"/>
              </a:rPr>
              <a:t>bitkisel gıdalarda bulunan ve hazma olumsuz etki yapan selüloz </a:t>
            </a:r>
            <a:r>
              <a:rPr lang="tr-TR" sz="2200" dirty="0" smtClean="0">
                <a:solidFill>
                  <a:schemeClr val="tx1"/>
                </a:solidFill>
                <a:latin typeface="Comic Sans MS" pitchFamily="66" charset="0"/>
              </a:rPr>
              <a:t>yoktur</a:t>
            </a:r>
            <a:r>
              <a:rPr lang="tr-TR" sz="2200" dirty="0" smtClean="0">
                <a:solidFill>
                  <a:schemeClr val="tx1"/>
                </a:solidFill>
                <a:latin typeface="Comic Sans MS" pitchFamily="66" charset="0"/>
              </a:rPr>
              <a:t>. Bütün bunların dışında etin lezzeti bu besine büyük bir değer kazandırır</a:t>
            </a:r>
            <a:r>
              <a:rPr lang="tr-TR" sz="2200" dirty="0" smtClean="0">
                <a:solidFill>
                  <a:schemeClr val="tx1"/>
                </a:solidFill>
                <a:latin typeface="Comic Sans MS" pitchFamily="66" charset="0"/>
              </a:rPr>
              <a:t>. Bilindiği </a:t>
            </a:r>
            <a:r>
              <a:rPr lang="tr-TR" sz="2200" dirty="0" smtClean="0">
                <a:solidFill>
                  <a:schemeClr val="tx1"/>
                </a:solidFill>
                <a:latin typeface="Comic Sans MS" pitchFamily="66" charset="0"/>
              </a:rPr>
              <a:t>üzere insanlar yaşamak için yerler. Ancak bu görüş yüzde yüz gerçek değildir, insanlar %10 da olsa </a:t>
            </a:r>
            <a:r>
              <a:rPr lang="tr-TR" sz="2200" dirty="0" smtClean="0">
                <a:solidFill>
                  <a:schemeClr val="tx1"/>
                </a:solidFill>
                <a:latin typeface="Comic Sans MS" pitchFamily="66" charset="0"/>
              </a:rPr>
              <a:t>lezzetli</a:t>
            </a:r>
            <a:endParaRPr lang="tr-TR" sz="2200" dirty="0" smtClean="0">
              <a:solidFill>
                <a:schemeClr val="tx1"/>
              </a:solidFill>
              <a:latin typeface="Comic Sans MS" pitchFamily="66" charset="0"/>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Gezinti">
  <a:themeElements>
    <a:clrScheme name="Özel 19">
      <a:dk1>
        <a:sysClr val="windowText" lastClr="000000"/>
      </a:dk1>
      <a:lt1>
        <a:sysClr val="window" lastClr="FFFFFF"/>
      </a:lt1>
      <a:dk2>
        <a:srgbClr val="4E3B30"/>
      </a:dk2>
      <a:lt2>
        <a:srgbClr val="FFFFFF"/>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Gezinti">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ezinti">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186</TotalTime>
  <Words>2617</Words>
  <Application>Microsoft Office PowerPoint</Application>
  <PresentationFormat>Ekran Gösterisi (4:3)</PresentationFormat>
  <Paragraphs>173</Paragraphs>
  <Slides>33</Slides>
  <Notes>0</Notes>
  <HiddenSlides>0</HiddenSlides>
  <MMClips>0</MMClips>
  <ScaleCrop>false</ScaleCrop>
  <HeadingPairs>
    <vt:vector size="4" baseType="variant">
      <vt:variant>
        <vt:lpstr>Tema</vt:lpstr>
      </vt:variant>
      <vt:variant>
        <vt:i4>1</vt:i4>
      </vt:variant>
      <vt:variant>
        <vt:lpstr>Slayt Başlıkları</vt:lpstr>
      </vt:variant>
      <vt:variant>
        <vt:i4>33</vt:i4>
      </vt:variant>
    </vt:vector>
  </HeadingPairs>
  <TitlesOfParts>
    <vt:vector size="34" baseType="lpstr">
      <vt:lpstr>Gezinti</vt:lpstr>
      <vt:lpstr>Et ve Et Ürünlerİ Teknolojİsİ   1. Hafta</vt:lpstr>
      <vt:lpstr>ETİN TANIMI</vt:lpstr>
      <vt:lpstr>Değişik bilim adamları tarafında geliştirilen et tanımlarında aşağıdaki noktalar ortak görülmektedir.</vt:lpstr>
      <vt:lpstr>Slayt 4</vt:lpstr>
      <vt:lpstr>Slayt 5</vt:lpstr>
      <vt:lpstr>Etin beslenme açısından önemi?</vt:lpstr>
      <vt:lpstr>Etin beslenme açısından önemi?</vt:lpstr>
      <vt:lpstr>İNSAN BESLENMESİNDE ETİN ROLÜ</vt:lpstr>
      <vt:lpstr>İNSAN BESLENMESİNDE ETİN ROLÜ</vt:lpstr>
      <vt:lpstr>İNSAN BESLENMESİNDE ETİN ROLÜ</vt:lpstr>
      <vt:lpstr>Etin Bileşenleri:</vt:lpstr>
      <vt:lpstr>Slayt 12</vt:lpstr>
      <vt:lpstr>Slayt 13</vt:lpstr>
      <vt:lpstr>Slayt 14</vt:lpstr>
      <vt:lpstr>KESİM VE ET ELDESİ</vt:lpstr>
      <vt:lpstr>Slayt 16</vt:lpstr>
      <vt:lpstr>Slayt 17</vt:lpstr>
      <vt:lpstr>Slayt 18</vt:lpstr>
      <vt:lpstr>Slayt 19</vt:lpstr>
      <vt:lpstr>Slayt 20</vt:lpstr>
      <vt:lpstr>Slayt 21</vt:lpstr>
      <vt:lpstr>Slayt 22</vt:lpstr>
      <vt:lpstr>KESİM ÜRÜNLERİ</vt:lpstr>
      <vt:lpstr>Slayt 24</vt:lpstr>
      <vt:lpstr>Slayt 25</vt:lpstr>
      <vt:lpstr>Slayt 26</vt:lpstr>
      <vt:lpstr>KASAPLIK HAYVANLAR</vt:lpstr>
      <vt:lpstr>Slayt 28</vt:lpstr>
      <vt:lpstr>Slayt 29</vt:lpstr>
      <vt:lpstr>Slayt 30</vt:lpstr>
      <vt:lpstr>Slayt 31</vt:lpstr>
      <vt:lpstr>Slayt 32</vt:lpstr>
      <vt:lpstr>Slayt 33</vt:lpstr>
    </vt:vector>
  </TitlesOfParts>
  <Company>SAKARYA UNIVERSITESI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 ve Et Ürünlerİ Teknolojİsİ   1. Hafta</dc:title>
  <dc:creator>SAU</dc:creator>
  <cp:lastModifiedBy>SAU</cp:lastModifiedBy>
  <cp:revision>17</cp:revision>
  <dcterms:created xsi:type="dcterms:W3CDTF">2012-09-24T07:52:39Z</dcterms:created>
  <dcterms:modified xsi:type="dcterms:W3CDTF">2012-09-24T10:59:13Z</dcterms:modified>
</cp:coreProperties>
</file>