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6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97" r:id="rId13"/>
    <p:sldId id="284" r:id="rId14"/>
    <p:sldId id="293" r:id="rId15"/>
    <p:sldId id="285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6" r:id="rId24"/>
    <p:sldId id="298" r:id="rId25"/>
    <p:sldId id="299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586"/>
    <a:srgbClr val="443121"/>
    <a:srgbClr val="9ABE3C"/>
    <a:srgbClr val="A8AF3D"/>
    <a:srgbClr val="E9ABE7"/>
    <a:srgbClr val="D665D3"/>
    <a:srgbClr val="762EB1"/>
    <a:srgbClr val="6D1D6B"/>
    <a:srgbClr val="92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64" d="100"/>
          <a:sy n="64" d="100"/>
        </p:scale>
        <p:origin x="6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tr-TR" smtClean="0"/>
              <a:pPr/>
              <a:t>26.09.2025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tr-TR" smtClean="0"/>
              <a:pPr/>
              <a:t>26.09.2025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 103"/>
          <p:cNvGrpSpPr/>
          <p:nvPr/>
        </p:nvGrpSpPr>
        <p:grpSpPr>
          <a:xfrm>
            <a:off x="214515" y="4191011"/>
            <a:ext cx="8712599" cy="2513417"/>
            <a:chOff x="286013" y="4191000"/>
            <a:chExt cx="11616798" cy="2513417"/>
          </a:xfrm>
        </p:grpSpPr>
        <p:sp>
          <p:nvSpPr>
            <p:cNvPr id="8" name="Serbest 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" name="Satır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erbest 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Serbest 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13" name="Serbest 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14" name="Serbest 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15" name="Serbest 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Serbest 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grpSp>
          <p:nvGrpSpPr>
            <p:cNvPr id="20" name="Gr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Serbest 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" name="Serbest 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23" name="Serbest 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4" name="Serbest 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5" name="Serbest 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6" name="Serbest 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7" name="Serbest 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8" name="Serbest 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9" name="Serbest 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0" name="Serbest 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1" name="Satır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2" name="Serbest 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3" name="Serbest 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4" name="Serbest 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5" name="Serbest 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6" name="Serbest 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7" name="Serbest 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41" name="Gr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Serbest 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3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4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5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6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  <p:sp>
          <p:nvSpPr>
            <p:cNvPr id="47" name="Serbest 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9" name="Serbest 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0" name="Serbest 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1" name="Serbest 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53" name="Serbest 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4" name="Satır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5" name="Serbest 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56" name="Gr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Serbest 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58" name="Serbest 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59" name="Serbest 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60" name="Serbest 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1" name="Serbest 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2" name="Serbest 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3" name="Serbest 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4" name="Serbest 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grpSp>
          <p:nvGrpSpPr>
            <p:cNvPr id="65" name="Gr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Serbest 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7" name="Serbest 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68" name="Serbest 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9" name="Serbest 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0" name="Serbest 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1" name="Serbest 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2" name="Serbest 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3" name="Serbest 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4" name="Serbest 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5" name="Serbest 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6" name="Satır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7" name="Serbest 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8" name="Serbest 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9" name="Serbest 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0" name="Serbest 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1" name="Serbest 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2" name="Serbest 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86" name="Gr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Serbest 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88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89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90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91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  <p:sp>
          <p:nvSpPr>
            <p:cNvPr id="92" name="Serbest 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3" name="Serbest 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4" name="Serbest 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5" name="Serbest 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6" name="Serbest 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98" name="Gr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Serbest 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0" name="Serbest 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1" name="Serbest 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2" name="Serbest 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103" name="Serbest 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71957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tr-TR" smtClean="0"/>
              <a:pPr/>
              <a:t>26.09.2025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66560" y="56766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tr-TR" smtClean="0"/>
              <a:pPr/>
              <a:t>26.09.2025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tr-TR" smtClean="0"/>
              <a:pPr/>
              <a:t>26.09.2025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 83"/>
          <p:cNvGrpSpPr/>
          <p:nvPr/>
        </p:nvGrpSpPr>
        <p:grpSpPr>
          <a:xfrm>
            <a:off x="-83394" y="56188"/>
            <a:ext cx="890318" cy="6801813"/>
            <a:chOff x="-111192" y="56187"/>
            <a:chExt cx="1187090" cy="6801813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9" name="Gr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Serbest 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1" name="Serbest 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12" name="Serbest 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r-TR" sz="1800" dirty="0"/>
            </a:p>
          </p:txBody>
        </p:sp>
        <p:sp>
          <p:nvSpPr>
            <p:cNvPr id="14" name="Serbest 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20" name="Serbest 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21" name="Serbest 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2" name="Serbest 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23" name="Gr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Serbest 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" name="Satır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" name="Serbest 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" name="Serbest 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" name="Serbest 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  <p:sp>
          <p:nvSpPr>
            <p:cNvPr id="30" name="Serbest 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1" name="Serbest 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32" name="Serbest 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33" name="Gr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Serbest 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</p:grpSp>
      <p:grpSp>
        <p:nvGrpSpPr>
          <p:cNvPr id="83" name="Grup 82"/>
          <p:cNvGrpSpPr/>
          <p:nvPr/>
        </p:nvGrpSpPr>
        <p:grpSpPr>
          <a:xfrm>
            <a:off x="7999815" y="2618032"/>
            <a:ext cx="1032551" cy="4239979"/>
            <a:chOff x="10666412" y="2618021"/>
            <a:chExt cx="1376735" cy="4239979"/>
          </a:xfrm>
        </p:grpSpPr>
        <p:sp>
          <p:nvSpPr>
            <p:cNvPr id="82" name="Serbest 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0" name="Serbest 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1" name="Serbest 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43" name="Serbest 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4" name="Satır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5" name="Serbest 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46" name="Serbest 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7" name="Serbest 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9" name="Serbest 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0" name="Serbest 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1" name="Serbest 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2" name="Satır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3" name="Serbest 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4" name="Serbest 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5" name="Serbest 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6" name="Serbest 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7" name="Serbest 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8" name="Serbest 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59" name="Gr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Serbest 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6" name="Serbest 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7" name="Serbest 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grpSp>
          <p:nvGrpSpPr>
            <p:cNvPr id="60" name="Gr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Serbest 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2" name="Serbest 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3" name="Serbest 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55" indent="0">
              <a:buNone/>
              <a:defRPr sz="2000"/>
            </a:lvl2pPr>
            <a:lvl3pPr marL="914309" indent="0">
              <a:buNone/>
              <a:defRPr sz="1800"/>
            </a:lvl3pPr>
            <a:lvl4pPr marL="1371464" indent="0">
              <a:buNone/>
              <a:defRPr sz="1600"/>
            </a:lvl4pPr>
            <a:lvl5pPr marL="1828618" indent="0">
              <a:buNone/>
              <a:defRPr sz="1600"/>
            </a:lvl5pPr>
            <a:lvl6pPr marL="2285774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5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tr-TR" smtClean="0"/>
              <a:pPr/>
              <a:t>26.09.2025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tr-TR" smtClean="0"/>
              <a:pPr/>
              <a:t>26.09.2025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tr-TR" smtClean="0"/>
              <a:pPr/>
              <a:t>26.09.2025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tr-TR" smtClean="0"/>
              <a:pPr/>
              <a:t>26.09.2025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9" name="Serbest 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773293" y="4258437"/>
            <a:ext cx="2402586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tr-TR" smtClean="0"/>
              <a:pPr/>
              <a:t>26.09.2025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9" name="Serbest 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tr-TR" smtClean="0"/>
              <a:pPr/>
              <a:t>26.09.2025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 62"/>
          <p:cNvGrpSpPr/>
          <p:nvPr userDrawn="1"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38" name="Serbest 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9" name="Satır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0" name="Serbest 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1" name="Serbest 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2" name="Serbest 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3" name="Serbest 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6" name="Serbest 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7" name="Serbest 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grpSp>
        <p:nvGrpSpPr>
          <p:cNvPr id="62" name="Grup 61"/>
          <p:cNvGrpSpPr/>
          <p:nvPr userDrawn="1"/>
        </p:nvGrpSpPr>
        <p:grpSpPr>
          <a:xfrm>
            <a:off x="33340" y="1370020"/>
            <a:ext cx="898922" cy="5487987"/>
            <a:chOff x="44450" y="1370013"/>
            <a:chExt cx="1198563" cy="5487987"/>
          </a:xfrm>
        </p:grpSpPr>
        <p:sp>
          <p:nvSpPr>
            <p:cNvPr id="9" name="Serbest 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atır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Serbest 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0" name="Serbest 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1" name="Serbest 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2" name="Serbest 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3" name="Serbest 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4" name="Serbest 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5" name="Serbest 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6" name="Satır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7" name="Serbest 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28" name="Gr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Serbest 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" name="Serbest 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2" name="Serbest 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3" name="Serbest 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4" name="Serbest 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5" name="Serbest 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6" name="Serbest 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7" name="Serbest 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5" name="Serbest 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49" name="Gr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Serbest 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1" name="Satır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2" name="Serbest 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3" name="Serbest 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4" name="Serbest 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  <p:grpSp>
          <p:nvGrpSpPr>
            <p:cNvPr id="56" name="Gr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Serbest 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8" name="Serbest 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9" name="Serbest 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0" name="Serbest 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1" name="Serbest 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944921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tr-TR" smtClean="0"/>
              <a:pPr/>
              <a:t>26.09.2025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803486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293" indent="-228578" algn="l" defTabSz="914309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01" indent="-228578" algn="l" defTabSz="914309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17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25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333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341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349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357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278F">
                <a:alpha val="57000"/>
              </a:srgbClr>
            </a:gs>
            <a:gs pos="100000">
              <a:schemeClr val="tx1">
                <a:alpha val="6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143760"/>
          </a:xfrm>
        </p:spPr>
        <p:txBody>
          <a:bodyPr>
            <a:normAutofit/>
          </a:bodyPr>
          <a:lstStyle/>
          <a:p>
            <a:pPr rtl="1">
              <a:spcBef>
                <a:spcPts val="0"/>
              </a:spcBef>
            </a:pPr>
            <a:r>
              <a:rPr lang="tr-TR" dirty="0">
                <a:solidFill>
                  <a:srgbClr val="6D1D6B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ambria" panose="02040503050406030204" pitchFamily="18" charset="0"/>
              </a:rPr>
              <a:t>Bilgi ve İletişim Teknolojileri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412067"/>
            <a:ext cx="6858000" cy="1397000"/>
          </a:xfrm>
        </p:spPr>
        <p:txBody>
          <a:bodyPr>
            <a:normAutofit lnSpcReduction="10000"/>
          </a:bodyPr>
          <a:lstStyle/>
          <a:p>
            <a:pPr rtl="1">
              <a:spcBef>
                <a:spcPts val="11"/>
              </a:spcBef>
            </a:pPr>
            <a:r>
              <a:rPr lang="tr-TR" dirty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Bilgi, İletişim ve Teknoloji</a:t>
            </a:r>
          </a:p>
          <a:p>
            <a:pPr rtl="1">
              <a:spcBef>
                <a:spcPts val="11"/>
              </a:spcBef>
            </a:pPr>
            <a:r>
              <a:rPr lang="tr-TR" dirty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 Araçları</a:t>
            </a:r>
          </a:p>
          <a:p>
            <a:pPr rtl="1">
              <a:spcBef>
                <a:spcPts val="11"/>
              </a:spcBef>
            </a:pPr>
            <a:r>
              <a:rPr lang="tr-TR" dirty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BİT’in Faydaları</a:t>
            </a:r>
          </a:p>
          <a:p>
            <a:pPr rtl="1">
              <a:spcBef>
                <a:spcPts val="11"/>
              </a:spcBef>
            </a:pPr>
            <a:r>
              <a:rPr lang="tr-TR" dirty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BİT’in Kullanım Alanları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523516" y="6329290"/>
            <a:ext cx="1530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1050" dirty="0">
                <a:solidFill>
                  <a:srgbClr val="892586"/>
                </a:solidFill>
              </a:rPr>
              <a:t>Ahmet SOYARSLAN</a:t>
            </a:r>
          </a:p>
          <a:p>
            <a:pPr algn="r"/>
            <a:r>
              <a:rPr lang="tr-TR" sz="105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biltek.info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BİT’in Amaçları/Faydaları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Bilgiye kolay ve hızlı bir şekilde ulaşmayı sağlar.</a:t>
            </a:r>
          </a:p>
          <a:p>
            <a:r>
              <a:rPr lang="tr-TR" dirty="0"/>
              <a:t>İletişim ve hızlı haberleşmeyi sağlar.</a:t>
            </a:r>
          </a:p>
          <a:p>
            <a:r>
              <a:rPr lang="tr-TR" dirty="0"/>
              <a:t>Maliyeti azaltır ve verimliliği artırır.</a:t>
            </a:r>
          </a:p>
          <a:p>
            <a:r>
              <a:rPr lang="tr-TR" dirty="0"/>
              <a:t>Bilginin kolay ve güvenli bir şekilde saklanmasını sağlar.</a:t>
            </a:r>
          </a:p>
          <a:p>
            <a:r>
              <a:rPr lang="tr-TR" dirty="0"/>
              <a:t>Zamandan tasarruf sağlar.</a:t>
            </a:r>
          </a:p>
          <a:p>
            <a:r>
              <a:rPr lang="tr-TR" b="1" dirty="0"/>
              <a:t>Hayatı kolaylaştırır.</a:t>
            </a:r>
          </a:p>
        </p:txBody>
      </p:sp>
    </p:spTree>
    <p:extLst>
      <p:ext uri="{BB962C8B-B14F-4D97-AF65-F5344CB8AC3E}">
        <p14:creationId xmlns:p14="http://schemas.microsoft.com/office/powerpoint/2010/main" val="9952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Peki Zararları?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Sizce BİT’in zararlı yönleri de var mıdır?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339" y="2707611"/>
            <a:ext cx="5725060" cy="37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BİT’in Kullanım Alanları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1900823"/>
            <a:ext cx="6858000" cy="1181044"/>
          </a:xfrm>
        </p:spPr>
        <p:txBody>
          <a:bodyPr/>
          <a:lstStyle/>
          <a:p>
            <a:r>
              <a:rPr lang="tr-TR" dirty="0"/>
              <a:t>Bilgi ve iletişim teknolojileri araçları nerelerde karşımıza çıkıyor? Kimler kullanıyor?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441" y="3988861"/>
            <a:ext cx="2565519" cy="288409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896" y="3988861"/>
            <a:ext cx="2438162" cy="28689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41" y="3989811"/>
            <a:ext cx="2603500" cy="28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683001" y="2422493"/>
            <a:ext cx="2573866" cy="2034690"/>
          </a:xfrm>
          <a:prstGeom prst="star32">
            <a:avLst/>
          </a:prstGeom>
          <a:solidFill>
            <a:srgbClr val="9ABE3C"/>
          </a:solidFill>
          <a:ln>
            <a:solidFill>
              <a:srgbClr val="A8A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Franklin Gothic Medium Cond" panose="020B0606030402020204" pitchFamily="34" charset="0"/>
              </a:rPr>
              <a:t>GÜNLÜK YAŞAM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56764"/>
            <a:ext cx="3606799" cy="27050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1" y="3788895"/>
            <a:ext cx="4428066" cy="29264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88466" y="4158950"/>
            <a:ext cx="4055533" cy="269096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55923" y="-674"/>
            <a:ext cx="3588077" cy="23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asso.asn.au/wp-content/uploads/2012/08/Teacher-Teaching-August-12-Cropp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1860" y="487221"/>
            <a:ext cx="3104148" cy="1943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oliticalillusionsexposed.com/wp-content/uploads/2014/06/Com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405" y="487221"/>
            <a:ext cx="2916726" cy="1943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6.ggpht.com/S_H1SA5xMxPaZKYXPWQeDtyASA4lpjklwHHKvfvz1dEjbkCJiDLjWFA8Q4jcDcbYo-I=w3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144" y="5225753"/>
            <a:ext cx="1381552" cy="138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vitaminegitim.com/img/vitamin_logo-fac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66" y="2691652"/>
            <a:ext cx="2281999" cy="22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sevinckoleji.com/Document/morpakampuslog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860" y="5140295"/>
            <a:ext cx="2233903" cy="11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651643" y="2588982"/>
            <a:ext cx="2558032" cy="225608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Franklin Gothic Medium Cond" panose="020B0606030402020204" pitchFamily="34" charset="0"/>
              </a:rPr>
              <a:t>EĞİTİM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77" y="3387060"/>
            <a:ext cx="3941252" cy="33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674368" y="2606074"/>
            <a:ext cx="2558032" cy="2256088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Franklin Gothic Medium Cond" panose="020B0606030402020204" pitchFamily="34" charset="0"/>
              </a:rPr>
              <a:t>SAĞLIK</a:t>
            </a:r>
          </a:p>
        </p:txBody>
      </p:sp>
      <p:pic>
        <p:nvPicPr>
          <p:cNvPr id="5122" name="Picture 2" descr="http://www.researchnewstoday.com/wp-content/uploads/2014/09/Germany-Health-and-Wellness-Industr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7061" y="326691"/>
            <a:ext cx="3173731" cy="204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8941" y="3918417"/>
            <a:ext cx="3110670" cy="2939583"/>
          </a:xfrm>
          <a:prstGeom prst="rect">
            <a:avLst/>
          </a:prstGeom>
        </p:spPr>
      </p:pic>
      <p:pic>
        <p:nvPicPr>
          <p:cNvPr id="5126" name="Picture 6" descr="http://eskisehirdh.saglik.gov.tr/userfiles/image/MH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163" y="4085640"/>
            <a:ext cx="2064261" cy="22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CUSON X300 - Renkli Doppler Ultrasonografi Cihazı (4D yazılım ve 4D Prob Opsiyonlu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115" y="326691"/>
            <a:ext cx="2524359" cy="204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358173" y="2028819"/>
            <a:ext cx="2675157" cy="2367578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Franklin Gothic Medium Cond" panose="020B0606030402020204" pitchFamily="34" charset="0"/>
              </a:rPr>
              <a:t>ULAŞIM</a:t>
            </a:r>
          </a:p>
        </p:txBody>
      </p:sp>
      <p:pic>
        <p:nvPicPr>
          <p:cNvPr id="6146" name="Picture 2" descr="http://www.tomtom.com/tr_tr/images/Navigation-App-for-Parrot-ASTERO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202" y="4578261"/>
            <a:ext cx="2733775" cy="203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etucakbilet.com/wp-content/uploads/2013/07/online-ucak-bilet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184" y="551844"/>
            <a:ext cx="3751349" cy="1273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aynelimousineservice.com/images/plane%20(1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40" y="389467"/>
            <a:ext cx="3304358" cy="14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3.bp.blogspot.com/-e-iCgllNeJ4/UBNn7pXUCSI/AAAAAAAAF5Y/E_3SDmdbyaQ/s400/space-rocket-HD-wallpap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184" y="4578261"/>
            <a:ext cx="3257264" cy="203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nterlogix.com/_/assets/photos/14355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839" y="306709"/>
            <a:ext cx="2378116" cy="23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arbez.ru/_mod_files/ce_images/news/integrated-security-system-2_1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769" y="306709"/>
            <a:ext cx="3123403" cy="208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3s.com.tr/image/data/Guvenlik_Sistemler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839" y="4725113"/>
            <a:ext cx="3127783" cy="188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217333" y="2188358"/>
            <a:ext cx="2853579" cy="2367578"/>
          </a:xfrm>
          <a:prstGeom prst="star3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Franklin Gothic Medium Cond" panose="020B0606030402020204" pitchFamily="34" charset="0"/>
              </a:rPr>
              <a:t>GÜVENLİK</a:t>
            </a:r>
          </a:p>
        </p:txBody>
      </p:sp>
      <p:pic>
        <p:nvPicPr>
          <p:cNvPr id="7176" name="Picture 8" descr="https://c1.staticflickr.com/5/4101/4932229674_c93c1188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769" y="4725113"/>
            <a:ext cx="2851609" cy="1899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420533" y="2504390"/>
            <a:ext cx="2596119" cy="2146551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Franklin Gothic Medium Cond" panose="020B0606030402020204" pitchFamily="34" charset="0"/>
              </a:rPr>
              <a:t>BANKACILIK VE ALIŞVERİŞ</a:t>
            </a:r>
          </a:p>
        </p:txBody>
      </p:sp>
      <p:pic>
        <p:nvPicPr>
          <p:cNvPr id="8194" name="Picture 2" descr="http://www.atmms.com/blog/wp-content/uploads/2012/05/atm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421" y="230736"/>
            <a:ext cx="3095625" cy="208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82.222.152.134/imgsdisk/2013/03/12/120320131607487547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941" y="230736"/>
            <a:ext cx="3129407" cy="208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ssets.garanti.com.tr/assets/img/txt/baslik_sari_yesil/tr/int_b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269" y="3074882"/>
            <a:ext cx="20955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2.bp.blogspot.com/-QSBE8izIwRo/UvydqZjvhCI/AAAAAAAAGjM/JC14Wy_E4oE/s1600/icon-online-shopping-gir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660" y="3661159"/>
            <a:ext cx="2709349" cy="30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pz2012.com/Assets/img/logos/slider_logo/hepsiburad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35" y="4839422"/>
            <a:ext cx="2506112" cy="9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708" y="5749976"/>
            <a:ext cx="1348229" cy="492104"/>
          </a:xfrm>
          <a:prstGeom prst="rect">
            <a:avLst/>
          </a:prstGeom>
        </p:spPr>
      </p:pic>
      <p:pic>
        <p:nvPicPr>
          <p:cNvPr id="8204" name="Picture 12" descr="http://blog.gittigidiyor.com/wp-content/uploads/2013/11/GG_logotype_CMYK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120" y="6126937"/>
            <a:ext cx="1593719" cy="4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asemlakotomotiv.com/resimler/sahibinden_logo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636" y="5262291"/>
            <a:ext cx="1854066" cy="7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pbusinessintelligence.com/wp-content/uploads/2013/03/contact-us-header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511" y="188046"/>
            <a:ext cx="39528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zintro.com/wp-content/uploads/2011/01/skype_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529" y="5531471"/>
            <a:ext cx="1610990" cy="7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6.ggpht.com/mp86vbELnqLi2FzvhiKdPX31_oiTRLNyeK8x4IIrbF5eD1D5RdnVwjQP0hwMNR_JdA=w3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782" y="4669866"/>
            <a:ext cx="841034" cy="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assc.org/sites/default/files/email%20clipar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363" y="3800688"/>
            <a:ext cx="1642052" cy="117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029" y="5789579"/>
            <a:ext cx="1558636" cy="90990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17" y="4433248"/>
            <a:ext cx="3659580" cy="2424752"/>
          </a:xfrm>
          <a:prstGeom prst="rect">
            <a:avLst/>
          </a:prstGeom>
        </p:spPr>
      </p:pic>
      <p:pic>
        <p:nvPicPr>
          <p:cNvPr id="1040" name="Picture 16" descr="https://www.apple.com/mac/facetime/images/facetime_view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035" y="304710"/>
            <a:ext cx="3829467" cy="23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545299" y="2598205"/>
            <a:ext cx="2301651" cy="203469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Franklin Gothic Medium Cond" panose="020B0606030402020204" pitchFamily="34" charset="0"/>
              </a:rPr>
              <a:t>İLETİŞİM</a:t>
            </a:r>
          </a:p>
        </p:txBody>
      </p:sp>
    </p:spTree>
    <p:extLst>
      <p:ext uri="{BB962C8B-B14F-4D97-AF65-F5344CB8AC3E}">
        <p14:creationId xmlns:p14="http://schemas.microsoft.com/office/powerpoint/2010/main" val="31163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Öğrenme, araştırma ya da gözlem yoluyla elde edilen gerçeklere bilgi denir.</a:t>
            </a:r>
          </a:p>
        </p:txBody>
      </p:sp>
      <p:pic>
        <p:nvPicPr>
          <p:cNvPr id="5122" name="Picture 2" descr="http://173.255.229.121/languagebearWP/wp-content/uploads/2013/09/exploring_the_wor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320046"/>
            <a:ext cx="2450042" cy="2450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 descr="http://www.ourfuturemn.org/files/2012/04/kid-in-library_500x3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49"/>
          <a:stretch/>
        </p:blipFill>
        <p:spPr bwMode="auto">
          <a:xfrm>
            <a:off x="5568392" y="3320046"/>
            <a:ext cx="2988354" cy="2450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www.lifemartini.com/wp-content/uploads/2011/11/kids-to-read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101" y="4258732"/>
            <a:ext cx="2446867" cy="2446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27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wpcreator.com/wp-content/uploads/woocommerce_uploads/2014/02/Scrat-2-ic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1" y="136720"/>
            <a:ext cx="2061967" cy="20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4.wikia.nocookie.net/__cb20140329021004/iceage/images/f/fd/Diego_port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" y="1529259"/>
            <a:ext cx="1989667" cy="1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nders-graphics.com/image/upload/normal/priode_glacire_ice_age_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150" y="261073"/>
            <a:ext cx="2164292" cy="18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knotime.net/wp-content/uploads/2014/01/3d_tvler_ces_2014un_kaybedeni_old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737" y="399915"/>
            <a:ext cx="3434292" cy="22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norak.co.uk/wp-content/gallery/films-how-they-do-movie-tricks/will_change_how_you_see_these_films_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545" y="3809999"/>
            <a:ext cx="2484247" cy="2671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0.wp.com/www.cgmeetup.net/home/wp-content/uploads/2013/10/Frozen-Behind-the-Scene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525" y="4624133"/>
            <a:ext cx="3026850" cy="1857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628391" y="2198686"/>
            <a:ext cx="2526875" cy="2034690"/>
          </a:xfrm>
          <a:prstGeom prst="star32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Franklin Gothic Medium Cond" panose="020B0606030402020204" pitchFamily="34" charset="0"/>
              </a:rPr>
              <a:t>SİNEMA VE TELEVİZYON</a:t>
            </a:r>
          </a:p>
        </p:txBody>
      </p:sp>
    </p:spTree>
    <p:extLst>
      <p:ext uri="{BB962C8B-B14F-4D97-AF65-F5344CB8AC3E}">
        <p14:creationId xmlns:p14="http://schemas.microsoft.com/office/powerpoint/2010/main" val="3616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484458" y="2283584"/>
            <a:ext cx="2882476" cy="2034690"/>
          </a:xfrm>
          <a:prstGeom prst="star32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Franklin Gothic Medium Cond" panose="020B0606030402020204" pitchFamily="34" charset="0"/>
              </a:rPr>
              <a:t>MÜHENDİSLİK VE MİMARLIK</a:t>
            </a:r>
          </a:p>
        </p:txBody>
      </p:sp>
      <p:pic>
        <p:nvPicPr>
          <p:cNvPr id="2050" name="Picture 2" descr="http://architecture.njit.edu/images/architecture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667" y="276524"/>
            <a:ext cx="3027891" cy="200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.elpais.com/.a/6a00d8341bfb1653ef01901e32afaa970b-p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276524"/>
            <a:ext cx="3027891" cy="200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rigley186.com/wp-content/uploads/2012/08/house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467" y="4563532"/>
            <a:ext cx="3274485" cy="1955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anjuanyachts.com/wp-content/gallery/our-boatyard/070124-04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438" y="4563532"/>
            <a:ext cx="3123120" cy="1963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2967990" y="2560270"/>
            <a:ext cx="3229610" cy="1644949"/>
          </a:xfrm>
          <a:prstGeom prst="star32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Franklin Gothic Medium Cond" panose="020B0606030402020204" pitchFamily="34" charset="0"/>
              </a:rPr>
              <a:t>ÜRETİM SANAYİ</a:t>
            </a:r>
          </a:p>
        </p:txBody>
      </p:sp>
      <p:pic>
        <p:nvPicPr>
          <p:cNvPr id="3074" name="Picture 2" descr="http://thebreakthrough.org/images/main_image/robot_arms_at_car_facto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7" y="196552"/>
            <a:ext cx="3101055" cy="208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macpeer.com/wp-content/uploads/2014/07/iphone-machine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2333" y="196552"/>
            <a:ext cx="3098799" cy="208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logcdn.com/www.engadget.com/media/2012/09/09-20-2012form-1-on-desk00-13486898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7" y="4481906"/>
            <a:ext cx="3101055" cy="206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edudemic.com/wp-content/uploads/2013/02/3d-printing-school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333" y="4481906"/>
            <a:ext cx="3064934" cy="2066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Nokta Yıldız 5">
            <a:extLst>
              <a:ext uri="{FF2B5EF4-FFF2-40B4-BE49-F238E27FC236}">
                <a16:creationId xmlns:a16="http://schemas.microsoft.com/office/drawing/2014/main" id="{B5678734-31E4-E13B-06D0-92AB69D0CE93}"/>
              </a:ext>
            </a:extLst>
          </p:cNvPr>
          <p:cNvSpPr/>
          <p:nvPr/>
        </p:nvSpPr>
        <p:spPr>
          <a:xfrm>
            <a:off x="2967990" y="2560270"/>
            <a:ext cx="3229610" cy="1644949"/>
          </a:xfrm>
          <a:prstGeom prst="star32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Franklin Gothic Medium Cond" panose="020B0606030402020204" pitchFamily="34" charset="0"/>
              </a:rPr>
              <a:t>SAVUNMA (SAVAŞ) SANAYİ</a:t>
            </a:r>
          </a:p>
        </p:txBody>
      </p:sp>
      <p:pic>
        <p:nvPicPr>
          <p:cNvPr id="1026" name="Picture 2" descr="Türk Savunma Sanayiinde 2022 Yılı Böyle Geçti">
            <a:extLst>
              <a:ext uri="{FF2B5EF4-FFF2-40B4-BE49-F238E27FC236}">
                <a16:creationId xmlns:a16="http://schemas.microsoft.com/office/drawing/2014/main" id="{DEEDCA6F-9413-4800-4D5F-E040ADD8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" y="0"/>
            <a:ext cx="4541920" cy="273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SAD Türk savunma sanayiinin 2022 yılı karnesini açıkladı">
            <a:extLst>
              <a:ext uri="{FF2B5EF4-FFF2-40B4-BE49-F238E27FC236}">
                <a16:creationId xmlns:a16="http://schemas.microsoft.com/office/drawing/2014/main" id="{AFD78526-8148-50D6-EE41-64DD803E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7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vunma Sanayi Haberleri | DonanımHaber">
            <a:extLst>
              <a:ext uri="{FF2B5EF4-FFF2-40B4-BE49-F238E27FC236}">
                <a16:creationId xmlns:a16="http://schemas.microsoft.com/office/drawing/2014/main" id="{1A156E01-133D-9F47-3024-29B8BF91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3076"/>
            <a:ext cx="4890396" cy="27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Savunma Sanayi Haberleri - Son Dakika Yeni Savunma Sanayi Gelişmeleri">
            <a:extLst>
              <a:ext uri="{FF2B5EF4-FFF2-40B4-BE49-F238E27FC236}">
                <a16:creationId xmlns:a16="http://schemas.microsoft.com/office/drawing/2014/main" id="{34A01B8C-C1F6-01E1-67E7-33790A97F6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40" name="Picture 16" descr="Savunma sanayide yerli oranı yüzde 60">
            <a:extLst>
              <a:ext uri="{FF2B5EF4-FFF2-40B4-BE49-F238E27FC236}">
                <a16:creationId xmlns:a16="http://schemas.microsoft.com/office/drawing/2014/main" id="{38DB4C34-662A-FD9C-84CA-F5A8586E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9" y="4205220"/>
            <a:ext cx="4082141" cy="26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azze'de 6 ayın bilançosu: Ölüm ve yıkım">
            <a:extLst>
              <a:ext uri="{FF2B5EF4-FFF2-40B4-BE49-F238E27FC236}">
                <a16:creationId xmlns:a16="http://schemas.microsoft.com/office/drawing/2014/main" id="{4324D301-DA1A-A025-94A5-6BBD1A2B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1319" cy="26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roşima ve Nagasaki'ye atılan bombaların etkisi | Bilim ve Gelecek">
            <a:extLst>
              <a:ext uri="{FF2B5EF4-FFF2-40B4-BE49-F238E27FC236}">
                <a16:creationId xmlns:a16="http://schemas.microsoft.com/office/drawing/2014/main" id="{000C3B16-EA0B-C141-5E2C-BD3D4A685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7" y="0"/>
            <a:ext cx="4376593" cy="26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2-Nokta Yıldız 5">
            <a:extLst>
              <a:ext uri="{FF2B5EF4-FFF2-40B4-BE49-F238E27FC236}">
                <a16:creationId xmlns:a16="http://schemas.microsoft.com/office/drawing/2014/main" id="{6B8C447D-E2C6-7C7B-C46E-64AB15E6D1B7}"/>
              </a:ext>
            </a:extLst>
          </p:cNvPr>
          <p:cNvSpPr/>
          <p:nvPr/>
        </p:nvSpPr>
        <p:spPr>
          <a:xfrm>
            <a:off x="2967990" y="2560270"/>
            <a:ext cx="3229610" cy="1644949"/>
          </a:xfrm>
          <a:prstGeom prst="star32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Franklin Gothic Medium Cond" panose="020B0606030402020204" pitchFamily="34" charset="0"/>
              </a:rPr>
              <a:t>Yıkım ve Gözyaşı</a:t>
            </a:r>
          </a:p>
        </p:txBody>
      </p:sp>
      <p:sp>
        <p:nvSpPr>
          <p:cNvPr id="3" name="AutoShape 2" descr="HIROSHIMA, JAPONYA 1940'larda: Hiroşima'daki atom bombasının Stok Videosu  (%100 Telifsiz) 8374219 | Shutterstock">
            <a:extLst>
              <a:ext uri="{FF2B5EF4-FFF2-40B4-BE49-F238E27FC236}">
                <a16:creationId xmlns:a16="http://schemas.microsoft.com/office/drawing/2014/main" id="{6B6C5084-892D-F69E-DC77-4E399F96F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2" name="Picture 4" descr="Gazze: Kanla yazılan yeni bir sayfa">
            <a:extLst>
              <a:ext uri="{FF2B5EF4-FFF2-40B4-BE49-F238E27FC236}">
                <a16:creationId xmlns:a16="http://schemas.microsoft.com/office/drawing/2014/main" id="{CEEB0411-B67A-D938-8813-CDA01949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4297730"/>
            <a:ext cx="4915086" cy="25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75. Yılında Hiroşima ve Nagazaki'yi Unutma! | Uluslararası İşçi Dayanışması  Derneği">
            <a:extLst>
              <a:ext uri="{FF2B5EF4-FFF2-40B4-BE49-F238E27FC236}">
                <a16:creationId xmlns:a16="http://schemas.microsoft.com/office/drawing/2014/main" id="{FFDF53A8-33A5-ED25-46FB-6987892A0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41" y="4297730"/>
            <a:ext cx="4185744" cy="25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3403599"/>
            <a:ext cx="6858000" cy="2612023"/>
          </a:xfrm>
        </p:spPr>
        <p:txBody>
          <a:bodyPr>
            <a:normAutofit/>
          </a:bodyPr>
          <a:lstStyle/>
          <a:p>
            <a:pPr marL="45715" indent="0" algn="ctr">
              <a:buNone/>
            </a:pPr>
            <a:r>
              <a:rPr lang="tr-T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12317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Bilginin bir göndericiden bir alıcıya aktarılma sürecidir.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2582334"/>
            <a:ext cx="6900338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Teknoloji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İnsanoğlunun tasarlayarak ürettiği veya uygulamaya koyduğu her türlü faydalı, faydasız veya zararlı alet ve araçlardır.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6" y="3793066"/>
            <a:ext cx="7404653" cy="25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ve İletişim Teknolojileri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Bilgiye ulaşılmasını ve bilginin oluşturulmasını sağlayan her türlü görsel, işitsel basılı ve yazılı araçlardır.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180" y="2582333"/>
            <a:ext cx="5610579" cy="42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2999" y="565653"/>
            <a:ext cx="7567863" cy="1143000"/>
          </a:xfrm>
        </p:spPr>
        <p:txBody>
          <a:bodyPr/>
          <a:lstStyle/>
          <a:p>
            <a:r>
              <a:rPr lang="tr-TR" dirty="0"/>
              <a:t>Bilgi ve İletişim Teknolojileri Araçları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1900823"/>
            <a:ext cx="6858000" cy="1046914"/>
          </a:xfrm>
        </p:spPr>
        <p:txBody>
          <a:bodyPr/>
          <a:lstStyle/>
          <a:p>
            <a:r>
              <a:rPr lang="tr-TR" dirty="0"/>
              <a:t>Bilgi ve iletişim teknolojileri araçlarını 3 ana grupta inceleyebiliriz.</a:t>
            </a: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142999" y="3222903"/>
            <a:ext cx="3505201" cy="7860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Franklin Gothic Demi" panose="020B0703020102020204" pitchFamily="34" charset="0"/>
              </a:rPr>
              <a:t>GÖRSEL ARAÇLAR</a:t>
            </a: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5308600" y="3214436"/>
            <a:ext cx="3402262" cy="79453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Franklin Gothic Demi" panose="020B0703020102020204" pitchFamily="34" charset="0"/>
                <a:cs typeface="Estrangelo Edessa" panose="03080600000000000000" pitchFamily="66" charset="0"/>
              </a:rPr>
              <a:t>İŞİTSEL ARAÇLAR</a:t>
            </a: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463130" y="4784323"/>
            <a:ext cx="4927600" cy="75192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Franklin Gothic Demi" panose="020B0703020102020204" pitchFamily="34" charset="0"/>
              </a:rPr>
              <a:t>YAZILI VE BASILI ARAÇLAR</a:t>
            </a:r>
          </a:p>
        </p:txBody>
      </p:sp>
    </p:spTree>
    <p:extLst>
      <p:ext uri="{BB962C8B-B14F-4D97-AF65-F5344CB8AC3E}">
        <p14:creationId xmlns:p14="http://schemas.microsoft.com/office/powerpoint/2010/main" val="6263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Görsel BİT Araçları</a:t>
            </a:r>
          </a:p>
        </p:txBody>
      </p:sp>
      <p:pic>
        <p:nvPicPr>
          <p:cNvPr id="1026" name="Picture 2" descr="http://www.samsung.com/us/2012-smart-blu-ray-player/img/intro-smartTvB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235" y="2046062"/>
            <a:ext cx="1926364" cy="18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hibinden.com/images/category_promoter/Bilgisayar_1_Table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9993" y="4920941"/>
            <a:ext cx="1997148" cy="14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msresources.windowsphone.com/windowsphone/en-us/Phones/HTC8XT/Phone280x28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411" y="2108370"/>
            <a:ext cx="1694429" cy="16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c06.deviantart.net/fs70/f/2013/116/4/8/vector_camera_by_vectorgeek-d632t4w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87" y="4238096"/>
            <a:ext cx="1269559" cy="10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utoafricatravel.com/wp-content/uploads/2011/11/navigati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337" y="4394950"/>
            <a:ext cx="1783532" cy="10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1.bp.blogspot.com/-jfMnKuUESCU/U47cD7bBKlI/AAAAAAAAJUo/yavoQX4SegY/s1600/teknolojik-babalara-babalar-gunu-hediyeleri-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411" y="5369647"/>
            <a:ext cx="1851663" cy="11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rotech-solutions.co.uk/website/images/pc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088" y="2074100"/>
            <a:ext cx="2948440" cy="17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İşitsel BİT Araçları</a:t>
            </a:r>
          </a:p>
        </p:txBody>
      </p:sp>
      <p:pic>
        <p:nvPicPr>
          <p:cNvPr id="2050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073" y="2473313"/>
            <a:ext cx="1964306" cy="20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scountsvu.com/images/products/Sony-Net-Work-Walkman-NWZ-B152F-MP3-Player-Buy-Online-B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888" y="4508626"/>
            <a:ext cx="1948224" cy="19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asktel.com/wps/wcm/connect/df1f14ed-7511-41fe-947d-4e0be80027de/subcategory-home-phone-290X290.png?MOD=AJPERES&amp;CACHEID=df1f14ed-7511-41fe-947d-4e0be80027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546" y="2236484"/>
            <a:ext cx="2568920" cy="25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Yazılı ve Basılı BİT Araçları</a:t>
            </a:r>
          </a:p>
        </p:txBody>
      </p:sp>
      <p:pic>
        <p:nvPicPr>
          <p:cNvPr id="3074" name="Picture 2" descr="http://www.novaambulans.com/images/gazete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755" y="1900998"/>
            <a:ext cx="2567311" cy="20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6425/112424586.7a4/0_bbba4_89b713bb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450" y="2369737"/>
            <a:ext cx="1700703" cy="12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ideo.eba.gov.tr/646/1d5/478/7aa/96c/b04/b5b/bc1/f78/bfe/a4f/777/4bb/1be/004/6461d54787aa96cb04b5bbc1f78bfea4f7774bb1be00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741" y="2181022"/>
            <a:ext cx="1013447" cy="142682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ilmineral.com/images/2013/11/ayas-pos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309" y="4174304"/>
            <a:ext cx="1549040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dsi.gov.tr/images/haber-resimler/7.png?sfvrsn=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450" y="4174304"/>
            <a:ext cx="1690667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binbirbaski.com/image/cache/data/a4-el-ilan%C4%B1-746x100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794" y="4174303"/>
            <a:ext cx="1763796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LOWERS 16X9">
  <a:themeElements>
    <a:clrScheme name="Mor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7" id="{5409E981-7498-497F-AD9F-4C43B6CC27F6}" vid="{3EB4A443-B5CE-41DB-98F9-AA666E048A89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</Words>
  <Application>Microsoft Office PowerPoint</Application>
  <PresentationFormat>Ekran Gösterisi (4:3)</PresentationFormat>
  <Paragraphs>48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Cambria</vt:lpstr>
      <vt:lpstr>Century Schoolbook</vt:lpstr>
      <vt:lpstr>Franklin Gothic Demi</vt:lpstr>
      <vt:lpstr>Franklin Gothic Medium Cond</vt:lpstr>
      <vt:lpstr>FLOWERS 16X9</vt:lpstr>
      <vt:lpstr>Bilgi ve İletişim Teknolojileri</vt:lpstr>
      <vt:lpstr>Bilgi Nedir?</vt:lpstr>
      <vt:lpstr>İletişim Nedir?</vt:lpstr>
      <vt:lpstr>Teknoloji Nedir?</vt:lpstr>
      <vt:lpstr>Bilgi ve İletişim Teknolojileri Nedir?</vt:lpstr>
      <vt:lpstr>Bilgi ve İletişim Teknolojileri Araçları</vt:lpstr>
      <vt:lpstr>Görsel BİT Araçları</vt:lpstr>
      <vt:lpstr>İşitsel BİT Araçları</vt:lpstr>
      <vt:lpstr>Yazılı ve Basılı BİT Araçları</vt:lpstr>
      <vt:lpstr>BİT’in Amaçları/Faydaları</vt:lpstr>
      <vt:lpstr>Peki Zararları?</vt:lpstr>
      <vt:lpstr>BİT’in Kullanım Alanları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2014-09-27T09:53:57Z</dcterms:created>
  <dcterms:modified xsi:type="dcterms:W3CDTF">2025-09-26T06:31:27Z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