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9" r:id="rId7"/>
    <p:sldId id="270" r:id="rId8"/>
    <p:sldId id="261" r:id="rId9"/>
    <p:sldId id="271" r:id="rId10"/>
    <p:sldId id="263" r:id="rId11"/>
    <p:sldId id="272" r:id="rId12"/>
    <p:sldId id="265" r:id="rId13"/>
    <p:sldId id="27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8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9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0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04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01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9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4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8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4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98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108A-B7E6-4034-86F7-84818D79DFCF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DF8E-C91A-4689-BBA4-3C7D803F0E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photo.com/media/14864/view/botrytis-cinerea-mould-on-grap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net.org/fact_sheets/papaya_phytophthora_fruit__root_rot_152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s://apples.ahdb.org.uk/phytophthora-rot-additional.asp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-diseases.com/gul%20monilia%20paere/target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sciencephoto.com/media/616100/view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hocam.com/konu.asp?sid=91&amp;monilya-hastaligi-sclerotinia-laxa-aderh-et-ruhl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harvest.biz/en/news/penicillium-expansum-accelerated-ripening-of-apple-fruit-with-delicious-being-more-susceptible-than-fuji/_id:80440/" TargetMode="External"/><Relationship Id="rId7" Type="http://schemas.openxmlformats.org/officeDocument/2006/relationships/hyperlink" Target="https://www.deccoiberica.es/penicillium-digitatum-penicillium-italicum-enemigos-poscosech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flickr.com/photos/52467126@N05/5661927766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60387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6.1.4. Depo leke hastalıkları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1066800"/>
            <a:ext cx="10154194" cy="5791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Depo leke hastalığı etmenleri, kabukta başlangıçta soluk, koyu kahverengiden siyaha kadar değişen renkte lekeler oluştururlar.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Lekeler önceleri 1-2mm çapında ve çok sayıdadır. İleri dönemde lekelerin olduğu kısımda kabuk çöker.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genelde meyvelerde hasat sırasında görülür ve rüzgar, yağmur gibi etkenlerle yayılır.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Etmen hasat ve depolama sırasında etkindir. Ancak geç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infeksiyonlarda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depoda fazla etkili olmaz.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Lekelerin çatlamış kısımlarında diğer organizmalar gelişme olanağı bulur.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Etmen bahçede meyvelerin dışında yaprak ve odunsu kısımlarda da görülür.   </a:t>
            </a:r>
          </a:p>
        </p:txBody>
      </p:sp>
    </p:spTree>
    <p:extLst>
      <p:ext uri="{BB962C8B-B14F-4D97-AF65-F5344CB8AC3E}">
        <p14:creationId xmlns:p14="http://schemas.microsoft.com/office/powerpoint/2010/main" val="9105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115" y="774202"/>
            <a:ext cx="8229600" cy="560387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6.1.7. Gri çürüklük (</a:t>
            </a:r>
            <a:r>
              <a:rPr lang="tr-TR" sz="2800" b="1" i="1" dirty="0" err="1">
                <a:latin typeface="Times New Roman" pitchFamily="18" charset="0"/>
                <a:cs typeface="Times New Roman" pitchFamily="18" charset="0"/>
              </a:rPr>
              <a:t>Botrytis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>
                <a:latin typeface="Times New Roman" pitchFamily="18" charset="0"/>
                <a:cs typeface="Times New Roman" pitchFamily="18" charset="0"/>
              </a:rPr>
              <a:t>cinerea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0823" y="1663337"/>
            <a:ext cx="10032274" cy="4467589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Pek çok bitkinin değişik organlarında görülen hastalık, çileklerde çanaklardan girer ve daha sonra meyveler üzerinde bol spor içeren 1-2mm çapında gri bir küf tabakası oluşturur.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Hastalanan meyveler gri-kahverengiye dönüşür ve mumyalaşır.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Tüm dünyada yaygındır ve özellikle yüksek nem ve sıcaklık hastalığın gelişmesinde ve yayılmasında önemli bir rol oynar.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Etmen yaralı olmayan meyvelere de bulaşabilir. </a:t>
            </a:r>
          </a:p>
        </p:txBody>
      </p:sp>
    </p:spTree>
    <p:extLst>
      <p:ext uri="{BB962C8B-B14F-4D97-AF65-F5344CB8AC3E}">
        <p14:creationId xmlns:p14="http://schemas.microsoft.com/office/powerpoint/2010/main" val="28083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trytis cinerea mould on gr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6" y="1364120"/>
            <a:ext cx="2120516" cy="30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31520" y="4377286"/>
            <a:ext cx="2098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https://www.sciencephoto.com/media/14864/view/botrytis-cinerea-mould-on-grapes</a:t>
            </a:r>
            <a:endParaRPr lang="tr-TR" dirty="0"/>
          </a:p>
        </p:txBody>
      </p:sp>
      <p:pic>
        <p:nvPicPr>
          <p:cNvPr id="13316" name="Picture 4" descr="https://www.hpcismart.com/images/website/ManChemNews/DIR_131/F_80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29" y="1773214"/>
            <a:ext cx="3322360" cy="24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04754" y="4377286"/>
            <a:ext cx="3393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https://www.cleanroomtechnology.com/news/article_page/LexaGene_LX_analyser_detects_Botrytis_cinerea_study_finds/154217</a:t>
            </a:r>
            <a:endParaRPr lang="tr-TR" dirty="0"/>
          </a:p>
        </p:txBody>
      </p:sp>
      <p:pic>
        <p:nvPicPr>
          <p:cNvPr id="13318" name="Picture 6" descr="https://apples.ahdb.org.uk/images/files/AB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28" y="1343368"/>
            <a:ext cx="3568376" cy="30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276031" y="4792784"/>
            <a:ext cx="4241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https://apples.ahdb.org.uk/botrytis-rot.asp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344563" y="274711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Botrytis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cinerea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767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4261" y="530363"/>
            <a:ext cx="8229600" cy="4841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6.1.8. </a:t>
            </a: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Meyve Çürüklüğü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313" y="1402080"/>
            <a:ext cx="10563497" cy="472884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Tüm çekirdekli meyvelerde görülen bir hastalıktır.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Sarı renkli meyvelerde çikolata renginden koyu kahverengine; yeşil meyvelerde biraz daha koyu renktedirler.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Genelde meyveler sulu bir hal alır ve yüksek nemli koşullarda hastalanan kısımlarda beyaz miseller oluşur.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İç kısımlar ve tohum yatağı kahverengileşir.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uygun koşullarda hızla yayılır.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Hastalıklı çilekler derimsi bir yapı kazanır. Çilekler olgunlaşmadan az önce yumuşar, sütlü pembe renkten, kırmızı-maviye kadar değişen renkler alırlar.  </a:t>
            </a:r>
          </a:p>
        </p:txBody>
      </p:sp>
    </p:spTree>
    <p:extLst>
      <p:ext uri="{BB962C8B-B14F-4D97-AF65-F5344CB8AC3E}">
        <p14:creationId xmlns:p14="http://schemas.microsoft.com/office/powerpoint/2010/main" val="3683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Meyve Çürüklüğü</a:t>
            </a:r>
            <a:endParaRPr lang="tr-TR" sz="2400" dirty="0"/>
          </a:p>
        </p:txBody>
      </p:sp>
      <p:pic>
        <p:nvPicPr>
          <p:cNvPr id="14338" name="Picture 2" descr="http://www.pestnet.org/fact_sheets/assets/image/papaya_phytophthora_fruit__root_rot_152/thumbs/papfruit1_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7686"/>
            <a:ext cx="1739537" cy="27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38200" y="4005943"/>
            <a:ext cx="1635034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Papaya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0892" y="4607524"/>
            <a:ext cx="1976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http://www.pestnet.org/fact_sheets/papaya_phytophthora_fruit__root_rot_152.htm</a:t>
            </a:r>
            <a:endParaRPr lang="tr-TR" dirty="0"/>
          </a:p>
        </p:txBody>
      </p:sp>
      <p:pic>
        <p:nvPicPr>
          <p:cNvPr id="14340" name="Picture 4" descr="https://apples.ahdb.org.uk/images/files/Phytophthora-rot-on-G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07" y="1164772"/>
            <a:ext cx="3587792" cy="23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3908" y="4193177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https://apples.ahdb.org.uk/phytophthora-rot-additional.asp</a:t>
            </a:r>
            <a:endParaRPr lang="tr-TR" dirty="0"/>
          </a:p>
        </p:txBody>
      </p:sp>
      <p:pic>
        <p:nvPicPr>
          <p:cNvPr id="14342" name="Picture 6" descr="Effects of Phytophthora fruit rot on mature strawberry fruit.  Note white to gray lesions on each of the depicted fruit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94" y="1199061"/>
            <a:ext cx="3854206" cy="25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7382374" y="4380411"/>
            <a:ext cx="447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https://ucanr.edu/blogs/blogcore/postdetail.cfm?postnum=2673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533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10" y="736421"/>
            <a:ext cx="4556760" cy="34175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45537" y="4315488"/>
            <a:ext cx="2246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Venturia</a:t>
            </a:r>
            <a:r>
              <a:rPr 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inaequalis</a:t>
            </a:r>
            <a:r>
              <a:rPr 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0111" y="4785751"/>
            <a:ext cx="474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https://atrium.lib.uoguelph.ca/xmlui/handle/10214/5908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736421"/>
            <a:ext cx="4535595" cy="345839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072198" y="4739584"/>
            <a:ext cx="470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https://www.wikiwand.com/en/Venturia_pyrina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7806851" y="4315488"/>
            <a:ext cx="1805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Venturia</a:t>
            </a:r>
            <a:r>
              <a:rPr 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pirina </a:t>
            </a:r>
            <a:endParaRPr lang="tr-T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8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8" y="535441"/>
            <a:ext cx="6690283" cy="447198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839448" y="5151510"/>
            <a:ext cx="2652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Venturia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carpophila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41766" y="5613175"/>
            <a:ext cx="9048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0" i="0" dirty="0" err="1" smtClean="0">
                <a:effectLst/>
                <a:latin typeface="-apple-system"/>
              </a:rPr>
              <a:t>Chen</a:t>
            </a:r>
            <a:r>
              <a:rPr lang="tr-TR" b="0" i="0" dirty="0" smtClean="0">
                <a:effectLst/>
                <a:latin typeface="-apple-system"/>
              </a:rPr>
              <a:t> </a:t>
            </a:r>
            <a:r>
              <a:rPr lang="tr-TR" b="0" i="0" dirty="0" smtClean="0">
                <a:solidFill>
                  <a:srgbClr val="333333"/>
                </a:solidFill>
                <a:effectLst/>
                <a:latin typeface="-apple-system"/>
              </a:rPr>
              <a:t>C., </a:t>
            </a:r>
            <a:r>
              <a:rPr lang="tr-TR" b="0" i="0" dirty="0" err="1" smtClean="0">
                <a:solidFill>
                  <a:srgbClr val="333333"/>
                </a:solidFill>
                <a:effectLst/>
                <a:latin typeface="-apple-system"/>
              </a:rPr>
              <a:t>Bock</a:t>
            </a:r>
            <a:r>
              <a:rPr lang="tr-TR" b="0" i="0" dirty="0" smtClean="0">
                <a:solidFill>
                  <a:srgbClr val="333333"/>
                </a:solidFill>
                <a:effectLst/>
                <a:latin typeface="-apple-system"/>
              </a:rPr>
              <a:t> C.H. </a:t>
            </a:r>
            <a:r>
              <a:rPr lang="tr-TR" b="0" i="0" dirty="0" err="1" smtClean="0">
                <a:solidFill>
                  <a:srgbClr val="333333"/>
                </a:solidFill>
                <a:effectLst/>
                <a:latin typeface="-apple-system"/>
              </a:rPr>
              <a:t>And</a:t>
            </a:r>
            <a:r>
              <a:rPr lang="tr-TR" b="0" i="0" dirty="0" smtClean="0">
                <a:solidFill>
                  <a:srgbClr val="333333"/>
                </a:solidFill>
                <a:effectLst/>
                <a:latin typeface="-apple-system"/>
              </a:rPr>
              <a:t> W. W. Bruce, 2017. </a:t>
            </a:r>
            <a:r>
              <a:rPr lang="en-US" dirty="0" smtClean="0"/>
              <a:t>Draft </a:t>
            </a:r>
            <a:r>
              <a:rPr lang="en-US" dirty="0"/>
              <a:t>genome sequence of </a:t>
            </a:r>
            <a:r>
              <a:rPr lang="en-US" i="1" dirty="0" err="1"/>
              <a:t>Venturia</a:t>
            </a:r>
            <a:r>
              <a:rPr lang="en-US" i="1" dirty="0"/>
              <a:t> </a:t>
            </a:r>
            <a:r>
              <a:rPr lang="en-US" i="1" dirty="0" err="1"/>
              <a:t>carpophila</a:t>
            </a:r>
            <a:r>
              <a:rPr lang="en-US" dirty="0"/>
              <a:t>, the causal agent of peach </a:t>
            </a:r>
            <a:r>
              <a:rPr lang="en-US" dirty="0" smtClean="0"/>
              <a:t>scab</a:t>
            </a:r>
            <a:r>
              <a:rPr lang="tr-TR" dirty="0" smtClean="0"/>
              <a:t>. </a:t>
            </a:r>
            <a:r>
              <a:rPr lang="tr-TR" dirty="0" err="1" smtClean="0"/>
              <a:t>Standards</a:t>
            </a:r>
            <a:r>
              <a:rPr lang="tr-TR" dirty="0" smtClean="0"/>
              <a:t> in </a:t>
            </a:r>
            <a:r>
              <a:rPr lang="tr-TR" dirty="0" err="1" smtClean="0"/>
              <a:t>Genomic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, 12 (68): 1-8</a:t>
            </a:r>
            <a:endParaRPr lang="en-US" dirty="0"/>
          </a:p>
          <a:p>
            <a:endParaRPr lang="en-US" b="0" i="0" dirty="0" smtClean="0">
              <a:solidFill>
                <a:srgbClr val="33333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6090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703" y="608740"/>
            <a:ext cx="8229600" cy="636587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Depo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Leke Hastalıklarıyla Savaşım 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4114" y="2436223"/>
            <a:ext cx="8229600" cy="2667000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Hastalıkla savaşım ağaç üzerinde yapılır.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Düşük depo sıcaklıkları hastalığın gelişimini azaltabilir.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Meyveler ilaçlandıktan sonra depolanabilir. Ancak, her zaman olumlu sonuç alınamaz.</a:t>
            </a:r>
          </a:p>
        </p:txBody>
      </p:sp>
    </p:spTree>
    <p:extLst>
      <p:ext uri="{BB962C8B-B14F-4D97-AF65-F5344CB8AC3E}">
        <p14:creationId xmlns:p14="http://schemas.microsoft.com/office/powerpoint/2010/main" val="209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908" y="348342"/>
            <a:ext cx="8229600" cy="636588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6.1.5. Kahverengi çürüklük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263" y="1123406"/>
            <a:ext cx="11268891" cy="542979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tr-TR" sz="2400" i="1" dirty="0" err="1">
                <a:latin typeface="Times New Roman" pitchFamily="18" charset="0"/>
                <a:cs typeface="Times New Roman" pitchFamily="18" charset="0"/>
              </a:rPr>
              <a:t>Sclerotinia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fructigena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Monilia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fructigena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 Yumuşak çekirdeklilerde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i="1" dirty="0" err="1">
                <a:latin typeface="Times New Roman" pitchFamily="18" charset="0"/>
                <a:cs typeface="Times New Roman" pitchFamily="18" charset="0"/>
              </a:rPr>
              <a:t>Sclerotinia</a:t>
            </a:r>
            <a:r>
              <a:rPr lang="tr-T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>
                <a:latin typeface="Times New Roman" pitchFamily="18" charset="0"/>
                <a:cs typeface="Times New Roman" pitchFamily="18" charset="0"/>
              </a:rPr>
              <a:t>laxa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Monilia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laxa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Taş çekirdeklilerde görülür.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Pamuklanma ve siyah çürüklük olmak üzere iki tip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monilya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çürüklüğü vardır.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Hastalıklı kısımlarda miseller küçük gri-sarı veya sarı-kahverengi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konsantrik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halkalar oluşturur.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Hastalıklı yüzey kısım başlangıçta açık renkte ve yumuşaktır ve sonra koyu kahverengine dönüşür.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Özellikle elmalarda alt kısım önce pamuksu ve yumuşak, sonra kahverengi ve kabuk deri gibidir. Zamanla renk değişir ve bazen mavi-siyah bir renk alır. Bu nedenle hastalığa “Siyah Çürüklük” de denir.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Bazen tüm meyve hastalanabilir ve mumyalaşır, kurur.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Mumyalaşmış meyvelerde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sklerot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benzeri yapılar oluşur ve uzun bir süre sonra askosporlar oluşur.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Depoda yüksek sıcaklıkta yayılma artar ve hastalık meyveden meyveye hızla yayılır.   </a:t>
            </a:r>
          </a:p>
        </p:txBody>
      </p:sp>
    </p:spTree>
    <p:extLst>
      <p:ext uri="{BB962C8B-B14F-4D97-AF65-F5344CB8AC3E}">
        <p14:creationId xmlns:p14="http://schemas.microsoft.com/office/powerpoint/2010/main" val="19460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668382"/>
            <a:ext cx="4759421" cy="356956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00653" y="4376448"/>
            <a:ext cx="414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Monilia</a:t>
            </a:r>
            <a:r>
              <a:rPr lang="tr-TR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fructigena</a:t>
            </a:r>
            <a:r>
              <a:rPr lang="tr-TR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Sclerotinia</a:t>
            </a:r>
            <a:r>
              <a:rPr lang="tr-TR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fructigena</a:t>
            </a:r>
            <a:r>
              <a:rPr lang="tr-TR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00653" y="4884280"/>
            <a:ext cx="4047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http://www.plant-diseases.com/gul%20monilia%20paere/target0.html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indfall apples rotting in a 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1" y="668382"/>
            <a:ext cx="5379390" cy="35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941760" y="4884280"/>
            <a:ext cx="4231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https://www.sciencephoto.com/media/616100/view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903" y="4390461"/>
            <a:ext cx="422489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46817" y="5351808"/>
            <a:ext cx="18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Sclerotinia</a:t>
            </a:r>
            <a:r>
              <a:rPr lang="tr-TR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Laxa</a:t>
            </a:r>
            <a:r>
              <a:rPr lang="tr-TR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b="1" i="1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98" y="883104"/>
            <a:ext cx="11352311" cy="440299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79566" y="5786845"/>
            <a:ext cx="10885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https://www.sorhocam.com/konu.asp?sid=91&amp;monilya-hastaligi-sclerotinia-laxa-aderh-et-ruhl.html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1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86" y="239486"/>
            <a:ext cx="981456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6.1.6. Yeşil çürüklük (</a:t>
            </a:r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expansum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italicum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b="1" i="1" dirty="0" err="1">
                <a:latin typeface="Times New Roman" pitchFamily="18" charset="0"/>
                <a:cs typeface="Times New Roman" pitchFamily="18" charset="0"/>
              </a:rPr>
              <a:t>digitatum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49" y="1219200"/>
            <a:ext cx="10580914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Daha çok yumuşak çekirdekli meyvelerde görülen bir hastalıktır.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Elmalarda başlangıçta kabukta açık kahverengi ve camsı bir görünüm oluşur. Daha sonra etli kısım beyaz-gri bir renk alır.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Yeşil renkli ve toz şeklinde olan kısımlar sporları taşır.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err="1">
                <a:latin typeface="Times New Roman" pitchFamily="18" charset="0"/>
                <a:cs typeface="Times New Roman" pitchFamily="18" charset="0"/>
              </a:rPr>
              <a:t>expansum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olgun meyvelerde uzun süreli bir depolamadan sonra ortaya çıkar.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Etmen meyve kısmına delik ve yaralardan girer.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hastalıklı meyvelerden sağlamlara temas yoluyla ve kabuktan bulaşır.</a:t>
            </a:r>
          </a:p>
        </p:txBody>
      </p:sp>
    </p:spTree>
    <p:extLst>
      <p:ext uri="{BB962C8B-B14F-4D97-AF65-F5344CB8AC3E}">
        <p14:creationId xmlns:p14="http://schemas.microsoft.com/office/powerpoint/2010/main" val="30207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9" y="677636"/>
            <a:ext cx="3257550" cy="3238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3806" y="5100935"/>
            <a:ext cx="3866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https://www.postharvest.biz/en/news/penicillium-expansum-accelerated-ripening-of-apple-fruit-with-delicious-being-more-susceptible-than-fuji/_id:80440/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101567" y="4323869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err="1" smtClean="0">
                <a:latin typeface="Times New Roman" pitchFamily="18" charset="0"/>
                <a:cs typeface="Times New Roman" pitchFamily="18" charset="0"/>
              </a:rPr>
              <a:t>expansum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b="1" dirty="0"/>
          </a:p>
        </p:txBody>
      </p:sp>
      <p:pic>
        <p:nvPicPr>
          <p:cNvPr id="12292" name="Picture 4" descr="Blue mold caused by Penicillium expansum on Golden Delicio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29" y="632812"/>
            <a:ext cx="3266894" cy="33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494247" y="5100935"/>
            <a:ext cx="356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https://www.flickr.com/photos/52467126@N05/5661927766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640055" y="4210657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err="1" smtClean="0">
                <a:latin typeface="Times New Roman" pitchFamily="18" charset="0"/>
                <a:cs typeface="Times New Roman" pitchFamily="18" charset="0"/>
              </a:rPr>
              <a:t>expansum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b="1" dirty="0"/>
          </a:p>
        </p:txBody>
      </p:sp>
      <p:pic>
        <p:nvPicPr>
          <p:cNvPr id="12294" name="Picture 6" descr="penicill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08" y="727970"/>
            <a:ext cx="4245741" cy="31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005857" y="4308480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Italicum</a:t>
            </a:r>
            <a:endParaRPr lang="tr-T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504111" y="4962435"/>
            <a:ext cx="3411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7"/>
              </a:rPr>
              <a:t>https://www.deccoiberica.es/penicillium-digitatum-penicillium-italicum-enemigos-poscosecha/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422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598</Words>
  <Application>Microsoft Office PowerPoint</Application>
  <PresentationFormat>Geniş ekran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Times New Roman</vt:lpstr>
      <vt:lpstr>Office Teması</vt:lpstr>
      <vt:lpstr>6.1.4. Depo leke hastalıkları</vt:lpstr>
      <vt:lpstr>PowerPoint Sunusu</vt:lpstr>
      <vt:lpstr>PowerPoint Sunusu</vt:lpstr>
      <vt:lpstr>Depo Leke Hastalıklarıyla Savaşım </vt:lpstr>
      <vt:lpstr>6.1.5. Kahverengi çürüklük </vt:lpstr>
      <vt:lpstr>PowerPoint Sunusu</vt:lpstr>
      <vt:lpstr>PowerPoint Sunusu</vt:lpstr>
      <vt:lpstr>6.1.6. Yeşil çürüklük (Penicillium expansum, P. italicum,            P. digitatum)  </vt:lpstr>
      <vt:lpstr>PowerPoint Sunusu</vt:lpstr>
      <vt:lpstr>6.1.7. Gri çürüklük (Botrytis cinerea)</vt:lpstr>
      <vt:lpstr>PowerPoint Sunusu</vt:lpstr>
      <vt:lpstr>6.1.8. Phytophthora Meyve Çürüklüğü</vt:lpstr>
      <vt:lpstr>Phytophthora Meyve Çürüklüğü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6.1.4. Depo leke hastalıkları</dc:title>
  <dc:creator>İSMET YILDIRIM</dc:creator>
  <cp:lastModifiedBy>İSMET YILDIRIM</cp:lastModifiedBy>
  <cp:revision>8</cp:revision>
  <dcterms:created xsi:type="dcterms:W3CDTF">2020-03-29T15:00:03Z</dcterms:created>
  <dcterms:modified xsi:type="dcterms:W3CDTF">2020-03-29T16:12:04Z</dcterms:modified>
</cp:coreProperties>
</file>