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95"/>
  </p:notesMasterIdLst>
  <p:sldIdLst>
    <p:sldId id="256" r:id="rId2"/>
    <p:sldId id="508" r:id="rId3"/>
    <p:sldId id="545" r:id="rId4"/>
    <p:sldId id="525" r:id="rId5"/>
    <p:sldId id="557" r:id="rId6"/>
    <p:sldId id="558" r:id="rId7"/>
    <p:sldId id="560" r:id="rId8"/>
    <p:sldId id="498" r:id="rId9"/>
    <p:sldId id="526" r:id="rId10"/>
    <p:sldId id="547" r:id="rId11"/>
    <p:sldId id="510" r:id="rId12"/>
    <p:sldId id="561" r:id="rId13"/>
    <p:sldId id="563" r:id="rId14"/>
    <p:sldId id="548" r:id="rId15"/>
    <p:sldId id="564" r:id="rId16"/>
    <p:sldId id="511" r:id="rId17"/>
    <p:sldId id="565" r:id="rId18"/>
    <p:sldId id="512" r:id="rId19"/>
    <p:sldId id="527" r:id="rId20"/>
    <p:sldId id="528" r:id="rId21"/>
    <p:sldId id="613" r:id="rId22"/>
    <p:sldId id="529" r:id="rId23"/>
    <p:sldId id="566" r:id="rId24"/>
    <p:sldId id="567" r:id="rId25"/>
    <p:sldId id="568" r:id="rId26"/>
    <p:sldId id="569" r:id="rId27"/>
    <p:sldId id="530" r:id="rId28"/>
    <p:sldId id="614" r:id="rId29"/>
    <p:sldId id="532" r:id="rId30"/>
    <p:sldId id="549" r:id="rId31"/>
    <p:sldId id="570" r:id="rId32"/>
    <p:sldId id="533" r:id="rId33"/>
    <p:sldId id="572" r:id="rId34"/>
    <p:sldId id="574" r:id="rId35"/>
    <p:sldId id="575" r:id="rId36"/>
    <p:sldId id="620" r:id="rId37"/>
    <p:sldId id="615" r:id="rId38"/>
    <p:sldId id="535" r:id="rId39"/>
    <p:sldId id="622" r:id="rId40"/>
    <p:sldId id="621" r:id="rId41"/>
    <p:sldId id="616" r:id="rId42"/>
    <p:sldId id="537" r:id="rId43"/>
    <p:sldId id="576" r:id="rId44"/>
    <p:sldId id="618" r:id="rId45"/>
    <p:sldId id="619" r:id="rId46"/>
    <p:sldId id="577" r:id="rId47"/>
    <p:sldId id="536" r:id="rId48"/>
    <p:sldId id="590" r:id="rId49"/>
    <p:sldId id="538" r:id="rId50"/>
    <p:sldId id="551" r:id="rId51"/>
    <p:sldId id="586" r:id="rId52"/>
    <p:sldId id="580" r:id="rId53"/>
    <p:sldId id="581" r:id="rId54"/>
    <p:sldId id="583" r:id="rId55"/>
    <p:sldId id="539" r:id="rId56"/>
    <p:sldId id="552" r:id="rId57"/>
    <p:sldId id="584" r:id="rId58"/>
    <p:sldId id="579" r:id="rId59"/>
    <p:sldId id="585" r:id="rId60"/>
    <p:sldId id="588" r:id="rId61"/>
    <p:sldId id="591" r:id="rId62"/>
    <p:sldId id="540" r:id="rId63"/>
    <p:sldId id="553" r:id="rId64"/>
    <p:sldId id="611" r:id="rId65"/>
    <p:sldId id="612" r:id="rId66"/>
    <p:sldId id="601" r:id="rId67"/>
    <p:sldId id="602" r:id="rId68"/>
    <p:sldId id="600" r:id="rId69"/>
    <p:sldId id="541" r:id="rId70"/>
    <p:sldId id="592" r:id="rId71"/>
    <p:sldId id="623" r:id="rId72"/>
    <p:sldId id="542" r:id="rId73"/>
    <p:sldId id="554" r:id="rId74"/>
    <p:sldId id="603" r:id="rId75"/>
    <p:sldId id="543" r:id="rId76"/>
    <p:sldId id="597" r:id="rId77"/>
    <p:sldId id="604" r:id="rId78"/>
    <p:sldId id="605" r:id="rId79"/>
    <p:sldId id="599" r:id="rId80"/>
    <p:sldId id="555" r:id="rId81"/>
    <p:sldId id="544" r:id="rId82"/>
    <p:sldId id="556" r:id="rId83"/>
    <p:sldId id="595" r:id="rId84"/>
    <p:sldId id="594" r:id="rId85"/>
    <p:sldId id="606" r:id="rId86"/>
    <p:sldId id="596" r:id="rId87"/>
    <p:sldId id="626" r:id="rId88"/>
    <p:sldId id="607" r:id="rId89"/>
    <p:sldId id="624" r:id="rId90"/>
    <p:sldId id="608" r:id="rId91"/>
    <p:sldId id="610" r:id="rId92"/>
    <p:sldId id="609" r:id="rId93"/>
    <p:sldId id="593" r:id="rId9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3716" autoAdjust="0"/>
  </p:normalViewPr>
  <p:slideViewPr>
    <p:cSldViewPr snapToGrid="0">
      <p:cViewPr varScale="1">
        <p:scale>
          <a:sx n="85" d="100"/>
          <a:sy n="85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13BFC-DA5A-4DF7-B381-918A5913C4E8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23327-8E3F-4FAE-BEFA-831A212C1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96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13E20-992F-4263-9F4B-6B1952477E7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6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87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9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1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37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421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08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70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2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34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950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31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126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51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29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62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87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FBDA-27A5-42E6-8197-8EB407CAE98E}" type="datetimeFigureOut">
              <a:rPr lang="tr-TR" smtClean="0"/>
              <a:t>13.03.2023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58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ved=2ahUKEwiNraD3u8PgAhVGK1AKHWnbCcUQjRx6BAgBEAU&amp;url=http://www.waternut.org/moodle/mod/resource/view.php?id%3D1393&amp;psig=AOvVaw3JCScEmlHtu7Fg6eCTYJnZ&amp;ust=1550516954351073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 smtClean="0"/>
              <a:t>Fitopatoloji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306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97465" y="469563"/>
            <a:ext cx="8911687" cy="71529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PARAZİTİZM VE PATOJENİSİTE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56585" y="1064654"/>
            <a:ext cx="9757884" cy="47952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Virüsler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viroidler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protozoalar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mollikütler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bakteriler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mildiyö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külleme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pas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hastalıklarına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biyotrof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biotroph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özellik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göstermekte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başka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deyişle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sadece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doğada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canlı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konukçularda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çoğalabilirler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tip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isimlendirilir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Doğada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sadece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canlı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organizmalarda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yaşayabilen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çoğalabilen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paraziti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ifade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eder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bligat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parazitler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nn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ı</a:t>
            </a:r>
            <a:r>
              <a:rPr lang="nn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2400" dirty="0">
                <a:latin typeface="Arial" panose="020B0604020202020204" pitchFamily="34" charset="0"/>
                <a:cs typeface="Arial" panose="020B0604020202020204" pitchFamily="34" charset="0"/>
              </a:rPr>
              <a:t>veya ölü konukçularda, </a:t>
            </a:r>
            <a:r>
              <a:rPr lang="nn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ayr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ı</a:t>
            </a:r>
            <a:r>
              <a:rPr lang="nn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 çe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ş</a:t>
            </a:r>
            <a:r>
              <a:rPr lang="nn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itli besin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maddelerini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içeren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suni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yerlerinde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ş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ayabil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 parazitlerdir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14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07314" y="598353"/>
            <a:ext cx="8911687" cy="57362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PARAZİTİZM VE PATOJENİSİTE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40676" y="1171978"/>
            <a:ext cx="9835155" cy="4820992"/>
          </a:xfrm>
        </p:spPr>
        <p:txBody>
          <a:bodyPr>
            <a:normAutofit/>
          </a:bodyPr>
          <a:lstStyle/>
          <a:p>
            <a:endParaRPr lang="en-GB" dirty="0"/>
          </a:p>
          <a:p>
            <a:pPr algn="just">
              <a:lnSpc>
                <a:spcPct val="120000"/>
              </a:lnSpc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parazitler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yaşam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döngülerinin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büyük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kısmını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konukçusunda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geçirirken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şartlar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altında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ölü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maddeler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saprofitik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gösterebilir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tip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parazitler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fakültatif</a:t>
            </a:r>
            <a:r>
              <a:rPr lang="en-GB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saprofit</a:t>
            </a:r>
            <a:r>
              <a:rPr lang="en-GB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isimlendirilirler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7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07314" y="598353"/>
            <a:ext cx="8911687" cy="57362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PARAZİTİZM VE PATOJENİSİTE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40676" y="1171978"/>
            <a:ext cx="9835155" cy="4820992"/>
          </a:xfrm>
        </p:spPr>
        <p:txBody>
          <a:bodyPr>
            <a:normAutofit/>
          </a:bodyPr>
          <a:lstStyle/>
          <a:p>
            <a:endParaRPr lang="en-GB" dirty="0"/>
          </a:p>
          <a:p>
            <a:pPr algn="just">
              <a:lnSpc>
                <a:spcPct val="120000"/>
              </a:lnSpc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Nekrotrof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özellik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gösteren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parazitlerin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kısmı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yaşamlarının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büyük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kısmını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ölü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maddeler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geçirirken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çeşitli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şartlar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altında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canlı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bitkilere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saldırarak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parazitik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duruma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geçebilirler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tip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fakültatif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adlandırılırlar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Nekrotrof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Nekrotroph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Sadece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ölü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materyal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beslenen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organizmayı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ifade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eder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28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07314" y="598353"/>
            <a:ext cx="8911687" cy="57362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PARAZİTİZM VE PATOJENİSİTE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40676" y="1171978"/>
            <a:ext cx="9835155" cy="4820992"/>
          </a:xfrm>
        </p:spPr>
        <p:txBody>
          <a:bodyPr>
            <a:normAutofit/>
          </a:bodyPr>
          <a:lstStyle/>
          <a:p>
            <a:endParaRPr lang="en-GB" dirty="0"/>
          </a:p>
          <a:p>
            <a:pPr algn="just">
              <a:lnSpc>
                <a:spcPct val="120000"/>
              </a:lnSpc>
            </a:pP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Saprofit: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ölü organizma artıklarında ya da organik maddeler üzerinde yaşar ve beslenirler. </a:t>
            </a:r>
          </a:p>
          <a:p>
            <a:pPr algn="just">
              <a:lnSpc>
                <a:spcPct val="120000"/>
              </a:lnSpc>
            </a:pP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Doğrudan bitkileri hastalandıramazlar</a:t>
            </a:r>
          </a:p>
          <a:p>
            <a:pPr algn="just">
              <a:lnSpc>
                <a:spcPct val="120000"/>
              </a:lnSpc>
            </a:pP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Çürükçül mikroorganizmalardır.</a:t>
            </a:r>
          </a:p>
          <a:p>
            <a:pPr algn="just">
              <a:lnSpc>
                <a:spcPct val="120000"/>
              </a:lnSpc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7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07314" y="598353"/>
            <a:ext cx="8911687" cy="57362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PARAZİTİZM VE PATOJENİSİTE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4468" y="1408092"/>
            <a:ext cx="7452564" cy="4820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ÖZET</a:t>
            </a:r>
            <a:endParaRPr lang="en-GB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tr-T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parazitler</a:t>
            </a:r>
          </a:p>
          <a:p>
            <a:pPr algn="just">
              <a:lnSpc>
                <a:spcPct val="120000"/>
              </a:lnSpc>
            </a:pPr>
            <a:r>
              <a:rPr lang="tr-T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olmayan parazitler</a:t>
            </a:r>
          </a:p>
          <a:p>
            <a:pPr lvl="1" algn="just">
              <a:lnSpc>
                <a:spcPct val="120000"/>
              </a:lnSpc>
            </a:pP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Fakültatif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saprofit</a:t>
            </a:r>
          </a:p>
          <a:p>
            <a:pPr lvl="1" algn="just">
              <a:lnSpc>
                <a:spcPct val="120000"/>
              </a:lnSpc>
            </a:pP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Fakültatif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parazit</a:t>
            </a:r>
          </a:p>
          <a:p>
            <a:pPr algn="just">
              <a:lnSpc>
                <a:spcPct val="120000"/>
              </a:lnSpc>
            </a:pP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Saprofit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3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29358" y="510861"/>
            <a:ext cx="9413898" cy="5761149"/>
          </a:xfrm>
        </p:spPr>
        <p:txBody>
          <a:bodyPr>
            <a:no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Bitkilerde hastalanmaya neden olan parazitlere </a:t>
            </a:r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adı verilir.</a:t>
            </a:r>
          </a:p>
          <a:p>
            <a:r>
              <a:rPr lang="en-GB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Patojenite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temel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fonksiyonunu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engellemek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atojenin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kabiliyetini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yeteneğini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ifade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2"/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Verticillium</a:t>
            </a:r>
            <a:r>
              <a:rPr lang="tr-T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dahliae</a:t>
            </a:r>
            <a:endParaRPr lang="tr-TR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tr-T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tr-T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r>
              <a:rPr lang="tr-T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lycopersici</a:t>
            </a:r>
            <a:endParaRPr lang="tr-TR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Biyolojik uyum</a:t>
            </a:r>
          </a:p>
          <a:p>
            <a:pPr lvl="2"/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Monilinia</a:t>
            </a:r>
            <a:r>
              <a:rPr lang="tr-T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laxa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sporları tam çiçek zamanında atmosfere salınır.</a:t>
            </a:r>
          </a:p>
          <a:p>
            <a:pPr lvl="2"/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Podosphaera</a:t>
            </a:r>
            <a:r>
              <a:rPr lang="tr-T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leucotricha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kışı elma tomurcuk pulları arasında geçirir.</a:t>
            </a:r>
          </a:p>
          <a:p>
            <a:r>
              <a:rPr lang="tr-TR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Monophag</a:t>
            </a:r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 </a:t>
            </a:r>
            <a:r>
              <a:rPr lang="tr-T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konukçulu</a:t>
            </a:r>
            <a:endParaRPr 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Polyphag</a:t>
            </a:r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 </a:t>
            </a:r>
            <a:r>
              <a:rPr lang="tr-T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konukçulu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PARAZİTİZM VE PATOJENİSİTE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17235" y="1264555"/>
            <a:ext cx="9426776" cy="48081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algn="just">
              <a:lnSpc>
                <a:spcPct val="120000"/>
              </a:lnSpc>
            </a:pPr>
            <a:r>
              <a:rPr lang="en-GB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parazitlerin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bitkileri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istila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etmesi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konukçularından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ihtiyaç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duydukları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gıda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maddelerini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temin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etmeleri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farklılık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göstermektedir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2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parazitler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başlangıçta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hücrelerini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öldürmezler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İhtiyaç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duydukları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gıda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maddelerini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canlı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hücrelere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yaparak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onlarla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yakın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temas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sağlayarak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temin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ederler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durum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gelişimini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engeller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sonuçta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belirti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oluşumuna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olur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yaşam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tarzında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hücreleri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çoğu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zaman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öldürmez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Zira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hücrelerin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ölümü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parazitin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gelişimini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sınırlar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ölümüne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olabilir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74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89655" y="338419"/>
            <a:ext cx="8911687" cy="57362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PARAZİTİZM VE PATOJENİSİTE </a:t>
            </a:r>
            <a:endParaRPr lang="en-GB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1762796" y="1038639"/>
            <a:ext cx="8915400" cy="5490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Ekosistem		Habitat</a:t>
            </a:r>
          </a:p>
          <a:p>
            <a:pPr marL="0" indent="0">
              <a:buFont typeface="Wingdings 3" charset="2"/>
              <a:buNone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Mikroorganizmalar arası ilişki</a:t>
            </a:r>
          </a:p>
          <a:p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Simbiyosis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Sinerjizim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Antagonizim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Patojenite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Biyolojik uyum</a:t>
            </a:r>
          </a:p>
          <a:p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Monophag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Polyphag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7048768" y="468795"/>
            <a:ext cx="3909392" cy="56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Metin kutusu 5"/>
          <p:cNvSpPr txBox="1"/>
          <p:nvPr/>
        </p:nvSpPr>
        <p:spPr>
          <a:xfrm>
            <a:off x="8933515" y="4788090"/>
            <a:ext cx="3065302" cy="163121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parazit</a:t>
            </a:r>
          </a:p>
          <a:p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olamayan parazit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Fakültatif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saprofit</a:t>
            </a:r>
          </a:p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Fakültatif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parazit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Saprofit</a:t>
            </a:r>
            <a:endParaRPr lang="tr-TR" sz="2000" dirty="0" smtClean="0"/>
          </a:p>
        </p:txBody>
      </p:sp>
      <p:sp>
        <p:nvSpPr>
          <p:cNvPr id="11" name="Metin kutusu 10"/>
          <p:cNvSpPr txBox="1"/>
          <p:nvPr/>
        </p:nvSpPr>
        <p:spPr>
          <a:xfrm>
            <a:off x="5150515" y="3028809"/>
            <a:ext cx="4276820" cy="132343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Besin için rekabet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Ortam koşullarının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değişmesi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Zararlı madde oluşturması</a:t>
            </a: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Organizmalar arası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paratizim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şağı Ok 11"/>
          <p:cNvSpPr/>
          <p:nvPr/>
        </p:nvSpPr>
        <p:spPr>
          <a:xfrm>
            <a:off x="6623765" y="2309291"/>
            <a:ext cx="425003" cy="644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ağ Ok 12"/>
          <p:cNvSpPr/>
          <p:nvPr/>
        </p:nvSpPr>
        <p:spPr>
          <a:xfrm rot="2268645">
            <a:off x="8020531" y="4716598"/>
            <a:ext cx="1004552" cy="98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67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8677" y="559716"/>
            <a:ext cx="8911687" cy="625141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PATOJENLERİN KONUKÇU DİZİSİ </a:t>
            </a:r>
            <a:endParaRPr lang="en-GB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30114" y="1489655"/>
            <a:ext cx="9439656" cy="4782355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pPr>
              <a:lnSpc>
                <a:spcPct val="120000"/>
              </a:lnSpc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fenolojisi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yaşı: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azı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fidelere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genç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organlarına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saldırırken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diğerleri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olgun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dokulara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saldırarak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enfeksiyona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olabilmektedir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rgan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dokuların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ın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yaşı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gelişimine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yapmaktadır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türünü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bazıları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birçok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familyaya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giren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sayıda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türünü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enfekte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edebilmekte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Bazen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enfekte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edebilmektedir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3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8677" y="559716"/>
            <a:ext cx="8911687" cy="625141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PATOJENLERİN KONUKÇU DİZİSİ </a:t>
            </a:r>
            <a:endParaRPr lang="en-GB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0491" y="1783644"/>
            <a:ext cx="10263030" cy="4183545"/>
          </a:xfrm>
        </p:spPr>
        <p:txBody>
          <a:bodyPr>
            <a:normAutofit fontScale="77500" lnSpcReduction="20000"/>
          </a:bodyPr>
          <a:lstStyle/>
          <a:p>
            <a:endParaRPr lang="en-GB" dirty="0"/>
          </a:p>
          <a:p>
            <a:pPr algn="just">
              <a:lnSpc>
                <a:spcPct val="120000"/>
              </a:lnSpc>
            </a:pP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patojenlerin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çoğu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enfekte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ettikleri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konukçular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açısından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oldukça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özelleşmişlerdir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Konukçunun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gelişimine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paralel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yavaş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gelişim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gösterirler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ihtiyaç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duydukları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belirli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besin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elementlerini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sadece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konukçularından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temin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edebilmektedir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Ancak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birçok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virüs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çeşitli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konukçuları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enfekte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edebilmektedir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i="1" dirty="0">
                <a:solidFill>
                  <a:schemeClr val="tx1"/>
                </a:solidFill>
                <a:latin typeface="arial" panose="020B0604020202020204" pitchFamily="34" charset="0"/>
              </a:rPr>
              <a:t>Peronospora farinosa f. sp. </a:t>
            </a:r>
            <a:r>
              <a:rPr lang="tr-TR" i="1" dirty="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it-IT" i="1" dirty="0" smtClean="0">
                <a:solidFill>
                  <a:schemeClr val="tx1"/>
                </a:solidFill>
                <a:latin typeface="arial" panose="020B0604020202020204" pitchFamily="34" charset="0"/>
              </a:rPr>
              <a:t>pinaciae</a:t>
            </a:r>
            <a:endParaRPr lang="tr-TR" i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tr-TR" i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Plasmophora</a:t>
            </a:r>
            <a:r>
              <a:rPr lang="tr-TR" i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tr-TR" i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viticola</a:t>
            </a:r>
            <a:endParaRPr lang="en-GB" i="1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8829" y="585473"/>
            <a:ext cx="8911687" cy="72817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Parazitizim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Gelişimi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66466" y="1313645"/>
            <a:ext cx="9504050" cy="4743718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Doğada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bütün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canlılar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birbirleri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karşılıklı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etkileşim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içerisinde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yaşamlarını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sürdürmektedir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oluşturdukları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zararlar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dikkat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çekmektedirler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Ancak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doğal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içerisinde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her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organizmanın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farklı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işlevi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bulunmakta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insan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yaşamının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farklı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alanlarında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kullanılmaktadırlar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651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8677" y="559716"/>
            <a:ext cx="8911687" cy="625141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PATOJENLERİN KONUKÇU DİZİSİ </a:t>
            </a:r>
            <a:endParaRPr lang="en-GB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30113" y="1489656"/>
            <a:ext cx="9645717" cy="3777622"/>
          </a:xfrm>
        </p:spPr>
        <p:txBody>
          <a:bodyPr>
            <a:normAutofit fontScale="62500" lnSpcReduction="20000"/>
          </a:bodyPr>
          <a:lstStyle/>
          <a:p>
            <a:endParaRPr lang="en-GB" dirty="0"/>
          </a:p>
          <a:p>
            <a:pPr algn="just">
              <a:lnSpc>
                <a:spcPct val="120000"/>
              </a:lnSpc>
            </a:pPr>
            <a:r>
              <a:rPr lang="en-GB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Kök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gövde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meyveleri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enfekte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edebilen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sayıda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farklı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türüne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saldırabilmektedir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tip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konukçularında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çeşitli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maddeleri</a:t>
            </a:r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hayat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olaylarını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etkileyen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özelleşmemiş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toksinler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oluşturmaktadır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GB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birkaç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türünde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dirty="0" err="1">
                <a:latin typeface="Arial" panose="020B0604020202020204" pitchFamily="34" charset="0"/>
                <a:cs typeface="Arial" panose="020B0604020202020204" pitchFamily="34" charset="0"/>
              </a:rPr>
              <a:t>oluşturmaktadır</a:t>
            </a:r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0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48226" y="2955186"/>
            <a:ext cx="8302602" cy="1280890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rgbClr val="C00000"/>
                </a:solidFill>
              </a:rPr>
              <a:t>BİTKİLERDE HASTALIK GELİŞİMİ </a:t>
            </a:r>
            <a:endParaRPr lang="en-GB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71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74739" y="430927"/>
            <a:ext cx="8911687" cy="625141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BİTKİLERDE </a:t>
            </a:r>
            <a:r>
              <a:rPr lang="en-GB" b="1" dirty="0">
                <a:solidFill>
                  <a:srgbClr val="0070C0"/>
                </a:solidFill>
              </a:rPr>
              <a:t>HASTALIK GELİŞİMİ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01325" y="1979053"/>
            <a:ext cx="9156320" cy="2683099"/>
          </a:xfrm>
        </p:spPr>
        <p:txBody>
          <a:bodyPr>
            <a:normAutofit/>
          </a:bodyPr>
          <a:lstStyle/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oluşabilmesi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her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şeyden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önce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temas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haline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gelmesi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gerekir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konukçunun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bulunması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sadece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yeterli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olmamakta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ayrıca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temasa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geçtiği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dönemdeki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çevre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şartlarının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gelişimi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uygun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gerekmektedir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6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11" y="1243802"/>
            <a:ext cx="9151509" cy="5411744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1928321" y="304114"/>
            <a:ext cx="8911687" cy="6251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 smtClean="0">
                <a:solidFill>
                  <a:srgbClr val="0070C0"/>
                </a:solidFill>
              </a:rPr>
              <a:t>BİTKİLERDE HASTALIK GELİŞİMİ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995945" y="1252388"/>
            <a:ext cx="4104089" cy="6508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 üçgeni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86936" y="2003180"/>
            <a:ext cx="8915400" cy="3777622"/>
          </a:xfrm>
        </p:spPr>
        <p:txBody>
          <a:bodyPr/>
          <a:lstStyle/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onukçunun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hassasiyetinin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derecesi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atojenin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geldiği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konukçunun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genç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yaşlı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eniş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alanlarda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benzer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bitkilerin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yetiştirilmesi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hususlar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oluşturulan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oranını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arttırır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azaltır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9535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BİTKİLERDE HASTALIK GELİŞİMİ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408069" y="1313645"/>
            <a:ext cx="3473024" cy="6508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Konukçu bitki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86936" y="2003180"/>
            <a:ext cx="8915400" cy="3777622"/>
          </a:xfrm>
        </p:spPr>
        <p:txBody>
          <a:bodyPr/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evcut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ırkların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virul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derecesi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atojenin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miktarının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atojenin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gelişme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safhası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nce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tabaka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şeklinde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yüzeyinde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bulunması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ğer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varsa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özgü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vektör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mevcudiyeti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hususlar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gelişiminde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önemli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unsurlardır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9535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BİTKİLERDE HASTALIK GELİŞİMİ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408069" y="1313645"/>
            <a:ext cx="2687413" cy="6508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74057" y="1919981"/>
            <a:ext cx="8915400" cy="4171725"/>
          </a:xfrm>
        </p:spPr>
        <p:txBody>
          <a:bodyPr>
            <a:normAutofit fontScale="92500" lnSpcReduction="10000"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Sıcaklık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Yaprak ıslaklığı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Yağış miktarı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Toprak nemi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Toprak sıcaklığı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konukçunun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temasa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geçtiği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havanın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sıcak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soğuk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kuru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durumunda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saldırısında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başarısız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saldırısına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dayanıklılık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gösterebilir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9535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BİTKİLERDE HASTALIK GELİŞİMİ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408069" y="1313645"/>
            <a:ext cx="2687413" cy="6508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Çevre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14130" y="546836"/>
            <a:ext cx="8911687" cy="728172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BİTKİLERDE HASTALIK GELİŞİMİ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9962" y="1502534"/>
            <a:ext cx="9722990" cy="5078569"/>
          </a:xfrm>
        </p:spPr>
        <p:txBody>
          <a:bodyPr>
            <a:normAutofit/>
          </a:bodyPr>
          <a:lstStyle/>
          <a:p>
            <a:endParaRPr lang="en-GB" dirty="0"/>
          </a:p>
          <a:p>
            <a:pPr algn="just">
              <a:lnSpc>
                <a:spcPct val="120000"/>
              </a:lnSpc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üç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faktör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önemli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değişkenler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içermekte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oluşabilmesi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faktörlerin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birbiri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uyum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içerisinde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gerekmektedir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faktörler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arasındaki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uyumun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derecesi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populasyonunda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görülen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şiddet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derecesini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etkiler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başka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deyişle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oluşumu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gerekli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faktörler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arasındaki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uyumun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derecesi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derecesini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082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02773" y="2877913"/>
            <a:ext cx="8911687" cy="1280890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</a:rPr>
              <a:t>Bitkilerde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Hastalık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Gelişim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Dönemleri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27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23223" y="521079"/>
            <a:ext cx="8911687" cy="599383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rgbClr val="0070C0"/>
                </a:solidFill>
              </a:rPr>
              <a:t>Bitkilerde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err="1">
                <a:solidFill>
                  <a:srgbClr val="0070C0"/>
                </a:solidFill>
              </a:rPr>
              <a:t>Hastalık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err="1">
                <a:solidFill>
                  <a:srgbClr val="0070C0"/>
                </a:solidFill>
              </a:rPr>
              <a:t>Gelişim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err="1">
                <a:solidFill>
                  <a:srgbClr val="0070C0"/>
                </a:solidFill>
              </a:rPr>
              <a:t>Devreleri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65718" y="1528293"/>
            <a:ext cx="9838901" cy="2927797"/>
          </a:xfrm>
        </p:spPr>
        <p:txBody>
          <a:bodyPr>
            <a:normAutofit/>
          </a:bodyPr>
          <a:lstStyle/>
          <a:p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nedenlerinin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büyük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çoğunluğu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bulaşıcı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karakterde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olup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çeşitli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oluşturulmaktadır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oluşturması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birbirini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izleyen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takım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olaylar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zincirinde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meydana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gelir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0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8829" y="585473"/>
            <a:ext cx="8911687" cy="72817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Parazitizim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Gelişimi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17234" y="1313645"/>
            <a:ext cx="9504050" cy="4743718"/>
          </a:xfrm>
        </p:spPr>
        <p:txBody>
          <a:bodyPr>
            <a:normAutofit fontScale="77500" lnSpcReduction="20000"/>
          </a:bodyPr>
          <a:lstStyle/>
          <a:p>
            <a:endParaRPr lang="en-GB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Örneğin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3400" dirty="0" err="1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GB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eşitli</a:t>
            </a:r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mikroorganizmalar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doğadaki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maddeleri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parçalayıp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bunları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bitkilerin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alabileceği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forma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dönüştürmekte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azı</a:t>
            </a:r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şapkalı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insanlar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gıda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kaynağı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kullanılmakta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GB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eşitli</a:t>
            </a:r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peynirlere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aroma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vermesi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mikroorganizmalar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ilave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edilmektedir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İlaç</a:t>
            </a:r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endüstrisinde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çeşitli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mikroorganizmalardan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400" dirty="0" err="1">
                <a:latin typeface="Arial" panose="020B0604020202020204" pitchFamily="34" charset="0"/>
                <a:cs typeface="Arial" panose="020B0604020202020204" pitchFamily="34" charset="0"/>
              </a:rPr>
              <a:t>yararlanılmaktadır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72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23223" y="521079"/>
            <a:ext cx="8911687" cy="599383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rgbClr val="0070C0"/>
                </a:solidFill>
              </a:rPr>
              <a:t>Bitkilerde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err="1">
                <a:solidFill>
                  <a:srgbClr val="0070C0"/>
                </a:solidFill>
              </a:rPr>
              <a:t>Hastalık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err="1">
                <a:solidFill>
                  <a:srgbClr val="0070C0"/>
                </a:solidFill>
              </a:rPr>
              <a:t>Gelişim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err="1">
                <a:solidFill>
                  <a:srgbClr val="0070C0"/>
                </a:solidFill>
              </a:rPr>
              <a:t>Devreleri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65718" y="1528293"/>
            <a:ext cx="9838901" cy="4885386"/>
          </a:xfrm>
        </p:spPr>
        <p:txBody>
          <a:bodyPr>
            <a:norm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olaylar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zincirine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evreleri</a:t>
            </a:r>
            <a:r>
              <a:rPr lang="en-GB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seyri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adı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verilir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Bitkideki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seyrinde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başlıca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olaylar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kademesi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evreleri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şunlardır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İnkubasyon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Fruktifikasyon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Sporulasyon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4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856" y="638327"/>
            <a:ext cx="7553876" cy="6287407"/>
          </a:xfrm>
          <a:prstGeom prst="rect">
            <a:avLst/>
          </a:prstGeom>
        </p:spPr>
      </p:pic>
      <p:sp>
        <p:nvSpPr>
          <p:cNvPr id="5" name="Sağ Ok 4"/>
          <p:cNvSpPr/>
          <p:nvPr/>
        </p:nvSpPr>
        <p:spPr>
          <a:xfrm>
            <a:off x="1648496" y="3379446"/>
            <a:ext cx="1060339" cy="399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etin kutusu 5"/>
          <p:cNvSpPr txBox="1"/>
          <p:nvPr/>
        </p:nvSpPr>
        <p:spPr>
          <a:xfrm>
            <a:off x="358474" y="3366567"/>
            <a:ext cx="12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Başlangıç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88373" y="147591"/>
            <a:ext cx="8911687" cy="792567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</a:rPr>
              <a:t>İnokulasyon</a:t>
            </a:r>
            <a:r>
              <a:rPr lang="en-GB" b="1" dirty="0">
                <a:solidFill>
                  <a:srgbClr val="C00000"/>
                </a:solidFill>
              </a:rPr>
              <a:t>: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24010" y="1708598"/>
            <a:ext cx="9864659" cy="2850523"/>
          </a:xfrm>
        </p:spPr>
        <p:txBody>
          <a:bodyPr>
            <a:norm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temasa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geçmesi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onun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üzerine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tutunmasıdır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Bitkiyle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temasa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denir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kendisi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herhangi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kısmıdır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3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767" r="4198" b="57270"/>
          <a:stretch/>
        </p:blipFill>
        <p:spPr>
          <a:xfrm>
            <a:off x="515154" y="624110"/>
            <a:ext cx="11297763" cy="450998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855335" y="5306156"/>
            <a:ext cx="327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Zoospor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058" t="46948" r="3075" b="1242"/>
          <a:stretch/>
        </p:blipFill>
        <p:spPr>
          <a:xfrm>
            <a:off x="837126" y="624110"/>
            <a:ext cx="10783919" cy="506363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584102" y="5878212"/>
            <a:ext cx="297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sporu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075053" y="5911222"/>
            <a:ext cx="145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M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16" y="379411"/>
            <a:ext cx="6983325" cy="538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4597758" y="5756486"/>
            <a:ext cx="306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partikülü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92226" y="4293097"/>
            <a:ext cx="3154929" cy="243360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58" y="2419130"/>
            <a:ext cx="2559250" cy="252028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108" y="193824"/>
            <a:ext cx="2736860" cy="2731120"/>
          </a:xfrm>
          <a:prstGeom prst="rect">
            <a:avLst/>
          </a:prstGeom>
        </p:spPr>
      </p:pic>
      <p:sp>
        <p:nvSpPr>
          <p:cNvPr id="2" name="Halka 1"/>
          <p:cNvSpPr/>
          <p:nvPr/>
        </p:nvSpPr>
        <p:spPr>
          <a:xfrm>
            <a:off x="5861518" y="3501008"/>
            <a:ext cx="666530" cy="684076"/>
          </a:xfrm>
          <a:prstGeom prst="donut">
            <a:avLst>
              <a:gd name="adj" fmla="val 69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7" name="Halka 6"/>
          <p:cNvSpPr/>
          <p:nvPr/>
        </p:nvSpPr>
        <p:spPr>
          <a:xfrm>
            <a:off x="4506319" y="2312876"/>
            <a:ext cx="2952328" cy="2916324"/>
          </a:xfrm>
          <a:prstGeom prst="donut">
            <a:avLst>
              <a:gd name="adj" fmla="val 1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8" name="Halka 7"/>
          <p:cNvSpPr/>
          <p:nvPr/>
        </p:nvSpPr>
        <p:spPr>
          <a:xfrm>
            <a:off x="7190656" y="193824"/>
            <a:ext cx="2808312" cy="2780692"/>
          </a:xfrm>
          <a:prstGeom prst="donut">
            <a:avLst>
              <a:gd name="adj" fmla="val 259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9" name="Halka 8"/>
          <p:cNvSpPr/>
          <p:nvPr/>
        </p:nvSpPr>
        <p:spPr>
          <a:xfrm>
            <a:off x="3770016" y="5229201"/>
            <a:ext cx="557296" cy="603309"/>
          </a:xfrm>
          <a:prstGeom prst="donut">
            <a:avLst>
              <a:gd name="adj" fmla="val 69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cxnSp>
        <p:nvCxnSpPr>
          <p:cNvPr id="10" name="Düz Bağlayıcı 9"/>
          <p:cNvCxnSpPr>
            <a:stCxn id="9" idx="5"/>
          </p:cNvCxnSpPr>
          <p:nvPr/>
        </p:nvCxnSpPr>
        <p:spPr>
          <a:xfrm flipV="1">
            <a:off x="4245698" y="5085184"/>
            <a:ext cx="2282350" cy="6589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/>
          <p:cNvCxnSpPr>
            <a:stCxn id="2" idx="1"/>
          </p:cNvCxnSpPr>
          <p:nvPr/>
        </p:nvCxnSpPr>
        <p:spPr>
          <a:xfrm flipV="1">
            <a:off x="5959129" y="1534665"/>
            <a:ext cx="1223954" cy="2066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/>
          <p:cNvCxnSpPr>
            <a:stCxn id="2" idx="5"/>
          </p:cNvCxnSpPr>
          <p:nvPr/>
        </p:nvCxnSpPr>
        <p:spPr>
          <a:xfrm flipV="1">
            <a:off x="6430438" y="2852937"/>
            <a:ext cx="2545883" cy="12319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/>
          <p:cNvCxnSpPr>
            <a:stCxn id="9" idx="1"/>
          </p:cNvCxnSpPr>
          <p:nvPr/>
        </p:nvCxnSpPr>
        <p:spPr>
          <a:xfrm flipV="1">
            <a:off x="3851630" y="3420245"/>
            <a:ext cx="732202" cy="189730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etin kutusu 2"/>
          <p:cNvSpPr txBox="1"/>
          <p:nvPr/>
        </p:nvSpPr>
        <p:spPr>
          <a:xfrm>
            <a:off x="1447969" y="1620065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Phythophthora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infestans</a:t>
            </a:r>
            <a:endParaRPr lang="tr-T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Mildiyö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(Geç yanıklık)</a:t>
            </a:r>
          </a:p>
        </p:txBody>
      </p:sp>
    </p:spTree>
    <p:extLst>
      <p:ext uri="{BB962C8B-B14F-4D97-AF65-F5344CB8AC3E}">
        <p14:creationId xmlns:p14="http://schemas.microsoft.com/office/powerpoint/2010/main" val="25800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33826" y="108954"/>
            <a:ext cx="8911687" cy="792567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</a:rPr>
              <a:t>İnokulasyon</a:t>
            </a:r>
            <a:r>
              <a:rPr lang="en-GB" b="1" dirty="0">
                <a:solidFill>
                  <a:srgbClr val="C00000"/>
                </a:solidFill>
              </a:rPr>
              <a:t>: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95988" y="922987"/>
            <a:ext cx="5443460" cy="2000517"/>
          </a:xfrm>
        </p:spPr>
        <p:txBody>
          <a:bodyPr>
            <a:norm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Sekonder</a:t>
            </a:r>
            <a:r>
              <a:rPr lang="en-GB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endParaRPr lang="en-GB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815920" y="978794"/>
            <a:ext cx="2331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tipleri</a:t>
            </a:r>
            <a:endParaRPr lang="en-GB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83594" y="2823951"/>
            <a:ext cx="9624811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kışın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canlılığını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sürdüren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ilkbahar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başında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ilk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enfeksiyonlara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başlamasına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olmasıdır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buna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PRİMER İNOKULUM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bunun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olduğu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enfeksiyonlara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PRİMER ENFEKSİYONLAR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denir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inokulumun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bolluğu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ürüne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yakın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şiddetini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artırır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sonuçta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kayıplar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artar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sonunda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sporlar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kışı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geçirerek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ertesi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yılın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primer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inokulumunu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oluşturur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17916" y="108955"/>
            <a:ext cx="8911687" cy="676656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</a:rPr>
              <a:t>İnokulasyon</a:t>
            </a:r>
            <a:r>
              <a:rPr lang="en-GB" b="1" dirty="0">
                <a:solidFill>
                  <a:srgbClr val="C00000"/>
                </a:solidFill>
              </a:rPr>
              <a:t>: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97077" y="1940417"/>
            <a:ext cx="9446934" cy="1833093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Primer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inokulumdan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meydana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gelen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inokulumlar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SEKONDER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inokulumlardır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funguslarda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eşeyli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sporlar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primer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kaynağı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eşeysiz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sporlar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sekonder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kaynağını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oluştururlar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1880314" y="1017431"/>
            <a:ext cx="2331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tr-T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tipleri</a:t>
            </a:r>
            <a:endParaRPr lang="en-GB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95" y="326405"/>
            <a:ext cx="9516285" cy="626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8829" y="585473"/>
            <a:ext cx="8911687" cy="72817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Parazitizim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Gelişimi</a:t>
            </a:r>
            <a:r>
              <a:rPr lang="en-GB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40297" y="1412383"/>
            <a:ext cx="9748749" cy="4743718"/>
          </a:xfrm>
        </p:spPr>
        <p:txBody>
          <a:bodyPr>
            <a:normAutofit/>
          </a:bodyPr>
          <a:lstStyle/>
          <a:p>
            <a:endParaRPr lang="en-GB" dirty="0"/>
          </a:p>
          <a:p>
            <a:pPr algn="just">
              <a:lnSpc>
                <a:spcPct val="110000"/>
              </a:lnSpc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Bitkilerde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oluşturan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insan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hayvanlarda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hastalıklara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organizmalarla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aynı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grupta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almaktadır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0000"/>
              </a:lnSpc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bitkilerde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oluşturan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patojenlerin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insanları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hayvanları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etkilemediği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bilinmektedir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0000"/>
              </a:lnSpc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hastalıklarında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hızla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çoğalır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bitkilerden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sağlıklı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bitkilere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yayılarak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onları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hastalandırır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6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3371" t="2224" r="6465" b="1099"/>
          <a:stretch/>
        </p:blipFill>
        <p:spPr>
          <a:xfrm>
            <a:off x="2178254" y="201519"/>
            <a:ext cx="787996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9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62" y="1484785"/>
            <a:ext cx="2999826" cy="224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9422" r="41658"/>
          <a:stretch/>
        </p:blipFill>
        <p:spPr bwMode="auto">
          <a:xfrm>
            <a:off x="6312024" y="1403111"/>
            <a:ext cx="3096344" cy="231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42" y="4509120"/>
            <a:ext cx="294578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ağ Ok 4"/>
          <p:cNvSpPr/>
          <p:nvPr/>
        </p:nvSpPr>
        <p:spPr>
          <a:xfrm>
            <a:off x="5159897" y="2492896"/>
            <a:ext cx="1008113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6891" y="3867260"/>
            <a:ext cx="570774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14987" y="3923813"/>
            <a:ext cx="612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36" y="4417303"/>
            <a:ext cx="3616717" cy="207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59896" y="5390927"/>
            <a:ext cx="864096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şağı Ok 1"/>
          <p:cNvSpPr/>
          <p:nvPr/>
        </p:nvSpPr>
        <p:spPr>
          <a:xfrm rot="9451197">
            <a:off x="6395830" y="5649085"/>
            <a:ext cx="149342" cy="3167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Aşağı Ok 10"/>
          <p:cNvSpPr/>
          <p:nvPr/>
        </p:nvSpPr>
        <p:spPr>
          <a:xfrm rot="2630044">
            <a:off x="7943200" y="5633927"/>
            <a:ext cx="150314" cy="3525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şağı Ok 11"/>
          <p:cNvSpPr/>
          <p:nvPr/>
        </p:nvSpPr>
        <p:spPr>
          <a:xfrm>
            <a:off x="7268142" y="5741851"/>
            <a:ext cx="144016" cy="2867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14885" y="0"/>
            <a:ext cx="8911687" cy="715293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</a:rPr>
              <a:t>İnokulasyon</a:t>
            </a:r>
            <a:r>
              <a:rPr lang="en-GB" b="1" dirty="0">
                <a:solidFill>
                  <a:srgbClr val="C00000"/>
                </a:solidFill>
              </a:rPr>
              <a:t>: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33145" y="1193442"/>
            <a:ext cx="9813142" cy="4936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kaynakları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tr-T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Toprakta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Topraktaki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kalıntılarında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/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Yabancı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ikincil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konukçularda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konukçulu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söz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konusu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ikincil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/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Virüs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bakteriler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söz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konusu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vektör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aracı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canlılarda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böcek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nematod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vektör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vb.), 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Hasta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bitkilerden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alınan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tohum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üretim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materyallerinde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/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yıllık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yaşayan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hastalıklı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bitkiler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(hasta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tomurcuk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sürgün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dal,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meyve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vb.)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bulunmaktadır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/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İnokulum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bazen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yetişme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yerine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yakın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kaynaktan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bazen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uzaklardan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gelebilir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1137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0268" y="164523"/>
            <a:ext cx="8911687" cy="676656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</a:rPr>
              <a:t>İnokulasyon</a:t>
            </a:r>
            <a:r>
              <a:rPr lang="en-GB" b="1" dirty="0">
                <a:solidFill>
                  <a:srgbClr val="C00000"/>
                </a:solidFill>
              </a:rPr>
              <a:t>: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52766" y="1528293"/>
            <a:ext cx="9345791" cy="4061137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 yoluyla taşınma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Rüzgar ve hava akımları ile taşınma</a:t>
            </a:r>
          </a:p>
          <a:p>
            <a:pPr lvl="1"/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Peronospora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tabacina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	  Avrupa 			Türkiye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Puccinia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graminis</a:t>
            </a:r>
            <a:endParaRPr lang="tr-TR" sz="2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Toprak yoluyla bulaşma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Toprak altı organlarında</a:t>
            </a:r>
          </a:p>
          <a:p>
            <a:pPr lvl="2"/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Armillaria</a:t>
            </a:r>
            <a:r>
              <a:rPr lang="tr-T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mellea</a:t>
            </a:r>
            <a:endParaRPr lang="tr-TR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Synchytrium</a:t>
            </a:r>
            <a:r>
              <a:rPr lang="tr-T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endobioticum</a:t>
            </a:r>
            <a:endParaRPr lang="tr-TR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astalıklı bitki artıklarında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764405" y="905573"/>
            <a:ext cx="468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Yayılma ve Bulaşma Yolları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ağ Ok 4"/>
          <p:cNvSpPr/>
          <p:nvPr/>
        </p:nvSpPr>
        <p:spPr>
          <a:xfrm>
            <a:off x="7083380" y="2150772"/>
            <a:ext cx="824248" cy="16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63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701167" y="2105633"/>
            <a:ext cx="6930665" cy="393539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575720" y="58157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Sporların dağıldığı mesafe= 110 m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1584102" y="260649"/>
            <a:ext cx="451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Durgun ve güneşli günde</a:t>
            </a:r>
          </a:p>
        </p:txBody>
      </p:sp>
      <p:sp>
        <p:nvSpPr>
          <p:cNvPr id="2" name="Sağ Ok 1"/>
          <p:cNvSpPr/>
          <p:nvPr/>
        </p:nvSpPr>
        <p:spPr>
          <a:xfrm>
            <a:off x="2711624" y="2996952"/>
            <a:ext cx="97840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/>
          <p:cNvSpPr/>
          <p:nvPr/>
        </p:nvSpPr>
        <p:spPr>
          <a:xfrm>
            <a:off x="2741328" y="4797152"/>
            <a:ext cx="97840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3071664" y="2636912"/>
            <a:ext cx="1700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C000"/>
                </a:solidFill>
              </a:rPr>
              <a:t>Rüzgar yönü</a:t>
            </a:r>
          </a:p>
        </p:txBody>
      </p:sp>
      <p:pic>
        <p:nvPicPr>
          <p:cNvPr id="3074" name="Picture 2" descr="http://www.sensoyle.com/g/1gunesli_gokyuzu_resimleri_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/>
          <a:stretch/>
        </p:blipFill>
        <p:spPr bwMode="auto">
          <a:xfrm>
            <a:off x="6456040" y="127133"/>
            <a:ext cx="3146806" cy="194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İçerik Yer Tutucusu 6"/>
          <p:cNvSpPr txBox="1">
            <a:spLocks/>
          </p:cNvSpPr>
          <p:nvPr/>
        </p:nvSpPr>
        <p:spPr>
          <a:xfrm>
            <a:off x="1332837" y="1283547"/>
            <a:ext cx="4964932" cy="64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Patates </a:t>
            </a:r>
            <a:r>
              <a:rPr lang="tr-TR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mildiyösü</a:t>
            </a: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hastalığı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2163111"/>
            <a:ext cx="7071392" cy="393539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101326" y="589222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Sporların dağıldığı mesafe= 1027 m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1"/>
          </p:nvPr>
        </p:nvSpPr>
        <p:spPr>
          <a:xfrm>
            <a:off x="1425135" y="178110"/>
            <a:ext cx="4692330" cy="906784"/>
          </a:xfrm>
        </p:spPr>
        <p:txBody>
          <a:bodyPr>
            <a:no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Rüzgarlı ve bulutlu günde</a:t>
            </a:r>
          </a:p>
        </p:txBody>
      </p:sp>
      <p:sp>
        <p:nvSpPr>
          <p:cNvPr id="8" name="Sağ Ok 7"/>
          <p:cNvSpPr/>
          <p:nvPr/>
        </p:nvSpPr>
        <p:spPr>
          <a:xfrm>
            <a:off x="2567608" y="3068960"/>
            <a:ext cx="97840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/>
          <p:cNvSpPr/>
          <p:nvPr/>
        </p:nvSpPr>
        <p:spPr>
          <a:xfrm>
            <a:off x="2567608" y="5157192"/>
            <a:ext cx="97840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/>
          <p:cNvSpPr txBox="1"/>
          <p:nvPr/>
        </p:nvSpPr>
        <p:spPr>
          <a:xfrm>
            <a:off x="3071664" y="2636912"/>
            <a:ext cx="1700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C000"/>
                </a:solidFill>
              </a:rPr>
              <a:t>Rüzgar yönü</a:t>
            </a:r>
          </a:p>
        </p:txBody>
      </p:sp>
      <p:pic>
        <p:nvPicPr>
          <p:cNvPr id="4098" name="Picture 2" descr="http://1.bp.blogspot.com/_xIYl87udY0I/S63yDfFsb8I/AAAAAAAAGu4/yxGJds1pxKc/s1600/Mehmet+Y%C3%BCksel+27.03.2010+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 b="31047"/>
          <a:stretch/>
        </p:blipFill>
        <p:spPr bwMode="auto">
          <a:xfrm>
            <a:off x="6168008" y="159186"/>
            <a:ext cx="3470992" cy="197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İçerik Yer Tutucusu 6"/>
          <p:cNvSpPr txBox="1">
            <a:spLocks/>
          </p:cNvSpPr>
          <p:nvPr/>
        </p:nvSpPr>
        <p:spPr>
          <a:xfrm>
            <a:off x="1113896" y="1167637"/>
            <a:ext cx="4964932" cy="64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Patates </a:t>
            </a:r>
            <a:r>
              <a:rPr lang="tr-TR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mildiyösü</a:t>
            </a:r>
            <a:r>
              <a:rPr lang="tr-T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hastalığı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38752" y="151644"/>
            <a:ext cx="8911687" cy="676656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</a:rPr>
              <a:t>İnokulasyon</a:t>
            </a:r>
            <a:r>
              <a:rPr lang="en-GB" b="1" dirty="0">
                <a:solidFill>
                  <a:srgbClr val="C00000"/>
                </a:solidFill>
              </a:rPr>
              <a:t>: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52766" y="1528293"/>
            <a:ext cx="9345791" cy="4061137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Tohum Yumru, Soğan vb. Üretim materyali ile taşınma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Plasmopara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halstedii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		Tohum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infestans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			Yumru</a:t>
            </a:r>
          </a:p>
          <a:p>
            <a:pPr lvl="1"/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Agrobacterium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tumefaciens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		Fidan</a:t>
            </a:r>
          </a:p>
          <a:p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Vektörle taşınma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Böcekler,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nematodlar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patojen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yüksek parazit bitkiler, kuşlar, çiftlik hayvanları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764405" y="905573"/>
            <a:ext cx="468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Yayılma ve Bulaşma Yolları</a:t>
            </a:r>
            <a:endParaRPr lang="en-GB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ağ Ok 4"/>
          <p:cNvSpPr/>
          <p:nvPr/>
        </p:nvSpPr>
        <p:spPr>
          <a:xfrm>
            <a:off x="5340439" y="2209618"/>
            <a:ext cx="824248" cy="16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ağ Ok 5"/>
          <p:cNvSpPr/>
          <p:nvPr/>
        </p:nvSpPr>
        <p:spPr>
          <a:xfrm>
            <a:off x="5752563" y="2633610"/>
            <a:ext cx="824248" cy="16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ağ Ok 6"/>
          <p:cNvSpPr/>
          <p:nvPr/>
        </p:nvSpPr>
        <p:spPr>
          <a:xfrm>
            <a:off x="6164687" y="3112395"/>
            <a:ext cx="824248" cy="16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4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66402" y="147591"/>
            <a:ext cx="8911687" cy="753929"/>
          </a:xfrm>
        </p:spPr>
        <p:txBody>
          <a:bodyPr/>
          <a:lstStyle/>
          <a:p>
            <a:r>
              <a:rPr lang="en-GB" b="1" dirty="0" err="1">
                <a:solidFill>
                  <a:srgbClr val="C00000"/>
                </a:solidFill>
              </a:rPr>
              <a:t>İnokulasyon</a:t>
            </a:r>
            <a:r>
              <a:rPr lang="en-GB" b="1" dirty="0">
                <a:solidFill>
                  <a:srgbClr val="C00000"/>
                </a:solidFill>
              </a:rPr>
              <a:t>: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0646" y="1425261"/>
            <a:ext cx="9987749" cy="4125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İnokulasyonun</a:t>
            </a:r>
            <a:r>
              <a:rPr lang="en-GB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başarılı</a:t>
            </a:r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olabilmesi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Primer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sekonder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inokulum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miktarına</a:t>
            </a: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serbest kalmasına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Vektörlerin aktivitesini etkileyecek uzun süreli nemi ve uygun sıcaklıktaki periyot bulunmasına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Hava akımlarının veya yağmurlu rüzgarların yönüne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İnokulumun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konukçuya olan mesafesine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Konukçu bitkilerin sıklığına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3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63381" y="2865034"/>
            <a:ext cx="5456371" cy="1280890"/>
          </a:xfrm>
        </p:spPr>
        <p:txBody>
          <a:bodyPr>
            <a:normAutofit/>
          </a:bodyPr>
          <a:lstStyle/>
          <a:p>
            <a:r>
              <a:rPr lang="tr-TR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endParaRPr lang="en-GB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0193" y="495321"/>
            <a:ext cx="8911687" cy="715293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Penetrasyon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88445" y="1309351"/>
            <a:ext cx="9645718" cy="4756597"/>
          </a:xfrm>
        </p:spPr>
        <p:txBody>
          <a:bodyPr>
            <a:norm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etmeninin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dokusu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girmesine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denir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Direkt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Mekaniksel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olarak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Kimyasal maddelerle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Doğal açıklıklardan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Doğal yaralardan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730321" y="5486399"/>
            <a:ext cx="8448541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Bazı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bakteriler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virüsler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viroidler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fitoplazmalar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dokuya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doğal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açıklıklardan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yaralardan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yaparlar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6111304" y="2511380"/>
            <a:ext cx="5331854" cy="707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Fungusların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çoğu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dış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duvarını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varsa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kütikülayı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delip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konukçuya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yaparlar</a:t>
            </a:r>
            <a:endParaRPr lang="en-GB" sz="2000" dirty="0"/>
          </a:p>
        </p:txBody>
      </p:sp>
      <p:sp>
        <p:nvSpPr>
          <p:cNvPr id="6" name="Sağ Ok 5"/>
          <p:cNvSpPr/>
          <p:nvPr/>
        </p:nvSpPr>
        <p:spPr>
          <a:xfrm>
            <a:off x="4662152" y="2813807"/>
            <a:ext cx="1262130" cy="186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ol Yukarı Ok 6"/>
          <p:cNvSpPr/>
          <p:nvPr/>
        </p:nvSpPr>
        <p:spPr>
          <a:xfrm rot="16200000">
            <a:off x="6435991" y="4030861"/>
            <a:ext cx="1037202" cy="1590543"/>
          </a:xfrm>
          <a:prstGeom prst="leftUpArrow">
            <a:avLst>
              <a:gd name="adj1" fmla="val 25000"/>
              <a:gd name="adj2" fmla="val 449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ol Yukarı Ok 7"/>
          <p:cNvSpPr/>
          <p:nvPr/>
        </p:nvSpPr>
        <p:spPr>
          <a:xfrm rot="16200000">
            <a:off x="6571584" y="4242652"/>
            <a:ext cx="489399" cy="1409958"/>
          </a:xfrm>
          <a:prstGeom prst="leftUpArrow">
            <a:avLst>
              <a:gd name="adj1" fmla="val 8996"/>
              <a:gd name="adj2" fmla="val 24235"/>
              <a:gd name="adj3" fmla="val 302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etin kutusu 8"/>
          <p:cNvSpPr txBox="1"/>
          <p:nvPr/>
        </p:nvSpPr>
        <p:spPr>
          <a:xfrm>
            <a:off x="9247031" y="2071216"/>
            <a:ext cx="219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ktif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endParaRPr lang="en-GB" dirty="0"/>
          </a:p>
        </p:txBody>
      </p:sp>
      <p:sp>
        <p:nvSpPr>
          <p:cNvPr id="10" name="Metin kutusu 9"/>
          <p:cNvSpPr txBox="1"/>
          <p:nvPr/>
        </p:nvSpPr>
        <p:spPr>
          <a:xfrm>
            <a:off x="9063787" y="5067699"/>
            <a:ext cx="219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6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9604" y="1312691"/>
            <a:ext cx="8915400" cy="3777622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Ekosistem:</a:t>
            </a:r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özel bir çevredeki mikroorganizma kompleksi ile bunların ilişkide bulunduğu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abiotik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çevre faktörleri bir ekosistem olarak adlandırılır.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Özel bir alanı karakterize eden türlerle, onun çevresindeki organik ve inorganik materyal topluluğu söz konusudur.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Biyolojik denge</a:t>
            </a:r>
          </a:p>
          <a:p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Habitat: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mikroorganizma popülasyonu ya da birliğinin yaşadığı, geliştiği ve ürediği yerdir.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756" y="3399933"/>
            <a:ext cx="3409244" cy="31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0193" y="495321"/>
            <a:ext cx="8911687" cy="715293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Penetrasyon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27829" y="1502535"/>
            <a:ext cx="9671476" cy="4550536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sporu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çimlenip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çim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borucuğu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oluşturur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çim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borucuğunun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ucunda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appresoriumun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ucundaki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çivisi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aracılığıyla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kütikulayı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delerek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dokusuna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yapar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Appresorium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çim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borusunun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ucunda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biraz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kalın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yüzeyine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yapışan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appresorium’un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alt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kısmında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küçük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misel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uzantısı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meydana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uzantıya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çivisi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denir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2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7" y="624110"/>
            <a:ext cx="10673995" cy="5835117"/>
          </a:xfrm>
        </p:spPr>
      </p:pic>
      <p:sp>
        <p:nvSpPr>
          <p:cNvPr id="4" name="AutoShape 2" descr="penetration appressorium ile ilgili görsel sonucu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34938" y="-1104900"/>
            <a:ext cx="44100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8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7022" y="464791"/>
            <a:ext cx="5340775" cy="593521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52" y="481086"/>
            <a:ext cx="4006265" cy="59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4511"/>
          <a:stretch/>
        </p:blipFill>
        <p:spPr>
          <a:xfrm>
            <a:off x="445465" y="1338179"/>
            <a:ext cx="4778375" cy="48496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423" y="618334"/>
            <a:ext cx="6472262" cy="280193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986" y="3426042"/>
            <a:ext cx="6124699" cy="316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237" r="2703" b="55897"/>
          <a:stretch/>
        </p:blipFill>
        <p:spPr>
          <a:xfrm>
            <a:off x="449767" y="769017"/>
            <a:ext cx="11608311" cy="43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48981" y="572594"/>
            <a:ext cx="8911687" cy="728172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Penetrasyon</a:t>
            </a:r>
            <a:r>
              <a:rPr lang="en-GB" b="1" dirty="0">
                <a:solidFill>
                  <a:srgbClr val="0070C0"/>
                </a:solidFill>
              </a:rPr>
              <a:t>:</a:t>
            </a:r>
            <a:r>
              <a:rPr lang="en-GB" b="1" dirty="0"/>
              <a:t> 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9657" y="1863143"/>
            <a:ext cx="9701011" cy="3777622"/>
          </a:xfrm>
        </p:spPr>
        <p:txBody>
          <a:bodyPr>
            <a:norm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sadece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mekaniksel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basınçla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gerçekleşmeyebilir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Girişte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ayrıca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duvarını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eritici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enzimlerde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oynayabilir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enzimler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kütikulayı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epidermis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hücrelerini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yumuşatarak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kuvvetli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basınca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gerek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kalmadan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dokuya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girmesini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kolaylaştırır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olayında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kimyasal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maddelerin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oynaması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obligat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lerde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görülür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0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48981" y="572594"/>
            <a:ext cx="8911687" cy="728172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Penetrasyon</a:t>
            </a:r>
            <a:r>
              <a:rPr lang="en-GB" b="1" dirty="0">
                <a:solidFill>
                  <a:srgbClr val="0070C0"/>
                </a:solidFill>
              </a:rPr>
              <a:t>:</a:t>
            </a:r>
            <a:r>
              <a:rPr lang="en-GB" b="1" dirty="0"/>
              <a:t> 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8750" y="1300765"/>
            <a:ext cx="8915400" cy="48553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virüsler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bakteriler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viroidler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fitoplazmalar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dokuya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doğal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açıklıklar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yaralardan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yaparlar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pasif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Doğal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açıklıklardan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stomalar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kütikülayı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delemeyen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birçok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fungus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türü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bakterilerin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penetrasyonunda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kullanılır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Yine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lentisel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hücreleri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funguslarca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kapısı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kullanılmaktadır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Yaprakların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uç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kenar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kısımlarında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çıkaran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organlar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hydatod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” lar da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giriş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kapısıdır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77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43060" b="33770"/>
          <a:stretch/>
        </p:blipFill>
        <p:spPr>
          <a:xfrm>
            <a:off x="614074" y="1644202"/>
            <a:ext cx="11411583" cy="304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51" y="624110"/>
            <a:ext cx="5334517" cy="495244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444" y="624110"/>
            <a:ext cx="6209999" cy="49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2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407" t="66229" r="8284" b="5383"/>
          <a:stretch/>
        </p:blipFill>
        <p:spPr>
          <a:xfrm>
            <a:off x="656822" y="1905000"/>
            <a:ext cx="11267260" cy="33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13376" y="662747"/>
            <a:ext cx="8911687" cy="831203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Mikroorganizmalar biyolojik denge kurma açısından çeşitli ilişkilere girerler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Simbiyosis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Sinerjizim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Antagonizm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81965" y="2043446"/>
            <a:ext cx="9774507" cy="3932351"/>
          </a:xfrm>
        </p:spPr>
        <p:txBody>
          <a:bodyPr>
            <a:noAutofit/>
          </a:bodyPr>
          <a:lstStyle/>
          <a:p>
            <a:r>
              <a:rPr 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Simbiyosis</a:t>
            </a:r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İki mikroorganizmadan her birinin diğerine bağlı olması ve her ikisinin de bu birliktelikte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n yarar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sağlaması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Nodozite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bakterileri</a:t>
            </a:r>
          </a:p>
          <a:p>
            <a:r>
              <a:rPr 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Sinerjizim</a:t>
            </a:r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İki veya daha fazla sayıdaki mikroorganizmanın beraber bulunduklarındaki etkileri, bazen bunların tek başlarına olan etkilerinden daha fazladır.</a:t>
            </a:r>
          </a:p>
          <a:p>
            <a:pPr marL="0" indent="0">
              <a:buNone/>
            </a:pP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20" y="863687"/>
            <a:ext cx="11463252" cy="3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39145" y="2646093"/>
            <a:ext cx="4477576" cy="1280890"/>
          </a:xfrm>
        </p:spPr>
        <p:txBody>
          <a:bodyPr>
            <a:normAutofit/>
          </a:bodyPr>
          <a:lstStyle/>
          <a:p>
            <a:r>
              <a:rPr lang="en-GB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endParaRPr lang="en-GB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0898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Enfeksiyon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71781" y="1275007"/>
            <a:ext cx="9568444" cy="4790941"/>
          </a:xfrm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pPr algn="just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hastalanmayı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ifade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eder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Patojenin hassas bitki hücreleri veya dokusu ile doğrudan temasa gelip, konukçudan gıda maddeleri sağlamaya başlaması olayına </a:t>
            </a:r>
            <a:r>
              <a:rPr lang="tr-T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denir.</a:t>
            </a: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Penetrasyondan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eğer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dokusunu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beslenme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gelişme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uygun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bulmuşsa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burada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yerleşir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noktasından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itibaren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yayılmaya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başlar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yayılma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yanlara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doğru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(lateral)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derinlere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doğru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(horizontal)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gerçekleşir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karakterine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bağlı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yayılma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bazen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küçük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noktada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sınırlı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kalabildiği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lokal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bazen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uzak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noktalara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kadar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bünyesinde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etkisini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gösterir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Buna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sistemik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adı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verilir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928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0898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Enfeksiyon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07386" y="1180562"/>
            <a:ext cx="9478292" cy="5052811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koşulda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derinliğine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ilerlemeyebilir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Yüzeyde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exogen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karakterdeki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funguslarda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generatif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vegetatif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dokusunun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yüzeyinde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gelişebilir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Konukçunun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üst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sıra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hücrelerine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haustorium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emeç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)’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larını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beslenirler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Endogen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dokusunun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derinliklerine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hücreler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arasında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intercellular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Bunlar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haustoriumları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aracılıyla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osmoz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yoluyla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beslenirler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kısım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endogenler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hücre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intracellular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Bunlar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beslenmelerini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doğrudan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osmoz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yoluyla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sağlarlar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7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2526" t="21068" r="9671" b="8858"/>
          <a:stretch/>
        </p:blipFill>
        <p:spPr>
          <a:xfrm>
            <a:off x="5383369" y="322245"/>
            <a:ext cx="6413679" cy="436593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0" y="2305318"/>
            <a:ext cx="6446770" cy="444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396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801" y="280115"/>
            <a:ext cx="5810250" cy="4572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49" y="2202197"/>
            <a:ext cx="56578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586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62" y="266164"/>
            <a:ext cx="9843564" cy="6489784"/>
          </a:xfrm>
        </p:spPr>
      </p:pic>
    </p:spTree>
    <p:extLst>
      <p:ext uri="{BB962C8B-B14F-4D97-AF65-F5344CB8AC3E}">
        <p14:creationId xmlns:p14="http://schemas.microsoft.com/office/powerpoint/2010/main" val="382925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79" y="182809"/>
            <a:ext cx="7655662" cy="6435804"/>
          </a:xfrm>
        </p:spPr>
      </p:pic>
    </p:spTree>
    <p:extLst>
      <p:ext uri="{BB962C8B-B14F-4D97-AF65-F5344CB8AC3E}">
        <p14:creationId xmlns:p14="http://schemas.microsoft.com/office/powerpoint/2010/main" val="8092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55" y="446467"/>
            <a:ext cx="8685345" cy="6108693"/>
          </a:xfrm>
        </p:spPr>
      </p:pic>
    </p:spTree>
    <p:extLst>
      <p:ext uri="{BB962C8B-B14F-4D97-AF65-F5344CB8AC3E}">
        <p14:creationId xmlns:p14="http://schemas.microsoft.com/office/powerpoint/2010/main" val="32851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71708" y="611231"/>
            <a:ext cx="8911687" cy="728172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Enfeksiyon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9962" y="1566930"/>
            <a:ext cx="8915400" cy="3777622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pPr algn="just"/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mikroorganizmalar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dokularına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girdikten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hastalanmayı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meydana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getiren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enzimler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dokularda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çökmelere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metabolik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faaliyetleri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bozan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ölüme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toksinler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büyüme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düzenleyiciler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polisakkaritler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salgılarlar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kimyasal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maddelerin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kısmı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mikroorganizmaların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fizyolojik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faaliyetleri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Örneğin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büyük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molekülleri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parçalayıp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besin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maddesi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almak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kısmı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hücreyi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bozmak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çökertmek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kullanılır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0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42235" y="1219200"/>
            <a:ext cx="9774507" cy="4357352"/>
          </a:xfrm>
        </p:spPr>
        <p:txBody>
          <a:bodyPr>
            <a:noAutofit/>
          </a:bodyPr>
          <a:lstStyle/>
          <a:p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Antagonizm: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canlı diğerine doğrudan ya da dolaylı olarak zarar verir; gelişmesini, çoğalmasını olumsuz etkiler ve yaşamını sınırlandırır ya da ortadan kaldırır.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Besin için rekabet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Ortam koşullarının değiştirilmesi</a:t>
            </a:r>
          </a:p>
          <a:p>
            <a:pPr lvl="3"/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Ortamın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osmatik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basıncı,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endParaRPr lang="tr-T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Zararlı maddeler oluşturması</a:t>
            </a:r>
          </a:p>
          <a:p>
            <a:pPr lvl="3"/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Antiyotikler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alkol,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kinon</a:t>
            </a:r>
            <a:endParaRPr lang="tr-T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Organizmalar arası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parazitizm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5798" y="559715"/>
            <a:ext cx="8911687" cy="650898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Enfeksiyon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91478" y="1335110"/>
            <a:ext cx="8915400" cy="5039932"/>
          </a:xfrm>
        </p:spPr>
        <p:txBody>
          <a:bodyPr>
            <a:noAutofit/>
          </a:bodyPr>
          <a:lstStyle/>
          <a:p>
            <a:r>
              <a:rPr lang="tr-TR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Enzimler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Pektin parçalayan enzimler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Selüloz parçalayan enzimler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Hemiselülase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ligninase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parçalayan enzimler</a:t>
            </a:r>
          </a:p>
          <a:p>
            <a:r>
              <a:rPr lang="tr-TR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Mikrobiyal</a:t>
            </a:r>
            <a:r>
              <a:rPr lang="tr-TR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toksinler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Vahşi ateş toksini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toksinleri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Victorin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Büyüme regülatörleri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Auxin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gibberellin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cytokinin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ethylen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IAA(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indol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asetik asit)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13387" y="2890791"/>
            <a:ext cx="5070005" cy="1280890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C00000"/>
                </a:solidFill>
              </a:rPr>
              <a:t>İnkubasyon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/>
            </a:r>
            <a:br>
              <a:rPr lang="tr-TR" b="1" dirty="0" smtClean="0">
                <a:solidFill>
                  <a:srgbClr val="C00000"/>
                </a:solidFill>
              </a:rPr>
            </a:br>
            <a:r>
              <a:rPr lang="en-GB" b="1" dirty="0" smtClean="0">
                <a:solidFill>
                  <a:srgbClr val="C00000"/>
                </a:solidFill>
              </a:rPr>
              <a:t>(</a:t>
            </a:r>
            <a:r>
              <a:rPr lang="en-GB" b="1" dirty="0" err="1">
                <a:solidFill>
                  <a:srgbClr val="C00000"/>
                </a:solidFill>
              </a:rPr>
              <a:t>Kuluçka</a:t>
            </a:r>
            <a:r>
              <a:rPr lang="en-GB" b="1" dirty="0">
                <a:solidFill>
                  <a:srgbClr val="C00000"/>
                </a:solidFill>
              </a:rPr>
              <a:t>) </a:t>
            </a:r>
            <a:endParaRPr lang="en-GB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4435" y="533958"/>
            <a:ext cx="8911687" cy="715293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İnkubasyon</a:t>
            </a:r>
            <a:r>
              <a:rPr lang="en-GB" b="1" dirty="0">
                <a:solidFill>
                  <a:srgbClr val="0070C0"/>
                </a:solidFill>
              </a:rPr>
              <a:t> (</a:t>
            </a:r>
            <a:r>
              <a:rPr lang="en-GB" b="1" dirty="0" err="1">
                <a:solidFill>
                  <a:srgbClr val="0070C0"/>
                </a:solidFill>
              </a:rPr>
              <a:t>Kuluçka</a:t>
            </a:r>
            <a:r>
              <a:rPr lang="en-GB" b="1" dirty="0">
                <a:solidFill>
                  <a:srgbClr val="0070C0"/>
                </a:solidFill>
              </a:rPr>
              <a:t>)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72535" y="1695718"/>
            <a:ext cx="10109357" cy="3777622"/>
          </a:xfrm>
        </p:spPr>
        <p:txBody>
          <a:bodyPr>
            <a:normAutofit/>
          </a:bodyPr>
          <a:lstStyle/>
          <a:p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Kuluçka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anılan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başlangıcından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enfeksiyondan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ilk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belirtilerinin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görüldüğü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zamana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kadar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süreyi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ifade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eder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bünyesi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içerisinde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yayılır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Kuluçka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çevre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koşullarına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bağlı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her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değişir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Etmenin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özelliğini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onun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karakteri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4435" y="533958"/>
            <a:ext cx="8911687" cy="715293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İnkubasyon</a:t>
            </a:r>
            <a:r>
              <a:rPr lang="en-GB" b="1" dirty="0">
                <a:solidFill>
                  <a:srgbClr val="0070C0"/>
                </a:solidFill>
              </a:rPr>
              <a:t> (</a:t>
            </a:r>
            <a:r>
              <a:rPr lang="en-GB" b="1" dirty="0" err="1">
                <a:solidFill>
                  <a:srgbClr val="0070C0"/>
                </a:solidFill>
              </a:rPr>
              <a:t>Kuluçka</a:t>
            </a:r>
            <a:r>
              <a:rPr lang="en-GB" b="1" dirty="0">
                <a:solidFill>
                  <a:srgbClr val="0070C0"/>
                </a:solidFill>
              </a:rPr>
              <a:t>)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72535" y="1695718"/>
            <a:ext cx="10109357" cy="3777622"/>
          </a:xfrm>
        </p:spPr>
        <p:txBody>
          <a:bodyPr>
            <a:normAutofit/>
          </a:bodyPr>
          <a:lstStyle/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Ancak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koşulda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süre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aynı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değildir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uluçka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süresini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çevre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faktörleri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etkilemektedir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kuluçka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bilinmesinin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kimyasal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savaşım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açısından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pratik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yararı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vardır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İlaçlama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kuluçka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döneminde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önce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yapılmalıdır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kalındığında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ilaçların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etkinliğinde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düşme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olacaktır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517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713387" y="2890791"/>
            <a:ext cx="5070005" cy="1280890"/>
          </a:xfrm>
        </p:spPr>
        <p:txBody>
          <a:bodyPr>
            <a:normAutofit fontScale="90000"/>
          </a:bodyPr>
          <a:lstStyle/>
          <a:p>
            <a:r>
              <a:rPr lang="en-GB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Sporulasyon</a:t>
            </a:r>
            <a:r>
              <a:rPr lang="tr-TR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Fruktifikasyon</a:t>
            </a:r>
            <a:r>
              <a:rPr lang="en-GB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17162" y="624110"/>
            <a:ext cx="8911687" cy="676656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Sporulasyon</a:t>
            </a:r>
            <a:r>
              <a:rPr lang="en-GB" b="1" dirty="0">
                <a:solidFill>
                  <a:srgbClr val="0070C0"/>
                </a:solidFill>
              </a:rPr>
              <a:t> (</a:t>
            </a:r>
            <a:r>
              <a:rPr lang="en-GB" b="1" dirty="0" err="1">
                <a:solidFill>
                  <a:srgbClr val="0070C0"/>
                </a:solidFill>
              </a:rPr>
              <a:t>Fruktifikasyon</a:t>
            </a:r>
            <a:r>
              <a:rPr lang="en-GB" b="1" dirty="0">
                <a:solidFill>
                  <a:srgbClr val="0070C0"/>
                </a:solidFill>
              </a:rPr>
              <a:t>)</a:t>
            </a:r>
            <a:r>
              <a:rPr lang="en-GB" b="1" i="1" dirty="0">
                <a:solidFill>
                  <a:srgbClr val="0070C0"/>
                </a:solidFill>
              </a:rPr>
              <a:t>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04355" y="1618445"/>
            <a:ext cx="9529808" cy="3777622"/>
          </a:xfrm>
        </p:spPr>
        <p:txBody>
          <a:bodyPr>
            <a:noAutofit/>
          </a:bodyPr>
          <a:lstStyle/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dokusunda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yayılma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gelişmesini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bitirdikten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çoğu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zaman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belirtilerinin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etrafında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generatif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organlarını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taşıyıcıları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evleri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oluştururlar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Sporulasyon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periyotları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karakterine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bağlı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hem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süre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hem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yoğunluk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hem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tekrarlama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bakımından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değişiklik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gösterir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Çevre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koşulları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sporulasyon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periyotlarını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etkilemektedir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09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4387" t="4520" r="45537" b="27381"/>
          <a:stretch/>
        </p:blipFill>
        <p:spPr>
          <a:xfrm>
            <a:off x="463639" y="218941"/>
            <a:ext cx="4565744" cy="34000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55809" t="6377" r="4771" b="24552"/>
          <a:stretch/>
        </p:blipFill>
        <p:spPr>
          <a:xfrm>
            <a:off x="7048768" y="210895"/>
            <a:ext cx="3421756" cy="328303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52161" t="9223" r="5142" b="41830"/>
          <a:stretch/>
        </p:blipFill>
        <p:spPr>
          <a:xfrm>
            <a:off x="7381606" y="3493931"/>
            <a:ext cx="2756079" cy="323259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3551" t="3510" r="57543" b="46372"/>
          <a:stretch/>
        </p:blipFill>
        <p:spPr>
          <a:xfrm>
            <a:off x="1957588" y="3548130"/>
            <a:ext cx="2511380" cy="33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737" t="1315" r="5490" b="62441"/>
          <a:stretch/>
        </p:blipFill>
        <p:spPr>
          <a:xfrm>
            <a:off x="669702" y="624110"/>
            <a:ext cx="11338102" cy="551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6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4195" t="58028" r="4804" b="15305"/>
          <a:stretch/>
        </p:blipFill>
        <p:spPr>
          <a:xfrm>
            <a:off x="677808" y="1415922"/>
            <a:ext cx="10966731" cy="39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508" t="37559" r="6405" b="42159"/>
          <a:stretch/>
        </p:blipFill>
        <p:spPr>
          <a:xfrm>
            <a:off x="672913" y="1264555"/>
            <a:ext cx="10831699" cy="34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97465" y="469563"/>
            <a:ext cx="8911687" cy="71529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PARAZİTİZM VE PATOJENİSİTE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8748" y="1184856"/>
            <a:ext cx="10070721" cy="4177048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organizmaların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içerisinde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yaşamlarını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sürdürürken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ihtiyaç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duydukları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gıda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maddelerini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sağlarlar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tür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organizmalar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isimlendirilir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Parazitin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gıda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maddelerini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konukçudan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temin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etmesi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parazitizm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bilinmektedir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465" y="4223667"/>
            <a:ext cx="4047065" cy="227647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108" y="4223667"/>
            <a:ext cx="4039223" cy="22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17162" y="624110"/>
            <a:ext cx="8911687" cy="676656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Sporulasyon</a:t>
            </a:r>
            <a:r>
              <a:rPr lang="en-GB" b="1" dirty="0">
                <a:solidFill>
                  <a:srgbClr val="0070C0"/>
                </a:solidFill>
              </a:rPr>
              <a:t> (</a:t>
            </a:r>
            <a:r>
              <a:rPr lang="en-GB" b="1" dirty="0" err="1">
                <a:solidFill>
                  <a:srgbClr val="0070C0"/>
                </a:solidFill>
              </a:rPr>
              <a:t>Fruktifikasyon</a:t>
            </a:r>
            <a:r>
              <a:rPr lang="en-GB" b="1" dirty="0">
                <a:solidFill>
                  <a:srgbClr val="0070C0"/>
                </a:solidFill>
              </a:rPr>
              <a:t>)</a:t>
            </a:r>
            <a:r>
              <a:rPr lang="en-GB" b="1" i="1" dirty="0">
                <a:solidFill>
                  <a:srgbClr val="0070C0"/>
                </a:solidFill>
              </a:rPr>
              <a:t>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04355" y="1618445"/>
            <a:ext cx="9224494" cy="3777622"/>
          </a:xfrm>
        </p:spPr>
        <p:txBody>
          <a:bodyPr>
            <a:noAutofit/>
          </a:bodyPr>
          <a:lstStyle/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generatif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organlarını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vegetasyon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periyodunda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hasta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organlarında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oluşturdukları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kalıntılarda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ölü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kısımları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geliştirebilirler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İkinci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generatif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kışlık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dinlenme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formlarıdır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formları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ertesi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yıla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canlı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geçmek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amacıyla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geliştirir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15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8677" y="533958"/>
            <a:ext cx="8911687" cy="702414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Sporulasyon</a:t>
            </a:r>
            <a:r>
              <a:rPr lang="en-GB" b="1" dirty="0">
                <a:solidFill>
                  <a:srgbClr val="0070C0"/>
                </a:solidFill>
              </a:rPr>
              <a:t> (</a:t>
            </a:r>
            <a:r>
              <a:rPr lang="en-GB" b="1" dirty="0" err="1">
                <a:solidFill>
                  <a:srgbClr val="0070C0"/>
                </a:solidFill>
              </a:rPr>
              <a:t>Fruktifikasyon</a:t>
            </a:r>
            <a:r>
              <a:rPr lang="en-GB" b="1" dirty="0">
                <a:solidFill>
                  <a:srgbClr val="0070C0"/>
                </a:solidFill>
              </a:rPr>
              <a:t>)</a:t>
            </a:r>
            <a:r>
              <a:rPr lang="en-GB" b="1" i="1" dirty="0">
                <a:solidFill>
                  <a:srgbClr val="0070C0"/>
                </a:solidFill>
              </a:rPr>
              <a:t>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27082" y="1931832"/>
            <a:ext cx="8915400" cy="2266682"/>
          </a:xfrm>
        </p:spPr>
        <p:txBody>
          <a:bodyPr>
            <a:noAutofit/>
          </a:bodyPr>
          <a:lstStyle/>
          <a:p>
            <a:pPr algn="just"/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oluştuktan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sonra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bitkiye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çevre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şartlarına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bağlı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takım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belirtiler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oluşmaya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başlar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İşte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hastalanan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bitkinin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kendine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özgü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meydana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getirdiği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değişik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tip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belirtilere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SİMPTOM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=BELİRTİ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denir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belirti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işareti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değildir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404" y="533958"/>
            <a:ext cx="8911687" cy="702414"/>
          </a:xfrm>
        </p:spPr>
        <p:txBody>
          <a:bodyPr/>
          <a:lstStyle/>
          <a:p>
            <a:r>
              <a:rPr lang="en-GB" b="1" dirty="0" err="1">
                <a:solidFill>
                  <a:srgbClr val="0070C0"/>
                </a:solidFill>
              </a:rPr>
              <a:t>Sporulasyon</a:t>
            </a:r>
            <a:r>
              <a:rPr lang="en-GB" b="1" dirty="0">
                <a:solidFill>
                  <a:srgbClr val="0070C0"/>
                </a:solidFill>
              </a:rPr>
              <a:t> (</a:t>
            </a:r>
            <a:r>
              <a:rPr lang="en-GB" b="1" dirty="0" err="1">
                <a:solidFill>
                  <a:srgbClr val="0070C0"/>
                </a:solidFill>
              </a:rPr>
              <a:t>Fruktifikasyon</a:t>
            </a:r>
            <a:r>
              <a:rPr lang="en-GB" b="1" dirty="0">
                <a:solidFill>
                  <a:srgbClr val="0070C0"/>
                </a:solidFill>
              </a:rPr>
              <a:t>)</a:t>
            </a:r>
            <a:r>
              <a:rPr lang="en-GB" b="1" i="1" dirty="0">
                <a:solidFill>
                  <a:srgbClr val="0070C0"/>
                </a:solidFill>
              </a:rPr>
              <a:t>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8597" y="1609858"/>
            <a:ext cx="8915400" cy="4739425"/>
          </a:xfrm>
        </p:spPr>
        <p:txBody>
          <a:bodyPr>
            <a:noAutofit/>
          </a:bodyPr>
          <a:lstStyle/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Örneğin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kloroz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belirtisini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yani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bitkideki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sararmayı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etken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meydana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getirebilir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patojen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 fungus,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virus)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meydana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getirebildiği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topraktaki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demir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noksanlığı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bazı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zehirli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gazlar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oluşturabilir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Aynı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belirtisi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olabilir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Bazen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birden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oluşabilir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durumda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kompleks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karmaşık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belirtiler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oluşabilir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takdirde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hastalığın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teşhisi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zorlaşabilir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328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23223" y="521079"/>
            <a:ext cx="8911687" cy="599383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rgbClr val="0070C0"/>
                </a:solidFill>
              </a:rPr>
              <a:t>Bitkilerde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err="1">
                <a:solidFill>
                  <a:srgbClr val="0070C0"/>
                </a:solidFill>
              </a:rPr>
              <a:t>Hastalık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err="1">
                <a:solidFill>
                  <a:srgbClr val="0070C0"/>
                </a:solidFill>
              </a:rPr>
              <a:t>Gelişim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b="1" dirty="0" err="1">
                <a:solidFill>
                  <a:srgbClr val="0070C0"/>
                </a:solidFill>
              </a:rPr>
              <a:t>Devreleri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5916" y="1682838"/>
            <a:ext cx="4713668" cy="3314163"/>
          </a:xfrm>
          <a:ln w="28575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lvl="1"/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İnkubasyon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Fruktifikasyon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Sporulasyon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5819662" y="1682838"/>
            <a:ext cx="5809960" cy="331416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İnokulasyon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Penetrasyon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Enfeksiyon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Konukçu bitkide patojenlerin gelişmesi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Patojenlerin çoğalması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Patojenlerin yayılması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Patojenlerin kışlaması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3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48981" y="495321"/>
            <a:ext cx="8911687" cy="599383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Patojenlerin çoğalması</a:t>
            </a:r>
            <a:endParaRPr lang="en-GB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94507" y="1219199"/>
            <a:ext cx="8915400" cy="5194479"/>
          </a:xfrm>
        </p:spPr>
        <p:txBody>
          <a:bodyPr>
            <a:normAutofit/>
          </a:bodyPr>
          <a:lstStyle/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Eşeyli çoğalma 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Eşeysiz Çoğalma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Bakteriler 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Bölünerek çoğalırlar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Virüs ve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viroidler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Canlı konukçu hücrelerinin içinde kendi benzerlerini oluştururlar.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Parazitik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yüksek bitkiler </a:t>
            </a:r>
          </a:p>
          <a:p>
            <a:pPr lvl="1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Toprak üstü organlarında oluşturdukları tohumları ile veya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vejetatif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olarak çoğalırlar.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48981" y="495321"/>
            <a:ext cx="8911687" cy="599383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Patojenlerin yayılması</a:t>
            </a:r>
            <a:endParaRPr lang="en-GB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94507" y="1094704"/>
            <a:ext cx="8915400" cy="5194479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Çok az patojen kendisi hareket ederler.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Bazı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sporlarını aktif olarak fırlatabilirler.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Hava yolu ile yayılma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 ile yayılma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Böcek, Akar,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Nematod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 diğer vektörler ile yayılma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Polen, tohum, fide ve fidan ile yayılma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İnsanlar ile yayılma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2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97" y="624110"/>
            <a:ext cx="11529692" cy="57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92" y="297000"/>
            <a:ext cx="11149848" cy="63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87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48981" y="495321"/>
            <a:ext cx="8911687" cy="599383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Patojenlerin kışlaması</a:t>
            </a:r>
            <a:endParaRPr lang="en-GB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33144" y="833648"/>
            <a:ext cx="9581324" cy="5683062"/>
          </a:xfrm>
        </p:spPr>
        <p:txBody>
          <a:bodyPr>
            <a:normAutofit fontScale="92500" lnSpcReduction="10000"/>
          </a:bodyPr>
          <a:lstStyle/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endParaRPr lang="tr-TR" sz="24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Çok yıllık bitkilerde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enfekteli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dokularda, tomurcuk pullarında veya yere dökülmüş hastalıklı bitki artıklarında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miselyum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ve spor olarak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Tek yıllık bitkilerde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miselyum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dayanıklı spor veya yapılar oluşturarak, tohum veya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vejetatif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çoğalma organlarında, topraktaki bitki artıklarında veya toprakta</a:t>
            </a:r>
          </a:p>
          <a:p>
            <a:r>
              <a:rPr lang="tr-TR" sz="2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Bakteriler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Enfekteli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bitkilerde, tohumda, yumruda,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enfekteli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bitki artıklarında veya bazen toprakta</a:t>
            </a:r>
          </a:p>
          <a:p>
            <a:r>
              <a:rPr lang="tr-TR" sz="2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Virüs, </a:t>
            </a:r>
            <a:r>
              <a:rPr lang="tr-TR" sz="2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viroid</a:t>
            </a:r>
            <a:r>
              <a:rPr lang="tr-TR" sz="2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bazı bakteriler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Genelde canlı dokularda, bazı virüsler böceklerde, bazı virüs ve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viroidler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enfekteli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bitki artıklarında</a:t>
            </a:r>
          </a:p>
          <a:p>
            <a:r>
              <a:rPr lang="tr-TR" sz="2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Parazitik</a:t>
            </a:r>
            <a:r>
              <a:rPr lang="tr-TR" sz="2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yüksek bitkiler 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Tohum olarak toprakta veya konukçusunda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vejetatif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yapıda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7858"/>
          <a:stretch/>
        </p:blipFill>
        <p:spPr>
          <a:xfrm>
            <a:off x="999387" y="90152"/>
            <a:ext cx="9728715" cy="654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97465" y="469563"/>
            <a:ext cx="8911687" cy="71529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PARAZİTİZM VE PATOJENİSİTE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56585" y="1064654"/>
            <a:ext cx="9757884" cy="47952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Organizma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gruplarından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fungus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virüs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viroid, protozoa,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molliküt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parazitik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yüksek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bitkiler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parazitik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yeşil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algler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bitkileri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parazitlemekte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sonuçta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oluşumuna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neden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olmaktadır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parazitler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konukçuları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bitkilere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saldırılar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onlardan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ihtiyaç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duydukları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besinleri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temin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ederler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konukçuda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yayılır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çoğalırlar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16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856" y="570593"/>
            <a:ext cx="7553876" cy="6287407"/>
          </a:xfrm>
          <a:prstGeom prst="rect">
            <a:avLst/>
          </a:prstGeom>
        </p:spPr>
      </p:pic>
      <p:sp>
        <p:nvSpPr>
          <p:cNvPr id="5" name="Sağ Ok 4"/>
          <p:cNvSpPr/>
          <p:nvPr/>
        </p:nvSpPr>
        <p:spPr>
          <a:xfrm>
            <a:off x="1648496" y="3379446"/>
            <a:ext cx="1060339" cy="399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etin kutusu 5"/>
          <p:cNvSpPr txBox="1"/>
          <p:nvPr/>
        </p:nvSpPr>
        <p:spPr>
          <a:xfrm>
            <a:off x="358474" y="3366567"/>
            <a:ext cx="126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Başlangıç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5387" y="1596980"/>
            <a:ext cx="4910658" cy="408627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8545" t="5008" r="10611"/>
          <a:stretch/>
        </p:blipFill>
        <p:spPr>
          <a:xfrm>
            <a:off x="314105" y="399244"/>
            <a:ext cx="6951282" cy="609170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511380" y="5797392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6</a:t>
            </a:r>
            <a:endParaRPr lang="en-GB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8388662" y="5492319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6</a:t>
            </a:r>
            <a:endParaRPr lang="en-GB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4171053" y="3949521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5</a:t>
            </a:r>
            <a:endParaRPr lang="en-GB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7013286" y="1530576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3</a:t>
            </a:r>
            <a:endParaRPr lang="en-GB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10835426" y="1530576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3</a:t>
            </a:r>
            <a:endParaRPr lang="en-GB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6531957" y="579685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2</a:t>
            </a:r>
            <a:endParaRPr lang="en-GB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8549648" y="1530576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2</a:t>
            </a:r>
            <a:endParaRPr lang="en-GB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7405129" y="2983605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1</a:t>
            </a:r>
            <a:endParaRPr lang="en-GB" b="1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4010067" y="214578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1</a:t>
            </a:r>
            <a:endParaRPr lang="en-GB" b="1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10996412" y="5003441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5</a:t>
            </a:r>
            <a:endParaRPr lang="en-GB" b="1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5981126" y="3168271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4</a:t>
            </a:r>
            <a:endParaRPr lang="en-GB" b="1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11707045" y="3270783"/>
            <a:ext cx="321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925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84587" y="572595"/>
            <a:ext cx="8911687" cy="779687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 Devri Tipleri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37678" y="1618445"/>
            <a:ext cx="9658596" cy="4795234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Tek döngülü hastalık devri (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monocyclic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 devri bir yılda veya bir vejetasyon döneminden diğerine bir tam döngü yapar.</a:t>
            </a:r>
          </a:p>
          <a:p>
            <a:pPr lvl="1"/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Sürme, rastık, kök çürüklüğü ve solgunluk oluşturan patojenler</a:t>
            </a:r>
          </a:p>
          <a:p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Çok döngülü hastalık devri(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polycyclic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veya </a:t>
            </a:r>
            <a:r>
              <a:rPr lang="tr-T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multicyclic</a:t>
            </a: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 yıl içerisinde hastalık devri birden fazla tekrarlanmaktadır.</a:t>
            </a:r>
          </a:p>
          <a:p>
            <a:pPr lvl="1"/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Mildiyö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Pas hastalıkları, yaprak lekesi ve yanıklık oluşturan patojenler.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Çok yıllık Hastalık devri: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tek döngülü hastalık devrinin tamamlanması bir yıldan fazla zaman alan hastalık devridir.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ğ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açlardaki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vasküler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fungal 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solgunluklar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viral 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enfeksiyonla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22095"/>
          <a:stretch/>
        </p:blipFill>
        <p:spPr>
          <a:xfrm>
            <a:off x="1159099" y="1365161"/>
            <a:ext cx="10002261" cy="518467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867437" y="2434106"/>
            <a:ext cx="33613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 döngülü hastalık devri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6606862" y="1365161"/>
            <a:ext cx="32969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 döngülü hastalık devri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3465</TotalTime>
  <Words>2756</Words>
  <Application>Microsoft Office PowerPoint</Application>
  <PresentationFormat>Geniş ekran</PresentationFormat>
  <Paragraphs>410</Paragraphs>
  <Slides>93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93</vt:i4>
      </vt:variant>
    </vt:vector>
  </HeadingPairs>
  <TitlesOfParts>
    <vt:vector size="100" baseType="lpstr">
      <vt:lpstr>Arial</vt:lpstr>
      <vt:lpstr>Arial</vt:lpstr>
      <vt:lpstr>Arial Black</vt:lpstr>
      <vt:lpstr>Calibri</vt:lpstr>
      <vt:lpstr>Century Gothic</vt:lpstr>
      <vt:lpstr>Wingdings 3</vt:lpstr>
      <vt:lpstr>Duman</vt:lpstr>
      <vt:lpstr>Fitopatoloji</vt:lpstr>
      <vt:lpstr>Parazitizim Ve Hastalık Gelişimi </vt:lpstr>
      <vt:lpstr>Parazitizim Ve Hastalık Gelişimi </vt:lpstr>
      <vt:lpstr>Parazitizim Ve Hastalık Gelişimi </vt:lpstr>
      <vt:lpstr>PowerPoint Sunusu</vt:lpstr>
      <vt:lpstr>Mikroorganizmalar biyolojik denge kurma açısından çeşitli ilişkilere girerler Simbiyosis, Sinerjizim, Antagonizm</vt:lpstr>
      <vt:lpstr>PowerPoint Sunusu</vt:lpstr>
      <vt:lpstr>PARAZİTİZM VE PATOJENİSİTE </vt:lpstr>
      <vt:lpstr>PARAZİTİZM VE PATOJENİSİTE </vt:lpstr>
      <vt:lpstr>PARAZİTİZM VE PATOJENİSİTE </vt:lpstr>
      <vt:lpstr>PARAZİTİZM VE PATOJENİSİTE </vt:lpstr>
      <vt:lpstr>PARAZİTİZM VE PATOJENİSİTE </vt:lpstr>
      <vt:lpstr>PARAZİTİZM VE PATOJENİSİTE </vt:lpstr>
      <vt:lpstr>PARAZİTİZM VE PATOJENİSİTE </vt:lpstr>
      <vt:lpstr>PowerPoint Sunusu</vt:lpstr>
      <vt:lpstr>PARAZİTİZM VE PATOJENİSİTE </vt:lpstr>
      <vt:lpstr>PARAZİTİZM VE PATOJENİSİTE </vt:lpstr>
      <vt:lpstr>PATOJENLERİN KONUKÇU DİZİSİ </vt:lpstr>
      <vt:lpstr>PATOJENLERİN KONUKÇU DİZİSİ </vt:lpstr>
      <vt:lpstr>PATOJENLERİN KONUKÇU DİZİSİ </vt:lpstr>
      <vt:lpstr>BİTKİLERDE HASTALIK GELİŞİMİ </vt:lpstr>
      <vt:lpstr>BİTKİLERDE HASTALIK GELİŞİMİ </vt:lpstr>
      <vt:lpstr>PowerPoint Sunusu</vt:lpstr>
      <vt:lpstr>BİTKİLERDE HASTALIK GELİŞİMİ</vt:lpstr>
      <vt:lpstr>BİTKİLERDE HASTALIK GELİŞİMİ</vt:lpstr>
      <vt:lpstr>BİTKİLERDE HASTALIK GELİŞİMİ</vt:lpstr>
      <vt:lpstr>BİTKİLERDE HASTALIK GELİŞİMİ</vt:lpstr>
      <vt:lpstr>Bitkilerde Hastalık Gelişim Dönemleri</vt:lpstr>
      <vt:lpstr>Bitkilerde Hastalık Gelişim Devreleri</vt:lpstr>
      <vt:lpstr>Bitkilerde Hastalık Gelişim Devreleri</vt:lpstr>
      <vt:lpstr>PowerPoint Sunusu</vt:lpstr>
      <vt:lpstr>İnokulasyon:</vt:lpstr>
      <vt:lpstr>PowerPoint Sunusu</vt:lpstr>
      <vt:lpstr>PowerPoint Sunusu</vt:lpstr>
      <vt:lpstr>PowerPoint Sunusu</vt:lpstr>
      <vt:lpstr>PowerPoint Sunusu</vt:lpstr>
      <vt:lpstr>İnokulasyon:</vt:lpstr>
      <vt:lpstr>İnokulasyon:</vt:lpstr>
      <vt:lpstr>PowerPoint Sunusu</vt:lpstr>
      <vt:lpstr>PowerPoint Sunusu</vt:lpstr>
      <vt:lpstr>PowerPoint Sunusu</vt:lpstr>
      <vt:lpstr>İnokulasyon:</vt:lpstr>
      <vt:lpstr>İnokulasyon:</vt:lpstr>
      <vt:lpstr>PowerPoint Sunusu</vt:lpstr>
      <vt:lpstr>PowerPoint Sunusu</vt:lpstr>
      <vt:lpstr>İnokulasyon:</vt:lpstr>
      <vt:lpstr>İnokulasyon:</vt:lpstr>
      <vt:lpstr>PENETRASYON</vt:lpstr>
      <vt:lpstr>Penetrasyon: </vt:lpstr>
      <vt:lpstr>Penetrasyon: </vt:lpstr>
      <vt:lpstr>PowerPoint Sunusu</vt:lpstr>
      <vt:lpstr>PowerPoint Sunusu</vt:lpstr>
      <vt:lpstr>PowerPoint Sunusu</vt:lpstr>
      <vt:lpstr>PowerPoint Sunusu</vt:lpstr>
      <vt:lpstr>Penetrasyon: </vt:lpstr>
      <vt:lpstr>Penetrasyon: </vt:lpstr>
      <vt:lpstr>PowerPoint Sunusu</vt:lpstr>
      <vt:lpstr>PowerPoint Sunusu</vt:lpstr>
      <vt:lpstr>PowerPoint Sunusu</vt:lpstr>
      <vt:lpstr>PowerPoint Sunusu</vt:lpstr>
      <vt:lpstr>Enfeksiyon</vt:lpstr>
      <vt:lpstr>Enfeksiyon: </vt:lpstr>
      <vt:lpstr>Enfeksiyon: </vt:lpstr>
      <vt:lpstr>PowerPoint Sunusu</vt:lpstr>
      <vt:lpstr>PowerPoint Sunusu</vt:lpstr>
      <vt:lpstr>PowerPoint Sunusu</vt:lpstr>
      <vt:lpstr>PowerPoint Sunusu</vt:lpstr>
      <vt:lpstr>PowerPoint Sunusu</vt:lpstr>
      <vt:lpstr>Enfeksiyon: </vt:lpstr>
      <vt:lpstr>Enfeksiyon: </vt:lpstr>
      <vt:lpstr>İnkubasyon  (Kuluçka) </vt:lpstr>
      <vt:lpstr>İnkubasyon (Kuluçka) </vt:lpstr>
      <vt:lpstr>İnkubasyon (Kuluçka) </vt:lpstr>
      <vt:lpstr>Sporulasyon (Fruktifikasyon) </vt:lpstr>
      <vt:lpstr>Sporulasyon (Fruktifikasyon) </vt:lpstr>
      <vt:lpstr>PowerPoint Sunusu</vt:lpstr>
      <vt:lpstr>PowerPoint Sunusu</vt:lpstr>
      <vt:lpstr>PowerPoint Sunusu</vt:lpstr>
      <vt:lpstr>PowerPoint Sunusu</vt:lpstr>
      <vt:lpstr>Sporulasyon (Fruktifikasyon) </vt:lpstr>
      <vt:lpstr>Sporulasyon (Fruktifikasyon) </vt:lpstr>
      <vt:lpstr>Sporulasyon (Fruktifikasyon) </vt:lpstr>
      <vt:lpstr>Bitkilerde Hastalık Gelişim Devreleri</vt:lpstr>
      <vt:lpstr>Patojenlerin çoğalması</vt:lpstr>
      <vt:lpstr>Patojenlerin yayılması</vt:lpstr>
      <vt:lpstr>PowerPoint Sunusu</vt:lpstr>
      <vt:lpstr>PowerPoint Sunusu</vt:lpstr>
      <vt:lpstr>Patojenlerin kışlaması</vt:lpstr>
      <vt:lpstr>PowerPoint Sunusu</vt:lpstr>
      <vt:lpstr>PowerPoint Sunusu</vt:lpstr>
      <vt:lpstr>PowerPoint Sunusu</vt:lpstr>
      <vt:lpstr>Hastalık Devri Tipleri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Ölçme bilgisi</dc:title>
  <dc:creator>PackBell</dc:creator>
  <cp:lastModifiedBy>hakem</cp:lastModifiedBy>
  <cp:revision>286</cp:revision>
  <dcterms:created xsi:type="dcterms:W3CDTF">2015-10-05T20:20:57Z</dcterms:created>
  <dcterms:modified xsi:type="dcterms:W3CDTF">2023-03-13T07:23:21Z</dcterms:modified>
</cp:coreProperties>
</file>