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 id="2147483720" r:id="rId7"/>
    <p:sldMasterId id="2147483732" r:id="rId8"/>
  </p:sld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5" r:id="rId37"/>
    <p:sldId id="286" r:id="rId38"/>
    <p:sldId id="287" r:id="rId39"/>
    <p:sldId id="288" r:id="rId40"/>
    <p:sldId id="289" r:id="rId41"/>
    <p:sldId id="290" r:id="rId42"/>
    <p:sldId id="291" r:id="rId43"/>
    <p:sldId id="292" r:id="rId44"/>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64"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tableStyles" Target="tableStyle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viewProps" Target="viewProps.xml"/><Relationship Id="rId20" Type="http://schemas.openxmlformats.org/officeDocument/2006/relationships/slide" Target="slides/slide12.xml"/><Relationship Id="rId41" Type="http://schemas.openxmlformats.org/officeDocument/2006/relationships/slide" Target="slides/slide3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1" y="2130426"/>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32" y="3886200"/>
            <a:ext cx="6400801"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24.06.2019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24.06.2019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65"/>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65"/>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24.06.2019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29527" y="1366306"/>
            <a:ext cx="9401307" cy="942771"/>
          </a:xfrm>
        </p:spPr>
        <p:txBody>
          <a:bodyPr/>
          <a:lstStyle/>
          <a:p>
            <a:r>
              <a:rPr lang="en-US" smtClean="0"/>
              <a:t>Click to edit Master title style</a:t>
            </a:r>
            <a:endParaRPr lang="en-US"/>
          </a:p>
        </p:txBody>
      </p:sp>
      <p:sp>
        <p:nvSpPr>
          <p:cNvPr id="3" name="Subtitle 2"/>
          <p:cNvSpPr>
            <a:spLocks noGrp="1"/>
          </p:cNvSpPr>
          <p:nvPr>
            <p:ph type="subTitle" idx="1"/>
          </p:nvPr>
        </p:nvSpPr>
        <p:spPr>
          <a:xfrm>
            <a:off x="1659054" y="2492337"/>
            <a:ext cx="7742253" cy="1123995"/>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A56DD26-32A4-2A43-990A-6F7E5E73786E}" type="datetimeFigureOut">
              <a:rPr lang="en-US" smtClean="0">
                <a:solidFill>
                  <a:prstClr val="black">
                    <a:tint val="75000"/>
                  </a:prstClr>
                </a:solidFill>
              </a:rPr>
              <a:pPr/>
              <a:t>6/24/2019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86AF604-6CBA-6F4A-A6F6-26E48A4D0E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23593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56DD26-32A4-2A43-990A-6F7E5E73786E}" type="datetimeFigureOut">
              <a:rPr lang="en-US" smtClean="0">
                <a:solidFill>
                  <a:prstClr val="black">
                    <a:tint val="75000"/>
                  </a:prstClr>
                </a:solidFill>
              </a:rPr>
              <a:pPr/>
              <a:t>6/24/2019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86AF604-6CBA-6F4A-A6F6-26E48A4D0E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92425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73692" y="2826278"/>
            <a:ext cx="9401307" cy="87354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73692" y="1864195"/>
            <a:ext cx="9401307" cy="962115"/>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56DD26-32A4-2A43-990A-6F7E5E73786E}" type="datetimeFigureOut">
              <a:rPr lang="en-US" smtClean="0">
                <a:solidFill>
                  <a:prstClr val="black">
                    <a:tint val="75000"/>
                  </a:prstClr>
                </a:solidFill>
              </a:rPr>
              <a:pPr/>
              <a:t>6/24/2019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86AF604-6CBA-6F4A-A6F6-26E48A4D0E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53850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53018" y="1026257"/>
            <a:ext cx="4884993" cy="29026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622350" y="1026257"/>
            <a:ext cx="4884993" cy="29026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A56DD26-32A4-2A43-990A-6F7E5E73786E}" type="datetimeFigureOut">
              <a:rPr lang="en-US" smtClean="0">
                <a:solidFill>
                  <a:prstClr val="black">
                    <a:tint val="75000"/>
                  </a:prstClr>
                </a:solidFill>
              </a:rPr>
              <a:pPr/>
              <a:t>6/24/2019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86AF604-6CBA-6F4A-A6F6-26E48A4D0E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701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53018" y="984546"/>
            <a:ext cx="4886914" cy="4102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53018" y="1394813"/>
            <a:ext cx="4886914" cy="25340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618549" y="984546"/>
            <a:ext cx="4888833" cy="4102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18549" y="1394813"/>
            <a:ext cx="4888833" cy="25340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A56DD26-32A4-2A43-990A-6F7E5E73786E}" type="datetimeFigureOut">
              <a:rPr lang="en-US" smtClean="0">
                <a:solidFill>
                  <a:prstClr val="black">
                    <a:tint val="75000"/>
                  </a:prstClr>
                </a:solidFill>
              </a:rPr>
              <a:pPr/>
              <a:t>6/24/2019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86AF604-6CBA-6F4A-A6F6-26E48A4D0E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0173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A56DD26-32A4-2A43-990A-6F7E5E73786E}" type="datetimeFigureOut">
              <a:rPr lang="en-US" smtClean="0">
                <a:solidFill>
                  <a:prstClr val="black">
                    <a:tint val="75000"/>
                  </a:prstClr>
                </a:solidFill>
              </a:rPr>
              <a:pPr/>
              <a:t>6/24/2019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86AF604-6CBA-6F4A-A6F6-26E48A4D0E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0420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56DD26-32A4-2A43-990A-6F7E5E73786E}" type="datetimeFigureOut">
              <a:rPr lang="en-US" smtClean="0">
                <a:solidFill>
                  <a:prstClr val="black">
                    <a:tint val="75000"/>
                  </a:prstClr>
                </a:solidFill>
              </a:rPr>
              <a:pPr/>
              <a:t>6/24/2019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86AF604-6CBA-6F4A-A6F6-26E48A4D0E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57141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057" y="175115"/>
            <a:ext cx="3638783" cy="74525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324294" y="175115"/>
            <a:ext cx="6183049" cy="375377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53057" y="920373"/>
            <a:ext cx="3638783" cy="300852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56DD26-32A4-2A43-990A-6F7E5E73786E}" type="datetimeFigureOut">
              <a:rPr lang="en-US" smtClean="0">
                <a:solidFill>
                  <a:prstClr val="black">
                    <a:tint val="75000"/>
                  </a:prstClr>
                </a:solidFill>
              </a:rPr>
              <a:pPr/>
              <a:t>6/24/2019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86AF604-6CBA-6F4A-A6F6-26E48A4D0E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236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24.06.2019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67908" y="3078770"/>
            <a:ext cx="6636217" cy="363466"/>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167908" y="393023"/>
            <a:ext cx="6636217" cy="263894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167908" y="3442236"/>
            <a:ext cx="6636217" cy="51618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56DD26-32A4-2A43-990A-6F7E5E73786E}" type="datetimeFigureOut">
              <a:rPr lang="en-US" smtClean="0">
                <a:solidFill>
                  <a:prstClr val="black">
                    <a:tint val="75000"/>
                  </a:prstClr>
                </a:solidFill>
              </a:rPr>
              <a:pPr/>
              <a:t>6/24/2019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86AF604-6CBA-6F4A-A6F6-26E48A4D0E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31814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56DD26-32A4-2A43-990A-6F7E5E73786E}" type="datetimeFigureOut">
              <a:rPr lang="en-US" smtClean="0">
                <a:solidFill>
                  <a:prstClr val="black">
                    <a:tint val="75000"/>
                  </a:prstClr>
                </a:solidFill>
              </a:rPr>
              <a:pPr/>
              <a:t>6/24/2019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86AF604-6CBA-6F4A-A6F6-26E48A4D0E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5285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18762" y="176134"/>
            <a:ext cx="2488581" cy="375276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53018" y="176134"/>
            <a:ext cx="7281404" cy="375276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56DD26-32A4-2A43-990A-6F7E5E73786E}" type="datetimeFigureOut">
              <a:rPr lang="en-US" smtClean="0">
                <a:solidFill>
                  <a:prstClr val="black">
                    <a:tint val="75000"/>
                  </a:prstClr>
                </a:solidFill>
              </a:rPr>
              <a:pPr/>
              <a:t>6/24/2019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86AF604-6CBA-6F4A-A6F6-26E48A4D0E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29137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29527" y="1366306"/>
            <a:ext cx="9401307" cy="942771"/>
          </a:xfrm>
        </p:spPr>
        <p:txBody>
          <a:bodyPr/>
          <a:lstStyle/>
          <a:p>
            <a:r>
              <a:rPr lang="en-US" smtClean="0"/>
              <a:t>Click to edit Master title style</a:t>
            </a:r>
            <a:endParaRPr lang="en-US"/>
          </a:p>
        </p:txBody>
      </p:sp>
      <p:sp>
        <p:nvSpPr>
          <p:cNvPr id="3" name="Subtitle 2"/>
          <p:cNvSpPr>
            <a:spLocks noGrp="1"/>
          </p:cNvSpPr>
          <p:nvPr>
            <p:ph type="subTitle" idx="1"/>
          </p:nvPr>
        </p:nvSpPr>
        <p:spPr>
          <a:xfrm>
            <a:off x="1659054" y="2492337"/>
            <a:ext cx="7742253" cy="1123995"/>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A56DD26-32A4-2A43-990A-6F7E5E73786E}" type="datetimeFigureOut">
              <a:rPr lang="en-US" smtClean="0">
                <a:solidFill>
                  <a:prstClr val="black">
                    <a:tint val="75000"/>
                  </a:prstClr>
                </a:solidFill>
              </a:rPr>
              <a:pPr/>
              <a:t>6/24/2019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86AF604-6CBA-6F4A-A6F6-26E48A4D0E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65966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56DD26-32A4-2A43-990A-6F7E5E73786E}" type="datetimeFigureOut">
              <a:rPr lang="en-US" smtClean="0">
                <a:solidFill>
                  <a:prstClr val="black">
                    <a:tint val="75000"/>
                  </a:prstClr>
                </a:solidFill>
              </a:rPr>
              <a:pPr/>
              <a:t>6/24/2019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86AF604-6CBA-6F4A-A6F6-26E48A4D0E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86653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73692" y="2826278"/>
            <a:ext cx="9401307" cy="87354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73692" y="1864193"/>
            <a:ext cx="9401307" cy="962115"/>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56DD26-32A4-2A43-990A-6F7E5E73786E}" type="datetimeFigureOut">
              <a:rPr lang="en-US" smtClean="0">
                <a:solidFill>
                  <a:prstClr val="black">
                    <a:tint val="75000"/>
                  </a:prstClr>
                </a:solidFill>
              </a:rPr>
              <a:pPr/>
              <a:t>6/24/2019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86AF604-6CBA-6F4A-A6F6-26E48A4D0E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18221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53018" y="1026257"/>
            <a:ext cx="4884993" cy="29026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622350" y="1026257"/>
            <a:ext cx="4884993" cy="29026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A56DD26-32A4-2A43-990A-6F7E5E73786E}" type="datetimeFigureOut">
              <a:rPr lang="en-US" smtClean="0">
                <a:solidFill>
                  <a:prstClr val="black">
                    <a:tint val="75000"/>
                  </a:prstClr>
                </a:solidFill>
              </a:rPr>
              <a:pPr/>
              <a:t>6/24/2019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86AF604-6CBA-6F4A-A6F6-26E48A4D0E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63710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53018" y="984544"/>
            <a:ext cx="4886914" cy="4102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53018" y="1394813"/>
            <a:ext cx="4886914" cy="25340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618547" y="984544"/>
            <a:ext cx="4888833" cy="4102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18547" y="1394813"/>
            <a:ext cx="4888833" cy="25340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A56DD26-32A4-2A43-990A-6F7E5E73786E}" type="datetimeFigureOut">
              <a:rPr lang="en-US" smtClean="0">
                <a:solidFill>
                  <a:prstClr val="black">
                    <a:tint val="75000"/>
                  </a:prstClr>
                </a:solidFill>
              </a:rPr>
              <a:pPr/>
              <a:t>6/24/2019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86AF604-6CBA-6F4A-A6F6-26E48A4D0E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34787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A56DD26-32A4-2A43-990A-6F7E5E73786E}" type="datetimeFigureOut">
              <a:rPr lang="en-US" smtClean="0">
                <a:solidFill>
                  <a:prstClr val="black">
                    <a:tint val="75000"/>
                  </a:prstClr>
                </a:solidFill>
              </a:rPr>
              <a:pPr/>
              <a:t>6/24/2019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86AF604-6CBA-6F4A-A6F6-26E48A4D0E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80845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56DD26-32A4-2A43-990A-6F7E5E73786E}" type="datetimeFigureOut">
              <a:rPr lang="en-US" smtClean="0">
                <a:solidFill>
                  <a:prstClr val="black">
                    <a:tint val="75000"/>
                  </a:prstClr>
                </a:solidFill>
              </a:rPr>
              <a:pPr/>
              <a:t>6/24/2019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86AF604-6CBA-6F4A-A6F6-26E48A4D0E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34187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t>24.06.2019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055" y="175115"/>
            <a:ext cx="3638783" cy="74525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324294" y="175115"/>
            <a:ext cx="6183049" cy="375377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53055" y="920373"/>
            <a:ext cx="3638783" cy="300852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56DD26-32A4-2A43-990A-6F7E5E73786E}" type="datetimeFigureOut">
              <a:rPr lang="en-US" smtClean="0">
                <a:solidFill>
                  <a:prstClr val="black">
                    <a:tint val="75000"/>
                  </a:prstClr>
                </a:solidFill>
              </a:rPr>
              <a:pPr/>
              <a:t>6/24/2019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86AF604-6CBA-6F4A-A6F6-26E48A4D0E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80439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67908" y="3078770"/>
            <a:ext cx="6636217" cy="363466"/>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167908" y="393021"/>
            <a:ext cx="6636217" cy="263894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167908" y="3442236"/>
            <a:ext cx="6636217" cy="51618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56DD26-32A4-2A43-990A-6F7E5E73786E}" type="datetimeFigureOut">
              <a:rPr lang="en-US" smtClean="0">
                <a:solidFill>
                  <a:prstClr val="black">
                    <a:tint val="75000"/>
                  </a:prstClr>
                </a:solidFill>
              </a:rPr>
              <a:pPr/>
              <a:t>6/24/2019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86AF604-6CBA-6F4A-A6F6-26E48A4D0E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25983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56DD26-32A4-2A43-990A-6F7E5E73786E}" type="datetimeFigureOut">
              <a:rPr lang="en-US" smtClean="0">
                <a:solidFill>
                  <a:prstClr val="black">
                    <a:tint val="75000"/>
                  </a:prstClr>
                </a:solidFill>
              </a:rPr>
              <a:pPr/>
              <a:t>6/24/2019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86AF604-6CBA-6F4A-A6F6-26E48A4D0E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52507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18762" y="176134"/>
            <a:ext cx="2488581" cy="375276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53018" y="176134"/>
            <a:ext cx="7281404" cy="375276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56DD26-32A4-2A43-990A-6F7E5E73786E}" type="datetimeFigureOut">
              <a:rPr lang="en-US" smtClean="0">
                <a:solidFill>
                  <a:prstClr val="black">
                    <a:tint val="75000"/>
                  </a:prstClr>
                </a:solidFill>
              </a:rPr>
              <a:pPr/>
              <a:t>6/24/2019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86AF604-6CBA-6F4A-A6F6-26E48A4D0E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82418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29527" y="1366306"/>
            <a:ext cx="9401307" cy="942771"/>
          </a:xfrm>
        </p:spPr>
        <p:txBody>
          <a:bodyPr/>
          <a:lstStyle/>
          <a:p>
            <a:r>
              <a:rPr lang="en-US" smtClean="0"/>
              <a:t>Click to edit Master title style</a:t>
            </a:r>
            <a:endParaRPr lang="en-US"/>
          </a:p>
        </p:txBody>
      </p:sp>
      <p:sp>
        <p:nvSpPr>
          <p:cNvPr id="3" name="Subtitle 2"/>
          <p:cNvSpPr>
            <a:spLocks noGrp="1"/>
          </p:cNvSpPr>
          <p:nvPr>
            <p:ph type="subTitle" idx="1"/>
          </p:nvPr>
        </p:nvSpPr>
        <p:spPr>
          <a:xfrm>
            <a:off x="1659054" y="2492337"/>
            <a:ext cx="7742253" cy="1123995"/>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A56DD26-32A4-2A43-990A-6F7E5E73786E}" type="datetimeFigureOut">
              <a:rPr lang="en-US" smtClean="0">
                <a:solidFill>
                  <a:prstClr val="black">
                    <a:tint val="75000"/>
                  </a:prstClr>
                </a:solidFill>
              </a:rPr>
              <a:pPr/>
              <a:t>6/24/2019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86AF604-6CBA-6F4A-A6F6-26E48A4D0E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87518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56DD26-32A4-2A43-990A-6F7E5E73786E}" type="datetimeFigureOut">
              <a:rPr lang="en-US" smtClean="0">
                <a:solidFill>
                  <a:prstClr val="black">
                    <a:tint val="75000"/>
                  </a:prstClr>
                </a:solidFill>
              </a:rPr>
              <a:pPr/>
              <a:t>6/24/2019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86AF604-6CBA-6F4A-A6F6-26E48A4D0E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889021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73692" y="2826278"/>
            <a:ext cx="9401307" cy="87354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73692" y="1864190"/>
            <a:ext cx="9401307" cy="962115"/>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56DD26-32A4-2A43-990A-6F7E5E73786E}" type="datetimeFigureOut">
              <a:rPr lang="en-US" smtClean="0">
                <a:solidFill>
                  <a:prstClr val="black">
                    <a:tint val="75000"/>
                  </a:prstClr>
                </a:solidFill>
              </a:rPr>
              <a:pPr/>
              <a:t>6/24/2019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86AF604-6CBA-6F4A-A6F6-26E48A4D0E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32531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53018" y="1026257"/>
            <a:ext cx="4884993" cy="29026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622350" y="1026257"/>
            <a:ext cx="4884993" cy="29026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A56DD26-32A4-2A43-990A-6F7E5E73786E}" type="datetimeFigureOut">
              <a:rPr lang="en-US" smtClean="0">
                <a:solidFill>
                  <a:prstClr val="black">
                    <a:tint val="75000"/>
                  </a:prstClr>
                </a:solidFill>
              </a:rPr>
              <a:pPr/>
              <a:t>6/24/2019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86AF604-6CBA-6F4A-A6F6-26E48A4D0E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922082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53018" y="984541"/>
            <a:ext cx="4886914" cy="4102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53018" y="1394813"/>
            <a:ext cx="4886914" cy="25340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618543" y="984541"/>
            <a:ext cx="4888833" cy="4102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18543" y="1394813"/>
            <a:ext cx="4888833" cy="25340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A56DD26-32A4-2A43-990A-6F7E5E73786E}" type="datetimeFigureOut">
              <a:rPr lang="en-US" smtClean="0">
                <a:solidFill>
                  <a:prstClr val="black">
                    <a:tint val="75000"/>
                  </a:prstClr>
                </a:solidFill>
              </a:rPr>
              <a:pPr/>
              <a:t>6/24/2019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86AF604-6CBA-6F4A-A6F6-26E48A4D0E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626783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A56DD26-32A4-2A43-990A-6F7E5E73786E}" type="datetimeFigureOut">
              <a:rPr lang="en-US" smtClean="0">
                <a:solidFill>
                  <a:prstClr val="black">
                    <a:tint val="75000"/>
                  </a:prstClr>
                </a:solidFill>
              </a:rPr>
              <a:pPr/>
              <a:t>6/24/2019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86AF604-6CBA-6F4A-A6F6-26E48A4D0E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83668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3" y="1600200"/>
            <a:ext cx="403859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59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A23720DD-5B6D-40BF-8493-A6B52D484E6B}" type="datetimeFigureOut">
              <a:rPr lang="tr-TR" smtClean="0"/>
              <a:t>24.06.2019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56DD26-32A4-2A43-990A-6F7E5E73786E}" type="datetimeFigureOut">
              <a:rPr lang="en-US" smtClean="0">
                <a:solidFill>
                  <a:prstClr val="black">
                    <a:tint val="75000"/>
                  </a:prstClr>
                </a:solidFill>
              </a:rPr>
              <a:pPr/>
              <a:t>6/24/2019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86AF604-6CBA-6F4A-A6F6-26E48A4D0E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43771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051" y="175115"/>
            <a:ext cx="3638783" cy="74525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324294" y="175115"/>
            <a:ext cx="6183049" cy="375377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53051" y="920373"/>
            <a:ext cx="3638783" cy="300852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56DD26-32A4-2A43-990A-6F7E5E73786E}" type="datetimeFigureOut">
              <a:rPr lang="en-US" smtClean="0">
                <a:solidFill>
                  <a:prstClr val="black">
                    <a:tint val="75000"/>
                  </a:prstClr>
                </a:solidFill>
              </a:rPr>
              <a:pPr/>
              <a:t>6/24/2019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86AF604-6CBA-6F4A-A6F6-26E48A4D0E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513534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67908" y="3078770"/>
            <a:ext cx="6636217" cy="363466"/>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167908" y="393018"/>
            <a:ext cx="6636217" cy="263894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167908" y="3442236"/>
            <a:ext cx="6636217" cy="51618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56DD26-32A4-2A43-990A-6F7E5E73786E}" type="datetimeFigureOut">
              <a:rPr lang="en-US" smtClean="0">
                <a:solidFill>
                  <a:prstClr val="black">
                    <a:tint val="75000"/>
                  </a:prstClr>
                </a:solidFill>
              </a:rPr>
              <a:pPr/>
              <a:t>6/24/2019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86AF604-6CBA-6F4A-A6F6-26E48A4D0E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276072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56DD26-32A4-2A43-990A-6F7E5E73786E}" type="datetimeFigureOut">
              <a:rPr lang="en-US" smtClean="0">
                <a:solidFill>
                  <a:prstClr val="black">
                    <a:tint val="75000"/>
                  </a:prstClr>
                </a:solidFill>
              </a:rPr>
              <a:pPr/>
              <a:t>6/24/2019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86AF604-6CBA-6F4A-A6F6-26E48A4D0E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511474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18762" y="176134"/>
            <a:ext cx="2488581" cy="375276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53018" y="176134"/>
            <a:ext cx="7281404" cy="375276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56DD26-32A4-2A43-990A-6F7E5E73786E}" type="datetimeFigureOut">
              <a:rPr lang="en-US" smtClean="0">
                <a:solidFill>
                  <a:prstClr val="black">
                    <a:tint val="75000"/>
                  </a:prstClr>
                </a:solidFill>
              </a:rPr>
              <a:pPr/>
              <a:t>6/24/2019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86AF604-6CBA-6F4A-A6F6-26E48A4D0E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237733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29527" y="1366306"/>
            <a:ext cx="9401307" cy="942771"/>
          </a:xfrm>
        </p:spPr>
        <p:txBody>
          <a:bodyPr/>
          <a:lstStyle/>
          <a:p>
            <a:r>
              <a:rPr lang="en-US" smtClean="0"/>
              <a:t>Click to edit Master title style</a:t>
            </a:r>
            <a:endParaRPr lang="en-US"/>
          </a:p>
        </p:txBody>
      </p:sp>
      <p:sp>
        <p:nvSpPr>
          <p:cNvPr id="3" name="Subtitle 2"/>
          <p:cNvSpPr>
            <a:spLocks noGrp="1"/>
          </p:cNvSpPr>
          <p:nvPr>
            <p:ph type="subTitle" idx="1"/>
          </p:nvPr>
        </p:nvSpPr>
        <p:spPr>
          <a:xfrm>
            <a:off x="1659054" y="2492337"/>
            <a:ext cx="7742253" cy="1123995"/>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A56DD26-32A4-2A43-990A-6F7E5E73786E}" type="datetimeFigureOut">
              <a:rPr lang="en-US" smtClean="0">
                <a:solidFill>
                  <a:prstClr val="black">
                    <a:tint val="75000"/>
                  </a:prstClr>
                </a:solidFill>
              </a:rPr>
              <a:pPr/>
              <a:t>6/24/2019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86AF604-6CBA-6F4A-A6F6-26E48A4D0E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552339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56DD26-32A4-2A43-990A-6F7E5E73786E}" type="datetimeFigureOut">
              <a:rPr lang="en-US" smtClean="0">
                <a:solidFill>
                  <a:prstClr val="black">
                    <a:tint val="75000"/>
                  </a:prstClr>
                </a:solidFill>
              </a:rPr>
              <a:pPr/>
              <a:t>6/24/2019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86AF604-6CBA-6F4A-A6F6-26E48A4D0E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533224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73692" y="2826278"/>
            <a:ext cx="9401307" cy="87354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73692" y="1864186"/>
            <a:ext cx="9401307" cy="962115"/>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56DD26-32A4-2A43-990A-6F7E5E73786E}" type="datetimeFigureOut">
              <a:rPr lang="en-US" smtClean="0">
                <a:solidFill>
                  <a:prstClr val="black">
                    <a:tint val="75000"/>
                  </a:prstClr>
                </a:solidFill>
              </a:rPr>
              <a:pPr/>
              <a:t>6/24/2019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86AF604-6CBA-6F4A-A6F6-26E48A4D0E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04992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53018" y="1026257"/>
            <a:ext cx="4884993" cy="29026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622350" y="1026257"/>
            <a:ext cx="4884993" cy="29026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A56DD26-32A4-2A43-990A-6F7E5E73786E}" type="datetimeFigureOut">
              <a:rPr lang="en-US" smtClean="0">
                <a:solidFill>
                  <a:prstClr val="black">
                    <a:tint val="75000"/>
                  </a:prstClr>
                </a:solidFill>
              </a:rPr>
              <a:pPr/>
              <a:t>6/24/2019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86AF604-6CBA-6F4A-A6F6-26E48A4D0E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192336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53018" y="984537"/>
            <a:ext cx="4886914" cy="4102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53018" y="1394813"/>
            <a:ext cx="4886914" cy="25340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618538" y="984537"/>
            <a:ext cx="4888833" cy="4102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18538" y="1394813"/>
            <a:ext cx="4888833" cy="25340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A56DD26-32A4-2A43-990A-6F7E5E73786E}" type="datetimeFigureOut">
              <a:rPr lang="en-US" smtClean="0">
                <a:solidFill>
                  <a:prstClr val="black">
                    <a:tint val="75000"/>
                  </a:prstClr>
                </a:solidFill>
              </a:rPr>
              <a:pPr/>
              <a:t>6/24/2019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86AF604-6CBA-6F4A-A6F6-26E48A4D0E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10884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3"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5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5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A23720DD-5B6D-40BF-8493-A6B52D484E6B}" type="datetimeFigureOut">
              <a:rPr lang="tr-TR" smtClean="0"/>
              <a:t>24.06.2019</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A56DD26-32A4-2A43-990A-6F7E5E73786E}" type="datetimeFigureOut">
              <a:rPr lang="en-US" smtClean="0">
                <a:solidFill>
                  <a:prstClr val="black">
                    <a:tint val="75000"/>
                  </a:prstClr>
                </a:solidFill>
              </a:rPr>
              <a:pPr/>
              <a:t>6/24/2019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86AF604-6CBA-6F4A-A6F6-26E48A4D0E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839023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56DD26-32A4-2A43-990A-6F7E5E73786E}" type="datetimeFigureOut">
              <a:rPr lang="en-US" smtClean="0">
                <a:solidFill>
                  <a:prstClr val="black">
                    <a:tint val="75000"/>
                  </a:prstClr>
                </a:solidFill>
              </a:rPr>
              <a:pPr/>
              <a:t>6/24/2019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86AF604-6CBA-6F4A-A6F6-26E48A4D0E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25698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046" y="175115"/>
            <a:ext cx="3638783" cy="74525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324294" y="175115"/>
            <a:ext cx="6183049" cy="375377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53046" y="920373"/>
            <a:ext cx="3638783" cy="300852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56DD26-32A4-2A43-990A-6F7E5E73786E}" type="datetimeFigureOut">
              <a:rPr lang="en-US" smtClean="0">
                <a:solidFill>
                  <a:prstClr val="black">
                    <a:tint val="75000"/>
                  </a:prstClr>
                </a:solidFill>
              </a:rPr>
              <a:pPr/>
              <a:t>6/24/2019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86AF604-6CBA-6F4A-A6F6-26E48A4D0E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762973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67908" y="3078770"/>
            <a:ext cx="6636217" cy="363466"/>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167908" y="393014"/>
            <a:ext cx="6636217" cy="263894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167908" y="3442236"/>
            <a:ext cx="6636217" cy="51618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56DD26-32A4-2A43-990A-6F7E5E73786E}" type="datetimeFigureOut">
              <a:rPr lang="en-US" smtClean="0">
                <a:solidFill>
                  <a:prstClr val="black">
                    <a:tint val="75000"/>
                  </a:prstClr>
                </a:solidFill>
              </a:rPr>
              <a:pPr/>
              <a:t>6/24/2019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86AF604-6CBA-6F4A-A6F6-26E48A4D0E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983609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56DD26-32A4-2A43-990A-6F7E5E73786E}" type="datetimeFigureOut">
              <a:rPr lang="en-US" smtClean="0">
                <a:solidFill>
                  <a:prstClr val="black">
                    <a:tint val="75000"/>
                  </a:prstClr>
                </a:solidFill>
              </a:rPr>
              <a:pPr/>
              <a:t>6/24/2019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86AF604-6CBA-6F4A-A6F6-26E48A4D0E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027063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18762" y="176134"/>
            <a:ext cx="2488581" cy="375276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53018" y="176134"/>
            <a:ext cx="7281404" cy="375276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56DD26-32A4-2A43-990A-6F7E5E73786E}" type="datetimeFigureOut">
              <a:rPr lang="en-US" smtClean="0">
                <a:solidFill>
                  <a:prstClr val="black">
                    <a:tint val="75000"/>
                  </a:prstClr>
                </a:solidFill>
              </a:rPr>
              <a:pPr/>
              <a:t>6/24/2019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86AF604-6CBA-6F4A-A6F6-26E48A4D0E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279975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29527" y="1366306"/>
            <a:ext cx="9401307" cy="942771"/>
          </a:xfrm>
        </p:spPr>
        <p:txBody>
          <a:bodyPr/>
          <a:lstStyle/>
          <a:p>
            <a:r>
              <a:rPr lang="en-US" smtClean="0"/>
              <a:t>Click to edit Master title style</a:t>
            </a:r>
            <a:endParaRPr lang="en-US"/>
          </a:p>
        </p:txBody>
      </p:sp>
      <p:sp>
        <p:nvSpPr>
          <p:cNvPr id="3" name="Subtitle 2"/>
          <p:cNvSpPr>
            <a:spLocks noGrp="1"/>
          </p:cNvSpPr>
          <p:nvPr>
            <p:ph type="subTitle" idx="1"/>
          </p:nvPr>
        </p:nvSpPr>
        <p:spPr>
          <a:xfrm>
            <a:off x="1659054" y="2492337"/>
            <a:ext cx="7742253" cy="1123995"/>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A56DD26-32A4-2A43-990A-6F7E5E73786E}" type="datetimeFigureOut">
              <a:rPr lang="en-US" smtClean="0">
                <a:solidFill>
                  <a:prstClr val="black">
                    <a:tint val="75000"/>
                  </a:prstClr>
                </a:solidFill>
              </a:rPr>
              <a:pPr/>
              <a:t>6/24/2019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86AF604-6CBA-6F4A-A6F6-26E48A4D0E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518210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56DD26-32A4-2A43-990A-6F7E5E73786E}" type="datetimeFigureOut">
              <a:rPr lang="en-US" smtClean="0">
                <a:solidFill>
                  <a:prstClr val="black">
                    <a:tint val="75000"/>
                  </a:prstClr>
                </a:solidFill>
              </a:rPr>
              <a:pPr/>
              <a:t>6/24/2019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86AF604-6CBA-6F4A-A6F6-26E48A4D0E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383994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73692" y="2826278"/>
            <a:ext cx="9401307" cy="87354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73692" y="1864181"/>
            <a:ext cx="9401307" cy="962115"/>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56DD26-32A4-2A43-990A-6F7E5E73786E}" type="datetimeFigureOut">
              <a:rPr lang="en-US" smtClean="0">
                <a:solidFill>
                  <a:prstClr val="black">
                    <a:tint val="75000"/>
                  </a:prstClr>
                </a:solidFill>
              </a:rPr>
              <a:pPr/>
              <a:t>6/24/2019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86AF604-6CBA-6F4A-A6F6-26E48A4D0E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956111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53018" y="1026257"/>
            <a:ext cx="4884993" cy="29026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622350" y="1026257"/>
            <a:ext cx="4884993" cy="29026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A56DD26-32A4-2A43-990A-6F7E5E73786E}" type="datetimeFigureOut">
              <a:rPr lang="en-US" smtClean="0">
                <a:solidFill>
                  <a:prstClr val="black">
                    <a:tint val="75000"/>
                  </a:prstClr>
                </a:solidFill>
              </a:rPr>
              <a:pPr/>
              <a:t>6/24/2019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86AF604-6CBA-6F4A-A6F6-26E48A4D0E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75082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A23720DD-5B6D-40BF-8493-A6B52D484E6B}" type="datetimeFigureOut">
              <a:rPr lang="tr-TR" smtClean="0"/>
              <a:t>24.06.2019</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53018" y="984532"/>
            <a:ext cx="4886914" cy="4102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53018" y="1394813"/>
            <a:ext cx="4886914" cy="25340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618532" y="984532"/>
            <a:ext cx="4888833" cy="4102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18532" y="1394813"/>
            <a:ext cx="4888833" cy="25340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A56DD26-32A4-2A43-990A-6F7E5E73786E}" type="datetimeFigureOut">
              <a:rPr lang="en-US" smtClean="0">
                <a:solidFill>
                  <a:prstClr val="black">
                    <a:tint val="75000"/>
                  </a:prstClr>
                </a:solidFill>
              </a:rPr>
              <a:pPr/>
              <a:t>6/24/2019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86AF604-6CBA-6F4A-A6F6-26E48A4D0E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965353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A56DD26-32A4-2A43-990A-6F7E5E73786E}" type="datetimeFigureOut">
              <a:rPr lang="en-US" smtClean="0">
                <a:solidFill>
                  <a:prstClr val="black">
                    <a:tint val="75000"/>
                  </a:prstClr>
                </a:solidFill>
              </a:rPr>
              <a:pPr/>
              <a:t>6/24/2019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86AF604-6CBA-6F4A-A6F6-26E48A4D0E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831978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56DD26-32A4-2A43-990A-6F7E5E73786E}" type="datetimeFigureOut">
              <a:rPr lang="en-US" smtClean="0">
                <a:solidFill>
                  <a:prstClr val="black">
                    <a:tint val="75000"/>
                  </a:prstClr>
                </a:solidFill>
              </a:rPr>
              <a:pPr/>
              <a:t>6/24/2019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86AF604-6CBA-6F4A-A6F6-26E48A4D0E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49956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040" y="175115"/>
            <a:ext cx="3638783" cy="74525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324294" y="175115"/>
            <a:ext cx="6183049" cy="375377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53040" y="920373"/>
            <a:ext cx="3638783" cy="300852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56DD26-32A4-2A43-990A-6F7E5E73786E}" type="datetimeFigureOut">
              <a:rPr lang="en-US" smtClean="0">
                <a:solidFill>
                  <a:prstClr val="black">
                    <a:tint val="75000"/>
                  </a:prstClr>
                </a:solidFill>
              </a:rPr>
              <a:pPr/>
              <a:t>6/24/2019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86AF604-6CBA-6F4A-A6F6-26E48A4D0E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849058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67908" y="3078770"/>
            <a:ext cx="6636217" cy="363466"/>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167908" y="393009"/>
            <a:ext cx="6636217" cy="263894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167908" y="3442236"/>
            <a:ext cx="6636217" cy="51618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56DD26-32A4-2A43-990A-6F7E5E73786E}" type="datetimeFigureOut">
              <a:rPr lang="en-US" smtClean="0">
                <a:solidFill>
                  <a:prstClr val="black">
                    <a:tint val="75000"/>
                  </a:prstClr>
                </a:solidFill>
              </a:rPr>
              <a:pPr/>
              <a:t>6/24/2019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86AF604-6CBA-6F4A-A6F6-26E48A4D0E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149034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56DD26-32A4-2A43-990A-6F7E5E73786E}" type="datetimeFigureOut">
              <a:rPr lang="en-US" smtClean="0">
                <a:solidFill>
                  <a:prstClr val="black">
                    <a:tint val="75000"/>
                  </a:prstClr>
                </a:solidFill>
              </a:rPr>
              <a:pPr/>
              <a:t>6/24/2019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86AF604-6CBA-6F4A-A6F6-26E48A4D0E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631466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18762" y="176134"/>
            <a:ext cx="2488581" cy="375276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53018" y="176134"/>
            <a:ext cx="7281404" cy="375276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56DD26-32A4-2A43-990A-6F7E5E73786E}" type="datetimeFigureOut">
              <a:rPr lang="en-US" smtClean="0">
                <a:solidFill>
                  <a:prstClr val="black">
                    <a:tint val="75000"/>
                  </a:prstClr>
                </a:solidFill>
              </a:rPr>
              <a:pPr/>
              <a:t>6/24/2019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86AF604-6CBA-6F4A-A6F6-26E48A4D0E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187829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29527" y="1366306"/>
            <a:ext cx="9401307" cy="942771"/>
          </a:xfrm>
        </p:spPr>
        <p:txBody>
          <a:bodyPr/>
          <a:lstStyle/>
          <a:p>
            <a:r>
              <a:rPr lang="en-US" smtClean="0"/>
              <a:t>Click to edit Master title style</a:t>
            </a:r>
            <a:endParaRPr lang="en-US"/>
          </a:p>
        </p:txBody>
      </p:sp>
      <p:sp>
        <p:nvSpPr>
          <p:cNvPr id="3" name="Subtitle 2"/>
          <p:cNvSpPr>
            <a:spLocks noGrp="1"/>
          </p:cNvSpPr>
          <p:nvPr>
            <p:ph type="subTitle" idx="1"/>
          </p:nvPr>
        </p:nvSpPr>
        <p:spPr>
          <a:xfrm>
            <a:off x="1659054" y="2492337"/>
            <a:ext cx="7742253" cy="1123995"/>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A56DD26-32A4-2A43-990A-6F7E5E73786E}" type="datetimeFigureOut">
              <a:rPr lang="en-US" smtClean="0">
                <a:solidFill>
                  <a:prstClr val="black">
                    <a:tint val="75000"/>
                  </a:prstClr>
                </a:solidFill>
              </a:rPr>
              <a:pPr/>
              <a:t>6/24/2019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86AF604-6CBA-6F4A-A6F6-26E48A4D0E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999158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56DD26-32A4-2A43-990A-6F7E5E73786E}" type="datetimeFigureOut">
              <a:rPr lang="en-US" smtClean="0">
                <a:solidFill>
                  <a:prstClr val="black">
                    <a:tint val="75000"/>
                  </a:prstClr>
                </a:solidFill>
              </a:rPr>
              <a:pPr/>
              <a:t>6/24/2019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86AF604-6CBA-6F4A-A6F6-26E48A4D0E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181047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73692" y="2826278"/>
            <a:ext cx="9401307" cy="87354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73692" y="1864175"/>
            <a:ext cx="9401307" cy="962115"/>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56DD26-32A4-2A43-990A-6F7E5E73786E}" type="datetimeFigureOut">
              <a:rPr lang="en-US" smtClean="0">
                <a:solidFill>
                  <a:prstClr val="black">
                    <a:tint val="75000"/>
                  </a:prstClr>
                </a:solidFill>
              </a:rPr>
              <a:pPr/>
              <a:t>6/24/2019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86AF604-6CBA-6F4A-A6F6-26E48A4D0E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89256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23720DD-5B6D-40BF-8493-A6B52D484E6B}" type="datetimeFigureOut">
              <a:rPr lang="tr-TR" smtClean="0"/>
              <a:t>24.06.2019</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53018" y="1026257"/>
            <a:ext cx="4884993" cy="29026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622350" y="1026257"/>
            <a:ext cx="4884993" cy="29026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A56DD26-32A4-2A43-990A-6F7E5E73786E}" type="datetimeFigureOut">
              <a:rPr lang="en-US" smtClean="0">
                <a:solidFill>
                  <a:prstClr val="black">
                    <a:tint val="75000"/>
                  </a:prstClr>
                </a:solidFill>
              </a:rPr>
              <a:pPr/>
              <a:t>6/24/2019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86AF604-6CBA-6F4A-A6F6-26E48A4D0E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573367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53018" y="984526"/>
            <a:ext cx="4886914" cy="4102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53018" y="1394813"/>
            <a:ext cx="4886914" cy="25340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618525" y="984526"/>
            <a:ext cx="4888833" cy="4102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18525" y="1394813"/>
            <a:ext cx="4888833" cy="25340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A56DD26-32A4-2A43-990A-6F7E5E73786E}" type="datetimeFigureOut">
              <a:rPr lang="en-US" smtClean="0">
                <a:solidFill>
                  <a:prstClr val="black">
                    <a:tint val="75000"/>
                  </a:prstClr>
                </a:solidFill>
              </a:rPr>
              <a:pPr/>
              <a:t>6/24/2019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86AF604-6CBA-6F4A-A6F6-26E48A4D0E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368283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A56DD26-32A4-2A43-990A-6F7E5E73786E}" type="datetimeFigureOut">
              <a:rPr lang="en-US" smtClean="0">
                <a:solidFill>
                  <a:prstClr val="black">
                    <a:tint val="75000"/>
                  </a:prstClr>
                </a:solidFill>
              </a:rPr>
              <a:pPr/>
              <a:t>6/24/2019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86AF604-6CBA-6F4A-A6F6-26E48A4D0E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224056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56DD26-32A4-2A43-990A-6F7E5E73786E}" type="datetimeFigureOut">
              <a:rPr lang="en-US" smtClean="0">
                <a:solidFill>
                  <a:prstClr val="black">
                    <a:tint val="75000"/>
                  </a:prstClr>
                </a:solidFill>
              </a:rPr>
              <a:pPr/>
              <a:t>6/24/2019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86AF604-6CBA-6F4A-A6F6-26E48A4D0E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7191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033" y="175115"/>
            <a:ext cx="3638783" cy="74525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324294" y="175115"/>
            <a:ext cx="6183049" cy="375377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53033" y="920373"/>
            <a:ext cx="3638783" cy="300852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56DD26-32A4-2A43-990A-6F7E5E73786E}" type="datetimeFigureOut">
              <a:rPr lang="en-US" smtClean="0">
                <a:solidFill>
                  <a:prstClr val="black">
                    <a:tint val="75000"/>
                  </a:prstClr>
                </a:solidFill>
              </a:rPr>
              <a:pPr/>
              <a:t>6/24/2019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86AF604-6CBA-6F4A-A6F6-26E48A4D0E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777766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67908" y="3078770"/>
            <a:ext cx="6636217" cy="363466"/>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167908" y="393003"/>
            <a:ext cx="6636217" cy="263894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167908" y="3442236"/>
            <a:ext cx="6636217" cy="51618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56DD26-32A4-2A43-990A-6F7E5E73786E}" type="datetimeFigureOut">
              <a:rPr lang="en-US" smtClean="0">
                <a:solidFill>
                  <a:prstClr val="black">
                    <a:tint val="75000"/>
                  </a:prstClr>
                </a:solidFill>
              </a:rPr>
              <a:pPr/>
              <a:t>6/24/2019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86AF604-6CBA-6F4A-A6F6-26E48A4D0E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072276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56DD26-32A4-2A43-990A-6F7E5E73786E}" type="datetimeFigureOut">
              <a:rPr lang="en-US" smtClean="0">
                <a:solidFill>
                  <a:prstClr val="black">
                    <a:tint val="75000"/>
                  </a:prstClr>
                </a:solidFill>
              </a:rPr>
              <a:pPr/>
              <a:t>6/24/2019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86AF604-6CBA-6F4A-A6F6-26E48A4D0E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245070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18762" y="176134"/>
            <a:ext cx="2488581" cy="375276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53018" y="176134"/>
            <a:ext cx="7281404" cy="375276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56DD26-32A4-2A43-990A-6F7E5E73786E}" type="datetimeFigureOut">
              <a:rPr lang="en-US" smtClean="0">
                <a:solidFill>
                  <a:prstClr val="black">
                    <a:tint val="75000"/>
                  </a:prstClr>
                </a:solidFill>
              </a:rPr>
              <a:pPr/>
              <a:t>6/24/2019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86AF604-6CBA-6F4A-A6F6-26E48A4D0E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307173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29527" y="1366306"/>
            <a:ext cx="9401307" cy="942771"/>
          </a:xfrm>
        </p:spPr>
        <p:txBody>
          <a:bodyPr/>
          <a:lstStyle/>
          <a:p>
            <a:r>
              <a:rPr lang="en-US" smtClean="0"/>
              <a:t>Click to edit Master title style</a:t>
            </a:r>
            <a:endParaRPr lang="en-US"/>
          </a:p>
        </p:txBody>
      </p:sp>
      <p:sp>
        <p:nvSpPr>
          <p:cNvPr id="3" name="Subtitle 2"/>
          <p:cNvSpPr>
            <a:spLocks noGrp="1"/>
          </p:cNvSpPr>
          <p:nvPr>
            <p:ph type="subTitle" idx="1"/>
          </p:nvPr>
        </p:nvSpPr>
        <p:spPr>
          <a:xfrm>
            <a:off x="1659054" y="2492337"/>
            <a:ext cx="7742253" cy="1123995"/>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A56DD26-32A4-2A43-990A-6F7E5E73786E}" type="datetimeFigureOut">
              <a:rPr lang="en-US" smtClean="0">
                <a:solidFill>
                  <a:prstClr val="black">
                    <a:tint val="75000"/>
                  </a:prstClr>
                </a:solidFill>
              </a:rPr>
              <a:pPr/>
              <a:t>6/24/2019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86AF604-6CBA-6F4A-A6F6-26E48A4D0E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916319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56DD26-32A4-2A43-990A-6F7E5E73786E}" type="datetimeFigureOut">
              <a:rPr lang="en-US" smtClean="0">
                <a:solidFill>
                  <a:prstClr val="black">
                    <a:tint val="75000"/>
                  </a:prstClr>
                </a:solidFill>
              </a:rPr>
              <a:pPr/>
              <a:t>6/24/2019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86AF604-6CBA-6F4A-A6F6-26E48A4D0E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71518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32"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7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32" y="1435127"/>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24.06.2019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73692" y="2826278"/>
            <a:ext cx="9401307" cy="87354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73692" y="1864168"/>
            <a:ext cx="9401307" cy="962115"/>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56DD26-32A4-2A43-990A-6F7E5E73786E}" type="datetimeFigureOut">
              <a:rPr lang="en-US" smtClean="0">
                <a:solidFill>
                  <a:prstClr val="black">
                    <a:tint val="75000"/>
                  </a:prstClr>
                </a:solidFill>
              </a:rPr>
              <a:pPr/>
              <a:t>6/24/2019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86AF604-6CBA-6F4A-A6F6-26E48A4D0E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652471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53018" y="1026257"/>
            <a:ext cx="4884993" cy="29026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622350" y="1026257"/>
            <a:ext cx="4884993" cy="29026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A56DD26-32A4-2A43-990A-6F7E5E73786E}" type="datetimeFigureOut">
              <a:rPr lang="en-US" smtClean="0">
                <a:solidFill>
                  <a:prstClr val="black">
                    <a:tint val="75000"/>
                  </a:prstClr>
                </a:solidFill>
              </a:rPr>
              <a:pPr/>
              <a:t>6/24/2019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86AF604-6CBA-6F4A-A6F6-26E48A4D0E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383884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53018" y="984519"/>
            <a:ext cx="4886914" cy="4102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53018" y="1394813"/>
            <a:ext cx="4886914" cy="25340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618517" y="984519"/>
            <a:ext cx="4888833" cy="4102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18517" y="1394813"/>
            <a:ext cx="4888833" cy="25340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A56DD26-32A4-2A43-990A-6F7E5E73786E}" type="datetimeFigureOut">
              <a:rPr lang="en-US" smtClean="0">
                <a:solidFill>
                  <a:prstClr val="black">
                    <a:tint val="75000"/>
                  </a:prstClr>
                </a:solidFill>
              </a:rPr>
              <a:pPr/>
              <a:t>6/24/2019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86AF604-6CBA-6F4A-A6F6-26E48A4D0E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358466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A56DD26-32A4-2A43-990A-6F7E5E73786E}" type="datetimeFigureOut">
              <a:rPr lang="en-US" smtClean="0">
                <a:solidFill>
                  <a:prstClr val="black">
                    <a:tint val="75000"/>
                  </a:prstClr>
                </a:solidFill>
              </a:rPr>
              <a:pPr/>
              <a:t>6/24/2019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86AF604-6CBA-6F4A-A6F6-26E48A4D0E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102686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56DD26-32A4-2A43-990A-6F7E5E73786E}" type="datetimeFigureOut">
              <a:rPr lang="en-US" smtClean="0">
                <a:solidFill>
                  <a:prstClr val="black">
                    <a:tint val="75000"/>
                  </a:prstClr>
                </a:solidFill>
              </a:rPr>
              <a:pPr/>
              <a:t>6/24/2019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86AF604-6CBA-6F4A-A6F6-26E48A4D0E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922413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025" y="175115"/>
            <a:ext cx="3638783" cy="74525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324294" y="175115"/>
            <a:ext cx="6183049" cy="375377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53025" y="920373"/>
            <a:ext cx="3638783" cy="300852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56DD26-32A4-2A43-990A-6F7E5E73786E}" type="datetimeFigureOut">
              <a:rPr lang="en-US" smtClean="0">
                <a:solidFill>
                  <a:prstClr val="black">
                    <a:tint val="75000"/>
                  </a:prstClr>
                </a:solidFill>
              </a:rPr>
              <a:pPr/>
              <a:t>6/24/2019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86AF604-6CBA-6F4A-A6F6-26E48A4D0E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074365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67908" y="3078770"/>
            <a:ext cx="6636217" cy="363466"/>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167908" y="392996"/>
            <a:ext cx="6636217" cy="263894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167908" y="3442236"/>
            <a:ext cx="6636217" cy="51618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56DD26-32A4-2A43-990A-6F7E5E73786E}" type="datetimeFigureOut">
              <a:rPr lang="en-US" smtClean="0">
                <a:solidFill>
                  <a:prstClr val="black">
                    <a:tint val="75000"/>
                  </a:prstClr>
                </a:solidFill>
              </a:rPr>
              <a:pPr/>
              <a:t>6/24/2019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86AF604-6CBA-6F4A-A6F6-26E48A4D0E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15360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56DD26-32A4-2A43-990A-6F7E5E73786E}" type="datetimeFigureOut">
              <a:rPr lang="en-US" smtClean="0">
                <a:solidFill>
                  <a:prstClr val="black">
                    <a:tint val="75000"/>
                  </a:prstClr>
                </a:solidFill>
              </a:rPr>
              <a:pPr/>
              <a:t>6/24/2019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86AF604-6CBA-6F4A-A6F6-26E48A4D0E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142606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18762" y="176134"/>
            <a:ext cx="2488581" cy="375276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53018" y="176134"/>
            <a:ext cx="7281404" cy="375276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56DD26-32A4-2A43-990A-6F7E5E73786E}" type="datetimeFigureOut">
              <a:rPr lang="en-US" smtClean="0">
                <a:solidFill>
                  <a:prstClr val="black">
                    <a:tint val="75000"/>
                  </a:prstClr>
                </a:solidFill>
              </a:rPr>
              <a:pPr/>
              <a:t>6/24/2019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86AF604-6CBA-6F4A-A6F6-26E48A4D0E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58036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24.06.2019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1"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1"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77"/>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t>24.06.2019</a:t>
            </a:fld>
            <a:endParaRPr lang="tr-TR"/>
          </a:p>
        </p:txBody>
      </p:sp>
      <p:sp>
        <p:nvSpPr>
          <p:cNvPr id="5" name="4 Altbilgi Yer Tutucusu"/>
          <p:cNvSpPr>
            <a:spLocks noGrp="1"/>
          </p:cNvSpPr>
          <p:nvPr>
            <p:ph type="ftr" sz="quarter" idx="3"/>
          </p:nvPr>
        </p:nvSpPr>
        <p:spPr>
          <a:xfrm>
            <a:off x="3124203" y="6356377"/>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77"/>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53018" y="176134"/>
            <a:ext cx="9954325" cy="733040"/>
          </a:xfrm>
          <a:prstGeom prst="rect">
            <a:avLst/>
          </a:prstGeom>
        </p:spPr>
        <p:txBody>
          <a:bodyPr vert="horz" lIns="91440" tIns="45720" rIns="91440" bIns="45720" rtlCol="0" anchor="ctr">
            <a:normAutofit/>
          </a:bodyPr>
          <a:lstStyle/>
          <a:p>
            <a:r>
              <a:rPr lang="en-US" altLang="zh-CN" smtClean="0"/>
              <a:t>Click to edit Master title style</a:t>
            </a:r>
            <a:endParaRPr lang="en-US"/>
          </a:p>
        </p:txBody>
      </p:sp>
      <p:sp>
        <p:nvSpPr>
          <p:cNvPr id="3" name="Text Placeholder 2"/>
          <p:cNvSpPr>
            <a:spLocks noGrp="1"/>
          </p:cNvSpPr>
          <p:nvPr>
            <p:ph type="body" idx="1"/>
          </p:nvPr>
        </p:nvSpPr>
        <p:spPr>
          <a:xfrm>
            <a:off x="553018" y="1026257"/>
            <a:ext cx="9954325" cy="2902637"/>
          </a:xfrm>
          <a:prstGeom prst="rect">
            <a:avLst/>
          </a:prstGeom>
        </p:spPr>
        <p:txBody>
          <a:bodyPr vert="horz" lIns="91440" tIns="45720" rIns="91440" bIns="45720" rtlCol="0">
            <a:normAutofit/>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Date Placeholder 3"/>
          <p:cNvSpPr>
            <a:spLocks noGrp="1"/>
          </p:cNvSpPr>
          <p:nvPr>
            <p:ph type="dt" sz="half" idx="2"/>
          </p:nvPr>
        </p:nvSpPr>
        <p:spPr>
          <a:xfrm>
            <a:off x="553018" y="4076519"/>
            <a:ext cx="2580751" cy="234166"/>
          </a:xfrm>
          <a:prstGeom prst="rect">
            <a:avLst/>
          </a:prstGeom>
        </p:spPr>
        <p:txBody>
          <a:bodyPr vert="horz" lIns="91440" tIns="45720" rIns="91440" bIns="45720" rtlCol="0" anchor="ctr"/>
          <a:lstStyle>
            <a:lvl1pPr algn="l">
              <a:defRPr sz="1200">
                <a:solidFill>
                  <a:schemeClr val="tx1">
                    <a:tint val="75000"/>
                  </a:schemeClr>
                </a:solidFill>
              </a:defRPr>
            </a:lvl1pPr>
          </a:lstStyle>
          <a:p>
            <a:fld id="{7A56DD26-32A4-2A43-990A-6F7E5E73786E}" type="datetimeFigureOut">
              <a:rPr lang="en-US" smtClean="0">
                <a:solidFill>
                  <a:prstClr val="black">
                    <a:tint val="75000"/>
                  </a:prstClr>
                </a:solidFill>
              </a:rPr>
              <a:pPr/>
              <a:t>6/24/2019</a:t>
            </a:fld>
            <a:endParaRPr lang="en-US">
              <a:solidFill>
                <a:prstClr val="black">
                  <a:tint val="75000"/>
                </a:prstClr>
              </a:solidFill>
            </a:endParaRPr>
          </a:p>
        </p:txBody>
      </p:sp>
      <p:sp>
        <p:nvSpPr>
          <p:cNvPr id="5" name="Footer Placeholder 4"/>
          <p:cNvSpPr>
            <a:spLocks noGrp="1"/>
          </p:cNvSpPr>
          <p:nvPr>
            <p:ph type="ftr" sz="quarter" idx="3"/>
          </p:nvPr>
        </p:nvSpPr>
        <p:spPr>
          <a:xfrm>
            <a:off x="3778957" y="4076519"/>
            <a:ext cx="3502448" cy="234166"/>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7926592" y="4076519"/>
            <a:ext cx="2580751" cy="234166"/>
          </a:xfrm>
          <a:prstGeom prst="rect">
            <a:avLst/>
          </a:prstGeom>
        </p:spPr>
        <p:txBody>
          <a:bodyPr vert="horz" lIns="91440" tIns="45720" rIns="91440" bIns="45720" rtlCol="0" anchor="ctr"/>
          <a:lstStyle>
            <a:lvl1pPr algn="r">
              <a:defRPr sz="1200">
                <a:solidFill>
                  <a:schemeClr val="tx1">
                    <a:tint val="75000"/>
                  </a:schemeClr>
                </a:solidFill>
              </a:defRPr>
            </a:lvl1pPr>
          </a:lstStyle>
          <a:p>
            <a:fld id="{186AF604-6CBA-6F4A-A6F6-26E48A4D0E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68612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53018" y="176134"/>
            <a:ext cx="9954325" cy="733040"/>
          </a:xfrm>
          <a:prstGeom prst="rect">
            <a:avLst/>
          </a:prstGeom>
        </p:spPr>
        <p:txBody>
          <a:bodyPr vert="horz" lIns="91440" tIns="45720" rIns="91440" bIns="45720" rtlCol="0" anchor="ctr">
            <a:normAutofit/>
          </a:bodyPr>
          <a:lstStyle/>
          <a:p>
            <a:r>
              <a:rPr lang="en-US" altLang="zh-CN" smtClean="0"/>
              <a:t>Click to edit Master title style</a:t>
            </a:r>
            <a:endParaRPr lang="en-US"/>
          </a:p>
        </p:txBody>
      </p:sp>
      <p:sp>
        <p:nvSpPr>
          <p:cNvPr id="3" name="Text Placeholder 2"/>
          <p:cNvSpPr>
            <a:spLocks noGrp="1"/>
          </p:cNvSpPr>
          <p:nvPr>
            <p:ph type="body" idx="1"/>
          </p:nvPr>
        </p:nvSpPr>
        <p:spPr>
          <a:xfrm>
            <a:off x="553018" y="1026257"/>
            <a:ext cx="9954325" cy="2902637"/>
          </a:xfrm>
          <a:prstGeom prst="rect">
            <a:avLst/>
          </a:prstGeom>
        </p:spPr>
        <p:txBody>
          <a:bodyPr vert="horz" lIns="91440" tIns="45720" rIns="91440" bIns="45720" rtlCol="0">
            <a:normAutofit/>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Date Placeholder 3"/>
          <p:cNvSpPr>
            <a:spLocks noGrp="1"/>
          </p:cNvSpPr>
          <p:nvPr>
            <p:ph type="dt" sz="half" idx="2"/>
          </p:nvPr>
        </p:nvSpPr>
        <p:spPr>
          <a:xfrm>
            <a:off x="553018" y="4076519"/>
            <a:ext cx="2580751" cy="234166"/>
          </a:xfrm>
          <a:prstGeom prst="rect">
            <a:avLst/>
          </a:prstGeom>
        </p:spPr>
        <p:txBody>
          <a:bodyPr vert="horz" lIns="91440" tIns="45720" rIns="91440" bIns="45720" rtlCol="0" anchor="ctr"/>
          <a:lstStyle>
            <a:lvl1pPr algn="l">
              <a:defRPr sz="1200">
                <a:solidFill>
                  <a:schemeClr val="tx1">
                    <a:tint val="75000"/>
                  </a:schemeClr>
                </a:solidFill>
              </a:defRPr>
            </a:lvl1pPr>
          </a:lstStyle>
          <a:p>
            <a:fld id="{7A56DD26-32A4-2A43-990A-6F7E5E73786E}" type="datetimeFigureOut">
              <a:rPr lang="en-US" smtClean="0">
                <a:solidFill>
                  <a:prstClr val="black">
                    <a:tint val="75000"/>
                  </a:prstClr>
                </a:solidFill>
              </a:rPr>
              <a:pPr/>
              <a:t>6/24/2019</a:t>
            </a:fld>
            <a:endParaRPr lang="en-US">
              <a:solidFill>
                <a:prstClr val="black">
                  <a:tint val="75000"/>
                </a:prstClr>
              </a:solidFill>
            </a:endParaRPr>
          </a:p>
        </p:txBody>
      </p:sp>
      <p:sp>
        <p:nvSpPr>
          <p:cNvPr id="5" name="Footer Placeholder 4"/>
          <p:cNvSpPr>
            <a:spLocks noGrp="1"/>
          </p:cNvSpPr>
          <p:nvPr>
            <p:ph type="ftr" sz="quarter" idx="3"/>
          </p:nvPr>
        </p:nvSpPr>
        <p:spPr>
          <a:xfrm>
            <a:off x="3778957" y="4076519"/>
            <a:ext cx="3502448" cy="234166"/>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7926592" y="4076519"/>
            <a:ext cx="2580751" cy="234166"/>
          </a:xfrm>
          <a:prstGeom prst="rect">
            <a:avLst/>
          </a:prstGeom>
        </p:spPr>
        <p:txBody>
          <a:bodyPr vert="horz" lIns="91440" tIns="45720" rIns="91440" bIns="45720" rtlCol="0" anchor="ctr"/>
          <a:lstStyle>
            <a:lvl1pPr algn="r">
              <a:defRPr sz="1200">
                <a:solidFill>
                  <a:schemeClr val="tx1">
                    <a:tint val="75000"/>
                  </a:schemeClr>
                </a:solidFill>
              </a:defRPr>
            </a:lvl1pPr>
          </a:lstStyle>
          <a:p>
            <a:fld id="{186AF604-6CBA-6F4A-A6F6-26E48A4D0E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255976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53018" y="176134"/>
            <a:ext cx="9954325" cy="733040"/>
          </a:xfrm>
          <a:prstGeom prst="rect">
            <a:avLst/>
          </a:prstGeom>
        </p:spPr>
        <p:txBody>
          <a:bodyPr vert="horz" lIns="91440" tIns="45720" rIns="91440" bIns="45720" rtlCol="0" anchor="ctr">
            <a:normAutofit/>
          </a:bodyPr>
          <a:lstStyle/>
          <a:p>
            <a:r>
              <a:rPr lang="en-US" altLang="zh-CN" smtClean="0"/>
              <a:t>Click to edit Master title style</a:t>
            </a:r>
            <a:endParaRPr lang="en-US"/>
          </a:p>
        </p:txBody>
      </p:sp>
      <p:sp>
        <p:nvSpPr>
          <p:cNvPr id="3" name="Text Placeholder 2"/>
          <p:cNvSpPr>
            <a:spLocks noGrp="1"/>
          </p:cNvSpPr>
          <p:nvPr>
            <p:ph type="body" idx="1"/>
          </p:nvPr>
        </p:nvSpPr>
        <p:spPr>
          <a:xfrm>
            <a:off x="553018" y="1026257"/>
            <a:ext cx="9954325" cy="2902637"/>
          </a:xfrm>
          <a:prstGeom prst="rect">
            <a:avLst/>
          </a:prstGeom>
        </p:spPr>
        <p:txBody>
          <a:bodyPr vert="horz" lIns="91440" tIns="45720" rIns="91440" bIns="45720" rtlCol="0">
            <a:normAutofit/>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Date Placeholder 3"/>
          <p:cNvSpPr>
            <a:spLocks noGrp="1"/>
          </p:cNvSpPr>
          <p:nvPr>
            <p:ph type="dt" sz="half" idx="2"/>
          </p:nvPr>
        </p:nvSpPr>
        <p:spPr>
          <a:xfrm>
            <a:off x="553018" y="4076519"/>
            <a:ext cx="2580751" cy="234166"/>
          </a:xfrm>
          <a:prstGeom prst="rect">
            <a:avLst/>
          </a:prstGeom>
        </p:spPr>
        <p:txBody>
          <a:bodyPr vert="horz" lIns="91440" tIns="45720" rIns="91440" bIns="45720" rtlCol="0" anchor="ctr"/>
          <a:lstStyle>
            <a:lvl1pPr algn="l">
              <a:defRPr sz="1200">
                <a:solidFill>
                  <a:schemeClr val="tx1">
                    <a:tint val="75000"/>
                  </a:schemeClr>
                </a:solidFill>
              </a:defRPr>
            </a:lvl1pPr>
          </a:lstStyle>
          <a:p>
            <a:fld id="{7A56DD26-32A4-2A43-990A-6F7E5E73786E}" type="datetimeFigureOut">
              <a:rPr lang="en-US" smtClean="0">
                <a:solidFill>
                  <a:prstClr val="black">
                    <a:tint val="75000"/>
                  </a:prstClr>
                </a:solidFill>
              </a:rPr>
              <a:pPr/>
              <a:t>6/24/2019</a:t>
            </a:fld>
            <a:endParaRPr lang="en-US">
              <a:solidFill>
                <a:prstClr val="black">
                  <a:tint val="75000"/>
                </a:prstClr>
              </a:solidFill>
            </a:endParaRPr>
          </a:p>
        </p:txBody>
      </p:sp>
      <p:sp>
        <p:nvSpPr>
          <p:cNvPr id="5" name="Footer Placeholder 4"/>
          <p:cNvSpPr>
            <a:spLocks noGrp="1"/>
          </p:cNvSpPr>
          <p:nvPr>
            <p:ph type="ftr" sz="quarter" idx="3"/>
          </p:nvPr>
        </p:nvSpPr>
        <p:spPr>
          <a:xfrm>
            <a:off x="3778957" y="4076519"/>
            <a:ext cx="3502448" cy="234166"/>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7926592" y="4076519"/>
            <a:ext cx="2580751" cy="234166"/>
          </a:xfrm>
          <a:prstGeom prst="rect">
            <a:avLst/>
          </a:prstGeom>
        </p:spPr>
        <p:txBody>
          <a:bodyPr vert="horz" lIns="91440" tIns="45720" rIns="91440" bIns="45720" rtlCol="0" anchor="ctr"/>
          <a:lstStyle>
            <a:lvl1pPr algn="r">
              <a:defRPr sz="1200">
                <a:solidFill>
                  <a:schemeClr val="tx1">
                    <a:tint val="75000"/>
                  </a:schemeClr>
                </a:solidFill>
              </a:defRPr>
            </a:lvl1pPr>
          </a:lstStyle>
          <a:p>
            <a:fld id="{186AF604-6CBA-6F4A-A6F6-26E48A4D0E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70694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53018" y="176134"/>
            <a:ext cx="9954325" cy="733040"/>
          </a:xfrm>
          <a:prstGeom prst="rect">
            <a:avLst/>
          </a:prstGeom>
        </p:spPr>
        <p:txBody>
          <a:bodyPr vert="horz" lIns="91440" tIns="45720" rIns="91440" bIns="45720" rtlCol="0" anchor="ctr">
            <a:normAutofit/>
          </a:bodyPr>
          <a:lstStyle/>
          <a:p>
            <a:r>
              <a:rPr lang="en-US" altLang="zh-CN" smtClean="0"/>
              <a:t>Click to edit Master title style</a:t>
            </a:r>
            <a:endParaRPr lang="en-US"/>
          </a:p>
        </p:txBody>
      </p:sp>
      <p:sp>
        <p:nvSpPr>
          <p:cNvPr id="3" name="Text Placeholder 2"/>
          <p:cNvSpPr>
            <a:spLocks noGrp="1"/>
          </p:cNvSpPr>
          <p:nvPr>
            <p:ph type="body" idx="1"/>
          </p:nvPr>
        </p:nvSpPr>
        <p:spPr>
          <a:xfrm>
            <a:off x="553018" y="1026257"/>
            <a:ext cx="9954325" cy="2902637"/>
          </a:xfrm>
          <a:prstGeom prst="rect">
            <a:avLst/>
          </a:prstGeom>
        </p:spPr>
        <p:txBody>
          <a:bodyPr vert="horz" lIns="91440" tIns="45720" rIns="91440" bIns="45720" rtlCol="0">
            <a:normAutofit/>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Date Placeholder 3"/>
          <p:cNvSpPr>
            <a:spLocks noGrp="1"/>
          </p:cNvSpPr>
          <p:nvPr>
            <p:ph type="dt" sz="half" idx="2"/>
          </p:nvPr>
        </p:nvSpPr>
        <p:spPr>
          <a:xfrm>
            <a:off x="553018" y="4076519"/>
            <a:ext cx="2580751" cy="234166"/>
          </a:xfrm>
          <a:prstGeom prst="rect">
            <a:avLst/>
          </a:prstGeom>
        </p:spPr>
        <p:txBody>
          <a:bodyPr vert="horz" lIns="91440" tIns="45720" rIns="91440" bIns="45720" rtlCol="0" anchor="ctr"/>
          <a:lstStyle>
            <a:lvl1pPr algn="l">
              <a:defRPr sz="1200">
                <a:solidFill>
                  <a:schemeClr val="tx1">
                    <a:tint val="75000"/>
                  </a:schemeClr>
                </a:solidFill>
              </a:defRPr>
            </a:lvl1pPr>
          </a:lstStyle>
          <a:p>
            <a:fld id="{7A56DD26-32A4-2A43-990A-6F7E5E73786E}" type="datetimeFigureOut">
              <a:rPr lang="en-US" smtClean="0">
                <a:solidFill>
                  <a:prstClr val="black">
                    <a:tint val="75000"/>
                  </a:prstClr>
                </a:solidFill>
              </a:rPr>
              <a:pPr/>
              <a:t>6/24/2019</a:t>
            </a:fld>
            <a:endParaRPr lang="en-US">
              <a:solidFill>
                <a:prstClr val="black">
                  <a:tint val="75000"/>
                </a:prstClr>
              </a:solidFill>
            </a:endParaRPr>
          </a:p>
        </p:txBody>
      </p:sp>
      <p:sp>
        <p:nvSpPr>
          <p:cNvPr id="5" name="Footer Placeholder 4"/>
          <p:cNvSpPr>
            <a:spLocks noGrp="1"/>
          </p:cNvSpPr>
          <p:nvPr>
            <p:ph type="ftr" sz="quarter" idx="3"/>
          </p:nvPr>
        </p:nvSpPr>
        <p:spPr>
          <a:xfrm>
            <a:off x="3778957" y="4076519"/>
            <a:ext cx="3502448" cy="234166"/>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7926592" y="4076519"/>
            <a:ext cx="2580751" cy="234166"/>
          </a:xfrm>
          <a:prstGeom prst="rect">
            <a:avLst/>
          </a:prstGeom>
        </p:spPr>
        <p:txBody>
          <a:bodyPr vert="horz" lIns="91440" tIns="45720" rIns="91440" bIns="45720" rtlCol="0" anchor="ctr"/>
          <a:lstStyle>
            <a:lvl1pPr algn="r">
              <a:defRPr sz="1200">
                <a:solidFill>
                  <a:schemeClr val="tx1">
                    <a:tint val="75000"/>
                  </a:schemeClr>
                </a:solidFill>
              </a:defRPr>
            </a:lvl1pPr>
          </a:lstStyle>
          <a:p>
            <a:fld id="{186AF604-6CBA-6F4A-A6F6-26E48A4D0E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112988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53018" y="176134"/>
            <a:ext cx="9954325" cy="733040"/>
          </a:xfrm>
          <a:prstGeom prst="rect">
            <a:avLst/>
          </a:prstGeom>
        </p:spPr>
        <p:txBody>
          <a:bodyPr vert="horz" lIns="91440" tIns="45720" rIns="91440" bIns="45720" rtlCol="0" anchor="ctr">
            <a:normAutofit/>
          </a:bodyPr>
          <a:lstStyle/>
          <a:p>
            <a:r>
              <a:rPr lang="en-US" altLang="zh-CN" smtClean="0"/>
              <a:t>Click to edit Master title style</a:t>
            </a:r>
            <a:endParaRPr lang="en-US"/>
          </a:p>
        </p:txBody>
      </p:sp>
      <p:sp>
        <p:nvSpPr>
          <p:cNvPr id="3" name="Text Placeholder 2"/>
          <p:cNvSpPr>
            <a:spLocks noGrp="1"/>
          </p:cNvSpPr>
          <p:nvPr>
            <p:ph type="body" idx="1"/>
          </p:nvPr>
        </p:nvSpPr>
        <p:spPr>
          <a:xfrm>
            <a:off x="553018" y="1026257"/>
            <a:ext cx="9954325" cy="2902637"/>
          </a:xfrm>
          <a:prstGeom prst="rect">
            <a:avLst/>
          </a:prstGeom>
        </p:spPr>
        <p:txBody>
          <a:bodyPr vert="horz" lIns="91440" tIns="45720" rIns="91440" bIns="45720" rtlCol="0">
            <a:normAutofit/>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Date Placeholder 3"/>
          <p:cNvSpPr>
            <a:spLocks noGrp="1"/>
          </p:cNvSpPr>
          <p:nvPr>
            <p:ph type="dt" sz="half" idx="2"/>
          </p:nvPr>
        </p:nvSpPr>
        <p:spPr>
          <a:xfrm>
            <a:off x="553018" y="4076519"/>
            <a:ext cx="2580751" cy="234166"/>
          </a:xfrm>
          <a:prstGeom prst="rect">
            <a:avLst/>
          </a:prstGeom>
        </p:spPr>
        <p:txBody>
          <a:bodyPr vert="horz" lIns="91440" tIns="45720" rIns="91440" bIns="45720" rtlCol="0" anchor="ctr"/>
          <a:lstStyle>
            <a:lvl1pPr algn="l">
              <a:defRPr sz="1200">
                <a:solidFill>
                  <a:schemeClr val="tx1">
                    <a:tint val="75000"/>
                  </a:schemeClr>
                </a:solidFill>
              </a:defRPr>
            </a:lvl1pPr>
          </a:lstStyle>
          <a:p>
            <a:fld id="{7A56DD26-32A4-2A43-990A-6F7E5E73786E}" type="datetimeFigureOut">
              <a:rPr lang="en-US" smtClean="0">
                <a:solidFill>
                  <a:prstClr val="black">
                    <a:tint val="75000"/>
                  </a:prstClr>
                </a:solidFill>
              </a:rPr>
              <a:pPr/>
              <a:t>6/24/2019</a:t>
            </a:fld>
            <a:endParaRPr lang="en-US">
              <a:solidFill>
                <a:prstClr val="black">
                  <a:tint val="75000"/>
                </a:prstClr>
              </a:solidFill>
            </a:endParaRPr>
          </a:p>
        </p:txBody>
      </p:sp>
      <p:sp>
        <p:nvSpPr>
          <p:cNvPr id="5" name="Footer Placeholder 4"/>
          <p:cNvSpPr>
            <a:spLocks noGrp="1"/>
          </p:cNvSpPr>
          <p:nvPr>
            <p:ph type="ftr" sz="quarter" idx="3"/>
          </p:nvPr>
        </p:nvSpPr>
        <p:spPr>
          <a:xfrm>
            <a:off x="3778957" y="4076519"/>
            <a:ext cx="3502448" cy="234166"/>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7926592" y="4076519"/>
            <a:ext cx="2580751" cy="234166"/>
          </a:xfrm>
          <a:prstGeom prst="rect">
            <a:avLst/>
          </a:prstGeom>
        </p:spPr>
        <p:txBody>
          <a:bodyPr vert="horz" lIns="91440" tIns="45720" rIns="91440" bIns="45720" rtlCol="0" anchor="ctr"/>
          <a:lstStyle>
            <a:lvl1pPr algn="r">
              <a:defRPr sz="1200">
                <a:solidFill>
                  <a:schemeClr val="tx1">
                    <a:tint val="75000"/>
                  </a:schemeClr>
                </a:solidFill>
              </a:defRPr>
            </a:lvl1pPr>
          </a:lstStyle>
          <a:p>
            <a:fld id="{186AF604-6CBA-6F4A-A6F6-26E48A4D0E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964539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53018" y="176134"/>
            <a:ext cx="9954325" cy="733040"/>
          </a:xfrm>
          <a:prstGeom prst="rect">
            <a:avLst/>
          </a:prstGeom>
        </p:spPr>
        <p:txBody>
          <a:bodyPr vert="horz" lIns="91440" tIns="45720" rIns="91440" bIns="45720" rtlCol="0" anchor="ctr">
            <a:normAutofit/>
          </a:bodyPr>
          <a:lstStyle/>
          <a:p>
            <a:r>
              <a:rPr lang="en-US" altLang="zh-CN" smtClean="0"/>
              <a:t>Click to edit Master title style</a:t>
            </a:r>
            <a:endParaRPr lang="en-US"/>
          </a:p>
        </p:txBody>
      </p:sp>
      <p:sp>
        <p:nvSpPr>
          <p:cNvPr id="3" name="Text Placeholder 2"/>
          <p:cNvSpPr>
            <a:spLocks noGrp="1"/>
          </p:cNvSpPr>
          <p:nvPr>
            <p:ph type="body" idx="1"/>
          </p:nvPr>
        </p:nvSpPr>
        <p:spPr>
          <a:xfrm>
            <a:off x="553018" y="1026257"/>
            <a:ext cx="9954325" cy="2902637"/>
          </a:xfrm>
          <a:prstGeom prst="rect">
            <a:avLst/>
          </a:prstGeom>
        </p:spPr>
        <p:txBody>
          <a:bodyPr vert="horz" lIns="91440" tIns="45720" rIns="91440" bIns="45720" rtlCol="0">
            <a:normAutofit/>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Date Placeholder 3"/>
          <p:cNvSpPr>
            <a:spLocks noGrp="1"/>
          </p:cNvSpPr>
          <p:nvPr>
            <p:ph type="dt" sz="half" idx="2"/>
          </p:nvPr>
        </p:nvSpPr>
        <p:spPr>
          <a:xfrm>
            <a:off x="553018" y="4076519"/>
            <a:ext cx="2580751" cy="234166"/>
          </a:xfrm>
          <a:prstGeom prst="rect">
            <a:avLst/>
          </a:prstGeom>
        </p:spPr>
        <p:txBody>
          <a:bodyPr vert="horz" lIns="91440" tIns="45720" rIns="91440" bIns="45720" rtlCol="0" anchor="ctr"/>
          <a:lstStyle>
            <a:lvl1pPr algn="l">
              <a:defRPr sz="1200">
                <a:solidFill>
                  <a:schemeClr val="tx1">
                    <a:tint val="75000"/>
                  </a:schemeClr>
                </a:solidFill>
              </a:defRPr>
            </a:lvl1pPr>
          </a:lstStyle>
          <a:p>
            <a:fld id="{7A56DD26-32A4-2A43-990A-6F7E5E73786E}" type="datetimeFigureOut">
              <a:rPr lang="en-US" smtClean="0">
                <a:solidFill>
                  <a:prstClr val="black">
                    <a:tint val="75000"/>
                  </a:prstClr>
                </a:solidFill>
              </a:rPr>
              <a:pPr/>
              <a:t>6/24/2019</a:t>
            </a:fld>
            <a:endParaRPr lang="en-US">
              <a:solidFill>
                <a:prstClr val="black">
                  <a:tint val="75000"/>
                </a:prstClr>
              </a:solidFill>
            </a:endParaRPr>
          </a:p>
        </p:txBody>
      </p:sp>
      <p:sp>
        <p:nvSpPr>
          <p:cNvPr id="5" name="Footer Placeholder 4"/>
          <p:cNvSpPr>
            <a:spLocks noGrp="1"/>
          </p:cNvSpPr>
          <p:nvPr>
            <p:ph type="ftr" sz="quarter" idx="3"/>
          </p:nvPr>
        </p:nvSpPr>
        <p:spPr>
          <a:xfrm>
            <a:off x="3778957" y="4076519"/>
            <a:ext cx="3502448" cy="234166"/>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7926592" y="4076519"/>
            <a:ext cx="2580751" cy="234166"/>
          </a:xfrm>
          <a:prstGeom prst="rect">
            <a:avLst/>
          </a:prstGeom>
        </p:spPr>
        <p:txBody>
          <a:bodyPr vert="horz" lIns="91440" tIns="45720" rIns="91440" bIns="45720" rtlCol="0" anchor="ctr"/>
          <a:lstStyle>
            <a:lvl1pPr algn="r">
              <a:defRPr sz="1200">
                <a:solidFill>
                  <a:schemeClr val="tx1">
                    <a:tint val="75000"/>
                  </a:schemeClr>
                </a:solidFill>
              </a:defRPr>
            </a:lvl1pPr>
          </a:lstStyle>
          <a:p>
            <a:fld id="{186AF604-6CBA-6F4A-A6F6-26E48A4D0E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0537303"/>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53018" y="176134"/>
            <a:ext cx="9954325" cy="733040"/>
          </a:xfrm>
          <a:prstGeom prst="rect">
            <a:avLst/>
          </a:prstGeom>
        </p:spPr>
        <p:txBody>
          <a:bodyPr vert="horz" lIns="91440" tIns="45720" rIns="91440" bIns="45720" rtlCol="0" anchor="ctr">
            <a:normAutofit/>
          </a:bodyPr>
          <a:lstStyle/>
          <a:p>
            <a:r>
              <a:rPr lang="en-US" altLang="zh-CN" smtClean="0"/>
              <a:t>Click to edit Master title style</a:t>
            </a:r>
            <a:endParaRPr lang="en-US"/>
          </a:p>
        </p:txBody>
      </p:sp>
      <p:sp>
        <p:nvSpPr>
          <p:cNvPr id="3" name="Text Placeholder 2"/>
          <p:cNvSpPr>
            <a:spLocks noGrp="1"/>
          </p:cNvSpPr>
          <p:nvPr>
            <p:ph type="body" idx="1"/>
          </p:nvPr>
        </p:nvSpPr>
        <p:spPr>
          <a:xfrm>
            <a:off x="553018" y="1026257"/>
            <a:ext cx="9954325" cy="2902637"/>
          </a:xfrm>
          <a:prstGeom prst="rect">
            <a:avLst/>
          </a:prstGeom>
        </p:spPr>
        <p:txBody>
          <a:bodyPr vert="horz" lIns="91440" tIns="45720" rIns="91440" bIns="45720" rtlCol="0">
            <a:normAutofit/>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Date Placeholder 3"/>
          <p:cNvSpPr>
            <a:spLocks noGrp="1"/>
          </p:cNvSpPr>
          <p:nvPr>
            <p:ph type="dt" sz="half" idx="2"/>
          </p:nvPr>
        </p:nvSpPr>
        <p:spPr>
          <a:xfrm>
            <a:off x="553018" y="4076519"/>
            <a:ext cx="2580751" cy="234166"/>
          </a:xfrm>
          <a:prstGeom prst="rect">
            <a:avLst/>
          </a:prstGeom>
        </p:spPr>
        <p:txBody>
          <a:bodyPr vert="horz" lIns="91440" tIns="45720" rIns="91440" bIns="45720" rtlCol="0" anchor="ctr"/>
          <a:lstStyle>
            <a:lvl1pPr algn="l">
              <a:defRPr sz="1200">
                <a:solidFill>
                  <a:schemeClr val="tx1">
                    <a:tint val="75000"/>
                  </a:schemeClr>
                </a:solidFill>
              </a:defRPr>
            </a:lvl1pPr>
          </a:lstStyle>
          <a:p>
            <a:fld id="{7A56DD26-32A4-2A43-990A-6F7E5E73786E}" type="datetimeFigureOut">
              <a:rPr lang="en-US" smtClean="0">
                <a:solidFill>
                  <a:prstClr val="black">
                    <a:tint val="75000"/>
                  </a:prstClr>
                </a:solidFill>
              </a:rPr>
              <a:pPr/>
              <a:t>6/24/2019</a:t>
            </a:fld>
            <a:endParaRPr lang="en-US">
              <a:solidFill>
                <a:prstClr val="black">
                  <a:tint val="75000"/>
                </a:prstClr>
              </a:solidFill>
            </a:endParaRPr>
          </a:p>
        </p:txBody>
      </p:sp>
      <p:sp>
        <p:nvSpPr>
          <p:cNvPr id="5" name="Footer Placeholder 4"/>
          <p:cNvSpPr>
            <a:spLocks noGrp="1"/>
          </p:cNvSpPr>
          <p:nvPr>
            <p:ph type="ftr" sz="quarter" idx="3"/>
          </p:nvPr>
        </p:nvSpPr>
        <p:spPr>
          <a:xfrm>
            <a:off x="3778957" y="4076519"/>
            <a:ext cx="3502448" cy="234166"/>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7926592" y="4076519"/>
            <a:ext cx="2580751" cy="234166"/>
          </a:xfrm>
          <a:prstGeom prst="rect">
            <a:avLst/>
          </a:prstGeom>
        </p:spPr>
        <p:txBody>
          <a:bodyPr vert="horz" lIns="91440" tIns="45720" rIns="91440" bIns="45720" rtlCol="0" anchor="ctr"/>
          <a:lstStyle>
            <a:lvl1pPr algn="r">
              <a:defRPr sz="1200">
                <a:solidFill>
                  <a:schemeClr val="tx1">
                    <a:tint val="75000"/>
                  </a:schemeClr>
                </a:solidFill>
              </a:defRPr>
            </a:lvl1pPr>
          </a:lstStyle>
          <a:p>
            <a:fld id="{186AF604-6CBA-6F4A-A6F6-26E48A4D0E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6850646"/>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lstStyle/>
          <a:p>
            <a:r>
              <a:rPr lang="tr-TR" b="1" dirty="0" smtClean="0">
                <a:solidFill>
                  <a:srgbClr val="FF0000"/>
                </a:solidFill>
              </a:rPr>
              <a:t>KARDİYOVASKÜLER SİSTEM</a:t>
            </a:r>
            <a:endParaRPr lang="tr-TR" b="1" dirty="0">
              <a:solidFill>
                <a:srgbClr val="FF0000"/>
              </a:solidFill>
            </a:endParaRPr>
          </a:p>
        </p:txBody>
      </p:sp>
      <p:sp>
        <p:nvSpPr>
          <p:cNvPr id="3" name="Alt Başlık 2"/>
          <p:cNvSpPr>
            <a:spLocks noGrp="1"/>
          </p:cNvSpPr>
          <p:nvPr>
            <p:ph type="subTitle" idx="1"/>
          </p:nvPr>
        </p:nvSpPr>
        <p:spPr/>
        <p:txBody>
          <a:bodyPr/>
          <a:lstStyle/>
          <a:p>
            <a:r>
              <a:rPr lang="tr-TR" dirty="0" smtClean="0">
                <a:solidFill>
                  <a:schemeClr val="tx1">
                    <a:lumMod val="95000"/>
                    <a:lumOff val="5000"/>
                  </a:schemeClr>
                </a:solidFill>
              </a:rPr>
              <a:t>Dr. Fuat YALMAN</a:t>
            </a:r>
            <a:endParaRPr lang="tr-TR" dirty="0">
              <a:solidFill>
                <a:schemeClr val="tx1">
                  <a:lumMod val="95000"/>
                  <a:lumOff val="5000"/>
                </a:schemeClr>
              </a:solidFill>
            </a:endParaRPr>
          </a:p>
        </p:txBody>
      </p:sp>
    </p:spTree>
    <p:extLst>
      <p:ext uri="{BB962C8B-B14F-4D97-AF65-F5344CB8AC3E}">
        <p14:creationId xmlns:p14="http://schemas.microsoft.com/office/powerpoint/2010/main" val="12866584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9544" y="116633"/>
            <a:ext cx="8856985" cy="6624736"/>
          </a:xfrm>
        </p:spPr>
        <p:txBody>
          <a:bodyPr>
            <a:normAutofit fontScale="85000" lnSpcReduction="20000"/>
          </a:bodyPr>
          <a:lstStyle/>
          <a:p>
            <a:r>
              <a:rPr lang="tr-TR" sz="3300" b="1" u="sng" dirty="0">
                <a:solidFill>
                  <a:srgbClr val="00B050"/>
                </a:solidFill>
              </a:rPr>
              <a:t>Sağ </a:t>
            </a:r>
            <a:r>
              <a:rPr lang="tr-TR" sz="3300" b="1" u="sng" dirty="0" smtClean="0">
                <a:solidFill>
                  <a:srgbClr val="00B050"/>
                </a:solidFill>
              </a:rPr>
              <a:t>Bölüm </a:t>
            </a:r>
            <a:r>
              <a:rPr lang="tr-TR" sz="3300" b="1" u="sng" dirty="0">
                <a:solidFill>
                  <a:srgbClr val="00B050"/>
                </a:solidFill>
              </a:rPr>
              <a:t>(sağ kalp)</a:t>
            </a:r>
          </a:p>
          <a:p>
            <a:r>
              <a:rPr lang="tr-TR" sz="3300" dirty="0" smtClean="0"/>
              <a:t>Sağ </a:t>
            </a:r>
            <a:r>
              <a:rPr lang="tr-TR" sz="3300" dirty="0" err="1"/>
              <a:t>atrium</a:t>
            </a:r>
            <a:r>
              <a:rPr lang="tr-TR" sz="3300" dirty="0"/>
              <a:t> (kulakçık) ve sağ </a:t>
            </a:r>
            <a:r>
              <a:rPr lang="tr-TR" sz="3300" dirty="0" err="1"/>
              <a:t>ventrikülün</a:t>
            </a:r>
            <a:r>
              <a:rPr lang="tr-TR" sz="3300" dirty="0"/>
              <a:t> (karıncık)  her ikisi birden sağ kalbi </a:t>
            </a:r>
            <a:r>
              <a:rPr lang="tr-TR" sz="3300" dirty="0" smtClean="0"/>
              <a:t>oluşturur. Sağ kalpte oksijen </a:t>
            </a:r>
            <a:r>
              <a:rPr lang="tr-TR" sz="3300" dirty="0"/>
              <a:t>bakımından fakir olan </a:t>
            </a:r>
            <a:r>
              <a:rPr lang="tr-TR" sz="3300" dirty="0" err="1"/>
              <a:t>venöz</a:t>
            </a:r>
            <a:r>
              <a:rPr lang="tr-TR" sz="3300" dirty="0"/>
              <a:t> (kirli) kan bulunmaktadır</a:t>
            </a:r>
            <a:r>
              <a:rPr lang="tr-TR" sz="3300" dirty="0" smtClean="0"/>
              <a:t>.</a:t>
            </a:r>
          </a:p>
          <a:p>
            <a:r>
              <a:rPr lang="tr-TR" sz="3300" b="1" u="sng" dirty="0">
                <a:solidFill>
                  <a:srgbClr val="00B0F0"/>
                </a:solidFill>
              </a:rPr>
              <a:t>Sağ kulakçık (</a:t>
            </a:r>
            <a:r>
              <a:rPr lang="tr-TR" sz="3300" b="1" u="sng" dirty="0" err="1">
                <a:solidFill>
                  <a:srgbClr val="00B0F0"/>
                </a:solidFill>
              </a:rPr>
              <a:t>Atrium</a:t>
            </a:r>
            <a:r>
              <a:rPr lang="tr-TR" sz="3300" b="1" u="sng" dirty="0">
                <a:solidFill>
                  <a:srgbClr val="00B0F0"/>
                </a:solidFill>
              </a:rPr>
              <a:t> </a:t>
            </a:r>
            <a:r>
              <a:rPr lang="tr-TR" sz="3300" b="1" u="sng" dirty="0" err="1">
                <a:solidFill>
                  <a:srgbClr val="00B0F0"/>
                </a:solidFill>
              </a:rPr>
              <a:t>dextrum</a:t>
            </a:r>
            <a:r>
              <a:rPr lang="tr-TR" sz="3300" b="1" u="sng" dirty="0" smtClean="0">
                <a:solidFill>
                  <a:srgbClr val="00B0F0"/>
                </a:solidFill>
              </a:rPr>
              <a:t>)</a:t>
            </a:r>
          </a:p>
          <a:p>
            <a:r>
              <a:rPr lang="tr-TR" sz="3300" dirty="0"/>
              <a:t>Kalbin </a:t>
            </a:r>
            <a:r>
              <a:rPr lang="tr-TR" sz="3300" dirty="0" err="1"/>
              <a:t>basis</a:t>
            </a:r>
            <a:r>
              <a:rPr lang="tr-TR" sz="3300" dirty="0"/>
              <a:t> bölümünün sağında bulunur. </a:t>
            </a:r>
            <a:endParaRPr lang="tr-TR" sz="3300" dirty="0" smtClean="0"/>
          </a:p>
          <a:p>
            <a:r>
              <a:rPr lang="tr-TR" sz="3300" dirty="0" smtClean="0"/>
              <a:t>Sağ </a:t>
            </a:r>
            <a:r>
              <a:rPr lang="tr-TR" sz="3300" dirty="0" err="1"/>
              <a:t>atriuma</a:t>
            </a:r>
            <a:r>
              <a:rPr lang="tr-TR" sz="3300" dirty="0"/>
              <a:t> yukarıdan üst ana toplardamar (vena </a:t>
            </a:r>
            <a:r>
              <a:rPr lang="tr-TR" sz="3300" dirty="0" smtClean="0"/>
              <a:t>cava </a:t>
            </a:r>
            <a:r>
              <a:rPr lang="tr-TR" sz="3300" dirty="0" err="1" smtClean="0"/>
              <a:t>superior</a:t>
            </a:r>
            <a:r>
              <a:rPr lang="tr-TR" sz="3300" dirty="0"/>
              <a:t>), aşağıdan alt ana toplardamar (vena cava </a:t>
            </a:r>
            <a:r>
              <a:rPr lang="tr-TR" sz="3300" dirty="0" err="1"/>
              <a:t>inferior</a:t>
            </a:r>
            <a:r>
              <a:rPr lang="tr-TR" sz="3300" dirty="0"/>
              <a:t>) açılır. </a:t>
            </a:r>
            <a:endParaRPr lang="tr-TR" sz="3300" dirty="0" smtClean="0"/>
          </a:p>
          <a:p>
            <a:r>
              <a:rPr lang="tr-TR" sz="3300" dirty="0" smtClean="0"/>
              <a:t>Bu </a:t>
            </a:r>
            <a:r>
              <a:rPr lang="tr-TR" sz="3300" dirty="0"/>
              <a:t>damarlar ile </a:t>
            </a:r>
            <a:r>
              <a:rPr lang="tr-TR" sz="3300" dirty="0" err="1"/>
              <a:t>venöz</a:t>
            </a:r>
            <a:r>
              <a:rPr lang="tr-TR" sz="3300" dirty="0"/>
              <a:t> kan kalbe döner</a:t>
            </a:r>
            <a:r>
              <a:rPr lang="tr-TR" sz="3300" dirty="0" smtClean="0"/>
              <a:t>.</a:t>
            </a:r>
          </a:p>
          <a:p>
            <a:r>
              <a:rPr lang="tr-TR" sz="3300" b="1" u="sng" dirty="0">
                <a:solidFill>
                  <a:srgbClr val="00B0F0"/>
                </a:solidFill>
              </a:rPr>
              <a:t>Sağ karıncık (</a:t>
            </a:r>
            <a:r>
              <a:rPr lang="tr-TR" sz="3300" b="1" u="sng" dirty="0" err="1">
                <a:solidFill>
                  <a:srgbClr val="00B0F0"/>
                </a:solidFill>
              </a:rPr>
              <a:t>Ventriculus</a:t>
            </a:r>
            <a:r>
              <a:rPr lang="tr-TR" sz="3300" b="1" u="sng" dirty="0">
                <a:solidFill>
                  <a:srgbClr val="00B0F0"/>
                </a:solidFill>
              </a:rPr>
              <a:t> </a:t>
            </a:r>
            <a:r>
              <a:rPr lang="tr-TR" sz="3300" b="1" u="sng" dirty="0" err="1">
                <a:solidFill>
                  <a:srgbClr val="00B0F0"/>
                </a:solidFill>
              </a:rPr>
              <a:t>dexter</a:t>
            </a:r>
            <a:r>
              <a:rPr lang="tr-TR" sz="3300" b="1" u="sng" dirty="0" smtClean="0">
                <a:solidFill>
                  <a:srgbClr val="00B0F0"/>
                </a:solidFill>
              </a:rPr>
              <a:t>)</a:t>
            </a:r>
          </a:p>
          <a:p>
            <a:r>
              <a:rPr lang="tr-TR" sz="3300" dirty="0"/>
              <a:t>Kalbin ön yüzünün büyük kısmını oluşturur. </a:t>
            </a:r>
            <a:endParaRPr lang="tr-TR" sz="3300" dirty="0" smtClean="0"/>
          </a:p>
          <a:p>
            <a:r>
              <a:rPr lang="tr-TR" sz="3300" dirty="0" smtClean="0"/>
              <a:t>Bu </a:t>
            </a:r>
            <a:r>
              <a:rPr lang="tr-TR" sz="3300" dirty="0"/>
              <a:t>boşluktan </a:t>
            </a:r>
            <a:r>
              <a:rPr lang="tr-TR" sz="3300" dirty="0" err="1"/>
              <a:t>venöz</a:t>
            </a:r>
            <a:r>
              <a:rPr lang="tr-TR" sz="3300" dirty="0"/>
              <a:t> kan akciğerlere </a:t>
            </a:r>
            <a:r>
              <a:rPr lang="tr-TR" sz="3300" dirty="0" smtClean="0"/>
              <a:t>pompalanmaktadır.</a:t>
            </a:r>
          </a:p>
          <a:p>
            <a:r>
              <a:rPr lang="tr-TR" sz="3300" dirty="0" smtClean="0"/>
              <a:t>Sağ </a:t>
            </a:r>
            <a:r>
              <a:rPr lang="tr-TR" sz="3300" dirty="0"/>
              <a:t>ve sol </a:t>
            </a:r>
            <a:r>
              <a:rPr lang="tr-TR" sz="3300" dirty="0" err="1"/>
              <a:t>ventriküller</a:t>
            </a:r>
            <a:r>
              <a:rPr lang="tr-TR" sz="3300" dirty="0"/>
              <a:t> aynı anda kasılır. Kasılan </a:t>
            </a:r>
            <a:r>
              <a:rPr lang="tr-TR" sz="3300" dirty="0" err="1"/>
              <a:t>ventrikülden</a:t>
            </a:r>
            <a:r>
              <a:rPr lang="tr-TR" sz="3300" dirty="0"/>
              <a:t> kan akciğer atardamarı (</a:t>
            </a:r>
            <a:r>
              <a:rPr lang="tr-TR" sz="3300" dirty="0" err="1"/>
              <a:t>arteriya</a:t>
            </a:r>
            <a:r>
              <a:rPr lang="tr-TR" sz="3300" dirty="0"/>
              <a:t> </a:t>
            </a:r>
            <a:r>
              <a:rPr lang="tr-TR" sz="3300" dirty="0" err="1"/>
              <a:t>pulmonalis</a:t>
            </a:r>
            <a:r>
              <a:rPr lang="tr-TR" sz="3300" dirty="0"/>
              <a:t>) yolu ile akciğerlere gönderilir.</a:t>
            </a:r>
          </a:p>
          <a:p>
            <a:endParaRPr lang="tr-TR" b="1" u="sng" dirty="0"/>
          </a:p>
          <a:p>
            <a:endParaRPr lang="tr-TR" dirty="0"/>
          </a:p>
        </p:txBody>
      </p:sp>
    </p:spTree>
    <p:extLst>
      <p:ext uri="{BB962C8B-B14F-4D97-AF65-F5344CB8AC3E}">
        <p14:creationId xmlns:p14="http://schemas.microsoft.com/office/powerpoint/2010/main" val="5571746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9515" y="332656"/>
            <a:ext cx="8784976" cy="6264696"/>
          </a:xfrm>
        </p:spPr>
        <p:txBody>
          <a:bodyPr>
            <a:normAutofit fontScale="70000" lnSpcReduction="20000"/>
          </a:bodyPr>
          <a:lstStyle/>
          <a:p>
            <a:r>
              <a:rPr lang="tr-TR" sz="3700" dirty="0"/>
              <a:t>Kanın  vücuttan  kalbe  döndüğü  odacık  olan  sağ kulakçık (</a:t>
            </a:r>
            <a:r>
              <a:rPr lang="tr-TR" sz="3700" dirty="0" err="1"/>
              <a:t>atriyum</a:t>
            </a:r>
            <a:r>
              <a:rPr lang="tr-TR" sz="3700" dirty="0"/>
              <a:t>),  </a:t>
            </a:r>
            <a:r>
              <a:rPr lang="tr-TR" sz="3700" dirty="0" err="1"/>
              <a:t>triküsbit</a:t>
            </a:r>
            <a:r>
              <a:rPr lang="tr-TR" sz="3700" dirty="0"/>
              <a:t> kapak  adı  </a:t>
            </a:r>
            <a:r>
              <a:rPr lang="tr-TR" sz="3700" dirty="0" smtClean="0"/>
              <a:t>verilen 3 </a:t>
            </a:r>
            <a:r>
              <a:rPr lang="tr-TR" sz="3700" dirty="0" err="1"/>
              <a:t>yaprakçıklı</a:t>
            </a:r>
            <a:r>
              <a:rPr lang="tr-TR" sz="3700" dirty="0"/>
              <a:t> bir kapakçık ile sağ karıcığa (</a:t>
            </a:r>
            <a:r>
              <a:rPr lang="tr-TR" sz="3700" dirty="0" err="1"/>
              <a:t>ventrikül</a:t>
            </a:r>
            <a:r>
              <a:rPr lang="tr-TR" sz="3700" dirty="0"/>
              <a:t>) açılır</a:t>
            </a:r>
            <a:r>
              <a:rPr lang="tr-TR" sz="3700" dirty="0" smtClean="0"/>
              <a:t>.</a:t>
            </a:r>
          </a:p>
          <a:p>
            <a:pPr marL="0" indent="0">
              <a:buNone/>
            </a:pPr>
            <a:endParaRPr lang="tr-TR" sz="3700" dirty="0" smtClean="0"/>
          </a:p>
          <a:p>
            <a:r>
              <a:rPr lang="tr-TR" sz="3700" b="1" dirty="0"/>
              <a:t>Kısaca özetlemek gerekirse</a:t>
            </a:r>
            <a:r>
              <a:rPr lang="tr-TR" sz="3700" b="1" dirty="0" smtClean="0"/>
              <a:t>;</a:t>
            </a:r>
          </a:p>
          <a:p>
            <a:endParaRPr lang="tr-TR" sz="3700" b="1" dirty="0" smtClean="0"/>
          </a:p>
          <a:p>
            <a:r>
              <a:rPr lang="tr-TR" sz="3700" dirty="0"/>
              <a:t>Kan vücutta oksijeni ve besin öğeleri kullanıldıktan sonra vena kava adı verilen 2 adet </a:t>
            </a:r>
            <a:r>
              <a:rPr lang="tr-TR" sz="3700" dirty="0" smtClean="0"/>
              <a:t>ana toplardamar </a:t>
            </a:r>
            <a:r>
              <a:rPr lang="tr-TR" sz="3700" dirty="0"/>
              <a:t>ile sağ kulakçığa gelir.</a:t>
            </a:r>
          </a:p>
          <a:p>
            <a:endParaRPr lang="tr-TR" sz="3700" dirty="0"/>
          </a:p>
          <a:p>
            <a:r>
              <a:rPr lang="tr-TR" sz="3700" dirty="0" smtClean="0"/>
              <a:t>Sağ </a:t>
            </a:r>
            <a:r>
              <a:rPr lang="tr-TR" sz="3700" dirty="0"/>
              <a:t>kulakçıktan kan, yerçekimi ve kulakçık kasılması ile aradaki kapak olan </a:t>
            </a:r>
            <a:r>
              <a:rPr lang="tr-TR" sz="3700" dirty="0" err="1"/>
              <a:t>triküsbit</a:t>
            </a:r>
            <a:r>
              <a:rPr lang="tr-TR" sz="3700" dirty="0"/>
              <a:t> </a:t>
            </a:r>
            <a:r>
              <a:rPr lang="tr-TR" sz="3700" dirty="0" smtClean="0"/>
              <a:t>kapaktan (3 </a:t>
            </a:r>
            <a:r>
              <a:rPr lang="tr-TR" sz="3700" dirty="0" err="1"/>
              <a:t>yaprakçıklı</a:t>
            </a:r>
            <a:r>
              <a:rPr lang="tr-TR" sz="3700" dirty="0"/>
              <a:t> kapak) geçerek sağ karıncığa girer.</a:t>
            </a:r>
          </a:p>
          <a:p>
            <a:endParaRPr lang="tr-TR" sz="3700" dirty="0"/>
          </a:p>
          <a:p>
            <a:r>
              <a:rPr lang="tr-TR" sz="3700" dirty="0" smtClean="0"/>
              <a:t>Sağ </a:t>
            </a:r>
            <a:r>
              <a:rPr lang="tr-TR" sz="3700" dirty="0"/>
              <a:t>karıncık ile </a:t>
            </a:r>
            <a:r>
              <a:rPr lang="tr-TR" sz="3700" dirty="0" err="1"/>
              <a:t>pulmoner</a:t>
            </a:r>
            <a:r>
              <a:rPr lang="tr-TR" sz="3700" dirty="0"/>
              <a:t> (akciğer) atardamar arasındaki kapağa da </a:t>
            </a:r>
            <a:r>
              <a:rPr lang="tr-TR" sz="3700" dirty="0" err="1"/>
              <a:t>pulmoner</a:t>
            </a:r>
            <a:r>
              <a:rPr lang="tr-TR" sz="3700" dirty="0"/>
              <a:t> kapakçık </a:t>
            </a:r>
            <a:r>
              <a:rPr lang="tr-TR" sz="3700" dirty="0" smtClean="0"/>
              <a:t>adı verilir</a:t>
            </a:r>
            <a:r>
              <a:rPr lang="tr-TR" sz="3700" dirty="0"/>
              <a:t>. Sağ karıncık kanı </a:t>
            </a:r>
            <a:r>
              <a:rPr lang="tr-TR" sz="3700" dirty="0" err="1"/>
              <a:t>pulmoner</a:t>
            </a:r>
            <a:r>
              <a:rPr lang="tr-TR" sz="3700" dirty="0"/>
              <a:t> atardamar adını verdiğimiz bir damar yoluyla akciğerlere pompalar.</a:t>
            </a:r>
          </a:p>
          <a:p>
            <a:endParaRPr lang="tr-TR" dirty="0"/>
          </a:p>
        </p:txBody>
      </p:sp>
    </p:spTree>
    <p:extLst>
      <p:ext uri="{BB962C8B-B14F-4D97-AF65-F5344CB8AC3E}">
        <p14:creationId xmlns:p14="http://schemas.microsoft.com/office/powerpoint/2010/main" val="10193614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3568" y="0"/>
            <a:ext cx="7704856"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57552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9544" y="116633"/>
            <a:ext cx="8856985" cy="6624736"/>
          </a:xfrm>
        </p:spPr>
        <p:txBody>
          <a:bodyPr>
            <a:normAutofit fontScale="77500" lnSpcReduction="20000"/>
          </a:bodyPr>
          <a:lstStyle/>
          <a:p>
            <a:r>
              <a:rPr lang="tr-TR" sz="3600" b="1" u="sng" dirty="0" smtClean="0">
                <a:solidFill>
                  <a:srgbClr val="00B050"/>
                </a:solidFill>
              </a:rPr>
              <a:t>Sol Bölüm </a:t>
            </a:r>
            <a:r>
              <a:rPr lang="tr-TR" sz="3600" b="1" u="sng" dirty="0">
                <a:solidFill>
                  <a:srgbClr val="00B050"/>
                </a:solidFill>
              </a:rPr>
              <a:t>(</a:t>
            </a:r>
            <a:r>
              <a:rPr lang="tr-TR" sz="3600" b="1" u="sng" dirty="0" smtClean="0">
                <a:solidFill>
                  <a:srgbClr val="00B050"/>
                </a:solidFill>
              </a:rPr>
              <a:t>sol </a:t>
            </a:r>
            <a:r>
              <a:rPr lang="tr-TR" sz="3600" b="1" u="sng" dirty="0">
                <a:solidFill>
                  <a:srgbClr val="00B050"/>
                </a:solidFill>
              </a:rPr>
              <a:t>kalp)</a:t>
            </a:r>
          </a:p>
          <a:p>
            <a:r>
              <a:rPr lang="tr-TR" sz="3300" dirty="0"/>
              <a:t>Sol </a:t>
            </a:r>
            <a:r>
              <a:rPr lang="tr-TR" sz="3300" dirty="0" err="1"/>
              <a:t>atrium</a:t>
            </a:r>
            <a:r>
              <a:rPr lang="tr-TR" sz="3300" dirty="0"/>
              <a:t> ve sol </a:t>
            </a:r>
            <a:r>
              <a:rPr lang="tr-TR" sz="3300" dirty="0" err="1"/>
              <a:t>ventrikül</a:t>
            </a:r>
            <a:r>
              <a:rPr lang="tr-TR" sz="3300" dirty="0"/>
              <a:t> ise sol kalbi </a:t>
            </a:r>
            <a:r>
              <a:rPr lang="tr-TR" sz="3300" dirty="0" smtClean="0"/>
              <a:t>oluşturur</a:t>
            </a:r>
            <a:r>
              <a:rPr lang="tr-TR" sz="3300" dirty="0"/>
              <a:t>. </a:t>
            </a:r>
            <a:endParaRPr lang="tr-TR" sz="3300" dirty="0" smtClean="0"/>
          </a:p>
          <a:p>
            <a:r>
              <a:rPr lang="tr-TR" sz="3300" dirty="0" smtClean="0"/>
              <a:t>Sol </a:t>
            </a:r>
            <a:r>
              <a:rPr lang="tr-TR" sz="3300" dirty="0"/>
              <a:t>kalpte oksijen </a:t>
            </a:r>
            <a:r>
              <a:rPr lang="tr-TR" sz="3300" dirty="0" smtClean="0"/>
              <a:t>bakımından </a:t>
            </a:r>
            <a:r>
              <a:rPr lang="tr-TR" sz="3300" dirty="0"/>
              <a:t>zengin olan </a:t>
            </a:r>
            <a:r>
              <a:rPr lang="tr-TR" sz="3300" dirty="0" err="1" smtClean="0"/>
              <a:t>arterial</a:t>
            </a:r>
            <a:r>
              <a:rPr lang="tr-TR" sz="3300" dirty="0" smtClean="0"/>
              <a:t> (temiz</a:t>
            </a:r>
            <a:r>
              <a:rPr lang="tr-TR" sz="3300" dirty="0"/>
              <a:t>) kan bulunmaktadır ve kan buraya akciğerlerden, oksijenden zenginleştirilmiş olarak gelir</a:t>
            </a:r>
            <a:r>
              <a:rPr lang="tr-TR" sz="3300" dirty="0" smtClean="0"/>
              <a:t>.</a:t>
            </a:r>
            <a:endParaRPr lang="tr-TR" sz="3300" dirty="0"/>
          </a:p>
          <a:p>
            <a:r>
              <a:rPr lang="tr-TR" sz="3300" b="1" u="sng" dirty="0">
                <a:solidFill>
                  <a:srgbClr val="00B0F0"/>
                </a:solidFill>
              </a:rPr>
              <a:t>Sol kulakçık (</a:t>
            </a:r>
            <a:r>
              <a:rPr lang="tr-TR" sz="3300" b="1" u="sng" dirty="0" err="1">
                <a:solidFill>
                  <a:srgbClr val="00B0F0"/>
                </a:solidFill>
              </a:rPr>
              <a:t>Atrium</a:t>
            </a:r>
            <a:r>
              <a:rPr lang="tr-TR" sz="3300" b="1" u="sng" dirty="0">
                <a:solidFill>
                  <a:srgbClr val="00B0F0"/>
                </a:solidFill>
              </a:rPr>
              <a:t> </a:t>
            </a:r>
            <a:r>
              <a:rPr lang="tr-TR" sz="3300" b="1" u="sng" dirty="0" err="1">
                <a:solidFill>
                  <a:srgbClr val="00B0F0"/>
                </a:solidFill>
              </a:rPr>
              <a:t>sinistrum</a:t>
            </a:r>
            <a:r>
              <a:rPr lang="tr-TR" sz="3300" b="1" u="sng" dirty="0" smtClean="0">
                <a:solidFill>
                  <a:srgbClr val="00B0F0"/>
                </a:solidFill>
              </a:rPr>
              <a:t>)</a:t>
            </a:r>
          </a:p>
          <a:p>
            <a:r>
              <a:rPr lang="tr-TR" sz="3300" dirty="0"/>
              <a:t>Sol kulakçık (</a:t>
            </a:r>
            <a:r>
              <a:rPr lang="tr-TR" sz="3300" dirty="0" err="1"/>
              <a:t>atrium</a:t>
            </a:r>
            <a:r>
              <a:rPr lang="tr-TR" sz="3300" dirty="0"/>
              <a:t>)  kalbin </a:t>
            </a:r>
            <a:r>
              <a:rPr lang="tr-TR" sz="3300" dirty="0" smtClean="0"/>
              <a:t>arkasında</a:t>
            </a:r>
            <a:r>
              <a:rPr lang="tr-TR" sz="3300" dirty="0"/>
              <a:t>, sol üst </a:t>
            </a:r>
            <a:r>
              <a:rPr lang="tr-TR" sz="3300" dirty="0" smtClean="0"/>
              <a:t>yanında </a:t>
            </a:r>
            <a:r>
              <a:rPr lang="tr-TR" sz="3300" dirty="0"/>
              <a:t>yer </a:t>
            </a:r>
            <a:r>
              <a:rPr lang="tr-TR" sz="3300" dirty="0" err="1"/>
              <a:t>almaktad</a:t>
            </a:r>
            <a:r>
              <a:rPr lang="tr-TR" sz="3300" dirty="0"/>
              <a:t> </a:t>
            </a:r>
            <a:r>
              <a:rPr lang="tr-TR" sz="3300" dirty="0" err="1"/>
              <a:t>ır</a:t>
            </a:r>
            <a:r>
              <a:rPr lang="tr-TR" sz="3300" dirty="0"/>
              <a:t>. </a:t>
            </a:r>
            <a:endParaRPr lang="tr-TR" sz="3300" dirty="0" smtClean="0"/>
          </a:p>
          <a:p>
            <a:r>
              <a:rPr lang="tr-TR" sz="3300" dirty="0" smtClean="0"/>
              <a:t>Bu </a:t>
            </a:r>
            <a:r>
              <a:rPr lang="tr-TR" sz="3300" dirty="0"/>
              <a:t>boşluğa, akciğerlerden </a:t>
            </a:r>
            <a:r>
              <a:rPr lang="tr-TR" sz="3300" dirty="0" err="1"/>
              <a:t>oksijenlenilerek</a:t>
            </a:r>
            <a:r>
              <a:rPr lang="tr-TR" sz="3300" dirty="0"/>
              <a:t> dönen kanı getiren dört adet akciğer </a:t>
            </a:r>
            <a:r>
              <a:rPr lang="tr-TR" sz="3300" dirty="0" err="1"/>
              <a:t>veni</a:t>
            </a:r>
            <a:r>
              <a:rPr lang="tr-TR" sz="3300" dirty="0"/>
              <a:t> (vena </a:t>
            </a:r>
            <a:r>
              <a:rPr lang="tr-TR" sz="3300" dirty="0" err="1"/>
              <a:t>pulmonales</a:t>
            </a:r>
            <a:r>
              <a:rPr lang="tr-TR" sz="3300" dirty="0"/>
              <a:t>) açılır. Buraya gelen kan, sol </a:t>
            </a:r>
            <a:r>
              <a:rPr lang="tr-TR" sz="3300" dirty="0" err="1"/>
              <a:t>ventriküle</a:t>
            </a:r>
            <a:r>
              <a:rPr lang="tr-TR" sz="3300" dirty="0"/>
              <a:t> geçer</a:t>
            </a:r>
            <a:r>
              <a:rPr lang="tr-TR" sz="3300" dirty="0" smtClean="0"/>
              <a:t>.</a:t>
            </a:r>
          </a:p>
          <a:p>
            <a:r>
              <a:rPr lang="tr-TR" sz="3300" b="1" u="sng" dirty="0">
                <a:solidFill>
                  <a:srgbClr val="00B0F0"/>
                </a:solidFill>
              </a:rPr>
              <a:t>Sol karıncık (</a:t>
            </a:r>
            <a:r>
              <a:rPr lang="tr-TR" sz="3300" b="1" u="sng" dirty="0" err="1">
                <a:solidFill>
                  <a:srgbClr val="00B0F0"/>
                </a:solidFill>
              </a:rPr>
              <a:t>Ventriculus</a:t>
            </a:r>
            <a:r>
              <a:rPr lang="tr-TR" sz="3300" b="1" u="sng" dirty="0">
                <a:solidFill>
                  <a:srgbClr val="00B0F0"/>
                </a:solidFill>
              </a:rPr>
              <a:t> </a:t>
            </a:r>
            <a:r>
              <a:rPr lang="tr-TR" sz="3300" b="1" u="sng" dirty="0" err="1">
                <a:solidFill>
                  <a:srgbClr val="00B0F0"/>
                </a:solidFill>
              </a:rPr>
              <a:t>sinister</a:t>
            </a:r>
            <a:r>
              <a:rPr lang="tr-TR" sz="3300" b="1" u="sng" dirty="0" smtClean="0">
                <a:solidFill>
                  <a:srgbClr val="00B0F0"/>
                </a:solidFill>
              </a:rPr>
              <a:t>)</a:t>
            </a:r>
          </a:p>
          <a:p>
            <a:r>
              <a:rPr lang="tr-TR" sz="3300" dirty="0"/>
              <a:t>Kalbin  </a:t>
            </a:r>
            <a:r>
              <a:rPr lang="tr-TR" sz="3300" dirty="0" err="1"/>
              <a:t>diyaphragmaya</a:t>
            </a:r>
            <a:r>
              <a:rPr lang="tr-TR" sz="3300" dirty="0"/>
              <a:t>  bakan  yüzünde  yer  alır.  </a:t>
            </a:r>
            <a:endParaRPr lang="tr-TR" sz="3300" dirty="0" smtClean="0"/>
          </a:p>
          <a:p>
            <a:r>
              <a:rPr lang="tr-TR" sz="3300" dirty="0" smtClean="0"/>
              <a:t>Sol </a:t>
            </a:r>
            <a:r>
              <a:rPr lang="tr-TR" sz="3300" dirty="0" err="1"/>
              <a:t>atriumdan</a:t>
            </a:r>
            <a:r>
              <a:rPr lang="tr-TR" sz="3300" dirty="0"/>
              <a:t> gelen </a:t>
            </a:r>
            <a:r>
              <a:rPr lang="tr-TR" sz="3300" dirty="0" err="1"/>
              <a:t>arterial</a:t>
            </a:r>
            <a:r>
              <a:rPr lang="tr-TR" sz="3300" dirty="0"/>
              <a:t> kan, bu </a:t>
            </a:r>
            <a:r>
              <a:rPr lang="tr-TR" sz="3300" dirty="0" smtClean="0"/>
              <a:t>boşluktan pompalanmakta </a:t>
            </a:r>
            <a:r>
              <a:rPr lang="tr-TR" sz="3300" dirty="0"/>
              <a:t>ve ana </a:t>
            </a:r>
            <a:r>
              <a:rPr lang="tr-TR" sz="3300" dirty="0" smtClean="0"/>
              <a:t>atar damarla </a:t>
            </a:r>
            <a:r>
              <a:rPr lang="tr-TR" sz="3300" dirty="0"/>
              <a:t>(</a:t>
            </a:r>
            <a:r>
              <a:rPr lang="tr-TR" sz="3300" dirty="0" smtClean="0"/>
              <a:t>aort) </a:t>
            </a:r>
            <a:r>
              <a:rPr lang="tr-TR" sz="3300" dirty="0"/>
              <a:t>vücudun  en ince </a:t>
            </a:r>
            <a:r>
              <a:rPr lang="tr-TR" sz="3300" dirty="0" err="1"/>
              <a:t>kapillerine</a:t>
            </a:r>
            <a:r>
              <a:rPr lang="tr-TR" sz="3300" dirty="0"/>
              <a:t> kadar </a:t>
            </a:r>
            <a:r>
              <a:rPr lang="tr-TR" sz="3300" dirty="0" err="1"/>
              <a:t>gönderilm</a:t>
            </a:r>
            <a:r>
              <a:rPr lang="tr-TR" sz="3300" dirty="0"/>
              <a:t> </a:t>
            </a:r>
            <a:r>
              <a:rPr lang="tr-TR" sz="3300" dirty="0" smtClean="0"/>
              <a:t>ektedir</a:t>
            </a:r>
            <a:r>
              <a:rPr lang="tr-TR" sz="3300" dirty="0"/>
              <a:t>. Sol </a:t>
            </a:r>
            <a:r>
              <a:rPr lang="tr-TR" sz="3300" dirty="0" err="1"/>
              <a:t>atrium</a:t>
            </a:r>
            <a:r>
              <a:rPr lang="tr-TR" sz="3300" dirty="0"/>
              <a:t> ve sol </a:t>
            </a:r>
            <a:r>
              <a:rPr lang="tr-TR" sz="3300" dirty="0" err="1"/>
              <a:t>ventrikül</a:t>
            </a:r>
            <a:r>
              <a:rPr lang="tr-TR" sz="3300" dirty="0"/>
              <a:t> arasında ikiz kapak ya da </a:t>
            </a:r>
            <a:r>
              <a:rPr lang="tr-TR" sz="3300" b="1" dirty="0"/>
              <a:t>mitral kapak </a:t>
            </a:r>
            <a:r>
              <a:rPr lang="tr-TR" sz="3300" dirty="0"/>
              <a:t>denen bir kapak bulunmaktadır.</a:t>
            </a:r>
          </a:p>
          <a:p>
            <a:endParaRPr lang="tr-TR" b="1" u="sng" dirty="0"/>
          </a:p>
          <a:p>
            <a:endParaRPr lang="tr-TR" dirty="0"/>
          </a:p>
        </p:txBody>
      </p:sp>
    </p:spTree>
    <p:extLst>
      <p:ext uri="{BB962C8B-B14F-4D97-AF65-F5344CB8AC3E}">
        <p14:creationId xmlns:p14="http://schemas.microsoft.com/office/powerpoint/2010/main" val="6030499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1" cy="706090"/>
          </a:xfrm>
        </p:spPr>
        <p:txBody>
          <a:bodyPr>
            <a:normAutofit/>
          </a:bodyPr>
          <a:lstStyle/>
          <a:p>
            <a:pPr algn="l"/>
            <a:r>
              <a:rPr lang="tr-TR" sz="3200" b="1" dirty="0"/>
              <a:t>Özetlersek;</a:t>
            </a:r>
          </a:p>
        </p:txBody>
      </p:sp>
      <p:sp>
        <p:nvSpPr>
          <p:cNvPr id="3" name="İçerik Yer Tutucusu 2"/>
          <p:cNvSpPr>
            <a:spLocks noGrp="1"/>
          </p:cNvSpPr>
          <p:nvPr>
            <p:ph idx="1"/>
          </p:nvPr>
        </p:nvSpPr>
        <p:spPr>
          <a:xfrm>
            <a:off x="323529" y="1052736"/>
            <a:ext cx="8496943" cy="5256584"/>
          </a:xfrm>
        </p:spPr>
        <p:txBody>
          <a:bodyPr>
            <a:normAutofit lnSpcReduction="10000"/>
          </a:bodyPr>
          <a:lstStyle/>
          <a:p>
            <a:r>
              <a:rPr lang="tr-TR" dirty="0"/>
              <a:t>Sol kulakçığa gelen kan, yerçekiminin de etkisi ile ve biraz da sol </a:t>
            </a:r>
            <a:r>
              <a:rPr lang="tr-TR" dirty="0" smtClean="0"/>
              <a:t>kulakçığın </a:t>
            </a:r>
            <a:r>
              <a:rPr lang="tr-TR" dirty="0"/>
              <a:t>kasılması </a:t>
            </a:r>
            <a:r>
              <a:rPr lang="tr-TR" dirty="0" smtClean="0"/>
              <a:t>yardımı ile </a:t>
            </a:r>
            <a:r>
              <a:rPr lang="tr-TR" dirty="0"/>
              <a:t>sonraki kapak olan mitral kapakçık adı verilen 2 </a:t>
            </a:r>
            <a:r>
              <a:rPr lang="tr-TR" dirty="0" err="1"/>
              <a:t>yaprakçıklı</a:t>
            </a:r>
            <a:r>
              <a:rPr lang="tr-TR" dirty="0"/>
              <a:t> bir kapaktan, sol karıncığa akar.</a:t>
            </a:r>
          </a:p>
          <a:p>
            <a:endParaRPr lang="tr-TR" dirty="0"/>
          </a:p>
          <a:p>
            <a:r>
              <a:rPr lang="tr-TR" dirty="0" smtClean="0"/>
              <a:t>Sol  </a:t>
            </a:r>
            <a:r>
              <a:rPr lang="tr-TR" dirty="0"/>
              <a:t>karıncık  ile aort </a:t>
            </a:r>
            <a:r>
              <a:rPr lang="tr-TR" dirty="0" smtClean="0"/>
              <a:t>atardamarı  </a:t>
            </a:r>
            <a:r>
              <a:rPr lang="tr-TR" dirty="0"/>
              <a:t>arasında  aort  kapakçığı  denilen 3 </a:t>
            </a:r>
            <a:r>
              <a:rPr lang="tr-TR" dirty="0" err="1" smtClean="0"/>
              <a:t>yaprakçıklı</a:t>
            </a:r>
            <a:r>
              <a:rPr lang="tr-TR" dirty="0" smtClean="0"/>
              <a:t>  </a:t>
            </a:r>
            <a:r>
              <a:rPr lang="tr-TR" dirty="0"/>
              <a:t>bir </a:t>
            </a:r>
            <a:r>
              <a:rPr lang="tr-TR" dirty="0" smtClean="0"/>
              <a:t>kapak bulunmaktadır</a:t>
            </a:r>
            <a:r>
              <a:rPr lang="tr-TR" dirty="0"/>
              <a:t>. Sol </a:t>
            </a:r>
            <a:r>
              <a:rPr lang="tr-TR" dirty="0" smtClean="0"/>
              <a:t>karıncıktan </a:t>
            </a:r>
            <a:r>
              <a:rPr lang="tr-TR" dirty="0"/>
              <a:t>temiz kan, güçlü </a:t>
            </a:r>
            <a:r>
              <a:rPr lang="tr-TR" dirty="0" smtClean="0"/>
              <a:t>kasların </a:t>
            </a:r>
            <a:r>
              <a:rPr lang="tr-TR" dirty="0"/>
              <a:t>kasılması etkisi ile aort atar  damarı denilen ana atardamar vasıtasıyla vücuda sunulur.</a:t>
            </a:r>
          </a:p>
          <a:p>
            <a:endParaRPr lang="tr-TR" dirty="0"/>
          </a:p>
          <a:p>
            <a:endParaRPr lang="tr-TR" dirty="0"/>
          </a:p>
        </p:txBody>
      </p:sp>
    </p:spTree>
    <p:extLst>
      <p:ext uri="{BB962C8B-B14F-4D97-AF65-F5344CB8AC3E}">
        <p14:creationId xmlns:p14="http://schemas.microsoft.com/office/powerpoint/2010/main" val="17242005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47664" y="836712"/>
            <a:ext cx="5904656" cy="4824536"/>
          </a:xfrm>
          <a:prstGeom prst="rect">
            <a:avLst/>
          </a:prstGeom>
          <a:noFill/>
        </p:spPr>
      </p:pic>
    </p:spTree>
    <p:extLst>
      <p:ext uri="{BB962C8B-B14F-4D97-AF65-F5344CB8AC3E}">
        <p14:creationId xmlns:p14="http://schemas.microsoft.com/office/powerpoint/2010/main" val="31472111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9512" y="620688"/>
            <a:ext cx="8712968" cy="5904656"/>
          </a:xfrm>
        </p:spPr>
        <p:txBody>
          <a:bodyPr>
            <a:normAutofit/>
          </a:bodyPr>
          <a:lstStyle/>
          <a:p>
            <a:r>
              <a:rPr lang="tr-TR" dirty="0"/>
              <a:t>Her ne kadar kalbin	dört </a:t>
            </a:r>
            <a:r>
              <a:rPr lang="tr-TR" dirty="0" smtClean="0"/>
              <a:t>odacığı  </a:t>
            </a:r>
            <a:r>
              <a:rPr lang="tr-TR" dirty="0"/>
              <a:t>kanla dolu olsa da kalp, kendi içindeki kanla </a:t>
            </a:r>
            <a:r>
              <a:rPr lang="tr-TR" dirty="0" smtClean="0"/>
              <a:t>değil  aort damarından </a:t>
            </a:r>
            <a:r>
              <a:rPr lang="tr-TR" dirty="0"/>
              <a:t>ayrılan sağ ve sol kalp atardamarlar </a:t>
            </a:r>
            <a:r>
              <a:rPr lang="tr-TR" dirty="0" err="1" smtClean="0"/>
              <a:t>ından</a:t>
            </a:r>
            <a:r>
              <a:rPr lang="tr-TR" dirty="0" smtClean="0"/>
              <a:t> </a:t>
            </a:r>
            <a:r>
              <a:rPr lang="tr-TR" dirty="0"/>
              <a:t>beslenir. Kalbi besleyen bu damarlara </a:t>
            </a:r>
            <a:r>
              <a:rPr lang="tr-TR" b="1" dirty="0"/>
              <a:t>koroner arterler </a:t>
            </a:r>
            <a:r>
              <a:rPr lang="tr-TR" dirty="0"/>
              <a:t>denir</a:t>
            </a:r>
            <a:r>
              <a:rPr lang="tr-TR" dirty="0" smtClean="0"/>
              <a:t>.</a:t>
            </a:r>
          </a:p>
          <a:p>
            <a:pPr marL="0" indent="0">
              <a:buNone/>
            </a:pPr>
            <a:endParaRPr lang="tr-TR" dirty="0" smtClean="0"/>
          </a:p>
          <a:p>
            <a:r>
              <a:rPr lang="tr-TR" dirty="0"/>
              <a:t>Kalbi saran üç tabaka vardır. Kalbi saran bu tabakalar; en dışında dış tabaka veya </a:t>
            </a:r>
            <a:r>
              <a:rPr lang="tr-TR" b="1" i="1" dirty="0"/>
              <a:t>perikart</a:t>
            </a:r>
            <a:r>
              <a:rPr lang="tr-TR" dirty="0"/>
              <a:t>, orta </a:t>
            </a:r>
            <a:r>
              <a:rPr lang="tr-TR" dirty="0" smtClean="0"/>
              <a:t>tabaka veya </a:t>
            </a:r>
            <a:r>
              <a:rPr lang="tr-TR" b="1" i="1" dirty="0"/>
              <a:t>miyokart</a:t>
            </a:r>
            <a:r>
              <a:rPr lang="tr-TR" dirty="0"/>
              <a:t> ve son olarak da iç tabaka ya da </a:t>
            </a:r>
            <a:r>
              <a:rPr lang="tr-TR" b="1" i="1" dirty="0" err="1"/>
              <a:t>endokart</a:t>
            </a:r>
            <a:r>
              <a:rPr lang="tr-TR" dirty="0"/>
              <a:t> tabakalarıdır.</a:t>
            </a:r>
          </a:p>
          <a:p>
            <a:endParaRPr lang="tr-TR" dirty="0"/>
          </a:p>
        </p:txBody>
      </p:sp>
    </p:spTree>
    <p:extLst>
      <p:ext uri="{BB962C8B-B14F-4D97-AF65-F5344CB8AC3E}">
        <p14:creationId xmlns:p14="http://schemas.microsoft.com/office/powerpoint/2010/main" val="1359093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1" cy="706090"/>
          </a:xfrm>
        </p:spPr>
        <p:txBody>
          <a:bodyPr>
            <a:normAutofit/>
          </a:bodyPr>
          <a:lstStyle/>
          <a:p>
            <a:pPr algn="l"/>
            <a:r>
              <a:rPr lang="tr-TR" sz="3200" b="1" dirty="0"/>
              <a:t>Kalbin </a:t>
            </a:r>
            <a:r>
              <a:rPr lang="tr-TR" sz="3200" b="1" dirty="0" smtClean="0"/>
              <a:t>Çalışması</a:t>
            </a:r>
            <a:r>
              <a:rPr lang="tr-TR" sz="3200" b="1" dirty="0"/>
              <a:t>;</a:t>
            </a:r>
          </a:p>
        </p:txBody>
      </p:sp>
      <p:sp>
        <p:nvSpPr>
          <p:cNvPr id="3" name="İçerik Yer Tutucusu 2"/>
          <p:cNvSpPr>
            <a:spLocks noGrp="1"/>
          </p:cNvSpPr>
          <p:nvPr>
            <p:ph idx="1"/>
          </p:nvPr>
        </p:nvSpPr>
        <p:spPr>
          <a:xfrm>
            <a:off x="179515" y="1052736"/>
            <a:ext cx="8784976" cy="5616624"/>
          </a:xfrm>
        </p:spPr>
        <p:txBody>
          <a:bodyPr>
            <a:normAutofit fontScale="85000" lnSpcReduction="10000"/>
          </a:bodyPr>
          <a:lstStyle/>
          <a:p>
            <a:r>
              <a:rPr lang="nn-NO" dirty="0"/>
              <a:t>Kalbin kasılmasına “</a:t>
            </a:r>
            <a:r>
              <a:rPr lang="nn-NO" b="1" dirty="0"/>
              <a:t>sistol</a:t>
            </a:r>
            <a:r>
              <a:rPr lang="nn-NO" dirty="0"/>
              <a:t>”, gevşemesine “</a:t>
            </a:r>
            <a:r>
              <a:rPr lang="nn-NO" b="1" dirty="0"/>
              <a:t>diyastol</a:t>
            </a:r>
            <a:r>
              <a:rPr lang="nn-NO" dirty="0"/>
              <a:t>” denir</a:t>
            </a:r>
            <a:r>
              <a:rPr lang="nn-NO" dirty="0" smtClean="0"/>
              <a:t>.</a:t>
            </a:r>
            <a:endParaRPr lang="tr-TR" dirty="0" smtClean="0"/>
          </a:p>
          <a:p>
            <a:r>
              <a:rPr lang="tr-TR" dirty="0"/>
              <a:t>Kalbin bir sistol ve diyastol hareketine bir kalp atışı denir</a:t>
            </a:r>
            <a:r>
              <a:rPr lang="tr-TR" dirty="0" smtClean="0"/>
              <a:t>.</a:t>
            </a:r>
          </a:p>
          <a:p>
            <a:r>
              <a:rPr lang="tr-TR" dirty="0"/>
              <a:t>Kalp, her kasılışında basınç yaparak atardamarlara kan pompalar. </a:t>
            </a:r>
            <a:endParaRPr lang="tr-TR" dirty="0" smtClean="0"/>
          </a:p>
          <a:p>
            <a:r>
              <a:rPr lang="tr-TR" dirty="0"/>
              <a:t>Kalp atışı yetişkin bir insanda  dakikada  60–80  ortalama  70’dir,  çocuklarda  bu  sayı  dakikada  90–140  arasındadır</a:t>
            </a:r>
            <a:r>
              <a:rPr lang="tr-TR" dirty="0" smtClean="0"/>
              <a:t>.</a:t>
            </a:r>
          </a:p>
          <a:p>
            <a:r>
              <a:rPr lang="tr-TR" dirty="0"/>
              <a:t>Kanın damar duvarlarına yaptığı basınca </a:t>
            </a:r>
            <a:r>
              <a:rPr lang="tr-TR" b="1" dirty="0"/>
              <a:t>tansiyon </a:t>
            </a:r>
            <a:r>
              <a:rPr lang="tr-TR" dirty="0"/>
              <a:t>denir</a:t>
            </a:r>
            <a:r>
              <a:rPr lang="tr-TR" dirty="0" smtClean="0"/>
              <a:t>.</a:t>
            </a:r>
          </a:p>
          <a:p>
            <a:r>
              <a:rPr lang="tr-TR" dirty="0"/>
              <a:t>Kalbin kasılması sırasında oluşan basınca </a:t>
            </a:r>
            <a:r>
              <a:rPr lang="tr-TR" b="1" dirty="0"/>
              <a:t>büyük tansiyon</a:t>
            </a:r>
            <a:r>
              <a:rPr lang="tr-TR" dirty="0"/>
              <a:t>, kalbin dinlenmesi sırasında oluşan basınca </a:t>
            </a:r>
            <a:r>
              <a:rPr lang="tr-TR" b="1" dirty="0"/>
              <a:t>küçük tansiyon </a:t>
            </a:r>
            <a:r>
              <a:rPr lang="tr-TR" dirty="0"/>
              <a:t>denir</a:t>
            </a:r>
            <a:r>
              <a:rPr lang="tr-TR" dirty="0" smtClean="0"/>
              <a:t>.</a:t>
            </a:r>
          </a:p>
          <a:p>
            <a:r>
              <a:rPr lang="tr-TR" dirty="0"/>
              <a:t>Normal bir  erişkin  insanda  </a:t>
            </a:r>
            <a:r>
              <a:rPr lang="tr-TR" b="1" dirty="0" err="1"/>
              <a:t>sistolik</a:t>
            </a:r>
            <a:r>
              <a:rPr lang="tr-TR" b="1" dirty="0"/>
              <a:t>  basınç  (büyük  tansiyon)  </a:t>
            </a:r>
            <a:r>
              <a:rPr lang="tr-TR" dirty="0"/>
              <a:t>ortalama  120  </a:t>
            </a:r>
            <a:r>
              <a:rPr lang="tr-TR" dirty="0" err="1"/>
              <a:t>mmHg</a:t>
            </a:r>
            <a:r>
              <a:rPr lang="tr-TR" dirty="0"/>
              <a:t>,  </a:t>
            </a:r>
            <a:r>
              <a:rPr lang="tr-TR" b="1" dirty="0" err="1"/>
              <a:t>diyastolik</a:t>
            </a:r>
            <a:r>
              <a:rPr lang="tr-TR" b="1" dirty="0"/>
              <a:t>  basınç  (küçük tansiyon) </a:t>
            </a:r>
            <a:r>
              <a:rPr lang="tr-TR" dirty="0"/>
              <a:t>80 </a:t>
            </a:r>
            <a:r>
              <a:rPr lang="tr-TR" dirty="0" err="1"/>
              <a:t>mmHg</a:t>
            </a:r>
            <a:r>
              <a:rPr lang="tr-TR" dirty="0"/>
              <a:t> olarak bilinir.</a:t>
            </a:r>
          </a:p>
        </p:txBody>
      </p:sp>
    </p:spTree>
    <p:extLst>
      <p:ext uri="{BB962C8B-B14F-4D97-AF65-F5344CB8AC3E}">
        <p14:creationId xmlns:p14="http://schemas.microsoft.com/office/powerpoint/2010/main" val="6639757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1" cy="562074"/>
          </a:xfrm>
        </p:spPr>
        <p:txBody>
          <a:bodyPr>
            <a:noAutofit/>
          </a:bodyPr>
          <a:lstStyle/>
          <a:p>
            <a:pPr algn="l"/>
            <a:r>
              <a:rPr lang="tr-TR" sz="3600" b="1" dirty="0" smtClean="0">
                <a:solidFill>
                  <a:srgbClr val="00B050"/>
                </a:solidFill>
              </a:rPr>
              <a:t>Damarlar</a:t>
            </a:r>
            <a:endParaRPr lang="tr-TR" sz="3600" b="1" dirty="0">
              <a:solidFill>
                <a:srgbClr val="00B050"/>
              </a:solidFill>
            </a:endParaRPr>
          </a:p>
        </p:txBody>
      </p:sp>
      <p:sp>
        <p:nvSpPr>
          <p:cNvPr id="3" name="İçerik Yer Tutucusu 2"/>
          <p:cNvSpPr>
            <a:spLocks noGrp="1"/>
          </p:cNvSpPr>
          <p:nvPr>
            <p:ph idx="1"/>
          </p:nvPr>
        </p:nvSpPr>
        <p:spPr>
          <a:xfrm>
            <a:off x="251520" y="1052736"/>
            <a:ext cx="8568952" cy="5544616"/>
          </a:xfrm>
        </p:spPr>
        <p:txBody>
          <a:bodyPr>
            <a:normAutofit lnSpcReduction="10000"/>
          </a:bodyPr>
          <a:lstStyle/>
          <a:p>
            <a:r>
              <a:rPr lang="tr-TR" dirty="0"/>
              <a:t>Damarlar; vücutta kanı taşıyan kanallardır ve dolaşım sistemi organlarıdır. Görevleri kanı </a:t>
            </a:r>
            <a:r>
              <a:rPr lang="tr-TR" dirty="0" smtClean="0"/>
              <a:t>vücudun farklı </a:t>
            </a:r>
            <a:r>
              <a:rPr lang="tr-TR" dirty="0"/>
              <a:t>bölümlerine taşımaktır. Üç tip damar vardır</a:t>
            </a:r>
            <a:r>
              <a:rPr lang="tr-TR" dirty="0" smtClean="0"/>
              <a:t>;</a:t>
            </a:r>
          </a:p>
          <a:p>
            <a:pPr marL="0" indent="0">
              <a:buNone/>
            </a:pPr>
            <a:endParaRPr lang="tr-TR" dirty="0" smtClean="0"/>
          </a:p>
          <a:p>
            <a:r>
              <a:rPr lang="tr-TR" dirty="0"/>
              <a:t>1.   Atardamarlar (</a:t>
            </a:r>
            <a:r>
              <a:rPr lang="tr-TR" dirty="0" err="1"/>
              <a:t>arteriae</a:t>
            </a:r>
            <a:r>
              <a:rPr lang="tr-TR" dirty="0"/>
              <a:t>/ arterler)</a:t>
            </a:r>
          </a:p>
          <a:p>
            <a:endParaRPr lang="tr-TR" dirty="0"/>
          </a:p>
          <a:p>
            <a:r>
              <a:rPr lang="tr-TR" dirty="0"/>
              <a:t>2.   Toplardamarlar (</a:t>
            </a:r>
            <a:r>
              <a:rPr lang="tr-TR" dirty="0" err="1"/>
              <a:t>venae</a:t>
            </a:r>
            <a:r>
              <a:rPr lang="tr-TR" dirty="0"/>
              <a:t>/</a:t>
            </a:r>
            <a:r>
              <a:rPr lang="tr-TR" dirty="0" err="1"/>
              <a:t>venler</a:t>
            </a:r>
            <a:r>
              <a:rPr lang="tr-TR" dirty="0"/>
              <a:t>)</a:t>
            </a:r>
          </a:p>
          <a:p>
            <a:endParaRPr lang="tr-TR" dirty="0"/>
          </a:p>
          <a:p>
            <a:r>
              <a:rPr lang="tr-TR" dirty="0"/>
              <a:t>3.   Kılcal damarlar (</a:t>
            </a:r>
            <a:r>
              <a:rPr lang="tr-TR" dirty="0" err="1"/>
              <a:t>kapiller</a:t>
            </a:r>
            <a:r>
              <a:rPr lang="tr-TR" dirty="0"/>
              <a:t>)</a:t>
            </a:r>
          </a:p>
          <a:p>
            <a:endParaRPr lang="tr-TR" dirty="0"/>
          </a:p>
          <a:p>
            <a:endParaRPr lang="tr-TR" dirty="0"/>
          </a:p>
          <a:p>
            <a:endParaRPr lang="tr-TR" dirty="0"/>
          </a:p>
        </p:txBody>
      </p:sp>
    </p:spTree>
    <p:extLst>
      <p:ext uri="{BB962C8B-B14F-4D97-AF65-F5344CB8AC3E}">
        <p14:creationId xmlns:p14="http://schemas.microsoft.com/office/powerpoint/2010/main" val="2991904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9512" y="260648"/>
            <a:ext cx="8712968" cy="6408712"/>
          </a:xfrm>
        </p:spPr>
        <p:txBody>
          <a:bodyPr>
            <a:normAutofit/>
          </a:bodyPr>
          <a:lstStyle/>
          <a:p>
            <a:r>
              <a:rPr lang="tr-TR" dirty="0"/>
              <a:t>Atardamarlar kanı kalpten alıp vücudun farklı bölümlerine taşırken, toplardamarlar vücudun farklı bölümlerinden   kanı   kalbe   </a:t>
            </a:r>
            <a:r>
              <a:rPr lang="tr-TR" dirty="0" smtClean="0"/>
              <a:t>taşırlar.</a:t>
            </a:r>
          </a:p>
          <a:p>
            <a:r>
              <a:rPr lang="tr-TR" dirty="0" smtClean="0"/>
              <a:t>Atardamarlarda   </a:t>
            </a:r>
            <a:r>
              <a:rPr lang="tr-TR" dirty="0"/>
              <a:t>kanın   akış   yönü   kalpten   çevreye   doğrudur</a:t>
            </a:r>
            <a:r>
              <a:rPr lang="tr-TR" dirty="0" smtClean="0"/>
              <a:t>.</a:t>
            </a:r>
          </a:p>
          <a:p>
            <a:r>
              <a:rPr lang="tr-TR" dirty="0"/>
              <a:t>Atardamarlar   her   zaman   temiz   kan, toplardamarlarda kirli kan taşır</a:t>
            </a:r>
            <a:r>
              <a:rPr lang="tr-TR" dirty="0" smtClean="0"/>
              <a:t>.</a:t>
            </a:r>
          </a:p>
          <a:p>
            <a:r>
              <a:rPr lang="tr-TR" dirty="0"/>
              <a:t>Vücuttaki  en  büyük  damar,  kanın  kendisi  aracılığıyla  tüm  vücuda  doğru pompalandığı aort atardamarıdır</a:t>
            </a:r>
            <a:r>
              <a:rPr lang="tr-TR" dirty="0" smtClean="0"/>
              <a:t>.</a:t>
            </a:r>
          </a:p>
          <a:p>
            <a:r>
              <a:rPr lang="tr-TR" dirty="0"/>
              <a:t>İnsan vücudundaki damarların toplam uzunluğu 100.000 km kadardır </a:t>
            </a:r>
          </a:p>
        </p:txBody>
      </p:sp>
    </p:spTree>
    <p:extLst>
      <p:ext uri="{BB962C8B-B14F-4D97-AF65-F5344CB8AC3E}">
        <p14:creationId xmlns:p14="http://schemas.microsoft.com/office/powerpoint/2010/main" val="11393048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1052738"/>
            <a:ext cx="8229601" cy="4525963"/>
          </a:xfrm>
        </p:spPr>
        <p:txBody>
          <a:bodyPr/>
          <a:lstStyle/>
          <a:p>
            <a:r>
              <a:rPr lang="tr-TR" dirty="0" err="1"/>
              <a:t>Kardiyovasküler</a:t>
            </a:r>
            <a:r>
              <a:rPr lang="tr-TR" dirty="0"/>
              <a:t> </a:t>
            </a:r>
            <a:r>
              <a:rPr lang="tr-TR" dirty="0" smtClean="0"/>
              <a:t>sistem, </a:t>
            </a:r>
            <a:r>
              <a:rPr lang="tr-TR" dirty="0"/>
              <a:t>içinde kanın vücuda dağıldığı kapalı bir ağ sistemidir. </a:t>
            </a:r>
            <a:endParaRPr lang="tr-TR" dirty="0" smtClean="0"/>
          </a:p>
          <a:p>
            <a:endParaRPr lang="tr-TR" dirty="0" smtClean="0"/>
          </a:p>
          <a:p>
            <a:r>
              <a:rPr lang="tr-TR" dirty="0" smtClean="0"/>
              <a:t>Bu </a:t>
            </a:r>
            <a:r>
              <a:rPr lang="tr-TR" dirty="0"/>
              <a:t>sistem;  kanı vücuda pompalayan, kalp, kan ve kanı vücuda dağıtan damarlardan oluşur.</a:t>
            </a:r>
          </a:p>
        </p:txBody>
      </p:sp>
    </p:spTree>
    <p:extLst>
      <p:ext uri="{BB962C8B-B14F-4D97-AF65-F5344CB8AC3E}">
        <p14:creationId xmlns:p14="http://schemas.microsoft.com/office/powerpoint/2010/main" val="18729417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87625" y="0"/>
            <a:ext cx="6912768" cy="6858000"/>
          </a:xfrm>
          <a:prstGeom prst="rect">
            <a:avLst/>
          </a:prstGeom>
          <a:noFill/>
        </p:spPr>
      </p:pic>
    </p:spTree>
    <p:extLst>
      <p:ext uri="{BB962C8B-B14F-4D97-AF65-F5344CB8AC3E}">
        <p14:creationId xmlns:p14="http://schemas.microsoft.com/office/powerpoint/2010/main" val="12183574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116632"/>
            <a:ext cx="8229601" cy="648072"/>
          </a:xfrm>
        </p:spPr>
        <p:txBody>
          <a:bodyPr>
            <a:normAutofit/>
          </a:bodyPr>
          <a:lstStyle/>
          <a:p>
            <a:pPr algn="l"/>
            <a:r>
              <a:rPr lang="tr-TR" sz="3200" b="1" dirty="0" smtClean="0"/>
              <a:t>İnsanda Dolaşım Sistemi</a:t>
            </a:r>
            <a:endParaRPr lang="tr-TR" sz="3200" b="1" dirty="0"/>
          </a:p>
        </p:txBody>
      </p:sp>
      <p:sp>
        <p:nvSpPr>
          <p:cNvPr id="3" name="İçerik Yer Tutucusu 2"/>
          <p:cNvSpPr>
            <a:spLocks noGrp="1"/>
          </p:cNvSpPr>
          <p:nvPr>
            <p:ph idx="1"/>
          </p:nvPr>
        </p:nvSpPr>
        <p:spPr>
          <a:xfrm>
            <a:off x="251522" y="908720"/>
            <a:ext cx="8712968" cy="5832648"/>
          </a:xfrm>
        </p:spPr>
        <p:txBody>
          <a:bodyPr>
            <a:normAutofit fontScale="77500" lnSpcReduction="20000"/>
          </a:bodyPr>
          <a:lstStyle/>
          <a:p>
            <a:r>
              <a:rPr lang="tr-TR" b="1" dirty="0"/>
              <a:t>a.  Küçük Kan Dolaşımı</a:t>
            </a:r>
          </a:p>
          <a:p>
            <a:endParaRPr lang="tr-TR" dirty="0"/>
          </a:p>
          <a:p>
            <a:r>
              <a:rPr lang="tr-TR" dirty="0"/>
              <a:t>Vücutta kirlenen kanın temizlendiği dolaşım çeşitidir. Sağ karıncıkta başlar, sol kulakçıkta biter. Sağ karıncıktaki  kirli  kan  akciğer  atardamarıyla  akciğere  götürülüp  temizlenir.  Temizlenen  kan,  akciğer toplardamarıyla kalbin sol kulakçığına getirilir. Bu dolaşıma küçük kan dolaşımı denir.</a:t>
            </a:r>
          </a:p>
          <a:p>
            <a:endParaRPr lang="tr-TR" dirty="0"/>
          </a:p>
          <a:p>
            <a:r>
              <a:rPr lang="tr-TR" b="1" dirty="0"/>
              <a:t>b.  Büyük Kan Dolaşımı</a:t>
            </a:r>
          </a:p>
          <a:p>
            <a:endParaRPr lang="tr-TR" dirty="0"/>
          </a:p>
          <a:p>
            <a:r>
              <a:rPr lang="tr-TR" dirty="0"/>
              <a:t>Akciğerde  temizlenen  kanın  vücuda  dağıtılıp,  vücutta  kirlenen  kanın  kalbe  getirildiği  dolaşım çeşididir. Sol karıncıkta başlar, sağ kulakçıkta biter. Sol karıncıktaki temiz kan, aort atardamarı ve diğer atardamarlarla iç organlara ve tüm dokulara taşınır. Kılcallarda oksijen ve karbondioksit değişimi olur. Kirlenen kan toplardamarlarla kalbin sağ kulakçığına getirilir. </a:t>
            </a:r>
          </a:p>
        </p:txBody>
      </p:sp>
    </p:spTree>
    <p:extLst>
      <p:ext uri="{BB962C8B-B14F-4D97-AF65-F5344CB8AC3E}">
        <p14:creationId xmlns:p14="http://schemas.microsoft.com/office/powerpoint/2010/main" val="19104365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9552" y="404691"/>
            <a:ext cx="7632848" cy="6120679"/>
          </a:xfrm>
          <a:prstGeom prst="rect">
            <a:avLst/>
          </a:prstGeom>
          <a:noFill/>
        </p:spPr>
      </p:pic>
    </p:spTree>
    <p:extLst>
      <p:ext uri="{BB962C8B-B14F-4D97-AF65-F5344CB8AC3E}">
        <p14:creationId xmlns:p14="http://schemas.microsoft.com/office/powerpoint/2010/main" val="33510259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9"/>
            <a:ext cx="8229601" cy="778098"/>
          </a:xfrm>
        </p:spPr>
        <p:txBody>
          <a:bodyPr>
            <a:normAutofit/>
          </a:bodyPr>
          <a:lstStyle/>
          <a:p>
            <a:pPr algn="l"/>
            <a:r>
              <a:rPr lang="tr-TR" sz="3200" b="1" dirty="0"/>
              <a:t>KAN</a:t>
            </a:r>
          </a:p>
        </p:txBody>
      </p:sp>
      <p:sp>
        <p:nvSpPr>
          <p:cNvPr id="3" name="İçerik Yer Tutucusu 2"/>
          <p:cNvSpPr>
            <a:spLocks noGrp="1"/>
          </p:cNvSpPr>
          <p:nvPr>
            <p:ph idx="1"/>
          </p:nvPr>
        </p:nvSpPr>
        <p:spPr>
          <a:xfrm>
            <a:off x="395536" y="1556793"/>
            <a:ext cx="8229601" cy="4392488"/>
          </a:xfrm>
        </p:spPr>
        <p:txBody>
          <a:bodyPr/>
          <a:lstStyle/>
          <a:p>
            <a:r>
              <a:rPr lang="tr-TR" dirty="0"/>
              <a:t>Kan vücudun tek sıvı dokusudur. Kalbin etkisiyle damarlar içerisinde hareket </a:t>
            </a:r>
            <a:r>
              <a:rPr lang="tr-TR" dirty="0" smtClean="0"/>
              <a:t>eder.</a:t>
            </a:r>
          </a:p>
          <a:p>
            <a:endParaRPr lang="tr-TR" dirty="0" smtClean="0"/>
          </a:p>
          <a:p>
            <a:r>
              <a:rPr lang="tr-TR" dirty="0" smtClean="0"/>
              <a:t>Bu </a:t>
            </a:r>
            <a:r>
              <a:rPr lang="tr-TR" dirty="0"/>
              <a:t>sıvı, plazma ve hücreler olmak üzere iki temel kısımdan oluşmaktadır. </a:t>
            </a:r>
            <a:endParaRPr lang="tr-TR" dirty="0" smtClean="0"/>
          </a:p>
          <a:p>
            <a:endParaRPr lang="tr-TR" dirty="0" smtClean="0"/>
          </a:p>
          <a:p>
            <a:r>
              <a:rPr lang="tr-TR" dirty="0" smtClean="0"/>
              <a:t>Normal bir insanda 5000-6000 </a:t>
            </a:r>
            <a:r>
              <a:rPr lang="tr-TR" dirty="0" err="1"/>
              <a:t>mL</a:t>
            </a:r>
            <a:r>
              <a:rPr lang="tr-TR" dirty="0"/>
              <a:t> </a:t>
            </a:r>
            <a:r>
              <a:rPr lang="tr-TR" b="1" dirty="0"/>
              <a:t>(5-6 litre) </a:t>
            </a:r>
            <a:r>
              <a:rPr lang="tr-TR" dirty="0"/>
              <a:t>kadar kan bulunmaktadır. </a:t>
            </a:r>
          </a:p>
          <a:p>
            <a:endParaRPr lang="tr-TR" dirty="0"/>
          </a:p>
        </p:txBody>
      </p:sp>
    </p:spTree>
    <p:extLst>
      <p:ext uri="{BB962C8B-B14F-4D97-AF65-F5344CB8AC3E}">
        <p14:creationId xmlns:p14="http://schemas.microsoft.com/office/powerpoint/2010/main" val="14782954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116632"/>
            <a:ext cx="8229601" cy="504056"/>
          </a:xfrm>
        </p:spPr>
        <p:txBody>
          <a:bodyPr>
            <a:normAutofit fontScale="90000"/>
          </a:bodyPr>
          <a:lstStyle/>
          <a:p>
            <a:pPr algn="l"/>
            <a:r>
              <a:rPr lang="tr-TR" sz="3600" b="1" dirty="0">
                <a:solidFill>
                  <a:srgbClr val="00B050"/>
                </a:solidFill>
              </a:rPr>
              <a:t>Kan pulcukları-</a:t>
            </a:r>
            <a:r>
              <a:rPr lang="tr-TR" sz="3600" b="1" dirty="0" err="1">
                <a:solidFill>
                  <a:srgbClr val="00B050"/>
                </a:solidFill>
              </a:rPr>
              <a:t>Trombositler</a:t>
            </a:r>
            <a:r>
              <a:rPr lang="tr-TR" sz="3600" b="1" dirty="0">
                <a:solidFill>
                  <a:srgbClr val="00B050"/>
                </a:solidFill>
              </a:rPr>
              <a:t> (</a:t>
            </a:r>
            <a:r>
              <a:rPr lang="tr-TR" sz="3600" b="1" dirty="0" err="1">
                <a:solidFill>
                  <a:srgbClr val="00B050"/>
                </a:solidFill>
              </a:rPr>
              <a:t>Plateletler</a:t>
            </a:r>
            <a:r>
              <a:rPr lang="tr-TR" sz="3600" b="1" dirty="0">
                <a:solidFill>
                  <a:srgbClr val="00B050"/>
                </a:solidFill>
              </a:rPr>
              <a:t>)</a:t>
            </a:r>
          </a:p>
        </p:txBody>
      </p:sp>
      <p:sp>
        <p:nvSpPr>
          <p:cNvPr id="3" name="İçerik Yer Tutucusu 2"/>
          <p:cNvSpPr>
            <a:spLocks noGrp="1"/>
          </p:cNvSpPr>
          <p:nvPr>
            <p:ph idx="1"/>
          </p:nvPr>
        </p:nvSpPr>
        <p:spPr>
          <a:xfrm>
            <a:off x="179544" y="620688"/>
            <a:ext cx="8856985" cy="6120680"/>
          </a:xfrm>
        </p:spPr>
        <p:txBody>
          <a:bodyPr>
            <a:noAutofit/>
          </a:bodyPr>
          <a:lstStyle/>
          <a:p>
            <a:r>
              <a:rPr lang="tr-TR" sz="2600" b="1" dirty="0"/>
              <a:t>a.	Alyuvar (Eritrosit): </a:t>
            </a:r>
            <a:r>
              <a:rPr lang="tr-TR" sz="2600" dirty="0"/>
              <a:t>Kana kırmızı renk verir. Karaciğer, dalak ve kırmızı kemik iliğinde üretilir. Alyuvar, yapısında bulunan hemoglobin proteinleri yardımıyla doku ve hücrelere oksijen ve karbon dioksit taşır. Normal hemoglobin düzeyi, 12 - 16,5 gr/</a:t>
            </a:r>
            <a:r>
              <a:rPr lang="tr-TR" sz="2600" dirty="0" err="1"/>
              <a:t>dL</a:t>
            </a:r>
            <a:r>
              <a:rPr lang="tr-TR" sz="2600" dirty="0"/>
              <a:t> arasındadır. </a:t>
            </a:r>
            <a:endParaRPr lang="tr-TR" sz="2600" dirty="0" smtClean="0"/>
          </a:p>
          <a:p>
            <a:r>
              <a:rPr lang="tr-TR" sz="2600" b="1" dirty="0" smtClean="0"/>
              <a:t>b</a:t>
            </a:r>
            <a:r>
              <a:rPr lang="tr-TR" sz="2600" b="1" dirty="0"/>
              <a:t>.   Akyuvar (Lökosit): </a:t>
            </a:r>
            <a:r>
              <a:rPr lang="tr-TR" sz="2600" dirty="0"/>
              <a:t>Vücudumuzu mikroplara karşı korur. Lökositler,  kanda  4.000-10.000  hücre/mikro  litre  düzeyinde  bulunurlar.  Bu  sayının  10.000 üzerine  çıkmasına  </a:t>
            </a:r>
            <a:r>
              <a:rPr lang="tr-TR" sz="2600" b="1" dirty="0" err="1"/>
              <a:t>lökositoz</a:t>
            </a:r>
            <a:r>
              <a:rPr lang="tr-TR" sz="2600" dirty="0"/>
              <a:t>  denir.  Bunun  nedeni  genellikle  enfeksiyon  hastalıkları  olmakla birlikte, daha pek çok sebebi olabilmektedir. Yine lökosit sayısının 4.000'den düşük olmasına ise </a:t>
            </a:r>
            <a:r>
              <a:rPr lang="tr-TR" sz="2600" b="1" dirty="0" err="1"/>
              <a:t>lökopeni</a:t>
            </a:r>
            <a:r>
              <a:rPr lang="tr-TR" sz="2600" dirty="0"/>
              <a:t>  denir. Lökositlerin  temel  işlevi,  </a:t>
            </a:r>
            <a:r>
              <a:rPr lang="tr-TR" sz="2600" b="1" dirty="0"/>
              <a:t>vücudun savunması</a:t>
            </a:r>
            <a:r>
              <a:rPr lang="tr-TR" sz="2600" dirty="0"/>
              <a:t>dır</a:t>
            </a:r>
            <a:r>
              <a:rPr lang="tr-TR" sz="2600" dirty="0" smtClean="0"/>
              <a:t>.</a:t>
            </a:r>
          </a:p>
          <a:p>
            <a:r>
              <a:rPr lang="tr-TR" sz="2600" b="1" dirty="0"/>
              <a:t>c.	Kan pulcukları (</a:t>
            </a:r>
            <a:r>
              <a:rPr lang="tr-TR" sz="2600" b="1" dirty="0" err="1"/>
              <a:t>Trombosit</a:t>
            </a:r>
            <a:r>
              <a:rPr lang="tr-TR" sz="2600" b="1" dirty="0"/>
              <a:t>): </a:t>
            </a:r>
            <a:r>
              <a:rPr lang="tr-TR" sz="2600" dirty="0"/>
              <a:t>Kırmızı kemik iliğinde, büyük hücrelerin parçalanmasıyla </a:t>
            </a:r>
            <a:r>
              <a:rPr lang="tr-TR" sz="2600" dirty="0" smtClean="0"/>
              <a:t>oluşur. Yaralanma  </a:t>
            </a:r>
            <a:r>
              <a:rPr lang="tr-TR" sz="2600" dirty="0"/>
              <a:t>ve  kesiklerde  kanın  pıhtılaşmasını  sağlar. </a:t>
            </a:r>
          </a:p>
        </p:txBody>
      </p:sp>
    </p:spTree>
    <p:extLst>
      <p:ext uri="{BB962C8B-B14F-4D97-AF65-F5344CB8AC3E}">
        <p14:creationId xmlns:p14="http://schemas.microsoft.com/office/powerpoint/2010/main" val="14074713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1" cy="490066"/>
          </a:xfrm>
        </p:spPr>
        <p:txBody>
          <a:bodyPr>
            <a:normAutofit fontScale="90000"/>
          </a:bodyPr>
          <a:lstStyle/>
          <a:p>
            <a:pPr algn="l"/>
            <a:r>
              <a:rPr lang="tr-TR" dirty="0"/>
              <a:t/>
            </a:r>
            <a:br>
              <a:rPr lang="tr-TR" dirty="0"/>
            </a:br>
            <a:r>
              <a:rPr lang="tr-TR" sz="3600" b="1" dirty="0"/>
              <a:t>Kan </a:t>
            </a:r>
            <a:r>
              <a:rPr lang="tr-TR" sz="3600" b="1" dirty="0" smtClean="0"/>
              <a:t>Grupları</a:t>
            </a:r>
            <a:r>
              <a:rPr lang="tr-TR" sz="3600" b="1" dirty="0"/>
              <a:t/>
            </a:r>
            <a:br>
              <a:rPr lang="tr-TR" sz="3600" b="1" dirty="0"/>
            </a:br>
            <a:endParaRPr lang="tr-TR" sz="3600" b="1" dirty="0"/>
          </a:p>
        </p:txBody>
      </p:sp>
      <p:sp>
        <p:nvSpPr>
          <p:cNvPr id="3" name="İçerik Yer Tutucusu 2"/>
          <p:cNvSpPr>
            <a:spLocks noGrp="1"/>
          </p:cNvSpPr>
          <p:nvPr>
            <p:ph idx="1"/>
          </p:nvPr>
        </p:nvSpPr>
        <p:spPr>
          <a:xfrm>
            <a:off x="251520" y="908720"/>
            <a:ext cx="8568952" cy="5688632"/>
          </a:xfrm>
        </p:spPr>
        <p:txBody>
          <a:bodyPr>
            <a:normAutofit/>
          </a:bodyPr>
          <a:lstStyle/>
          <a:p>
            <a:r>
              <a:rPr lang="tr-TR" dirty="0"/>
              <a:t>Kan  nakillerinde,  O  grubu  diğer  bütün  gruplara  kan  verebilir.  AB  grubu  bütün  gruplardan  </a:t>
            </a:r>
            <a:r>
              <a:rPr lang="tr-TR" dirty="0" smtClean="0"/>
              <a:t>kan alabilir</a:t>
            </a:r>
            <a:r>
              <a:rPr lang="tr-TR" dirty="0"/>
              <a:t>. A ve B grupları ise hem kendi grubundan hem de O grubundan alabilir</a:t>
            </a:r>
            <a:r>
              <a:rPr lang="tr-TR" dirty="0" smtClean="0"/>
              <a:t>.</a:t>
            </a:r>
          </a:p>
          <a:p>
            <a:r>
              <a:rPr lang="de-DE" dirty="0"/>
              <a:t>Rh(+) …  Rh(+) </a:t>
            </a:r>
            <a:r>
              <a:rPr lang="de-DE" dirty="0" err="1"/>
              <a:t>ve</a:t>
            </a:r>
            <a:r>
              <a:rPr lang="de-DE" dirty="0"/>
              <a:t> Rh(–) den </a:t>
            </a:r>
            <a:r>
              <a:rPr lang="de-DE" dirty="0" err="1"/>
              <a:t>alır</a:t>
            </a:r>
            <a:r>
              <a:rPr lang="de-DE" dirty="0"/>
              <a:t>. </a:t>
            </a:r>
            <a:endParaRPr lang="tr-TR" dirty="0" smtClean="0"/>
          </a:p>
          <a:p>
            <a:r>
              <a:rPr lang="de-DE" dirty="0" smtClean="0"/>
              <a:t>Rh</a:t>
            </a:r>
            <a:r>
              <a:rPr lang="de-DE" dirty="0"/>
              <a:t>(–) ….  Rh(–) den </a:t>
            </a:r>
            <a:r>
              <a:rPr lang="de-DE" dirty="0" err="1"/>
              <a:t>alır</a:t>
            </a:r>
            <a:r>
              <a:rPr lang="de-DE" dirty="0" smtClean="0"/>
              <a:t>.</a:t>
            </a:r>
            <a:endParaRPr lang="tr-TR" dirty="0" smtClean="0"/>
          </a:p>
          <a:p>
            <a:r>
              <a:rPr lang="tr-TR" dirty="0"/>
              <a:t>Kan grubu </a:t>
            </a:r>
            <a:r>
              <a:rPr lang="tr-TR" dirty="0" err="1"/>
              <a:t>Rh</a:t>
            </a:r>
            <a:r>
              <a:rPr lang="tr-TR" dirty="0"/>
              <a:t>(–) olan bir insanın kanında </a:t>
            </a:r>
            <a:r>
              <a:rPr lang="tr-TR" dirty="0" err="1"/>
              <a:t>Rh</a:t>
            </a:r>
            <a:r>
              <a:rPr lang="tr-TR" dirty="0"/>
              <a:t>(+)’e karşı antikor oluşmasına kan uyuşmazlığı denir</a:t>
            </a:r>
            <a:r>
              <a:rPr lang="tr-TR" dirty="0" smtClean="0"/>
              <a:t>.</a:t>
            </a:r>
          </a:p>
          <a:p>
            <a:r>
              <a:rPr lang="tr-TR" dirty="0" smtClean="0"/>
              <a:t> </a:t>
            </a:r>
            <a:r>
              <a:rPr lang="tr-TR" dirty="0"/>
              <a:t>Anne </a:t>
            </a:r>
            <a:r>
              <a:rPr lang="tr-TR" dirty="0" err="1"/>
              <a:t>Rh</a:t>
            </a:r>
            <a:r>
              <a:rPr lang="tr-TR" dirty="0"/>
              <a:t>(–) çocuk </a:t>
            </a:r>
            <a:r>
              <a:rPr lang="tr-TR" dirty="0" err="1"/>
              <a:t>Rh</a:t>
            </a:r>
            <a:r>
              <a:rPr lang="tr-TR" dirty="0"/>
              <a:t>(+) ise anne ve çocuk arasında kan uyuşmazlığı görülür.</a:t>
            </a:r>
          </a:p>
          <a:p>
            <a:endParaRPr lang="tr-TR" dirty="0"/>
          </a:p>
        </p:txBody>
      </p:sp>
    </p:spTree>
    <p:extLst>
      <p:ext uri="{BB962C8B-B14F-4D97-AF65-F5344CB8AC3E}">
        <p14:creationId xmlns:p14="http://schemas.microsoft.com/office/powerpoint/2010/main" val="12503984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116632"/>
            <a:ext cx="8496943" cy="6696744"/>
          </a:xfrm>
        </p:spPr>
        <p:txBody>
          <a:bodyPr>
            <a:normAutofit fontScale="62500" lnSpcReduction="20000"/>
          </a:bodyPr>
          <a:lstStyle/>
          <a:p>
            <a:pPr marL="0" indent="0" algn="ctr">
              <a:buNone/>
            </a:pPr>
            <a:r>
              <a:rPr lang="tr-TR" sz="4200" b="1" dirty="0" smtClean="0"/>
              <a:t>ANATOMİK TERİMLER  ÖZET</a:t>
            </a:r>
          </a:p>
          <a:p>
            <a:pPr marL="0" indent="0" algn="ctr">
              <a:buNone/>
            </a:pPr>
            <a:r>
              <a:rPr lang="tr-TR" sz="4200" b="1" dirty="0" smtClean="0"/>
              <a:t> </a:t>
            </a:r>
          </a:p>
          <a:p>
            <a:r>
              <a:rPr lang="tr-TR" sz="3400" b="1" dirty="0" err="1" smtClean="0"/>
              <a:t>Apeks</a:t>
            </a:r>
            <a:r>
              <a:rPr lang="tr-TR" sz="3400" b="1" dirty="0" smtClean="0"/>
              <a:t> </a:t>
            </a:r>
            <a:r>
              <a:rPr lang="tr-TR" sz="3400" b="1" dirty="0" err="1" smtClean="0"/>
              <a:t>kordis</a:t>
            </a:r>
            <a:r>
              <a:rPr lang="tr-TR" sz="3400" b="1" dirty="0" smtClean="0"/>
              <a:t>: </a:t>
            </a:r>
            <a:r>
              <a:rPr lang="tr-TR" sz="3400" dirty="0" smtClean="0"/>
              <a:t>Kalbin tepe kısmı </a:t>
            </a:r>
          </a:p>
          <a:p>
            <a:r>
              <a:rPr lang="tr-TR" sz="3400" b="1" dirty="0" err="1" smtClean="0"/>
              <a:t>Vaso</a:t>
            </a:r>
            <a:r>
              <a:rPr lang="tr-TR" sz="3400" b="1" dirty="0" smtClean="0"/>
              <a:t>: </a:t>
            </a:r>
            <a:r>
              <a:rPr lang="tr-TR" sz="3400" dirty="0" smtClean="0"/>
              <a:t>Damar </a:t>
            </a:r>
          </a:p>
          <a:p>
            <a:r>
              <a:rPr lang="tr-TR" sz="3400" b="1" dirty="0" err="1" smtClean="0"/>
              <a:t>Anjio</a:t>
            </a:r>
            <a:r>
              <a:rPr lang="tr-TR" sz="3400" b="1" dirty="0" smtClean="0"/>
              <a:t>: </a:t>
            </a:r>
            <a:r>
              <a:rPr lang="tr-TR" sz="3400" dirty="0" smtClean="0"/>
              <a:t>Damar </a:t>
            </a:r>
          </a:p>
          <a:p>
            <a:r>
              <a:rPr lang="tr-TR" sz="3400" b="1" dirty="0" smtClean="0"/>
              <a:t>Arter; </a:t>
            </a:r>
            <a:r>
              <a:rPr lang="tr-TR" sz="3400" dirty="0" smtClean="0"/>
              <a:t>Atardamar </a:t>
            </a:r>
          </a:p>
          <a:p>
            <a:r>
              <a:rPr lang="tr-TR" sz="3400" b="1" dirty="0" err="1" smtClean="0"/>
              <a:t>Arteriyol</a:t>
            </a:r>
            <a:r>
              <a:rPr lang="tr-TR" sz="3400" b="1" dirty="0" smtClean="0"/>
              <a:t>;  </a:t>
            </a:r>
            <a:r>
              <a:rPr lang="tr-TR" sz="3400" dirty="0" smtClean="0"/>
              <a:t>Küçük arter </a:t>
            </a:r>
          </a:p>
          <a:p>
            <a:r>
              <a:rPr lang="tr-TR" sz="3400" b="1" dirty="0" err="1" smtClean="0"/>
              <a:t>Ven</a:t>
            </a:r>
            <a:r>
              <a:rPr lang="tr-TR" sz="3400" b="1" dirty="0" smtClean="0"/>
              <a:t>; </a:t>
            </a:r>
            <a:r>
              <a:rPr lang="tr-TR" sz="3400" dirty="0" smtClean="0"/>
              <a:t>Toplardamar </a:t>
            </a:r>
          </a:p>
          <a:p>
            <a:r>
              <a:rPr lang="tr-TR" sz="3400" b="1" dirty="0" err="1" smtClean="0"/>
              <a:t>Filebos</a:t>
            </a:r>
            <a:r>
              <a:rPr lang="tr-TR" sz="3400" b="1" dirty="0" smtClean="0"/>
              <a:t>; </a:t>
            </a:r>
            <a:r>
              <a:rPr lang="tr-TR" sz="3400" dirty="0" smtClean="0"/>
              <a:t>Toplardamar </a:t>
            </a:r>
          </a:p>
          <a:p>
            <a:r>
              <a:rPr lang="tr-TR" sz="3400" b="1" dirty="0" err="1" smtClean="0"/>
              <a:t>Venul</a:t>
            </a:r>
            <a:r>
              <a:rPr lang="tr-TR" sz="3400" b="1" dirty="0" smtClean="0"/>
              <a:t>;  </a:t>
            </a:r>
            <a:r>
              <a:rPr lang="tr-TR" sz="3400" dirty="0" smtClean="0"/>
              <a:t>Küçük çaplı </a:t>
            </a:r>
            <a:r>
              <a:rPr lang="tr-TR" sz="3400" dirty="0" err="1" smtClean="0"/>
              <a:t>venler</a:t>
            </a:r>
            <a:r>
              <a:rPr lang="tr-TR" sz="3400" dirty="0" smtClean="0"/>
              <a:t> </a:t>
            </a:r>
          </a:p>
          <a:p>
            <a:r>
              <a:rPr lang="tr-TR" sz="3400" b="1" dirty="0" err="1" smtClean="0"/>
              <a:t>Tunika</a:t>
            </a:r>
            <a:r>
              <a:rPr lang="tr-TR" sz="3400" b="1" dirty="0" smtClean="0"/>
              <a:t> </a:t>
            </a:r>
            <a:r>
              <a:rPr lang="tr-TR" sz="3400" b="1" dirty="0" err="1" smtClean="0"/>
              <a:t>intima</a:t>
            </a:r>
            <a:r>
              <a:rPr lang="tr-TR" sz="3400" b="1" dirty="0" smtClean="0"/>
              <a:t>;  </a:t>
            </a:r>
            <a:r>
              <a:rPr lang="tr-TR" sz="3400" dirty="0" smtClean="0"/>
              <a:t>Damarın boşluk tarafında olan ilk katmanı </a:t>
            </a:r>
          </a:p>
          <a:p>
            <a:r>
              <a:rPr lang="tr-TR" sz="3400" b="1" dirty="0" err="1" smtClean="0"/>
              <a:t>Tunika</a:t>
            </a:r>
            <a:r>
              <a:rPr lang="tr-TR" sz="3400" b="1" dirty="0" smtClean="0"/>
              <a:t> </a:t>
            </a:r>
            <a:r>
              <a:rPr lang="tr-TR" sz="3400" b="1" dirty="0" err="1" smtClean="0"/>
              <a:t>media</a:t>
            </a:r>
            <a:r>
              <a:rPr lang="tr-TR" sz="3400" b="1" dirty="0" smtClean="0"/>
              <a:t>;  </a:t>
            </a:r>
            <a:r>
              <a:rPr lang="tr-TR" sz="3400" dirty="0" smtClean="0"/>
              <a:t>Damarın orta katmanı </a:t>
            </a:r>
          </a:p>
          <a:p>
            <a:r>
              <a:rPr lang="tr-TR" sz="3400" b="1" dirty="0" err="1" smtClean="0"/>
              <a:t>Tunika</a:t>
            </a:r>
            <a:r>
              <a:rPr lang="tr-TR" sz="3400" b="1" dirty="0" smtClean="0"/>
              <a:t> </a:t>
            </a:r>
            <a:r>
              <a:rPr lang="tr-TR" sz="3400" b="1" dirty="0" err="1" smtClean="0"/>
              <a:t>eksterna</a:t>
            </a:r>
            <a:r>
              <a:rPr lang="tr-TR" sz="3400" b="1" dirty="0" smtClean="0"/>
              <a:t>;  </a:t>
            </a:r>
            <a:r>
              <a:rPr lang="tr-TR" sz="3400" dirty="0" smtClean="0"/>
              <a:t>Damarın dış katmanı </a:t>
            </a:r>
          </a:p>
          <a:p>
            <a:r>
              <a:rPr lang="tr-TR" sz="3400" b="1" dirty="0" err="1" smtClean="0"/>
              <a:t>Valv</a:t>
            </a:r>
            <a:r>
              <a:rPr lang="tr-TR" sz="3400" b="1" dirty="0" smtClean="0"/>
              <a:t>;  </a:t>
            </a:r>
            <a:r>
              <a:rPr lang="tr-TR" sz="3400" dirty="0" smtClean="0"/>
              <a:t>Kapak </a:t>
            </a:r>
          </a:p>
          <a:p>
            <a:r>
              <a:rPr lang="tr-TR" sz="3400" b="1" dirty="0" err="1" smtClean="0"/>
              <a:t>Kapiller</a:t>
            </a:r>
            <a:r>
              <a:rPr lang="tr-TR" sz="3400" b="1" dirty="0" smtClean="0"/>
              <a:t>;  </a:t>
            </a:r>
            <a:r>
              <a:rPr lang="tr-TR" sz="3400" dirty="0" smtClean="0"/>
              <a:t>Kılcal damar </a:t>
            </a:r>
          </a:p>
          <a:p>
            <a:r>
              <a:rPr lang="tr-TR" sz="3400" b="1" dirty="0" err="1" smtClean="0"/>
              <a:t>Kardiya</a:t>
            </a:r>
            <a:r>
              <a:rPr lang="tr-TR" sz="3400" b="1" dirty="0" smtClean="0"/>
              <a:t>; </a:t>
            </a:r>
            <a:r>
              <a:rPr lang="tr-TR" sz="3400" dirty="0" smtClean="0"/>
              <a:t>Yürek, kalp </a:t>
            </a:r>
          </a:p>
          <a:p>
            <a:r>
              <a:rPr lang="tr-TR" sz="3400" b="1" dirty="0" err="1" smtClean="0"/>
              <a:t>Epikardiyum</a:t>
            </a:r>
            <a:r>
              <a:rPr lang="tr-TR" sz="3400" b="1" dirty="0" smtClean="0"/>
              <a:t>; </a:t>
            </a:r>
            <a:r>
              <a:rPr lang="tr-TR" sz="3400" dirty="0" smtClean="0"/>
              <a:t>Kalbin en dıştaki katmanı</a:t>
            </a:r>
          </a:p>
          <a:p>
            <a:r>
              <a:rPr lang="tr-TR" sz="3400" b="1" dirty="0" err="1"/>
              <a:t>Perikardiyum</a:t>
            </a:r>
            <a:r>
              <a:rPr lang="tr-TR" sz="3400" b="1" dirty="0"/>
              <a:t>; </a:t>
            </a:r>
            <a:r>
              <a:rPr lang="tr-TR" sz="3400" dirty="0"/>
              <a:t>Kalbi çevreleyen zar </a:t>
            </a:r>
            <a:endParaRPr lang="tr-TR" sz="3400" dirty="0" smtClean="0"/>
          </a:p>
          <a:p>
            <a:r>
              <a:rPr lang="tr-TR" sz="3400" b="1" dirty="0" err="1" smtClean="0"/>
              <a:t>Myocardium</a:t>
            </a:r>
            <a:r>
              <a:rPr lang="tr-TR" sz="3400" b="1" dirty="0" smtClean="0"/>
              <a:t> </a:t>
            </a:r>
            <a:r>
              <a:rPr lang="tr-TR" sz="3400" b="1" dirty="0"/>
              <a:t>: </a:t>
            </a:r>
            <a:r>
              <a:rPr lang="tr-TR" sz="3400" dirty="0"/>
              <a:t>Kalbin, kalp kası hücrelerinden yapılmış orta katmanı </a:t>
            </a:r>
          </a:p>
          <a:p>
            <a:r>
              <a:rPr lang="tr-TR" sz="3400" b="1" dirty="0" err="1"/>
              <a:t>Endocardium</a:t>
            </a:r>
            <a:r>
              <a:rPr lang="tr-TR" sz="3400" b="1" dirty="0"/>
              <a:t>: </a:t>
            </a:r>
            <a:r>
              <a:rPr lang="tr-TR" sz="3400" dirty="0"/>
              <a:t>Kalbin en iç katmanı </a:t>
            </a:r>
            <a:endParaRPr lang="tr-TR" sz="3400" dirty="0" smtClean="0"/>
          </a:p>
          <a:p>
            <a:endParaRPr lang="tr-TR" dirty="0" smtClean="0"/>
          </a:p>
          <a:p>
            <a:endParaRPr lang="tr-TR" dirty="0"/>
          </a:p>
        </p:txBody>
      </p:sp>
    </p:spTree>
    <p:extLst>
      <p:ext uri="{BB962C8B-B14F-4D97-AF65-F5344CB8AC3E}">
        <p14:creationId xmlns:p14="http://schemas.microsoft.com/office/powerpoint/2010/main" val="13885515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53019" y="188667"/>
            <a:ext cx="8339462" cy="6480719"/>
          </a:xfrm>
        </p:spPr>
        <p:txBody>
          <a:bodyPr>
            <a:normAutofit fontScale="70000" lnSpcReduction="20000"/>
          </a:bodyPr>
          <a:lstStyle/>
          <a:p>
            <a:r>
              <a:rPr lang="tr-TR" b="1" dirty="0" err="1"/>
              <a:t>Atrium</a:t>
            </a:r>
            <a:r>
              <a:rPr lang="tr-TR" b="1" dirty="0"/>
              <a:t>:</a:t>
            </a:r>
            <a:r>
              <a:rPr lang="tr-TR" dirty="0"/>
              <a:t> Kulakçık, kalp boşluklarından ikisi </a:t>
            </a:r>
          </a:p>
          <a:p>
            <a:r>
              <a:rPr lang="tr-TR" b="1" dirty="0" err="1"/>
              <a:t>Atrium</a:t>
            </a:r>
            <a:r>
              <a:rPr lang="tr-TR" b="1" dirty="0"/>
              <a:t> </a:t>
            </a:r>
            <a:r>
              <a:rPr lang="tr-TR" b="1" dirty="0" err="1"/>
              <a:t>dextrum</a:t>
            </a:r>
            <a:r>
              <a:rPr lang="tr-TR" b="1" dirty="0"/>
              <a:t> </a:t>
            </a:r>
            <a:r>
              <a:rPr lang="tr-TR" dirty="0"/>
              <a:t>(</a:t>
            </a:r>
            <a:r>
              <a:rPr lang="tr-TR" dirty="0" err="1"/>
              <a:t>atriyum</a:t>
            </a:r>
            <a:r>
              <a:rPr lang="tr-TR" dirty="0"/>
              <a:t> </a:t>
            </a:r>
            <a:r>
              <a:rPr lang="tr-TR" dirty="0" err="1"/>
              <a:t>dekstrum</a:t>
            </a:r>
            <a:r>
              <a:rPr lang="tr-TR" dirty="0"/>
              <a:t>): Sağ Kulakçık </a:t>
            </a:r>
          </a:p>
          <a:p>
            <a:r>
              <a:rPr lang="tr-TR" b="1" dirty="0" err="1"/>
              <a:t>Atrium</a:t>
            </a:r>
            <a:r>
              <a:rPr lang="tr-TR" b="1" dirty="0"/>
              <a:t> </a:t>
            </a:r>
            <a:r>
              <a:rPr lang="tr-TR" b="1" dirty="0" err="1"/>
              <a:t>sinistrum</a:t>
            </a:r>
            <a:r>
              <a:rPr lang="tr-TR" b="1" dirty="0"/>
              <a:t> </a:t>
            </a:r>
            <a:r>
              <a:rPr lang="tr-TR" dirty="0"/>
              <a:t>(</a:t>
            </a:r>
            <a:r>
              <a:rPr lang="tr-TR" dirty="0" err="1"/>
              <a:t>atriyum</a:t>
            </a:r>
            <a:r>
              <a:rPr lang="tr-TR" dirty="0"/>
              <a:t> </a:t>
            </a:r>
            <a:r>
              <a:rPr lang="tr-TR" dirty="0" err="1"/>
              <a:t>sinistrum</a:t>
            </a:r>
            <a:r>
              <a:rPr lang="tr-TR" dirty="0"/>
              <a:t>): Sol kulakçık </a:t>
            </a:r>
          </a:p>
          <a:p>
            <a:r>
              <a:rPr lang="tr-TR" b="1" dirty="0" err="1"/>
              <a:t>Ventrikülüs</a:t>
            </a:r>
            <a:r>
              <a:rPr lang="tr-TR" b="1" dirty="0"/>
              <a:t> </a:t>
            </a:r>
            <a:r>
              <a:rPr lang="tr-TR" b="1" dirty="0" err="1"/>
              <a:t>dekster</a:t>
            </a:r>
            <a:r>
              <a:rPr lang="tr-TR" b="1" dirty="0"/>
              <a:t>; </a:t>
            </a:r>
            <a:r>
              <a:rPr lang="tr-TR" dirty="0"/>
              <a:t>Sağ karıncık </a:t>
            </a:r>
          </a:p>
          <a:p>
            <a:r>
              <a:rPr lang="tr-TR" b="1" dirty="0" err="1"/>
              <a:t>Valva</a:t>
            </a:r>
            <a:r>
              <a:rPr lang="tr-TR" b="1" dirty="0"/>
              <a:t> </a:t>
            </a:r>
            <a:r>
              <a:rPr lang="tr-TR" b="1" dirty="0" err="1"/>
              <a:t>trikuspidalis</a:t>
            </a:r>
            <a:r>
              <a:rPr lang="tr-TR" b="1" dirty="0"/>
              <a:t>; </a:t>
            </a:r>
            <a:r>
              <a:rPr lang="tr-TR" dirty="0" err="1"/>
              <a:t>Trikuspidal</a:t>
            </a:r>
            <a:r>
              <a:rPr lang="tr-TR" dirty="0"/>
              <a:t> kapak </a:t>
            </a:r>
          </a:p>
          <a:p>
            <a:r>
              <a:rPr lang="tr-TR" b="1" dirty="0" err="1"/>
              <a:t>Valva</a:t>
            </a:r>
            <a:r>
              <a:rPr lang="tr-TR" b="1" dirty="0"/>
              <a:t> </a:t>
            </a:r>
            <a:r>
              <a:rPr lang="tr-TR" b="1" dirty="0" err="1"/>
              <a:t>trunki</a:t>
            </a:r>
            <a:r>
              <a:rPr lang="tr-TR" b="1" dirty="0"/>
              <a:t> </a:t>
            </a:r>
            <a:r>
              <a:rPr lang="tr-TR" b="1" dirty="0" err="1"/>
              <a:t>pulmonalis</a:t>
            </a:r>
            <a:r>
              <a:rPr lang="tr-TR" b="1" dirty="0"/>
              <a:t>; </a:t>
            </a:r>
            <a:r>
              <a:rPr lang="tr-TR" dirty="0" err="1"/>
              <a:t>Pulmonal</a:t>
            </a:r>
            <a:r>
              <a:rPr lang="tr-TR" dirty="0"/>
              <a:t> kapak </a:t>
            </a:r>
          </a:p>
          <a:p>
            <a:r>
              <a:rPr lang="tr-TR" b="1" dirty="0" err="1"/>
              <a:t>Kuspis</a:t>
            </a:r>
            <a:r>
              <a:rPr lang="tr-TR" b="1" dirty="0"/>
              <a:t>;  </a:t>
            </a:r>
            <a:r>
              <a:rPr lang="tr-TR" dirty="0" err="1"/>
              <a:t>Atriyoventrikuler</a:t>
            </a:r>
            <a:r>
              <a:rPr lang="tr-TR" dirty="0"/>
              <a:t> deliklerdeki kapakçıkların her biri </a:t>
            </a:r>
          </a:p>
          <a:p>
            <a:r>
              <a:rPr lang="tr-TR" b="1" dirty="0" err="1"/>
              <a:t>Ostium</a:t>
            </a:r>
            <a:r>
              <a:rPr lang="tr-TR" b="1" dirty="0"/>
              <a:t> </a:t>
            </a:r>
            <a:r>
              <a:rPr lang="tr-TR" b="1" dirty="0" err="1" smtClean="0"/>
              <a:t>atrio</a:t>
            </a:r>
            <a:r>
              <a:rPr lang="tr-TR" b="1" dirty="0" smtClean="0"/>
              <a:t> </a:t>
            </a:r>
            <a:r>
              <a:rPr lang="tr-TR" b="1" dirty="0" err="1" smtClean="0"/>
              <a:t>ventrikulare</a:t>
            </a:r>
            <a:r>
              <a:rPr lang="tr-TR" b="1" dirty="0" smtClean="0"/>
              <a:t> </a:t>
            </a:r>
            <a:r>
              <a:rPr lang="tr-TR" b="1" dirty="0" err="1"/>
              <a:t>dekstrum</a:t>
            </a:r>
            <a:r>
              <a:rPr lang="tr-TR" b="1" dirty="0"/>
              <a:t>; </a:t>
            </a:r>
            <a:r>
              <a:rPr lang="tr-TR" dirty="0"/>
              <a:t>Sağ </a:t>
            </a:r>
            <a:r>
              <a:rPr lang="tr-TR" dirty="0" err="1"/>
              <a:t>atriyum</a:t>
            </a:r>
            <a:r>
              <a:rPr lang="tr-TR" dirty="0"/>
              <a:t> ile sağ </a:t>
            </a:r>
            <a:r>
              <a:rPr lang="tr-TR" dirty="0" err="1"/>
              <a:t>ventrikül</a:t>
            </a:r>
            <a:r>
              <a:rPr lang="tr-TR" dirty="0"/>
              <a:t> arasındaki </a:t>
            </a:r>
            <a:r>
              <a:rPr lang="tr-TR" dirty="0" smtClean="0"/>
              <a:t>delik</a:t>
            </a:r>
          </a:p>
          <a:p>
            <a:r>
              <a:rPr lang="tr-TR" b="1" dirty="0" err="1"/>
              <a:t>Ostium</a:t>
            </a:r>
            <a:r>
              <a:rPr lang="tr-TR" b="1" dirty="0"/>
              <a:t>  </a:t>
            </a:r>
            <a:r>
              <a:rPr lang="tr-TR" b="1" dirty="0" err="1"/>
              <a:t>atrioventrikulare</a:t>
            </a:r>
            <a:r>
              <a:rPr lang="tr-TR" b="1" dirty="0"/>
              <a:t>  </a:t>
            </a:r>
            <a:r>
              <a:rPr lang="tr-TR" b="1" dirty="0" err="1"/>
              <a:t>sinistrum</a:t>
            </a:r>
            <a:r>
              <a:rPr lang="tr-TR" b="1" dirty="0"/>
              <a:t>;  </a:t>
            </a:r>
            <a:r>
              <a:rPr lang="tr-TR" dirty="0"/>
              <a:t>Sol  </a:t>
            </a:r>
            <a:r>
              <a:rPr lang="tr-TR" dirty="0" err="1"/>
              <a:t>atriyum</a:t>
            </a:r>
            <a:r>
              <a:rPr lang="tr-TR" dirty="0"/>
              <a:t>  ile  sol  </a:t>
            </a:r>
            <a:r>
              <a:rPr lang="tr-TR" dirty="0" err="1"/>
              <a:t>vnetrikül</a:t>
            </a:r>
            <a:r>
              <a:rPr lang="tr-TR" dirty="0"/>
              <a:t>  arasında  bulunan </a:t>
            </a:r>
            <a:r>
              <a:rPr lang="tr-TR" dirty="0" smtClean="0"/>
              <a:t>delik</a:t>
            </a:r>
            <a:endParaRPr lang="tr-TR" dirty="0"/>
          </a:p>
          <a:p>
            <a:r>
              <a:rPr lang="tr-TR" b="1" dirty="0" err="1"/>
              <a:t>Ventrikül</a:t>
            </a:r>
            <a:r>
              <a:rPr lang="tr-TR" b="1" dirty="0"/>
              <a:t>;</a:t>
            </a:r>
            <a:r>
              <a:rPr lang="tr-TR" dirty="0"/>
              <a:t>  Karıncık, kalbin tepe bölümü tarafındaki iki boşluğa verilen isim </a:t>
            </a:r>
          </a:p>
          <a:p>
            <a:r>
              <a:rPr lang="tr-TR" b="1" dirty="0"/>
              <a:t>Aort;  </a:t>
            </a:r>
            <a:r>
              <a:rPr lang="tr-TR" dirty="0"/>
              <a:t>Büyük atardamar. </a:t>
            </a:r>
          </a:p>
          <a:p>
            <a:r>
              <a:rPr lang="tr-TR" b="1" dirty="0" err="1"/>
              <a:t>Ostium</a:t>
            </a:r>
            <a:r>
              <a:rPr lang="tr-TR" b="1" dirty="0"/>
              <a:t> aorta: </a:t>
            </a:r>
            <a:r>
              <a:rPr lang="tr-TR" dirty="0"/>
              <a:t>Sol </a:t>
            </a:r>
            <a:r>
              <a:rPr lang="tr-TR" dirty="0" err="1"/>
              <a:t>ventrikülden</a:t>
            </a:r>
            <a:r>
              <a:rPr lang="tr-TR" dirty="0"/>
              <a:t> çıkan </a:t>
            </a:r>
            <a:r>
              <a:rPr lang="tr-TR" dirty="0" err="1"/>
              <a:t>aortanın</a:t>
            </a:r>
            <a:r>
              <a:rPr lang="tr-TR" dirty="0"/>
              <a:t> deliği </a:t>
            </a:r>
          </a:p>
          <a:p>
            <a:r>
              <a:rPr lang="tr-TR" b="1" dirty="0" err="1"/>
              <a:t>Valva</a:t>
            </a:r>
            <a:r>
              <a:rPr lang="tr-TR" b="1" dirty="0"/>
              <a:t> aorta:  </a:t>
            </a:r>
            <a:r>
              <a:rPr lang="tr-TR" dirty="0" err="1"/>
              <a:t>Ostiyum</a:t>
            </a:r>
            <a:r>
              <a:rPr lang="tr-TR" dirty="0"/>
              <a:t> aorta da bulunan kapakların her biri </a:t>
            </a:r>
          </a:p>
          <a:p>
            <a:r>
              <a:rPr lang="tr-TR" b="1" dirty="0"/>
              <a:t>Sistol;  </a:t>
            </a:r>
            <a:r>
              <a:rPr lang="tr-TR" dirty="0"/>
              <a:t>Kalbin kanı pompaladığı periyod, kasılma </a:t>
            </a:r>
          </a:p>
          <a:p>
            <a:r>
              <a:rPr lang="tr-TR" b="1" dirty="0"/>
              <a:t>Diyastol;  </a:t>
            </a:r>
            <a:r>
              <a:rPr lang="tr-TR" dirty="0"/>
              <a:t>Kanın kalbe dolduğu periyod, gevşeme </a:t>
            </a:r>
          </a:p>
          <a:p>
            <a:endParaRPr lang="tr-TR" dirty="0"/>
          </a:p>
        </p:txBody>
      </p:sp>
    </p:spTree>
    <p:extLst>
      <p:ext uri="{BB962C8B-B14F-4D97-AF65-F5344CB8AC3E}">
        <p14:creationId xmlns:p14="http://schemas.microsoft.com/office/powerpoint/2010/main" val="8877286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9515" y="204190"/>
            <a:ext cx="8784976" cy="6537178"/>
          </a:xfrm>
        </p:spPr>
        <p:txBody>
          <a:bodyPr>
            <a:normAutofit fontScale="40000" lnSpcReduction="20000"/>
          </a:bodyPr>
          <a:lstStyle/>
          <a:p>
            <a:pPr marL="0" indent="0" algn="ctr">
              <a:buNone/>
            </a:pPr>
            <a:r>
              <a:rPr lang="tr-TR" sz="7400" b="1" dirty="0"/>
              <a:t>Semptom Terimleri </a:t>
            </a:r>
            <a:r>
              <a:rPr lang="tr-TR" sz="7400" b="1" dirty="0" smtClean="0"/>
              <a:t>Özet</a:t>
            </a:r>
          </a:p>
          <a:p>
            <a:pPr marL="0" indent="0">
              <a:buNone/>
            </a:pPr>
            <a:endParaRPr lang="tr-TR" sz="4500" b="1" dirty="0" smtClean="0"/>
          </a:p>
          <a:p>
            <a:r>
              <a:rPr lang="tr-TR" sz="5800" b="1" dirty="0" err="1"/>
              <a:t>Akrosiyanoz</a:t>
            </a:r>
            <a:r>
              <a:rPr lang="tr-TR" sz="5800" b="1" dirty="0"/>
              <a:t>; </a:t>
            </a:r>
            <a:r>
              <a:rPr lang="tr-TR" sz="5800" dirty="0"/>
              <a:t>Ellerde ve daha seyrek olarak ayaklarda görülen ve derideki küçük damarların spazmı nedeniyle oluşan inatçı, ağrısız ve sistematik </a:t>
            </a:r>
            <a:r>
              <a:rPr lang="tr-TR" sz="5800" dirty="0" err="1"/>
              <a:t>siyanoz</a:t>
            </a:r>
            <a:r>
              <a:rPr lang="tr-TR" sz="5800" dirty="0"/>
              <a:t> </a:t>
            </a:r>
            <a:endParaRPr lang="tr-TR" sz="5800" dirty="0" smtClean="0"/>
          </a:p>
          <a:p>
            <a:endParaRPr lang="tr-TR" sz="5800" dirty="0" smtClean="0"/>
          </a:p>
          <a:p>
            <a:r>
              <a:rPr lang="tr-TR" sz="5800" b="1" dirty="0" err="1" smtClean="0"/>
              <a:t>İskemi</a:t>
            </a:r>
            <a:r>
              <a:rPr lang="tr-TR" sz="5800" b="1" dirty="0"/>
              <a:t>;</a:t>
            </a:r>
            <a:r>
              <a:rPr lang="tr-TR" sz="5800" dirty="0"/>
              <a:t> Herhangi bir organa kanın yeterince gitmemesi. </a:t>
            </a:r>
            <a:endParaRPr lang="tr-TR" sz="5800" dirty="0" smtClean="0"/>
          </a:p>
          <a:p>
            <a:endParaRPr lang="tr-TR" sz="5800" dirty="0" smtClean="0"/>
          </a:p>
          <a:p>
            <a:r>
              <a:rPr lang="tr-TR" sz="5800" b="1" dirty="0" err="1" smtClean="0"/>
              <a:t>Siyanoz</a:t>
            </a:r>
            <a:r>
              <a:rPr lang="tr-TR" sz="5800" b="1" dirty="0"/>
              <a:t>;  </a:t>
            </a:r>
            <a:r>
              <a:rPr lang="tr-TR" sz="5800" dirty="0"/>
              <a:t>Morarma. Kan oksijenlenmesinin yetersiz olmasına bağlı olarak oluşur. </a:t>
            </a:r>
            <a:endParaRPr lang="tr-TR" sz="5800" dirty="0" smtClean="0"/>
          </a:p>
          <a:p>
            <a:endParaRPr lang="tr-TR" sz="5800" dirty="0"/>
          </a:p>
          <a:p>
            <a:r>
              <a:rPr lang="tr-TR" sz="5800" b="1" dirty="0"/>
              <a:t>Aritmi;</a:t>
            </a:r>
            <a:r>
              <a:rPr lang="tr-TR" sz="5800" dirty="0"/>
              <a:t> Kalbin normal ritminin bozulması. </a:t>
            </a:r>
            <a:endParaRPr lang="tr-TR" sz="5800" dirty="0" smtClean="0"/>
          </a:p>
          <a:p>
            <a:endParaRPr lang="tr-TR" sz="5800" dirty="0" smtClean="0"/>
          </a:p>
          <a:p>
            <a:r>
              <a:rPr lang="tr-TR" sz="5800" b="1" dirty="0" smtClean="0"/>
              <a:t>Sistol</a:t>
            </a:r>
            <a:r>
              <a:rPr lang="tr-TR" sz="5800" b="1" dirty="0"/>
              <a:t>;</a:t>
            </a:r>
            <a:r>
              <a:rPr lang="tr-TR" sz="5800" dirty="0"/>
              <a:t> </a:t>
            </a:r>
            <a:r>
              <a:rPr lang="tr-TR" sz="5800" dirty="0" err="1"/>
              <a:t>Ventriküllerin</a:t>
            </a:r>
            <a:r>
              <a:rPr lang="tr-TR" sz="5800" dirty="0"/>
              <a:t> kanı pompalaması sırasında kalbin ritmik kasılması. </a:t>
            </a:r>
            <a:endParaRPr lang="tr-TR" sz="5800" dirty="0" smtClean="0"/>
          </a:p>
          <a:p>
            <a:endParaRPr lang="tr-TR" sz="5800" dirty="0" smtClean="0"/>
          </a:p>
          <a:p>
            <a:r>
              <a:rPr lang="tr-TR" sz="5800" b="1" dirty="0" err="1" smtClean="0"/>
              <a:t>Asistol</a:t>
            </a:r>
            <a:r>
              <a:rPr lang="tr-TR" sz="5800" b="1" dirty="0"/>
              <a:t>;</a:t>
            </a:r>
            <a:r>
              <a:rPr lang="tr-TR" sz="5800" dirty="0"/>
              <a:t> Kalp atışlarının durması. </a:t>
            </a:r>
            <a:endParaRPr lang="tr-TR" sz="5800" dirty="0" smtClean="0"/>
          </a:p>
          <a:p>
            <a:endParaRPr lang="tr-TR" sz="5800" dirty="0" smtClean="0"/>
          </a:p>
          <a:p>
            <a:r>
              <a:rPr lang="tr-TR" sz="5800" b="1" dirty="0" err="1" smtClean="0"/>
              <a:t>Bradikardi</a:t>
            </a:r>
            <a:r>
              <a:rPr lang="tr-TR" sz="5800" b="1" dirty="0"/>
              <a:t>;</a:t>
            </a:r>
            <a:r>
              <a:rPr lang="tr-TR" sz="5800" dirty="0"/>
              <a:t> Kalp atım hızının normalden az, yavaş olması. </a:t>
            </a:r>
            <a:endParaRPr lang="tr-TR" sz="5800" dirty="0" smtClean="0"/>
          </a:p>
          <a:p>
            <a:endParaRPr lang="tr-TR" sz="4300" dirty="0" smtClean="0"/>
          </a:p>
        </p:txBody>
      </p:sp>
    </p:spTree>
    <p:extLst>
      <p:ext uri="{BB962C8B-B14F-4D97-AF65-F5344CB8AC3E}">
        <p14:creationId xmlns:p14="http://schemas.microsoft.com/office/powerpoint/2010/main" val="39795356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53019" y="476697"/>
            <a:ext cx="8051430" cy="6120679"/>
          </a:xfrm>
        </p:spPr>
        <p:txBody>
          <a:bodyPr>
            <a:normAutofit fontScale="77500" lnSpcReduction="20000"/>
          </a:bodyPr>
          <a:lstStyle/>
          <a:p>
            <a:r>
              <a:rPr lang="tr-TR" b="1" dirty="0" err="1"/>
              <a:t>Taşıkardi</a:t>
            </a:r>
            <a:r>
              <a:rPr lang="tr-TR" b="1" dirty="0"/>
              <a:t>;</a:t>
            </a:r>
            <a:r>
              <a:rPr lang="tr-TR" dirty="0"/>
              <a:t> Kalp atım hızının normalden fazla, hızlı olması. </a:t>
            </a:r>
          </a:p>
          <a:p>
            <a:endParaRPr lang="tr-TR" dirty="0"/>
          </a:p>
          <a:p>
            <a:r>
              <a:rPr lang="tr-TR" b="1" dirty="0" err="1"/>
              <a:t>Palpitasyon</a:t>
            </a:r>
            <a:r>
              <a:rPr lang="tr-TR" b="1" dirty="0"/>
              <a:t>;</a:t>
            </a:r>
            <a:r>
              <a:rPr lang="tr-TR" dirty="0"/>
              <a:t> Kalbin hızlı ve düzensiz bir şekilde çarpması. </a:t>
            </a:r>
          </a:p>
          <a:p>
            <a:endParaRPr lang="tr-TR" dirty="0"/>
          </a:p>
          <a:p>
            <a:r>
              <a:rPr lang="tr-TR" b="1" dirty="0"/>
              <a:t>Kardiyak ödem;  </a:t>
            </a:r>
            <a:r>
              <a:rPr lang="tr-TR" dirty="0" err="1"/>
              <a:t>Konjestif</a:t>
            </a:r>
            <a:r>
              <a:rPr lang="tr-TR" dirty="0"/>
              <a:t> kalp yetmezliğinde su ve sodyum </a:t>
            </a:r>
            <a:r>
              <a:rPr lang="tr-TR" dirty="0" err="1"/>
              <a:t>retansiyonu</a:t>
            </a:r>
            <a:r>
              <a:rPr lang="tr-TR" dirty="0"/>
              <a:t>. </a:t>
            </a:r>
          </a:p>
          <a:p>
            <a:endParaRPr lang="tr-TR" dirty="0"/>
          </a:p>
          <a:p>
            <a:r>
              <a:rPr lang="tr-TR" b="1" dirty="0"/>
              <a:t>Kardiyak </a:t>
            </a:r>
            <a:r>
              <a:rPr lang="tr-TR" b="1" dirty="0" err="1"/>
              <a:t>senkop</a:t>
            </a:r>
            <a:r>
              <a:rPr lang="tr-TR" b="1" dirty="0"/>
              <a:t>;  </a:t>
            </a:r>
            <a:r>
              <a:rPr lang="tr-TR" dirty="0" err="1"/>
              <a:t>Ventriküler</a:t>
            </a:r>
            <a:r>
              <a:rPr lang="tr-TR" dirty="0"/>
              <a:t> </a:t>
            </a:r>
            <a:r>
              <a:rPr lang="tr-TR" dirty="0" err="1"/>
              <a:t>asistol</a:t>
            </a:r>
            <a:r>
              <a:rPr lang="tr-TR" dirty="0"/>
              <a:t> sebebiyle </a:t>
            </a:r>
            <a:r>
              <a:rPr lang="tr-TR" dirty="0" err="1"/>
              <a:t>serebral</a:t>
            </a:r>
            <a:r>
              <a:rPr lang="tr-TR" dirty="0"/>
              <a:t> anemiye bağlı ani bilinç kaybı. </a:t>
            </a:r>
          </a:p>
          <a:p>
            <a:endParaRPr lang="tr-TR" dirty="0"/>
          </a:p>
          <a:p>
            <a:r>
              <a:rPr lang="tr-TR" b="1" dirty="0" err="1"/>
              <a:t>Kardiyojenik</a:t>
            </a:r>
            <a:r>
              <a:rPr lang="tr-TR" b="1" dirty="0"/>
              <a:t> şok;  </a:t>
            </a:r>
            <a:r>
              <a:rPr lang="tr-TR" dirty="0"/>
              <a:t>Miyokart enfarktüsü, </a:t>
            </a:r>
            <a:r>
              <a:rPr lang="tr-TR" dirty="0" err="1"/>
              <a:t>ventriküler</a:t>
            </a:r>
            <a:r>
              <a:rPr lang="tr-TR" dirty="0"/>
              <a:t> yetmezlik, ciddi </a:t>
            </a:r>
            <a:r>
              <a:rPr lang="tr-TR" dirty="0" err="1"/>
              <a:t>vetriküler</a:t>
            </a:r>
            <a:r>
              <a:rPr lang="tr-TR" dirty="0"/>
              <a:t> aritmi, kardiyak tampon, </a:t>
            </a:r>
            <a:r>
              <a:rPr lang="tr-TR" dirty="0" err="1"/>
              <a:t>pulmoner</a:t>
            </a:r>
            <a:r>
              <a:rPr lang="tr-TR" dirty="0"/>
              <a:t> </a:t>
            </a:r>
            <a:r>
              <a:rPr lang="tr-TR" dirty="0" err="1"/>
              <a:t>emboli</a:t>
            </a:r>
            <a:r>
              <a:rPr lang="tr-TR" dirty="0"/>
              <a:t> gibi sebeplerden kaynaklanan sendrom. </a:t>
            </a:r>
          </a:p>
          <a:p>
            <a:endParaRPr lang="tr-TR" dirty="0"/>
          </a:p>
          <a:p>
            <a:r>
              <a:rPr lang="tr-TR" b="1" dirty="0" err="1"/>
              <a:t>Murmur</a:t>
            </a:r>
            <a:r>
              <a:rPr lang="tr-TR" b="1" dirty="0"/>
              <a:t>; </a:t>
            </a:r>
            <a:r>
              <a:rPr lang="tr-TR" dirty="0" err="1"/>
              <a:t>Oskültasyon</a:t>
            </a:r>
            <a:r>
              <a:rPr lang="tr-TR" dirty="0"/>
              <a:t> sırasında kalpte duyulan üfürüm sesi. </a:t>
            </a:r>
          </a:p>
          <a:p>
            <a:endParaRPr lang="tr-TR" dirty="0"/>
          </a:p>
        </p:txBody>
      </p:sp>
    </p:spTree>
    <p:extLst>
      <p:ext uri="{BB962C8B-B14F-4D97-AF65-F5344CB8AC3E}">
        <p14:creationId xmlns:p14="http://schemas.microsoft.com/office/powerpoint/2010/main" val="17004129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algn="l"/>
            <a:r>
              <a:rPr lang="tr-TR" sz="3200" b="1" dirty="0" err="1"/>
              <a:t>Kardiyovasküler</a:t>
            </a:r>
            <a:r>
              <a:rPr lang="tr-TR" sz="3200" b="1" dirty="0"/>
              <a:t> sistemin temel görevleri;</a:t>
            </a:r>
          </a:p>
        </p:txBody>
      </p:sp>
      <p:sp>
        <p:nvSpPr>
          <p:cNvPr id="3" name="İçerik Yer Tutucusu 2"/>
          <p:cNvSpPr>
            <a:spLocks noGrp="1"/>
          </p:cNvSpPr>
          <p:nvPr>
            <p:ph idx="1"/>
          </p:nvPr>
        </p:nvSpPr>
        <p:spPr>
          <a:xfrm>
            <a:off x="457200" y="1600201"/>
            <a:ext cx="8229601" cy="4709120"/>
          </a:xfrm>
        </p:spPr>
        <p:txBody>
          <a:bodyPr>
            <a:normAutofit fontScale="92500" lnSpcReduction="10000"/>
          </a:bodyPr>
          <a:lstStyle/>
          <a:p>
            <a:r>
              <a:rPr lang="tr-TR" dirty="0"/>
              <a:t>Metabolizma faaliyetleri sonucunda oluşan artık ürünlerin vücuttan uzaklaştırılması</a:t>
            </a:r>
          </a:p>
          <a:p>
            <a:endParaRPr lang="tr-TR" dirty="0"/>
          </a:p>
          <a:p>
            <a:r>
              <a:rPr lang="tr-TR" dirty="0" smtClean="0"/>
              <a:t>Vücut </a:t>
            </a:r>
            <a:r>
              <a:rPr lang="tr-TR" dirty="0"/>
              <a:t>ısısının düzenlenmesi</a:t>
            </a:r>
          </a:p>
          <a:p>
            <a:endParaRPr lang="tr-TR" dirty="0"/>
          </a:p>
          <a:p>
            <a:r>
              <a:rPr lang="tr-TR" dirty="0" smtClean="0"/>
              <a:t>Asit-baz </a:t>
            </a:r>
            <a:r>
              <a:rPr lang="tr-TR" dirty="0"/>
              <a:t>dengesinin korunması</a:t>
            </a:r>
          </a:p>
          <a:p>
            <a:endParaRPr lang="tr-TR" dirty="0"/>
          </a:p>
          <a:p>
            <a:r>
              <a:rPr lang="tr-TR" dirty="0" smtClean="0"/>
              <a:t>Hormonlar </a:t>
            </a:r>
            <a:r>
              <a:rPr lang="tr-TR" dirty="0"/>
              <a:t>ve enzimlerin vücudun gerekli bölgelerine taşınması</a:t>
            </a:r>
          </a:p>
          <a:p>
            <a:endParaRPr lang="tr-TR" dirty="0"/>
          </a:p>
        </p:txBody>
      </p:sp>
    </p:spTree>
    <p:extLst>
      <p:ext uri="{BB962C8B-B14F-4D97-AF65-F5344CB8AC3E}">
        <p14:creationId xmlns:p14="http://schemas.microsoft.com/office/powerpoint/2010/main" val="12594151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1522" y="188641"/>
            <a:ext cx="8712968" cy="6480720"/>
          </a:xfrm>
        </p:spPr>
        <p:txBody>
          <a:bodyPr>
            <a:normAutofit fontScale="40000" lnSpcReduction="20000"/>
          </a:bodyPr>
          <a:lstStyle/>
          <a:p>
            <a:pPr marL="0" indent="0" algn="ctr">
              <a:buNone/>
            </a:pPr>
            <a:r>
              <a:rPr lang="tr-TR" sz="7400" b="1" dirty="0" smtClean="0"/>
              <a:t>TANI TERİMLERİ ÖZET</a:t>
            </a:r>
          </a:p>
          <a:p>
            <a:pPr marL="0" indent="0" algn="ctr">
              <a:buNone/>
            </a:pPr>
            <a:endParaRPr lang="tr-TR" sz="4000" b="1" dirty="0" smtClean="0"/>
          </a:p>
          <a:p>
            <a:r>
              <a:rPr lang="tr-TR" sz="4900" b="1" dirty="0" smtClean="0"/>
              <a:t>Akut </a:t>
            </a:r>
            <a:r>
              <a:rPr lang="tr-TR" sz="4900" b="1" dirty="0"/>
              <a:t>miyokart enfarktüsü / miyokart enfarktüsü – AMI - MI); </a:t>
            </a:r>
            <a:r>
              <a:rPr lang="tr-TR" sz="4900" dirty="0"/>
              <a:t>Kalp krizi. Kalp kasında besleyici damarın (koroner arterin) </a:t>
            </a:r>
            <a:r>
              <a:rPr lang="tr-TR" sz="4900" dirty="0" err="1"/>
              <a:t>tromboz</a:t>
            </a:r>
            <a:r>
              <a:rPr lang="tr-TR" sz="4900" dirty="0"/>
              <a:t> ile tıkanması nedeniyle miyokardın belli bir bölgesine gelen kan akımının azalması veya kesilmesi sonucu o bölgedeki kalp dokusunda oluşan nekroz, dokunun </a:t>
            </a:r>
            <a:r>
              <a:rPr lang="tr-TR" sz="4900" dirty="0" smtClean="0"/>
              <a:t>ölmesi.</a:t>
            </a:r>
          </a:p>
          <a:p>
            <a:pPr marL="0" indent="0">
              <a:buNone/>
            </a:pPr>
            <a:r>
              <a:rPr lang="tr-TR" sz="4900" dirty="0" smtClean="0"/>
              <a:t> </a:t>
            </a:r>
            <a:endParaRPr lang="tr-TR" sz="4900" dirty="0"/>
          </a:p>
          <a:p>
            <a:r>
              <a:rPr lang="tr-TR" sz="4900" b="1" dirty="0" err="1"/>
              <a:t>Tromboz</a:t>
            </a:r>
            <a:r>
              <a:rPr lang="tr-TR" sz="4900" b="1" dirty="0"/>
              <a:t>;</a:t>
            </a:r>
            <a:r>
              <a:rPr lang="tr-TR" sz="4900" dirty="0"/>
              <a:t> Damar içinde pıhtı </a:t>
            </a:r>
            <a:r>
              <a:rPr lang="tr-TR" sz="4900" dirty="0" smtClean="0"/>
              <a:t>oluşması</a:t>
            </a:r>
          </a:p>
          <a:p>
            <a:r>
              <a:rPr lang="tr-TR" sz="4900" dirty="0" smtClean="0"/>
              <a:t> </a:t>
            </a:r>
            <a:endParaRPr lang="tr-TR" sz="4900" dirty="0"/>
          </a:p>
          <a:p>
            <a:r>
              <a:rPr lang="tr-TR" sz="4900" b="1" dirty="0"/>
              <a:t>Kardiyak </a:t>
            </a:r>
            <a:r>
              <a:rPr lang="tr-TR" sz="4900" b="1" dirty="0" err="1"/>
              <a:t>arest</a:t>
            </a:r>
            <a:r>
              <a:rPr lang="tr-TR" sz="4900" b="1" dirty="0"/>
              <a:t>;  </a:t>
            </a:r>
            <a:r>
              <a:rPr lang="tr-TR" sz="4900" dirty="0"/>
              <a:t>Kalbin durması </a:t>
            </a:r>
            <a:endParaRPr lang="tr-TR" sz="4900" dirty="0" smtClean="0"/>
          </a:p>
          <a:p>
            <a:endParaRPr lang="tr-TR" sz="4900" dirty="0"/>
          </a:p>
          <a:p>
            <a:r>
              <a:rPr lang="tr-TR" sz="4900" b="1" dirty="0"/>
              <a:t>Ani kalp ölümü; </a:t>
            </a:r>
            <a:r>
              <a:rPr lang="tr-TR" sz="4900" dirty="0"/>
              <a:t>Travma, intihar veya herhangi bir hastalığın dışında derhal veya 24 saat içinde gerçekleşen beklenmedik ölüm. </a:t>
            </a:r>
            <a:endParaRPr lang="tr-TR" sz="4900" dirty="0" smtClean="0"/>
          </a:p>
          <a:p>
            <a:endParaRPr lang="tr-TR" sz="4900" dirty="0"/>
          </a:p>
          <a:p>
            <a:r>
              <a:rPr lang="tr-TR" sz="4900" b="1" dirty="0" err="1"/>
              <a:t>Kardiyopulmoner</a:t>
            </a:r>
            <a:r>
              <a:rPr lang="tr-TR" sz="4900" b="1" dirty="0"/>
              <a:t> </a:t>
            </a:r>
            <a:r>
              <a:rPr lang="tr-TR" sz="4900" b="1" dirty="0" err="1"/>
              <a:t>arest</a:t>
            </a:r>
            <a:r>
              <a:rPr lang="tr-TR" sz="4900" b="1" dirty="0"/>
              <a:t>; </a:t>
            </a:r>
            <a:r>
              <a:rPr lang="tr-TR" sz="4900" dirty="0"/>
              <a:t>Solunum ve fonksiyonel dolaşımın ani ve beklenmedik bir biçimde durması. </a:t>
            </a:r>
            <a:endParaRPr lang="tr-TR" sz="4900" dirty="0" smtClean="0"/>
          </a:p>
          <a:p>
            <a:endParaRPr lang="tr-TR" sz="4900" dirty="0"/>
          </a:p>
          <a:p>
            <a:r>
              <a:rPr lang="tr-TR" sz="4900" b="1" dirty="0" err="1"/>
              <a:t>Konjestif</a:t>
            </a:r>
            <a:r>
              <a:rPr lang="tr-TR" sz="4900" b="1" dirty="0"/>
              <a:t> kalp yetmezliği– KKY; </a:t>
            </a:r>
            <a:r>
              <a:rPr lang="tr-TR" sz="4900" dirty="0" err="1"/>
              <a:t>Konjenital</a:t>
            </a:r>
            <a:r>
              <a:rPr lang="tr-TR" sz="4900" dirty="0"/>
              <a:t> kalp yetmezliği. Kalbin doku ve organlara yeterli kan pompalayamaması. </a:t>
            </a:r>
            <a:endParaRPr lang="tr-TR" sz="4900" dirty="0" smtClean="0"/>
          </a:p>
          <a:p>
            <a:endParaRPr lang="tr-TR" sz="4900" dirty="0"/>
          </a:p>
          <a:p>
            <a:r>
              <a:rPr lang="tr-TR" sz="4900" b="1" dirty="0" err="1"/>
              <a:t>Miyokardoz</a:t>
            </a:r>
            <a:r>
              <a:rPr lang="tr-TR" sz="4900" b="1" dirty="0"/>
              <a:t>;  </a:t>
            </a:r>
            <a:r>
              <a:rPr lang="tr-TR" sz="4900" dirty="0"/>
              <a:t>Kalp büyümesi, </a:t>
            </a:r>
            <a:r>
              <a:rPr lang="tr-TR" sz="4900" dirty="0" err="1"/>
              <a:t>konjestif</a:t>
            </a:r>
            <a:r>
              <a:rPr lang="tr-TR" sz="4900" dirty="0"/>
              <a:t> yetmezlik ve </a:t>
            </a:r>
            <a:r>
              <a:rPr lang="tr-TR" sz="4900" dirty="0" err="1"/>
              <a:t>embolizasyonla</a:t>
            </a:r>
            <a:r>
              <a:rPr lang="tr-TR" sz="4900" dirty="0"/>
              <a:t> karakterize kalp hastalığı. </a:t>
            </a:r>
            <a:endParaRPr lang="tr-TR" sz="4900" dirty="0" smtClean="0"/>
          </a:p>
          <a:p>
            <a:endParaRPr lang="tr-TR" sz="4900" dirty="0"/>
          </a:p>
          <a:p>
            <a:endParaRPr lang="tr-TR" dirty="0"/>
          </a:p>
        </p:txBody>
      </p:sp>
    </p:spTree>
    <p:extLst>
      <p:ext uri="{BB962C8B-B14F-4D97-AF65-F5344CB8AC3E}">
        <p14:creationId xmlns:p14="http://schemas.microsoft.com/office/powerpoint/2010/main" val="20858695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1544" y="260648"/>
            <a:ext cx="8712965" cy="6408712"/>
          </a:xfrm>
        </p:spPr>
        <p:txBody>
          <a:bodyPr>
            <a:normAutofit fontScale="62500" lnSpcReduction="20000"/>
          </a:bodyPr>
          <a:lstStyle/>
          <a:p>
            <a:r>
              <a:rPr lang="tr-TR" sz="3400" b="1" dirty="0"/>
              <a:t>Şok;</a:t>
            </a:r>
            <a:r>
              <a:rPr lang="tr-TR" sz="3400" dirty="0"/>
              <a:t> Dakikadaki kalp atım sayısının yetersiz olması ya da </a:t>
            </a:r>
            <a:r>
              <a:rPr lang="tr-TR" sz="3400" dirty="0" err="1"/>
              <a:t>periferik</a:t>
            </a:r>
            <a:r>
              <a:rPr lang="tr-TR" sz="3400" dirty="0"/>
              <a:t> kan akımının kötü bir şekilde dağılması nedeniyle, </a:t>
            </a:r>
            <a:r>
              <a:rPr lang="tr-TR" sz="3400" dirty="0" err="1"/>
              <a:t>periferik</a:t>
            </a:r>
            <a:r>
              <a:rPr lang="tr-TR" sz="3400" dirty="0"/>
              <a:t> dokulara giden kan akımının, onların canlılıklarını sürdürecek yeterlilikte olmaması ile oluşan tablo </a:t>
            </a:r>
          </a:p>
          <a:p>
            <a:endParaRPr lang="tr-TR" sz="3400" dirty="0"/>
          </a:p>
          <a:p>
            <a:r>
              <a:rPr lang="tr-TR" sz="3400" b="1" dirty="0" err="1"/>
              <a:t>Kardiyojenik</a:t>
            </a:r>
            <a:r>
              <a:rPr lang="tr-TR" sz="3400" b="1" dirty="0"/>
              <a:t> şok;</a:t>
            </a:r>
            <a:r>
              <a:rPr lang="tr-TR" sz="3400" dirty="0"/>
              <a:t> </a:t>
            </a:r>
            <a:r>
              <a:rPr lang="tr-TR" sz="3400" dirty="0" err="1"/>
              <a:t>Ventrikül</a:t>
            </a:r>
            <a:r>
              <a:rPr lang="tr-TR" sz="3400" dirty="0"/>
              <a:t> yetmezliği nedeniyle gelişen şok. </a:t>
            </a:r>
          </a:p>
          <a:p>
            <a:endParaRPr lang="tr-TR" sz="3400" dirty="0"/>
          </a:p>
          <a:p>
            <a:r>
              <a:rPr lang="tr-TR" sz="3400" b="1" dirty="0" err="1"/>
              <a:t>Hipovolemik</a:t>
            </a:r>
            <a:r>
              <a:rPr lang="tr-TR" sz="3400" b="1" dirty="0"/>
              <a:t> şok;  </a:t>
            </a:r>
            <a:r>
              <a:rPr lang="tr-TR" sz="3400" dirty="0"/>
              <a:t>Damar içi sıvı hacminin az olması nedeniyle gelişen şok.</a:t>
            </a:r>
          </a:p>
          <a:p>
            <a:endParaRPr lang="tr-TR" sz="3400" dirty="0"/>
          </a:p>
          <a:p>
            <a:r>
              <a:rPr lang="tr-TR" sz="3400" b="1" dirty="0"/>
              <a:t>Septik şok; </a:t>
            </a:r>
            <a:r>
              <a:rPr lang="tr-TR" sz="3400" dirty="0"/>
              <a:t>Bir enfeksiyon sonucu oluşan şok</a:t>
            </a:r>
            <a:r>
              <a:rPr lang="tr-TR" sz="3400" dirty="0" smtClean="0"/>
              <a:t>.</a:t>
            </a:r>
          </a:p>
          <a:p>
            <a:endParaRPr lang="tr-TR" sz="3400" dirty="0" smtClean="0"/>
          </a:p>
          <a:p>
            <a:r>
              <a:rPr lang="tr-TR" sz="3400" dirty="0"/>
              <a:t> </a:t>
            </a:r>
            <a:r>
              <a:rPr lang="tr-TR" sz="3400" b="1" dirty="0"/>
              <a:t>Anevrizma; </a:t>
            </a:r>
            <a:r>
              <a:rPr lang="tr-TR" sz="3400" dirty="0"/>
              <a:t>Kalp duvarının, aort veya herhangi bir damarın belirli bir yerindeki genişleme. </a:t>
            </a:r>
          </a:p>
          <a:p>
            <a:endParaRPr lang="tr-TR" sz="3400" dirty="0"/>
          </a:p>
          <a:p>
            <a:r>
              <a:rPr lang="tr-TR" sz="3400" b="1" dirty="0" err="1"/>
              <a:t>Aortik</a:t>
            </a:r>
            <a:r>
              <a:rPr lang="tr-TR" sz="3400" b="1" dirty="0"/>
              <a:t> </a:t>
            </a:r>
            <a:r>
              <a:rPr lang="tr-TR" sz="3400" b="1" dirty="0" err="1"/>
              <a:t>stenoz</a:t>
            </a:r>
            <a:r>
              <a:rPr lang="tr-TR" sz="3400" b="1" dirty="0"/>
              <a:t>; </a:t>
            </a:r>
            <a:r>
              <a:rPr lang="tr-TR" sz="3400" dirty="0"/>
              <a:t> Aort kapaklarında herhangi bir nedenle darlık oluşması. </a:t>
            </a:r>
          </a:p>
          <a:p>
            <a:endParaRPr lang="tr-TR" sz="3400" dirty="0"/>
          </a:p>
          <a:p>
            <a:r>
              <a:rPr lang="tr-TR" sz="3400" b="1" dirty="0" err="1"/>
              <a:t>Aortik</a:t>
            </a:r>
            <a:r>
              <a:rPr lang="tr-TR" sz="3400" b="1" dirty="0"/>
              <a:t> anevrizma; </a:t>
            </a:r>
            <a:r>
              <a:rPr lang="tr-TR" sz="3400" dirty="0"/>
              <a:t>Aortta yerel genişleme. </a:t>
            </a:r>
          </a:p>
          <a:p>
            <a:endParaRPr lang="tr-TR" sz="3400" dirty="0"/>
          </a:p>
          <a:p>
            <a:r>
              <a:rPr lang="tr-TR" sz="3400" b="1" dirty="0"/>
              <a:t>Aort yetmezliği;  </a:t>
            </a:r>
            <a:r>
              <a:rPr lang="tr-TR" sz="3400" dirty="0"/>
              <a:t>Diyastol sırasında bir kısım kanın bozuk kapakçıktan geri dönmesi. </a:t>
            </a:r>
          </a:p>
          <a:p>
            <a:endParaRPr lang="tr-TR" dirty="0"/>
          </a:p>
          <a:p>
            <a:endParaRPr lang="tr-TR" dirty="0"/>
          </a:p>
        </p:txBody>
      </p:sp>
    </p:spTree>
    <p:extLst>
      <p:ext uri="{BB962C8B-B14F-4D97-AF65-F5344CB8AC3E}">
        <p14:creationId xmlns:p14="http://schemas.microsoft.com/office/powerpoint/2010/main" val="11651283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9515" y="188640"/>
            <a:ext cx="8784976" cy="6552728"/>
          </a:xfrm>
        </p:spPr>
        <p:txBody>
          <a:bodyPr>
            <a:normAutofit fontScale="55000" lnSpcReduction="20000"/>
          </a:bodyPr>
          <a:lstStyle/>
          <a:p>
            <a:endParaRPr lang="tr-TR" sz="3400" dirty="0"/>
          </a:p>
          <a:p>
            <a:r>
              <a:rPr lang="tr-TR" sz="3600" b="1" dirty="0"/>
              <a:t>Anevrizma;</a:t>
            </a:r>
            <a:r>
              <a:rPr lang="tr-TR" sz="3600" dirty="0"/>
              <a:t>  Damarın belli bir bölgesinin genişlemesinden oluşan şişkinlik </a:t>
            </a:r>
            <a:endParaRPr lang="tr-TR" sz="3600" dirty="0" smtClean="0"/>
          </a:p>
          <a:p>
            <a:endParaRPr lang="tr-TR" sz="3600" dirty="0"/>
          </a:p>
          <a:p>
            <a:r>
              <a:rPr lang="tr-TR" sz="3600" b="1" dirty="0" err="1"/>
              <a:t>Arteriyovenöz</a:t>
            </a:r>
            <a:r>
              <a:rPr lang="tr-TR" sz="3600" b="1" dirty="0"/>
              <a:t> fistül;  </a:t>
            </a:r>
            <a:r>
              <a:rPr lang="tr-TR" sz="3600" dirty="0"/>
              <a:t>Bir arterle bir </a:t>
            </a:r>
            <a:r>
              <a:rPr lang="tr-TR" sz="3600" dirty="0" err="1"/>
              <a:t>ven</a:t>
            </a:r>
            <a:r>
              <a:rPr lang="tr-TR" sz="3600" dirty="0"/>
              <a:t> arasında anormal bağlantı olması. </a:t>
            </a:r>
            <a:endParaRPr lang="tr-TR" sz="3600" dirty="0" smtClean="0"/>
          </a:p>
          <a:p>
            <a:endParaRPr lang="tr-TR" sz="3600" dirty="0"/>
          </a:p>
          <a:p>
            <a:r>
              <a:rPr lang="tr-TR" sz="3600" b="1" dirty="0" err="1"/>
              <a:t>Ateroskleroz</a:t>
            </a:r>
            <a:r>
              <a:rPr lang="tr-TR" sz="3600" b="1" dirty="0"/>
              <a:t>;  </a:t>
            </a:r>
            <a:r>
              <a:rPr lang="tr-TR" sz="3600" dirty="0" err="1"/>
              <a:t>Atheroma</a:t>
            </a:r>
            <a:r>
              <a:rPr lang="tr-TR" sz="3600" dirty="0"/>
              <a:t> (</a:t>
            </a:r>
            <a:r>
              <a:rPr lang="tr-TR" sz="3600" dirty="0" err="1"/>
              <a:t>aterom</a:t>
            </a:r>
            <a:r>
              <a:rPr lang="tr-TR" sz="3600" dirty="0"/>
              <a:t>) adıyla bilinen lokalize </a:t>
            </a:r>
            <a:r>
              <a:rPr lang="tr-TR" sz="3600" dirty="0" err="1"/>
              <a:t>lipid</a:t>
            </a:r>
            <a:r>
              <a:rPr lang="tr-TR" sz="3600" dirty="0"/>
              <a:t> birikimlerine bağlı olarak arterlerin iç yüzünün kalınlaşmasıyla kendini gösteren damar sertleşmesi. </a:t>
            </a:r>
            <a:endParaRPr lang="tr-TR" sz="3600" dirty="0" smtClean="0"/>
          </a:p>
          <a:p>
            <a:endParaRPr lang="tr-TR" sz="3600" dirty="0"/>
          </a:p>
          <a:p>
            <a:r>
              <a:rPr lang="tr-TR" sz="3600" b="1" dirty="0" err="1"/>
              <a:t>Emboli</a:t>
            </a:r>
            <a:r>
              <a:rPr lang="tr-TR" sz="3600" b="1" dirty="0"/>
              <a:t>;  </a:t>
            </a:r>
            <a:r>
              <a:rPr lang="tr-TR" sz="3600" dirty="0"/>
              <a:t>Dolaşımla sürüklenen pıhtı veya diğer bir yabancı madde ile damarın tıkanması. </a:t>
            </a:r>
            <a:endParaRPr lang="tr-TR" sz="3600" dirty="0" smtClean="0"/>
          </a:p>
          <a:p>
            <a:endParaRPr lang="tr-TR" sz="3600" dirty="0"/>
          </a:p>
          <a:p>
            <a:r>
              <a:rPr lang="tr-TR" sz="3600" b="1" dirty="0" err="1"/>
              <a:t>Tromboflebit</a:t>
            </a:r>
            <a:r>
              <a:rPr lang="tr-TR" sz="3600" b="1" dirty="0"/>
              <a:t>; </a:t>
            </a:r>
            <a:r>
              <a:rPr lang="tr-TR" sz="3600" dirty="0" err="1"/>
              <a:t>Venlerde</a:t>
            </a:r>
            <a:r>
              <a:rPr lang="tr-TR" sz="3600" dirty="0"/>
              <a:t> </a:t>
            </a:r>
            <a:r>
              <a:rPr lang="tr-TR" sz="3600" dirty="0" err="1"/>
              <a:t>tromboz</a:t>
            </a:r>
            <a:r>
              <a:rPr lang="tr-TR" sz="3600" dirty="0"/>
              <a:t> ve iltihabi reaksiyon olması durumu. </a:t>
            </a:r>
            <a:endParaRPr lang="tr-TR" sz="3600" dirty="0" smtClean="0"/>
          </a:p>
          <a:p>
            <a:pPr marL="0" indent="0">
              <a:buNone/>
            </a:pPr>
            <a:endParaRPr lang="tr-TR" sz="3600" dirty="0"/>
          </a:p>
          <a:p>
            <a:r>
              <a:rPr lang="tr-TR" sz="3600" b="1" dirty="0" err="1"/>
              <a:t>Atriyal</a:t>
            </a:r>
            <a:r>
              <a:rPr lang="tr-TR" sz="3600" b="1" dirty="0"/>
              <a:t> </a:t>
            </a:r>
            <a:r>
              <a:rPr lang="tr-TR" sz="3600" b="1" dirty="0" err="1"/>
              <a:t>fibrilasyon</a:t>
            </a:r>
            <a:r>
              <a:rPr lang="tr-TR" sz="3600" b="1" dirty="0"/>
              <a:t>; </a:t>
            </a:r>
            <a:r>
              <a:rPr lang="tr-TR" sz="3600" dirty="0" err="1"/>
              <a:t>Atrium</a:t>
            </a:r>
            <a:r>
              <a:rPr lang="tr-TR" sz="3600" dirty="0"/>
              <a:t> kasının titreşim şeklinde süratli ve düzensiz kasılması. </a:t>
            </a:r>
            <a:endParaRPr lang="tr-TR" sz="3600" dirty="0" smtClean="0"/>
          </a:p>
          <a:p>
            <a:endParaRPr lang="tr-TR" sz="3600" dirty="0"/>
          </a:p>
          <a:p>
            <a:r>
              <a:rPr lang="tr-TR" sz="3600" b="1" dirty="0" err="1"/>
              <a:t>Atriyal</a:t>
            </a:r>
            <a:r>
              <a:rPr lang="tr-TR" sz="3600" b="1" dirty="0"/>
              <a:t> </a:t>
            </a:r>
            <a:r>
              <a:rPr lang="tr-TR" sz="3600" b="1" dirty="0" err="1"/>
              <a:t>septal</a:t>
            </a:r>
            <a:r>
              <a:rPr lang="tr-TR" sz="3600" b="1" dirty="0"/>
              <a:t> </a:t>
            </a:r>
            <a:r>
              <a:rPr lang="tr-TR" sz="3600" b="1" dirty="0" err="1"/>
              <a:t>defekt</a:t>
            </a:r>
            <a:r>
              <a:rPr lang="tr-TR" sz="3600" b="1" dirty="0"/>
              <a:t> – ASD;  </a:t>
            </a:r>
            <a:r>
              <a:rPr lang="tr-TR" sz="3600" dirty="0"/>
              <a:t>Sağ ve sol kulakçıklar arasındaki anormal geçit. </a:t>
            </a:r>
            <a:endParaRPr lang="tr-TR" sz="3600" dirty="0" smtClean="0"/>
          </a:p>
          <a:p>
            <a:endParaRPr lang="tr-TR" sz="3600" dirty="0"/>
          </a:p>
          <a:p>
            <a:r>
              <a:rPr lang="tr-TR" sz="3600" b="1" dirty="0" err="1"/>
              <a:t>Bakteriyal</a:t>
            </a:r>
            <a:r>
              <a:rPr lang="tr-TR" sz="3600" b="1" dirty="0"/>
              <a:t> </a:t>
            </a:r>
            <a:r>
              <a:rPr lang="tr-TR" sz="3600" b="1" dirty="0" err="1"/>
              <a:t>endokardit</a:t>
            </a:r>
            <a:r>
              <a:rPr lang="tr-TR" sz="3600" b="1" dirty="0"/>
              <a:t>;  </a:t>
            </a:r>
            <a:r>
              <a:rPr lang="tr-TR" sz="3600" dirty="0"/>
              <a:t>Kalbin iç yüzeyinin özellikle kapakçıkların akut veya </a:t>
            </a:r>
            <a:r>
              <a:rPr lang="tr-TR" sz="3600" dirty="0" err="1"/>
              <a:t>subakut</a:t>
            </a:r>
            <a:r>
              <a:rPr lang="tr-TR" sz="3600" dirty="0"/>
              <a:t> enfeksiyonu. </a:t>
            </a:r>
            <a:endParaRPr lang="tr-TR" sz="3600" dirty="0" smtClean="0"/>
          </a:p>
          <a:p>
            <a:pPr marL="0" indent="0">
              <a:buNone/>
            </a:pPr>
            <a:endParaRPr lang="tr-TR" sz="3600" dirty="0" smtClean="0"/>
          </a:p>
          <a:p>
            <a:r>
              <a:rPr lang="tr-TR" sz="3600" b="1" dirty="0" err="1" smtClean="0"/>
              <a:t>Endokardit</a:t>
            </a:r>
            <a:r>
              <a:rPr lang="tr-TR" sz="3600" b="1" dirty="0"/>
              <a:t>;  </a:t>
            </a:r>
            <a:r>
              <a:rPr lang="tr-TR" sz="3600" dirty="0" err="1"/>
              <a:t>Endokart</a:t>
            </a:r>
            <a:r>
              <a:rPr lang="tr-TR" sz="3600" dirty="0"/>
              <a:t> iltihabı. </a:t>
            </a:r>
          </a:p>
          <a:p>
            <a:endParaRPr lang="tr-TR" dirty="0"/>
          </a:p>
        </p:txBody>
      </p:sp>
    </p:spTree>
    <p:extLst>
      <p:ext uri="{BB962C8B-B14F-4D97-AF65-F5344CB8AC3E}">
        <p14:creationId xmlns:p14="http://schemas.microsoft.com/office/powerpoint/2010/main" val="23166750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99553" y="116633"/>
            <a:ext cx="8606344" cy="6624736"/>
          </a:xfrm>
        </p:spPr>
        <p:txBody>
          <a:bodyPr>
            <a:noAutofit/>
          </a:bodyPr>
          <a:lstStyle/>
          <a:p>
            <a:pPr>
              <a:lnSpc>
                <a:spcPct val="170000"/>
              </a:lnSpc>
            </a:pPr>
            <a:r>
              <a:rPr lang="tr-TR" sz="1800" b="1" dirty="0" err="1" smtClean="0"/>
              <a:t>Miyokardit</a:t>
            </a:r>
            <a:r>
              <a:rPr lang="tr-TR" sz="1800" b="1" dirty="0"/>
              <a:t>;</a:t>
            </a:r>
            <a:r>
              <a:rPr lang="tr-TR" sz="1800" dirty="0"/>
              <a:t>  Kalp kasının iltihaplanması. </a:t>
            </a:r>
            <a:endParaRPr lang="tr-TR" sz="1800" dirty="0" smtClean="0"/>
          </a:p>
          <a:p>
            <a:pPr>
              <a:lnSpc>
                <a:spcPct val="170000"/>
              </a:lnSpc>
            </a:pPr>
            <a:r>
              <a:rPr lang="tr-TR" sz="1800" b="1" dirty="0" err="1" smtClean="0"/>
              <a:t>Perikardit</a:t>
            </a:r>
            <a:r>
              <a:rPr lang="tr-TR" sz="1800" b="1" dirty="0"/>
              <a:t>;</a:t>
            </a:r>
            <a:r>
              <a:rPr lang="tr-TR" sz="1800" dirty="0"/>
              <a:t> Kalbin dış zarının iltihaplanması. </a:t>
            </a:r>
            <a:endParaRPr lang="tr-TR" sz="1800" dirty="0" smtClean="0"/>
          </a:p>
          <a:p>
            <a:pPr>
              <a:lnSpc>
                <a:spcPct val="170000"/>
              </a:lnSpc>
            </a:pPr>
            <a:r>
              <a:rPr lang="tr-TR" sz="1800" b="1" dirty="0" err="1"/>
              <a:t>Kardiyomiyopati</a:t>
            </a:r>
            <a:r>
              <a:rPr lang="tr-TR" sz="1800" b="1" dirty="0"/>
              <a:t>;  </a:t>
            </a:r>
            <a:r>
              <a:rPr lang="tr-TR" sz="1800" dirty="0"/>
              <a:t>Kalp kasının iltihabi olmayan patolojik lezyonları. </a:t>
            </a:r>
            <a:endParaRPr lang="tr-TR" sz="1800" dirty="0" smtClean="0"/>
          </a:p>
          <a:p>
            <a:pPr>
              <a:lnSpc>
                <a:spcPct val="170000"/>
              </a:lnSpc>
            </a:pPr>
            <a:r>
              <a:rPr lang="tr-TR" sz="1800" b="1" dirty="0" err="1" smtClean="0"/>
              <a:t>Romatizmal</a:t>
            </a:r>
            <a:r>
              <a:rPr lang="tr-TR" sz="1800" b="1" dirty="0" smtClean="0"/>
              <a:t> </a:t>
            </a:r>
            <a:r>
              <a:rPr lang="tr-TR" sz="1800" b="1" dirty="0"/>
              <a:t>kalp hastalığı; </a:t>
            </a:r>
            <a:r>
              <a:rPr lang="tr-TR" sz="1800" dirty="0"/>
              <a:t>Romatizmanın miyokart, perikart ve </a:t>
            </a:r>
            <a:r>
              <a:rPr lang="tr-TR" sz="1800" dirty="0" err="1"/>
              <a:t>endokardı</a:t>
            </a:r>
            <a:r>
              <a:rPr lang="tr-TR" sz="1800" dirty="0"/>
              <a:t> etkilemesiyle sonuçlanan kalp hastalığı. </a:t>
            </a:r>
            <a:endParaRPr lang="tr-TR" sz="1800" dirty="0" smtClean="0"/>
          </a:p>
          <a:p>
            <a:pPr>
              <a:lnSpc>
                <a:spcPct val="170000"/>
              </a:lnSpc>
            </a:pPr>
            <a:r>
              <a:rPr lang="tr-TR" sz="1800" b="1" dirty="0" smtClean="0"/>
              <a:t>Kor </a:t>
            </a:r>
            <a:r>
              <a:rPr lang="tr-TR" sz="1800" b="1" dirty="0" err="1"/>
              <a:t>pulmonale</a:t>
            </a:r>
            <a:r>
              <a:rPr lang="tr-TR" sz="1800" b="1" dirty="0"/>
              <a:t>; </a:t>
            </a:r>
            <a:r>
              <a:rPr lang="tr-TR" sz="1800" dirty="0"/>
              <a:t>Sağ kalp yetmezliği. </a:t>
            </a:r>
            <a:endParaRPr lang="tr-TR" sz="1800" dirty="0" smtClean="0"/>
          </a:p>
          <a:p>
            <a:pPr>
              <a:lnSpc>
                <a:spcPct val="170000"/>
              </a:lnSpc>
            </a:pPr>
            <a:r>
              <a:rPr lang="tr-TR" sz="1800" b="1" dirty="0" smtClean="0"/>
              <a:t>Kor </a:t>
            </a:r>
            <a:r>
              <a:rPr lang="tr-TR" sz="1800" b="1" dirty="0" err="1"/>
              <a:t>triloküler</a:t>
            </a:r>
            <a:r>
              <a:rPr lang="tr-TR" sz="1800" b="1" dirty="0"/>
              <a:t>;  </a:t>
            </a:r>
            <a:r>
              <a:rPr lang="tr-TR" sz="1800" dirty="0"/>
              <a:t>Kalpte, kulakçıklar arası veya karıncıklar arası bölmenin bulunmaması sonucu sadece üç gözün bulunması. </a:t>
            </a:r>
            <a:endParaRPr lang="tr-TR" sz="1800" dirty="0" smtClean="0"/>
          </a:p>
          <a:p>
            <a:pPr>
              <a:lnSpc>
                <a:spcPct val="170000"/>
              </a:lnSpc>
            </a:pPr>
            <a:r>
              <a:rPr lang="tr-TR" sz="1800" b="1" dirty="0" smtClean="0"/>
              <a:t>Koroner </a:t>
            </a:r>
            <a:r>
              <a:rPr lang="tr-TR" sz="1800" b="1" dirty="0" err="1"/>
              <a:t>aterosklerotik</a:t>
            </a:r>
            <a:r>
              <a:rPr lang="tr-TR" sz="1800" b="1" dirty="0"/>
              <a:t> kalp hastalığı; </a:t>
            </a:r>
            <a:r>
              <a:rPr lang="tr-TR" sz="1800" dirty="0"/>
              <a:t>Koroner arterlerin en iç tabakasının kalınlaşmasıyla karakterize olan yaygın kalp hastalığı. </a:t>
            </a:r>
            <a:endParaRPr lang="tr-TR" sz="1800" dirty="0" smtClean="0"/>
          </a:p>
          <a:p>
            <a:pPr>
              <a:lnSpc>
                <a:spcPct val="170000"/>
              </a:lnSpc>
            </a:pPr>
            <a:r>
              <a:rPr lang="tr-TR" sz="1800" b="1" dirty="0" smtClean="0"/>
              <a:t>Koroner </a:t>
            </a:r>
            <a:r>
              <a:rPr lang="tr-TR" sz="1800" b="1" dirty="0"/>
              <a:t>yetmezlik;  </a:t>
            </a:r>
            <a:r>
              <a:rPr lang="tr-TR" sz="1800" dirty="0"/>
              <a:t>Koroner arterlerin duvarlarının esnekliğini kaybederek sertleşip kalınlaşması sonucu miyokart </a:t>
            </a:r>
            <a:r>
              <a:rPr lang="tr-TR" sz="1800" dirty="0" err="1"/>
              <a:t>iskemisine</a:t>
            </a:r>
            <a:r>
              <a:rPr lang="tr-TR" sz="1800" dirty="0"/>
              <a:t> bağlı olarak nöbetler halinde görülen göğüste ağrı ile belirgin rahatsızlıktır. </a:t>
            </a:r>
          </a:p>
        </p:txBody>
      </p:sp>
    </p:spTree>
    <p:extLst>
      <p:ext uri="{BB962C8B-B14F-4D97-AF65-F5344CB8AC3E}">
        <p14:creationId xmlns:p14="http://schemas.microsoft.com/office/powerpoint/2010/main" val="42565923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1521" y="188640"/>
            <a:ext cx="8640960" cy="6552728"/>
          </a:xfrm>
        </p:spPr>
        <p:txBody>
          <a:bodyPr>
            <a:normAutofit fontScale="70000" lnSpcReduction="20000"/>
          </a:bodyPr>
          <a:lstStyle/>
          <a:p>
            <a:r>
              <a:rPr lang="tr-TR" b="1" dirty="0"/>
              <a:t>Koroner </a:t>
            </a:r>
            <a:r>
              <a:rPr lang="tr-TR" b="1" dirty="0" err="1"/>
              <a:t>embolizm</a:t>
            </a:r>
            <a:r>
              <a:rPr lang="tr-TR" b="1" dirty="0"/>
              <a:t>; </a:t>
            </a:r>
            <a:r>
              <a:rPr lang="tr-TR" dirty="0"/>
              <a:t>Koroner arterlerden herhangi birinin </a:t>
            </a:r>
            <a:r>
              <a:rPr lang="tr-TR" dirty="0" err="1"/>
              <a:t>embolüs</a:t>
            </a:r>
            <a:r>
              <a:rPr lang="tr-TR" dirty="0"/>
              <a:t> ile tıkanması</a:t>
            </a:r>
            <a:r>
              <a:rPr lang="tr-TR" dirty="0" smtClean="0"/>
              <a:t>.</a:t>
            </a:r>
          </a:p>
          <a:p>
            <a:endParaRPr lang="tr-TR" dirty="0"/>
          </a:p>
          <a:p>
            <a:r>
              <a:rPr lang="tr-TR" b="1" dirty="0" err="1"/>
              <a:t>İskemi</a:t>
            </a:r>
            <a:r>
              <a:rPr lang="tr-TR" b="1" dirty="0"/>
              <a:t>;  </a:t>
            </a:r>
            <a:r>
              <a:rPr lang="tr-TR" dirty="0"/>
              <a:t>Geçici bölgesel doku anemisi. </a:t>
            </a:r>
            <a:endParaRPr lang="tr-TR" dirty="0" smtClean="0"/>
          </a:p>
          <a:p>
            <a:endParaRPr lang="tr-TR" dirty="0"/>
          </a:p>
          <a:p>
            <a:r>
              <a:rPr lang="tr-TR" b="1" dirty="0" err="1"/>
              <a:t>İskemik</a:t>
            </a:r>
            <a:r>
              <a:rPr lang="tr-TR" b="1" dirty="0"/>
              <a:t> kalp hastalığı;  </a:t>
            </a:r>
            <a:r>
              <a:rPr lang="tr-TR" dirty="0"/>
              <a:t>Çoğunlukla koroner </a:t>
            </a:r>
            <a:r>
              <a:rPr lang="tr-TR" dirty="0" err="1"/>
              <a:t>aterosklerozdan</a:t>
            </a:r>
            <a:r>
              <a:rPr lang="tr-TR" dirty="0"/>
              <a:t> kaynaklanan ve kalp kaslarına yeterince kan gelmesini engelleyen kalp hastalığı. </a:t>
            </a:r>
            <a:endParaRPr lang="tr-TR" dirty="0" smtClean="0"/>
          </a:p>
          <a:p>
            <a:endParaRPr lang="tr-TR" dirty="0"/>
          </a:p>
          <a:p>
            <a:r>
              <a:rPr lang="tr-TR" b="1" dirty="0"/>
              <a:t>Mitral yetmezlik; </a:t>
            </a:r>
            <a:r>
              <a:rPr lang="tr-TR" dirty="0"/>
              <a:t>Mitral kapağın tam olarak kapanamaması nedeniyle </a:t>
            </a:r>
            <a:r>
              <a:rPr lang="tr-TR" dirty="0" err="1"/>
              <a:t>ventriküldeki</a:t>
            </a:r>
            <a:r>
              <a:rPr lang="tr-TR" dirty="0"/>
              <a:t> kanın </a:t>
            </a:r>
            <a:r>
              <a:rPr lang="tr-TR" dirty="0" err="1"/>
              <a:t>atriuma</a:t>
            </a:r>
            <a:r>
              <a:rPr lang="tr-TR" dirty="0"/>
              <a:t> geri kaçmasıyla ortaya çıkan durum. </a:t>
            </a:r>
            <a:endParaRPr lang="tr-TR" dirty="0" smtClean="0"/>
          </a:p>
          <a:p>
            <a:endParaRPr lang="tr-TR" dirty="0"/>
          </a:p>
          <a:p>
            <a:r>
              <a:rPr lang="tr-TR" b="1" dirty="0"/>
              <a:t>Hipotansiyon; </a:t>
            </a:r>
            <a:r>
              <a:rPr lang="tr-TR" dirty="0" err="1"/>
              <a:t>Sistolik</a:t>
            </a:r>
            <a:r>
              <a:rPr lang="tr-TR" dirty="0"/>
              <a:t> ve </a:t>
            </a:r>
            <a:r>
              <a:rPr lang="tr-TR" dirty="0" err="1"/>
              <a:t>diyastolik</a:t>
            </a:r>
            <a:r>
              <a:rPr lang="tr-TR" dirty="0"/>
              <a:t> kan basıncının normalin altında oluşu; tansiyon düşüklüğü. </a:t>
            </a:r>
            <a:endParaRPr lang="tr-TR" dirty="0" smtClean="0"/>
          </a:p>
          <a:p>
            <a:endParaRPr lang="tr-TR" dirty="0"/>
          </a:p>
          <a:p>
            <a:r>
              <a:rPr lang="tr-TR" b="1" dirty="0" err="1"/>
              <a:t>Ortostatik</a:t>
            </a:r>
            <a:r>
              <a:rPr lang="tr-TR" b="1" dirty="0"/>
              <a:t> hipotansiyon;  </a:t>
            </a:r>
            <a:r>
              <a:rPr lang="tr-TR" dirty="0"/>
              <a:t>Kritik duruma geçerken, kan basıncının aşırı miktarda düşmesi. </a:t>
            </a:r>
            <a:endParaRPr lang="tr-TR" dirty="0" smtClean="0"/>
          </a:p>
          <a:p>
            <a:endParaRPr lang="tr-TR" dirty="0"/>
          </a:p>
          <a:p>
            <a:r>
              <a:rPr lang="tr-TR" b="1" dirty="0"/>
              <a:t>Hipertansiyon; </a:t>
            </a:r>
            <a:r>
              <a:rPr lang="tr-TR" dirty="0" err="1"/>
              <a:t>Arteriyel</a:t>
            </a:r>
            <a:r>
              <a:rPr lang="tr-TR" dirty="0"/>
              <a:t> kan basıncının yükselmesi. </a:t>
            </a:r>
          </a:p>
          <a:p>
            <a:endParaRPr lang="tr-TR" dirty="0"/>
          </a:p>
        </p:txBody>
      </p:sp>
    </p:spTree>
    <p:extLst>
      <p:ext uri="{BB962C8B-B14F-4D97-AF65-F5344CB8AC3E}">
        <p14:creationId xmlns:p14="http://schemas.microsoft.com/office/powerpoint/2010/main" val="36830212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7511" y="116633"/>
            <a:ext cx="8856985" cy="6624736"/>
          </a:xfrm>
        </p:spPr>
        <p:txBody>
          <a:bodyPr>
            <a:noAutofit/>
          </a:bodyPr>
          <a:lstStyle/>
          <a:p>
            <a:r>
              <a:rPr lang="tr-TR" sz="1600" b="1" dirty="0" err="1"/>
              <a:t>Esansiyel</a:t>
            </a:r>
            <a:r>
              <a:rPr lang="tr-TR" sz="1600" b="1" dirty="0"/>
              <a:t> hipertansiyon; </a:t>
            </a:r>
            <a:r>
              <a:rPr lang="tr-TR" sz="1600" dirty="0"/>
              <a:t>Tek bir nedene bağlanamayan hipertansiyon</a:t>
            </a:r>
            <a:r>
              <a:rPr lang="tr-TR" sz="1600" dirty="0" smtClean="0"/>
              <a:t>.</a:t>
            </a:r>
          </a:p>
          <a:p>
            <a:endParaRPr lang="tr-TR" sz="1600" dirty="0" smtClean="0"/>
          </a:p>
          <a:p>
            <a:r>
              <a:rPr lang="tr-TR" sz="1600" b="1" dirty="0" err="1" smtClean="0"/>
              <a:t>Renovasküler</a:t>
            </a:r>
            <a:r>
              <a:rPr lang="tr-TR" sz="1600" b="1" dirty="0" smtClean="0"/>
              <a:t> </a:t>
            </a:r>
            <a:r>
              <a:rPr lang="tr-TR" sz="1600" b="1" dirty="0"/>
              <a:t>hipertansiyon; </a:t>
            </a:r>
            <a:r>
              <a:rPr lang="tr-TR" sz="1600" dirty="0"/>
              <a:t>Böbrek arterlerinde tam veya kısmi tıkanmaya bağlı olarak gelişen </a:t>
            </a:r>
            <a:r>
              <a:rPr lang="tr-TR" sz="1600" dirty="0" smtClean="0"/>
              <a:t>hipertansiyon.</a:t>
            </a:r>
          </a:p>
          <a:p>
            <a:pPr marL="0" indent="0">
              <a:buNone/>
            </a:pPr>
            <a:endParaRPr lang="tr-TR" sz="1600" dirty="0" smtClean="0"/>
          </a:p>
          <a:p>
            <a:r>
              <a:rPr lang="tr-TR" sz="1600" b="1" dirty="0" err="1" smtClean="0"/>
              <a:t>Pulmoner</a:t>
            </a:r>
            <a:r>
              <a:rPr lang="tr-TR" sz="1600" b="1" dirty="0" smtClean="0"/>
              <a:t> </a:t>
            </a:r>
            <a:r>
              <a:rPr lang="tr-TR" sz="1600" b="1" dirty="0" err="1"/>
              <a:t>stenoz</a:t>
            </a:r>
            <a:r>
              <a:rPr lang="tr-TR" sz="1600" b="1" dirty="0"/>
              <a:t> </a:t>
            </a:r>
            <a:r>
              <a:rPr lang="tr-TR" sz="1600" b="1" dirty="0" smtClean="0"/>
              <a:t>/</a:t>
            </a:r>
            <a:r>
              <a:rPr lang="tr-TR" sz="1600" b="1" dirty="0" err="1" smtClean="0"/>
              <a:t>Pulmoner</a:t>
            </a:r>
            <a:r>
              <a:rPr lang="tr-TR" sz="1600" b="1" dirty="0" smtClean="0"/>
              <a:t> </a:t>
            </a:r>
            <a:r>
              <a:rPr lang="tr-TR" sz="1600" b="1" dirty="0"/>
              <a:t>darlık; </a:t>
            </a:r>
            <a:r>
              <a:rPr lang="tr-TR" sz="1600" dirty="0"/>
              <a:t>Genellikle </a:t>
            </a:r>
            <a:r>
              <a:rPr lang="tr-TR" sz="1600" dirty="0" err="1"/>
              <a:t>konjenital</a:t>
            </a:r>
            <a:r>
              <a:rPr lang="tr-TR" sz="1600" dirty="0"/>
              <a:t> olan, kalbin sağ tarafından çıkan, akciğere giden ana damardaki veya bu damarın kapağındaki </a:t>
            </a:r>
            <a:r>
              <a:rPr lang="tr-TR" sz="1600" dirty="0" smtClean="0"/>
              <a:t>darlık.</a:t>
            </a:r>
          </a:p>
          <a:p>
            <a:endParaRPr lang="tr-TR" sz="1600" dirty="0" smtClean="0"/>
          </a:p>
          <a:p>
            <a:r>
              <a:rPr lang="tr-TR" sz="1600" b="1" dirty="0" err="1" smtClean="0"/>
              <a:t>Pulmoner</a:t>
            </a:r>
            <a:r>
              <a:rPr lang="tr-TR" sz="1600" b="1" dirty="0" smtClean="0"/>
              <a:t> </a:t>
            </a:r>
            <a:r>
              <a:rPr lang="tr-TR" sz="1600" b="1" dirty="0"/>
              <a:t>yetmezlik; </a:t>
            </a:r>
            <a:r>
              <a:rPr lang="tr-TR" sz="1600" dirty="0"/>
              <a:t>Mitral kapağın tam </a:t>
            </a:r>
            <a:r>
              <a:rPr lang="tr-TR" sz="1600" dirty="0" smtClean="0"/>
              <a:t>kapanamaması.</a:t>
            </a:r>
          </a:p>
          <a:p>
            <a:pPr marL="0" indent="0">
              <a:buNone/>
            </a:pPr>
            <a:endParaRPr lang="tr-TR" sz="1600" dirty="0" smtClean="0"/>
          </a:p>
          <a:p>
            <a:r>
              <a:rPr lang="tr-TR" sz="1600" b="1" dirty="0" err="1" smtClean="0"/>
              <a:t>Ventriküler</a:t>
            </a:r>
            <a:r>
              <a:rPr lang="tr-TR" sz="1600" b="1" dirty="0" smtClean="0"/>
              <a:t> </a:t>
            </a:r>
            <a:r>
              <a:rPr lang="tr-TR" sz="1600" b="1" dirty="0" err="1"/>
              <a:t>septal</a:t>
            </a:r>
            <a:r>
              <a:rPr lang="tr-TR" sz="1600" b="1" dirty="0"/>
              <a:t> </a:t>
            </a:r>
            <a:r>
              <a:rPr lang="tr-TR" sz="1600" b="1" dirty="0" err="1"/>
              <a:t>defekt</a:t>
            </a:r>
            <a:r>
              <a:rPr lang="tr-TR" sz="1600" b="1" dirty="0"/>
              <a:t> – VSD; </a:t>
            </a:r>
            <a:r>
              <a:rPr lang="tr-TR" sz="1600" dirty="0"/>
              <a:t>Sağ ve sol karıncık arasındaki anormal geçit</a:t>
            </a:r>
            <a:r>
              <a:rPr lang="tr-TR" sz="1600" dirty="0" smtClean="0"/>
              <a:t>.</a:t>
            </a:r>
          </a:p>
          <a:p>
            <a:endParaRPr lang="tr-TR" sz="1600" dirty="0"/>
          </a:p>
          <a:p>
            <a:r>
              <a:rPr lang="tr-TR" sz="1600" b="1" dirty="0"/>
              <a:t>Varis; </a:t>
            </a:r>
            <a:r>
              <a:rPr lang="tr-TR" sz="1600" dirty="0"/>
              <a:t>Özellikle alt </a:t>
            </a:r>
            <a:r>
              <a:rPr lang="tr-TR" sz="1600" dirty="0" err="1"/>
              <a:t>ekstremitelerde</a:t>
            </a:r>
            <a:r>
              <a:rPr lang="tr-TR" sz="1600" dirty="0"/>
              <a:t> görülen, </a:t>
            </a:r>
            <a:r>
              <a:rPr lang="tr-TR" sz="1600" dirty="0" err="1"/>
              <a:t>ven</a:t>
            </a:r>
            <a:r>
              <a:rPr lang="tr-TR" sz="1600" dirty="0"/>
              <a:t> kapaklarının bozulması nedeniyle </a:t>
            </a:r>
            <a:r>
              <a:rPr lang="tr-TR" sz="1600" dirty="0" err="1"/>
              <a:t>venlerin</a:t>
            </a:r>
            <a:r>
              <a:rPr lang="tr-TR" sz="1600" dirty="0"/>
              <a:t> uzayıp genişleyerek kıvrım kıvrım olması durumu</a:t>
            </a:r>
            <a:r>
              <a:rPr lang="tr-TR" sz="1600" dirty="0" smtClean="0"/>
              <a:t>.</a:t>
            </a:r>
          </a:p>
          <a:p>
            <a:endParaRPr lang="tr-TR" sz="1600" dirty="0" smtClean="0"/>
          </a:p>
          <a:p>
            <a:r>
              <a:rPr lang="tr-TR" sz="1600" b="1" dirty="0" err="1"/>
              <a:t>Triküspit</a:t>
            </a:r>
            <a:r>
              <a:rPr lang="tr-TR" sz="1600" b="1" dirty="0"/>
              <a:t> yetmezliği; </a:t>
            </a:r>
            <a:r>
              <a:rPr lang="tr-TR" sz="1600" dirty="0" err="1"/>
              <a:t>Triküspit</a:t>
            </a:r>
            <a:r>
              <a:rPr lang="tr-TR" sz="1600" dirty="0"/>
              <a:t> kapakların tam olarak kapanamaması. </a:t>
            </a:r>
            <a:endParaRPr lang="tr-TR" sz="1600" dirty="0" smtClean="0"/>
          </a:p>
          <a:p>
            <a:endParaRPr lang="tr-TR" sz="1600" dirty="0"/>
          </a:p>
          <a:p>
            <a:r>
              <a:rPr lang="tr-TR" sz="1600" b="1" dirty="0" err="1"/>
              <a:t>Triküspit</a:t>
            </a:r>
            <a:r>
              <a:rPr lang="tr-TR" sz="1600" b="1" dirty="0"/>
              <a:t> </a:t>
            </a:r>
            <a:r>
              <a:rPr lang="tr-TR" sz="1600" b="1" dirty="0" err="1"/>
              <a:t>stenoz</a:t>
            </a:r>
            <a:r>
              <a:rPr lang="tr-TR" sz="1600" b="1" dirty="0"/>
              <a:t>- </a:t>
            </a:r>
            <a:r>
              <a:rPr lang="tr-TR" sz="1600" dirty="0" err="1"/>
              <a:t>Triküspit</a:t>
            </a:r>
            <a:r>
              <a:rPr lang="tr-TR" sz="1600" dirty="0"/>
              <a:t> darlık; </a:t>
            </a:r>
            <a:r>
              <a:rPr lang="tr-TR" sz="1600" dirty="0" err="1" smtClean="0"/>
              <a:t>Triküspit</a:t>
            </a:r>
            <a:r>
              <a:rPr lang="tr-TR" sz="1600" dirty="0" smtClean="0"/>
              <a:t> </a:t>
            </a:r>
            <a:r>
              <a:rPr lang="tr-TR" sz="1600" dirty="0"/>
              <a:t>kapakta darlık olması. </a:t>
            </a:r>
            <a:endParaRPr lang="tr-TR" sz="1600" dirty="0" smtClean="0"/>
          </a:p>
          <a:p>
            <a:pPr marL="0" indent="0">
              <a:buNone/>
            </a:pPr>
            <a:endParaRPr lang="tr-TR" sz="1600" dirty="0" smtClean="0"/>
          </a:p>
          <a:p>
            <a:r>
              <a:rPr lang="tr-TR" sz="1600" b="1" dirty="0" smtClean="0"/>
              <a:t>Kardiyak </a:t>
            </a:r>
            <a:r>
              <a:rPr lang="tr-TR" sz="1600" b="1" dirty="0"/>
              <a:t>aritmi;  </a:t>
            </a:r>
            <a:r>
              <a:rPr lang="tr-TR" sz="1600" dirty="0"/>
              <a:t>Kalp </a:t>
            </a:r>
            <a:r>
              <a:rPr lang="tr-TR" sz="1600" dirty="0" smtClean="0"/>
              <a:t>atışlarındaki </a:t>
            </a:r>
            <a:r>
              <a:rPr lang="tr-TR" sz="1600" dirty="0"/>
              <a:t>bozukluk </a:t>
            </a:r>
            <a:endParaRPr lang="tr-TR" sz="1600" dirty="0" smtClean="0"/>
          </a:p>
          <a:p>
            <a:endParaRPr lang="tr-TR" sz="1600" dirty="0" smtClean="0"/>
          </a:p>
        </p:txBody>
      </p:sp>
    </p:spTree>
    <p:extLst>
      <p:ext uri="{BB962C8B-B14F-4D97-AF65-F5344CB8AC3E}">
        <p14:creationId xmlns:p14="http://schemas.microsoft.com/office/powerpoint/2010/main" val="12040965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7504" y="188640"/>
            <a:ext cx="8928992" cy="6552728"/>
          </a:xfrm>
        </p:spPr>
        <p:txBody>
          <a:bodyPr>
            <a:normAutofit fontScale="32500" lnSpcReduction="20000"/>
          </a:bodyPr>
          <a:lstStyle/>
          <a:p>
            <a:pPr marL="0" indent="0" algn="ctr">
              <a:buNone/>
            </a:pPr>
            <a:r>
              <a:rPr lang="tr-TR" sz="6200" b="1" dirty="0" smtClean="0"/>
              <a:t>CERRAHİ TERİMLERİ ÖZET</a:t>
            </a:r>
          </a:p>
          <a:p>
            <a:pPr marL="0" indent="0" algn="ctr">
              <a:buNone/>
            </a:pPr>
            <a:endParaRPr lang="tr-TR" b="1" dirty="0" smtClean="0"/>
          </a:p>
          <a:p>
            <a:r>
              <a:rPr lang="tr-TR" sz="4600" b="1" dirty="0" smtClean="0"/>
              <a:t>Kardiyak </a:t>
            </a:r>
            <a:r>
              <a:rPr lang="tr-TR" sz="4600" b="1" dirty="0"/>
              <a:t>biyopsi;  </a:t>
            </a:r>
            <a:r>
              <a:rPr lang="tr-TR" sz="4600" dirty="0"/>
              <a:t>Kalpten biyopsi alınması</a:t>
            </a:r>
            <a:r>
              <a:rPr lang="tr-TR" sz="4600" dirty="0" smtClean="0"/>
              <a:t>.</a:t>
            </a:r>
          </a:p>
          <a:p>
            <a:endParaRPr lang="tr-TR" sz="4600" dirty="0" smtClean="0"/>
          </a:p>
          <a:p>
            <a:r>
              <a:rPr lang="tr-TR" sz="4600" b="1" dirty="0" smtClean="0"/>
              <a:t>Kardiyak </a:t>
            </a:r>
            <a:r>
              <a:rPr lang="tr-TR" sz="4600" b="1" dirty="0"/>
              <a:t>masaj;  </a:t>
            </a:r>
            <a:r>
              <a:rPr lang="tr-TR" sz="4600" dirty="0"/>
              <a:t>Açık kalp masajı. </a:t>
            </a:r>
            <a:endParaRPr lang="tr-TR" sz="4600" dirty="0" smtClean="0"/>
          </a:p>
          <a:p>
            <a:endParaRPr lang="tr-TR" sz="4600" dirty="0" smtClean="0"/>
          </a:p>
          <a:p>
            <a:r>
              <a:rPr lang="tr-TR" sz="4600" b="1" dirty="0" smtClean="0"/>
              <a:t>Kardiyak </a:t>
            </a:r>
            <a:r>
              <a:rPr lang="tr-TR" sz="4600" b="1" dirty="0"/>
              <a:t>transplantasyon;  </a:t>
            </a:r>
            <a:r>
              <a:rPr lang="tr-TR" sz="4600" dirty="0"/>
              <a:t>Kalp nakli. </a:t>
            </a:r>
            <a:endParaRPr lang="tr-TR" sz="4600" dirty="0" smtClean="0"/>
          </a:p>
          <a:p>
            <a:endParaRPr lang="tr-TR" sz="4600" dirty="0" smtClean="0"/>
          </a:p>
          <a:p>
            <a:r>
              <a:rPr lang="tr-TR" sz="4600" b="1" dirty="0" err="1" smtClean="0"/>
              <a:t>Atriyal</a:t>
            </a:r>
            <a:r>
              <a:rPr lang="tr-TR" sz="4600" b="1" dirty="0" smtClean="0"/>
              <a:t> </a:t>
            </a:r>
            <a:r>
              <a:rPr lang="tr-TR" sz="4600" b="1" dirty="0" err="1"/>
              <a:t>septal</a:t>
            </a:r>
            <a:r>
              <a:rPr lang="tr-TR" sz="4600" b="1" dirty="0"/>
              <a:t> </a:t>
            </a:r>
            <a:r>
              <a:rPr lang="tr-TR" sz="4600" b="1" dirty="0" err="1"/>
              <a:t>defekt</a:t>
            </a:r>
            <a:r>
              <a:rPr lang="tr-TR" sz="4600" b="1" dirty="0"/>
              <a:t> onarımı;</a:t>
            </a:r>
            <a:r>
              <a:rPr lang="tr-TR" sz="4600" dirty="0"/>
              <a:t>  Kulakçıklar arasındaki bozukluğun / geçişin </a:t>
            </a:r>
            <a:r>
              <a:rPr lang="tr-TR" sz="4600" dirty="0" smtClean="0"/>
              <a:t>kapatılması.</a:t>
            </a:r>
          </a:p>
          <a:p>
            <a:endParaRPr lang="tr-TR" sz="4600" dirty="0" smtClean="0"/>
          </a:p>
          <a:p>
            <a:r>
              <a:rPr lang="tr-TR" sz="4600" b="1" dirty="0" err="1" smtClean="0"/>
              <a:t>Ventriküler</a:t>
            </a:r>
            <a:r>
              <a:rPr lang="tr-TR" sz="4600" b="1" dirty="0" smtClean="0"/>
              <a:t> </a:t>
            </a:r>
            <a:r>
              <a:rPr lang="tr-TR" sz="4600" b="1" dirty="0" err="1"/>
              <a:t>septal</a:t>
            </a:r>
            <a:r>
              <a:rPr lang="tr-TR" sz="4600" b="1" dirty="0"/>
              <a:t> </a:t>
            </a:r>
            <a:r>
              <a:rPr lang="tr-TR" sz="4600" b="1" dirty="0" err="1"/>
              <a:t>defekt</a:t>
            </a:r>
            <a:r>
              <a:rPr lang="tr-TR" sz="4600" b="1" dirty="0"/>
              <a:t> onarımı;  </a:t>
            </a:r>
            <a:r>
              <a:rPr lang="tr-TR" sz="4600" dirty="0"/>
              <a:t>Karıncıklar arasındaki bozukluğun / geçişin kapatılması. </a:t>
            </a:r>
            <a:endParaRPr lang="tr-TR" sz="4600" dirty="0" smtClean="0"/>
          </a:p>
          <a:p>
            <a:pPr marL="0" indent="0">
              <a:buNone/>
            </a:pPr>
            <a:r>
              <a:rPr lang="tr-TR" sz="4600" dirty="0" smtClean="0"/>
              <a:t> </a:t>
            </a:r>
          </a:p>
          <a:p>
            <a:r>
              <a:rPr lang="tr-TR" sz="4600" b="1" dirty="0" smtClean="0"/>
              <a:t>Mitral </a:t>
            </a:r>
            <a:r>
              <a:rPr lang="tr-TR" sz="4600" b="1" dirty="0" err="1"/>
              <a:t>valv</a:t>
            </a:r>
            <a:r>
              <a:rPr lang="tr-TR" sz="4600" b="1" dirty="0"/>
              <a:t> rekonstrüksiyonu; </a:t>
            </a:r>
            <a:r>
              <a:rPr lang="tr-TR" sz="4600" dirty="0"/>
              <a:t>Mitral kapakçık yetmezliğini gidermek amacıyla yapılan </a:t>
            </a:r>
            <a:r>
              <a:rPr lang="tr-TR" sz="4600" dirty="0" smtClean="0"/>
              <a:t>işlem.</a:t>
            </a:r>
          </a:p>
          <a:p>
            <a:endParaRPr lang="tr-TR" sz="4600" dirty="0" smtClean="0"/>
          </a:p>
          <a:p>
            <a:r>
              <a:rPr lang="tr-TR" sz="4600" b="1" dirty="0" smtClean="0"/>
              <a:t>Mitral </a:t>
            </a:r>
            <a:r>
              <a:rPr lang="tr-TR" sz="4600" b="1" dirty="0" err="1"/>
              <a:t>valvotomi</a:t>
            </a:r>
            <a:r>
              <a:rPr lang="tr-TR" sz="4600" b="1" dirty="0"/>
              <a:t>; </a:t>
            </a:r>
            <a:r>
              <a:rPr lang="tr-TR" sz="4600" dirty="0"/>
              <a:t>Mitral ağzı genişletme </a:t>
            </a:r>
            <a:r>
              <a:rPr lang="tr-TR" sz="4600" dirty="0" smtClean="0"/>
              <a:t>işlemi.</a:t>
            </a:r>
          </a:p>
          <a:p>
            <a:endParaRPr lang="tr-TR" sz="4600" dirty="0" smtClean="0"/>
          </a:p>
          <a:p>
            <a:r>
              <a:rPr lang="tr-TR" sz="4600" b="1" dirty="0" err="1" smtClean="0"/>
              <a:t>Perikardiyektomi</a:t>
            </a:r>
            <a:r>
              <a:rPr lang="tr-TR" sz="4600" b="1" dirty="0"/>
              <a:t>;</a:t>
            </a:r>
            <a:r>
              <a:rPr lang="tr-TR" sz="4600" dirty="0"/>
              <a:t>  Perikardın çıkarılması. </a:t>
            </a:r>
            <a:endParaRPr lang="tr-TR" sz="4600" dirty="0" smtClean="0"/>
          </a:p>
          <a:p>
            <a:endParaRPr lang="tr-TR" sz="4600" dirty="0" smtClean="0"/>
          </a:p>
          <a:p>
            <a:r>
              <a:rPr lang="tr-TR" sz="4600" b="1" dirty="0" smtClean="0"/>
              <a:t>Kardiyak </a:t>
            </a:r>
            <a:r>
              <a:rPr lang="tr-TR" sz="4600" b="1" dirty="0" err="1"/>
              <a:t>valv</a:t>
            </a:r>
            <a:r>
              <a:rPr lang="tr-TR" sz="4600" b="1" dirty="0"/>
              <a:t> </a:t>
            </a:r>
            <a:r>
              <a:rPr lang="tr-TR" sz="4600" b="1" dirty="0" err="1"/>
              <a:t>replasmanı</a:t>
            </a:r>
            <a:r>
              <a:rPr lang="tr-TR" sz="4600" b="1" dirty="0"/>
              <a:t>;  </a:t>
            </a:r>
            <a:r>
              <a:rPr lang="tr-TR" sz="4600" dirty="0"/>
              <a:t>Uygun olmayan kapakçığın alınması ve yeni kapakçıkla değiştirilmesi. </a:t>
            </a:r>
            <a:endParaRPr lang="tr-TR" sz="4600" dirty="0" smtClean="0"/>
          </a:p>
          <a:p>
            <a:pPr marL="0" indent="0">
              <a:buNone/>
            </a:pPr>
            <a:endParaRPr lang="tr-TR" sz="4600" dirty="0" smtClean="0"/>
          </a:p>
          <a:p>
            <a:r>
              <a:rPr lang="tr-TR" sz="4600" b="1" dirty="0" smtClean="0"/>
              <a:t>Koroner </a:t>
            </a:r>
            <a:r>
              <a:rPr lang="tr-TR" sz="4600" b="1" dirty="0" err="1"/>
              <a:t>by-pass</a:t>
            </a:r>
            <a:r>
              <a:rPr lang="tr-TR" sz="4600" b="1" dirty="0"/>
              <a:t> operasyonu; </a:t>
            </a:r>
            <a:r>
              <a:rPr lang="tr-TR" sz="4600" dirty="0"/>
              <a:t>Koroner damarlar arası geçiş yolu sağlama operasyonu </a:t>
            </a:r>
            <a:endParaRPr lang="tr-TR" sz="4600" dirty="0" smtClean="0"/>
          </a:p>
          <a:p>
            <a:endParaRPr lang="tr-TR" sz="4600" dirty="0" smtClean="0"/>
          </a:p>
          <a:p>
            <a:r>
              <a:rPr lang="tr-TR" sz="4600" b="1" dirty="0" err="1" smtClean="0"/>
              <a:t>Tromboendarterektomi</a:t>
            </a:r>
            <a:r>
              <a:rPr lang="tr-TR" sz="4600" b="1" dirty="0"/>
              <a:t>;</a:t>
            </a:r>
            <a:r>
              <a:rPr lang="tr-TR" sz="4600" dirty="0"/>
              <a:t>  Damar içindeki </a:t>
            </a:r>
            <a:r>
              <a:rPr lang="tr-TR" sz="4600" dirty="0" err="1"/>
              <a:t>trombüsün</a:t>
            </a:r>
            <a:r>
              <a:rPr lang="tr-TR" sz="4600" dirty="0"/>
              <a:t> çıkarılması. </a:t>
            </a:r>
            <a:endParaRPr lang="tr-TR" sz="4600" dirty="0" smtClean="0"/>
          </a:p>
          <a:p>
            <a:endParaRPr lang="tr-TR" sz="4600" dirty="0" smtClean="0"/>
          </a:p>
          <a:p>
            <a:r>
              <a:rPr lang="tr-TR" sz="4600" b="1" dirty="0" err="1" smtClean="0"/>
              <a:t>Ventriküler</a:t>
            </a:r>
            <a:r>
              <a:rPr lang="tr-TR" sz="4600" b="1" dirty="0" smtClean="0"/>
              <a:t> </a:t>
            </a:r>
            <a:r>
              <a:rPr lang="tr-TR" sz="4600" b="1" dirty="0" err="1"/>
              <a:t>anevrizmektomi</a:t>
            </a:r>
            <a:r>
              <a:rPr lang="tr-TR" sz="4600" b="1" dirty="0"/>
              <a:t>;  </a:t>
            </a:r>
            <a:r>
              <a:rPr lang="tr-TR" sz="4600" dirty="0"/>
              <a:t>Kalbin pompalama etkisini zayıflatan anevrizmanın </a:t>
            </a:r>
            <a:r>
              <a:rPr lang="tr-TR" sz="4600" dirty="0" err="1"/>
              <a:t>eksizyonu</a:t>
            </a:r>
            <a:r>
              <a:rPr lang="tr-TR" sz="4600" dirty="0"/>
              <a:t>. </a:t>
            </a:r>
            <a:endParaRPr lang="tr-TR" sz="4600" dirty="0" smtClean="0"/>
          </a:p>
          <a:p>
            <a:endParaRPr lang="tr-TR" sz="4600" dirty="0" smtClean="0"/>
          </a:p>
          <a:p>
            <a:r>
              <a:rPr lang="tr-TR" sz="4600" b="1" dirty="0" err="1" smtClean="0"/>
              <a:t>Perkütan</a:t>
            </a:r>
            <a:r>
              <a:rPr lang="tr-TR" sz="4600" b="1" dirty="0" smtClean="0"/>
              <a:t> </a:t>
            </a:r>
            <a:r>
              <a:rPr lang="tr-TR" sz="4600" b="1" dirty="0" err="1"/>
              <a:t>translüminal</a:t>
            </a:r>
            <a:r>
              <a:rPr lang="tr-TR" sz="4600" b="1" dirty="0"/>
              <a:t> </a:t>
            </a:r>
            <a:r>
              <a:rPr lang="tr-TR" sz="4600" b="1" dirty="0" err="1"/>
              <a:t>anjiyoplasti</a:t>
            </a:r>
            <a:r>
              <a:rPr lang="tr-TR" sz="4600" b="1" dirty="0"/>
              <a:t>;  </a:t>
            </a:r>
            <a:r>
              <a:rPr lang="tr-TR" sz="4600" dirty="0" err="1"/>
              <a:t>Aterosklerozlu</a:t>
            </a:r>
            <a:r>
              <a:rPr lang="tr-TR" sz="4600" dirty="0"/>
              <a:t> damarları genişletmek için uygulanan bir yöntem. </a:t>
            </a:r>
          </a:p>
        </p:txBody>
      </p:sp>
    </p:spTree>
    <p:extLst>
      <p:ext uri="{BB962C8B-B14F-4D97-AF65-F5344CB8AC3E}">
        <p14:creationId xmlns:p14="http://schemas.microsoft.com/office/powerpoint/2010/main" val="30551359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1" cy="922114"/>
          </a:xfrm>
        </p:spPr>
        <p:txBody>
          <a:bodyPr>
            <a:normAutofit/>
          </a:bodyPr>
          <a:lstStyle/>
          <a:p>
            <a:r>
              <a:rPr lang="tr-TR" sz="3200" b="1" dirty="0" smtClean="0"/>
              <a:t>İnsanda Dolaşım Sisteminin Bölümleri </a:t>
            </a:r>
            <a:endParaRPr lang="tr-TR" sz="3200" b="1" dirty="0"/>
          </a:p>
        </p:txBody>
      </p:sp>
      <p:sp>
        <p:nvSpPr>
          <p:cNvPr id="3" name="İçerik Yer Tutucusu 2"/>
          <p:cNvSpPr>
            <a:spLocks noGrp="1"/>
          </p:cNvSpPr>
          <p:nvPr>
            <p:ph idx="1"/>
          </p:nvPr>
        </p:nvSpPr>
        <p:spPr>
          <a:xfrm>
            <a:off x="251521" y="1268760"/>
            <a:ext cx="8640960" cy="5256584"/>
          </a:xfrm>
        </p:spPr>
        <p:txBody>
          <a:bodyPr>
            <a:normAutofit fontScale="92500" lnSpcReduction="10000"/>
          </a:bodyPr>
          <a:lstStyle/>
          <a:p>
            <a:r>
              <a:rPr lang="tr-TR" dirty="0"/>
              <a:t>İnsanda dolaşım sistemi üç kısımdan oluşu: Kalp, damarlar ve </a:t>
            </a:r>
            <a:r>
              <a:rPr lang="tr-TR" dirty="0" smtClean="0"/>
              <a:t>kan.</a:t>
            </a:r>
          </a:p>
          <a:p>
            <a:r>
              <a:rPr lang="tr-TR" b="1" dirty="0"/>
              <a:t>Kalp</a:t>
            </a:r>
            <a:r>
              <a:rPr lang="tr-TR" dirty="0"/>
              <a:t> dolaşım sistemi içerisinde bir motor olarak çalışır. </a:t>
            </a:r>
            <a:endParaRPr lang="tr-TR" dirty="0" smtClean="0"/>
          </a:p>
          <a:p>
            <a:r>
              <a:rPr lang="tr-TR" dirty="0" smtClean="0"/>
              <a:t>Buna </a:t>
            </a:r>
            <a:r>
              <a:rPr lang="tr-TR" dirty="0"/>
              <a:t>göre, dakikada </a:t>
            </a:r>
            <a:r>
              <a:rPr lang="tr-TR" b="1" dirty="0"/>
              <a:t>60-80 vuruş </a:t>
            </a:r>
            <a:r>
              <a:rPr lang="tr-TR" dirty="0"/>
              <a:t>arasında değişen bir hızla günde </a:t>
            </a:r>
            <a:r>
              <a:rPr lang="tr-TR" b="1" dirty="0"/>
              <a:t>9000 litre</a:t>
            </a:r>
            <a:r>
              <a:rPr lang="tr-TR" dirty="0"/>
              <a:t> kanı vücuda pompalar. </a:t>
            </a:r>
            <a:endParaRPr lang="tr-TR" dirty="0" smtClean="0"/>
          </a:p>
          <a:p>
            <a:r>
              <a:rPr lang="tr-TR" dirty="0" smtClean="0"/>
              <a:t>Normal </a:t>
            </a:r>
            <a:r>
              <a:rPr lang="tr-TR" dirty="0"/>
              <a:t>bir insanda ortalama ağırlığı </a:t>
            </a:r>
            <a:r>
              <a:rPr lang="tr-TR" b="1" dirty="0"/>
              <a:t>250-300 gram</a:t>
            </a:r>
            <a:r>
              <a:rPr lang="tr-TR" dirty="0"/>
              <a:t>dır. </a:t>
            </a:r>
            <a:endParaRPr lang="tr-TR" dirty="0" smtClean="0"/>
          </a:p>
          <a:p>
            <a:r>
              <a:rPr lang="tr-TR" b="1" dirty="0" smtClean="0"/>
              <a:t>Kalp </a:t>
            </a:r>
            <a:r>
              <a:rPr lang="tr-TR" b="1" dirty="0"/>
              <a:t>kası </a:t>
            </a:r>
            <a:r>
              <a:rPr lang="tr-TR" dirty="0"/>
              <a:t>olarak bilinen bir çizgili kası mevcuttur. Bu kas kendiliğinden kasılma özelliğine sahip olup kuvvetli bir pompa görevi yapar.</a:t>
            </a:r>
          </a:p>
        </p:txBody>
      </p:sp>
    </p:spTree>
    <p:extLst>
      <p:ext uri="{BB962C8B-B14F-4D97-AF65-F5344CB8AC3E}">
        <p14:creationId xmlns:p14="http://schemas.microsoft.com/office/powerpoint/2010/main" val="31813273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3" y="260650"/>
            <a:ext cx="8229601" cy="3240360"/>
          </a:xfrm>
        </p:spPr>
        <p:txBody>
          <a:bodyPr/>
          <a:lstStyle/>
          <a:p>
            <a:r>
              <a:rPr lang="tr-TR" dirty="0"/>
              <a:t>Kalp, göğüs boşluğunda iki akciğer arasında ve </a:t>
            </a:r>
            <a:r>
              <a:rPr lang="tr-TR" b="1" dirty="0" err="1"/>
              <a:t>sternum</a:t>
            </a:r>
            <a:r>
              <a:rPr lang="tr-TR" dirty="0"/>
              <a:t> olarak adlandırılan göğüs kafesi kemiğinin arkasında ve </a:t>
            </a:r>
            <a:r>
              <a:rPr lang="tr-TR" b="1" dirty="0"/>
              <a:t>diyafram kası </a:t>
            </a:r>
            <a:r>
              <a:rPr lang="tr-TR" dirty="0"/>
              <a:t>üzerinde yerleşmiştir. </a:t>
            </a:r>
            <a:endParaRPr lang="tr-TR" dirty="0" smtClean="0"/>
          </a:p>
          <a:p>
            <a:r>
              <a:rPr lang="tr-TR" dirty="0" smtClean="0"/>
              <a:t>Tabanı </a:t>
            </a:r>
            <a:r>
              <a:rPr lang="tr-TR" dirty="0"/>
              <a:t>üstte (</a:t>
            </a:r>
            <a:r>
              <a:rPr lang="tr-TR" dirty="0" err="1"/>
              <a:t>basis</a:t>
            </a:r>
            <a:r>
              <a:rPr lang="tr-TR" dirty="0"/>
              <a:t> </a:t>
            </a:r>
            <a:r>
              <a:rPr lang="tr-TR" dirty="0" err="1"/>
              <a:t>kordis</a:t>
            </a:r>
            <a:r>
              <a:rPr lang="tr-TR" dirty="0"/>
              <a:t>), tepesi altta (</a:t>
            </a:r>
            <a:r>
              <a:rPr lang="tr-TR" dirty="0" err="1"/>
              <a:t>apeks</a:t>
            </a:r>
            <a:r>
              <a:rPr lang="tr-TR" dirty="0"/>
              <a:t> </a:t>
            </a:r>
            <a:r>
              <a:rPr lang="tr-TR" dirty="0" err="1"/>
              <a:t>kordis</a:t>
            </a:r>
            <a:r>
              <a:rPr lang="tr-TR" dirty="0"/>
              <a:t>) olan bir koniye </a:t>
            </a:r>
            <a:r>
              <a:rPr lang="tr-TR" dirty="0" smtClean="0"/>
              <a:t>benzer.</a:t>
            </a:r>
            <a:endParaRPr lang="tr-TR" dirty="0"/>
          </a:p>
        </p:txBody>
      </p:sp>
      <p:pic>
        <p:nvPicPr>
          <p:cNvPr id="4" name="Resim 3"/>
          <p:cNvPicPr/>
          <p:nvPr/>
        </p:nvPicPr>
        <p:blipFill>
          <a:blip r:embed="rId2">
            <a:extLst>
              <a:ext uri="{28A0092B-C50C-407E-A947-70E740481C1C}">
                <a14:useLocalDpi xmlns:a14="http://schemas.microsoft.com/office/drawing/2010/main" val="0"/>
              </a:ext>
            </a:extLst>
          </a:blip>
          <a:srcRect/>
          <a:stretch>
            <a:fillRect/>
          </a:stretch>
        </p:blipFill>
        <p:spPr bwMode="auto">
          <a:xfrm>
            <a:off x="5364088" y="3284984"/>
            <a:ext cx="3779912" cy="3573016"/>
          </a:xfrm>
          <a:prstGeom prst="rect">
            <a:avLst/>
          </a:prstGeom>
          <a:noFill/>
        </p:spPr>
      </p:pic>
    </p:spTree>
    <p:extLst>
      <p:ext uri="{BB962C8B-B14F-4D97-AF65-F5344CB8AC3E}">
        <p14:creationId xmlns:p14="http://schemas.microsoft.com/office/powerpoint/2010/main" val="24631042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88640"/>
            <a:ext cx="8229601" cy="5937523"/>
          </a:xfrm>
        </p:spPr>
        <p:txBody>
          <a:bodyPr/>
          <a:lstStyle/>
          <a:p>
            <a:r>
              <a:rPr lang="tr-TR" dirty="0"/>
              <a:t>Bir kalp atışı </a:t>
            </a:r>
            <a:r>
              <a:rPr lang="tr-TR" b="1" dirty="0"/>
              <a:t>0,85 saniye </a:t>
            </a:r>
            <a:r>
              <a:rPr lang="tr-TR" dirty="0"/>
              <a:t>sürer. Bunun 0,15 saniyesinde </a:t>
            </a:r>
            <a:r>
              <a:rPr lang="tr-TR" dirty="0" smtClean="0"/>
              <a:t>kulakçıklar, 0,30 </a:t>
            </a:r>
            <a:r>
              <a:rPr lang="tr-TR" dirty="0"/>
              <a:t>saniyesinde karıncıklar kasılır. 0,40 saniyesinde de kalp dinlenir</a:t>
            </a:r>
            <a:r>
              <a:rPr lang="tr-TR" dirty="0" smtClean="0"/>
              <a:t>.</a:t>
            </a:r>
          </a:p>
          <a:p>
            <a:endParaRPr lang="tr-TR" dirty="0"/>
          </a:p>
          <a:p>
            <a:endParaRPr lang="tr-TR" dirty="0"/>
          </a:p>
        </p:txBody>
      </p:sp>
      <p:pic>
        <p:nvPicPr>
          <p:cNvPr id="4" name="Resim 3"/>
          <p:cNvPicPr/>
          <p:nvPr/>
        </p:nvPicPr>
        <p:blipFill>
          <a:blip r:embed="rId2">
            <a:extLst>
              <a:ext uri="{28A0092B-C50C-407E-A947-70E740481C1C}">
                <a14:useLocalDpi xmlns:a14="http://schemas.microsoft.com/office/drawing/2010/main" val="0"/>
              </a:ext>
            </a:extLst>
          </a:blip>
          <a:srcRect/>
          <a:stretch>
            <a:fillRect/>
          </a:stretch>
        </p:blipFill>
        <p:spPr bwMode="auto">
          <a:xfrm>
            <a:off x="4067944" y="1772816"/>
            <a:ext cx="4968552" cy="5085184"/>
          </a:xfrm>
          <a:prstGeom prst="rect">
            <a:avLst/>
          </a:prstGeom>
          <a:noFill/>
        </p:spPr>
      </p:pic>
    </p:spTree>
    <p:extLst>
      <p:ext uri="{BB962C8B-B14F-4D97-AF65-F5344CB8AC3E}">
        <p14:creationId xmlns:p14="http://schemas.microsoft.com/office/powerpoint/2010/main" val="21714815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2" y="476672"/>
            <a:ext cx="8363272" cy="6048672"/>
          </a:xfrm>
        </p:spPr>
        <p:txBody>
          <a:bodyPr>
            <a:normAutofit/>
          </a:bodyPr>
          <a:lstStyle/>
          <a:p>
            <a:r>
              <a:rPr lang="tr-TR" dirty="0"/>
              <a:t>Kalp memelilerde </a:t>
            </a:r>
            <a:r>
              <a:rPr lang="tr-TR" b="1" dirty="0"/>
              <a:t>4 odacıklı </a:t>
            </a:r>
            <a:r>
              <a:rPr lang="tr-TR" dirty="0"/>
              <a:t>ve </a:t>
            </a:r>
            <a:r>
              <a:rPr lang="tr-TR" b="1" dirty="0"/>
              <a:t>4 </a:t>
            </a:r>
            <a:r>
              <a:rPr lang="tr-TR" b="1" dirty="0" err="1" smtClean="0"/>
              <a:t>kapakçık</a:t>
            </a:r>
            <a:r>
              <a:rPr lang="tr-TR" dirty="0" err="1" smtClean="0"/>
              <a:t>lıdır</a:t>
            </a:r>
            <a:r>
              <a:rPr lang="tr-TR" dirty="0" smtClean="0"/>
              <a:t>.</a:t>
            </a:r>
          </a:p>
          <a:p>
            <a:endParaRPr lang="tr-TR" dirty="0" smtClean="0"/>
          </a:p>
          <a:p>
            <a:r>
              <a:rPr lang="tr-TR" dirty="0" smtClean="0"/>
              <a:t>Odacıklar </a:t>
            </a:r>
            <a:r>
              <a:rPr lang="tr-TR" dirty="0"/>
              <a:t>sağ ve sol odacıklar olarak 2 ana </a:t>
            </a:r>
            <a:r>
              <a:rPr lang="tr-TR" dirty="0" smtClean="0"/>
              <a:t>bölümden oluşur</a:t>
            </a:r>
            <a:r>
              <a:rPr lang="tr-TR" dirty="0"/>
              <a:t>.</a:t>
            </a:r>
          </a:p>
          <a:p>
            <a:endParaRPr lang="tr-TR" dirty="0"/>
          </a:p>
          <a:p>
            <a:r>
              <a:rPr lang="tr-TR" dirty="0"/>
              <a:t>Odacıklar  ise  </a:t>
            </a:r>
            <a:r>
              <a:rPr lang="tr-TR" b="1" dirty="0"/>
              <a:t>kulakçık  (</a:t>
            </a:r>
            <a:r>
              <a:rPr lang="tr-TR" b="1" dirty="0" err="1"/>
              <a:t>atrium</a:t>
            </a:r>
            <a:r>
              <a:rPr lang="tr-TR" b="1" dirty="0"/>
              <a:t>)</a:t>
            </a:r>
            <a:r>
              <a:rPr lang="tr-TR" dirty="0"/>
              <a:t>  ve  </a:t>
            </a:r>
            <a:r>
              <a:rPr lang="tr-TR" b="1" dirty="0"/>
              <a:t>karıncık  (</a:t>
            </a:r>
            <a:r>
              <a:rPr lang="tr-TR" b="1" dirty="0" err="1"/>
              <a:t>ventrikül</a:t>
            </a:r>
            <a:r>
              <a:rPr lang="tr-TR" b="1" dirty="0"/>
              <a:t>)</a:t>
            </a:r>
            <a:r>
              <a:rPr lang="tr-TR" dirty="0"/>
              <a:t>  olarak  kendi  </a:t>
            </a:r>
            <a:r>
              <a:rPr lang="tr-TR" dirty="0" smtClean="0"/>
              <a:t>aralarında da  </a:t>
            </a:r>
            <a:r>
              <a:rPr lang="tr-TR" dirty="0"/>
              <a:t>ikiye  ayrılır</a:t>
            </a:r>
            <a:r>
              <a:rPr lang="tr-TR" dirty="0" smtClean="0"/>
              <a:t>.</a:t>
            </a:r>
          </a:p>
          <a:p>
            <a:endParaRPr lang="tr-TR" dirty="0"/>
          </a:p>
          <a:p>
            <a:r>
              <a:rPr lang="tr-TR" dirty="0"/>
              <a:t>Sürüngenlerde ise 3 odacıklıdır </a:t>
            </a:r>
            <a:r>
              <a:rPr lang="tr-TR" dirty="0" smtClean="0"/>
              <a:t>(Sağ </a:t>
            </a:r>
            <a:r>
              <a:rPr lang="tr-TR" dirty="0"/>
              <a:t>ve sol </a:t>
            </a:r>
            <a:r>
              <a:rPr lang="tr-TR" dirty="0" err="1"/>
              <a:t>atriyum</a:t>
            </a:r>
            <a:r>
              <a:rPr lang="tr-TR" dirty="0"/>
              <a:t> ve </a:t>
            </a:r>
            <a:r>
              <a:rPr lang="tr-TR" dirty="0" err="1" smtClean="0"/>
              <a:t>ventrikul</a:t>
            </a:r>
            <a:r>
              <a:rPr lang="tr-TR" dirty="0" smtClean="0"/>
              <a:t>).</a:t>
            </a:r>
            <a:endParaRPr lang="tr-TR" dirty="0"/>
          </a:p>
          <a:p>
            <a:endParaRPr lang="tr-TR" dirty="0"/>
          </a:p>
          <a:p>
            <a:endParaRPr lang="tr-TR" dirty="0"/>
          </a:p>
        </p:txBody>
      </p:sp>
    </p:spTree>
    <p:extLst>
      <p:ext uri="{BB962C8B-B14F-4D97-AF65-F5344CB8AC3E}">
        <p14:creationId xmlns:p14="http://schemas.microsoft.com/office/powerpoint/2010/main" val="11982810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3" y="116658"/>
            <a:ext cx="8229601" cy="1024001"/>
          </a:xfrm>
        </p:spPr>
        <p:txBody>
          <a:bodyPr/>
          <a:lstStyle/>
          <a:p>
            <a:pPr algn="l"/>
            <a:r>
              <a:rPr lang="tr-TR" b="1" dirty="0"/>
              <a:t>Kalbin B</a:t>
            </a:r>
            <a:r>
              <a:rPr lang="tr-TR" b="1" dirty="0" smtClean="0"/>
              <a:t>ölümleri (Odacıklar)</a:t>
            </a:r>
            <a:endParaRPr lang="tr-TR" b="1" dirty="0"/>
          </a:p>
        </p:txBody>
      </p:sp>
      <p:sp>
        <p:nvSpPr>
          <p:cNvPr id="3" name="İçerik Yer Tutucusu 2"/>
          <p:cNvSpPr>
            <a:spLocks noGrp="1"/>
          </p:cNvSpPr>
          <p:nvPr>
            <p:ph idx="1"/>
          </p:nvPr>
        </p:nvSpPr>
        <p:spPr>
          <a:xfrm>
            <a:off x="179515" y="1196752"/>
            <a:ext cx="8784976" cy="5256584"/>
          </a:xfrm>
        </p:spPr>
        <p:txBody>
          <a:bodyPr>
            <a:normAutofit/>
          </a:bodyPr>
          <a:lstStyle/>
          <a:p>
            <a:r>
              <a:rPr lang="tr-TR" dirty="0"/>
              <a:t>Sağ kulakçık </a:t>
            </a:r>
            <a:r>
              <a:rPr lang="tr-TR" dirty="0" smtClean="0"/>
              <a:t>(</a:t>
            </a:r>
            <a:r>
              <a:rPr lang="tr-TR" dirty="0" err="1" smtClean="0"/>
              <a:t>atrium</a:t>
            </a:r>
            <a:r>
              <a:rPr lang="tr-TR" dirty="0" smtClean="0"/>
              <a:t> </a:t>
            </a:r>
            <a:r>
              <a:rPr lang="tr-TR" dirty="0" err="1" smtClean="0"/>
              <a:t>dextrum-atriyum</a:t>
            </a:r>
            <a:r>
              <a:rPr lang="tr-TR" dirty="0" smtClean="0"/>
              <a:t> </a:t>
            </a:r>
            <a:r>
              <a:rPr lang="tr-TR" dirty="0" err="1"/>
              <a:t>dekstrum</a:t>
            </a:r>
            <a:r>
              <a:rPr lang="tr-TR" dirty="0" smtClean="0"/>
              <a:t>)</a:t>
            </a:r>
            <a:endParaRPr lang="tr-TR" dirty="0"/>
          </a:p>
          <a:p>
            <a:endParaRPr lang="tr-TR" dirty="0"/>
          </a:p>
          <a:p>
            <a:r>
              <a:rPr lang="tr-TR" dirty="0" smtClean="0"/>
              <a:t>Sol </a:t>
            </a:r>
            <a:r>
              <a:rPr lang="tr-TR" dirty="0"/>
              <a:t>kulakçık </a:t>
            </a:r>
            <a:r>
              <a:rPr lang="tr-TR" dirty="0" smtClean="0"/>
              <a:t>(</a:t>
            </a:r>
            <a:r>
              <a:rPr lang="tr-TR" dirty="0" err="1" smtClean="0"/>
              <a:t>atrium</a:t>
            </a:r>
            <a:r>
              <a:rPr lang="tr-TR" dirty="0" smtClean="0"/>
              <a:t> </a:t>
            </a:r>
            <a:r>
              <a:rPr lang="tr-TR" dirty="0" err="1" smtClean="0"/>
              <a:t>sinistrum-atriyum</a:t>
            </a:r>
            <a:r>
              <a:rPr lang="tr-TR" dirty="0" smtClean="0"/>
              <a:t> </a:t>
            </a:r>
            <a:r>
              <a:rPr lang="tr-TR" dirty="0" err="1"/>
              <a:t>sinistrum</a:t>
            </a:r>
            <a:r>
              <a:rPr lang="tr-TR" dirty="0"/>
              <a:t>)</a:t>
            </a:r>
          </a:p>
          <a:p>
            <a:endParaRPr lang="tr-TR" dirty="0"/>
          </a:p>
          <a:p>
            <a:r>
              <a:rPr lang="tr-TR" dirty="0" smtClean="0"/>
              <a:t>Sağ </a:t>
            </a:r>
            <a:r>
              <a:rPr lang="tr-TR" dirty="0"/>
              <a:t>karıncık (</a:t>
            </a:r>
            <a:r>
              <a:rPr lang="tr-TR" dirty="0" err="1"/>
              <a:t>ventriculus</a:t>
            </a:r>
            <a:r>
              <a:rPr lang="tr-TR" dirty="0"/>
              <a:t> </a:t>
            </a:r>
            <a:r>
              <a:rPr lang="tr-TR" dirty="0" err="1" smtClean="0"/>
              <a:t>dexter-ventrikülüs</a:t>
            </a:r>
            <a:r>
              <a:rPr lang="tr-TR" dirty="0" smtClean="0"/>
              <a:t> </a:t>
            </a:r>
            <a:r>
              <a:rPr lang="tr-TR" dirty="0" err="1"/>
              <a:t>dekster</a:t>
            </a:r>
            <a:r>
              <a:rPr lang="tr-TR" dirty="0"/>
              <a:t>)</a:t>
            </a:r>
          </a:p>
          <a:p>
            <a:endParaRPr lang="tr-TR" dirty="0"/>
          </a:p>
          <a:p>
            <a:r>
              <a:rPr lang="tr-TR" dirty="0" smtClean="0"/>
              <a:t>Sol </a:t>
            </a:r>
            <a:r>
              <a:rPr lang="tr-TR" dirty="0"/>
              <a:t>karıncık (</a:t>
            </a:r>
            <a:r>
              <a:rPr lang="tr-TR" dirty="0" err="1"/>
              <a:t>ventriculus</a:t>
            </a:r>
            <a:r>
              <a:rPr lang="tr-TR" dirty="0"/>
              <a:t> </a:t>
            </a:r>
            <a:r>
              <a:rPr lang="tr-TR" dirty="0" err="1" smtClean="0"/>
              <a:t>sinistrum-ventrikülüs</a:t>
            </a:r>
            <a:r>
              <a:rPr lang="tr-TR" dirty="0"/>
              <a:t> </a:t>
            </a:r>
            <a:r>
              <a:rPr lang="tr-TR" dirty="0" err="1"/>
              <a:t>sinistrum</a:t>
            </a:r>
            <a:r>
              <a:rPr lang="tr-TR" dirty="0"/>
              <a:t>)</a:t>
            </a:r>
          </a:p>
          <a:p>
            <a:endParaRPr lang="tr-TR" dirty="0"/>
          </a:p>
          <a:p>
            <a:endParaRPr lang="tr-TR" dirty="0"/>
          </a:p>
        </p:txBody>
      </p:sp>
    </p:spTree>
    <p:extLst>
      <p:ext uri="{BB962C8B-B14F-4D97-AF65-F5344CB8AC3E}">
        <p14:creationId xmlns:p14="http://schemas.microsoft.com/office/powerpoint/2010/main" val="23063673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0886"/>
            <a:ext cx="5364088" cy="4426225"/>
          </a:xfrm>
          <a:prstGeom prst="rect">
            <a:avLst/>
          </a:prstGeom>
          <a:noFill/>
        </p:spPr>
      </p:pic>
      <p:pic>
        <p:nvPicPr>
          <p:cNvPr id="5" name="İçerik Yer Tutucusu 3"/>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4716016" y="2924944"/>
            <a:ext cx="4427984" cy="3933056"/>
          </a:xfrm>
          <a:prstGeom prst="rect">
            <a:avLst/>
          </a:prstGeom>
          <a:noFill/>
        </p:spPr>
      </p:pic>
    </p:spTree>
    <p:extLst>
      <p:ext uri="{BB962C8B-B14F-4D97-AF65-F5344CB8AC3E}">
        <p14:creationId xmlns:p14="http://schemas.microsoft.com/office/powerpoint/2010/main" val="4244295603"/>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119</TotalTime>
  <Words>2317</Words>
  <Application>Microsoft Office PowerPoint</Application>
  <PresentationFormat>Ekran Gösterisi (4:3)</PresentationFormat>
  <Paragraphs>292</Paragraphs>
  <Slides>36</Slides>
  <Notes>0</Notes>
  <HiddenSlides>0</HiddenSlides>
  <MMClips>0</MMClips>
  <ScaleCrop>false</ScaleCrop>
  <HeadingPairs>
    <vt:vector size="4" baseType="variant">
      <vt:variant>
        <vt:lpstr>Tema</vt:lpstr>
      </vt:variant>
      <vt:variant>
        <vt:i4>8</vt:i4>
      </vt:variant>
      <vt:variant>
        <vt:lpstr>Slayt Başlıkları</vt:lpstr>
      </vt:variant>
      <vt:variant>
        <vt:i4>36</vt:i4>
      </vt:variant>
    </vt:vector>
  </HeadingPairs>
  <TitlesOfParts>
    <vt:vector size="44" baseType="lpstr">
      <vt:lpstr>Ofis Teması</vt:lpstr>
      <vt:lpstr>Office Theme</vt:lpstr>
      <vt:lpstr>1_Office Theme</vt:lpstr>
      <vt:lpstr>2_Office Theme</vt:lpstr>
      <vt:lpstr>3_Office Theme</vt:lpstr>
      <vt:lpstr>4_Office Theme</vt:lpstr>
      <vt:lpstr>5_Office Theme</vt:lpstr>
      <vt:lpstr>6_Office Theme</vt:lpstr>
      <vt:lpstr>KARDİYOVASKÜLER SİSTEM</vt:lpstr>
      <vt:lpstr>PowerPoint Sunusu</vt:lpstr>
      <vt:lpstr>Kardiyovasküler sistemin temel görevleri;</vt:lpstr>
      <vt:lpstr>İnsanda Dolaşım Sisteminin Bölümleri </vt:lpstr>
      <vt:lpstr>PowerPoint Sunusu</vt:lpstr>
      <vt:lpstr>PowerPoint Sunusu</vt:lpstr>
      <vt:lpstr>PowerPoint Sunusu</vt:lpstr>
      <vt:lpstr>Kalbin Bölümleri (Odacıklar)</vt:lpstr>
      <vt:lpstr>PowerPoint Sunusu</vt:lpstr>
      <vt:lpstr>PowerPoint Sunusu</vt:lpstr>
      <vt:lpstr>PowerPoint Sunusu</vt:lpstr>
      <vt:lpstr>PowerPoint Sunusu</vt:lpstr>
      <vt:lpstr>PowerPoint Sunusu</vt:lpstr>
      <vt:lpstr>Özetlersek;</vt:lpstr>
      <vt:lpstr>PowerPoint Sunusu</vt:lpstr>
      <vt:lpstr>PowerPoint Sunusu</vt:lpstr>
      <vt:lpstr>Kalbin Çalışması;</vt:lpstr>
      <vt:lpstr>Damarlar</vt:lpstr>
      <vt:lpstr>PowerPoint Sunusu</vt:lpstr>
      <vt:lpstr>PowerPoint Sunusu</vt:lpstr>
      <vt:lpstr>İnsanda Dolaşım Sistemi</vt:lpstr>
      <vt:lpstr>PowerPoint Sunusu</vt:lpstr>
      <vt:lpstr>KAN</vt:lpstr>
      <vt:lpstr>Kan pulcukları-Trombositler (Plateletler)</vt:lpstr>
      <vt:lpstr> Kan Grupları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KARDİYOVASKÜLER SİSTEM</dc:title>
  <dc:creator>Fuat Yalman</dc:creator>
  <cp:lastModifiedBy>Windows Kullanıcısı</cp:lastModifiedBy>
  <cp:revision>31</cp:revision>
  <dcterms:created xsi:type="dcterms:W3CDTF">2019-05-18T06:33:04Z</dcterms:created>
  <dcterms:modified xsi:type="dcterms:W3CDTF">2019-06-24T05:20:23Z</dcterms:modified>
</cp:coreProperties>
</file>