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76" r:id="rId26"/>
    <p:sldId id="281" r:id="rId27"/>
    <p:sldId id="282" r:id="rId28"/>
    <p:sldId id="283" r:id="rId29"/>
    <p:sldId id="284" r:id="rId30"/>
    <p:sldId id="285" r:id="rId31"/>
    <p:sldId id="286" r:id="rId32"/>
    <p:sldId id="287" r:id="rId33"/>
    <p:sldId id="288" r:id="rId34"/>
    <p:sldId id="289" r:id="rId35"/>
    <p:sldId id="290" r:id="rId36"/>
    <p:sldId id="291"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63" autoAdjust="0"/>
    <p:restoredTop sz="94660"/>
  </p:normalViewPr>
  <p:slideViewPr>
    <p:cSldViewPr snapToGrid="0">
      <p:cViewPr varScale="1">
        <p:scale>
          <a:sx n="82" d="100"/>
          <a:sy n="82" d="100"/>
        </p:scale>
        <p:origin x="75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F2414C4-567C-4B28-B1D6-FF0781B792E8}" type="datetimeFigureOut">
              <a:rPr lang="tr-TR" smtClean="0"/>
              <a:t>11.12.2023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E84E6B05-A3DC-4584-84F2-834E4B746275}" type="slidenum">
              <a:rPr lang="tr-TR" smtClean="0"/>
              <a:t>‹#›</a:t>
            </a:fld>
            <a:endParaRPr lang="tr-TR"/>
          </a:p>
        </p:txBody>
      </p:sp>
    </p:spTree>
    <p:extLst>
      <p:ext uri="{BB962C8B-B14F-4D97-AF65-F5344CB8AC3E}">
        <p14:creationId xmlns:p14="http://schemas.microsoft.com/office/powerpoint/2010/main" val="1608345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F2414C4-567C-4B28-B1D6-FF0781B792E8}" type="datetimeFigureOut">
              <a:rPr lang="tr-TR" smtClean="0"/>
              <a:t>11.12.2023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84E6B05-A3DC-4584-84F2-834E4B746275}" type="slidenum">
              <a:rPr lang="tr-TR" smtClean="0"/>
              <a:t>‹#›</a:t>
            </a:fld>
            <a:endParaRPr lang="tr-TR"/>
          </a:p>
        </p:txBody>
      </p:sp>
    </p:spTree>
    <p:extLst>
      <p:ext uri="{BB962C8B-B14F-4D97-AF65-F5344CB8AC3E}">
        <p14:creationId xmlns:p14="http://schemas.microsoft.com/office/powerpoint/2010/main" val="92874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F2414C4-567C-4B28-B1D6-FF0781B792E8}" type="datetimeFigureOut">
              <a:rPr lang="tr-TR" smtClean="0"/>
              <a:t>11.12.2023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84E6B05-A3DC-4584-84F2-834E4B746275}" type="slidenum">
              <a:rPr lang="tr-TR" smtClean="0"/>
              <a:t>‹#›</a:t>
            </a:fld>
            <a:endParaRPr lang="tr-TR"/>
          </a:p>
        </p:txBody>
      </p:sp>
    </p:spTree>
    <p:extLst>
      <p:ext uri="{BB962C8B-B14F-4D97-AF65-F5344CB8AC3E}">
        <p14:creationId xmlns:p14="http://schemas.microsoft.com/office/powerpoint/2010/main" val="2488267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F2414C4-567C-4B28-B1D6-FF0781B792E8}" type="datetimeFigureOut">
              <a:rPr lang="tr-TR" smtClean="0"/>
              <a:t>11.12.2023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84E6B05-A3DC-4584-84F2-834E4B746275}" type="slidenum">
              <a:rPr lang="tr-TR" smtClean="0"/>
              <a:t>‹#›</a:t>
            </a:fld>
            <a:endParaRPr lang="tr-TR"/>
          </a:p>
        </p:txBody>
      </p:sp>
    </p:spTree>
    <p:extLst>
      <p:ext uri="{BB962C8B-B14F-4D97-AF65-F5344CB8AC3E}">
        <p14:creationId xmlns:p14="http://schemas.microsoft.com/office/powerpoint/2010/main" val="2242865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8593667" y="6272784"/>
            <a:ext cx="2644309" cy="365125"/>
          </a:xfrm>
        </p:spPr>
        <p:txBody>
          <a:bodyPr/>
          <a:lstStyle/>
          <a:p>
            <a:fld id="{5F2414C4-567C-4B28-B1D6-FF0781B792E8}" type="datetimeFigureOut">
              <a:rPr lang="tr-TR" smtClean="0"/>
              <a:t>11.12.2023</a:t>
            </a:fld>
            <a:endParaRPr lang="tr-TR"/>
          </a:p>
        </p:txBody>
      </p:sp>
      <p:sp>
        <p:nvSpPr>
          <p:cNvPr id="5" name="Footer Placeholder 4"/>
          <p:cNvSpPr>
            <a:spLocks noGrp="1"/>
          </p:cNvSpPr>
          <p:nvPr>
            <p:ph type="ftr" sz="quarter" idx="11"/>
          </p:nvPr>
        </p:nvSpPr>
        <p:spPr>
          <a:xfrm>
            <a:off x="2182708" y="6272784"/>
            <a:ext cx="6327648" cy="365125"/>
          </a:xfrm>
        </p:spPr>
        <p:txBody>
          <a:bodyPr/>
          <a:lstStyle/>
          <a:p>
            <a:endParaRPr lang="tr-T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E84E6B05-A3DC-4584-84F2-834E4B746275}" type="slidenum">
              <a:rPr lang="tr-TR" smtClean="0"/>
              <a:t>‹#›</a:t>
            </a:fld>
            <a:endParaRPr lang="tr-TR"/>
          </a:p>
        </p:txBody>
      </p:sp>
    </p:spTree>
    <p:extLst>
      <p:ext uri="{BB962C8B-B14F-4D97-AF65-F5344CB8AC3E}">
        <p14:creationId xmlns:p14="http://schemas.microsoft.com/office/powerpoint/2010/main" val="3712523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F2414C4-567C-4B28-B1D6-FF0781B792E8}" type="datetimeFigureOut">
              <a:rPr lang="tr-TR" smtClean="0"/>
              <a:t>11.12.2023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84E6B05-A3DC-4584-84F2-834E4B746275}" type="slidenum">
              <a:rPr lang="tr-TR" smtClean="0"/>
              <a:t>‹#›</a:t>
            </a:fld>
            <a:endParaRPr lang="tr-TR"/>
          </a:p>
        </p:txBody>
      </p:sp>
    </p:spTree>
    <p:extLst>
      <p:ext uri="{BB962C8B-B14F-4D97-AF65-F5344CB8AC3E}">
        <p14:creationId xmlns:p14="http://schemas.microsoft.com/office/powerpoint/2010/main" val="1345196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F2414C4-567C-4B28-B1D6-FF0781B792E8}" type="datetimeFigureOut">
              <a:rPr lang="tr-TR" smtClean="0"/>
              <a:t>11.12.2023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84E6B05-A3DC-4584-84F2-834E4B746275}" type="slidenum">
              <a:rPr lang="tr-TR" smtClean="0"/>
              <a:t>‹#›</a:t>
            </a:fld>
            <a:endParaRPr lang="tr-TR"/>
          </a:p>
        </p:txBody>
      </p:sp>
    </p:spTree>
    <p:extLst>
      <p:ext uri="{BB962C8B-B14F-4D97-AF65-F5344CB8AC3E}">
        <p14:creationId xmlns:p14="http://schemas.microsoft.com/office/powerpoint/2010/main" val="1642074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F2414C4-567C-4B28-B1D6-FF0781B792E8}" type="datetimeFigureOut">
              <a:rPr lang="tr-TR" smtClean="0"/>
              <a:t>11.12.2023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84E6B05-A3DC-4584-84F2-834E4B746275}" type="slidenum">
              <a:rPr lang="tr-TR" smtClean="0"/>
              <a:t>‹#›</a:t>
            </a:fld>
            <a:endParaRPr lang="tr-TR"/>
          </a:p>
        </p:txBody>
      </p:sp>
    </p:spTree>
    <p:extLst>
      <p:ext uri="{BB962C8B-B14F-4D97-AF65-F5344CB8AC3E}">
        <p14:creationId xmlns:p14="http://schemas.microsoft.com/office/powerpoint/2010/main" val="436963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2414C4-567C-4B28-B1D6-FF0781B792E8}" type="datetimeFigureOut">
              <a:rPr lang="tr-TR" smtClean="0"/>
              <a:t>11.12.2023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84E6B05-A3DC-4584-84F2-834E4B746275}" type="slidenum">
              <a:rPr lang="tr-TR" smtClean="0"/>
              <a:t>‹#›</a:t>
            </a:fld>
            <a:endParaRPr lang="tr-TR"/>
          </a:p>
        </p:txBody>
      </p:sp>
    </p:spTree>
    <p:extLst>
      <p:ext uri="{BB962C8B-B14F-4D97-AF65-F5344CB8AC3E}">
        <p14:creationId xmlns:p14="http://schemas.microsoft.com/office/powerpoint/2010/main" val="2549984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F2414C4-567C-4B28-B1D6-FF0781B792E8}" type="datetimeFigureOut">
              <a:rPr lang="tr-TR" smtClean="0"/>
              <a:t>11.12.2023</a:t>
            </a:fld>
            <a:endParaRPr lang="tr-TR"/>
          </a:p>
        </p:txBody>
      </p:sp>
      <p:sp>
        <p:nvSpPr>
          <p:cNvPr id="6" name="Footer Placeholder 5"/>
          <p:cNvSpPr>
            <a:spLocks noGrp="1"/>
          </p:cNvSpPr>
          <p:nvPr>
            <p:ph type="ftr" sz="quarter" idx="11"/>
          </p:nvPr>
        </p:nvSpPr>
        <p:spPr/>
        <p:txBody>
          <a:bodyPr/>
          <a:lstStyle/>
          <a:p>
            <a:endParaRPr lang="tr-T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84E6B05-A3DC-4584-84F2-834E4B746275}" type="slidenum">
              <a:rPr lang="tr-TR" smtClean="0"/>
              <a:t>‹#›</a:t>
            </a:fld>
            <a:endParaRPr lang="tr-TR"/>
          </a:p>
        </p:txBody>
      </p:sp>
    </p:spTree>
    <p:extLst>
      <p:ext uri="{BB962C8B-B14F-4D97-AF65-F5344CB8AC3E}">
        <p14:creationId xmlns:p14="http://schemas.microsoft.com/office/powerpoint/2010/main" val="2260355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F2414C4-567C-4B28-B1D6-FF0781B792E8}" type="datetimeFigureOut">
              <a:rPr lang="tr-TR" smtClean="0"/>
              <a:t>11.12.2023</a:t>
            </a:fld>
            <a:endParaRPr lang="tr-T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84E6B05-A3DC-4584-84F2-834E4B746275}" type="slidenum">
              <a:rPr lang="tr-TR" smtClean="0"/>
              <a:t>‹#›</a:t>
            </a:fld>
            <a:endParaRPr lang="tr-TR"/>
          </a:p>
        </p:txBody>
      </p:sp>
    </p:spTree>
    <p:extLst>
      <p:ext uri="{BB962C8B-B14F-4D97-AF65-F5344CB8AC3E}">
        <p14:creationId xmlns:p14="http://schemas.microsoft.com/office/powerpoint/2010/main" val="3349249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5F2414C4-567C-4B28-B1D6-FF0781B792E8}" type="datetimeFigureOut">
              <a:rPr lang="tr-TR" smtClean="0"/>
              <a:t>11.12.2023</a:t>
            </a:fld>
            <a:endParaRPr lang="tr-T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tr-T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E84E6B05-A3DC-4584-84F2-834E4B746275}" type="slidenum">
              <a:rPr lang="tr-TR" smtClean="0"/>
              <a:t>‹#›</a:t>
            </a:fld>
            <a:endParaRPr lang="tr-TR"/>
          </a:p>
        </p:txBody>
      </p:sp>
    </p:spTree>
    <p:extLst>
      <p:ext uri="{BB962C8B-B14F-4D97-AF65-F5344CB8AC3E}">
        <p14:creationId xmlns:p14="http://schemas.microsoft.com/office/powerpoint/2010/main" val="3375671493"/>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2A2186-EFB9-5E73-8716-D2CEB6127392}"/>
              </a:ext>
            </a:extLst>
          </p:cNvPr>
          <p:cNvSpPr>
            <a:spLocks noGrp="1"/>
          </p:cNvSpPr>
          <p:nvPr>
            <p:ph type="ctrTitle"/>
          </p:nvPr>
        </p:nvSpPr>
        <p:spPr/>
        <p:txBody>
          <a:bodyPr/>
          <a:lstStyle/>
          <a:p>
            <a:r>
              <a:rPr lang="tr-TR" dirty="0" err="1"/>
              <a:t>OperatIng</a:t>
            </a:r>
            <a:r>
              <a:rPr lang="tr-TR" dirty="0"/>
              <a:t> </a:t>
            </a:r>
            <a:r>
              <a:rPr lang="tr-TR" dirty="0" err="1"/>
              <a:t>Systems</a:t>
            </a:r>
            <a:endParaRPr lang="tr-TR" dirty="0"/>
          </a:p>
        </p:txBody>
      </p:sp>
      <p:sp>
        <p:nvSpPr>
          <p:cNvPr id="3" name="Alt Başlık 2">
            <a:extLst>
              <a:ext uri="{FF2B5EF4-FFF2-40B4-BE49-F238E27FC236}">
                <a16:creationId xmlns:a16="http://schemas.microsoft.com/office/drawing/2014/main" id="{0AF19F8F-E821-76DE-343D-F153D07C7F38}"/>
              </a:ext>
            </a:extLst>
          </p:cNvPr>
          <p:cNvSpPr>
            <a:spLocks noGrp="1"/>
          </p:cNvSpPr>
          <p:nvPr>
            <p:ph type="subTitle" idx="1"/>
          </p:nvPr>
        </p:nvSpPr>
        <p:spPr>
          <a:xfrm>
            <a:off x="1069847" y="4389120"/>
            <a:ext cx="8428715" cy="1069848"/>
          </a:xfrm>
        </p:spPr>
        <p:txBody>
          <a:bodyPr/>
          <a:lstStyle/>
          <a:p>
            <a:pPr algn="r"/>
            <a:r>
              <a:rPr lang="tr-TR" dirty="0" err="1"/>
              <a:t>H.Bodur</a:t>
            </a:r>
            <a:endParaRPr lang="tr-TR" dirty="0"/>
          </a:p>
        </p:txBody>
      </p:sp>
    </p:spTree>
    <p:extLst>
      <p:ext uri="{BB962C8B-B14F-4D97-AF65-F5344CB8AC3E}">
        <p14:creationId xmlns:p14="http://schemas.microsoft.com/office/powerpoint/2010/main" val="753517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4C3781-930C-27B6-3CEB-09FD0A14477A}"/>
              </a:ext>
            </a:extLst>
          </p:cNvPr>
          <p:cNvSpPr>
            <a:spLocks noGrp="1"/>
          </p:cNvSpPr>
          <p:nvPr>
            <p:ph type="title"/>
          </p:nvPr>
        </p:nvSpPr>
        <p:spPr/>
        <p:txBody>
          <a:bodyPr/>
          <a:lstStyle/>
          <a:p>
            <a:r>
              <a:rPr lang="en-US" dirty="0"/>
              <a:t>Virus vs. malware – what is the difference? </a:t>
            </a:r>
            <a:endParaRPr lang="tr-TR" dirty="0"/>
          </a:p>
        </p:txBody>
      </p:sp>
      <p:sp>
        <p:nvSpPr>
          <p:cNvPr id="3" name="İçerik Yer Tutucusu 2">
            <a:extLst>
              <a:ext uri="{FF2B5EF4-FFF2-40B4-BE49-F238E27FC236}">
                <a16:creationId xmlns:a16="http://schemas.microsoft.com/office/drawing/2014/main" id="{901ED59F-D8CD-80DE-D16D-8FC697E1C8ED}"/>
              </a:ext>
            </a:extLst>
          </p:cNvPr>
          <p:cNvSpPr>
            <a:spLocks noGrp="1"/>
          </p:cNvSpPr>
          <p:nvPr>
            <p:ph idx="1"/>
          </p:nvPr>
        </p:nvSpPr>
        <p:spPr/>
        <p:txBody>
          <a:bodyPr>
            <a:normAutofit/>
          </a:bodyPr>
          <a:lstStyle/>
          <a:p>
            <a:pPr marL="0" indent="0" algn="just">
              <a:buNone/>
            </a:pPr>
            <a:r>
              <a:rPr lang="en-US" dirty="0"/>
              <a:t>The terms “virus” and “malware” are often used interchangeably, but they’re not the same thing. While a computer virus is a type of malware, not all malware are computer viruses. </a:t>
            </a:r>
          </a:p>
          <a:p>
            <a:pPr marL="0" indent="0" algn="just">
              <a:buNone/>
            </a:pPr>
            <a:r>
              <a:rPr lang="en-US" dirty="0"/>
              <a:t>The easiest way to differentiate computer viruses from other forms of malware is to think about viruses in biological terms. Take the flu virus, for example. The flu requires some kind of interaction between two people—like a hand shake, a kiss, or touching something an infected person touched. Once the flu virus gets inside a person’s system it attaches to healthy human cells, using those cells to create more viral cells.</a:t>
            </a:r>
          </a:p>
        </p:txBody>
      </p:sp>
    </p:spTree>
    <p:extLst>
      <p:ext uri="{BB962C8B-B14F-4D97-AF65-F5344CB8AC3E}">
        <p14:creationId xmlns:p14="http://schemas.microsoft.com/office/powerpoint/2010/main" val="2076064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4D3288-E9A5-FFA1-4D2E-8FCE260BD3D3}"/>
              </a:ext>
            </a:extLst>
          </p:cNvPr>
          <p:cNvSpPr>
            <a:spLocks noGrp="1"/>
          </p:cNvSpPr>
          <p:nvPr>
            <p:ph type="title"/>
          </p:nvPr>
        </p:nvSpPr>
        <p:spPr/>
        <p:txBody>
          <a:bodyPr/>
          <a:lstStyle/>
          <a:p>
            <a:r>
              <a:rPr lang="en-US" dirty="0"/>
              <a:t>Virus vs. malware – what is the difference? </a:t>
            </a:r>
            <a:endParaRPr lang="tr-TR" dirty="0"/>
          </a:p>
        </p:txBody>
      </p:sp>
      <p:sp>
        <p:nvSpPr>
          <p:cNvPr id="3" name="İçerik Yer Tutucusu 2">
            <a:extLst>
              <a:ext uri="{FF2B5EF4-FFF2-40B4-BE49-F238E27FC236}">
                <a16:creationId xmlns:a16="http://schemas.microsoft.com/office/drawing/2014/main" id="{03749AA6-A359-5B9A-36C3-EC0C2D65AB4F}"/>
              </a:ext>
            </a:extLst>
          </p:cNvPr>
          <p:cNvSpPr>
            <a:spLocks noGrp="1"/>
          </p:cNvSpPr>
          <p:nvPr>
            <p:ph idx="1"/>
          </p:nvPr>
        </p:nvSpPr>
        <p:spPr/>
        <p:txBody>
          <a:bodyPr>
            <a:normAutofit/>
          </a:bodyPr>
          <a:lstStyle/>
          <a:p>
            <a:pPr marL="0" indent="0">
              <a:buNone/>
            </a:pPr>
            <a:r>
              <a:rPr lang="en-US" dirty="0"/>
              <a:t>A computer virus works in much the same way:</a:t>
            </a:r>
          </a:p>
          <a:p>
            <a:pPr marL="514350" indent="-514350">
              <a:buFont typeface="+mj-lt"/>
              <a:buAutoNum type="arabicPeriod"/>
            </a:pPr>
            <a:r>
              <a:rPr lang="en-US" dirty="0"/>
              <a:t>A computer virus requires a host program.</a:t>
            </a:r>
          </a:p>
          <a:p>
            <a:pPr marL="514350" indent="-514350">
              <a:buFont typeface="+mj-lt"/>
              <a:buAutoNum type="arabicPeriod"/>
            </a:pPr>
            <a:r>
              <a:rPr lang="en-US" dirty="0"/>
              <a:t>A computer virus requires user action to transmit from one system to another.</a:t>
            </a:r>
          </a:p>
          <a:p>
            <a:pPr marL="514350" indent="-514350">
              <a:buFont typeface="+mj-lt"/>
              <a:buAutoNum type="arabicPeriod"/>
            </a:pPr>
            <a:r>
              <a:rPr lang="en-US" dirty="0"/>
              <a:t>A computer virus attaches bits of its own malicious code to other files or replaces files outright with copies of itself.</a:t>
            </a:r>
          </a:p>
          <a:p>
            <a:pPr marL="0" indent="0">
              <a:buNone/>
            </a:pPr>
            <a:r>
              <a:rPr lang="en-US" dirty="0"/>
              <a:t>It’s that second virus trait that tends to confuse people. Viruses can’t spread without some sort of action from a user, like opening up an infected Word document. Worms, on the other hand, are able to spread across systems and networks on their own, making them much more prevalent and dangerous.</a:t>
            </a:r>
          </a:p>
          <a:p>
            <a:pPr marL="0" indent="0">
              <a:buNone/>
            </a:pPr>
            <a:endParaRPr lang="tr-TR" dirty="0"/>
          </a:p>
        </p:txBody>
      </p:sp>
    </p:spTree>
    <p:extLst>
      <p:ext uri="{BB962C8B-B14F-4D97-AF65-F5344CB8AC3E}">
        <p14:creationId xmlns:p14="http://schemas.microsoft.com/office/powerpoint/2010/main" val="3657152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53BAE8-D9BD-DD47-E6E1-8A5E798916F9}"/>
              </a:ext>
            </a:extLst>
          </p:cNvPr>
          <p:cNvSpPr>
            <a:spLocks noGrp="1"/>
          </p:cNvSpPr>
          <p:nvPr>
            <p:ph type="title"/>
          </p:nvPr>
        </p:nvSpPr>
        <p:spPr/>
        <p:txBody>
          <a:bodyPr/>
          <a:lstStyle/>
          <a:p>
            <a:r>
              <a:rPr lang="en-US" dirty="0"/>
              <a:t>Trojan Horse</a:t>
            </a:r>
            <a:endParaRPr lang="tr-TR" dirty="0"/>
          </a:p>
        </p:txBody>
      </p:sp>
      <p:sp>
        <p:nvSpPr>
          <p:cNvPr id="3" name="İçerik Yer Tutucusu 2">
            <a:extLst>
              <a:ext uri="{FF2B5EF4-FFF2-40B4-BE49-F238E27FC236}">
                <a16:creationId xmlns:a16="http://schemas.microsoft.com/office/drawing/2014/main" id="{DBDB00C1-D606-FF9F-9340-459ACD43F4ED}"/>
              </a:ext>
            </a:extLst>
          </p:cNvPr>
          <p:cNvSpPr>
            <a:spLocks noGrp="1"/>
          </p:cNvSpPr>
          <p:nvPr>
            <p:ph idx="1"/>
          </p:nvPr>
        </p:nvSpPr>
        <p:spPr>
          <a:xfrm>
            <a:off x="3706368" y="2121408"/>
            <a:ext cx="7421879" cy="4050792"/>
          </a:xfrm>
        </p:spPr>
        <p:txBody>
          <a:bodyPr/>
          <a:lstStyle/>
          <a:p>
            <a:pPr marL="0" indent="0" algn="just">
              <a:buNone/>
            </a:pPr>
            <a:r>
              <a:rPr lang="en-US" dirty="0"/>
              <a:t>Trojans can be viruses. A Trojan is a computer program pretending to be something it’s not for the purposes of sneaking onto your computer and delivering some sort of malware. To put it another way, if a virus disguises itself then it’s a Trojan. A Trojan could be a seemingly benign file downloaded off the web or a Word doc attached to an email.</a:t>
            </a:r>
          </a:p>
          <a:p>
            <a:pPr marL="0" indent="0" algn="just">
              <a:buNone/>
            </a:pPr>
            <a:r>
              <a:rPr lang="en-US" dirty="0"/>
              <a:t>A trojan horse can secretly access the login details of a system. Then a malicious user can use these to enter the system as a harmless being.</a:t>
            </a:r>
          </a:p>
          <a:p>
            <a:pPr marL="0" indent="0" algn="just">
              <a:buNone/>
            </a:pPr>
            <a:endParaRPr lang="tr-TR" dirty="0"/>
          </a:p>
        </p:txBody>
      </p:sp>
      <p:pic>
        <p:nvPicPr>
          <p:cNvPr id="4098" name="Picture 2" descr="Trojan Virus Vector Symbol With Laptop And Red Trojan Horse Stock  Illustration - Download Image Now - iStock">
            <a:extLst>
              <a:ext uri="{FF2B5EF4-FFF2-40B4-BE49-F238E27FC236}">
                <a16:creationId xmlns:a16="http://schemas.microsoft.com/office/drawing/2014/main" id="{6C09D834-3BA1-DA89-FD8E-CBFB980C96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3752" y="2121408"/>
            <a:ext cx="2642617" cy="26426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0372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50BBCF6-43B2-B40D-BDA8-1A941F2CBC8C}"/>
              </a:ext>
            </a:extLst>
          </p:cNvPr>
          <p:cNvSpPr>
            <a:spLocks noGrp="1"/>
          </p:cNvSpPr>
          <p:nvPr>
            <p:ph type="title"/>
          </p:nvPr>
        </p:nvSpPr>
        <p:spPr/>
        <p:txBody>
          <a:bodyPr/>
          <a:lstStyle/>
          <a:p>
            <a:r>
              <a:rPr lang="en-US" dirty="0"/>
              <a:t>Prevention of Trojan horse</a:t>
            </a:r>
            <a:endParaRPr lang="tr-TR" dirty="0"/>
          </a:p>
        </p:txBody>
      </p:sp>
      <p:sp>
        <p:nvSpPr>
          <p:cNvPr id="3" name="İçerik Yer Tutucusu 2">
            <a:extLst>
              <a:ext uri="{FF2B5EF4-FFF2-40B4-BE49-F238E27FC236}">
                <a16:creationId xmlns:a16="http://schemas.microsoft.com/office/drawing/2014/main" id="{93D4BAA2-5F4B-9B13-FBB5-32ADDA18E0AD}"/>
              </a:ext>
            </a:extLst>
          </p:cNvPr>
          <p:cNvSpPr>
            <a:spLocks noGrp="1"/>
          </p:cNvSpPr>
          <p:nvPr>
            <p:ph idx="1"/>
          </p:nvPr>
        </p:nvSpPr>
        <p:spPr/>
        <p:txBody>
          <a:bodyPr/>
          <a:lstStyle/>
          <a:p>
            <a:pPr marL="0" indent="0" algn="just">
              <a:buNone/>
            </a:pPr>
            <a:r>
              <a:rPr lang="en-US" dirty="0"/>
              <a:t>There are certain things needs that need to be followed for the user. They are avoiding clicking links from unknown resources. Access the URL that only starts with HTTP. The links received through emails or text messages are not advised to open directly. Before logging into any website, use their official sites to login using the credentials. The Password must be strong and same password should not be followed for all pages.</a:t>
            </a:r>
          </a:p>
          <a:p>
            <a:pPr marL="0" indent="0" algn="just">
              <a:buNone/>
            </a:pPr>
            <a:endParaRPr lang="tr-TR" dirty="0"/>
          </a:p>
        </p:txBody>
      </p:sp>
    </p:spTree>
    <p:extLst>
      <p:ext uri="{BB962C8B-B14F-4D97-AF65-F5344CB8AC3E}">
        <p14:creationId xmlns:p14="http://schemas.microsoft.com/office/powerpoint/2010/main" val="1796367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9D8149-780B-425A-5F34-703ED5323AF1}"/>
              </a:ext>
            </a:extLst>
          </p:cNvPr>
          <p:cNvSpPr>
            <a:spLocks noGrp="1"/>
          </p:cNvSpPr>
          <p:nvPr>
            <p:ph type="title"/>
          </p:nvPr>
        </p:nvSpPr>
        <p:spPr/>
        <p:txBody>
          <a:bodyPr/>
          <a:lstStyle/>
          <a:p>
            <a:r>
              <a:rPr lang="en-US" dirty="0"/>
              <a:t>Trap Door</a:t>
            </a:r>
            <a:endParaRPr lang="tr-TR" dirty="0"/>
          </a:p>
        </p:txBody>
      </p:sp>
      <p:sp>
        <p:nvSpPr>
          <p:cNvPr id="3" name="İçerik Yer Tutucusu 2">
            <a:extLst>
              <a:ext uri="{FF2B5EF4-FFF2-40B4-BE49-F238E27FC236}">
                <a16:creationId xmlns:a16="http://schemas.microsoft.com/office/drawing/2014/main" id="{FD4AF087-CF1D-2609-575D-1D347F11F45A}"/>
              </a:ext>
            </a:extLst>
          </p:cNvPr>
          <p:cNvSpPr>
            <a:spLocks noGrp="1"/>
          </p:cNvSpPr>
          <p:nvPr>
            <p:ph idx="1"/>
          </p:nvPr>
        </p:nvSpPr>
        <p:spPr/>
        <p:txBody>
          <a:bodyPr/>
          <a:lstStyle/>
          <a:p>
            <a:pPr marL="0" indent="0" algn="just">
              <a:buNone/>
            </a:pPr>
            <a:r>
              <a:rPr lang="en-US" dirty="0"/>
              <a:t>The trap door is also known as the back door. In which, the Programmer designs a security or secret code that gives a threat to the system. The trap door program threat is one in which the designer keeps a hole in the program, so it can be handled only by the designer. So, it is very difficult to track or find the hole in the program and need to go through the entire source code. This security hole helps the designer access that system. When the system is in an abnormal state, if we take data backup it also contains hidden threats.</a:t>
            </a:r>
          </a:p>
          <a:p>
            <a:pPr marL="0" indent="0" algn="just">
              <a:buNone/>
            </a:pPr>
            <a:endParaRPr lang="tr-TR" dirty="0"/>
          </a:p>
        </p:txBody>
      </p:sp>
    </p:spTree>
    <p:extLst>
      <p:ext uri="{BB962C8B-B14F-4D97-AF65-F5344CB8AC3E}">
        <p14:creationId xmlns:p14="http://schemas.microsoft.com/office/powerpoint/2010/main" val="14148957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5E256F-4600-2DB4-6E35-22F36FBF3809}"/>
              </a:ext>
            </a:extLst>
          </p:cNvPr>
          <p:cNvSpPr>
            <a:spLocks noGrp="1"/>
          </p:cNvSpPr>
          <p:nvPr>
            <p:ph type="title"/>
          </p:nvPr>
        </p:nvSpPr>
        <p:spPr/>
        <p:txBody>
          <a:bodyPr/>
          <a:lstStyle/>
          <a:p>
            <a:r>
              <a:rPr lang="en-US" dirty="0"/>
              <a:t>Trap Door Purpose</a:t>
            </a:r>
            <a:endParaRPr lang="tr-TR" dirty="0"/>
          </a:p>
        </p:txBody>
      </p:sp>
      <p:sp>
        <p:nvSpPr>
          <p:cNvPr id="3" name="İçerik Yer Tutucusu 2">
            <a:extLst>
              <a:ext uri="{FF2B5EF4-FFF2-40B4-BE49-F238E27FC236}">
                <a16:creationId xmlns:a16="http://schemas.microsoft.com/office/drawing/2014/main" id="{78C7488F-4185-2F76-6CDF-1E3AEBBA82C6}"/>
              </a:ext>
            </a:extLst>
          </p:cNvPr>
          <p:cNvSpPr>
            <a:spLocks noGrp="1"/>
          </p:cNvSpPr>
          <p:nvPr>
            <p:ph idx="1"/>
          </p:nvPr>
        </p:nvSpPr>
        <p:spPr/>
        <p:txBody>
          <a:bodyPr>
            <a:normAutofit/>
          </a:bodyPr>
          <a:lstStyle/>
          <a:p>
            <a:pPr marL="0" indent="0" algn="just">
              <a:buNone/>
            </a:pPr>
            <a:r>
              <a:rPr lang="en-US" dirty="0"/>
              <a:t>The Legitimate use of trap door threat is the designers don’t actually create a hole or security code, but instead, they leave the space in the code. These blanks are used by the technicians for the emergency purpose of handling the data. The trap door is a kind of secret password used by developers for maintenance purposes.</a:t>
            </a:r>
          </a:p>
          <a:p>
            <a:pPr marL="0" indent="0" algn="just">
              <a:buNone/>
            </a:pPr>
            <a:endParaRPr lang="tr-TR" dirty="0"/>
          </a:p>
        </p:txBody>
      </p:sp>
    </p:spTree>
    <p:extLst>
      <p:ext uri="{BB962C8B-B14F-4D97-AF65-F5344CB8AC3E}">
        <p14:creationId xmlns:p14="http://schemas.microsoft.com/office/powerpoint/2010/main" val="48545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98DA55-BF13-7426-DFB6-9564F638F356}"/>
              </a:ext>
            </a:extLst>
          </p:cNvPr>
          <p:cNvSpPr>
            <a:spLocks noGrp="1"/>
          </p:cNvSpPr>
          <p:nvPr>
            <p:ph type="title"/>
          </p:nvPr>
        </p:nvSpPr>
        <p:spPr/>
        <p:txBody>
          <a:bodyPr/>
          <a:lstStyle/>
          <a:p>
            <a:r>
              <a:rPr lang="en-US" dirty="0"/>
              <a:t>Effects of Security</a:t>
            </a:r>
            <a:endParaRPr lang="tr-TR" dirty="0"/>
          </a:p>
        </p:txBody>
      </p:sp>
      <p:sp>
        <p:nvSpPr>
          <p:cNvPr id="3" name="İçerik Yer Tutucusu 2">
            <a:extLst>
              <a:ext uri="{FF2B5EF4-FFF2-40B4-BE49-F238E27FC236}">
                <a16:creationId xmlns:a16="http://schemas.microsoft.com/office/drawing/2014/main" id="{D9D0152D-F773-12E1-23C9-2AC3C7D9DB8A}"/>
              </a:ext>
            </a:extLst>
          </p:cNvPr>
          <p:cNvSpPr>
            <a:spLocks noGrp="1"/>
          </p:cNvSpPr>
          <p:nvPr>
            <p:ph idx="1"/>
          </p:nvPr>
        </p:nvSpPr>
        <p:spPr/>
        <p:txBody>
          <a:bodyPr/>
          <a:lstStyle/>
          <a:p>
            <a:pPr marL="0" indent="0" algn="just">
              <a:buNone/>
            </a:pPr>
            <a:r>
              <a:rPr lang="en-US" dirty="0"/>
              <a:t>The effects of the trapdoor can be easily identified by persons who know the flow of the trapdoor and its vulnerability. Software vendors know the threats of trapdoors and the ways to avoid them, but nowadays users identify the threats and solve themselves without informing about the trap door threats to the specialists.</a:t>
            </a:r>
          </a:p>
          <a:p>
            <a:pPr marL="0" indent="0" algn="just">
              <a:buNone/>
            </a:pPr>
            <a:endParaRPr lang="tr-TR" dirty="0"/>
          </a:p>
        </p:txBody>
      </p:sp>
    </p:spTree>
    <p:extLst>
      <p:ext uri="{BB962C8B-B14F-4D97-AF65-F5344CB8AC3E}">
        <p14:creationId xmlns:p14="http://schemas.microsoft.com/office/powerpoint/2010/main" val="14818190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D9BE2B8-35F6-A102-A1BC-1960B6427F44}"/>
              </a:ext>
            </a:extLst>
          </p:cNvPr>
          <p:cNvSpPr>
            <a:spLocks noGrp="1"/>
          </p:cNvSpPr>
          <p:nvPr>
            <p:ph type="title"/>
          </p:nvPr>
        </p:nvSpPr>
        <p:spPr/>
        <p:txBody>
          <a:bodyPr/>
          <a:lstStyle/>
          <a:p>
            <a:r>
              <a:rPr lang="en-US" dirty="0"/>
              <a:t>Worm</a:t>
            </a:r>
            <a:endParaRPr lang="tr-TR" dirty="0"/>
          </a:p>
        </p:txBody>
      </p:sp>
      <p:sp>
        <p:nvSpPr>
          <p:cNvPr id="3" name="İçerik Yer Tutucusu 2">
            <a:extLst>
              <a:ext uri="{FF2B5EF4-FFF2-40B4-BE49-F238E27FC236}">
                <a16:creationId xmlns:a16="http://schemas.microsoft.com/office/drawing/2014/main" id="{FE09DD76-9615-F1B4-AF4A-1EFE1C4C1B77}"/>
              </a:ext>
            </a:extLst>
          </p:cNvPr>
          <p:cNvSpPr>
            <a:spLocks noGrp="1"/>
          </p:cNvSpPr>
          <p:nvPr>
            <p:ph idx="1"/>
          </p:nvPr>
        </p:nvSpPr>
        <p:spPr>
          <a:xfrm>
            <a:off x="4516016" y="2121408"/>
            <a:ext cx="6612232" cy="4050792"/>
          </a:xfrm>
        </p:spPr>
        <p:txBody>
          <a:bodyPr/>
          <a:lstStyle/>
          <a:p>
            <a:pPr marL="0" indent="0" algn="just">
              <a:buNone/>
            </a:pPr>
            <a:r>
              <a:rPr lang="en-US" dirty="0"/>
              <a:t>A computer worm is a type of malware that can automatically propagate or self-replicate without human interaction, enabling its spread to other computers across a network. A worm often uses the victim organization’s internet or a local area network (LAN) connection to spread itself.</a:t>
            </a:r>
          </a:p>
          <a:p>
            <a:pPr marL="0" indent="0" algn="just">
              <a:buNone/>
            </a:pPr>
            <a:r>
              <a:rPr lang="en-US" dirty="0"/>
              <a:t>A worm can destroy a system by using its resources to extreme levels. It can generate multiple copies which claim all the resources and don't allow any other processes to access them. A worm can shut down a whole network in this way.</a:t>
            </a:r>
          </a:p>
          <a:p>
            <a:pPr marL="0" indent="0" algn="just">
              <a:buNone/>
            </a:pPr>
            <a:endParaRPr lang="tr-TR" dirty="0"/>
          </a:p>
        </p:txBody>
      </p:sp>
      <p:pic>
        <p:nvPicPr>
          <p:cNvPr id="3074" name="Picture 2" descr="What is a Computer Worm ? How to Remove • Adlice Software">
            <a:extLst>
              <a:ext uri="{FF2B5EF4-FFF2-40B4-BE49-F238E27FC236}">
                <a16:creationId xmlns:a16="http://schemas.microsoft.com/office/drawing/2014/main" id="{0527D81F-25BB-EC48-437C-5DEBAE1A8D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3752" y="2135777"/>
            <a:ext cx="3373017" cy="22486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81538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081435-A075-6937-CDA0-1D776463538D}"/>
              </a:ext>
            </a:extLst>
          </p:cNvPr>
          <p:cNvSpPr>
            <a:spLocks noGrp="1"/>
          </p:cNvSpPr>
          <p:nvPr>
            <p:ph type="title"/>
          </p:nvPr>
        </p:nvSpPr>
        <p:spPr/>
        <p:txBody>
          <a:bodyPr/>
          <a:lstStyle/>
          <a:p>
            <a:r>
              <a:rPr lang="en-US" dirty="0"/>
              <a:t>Signs of a worm infection</a:t>
            </a:r>
            <a:endParaRPr lang="tr-TR" dirty="0"/>
          </a:p>
        </p:txBody>
      </p:sp>
      <p:sp>
        <p:nvSpPr>
          <p:cNvPr id="3" name="İçerik Yer Tutucusu 2">
            <a:extLst>
              <a:ext uri="{FF2B5EF4-FFF2-40B4-BE49-F238E27FC236}">
                <a16:creationId xmlns:a16="http://schemas.microsoft.com/office/drawing/2014/main" id="{E80A6CDE-439D-FC46-7C5A-29FFE1125ADB}"/>
              </a:ext>
            </a:extLst>
          </p:cNvPr>
          <p:cNvSpPr>
            <a:spLocks noGrp="1"/>
          </p:cNvSpPr>
          <p:nvPr>
            <p:ph idx="1"/>
          </p:nvPr>
        </p:nvSpPr>
        <p:spPr/>
        <p:txBody>
          <a:bodyPr>
            <a:normAutofit/>
          </a:bodyPr>
          <a:lstStyle/>
          <a:p>
            <a:r>
              <a:rPr lang="en-US" dirty="0"/>
              <a:t>Slow system performance stemming from high CPU resource usage</a:t>
            </a:r>
          </a:p>
          <a:p>
            <a:r>
              <a:rPr lang="en-US" dirty="0"/>
              <a:t>Hidden or missing files and folders</a:t>
            </a:r>
          </a:p>
          <a:p>
            <a:r>
              <a:rPr lang="en-US" dirty="0"/>
              <a:t>Emails sent to your contacts without your awareness</a:t>
            </a:r>
          </a:p>
          <a:p>
            <a:r>
              <a:rPr lang="en-US" dirty="0"/>
              <a:t>Computer programs crashing without warning</a:t>
            </a:r>
          </a:p>
          <a:p>
            <a:r>
              <a:rPr lang="en-US" dirty="0"/>
              <a:t>Mysterious files or programs that you didn’t install on the computer</a:t>
            </a:r>
          </a:p>
          <a:p>
            <a:r>
              <a:rPr lang="en-US" dirty="0"/>
              <a:t>Programs running or websites launching automatically</a:t>
            </a:r>
          </a:p>
          <a:p>
            <a:r>
              <a:rPr lang="en-US" dirty="0"/>
              <a:t>Unusual browser performance or program behavior</a:t>
            </a:r>
          </a:p>
          <a:p>
            <a:pPr marL="0" indent="0">
              <a:buNone/>
            </a:pPr>
            <a:endParaRPr lang="tr-TR" dirty="0"/>
          </a:p>
        </p:txBody>
      </p:sp>
    </p:spTree>
    <p:extLst>
      <p:ext uri="{BB962C8B-B14F-4D97-AF65-F5344CB8AC3E}">
        <p14:creationId xmlns:p14="http://schemas.microsoft.com/office/powerpoint/2010/main" val="24631694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2395360-AF08-525E-201C-FD91736831AC}"/>
              </a:ext>
            </a:extLst>
          </p:cNvPr>
          <p:cNvSpPr>
            <a:spLocks noGrp="1"/>
          </p:cNvSpPr>
          <p:nvPr>
            <p:ph type="title"/>
          </p:nvPr>
        </p:nvSpPr>
        <p:spPr/>
        <p:txBody>
          <a:bodyPr/>
          <a:lstStyle/>
          <a:p>
            <a:r>
              <a:rPr lang="en-US" dirty="0"/>
              <a:t>Denial of Service</a:t>
            </a:r>
            <a:endParaRPr lang="tr-TR" dirty="0"/>
          </a:p>
        </p:txBody>
      </p:sp>
      <p:sp>
        <p:nvSpPr>
          <p:cNvPr id="3" name="İçerik Yer Tutucusu 2">
            <a:extLst>
              <a:ext uri="{FF2B5EF4-FFF2-40B4-BE49-F238E27FC236}">
                <a16:creationId xmlns:a16="http://schemas.microsoft.com/office/drawing/2014/main" id="{DED10A63-CC25-3660-26D9-FDD26898C6B3}"/>
              </a:ext>
            </a:extLst>
          </p:cNvPr>
          <p:cNvSpPr>
            <a:spLocks noGrp="1"/>
          </p:cNvSpPr>
          <p:nvPr>
            <p:ph idx="1"/>
          </p:nvPr>
        </p:nvSpPr>
        <p:spPr/>
        <p:txBody>
          <a:bodyPr>
            <a:normAutofit/>
          </a:bodyPr>
          <a:lstStyle/>
          <a:p>
            <a:pPr marL="0" indent="0" algn="just">
              <a:buNone/>
            </a:pPr>
            <a:r>
              <a:rPr lang="en-US" dirty="0"/>
              <a:t>A Denial-of-Service (DoS) attack is an attack meant to shut down a machine or network, making it inaccessible to its intended users. DoS attacks accomplish this by flooding the target with traffic, or sending it information that triggers a crash. In both instances, the DoS attack deprives legitimate users (i.e. employees, members, or account holders) of the service or resource they expected.</a:t>
            </a:r>
          </a:p>
          <a:p>
            <a:pPr marL="0" indent="0" algn="just">
              <a:buNone/>
            </a:pPr>
            <a:r>
              <a:rPr lang="en-US" dirty="0"/>
              <a:t>Victims of DoS attacks often target web servers of high-profile organizations such as banking, commerce, and media companies, or government and trade organizations. Though DoS attacks do not typically result in the theft or loss of significant information or other assets, they can cost the victim a great deal of time and money to handle.</a:t>
            </a:r>
          </a:p>
          <a:p>
            <a:pPr marL="0" indent="0" algn="just">
              <a:buNone/>
            </a:pPr>
            <a:endParaRPr lang="tr-TR" dirty="0"/>
          </a:p>
        </p:txBody>
      </p:sp>
    </p:spTree>
    <p:extLst>
      <p:ext uri="{BB962C8B-B14F-4D97-AF65-F5344CB8AC3E}">
        <p14:creationId xmlns:p14="http://schemas.microsoft.com/office/powerpoint/2010/main" val="3815863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7EB587-DB75-C92E-A250-397DDE4666C6}"/>
              </a:ext>
            </a:extLst>
          </p:cNvPr>
          <p:cNvSpPr>
            <a:spLocks noGrp="1"/>
          </p:cNvSpPr>
          <p:nvPr>
            <p:ph type="title"/>
          </p:nvPr>
        </p:nvSpPr>
        <p:spPr/>
        <p:txBody>
          <a:bodyPr/>
          <a:lstStyle/>
          <a:p>
            <a:r>
              <a:rPr lang="en-US" dirty="0"/>
              <a:t>Protection and Security in Operating System</a:t>
            </a:r>
            <a:endParaRPr lang="tr-TR" dirty="0"/>
          </a:p>
        </p:txBody>
      </p:sp>
      <p:sp>
        <p:nvSpPr>
          <p:cNvPr id="3" name="İçerik Yer Tutucusu 2">
            <a:extLst>
              <a:ext uri="{FF2B5EF4-FFF2-40B4-BE49-F238E27FC236}">
                <a16:creationId xmlns:a16="http://schemas.microsoft.com/office/drawing/2014/main" id="{6D13BE27-F43F-DAE0-8FFE-492A9522302D}"/>
              </a:ext>
            </a:extLst>
          </p:cNvPr>
          <p:cNvSpPr>
            <a:spLocks noGrp="1"/>
          </p:cNvSpPr>
          <p:nvPr>
            <p:ph idx="1"/>
          </p:nvPr>
        </p:nvSpPr>
        <p:spPr/>
        <p:txBody>
          <a:bodyPr/>
          <a:lstStyle/>
          <a:p>
            <a:pPr marL="0" indent="0" algn="just">
              <a:buNone/>
            </a:pPr>
            <a:r>
              <a:rPr lang="en-US" dirty="0"/>
              <a:t>Protection and security require that computer resources such as CPU, </a:t>
            </a:r>
            <a:r>
              <a:rPr lang="en-US" dirty="0" err="1"/>
              <a:t>softwares</a:t>
            </a:r>
            <a:r>
              <a:rPr lang="en-US" dirty="0"/>
              <a:t>, memory etc. are protected. This extends to the operating system as well as the data in the system. This can be done by ensuring integrity, confidentiality and availability in the operating system. The system must be protected against unauthorized access, viruses, worms etc.</a:t>
            </a:r>
          </a:p>
          <a:p>
            <a:pPr marL="0" indent="0" algn="just">
              <a:buNone/>
            </a:pPr>
            <a:endParaRPr lang="tr-TR" dirty="0"/>
          </a:p>
        </p:txBody>
      </p:sp>
    </p:spTree>
    <p:extLst>
      <p:ext uri="{BB962C8B-B14F-4D97-AF65-F5344CB8AC3E}">
        <p14:creationId xmlns:p14="http://schemas.microsoft.com/office/powerpoint/2010/main" val="15802761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4062EDD-EDAD-CFA9-E3F6-4308E37AA795}"/>
              </a:ext>
            </a:extLst>
          </p:cNvPr>
          <p:cNvSpPr>
            <a:spLocks noGrp="1"/>
          </p:cNvSpPr>
          <p:nvPr>
            <p:ph type="title"/>
          </p:nvPr>
        </p:nvSpPr>
        <p:spPr/>
        <p:txBody>
          <a:bodyPr/>
          <a:lstStyle/>
          <a:p>
            <a:r>
              <a:rPr lang="en-US" dirty="0"/>
              <a:t>Denial of Service</a:t>
            </a:r>
            <a:endParaRPr lang="tr-TR" dirty="0"/>
          </a:p>
        </p:txBody>
      </p:sp>
      <p:sp>
        <p:nvSpPr>
          <p:cNvPr id="3" name="İçerik Yer Tutucusu 2">
            <a:extLst>
              <a:ext uri="{FF2B5EF4-FFF2-40B4-BE49-F238E27FC236}">
                <a16:creationId xmlns:a16="http://schemas.microsoft.com/office/drawing/2014/main" id="{D291D600-19A0-3A95-74A4-5DF15F26ACA9}"/>
              </a:ext>
            </a:extLst>
          </p:cNvPr>
          <p:cNvSpPr>
            <a:spLocks noGrp="1"/>
          </p:cNvSpPr>
          <p:nvPr>
            <p:ph idx="1"/>
          </p:nvPr>
        </p:nvSpPr>
        <p:spPr/>
        <p:txBody>
          <a:bodyPr>
            <a:normAutofit/>
          </a:bodyPr>
          <a:lstStyle/>
          <a:p>
            <a:pPr marL="0" indent="0" algn="just">
              <a:buNone/>
            </a:pPr>
            <a:r>
              <a:rPr lang="en-US" dirty="0"/>
              <a:t>There are two general methods of DoS attacks: flooding services or crashing services. Flood attacks occur when the system receives too much traffic for the server to buffer, causing them to slow down and eventually stop. Popular flood attacks include:</a:t>
            </a:r>
          </a:p>
        </p:txBody>
      </p:sp>
    </p:spTree>
    <p:extLst>
      <p:ext uri="{BB962C8B-B14F-4D97-AF65-F5344CB8AC3E}">
        <p14:creationId xmlns:p14="http://schemas.microsoft.com/office/powerpoint/2010/main" val="35127696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DB8465-4BCE-A3E8-DC18-21ECF01A97EB}"/>
              </a:ext>
            </a:extLst>
          </p:cNvPr>
          <p:cNvSpPr>
            <a:spLocks noGrp="1"/>
          </p:cNvSpPr>
          <p:nvPr>
            <p:ph type="title"/>
          </p:nvPr>
        </p:nvSpPr>
        <p:spPr/>
        <p:txBody>
          <a:bodyPr/>
          <a:lstStyle/>
          <a:p>
            <a:r>
              <a:rPr lang="en-US" dirty="0"/>
              <a:t>Buffer overflow attack</a:t>
            </a:r>
            <a:endParaRPr lang="tr-TR" dirty="0"/>
          </a:p>
        </p:txBody>
      </p:sp>
      <p:sp>
        <p:nvSpPr>
          <p:cNvPr id="3" name="İçerik Yer Tutucusu 2">
            <a:extLst>
              <a:ext uri="{FF2B5EF4-FFF2-40B4-BE49-F238E27FC236}">
                <a16:creationId xmlns:a16="http://schemas.microsoft.com/office/drawing/2014/main" id="{778391A0-F573-3764-6E7A-EDF196DF24A4}"/>
              </a:ext>
            </a:extLst>
          </p:cNvPr>
          <p:cNvSpPr>
            <a:spLocks noGrp="1"/>
          </p:cNvSpPr>
          <p:nvPr>
            <p:ph idx="1"/>
          </p:nvPr>
        </p:nvSpPr>
        <p:spPr/>
        <p:txBody>
          <a:bodyPr>
            <a:normAutofit/>
          </a:bodyPr>
          <a:lstStyle/>
          <a:p>
            <a:pPr marL="0" indent="0" algn="just">
              <a:buNone/>
            </a:pPr>
            <a:r>
              <a:rPr lang="tr-TR" dirty="0" err="1"/>
              <a:t>It</a:t>
            </a:r>
            <a:r>
              <a:rPr lang="tr-TR" dirty="0"/>
              <a:t> is </a:t>
            </a:r>
            <a:r>
              <a:rPr lang="tr-TR" dirty="0" err="1"/>
              <a:t>the</a:t>
            </a:r>
            <a:r>
              <a:rPr lang="tr-TR" dirty="0"/>
              <a:t> </a:t>
            </a:r>
            <a:r>
              <a:rPr lang="en-US" dirty="0"/>
              <a:t>most common DoS attack. The concept is to send more traffic to a network address than the programmers have built the system to handle. It includes the attacks listed below, in addition to others that are designed to exploit bugs specific to certain applications or networks</a:t>
            </a:r>
          </a:p>
          <a:p>
            <a:pPr marL="0" indent="0" algn="just">
              <a:buNone/>
            </a:pPr>
            <a:endParaRPr lang="tr-TR" dirty="0"/>
          </a:p>
        </p:txBody>
      </p:sp>
    </p:spTree>
    <p:extLst>
      <p:ext uri="{BB962C8B-B14F-4D97-AF65-F5344CB8AC3E}">
        <p14:creationId xmlns:p14="http://schemas.microsoft.com/office/powerpoint/2010/main" val="2933560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6CBDBF-522F-DABF-6E0C-5C162C88546E}"/>
              </a:ext>
            </a:extLst>
          </p:cNvPr>
          <p:cNvSpPr>
            <a:spLocks noGrp="1"/>
          </p:cNvSpPr>
          <p:nvPr>
            <p:ph type="title"/>
          </p:nvPr>
        </p:nvSpPr>
        <p:spPr/>
        <p:txBody>
          <a:bodyPr/>
          <a:lstStyle/>
          <a:p>
            <a:r>
              <a:rPr lang="en-US" dirty="0"/>
              <a:t>ICMP flood</a:t>
            </a:r>
            <a:endParaRPr lang="tr-TR" dirty="0"/>
          </a:p>
        </p:txBody>
      </p:sp>
      <p:sp>
        <p:nvSpPr>
          <p:cNvPr id="3" name="İçerik Yer Tutucusu 2">
            <a:extLst>
              <a:ext uri="{FF2B5EF4-FFF2-40B4-BE49-F238E27FC236}">
                <a16:creationId xmlns:a16="http://schemas.microsoft.com/office/drawing/2014/main" id="{7127C6CE-C5D3-7F75-8372-B026B887B5DF}"/>
              </a:ext>
            </a:extLst>
          </p:cNvPr>
          <p:cNvSpPr>
            <a:spLocks noGrp="1"/>
          </p:cNvSpPr>
          <p:nvPr>
            <p:ph idx="1"/>
          </p:nvPr>
        </p:nvSpPr>
        <p:spPr/>
        <p:txBody>
          <a:bodyPr>
            <a:normAutofit/>
          </a:bodyPr>
          <a:lstStyle/>
          <a:p>
            <a:pPr marL="0" indent="0" algn="just">
              <a:buNone/>
            </a:pPr>
            <a:r>
              <a:rPr lang="tr-TR" dirty="0" err="1"/>
              <a:t>It</a:t>
            </a:r>
            <a:r>
              <a:rPr lang="tr-TR" dirty="0"/>
              <a:t> </a:t>
            </a:r>
            <a:r>
              <a:rPr lang="en-US" dirty="0"/>
              <a:t>leverages misconfigured network devices by sending spoofed packets that ping every computer on the targeted network, instead of just one specific machine. The network is then triggered to amplify the traffic. This attack is also known as the </a:t>
            </a:r>
            <a:r>
              <a:rPr lang="en-US" dirty="0" err="1"/>
              <a:t>smurf</a:t>
            </a:r>
            <a:r>
              <a:rPr lang="en-US" dirty="0"/>
              <a:t> attack or ping of death.</a:t>
            </a:r>
          </a:p>
          <a:p>
            <a:pPr marL="0" indent="0" algn="just">
              <a:buNone/>
            </a:pPr>
            <a:endParaRPr lang="tr-TR" dirty="0"/>
          </a:p>
        </p:txBody>
      </p:sp>
    </p:spTree>
    <p:extLst>
      <p:ext uri="{BB962C8B-B14F-4D97-AF65-F5344CB8AC3E}">
        <p14:creationId xmlns:p14="http://schemas.microsoft.com/office/powerpoint/2010/main" val="1084630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792852-00F9-D6CD-C770-9EFCE5145810}"/>
              </a:ext>
            </a:extLst>
          </p:cNvPr>
          <p:cNvSpPr>
            <a:spLocks noGrp="1"/>
          </p:cNvSpPr>
          <p:nvPr>
            <p:ph type="title"/>
          </p:nvPr>
        </p:nvSpPr>
        <p:spPr/>
        <p:txBody>
          <a:bodyPr/>
          <a:lstStyle/>
          <a:p>
            <a:r>
              <a:rPr lang="en-US" dirty="0"/>
              <a:t>SYN flood</a:t>
            </a:r>
            <a:endParaRPr lang="tr-TR" dirty="0"/>
          </a:p>
        </p:txBody>
      </p:sp>
      <p:sp>
        <p:nvSpPr>
          <p:cNvPr id="3" name="İçerik Yer Tutucusu 2">
            <a:extLst>
              <a:ext uri="{FF2B5EF4-FFF2-40B4-BE49-F238E27FC236}">
                <a16:creationId xmlns:a16="http://schemas.microsoft.com/office/drawing/2014/main" id="{1EC3F1B0-8B55-BCC4-6F2F-9E5C7FF0C84C}"/>
              </a:ext>
            </a:extLst>
          </p:cNvPr>
          <p:cNvSpPr>
            <a:spLocks noGrp="1"/>
          </p:cNvSpPr>
          <p:nvPr>
            <p:ph idx="1"/>
          </p:nvPr>
        </p:nvSpPr>
        <p:spPr/>
        <p:txBody>
          <a:bodyPr>
            <a:normAutofit/>
          </a:bodyPr>
          <a:lstStyle/>
          <a:p>
            <a:pPr marL="0" indent="0" algn="just">
              <a:buNone/>
            </a:pPr>
            <a:r>
              <a:rPr lang="tr-TR" dirty="0" err="1"/>
              <a:t>It</a:t>
            </a:r>
            <a:r>
              <a:rPr lang="tr-TR" dirty="0"/>
              <a:t> </a:t>
            </a:r>
            <a:r>
              <a:rPr lang="en-US" dirty="0"/>
              <a:t>sends a request to connect to a server, but never completes the handshake. Continues until all open ports are saturated with requests and none are available for legitimate users to connect to.</a:t>
            </a:r>
          </a:p>
          <a:p>
            <a:pPr marL="0" indent="0" algn="just">
              <a:buNone/>
            </a:pPr>
            <a:endParaRPr lang="tr-TR" dirty="0"/>
          </a:p>
        </p:txBody>
      </p:sp>
    </p:spTree>
    <p:extLst>
      <p:ext uri="{BB962C8B-B14F-4D97-AF65-F5344CB8AC3E}">
        <p14:creationId xmlns:p14="http://schemas.microsoft.com/office/powerpoint/2010/main" val="29880020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03A8CC6-F3A1-9D0F-5955-645F76537E47}"/>
              </a:ext>
            </a:extLst>
          </p:cNvPr>
          <p:cNvSpPr>
            <a:spLocks noGrp="1"/>
          </p:cNvSpPr>
          <p:nvPr>
            <p:ph type="title"/>
          </p:nvPr>
        </p:nvSpPr>
        <p:spPr/>
        <p:txBody>
          <a:bodyPr/>
          <a:lstStyle/>
          <a:p>
            <a:r>
              <a:rPr lang="en-US" dirty="0"/>
              <a:t>Other DoS attacks</a:t>
            </a:r>
            <a:endParaRPr lang="tr-TR" dirty="0"/>
          </a:p>
        </p:txBody>
      </p:sp>
      <p:sp>
        <p:nvSpPr>
          <p:cNvPr id="3" name="İçerik Yer Tutucusu 2">
            <a:extLst>
              <a:ext uri="{FF2B5EF4-FFF2-40B4-BE49-F238E27FC236}">
                <a16:creationId xmlns:a16="http://schemas.microsoft.com/office/drawing/2014/main" id="{C7233A86-9DD2-BCB9-6075-82C0242958CD}"/>
              </a:ext>
            </a:extLst>
          </p:cNvPr>
          <p:cNvSpPr>
            <a:spLocks noGrp="1"/>
          </p:cNvSpPr>
          <p:nvPr>
            <p:ph idx="1"/>
          </p:nvPr>
        </p:nvSpPr>
        <p:spPr/>
        <p:txBody>
          <a:bodyPr>
            <a:normAutofit/>
          </a:bodyPr>
          <a:lstStyle/>
          <a:p>
            <a:pPr marL="0" indent="0" algn="just">
              <a:buNone/>
            </a:pPr>
            <a:r>
              <a:rPr lang="en-US" dirty="0"/>
              <a:t>Other DoS attacks simply exploit vulnerabilities that cause the target system or service to crash. In these attacks, input is sent that takes advantage of bugs in the target that subsequently crash or severely destabilize the system, so that it can’t be accessed or used.</a:t>
            </a:r>
          </a:p>
          <a:p>
            <a:pPr marL="0" indent="0" algn="just">
              <a:buNone/>
            </a:pPr>
            <a:endParaRPr lang="tr-TR" dirty="0"/>
          </a:p>
        </p:txBody>
      </p:sp>
    </p:spTree>
    <p:extLst>
      <p:ext uri="{BB962C8B-B14F-4D97-AF65-F5344CB8AC3E}">
        <p14:creationId xmlns:p14="http://schemas.microsoft.com/office/powerpoint/2010/main" val="40693213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EF7F22-A178-0A61-DEB4-26F6C98B5B10}"/>
              </a:ext>
            </a:extLst>
          </p:cNvPr>
          <p:cNvSpPr>
            <a:spLocks noGrp="1"/>
          </p:cNvSpPr>
          <p:nvPr>
            <p:ph type="title"/>
          </p:nvPr>
        </p:nvSpPr>
        <p:spPr/>
        <p:txBody>
          <a:bodyPr/>
          <a:lstStyle/>
          <a:p>
            <a:r>
              <a:rPr lang="en-US" dirty="0"/>
              <a:t>Distributed Denial of Service (DDoS) attack</a:t>
            </a:r>
            <a:endParaRPr lang="tr-TR" dirty="0"/>
          </a:p>
        </p:txBody>
      </p:sp>
      <p:sp>
        <p:nvSpPr>
          <p:cNvPr id="3" name="İçerik Yer Tutucusu 2">
            <a:extLst>
              <a:ext uri="{FF2B5EF4-FFF2-40B4-BE49-F238E27FC236}">
                <a16:creationId xmlns:a16="http://schemas.microsoft.com/office/drawing/2014/main" id="{FE80773F-F4B8-1B9F-0E06-9F951569CDF1}"/>
              </a:ext>
            </a:extLst>
          </p:cNvPr>
          <p:cNvSpPr>
            <a:spLocks noGrp="1"/>
          </p:cNvSpPr>
          <p:nvPr>
            <p:ph idx="1"/>
          </p:nvPr>
        </p:nvSpPr>
        <p:spPr/>
        <p:txBody>
          <a:bodyPr>
            <a:normAutofit/>
          </a:bodyPr>
          <a:lstStyle/>
          <a:p>
            <a:pPr marL="0" indent="0" algn="just">
              <a:buNone/>
            </a:pPr>
            <a:r>
              <a:rPr lang="en-US" dirty="0"/>
              <a:t>An additional type of DoS attack is the Distributed Denial of Service (DDoS) attack. A DDoS attack occurs when multiple systems orchestrate a synchronized DoS attack to a single target. The essential difference is that instead of being attacked from one location, the target is attacked from many locations at once. </a:t>
            </a:r>
            <a:endParaRPr lang="tr-TR" dirty="0"/>
          </a:p>
        </p:txBody>
      </p:sp>
    </p:spTree>
    <p:extLst>
      <p:ext uri="{BB962C8B-B14F-4D97-AF65-F5344CB8AC3E}">
        <p14:creationId xmlns:p14="http://schemas.microsoft.com/office/powerpoint/2010/main" val="36577838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32F47E9-0298-9AEC-71DE-F54800508474}"/>
              </a:ext>
            </a:extLst>
          </p:cNvPr>
          <p:cNvSpPr>
            <a:spLocks noGrp="1"/>
          </p:cNvSpPr>
          <p:nvPr>
            <p:ph type="title"/>
          </p:nvPr>
        </p:nvSpPr>
        <p:spPr/>
        <p:txBody>
          <a:bodyPr/>
          <a:lstStyle/>
          <a:p>
            <a:r>
              <a:rPr lang="en-US" dirty="0"/>
              <a:t>Distributed Denial of Service (DDoS) attack</a:t>
            </a:r>
            <a:endParaRPr lang="tr-TR" dirty="0"/>
          </a:p>
        </p:txBody>
      </p:sp>
      <p:sp>
        <p:nvSpPr>
          <p:cNvPr id="3" name="İçerik Yer Tutucusu 2">
            <a:extLst>
              <a:ext uri="{FF2B5EF4-FFF2-40B4-BE49-F238E27FC236}">
                <a16:creationId xmlns:a16="http://schemas.microsoft.com/office/drawing/2014/main" id="{9E7862F8-EA3F-41BD-8CD4-42D193D92EBA}"/>
              </a:ext>
            </a:extLst>
          </p:cNvPr>
          <p:cNvSpPr>
            <a:spLocks noGrp="1"/>
          </p:cNvSpPr>
          <p:nvPr>
            <p:ph idx="1"/>
          </p:nvPr>
        </p:nvSpPr>
        <p:spPr/>
        <p:txBody>
          <a:bodyPr/>
          <a:lstStyle/>
          <a:p>
            <a:pPr marL="0" indent="0" algn="just">
              <a:buNone/>
            </a:pPr>
            <a:r>
              <a:rPr lang="en-US" u="sng" dirty="0"/>
              <a:t>The distribution of hosts that defines a DDoS provide the attacker multiple advantages</a:t>
            </a:r>
            <a:r>
              <a:rPr lang="en-US" dirty="0"/>
              <a:t>:</a:t>
            </a:r>
          </a:p>
          <a:p>
            <a:pPr marL="0" indent="0" algn="just">
              <a:buNone/>
            </a:pPr>
            <a:r>
              <a:rPr lang="tr-TR" dirty="0" err="1"/>
              <a:t>The</a:t>
            </a:r>
            <a:r>
              <a:rPr lang="tr-TR" dirty="0"/>
              <a:t> </a:t>
            </a:r>
            <a:r>
              <a:rPr lang="tr-TR" dirty="0" err="1"/>
              <a:t>attacker</a:t>
            </a:r>
            <a:r>
              <a:rPr lang="en-US" dirty="0"/>
              <a:t> can leverage the greater volume of machine to execute a seriously disruptive attack.</a:t>
            </a:r>
          </a:p>
          <a:p>
            <a:pPr marL="0" indent="0" algn="just">
              <a:buNone/>
            </a:pPr>
            <a:r>
              <a:rPr lang="en-US" dirty="0"/>
              <a:t>The location of the attack is difficult to detect due to the random distribution of attacking systems (often worldwide)</a:t>
            </a:r>
          </a:p>
          <a:p>
            <a:pPr marL="0" indent="0" algn="just">
              <a:buNone/>
            </a:pPr>
            <a:r>
              <a:rPr lang="en-US" dirty="0"/>
              <a:t>It is more difficult to shut down multiple machines than one</a:t>
            </a:r>
          </a:p>
          <a:p>
            <a:pPr marL="0" indent="0" algn="just">
              <a:buNone/>
            </a:pPr>
            <a:r>
              <a:rPr lang="en-US" dirty="0"/>
              <a:t>The true attacking party is very difficult to identify, as they are disguised behind many (mostly compromised) systems.</a:t>
            </a:r>
          </a:p>
          <a:p>
            <a:pPr marL="0" indent="0" algn="just">
              <a:buNone/>
            </a:pPr>
            <a:endParaRPr lang="tr-TR" dirty="0"/>
          </a:p>
        </p:txBody>
      </p:sp>
    </p:spTree>
    <p:extLst>
      <p:ext uri="{BB962C8B-B14F-4D97-AF65-F5344CB8AC3E}">
        <p14:creationId xmlns:p14="http://schemas.microsoft.com/office/powerpoint/2010/main" val="30106960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D16029-E724-23E0-19E0-A06FE963075E}"/>
              </a:ext>
            </a:extLst>
          </p:cNvPr>
          <p:cNvSpPr>
            <a:spLocks noGrp="1"/>
          </p:cNvSpPr>
          <p:nvPr>
            <p:ph type="title"/>
          </p:nvPr>
        </p:nvSpPr>
        <p:spPr/>
        <p:txBody>
          <a:bodyPr/>
          <a:lstStyle/>
          <a:p>
            <a:r>
              <a:rPr lang="en-US" dirty="0"/>
              <a:t>Protection and Security Methods</a:t>
            </a:r>
            <a:endParaRPr lang="tr-TR" dirty="0"/>
          </a:p>
        </p:txBody>
      </p:sp>
      <p:sp>
        <p:nvSpPr>
          <p:cNvPr id="3" name="İçerik Yer Tutucusu 2">
            <a:extLst>
              <a:ext uri="{FF2B5EF4-FFF2-40B4-BE49-F238E27FC236}">
                <a16:creationId xmlns:a16="http://schemas.microsoft.com/office/drawing/2014/main" id="{544F0782-88BE-1A50-36C4-C36D0F68F66B}"/>
              </a:ext>
            </a:extLst>
          </p:cNvPr>
          <p:cNvSpPr>
            <a:spLocks noGrp="1"/>
          </p:cNvSpPr>
          <p:nvPr>
            <p:ph idx="1"/>
          </p:nvPr>
        </p:nvSpPr>
        <p:spPr/>
        <p:txBody>
          <a:bodyPr/>
          <a:lstStyle/>
          <a:p>
            <a:pPr marL="0" indent="0" algn="just">
              <a:buNone/>
            </a:pPr>
            <a:r>
              <a:rPr lang="en-US" dirty="0"/>
              <a:t>The different methods that may provide protect and security for different computer systems are</a:t>
            </a:r>
            <a:r>
              <a:rPr lang="tr-TR" dirty="0"/>
              <a:t>:</a:t>
            </a:r>
            <a:endParaRPr lang="en-US" dirty="0"/>
          </a:p>
          <a:p>
            <a:pPr marL="0" indent="0" algn="just">
              <a:buNone/>
            </a:pPr>
            <a:endParaRPr lang="en-US" dirty="0"/>
          </a:p>
          <a:p>
            <a:pPr marL="0" indent="0" algn="just">
              <a:buNone/>
            </a:pPr>
            <a:endParaRPr lang="tr-TR" dirty="0"/>
          </a:p>
        </p:txBody>
      </p:sp>
    </p:spTree>
    <p:extLst>
      <p:ext uri="{BB962C8B-B14F-4D97-AF65-F5344CB8AC3E}">
        <p14:creationId xmlns:p14="http://schemas.microsoft.com/office/powerpoint/2010/main" val="25814457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F69BF6-41B8-A2A4-04E6-DD4D47F4F772}"/>
              </a:ext>
            </a:extLst>
          </p:cNvPr>
          <p:cNvSpPr>
            <a:spLocks noGrp="1"/>
          </p:cNvSpPr>
          <p:nvPr>
            <p:ph type="title"/>
          </p:nvPr>
        </p:nvSpPr>
        <p:spPr/>
        <p:txBody>
          <a:bodyPr/>
          <a:lstStyle/>
          <a:p>
            <a:r>
              <a:rPr lang="en-US" dirty="0"/>
              <a:t>Authentication</a:t>
            </a:r>
            <a:endParaRPr lang="tr-TR" dirty="0"/>
          </a:p>
        </p:txBody>
      </p:sp>
      <p:sp>
        <p:nvSpPr>
          <p:cNvPr id="3" name="İçerik Yer Tutucusu 2">
            <a:extLst>
              <a:ext uri="{FF2B5EF4-FFF2-40B4-BE49-F238E27FC236}">
                <a16:creationId xmlns:a16="http://schemas.microsoft.com/office/drawing/2014/main" id="{3C4B92E2-09B8-8BDE-437C-46F2B599F305}"/>
              </a:ext>
            </a:extLst>
          </p:cNvPr>
          <p:cNvSpPr>
            <a:spLocks noGrp="1"/>
          </p:cNvSpPr>
          <p:nvPr>
            <p:ph idx="1"/>
          </p:nvPr>
        </p:nvSpPr>
        <p:spPr/>
        <p:txBody>
          <a:bodyPr/>
          <a:lstStyle/>
          <a:p>
            <a:pPr marL="0" indent="0" algn="just">
              <a:buNone/>
            </a:pPr>
            <a:r>
              <a:rPr lang="en-US" dirty="0"/>
              <a:t>This deals with identifying each user in the system and making sure they are who they claim to be. The operating system makes sure that all the users are authenticated before they access the system. The different ways to make sure that the users are authentic are:</a:t>
            </a:r>
          </a:p>
          <a:p>
            <a:pPr marL="0" indent="0" algn="just">
              <a:buNone/>
            </a:pPr>
            <a:endParaRPr lang="tr-TR" dirty="0"/>
          </a:p>
        </p:txBody>
      </p:sp>
    </p:spTree>
    <p:extLst>
      <p:ext uri="{BB962C8B-B14F-4D97-AF65-F5344CB8AC3E}">
        <p14:creationId xmlns:p14="http://schemas.microsoft.com/office/powerpoint/2010/main" val="24462834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2D9857-78AB-4D50-E3E8-78D18618882C}"/>
              </a:ext>
            </a:extLst>
          </p:cNvPr>
          <p:cNvSpPr>
            <a:spLocks noGrp="1"/>
          </p:cNvSpPr>
          <p:nvPr>
            <p:ph type="title"/>
          </p:nvPr>
        </p:nvSpPr>
        <p:spPr/>
        <p:txBody>
          <a:bodyPr/>
          <a:lstStyle/>
          <a:p>
            <a:r>
              <a:rPr lang="en-US" dirty="0"/>
              <a:t>Username/ Password</a:t>
            </a:r>
            <a:endParaRPr lang="tr-TR" dirty="0"/>
          </a:p>
        </p:txBody>
      </p:sp>
      <p:sp>
        <p:nvSpPr>
          <p:cNvPr id="3" name="İçerik Yer Tutucusu 2">
            <a:extLst>
              <a:ext uri="{FF2B5EF4-FFF2-40B4-BE49-F238E27FC236}">
                <a16:creationId xmlns:a16="http://schemas.microsoft.com/office/drawing/2014/main" id="{BBF49FC1-D7B3-FC7F-B78D-2C373A7C7732}"/>
              </a:ext>
            </a:extLst>
          </p:cNvPr>
          <p:cNvSpPr>
            <a:spLocks noGrp="1"/>
          </p:cNvSpPr>
          <p:nvPr>
            <p:ph idx="1"/>
          </p:nvPr>
        </p:nvSpPr>
        <p:spPr/>
        <p:txBody>
          <a:bodyPr>
            <a:normAutofit/>
          </a:bodyPr>
          <a:lstStyle/>
          <a:p>
            <a:pPr marL="0" indent="0" algn="just">
              <a:buNone/>
            </a:pPr>
            <a:r>
              <a:rPr lang="en-US" dirty="0"/>
              <a:t>Username and password authentication is a method of verifying the identity of a user accessing a digital system. The user provides a unique identifier, called a username, and a secret, called a password, to gain access. The system then compares this information with its stored database to verify the user's identity.</a:t>
            </a:r>
          </a:p>
          <a:p>
            <a:pPr marL="0" indent="0" algn="just">
              <a:buNone/>
            </a:pPr>
            <a:r>
              <a:rPr lang="en-US" dirty="0"/>
              <a:t>Username and password authentication is a fundamental and widely used method of verifying the identity of users accessing online systems, websites, and applications.</a:t>
            </a:r>
          </a:p>
          <a:p>
            <a:pPr marL="0" indent="0" algn="just">
              <a:buNone/>
            </a:pPr>
            <a:endParaRPr lang="tr-TR" dirty="0"/>
          </a:p>
        </p:txBody>
      </p:sp>
    </p:spTree>
    <p:extLst>
      <p:ext uri="{BB962C8B-B14F-4D97-AF65-F5344CB8AC3E}">
        <p14:creationId xmlns:p14="http://schemas.microsoft.com/office/powerpoint/2010/main" val="1703262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95FCBE-B9DD-D2C7-FB29-7B5EB2EDBB35}"/>
              </a:ext>
            </a:extLst>
          </p:cNvPr>
          <p:cNvSpPr>
            <a:spLocks noGrp="1"/>
          </p:cNvSpPr>
          <p:nvPr>
            <p:ph type="title"/>
          </p:nvPr>
        </p:nvSpPr>
        <p:spPr/>
        <p:txBody>
          <a:bodyPr/>
          <a:lstStyle/>
          <a:p>
            <a:r>
              <a:rPr lang="en-US" dirty="0"/>
              <a:t>Protection</a:t>
            </a:r>
            <a:endParaRPr lang="tr-TR" dirty="0"/>
          </a:p>
        </p:txBody>
      </p:sp>
      <p:sp>
        <p:nvSpPr>
          <p:cNvPr id="3" name="İçerik Yer Tutucusu 2">
            <a:extLst>
              <a:ext uri="{FF2B5EF4-FFF2-40B4-BE49-F238E27FC236}">
                <a16:creationId xmlns:a16="http://schemas.microsoft.com/office/drawing/2014/main" id="{BB498F9C-30E6-85C8-05EE-535A5283CD13}"/>
              </a:ext>
            </a:extLst>
          </p:cNvPr>
          <p:cNvSpPr>
            <a:spLocks noGrp="1"/>
          </p:cNvSpPr>
          <p:nvPr>
            <p:ph idx="1"/>
          </p:nvPr>
        </p:nvSpPr>
        <p:spPr/>
        <p:txBody>
          <a:bodyPr>
            <a:normAutofit/>
          </a:bodyPr>
          <a:lstStyle/>
          <a:p>
            <a:pPr marL="0" indent="0" algn="just">
              <a:buNone/>
            </a:pPr>
            <a:r>
              <a:rPr lang="en-US" dirty="0"/>
              <a:t>Protection tackles the system's internal threats. It provides a mechanism for controlling access to processes, programs, and user resources. In simple words, </a:t>
            </a:r>
            <a:r>
              <a:rPr lang="tr-TR" dirty="0"/>
              <a:t>i</a:t>
            </a:r>
            <a:r>
              <a:rPr lang="en-US" dirty="0"/>
              <a:t>t specifies which files a specific user can access or view and modify to maintain the proper functioning of the system. It allows the safe sharing of common physical address space or common logical address space which means that multiple users can access the memory due to the physical address space.</a:t>
            </a:r>
          </a:p>
          <a:p>
            <a:pPr marL="0" indent="0" algn="just">
              <a:buNone/>
            </a:pPr>
            <a:endParaRPr lang="tr-TR" dirty="0"/>
          </a:p>
        </p:txBody>
      </p:sp>
    </p:spTree>
    <p:extLst>
      <p:ext uri="{BB962C8B-B14F-4D97-AF65-F5344CB8AC3E}">
        <p14:creationId xmlns:p14="http://schemas.microsoft.com/office/powerpoint/2010/main" val="30865702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7994B1-56E8-706A-EA69-D3280677B007}"/>
              </a:ext>
            </a:extLst>
          </p:cNvPr>
          <p:cNvSpPr>
            <a:spLocks noGrp="1"/>
          </p:cNvSpPr>
          <p:nvPr>
            <p:ph type="title"/>
          </p:nvPr>
        </p:nvSpPr>
        <p:spPr/>
        <p:txBody>
          <a:bodyPr/>
          <a:lstStyle/>
          <a:p>
            <a:r>
              <a:rPr lang="en-US" dirty="0"/>
              <a:t>Username/ Password</a:t>
            </a:r>
            <a:endParaRPr lang="tr-TR" dirty="0"/>
          </a:p>
        </p:txBody>
      </p:sp>
      <p:sp>
        <p:nvSpPr>
          <p:cNvPr id="3" name="İçerik Yer Tutucusu 2">
            <a:extLst>
              <a:ext uri="{FF2B5EF4-FFF2-40B4-BE49-F238E27FC236}">
                <a16:creationId xmlns:a16="http://schemas.microsoft.com/office/drawing/2014/main" id="{B18AA7ED-5E2A-5EF2-639E-C06C65641C05}"/>
              </a:ext>
            </a:extLst>
          </p:cNvPr>
          <p:cNvSpPr>
            <a:spLocks noGrp="1"/>
          </p:cNvSpPr>
          <p:nvPr>
            <p:ph idx="1"/>
          </p:nvPr>
        </p:nvSpPr>
        <p:spPr/>
        <p:txBody>
          <a:bodyPr/>
          <a:lstStyle/>
          <a:p>
            <a:pPr marL="0" indent="0" algn="just">
              <a:buNone/>
            </a:pPr>
            <a:r>
              <a:rPr lang="en-US" dirty="0"/>
              <a:t>It serves as a crucial line of defense against unauthorized access and protects sensitive information from falling into the wrong hands. The primary purpose of username and password authentication is to ensure that only authorized individuals with valid credentials can access restricted resources.</a:t>
            </a:r>
          </a:p>
          <a:p>
            <a:pPr marL="0" indent="0" algn="just">
              <a:buNone/>
            </a:pPr>
            <a:endParaRPr lang="tr-TR" dirty="0"/>
          </a:p>
        </p:txBody>
      </p:sp>
    </p:spTree>
    <p:extLst>
      <p:ext uri="{BB962C8B-B14F-4D97-AF65-F5344CB8AC3E}">
        <p14:creationId xmlns:p14="http://schemas.microsoft.com/office/powerpoint/2010/main" val="28581665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0266D6-D8BF-D7C2-6ADD-9F0AB8293A60}"/>
              </a:ext>
            </a:extLst>
          </p:cNvPr>
          <p:cNvSpPr>
            <a:spLocks noGrp="1"/>
          </p:cNvSpPr>
          <p:nvPr>
            <p:ph type="title"/>
          </p:nvPr>
        </p:nvSpPr>
        <p:spPr/>
        <p:txBody>
          <a:bodyPr/>
          <a:lstStyle/>
          <a:p>
            <a:r>
              <a:rPr lang="en-US" dirty="0"/>
              <a:t>Smart User Card / User Key</a:t>
            </a:r>
            <a:endParaRPr lang="tr-TR" dirty="0"/>
          </a:p>
        </p:txBody>
      </p:sp>
      <p:sp>
        <p:nvSpPr>
          <p:cNvPr id="3" name="İçerik Yer Tutucusu 2">
            <a:extLst>
              <a:ext uri="{FF2B5EF4-FFF2-40B4-BE49-F238E27FC236}">
                <a16:creationId xmlns:a16="http://schemas.microsoft.com/office/drawing/2014/main" id="{3E906FF6-4E5E-2F80-5126-7DFD6AAB46F1}"/>
              </a:ext>
            </a:extLst>
          </p:cNvPr>
          <p:cNvSpPr>
            <a:spLocks noGrp="1"/>
          </p:cNvSpPr>
          <p:nvPr>
            <p:ph idx="1"/>
          </p:nvPr>
        </p:nvSpPr>
        <p:spPr/>
        <p:txBody>
          <a:bodyPr>
            <a:normAutofit/>
          </a:bodyPr>
          <a:lstStyle/>
          <a:p>
            <a:pPr marL="0" indent="0" algn="just">
              <a:buNone/>
            </a:pPr>
            <a:r>
              <a:rPr lang="en-US" dirty="0"/>
              <a:t>A smart card is a physical device, usually a plastic card with a microprocessor, that can provide personal authentication using certificates stored on the card. Personal authentication means that you can use smart cards in the same way as user passwords.</a:t>
            </a:r>
          </a:p>
          <a:p>
            <a:pPr marL="0" indent="0" algn="just">
              <a:buNone/>
            </a:pPr>
            <a:r>
              <a:rPr lang="en-US" dirty="0"/>
              <a:t>Authentication based on smart cards is an alternative to passwords. You can store user credentials on a smart card in the form of a private key and a certificate, and special software and hardware is used to access them. You place the smart card into a reader or a USB socket and supply the PIN code for the smart card instead of providing your password.</a:t>
            </a:r>
          </a:p>
          <a:p>
            <a:pPr marL="0" indent="0" algn="just">
              <a:buNone/>
            </a:pPr>
            <a:endParaRPr lang="tr-TR" dirty="0"/>
          </a:p>
        </p:txBody>
      </p:sp>
    </p:spTree>
    <p:extLst>
      <p:ext uri="{BB962C8B-B14F-4D97-AF65-F5344CB8AC3E}">
        <p14:creationId xmlns:p14="http://schemas.microsoft.com/office/powerpoint/2010/main" val="17918808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1CB0B5-EB75-A2E1-7C06-938F47DA3285}"/>
              </a:ext>
            </a:extLst>
          </p:cNvPr>
          <p:cNvSpPr>
            <a:spLocks noGrp="1"/>
          </p:cNvSpPr>
          <p:nvPr>
            <p:ph type="title"/>
          </p:nvPr>
        </p:nvSpPr>
        <p:spPr/>
        <p:txBody>
          <a:bodyPr/>
          <a:lstStyle/>
          <a:p>
            <a:r>
              <a:rPr lang="en-US" dirty="0"/>
              <a:t>User Attribute Identification</a:t>
            </a:r>
            <a:endParaRPr lang="tr-TR" dirty="0"/>
          </a:p>
        </p:txBody>
      </p:sp>
      <p:sp>
        <p:nvSpPr>
          <p:cNvPr id="3" name="İçerik Yer Tutucusu 2">
            <a:extLst>
              <a:ext uri="{FF2B5EF4-FFF2-40B4-BE49-F238E27FC236}">
                <a16:creationId xmlns:a16="http://schemas.microsoft.com/office/drawing/2014/main" id="{82ED3413-33D2-99C8-3E1E-EE7FF4EAE0E9}"/>
              </a:ext>
            </a:extLst>
          </p:cNvPr>
          <p:cNvSpPr>
            <a:spLocks noGrp="1"/>
          </p:cNvSpPr>
          <p:nvPr>
            <p:ph idx="1"/>
          </p:nvPr>
        </p:nvSpPr>
        <p:spPr/>
        <p:txBody>
          <a:bodyPr/>
          <a:lstStyle/>
          <a:p>
            <a:pPr marL="0" indent="0" algn="just">
              <a:buNone/>
            </a:pPr>
            <a:r>
              <a:rPr lang="en-US" dirty="0"/>
              <a:t>Different user attribute identifications that can be used are fingerprint, eye retina etc. These are unique for each user and are compared with the existing samples in the database. The user can only access the system if there is a match.</a:t>
            </a:r>
          </a:p>
          <a:p>
            <a:pPr marL="0" indent="0" algn="just">
              <a:buNone/>
            </a:pPr>
            <a:endParaRPr lang="tr-TR" dirty="0"/>
          </a:p>
        </p:txBody>
      </p:sp>
    </p:spTree>
    <p:extLst>
      <p:ext uri="{BB962C8B-B14F-4D97-AF65-F5344CB8AC3E}">
        <p14:creationId xmlns:p14="http://schemas.microsoft.com/office/powerpoint/2010/main" val="42603078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5372D9-D91F-8EE3-78A5-FA87AD3A5CFC}"/>
              </a:ext>
            </a:extLst>
          </p:cNvPr>
          <p:cNvSpPr>
            <a:spLocks noGrp="1"/>
          </p:cNvSpPr>
          <p:nvPr>
            <p:ph type="title"/>
          </p:nvPr>
        </p:nvSpPr>
        <p:spPr/>
        <p:txBody>
          <a:bodyPr/>
          <a:lstStyle/>
          <a:p>
            <a:r>
              <a:rPr lang="en-US" dirty="0"/>
              <a:t>One Time Password</a:t>
            </a:r>
            <a:endParaRPr lang="tr-TR" dirty="0"/>
          </a:p>
        </p:txBody>
      </p:sp>
      <p:sp>
        <p:nvSpPr>
          <p:cNvPr id="3" name="İçerik Yer Tutucusu 2">
            <a:extLst>
              <a:ext uri="{FF2B5EF4-FFF2-40B4-BE49-F238E27FC236}">
                <a16:creationId xmlns:a16="http://schemas.microsoft.com/office/drawing/2014/main" id="{4F27151F-585A-34B4-11C7-F70F39FCC6BC}"/>
              </a:ext>
            </a:extLst>
          </p:cNvPr>
          <p:cNvSpPr>
            <a:spLocks noGrp="1"/>
          </p:cNvSpPr>
          <p:nvPr>
            <p:ph idx="1"/>
          </p:nvPr>
        </p:nvSpPr>
        <p:spPr/>
        <p:txBody>
          <a:bodyPr>
            <a:normAutofit/>
          </a:bodyPr>
          <a:lstStyle/>
          <a:p>
            <a:pPr marL="0" indent="0" algn="just">
              <a:buNone/>
            </a:pPr>
            <a:r>
              <a:rPr lang="en-US" dirty="0"/>
              <a:t>These passwords provide a lot of security for authentication purposes. A one-time password can be generated exclusively for a login every time a user wants to enter the system. It cannot be used more than once. The various ways a one-time password can be implemented are</a:t>
            </a:r>
            <a:r>
              <a:rPr lang="tr-TR" dirty="0"/>
              <a:t>:</a:t>
            </a:r>
            <a:endParaRPr lang="en-US" dirty="0"/>
          </a:p>
        </p:txBody>
      </p:sp>
    </p:spTree>
    <p:extLst>
      <p:ext uri="{BB962C8B-B14F-4D97-AF65-F5344CB8AC3E}">
        <p14:creationId xmlns:p14="http://schemas.microsoft.com/office/powerpoint/2010/main" val="12092356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90605AF-CC28-F78F-8F36-D3006FE20C4D}"/>
              </a:ext>
            </a:extLst>
          </p:cNvPr>
          <p:cNvSpPr>
            <a:spLocks noGrp="1"/>
          </p:cNvSpPr>
          <p:nvPr>
            <p:ph type="title"/>
          </p:nvPr>
        </p:nvSpPr>
        <p:spPr/>
        <p:txBody>
          <a:bodyPr/>
          <a:lstStyle/>
          <a:p>
            <a:r>
              <a:rPr lang="en-US" dirty="0"/>
              <a:t>Random Numbers</a:t>
            </a:r>
            <a:endParaRPr lang="tr-TR" dirty="0"/>
          </a:p>
        </p:txBody>
      </p:sp>
      <p:sp>
        <p:nvSpPr>
          <p:cNvPr id="3" name="İçerik Yer Tutucusu 2">
            <a:extLst>
              <a:ext uri="{FF2B5EF4-FFF2-40B4-BE49-F238E27FC236}">
                <a16:creationId xmlns:a16="http://schemas.microsoft.com/office/drawing/2014/main" id="{B80F1E88-75FE-6D4E-60A1-B34DD564E4C3}"/>
              </a:ext>
            </a:extLst>
          </p:cNvPr>
          <p:cNvSpPr>
            <a:spLocks noGrp="1"/>
          </p:cNvSpPr>
          <p:nvPr>
            <p:ph idx="1"/>
          </p:nvPr>
        </p:nvSpPr>
        <p:spPr/>
        <p:txBody>
          <a:bodyPr/>
          <a:lstStyle/>
          <a:p>
            <a:pPr marL="0" indent="0" algn="just">
              <a:buNone/>
            </a:pPr>
            <a:r>
              <a:rPr lang="en-US" dirty="0"/>
              <a:t>The system can ask for numbers that correspond to alphabets that are pre-arranged. This combination can be changed each time a login is required.</a:t>
            </a:r>
          </a:p>
          <a:p>
            <a:pPr marL="0" indent="0" algn="just">
              <a:buNone/>
            </a:pPr>
            <a:endParaRPr lang="tr-TR" dirty="0"/>
          </a:p>
        </p:txBody>
      </p:sp>
    </p:spTree>
    <p:extLst>
      <p:ext uri="{BB962C8B-B14F-4D97-AF65-F5344CB8AC3E}">
        <p14:creationId xmlns:p14="http://schemas.microsoft.com/office/powerpoint/2010/main" val="33226387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7295DAA-6320-CE50-6C27-DEA2351C0B03}"/>
              </a:ext>
            </a:extLst>
          </p:cNvPr>
          <p:cNvSpPr>
            <a:spLocks noGrp="1"/>
          </p:cNvSpPr>
          <p:nvPr>
            <p:ph type="title"/>
          </p:nvPr>
        </p:nvSpPr>
        <p:spPr/>
        <p:txBody>
          <a:bodyPr/>
          <a:lstStyle/>
          <a:p>
            <a:r>
              <a:rPr lang="en-US" dirty="0"/>
              <a:t>Secret Key</a:t>
            </a:r>
            <a:endParaRPr lang="tr-TR" dirty="0"/>
          </a:p>
        </p:txBody>
      </p:sp>
      <p:sp>
        <p:nvSpPr>
          <p:cNvPr id="3" name="İçerik Yer Tutucusu 2">
            <a:extLst>
              <a:ext uri="{FF2B5EF4-FFF2-40B4-BE49-F238E27FC236}">
                <a16:creationId xmlns:a16="http://schemas.microsoft.com/office/drawing/2014/main" id="{7B9BC77C-9DD3-2FAC-523D-07B93ED0D23C}"/>
              </a:ext>
            </a:extLst>
          </p:cNvPr>
          <p:cNvSpPr>
            <a:spLocks noGrp="1"/>
          </p:cNvSpPr>
          <p:nvPr>
            <p:ph idx="1"/>
          </p:nvPr>
        </p:nvSpPr>
        <p:spPr/>
        <p:txBody>
          <a:bodyPr/>
          <a:lstStyle/>
          <a:p>
            <a:pPr marL="0" indent="0" algn="just">
              <a:buNone/>
            </a:pPr>
            <a:r>
              <a:rPr lang="en-US" dirty="0"/>
              <a:t>A hardware device can create a secret key related to the user id for login. This key can change each time.</a:t>
            </a:r>
          </a:p>
          <a:p>
            <a:pPr marL="0" indent="0" algn="just">
              <a:buNone/>
            </a:pPr>
            <a:endParaRPr lang="tr-TR" dirty="0"/>
          </a:p>
        </p:txBody>
      </p:sp>
    </p:spTree>
    <p:extLst>
      <p:ext uri="{BB962C8B-B14F-4D97-AF65-F5344CB8AC3E}">
        <p14:creationId xmlns:p14="http://schemas.microsoft.com/office/powerpoint/2010/main" val="41744671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BBB89B-5A31-6B8C-6EAD-47D124DB189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6ADB0F7-32E8-02F7-2EE7-4970DB327159}"/>
              </a:ext>
            </a:extLst>
          </p:cNvPr>
          <p:cNvSpPr>
            <a:spLocks noGrp="1"/>
          </p:cNvSpPr>
          <p:nvPr>
            <p:ph idx="1"/>
          </p:nvPr>
        </p:nvSpPr>
        <p:spPr/>
        <p:txBody>
          <a:bodyPr/>
          <a:lstStyle/>
          <a:p>
            <a:pPr marL="0" indent="0">
              <a:buNone/>
            </a:pPr>
            <a:r>
              <a:rPr lang="en-US" dirty="0"/>
              <a:t>Thank you for listening to me.</a:t>
            </a:r>
          </a:p>
        </p:txBody>
      </p:sp>
    </p:spTree>
    <p:extLst>
      <p:ext uri="{BB962C8B-B14F-4D97-AF65-F5344CB8AC3E}">
        <p14:creationId xmlns:p14="http://schemas.microsoft.com/office/powerpoint/2010/main" val="192477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3C60BF-A11B-92E9-8BA6-85EE5F964989}"/>
              </a:ext>
            </a:extLst>
          </p:cNvPr>
          <p:cNvSpPr>
            <a:spLocks noGrp="1"/>
          </p:cNvSpPr>
          <p:nvPr>
            <p:ph type="title"/>
          </p:nvPr>
        </p:nvSpPr>
        <p:spPr/>
        <p:txBody>
          <a:bodyPr/>
          <a:lstStyle/>
          <a:p>
            <a:r>
              <a:rPr lang="en-US" dirty="0"/>
              <a:t>Protection</a:t>
            </a:r>
            <a:endParaRPr lang="tr-TR" dirty="0"/>
          </a:p>
        </p:txBody>
      </p:sp>
      <p:sp>
        <p:nvSpPr>
          <p:cNvPr id="3" name="İçerik Yer Tutucusu 2">
            <a:extLst>
              <a:ext uri="{FF2B5EF4-FFF2-40B4-BE49-F238E27FC236}">
                <a16:creationId xmlns:a16="http://schemas.microsoft.com/office/drawing/2014/main" id="{40C2A840-4A35-860D-76D6-64FDFC921FCE}"/>
              </a:ext>
            </a:extLst>
          </p:cNvPr>
          <p:cNvSpPr>
            <a:spLocks noGrp="1"/>
          </p:cNvSpPr>
          <p:nvPr>
            <p:ph idx="1"/>
          </p:nvPr>
        </p:nvSpPr>
        <p:spPr/>
        <p:txBody>
          <a:bodyPr/>
          <a:lstStyle/>
          <a:p>
            <a:pPr marL="0" indent="0" algn="just">
              <a:buNone/>
            </a:pPr>
            <a:r>
              <a:rPr lang="en-US" dirty="0"/>
              <a:t>Let's take an example for a better understanding, suppose </a:t>
            </a:r>
            <a:r>
              <a:rPr lang="tr-TR"/>
              <a:t>i</a:t>
            </a:r>
            <a:r>
              <a:rPr lang="en-US"/>
              <a:t>n </a:t>
            </a:r>
            <a:r>
              <a:rPr lang="en-US" dirty="0"/>
              <a:t>a small organization there are four employees personal1, personal2, personal3, personal4, and two data resources source1 and source2. The various departments frequently exchange information but not sensitive information between all employees. The employees personal1 and personal2 can only access source1 data resources and employees personal3 and personal4 can only access source2 resources. If the employee personal1 tries to access the data resource source2, then the employee personal1 is restricted from accessing that resource. Hence, personal1 will not be able to access the source2 resource.</a:t>
            </a:r>
          </a:p>
          <a:p>
            <a:pPr marL="0" indent="0" algn="just">
              <a:buNone/>
            </a:pPr>
            <a:endParaRPr lang="tr-TR" dirty="0"/>
          </a:p>
        </p:txBody>
      </p:sp>
    </p:spTree>
    <p:extLst>
      <p:ext uri="{BB962C8B-B14F-4D97-AF65-F5344CB8AC3E}">
        <p14:creationId xmlns:p14="http://schemas.microsoft.com/office/powerpoint/2010/main" val="543880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F69EE0E-D04E-3107-3516-E575D934A8B2}"/>
              </a:ext>
            </a:extLst>
          </p:cNvPr>
          <p:cNvSpPr>
            <a:spLocks noGrp="1"/>
          </p:cNvSpPr>
          <p:nvPr>
            <p:ph type="title"/>
          </p:nvPr>
        </p:nvSpPr>
        <p:spPr/>
        <p:txBody>
          <a:bodyPr/>
          <a:lstStyle/>
          <a:p>
            <a:r>
              <a:rPr lang="en-US" dirty="0"/>
              <a:t>Security</a:t>
            </a:r>
            <a:endParaRPr lang="tr-TR" dirty="0"/>
          </a:p>
        </p:txBody>
      </p:sp>
      <p:sp>
        <p:nvSpPr>
          <p:cNvPr id="3" name="İçerik Yer Tutucusu 2">
            <a:extLst>
              <a:ext uri="{FF2B5EF4-FFF2-40B4-BE49-F238E27FC236}">
                <a16:creationId xmlns:a16="http://schemas.microsoft.com/office/drawing/2014/main" id="{95BCDD28-824F-280D-32C2-A3393C25E0B6}"/>
              </a:ext>
            </a:extLst>
          </p:cNvPr>
          <p:cNvSpPr>
            <a:spLocks noGrp="1"/>
          </p:cNvSpPr>
          <p:nvPr>
            <p:ph idx="1"/>
          </p:nvPr>
        </p:nvSpPr>
        <p:spPr/>
        <p:txBody>
          <a:bodyPr>
            <a:normAutofit/>
          </a:bodyPr>
          <a:lstStyle/>
          <a:p>
            <a:pPr marL="0" indent="0" algn="just">
              <a:buNone/>
            </a:pPr>
            <a:r>
              <a:rPr lang="en-US" dirty="0"/>
              <a:t>Security tackles the system's external threats. The safety of their system resources such as saved data, disks, memory, etc. is secured by the security systems against harmful modifications, unauthorized access, and inconsistency. It provides a mechanism (encryption and authentication) to analyze the user before allowing access to the system.</a:t>
            </a:r>
          </a:p>
        </p:txBody>
      </p:sp>
    </p:spTree>
    <p:extLst>
      <p:ext uri="{BB962C8B-B14F-4D97-AF65-F5344CB8AC3E}">
        <p14:creationId xmlns:p14="http://schemas.microsoft.com/office/powerpoint/2010/main" val="797213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34F7E8-97DC-96E2-20EE-BA290E88F595}"/>
              </a:ext>
            </a:extLst>
          </p:cNvPr>
          <p:cNvSpPr>
            <a:spLocks noGrp="1"/>
          </p:cNvSpPr>
          <p:nvPr>
            <p:ph type="title"/>
          </p:nvPr>
        </p:nvSpPr>
        <p:spPr/>
        <p:txBody>
          <a:bodyPr/>
          <a:lstStyle/>
          <a:p>
            <a:r>
              <a:rPr lang="en-US" dirty="0"/>
              <a:t>Security</a:t>
            </a:r>
            <a:endParaRPr lang="tr-TR" dirty="0"/>
          </a:p>
        </p:txBody>
      </p:sp>
      <p:sp>
        <p:nvSpPr>
          <p:cNvPr id="3" name="İçerik Yer Tutucusu 2">
            <a:extLst>
              <a:ext uri="{FF2B5EF4-FFF2-40B4-BE49-F238E27FC236}">
                <a16:creationId xmlns:a16="http://schemas.microsoft.com/office/drawing/2014/main" id="{19EC343F-A166-76B9-64EE-7EB824BAB8EA}"/>
              </a:ext>
            </a:extLst>
          </p:cNvPr>
          <p:cNvSpPr>
            <a:spLocks noGrp="1"/>
          </p:cNvSpPr>
          <p:nvPr>
            <p:ph idx="1"/>
          </p:nvPr>
        </p:nvSpPr>
        <p:spPr/>
        <p:txBody>
          <a:bodyPr/>
          <a:lstStyle/>
          <a:p>
            <a:pPr marL="0" indent="0" algn="just">
              <a:buNone/>
            </a:pPr>
            <a:r>
              <a:rPr lang="en-US" dirty="0"/>
              <a:t>As discussed in the previous example, In the organization data resources are shared with many employees but a user who does not work for that specific company cannot access this information. Security can be achieved by three attributes: confidentiality (prevention of unauthorized resources and modification), integrity (prevention of all unauthorized users), and availability (unauthorized withholding of resources).</a:t>
            </a:r>
          </a:p>
          <a:p>
            <a:pPr marL="0" indent="0" algn="just">
              <a:buNone/>
            </a:pPr>
            <a:endParaRPr lang="tr-TR" dirty="0"/>
          </a:p>
        </p:txBody>
      </p:sp>
    </p:spTree>
    <p:extLst>
      <p:ext uri="{BB962C8B-B14F-4D97-AF65-F5344CB8AC3E}">
        <p14:creationId xmlns:p14="http://schemas.microsoft.com/office/powerpoint/2010/main" val="1779306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B89EA3-8E52-8213-2172-E38087C1FE33}"/>
              </a:ext>
            </a:extLst>
          </p:cNvPr>
          <p:cNvSpPr>
            <a:spLocks noGrp="1"/>
          </p:cNvSpPr>
          <p:nvPr>
            <p:ph type="title"/>
          </p:nvPr>
        </p:nvSpPr>
        <p:spPr/>
        <p:txBody>
          <a:bodyPr/>
          <a:lstStyle/>
          <a:p>
            <a:r>
              <a:rPr lang="en-US" dirty="0"/>
              <a:t>Difference between Protection and Security</a:t>
            </a:r>
            <a:endParaRPr lang="tr-TR" dirty="0"/>
          </a:p>
        </p:txBody>
      </p:sp>
      <p:graphicFrame>
        <p:nvGraphicFramePr>
          <p:cNvPr id="5" name="İçerik Yer Tutucusu 4">
            <a:extLst>
              <a:ext uri="{FF2B5EF4-FFF2-40B4-BE49-F238E27FC236}">
                <a16:creationId xmlns:a16="http://schemas.microsoft.com/office/drawing/2014/main" id="{159169B1-F3A0-AEA7-90CF-8B53361F1499}"/>
              </a:ext>
            </a:extLst>
          </p:cNvPr>
          <p:cNvGraphicFramePr>
            <a:graphicFrameLocks noGrp="1"/>
          </p:cNvGraphicFramePr>
          <p:nvPr>
            <p:ph idx="1"/>
            <p:extLst>
              <p:ext uri="{D42A27DB-BD31-4B8C-83A1-F6EECF244321}">
                <p14:modId xmlns:p14="http://schemas.microsoft.com/office/powerpoint/2010/main" val="1141881563"/>
              </p:ext>
            </p:extLst>
          </p:nvPr>
        </p:nvGraphicFramePr>
        <p:xfrm>
          <a:off x="1772816" y="1987420"/>
          <a:ext cx="8826760" cy="4920829"/>
        </p:xfrm>
        <a:graphic>
          <a:graphicData uri="http://schemas.openxmlformats.org/drawingml/2006/table">
            <a:tbl>
              <a:tblPr firstRow="1" firstCol="1" bandRow="1">
                <a:tableStyleId>{5C22544A-7EE6-4342-B048-85BDC9FD1C3A}</a:tableStyleId>
              </a:tblPr>
              <a:tblGrid>
                <a:gridCol w="4413380">
                  <a:extLst>
                    <a:ext uri="{9D8B030D-6E8A-4147-A177-3AD203B41FA5}">
                      <a16:colId xmlns:a16="http://schemas.microsoft.com/office/drawing/2014/main" val="2719871114"/>
                    </a:ext>
                  </a:extLst>
                </a:gridCol>
                <a:gridCol w="4413380">
                  <a:extLst>
                    <a:ext uri="{9D8B030D-6E8A-4147-A177-3AD203B41FA5}">
                      <a16:colId xmlns:a16="http://schemas.microsoft.com/office/drawing/2014/main" val="1677039434"/>
                    </a:ext>
                  </a:extLst>
                </a:gridCol>
              </a:tblGrid>
              <a:tr h="355493">
                <a:tc>
                  <a:txBody>
                    <a:bodyPr/>
                    <a:lstStyle/>
                    <a:p>
                      <a:pPr algn="just">
                        <a:lnSpc>
                          <a:spcPct val="107000"/>
                        </a:lnSpc>
                        <a:spcAft>
                          <a:spcPts val="800"/>
                        </a:spcAft>
                      </a:pPr>
                      <a:r>
                        <a:rPr lang="en-US" sz="1800" kern="100">
                          <a:effectLst/>
                        </a:rPr>
                        <a:t>Protection</a:t>
                      </a:r>
                      <a:endParaRPr lang="tr-TR"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US" sz="1800" kern="100" dirty="0">
                          <a:effectLst/>
                        </a:rPr>
                        <a:t>Security</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84207366"/>
                  </a:ext>
                </a:extLst>
              </a:tr>
              <a:tr h="727447">
                <a:tc>
                  <a:txBody>
                    <a:bodyPr/>
                    <a:lstStyle/>
                    <a:p>
                      <a:pPr algn="just">
                        <a:lnSpc>
                          <a:spcPct val="107000"/>
                        </a:lnSpc>
                        <a:spcAft>
                          <a:spcPts val="800"/>
                        </a:spcAft>
                      </a:pPr>
                      <a:r>
                        <a:rPr lang="en-US" sz="1800" b="0" kern="100" dirty="0">
                          <a:effectLst/>
                        </a:rPr>
                        <a:t>Protection deals with who has access to the system resources.</a:t>
                      </a:r>
                      <a:endParaRPr lang="tr-TR"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US" sz="1800" kern="100">
                          <a:effectLst/>
                        </a:rPr>
                        <a:t>Security gives the system access only to authorized users.</a:t>
                      </a:r>
                      <a:endParaRPr lang="tr-TR"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83853548"/>
                  </a:ext>
                </a:extLst>
              </a:tr>
              <a:tr h="539209">
                <a:tc>
                  <a:txBody>
                    <a:bodyPr/>
                    <a:lstStyle/>
                    <a:p>
                      <a:pPr algn="just">
                        <a:lnSpc>
                          <a:spcPct val="107000"/>
                        </a:lnSpc>
                        <a:spcAft>
                          <a:spcPts val="800"/>
                        </a:spcAft>
                      </a:pPr>
                      <a:r>
                        <a:rPr lang="en-US" sz="1800" b="0" kern="100" dirty="0">
                          <a:effectLst/>
                        </a:rPr>
                        <a:t>Protection tackles the system's internal threats.</a:t>
                      </a:r>
                      <a:endParaRPr lang="tr-TR"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US" sz="1800" kern="100">
                          <a:effectLst/>
                        </a:rPr>
                        <a:t>Security tackles the system's external threats.</a:t>
                      </a:r>
                      <a:endParaRPr lang="tr-TR"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18971613"/>
                  </a:ext>
                </a:extLst>
              </a:tr>
              <a:tr h="539209">
                <a:tc>
                  <a:txBody>
                    <a:bodyPr/>
                    <a:lstStyle/>
                    <a:p>
                      <a:pPr algn="just">
                        <a:lnSpc>
                          <a:spcPct val="107000"/>
                        </a:lnSpc>
                        <a:spcAft>
                          <a:spcPts val="800"/>
                        </a:spcAft>
                      </a:pPr>
                      <a:r>
                        <a:rPr lang="en-US" sz="1800" b="0" kern="100" dirty="0">
                          <a:effectLst/>
                        </a:rPr>
                        <a:t>Protection addresses simple queries.</a:t>
                      </a:r>
                      <a:endParaRPr lang="tr-TR"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US" sz="1800" kern="100">
                          <a:effectLst/>
                        </a:rPr>
                        <a:t>More complex queries are addressed in security.</a:t>
                      </a:r>
                      <a:endParaRPr lang="tr-TR"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6206625"/>
                  </a:ext>
                </a:extLst>
              </a:tr>
              <a:tr h="727447">
                <a:tc>
                  <a:txBody>
                    <a:bodyPr/>
                    <a:lstStyle/>
                    <a:p>
                      <a:pPr algn="just">
                        <a:lnSpc>
                          <a:spcPct val="107000"/>
                        </a:lnSpc>
                        <a:spcAft>
                          <a:spcPts val="800"/>
                        </a:spcAft>
                      </a:pPr>
                      <a:r>
                        <a:rPr lang="en-US" sz="1800" b="0" kern="100" dirty="0">
                          <a:effectLst/>
                        </a:rPr>
                        <a:t>It specifies which files a specific user can access or view and modify.</a:t>
                      </a:r>
                      <a:endParaRPr lang="tr-TR"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US" sz="1800" kern="100" dirty="0">
                          <a:effectLst/>
                        </a:rPr>
                        <a:t>It defines who is permitted to access the system.</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46201107"/>
                  </a:ext>
                </a:extLst>
              </a:tr>
              <a:tr h="815632">
                <a:tc>
                  <a:txBody>
                    <a:bodyPr/>
                    <a:lstStyle/>
                    <a:p>
                      <a:pPr algn="just">
                        <a:lnSpc>
                          <a:spcPct val="107000"/>
                        </a:lnSpc>
                        <a:spcAft>
                          <a:spcPts val="800"/>
                        </a:spcAft>
                      </a:pPr>
                      <a:r>
                        <a:rPr lang="en-US" sz="1800" b="0" kern="100">
                          <a:effectLst/>
                        </a:rPr>
                        <a:t>An authorization mechanism is used in protection.</a:t>
                      </a:r>
                      <a:endParaRPr lang="tr-TR"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US" sz="1800" kern="100">
                          <a:effectLst/>
                        </a:rPr>
                        <a:t>Encryption and certification (authentication) mechanisms are implemented.</a:t>
                      </a:r>
                      <a:endParaRPr lang="tr-TR"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34870955"/>
                  </a:ext>
                </a:extLst>
              </a:tr>
              <a:tr h="1099397">
                <a:tc>
                  <a:txBody>
                    <a:bodyPr/>
                    <a:lstStyle/>
                    <a:p>
                      <a:pPr algn="just">
                        <a:lnSpc>
                          <a:spcPct val="107000"/>
                        </a:lnSpc>
                        <a:spcAft>
                          <a:spcPts val="800"/>
                        </a:spcAft>
                      </a:pPr>
                      <a:r>
                        <a:rPr lang="en-US" sz="1800" b="0" kern="100" dirty="0">
                          <a:effectLst/>
                        </a:rPr>
                        <a:t>Protection provides a mechanism for controlling access to processes, programs, and user resources.</a:t>
                      </a:r>
                      <a:endParaRPr lang="tr-TR"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US" sz="1800" kern="100" dirty="0">
                          <a:effectLst/>
                        </a:rPr>
                        <a:t>While security provides a mechanism to safeguard the system resources and the user resources from all external users.</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32271019"/>
                  </a:ext>
                </a:extLst>
              </a:tr>
            </a:tbl>
          </a:graphicData>
        </a:graphic>
      </p:graphicFrame>
    </p:spTree>
    <p:extLst>
      <p:ext uri="{BB962C8B-B14F-4D97-AF65-F5344CB8AC3E}">
        <p14:creationId xmlns:p14="http://schemas.microsoft.com/office/powerpoint/2010/main" val="2060830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7A27DBB-1BDB-6B4C-B44A-9DCC26231658}"/>
              </a:ext>
            </a:extLst>
          </p:cNvPr>
          <p:cNvSpPr>
            <a:spLocks noGrp="1"/>
          </p:cNvSpPr>
          <p:nvPr>
            <p:ph type="title"/>
          </p:nvPr>
        </p:nvSpPr>
        <p:spPr/>
        <p:txBody>
          <a:bodyPr/>
          <a:lstStyle/>
          <a:p>
            <a:r>
              <a:rPr lang="en-US" dirty="0"/>
              <a:t>Threats to Protection and Security</a:t>
            </a:r>
            <a:endParaRPr lang="tr-TR" dirty="0"/>
          </a:p>
        </p:txBody>
      </p:sp>
      <p:sp>
        <p:nvSpPr>
          <p:cNvPr id="3" name="İçerik Yer Tutucusu 2">
            <a:extLst>
              <a:ext uri="{FF2B5EF4-FFF2-40B4-BE49-F238E27FC236}">
                <a16:creationId xmlns:a16="http://schemas.microsoft.com/office/drawing/2014/main" id="{BA525F19-0DF3-75B3-7C22-601A43FF8D10}"/>
              </a:ext>
            </a:extLst>
          </p:cNvPr>
          <p:cNvSpPr>
            <a:spLocks noGrp="1"/>
          </p:cNvSpPr>
          <p:nvPr>
            <p:ph idx="1"/>
          </p:nvPr>
        </p:nvSpPr>
        <p:spPr/>
        <p:txBody>
          <a:bodyPr/>
          <a:lstStyle/>
          <a:p>
            <a:pPr marL="0" indent="0" algn="just">
              <a:buNone/>
            </a:pPr>
            <a:r>
              <a:rPr lang="en-US" dirty="0"/>
              <a:t>A program that is malicious in nature and has harmful impacts on a system is called a threat. Protection and security in an operating system refer to the measures and procedures that can ensure the confidentiality, integrity, and availability of operating systems. The main goal is to protect the OS from various threats, and malicious software such as trojans, worms, and other viruses, misconfigurations, and remote intrusions. </a:t>
            </a:r>
            <a:endParaRPr lang="tr-TR" dirty="0"/>
          </a:p>
          <a:p>
            <a:pPr marL="0" indent="0" algn="just">
              <a:buNone/>
            </a:pPr>
            <a:r>
              <a:rPr lang="en-US" u="sng" dirty="0"/>
              <a:t>Some of the common threats that occur in a system are</a:t>
            </a:r>
            <a:r>
              <a:rPr lang="tr-TR" u="sng" dirty="0"/>
              <a:t>:</a:t>
            </a:r>
            <a:endParaRPr lang="en-US" u="sng" dirty="0"/>
          </a:p>
          <a:p>
            <a:pPr marL="0" indent="0" algn="just">
              <a:buNone/>
            </a:pPr>
            <a:endParaRPr lang="tr-TR" dirty="0"/>
          </a:p>
        </p:txBody>
      </p:sp>
    </p:spTree>
    <p:extLst>
      <p:ext uri="{BB962C8B-B14F-4D97-AF65-F5344CB8AC3E}">
        <p14:creationId xmlns:p14="http://schemas.microsoft.com/office/powerpoint/2010/main" val="3676550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DC14DB-1386-0E32-8263-5F00106FBADA}"/>
              </a:ext>
            </a:extLst>
          </p:cNvPr>
          <p:cNvSpPr>
            <a:spLocks noGrp="1"/>
          </p:cNvSpPr>
          <p:nvPr>
            <p:ph type="title"/>
          </p:nvPr>
        </p:nvSpPr>
        <p:spPr/>
        <p:txBody>
          <a:bodyPr/>
          <a:lstStyle/>
          <a:p>
            <a:r>
              <a:rPr lang="en-US" dirty="0"/>
              <a:t>Virus</a:t>
            </a:r>
            <a:endParaRPr lang="tr-TR" dirty="0"/>
          </a:p>
        </p:txBody>
      </p:sp>
      <p:sp>
        <p:nvSpPr>
          <p:cNvPr id="3" name="İçerik Yer Tutucusu 2">
            <a:extLst>
              <a:ext uri="{FF2B5EF4-FFF2-40B4-BE49-F238E27FC236}">
                <a16:creationId xmlns:a16="http://schemas.microsoft.com/office/drawing/2014/main" id="{D613BBC0-1DE3-27CA-92EC-F9228D83525C}"/>
              </a:ext>
            </a:extLst>
          </p:cNvPr>
          <p:cNvSpPr>
            <a:spLocks noGrp="1"/>
          </p:cNvSpPr>
          <p:nvPr>
            <p:ph idx="1"/>
          </p:nvPr>
        </p:nvSpPr>
        <p:spPr>
          <a:xfrm>
            <a:off x="4310806" y="2121408"/>
            <a:ext cx="6817441" cy="4050792"/>
          </a:xfrm>
        </p:spPr>
        <p:txBody>
          <a:bodyPr/>
          <a:lstStyle/>
          <a:p>
            <a:pPr marL="0" indent="0" algn="just">
              <a:buNone/>
            </a:pPr>
            <a:r>
              <a:rPr lang="en-US" dirty="0"/>
              <a:t>Viruses are generally small snippets of code embedded in a system. They are very dangerous and can corrupt files, destroy data, crash systems etc. They can also spread further by replicating themselves as required. For instance, you could receive an email with a malicious attachment, open the file unknowingly, and then the computer virus runs on your computer. Viruses are harmful and can destroy data, slow down system resources, and log keystrokes.</a:t>
            </a:r>
          </a:p>
          <a:p>
            <a:pPr marL="0" indent="0" algn="just">
              <a:buNone/>
            </a:pPr>
            <a:endParaRPr lang="tr-TR" dirty="0"/>
          </a:p>
        </p:txBody>
      </p:sp>
      <p:pic>
        <p:nvPicPr>
          <p:cNvPr id="2050" name="Picture 2" descr="Devolutions Blog">
            <a:extLst>
              <a:ext uri="{FF2B5EF4-FFF2-40B4-BE49-F238E27FC236}">
                <a16:creationId xmlns:a16="http://schemas.microsoft.com/office/drawing/2014/main" id="{6366BF97-887E-C18D-E3D8-7AD201E46B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3753" y="2205943"/>
            <a:ext cx="3076575"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45376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hta Yazı">
  <a:themeElements>
    <a:clrScheme name="Tahta Yazı">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ahta Yazı">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ahta Yazı">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Tahta Yazı</Template>
  <TotalTime>19</TotalTime>
  <Words>2557</Words>
  <Application>Microsoft Office PowerPoint</Application>
  <PresentationFormat>Geniş ekran</PresentationFormat>
  <Paragraphs>105</Paragraphs>
  <Slides>36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36</vt:i4>
      </vt:variant>
    </vt:vector>
  </HeadingPairs>
  <TitlesOfParts>
    <vt:vector size="41" baseType="lpstr">
      <vt:lpstr>Calibri</vt:lpstr>
      <vt:lpstr>Rockwell</vt:lpstr>
      <vt:lpstr>Rockwell Condensed</vt:lpstr>
      <vt:lpstr>Wingdings</vt:lpstr>
      <vt:lpstr>Tahta Yazı</vt:lpstr>
      <vt:lpstr>OperatIng Systems</vt:lpstr>
      <vt:lpstr>Protection and Security in Operating System</vt:lpstr>
      <vt:lpstr>Protection</vt:lpstr>
      <vt:lpstr>Protection</vt:lpstr>
      <vt:lpstr>Security</vt:lpstr>
      <vt:lpstr>Security</vt:lpstr>
      <vt:lpstr>Difference between Protection and Security</vt:lpstr>
      <vt:lpstr>Threats to Protection and Security</vt:lpstr>
      <vt:lpstr>Virus</vt:lpstr>
      <vt:lpstr>Virus vs. malware – what is the difference? </vt:lpstr>
      <vt:lpstr>Virus vs. malware – what is the difference? </vt:lpstr>
      <vt:lpstr>Trojan Horse</vt:lpstr>
      <vt:lpstr>Prevention of Trojan horse</vt:lpstr>
      <vt:lpstr>Trap Door</vt:lpstr>
      <vt:lpstr>Trap Door Purpose</vt:lpstr>
      <vt:lpstr>Effects of Security</vt:lpstr>
      <vt:lpstr>Worm</vt:lpstr>
      <vt:lpstr>Signs of a worm infection</vt:lpstr>
      <vt:lpstr>Denial of Service</vt:lpstr>
      <vt:lpstr>Denial of Service</vt:lpstr>
      <vt:lpstr>Buffer overflow attack</vt:lpstr>
      <vt:lpstr>ICMP flood</vt:lpstr>
      <vt:lpstr>SYN flood</vt:lpstr>
      <vt:lpstr>Other DoS attacks</vt:lpstr>
      <vt:lpstr>Distributed Denial of Service (DDoS) attack</vt:lpstr>
      <vt:lpstr>Distributed Denial of Service (DDoS) attack</vt:lpstr>
      <vt:lpstr>Protection and Security Methods</vt:lpstr>
      <vt:lpstr>Authentication</vt:lpstr>
      <vt:lpstr>Username/ Password</vt:lpstr>
      <vt:lpstr>Username/ Password</vt:lpstr>
      <vt:lpstr>Smart User Card / User Key</vt:lpstr>
      <vt:lpstr>User Attribute Identification</vt:lpstr>
      <vt:lpstr>One Time Password</vt:lpstr>
      <vt:lpstr>Random Numbers</vt:lpstr>
      <vt:lpstr>Secret Key</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Huseyin</dc:creator>
  <cp:lastModifiedBy>Huseyin</cp:lastModifiedBy>
  <cp:revision>19</cp:revision>
  <dcterms:created xsi:type="dcterms:W3CDTF">2023-11-02T13:00:36Z</dcterms:created>
  <dcterms:modified xsi:type="dcterms:W3CDTF">2023-12-10T21:10:22Z</dcterms:modified>
</cp:coreProperties>
</file>