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60" r:id="rId4"/>
    <p:sldId id="263" r:id="rId5"/>
    <p:sldId id="261" r:id="rId6"/>
    <p:sldId id="262" r:id="rId7"/>
    <p:sldId id="302" r:id="rId8"/>
    <p:sldId id="303" r:id="rId9"/>
    <p:sldId id="304" r:id="rId10"/>
    <p:sldId id="305" r:id="rId11"/>
    <p:sldId id="306" r:id="rId12"/>
    <p:sldId id="258" r:id="rId13"/>
    <p:sldId id="265" r:id="rId14"/>
    <p:sldId id="264" r:id="rId15"/>
    <p:sldId id="259" r:id="rId16"/>
    <p:sldId id="266" r:id="rId17"/>
    <p:sldId id="267" r:id="rId18"/>
    <p:sldId id="270" r:id="rId19"/>
    <p:sldId id="268" r:id="rId20"/>
    <p:sldId id="269" r:id="rId21"/>
    <p:sldId id="272" r:id="rId22"/>
    <p:sldId id="273" r:id="rId23"/>
    <p:sldId id="280" r:id="rId24"/>
    <p:sldId id="282" r:id="rId25"/>
    <p:sldId id="281" r:id="rId26"/>
    <p:sldId id="274" r:id="rId27"/>
    <p:sldId id="275" r:id="rId28"/>
    <p:sldId id="276" r:id="rId29"/>
    <p:sldId id="277" r:id="rId30"/>
    <p:sldId id="285" r:id="rId31"/>
    <p:sldId id="278" r:id="rId32"/>
    <p:sldId id="284" r:id="rId33"/>
    <p:sldId id="279" r:id="rId34"/>
    <p:sldId id="283" r:id="rId35"/>
    <p:sldId id="287" r:id="rId36"/>
    <p:sldId id="286" r:id="rId37"/>
    <p:sldId id="288" r:id="rId38"/>
    <p:sldId id="289" r:id="rId39"/>
    <p:sldId id="290" r:id="rId40"/>
    <p:sldId id="294" r:id="rId41"/>
    <p:sldId id="293" r:id="rId42"/>
    <p:sldId id="291" r:id="rId43"/>
    <p:sldId id="292" r:id="rId44"/>
    <p:sldId id="295" r:id="rId45"/>
    <p:sldId id="297" r:id="rId46"/>
    <p:sldId id="300" r:id="rId47"/>
    <p:sldId id="296" r:id="rId48"/>
    <p:sldId id="298" r:id="rId49"/>
    <p:sldId id="299" r:id="rId50"/>
    <p:sldId id="30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4-27T14:39:42.680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E964C-6C20-4804-BEBE-8E77255D66E2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C8C9-3AEE-4130-B764-82C38697E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9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ACC8C9-3AEE-4130-B764-82C38697EDD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0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5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8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1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06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5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523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4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38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89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69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5F8B-8D51-48B7-B82E-873E2D0395F0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17465-1225-4260-9DAE-A99B0F9FC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143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Seralar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</a:t>
            </a:r>
            <a:r>
              <a:rPr lang="tr-TR" dirty="0" smtClean="0"/>
              <a:t>: Seralar, bitkilerin yetişmesine daha </a:t>
            </a:r>
            <a:r>
              <a:rPr lang="tr-TR" dirty="0" err="1" smtClean="0"/>
              <a:t>eleverişli</a:t>
            </a:r>
            <a:r>
              <a:rPr lang="tr-TR" dirty="0" smtClean="0"/>
              <a:t> şartların sağlanması amacı ile çevre şartlarının kısmen veya tamamen kontrol edilebildiği cam, plastik, fiberglas (</a:t>
            </a:r>
            <a:r>
              <a:rPr lang="tr-TR" dirty="0" err="1" smtClean="0"/>
              <a:t>polikarbon</a:t>
            </a:r>
            <a:r>
              <a:rPr lang="tr-TR" dirty="0" smtClean="0"/>
              <a:t>) gibi ışığı geçiren materyallerle örtülü yapı elemanlarıdır.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18150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500" dirty="0" smtClean="0">
                <a:solidFill>
                  <a:srgbClr val="00B050"/>
                </a:solidFill>
              </a:rPr>
              <a:t>Bağlantı çıtası &amp; kenarlık (plastik), bant</a:t>
            </a:r>
            <a:endParaRPr lang="en-US" sz="3500" dirty="0">
              <a:solidFill>
                <a:srgbClr val="00B050"/>
              </a:solidFill>
            </a:endParaRPr>
          </a:p>
        </p:txBody>
      </p:sp>
      <p:pic>
        <p:nvPicPr>
          <p:cNvPr id="5" name="Picture 10" descr="http://www.netkomaluminyum.com/tumresimler/13674083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143319"/>
            <a:ext cx="5322168" cy="25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umerambalaj.com/images/uploads/h_profil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21247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kalelicati.com/files/Polikarbon_kenar_ban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42722"/>
            <a:ext cx="2602260" cy="225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16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240" cy="778098"/>
          </a:xfrm>
        </p:spPr>
        <p:txBody>
          <a:bodyPr/>
          <a:lstStyle/>
          <a:p>
            <a:r>
              <a:rPr lang="tr-TR" dirty="0" err="1" smtClean="0">
                <a:solidFill>
                  <a:srgbClr val="00B050"/>
                </a:solidFill>
              </a:rPr>
              <a:t>Polikarbon</a:t>
            </a:r>
            <a:r>
              <a:rPr lang="tr-TR" dirty="0" smtClean="0">
                <a:solidFill>
                  <a:srgbClr val="00B050"/>
                </a:solidFill>
              </a:rPr>
              <a:t>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www.polikarbon.com/wp-content/uploads/2015/06/sera1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33733" cy="512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658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38138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Yüksekliğine göre</a:t>
            </a:r>
            <a:endParaRPr lang="tr-TR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 fontScale="92500" lnSpcReduction="10000"/>
          </a:bodyPr>
          <a:lstStyle/>
          <a:p>
            <a:r>
              <a:rPr lang="tr-TR" b="1" dirty="0" smtClean="0"/>
              <a:t>Alçak çatılı seralar: </a:t>
            </a:r>
            <a:r>
              <a:rPr lang="tr-TR" dirty="0" smtClean="0"/>
              <a:t>Yöre, soğuk ve rüzgarlı veya serada yetiştirilecek bitkiler kısa boylu iseler, buralara alçak çatılı seralar kullanılır (oluk altı yüksekliği &lt;2.5 m)</a:t>
            </a:r>
            <a:r>
              <a:rPr lang="tr-TR" dirty="0"/>
              <a:t>	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 </a:t>
            </a:r>
            <a:endParaRPr lang="tr-TR" b="1" dirty="0" smtClean="0"/>
          </a:p>
          <a:p>
            <a:r>
              <a:rPr lang="tr-TR" b="1" dirty="0" smtClean="0"/>
              <a:t>Yüksek çatılı seralar: </a:t>
            </a:r>
            <a:r>
              <a:rPr lang="tr-TR" dirty="0" smtClean="0"/>
              <a:t>Yöre, nispeten sıcak ise veya serada yetiştirilecek bitkiler uzun boylu iseler, buralara yüksek çatılı seralar kullanılır (oluk altı yüksekliği &gt;2.5 m)</a:t>
            </a:r>
            <a:endParaRPr lang="tr-TR" b="1" dirty="0" smtClean="0"/>
          </a:p>
        </p:txBody>
      </p:sp>
    </p:spTree>
    <p:extLst>
      <p:ext uri="{BB962C8B-B14F-4D97-AF65-F5344CB8AC3E}">
        <p14:creationId xmlns:p14="http://schemas.microsoft.com/office/powerpoint/2010/main" val="153926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Yüksek çatılı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www.sistemsera.com/images/gotik-sera-orne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42" y="1124744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eraci.net/images/urunler/1344512152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857250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906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Alçak çatılı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098" name="Picture 2" descr="http://ankaraseramalzemeleri.com/attachments/Image/sera-naylonlar__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667713" cy="26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agaclar.net/forum/attachments/topraksiz-tarim/225832d1308348347-tunelseranayl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4646"/>
            <a:ext cx="4572000" cy="3059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088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Çatı şekline göre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r>
              <a:rPr lang="tr-TR" b="1" dirty="0" smtClean="0"/>
              <a:t>Tünel seralar</a:t>
            </a:r>
          </a:p>
          <a:p>
            <a:r>
              <a:rPr lang="tr-TR" b="1" dirty="0" smtClean="0"/>
              <a:t>Gotik seralar</a:t>
            </a:r>
          </a:p>
          <a:p>
            <a:r>
              <a:rPr lang="tr-TR" b="1" dirty="0" smtClean="0"/>
              <a:t>Beşik çatılı seralar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871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Tünel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6146" name="Picture 2" descr="http://seraci.net/thumb.php?img=images/urunler/1344428587.jpg&amp;width=4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8205"/>
            <a:ext cx="6912768" cy="5029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3735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Gotik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seraci.net/thumb.php?width=400&amp;img=images/urunler/134426173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77917"/>
            <a:ext cx="7704856" cy="51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603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Gotik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9218" name="Picture 2" descr="https://www.gothicarchgreenhouses.com/images/Gothic-Arch-North-Greenhouse-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550062"/>
            <a:ext cx="7541927" cy="504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6840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143000"/>
          </a:xfrm>
        </p:spPr>
        <p:txBody>
          <a:bodyPr>
            <a:normAutofit/>
          </a:bodyPr>
          <a:lstStyle/>
          <a:p>
            <a:r>
              <a:rPr lang="tr-TR" sz="3500" dirty="0" smtClean="0">
                <a:solidFill>
                  <a:srgbClr val="00B050"/>
                </a:solidFill>
              </a:rPr>
              <a:t>Beşik çatılı sera (eğim 26-32</a:t>
            </a:r>
            <a:r>
              <a:rPr lang="tr-TR" sz="3500" dirty="0" smtClean="0">
                <a:solidFill>
                  <a:srgbClr val="00B050"/>
                </a:solidFill>
              </a:rPr>
              <a:t>°, %58-71)</a:t>
            </a:r>
            <a:endParaRPr lang="en-US" sz="3500" dirty="0">
              <a:solidFill>
                <a:srgbClr val="00B050"/>
              </a:solidFill>
            </a:endParaRPr>
          </a:p>
        </p:txBody>
      </p:sp>
      <p:pic>
        <p:nvPicPr>
          <p:cNvPr id="8194" name="Picture 2" descr="http://seraci.net/thumb.php?img=images/urunler/1344514494.jpg&amp;width=40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815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Seralarda düzenleme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b="1" dirty="0" smtClean="0"/>
              <a:t>Sulama</a:t>
            </a:r>
          </a:p>
          <a:p>
            <a:r>
              <a:rPr lang="en-US" b="1" dirty="0" err="1" smtClean="0"/>
              <a:t>Isıtma</a:t>
            </a:r>
            <a:endParaRPr lang="tr-TR" b="1" dirty="0" smtClean="0"/>
          </a:p>
          <a:p>
            <a:r>
              <a:rPr lang="tr-TR" b="1" dirty="0" smtClean="0"/>
              <a:t>Soğutma</a:t>
            </a:r>
          </a:p>
          <a:p>
            <a:r>
              <a:rPr lang="tr-TR" b="1" dirty="0" smtClean="0"/>
              <a:t>Havalandırma</a:t>
            </a:r>
          </a:p>
          <a:p>
            <a:r>
              <a:rPr lang="tr-TR" b="1" dirty="0" smtClean="0"/>
              <a:t>Nemlendirme (sisleme)</a:t>
            </a:r>
          </a:p>
          <a:p>
            <a:r>
              <a:rPr lang="tr-TR" b="1" dirty="0" smtClean="0"/>
              <a:t>Gölgeleme</a:t>
            </a:r>
          </a:p>
          <a:p>
            <a:r>
              <a:rPr lang="tr-TR" b="1" dirty="0" smtClean="0"/>
              <a:t>İlaçlama</a:t>
            </a:r>
          </a:p>
          <a:p>
            <a:r>
              <a:rPr lang="tr-TR" b="1" dirty="0" smtClean="0"/>
              <a:t>Gübreleme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166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Havalandırma şekline göre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Üstten havalandırmalı (tek ve çift pencereli/kelebekli)</a:t>
            </a:r>
          </a:p>
          <a:p>
            <a:r>
              <a:rPr lang="tr-TR" dirty="0" smtClean="0"/>
              <a:t>Yandan havalandırmalı (tek/çift)</a:t>
            </a:r>
          </a:p>
          <a:p>
            <a:r>
              <a:rPr lang="tr-TR" dirty="0" smtClean="0"/>
              <a:t>Ön ve arka cepheden havalandırmalı</a:t>
            </a:r>
          </a:p>
          <a:p>
            <a:pPr lvl="1"/>
            <a:r>
              <a:rPr lang="tr-TR" dirty="0" smtClean="0"/>
              <a:t>Manuel havalandırmalı (sarma </a:t>
            </a:r>
            <a:r>
              <a:rPr lang="tr-TR" dirty="0" err="1" smtClean="0"/>
              <a:t>redüktör</a:t>
            </a:r>
            <a:r>
              <a:rPr lang="tr-TR" dirty="0" smtClean="0"/>
              <a:t>)</a:t>
            </a:r>
          </a:p>
          <a:p>
            <a:pPr lvl="1"/>
            <a:r>
              <a:rPr lang="tr-TR" dirty="0" smtClean="0"/>
              <a:t>Elektrikli (sarma </a:t>
            </a:r>
            <a:r>
              <a:rPr lang="tr-TR" dirty="0" err="1" smtClean="0"/>
              <a:t>redüktör</a:t>
            </a:r>
            <a:r>
              <a:rPr lang="tr-TR" dirty="0" smtClean="0"/>
              <a:t>)</a:t>
            </a:r>
          </a:p>
          <a:p>
            <a:pPr lvl="1"/>
            <a:r>
              <a:rPr lang="tr-TR" dirty="0" smtClean="0"/>
              <a:t>Otomasyon kontrollü (elektrikli </a:t>
            </a:r>
            <a:r>
              <a:rPr lang="tr-TR" dirty="0" err="1" smtClean="0"/>
              <a:t>redüktör</a:t>
            </a:r>
            <a:r>
              <a:rPr lang="tr-TR" dirty="0" smtClean="0"/>
              <a:t>, sıcaklık/nem/rüzgar…)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93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Üstten havalandırma (çift kelebek)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6336703" cy="496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181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500" dirty="0" smtClean="0">
                <a:solidFill>
                  <a:srgbClr val="00B050"/>
                </a:solidFill>
              </a:rPr>
              <a:t>Üstten çift havalandırma (elektrikli </a:t>
            </a:r>
            <a:r>
              <a:rPr lang="tr-TR" sz="3500" dirty="0" err="1" smtClean="0">
                <a:solidFill>
                  <a:srgbClr val="00B050"/>
                </a:solidFill>
              </a:rPr>
              <a:t>redüktör</a:t>
            </a:r>
            <a:r>
              <a:rPr lang="tr-TR" sz="3500" dirty="0" smtClean="0">
                <a:solidFill>
                  <a:srgbClr val="00B050"/>
                </a:solidFill>
              </a:rPr>
              <a:t>)</a:t>
            </a:r>
            <a:endParaRPr lang="en-US" sz="3500" dirty="0">
              <a:solidFill>
                <a:srgbClr val="00B05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480720" cy="486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2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Üstten tek havalandırma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122960" cy="45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819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Elektrik motorlu </a:t>
            </a:r>
            <a:r>
              <a:rPr lang="tr-TR" dirty="0" err="1" smtClean="0">
                <a:solidFill>
                  <a:srgbClr val="00B050"/>
                </a:solidFill>
              </a:rPr>
              <a:t>redüktör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3" y="1600200"/>
            <a:ext cx="80533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250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Pencere </a:t>
            </a:r>
            <a:r>
              <a:rPr lang="tr-TR" dirty="0" err="1" smtClean="0">
                <a:solidFill>
                  <a:srgbClr val="00B050"/>
                </a:solidFill>
              </a:rPr>
              <a:t>kramiyer</a:t>
            </a:r>
            <a:r>
              <a:rPr lang="tr-TR" dirty="0" smtClean="0">
                <a:solidFill>
                  <a:srgbClr val="00B050"/>
                </a:solidFill>
              </a:rPr>
              <a:t> dişlisi, yatağı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3" y="1600200"/>
            <a:ext cx="80533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594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00B050"/>
                </a:solidFill>
              </a:rPr>
              <a:t>Üsten havalandırma (manuel </a:t>
            </a:r>
            <a:r>
              <a:rPr lang="tr-TR" dirty="0" err="1" smtClean="0">
                <a:solidFill>
                  <a:srgbClr val="00B050"/>
                </a:solidFill>
              </a:rPr>
              <a:t>redüktör</a:t>
            </a:r>
            <a:r>
              <a:rPr lang="tr-TR" dirty="0" smtClean="0">
                <a:solidFill>
                  <a:srgbClr val="00B050"/>
                </a:solidFill>
              </a:rPr>
              <a:t>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1266" name="Picture 2" descr="http://akasyasera.com/urunler/fa10sdc1057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12776"/>
            <a:ext cx="6771117" cy="507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77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Yan havalandırma (manuel)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3314" name="Picture 2" descr="http://www.seramarketim.com.tr/images/prod/607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54870"/>
            <a:ext cx="5542482" cy="554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47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850106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Yan havalandırma (elektrikli)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4338" name="Picture 2" descr="http://www.seramarketim.com.tr/images/prod/607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4870"/>
            <a:ext cx="5832648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52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Ön &amp; arka cepheden havalandırma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4" name="Picture 2" descr="https://www.gothicarchgreenhouses.com/images/Gothic-Arch-North-Greenhouse-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05493"/>
            <a:ext cx="7848872" cy="525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www.fanmak.com.tr/displayer.ashx?m=fix&amp;w=450&amp;h=450&amp;f=cloud/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200" y="450912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3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229600" cy="1143000"/>
          </a:xfrm>
        </p:spPr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Örtü malzemesine göre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r>
              <a:rPr lang="tr-TR" dirty="0" smtClean="0"/>
              <a:t>Cam seralar</a:t>
            </a:r>
          </a:p>
          <a:p>
            <a:r>
              <a:rPr lang="tr-TR" dirty="0" err="1" smtClean="0"/>
              <a:t>Naylan</a:t>
            </a:r>
            <a:r>
              <a:rPr lang="tr-TR" dirty="0" smtClean="0"/>
              <a:t> (polietilen örtülü) seralar</a:t>
            </a:r>
          </a:p>
          <a:p>
            <a:r>
              <a:rPr lang="tr-TR" b="1" dirty="0" err="1" smtClean="0"/>
              <a:t>Polikarbon</a:t>
            </a:r>
            <a:r>
              <a:rPr lang="tr-TR" b="1" dirty="0" smtClean="0"/>
              <a:t> seralar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20748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 havalandırma fanı (cephe)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2530" name="Picture 2" descr="https://www.havalandirmafanlari.com/image/catalog/sera-fanlari/10500-m3-panjurlu-sera-havalandirma-fan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68760"/>
            <a:ext cx="5579853" cy="52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9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 içi havalandırma fanları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5362" name="Picture 2" descr="http://www.vostermansusa.com/content/wysiwyg/resizedmedia/2288_450x270/nozzle%20fan%20greenhous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16832"/>
            <a:ext cx="7344815" cy="44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ages.ticiz.com/1587472_w640_h640_demo.bor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365104"/>
            <a:ext cx="2333625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569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6" name="Picture 2" descr="http://img.sondakika.com/haber/185/bu-seraya-sadece-ekim-ve-hasat-icin-girilecek-6128185_9760_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853081" cy="441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79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Kullanılan malzemeye göre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705275"/>
          </a:xfrm>
        </p:spPr>
        <p:txBody>
          <a:bodyPr/>
          <a:lstStyle/>
          <a:p>
            <a:r>
              <a:rPr lang="tr-TR" dirty="0" smtClean="0"/>
              <a:t>Ahşap</a:t>
            </a:r>
          </a:p>
          <a:p>
            <a:r>
              <a:rPr lang="tr-TR" dirty="0" smtClean="0"/>
              <a:t>Çelik (galvanizli boru, profil veya karma)</a:t>
            </a:r>
          </a:p>
          <a:p>
            <a:r>
              <a:rPr lang="tr-TR" dirty="0" smtClean="0"/>
              <a:t>Alüminyum</a:t>
            </a:r>
          </a:p>
          <a:p>
            <a:r>
              <a:rPr lang="tr-TR" dirty="0" smtClean="0"/>
              <a:t>PVC…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24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Plastik boru (PPR &amp; PPRC)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9458" name="Picture 2" descr="http://www.tubbycreekfarm.com/sites/default/files/blog/2011-12-16%20(33)%20r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581665" cy="343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://www.fiddleheadfarmers.com/uploads/1/0/2/9/10298373/9668536_or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869" y="3380189"/>
            <a:ext cx="4609034" cy="345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3305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 ısıtma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4578" name="Picture 2" descr="http://www.seraisitma.org/upload/page_dosya/13090435309-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75" y="1600200"/>
            <a:ext cx="6690401" cy="4997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5703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 soğutma (fan </a:t>
            </a:r>
            <a:r>
              <a:rPr lang="tr-TR" dirty="0" err="1" smtClean="0">
                <a:solidFill>
                  <a:srgbClr val="00B050"/>
                </a:solidFill>
              </a:rPr>
              <a:t>ped</a:t>
            </a:r>
            <a:r>
              <a:rPr lang="tr-TR" dirty="0" smtClean="0">
                <a:solidFill>
                  <a:srgbClr val="00B050"/>
                </a:solidFill>
              </a:rPr>
              <a:t>) 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3556" name="Picture 4" descr="http://www.seramarketim.com.tr/images/prod/49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://mersin-acik.alanserinletme.com/images/evaporatif-sogutma-sistem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064" y="3905672"/>
            <a:ext cx="6490936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8111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tr-TR" sz="3500" b="1" dirty="0" smtClean="0">
                <a:solidFill>
                  <a:srgbClr val="00B050"/>
                </a:solidFill>
              </a:rPr>
              <a:t>Sera soğutma &amp; nemlendirme (sisleme)</a:t>
            </a:r>
            <a:endParaRPr lang="en-US" sz="3500" b="1" dirty="0">
              <a:solidFill>
                <a:srgbClr val="00B050"/>
              </a:solidFill>
            </a:endParaRPr>
          </a:p>
        </p:txBody>
      </p:sp>
      <p:sp>
        <p:nvSpPr>
          <p:cNvPr id="5" name="İçerik Yer Tutucusu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tr-TR" dirty="0" smtClean="0"/>
              <a:t>Alçak basınç sisleme (3-6 bar, şebeke basıncı)</a:t>
            </a:r>
          </a:p>
          <a:p>
            <a:r>
              <a:rPr lang="tr-TR" dirty="0" smtClean="0"/>
              <a:t>Yüksek basınç sisleme (&gt;70 bar)</a:t>
            </a:r>
            <a:endParaRPr lang="en-US" dirty="0"/>
          </a:p>
        </p:txBody>
      </p:sp>
      <p:sp>
        <p:nvSpPr>
          <p:cNvPr id="6" name="AutoShape 2" descr="Sera soğutma sisleme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era soğutma sisleme ile ilgili g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606" name="Picture 6" descr="http://a-sera.com/media/gallery/humid/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52936"/>
            <a:ext cx="4849595" cy="359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http://a-sera.com/media/gallery/humid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8012"/>
            <a:ext cx="3240360" cy="219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www.kazancionline.com/images/nozu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55" y="4876799"/>
            <a:ext cx="2000250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527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Sisleme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6626" name="Picture 2" descr="http://www.kazancionline.com/images/sisleme-nemlendirme-resim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http://www.kazancionline.com/images/sisleme-nemlendirme-resim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4284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527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Düşük basınç sisleme başlığı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7650" name="Picture 2" descr="http://g03.a.alicdn.com/kf/HTB1qQM4LXXXXXcfXVXXq6xXFXXXE/H-Quality-font-b-Greenhouse-b-font-Hanging-font-b-Mist-b-font-Sprayer-Kits-Atomizatio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35" y="1772816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serateknik.com/resources/sogutma/sid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659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Cam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s://www.gothicarchgreenhouses.com/images/glass-greenhouses-custom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9" y="1916832"/>
            <a:ext cx="8141704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17626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Yüksek basınç sisleme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29698" name="Picture 2" descr="http://www.kazancionline.com/images/sisleme-nemlendirme-resim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44162"/>
            <a:ext cx="6120680" cy="514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16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Yüksek basınç sisleme</a:t>
            </a:r>
            <a:endParaRPr lang="tr-TR" b="1" dirty="0">
              <a:solidFill>
                <a:srgbClr val="00B05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r>
              <a:rPr lang="tr-TR" sz="2400" dirty="0" smtClean="0"/>
              <a:t>Yüksek basınç sisleme sistemleri suyu mikron büyüklüğünde (5-15) zerrelere parçalar  ve uygulanan ortamda sis oluşturur</a:t>
            </a:r>
          </a:p>
          <a:p>
            <a:r>
              <a:rPr lang="tr-TR" sz="2400" dirty="0" smtClean="0"/>
              <a:t>Bu yöntemle oluşturulan zerreler o kadar küçüktür ki çökelmeyip havada askıda durduğu gibi, ortamın nemine bağlı olarak kısa sürede de buharlaşır</a:t>
            </a:r>
            <a:endParaRPr lang="tr-TR" sz="2400" dirty="0" smtClean="0">
              <a:effectLst/>
            </a:endParaRPr>
          </a:p>
          <a:p>
            <a:r>
              <a:rPr lang="tr-TR" sz="2400" dirty="0" smtClean="0">
                <a:effectLst/>
              </a:rPr>
              <a:t>Düşük basınç sislemeden farklı olarak ortalama büyüklüğü 5-15 mikron olan daha küçük zerreler oluşması aynı miktarda su kullanımıyla daha fazla parçacık yüzey alanı sağlar</a:t>
            </a:r>
          </a:p>
          <a:p>
            <a:r>
              <a:rPr lang="tr-TR" sz="2400" dirty="0" smtClean="0">
                <a:effectLst/>
              </a:rPr>
              <a:t>Bu etki uygulamada daha hızlı ısı aktarımı, verimli soğutma ve nemlendirme sağladığı gibi koku giderimi ve tozlanmayı önleme uygulamalarında da yüksek verimlilik sağlar…</a:t>
            </a:r>
            <a:endParaRPr lang="tr-TR" sz="2400" dirty="0" smtClean="0"/>
          </a:p>
          <a:p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0255993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Yüksek basınç sisleme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Seralarda </a:t>
            </a:r>
            <a:r>
              <a:rPr lang="tr-TR" dirty="0" smtClean="0"/>
              <a:t>sıcaklık ve nem </a:t>
            </a:r>
            <a:r>
              <a:rPr lang="tr-TR" dirty="0" err="1" smtClean="0"/>
              <a:t>kontrolu</a:t>
            </a:r>
            <a:endParaRPr lang="tr-TR" dirty="0" smtClean="0"/>
          </a:p>
          <a:p>
            <a:r>
              <a:rPr lang="tr-TR" dirty="0" smtClean="0"/>
              <a:t>Seralarda 15-20</a:t>
            </a:r>
            <a:r>
              <a:rPr lang="tr-TR" baseline="30000" dirty="0" smtClean="0"/>
              <a:t>o</a:t>
            </a:r>
            <a:r>
              <a:rPr lang="tr-TR" dirty="0" smtClean="0"/>
              <a:t>C kadar soğutma işlemi yapılabilmektedir</a:t>
            </a:r>
          </a:p>
          <a:p>
            <a:r>
              <a:rPr lang="tr-TR" dirty="0" smtClean="0"/>
              <a:t>Bitkilerin daha hızlı köklenmesini ve daha hızlı büyümesini sağlar</a:t>
            </a:r>
          </a:p>
          <a:p>
            <a:r>
              <a:rPr lang="tr-TR" dirty="0" smtClean="0"/>
              <a:t>Bitkilerin su kaybını azaltır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848082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>
                <a:solidFill>
                  <a:srgbClr val="00B050"/>
                </a:solidFill>
              </a:rPr>
              <a:t>Yüksek basınç </a:t>
            </a:r>
            <a:r>
              <a:rPr lang="tr-TR" b="1" dirty="0" smtClean="0">
                <a:solidFill>
                  <a:srgbClr val="00B050"/>
                </a:solidFill>
              </a:rPr>
              <a:t>sisleme…</a:t>
            </a:r>
            <a:endParaRPr lang="en-US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smtClean="0"/>
              <a:t>Fanlı sistemler ve ısıtıcılı sistemler ile entegre edilebilir</a:t>
            </a:r>
          </a:p>
          <a:p>
            <a:r>
              <a:rPr lang="tr-TR" dirty="0" smtClean="0"/>
              <a:t>Donma noktasını 4°C kadar aşağı çeker</a:t>
            </a:r>
          </a:p>
          <a:p>
            <a:r>
              <a:rPr lang="tr-TR" dirty="0" smtClean="0"/>
              <a:t>Hastalık ve zararlılara karşı ilaçlamada kullanılabilir</a:t>
            </a:r>
          </a:p>
          <a:p>
            <a:r>
              <a:rPr lang="tr-TR" dirty="0" smtClean="0"/>
              <a:t>Ortamda istenen alt ve üst nem/sıcaklık değerlerine göre çalışma/durma</a:t>
            </a:r>
          </a:p>
          <a:p>
            <a:r>
              <a:rPr lang="tr-TR" dirty="0" smtClean="0"/>
              <a:t>Manuel çalıştırma/durdurma</a:t>
            </a:r>
          </a:p>
          <a:p>
            <a:r>
              <a:rPr lang="tr-TR" dirty="0" smtClean="0"/>
              <a:t>Uzaktan kumanda edilebilir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69789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 gölgeleme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Metin Yer Tutucusu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Sera içi üst perde (tül)</a:t>
            </a: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tr-TR" dirty="0" smtClean="0"/>
              <a:t>Sera yan perde (tül)</a:t>
            </a:r>
            <a:endParaRPr lang="en-US" dirty="0"/>
          </a:p>
        </p:txBody>
      </p:sp>
      <p:pic>
        <p:nvPicPr>
          <p:cNvPr id="1028" name="Picture 4" descr="http://www.alweco.nl/images/layoutentitylinkvalue/227/8d2d56be43bc300/336x190/dsc-0221-klei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24944"/>
            <a:ext cx="420223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erasan.com.tr/img/urunler/ekipmanlar/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4040188" cy="27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0686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şlık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tr-TR" b="1" dirty="0" smtClean="0">
                <a:solidFill>
                  <a:srgbClr val="00B050"/>
                </a:solidFill>
              </a:rPr>
              <a:t>Gölge örtüsü (file &amp; tül)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457200" y="1196751"/>
            <a:ext cx="8229600" cy="3024337"/>
          </a:xfrm>
        </p:spPr>
        <p:txBody>
          <a:bodyPr>
            <a:normAutofit lnSpcReduction="10000"/>
          </a:bodyPr>
          <a:lstStyle/>
          <a:p>
            <a:r>
              <a:rPr lang="tr-TR" dirty="0" smtClean="0"/>
              <a:t>Işık geçirgenliğine göre sınıflandırılır</a:t>
            </a:r>
          </a:p>
          <a:p>
            <a:r>
              <a:rPr lang="tr-TR" dirty="0" smtClean="0"/>
              <a:t>Işık geçirgenliği %10-%90 arasında olabilir</a:t>
            </a:r>
          </a:p>
          <a:p>
            <a:r>
              <a:rPr lang="tr-TR" dirty="0" smtClean="0"/>
              <a:t>Genel olarak güneş ışınlarını gölgeleme oranına göre sınıflandırılır (%40’lık: ışığı %40 tutan, %60 geçiren)</a:t>
            </a:r>
          </a:p>
          <a:p>
            <a:r>
              <a:rPr lang="tr-TR" dirty="0" smtClean="0"/>
              <a:t>Ultraviyole katkılı olarak üretilir</a:t>
            </a:r>
            <a:endParaRPr lang="en-US" dirty="0"/>
          </a:p>
        </p:txBody>
      </p:sp>
      <p:sp>
        <p:nvSpPr>
          <p:cNvPr id="9" name="AutoShape 2" descr="sera gölgeleme ile ilgili g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soyplas.com/galeri/golgeleme_kesitle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2" y="4581128"/>
            <a:ext cx="87058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96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Gölge bezi/filesi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150" name="Picture 6" descr="https://www.kalelicati.com/products/large/p182dk2q2v1u4g1ep41f7k1s0spdo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12343"/>
            <a:ext cx="4038600" cy="35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www.kalelicati.com/products/large/p182dk2bi9of4cisj98a6d1rnj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2343"/>
            <a:ext cx="4038600" cy="35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8200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Sera gölgeleme?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smtClean="0"/>
              <a:t>Sera üstü gölgeleme (yeşil file)</a:t>
            </a:r>
            <a:endParaRPr lang="en-US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tr-TR" dirty="0"/>
              <a:t>Sera üstü gölgeleme </a:t>
            </a:r>
            <a:r>
              <a:rPr lang="tr-TR" dirty="0" smtClean="0"/>
              <a:t>(siyah file)</a:t>
            </a:r>
            <a:endParaRPr lang="en-US" dirty="0"/>
          </a:p>
        </p:txBody>
      </p:sp>
      <p:pic>
        <p:nvPicPr>
          <p:cNvPr id="2050" name="Picture 2" descr="http://akasyasera.com/urunler/4e2fgOlge_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6" y="2564904"/>
            <a:ext cx="433369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golgelik-market.com/attachments/Image/55_g__lgelik___e__itleri_g__lgelik_file_fiyat___g__lgelik_file_fiyatlar___file___rt__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637796" cy="29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036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 gölgeleme (etkili)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4100" name="Picture 4" descr="http://www.nexuscorp.com/images/Equipmentimages/large/Exterior%20Overhead%20shade%20-%20Zail%201-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104964"/>
            <a:ext cx="5004048" cy="375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reenhouseschina.com/products/2-3-6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4" y="1326964"/>
            <a:ext cx="4956594" cy="330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19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 gölgeleme (gölge tozu)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www.cagmet.com/img/getsun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0768"/>
            <a:ext cx="556861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arimbahcemarket.com/image/urun/2014/10/11/Resim_1413039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340768"/>
            <a:ext cx="173221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kumpinaridotcom.files.wordpress.com/2010/11/k41.jpg?w=6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2"/>
            <a:ext cx="2476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196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0B050"/>
                </a:solidFill>
              </a:rPr>
              <a:t>Naylon (polietilen)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054" name="Picture 6" descr="http://www.bahcedeyiz.com/image/urunbuyuk/2013/09/02/Urun_278_1378108794_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1600200"/>
            <a:ext cx="73416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830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B050"/>
                </a:solidFill>
              </a:rPr>
              <a:t>Sera gölgeleme (toz &amp; sıvı)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7170" name="Picture 2" descr="http://i00.i.aliimg.com/photo/v0/255821428/greenhouse_supplies_Shade_Paint_Kool_Ray_Classic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OMBRASOL 20k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135" y="1772816"/>
            <a:ext cx="3600400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52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00B050"/>
                </a:solidFill>
              </a:rPr>
              <a:t>Polikarbon</a:t>
            </a:r>
            <a:r>
              <a:rPr lang="tr-TR" dirty="0" smtClean="0">
                <a:solidFill>
                  <a:srgbClr val="00B050"/>
                </a:solidFill>
              </a:rPr>
              <a:t> sera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74" name="Picture 2" descr="http://www.polikarbondeposu.com/wp-content/uploads/2016/01/2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82591" cy="298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aysproje.com/tr/tekno_dosyalar/large/25_07_13_7ed7c68f814d1241423bf8345dd6af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789040"/>
            <a:ext cx="4474443" cy="293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55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00B050"/>
                </a:solidFill>
              </a:rPr>
              <a:t>Polikarbon</a:t>
            </a:r>
            <a:r>
              <a:rPr lang="tr-TR" dirty="0" smtClean="0">
                <a:solidFill>
                  <a:srgbClr val="00B050"/>
                </a:solidFill>
              </a:rPr>
              <a:t> levhalar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İçerik Yer Tutucusu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997151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Işık</a:t>
            </a:r>
            <a:r>
              <a:rPr lang="en-US" dirty="0"/>
              <a:t> </a:t>
            </a:r>
            <a:r>
              <a:rPr lang="en-US" dirty="0" err="1"/>
              <a:t>geçirgenliği</a:t>
            </a:r>
            <a:r>
              <a:rPr lang="en-US" dirty="0"/>
              <a:t> </a:t>
            </a:r>
            <a:r>
              <a:rPr lang="en-US" dirty="0" err="1"/>
              <a:t>cama</a:t>
            </a:r>
            <a:r>
              <a:rPr lang="en-US" dirty="0"/>
              <a:t> </a:t>
            </a:r>
            <a:r>
              <a:rPr lang="en-US" dirty="0" err="1"/>
              <a:t>yakın</a:t>
            </a:r>
            <a:r>
              <a:rPr lang="en-US" dirty="0"/>
              <a:t>, </a:t>
            </a:r>
            <a:r>
              <a:rPr lang="en-US" dirty="0" err="1"/>
              <a:t>ısıya</a:t>
            </a:r>
            <a:r>
              <a:rPr lang="en-US" dirty="0"/>
              <a:t>, </a:t>
            </a:r>
            <a:r>
              <a:rPr lang="en-US" dirty="0" err="1"/>
              <a:t>kimyasal</a:t>
            </a:r>
            <a:r>
              <a:rPr lang="en-US" dirty="0"/>
              <a:t> </a:t>
            </a:r>
            <a:r>
              <a:rPr lang="en-US" dirty="0" err="1"/>
              <a:t>maddelere</a:t>
            </a:r>
            <a:r>
              <a:rPr lang="en-US" dirty="0"/>
              <a:t>, </a:t>
            </a:r>
            <a:r>
              <a:rPr lang="en-US" dirty="0" err="1"/>
              <a:t>çizilmeye</a:t>
            </a:r>
            <a:r>
              <a:rPr lang="en-US" dirty="0"/>
              <a:t>, </a:t>
            </a:r>
            <a:r>
              <a:rPr lang="en-US" dirty="0" err="1"/>
              <a:t>darbeye</a:t>
            </a:r>
            <a:r>
              <a:rPr lang="en-US" dirty="0"/>
              <a:t> </a:t>
            </a:r>
            <a:r>
              <a:rPr lang="en-US" dirty="0" err="1"/>
              <a:t>dayanıklığı</a:t>
            </a:r>
            <a:r>
              <a:rPr lang="en-US" dirty="0"/>
              <a:t> </a:t>
            </a:r>
            <a:r>
              <a:rPr lang="en-US" dirty="0" err="1"/>
              <a:t>yüksek</a:t>
            </a:r>
            <a:r>
              <a:rPr lang="en-US" dirty="0"/>
              <a:t>, </a:t>
            </a:r>
            <a:r>
              <a:rPr lang="en-US" dirty="0" err="1"/>
              <a:t>gıdaya</a:t>
            </a:r>
            <a:r>
              <a:rPr lang="en-US" dirty="0"/>
              <a:t> </a:t>
            </a:r>
            <a:r>
              <a:rPr lang="en-US" dirty="0" err="1"/>
              <a:t>uygun</a:t>
            </a:r>
            <a:r>
              <a:rPr lang="en-US" dirty="0"/>
              <a:t>, </a:t>
            </a:r>
            <a:r>
              <a:rPr lang="en-US" dirty="0" err="1"/>
              <a:t>şeffaf</a:t>
            </a:r>
            <a:r>
              <a:rPr lang="en-US" dirty="0"/>
              <a:t> </a:t>
            </a:r>
            <a:r>
              <a:rPr lang="en-US" dirty="0" err="1"/>
              <a:t>plastik</a:t>
            </a:r>
            <a:r>
              <a:rPr lang="en-US" dirty="0"/>
              <a:t> </a:t>
            </a:r>
            <a:r>
              <a:rPr lang="en-US" dirty="0" err="1"/>
              <a:t>malzemedir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err="1" smtClean="0"/>
              <a:t>mükemmel</a:t>
            </a:r>
            <a:r>
              <a:rPr lang="en-US" dirty="0" smtClean="0"/>
              <a:t> </a:t>
            </a:r>
            <a:r>
              <a:rPr lang="en-US" dirty="0" err="1"/>
              <a:t>ısı</a:t>
            </a:r>
            <a:r>
              <a:rPr lang="en-US" dirty="0"/>
              <a:t> </a:t>
            </a:r>
            <a:r>
              <a:rPr lang="en-US" dirty="0" err="1"/>
              <a:t>izolasyonu</a:t>
            </a:r>
            <a:r>
              <a:rPr lang="en-US" dirty="0"/>
              <a:t> </a:t>
            </a:r>
            <a:r>
              <a:rPr lang="en-US" dirty="0" err="1" smtClean="0"/>
              <a:t>vardır</a:t>
            </a:r>
            <a:endParaRPr lang="en-US" dirty="0"/>
          </a:p>
          <a:p>
            <a:r>
              <a:rPr lang="en-US" dirty="0" err="1"/>
              <a:t>Sıcak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soğuk</a:t>
            </a:r>
            <a:r>
              <a:rPr lang="en-US" dirty="0"/>
              <a:t> </a:t>
            </a:r>
            <a:r>
              <a:rPr lang="en-US" dirty="0" err="1"/>
              <a:t>bükme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kolay</a:t>
            </a:r>
            <a:r>
              <a:rPr lang="en-US" dirty="0"/>
              <a:t> </a:t>
            </a:r>
            <a:r>
              <a:rPr lang="en-US" dirty="0" err="1"/>
              <a:t>şekil</a:t>
            </a:r>
            <a:r>
              <a:rPr lang="en-US" dirty="0"/>
              <a:t> </a:t>
            </a:r>
            <a:r>
              <a:rPr lang="en-US" dirty="0" err="1"/>
              <a:t>verebilme</a:t>
            </a:r>
            <a:r>
              <a:rPr lang="en-US" dirty="0"/>
              <a:t> </a:t>
            </a:r>
            <a:r>
              <a:rPr lang="en-US" dirty="0" err="1" smtClean="0"/>
              <a:t>özelliği</a:t>
            </a:r>
            <a:r>
              <a:rPr lang="tr-TR" dirty="0" err="1" smtClean="0"/>
              <a:t>ndedir</a:t>
            </a:r>
            <a:endParaRPr lang="en-US" dirty="0"/>
          </a:p>
          <a:p>
            <a:r>
              <a:rPr lang="en-US" dirty="0" err="1"/>
              <a:t>Polikarbon</a:t>
            </a:r>
            <a:r>
              <a:rPr lang="en-US" dirty="0"/>
              <a:t> </a:t>
            </a:r>
            <a:r>
              <a:rPr lang="en-US" dirty="0" err="1"/>
              <a:t>Levhalar</a:t>
            </a:r>
            <a:r>
              <a:rPr lang="en-US" dirty="0"/>
              <a:t>, </a:t>
            </a:r>
            <a:r>
              <a:rPr lang="en-US" dirty="0" err="1"/>
              <a:t>kırılmaya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 smtClean="0"/>
              <a:t>dirençlidir</a:t>
            </a:r>
            <a:endParaRPr lang="en-US" dirty="0"/>
          </a:p>
          <a:p>
            <a:r>
              <a:rPr lang="en-US" dirty="0" err="1"/>
              <a:t>Tabiat</a:t>
            </a:r>
            <a:r>
              <a:rPr lang="en-US" dirty="0"/>
              <a:t> </a:t>
            </a:r>
            <a:r>
              <a:rPr lang="en-US" dirty="0" err="1"/>
              <a:t>şartlarına</a:t>
            </a:r>
            <a:r>
              <a:rPr lang="en-US" dirty="0"/>
              <a:t> </a:t>
            </a:r>
            <a:r>
              <a:rPr lang="en-US" dirty="0" err="1"/>
              <a:t>karşı</a:t>
            </a: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yüksek</a:t>
            </a:r>
            <a:r>
              <a:rPr lang="en-US" dirty="0"/>
              <a:t> </a:t>
            </a:r>
            <a:r>
              <a:rPr lang="tr-TR" dirty="0" smtClean="0"/>
              <a:t>dayanıklıdır</a:t>
            </a:r>
            <a:endParaRPr lang="en-US" dirty="0"/>
          </a:p>
          <a:p>
            <a:r>
              <a:rPr lang="tr-TR" dirty="0" smtClean="0"/>
              <a:t>Işık geçirgenliği </a:t>
            </a:r>
            <a:r>
              <a:rPr lang="en-US" dirty="0" smtClean="0"/>
              <a:t>%90′a </a:t>
            </a:r>
            <a:r>
              <a:rPr lang="tr-TR" dirty="0" smtClean="0"/>
              <a:t>yakındır</a:t>
            </a:r>
            <a:endParaRPr lang="en-US" dirty="0"/>
          </a:p>
          <a:p>
            <a:r>
              <a:rPr lang="en-US" dirty="0" smtClean="0"/>
              <a:t>-</a:t>
            </a:r>
            <a:r>
              <a:rPr lang="en-US" dirty="0"/>
              <a:t>40, + </a:t>
            </a:r>
            <a:r>
              <a:rPr lang="en-US" dirty="0" smtClean="0"/>
              <a:t>115°</a:t>
            </a:r>
            <a:r>
              <a:rPr lang="tr-TR" dirty="0" smtClean="0"/>
              <a:t>C</a:t>
            </a:r>
            <a:r>
              <a:rPr lang="en-US" dirty="0" smtClean="0"/>
              <a:t> </a:t>
            </a:r>
            <a:r>
              <a:rPr lang="en-US" dirty="0" err="1"/>
              <a:t>sıcaklıklar</a:t>
            </a:r>
            <a:r>
              <a:rPr lang="en-US" dirty="0"/>
              <a:t> </a:t>
            </a:r>
            <a:r>
              <a:rPr lang="en-US" dirty="0" err="1"/>
              <a:t>arasında</a:t>
            </a:r>
            <a:r>
              <a:rPr lang="en-US" dirty="0"/>
              <a:t> </a:t>
            </a:r>
            <a:r>
              <a:rPr lang="tr-TR" dirty="0" smtClean="0"/>
              <a:t>kullanılabilir</a:t>
            </a:r>
            <a:endParaRPr lang="en-US" dirty="0"/>
          </a:p>
          <a:p>
            <a:r>
              <a:rPr lang="en-US" dirty="0" err="1" smtClean="0"/>
              <a:t>İşlenebilme</a:t>
            </a:r>
            <a:r>
              <a:rPr lang="en-US" dirty="0"/>
              <a:t>, </a:t>
            </a:r>
            <a:r>
              <a:rPr lang="en-US" dirty="0" err="1"/>
              <a:t>depolama</a:t>
            </a:r>
            <a:r>
              <a:rPr lang="en-US" dirty="0"/>
              <a:t>, </a:t>
            </a:r>
            <a:r>
              <a:rPr lang="en-US" dirty="0" err="1"/>
              <a:t>kullanım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 smtClean="0"/>
              <a:t>montaj</a:t>
            </a:r>
            <a:r>
              <a:rPr lang="tr-TR" dirty="0" err="1" smtClean="0"/>
              <a:t>ıkolaydır</a:t>
            </a:r>
            <a:endParaRPr lang="en-US" dirty="0"/>
          </a:p>
          <a:p>
            <a:r>
              <a:rPr lang="en-US" dirty="0" err="1"/>
              <a:t>Ses</a:t>
            </a:r>
            <a:r>
              <a:rPr lang="en-US" dirty="0"/>
              <a:t> </a:t>
            </a:r>
            <a:r>
              <a:rPr lang="en-US" dirty="0" err="1"/>
              <a:t>izolasyonu</a:t>
            </a:r>
            <a:r>
              <a:rPr lang="en-US" dirty="0"/>
              <a:t> </a:t>
            </a:r>
            <a:r>
              <a:rPr lang="en-US" dirty="0" err="1"/>
              <a:t>vardır</a:t>
            </a:r>
            <a:r>
              <a:rPr lang="en-US" dirty="0"/>
              <a:t>. </a:t>
            </a:r>
            <a:r>
              <a:rPr lang="en-US" dirty="0" err="1"/>
              <a:t>Ses</a:t>
            </a:r>
            <a:r>
              <a:rPr lang="en-US" dirty="0"/>
              <a:t> </a:t>
            </a:r>
            <a:r>
              <a:rPr lang="en-US" dirty="0" err="1"/>
              <a:t>bariyeri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da </a:t>
            </a:r>
            <a:r>
              <a:rPr lang="en-US" dirty="0" err="1"/>
              <a:t>kullanılır</a:t>
            </a:r>
            <a:r>
              <a:rPr lang="en-US" dirty="0"/>
              <a:t>.</a:t>
            </a:r>
          </a:p>
          <a:p>
            <a:r>
              <a:rPr lang="en-US" dirty="0" err="1"/>
              <a:t>Polikarbonat</a:t>
            </a:r>
            <a:r>
              <a:rPr lang="en-US" dirty="0"/>
              <a:t> </a:t>
            </a:r>
            <a:r>
              <a:rPr lang="en-US" dirty="0" err="1"/>
              <a:t>Levhaların</a:t>
            </a:r>
            <a:r>
              <a:rPr lang="en-US" dirty="0"/>
              <a:t>, </a:t>
            </a:r>
            <a:r>
              <a:rPr lang="en-US" dirty="0" err="1"/>
              <a:t>yüzeyinde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tutmama</a:t>
            </a:r>
            <a:r>
              <a:rPr lang="en-US" dirty="0"/>
              <a:t> </a:t>
            </a:r>
            <a:r>
              <a:rPr lang="en-US" dirty="0" err="1"/>
              <a:t>özelliği</a:t>
            </a:r>
            <a:r>
              <a:rPr lang="en-US" dirty="0"/>
              <a:t> </a:t>
            </a:r>
            <a:r>
              <a:rPr lang="en-US" dirty="0" err="1" smtClean="0"/>
              <a:t>vardır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175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00B050"/>
                </a:solidFill>
              </a:rPr>
              <a:t>Polikarbon</a:t>
            </a:r>
            <a:r>
              <a:rPr lang="tr-TR" dirty="0" smtClean="0">
                <a:solidFill>
                  <a:srgbClr val="00B050"/>
                </a:solidFill>
              </a:rPr>
              <a:t> levhalar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6" name="İçerik Yer Tutucusu 5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tr-TR" dirty="0" smtClean="0"/>
              <a:t>Seralarda şeffaf olanları kullanılır</a:t>
            </a:r>
          </a:p>
          <a:p>
            <a:r>
              <a:rPr lang="tr-TR" dirty="0" smtClean="0"/>
              <a:t>Kalınlıkları 4, 6, 8, 12, 16 mm olabilir</a:t>
            </a:r>
          </a:p>
          <a:p>
            <a:r>
              <a:rPr lang="tr-TR" dirty="0" smtClean="0"/>
              <a:t>Tek katlı veya çok katlı olabilir</a:t>
            </a:r>
          </a:p>
          <a:p>
            <a:r>
              <a:rPr lang="tr-TR" dirty="0" smtClean="0"/>
              <a:t>Bir yüzeyi ultraviyole dayanıklıdır</a:t>
            </a:r>
          </a:p>
          <a:p>
            <a:r>
              <a:rPr lang="tr-TR" dirty="0" smtClean="0"/>
              <a:t>Her iki yüzeyi de jelatin kaplıdır</a:t>
            </a:r>
            <a:endParaRPr lang="en-US" dirty="0"/>
          </a:p>
        </p:txBody>
      </p:sp>
      <p:pic>
        <p:nvPicPr>
          <p:cNvPr id="2050" name="Picture 2" descr="http://birlikcati.com.tr/shop/image/data/polikarbonat-lev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121696"/>
            <a:ext cx="2592288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kalelicati.com/files/polikarbonebatl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76" y="4121696"/>
            <a:ext cx="4859476" cy="262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754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tr-TR" dirty="0" err="1" smtClean="0">
                <a:solidFill>
                  <a:srgbClr val="00B050"/>
                </a:solidFill>
              </a:rPr>
              <a:t>Polikarbon</a:t>
            </a:r>
            <a:r>
              <a:rPr lang="tr-TR" dirty="0" smtClean="0">
                <a:solidFill>
                  <a:srgbClr val="00B050"/>
                </a:solidFill>
              </a:rPr>
              <a:t> bağlantı elemanları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://www.polinyapi.com.tr/uploads/EditorResim/polikarbon/3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98060"/>
            <a:ext cx="4038600" cy="16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olinyapi.com.tr/uploads/EditorResim/polikarbon/30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13" y="2492896"/>
            <a:ext cx="4104456" cy="11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olinyapi.com.tr/uploads/EditorResim/polikarbon/pc%20ba%C4%9Flant%C4%B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86576"/>
            <a:ext cx="3672408" cy="264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netkomaluminyum.com/tumresimler/136740846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755828"/>
            <a:ext cx="2376264" cy="310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senenkaz.com/urunler/images/polikarbon/yardimci-urun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2890"/>
            <a:ext cx="3701430" cy="276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31253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607</Words>
  <Application>Microsoft Office PowerPoint</Application>
  <PresentationFormat>Ekran Gösterisi (4:3)</PresentationFormat>
  <Paragraphs>117</Paragraphs>
  <Slides>50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50</vt:i4>
      </vt:variant>
    </vt:vector>
  </HeadingPairs>
  <TitlesOfParts>
    <vt:vector size="53" baseType="lpstr">
      <vt:lpstr>Arial</vt:lpstr>
      <vt:lpstr>Calibri</vt:lpstr>
      <vt:lpstr>Ofis Teması</vt:lpstr>
      <vt:lpstr>Seralar</vt:lpstr>
      <vt:lpstr>Seralarda düzenleme</vt:lpstr>
      <vt:lpstr>Örtü malzemesine göre</vt:lpstr>
      <vt:lpstr>Cam sera</vt:lpstr>
      <vt:lpstr>Naylon (polietilen) sera</vt:lpstr>
      <vt:lpstr>Polikarbon sera</vt:lpstr>
      <vt:lpstr>Polikarbon levhalar</vt:lpstr>
      <vt:lpstr>Polikarbon levhalar</vt:lpstr>
      <vt:lpstr>Polikarbon bağlantı elemanları</vt:lpstr>
      <vt:lpstr>Bağlantı çıtası &amp; kenarlık (plastik), bant</vt:lpstr>
      <vt:lpstr>Polikarbon sera</vt:lpstr>
      <vt:lpstr>Yüksekliğine göre</vt:lpstr>
      <vt:lpstr>Yüksek çatılı sera</vt:lpstr>
      <vt:lpstr>Alçak çatılı sera</vt:lpstr>
      <vt:lpstr>Çatı şekline göre</vt:lpstr>
      <vt:lpstr>Tünel sera</vt:lpstr>
      <vt:lpstr>Gotik sera</vt:lpstr>
      <vt:lpstr>Gotik sera</vt:lpstr>
      <vt:lpstr>Beşik çatılı sera (eğim 26-32°, %58-71)</vt:lpstr>
      <vt:lpstr>Havalandırma şekline göre</vt:lpstr>
      <vt:lpstr>Üstten havalandırma (çift kelebek)</vt:lpstr>
      <vt:lpstr>Üstten çift havalandırma (elektrikli redüktör)</vt:lpstr>
      <vt:lpstr>Üstten tek havalandırma</vt:lpstr>
      <vt:lpstr>Elektrik motorlu redüktör</vt:lpstr>
      <vt:lpstr>Pencere kramiyer dişlisi, yatağı</vt:lpstr>
      <vt:lpstr>Üsten havalandırma (manuel redüktör)</vt:lpstr>
      <vt:lpstr>Yan havalandırma (manuel)</vt:lpstr>
      <vt:lpstr>Yan havalandırma (elektrikli)</vt:lpstr>
      <vt:lpstr>Ön &amp; arka cepheden havalandırma</vt:lpstr>
      <vt:lpstr>Sera havalandırma fanı (cephe)</vt:lpstr>
      <vt:lpstr>Sera içi havalandırma fanları</vt:lpstr>
      <vt:lpstr>PowerPoint Sunusu</vt:lpstr>
      <vt:lpstr>Kullanılan malzemeye göre</vt:lpstr>
      <vt:lpstr>Plastik boru (PPR &amp; PPRC)</vt:lpstr>
      <vt:lpstr>Sera ısıtma</vt:lpstr>
      <vt:lpstr>Sera soğutma (fan ped) </vt:lpstr>
      <vt:lpstr>Sera soğutma &amp; nemlendirme (sisleme)</vt:lpstr>
      <vt:lpstr>Sisleme</vt:lpstr>
      <vt:lpstr>Düşük basınç sisleme başlığı</vt:lpstr>
      <vt:lpstr>Yüksek basınç sisleme </vt:lpstr>
      <vt:lpstr>Yüksek basınç sisleme</vt:lpstr>
      <vt:lpstr>Yüksek basınç sisleme</vt:lpstr>
      <vt:lpstr>Yüksek basınç sisleme…</vt:lpstr>
      <vt:lpstr>Sera gölgeleme</vt:lpstr>
      <vt:lpstr>Gölge örtüsü (file &amp; tül)</vt:lpstr>
      <vt:lpstr>Gölge bezi/filesi</vt:lpstr>
      <vt:lpstr>Sera gölgeleme?</vt:lpstr>
      <vt:lpstr>Sera gölgeleme (etkili)</vt:lpstr>
      <vt:lpstr>Sera gölgeleme (gölge tozu)</vt:lpstr>
      <vt:lpstr>Sera gölgeleme (toz &amp; sıvı)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Seralar</dc:title>
  <dc:creator>pc</dc:creator>
  <cp:lastModifiedBy>EmrahC</cp:lastModifiedBy>
  <cp:revision>58</cp:revision>
  <dcterms:created xsi:type="dcterms:W3CDTF">2016-04-27T07:38:39Z</dcterms:created>
  <dcterms:modified xsi:type="dcterms:W3CDTF">2024-05-16T08:29:34Z</dcterms:modified>
</cp:coreProperties>
</file>