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1" r:id="rId7"/>
    <p:sldId id="262" r:id="rId8"/>
    <p:sldId id="263" r:id="rId9"/>
    <p:sldId id="264" r:id="rId10"/>
    <p:sldId id="267" r:id="rId1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E5D3-7666-4B83-82F8-8C4EB80CFF82}" type="datetimeFigureOut">
              <a:rPr lang="tr-TR" smtClean="0"/>
              <a:t>29.03.2020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C53C2-83B1-4CEE-8E87-4B692C6A37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2703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E5D3-7666-4B83-82F8-8C4EB80CFF82}" type="datetimeFigureOut">
              <a:rPr lang="tr-TR" smtClean="0"/>
              <a:t>29.03.2020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C53C2-83B1-4CEE-8E87-4B692C6A37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72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E5D3-7666-4B83-82F8-8C4EB80CFF82}" type="datetimeFigureOut">
              <a:rPr lang="tr-TR" smtClean="0"/>
              <a:t>29.03.2020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C53C2-83B1-4CEE-8E87-4B692C6A37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6087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E5D3-7666-4B83-82F8-8C4EB80CFF82}" type="datetimeFigureOut">
              <a:rPr lang="tr-TR" smtClean="0"/>
              <a:t>29.03.2020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C53C2-83B1-4CEE-8E87-4B692C6A37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0559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E5D3-7666-4B83-82F8-8C4EB80CFF82}" type="datetimeFigureOut">
              <a:rPr lang="tr-TR" smtClean="0"/>
              <a:t>29.03.2020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C53C2-83B1-4CEE-8E87-4B692C6A37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9140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E5D3-7666-4B83-82F8-8C4EB80CFF82}" type="datetimeFigureOut">
              <a:rPr lang="tr-TR" smtClean="0"/>
              <a:t>29.03.2020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C53C2-83B1-4CEE-8E87-4B692C6A37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3692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E5D3-7666-4B83-82F8-8C4EB80CFF82}" type="datetimeFigureOut">
              <a:rPr lang="tr-TR" smtClean="0"/>
              <a:t>29.03.2020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C53C2-83B1-4CEE-8E87-4B692C6A37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6586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E5D3-7666-4B83-82F8-8C4EB80CFF82}" type="datetimeFigureOut">
              <a:rPr lang="tr-TR" smtClean="0"/>
              <a:t>29.03.2020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C53C2-83B1-4CEE-8E87-4B692C6A37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9526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E5D3-7666-4B83-82F8-8C4EB80CFF82}" type="datetimeFigureOut">
              <a:rPr lang="tr-TR" smtClean="0"/>
              <a:t>29.03.2020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C53C2-83B1-4CEE-8E87-4B692C6A37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393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E5D3-7666-4B83-82F8-8C4EB80CFF82}" type="datetimeFigureOut">
              <a:rPr lang="tr-TR" smtClean="0"/>
              <a:t>29.03.2020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C53C2-83B1-4CEE-8E87-4B692C6A37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281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E5D3-7666-4B83-82F8-8C4EB80CFF82}" type="datetimeFigureOut">
              <a:rPr lang="tr-TR" smtClean="0"/>
              <a:t>29.03.2020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C53C2-83B1-4CEE-8E87-4B692C6A37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50922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5E5D3-7666-4B83-82F8-8C4EB80CFF82}" type="datetimeFigureOut">
              <a:rPr lang="tr-TR" smtClean="0"/>
              <a:t>29.03.2020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C53C2-83B1-4CEE-8E87-4B692C6A37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7539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97279" y="2161902"/>
            <a:ext cx="10519955" cy="1779588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tr-TR" sz="3200" b="1" dirty="0">
                <a:latin typeface="Times New Roman" pitchFamily="18" charset="0"/>
                <a:cs typeface="Times New Roman" pitchFamily="18" charset="0"/>
              </a:rPr>
              <a:t>6. MEYVELERDE GÖRÜLEN DEPO HASTALIKLARI</a:t>
            </a:r>
          </a:p>
        </p:txBody>
      </p:sp>
    </p:spTree>
    <p:extLst>
      <p:ext uri="{BB962C8B-B14F-4D97-AF65-F5344CB8AC3E}">
        <p14:creationId xmlns:p14="http://schemas.microsoft.com/office/powerpoint/2010/main" val="180510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998752"/>
            <a:ext cx="3106783" cy="2330087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831540" y="4462054"/>
            <a:ext cx="28803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Neofabraea</a:t>
            </a:r>
            <a:r>
              <a:rPr lang="tr-T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perennans</a:t>
            </a:r>
            <a:r>
              <a:rPr lang="tr-T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formerly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Gloeosporium</a:t>
            </a:r>
            <a:r>
              <a:rPr lang="tr-T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perennans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620306" y="5453156"/>
            <a:ext cx="30915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https://pnwhandbooks.org/plantdisease/host-disease/pear-pyrus-spp-perennial-canker-bulls-eye-rot</a:t>
            </a: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1489" y="1998752"/>
            <a:ext cx="3106783" cy="2330087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4573022" y="4462054"/>
            <a:ext cx="2563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Gloeosporium</a:t>
            </a:r>
            <a:r>
              <a:rPr lang="tr-T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perennans</a:t>
            </a:r>
            <a:endParaRPr lang="tr-TR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4301489" y="4739053"/>
            <a:ext cx="31067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http://www.agris.be/nl/fruit/myco-8.html</a:t>
            </a:r>
            <a:endParaRPr lang="tr-TR" dirty="0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1595" y="2054725"/>
            <a:ext cx="3093721" cy="2320291"/>
          </a:xfrm>
          <a:prstGeom prst="rect">
            <a:avLst/>
          </a:prstGeom>
        </p:spPr>
      </p:pic>
      <p:sp>
        <p:nvSpPr>
          <p:cNvPr id="10" name="Dikdörtgen 9"/>
          <p:cNvSpPr/>
          <p:nvPr/>
        </p:nvSpPr>
        <p:spPr>
          <a:xfrm>
            <a:off x="8338320" y="4462054"/>
            <a:ext cx="2290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Trichothecium</a:t>
            </a:r>
            <a:r>
              <a:rPr lang="tr-T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roseum</a:t>
            </a:r>
            <a:endParaRPr lang="tr-TR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8269446" y="4815559"/>
            <a:ext cx="3291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https://commons.wikimedia.org/wiki/File:Trichothecium_roseum_a1_(2).jpg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79909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2480" y="1776548"/>
            <a:ext cx="10850880" cy="5081451"/>
          </a:xfrm>
        </p:spPr>
        <p:txBody>
          <a:bodyPr/>
          <a:lstStyle/>
          <a:p>
            <a:pPr algn="just" eaLnBrk="1" hangingPunct="1">
              <a:defRPr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Ülkemizde meyveler ihracat ve ekonomik nedenlerle depolanmakta ve her yıl depolanan ürün miktarı artmaktadır.</a:t>
            </a:r>
          </a:p>
          <a:p>
            <a:pPr algn="just" eaLnBrk="1" hangingPunct="1">
              <a:defRPr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Günümüzde çok sayıda modern depo kurulmasına karşın, İç Anadolu Bölgesinde olduğu gibi yer yapısının özelliklerinden yararlanılarak depolama yapılmaktadır.</a:t>
            </a:r>
          </a:p>
          <a:p>
            <a:pPr algn="just" eaLnBrk="1" hangingPunct="1">
              <a:defRPr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Uzun yılların deneyimleri ve araştırmalar sonucu, her meyve için en uygun depo sıcaklığı ve nemi belirlenmiştir.  </a:t>
            </a:r>
          </a:p>
          <a:p>
            <a:pPr algn="just" eaLnBrk="1" hangingPunct="1">
              <a:defRPr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Olgun meyveler, mikroorganizmaların gelişmesi için gerekli besin maddelerini taşırlar.</a:t>
            </a:r>
          </a:p>
        </p:txBody>
      </p:sp>
      <p:sp>
        <p:nvSpPr>
          <p:cNvPr id="73732" name="Text Box 4"/>
          <p:cNvSpPr txBox="1">
            <a:spLocks noGrp="1" noChangeArrowheads="1"/>
          </p:cNvSpPr>
          <p:nvPr>
            <p:ph type="title"/>
          </p:nvPr>
        </p:nvSpPr>
        <p:spPr>
          <a:xfrm>
            <a:off x="792480" y="492034"/>
            <a:ext cx="10911839" cy="941388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  <a:spcBef>
                <a:spcPct val="35000"/>
              </a:spcBef>
              <a:defRPr/>
            </a:pPr>
            <a:r>
              <a:rPr lang="tr-TR" sz="3200" b="1" dirty="0">
                <a:latin typeface="Times New Roman" pitchFamily="18" charset="0"/>
                <a:cs typeface="Times New Roman" pitchFamily="18" charset="0"/>
              </a:rPr>
              <a:t>6.1. </a:t>
            </a:r>
            <a:r>
              <a:rPr lang="tr-TR" sz="3200" b="1" dirty="0">
                <a:latin typeface="Times New Roman" pitchFamily="18" charset="0"/>
                <a:cs typeface="Times New Roman" pitchFamily="18" charset="0"/>
              </a:rPr>
              <a:t>Taze Olarak Depolanan </a:t>
            </a:r>
            <a:r>
              <a:rPr lang="tr-TR" sz="3200" b="1" dirty="0" smtClean="0">
                <a:latin typeface="Times New Roman" pitchFamily="18" charset="0"/>
                <a:cs typeface="Times New Roman" pitchFamily="18" charset="0"/>
              </a:rPr>
              <a:t>Meyvelerde Görülen </a:t>
            </a:r>
            <a:r>
              <a:rPr lang="tr-TR" sz="3200" b="1" dirty="0">
                <a:latin typeface="Times New Roman" pitchFamily="18" charset="0"/>
                <a:cs typeface="Times New Roman" pitchFamily="18" charset="0"/>
              </a:rPr>
              <a:t>Hastalıklar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91455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1752600" y="0"/>
            <a:ext cx="8534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tr-TR" altLang="tr-TR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Çizelge 1. Meyveler İçin Normal Depolama Koşulları                  .                 (Müller, 1977). </a:t>
            </a:r>
          </a:p>
        </p:txBody>
      </p:sp>
      <p:graphicFrame>
        <p:nvGraphicFramePr>
          <p:cNvPr id="74789" name="Group 37"/>
          <p:cNvGraphicFramePr>
            <a:graphicFrameLocks noGrp="1"/>
          </p:cNvGraphicFramePr>
          <p:nvPr/>
        </p:nvGraphicFramePr>
        <p:xfrm>
          <a:off x="1905000" y="1084264"/>
          <a:ext cx="8458200" cy="5767525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08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Meyve</a:t>
                      </a:r>
                    </a:p>
                  </a:txBody>
                  <a:tcPr marT="45685" marB="4568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Sıcaklık (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°</a:t>
                      </a:r>
                      <a:r>
                        <a:rPr kumimoji="0" lang="tr-T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C)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85" marB="456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Nem (%)</a:t>
                      </a:r>
                    </a:p>
                  </a:txBody>
                  <a:tcPr marT="45685" marB="456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Depolama</a:t>
                      </a:r>
                    </a:p>
                  </a:txBody>
                  <a:tcPr marT="45685" marB="456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65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Elma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Armut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Muz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Çilek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Portakal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Şeftali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Erik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Kiraz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Üzüm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Limon</a:t>
                      </a:r>
                    </a:p>
                  </a:txBody>
                  <a:tcPr marT="45685" marB="4568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0.5 – 4.0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-1.0 – 0.0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 – 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0.1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4.0 – 5.0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-1.0 – 0.0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-1.0 – 0.0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-1.0 – 0.0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-2.0 – 0.0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0.0 </a:t>
                      </a:r>
                    </a:p>
                  </a:txBody>
                  <a:tcPr marT="45685" marB="456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85 – 95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88 – 92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85 – 92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85 – 90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85 – 90</a:t>
                      </a:r>
                    </a:p>
                  </a:txBody>
                  <a:tcPr marT="45685" marB="456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 – 34 hafta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 – 30 hafta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 hafta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 – 10 gün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 – 17 hafta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– 4 hafta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– 3 hafta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 – 10 gün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 – 12 hafta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 – 5 hafta</a:t>
                      </a:r>
                    </a:p>
                  </a:txBody>
                  <a:tcPr marT="45685" marB="456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000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7814"/>
            <a:ext cx="8229600" cy="484187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tr-TR" sz="3200" b="1" dirty="0">
                <a:latin typeface="Times New Roman" pitchFamily="18" charset="0"/>
                <a:cs typeface="Times New Roman" pitchFamily="18" charset="0"/>
              </a:rPr>
              <a:t>6.1.1. Yaş çürüklük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5657" y="1306286"/>
            <a:ext cx="9962606" cy="5246914"/>
          </a:xfrm>
        </p:spPr>
        <p:txBody>
          <a:bodyPr/>
          <a:lstStyle/>
          <a:p>
            <a:pPr algn="just" eaLnBrk="1" hangingPunct="1">
              <a:defRPr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Yaş çürüklük etmenleri çıkardıkları enzimlerle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pektini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parçalarlar ve ikincil etmenlerin gelişmesi için ortam hazırlar.</a:t>
            </a:r>
          </a:p>
          <a:p>
            <a:pPr algn="just" eaLnBrk="1" hangingPunct="1">
              <a:defRPr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Meyveler peltemsi, nemli-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sıvımsı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ve kokulu bir hal alır.</a:t>
            </a:r>
          </a:p>
          <a:p>
            <a:pPr algn="just" eaLnBrk="1" hangingPunct="1">
              <a:defRPr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Hastalıklı kısımlardan diğer kısımlara mikroorganizmalar taşınarak hastalığın gelişmesine neden olurlar.</a:t>
            </a:r>
          </a:p>
          <a:p>
            <a:pPr algn="just" eaLnBrk="1" hangingPunct="1">
              <a:defRPr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Yaş çürüklük daha çok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fungal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etmenlerden (örneğin: </a:t>
            </a:r>
            <a:r>
              <a:rPr lang="tr-TR" i="1" dirty="0" err="1">
                <a:latin typeface="Times New Roman" pitchFamily="18" charset="0"/>
                <a:cs typeface="Times New Roman" pitchFamily="18" charset="0"/>
              </a:rPr>
              <a:t>Rhizopus</a:t>
            </a:r>
            <a:r>
              <a:rPr lang="tr-TR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i="1" dirty="0" err="1">
                <a:latin typeface="Times New Roman" pitchFamily="18" charset="0"/>
                <a:cs typeface="Times New Roman" pitchFamily="18" charset="0"/>
              </a:rPr>
              <a:t>nigricans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) oluşur. Yaş çürüklük oluşturan bakteriyel etmenlerin sayısı çok azdır.  </a:t>
            </a:r>
          </a:p>
        </p:txBody>
      </p:sp>
    </p:spTree>
    <p:extLst>
      <p:ext uri="{BB962C8B-B14F-4D97-AF65-F5344CB8AC3E}">
        <p14:creationId xmlns:p14="http://schemas.microsoft.com/office/powerpoint/2010/main" val="344507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395" y="1898467"/>
            <a:ext cx="4477295" cy="2984863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1686638" y="5091109"/>
            <a:ext cx="2104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Rhizopus</a:t>
            </a:r>
            <a:r>
              <a:rPr lang="tr-T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stolinifer</a:t>
            </a:r>
            <a:r>
              <a:rPr lang="tr-T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705394" y="5596486"/>
            <a:ext cx="44772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Kaynak: https://www.insectimages.org/browse/detail.cfm?imgnum=1492139</a:t>
            </a: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8698" y="1835330"/>
            <a:ext cx="3524250" cy="3048000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7830535" y="5091109"/>
            <a:ext cx="2082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Rhizopus</a:t>
            </a:r>
            <a:r>
              <a:rPr lang="tr-T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nigricans</a:t>
            </a:r>
            <a:r>
              <a:rPr lang="tr-T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6856319" y="5596486"/>
            <a:ext cx="44360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http://lynx6663.tripod.com/zygomycota.html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8443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7814"/>
            <a:ext cx="8229600" cy="636587"/>
          </a:xfrm>
        </p:spPr>
        <p:txBody>
          <a:bodyPr/>
          <a:lstStyle/>
          <a:p>
            <a:pPr algn="ctr" eaLnBrk="1" hangingPunct="1">
              <a:defRPr/>
            </a:pPr>
            <a:r>
              <a:rPr lang="tr-TR" sz="3200" b="1" dirty="0">
                <a:latin typeface="Times New Roman" pitchFamily="18" charset="0"/>
                <a:cs typeface="Times New Roman" pitchFamily="18" charset="0"/>
              </a:rPr>
              <a:t>6.1.2. Tohum yatağı çürüklüğü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41119" y="1550126"/>
            <a:ext cx="10293531" cy="5003074"/>
          </a:xfrm>
        </p:spPr>
        <p:txBody>
          <a:bodyPr/>
          <a:lstStyle/>
          <a:p>
            <a:pPr algn="just" eaLnBrk="1" hangingPunct="1">
              <a:defRPr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Elma ve armutlarda sık görülen bir hastalıktır.</a:t>
            </a:r>
          </a:p>
          <a:p>
            <a:pPr algn="just" eaLnBrk="1" hangingPunct="1">
              <a:defRPr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Hastalık belirtisi hasatta ortaya çıkar. Meyvenin dış kısmı sağlıklı görünür, fakat kesildiğinde orta kısımdan meyve etine doğru kahverengileşme görülür.</a:t>
            </a:r>
          </a:p>
          <a:p>
            <a:pPr algn="just" eaLnBrk="1" hangingPunct="1">
              <a:defRPr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Bazen belirtilerin görüldüğü iç kısımda beyaz ve kırmızı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pamuklaşma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görülür. Bunlar etmenlerin miselleridir.</a:t>
            </a:r>
          </a:p>
          <a:p>
            <a:pPr algn="just" eaLnBrk="1" hangingPunct="1">
              <a:defRPr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Hastalık etmeni olarak çoğunlukla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Fusarium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sp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görülür. Diğer etmenler ise </a:t>
            </a:r>
            <a:r>
              <a:rPr lang="tr-TR" i="1" dirty="0" err="1">
                <a:latin typeface="Times New Roman" pitchFamily="18" charset="0"/>
                <a:cs typeface="Times New Roman" pitchFamily="18" charset="0"/>
              </a:rPr>
              <a:t>Botrytis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sp., </a:t>
            </a:r>
            <a:r>
              <a:rPr lang="tr-TR" i="1" dirty="0">
                <a:latin typeface="Times New Roman" pitchFamily="18" charset="0"/>
                <a:cs typeface="Times New Roman" pitchFamily="18" charset="0"/>
              </a:rPr>
              <a:t>Alternaria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sp., </a:t>
            </a:r>
            <a:r>
              <a:rPr lang="tr-TR" i="1" dirty="0" err="1">
                <a:latin typeface="Times New Roman" pitchFamily="18" charset="0"/>
                <a:cs typeface="Times New Roman" pitchFamily="18" charset="0"/>
              </a:rPr>
              <a:t>Penicillium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sp., </a:t>
            </a:r>
            <a:r>
              <a:rPr lang="tr-TR" i="1" dirty="0" err="1">
                <a:latin typeface="Times New Roman" pitchFamily="18" charset="0"/>
                <a:cs typeface="Times New Roman" pitchFamily="18" charset="0"/>
              </a:rPr>
              <a:t>Trichothecium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sp., </a:t>
            </a:r>
            <a:r>
              <a:rPr lang="tr-TR" i="1" dirty="0" err="1">
                <a:latin typeface="Times New Roman" pitchFamily="18" charset="0"/>
                <a:cs typeface="Times New Roman" pitchFamily="18" charset="0"/>
              </a:rPr>
              <a:t>Gladosporium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sp. ve benzerleridir.</a:t>
            </a:r>
          </a:p>
        </p:txBody>
      </p:sp>
    </p:spTree>
    <p:extLst>
      <p:ext uri="{BB962C8B-B14F-4D97-AF65-F5344CB8AC3E}">
        <p14:creationId xmlns:p14="http://schemas.microsoft.com/office/powerpoint/2010/main" val="258827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3" descr="Snow mold rot, internal (Spartan)1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600201"/>
            <a:ext cx="4724400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156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02377" y="452846"/>
            <a:ext cx="8229600" cy="636588"/>
          </a:xfrm>
        </p:spPr>
        <p:txBody>
          <a:bodyPr/>
          <a:lstStyle/>
          <a:p>
            <a:pPr algn="ctr" eaLnBrk="1" hangingPunct="1">
              <a:defRPr/>
            </a:pPr>
            <a:r>
              <a:rPr lang="tr-TR" sz="3200" b="1" dirty="0">
                <a:latin typeface="Times New Roman" pitchFamily="18" charset="0"/>
                <a:cs typeface="Times New Roman" pitchFamily="18" charset="0"/>
              </a:rPr>
              <a:t>6.1.3. Acı çürüklük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30925" y="1419497"/>
            <a:ext cx="11669485" cy="5209903"/>
          </a:xfrm>
        </p:spPr>
        <p:txBody>
          <a:bodyPr/>
          <a:lstStyle/>
          <a:p>
            <a:pPr algn="just" eaLnBrk="1" hangingPunct="1">
              <a:defRPr/>
            </a:pPr>
            <a:r>
              <a:rPr lang="tr-TR" sz="2600" dirty="0">
                <a:latin typeface="Times New Roman" pitchFamily="18" charset="0"/>
                <a:cs typeface="Times New Roman" pitchFamily="18" charset="0"/>
              </a:rPr>
              <a:t>Hastalanan meyvelerde acılık oluşur.</a:t>
            </a:r>
          </a:p>
          <a:p>
            <a:pPr algn="just" eaLnBrk="1" hangingPunct="1">
              <a:defRPr/>
            </a:pPr>
            <a:r>
              <a:rPr lang="tr-TR" sz="2600" dirty="0">
                <a:latin typeface="Times New Roman" pitchFamily="18" charset="0"/>
                <a:cs typeface="Times New Roman" pitchFamily="18" charset="0"/>
              </a:rPr>
              <a:t>Bulaşma hasattan önce gerçekleşir. Depolama sırasında meyvelerde sarı-kahverengi koyu çizgilerden oluşan yuvarlak ve meyve içine batmış lekeler oluşur.</a:t>
            </a:r>
          </a:p>
          <a:p>
            <a:pPr algn="just" eaLnBrk="1" hangingPunct="1">
              <a:defRPr/>
            </a:pPr>
            <a:r>
              <a:rPr lang="tr-TR" sz="2600" dirty="0">
                <a:latin typeface="Times New Roman" pitchFamily="18" charset="0"/>
                <a:cs typeface="Times New Roman" pitchFamily="18" charset="0"/>
              </a:rPr>
              <a:t>Lekeler yüzeyde fazla gelişmez, ancak meyve içine doğru ilerler. </a:t>
            </a:r>
          </a:p>
          <a:p>
            <a:pPr algn="just" eaLnBrk="1" hangingPunct="1">
              <a:defRPr/>
            </a:pPr>
            <a:r>
              <a:rPr lang="tr-TR" sz="2600" dirty="0">
                <a:latin typeface="Times New Roman" pitchFamily="18" charset="0"/>
                <a:cs typeface="Times New Roman" pitchFamily="18" charset="0"/>
              </a:rPr>
              <a:t>Çürüme noktalarında iç içe geçmiş halkalar ve </a:t>
            </a:r>
            <a:r>
              <a:rPr lang="tr-TR" sz="2600" dirty="0" err="1">
                <a:latin typeface="Times New Roman" pitchFamily="18" charset="0"/>
                <a:cs typeface="Times New Roman" pitchFamily="18" charset="0"/>
              </a:rPr>
              <a:t>fungusun</a:t>
            </a:r>
            <a:r>
              <a:rPr lang="tr-TR" sz="2600" dirty="0">
                <a:latin typeface="Times New Roman" pitchFamily="18" charset="0"/>
                <a:cs typeface="Times New Roman" pitchFamily="18" charset="0"/>
              </a:rPr>
              <a:t> sporlarını taşıyan sarı-gri ya da süt beyazı püstüller oluşur.   </a:t>
            </a:r>
          </a:p>
          <a:p>
            <a:pPr algn="just" eaLnBrk="1" hangingPunct="1">
              <a:defRPr/>
            </a:pPr>
            <a:r>
              <a:rPr lang="tr-TR" sz="2600" dirty="0">
                <a:latin typeface="Times New Roman" pitchFamily="18" charset="0"/>
                <a:cs typeface="Times New Roman" pitchFamily="18" charset="0"/>
              </a:rPr>
              <a:t>Hastalık kirazlarda ürün kaybına neden olurken, </a:t>
            </a:r>
            <a:r>
              <a:rPr lang="tr-TR" sz="2600" i="1" dirty="0" err="1">
                <a:latin typeface="Times New Roman" pitchFamily="18" charset="0"/>
                <a:cs typeface="Times New Roman" pitchFamily="18" charset="0"/>
              </a:rPr>
              <a:t>Trichothecium</a:t>
            </a:r>
            <a:r>
              <a:rPr lang="tr-TR" sz="2600" dirty="0" err="1">
                <a:latin typeface="Times New Roman" pitchFamily="18" charset="0"/>
                <a:cs typeface="Times New Roman" pitchFamily="18" charset="0"/>
              </a:rPr>
              <a:t>’la</a:t>
            </a:r>
            <a:r>
              <a:rPr lang="tr-TR" sz="2600" dirty="0">
                <a:latin typeface="Times New Roman" pitchFamily="18" charset="0"/>
                <a:cs typeface="Times New Roman" pitchFamily="18" charset="0"/>
              </a:rPr>
              <a:t> bulaşık meyvelerin üst yüzeyinde kabuk çürümesi oluşur. </a:t>
            </a:r>
          </a:p>
          <a:p>
            <a:pPr algn="just" eaLnBrk="1" hangingPunct="1">
              <a:defRPr/>
            </a:pPr>
            <a:r>
              <a:rPr lang="tr-TR" sz="2600" dirty="0">
                <a:latin typeface="Times New Roman" pitchFamily="18" charset="0"/>
                <a:cs typeface="Times New Roman" pitchFamily="18" charset="0"/>
              </a:rPr>
              <a:t>Meyvelerin üzerinde oluşan küçük, ince, pembe renkli miseller nedeniyle hastalığa “pembe çürüklük” de denir.</a:t>
            </a:r>
          </a:p>
        </p:txBody>
      </p:sp>
    </p:spTree>
    <p:extLst>
      <p:ext uri="{BB962C8B-B14F-4D97-AF65-F5344CB8AC3E}">
        <p14:creationId xmlns:p14="http://schemas.microsoft.com/office/powerpoint/2010/main" val="84574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21951"/>
            <a:ext cx="8229600" cy="560387"/>
          </a:xfrm>
        </p:spPr>
        <p:txBody>
          <a:bodyPr/>
          <a:lstStyle/>
          <a:p>
            <a:pPr algn="just" eaLnBrk="1" hangingPunct="1">
              <a:defRPr/>
            </a:pPr>
            <a:r>
              <a:rPr lang="tr-TR" sz="2800" b="1" dirty="0">
                <a:latin typeface="Times New Roman" pitchFamily="18" charset="0"/>
                <a:cs typeface="Times New Roman" pitchFamily="18" charset="0"/>
              </a:rPr>
              <a:t>Acı çürüklüğe neden olan etmenler: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885405"/>
            <a:ext cx="8229600" cy="3048000"/>
          </a:xfrm>
        </p:spPr>
        <p:txBody>
          <a:bodyPr/>
          <a:lstStyle/>
          <a:p>
            <a:pPr eaLnBrk="1" hangingPunct="1">
              <a:defRPr/>
            </a:pPr>
            <a:r>
              <a:rPr lang="tr-TR" i="1" dirty="0" err="1">
                <a:latin typeface="Times New Roman" pitchFamily="18" charset="0"/>
                <a:cs typeface="Times New Roman" pitchFamily="18" charset="0"/>
              </a:rPr>
              <a:t>Gleosporium</a:t>
            </a:r>
            <a:r>
              <a:rPr lang="tr-TR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i="1" dirty="0" err="1">
                <a:latin typeface="Times New Roman" pitchFamily="18" charset="0"/>
                <a:cs typeface="Times New Roman" pitchFamily="18" charset="0"/>
              </a:rPr>
              <a:t>perennans</a:t>
            </a:r>
            <a:endParaRPr lang="tr-TR" i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tr-TR" i="1" dirty="0" err="1">
                <a:latin typeface="Times New Roman" pitchFamily="18" charset="0"/>
                <a:cs typeface="Times New Roman" pitchFamily="18" charset="0"/>
              </a:rPr>
              <a:t>Gleosporium</a:t>
            </a:r>
            <a:r>
              <a:rPr lang="tr-TR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i="1" dirty="0" err="1">
                <a:latin typeface="Times New Roman" pitchFamily="18" charset="0"/>
                <a:cs typeface="Times New Roman" pitchFamily="18" charset="0"/>
              </a:rPr>
              <a:t>album</a:t>
            </a:r>
            <a:endParaRPr lang="tr-TR" i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tr-TR" i="1" dirty="0" err="1">
                <a:latin typeface="Times New Roman" pitchFamily="18" charset="0"/>
                <a:cs typeface="Times New Roman" pitchFamily="18" charset="0"/>
              </a:rPr>
              <a:t>Gleosporium</a:t>
            </a:r>
            <a:r>
              <a:rPr lang="tr-TR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i="1" dirty="0" err="1">
                <a:latin typeface="Times New Roman" pitchFamily="18" charset="0"/>
                <a:cs typeface="Times New Roman" pitchFamily="18" charset="0"/>
              </a:rPr>
              <a:t>fructigenum</a:t>
            </a:r>
            <a:endParaRPr lang="tr-TR" i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tr-TR" i="1" dirty="0" err="1">
                <a:latin typeface="Times New Roman" pitchFamily="18" charset="0"/>
                <a:cs typeface="Times New Roman" pitchFamily="18" charset="0"/>
              </a:rPr>
              <a:t>Glomerella</a:t>
            </a:r>
            <a:r>
              <a:rPr lang="tr-TR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i="1" dirty="0" err="1">
                <a:latin typeface="Times New Roman" pitchFamily="18" charset="0"/>
                <a:cs typeface="Times New Roman" pitchFamily="18" charset="0"/>
              </a:rPr>
              <a:t>cingulata</a:t>
            </a:r>
            <a:endParaRPr lang="tr-TR" i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tr-TR" i="1" dirty="0" err="1">
                <a:latin typeface="Times New Roman" pitchFamily="18" charset="0"/>
                <a:cs typeface="Times New Roman" pitchFamily="18" charset="0"/>
              </a:rPr>
              <a:t>Trichothecium</a:t>
            </a:r>
            <a:r>
              <a:rPr lang="tr-TR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i="1" dirty="0" err="1">
                <a:latin typeface="Times New Roman" pitchFamily="18" charset="0"/>
                <a:cs typeface="Times New Roman" pitchFamily="18" charset="0"/>
              </a:rPr>
              <a:t>roseum</a:t>
            </a:r>
            <a:endParaRPr lang="tr-TR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53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487</Words>
  <Application>Microsoft Office PowerPoint</Application>
  <PresentationFormat>Geniş ekran</PresentationFormat>
  <Paragraphs>84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Wingdings</vt:lpstr>
      <vt:lpstr>Office Teması</vt:lpstr>
      <vt:lpstr>6. MEYVELERDE GÖRÜLEN DEPO HASTALIKLARI</vt:lpstr>
      <vt:lpstr>6.1. Taze Olarak Depolanan Meyvelerde Görülen Hastalıklar                                                      </vt:lpstr>
      <vt:lpstr>PowerPoint Sunusu</vt:lpstr>
      <vt:lpstr>6.1.1. Yaş çürüklük</vt:lpstr>
      <vt:lpstr>PowerPoint Sunusu</vt:lpstr>
      <vt:lpstr>6.1.2. Tohum yatağı çürüklüğü</vt:lpstr>
      <vt:lpstr>PowerPoint Sunusu</vt:lpstr>
      <vt:lpstr>6.1.3. Acı çürüklük</vt:lpstr>
      <vt:lpstr>Acı çürüklüğe neden olan etmenler:</vt:lpstr>
      <vt:lpstr>PowerPoint Sunusu</vt:lpstr>
    </vt:vector>
  </TitlesOfParts>
  <Company>MoTuN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6. MEYVELERDE GÖRÜLEN DEPO HASTALIKLARI</dc:title>
  <dc:creator>İSMET YILDIRIM</dc:creator>
  <cp:lastModifiedBy>İSMET YILDIRIM</cp:lastModifiedBy>
  <cp:revision>3</cp:revision>
  <dcterms:created xsi:type="dcterms:W3CDTF">2020-03-29T14:30:21Z</dcterms:created>
  <dcterms:modified xsi:type="dcterms:W3CDTF">2020-03-29T14:59:06Z</dcterms:modified>
</cp:coreProperties>
</file>