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5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6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7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  <p:sldMasterId id="2147483679" r:id="rId4"/>
    <p:sldMasterId id="2147483685" r:id="rId5"/>
    <p:sldMasterId id="2147483691" r:id="rId6"/>
    <p:sldMasterId id="2147483697" r:id="rId7"/>
    <p:sldMasterId id="2147483703" r:id="rId8"/>
  </p:sldMasterIdLst>
  <p:sldIdLst>
    <p:sldId id="256" r:id="rId9"/>
    <p:sldId id="258" r:id="rId10"/>
    <p:sldId id="268" r:id="rId11"/>
    <p:sldId id="269" r:id="rId12"/>
    <p:sldId id="262" r:id="rId13"/>
    <p:sldId id="276" r:id="rId14"/>
    <p:sldId id="277" r:id="rId15"/>
    <p:sldId id="278" r:id="rId16"/>
    <p:sldId id="279" r:id="rId17"/>
    <p:sldId id="280" r:id="rId18"/>
    <p:sldId id="281" r:id="rId19"/>
    <p:sldId id="263" r:id="rId20"/>
    <p:sldId id="264" r:id="rId21"/>
    <p:sldId id="265" r:id="rId22"/>
    <p:sldId id="266" r:id="rId23"/>
    <p:sldId id="267" r:id="rId2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tableStyles" Target="tableStyle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47DE6-9673-4FEA-A37A-C4665BFA8B5C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939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F6FF0-AC0C-4F07-8171-E16992670C91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1521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E4ACE-4712-455A-B7AA-715A22EE4138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0546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B5C541-EEA7-4470-8A65-B58199B0518A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6288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CCFF7-F8B4-44F0-B734-5CFE8BF34AB7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5982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56AF4-8E20-484D-A7EB-4628BD4A6DFE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4409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9A346-E1D2-4CE6-A764-E4C3BB44E6AB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030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19224-C23D-4B51-B24E-4781EE6FBE84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845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E4438-DF8A-482D-8E89-B51E2261E380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1301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A38BA-FD03-4B60-A04D-012596A8159C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9848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BB298-1ED3-4CE8-802F-3680C222C9E0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9283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8D3FB-B447-48E7-9A23-AB924FB75066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9198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688335" y="1586483"/>
            <a:ext cx="6158484" cy="3749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2825495" y="1539239"/>
            <a:ext cx="2383535" cy="5669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2657475" y="1555813"/>
            <a:ext cx="6143625" cy="3603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2657475" y="1555813"/>
            <a:ext cx="6143625" cy="360680"/>
          </a:xfrm>
          <a:custGeom>
            <a:avLst/>
            <a:gdLst/>
            <a:ahLst/>
            <a:cxnLst/>
            <a:rect l="l" t="t" r="r" b="b"/>
            <a:pathLst>
              <a:path w="6143625" h="360680">
                <a:moveTo>
                  <a:pt x="0" y="360362"/>
                </a:moveTo>
                <a:lnTo>
                  <a:pt x="6143625" y="360362"/>
                </a:lnTo>
                <a:lnTo>
                  <a:pt x="6143625" y="0"/>
                </a:lnTo>
                <a:lnTo>
                  <a:pt x="0" y="0"/>
                </a:lnTo>
                <a:lnTo>
                  <a:pt x="0" y="360362"/>
                </a:lnTo>
                <a:close/>
              </a:path>
            </a:pathLst>
          </a:custGeom>
          <a:ln w="1270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2787395" y="1501139"/>
            <a:ext cx="2325624" cy="56692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4774691" y="1501139"/>
            <a:ext cx="396239" cy="56692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65912" y="428370"/>
            <a:ext cx="8812174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8482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56565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2568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56565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7314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5313" y="69722"/>
            <a:ext cx="9013825" cy="6692265"/>
          </a:xfrm>
          <a:custGeom>
            <a:avLst/>
            <a:gdLst/>
            <a:ahLst/>
            <a:cxnLst/>
            <a:rect l="l" t="t" r="r" b="b"/>
            <a:pathLst>
              <a:path w="9013825" h="6692265">
                <a:moveTo>
                  <a:pt x="0" y="329946"/>
                </a:moveTo>
                <a:lnTo>
                  <a:pt x="3576" y="281184"/>
                </a:lnTo>
                <a:lnTo>
                  <a:pt x="13965" y="234645"/>
                </a:lnTo>
                <a:lnTo>
                  <a:pt x="30657" y="190840"/>
                </a:lnTo>
                <a:lnTo>
                  <a:pt x="53141" y="150277"/>
                </a:lnTo>
                <a:lnTo>
                  <a:pt x="80907" y="113468"/>
                </a:lnTo>
                <a:lnTo>
                  <a:pt x="113445" y="80923"/>
                </a:lnTo>
                <a:lnTo>
                  <a:pt x="150245" y="53151"/>
                </a:lnTo>
                <a:lnTo>
                  <a:pt x="190796" y="30662"/>
                </a:lnTo>
                <a:lnTo>
                  <a:pt x="234589" y="13967"/>
                </a:lnTo>
                <a:lnTo>
                  <a:pt x="281114" y="3576"/>
                </a:lnTo>
                <a:lnTo>
                  <a:pt x="329859" y="0"/>
                </a:lnTo>
                <a:lnTo>
                  <a:pt x="8683462" y="0"/>
                </a:lnTo>
                <a:lnTo>
                  <a:pt x="8732224" y="3576"/>
                </a:lnTo>
                <a:lnTo>
                  <a:pt x="8778762" y="13967"/>
                </a:lnTo>
                <a:lnTo>
                  <a:pt x="8822568" y="30662"/>
                </a:lnTo>
                <a:lnTo>
                  <a:pt x="8863130" y="53151"/>
                </a:lnTo>
                <a:lnTo>
                  <a:pt x="8899939" y="80923"/>
                </a:lnTo>
                <a:lnTo>
                  <a:pt x="8932485" y="113468"/>
                </a:lnTo>
                <a:lnTo>
                  <a:pt x="8960257" y="150277"/>
                </a:lnTo>
                <a:lnTo>
                  <a:pt x="8982745" y="190840"/>
                </a:lnTo>
                <a:lnTo>
                  <a:pt x="8999440" y="234645"/>
                </a:lnTo>
                <a:lnTo>
                  <a:pt x="9009831" y="281184"/>
                </a:lnTo>
                <a:lnTo>
                  <a:pt x="9013408" y="329946"/>
                </a:lnTo>
                <a:lnTo>
                  <a:pt x="9013408" y="6362369"/>
                </a:lnTo>
                <a:lnTo>
                  <a:pt x="9009831" y="6411115"/>
                </a:lnTo>
                <a:lnTo>
                  <a:pt x="8999440" y="6457639"/>
                </a:lnTo>
                <a:lnTo>
                  <a:pt x="8982745" y="6501432"/>
                </a:lnTo>
                <a:lnTo>
                  <a:pt x="8960257" y="6541984"/>
                </a:lnTo>
                <a:lnTo>
                  <a:pt x="8932485" y="6578785"/>
                </a:lnTo>
                <a:lnTo>
                  <a:pt x="8899939" y="6611323"/>
                </a:lnTo>
                <a:lnTo>
                  <a:pt x="8863130" y="6639090"/>
                </a:lnTo>
                <a:lnTo>
                  <a:pt x="8822568" y="6661574"/>
                </a:lnTo>
                <a:lnTo>
                  <a:pt x="8778762" y="6678266"/>
                </a:lnTo>
                <a:lnTo>
                  <a:pt x="8732224" y="6688655"/>
                </a:lnTo>
                <a:lnTo>
                  <a:pt x="8683462" y="6692231"/>
                </a:lnTo>
                <a:lnTo>
                  <a:pt x="329859" y="6692231"/>
                </a:lnTo>
                <a:lnTo>
                  <a:pt x="281114" y="6688655"/>
                </a:lnTo>
                <a:lnTo>
                  <a:pt x="234589" y="6678266"/>
                </a:lnTo>
                <a:lnTo>
                  <a:pt x="190796" y="6661574"/>
                </a:lnTo>
                <a:lnTo>
                  <a:pt x="150245" y="6639090"/>
                </a:lnTo>
                <a:lnTo>
                  <a:pt x="113445" y="6611323"/>
                </a:lnTo>
                <a:lnTo>
                  <a:pt x="80907" y="6578785"/>
                </a:lnTo>
                <a:lnTo>
                  <a:pt x="53141" y="6541984"/>
                </a:lnTo>
                <a:lnTo>
                  <a:pt x="30657" y="6501432"/>
                </a:lnTo>
                <a:lnTo>
                  <a:pt x="13965" y="6457639"/>
                </a:lnTo>
                <a:lnTo>
                  <a:pt x="3576" y="6411115"/>
                </a:lnTo>
                <a:lnTo>
                  <a:pt x="0" y="6362369"/>
                </a:lnTo>
                <a:lnTo>
                  <a:pt x="0" y="329946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62931" y="1396688"/>
            <a:ext cx="9022080" cy="120650"/>
          </a:xfrm>
          <a:custGeom>
            <a:avLst/>
            <a:gdLst/>
            <a:ahLst/>
            <a:cxnLst/>
            <a:rect l="l" t="t" r="r" b="b"/>
            <a:pathLst>
              <a:path w="9022080" h="120650">
                <a:moveTo>
                  <a:pt x="0" y="120580"/>
                </a:moveTo>
                <a:lnTo>
                  <a:pt x="9021572" y="120580"/>
                </a:lnTo>
                <a:lnTo>
                  <a:pt x="9021572" y="0"/>
                </a:lnTo>
                <a:lnTo>
                  <a:pt x="0" y="0"/>
                </a:lnTo>
                <a:lnTo>
                  <a:pt x="0" y="120580"/>
                </a:lnTo>
                <a:close/>
              </a:path>
            </a:pathLst>
          </a:custGeom>
          <a:solidFill>
            <a:srgbClr val="E6B0AB"/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62931" y="2976711"/>
            <a:ext cx="9022080" cy="111125"/>
          </a:xfrm>
          <a:custGeom>
            <a:avLst/>
            <a:gdLst/>
            <a:ahLst/>
            <a:cxnLst/>
            <a:rect l="l" t="t" r="r" b="b"/>
            <a:pathLst>
              <a:path w="9022080" h="111125">
                <a:moveTo>
                  <a:pt x="0" y="110531"/>
                </a:moveTo>
                <a:lnTo>
                  <a:pt x="9021572" y="110531"/>
                </a:lnTo>
                <a:lnTo>
                  <a:pt x="9021572" y="0"/>
                </a:lnTo>
                <a:lnTo>
                  <a:pt x="0" y="0"/>
                </a:lnTo>
                <a:lnTo>
                  <a:pt x="0" y="110531"/>
                </a:lnTo>
                <a:close/>
              </a:path>
            </a:pathLst>
          </a:custGeom>
          <a:solidFill>
            <a:srgbClr val="918485"/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56565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5306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7596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688335" y="1586483"/>
            <a:ext cx="6158484" cy="3749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2825495" y="1539239"/>
            <a:ext cx="2383535" cy="5669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2657475" y="1555813"/>
            <a:ext cx="6143625" cy="3603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2657475" y="1555813"/>
            <a:ext cx="6143625" cy="360680"/>
          </a:xfrm>
          <a:custGeom>
            <a:avLst/>
            <a:gdLst/>
            <a:ahLst/>
            <a:cxnLst/>
            <a:rect l="l" t="t" r="r" b="b"/>
            <a:pathLst>
              <a:path w="6143625" h="360680">
                <a:moveTo>
                  <a:pt x="0" y="360362"/>
                </a:moveTo>
                <a:lnTo>
                  <a:pt x="6143625" y="360362"/>
                </a:lnTo>
                <a:lnTo>
                  <a:pt x="6143625" y="0"/>
                </a:lnTo>
                <a:lnTo>
                  <a:pt x="0" y="0"/>
                </a:lnTo>
                <a:lnTo>
                  <a:pt x="0" y="360362"/>
                </a:lnTo>
                <a:close/>
              </a:path>
            </a:pathLst>
          </a:custGeom>
          <a:ln w="1270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2787395" y="1501139"/>
            <a:ext cx="2325624" cy="56692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4774691" y="1501139"/>
            <a:ext cx="396239" cy="56692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65912" y="428370"/>
            <a:ext cx="8812174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723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56565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23514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56565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6003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5313" y="69722"/>
            <a:ext cx="9013825" cy="6692265"/>
          </a:xfrm>
          <a:custGeom>
            <a:avLst/>
            <a:gdLst/>
            <a:ahLst/>
            <a:cxnLst/>
            <a:rect l="l" t="t" r="r" b="b"/>
            <a:pathLst>
              <a:path w="9013825" h="6692265">
                <a:moveTo>
                  <a:pt x="0" y="329946"/>
                </a:moveTo>
                <a:lnTo>
                  <a:pt x="3576" y="281184"/>
                </a:lnTo>
                <a:lnTo>
                  <a:pt x="13965" y="234645"/>
                </a:lnTo>
                <a:lnTo>
                  <a:pt x="30657" y="190840"/>
                </a:lnTo>
                <a:lnTo>
                  <a:pt x="53141" y="150277"/>
                </a:lnTo>
                <a:lnTo>
                  <a:pt x="80907" y="113468"/>
                </a:lnTo>
                <a:lnTo>
                  <a:pt x="113445" y="80923"/>
                </a:lnTo>
                <a:lnTo>
                  <a:pt x="150245" y="53151"/>
                </a:lnTo>
                <a:lnTo>
                  <a:pt x="190796" y="30662"/>
                </a:lnTo>
                <a:lnTo>
                  <a:pt x="234589" y="13967"/>
                </a:lnTo>
                <a:lnTo>
                  <a:pt x="281114" y="3576"/>
                </a:lnTo>
                <a:lnTo>
                  <a:pt x="329859" y="0"/>
                </a:lnTo>
                <a:lnTo>
                  <a:pt x="8683462" y="0"/>
                </a:lnTo>
                <a:lnTo>
                  <a:pt x="8732224" y="3576"/>
                </a:lnTo>
                <a:lnTo>
                  <a:pt x="8778762" y="13967"/>
                </a:lnTo>
                <a:lnTo>
                  <a:pt x="8822568" y="30662"/>
                </a:lnTo>
                <a:lnTo>
                  <a:pt x="8863130" y="53151"/>
                </a:lnTo>
                <a:lnTo>
                  <a:pt x="8899939" y="80923"/>
                </a:lnTo>
                <a:lnTo>
                  <a:pt x="8932485" y="113468"/>
                </a:lnTo>
                <a:lnTo>
                  <a:pt x="8960257" y="150277"/>
                </a:lnTo>
                <a:lnTo>
                  <a:pt x="8982745" y="190840"/>
                </a:lnTo>
                <a:lnTo>
                  <a:pt x="8999440" y="234645"/>
                </a:lnTo>
                <a:lnTo>
                  <a:pt x="9009831" y="281184"/>
                </a:lnTo>
                <a:lnTo>
                  <a:pt x="9013408" y="329946"/>
                </a:lnTo>
                <a:lnTo>
                  <a:pt x="9013408" y="6362369"/>
                </a:lnTo>
                <a:lnTo>
                  <a:pt x="9009831" y="6411115"/>
                </a:lnTo>
                <a:lnTo>
                  <a:pt x="8999440" y="6457639"/>
                </a:lnTo>
                <a:lnTo>
                  <a:pt x="8982745" y="6501432"/>
                </a:lnTo>
                <a:lnTo>
                  <a:pt x="8960257" y="6541984"/>
                </a:lnTo>
                <a:lnTo>
                  <a:pt x="8932485" y="6578785"/>
                </a:lnTo>
                <a:lnTo>
                  <a:pt x="8899939" y="6611323"/>
                </a:lnTo>
                <a:lnTo>
                  <a:pt x="8863130" y="6639090"/>
                </a:lnTo>
                <a:lnTo>
                  <a:pt x="8822568" y="6661574"/>
                </a:lnTo>
                <a:lnTo>
                  <a:pt x="8778762" y="6678266"/>
                </a:lnTo>
                <a:lnTo>
                  <a:pt x="8732224" y="6688655"/>
                </a:lnTo>
                <a:lnTo>
                  <a:pt x="8683462" y="6692231"/>
                </a:lnTo>
                <a:lnTo>
                  <a:pt x="329859" y="6692231"/>
                </a:lnTo>
                <a:lnTo>
                  <a:pt x="281114" y="6688655"/>
                </a:lnTo>
                <a:lnTo>
                  <a:pt x="234589" y="6678266"/>
                </a:lnTo>
                <a:lnTo>
                  <a:pt x="190796" y="6661574"/>
                </a:lnTo>
                <a:lnTo>
                  <a:pt x="150245" y="6639090"/>
                </a:lnTo>
                <a:lnTo>
                  <a:pt x="113445" y="6611323"/>
                </a:lnTo>
                <a:lnTo>
                  <a:pt x="80907" y="6578785"/>
                </a:lnTo>
                <a:lnTo>
                  <a:pt x="53141" y="6541984"/>
                </a:lnTo>
                <a:lnTo>
                  <a:pt x="30657" y="6501432"/>
                </a:lnTo>
                <a:lnTo>
                  <a:pt x="13965" y="6457639"/>
                </a:lnTo>
                <a:lnTo>
                  <a:pt x="3576" y="6411115"/>
                </a:lnTo>
                <a:lnTo>
                  <a:pt x="0" y="6362369"/>
                </a:lnTo>
                <a:lnTo>
                  <a:pt x="0" y="329946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62931" y="1396688"/>
            <a:ext cx="9022080" cy="120650"/>
          </a:xfrm>
          <a:custGeom>
            <a:avLst/>
            <a:gdLst/>
            <a:ahLst/>
            <a:cxnLst/>
            <a:rect l="l" t="t" r="r" b="b"/>
            <a:pathLst>
              <a:path w="9022080" h="120650">
                <a:moveTo>
                  <a:pt x="0" y="120580"/>
                </a:moveTo>
                <a:lnTo>
                  <a:pt x="9021572" y="120580"/>
                </a:lnTo>
                <a:lnTo>
                  <a:pt x="9021572" y="0"/>
                </a:lnTo>
                <a:lnTo>
                  <a:pt x="0" y="0"/>
                </a:lnTo>
                <a:lnTo>
                  <a:pt x="0" y="120580"/>
                </a:lnTo>
                <a:close/>
              </a:path>
            </a:pathLst>
          </a:custGeom>
          <a:solidFill>
            <a:srgbClr val="E6B0AB"/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62931" y="2976711"/>
            <a:ext cx="9022080" cy="111125"/>
          </a:xfrm>
          <a:custGeom>
            <a:avLst/>
            <a:gdLst/>
            <a:ahLst/>
            <a:cxnLst/>
            <a:rect l="l" t="t" r="r" b="b"/>
            <a:pathLst>
              <a:path w="9022080" h="111125">
                <a:moveTo>
                  <a:pt x="0" y="110531"/>
                </a:moveTo>
                <a:lnTo>
                  <a:pt x="9021572" y="110531"/>
                </a:lnTo>
                <a:lnTo>
                  <a:pt x="9021572" y="0"/>
                </a:lnTo>
                <a:lnTo>
                  <a:pt x="0" y="0"/>
                </a:lnTo>
                <a:lnTo>
                  <a:pt x="0" y="110531"/>
                </a:lnTo>
                <a:close/>
              </a:path>
            </a:pathLst>
          </a:custGeom>
          <a:solidFill>
            <a:srgbClr val="918485"/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56565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6994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146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688335" y="1586483"/>
            <a:ext cx="6158484" cy="3749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2825495" y="1539239"/>
            <a:ext cx="2383535" cy="5669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2657475" y="1555813"/>
            <a:ext cx="6143625" cy="3603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2657475" y="1555813"/>
            <a:ext cx="6143625" cy="360680"/>
          </a:xfrm>
          <a:custGeom>
            <a:avLst/>
            <a:gdLst/>
            <a:ahLst/>
            <a:cxnLst/>
            <a:rect l="l" t="t" r="r" b="b"/>
            <a:pathLst>
              <a:path w="6143625" h="360680">
                <a:moveTo>
                  <a:pt x="0" y="360362"/>
                </a:moveTo>
                <a:lnTo>
                  <a:pt x="6143625" y="360362"/>
                </a:lnTo>
                <a:lnTo>
                  <a:pt x="6143625" y="0"/>
                </a:lnTo>
                <a:lnTo>
                  <a:pt x="0" y="0"/>
                </a:lnTo>
                <a:lnTo>
                  <a:pt x="0" y="360362"/>
                </a:lnTo>
                <a:close/>
              </a:path>
            </a:pathLst>
          </a:custGeom>
          <a:ln w="1270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2787395" y="1501139"/>
            <a:ext cx="2325624" cy="56692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4774691" y="1501139"/>
            <a:ext cx="396239" cy="56692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65912" y="428370"/>
            <a:ext cx="8812174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45854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56565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89368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56565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68603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5313" y="69722"/>
            <a:ext cx="9013825" cy="6692265"/>
          </a:xfrm>
          <a:custGeom>
            <a:avLst/>
            <a:gdLst/>
            <a:ahLst/>
            <a:cxnLst/>
            <a:rect l="l" t="t" r="r" b="b"/>
            <a:pathLst>
              <a:path w="9013825" h="6692265">
                <a:moveTo>
                  <a:pt x="0" y="329946"/>
                </a:moveTo>
                <a:lnTo>
                  <a:pt x="3576" y="281184"/>
                </a:lnTo>
                <a:lnTo>
                  <a:pt x="13965" y="234645"/>
                </a:lnTo>
                <a:lnTo>
                  <a:pt x="30657" y="190840"/>
                </a:lnTo>
                <a:lnTo>
                  <a:pt x="53141" y="150277"/>
                </a:lnTo>
                <a:lnTo>
                  <a:pt x="80907" y="113468"/>
                </a:lnTo>
                <a:lnTo>
                  <a:pt x="113445" y="80923"/>
                </a:lnTo>
                <a:lnTo>
                  <a:pt x="150245" y="53151"/>
                </a:lnTo>
                <a:lnTo>
                  <a:pt x="190796" y="30662"/>
                </a:lnTo>
                <a:lnTo>
                  <a:pt x="234589" y="13967"/>
                </a:lnTo>
                <a:lnTo>
                  <a:pt x="281114" y="3576"/>
                </a:lnTo>
                <a:lnTo>
                  <a:pt x="329859" y="0"/>
                </a:lnTo>
                <a:lnTo>
                  <a:pt x="8683462" y="0"/>
                </a:lnTo>
                <a:lnTo>
                  <a:pt x="8732224" y="3576"/>
                </a:lnTo>
                <a:lnTo>
                  <a:pt x="8778762" y="13967"/>
                </a:lnTo>
                <a:lnTo>
                  <a:pt x="8822568" y="30662"/>
                </a:lnTo>
                <a:lnTo>
                  <a:pt x="8863130" y="53151"/>
                </a:lnTo>
                <a:lnTo>
                  <a:pt x="8899939" y="80923"/>
                </a:lnTo>
                <a:lnTo>
                  <a:pt x="8932485" y="113468"/>
                </a:lnTo>
                <a:lnTo>
                  <a:pt x="8960257" y="150277"/>
                </a:lnTo>
                <a:lnTo>
                  <a:pt x="8982745" y="190840"/>
                </a:lnTo>
                <a:lnTo>
                  <a:pt x="8999440" y="234645"/>
                </a:lnTo>
                <a:lnTo>
                  <a:pt x="9009831" y="281184"/>
                </a:lnTo>
                <a:lnTo>
                  <a:pt x="9013408" y="329946"/>
                </a:lnTo>
                <a:lnTo>
                  <a:pt x="9013408" y="6362369"/>
                </a:lnTo>
                <a:lnTo>
                  <a:pt x="9009831" y="6411115"/>
                </a:lnTo>
                <a:lnTo>
                  <a:pt x="8999440" y="6457639"/>
                </a:lnTo>
                <a:lnTo>
                  <a:pt x="8982745" y="6501432"/>
                </a:lnTo>
                <a:lnTo>
                  <a:pt x="8960257" y="6541984"/>
                </a:lnTo>
                <a:lnTo>
                  <a:pt x="8932485" y="6578785"/>
                </a:lnTo>
                <a:lnTo>
                  <a:pt x="8899939" y="6611323"/>
                </a:lnTo>
                <a:lnTo>
                  <a:pt x="8863130" y="6639090"/>
                </a:lnTo>
                <a:lnTo>
                  <a:pt x="8822568" y="6661574"/>
                </a:lnTo>
                <a:lnTo>
                  <a:pt x="8778762" y="6678266"/>
                </a:lnTo>
                <a:lnTo>
                  <a:pt x="8732224" y="6688655"/>
                </a:lnTo>
                <a:lnTo>
                  <a:pt x="8683462" y="6692231"/>
                </a:lnTo>
                <a:lnTo>
                  <a:pt x="329859" y="6692231"/>
                </a:lnTo>
                <a:lnTo>
                  <a:pt x="281114" y="6688655"/>
                </a:lnTo>
                <a:lnTo>
                  <a:pt x="234589" y="6678266"/>
                </a:lnTo>
                <a:lnTo>
                  <a:pt x="190796" y="6661574"/>
                </a:lnTo>
                <a:lnTo>
                  <a:pt x="150245" y="6639090"/>
                </a:lnTo>
                <a:lnTo>
                  <a:pt x="113445" y="6611323"/>
                </a:lnTo>
                <a:lnTo>
                  <a:pt x="80907" y="6578785"/>
                </a:lnTo>
                <a:lnTo>
                  <a:pt x="53141" y="6541984"/>
                </a:lnTo>
                <a:lnTo>
                  <a:pt x="30657" y="6501432"/>
                </a:lnTo>
                <a:lnTo>
                  <a:pt x="13965" y="6457639"/>
                </a:lnTo>
                <a:lnTo>
                  <a:pt x="3576" y="6411115"/>
                </a:lnTo>
                <a:lnTo>
                  <a:pt x="0" y="6362369"/>
                </a:lnTo>
                <a:lnTo>
                  <a:pt x="0" y="329946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62931" y="1396688"/>
            <a:ext cx="9022080" cy="120650"/>
          </a:xfrm>
          <a:custGeom>
            <a:avLst/>
            <a:gdLst/>
            <a:ahLst/>
            <a:cxnLst/>
            <a:rect l="l" t="t" r="r" b="b"/>
            <a:pathLst>
              <a:path w="9022080" h="120650">
                <a:moveTo>
                  <a:pt x="0" y="120580"/>
                </a:moveTo>
                <a:lnTo>
                  <a:pt x="9021572" y="120580"/>
                </a:lnTo>
                <a:lnTo>
                  <a:pt x="9021572" y="0"/>
                </a:lnTo>
                <a:lnTo>
                  <a:pt x="0" y="0"/>
                </a:lnTo>
                <a:lnTo>
                  <a:pt x="0" y="120580"/>
                </a:lnTo>
                <a:close/>
              </a:path>
            </a:pathLst>
          </a:custGeom>
          <a:solidFill>
            <a:srgbClr val="E6B0AB"/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62931" y="2976711"/>
            <a:ext cx="9022080" cy="111125"/>
          </a:xfrm>
          <a:custGeom>
            <a:avLst/>
            <a:gdLst/>
            <a:ahLst/>
            <a:cxnLst/>
            <a:rect l="l" t="t" r="r" b="b"/>
            <a:pathLst>
              <a:path w="9022080" h="111125">
                <a:moveTo>
                  <a:pt x="0" y="110531"/>
                </a:moveTo>
                <a:lnTo>
                  <a:pt x="9021572" y="110531"/>
                </a:lnTo>
                <a:lnTo>
                  <a:pt x="9021572" y="0"/>
                </a:lnTo>
                <a:lnTo>
                  <a:pt x="0" y="0"/>
                </a:lnTo>
                <a:lnTo>
                  <a:pt x="0" y="110531"/>
                </a:lnTo>
                <a:close/>
              </a:path>
            </a:pathLst>
          </a:custGeom>
          <a:solidFill>
            <a:srgbClr val="918485"/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56565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48346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46959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688335" y="1586483"/>
            <a:ext cx="6158484" cy="3749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2825495" y="1539239"/>
            <a:ext cx="2383535" cy="5669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2657475" y="1555813"/>
            <a:ext cx="6143625" cy="3603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2657475" y="1555813"/>
            <a:ext cx="6143625" cy="360680"/>
          </a:xfrm>
          <a:custGeom>
            <a:avLst/>
            <a:gdLst/>
            <a:ahLst/>
            <a:cxnLst/>
            <a:rect l="l" t="t" r="r" b="b"/>
            <a:pathLst>
              <a:path w="6143625" h="360680">
                <a:moveTo>
                  <a:pt x="0" y="360362"/>
                </a:moveTo>
                <a:lnTo>
                  <a:pt x="6143625" y="360362"/>
                </a:lnTo>
                <a:lnTo>
                  <a:pt x="6143625" y="0"/>
                </a:lnTo>
                <a:lnTo>
                  <a:pt x="0" y="0"/>
                </a:lnTo>
                <a:lnTo>
                  <a:pt x="0" y="360362"/>
                </a:lnTo>
                <a:close/>
              </a:path>
            </a:pathLst>
          </a:custGeom>
          <a:ln w="1270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2787395" y="1501139"/>
            <a:ext cx="2325624" cy="56692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4774691" y="1501139"/>
            <a:ext cx="396239" cy="56692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65912" y="428370"/>
            <a:ext cx="8812174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921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56565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38288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56565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4538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5313" y="69722"/>
            <a:ext cx="9013825" cy="6692265"/>
          </a:xfrm>
          <a:custGeom>
            <a:avLst/>
            <a:gdLst/>
            <a:ahLst/>
            <a:cxnLst/>
            <a:rect l="l" t="t" r="r" b="b"/>
            <a:pathLst>
              <a:path w="9013825" h="6692265">
                <a:moveTo>
                  <a:pt x="0" y="329946"/>
                </a:moveTo>
                <a:lnTo>
                  <a:pt x="3576" y="281184"/>
                </a:lnTo>
                <a:lnTo>
                  <a:pt x="13965" y="234645"/>
                </a:lnTo>
                <a:lnTo>
                  <a:pt x="30657" y="190840"/>
                </a:lnTo>
                <a:lnTo>
                  <a:pt x="53141" y="150277"/>
                </a:lnTo>
                <a:lnTo>
                  <a:pt x="80907" y="113468"/>
                </a:lnTo>
                <a:lnTo>
                  <a:pt x="113445" y="80923"/>
                </a:lnTo>
                <a:lnTo>
                  <a:pt x="150245" y="53151"/>
                </a:lnTo>
                <a:lnTo>
                  <a:pt x="190796" y="30662"/>
                </a:lnTo>
                <a:lnTo>
                  <a:pt x="234589" y="13967"/>
                </a:lnTo>
                <a:lnTo>
                  <a:pt x="281114" y="3576"/>
                </a:lnTo>
                <a:lnTo>
                  <a:pt x="329859" y="0"/>
                </a:lnTo>
                <a:lnTo>
                  <a:pt x="8683462" y="0"/>
                </a:lnTo>
                <a:lnTo>
                  <a:pt x="8732224" y="3576"/>
                </a:lnTo>
                <a:lnTo>
                  <a:pt x="8778762" y="13967"/>
                </a:lnTo>
                <a:lnTo>
                  <a:pt x="8822568" y="30662"/>
                </a:lnTo>
                <a:lnTo>
                  <a:pt x="8863130" y="53151"/>
                </a:lnTo>
                <a:lnTo>
                  <a:pt x="8899939" y="80923"/>
                </a:lnTo>
                <a:lnTo>
                  <a:pt x="8932485" y="113468"/>
                </a:lnTo>
                <a:lnTo>
                  <a:pt x="8960257" y="150277"/>
                </a:lnTo>
                <a:lnTo>
                  <a:pt x="8982745" y="190840"/>
                </a:lnTo>
                <a:lnTo>
                  <a:pt x="8999440" y="234645"/>
                </a:lnTo>
                <a:lnTo>
                  <a:pt x="9009831" y="281184"/>
                </a:lnTo>
                <a:lnTo>
                  <a:pt x="9013408" y="329946"/>
                </a:lnTo>
                <a:lnTo>
                  <a:pt x="9013408" y="6362369"/>
                </a:lnTo>
                <a:lnTo>
                  <a:pt x="9009831" y="6411115"/>
                </a:lnTo>
                <a:lnTo>
                  <a:pt x="8999440" y="6457639"/>
                </a:lnTo>
                <a:lnTo>
                  <a:pt x="8982745" y="6501432"/>
                </a:lnTo>
                <a:lnTo>
                  <a:pt x="8960257" y="6541984"/>
                </a:lnTo>
                <a:lnTo>
                  <a:pt x="8932485" y="6578785"/>
                </a:lnTo>
                <a:lnTo>
                  <a:pt x="8899939" y="6611323"/>
                </a:lnTo>
                <a:lnTo>
                  <a:pt x="8863130" y="6639090"/>
                </a:lnTo>
                <a:lnTo>
                  <a:pt x="8822568" y="6661574"/>
                </a:lnTo>
                <a:lnTo>
                  <a:pt x="8778762" y="6678266"/>
                </a:lnTo>
                <a:lnTo>
                  <a:pt x="8732224" y="6688655"/>
                </a:lnTo>
                <a:lnTo>
                  <a:pt x="8683462" y="6692231"/>
                </a:lnTo>
                <a:lnTo>
                  <a:pt x="329859" y="6692231"/>
                </a:lnTo>
                <a:lnTo>
                  <a:pt x="281114" y="6688655"/>
                </a:lnTo>
                <a:lnTo>
                  <a:pt x="234589" y="6678266"/>
                </a:lnTo>
                <a:lnTo>
                  <a:pt x="190796" y="6661574"/>
                </a:lnTo>
                <a:lnTo>
                  <a:pt x="150245" y="6639090"/>
                </a:lnTo>
                <a:lnTo>
                  <a:pt x="113445" y="6611323"/>
                </a:lnTo>
                <a:lnTo>
                  <a:pt x="80907" y="6578785"/>
                </a:lnTo>
                <a:lnTo>
                  <a:pt x="53141" y="6541984"/>
                </a:lnTo>
                <a:lnTo>
                  <a:pt x="30657" y="6501432"/>
                </a:lnTo>
                <a:lnTo>
                  <a:pt x="13965" y="6457639"/>
                </a:lnTo>
                <a:lnTo>
                  <a:pt x="3576" y="6411115"/>
                </a:lnTo>
                <a:lnTo>
                  <a:pt x="0" y="6362369"/>
                </a:lnTo>
                <a:lnTo>
                  <a:pt x="0" y="329946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62931" y="1396688"/>
            <a:ext cx="9022080" cy="120650"/>
          </a:xfrm>
          <a:custGeom>
            <a:avLst/>
            <a:gdLst/>
            <a:ahLst/>
            <a:cxnLst/>
            <a:rect l="l" t="t" r="r" b="b"/>
            <a:pathLst>
              <a:path w="9022080" h="120650">
                <a:moveTo>
                  <a:pt x="0" y="120580"/>
                </a:moveTo>
                <a:lnTo>
                  <a:pt x="9021572" y="120580"/>
                </a:lnTo>
                <a:lnTo>
                  <a:pt x="9021572" y="0"/>
                </a:lnTo>
                <a:lnTo>
                  <a:pt x="0" y="0"/>
                </a:lnTo>
                <a:lnTo>
                  <a:pt x="0" y="120580"/>
                </a:lnTo>
                <a:close/>
              </a:path>
            </a:pathLst>
          </a:custGeom>
          <a:solidFill>
            <a:srgbClr val="E6B0AB"/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62931" y="2976711"/>
            <a:ext cx="9022080" cy="111125"/>
          </a:xfrm>
          <a:custGeom>
            <a:avLst/>
            <a:gdLst/>
            <a:ahLst/>
            <a:cxnLst/>
            <a:rect l="l" t="t" r="r" b="b"/>
            <a:pathLst>
              <a:path w="9022080" h="111125">
                <a:moveTo>
                  <a:pt x="0" y="110531"/>
                </a:moveTo>
                <a:lnTo>
                  <a:pt x="9021572" y="110531"/>
                </a:lnTo>
                <a:lnTo>
                  <a:pt x="9021572" y="0"/>
                </a:lnTo>
                <a:lnTo>
                  <a:pt x="0" y="0"/>
                </a:lnTo>
                <a:lnTo>
                  <a:pt x="0" y="110531"/>
                </a:lnTo>
                <a:close/>
              </a:path>
            </a:pathLst>
          </a:custGeom>
          <a:solidFill>
            <a:srgbClr val="918485"/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56565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33186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28923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688335" y="1586483"/>
            <a:ext cx="6158484" cy="3749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2825495" y="1539239"/>
            <a:ext cx="2383535" cy="5669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2657475" y="1555813"/>
            <a:ext cx="6143625" cy="3603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2657475" y="1555813"/>
            <a:ext cx="6143625" cy="360680"/>
          </a:xfrm>
          <a:custGeom>
            <a:avLst/>
            <a:gdLst/>
            <a:ahLst/>
            <a:cxnLst/>
            <a:rect l="l" t="t" r="r" b="b"/>
            <a:pathLst>
              <a:path w="6143625" h="360680">
                <a:moveTo>
                  <a:pt x="0" y="360362"/>
                </a:moveTo>
                <a:lnTo>
                  <a:pt x="6143625" y="360362"/>
                </a:lnTo>
                <a:lnTo>
                  <a:pt x="6143625" y="0"/>
                </a:lnTo>
                <a:lnTo>
                  <a:pt x="0" y="0"/>
                </a:lnTo>
                <a:lnTo>
                  <a:pt x="0" y="360362"/>
                </a:lnTo>
                <a:close/>
              </a:path>
            </a:pathLst>
          </a:custGeom>
          <a:ln w="1270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2787395" y="1501139"/>
            <a:ext cx="2325624" cy="56692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4774691" y="1501139"/>
            <a:ext cx="396239" cy="56692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65912" y="428370"/>
            <a:ext cx="8812174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67253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56565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45072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56565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88878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5313" y="69722"/>
            <a:ext cx="9013825" cy="6692265"/>
          </a:xfrm>
          <a:custGeom>
            <a:avLst/>
            <a:gdLst/>
            <a:ahLst/>
            <a:cxnLst/>
            <a:rect l="l" t="t" r="r" b="b"/>
            <a:pathLst>
              <a:path w="9013825" h="6692265">
                <a:moveTo>
                  <a:pt x="0" y="329946"/>
                </a:moveTo>
                <a:lnTo>
                  <a:pt x="3576" y="281184"/>
                </a:lnTo>
                <a:lnTo>
                  <a:pt x="13965" y="234645"/>
                </a:lnTo>
                <a:lnTo>
                  <a:pt x="30657" y="190840"/>
                </a:lnTo>
                <a:lnTo>
                  <a:pt x="53141" y="150277"/>
                </a:lnTo>
                <a:lnTo>
                  <a:pt x="80907" y="113468"/>
                </a:lnTo>
                <a:lnTo>
                  <a:pt x="113445" y="80923"/>
                </a:lnTo>
                <a:lnTo>
                  <a:pt x="150245" y="53151"/>
                </a:lnTo>
                <a:lnTo>
                  <a:pt x="190796" y="30662"/>
                </a:lnTo>
                <a:lnTo>
                  <a:pt x="234589" y="13967"/>
                </a:lnTo>
                <a:lnTo>
                  <a:pt x="281114" y="3576"/>
                </a:lnTo>
                <a:lnTo>
                  <a:pt x="329859" y="0"/>
                </a:lnTo>
                <a:lnTo>
                  <a:pt x="8683462" y="0"/>
                </a:lnTo>
                <a:lnTo>
                  <a:pt x="8732224" y="3576"/>
                </a:lnTo>
                <a:lnTo>
                  <a:pt x="8778762" y="13967"/>
                </a:lnTo>
                <a:lnTo>
                  <a:pt x="8822568" y="30662"/>
                </a:lnTo>
                <a:lnTo>
                  <a:pt x="8863130" y="53151"/>
                </a:lnTo>
                <a:lnTo>
                  <a:pt x="8899939" y="80923"/>
                </a:lnTo>
                <a:lnTo>
                  <a:pt x="8932485" y="113468"/>
                </a:lnTo>
                <a:lnTo>
                  <a:pt x="8960257" y="150277"/>
                </a:lnTo>
                <a:lnTo>
                  <a:pt x="8982745" y="190840"/>
                </a:lnTo>
                <a:lnTo>
                  <a:pt x="8999440" y="234645"/>
                </a:lnTo>
                <a:lnTo>
                  <a:pt x="9009831" y="281184"/>
                </a:lnTo>
                <a:lnTo>
                  <a:pt x="9013408" y="329946"/>
                </a:lnTo>
                <a:lnTo>
                  <a:pt x="9013408" y="6362369"/>
                </a:lnTo>
                <a:lnTo>
                  <a:pt x="9009831" y="6411115"/>
                </a:lnTo>
                <a:lnTo>
                  <a:pt x="8999440" y="6457639"/>
                </a:lnTo>
                <a:lnTo>
                  <a:pt x="8982745" y="6501432"/>
                </a:lnTo>
                <a:lnTo>
                  <a:pt x="8960257" y="6541984"/>
                </a:lnTo>
                <a:lnTo>
                  <a:pt x="8932485" y="6578785"/>
                </a:lnTo>
                <a:lnTo>
                  <a:pt x="8899939" y="6611323"/>
                </a:lnTo>
                <a:lnTo>
                  <a:pt x="8863130" y="6639090"/>
                </a:lnTo>
                <a:lnTo>
                  <a:pt x="8822568" y="6661574"/>
                </a:lnTo>
                <a:lnTo>
                  <a:pt x="8778762" y="6678266"/>
                </a:lnTo>
                <a:lnTo>
                  <a:pt x="8732224" y="6688655"/>
                </a:lnTo>
                <a:lnTo>
                  <a:pt x="8683462" y="6692231"/>
                </a:lnTo>
                <a:lnTo>
                  <a:pt x="329859" y="6692231"/>
                </a:lnTo>
                <a:lnTo>
                  <a:pt x="281114" y="6688655"/>
                </a:lnTo>
                <a:lnTo>
                  <a:pt x="234589" y="6678266"/>
                </a:lnTo>
                <a:lnTo>
                  <a:pt x="190796" y="6661574"/>
                </a:lnTo>
                <a:lnTo>
                  <a:pt x="150245" y="6639090"/>
                </a:lnTo>
                <a:lnTo>
                  <a:pt x="113445" y="6611323"/>
                </a:lnTo>
                <a:lnTo>
                  <a:pt x="80907" y="6578785"/>
                </a:lnTo>
                <a:lnTo>
                  <a:pt x="53141" y="6541984"/>
                </a:lnTo>
                <a:lnTo>
                  <a:pt x="30657" y="6501432"/>
                </a:lnTo>
                <a:lnTo>
                  <a:pt x="13965" y="6457639"/>
                </a:lnTo>
                <a:lnTo>
                  <a:pt x="3576" y="6411115"/>
                </a:lnTo>
                <a:lnTo>
                  <a:pt x="0" y="6362369"/>
                </a:lnTo>
                <a:lnTo>
                  <a:pt x="0" y="329946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62931" y="1396688"/>
            <a:ext cx="9022080" cy="120650"/>
          </a:xfrm>
          <a:custGeom>
            <a:avLst/>
            <a:gdLst/>
            <a:ahLst/>
            <a:cxnLst/>
            <a:rect l="l" t="t" r="r" b="b"/>
            <a:pathLst>
              <a:path w="9022080" h="120650">
                <a:moveTo>
                  <a:pt x="0" y="120580"/>
                </a:moveTo>
                <a:lnTo>
                  <a:pt x="9021572" y="120580"/>
                </a:lnTo>
                <a:lnTo>
                  <a:pt x="9021572" y="0"/>
                </a:lnTo>
                <a:lnTo>
                  <a:pt x="0" y="0"/>
                </a:lnTo>
                <a:lnTo>
                  <a:pt x="0" y="120580"/>
                </a:lnTo>
                <a:close/>
              </a:path>
            </a:pathLst>
          </a:custGeom>
          <a:solidFill>
            <a:srgbClr val="E6B0AB"/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62931" y="2976711"/>
            <a:ext cx="9022080" cy="111125"/>
          </a:xfrm>
          <a:custGeom>
            <a:avLst/>
            <a:gdLst/>
            <a:ahLst/>
            <a:cxnLst/>
            <a:rect l="l" t="t" r="r" b="b"/>
            <a:pathLst>
              <a:path w="9022080" h="111125">
                <a:moveTo>
                  <a:pt x="0" y="110531"/>
                </a:moveTo>
                <a:lnTo>
                  <a:pt x="9021572" y="110531"/>
                </a:lnTo>
                <a:lnTo>
                  <a:pt x="9021572" y="0"/>
                </a:lnTo>
                <a:lnTo>
                  <a:pt x="0" y="0"/>
                </a:lnTo>
                <a:lnTo>
                  <a:pt x="0" y="110531"/>
                </a:lnTo>
                <a:close/>
              </a:path>
            </a:pathLst>
          </a:custGeom>
          <a:solidFill>
            <a:srgbClr val="918485"/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56565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76643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4581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688335" y="1586483"/>
            <a:ext cx="6158484" cy="3749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2825495" y="1539239"/>
            <a:ext cx="2383535" cy="5669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2657475" y="1555813"/>
            <a:ext cx="6143625" cy="3603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2657475" y="1555813"/>
            <a:ext cx="6143625" cy="360680"/>
          </a:xfrm>
          <a:custGeom>
            <a:avLst/>
            <a:gdLst/>
            <a:ahLst/>
            <a:cxnLst/>
            <a:rect l="l" t="t" r="r" b="b"/>
            <a:pathLst>
              <a:path w="6143625" h="360680">
                <a:moveTo>
                  <a:pt x="0" y="360362"/>
                </a:moveTo>
                <a:lnTo>
                  <a:pt x="6143625" y="360362"/>
                </a:lnTo>
                <a:lnTo>
                  <a:pt x="6143625" y="0"/>
                </a:lnTo>
                <a:lnTo>
                  <a:pt x="0" y="0"/>
                </a:lnTo>
                <a:lnTo>
                  <a:pt x="0" y="360362"/>
                </a:lnTo>
                <a:close/>
              </a:path>
            </a:pathLst>
          </a:custGeom>
          <a:ln w="1270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2787395" y="1501139"/>
            <a:ext cx="2325624" cy="56692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4774691" y="1501139"/>
            <a:ext cx="396239" cy="56692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65912" y="428370"/>
            <a:ext cx="8812174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617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56565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93595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56565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5040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5313" y="69722"/>
            <a:ext cx="9013825" cy="6692265"/>
          </a:xfrm>
          <a:custGeom>
            <a:avLst/>
            <a:gdLst/>
            <a:ahLst/>
            <a:cxnLst/>
            <a:rect l="l" t="t" r="r" b="b"/>
            <a:pathLst>
              <a:path w="9013825" h="6692265">
                <a:moveTo>
                  <a:pt x="0" y="329946"/>
                </a:moveTo>
                <a:lnTo>
                  <a:pt x="3576" y="281184"/>
                </a:lnTo>
                <a:lnTo>
                  <a:pt x="13965" y="234645"/>
                </a:lnTo>
                <a:lnTo>
                  <a:pt x="30657" y="190840"/>
                </a:lnTo>
                <a:lnTo>
                  <a:pt x="53141" y="150277"/>
                </a:lnTo>
                <a:lnTo>
                  <a:pt x="80907" y="113468"/>
                </a:lnTo>
                <a:lnTo>
                  <a:pt x="113445" y="80923"/>
                </a:lnTo>
                <a:lnTo>
                  <a:pt x="150245" y="53151"/>
                </a:lnTo>
                <a:lnTo>
                  <a:pt x="190796" y="30662"/>
                </a:lnTo>
                <a:lnTo>
                  <a:pt x="234589" y="13967"/>
                </a:lnTo>
                <a:lnTo>
                  <a:pt x="281114" y="3576"/>
                </a:lnTo>
                <a:lnTo>
                  <a:pt x="329859" y="0"/>
                </a:lnTo>
                <a:lnTo>
                  <a:pt x="8683462" y="0"/>
                </a:lnTo>
                <a:lnTo>
                  <a:pt x="8732224" y="3576"/>
                </a:lnTo>
                <a:lnTo>
                  <a:pt x="8778762" y="13967"/>
                </a:lnTo>
                <a:lnTo>
                  <a:pt x="8822568" y="30662"/>
                </a:lnTo>
                <a:lnTo>
                  <a:pt x="8863130" y="53151"/>
                </a:lnTo>
                <a:lnTo>
                  <a:pt x="8899939" y="80923"/>
                </a:lnTo>
                <a:lnTo>
                  <a:pt x="8932485" y="113468"/>
                </a:lnTo>
                <a:lnTo>
                  <a:pt x="8960257" y="150277"/>
                </a:lnTo>
                <a:lnTo>
                  <a:pt x="8982745" y="190840"/>
                </a:lnTo>
                <a:lnTo>
                  <a:pt x="8999440" y="234645"/>
                </a:lnTo>
                <a:lnTo>
                  <a:pt x="9009831" y="281184"/>
                </a:lnTo>
                <a:lnTo>
                  <a:pt x="9013408" y="329946"/>
                </a:lnTo>
                <a:lnTo>
                  <a:pt x="9013408" y="6362369"/>
                </a:lnTo>
                <a:lnTo>
                  <a:pt x="9009831" y="6411115"/>
                </a:lnTo>
                <a:lnTo>
                  <a:pt x="8999440" y="6457639"/>
                </a:lnTo>
                <a:lnTo>
                  <a:pt x="8982745" y="6501432"/>
                </a:lnTo>
                <a:lnTo>
                  <a:pt x="8960257" y="6541984"/>
                </a:lnTo>
                <a:lnTo>
                  <a:pt x="8932485" y="6578785"/>
                </a:lnTo>
                <a:lnTo>
                  <a:pt x="8899939" y="6611323"/>
                </a:lnTo>
                <a:lnTo>
                  <a:pt x="8863130" y="6639090"/>
                </a:lnTo>
                <a:lnTo>
                  <a:pt x="8822568" y="6661574"/>
                </a:lnTo>
                <a:lnTo>
                  <a:pt x="8778762" y="6678266"/>
                </a:lnTo>
                <a:lnTo>
                  <a:pt x="8732224" y="6688655"/>
                </a:lnTo>
                <a:lnTo>
                  <a:pt x="8683462" y="6692231"/>
                </a:lnTo>
                <a:lnTo>
                  <a:pt x="329859" y="6692231"/>
                </a:lnTo>
                <a:lnTo>
                  <a:pt x="281114" y="6688655"/>
                </a:lnTo>
                <a:lnTo>
                  <a:pt x="234589" y="6678266"/>
                </a:lnTo>
                <a:lnTo>
                  <a:pt x="190796" y="6661574"/>
                </a:lnTo>
                <a:lnTo>
                  <a:pt x="150245" y="6639090"/>
                </a:lnTo>
                <a:lnTo>
                  <a:pt x="113445" y="6611323"/>
                </a:lnTo>
                <a:lnTo>
                  <a:pt x="80907" y="6578785"/>
                </a:lnTo>
                <a:lnTo>
                  <a:pt x="53141" y="6541984"/>
                </a:lnTo>
                <a:lnTo>
                  <a:pt x="30657" y="6501432"/>
                </a:lnTo>
                <a:lnTo>
                  <a:pt x="13965" y="6457639"/>
                </a:lnTo>
                <a:lnTo>
                  <a:pt x="3576" y="6411115"/>
                </a:lnTo>
                <a:lnTo>
                  <a:pt x="0" y="6362369"/>
                </a:lnTo>
                <a:lnTo>
                  <a:pt x="0" y="329946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62931" y="1396688"/>
            <a:ext cx="9022080" cy="120650"/>
          </a:xfrm>
          <a:custGeom>
            <a:avLst/>
            <a:gdLst/>
            <a:ahLst/>
            <a:cxnLst/>
            <a:rect l="l" t="t" r="r" b="b"/>
            <a:pathLst>
              <a:path w="9022080" h="120650">
                <a:moveTo>
                  <a:pt x="0" y="120580"/>
                </a:moveTo>
                <a:lnTo>
                  <a:pt x="9021572" y="120580"/>
                </a:lnTo>
                <a:lnTo>
                  <a:pt x="9021572" y="0"/>
                </a:lnTo>
                <a:lnTo>
                  <a:pt x="0" y="0"/>
                </a:lnTo>
                <a:lnTo>
                  <a:pt x="0" y="120580"/>
                </a:lnTo>
                <a:close/>
              </a:path>
            </a:pathLst>
          </a:custGeom>
          <a:solidFill>
            <a:srgbClr val="E6B0AB"/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62931" y="2976711"/>
            <a:ext cx="9022080" cy="111125"/>
          </a:xfrm>
          <a:custGeom>
            <a:avLst/>
            <a:gdLst/>
            <a:ahLst/>
            <a:cxnLst/>
            <a:rect l="l" t="t" r="r" b="b"/>
            <a:pathLst>
              <a:path w="9022080" h="111125">
                <a:moveTo>
                  <a:pt x="0" y="110531"/>
                </a:moveTo>
                <a:lnTo>
                  <a:pt x="9021572" y="110531"/>
                </a:lnTo>
                <a:lnTo>
                  <a:pt x="9021572" y="0"/>
                </a:lnTo>
                <a:lnTo>
                  <a:pt x="0" y="0"/>
                </a:lnTo>
                <a:lnTo>
                  <a:pt x="0" y="110531"/>
                </a:lnTo>
                <a:close/>
              </a:path>
            </a:pathLst>
          </a:custGeom>
          <a:solidFill>
            <a:srgbClr val="918485"/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56565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5329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916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43.xml"/><Relationship Id="rId4" Type="http://schemas.openxmlformats.org/officeDocument/2006/relationships/slideLayout" Target="../slideLayouts/slideLayout42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6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theme" Target="../theme/theme7.xml"/><Relationship Id="rId5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theme" Target="../theme/theme8.xml"/><Relationship Id="rId5" Type="http://schemas.openxmlformats.org/officeDocument/2006/relationships/slideLayout" Target="../slideLayouts/slideLayout53.xml"/><Relationship Id="rId4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873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1873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1873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FAACA6-17C8-4074-94CF-862E3B38E695}" type="slidenum">
              <a:rPr lang="tr-T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15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688335" y="1586483"/>
            <a:ext cx="6158484" cy="3749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5912" y="428370"/>
            <a:ext cx="2617470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56565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748152" y="1554607"/>
            <a:ext cx="6001384" cy="47936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65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688335" y="1586483"/>
            <a:ext cx="6158484" cy="3749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5912" y="428370"/>
            <a:ext cx="2617470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56565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748152" y="1554607"/>
            <a:ext cx="6001384" cy="47936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826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688335" y="1586483"/>
            <a:ext cx="6158484" cy="3749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5912" y="428370"/>
            <a:ext cx="2617470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56565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748152" y="1554607"/>
            <a:ext cx="6001384" cy="47936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256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688335" y="1586483"/>
            <a:ext cx="6158484" cy="3749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5912" y="428370"/>
            <a:ext cx="2617470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56565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748152" y="1554607"/>
            <a:ext cx="6001384" cy="47936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311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688335" y="1586483"/>
            <a:ext cx="6158484" cy="3749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5912" y="428370"/>
            <a:ext cx="2617470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56565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748152" y="1554607"/>
            <a:ext cx="6001384" cy="47936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50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688335" y="1586483"/>
            <a:ext cx="6158484" cy="3749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5912" y="428370"/>
            <a:ext cx="2617470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56565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748152" y="1554607"/>
            <a:ext cx="6001384" cy="47936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107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png"/><Relationship Id="rId3" Type="http://schemas.openxmlformats.org/officeDocument/2006/relationships/image" Target="../media/image34.png"/><Relationship Id="rId7" Type="http://schemas.openxmlformats.org/officeDocument/2006/relationships/image" Target="../media/image84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45.xml"/><Relationship Id="rId6" Type="http://schemas.openxmlformats.org/officeDocument/2006/relationships/image" Target="../media/image83.png"/><Relationship Id="rId11" Type="http://schemas.openxmlformats.org/officeDocument/2006/relationships/image" Target="../media/image88.png"/><Relationship Id="rId5" Type="http://schemas.openxmlformats.org/officeDocument/2006/relationships/image" Target="../media/image82.png"/><Relationship Id="rId10" Type="http://schemas.openxmlformats.org/officeDocument/2006/relationships/image" Target="../media/image87.png"/><Relationship Id="rId4" Type="http://schemas.openxmlformats.org/officeDocument/2006/relationships/image" Target="../media/image81.png"/><Relationship Id="rId9" Type="http://schemas.openxmlformats.org/officeDocument/2006/relationships/image" Target="../media/image8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4.png"/><Relationship Id="rId3" Type="http://schemas.openxmlformats.org/officeDocument/2006/relationships/image" Target="../media/image34.png"/><Relationship Id="rId7" Type="http://schemas.openxmlformats.org/officeDocument/2006/relationships/image" Target="../media/image93.png"/><Relationship Id="rId12" Type="http://schemas.openxmlformats.org/officeDocument/2006/relationships/image" Target="../media/image98.png"/><Relationship Id="rId2" Type="http://schemas.openxmlformats.org/officeDocument/2006/relationships/image" Target="../media/image89.png"/><Relationship Id="rId1" Type="http://schemas.openxmlformats.org/officeDocument/2006/relationships/slideLayout" Target="../slideLayouts/slideLayout50.xml"/><Relationship Id="rId6" Type="http://schemas.openxmlformats.org/officeDocument/2006/relationships/image" Target="../media/image92.png"/><Relationship Id="rId11" Type="http://schemas.openxmlformats.org/officeDocument/2006/relationships/image" Target="../media/image97.png"/><Relationship Id="rId5" Type="http://schemas.openxmlformats.org/officeDocument/2006/relationships/image" Target="../media/image91.png"/><Relationship Id="rId10" Type="http://schemas.openxmlformats.org/officeDocument/2006/relationships/image" Target="../media/image96.png"/><Relationship Id="rId4" Type="http://schemas.openxmlformats.org/officeDocument/2006/relationships/image" Target="../media/image90.png"/><Relationship Id="rId9" Type="http://schemas.openxmlformats.org/officeDocument/2006/relationships/image" Target="../media/image9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0.png"/><Relationship Id="rId18" Type="http://schemas.openxmlformats.org/officeDocument/2006/relationships/image" Target="../media/image25.png"/><Relationship Id="rId26" Type="http://schemas.openxmlformats.org/officeDocument/2006/relationships/image" Target="../media/image33.png"/><Relationship Id="rId3" Type="http://schemas.openxmlformats.org/officeDocument/2006/relationships/image" Target="../media/image10.png"/><Relationship Id="rId21" Type="http://schemas.openxmlformats.org/officeDocument/2006/relationships/image" Target="../media/image28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17" Type="http://schemas.openxmlformats.org/officeDocument/2006/relationships/image" Target="../media/image24.png"/><Relationship Id="rId25" Type="http://schemas.openxmlformats.org/officeDocument/2006/relationships/image" Target="../media/image32.png"/><Relationship Id="rId33" Type="http://schemas.openxmlformats.org/officeDocument/2006/relationships/image" Target="../media/image40.png"/><Relationship Id="rId2" Type="http://schemas.openxmlformats.org/officeDocument/2006/relationships/image" Target="../media/image9.png"/><Relationship Id="rId16" Type="http://schemas.openxmlformats.org/officeDocument/2006/relationships/image" Target="../media/image23.png"/><Relationship Id="rId20" Type="http://schemas.openxmlformats.org/officeDocument/2006/relationships/image" Target="../media/image27.png"/><Relationship Id="rId29" Type="http://schemas.openxmlformats.org/officeDocument/2006/relationships/image" Target="../media/image36.png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24" Type="http://schemas.openxmlformats.org/officeDocument/2006/relationships/image" Target="../media/image31.png"/><Relationship Id="rId32" Type="http://schemas.openxmlformats.org/officeDocument/2006/relationships/image" Target="../media/image39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23" Type="http://schemas.openxmlformats.org/officeDocument/2006/relationships/image" Target="../media/image30.png"/><Relationship Id="rId28" Type="http://schemas.openxmlformats.org/officeDocument/2006/relationships/image" Target="../media/image35.png"/><Relationship Id="rId10" Type="http://schemas.openxmlformats.org/officeDocument/2006/relationships/image" Target="../media/image17.png"/><Relationship Id="rId19" Type="http://schemas.openxmlformats.org/officeDocument/2006/relationships/image" Target="../media/image26.png"/><Relationship Id="rId31" Type="http://schemas.openxmlformats.org/officeDocument/2006/relationships/image" Target="../media/image38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Relationship Id="rId22" Type="http://schemas.openxmlformats.org/officeDocument/2006/relationships/image" Target="../media/image29.png"/><Relationship Id="rId27" Type="http://schemas.openxmlformats.org/officeDocument/2006/relationships/image" Target="../media/image34.png"/><Relationship Id="rId30" Type="http://schemas.openxmlformats.org/officeDocument/2006/relationships/image" Target="../media/image37.png"/><Relationship Id="rId8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13" Type="http://schemas.openxmlformats.org/officeDocument/2006/relationships/image" Target="../media/image46.png"/><Relationship Id="rId18" Type="http://schemas.openxmlformats.org/officeDocument/2006/relationships/image" Target="../media/image49.png"/><Relationship Id="rId26" Type="http://schemas.openxmlformats.org/officeDocument/2006/relationships/image" Target="../media/image35.png"/><Relationship Id="rId3" Type="http://schemas.openxmlformats.org/officeDocument/2006/relationships/image" Target="../media/image41.png"/><Relationship Id="rId21" Type="http://schemas.openxmlformats.org/officeDocument/2006/relationships/image" Target="../media/image30.png"/><Relationship Id="rId7" Type="http://schemas.openxmlformats.org/officeDocument/2006/relationships/image" Target="../media/image14.png"/><Relationship Id="rId12" Type="http://schemas.openxmlformats.org/officeDocument/2006/relationships/image" Target="../media/image20.png"/><Relationship Id="rId17" Type="http://schemas.openxmlformats.org/officeDocument/2006/relationships/image" Target="../media/image48.png"/><Relationship Id="rId25" Type="http://schemas.openxmlformats.org/officeDocument/2006/relationships/image" Target="../media/image34.png"/><Relationship Id="rId2" Type="http://schemas.openxmlformats.org/officeDocument/2006/relationships/image" Target="../media/image9.png"/><Relationship Id="rId16" Type="http://schemas.openxmlformats.org/officeDocument/2006/relationships/image" Target="../media/image25.png"/><Relationship Id="rId20" Type="http://schemas.openxmlformats.org/officeDocument/2006/relationships/image" Target="../media/image50.png"/><Relationship Id="rId29" Type="http://schemas.openxmlformats.org/officeDocument/2006/relationships/image" Target="../media/image38.png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43.png"/><Relationship Id="rId11" Type="http://schemas.openxmlformats.org/officeDocument/2006/relationships/image" Target="../media/image19.png"/><Relationship Id="rId24" Type="http://schemas.openxmlformats.org/officeDocument/2006/relationships/image" Target="../media/image33.png"/><Relationship Id="rId5" Type="http://schemas.openxmlformats.org/officeDocument/2006/relationships/image" Target="../media/image12.png"/><Relationship Id="rId15" Type="http://schemas.openxmlformats.org/officeDocument/2006/relationships/image" Target="../media/image47.png"/><Relationship Id="rId23" Type="http://schemas.openxmlformats.org/officeDocument/2006/relationships/image" Target="../media/image52.png"/><Relationship Id="rId28" Type="http://schemas.openxmlformats.org/officeDocument/2006/relationships/image" Target="../media/image54.png"/><Relationship Id="rId10" Type="http://schemas.openxmlformats.org/officeDocument/2006/relationships/image" Target="../media/image45.png"/><Relationship Id="rId19" Type="http://schemas.openxmlformats.org/officeDocument/2006/relationships/image" Target="../media/image28.png"/><Relationship Id="rId31" Type="http://schemas.openxmlformats.org/officeDocument/2006/relationships/image" Target="../media/image40.png"/><Relationship Id="rId4" Type="http://schemas.openxmlformats.org/officeDocument/2006/relationships/image" Target="../media/image42.png"/><Relationship Id="rId9" Type="http://schemas.openxmlformats.org/officeDocument/2006/relationships/image" Target="../media/image17.png"/><Relationship Id="rId14" Type="http://schemas.openxmlformats.org/officeDocument/2006/relationships/image" Target="../media/image23.png"/><Relationship Id="rId22" Type="http://schemas.openxmlformats.org/officeDocument/2006/relationships/image" Target="../media/image51.png"/><Relationship Id="rId27" Type="http://schemas.openxmlformats.org/officeDocument/2006/relationships/image" Target="../media/image53.png"/><Relationship Id="rId30" Type="http://schemas.openxmlformats.org/officeDocument/2006/relationships/image" Target="../media/image55.png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0.png"/><Relationship Id="rId18" Type="http://schemas.openxmlformats.org/officeDocument/2006/relationships/image" Target="../media/image64.png"/><Relationship Id="rId26" Type="http://schemas.openxmlformats.org/officeDocument/2006/relationships/image" Target="../media/image33.png"/><Relationship Id="rId3" Type="http://schemas.openxmlformats.org/officeDocument/2006/relationships/image" Target="../media/image56.png"/><Relationship Id="rId21" Type="http://schemas.openxmlformats.org/officeDocument/2006/relationships/image" Target="../media/image66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17" Type="http://schemas.openxmlformats.org/officeDocument/2006/relationships/image" Target="../media/image25.png"/><Relationship Id="rId25" Type="http://schemas.openxmlformats.org/officeDocument/2006/relationships/image" Target="../media/image69.png"/><Relationship Id="rId33" Type="http://schemas.openxmlformats.org/officeDocument/2006/relationships/image" Target="../media/image40.png"/><Relationship Id="rId2" Type="http://schemas.openxmlformats.org/officeDocument/2006/relationships/image" Target="../media/image9.png"/><Relationship Id="rId16" Type="http://schemas.openxmlformats.org/officeDocument/2006/relationships/image" Target="../media/image63.png"/><Relationship Id="rId20" Type="http://schemas.openxmlformats.org/officeDocument/2006/relationships/image" Target="../media/image28.png"/><Relationship Id="rId29" Type="http://schemas.openxmlformats.org/officeDocument/2006/relationships/image" Target="../media/image70.png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58.png"/><Relationship Id="rId11" Type="http://schemas.openxmlformats.org/officeDocument/2006/relationships/image" Target="../media/image61.png"/><Relationship Id="rId24" Type="http://schemas.openxmlformats.org/officeDocument/2006/relationships/image" Target="../media/image68.png"/><Relationship Id="rId32" Type="http://schemas.openxmlformats.org/officeDocument/2006/relationships/image" Target="../media/image72.png"/><Relationship Id="rId5" Type="http://schemas.openxmlformats.org/officeDocument/2006/relationships/image" Target="../media/image12.png"/><Relationship Id="rId15" Type="http://schemas.openxmlformats.org/officeDocument/2006/relationships/image" Target="../media/image23.png"/><Relationship Id="rId23" Type="http://schemas.openxmlformats.org/officeDocument/2006/relationships/image" Target="../media/image67.png"/><Relationship Id="rId28" Type="http://schemas.openxmlformats.org/officeDocument/2006/relationships/image" Target="../media/image35.png"/><Relationship Id="rId10" Type="http://schemas.openxmlformats.org/officeDocument/2006/relationships/image" Target="../media/image17.png"/><Relationship Id="rId19" Type="http://schemas.openxmlformats.org/officeDocument/2006/relationships/image" Target="../media/image65.png"/><Relationship Id="rId31" Type="http://schemas.openxmlformats.org/officeDocument/2006/relationships/image" Target="../media/image38.png"/><Relationship Id="rId4" Type="http://schemas.openxmlformats.org/officeDocument/2006/relationships/image" Target="../media/image57.png"/><Relationship Id="rId9" Type="http://schemas.openxmlformats.org/officeDocument/2006/relationships/image" Target="../media/image60.png"/><Relationship Id="rId14" Type="http://schemas.openxmlformats.org/officeDocument/2006/relationships/image" Target="../media/image62.png"/><Relationship Id="rId22" Type="http://schemas.openxmlformats.org/officeDocument/2006/relationships/image" Target="../media/image30.png"/><Relationship Id="rId27" Type="http://schemas.openxmlformats.org/officeDocument/2006/relationships/image" Target="../media/image34.png"/><Relationship Id="rId30" Type="http://schemas.openxmlformats.org/officeDocument/2006/relationships/image" Target="../media/image71.png"/><Relationship Id="rId8" Type="http://schemas.openxmlformats.org/officeDocument/2006/relationships/image" Target="../media/image5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png"/><Relationship Id="rId3" Type="http://schemas.openxmlformats.org/officeDocument/2006/relationships/image" Target="../media/image34.png"/><Relationship Id="rId7" Type="http://schemas.openxmlformats.org/officeDocument/2006/relationships/image" Target="../media/image77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40.xml"/><Relationship Id="rId6" Type="http://schemas.openxmlformats.org/officeDocument/2006/relationships/image" Target="../media/image76.png"/><Relationship Id="rId5" Type="http://schemas.openxmlformats.org/officeDocument/2006/relationships/image" Target="../media/image75.png"/><Relationship Id="rId4" Type="http://schemas.openxmlformats.org/officeDocument/2006/relationships/image" Target="../media/image74.png"/><Relationship Id="rId9" Type="http://schemas.openxmlformats.org/officeDocument/2006/relationships/image" Target="../media/image7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1. EPİDEMİYOLOJİYE GİRİŞ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057672"/>
          </a:xfrm>
        </p:spPr>
        <p:txBody>
          <a:bodyPr/>
          <a:lstStyle/>
          <a:p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Dr. </a:t>
            </a:r>
            <a:r>
              <a:rPr lang="tr-T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Öğr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Üyesi Fuat YALMAN</a:t>
            </a:r>
            <a:endParaRPr lang="tr-T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392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7527" y="369519"/>
            <a:ext cx="261747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EPİDEMİYOLOJİ</a:t>
            </a:r>
          </a:p>
        </p:txBody>
      </p:sp>
      <p:sp>
        <p:nvSpPr>
          <p:cNvPr id="3" name="object 3"/>
          <p:cNvSpPr/>
          <p:nvPr/>
        </p:nvSpPr>
        <p:spPr>
          <a:xfrm>
            <a:off x="54864" y="286511"/>
            <a:ext cx="3081528" cy="8564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2645664" y="286511"/>
            <a:ext cx="582168" cy="8564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361950" y="1041463"/>
            <a:ext cx="4175125" cy="3603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1950" y="1041463"/>
            <a:ext cx="4175125" cy="360680"/>
          </a:xfrm>
          <a:prstGeom prst="rect">
            <a:avLst/>
          </a:prstGeom>
          <a:ln w="12700">
            <a:solidFill>
              <a:srgbClr val="C0C0C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86385" algn="ctr">
              <a:lnSpc>
                <a:spcPts val="2705"/>
              </a:lnSpc>
            </a:pPr>
            <a:r>
              <a:rPr sz="2400" b="1" spc="-20" dirty="0">
                <a:solidFill>
                  <a:srgbClr val="FFFFFF"/>
                </a:solidFill>
                <a:cs typeface="Calibri"/>
              </a:rPr>
              <a:t>Evren</a:t>
            </a:r>
            <a:endParaRPr sz="2400">
              <a:solidFill>
                <a:prstClr val="black"/>
              </a:solidFill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61950" y="1401699"/>
            <a:ext cx="4175125" cy="21416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1950" y="1401762"/>
            <a:ext cx="4175125" cy="2141855"/>
          </a:xfrm>
          <a:prstGeom prst="rect">
            <a:avLst/>
          </a:prstGeom>
          <a:ln w="12700">
            <a:solidFill>
              <a:srgbClr val="C0C0C0"/>
            </a:solidFill>
          </a:ln>
        </p:spPr>
        <p:txBody>
          <a:bodyPr vert="horz" wrap="square" lIns="0" tIns="99060" rIns="0" bIns="0" rtlCol="0">
            <a:spAutoFit/>
          </a:bodyPr>
          <a:lstStyle/>
          <a:p>
            <a:pPr marL="231140" marR="260985" algn="ctr">
              <a:lnSpc>
                <a:spcPts val="2280"/>
              </a:lnSpc>
              <a:spcBef>
                <a:spcPts val="780"/>
              </a:spcBef>
            </a:pPr>
            <a:r>
              <a:rPr sz="2000" i="1" spc="-5" dirty="0">
                <a:solidFill>
                  <a:prstClr val="black"/>
                </a:solidFill>
                <a:cs typeface="Calibri"/>
              </a:rPr>
              <a:t>Araştırma </a:t>
            </a:r>
            <a:r>
              <a:rPr sz="2000" i="1" spc="-10" dirty="0">
                <a:solidFill>
                  <a:prstClr val="black"/>
                </a:solidFill>
                <a:cs typeface="Calibri"/>
              </a:rPr>
              <a:t>kapsamına </a:t>
            </a:r>
            <a:r>
              <a:rPr sz="2000" i="1" spc="-5" dirty="0">
                <a:solidFill>
                  <a:prstClr val="black"/>
                </a:solidFill>
                <a:cs typeface="Calibri"/>
              </a:rPr>
              <a:t>alınan ve</a:t>
            </a:r>
            <a:r>
              <a:rPr sz="2000" i="1" spc="-80" dirty="0">
                <a:solidFill>
                  <a:prstClr val="black"/>
                </a:solidFill>
                <a:cs typeface="Calibri"/>
              </a:rPr>
              <a:t> </a:t>
            </a:r>
            <a:r>
              <a:rPr sz="2000" i="1" spc="-5" dirty="0">
                <a:solidFill>
                  <a:prstClr val="black"/>
                </a:solidFill>
                <a:cs typeface="Calibri"/>
              </a:rPr>
              <a:t>aynı  </a:t>
            </a:r>
            <a:r>
              <a:rPr sz="2000" i="1" spc="-10" dirty="0">
                <a:solidFill>
                  <a:prstClr val="black"/>
                </a:solidFill>
                <a:cs typeface="Calibri"/>
              </a:rPr>
              <a:t>özelliği gösteren </a:t>
            </a:r>
            <a:r>
              <a:rPr sz="2000" i="1" spc="-5" dirty="0">
                <a:solidFill>
                  <a:prstClr val="black"/>
                </a:solidFill>
                <a:cs typeface="Calibri"/>
              </a:rPr>
              <a:t>bireylerin ya da  birimlerin </a:t>
            </a:r>
            <a:r>
              <a:rPr sz="2000" i="1" dirty="0">
                <a:solidFill>
                  <a:prstClr val="black"/>
                </a:solidFill>
                <a:cs typeface="Calibri"/>
              </a:rPr>
              <a:t>tümünün </a:t>
            </a:r>
            <a:r>
              <a:rPr sz="2000" i="1" spc="-5" dirty="0">
                <a:solidFill>
                  <a:prstClr val="black"/>
                </a:solidFill>
                <a:cs typeface="Calibri"/>
              </a:rPr>
              <a:t>oluşturduğu  </a:t>
            </a:r>
            <a:r>
              <a:rPr sz="2000" i="1" spc="-10" dirty="0">
                <a:solidFill>
                  <a:prstClr val="black"/>
                </a:solidFill>
                <a:cs typeface="Calibri"/>
              </a:rPr>
              <a:t>topluluk.</a:t>
            </a:r>
            <a:endParaRPr sz="2000">
              <a:solidFill>
                <a:prstClr val="black"/>
              </a:solidFill>
              <a:cs typeface="Calibri"/>
            </a:endParaRPr>
          </a:p>
          <a:p>
            <a:pPr marR="30480" algn="ctr">
              <a:spcBef>
                <a:spcPts val="785"/>
              </a:spcBef>
            </a:pPr>
            <a:r>
              <a:rPr sz="2000" i="1" spc="-5" dirty="0">
                <a:solidFill>
                  <a:prstClr val="black"/>
                </a:solidFill>
                <a:cs typeface="Calibri"/>
              </a:rPr>
              <a:t>Örnek; Behçet </a:t>
            </a:r>
            <a:r>
              <a:rPr sz="2000" i="1" spc="-10" dirty="0">
                <a:solidFill>
                  <a:prstClr val="black"/>
                </a:solidFill>
                <a:cs typeface="Calibri"/>
              </a:rPr>
              <a:t>tanısı </a:t>
            </a:r>
            <a:r>
              <a:rPr sz="2000" i="1" spc="-5" dirty="0">
                <a:solidFill>
                  <a:prstClr val="black"/>
                </a:solidFill>
                <a:cs typeface="Calibri"/>
              </a:rPr>
              <a:t>almış</a:t>
            </a:r>
            <a:r>
              <a:rPr sz="2000" i="1" spc="-45" dirty="0">
                <a:solidFill>
                  <a:prstClr val="black"/>
                </a:solidFill>
                <a:cs typeface="Calibri"/>
              </a:rPr>
              <a:t> </a:t>
            </a:r>
            <a:r>
              <a:rPr sz="2000" i="1" spc="-25" dirty="0">
                <a:solidFill>
                  <a:prstClr val="black"/>
                </a:solidFill>
                <a:cs typeface="Calibri"/>
              </a:rPr>
              <a:t>hastalar...</a:t>
            </a:r>
            <a:endParaRPr sz="2000">
              <a:solidFill>
                <a:prstClr val="black"/>
              </a:solidFill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614926" y="1041463"/>
            <a:ext cx="4175125" cy="36036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614926" y="1041463"/>
            <a:ext cx="4175125" cy="360680"/>
          </a:xfrm>
          <a:prstGeom prst="rect">
            <a:avLst/>
          </a:prstGeom>
          <a:ln w="12700">
            <a:solidFill>
              <a:srgbClr val="C0C0C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90195" algn="ctr">
              <a:lnSpc>
                <a:spcPts val="2705"/>
              </a:lnSpc>
            </a:pPr>
            <a:r>
              <a:rPr sz="2400" b="1" spc="-5" dirty="0">
                <a:solidFill>
                  <a:srgbClr val="FFFFFF"/>
                </a:solidFill>
                <a:cs typeface="Calibri"/>
              </a:rPr>
              <a:t>Örneklem </a:t>
            </a:r>
            <a:r>
              <a:rPr sz="2400" b="1" dirty="0">
                <a:solidFill>
                  <a:srgbClr val="FFFFFF"/>
                </a:solidFill>
                <a:cs typeface="Calibri"/>
              </a:rPr>
              <a:t>–</a:t>
            </a:r>
            <a:r>
              <a:rPr sz="2400" b="1" spc="-15" dirty="0">
                <a:solidFill>
                  <a:srgbClr val="FFFFFF"/>
                </a:solidFill>
                <a:cs typeface="Calibri"/>
              </a:rPr>
              <a:t> </a:t>
            </a:r>
            <a:r>
              <a:rPr sz="2400" b="1" spc="-10" dirty="0">
                <a:solidFill>
                  <a:srgbClr val="FFFFFF"/>
                </a:solidFill>
                <a:cs typeface="Calibri"/>
              </a:rPr>
              <a:t>Araştırma</a:t>
            </a:r>
            <a:endParaRPr sz="2400">
              <a:solidFill>
                <a:prstClr val="black"/>
              </a:solidFill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614926" y="1401699"/>
            <a:ext cx="4175125" cy="214160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614926" y="1401762"/>
            <a:ext cx="4175125" cy="2141855"/>
          </a:xfrm>
          <a:prstGeom prst="rect">
            <a:avLst/>
          </a:prstGeom>
          <a:ln w="12700">
            <a:solidFill>
              <a:srgbClr val="C0C0C0"/>
            </a:solidFill>
          </a:ln>
        </p:spPr>
        <p:txBody>
          <a:bodyPr vert="horz" wrap="square" lIns="0" tIns="99060" rIns="0" bIns="0" rtlCol="0">
            <a:spAutoFit/>
          </a:bodyPr>
          <a:lstStyle/>
          <a:p>
            <a:pPr marL="260985" marR="287655" algn="ctr">
              <a:lnSpc>
                <a:spcPts val="2280"/>
              </a:lnSpc>
              <a:spcBef>
                <a:spcPts val="780"/>
              </a:spcBef>
            </a:pPr>
            <a:r>
              <a:rPr sz="2000" i="1" dirty="0">
                <a:solidFill>
                  <a:prstClr val="black"/>
                </a:solidFill>
                <a:cs typeface="Calibri"/>
              </a:rPr>
              <a:t>Bir </a:t>
            </a:r>
            <a:r>
              <a:rPr sz="2000" i="1" spc="-5" dirty="0">
                <a:solidFill>
                  <a:prstClr val="black"/>
                </a:solidFill>
                <a:cs typeface="Calibri"/>
              </a:rPr>
              <a:t>evrenden seçilen, aynı</a:t>
            </a:r>
            <a:r>
              <a:rPr sz="2000" i="1" spc="-80" dirty="0">
                <a:solidFill>
                  <a:prstClr val="black"/>
                </a:solidFill>
                <a:cs typeface="Calibri"/>
              </a:rPr>
              <a:t> </a:t>
            </a:r>
            <a:r>
              <a:rPr sz="2000" i="1" spc="-5" dirty="0">
                <a:solidFill>
                  <a:prstClr val="black"/>
                </a:solidFill>
                <a:cs typeface="Calibri"/>
              </a:rPr>
              <a:t>özellikleri  </a:t>
            </a:r>
            <a:r>
              <a:rPr sz="2000" i="1" spc="-10" dirty="0">
                <a:solidFill>
                  <a:prstClr val="black"/>
                </a:solidFill>
                <a:cs typeface="Calibri"/>
              </a:rPr>
              <a:t>taşıyan </a:t>
            </a:r>
            <a:r>
              <a:rPr sz="2000" i="1" dirty="0">
                <a:solidFill>
                  <a:prstClr val="black"/>
                </a:solidFill>
                <a:cs typeface="Calibri"/>
              </a:rPr>
              <a:t>ve </a:t>
            </a:r>
            <a:r>
              <a:rPr sz="2000" i="1" spc="-5" dirty="0">
                <a:solidFill>
                  <a:prstClr val="black"/>
                </a:solidFill>
                <a:cs typeface="Calibri"/>
              </a:rPr>
              <a:t>evreni temsil edebilecek  </a:t>
            </a:r>
            <a:r>
              <a:rPr sz="2000" i="1" spc="-10" dirty="0">
                <a:solidFill>
                  <a:prstClr val="black"/>
                </a:solidFill>
                <a:cs typeface="Calibri"/>
              </a:rPr>
              <a:t>nitelikte </a:t>
            </a:r>
            <a:r>
              <a:rPr sz="2000" i="1" dirty="0">
                <a:solidFill>
                  <a:prstClr val="black"/>
                </a:solidFill>
                <a:cs typeface="Calibri"/>
              </a:rPr>
              <a:t>ve </a:t>
            </a:r>
            <a:r>
              <a:rPr sz="2000" i="1" spc="-10" dirty="0">
                <a:solidFill>
                  <a:prstClr val="black"/>
                </a:solidFill>
                <a:cs typeface="Calibri"/>
              </a:rPr>
              <a:t>nicelikteki </a:t>
            </a:r>
            <a:r>
              <a:rPr sz="2000" i="1" spc="-5" dirty="0">
                <a:solidFill>
                  <a:prstClr val="black"/>
                </a:solidFill>
                <a:cs typeface="Calibri"/>
              </a:rPr>
              <a:t>bireylerin  oluşturduğu</a:t>
            </a:r>
            <a:r>
              <a:rPr sz="2000" i="1" spc="-40" dirty="0">
                <a:solidFill>
                  <a:prstClr val="black"/>
                </a:solidFill>
                <a:cs typeface="Calibri"/>
              </a:rPr>
              <a:t> </a:t>
            </a:r>
            <a:r>
              <a:rPr sz="2000" i="1" spc="-10" dirty="0">
                <a:solidFill>
                  <a:prstClr val="black"/>
                </a:solidFill>
                <a:cs typeface="Calibri"/>
              </a:rPr>
              <a:t>topluluk.</a:t>
            </a:r>
            <a:endParaRPr sz="2000">
              <a:solidFill>
                <a:prstClr val="black"/>
              </a:solidFill>
              <a:cs typeface="Calibri"/>
            </a:endParaRPr>
          </a:p>
          <a:p>
            <a:pPr marL="341630" marR="372110" algn="ctr">
              <a:lnSpc>
                <a:spcPts val="2280"/>
              </a:lnSpc>
              <a:spcBef>
                <a:spcPts val="965"/>
              </a:spcBef>
            </a:pPr>
            <a:r>
              <a:rPr sz="2000" i="1" spc="-5" dirty="0">
                <a:solidFill>
                  <a:prstClr val="black"/>
                </a:solidFill>
                <a:cs typeface="Calibri"/>
              </a:rPr>
              <a:t>Örnek; </a:t>
            </a:r>
            <a:r>
              <a:rPr sz="2000" i="1" dirty="0">
                <a:solidFill>
                  <a:prstClr val="black"/>
                </a:solidFill>
                <a:cs typeface="Calibri"/>
              </a:rPr>
              <a:t>1500 </a:t>
            </a:r>
            <a:r>
              <a:rPr sz="2000" i="1" spc="-5" dirty="0">
                <a:solidFill>
                  <a:prstClr val="black"/>
                </a:solidFill>
                <a:cs typeface="Calibri"/>
              </a:rPr>
              <a:t>kişilik bir </a:t>
            </a:r>
            <a:r>
              <a:rPr sz="2000" i="1" spc="-10" dirty="0">
                <a:solidFill>
                  <a:prstClr val="black"/>
                </a:solidFill>
                <a:cs typeface="Calibri"/>
              </a:rPr>
              <a:t>topluluktan  </a:t>
            </a:r>
            <a:r>
              <a:rPr sz="2000" i="1" spc="-5" dirty="0">
                <a:solidFill>
                  <a:prstClr val="black"/>
                </a:solidFill>
                <a:cs typeface="Calibri"/>
              </a:rPr>
              <a:t>çalışmaya alınan </a:t>
            </a:r>
            <a:r>
              <a:rPr sz="2000" i="1" dirty="0">
                <a:solidFill>
                  <a:prstClr val="black"/>
                </a:solidFill>
                <a:cs typeface="Calibri"/>
              </a:rPr>
              <a:t>150 </a:t>
            </a:r>
            <a:r>
              <a:rPr sz="2000" i="1" spc="-15" dirty="0">
                <a:solidFill>
                  <a:prstClr val="black"/>
                </a:solidFill>
                <a:cs typeface="Calibri"/>
              </a:rPr>
              <a:t>hasta</a:t>
            </a:r>
            <a:r>
              <a:rPr sz="2000" i="1" spc="-70" dirty="0">
                <a:solidFill>
                  <a:prstClr val="black"/>
                </a:solidFill>
                <a:cs typeface="Calibri"/>
              </a:rPr>
              <a:t> </a:t>
            </a:r>
            <a:r>
              <a:rPr sz="2000" i="1" spc="-5" dirty="0">
                <a:solidFill>
                  <a:prstClr val="black"/>
                </a:solidFill>
                <a:cs typeface="Calibri"/>
              </a:rPr>
              <a:t>gibi…</a:t>
            </a:r>
            <a:endParaRPr sz="2000">
              <a:solidFill>
                <a:prstClr val="black"/>
              </a:solidFill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47662" y="3632136"/>
            <a:ext cx="4175125" cy="36036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47662" y="3632136"/>
            <a:ext cx="4175125" cy="360680"/>
          </a:xfrm>
          <a:custGeom>
            <a:avLst/>
            <a:gdLst/>
            <a:ahLst/>
            <a:cxnLst/>
            <a:rect l="l" t="t" r="r" b="b"/>
            <a:pathLst>
              <a:path w="4175125" h="360679">
                <a:moveTo>
                  <a:pt x="0" y="360362"/>
                </a:moveTo>
                <a:lnTo>
                  <a:pt x="4175125" y="360362"/>
                </a:lnTo>
                <a:lnTo>
                  <a:pt x="4175125" y="0"/>
                </a:lnTo>
                <a:lnTo>
                  <a:pt x="0" y="0"/>
                </a:lnTo>
                <a:lnTo>
                  <a:pt x="0" y="360362"/>
                </a:lnTo>
                <a:close/>
              </a:path>
            </a:pathLst>
          </a:custGeom>
          <a:ln w="12700">
            <a:solidFill>
              <a:srgbClr val="C0C0C0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7662" y="3632136"/>
            <a:ext cx="4175125" cy="360680"/>
          </a:xfrm>
          <a:prstGeom prst="rect">
            <a:avLst/>
          </a:prstGeom>
          <a:ln w="12700">
            <a:solidFill>
              <a:srgbClr val="C0C0C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87020" algn="ctr">
              <a:lnSpc>
                <a:spcPts val="2710"/>
              </a:lnSpc>
            </a:pPr>
            <a:r>
              <a:rPr sz="2400" b="1" spc="-5" dirty="0">
                <a:solidFill>
                  <a:srgbClr val="FFFFFF"/>
                </a:solidFill>
                <a:cs typeface="Calibri"/>
              </a:rPr>
              <a:t>Denek </a:t>
            </a:r>
            <a:r>
              <a:rPr sz="2400" b="1" dirty="0">
                <a:solidFill>
                  <a:srgbClr val="FFFFFF"/>
                </a:solidFill>
                <a:cs typeface="Calibri"/>
              </a:rPr>
              <a:t>–</a:t>
            </a:r>
            <a:r>
              <a:rPr sz="2400" b="1" spc="-5" dirty="0">
                <a:solidFill>
                  <a:srgbClr val="FFFFFF"/>
                </a:solidFill>
                <a:cs typeface="Calibri"/>
              </a:rPr>
              <a:t> </a:t>
            </a:r>
            <a:r>
              <a:rPr sz="2400" b="1" spc="-15" dirty="0">
                <a:solidFill>
                  <a:srgbClr val="FFFFFF"/>
                </a:solidFill>
                <a:cs typeface="Calibri"/>
              </a:rPr>
              <a:t>Populasyon</a:t>
            </a:r>
            <a:endParaRPr sz="2400">
              <a:solidFill>
                <a:prstClr val="black"/>
              </a:solidFill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47662" y="3992498"/>
            <a:ext cx="4175125" cy="227495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47662" y="3992498"/>
            <a:ext cx="4175125" cy="2275205"/>
          </a:xfrm>
          <a:custGeom>
            <a:avLst/>
            <a:gdLst/>
            <a:ahLst/>
            <a:cxnLst/>
            <a:rect l="l" t="t" r="r" b="b"/>
            <a:pathLst>
              <a:path w="4175125" h="2275204">
                <a:moveTo>
                  <a:pt x="0" y="2274951"/>
                </a:moveTo>
                <a:lnTo>
                  <a:pt x="4175125" y="2274951"/>
                </a:lnTo>
                <a:lnTo>
                  <a:pt x="4175125" y="0"/>
                </a:lnTo>
                <a:lnTo>
                  <a:pt x="0" y="0"/>
                </a:lnTo>
                <a:lnTo>
                  <a:pt x="0" y="2274951"/>
                </a:lnTo>
                <a:close/>
              </a:path>
            </a:pathLst>
          </a:custGeom>
          <a:ln w="12700">
            <a:solidFill>
              <a:srgbClr val="C0C0C0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04620" y="4057015"/>
            <a:ext cx="2837180" cy="62039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839469" marR="5080" indent="-840105">
              <a:lnSpc>
                <a:spcPts val="2280"/>
              </a:lnSpc>
              <a:spcBef>
                <a:spcPts val="280"/>
              </a:spcBef>
            </a:pPr>
            <a:r>
              <a:rPr sz="2000" i="1" spc="-5" dirty="0">
                <a:solidFill>
                  <a:prstClr val="black"/>
                </a:solidFill>
                <a:cs typeface="Calibri"/>
              </a:rPr>
              <a:t>Örneklemi oluşturan her bir  birey/birim</a:t>
            </a:r>
            <a:endParaRPr sz="2000">
              <a:solidFill>
                <a:prstClr val="black"/>
              </a:solidFill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97408" y="5169789"/>
            <a:ext cx="3651250" cy="62039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R="5080" indent="22860">
              <a:lnSpc>
                <a:spcPts val="2280"/>
              </a:lnSpc>
              <a:spcBef>
                <a:spcPts val="280"/>
              </a:spcBef>
            </a:pPr>
            <a:r>
              <a:rPr sz="2000" i="1" spc="-5" dirty="0">
                <a:solidFill>
                  <a:prstClr val="black"/>
                </a:solidFill>
                <a:cs typeface="Calibri"/>
              </a:rPr>
              <a:t>Örnek; İlaç uygulanıp sonuçlar </a:t>
            </a:r>
            <a:r>
              <a:rPr sz="2000" i="1" dirty="0">
                <a:solidFill>
                  <a:prstClr val="black"/>
                </a:solidFill>
                <a:cs typeface="Calibri"/>
              </a:rPr>
              <a:t>elde  edilmiş </a:t>
            </a:r>
            <a:r>
              <a:rPr sz="2000" i="1" spc="-5" dirty="0">
                <a:solidFill>
                  <a:prstClr val="black"/>
                </a:solidFill>
                <a:cs typeface="Calibri"/>
              </a:rPr>
              <a:t>her bir </a:t>
            </a:r>
            <a:r>
              <a:rPr sz="2000" i="1" spc="5" dirty="0">
                <a:solidFill>
                  <a:prstClr val="black"/>
                </a:solidFill>
                <a:cs typeface="Calibri"/>
              </a:rPr>
              <a:t>Behçet’li </a:t>
            </a:r>
            <a:r>
              <a:rPr sz="2000" i="1" spc="-15" dirty="0">
                <a:solidFill>
                  <a:prstClr val="black"/>
                </a:solidFill>
                <a:cs typeface="Calibri"/>
              </a:rPr>
              <a:t>hasta</a:t>
            </a:r>
            <a:r>
              <a:rPr sz="2000" i="1" spc="-105" dirty="0">
                <a:solidFill>
                  <a:prstClr val="black"/>
                </a:solidFill>
                <a:cs typeface="Calibri"/>
              </a:rPr>
              <a:t> </a:t>
            </a:r>
            <a:r>
              <a:rPr sz="2000" i="1" spc="-5" dirty="0">
                <a:solidFill>
                  <a:prstClr val="black"/>
                </a:solidFill>
                <a:cs typeface="Calibri"/>
              </a:rPr>
              <a:t>gibi…</a:t>
            </a:r>
            <a:endParaRPr sz="2000">
              <a:solidFill>
                <a:prstClr val="black"/>
              </a:solidFill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600575" y="3632136"/>
            <a:ext cx="4175125" cy="36036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600575" y="3632136"/>
            <a:ext cx="4175125" cy="360680"/>
          </a:xfrm>
          <a:prstGeom prst="rect">
            <a:avLst/>
          </a:prstGeom>
          <a:ln w="12700">
            <a:solidFill>
              <a:srgbClr val="C0C0C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88290" algn="ctr">
              <a:lnSpc>
                <a:spcPts val="2710"/>
              </a:lnSpc>
            </a:pPr>
            <a:r>
              <a:rPr sz="2400" b="1" spc="-35" dirty="0">
                <a:solidFill>
                  <a:srgbClr val="FFFFFF"/>
                </a:solidFill>
                <a:cs typeface="Calibri"/>
              </a:rPr>
              <a:t>Veri</a:t>
            </a:r>
            <a:endParaRPr sz="2400">
              <a:solidFill>
                <a:prstClr val="black"/>
              </a:solidFill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600575" y="3992498"/>
            <a:ext cx="4175125" cy="227495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600575" y="3992498"/>
            <a:ext cx="4175125" cy="2275205"/>
          </a:xfrm>
          <a:prstGeom prst="rect">
            <a:avLst/>
          </a:prstGeom>
          <a:ln w="12700">
            <a:solidFill>
              <a:srgbClr val="C0C0C0"/>
            </a:solidFill>
          </a:ln>
        </p:spPr>
        <p:txBody>
          <a:bodyPr vert="horz" wrap="square" lIns="0" tIns="99695" rIns="0" bIns="0" rtlCol="0">
            <a:spAutoFit/>
          </a:bodyPr>
          <a:lstStyle/>
          <a:p>
            <a:pPr marL="254635" marR="283845" algn="ctr">
              <a:lnSpc>
                <a:spcPts val="2280"/>
              </a:lnSpc>
              <a:spcBef>
                <a:spcPts val="785"/>
              </a:spcBef>
            </a:pPr>
            <a:r>
              <a:rPr sz="2000" i="1" dirty="0">
                <a:solidFill>
                  <a:prstClr val="black"/>
                </a:solidFill>
                <a:cs typeface="Calibri"/>
              </a:rPr>
              <a:t>Bir </a:t>
            </a:r>
            <a:r>
              <a:rPr sz="2000" i="1" spc="-5" dirty="0">
                <a:solidFill>
                  <a:prstClr val="black"/>
                </a:solidFill>
                <a:cs typeface="Calibri"/>
              </a:rPr>
              <a:t>sonuca varabilmek için gerekli  olan </a:t>
            </a:r>
            <a:r>
              <a:rPr sz="2000" i="1" dirty="0">
                <a:solidFill>
                  <a:prstClr val="black"/>
                </a:solidFill>
                <a:cs typeface="Calibri"/>
              </a:rPr>
              <a:t>işlenmemiş </a:t>
            </a:r>
            <a:r>
              <a:rPr sz="2000" i="1" spc="-5" dirty="0">
                <a:solidFill>
                  <a:prstClr val="black"/>
                </a:solidFill>
                <a:cs typeface="Calibri"/>
              </a:rPr>
              <a:t>ilk bilgi,</a:t>
            </a:r>
            <a:r>
              <a:rPr sz="2000" i="1" spc="-40" dirty="0">
                <a:solidFill>
                  <a:prstClr val="black"/>
                </a:solidFill>
                <a:cs typeface="Calibri"/>
              </a:rPr>
              <a:t> </a:t>
            </a:r>
            <a:r>
              <a:rPr sz="2000" i="1" spc="-10" dirty="0">
                <a:solidFill>
                  <a:prstClr val="black"/>
                </a:solidFill>
                <a:cs typeface="Calibri"/>
              </a:rPr>
              <a:t>istatistiğin  </a:t>
            </a:r>
            <a:r>
              <a:rPr sz="2000" i="1" spc="-5" dirty="0">
                <a:solidFill>
                  <a:prstClr val="black"/>
                </a:solidFill>
                <a:cs typeface="Calibri"/>
              </a:rPr>
              <a:t>ham</a:t>
            </a:r>
            <a:r>
              <a:rPr sz="2000" i="1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000" i="1" spc="-5" dirty="0">
                <a:solidFill>
                  <a:prstClr val="black"/>
                </a:solidFill>
                <a:cs typeface="Calibri"/>
              </a:rPr>
              <a:t>materyali…</a:t>
            </a:r>
            <a:endParaRPr sz="20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7216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9252" y="428370"/>
            <a:ext cx="261747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EPİDEMİYOLOJİ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344424"/>
            <a:ext cx="3067812" cy="8564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2577083" y="344424"/>
            <a:ext cx="582168" cy="8564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784923" y="2613279"/>
            <a:ext cx="3049206" cy="150647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838327" y="2115248"/>
            <a:ext cx="2976753" cy="36036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38327" y="2115248"/>
            <a:ext cx="2976880" cy="360680"/>
          </a:xfrm>
          <a:prstGeom prst="rect">
            <a:avLst/>
          </a:prstGeom>
          <a:ln w="12700">
            <a:solidFill>
              <a:srgbClr val="C0C0C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87020" algn="ctr">
              <a:lnSpc>
                <a:spcPts val="2705"/>
              </a:lnSpc>
            </a:pPr>
            <a:r>
              <a:rPr sz="2400" b="1" spc="-20" dirty="0">
                <a:solidFill>
                  <a:srgbClr val="FFFFFF"/>
                </a:solidFill>
                <a:cs typeface="Calibri"/>
              </a:rPr>
              <a:t>Evren</a:t>
            </a:r>
            <a:endParaRPr sz="2400">
              <a:solidFill>
                <a:prstClr val="black"/>
              </a:solidFill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007358" y="2115248"/>
            <a:ext cx="2019300" cy="36036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07358" y="2115248"/>
            <a:ext cx="2019300" cy="360680"/>
          </a:xfrm>
          <a:prstGeom prst="rect">
            <a:avLst/>
          </a:prstGeom>
          <a:ln w="12700">
            <a:solidFill>
              <a:srgbClr val="C0C0C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27050">
              <a:lnSpc>
                <a:spcPts val="2705"/>
              </a:lnSpc>
            </a:pPr>
            <a:r>
              <a:rPr sz="2400" b="1" spc="-10" dirty="0">
                <a:solidFill>
                  <a:srgbClr val="FFFFFF"/>
                </a:solidFill>
                <a:cs typeface="Calibri"/>
              </a:rPr>
              <a:t>Örneklem</a:t>
            </a:r>
            <a:endParaRPr sz="2400">
              <a:solidFill>
                <a:prstClr val="black"/>
              </a:solidFill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220205" y="2115248"/>
            <a:ext cx="2019300" cy="36036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220205" y="2115248"/>
            <a:ext cx="2019300" cy="360680"/>
          </a:xfrm>
          <a:prstGeom prst="rect">
            <a:avLst/>
          </a:prstGeom>
          <a:ln w="12700">
            <a:solidFill>
              <a:srgbClr val="C0C0C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749935">
              <a:lnSpc>
                <a:spcPts val="2705"/>
              </a:lnSpc>
            </a:pPr>
            <a:r>
              <a:rPr sz="2400" b="1" spc="-5" dirty="0">
                <a:solidFill>
                  <a:srgbClr val="FFFFFF"/>
                </a:solidFill>
                <a:cs typeface="Calibri"/>
              </a:rPr>
              <a:t>Denek</a:t>
            </a:r>
            <a:endParaRPr sz="2400">
              <a:solidFill>
                <a:prstClr val="black"/>
              </a:solidFill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897501" y="2625851"/>
            <a:ext cx="524510" cy="1475105"/>
          </a:xfrm>
          <a:custGeom>
            <a:avLst/>
            <a:gdLst/>
            <a:ahLst/>
            <a:cxnLst/>
            <a:rect l="l" t="t" r="r" b="b"/>
            <a:pathLst>
              <a:path w="524510" h="1475104">
                <a:moveTo>
                  <a:pt x="87375" y="1474851"/>
                </a:moveTo>
                <a:lnTo>
                  <a:pt x="53363" y="1468004"/>
                </a:lnTo>
                <a:lnTo>
                  <a:pt x="25590" y="1449324"/>
                </a:lnTo>
                <a:lnTo>
                  <a:pt x="6865" y="1421594"/>
                </a:lnTo>
                <a:lnTo>
                  <a:pt x="0" y="1387602"/>
                </a:lnTo>
                <a:lnTo>
                  <a:pt x="0" y="87375"/>
                </a:lnTo>
                <a:lnTo>
                  <a:pt x="6865" y="53363"/>
                </a:lnTo>
                <a:lnTo>
                  <a:pt x="25590" y="25590"/>
                </a:lnTo>
                <a:lnTo>
                  <a:pt x="53363" y="6865"/>
                </a:lnTo>
                <a:lnTo>
                  <a:pt x="87375" y="0"/>
                </a:lnTo>
                <a:lnTo>
                  <a:pt x="436752" y="0"/>
                </a:lnTo>
                <a:lnTo>
                  <a:pt x="470765" y="6865"/>
                </a:lnTo>
                <a:lnTo>
                  <a:pt x="498538" y="25590"/>
                </a:lnTo>
                <a:lnTo>
                  <a:pt x="517263" y="53363"/>
                </a:lnTo>
                <a:lnTo>
                  <a:pt x="524128" y="87375"/>
                </a:lnTo>
                <a:lnTo>
                  <a:pt x="524128" y="1387602"/>
                </a:lnTo>
                <a:lnTo>
                  <a:pt x="517263" y="1421594"/>
                </a:lnTo>
                <a:lnTo>
                  <a:pt x="498538" y="1449324"/>
                </a:lnTo>
                <a:lnTo>
                  <a:pt x="470765" y="1468004"/>
                </a:lnTo>
                <a:lnTo>
                  <a:pt x="436752" y="1474851"/>
                </a:lnTo>
                <a:lnTo>
                  <a:pt x="87375" y="1474851"/>
                </a:lnTo>
                <a:close/>
              </a:path>
            </a:pathLst>
          </a:custGeom>
          <a:ln w="3810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171204" y="3309511"/>
            <a:ext cx="189319" cy="17903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950478" y="3298843"/>
            <a:ext cx="189446" cy="17903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172709" y="3517900"/>
            <a:ext cx="180340" cy="169545"/>
          </a:xfrm>
          <a:custGeom>
            <a:avLst/>
            <a:gdLst/>
            <a:ahLst/>
            <a:cxnLst/>
            <a:rect l="l" t="t" r="r" b="b"/>
            <a:pathLst>
              <a:path w="180339" h="169545">
                <a:moveTo>
                  <a:pt x="90042" y="0"/>
                </a:moveTo>
                <a:lnTo>
                  <a:pt x="54971" y="6665"/>
                </a:lnTo>
                <a:lnTo>
                  <a:pt x="26352" y="24844"/>
                </a:lnTo>
                <a:lnTo>
                  <a:pt x="7068" y="51810"/>
                </a:lnTo>
                <a:lnTo>
                  <a:pt x="0" y="84836"/>
                </a:lnTo>
                <a:lnTo>
                  <a:pt x="7068" y="117788"/>
                </a:lnTo>
                <a:lnTo>
                  <a:pt x="26352" y="144716"/>
                </a:lnTo>
                <a:lnTo>
                  <a:pt x="54971" y="162881"/>
                </a:lnTo>
                <a:lnTo>
                  <a:pt x="90042" y="169544"/>
                </a:lnTo>
                <a:lnTo>
                  <a:pt x="125041" y="162881"/>
                </a:lnTo>
                <a:lnTo>
                  <a:pt x="153622" y="144716"/>
                </a:lnTo>
                <a:lnTo>
                  <a:pt x="172892" y="117788"/>
                </a:lnTo>
                <a:lnTo>
                  <a:pt x="179959" y="84836"/>
                </a:lnTo>
                <a:lnTo>
                  <a:pt x="172892" y="51810"/>
                </a:lnTo>
                <a:lnTo>
                  <a:pt x="153622" y="24844"/>
                </a:lnTo>
                <a:lnTo>
                  <a:pt x="125041" y="6665"/>
                </a:lnTo>
                <a:lnTo>
                  <a:pt x="90042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172709" y="3517900"/>
            <a:ext cx="180340" cy="169545"/>
          </a:xfrm>
          <a:custGeom>
            <a:avLst/>
            <a:gdLst/>
            <a:ahLst/>
            <a:cxnLst/>
            <a:rect l="l" t="t" r="r" b="b"/>
            <a:pathLst>
              <a:path w="180339" h="169545">
                <a:moveTo>
                  <a:pt x="90042" y="169544"/>
                </a:moveTo>
                <a:lnTo>
                  <a:pt x="54971" y="162881"/>
                </a:lnTo>
                <a:lnTo>
                  <a:pt x="26352" y="144716"/>
                </a:lnTo>
                <a:lnTo>
                  <a:pt x="7068" y="117788"/>
                </a:lnTo>
                <a:lnTo>
                  <a:pt x="0" y="84836"/>
                </a:lnTo>
                <a:lnTo>
                  <a:pt x="7068" y="51810"/>
                </a:lnTo>
                <a:lnTo>
                  <a:pt x="26352" y="24844"/>
                </a:lnTo>
                <a:lnTo>
                  <a:pt x="54971" y="6665"/>
                </a:lnTo>
                <a:lnTo>
                  <a:pt x="90042" y="0"/>
                </a:lnTo>
                <a:lnTo>
                  <a:pt x="125041" y="6665"/>
                </a:lnTo>
                <a:lnTo>
                  <a:pt x="153622" y="24844"/>
                </a:lnTo>
                <a:lnTo>
                  <a:pt x="172892" y="51810"/>
                </a:lnTo>
                <a:lnTo>
                  <a:pt x="179959" y="84836"/>
                </a:lnTo>
                <a:lnTo>
                  <a:pt x="172892" y="117788"/>
                </a:lnTo>
                <a:lnTo>
                  <a:pt x="153622" y="144716"/>
                </a:lnTo>
                <a:lnTo>
                  <a:pt x="125041" y="162881"/>
                </a:lnTo>
                <a:lnTo>
                  <a:pt x="90042" y="169544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952110" y="3507104"/>
            <a:ext cx="180340" cy="170180"/>
          </a:xfrm>
          <a:custGeom>
            <a:avLst/>
            <a:gdLst/>
            <a:ahLst/>
            <a:cxnLst/>
            <a:rect l="l" t="t" r="r" b="b"/>
            <a:pathLst>
              <a:path w="180339" h="170179">
                <a:moveTo>
                  <a:pt x="89915" y="0"/>
                </a:moveTo>
                <a:lnTo>
                  <a:pt x="54917" y="6665"/>
                </a:lnTo>
                <a:lnTo>
                  <a:pt x="26336" y="24844"/>
                </a:lnTo>
                <a:lnTo>
                  <a:pt x="7066" y="51810"/>
                </a:lnTo>
                <a:lnTo>
                  <a:pt x="0" y="84836"/>
                </a:lnTo>
                <a:lnTo>
                  <a:pt x="7066" y="117861"/>
                </a:lnTo>
                <a:lnTo>
                  <a:pt x="26336" y="144827"/>
                </a:lnTo>
                <a:lnTo>
                  <a:pt x="54917" y="163006"/>
                </a:lnTo>
                <a:lnTo>
                  <a:pt x="89915" y="169672"/>
                </a:lnTo>
                <a:lnTo>
                  <a:pt x="124987" y="163006"/>
                </a:lnTo>
                <a:lnTo>
                  <a:pt x="153606" y="144827"/>
                </a:lnTo>
                <a:lnTo>
                  <a:pt x="172890" y="117861"/>
                </a:lnTo>
                <a:lnTo>
                  <a:pt x="179959" y="84836"/>
                </a:lnTo>
                <a:lnTo>
                  <a:pt x="172890" y="51810"/>
                </a:lnTo>
                <a:lnTo>
                  <a:pt x="153606" y="24844"/>
                </a:lnTo>
                <a:lnTo>
                  <a:pt x="124987" y="6665"/>
                </a:lnTo>
                <a:lnTo>
                  <a:pt x="89915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952110" y="3507104"/>
            <a:ext cx="180340" cy="170180"/>
          </a:xfrm>
          <a:custGeom>
            <a:avLst/>
            <a:gdLst/>
            <a:ahLst/>
            <a:cxnLst/>
            <a:rect l="l" t="t" r="r" b="b"/>
            <a:pathLst>
              <a:path w="180339" h="170179">
                <a:moveTo>
                  <a:pt x="89915" y="169672"/>
                </a:moveTo>
                <a:lnTo>
                  <a:pt x="54917" y="163006"/>
                </a:lnTo>
                <a:lnTo>
                  <a:pt x="26336" y="144827"/>
                </a:lnTo>
                <a:lnTo>
                  <a:pt x="7066" y="117861"/>
                </a:lnTo>
                <a:lnTo>
                  <a:pt x="0" y="84836"/>
                </a:lnTo>
                <a:lnTo>
                  <a:pt x="7066" y="51810"/>
                </a:lnTo>
                <a:lnTo>
                  <a:pt x="26336" y="24844"/>
                </a:lnTo>
                <a:lnTo>
                  <a:pt x="54917" y="6665"/>
                </a:lnTo>
                <a:lnTo>
                  <a:pt x="89915" y="0"/>
                </a:lnTo>
                <a:lnTo>
                  <a:pt x="124987" y="6665"/>
                </a:lnTo>
                <a:lnTo>
                  <a:pt x="153606" y="24844"/>
                </a:lnTo>
                <a:lnTo>
                  <a:pt x="172890" y="51810"/>
                </a:lnTo>
                <a:lnTo>
                  <a:pt x="179959" y="84836"/>
                </a:lnTo>
                <a:lnTo>
                  <a:pt x="172890" y="117861"/>
                </a:lnTo>
                <a:lnTo>
                  <a:pt x="153606" y="144827"/>
                </a:lnTo>
                <a:lnTo>
                  <a:pt x="124987" y="163006"/>
                </a:lnTo>
                <a:lnTo>
                  <a:pt x="89915" y="169672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166105" y="3104260"/>
            <a:ext cx="180340" cy="170180"/>
          </a:xfrm>
          <a:custGeom>
            <a:avLst/>
            <a:gdLst/>
            <a:ahLst/>
            <a:cxnLst/>
            <a:rect l="l" t="t" r="r" b="b"/>
            <a:pathLst>
              <a:path w="180339" h="170179">
                <a:moveTo>
                  <a:pt x="90043" y="0"/>
                </a:moveTo>
                <a:lnTo>
                  <a:pt x="55024" y="6665"/>
                </a:lnTo>
                <a:lnTo>
                  <a:pt x="26400" y="24844"/>
                </a:lnTo>
                <a:lnTo>
                  <a:pt x="7086" y="51810"/>
                </a:lnTo>
                <a:lnTo>
                  <a:pt x="0" y="84836"/>
                </a:lnTo>
                <a:lnTo>
                  <a:pt x="7086" y="117861"/>
                </a:lnTo>
                <a:lnTo>
                  <a:pt x="26400" y="144827"/>
                </a:lnTo>
                <a:lnTo>
                  <a:pt x="55024" y="163006"/>
                </a:lnTo>
                <a:lnTo>
                  <a:pt x="90043" y="169672"/>
                </a:lnTo>
                <a:lnTo>
                  <a:pt x="125061" y="163006"/>
                </a:lnTo>
                <a:lnTo>
                  <a:pt x="153685" y="144827"/>
                </a:lnTo>
                <a:lnTo>
                  <a:pt x="172999" y="117861"/>
                </a:lnTo>
                <a:lnTo>
                  <a:pt x="180086" y="84836"/>
                </a:lnTo>
                <a:lnTo>
                  <a:pt x="172999" y="51810"/>
                </a:lnTo>
                <a:lnTo>
                  <a:pt x="153685" y="24844"/>
                </a:lnTo>
                <a:lnTo>
                  <a:pt x="125061" y="6665"/>
                </a:lnTo>
                <a:lnTo>
                  <a:pt x="9004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166105" y="3104260"/>
            <a:ext cx="180340" cy="170180"/>
          </a:xfrm>
          <a:custGeom>
            <a:avLst/>
            <a:gdLst/>
            <a:ahLst/>
            <a:cxnLst/>
            <a:rect l="l" t="t" r="r" b="b"/>
            <a:pathLst>
              <a:path w="180339" h="170179">
                <a:moveTo>
                  <a:pt x="90043" y="169672"/>
                </a:moveTo>
                <a:lnTo>
                  <a:pt x="55024" y="163006"/>
                </a:lnTo>
                <a:lnTo>
                  <a:pt x="26400" y="144827"/>
                </a:lnTo>
                <a:lnTo>
                  <a:pt x="7086" y="117861"/>
                </a:lnTo>
                <a:lnTo>
                  <a:pt x="0" y="84836"/>
                </a:lnTo>
                <a:lnTo>
                  <a:pt x="7086" y="51810"/>
                </a:lnTo>
                <a:lnTo>
                  <a:pt x="26400" y="24844"/>
                </a:lnTo>
                <a:lnTo>
                  <a:pt x="55024" y="6665"/>
                </a:lnTo>
                <a:lnTo>
                  <a:pt x="90043" y="0"/>
                </a:lnTo>
                <a:lnTo>
                  <a:pt x="125061" y="6665"/>
                </a:lnTo>
                <a:lnTo>
                  <a:pt x="153685" y="24844"/>
                </a:lnTo>
                <a:lnTo>
                  <a:pt x="172999" y="51810"/>
                </a:lnTo>
                <a:lnTo>
                  <a:pt x="180086" y="84836"/>
                </a:lnTo>
                <a:lnTo>
                  <a:pt x="172999" y="117861"/>
                </a:lnTo>
                <a:lnTo>
                  <a:pt x="153685" y="144827"/>
                </a:lnTo>
                <a:lnTo>
                  <a:pt x="125061" y="163006"/>
                </a:lnTo>
                <a:lnTo>
                  <a:pt x="90043" y="169672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168391" y="2909189"/>
            <a:ext cx="180340" cy="170180"/>
          </a:xfrm>
          <a:custGeom>
            <a:avLst/>
            <a:gdLst/>
            <a:ahLst/>
            <a:cxnLst/>
            <a:rect l="l" t="t" r="r" b="b"/>
            <a:pathLst>
              <a:path w="180339" h="170180">
                <a:moveTo>
                  <a:pt x="90043" y="0"/>
                </a:moveTo>
                <a:lnTo>
                  <a:pt x="54971" y="6665"/>
                </a:lnTo>
                <a:lnTo>
                  <a:pt x="26352" y="24844"/>
                </a:lnTo>
                <a:lnTo>
                  <a:pt x="7068" y="51810"/>
                </a:lnTo>
                <a:lnTo>
                  <a:pt x="0" y="84836"/>
                </a:lnTo>
                <a:lnTo>
                  <a:pt x="7068" y="117861"/>
                </a:lnTo>
                <a:lnTo>
                  <a:pt x="26352" y="144827"/>
                </a:lnTo>
                <a:lnTo>
                  <a:pt x="54971" y="163006"/>
                </a:lnTo>
                <a:lnTo>
                  <a:pt x="90043" y="169672"/>
                </a:lnTo>
                <a:lnTo>
                  <a:pt x="125041" y="163006"/>
                </a:lnTo>
                <a:lnTo>
                  <a:pt x="153622" y="144827"/>
                </a:lnTo>
                <a:lnTo>
                  <a:pt x="172892" y="117861"/>
                </a:lnTo>
                <a:lnTo>
                  <a:pt x="179959" y="84836"/>
                </a:lnTo>
                <a:lnTo>
                  <a:pt x="172892" y="51810"/>
                </a:lnTo>
                <a:lnTo>
                  <a:pt x="153622" y="24844"/>
                </a:lnTo>
                <a:lnTo>
                  <a:pt x="125041" y="6665"/>
                </a:lnTo>
                <a:lnTo>
                  <a:pt x="9004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5168391" y="2909189"/>
            <a:ext cx="180340" cy="170180"/>
          </a:xfrm>
          <a:custGeom>
            <a:avLst/>
            <a:gdLst/>
            <a:ahLst/>
            <a:cxnLst/>
            <a:rect l="l" t="t" r="r" b="b"/>
            <a:pathLst>
              <a:path w="180339" h="170180">
                <a:moveTo>
                  <a:pt x="90043" y="169672"/>
                </a:moveTo>
                <a:lnTo>
                  <a:pt x="54971" y="163006"/>
                </a:lnTo>
                <a:lnTo>
                  <a:pt x="26352" y="144827"/>
                </a:lnTo>
                <a:lnTo>
                  <a:pt x="7068" y="117861"/>
                </a:lnTo>
                <a:lnTo>
                  <a:pt x="0" y="84836"/>
                </a:lnTo>
                <a:lnTo>
                  <a:pt x="7068" y="51810"/>
                </a:lnTo>
                <a:lnTo>
                  <a:pt x="26352" y="24844"/>
                </a:lnTo>
                <a:lnTo>
                  <a:pt x="54971" y="6665"/>
                </a:lnTo>
                <a:lnTo>
                  <a:pt x="90043" y="0"/>
                </a:lnTo>
                <a:lnTo>
                  <a:pt x="125041" y="6665"/>
                </a:lnTo>
                <a:lnTo>
                  <a:pt x="153622" y="24844"/>
                </a:lnTo>
                <a:lnTo>
                  <a:pt x="172892" y="51810"/>
                </a:lnTo>
                <a:lnTo>
                  <a:pt x="179959" y="84836"/>
                </a:lnTo>
                <a:lnTo>
                  <a:pt x="172892" y="117861"/>
                </a:lnTo>
                <a:lnTo>
                  <a:pt x="153622" y="144827"/>
                </a:lnTo>
                <a:lnTo>
                  <a:pt x="125041" y="163006"/>
                </a:lnTo>
                <a:lnTo>
                  <a:pt x="90043" y="169672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168391" y="2716276"/>
            <a:ext cx="180340" cy="170180"/>
          </a:xfrm>
          <a:custGeom>
            <a:avLst/>
            <a:gdLst/>
            <a:ahLst/>
            <a:cxnLst/>
            <a:rect l="l" t="t" r="r" b="b"/>
            <a:pathLst>
              <a:path w="180339" h="170180">
                <a:moveTo>
                  <a:pt x="90043" y="0"/>
                </a:moveTo>
                <a:lnTo>
                  <a:pt x="54971" y="6665"/>
                </a:lnTo>
                <a:lnTo>
                  <a:pt x="26352" y="24844"/>
                </a:lnTo>
                <a:lnTo>
                  <a:pt x="7068" y="51810"/>
                </a:lnTo>
                <a:lnTo>
                  <a:pt x="0" y="84836"/>
                </a:lnTo>
                <a:lnTo>
                  <a:pt x="7068" y="117861"/>
                </a:lnTo>
                <a:lnTo>
                  <a:pt x="26352" y="144827"/>
                </a:lnTo>
                <a:lnTo>
                  <a:pt x="54971" y="163006"/>
                </a:lnTo>
                <a:lnTo>
                  <a:pt x="90043" y="169672"/>
                </a:lnTo>
                <a:lnTo>
                  <a:pt x="125041" y="163006"/>
                </a:lnTo>
                <a:lnTo>
                  <a:pt x="153622" y="144827"/>
                </a:lnTo>
                <a:lnTo>
                  <a:pt x="172892" y="117861"/>
                </a:lnTo>
                <a:lnTo>
                  <a:pt x="179959" y="84836"/>
                </a:lnTo>
                <a:lnTo>
                  <a:pt x="172892" y="51810"/>
                </a:lnTo>
                <a:lnTo>
                  <a:pt x="153622" y="24844"/>
                </a:lnTo>
                <a:lnTo>
                  <a:pt x="125041" y="6665"/>
                </a:lnTo>
                <a:lnTo>
                  <a:pt x="9004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168391" y="2716276"/>
            <a:ext cx="180340" cy="170180"/>
          </a:xfrm>
          <a:custGeom>
            <a:avLst/>
            <a:gdLst/>
            <a:ahLst/>
            <a:cxnLst/>
            <a:rect l="l" t="t" r="r" b="b"/>
            <a:pathLst>
              <a:path w="180339" h="170180">
                <a:moveTo>
                  <a:pt x="90043" y="169672"/>
                </a:moveTo>
                <a:lnTo>
                  <a:pt x="54971" y="163006"/>
                </a:lnTo>
                <a:lnTo>
                  <a:pt x="26352" y="144827"/>
                </a:lnTo>
                <a:lnTo>
                  <a:pt x="7068" y="117861"/>
                </a:lnTo>
                <a:lnTo>
                  <a:pt x="0" y="84836"/>
                </a:lnTo>
                <a:lnTo>
                  <a:pt x="7068" y="51810"/>
                </a:lnTo>
                <a:lnTo>
                  <a:pt x="26352" y="24844"/>
                </a:lnTo>
                <a:lnTo>
                  <a:pt x="54971" y="6665"/>
                </a:lnTo>
                <a:lnTo>
                  <a:pt x="90043" y="0"/>
                </a:lnTo>
                <a:lnTo>
                  <a:pt x="125041" y="6665"/>
                </a:lnTo>
                <a:lnTo>
                  <a:pt x="153622" y="24844"/>
                </a:lnTo>
                <a:lnTo>
                  <a:pt x="172892" y="51810"/>
                </a:lnTo>
                <a:lnTo>
                  <a:pt x="179959" y="84836"/>
                </a:lnTo>
                <a:lnTo>
                  <a:pt x="172892" y="117861"/>
                </a:lnTo>
                <a:lnTo>
                  <a:pt x="153622" y="144827"/>
                </a:lnTo>
                <a:lnTo>
                  <a:pt x="125041" y="163006"/>
                </a:lnTo>
                <a:lnTo>
                  <a:pt x="90043" y="169672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963921" y="2707258"/>
            <a:ext cx="180340" cy="170180"/>
          </a:xfrm>
          <a:custGeom>
            <a:avLst/>
            <a:gdLst/>
            <a:ahLst/>
            <a:cxnLst/>
            <a:rect l="l" t="t" r="r" b="b"/>
            <a:pathLst>
              <a:path w="180339" h="170180">
                <a:moveTo>
                  <a:pt x="90042" y="0"/>
                </a:moveTo>
                <a:lnTo>
                  <a:pt x="55024" y="6665"/>
                </a:lnTo>
                <a:lnTo>
                  <a:pt x="26400" y="24844"/>
                </a:lnTo>
                <a:lnTo>
                  <a:pt x="7086" y="51810"/>
                </a:lnTo>
                <a:lnTo>
                  <a:pt x="0" y="84836"/>
                </a:lnTo>
                <a:lnTo>
                  <a:pt x="7086" y="117861"/>
                </a:lnTo>
                <a:lnTo>
                  <a:pt x="26400" y="144827"/>
                </a:lnTo>
                <a:lnTo>
                  <a:pt x="55024" y="163006"/>
                </a:lnTo>
                <a:lnTo>
                  <a:pt x="90042" y="169671"/>
                </a:lnTo>
                <a:lnTo>
                  <a:pt x="125061" y="163006"/>
                </a:lnTo>
                <a:lnTo>
                  <a:pt x="153685" y="144827"/>
                </a:lnTo>
                <a:lnTo>
                  <a:pt x="172999" y="117861"/>
                </a:lnTo>
                <a:lnTo>
                  <a:pt x="180086" y="84836"/>
                </a:lnTo>
                <a:lnTo>
                  <a:pt x="172999" y="51810"/>
                </a:lnTo>
                <a:lnTo>
                  <a:pt x="153685" y="24844"/>
                </a:lnTo>
                <a:lnTo>
                  <a:pt x="125061" y="6665"/>
                </a:lnTo>
                <a:lnTo>
                  <a:pt x="90042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963921" y="2707258"/>
            <a:ext cx="180340" cy="170180"/>
          </a:xfrm>
          <a:custGeom>
            <a:avLst/>
            <a:gdLst/>
            <a:ahLst/>
            <a:cxnLst/>
            <a:rect l="l" t="t" r="r" b="b"/>
            <a:pathLst>
              <a:path w="180339" h="170180">
                <a:moveTo>
                  <a:pt x="90042" y="169671"/>
                </a:moveTo>
                <a:lnTo>
                  <a:pt x="55024" y="163006"/>
                </a:lnTo>
                <a:lnTo>
                  <a:pt x="26400" y="144827"/>
                </a:lnTo>
                <a:lnTo>
                  <a:pt x="7086" y="117861"/>
                </a:lnTo>
                <a:lnTo>
                  <a:pt x="0" y="84836"/>
                </a:lnTo>
                <a:lnTo>
                  <a:pt x="7086" y="51810"/>
                </a:lnTo>
                <a:lnTo>
                  <a:pt x="26400" y="24844"/>
                </a:lnTo>
                <a:lnTo>
                  <a:pt x="55024" y="6665"/>
                </a:lnTo>
                <a:lnTo>
                  <a:pt x="90042" y="0"/>
                </a:lnTo>
                <a:lnTo>
                  <a:pt x="125061" y="6665"/>
                </a:lnTo>
                <a:lnTo>
                  <a:pt x="153685" y="24844"/>
                </a:lnTo>
                <a:lnTo>
                  <a:pt x="172999" y="51810"/>
                </a:lnTo>
                <a:lnTo>
                  <a:pt x="180086" y="84836"/>
                </a:lnTo>
                <a:lnTo>
                  <a:pt x="172999" y="117861"/>
                </a:lnTo>
                <a:lnTo>
                  <a:pt x="153685" y="144827"/>
                </a:lnTo>
                <a:lnTo>
                  <a:pt x="125061" y="163006"/>
                </a:lnTo>
                <a:lnTo>
                  <a:pt x="90042" y="169671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966208" y="2910839"/>
            <a:ext cx="180340" cy="170180"/>
          </a:xfrm>
          <a:custGeom>
            <a:avLst/>
            <a:gdLst/>
            <a:ahLst/>
            <a:cxnLst/>
            <a:rect l="l" t="t" r="r" b="b"/>
            <a:pathLst>
              <a:path w="180339" h="170180">
                <a:moveTo>
                  <a:pt x="90042" y="0"/>
                </a:moveTo>
                <a:lnTo>
                  <a:pt x="55024" y="6665"/>
                </a:lnTo>
                <a:lnTo>
                  <a:pt x="26400" y="24844"/>
                </a:lnTo>
                <a:lnTo>
                  <a:pt x="7086" y="51810"/>
                </a:lnTo>
                <a:lnTo>
                  <a:pt x="0" y="84836"/>
                </a:lnTo>
                <a:lnTo>
                  <a:pt x="7086" y="117861"/>
                </a:lnTo>
                <a:lnTo>
                  <a:pt x="26400" y="144827"/>
                </a:lnTo>
                <a:lnTo>
                  <a:pt x="55024" y="163006"/>
                </a:lnTo>
                <a:lnTo>
                  <a:pt x="90042" y="169672"/>
                </a:lnTo>
                <a:lnTo>
                  <a:pt x="125061" y="163006"/>
                </a:lnTo>
                <a:lnTo>
                  <a:pt x="153685" y="144827"/>
                </a:lnTo>
                <a:lnTo>
                  <a:pt x="172999" y="117861"/>
                </a:lnTo>
                <a:lnTo>
                  <a:pt x="180086" y="84836"/>
                </a:lnTo>
                <a:lnTo>
                  <a:pt x="172999" y="51810"/>
                </a:lnTo>
                <a:lnTo>
                  <a:pt x="153685" y="24844"/>
                </a:lnTo>
                <a:lnTo>
                  <a:pt x="125061" y="6665"/>
                </a:lnTo>
                <a:lnTo>
                  <a:pt x="90042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966208" y="2910839"/>
            <a:ext cx="180340" cy="170180"/>
          </a:xfrm>
          <a:custGeom>
            <a:avLst/>
            <a:gdLst/>
            <a:ahLst/>
            <a:cxnLst/>
            <a:rect l="l" t="t" r="r" b="b"/>
            <a:pathLst>
              <a:path w="180339" h="170180">
                <a:moveTo>
                  <a:pt x="90042" y="169672"/>
                </a:moveTo>
                <a:lnTo>
                  <a:pt x="55024" y="163006"/>
                </a:lnTo>
                <a:lnTo>
                  <a:pt x="26400" y="144827"/>
                </a:lnTo>
                <a:lnTo>
                  <a:pt x="7086" y="117861"/>
                </a:lnTo>
                <a:lnTo>
                  <a:pt x="0" y="84836"/>
                </a:lnTo>
                <a:lnTo>
                  <a:pt x="7086" y="51810"/>
                </a:lnTo>
                <a:lnTo>
                  <a:pt x="26400" y="24844"/>
                </a:lnTo>
                <a:lnTo>
                  <a:pt x="55024" y="6665"/>
                </a:lnTo>
                <a:lnTo>
                  <a:pt x="90042" y="0"/>
                </a:lnTo>
                <a:lnTo>
                  <a:pt x="125061" y="6665"/>
                </a:lnTo>
                <a:lnTo>
                  <a:pt x="153685" y="24844"/>
                </a:lnTo>
                <a:lnTo>
                  <a:pt x="172999" y="51810"/>
                </a:lnTo>
                <a:lnTo>
                  <a:pt x="180086" y="84836"/>
                </a:lnTo>
                <a:lnTo>
                  <a:pt x="172999" y="117861"/>
                </a:lnTo>
                <a:lnTo>
                  <a:pt x="153685" y="144827"/>
                </a:lnTo>
                <a:lnTo>
                  <a:pt x="125061" y="163006"/>
                </a:lnTo>
                <a:lnTo>
                  <a:pt x="90042" y="169672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966208" y="3103752"/>
            <a:ext cx="180340" cy="170180"/>
          </a:xfrm>
          <a:custGeom>
            <a:avLst/>
            <a:gdLst/>
            <a:ahLst/>
            <a:cxnLst/>
            <a:rect l="l" t="t" r="r" b="b"/>
            <a:pathLst>
              <a:path w="180339" h="170179">
                <a:moveTo>
                  <a:pt x="90042" y="0"/>
                </a:moveTo>
                <a:lnTo>
                  <a:pt x="55024" y="6665"/>
                </a:lnTo>
                <a:lnTo>
                  <a:pt x="26400" y="24844"/>
                </a:lnTo>
                <a:lnTo>
                  <a:pt x="7086" y="51810"/>
                </a:lnTo>
                <a:lnTo>
                  <a:pt x="0" y="84836"/>
                </a:lnTo>
                <a:lnTo>
                  <a:pt x="7086" y="117861"/>
                </a:lnTo>
                <a:lnTo>
                  <a:pt x="26400" y="144827"/>
                </a:lnTo>
                <a:lnTo>
                  <a:pt x="55024" y="163006"/>
                </a:lnTo>
                <a:lnTo>
                  <a:pt x="90042" y="169672"/>
                </a:lnTo>
                <a:lnTo>
                  <a:pt x="125061" y="163006"/>
                </a:lnTo>
                <a:lnTo>
                  <a:pt x="153685" y="144827"/>
                </a:lnTo>
                <a:lnTo>
                  <a:pt x="172999" y="117861"/>
                </a:lnTo>
                <a:lnTo>
                  <a:pt x="180086" y="84836"/>
                </a:lnTo>
                <a:lnTo>
                  <a:pt x="172999" y="51810"/>
                </a:lnTo>
                <a:lnTo>
                  <a:pt x="153685" y="24844"/>
                </a:lnTo>
                <a:lnTo>
                  <a:pt x="125061" y="6665"/>
                </a:lnTo>
                <a:lnTo>
                  <a:pt x="90042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966208" y="3103752"/>
            <a:ext cx="180340" cy="170180"/>
          </a:xfrm>
          <a:custGeom>
            <a:avLst/>
            <a:gdLst/>
            <a:ahLst/>
            <a:cxnLst/>
            <a:rect l="l" t="t" r="r" b="b"/>
            <a:pathLst>
              <a:path w="180339" h="170179">
                <a:moveTo>
                  <a:pt x="90042" y="169672"/>
                </a:moveTo>
                <a:lnTo>
                  <a:pt x="55024" y="163006"/>
                </a:lnTo>
                <a:lnTo>
                  <a:pt x="26400" y="144827"/>
                </a:lnTo>
                <a:lnTo>
                  <a:pt x="7086" y="117861"/>
                </a:lnTo>
                <a:lnTo>
                  <a:pt x="0" y="84836"/>
                </a:lnTo>
                <a:lnTo>
                  <a:pt x="7086" y="51810"/>
                </a:lnTo>
                <a:lnTo>
                  <a:pt x="26400" y="24844"/>
                </a:lnTo>
                <a:lnTo>
                  <a:pt x="55024" y="6665"/>
                </a:lnTo>
                <a:lnTo>
                  <a:pt x="90042" y="0"/>
                </a:lnTo>
                <a:lnTo>
                  <a:pt x="125061" y="6665"/>
                </a:lnTo>
                <a:lnTo>
                  <a:pt x="153685" y="24844"/>
                </a:lnTo>
                <a:lnTo>
                  <a:pt x="172999" y="51810"/>
                </a:lnTo>
                <a:lnTo>
                  <a:pt x="180086" y="84836"/>
                </a:lnTo>
                <a:lnTo>
                  <a:pt x="172999" y="117861"/>
                </a:lnTo>
                <a:lnTo>
                  <a:pt x="153685" y="144827"/>
                </a:lnTo>
                <a:lnTo>
                  <a:pt x="125061" y="163006"/>
                </a:lnTo>
                <a:lnTo>
                  <a:pt x="90042" y="169672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953761" y="3895978"/>
            <a:ext cx="180340" cy="170180"/>
          </a:xfrm>
          <a:custGeom>
            <a:avLst/>
            <a:gdLst/>
            <a:ahLst/>
            <a:cxnLst/>
            <a:rect l="l" t="t" r="r" b="b"/>
            <a:pathLst>
              <a:path w="180339" h="170179">
                <a:moveTo>
                  <a:pt x="89915" y="0"/>
                </a:moveTo>
                <a:lnTo>
                  <a:pt x="54917" y="6665"/>
                </a:lnTo>
                <a:lnTo>
                  <a:pt x="26336" y="24844"/>
                </a:lnTo>
                <a:lnTo>
                  <a:pt x="7066" y="51810"/>
                </a:lnTo>
                <a:lnTo>
                  <a:pt x="0" y="84836"/>
                </a:lnTo>
                <a:lnTo>
                  <a:pt x="7066" y="117861"/>
                </a:lnTo>
                <a:lnTo>
                  <a:pt x="26336" y="144827"/>
                </a:lnTo>
                <a:lnTo>
                  <a:pt x="54917" y="163006"/>
                </a:lnTo>
                <a:lnTo>
                  <a:pt x="89915" y="169672"/>
                </a:lnTo>
                <a:lnTo>
                  <a:pt x="124987" y="163006"/>
                </a:lnTo>
                <a:lnTo>
                  <a:pt x="153606" y="144827"/>
                </a:lnTo>
                <a:lnTo>
                  <a:pt x="172890" y="117861"/>
                </a:lnTo>
                <a:lnTo>
                  <a:pt x="179959" y="84836"/>
                </a:lnTo>
                <a:lnTo>
                  <a:pt x="172890" y="51810"/>
                </a:lnTo>
                <a:lnTo>
                  <a:pt x="153606" y="24844"/>
                </a:lnTo>
                <a:lnTo>
                  <a:pt x="124987" y="6665"/>
                </a:lnTo>
                <a:lnTo>
                  <a:pt x="8991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953761" y="3895978"/>
            <a:ext cx="180340" cy="170180"/>
          </a:xfrm>
          <a:custGeom>
            <a:avLst/>
            <a:gdLst/>
            <a:ahLst/>
            <a:cxnLst/>
            <a:rect l="l" t="t" r="r" b="b"/>
            <a:pathLst>
              <a:path w="180339" h="170179">
                <a:moveTo>
                  <a:pt x="89915" y="169672"/>
                </a:moveTo>
                <a:lnTo>
                  <a:pt x="54917" y="163006"/>
                </a:lnTo>
                <a:lnTo>
                  <a:pt x="26336" y="144827"/>
                </a:lnTo>
                <a:lnTo>
                  <a:pt x="7066" y="117861"/>
                </a:lnTo>
                <a:lnTo>
                  <a:pt x="0" y="84836"/>
                </a:lnTo>
                <a:lnTo>
                  <a:pt x="7066" y="51810"/>
                </a:lnTo>
                <a:lnTo>
                  <a:pt x="26336" y="24844"/>
                </a:lnTo>
                <a:lnTo>
                  <a:pt x="54917" y="6665"/>
                </a:lnTo>
                <a:lnTo>
                  <a:pt x="89915" y="0"/>
                </a:lnTo>
                <a:lnTo>
                  <a:pt x="124987" y="6665"/>
                </a:lnTo>
                <a:lnTo>
                  <a:pt x="153606" y="24844"/>
                </a:lnTo>
                <a:lnTo>
                  <a:pt x="172890" y="51810"/>
                </a:lnTo>
                <a:lnTo>
                  <a:pt x="179959" y="84836"/>
                </a:lnTo>
                <a:lnTo>
                  <a:pt x="172890" y="117861"/>
                </a:lnTo>
                <a:lnTo>
                  <a:pt x="153606" y="144827"/>
                </a:lnTo>
                <a:lnTo>
                  <a:pt x="124987" y="163006"/>
                </a:lnTo>
                <a:lnTo>
                  <a:pt x="89915" y="169672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956047" y="3700907"/>
            <a:ext cx="180340" cy="170180"/>
          </a:xfrm>
          <a:custGeom>
            <a:avLst/>
            <a:gdLst/>
            <a:ahLst/>
            <a:cxnLst/>
            <a:rect l="l" t="t" r="r" b="b"/>
            <a:pathLst>
              <a:path w="180339" h="170179">
                <a:moveTo>
                  <a:pt x="89915" y="0"/>
                </a:moveTo>
                <a:lnTo>
                  <a:pt x="54917" y="6665"/>
                </a:lnTo>
                <a:lnTo>
                  <a:pt x="26336" y="24844"/>
                </a:lnTo>
                <a:lnTo>
                  <a:pt x="7066" y="51810"/>
                </a:lnTo>
                <a:lnTo>
                  <a:pt x="0" y="84836"/>
                </a:lnTo>
                <a:lnTo>
                  <a:pt x="7066" y="117861"/>
                </a:lnTo>
                <a:lnTo>
                  <a:pt x="26336" y="144827"/>
                </a:lnTo>
                <a:lnTo>
                  <a:pt x="54917" y="163006"/>
                </a:lnTo>
                <a:lnTo>
                  <a:pt x="89915" y="169672"/>
                </a:lnTo>
                <a:lnTo>
                  <a:pt x="124987" y="163006"/>
                </a:lnTo>
                <a:lnTo>
                  <a:pt x="153606" y="144827"/>
                </a:lnTo>
                <a:lnTo>
                  <a:pt x="172890" y="117861"/>
                </a:lnTo>
                <a:lnTo>
                  <a:pt x="179959" y="84836"/>
                </a:lnTo>
                <a:lnTo>
                  <a:pt x="172890" y="51810"/>
                </a:lnTo>
                <a:lnTo>
                  <a:pt x="153606" y="24844"/>
                </a:lnTo>
                <a:lnTo>
                  <a:pt x="124987" y="6665"/>
                </a:lnTo>
                <a:lnTo>
                  <a:pt x="8991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4956047" y="3700907"/>
            <a:ext cx="180340" cy="170180"/>
          </a:xfrm>
          <a:custGeom>
            <a:avLst/>
            <a:gdLst/>
            <a:ahLst/>
            <a:cxnLst/>
            <a:rect l="l" t="t" r="r" b="b"/>
            <a:pathLst>
              <a:path w="180339" h="170179">
                <a:moveTo>
                  <a:pt x="89915" y="169672"/>
                </a:moveTo>
                <a:lnTo>
                  <a:pt x="54917" y="163006"/>
                </a:lnTo>
                <a:lnTo>
                  <a:pt x="26336" y="144827"/>
                </a:lnTo>
                <a:lnTo>
                  <a:pt x="7066" y="117861"/>
                </a:lnTo>
                <a:lnTo>
                  <a:pt x="0" y="84836"/>
                </a:lnTo>
                <a:lnTo>
                  <a:pt x="7066" y="51810"/>
                </a:lnTo>
                <a:lnTo>
                  <a:pt x="26336" y="24844"/>
                </a:lnTo>
                <a:lnTo>
                  <a:pt x="54917" y="6665"/>
                </a:lnTo>
                <a:lnTo>
                  <a:pt x="89915" y="0"/>
                </a:lnTo>
                <a:lnTo>
                  <a:pt x="124987" y="6665"/>
                </a:lnTo>
                <a:lnTo>
                  <a:pt x="153606" y="24844"/>
                </a:lnTo>
                <a:lnTo>
                  <a:pt x="172890" y="51810"/>
                </a:lnTo>
                <a:lnTo>
                  <a:pt x="179959" y="84836"/>
                </a:lnTo>
                <a:lnTo>
                  <a:pt x="172890" y="117861"/>
                </a:lnTo>
                <a:lnTo>
                  <a:pt x="153606" y="144827"/>
                </a:lnTo>
                <a:lnTo>
                  <a:pt x="124987" y="163006"/>
                </a:lnTo>
                <a:lnTo>
                  <a:pt x="89915" y="169672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5166105" y="3700907"/>
            <a:ext cx="180340" cy="170180"/>
          </a:xfrm>
          <a:custGeom>
            <a:avLst/>
            <a:gdLst/>
            <a:ahLst/>
            <a:cxnLst/>
            <a:rect l="l" t="t" r="r" b="b"/>
            <a:pathLst>
              <a:path w="180339" h="170179">
                <a:moveTo>
                  <a:pt x="90043" y="0"/>
                </a:moveTo>
                <a:lnTo>
                  <a:pt x="55024" y="6665"/>
                </a:lnTo>
                <a:lnTo>
                  <a:pt x="26400" y="24844"/>
                </a:lnTo>
                <a:lnTo>
                  <a:pt x="7086" y="51810"/>
                </a:lnTo>
                <a:lnTo>
                  <a:pt x="0" y="84836"/>
                </a:lnTo>
                <a:lnTo>
                  <a:pt x="7086" y="117861"/>
                </a:lnTo>
                <a:lnTo>
                  <a:pt x="26400" y="144827"/>
                </a:lnTo>
                <a:lnTo>
                  <a:pt x="55024" y="163006"/>
                </a:lnTo>
                <a:lnTo>
                  <a:pt x="90043" y="169672"/>
                </a:lnTo>
                <a:lnTo>
                  <a:pt x="125061" y="163006"/>
                </a:lnTo>
                <a:lnTo>
                  <a:pt x="153685" y="144827"/>
                </a:lnTo>
                <a:lnTo>
                  <a:pt x="172999" y="117861"/>
                </a:lnTo>
                <a:lnTo>
                  <a:pt x="180086" y="84836"/>
                </a:lnTo>
                <a:lnTo>
                  <a:pt x="172999" y="51810"/>
                </a:lnTo>
                <a:lnTo>
                  <a:pt x="153685" y="24844"/>
                </a:lnTo>
                <a:lnTo>
                  <a:pt x="125061" y="6665"/>
                </a:lnTo>
                <a:lnTo>
                  <a:pt x="90043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5166105" y="3700907"/>
            <a:ext cx="180340" cy="170180"/>
          </a:xfrm>
          <a:custGeom>
            <a:avLst/>
            <a:gdLst/>
            <a:ahLst/>
            <a:cxnLst/>
            <a:rect l="l" t="t" r="r" b="b"/>
            <a:pathLst>
              <a:path w="180339" h="170179">
                <a:moveTo>
                  <a:pt x="90043" y="169672"/>
                </a:moveTo>
                <a:lnTo>
                  <a:pt x="55024" y="163006"/>
                </a:lnTo>
                <a:lnTo>
                  <a:pt x="26400" y="144827"/>
                </a:lnTo>
                <a:lnTo>
                  <a:pt x="7086" y="117861"/>
                </a:lnTo>
                <a:lnTo>
                  <a:pt x="0" y="84836"/>
                </a:lnTo>
                <a:lnTo>
                  <a:pt x="7086" y="51810"/>
                </a:lnTo>
                <a:lnTo>
                  <a:pt x="26400" y="24844"/>
                </a:lnTo>
                <a:lnTo>
                  <a:pt x="55024" y="6665"/>
                </a:lnTo>
                <a:lnTo>
                  <a:pt x="90043" y="0"/>
                </a:lnTo>
                <a:lnTo>
                  <a:pt x="125061" y="6665"/>
                </a:lnTo>
                <a:lnTo>
                  <a:pt x="153685" y="24844"/>
                </a:lnTo>
                <a:lnTo>
                  <a:pt x="172999" y="51810"/>
                </a:lnTo>
                <a:lnTo>
                  <a:pt x="180086" y="84836"/>
                </a:lnTo>
                <a:lnTo>
                  <a:pt x="172999" y="117861"/>
                </a:lnTo>
                <a:lnTo>
                  <a:pt x="153685" y="144827"/>
                </a:lnTo>
                <a:lnTo>
                  <a:pt x="125061" y="163006"/>
                </a:lnTo>
                <a:lnTo>
                  <a:pt x="90043" y="169672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5166105" y="3893820"/>
            <a:ext cx="180340" cy="170180"/>
          </a:xfrm>
          <a:custGeom>
            <a:avLst/>
            <a:gdLst/>
            <a:ahLst/>
            <a:cxnLst/>
            <a:rect l="l" t="t" r="r" b="b"/>
            <a:pathLst>
              <a:path w="180339" h="170179">
                <a:moveTo>
                  <a:pt x="90043" y="0"/>
                </a:moveTo>
                <a:lnTo>
                  <a:pt x="55024" y="6665"/>
                </a:lnTo>
                <a:lnTo>
                  <a:pt x="26400" y="24844"/>
                </a:lnTo>
                <a:lnTo>
                  <a:pt x="7086" y="51810"/>
                </a:lnTo>
                <a:lnTo>
                  <a:pt x="0" y="84835"/>
                </a:lnTo>
                <a:lnTo>
                  <a:pt x="7086" y="117861"/>
                </a:lnTo>
                <a:lnTo>
                  <a:pt x="26400" y="144827"/>
                </a:lnTo>
                <a:lnTo>
                  <a:pt x="55024" y="163006"/>
                </a:lnTo>
                <a:lnTo>
                  <a:pt x="90043" y="169671"/>
                </a:lnTo>
                <a:lnTo>
                  <a:pt x="125061" y="163006"/>
                </a:lnTo>
                <a:lnTo>
                  <a:pt x="153685" y="144827"/>
                </a:lnTo>
                <a:lnTo>
                  <a:pt x="172999" y="117861"/>
                </a:lnTo>
                <a:lnTo>
                  <a:pt x="180086" y="84835"/>
                </a:lnTo>
                <a:lnTo>
                  <a:pt x="172999" y="51810"/>
                </a:lnTo>
                <a:lnTo>
                  <a:pt x="153685" y="24844"/>
                </a:lnTo>
                <a:lnTo>
                  <a:pt x="125061" y="6665"/>
                </a:lnTo>
                <a:lnTo>
                  <a:pt x="90043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5166105" y="3893820"/>
            <a:ext cx="180340" cy="170180"/>
          </a:xfrm>
          <a:custGeom>
            <a:avLst/>
            <a:gdLst/>
            <a:ahLst/>
            <a:cxnLst/>
            <a:rect l="l" t="t" r="r" b="b"/>
            <a:pathLst>
              <a:path w="180339" h="170179">
                <a:moveTo>
                  <a:pt x="90043" y="169671"/>
                </a:moveTo>
                <a:lnTo>
                  <a:pt x="55024" y="163006"/>
                </a:lnTo>
                <a:lnTo>
                  <a:pt x="26400" y="144827"/>
                </a:lnTo>
                <a:lnTo>
                  <a:pt x="7086" y="117861"/>
                </a:lnTo>
                <a:lnTo>
                  <a:pt x="0" y="84835"/>
                </a:lnTo>
                <a:lnTo>
                  <a:pt x="7086" y="51810"/>
                </a:lnTo>
                <a:lnTo>
                  <a:pt x="26400" y="24844"/>
                </a:lnTo>
                <a:lnTo>
                  <a:pt x="55024" y="6665"/>
                </a:lnTo>
                <a:lnTo>
                  <a:pt x="90043" y="0"/>
                </a:lnTo>
                <a:lnTo>
                  <a:pt x="125061" y="6665"/>
                </a:lnTo>
                <a:lnTo>
                  <a:pt x="153685" y="24844"/>
                </a:lnTo>
                <a:lnTo>
                  <a:pt x="172999" y="51810"/>
                </a:lnTo>
                <a:lnTo>
                  <a:pt x="180086" y="84835"/>
                </a:lnTo>
                <a:lnTo>
                  <a:pt x="172999" y="117861"/>
                </a:lnTo>
                <a:lnTo>
                  <a:pt x="153685" y="144827"/>
                </a:lnTo>
                <a:lnTo>
                  <a:pt x="125061" y="163006"/>
                </a:lnTo>
                <a:lnTo>
                  <a:pt x="90043" y="169671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7060818" y="2637154"/>
            <a:ext cx="338455" cy="1475105"/>
          </a:xfrm>
          <a:custGeom>
            <a:avLst/>
            <a:gdLst/>
            <a:ahLst/>
            <a:cxnLst/>
            <a:rect l="l" t="t" r="r" b="b"/>
            <a:pathLst>
              <a:path w="338454" h="1475104">
                <a:moveTo>
                  <a:pt x="56387" y="1474978"/>
                </a:moveTo>
                <a:lnTo>
                  <a:pt x="34450" y="1470542"/>
                </a:lnTo>
                <a:lnTo>
                  <a:pt x="16525" y="1458452"/>
                </a:lnTo>
                <a:lnTo>
                  <a:pt x="4435" y="1440527"/>
                </a:lnTo>
                <a:lnTo>
                  <a:pt x="0" y="1418590"/>
                </a:lnTo>
                <a:lnTo>
                  <a:pt x="0" y="56261"/>
                </a:lnTo>
                <a:lnTo>
                  <a:pt x="4435" y="34343"/>
                </a:lnTo>
                <a:lnTo>
                  <a:pt x="16525" y="16462"/>
                </a:lnTo>
                <a:lnTo>
                  <a:pt x="34450" y="4415"/>
                </a:lnTo>
                <a:lnTo>
                  <a:pt x="56387" y="0"/>
                </a:lnTo>
                <a:lnTo>
                  <a:pt x="281685" y="0"/>
                </a:lnTo>
                <a:lnTo>
                  <a:pt x="303603" y="4415"/>
                </a:lnTo>
                <a:lnTo>
                  <a:pt x="321484" y="16462"/>
                </a:lnTo>
                <a:lnTo>
                  <a:pt x="333531" y="34343"/>
                </a:lnTo>
                <a:lnTo>
                  <a:pt x="337947" y="56261"/>
                </a:lnTo>
                <a:lnTo>
                  <a:pt x="337947" y="1418590"/>
                </a:lnTo>
                <a:lnTo>
                  <a:pt x="333531" y="1440527"/>
                </a:lnTo>
                <a:lnTo>
                  <a:pt x="321484" y="1458452"/>
                </a:lnTo>
                <a:lnTo>
                  <a:pt x="303603" y="1470542"/>
                </a:lnTo>
                <a:lnTo>
                  <a:pt x="281685" y="1474978"/>
                </a:lnTo>
                <a:lnTo>
                  <a:pt x="56387" y="1474978"/>
                </a:lnTo>
              </a:path>
            </a:pathLst>
          </a:custGeom>
          <a:ln w="38099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7138307" y="3256298"/>
            <a:ext cx="189319" cy="17903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7122686" y="2713882"/>
            <a:ext cx="189319" cy="17903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7140974" y="3883552"/>
            <a:ext cx="189319" cy="17903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3662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Başlık"/>
          <p:cNvSpPr>
            <a:spLocks noGrp="1"/>
          </p:cNvSpPr>
          <p:nvPr>
            <p:ph type="title"/>
          </p:nvPr>
        </p:nvSpPr>
        <p:spPr>
          <a:xfrm>
            <a:off x="287239" y="404664"/>
            <a:ext cx="8640960" cy="1143000"/>
          </a:xfrm>
        </p:spPr>
        <p:txBody>
          <a:bodyPr/>
          <a:lstStyle/>
          <a:p>
            <a:r>
              <a:rPr lang="tr-TR" altLang="tr-TR" sz="4000" b="1" dirty="0" smtClean="0">
                <a:solidFill>
                  <a:srgbClr val="FF0000"/>
                </a:solidFill>
              </a:rPr>
              <a:t>Bazı Epidemiyolojik Tanımlar</a:t>
            </a:r>
            <a:r>
              <a:rPr lang="tr-TR" altLang="tr-TR" dirty="0" smtClean="0"/>
              <a:t/>
            </a:r>
            <a:br>
              <a:rPr lang="tr-TR" altLang="tr-TR" dirty="0" smtClean="0"/>
            </a:br>
            <a:endParaRPr lang="tr-TR" altLang="tr-TR" dirty="0" smtClean="0"/>
          </a:p>
        </p:txBody>
      </p:sp>
      <p:sp>
        <p:nvSpPr>
          <p:cNvPr id="6" name="5 Dikdörtgen"/>
          <p:cNvSpPr/>
          <p:nvPr/>
        </p:nvSpPr>
        <p:spPr>
          <a:xfrm>
            <a:off x="572446" y="1340768"/>
            <a:ext cx="8095967" cy="1296144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buFont typeface="Arial" charset="0"/>
              <a:buNone/>
              <a:defRPr/>
            </a:pPr>
            <a:r>
              <a:rPr lang="tr-TR" dirty="0">
                <a:solidFill>
                  <a:schemeClr val="tx1"/>
                </a:solidFill>
              </a:rPr>
              <a:t> </a:t>
            </a:r>
            <a:r>
              <a:rPr lang="tr-TR" sz="2800" b="1" dirty="0">
                <a:solidFill>
                  <a:schemeClr val="tx1"/>
                </a:solidFill>
              </a:rPr>
              <a:t>Epidemi:</a:t>
            </a:r>
            <a:r>
              <a:rPr lang="tr-TR" sz="2800" dirty="0">
                <a:solidFill>
                  <a:schemeClr val="tx1"/>
                </a:solidFill>
              </a:rPr>
              <a:t> Bir hastalığın veya sağlıkla ilgili bir durumun bir bölge veya toplumda açık bir biçimde beklenenden çok görülmesidir.</a:t>
            </a:r>
          </a:p>
        </p:txBody>
      </p:sp>
      <p:sp>
        <p:nvSpPr>
          <p:cNvPr id="7" name="6 Tek Köşesi Yuvarlatılmış Dikdörtgen"/>
          <p:cNvSpPr/>
          <p:nvPr/>
        </p:nvSpPr>
        <p:spPr>
          <a:xfrm>
            <a:off x="572446" y="3068960"/>
            <a:ext cx="8072438" cy="1296144"/>
          </a:xfrm>
          <a:prstGeom prst="round1Rect">
            <a:avLst/>
          </a:prstGeom>
          <a:solidFill>
            <a:srgbClr val="FFFF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buFont typeface="Arial" charset="0"/>
              <a:buNone/>
              <a:defRPr/>
            </a:pPr>
            <a:r>
              <a:rPr lang="tr-TR" dirty="0"/>
              <a:t> </a:t>
            </a:r>
            <a:r>
              <a:rPr lang="tr-TR" sz="2800" b="1" dirty="0" err="1"/>
              <a:t>Endemi</a:t>
            </a:r>
            <a:r>
              <a:rPr lang="tr-TR" sz="2800" b="1" dirty="0"/>
              <a:t>:</a:t>
            </a:r>
            <a:r>
              <a:rPr lang="tr-TR" sz="2800" dirty="0"/>
              <a:t> Bir hastalık veya hastalık etkeninin belli bir coğrafik bölge veya toplumda sürekli olarak var olması durumudur.</a:t>
            </a:r>
          </a:p>
        </p:txBody>
      </p:sp>
      <p:sp>
        <p:nvSpPr>
          <p:cNvPr id="8" name="7 İçerik Yer Tutucusu"/>
          <p:cNvSpPr>
            <a:spLocks noGrp="1"/>
          </p:cNvSpPr>
          <p:nvPr>
            <p:ph idx="1"/>
          </p:nvPr>
        </p:nvSpPr>
        <p:spPr>
          <a:xfrm>
            <a:off x="571500" y="4869160"/>
            <a:ext cx="8072438" cy="1656184"/>
          </a:xfrm>
          <a:prstGeom prst="round1Rect">
            <a:avLst/>
          </a:prstGeom>
          <a:ln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Arial" charset="0"/>
              <a:buNone/>
              <a:defRPr/>
            </a:pPr>
            <a:r>
              <a:rPr lang="tr-TR" sz="2800" b="1" dirty="0" err="1" smtClean="0">
                <a:solidFill>
                  <a:schemeClr val="tx1"/>
                </a:solidFill>
              </a:rPr>
              <a:t>Pandemi</a:t>
            </a:r>
            <a:r>
              <a:rPr lang="tr-TR" sz="2800" b="1" dirty="0" smtClean="0">
                <a:solidFill>
                  <a:schemeClr val="tx1"/>
                </a:solidFill>
              </a:rPr>
              <a:t>:</a:t>
            </a:r>
            <a:r>
              <a:rPr lang="tr-TR" sz="2800" dirty="0" smtClean="0">
                <a:solidFill>
                  <a:schemeClr val="tx1"/>
                </a:solidFill>
              </a:rPr>
              <a:t> Çok geniş bölgelere yayılan, ülke sınırlarını aşan, kıtalar arası yayılım gösteren ve çok fazla sayıda insanı etkileyen epidemilere </a:t>
            </a:r>
            <a:r>
              <a:rPr lang="tr-TR" sz="2800" dirty="0" err="1" smtClean="0">
                <a:solidFill>
                  <a:schemeClr val="tx1"/>
                </a:solidFill>
              </a:rPr>
              <a:t>pandemi</a:t>
            </a:r>
            <a:r>
              <a:rPr lang="tr-TR" sz="2800" dirty="0" smtClean="0">
                <a:solidFill>
                  <a:schemeClr val="tx1"/>
                </a:solidFill>
              </a:rPr>
              <a:t> adı verilir.</a:t>
            </a:r>
          </a:p>
        </p:txBody>
      </p:sp>
    </p:spTree>
    <p:extLst>
      <p:ext uri="{BB962C8B-B14F-4D97-AF65-F5344CB8AC3E}">
        <p14:creationId xmlns:p14="http://schemas.microsoft.com/office/powerpoint/2010/main" val="2739332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Başlık"/>
          <p:cNvSpPr>
            <a:spLocks noGrp="1"/>
          </p:cNvSpPr>
          <p:nvPr>
            <p:ph type="title"/>
          </p:nvPr>
        </p:nvSpPr>
        <p:spPr>
          <a:xfrm>
            <a:off x="402022" y="2420888"/>
            <a:ext cx="8229600" cy="1493341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 algn="l">
              <a:defRPr/>
            </a:pPr>
            <a:r>
              <a:rPr lang="tr-TR" sz="2800" b="1" dirty="0" err="1" smtClean="0">
                <a:latin typeface="Arial" pitchFamily="34" charset="0"/>
                <a:cs typeface="Arial" pitchFamily="34" charset="0"/>
              </a:rPr>
              <a:t>İnsidans</a:t>
            </a:r>
            <a:r>
              <a:rPr lang="tr-TR" sz="2800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Belli bir bölgede, belli bir süre içinde görülen yeni hastalık olgularının sayısı (hastalığı yeni edinenlerin sayısı)</a:t>
            </a:r>
          </a:p>
        </p:txBody>
      </p:sp>
      <p:sp>
        <p:nvSpPr>
          <p:cNvPr id="6" name="1 Başlık"/>
          <p:cNvSpPr txBox="1">
            <a:spLocks/>
          </p:cNvSpPr>
          <p:nvPr/>
        </p:nvSpPr>
        <p:spPr bwMode="auto">
          <a:xfrm>
            <a:off x="357188" y="4437112"/>
            <a:ext cx="8319268" cy="1440160"/>
          </a:xfrm>
          <a:prstGeom prst="rect">
            <a:avLst/>
          </a:prstGeom>
          <a:solidFill>
            <a:srgbClr val="00B0F0"/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Font typeface="Arial" charset="0"/>
              <a:buNone/>
              <a:defRPr/>
            </a:pPr>
            <a:r>
              <a:rPr lang="tr-TR" sz="2800" b="1" dirty="0" err="1"/>
              <a:t>Prevalans</a:t>
            </a:r>
            <a:r>
              <a:rPr lang="tr-TR" sz="2800" b="1" dirty="0"/>
              <a:t>:</a:t>
            </a:r>
            <a:r>
              <a:rPr lang="tr-TR" sz="2800" dirty="0"/>
              <a:t> Belli bir bölgede belli bir süre içinde görülen eski ve yeni hastalık olgularının </a:t>
            </a:r>
            <a:r>
              <a:rPr lang="tr-TR" sz="2800" dirty="0" smtClean="0"/>
              <a:t>sayısı (hastalığa sahip olan olguların sayısı).</a:t>
            </a:r>
            <a:endParaRPr lang="tr-TR" sz="2800" dirty="0"/>
          </a:p>
        </p:txBody>
      </p:sp>
      <p:sp>
        <p:nvSpPr>
          <p:cNvPr id="7" name="8 Dikdörtgen"/>
          <p:cNvSpPr/>
          <p:nvPr/>
        </p:nvSpPr>
        <p:spPr>
          <a:xfrm>
            <a:off x="362326" y="548680"/>
            <a:ext cx="8314130" cy="1272729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buFont typeface="Arial" charset="0"/>
              <a:buNone/>
              <a:defRPr/>
            </a:pPr>
            <a:r>
              <a:rPr lang="tr-TR" sz="2800" b="1" dirty="0" err="1"/>
              <a:t>Sporadi</a:t>
            </a:r>
            <a:r>
              <a:rPr lang="tr-TR" sz="2800" b="1" dirty="0"/>
              <a:t>:</a:t>
            </a:r>
            <a:r>
              <a:rPr lang="tr-TR" sz="2800" dirty="0"/>
              <a:t> Bir hastalığın bir bölge veya toplumda düzensiz olarak tek tük olgular halinde görülmesidir.</a:t>
            </a:r>
            <a:endParaRPr lang="tr-T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784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nimBg="1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2 İçerik Yer Tutucusu"/>
          <p:cNvSpPr>
            <a:spLocks noGrp="1"/>
          </p:cNvSpPr>
          <p:nvPr>
            <p:ph idx="1"/>
          </p:nvPr>
        </p:nvSpPr>
        <p:spPr>
          <a:xfrm>
            <a:off x="500063" y="428625"/>
            <a:ext cx="8186737" cy="6143625"/>
          </a:xfrm>
        </p:spPr>
        <p:txBody>
          <a:bodyPr/>
          <a:lstStyle/>
          <a:p>
            <a:pPr>
              <a:buFont typeface="Arial" charset="0"/>
              <a:buNone/>
            </a:pPr>
            <a:endParaRPr lang="tr-TR" altLang="tr-TR" b="1" i="1" dirty="0" smtClean="0">
              <a:solidFill>
                <a:srgbClr val="FF0000"/>
              </a:solidFill>
            </a:endParaRPr>
          </a:p>
          <a:p>
            <a:pPr>
              <a:buFont typeface="Arial" charset="0"/>
              <a:buNone/>
            </a:pPr>
            <a:r>
              <a:rPr lang="tr-TR" altLang="tr-TR" b="1" i="1" dirty="0" smtClean="0">
                <a:solidFill>
                  <a:srgbClr val="FF0000"/>
                </a:solidFill>
              </a:rPr>
              <a:t>Epidemiyolojinin Amaçları; </a:t>
            </a:r>
          </a:p>
          <a:p>
            <a:pPr>
              <a:buFont typeface="Arial" charset="0"/>
              <a:buNone/>
            </a:pPr>
            <a:r>
              <a:rPr lang="tr-TR" altLang="tr-TR" dirty="0" smtClean="0"/>
              <a:t>	</a:t>
            </a:r>
            <a:r>
              <a:rPr lang="tr-TR" altLang="tr-TR" b="1" dirty="0" smtClean="0"/>
              <a:t>*</a:t>
            </a:r>
            <a:r>
              <a:rPr lang="tr-TR" altLang="tr-TR" sz="2800" b="1" dirty="0" smtClean="0"/>
              <a:t>Sağlık olaylarının toplumdaki dağılımını incelemek,</a:t>
            </a:r>
          </a:p>
          <a:p>
            <a:pPr>
              <a:buFont typeface="Arial" charset="0"/>
              <a:buNone/>
            </a:pPr>
            <a:r>
              <a:rPr lang="tr-TR" altLang="tr-TR" sz="2800" b="1" dirty="0" smtClean="0"/>
              <a:t>	*Risk popülasyonunu belirlemek,</a:t>
            </a:r>
          </a:p>
          <a:p>
            <a:pPr>
              <a:buFont typeface="Arial" charset="0"/>
              <a:buNone/>
            </a:pPr>
            <a:r>
              <a:rPr lang="tr-TR" altLang="tr-TR" sz="2800" b="1" dirty="0" smtClean="0"/>
              <a:t>	*Hastalığın  sebebini ve doğal seyrini belirlemek,</a:t>
            </a:r>
          </a:p>
          <a:p>
            <a:pPr>
              <a:buFont typeface="Arial" charset="0"/>
              <a:buNone/>
            </a:pPr>
            <a:r>
              <a:rPr lang="tr-TR" altLang="tr-TR" sz="2800" b="1" dirty="0" smtClean="0"/>
              <a:t>	*Hastalığın önlenmesi, korunma ve kontrolü için stratejiler geliştirmek,</a:t>
            </a:r>
          </a:p>
          <a:p>
            <a:pPr>
              <a:buFont typeface="Arial" charset="0"/>
              <a:buNone/>
            </a:pPr>
            <a:r>
              <a:rPr lang="tr-TR" altLang="tr-TR" sz="2800" b="1" dirty="0" smtClean="0"/>
              <a:t>	*Hastalıklar karşısında halk sağlığı bilincini artırmak</a:t>
            </a:r>
          </a:p>
          <a:p>
            <a:pPr>
              <a:buFont typeface="Arial" charset="0"/>
              <a:buNone/>
            </a:pPr>
            <a:r>
              <a:rPr lang="tr-TR" altLang="tr-TR" sz="2800" b="1" dirty="0" smtClean="0"/>
              <a:t>	</a:t>
            </a:r>
            <a:endParaRPr lang="tr-TR" alt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11811019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625" y="428625"/>
            <a:ext cx="8258175" cy="6215063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b="1" dirty="0" smtClean="0"/>
              <a:t>Bunları bilmek bize ne gibi yararlar sağlar?</a:t>
            </a:r>
            <a:endParaRPr lang="tr-T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/>
              <a:t>Söz konusu durum  bir hastalık veya ölüm nedeni ise bu açıdan risk altında olan kişiler belirlenir. Önceden alınan önlemlerle bu kişilerin sağlıkları ve yaşamları korunmuş olur.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/>
              <a:t>Söz konusu durum zararlı bir davranış biçimi ise bu davranış eğitim yolu ile değiştirilmeye çalışılır. Ve toplumun sağlık düzeyinin yükselmesi sağlanır.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/>
              <a:t>Topluma sunulacak olan sağlık hizmeti planlanırken epidemiyolojik çalışmalar sonucunda elde edilen verilerden yararlanılarak planlama yapılır ve gerçekten toplumun gereksinim duyduğu hizmetlere öncelik tanınır.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/>
              <a:t>Topluma sunulan sağlık hizmetinin başarısını değerlendirirken de yine epidemiyolojik veriler kullanılarak sonrasında daha iyi bir hizmet sunmaya çalışılır.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46911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kış Çizelgesi: Sıralı Erişimli Depolama"/>
          <p:cNvSpPr>
            <a:spLocks noGrp="1"/>
          </p:cNvSpPr>
          <p:nvPr>
            <p:ph idx="1"/>
          </p:nvPr>
        </p:nvSpPr>
        <p:spPr>
          <a:xfrm>
            <a:off x="251520" y="1484784"/>
            <a:ext cx="8496944" cy="3484984"/>
          </a:xfrm>
          <a:prstGeom prst="flowChartMagneticTape">
            <a:avLst/>
          </a:prstGeom>
          <a:solidFill>
            <a:srgbClr val="FFFF00"/>
          </a:solidFill>
          <a:ln>
            <a:solidFill>
              <a:srgbClr val="00B05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2800" b="1" dirty="0">
                <a:solidFill>
                  <a:schemeClr val="tx1"/>
                </a:solidFill>
              </a:rPr>
              <a:t>Sonuç olarak </a:t>
            </a:r>
            <a:r>
              <a:rPr lang="tr-TR" sz="2800" b="1" dirty="0" smtClean="0">
                <a:solidFill>
                  <a:schemeClr val="tx1"/>
                </a:solidFill>
              </a:rPr>
              <a:t>epidemiyolojinin </a:t>
            </a:r>
            <a:r>
              <a:rPr lang="tr-TR" sz="2800" b="1" dirty="0">
                <a:solidFill>
                  <a:schemeClr val="tx1"/>
                </a:solidFill>
              </a:rPr>
              <a:t>esas amacı</a:t>
            </a:r>
            <a:r>
              <a:rPr lang="tr-TR" sz="2800" b="1" dirty="0" smtClean="0">
                <a:solidFill>
                  <a:schemeClr val="tx1"/>
                </a:solidFill>
              </a:rPr>
              <a:t>;</a:t>
            </a:r>
          </a:p>
          <a:p>
            <a:pPr marL="0" indent="0" algn="ctr">
              <a:buNone/>
              <a:defRPr/>
            </a:pPr>
            <a:endParaRPr lang="tr-TR" sz="28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  <a:defRPr/>
            </a:pPr>
            <a:r>
              <a:rPr lang="tr-TR" sz="2800" b="1" dirty="0" smtClean="0">
                <a:solidFill>
                  <a:schemeClr val="tx1"/>
                </a:solidFill>
              </a:rPr>
              <a:t>“</a:t>
            </a:r>
            <a:r>
              <a:rPr lang="tr-TR" sz="2800" b="1" dirty="0">
                <a:solidFill>
                  <a:schemeClr val="tx1"/>
                </a:solidFill>
              </a:rPr>
              <a:t>toplumların sağlığını korumak ve yükseltmektir</a:t>
            </a:r>
            <a:r>
              <a:rPr lang="tr-TR" sz="2800" b="1" dirty="0" smtClean="0">
                <a:solidFill>
                  <a:schemeClr val="tx1"/>
                </a:solidFill>
              </a:rPr>
              <a:t>”. </a:t>
            </a:r>
            <a:endParaRPr lang="tr-T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582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2 İçerik Yer Tutucusu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53403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tr-TR" altLang="tr-TR" smtClean="0"/>
              <a:t>Epidemiyoloji kökenini Yunanca'dan almış olan bir kelimedir. </a:t>
            </a:r>
          </a:p>
          <a:p>
            <a:pPr eaLnBrk="1" hangingPunct="1">
              <a:buFont typeface="Arial" charset="0"/>
              <a:buNone/>
            </a:pPr>
            <a:r>
              <a:rPr lang="tr-TR" altLang="tr-TR" b="1" smtClean="0"/>
              <a:t>Epi</a:t>
            </a:r>
            <a:r>
              <a:rPr lang="tr-TR" altLang="tr-TR" smtClean="0"/>
              <a:t> = ilgili/üzerinde;</a:t>
            </a:r>
          </a:p>
          <a:p>
            <a:pPr eaLnBrk="1" hangingPunct="1">
              <a:buFont typeface="Arial" charset="0"/>
              <a:buNone/>
            </a:pPr>
            <a:r>
              <a:rPr lang="tr-TR" altLang="tr-TR" b="1" smtClean="0"/>
              <a:t>Demos </a:t>
            </a:r>
            <a:r>
              <a:rPr lang="tr-TR" altLang="tr-TR" smtClean="0"/>
              <a:t>= toplum, insanlar </a:t>
            </a:r>
          </a:p>
          <a:p>
            <a:pPr eaLnBrk="1" hangingPunct="1">
              <a:buFont typeface="Arial" charset="0"/>
              <a:buNone/>
            </a:pPr>
            <a:r>
              <a:rPr lang="tr-TR" altLang="tr-TR" b="1" smtClean="0"/>
              <a:t>Logos</a:t>
            </a:r>
            <a:r>
              <a:rPr lang="tr-TR" altLang="tr-TR" smtClean="0"/>
              <a:t> = bilim </a:t>
            </a:r>
          </a:p>
          <a:p>
            <a:pPr eaLnBrk="1" hangingPunct="1">
              <a:buFont typeface="Arial" charset="0"/>
              <a:buNone/>
            </a:pPr>
            <a:r>
              <a:rPr lang="tr-TR" altLang="tr-TR" smtClean="0"/>
              <a:t>sözcüklerinin birleştirilmesiyle elde edilmiştir. </a:t>
            </a:r>
          </a:p>
          <a:p>
            <a:pPr eaLnBrk="1" hangingPunct="1">
              <a:buFont typeface="Arial" charset="0"/>
              <a:buNone/>
            </a:pPr>
            <a:endParaRPr lang="tr-TR" altLang="tr-TR" smtClean="0"/>
          </a:p>
        </p:txBody>
      </p:sp>
      <p:sp>
        <p:nvSpPr>
          <p:cNvPr id="6" name="5 Beşgen"/>
          <p:cNvSpPr/>
          <p:nvPr/>
        </p:nvSpPr>
        <p:spPr>
          <a:xfrm>
            <a:off x="2000250" y="4572000"/>
            <a:ext cx="6072188" cy="1357313"/>
          </a:xfrm>
          <a:prstGeom prst="homePlat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buFont typeface="Arial" charset="0"/>
              <a:buNone/>
              <a:defRPr/>
            </a:pPr>
            <a:r>
              <a:rPr lang="tr-TR" sz="2800" dirty="0">
                <a:solidFill>
                  <a:schemeClr val="tx1"/>
                </a:solidFill>
              </a:rPr>
              <a:t>Sözlük anlamı “toplum (insanlar) hakkında inceleme yapan bilim”dir.</a:t>
            </a:r>
          </a:p>
        </p:txBody>
      </p:sp>
    </p:spTree>
    <p:extLst>
      <p:ext uri="{BB962C8B-B14F-4D97-AF65-F5344CB8AC3E}">
        <p14:creationId xmlns:p14="http://schemas.microsoft.com/office/powerpoint/2010/main" val="1336274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426212" y="1676400"/>
            <a:ext cx="8210550" cy="475194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95"/>
              </a:spcBef>
            </a:pPr>
            <a:r>
              <a:rPr sz="2800" i="1" spc="-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«Belirli bir </a:t>
            </a:r>
            <a:r>
              <a:rPr sz="2800" i="1" spc="-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toplumda </a:t>
            </a:r>
            <a:r>
              <a:rPr sz="2800" i="1" spc="-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sağlıkla ilgili olay ve</a:t>
            </a:r>
            <a:r>
              <a:rPr sz="2800" i="1" spc="4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i="1" spc="-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durumların</a:t>
            </a:r>
            <a:endParaRPr sz="28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0045" marR="352425" algn="ctr">
              <a:lnSpc>
                <a:spcPct val="100000"/>
              </a:lnSpc>
            </a:pPr>
            <a:r>
              <a:rPr sz="2800" i="1" spc="-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dağılımını ve bu dağılımı </a:t>
            </a:r>
            <a:r>
              <a:rPr sz="2800" i="1" spc="-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etkileyen nedenleri </a:t>
            </a:r>
            <a:r>
              <a:rPr sz="2800" i="1" spc="-1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inceleyen </a:t>
            </a:r>
            <a:r>
              <a:rPr sz="2800" i="1" spc="-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  sağlık </a:t>
            </a:r>
            <a:r>
              <a:rPr sz="2800" i="1" spc="-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sorunlarının </a:t>
            </a:r>
            <a:r>
              <a:rPr sz="2800" i="1" spc="-1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kontrolü </a:t>
            </a:r>
            <a:r>
              <a:rPr sz="2800" i="1" spc="-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için </a:t>
            </a:r>
            <a:r>
              <a:rPr sz="2800" i="1" spc="-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inceleme </a:t>
            </a:r>
            <a:r>
              <a:rPr sz="2800" i="1" spc="-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sonuçlarından  </a:t>
            </a:r>
            <a:r>
              <a:rPr sz="2800" i="1" spc="-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yararlanan </a:t>
            </a:r>
            <a:r>
              <a:rPr sz="2800" i="1" spc="-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uygulamalı bilim</a:t>
            </a:r>
            <a:r>
              <a:rPr sz="2800" i="1" spc="3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i="1" spc="-2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dalıdır.»</a:t>
            </a:r>
            <a:endParaRPr sz="28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endParaRPr sz="28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8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065" marR="5080" algn="ctr">
              <a:lnSpc>
                <a:spcPct val="100000"/>
              </a:lnSpc>
            </a:pPr>
            <a:r>
              <a:rPr sz="2800" i="1" spc="-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Bir </a:t>
            </a:r>
            <a:r>
              <a:rPr sz="2800" i="1" spc="-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toplumdaki sağlık </a:t>
            </a:r>
            <a:r>
              <a:rPr sz="2800" i="1" spc="-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sorununu </a:t>
            </a:r>
            <a:r>
              <a:rPr sz="2800" i="1" spc="-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kontrol </a:t>
            </a:r>
            <a:r>
              <a:rPr sz="2800" i="1" spc="-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altına almak amacıyla,  o </a:t>
            </a:r>
            <a:r>
              <a:rPr sz="2800" i="1" spc="-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toplumdaki hastalıkların toplumda nasıl yayıldığının </a:t>
            </a:r>
            <a:r>
              <a:rPr sz="28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 </a:t>
            </a:r>
            <a:r>
              <a:rPr sz="2800" i="1" spc="-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  yayılımı </a:t>
            </a:r>
            <a:r>
              <a:rPr sz="2800" i="1" spc="-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etkileyen </a:t>
            </a:r>
            <a:r>
              <a:rPr sz="2800" i="1" spc="-1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veya </a:t>
            </a:r>
            <a:r>
              <a:rPr sz="2800" i="1" spc="-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belirleyen faktörlerin neler </a:t>
            </a:r>
            <a:r>
              <a:rPr sz="2800" i="1" spc="-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olduğunu  </a:t>
            </a:r>
            <a:r>
              <a:rPr sz="2800" i="1" spc="-1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inceleyen </a:t>
            </a:r>
            <a:r>
              <a:rPr sz="2800" i="1" spc="-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bir bilimdir</a:t>
            </a:r>
            <a:endParaRPr sz="28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339752" y="368771"/>
            <a:ext cx="4176464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EPİDEMİYOLJİ</a:t>
            </a:r>
          </a:p>
        </p:txBody>
      </p:sp>
    </p:spTree>
    <p:extLst>
      <p:ext uri="{BB962C8B-B14F-4D97-AF65-F5344CB8AC3E}">
        <p14:creationId xmlns:p14="http://schemas.microsoft.com/office/powerpoint/2010/main" val="4282117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95427" y="1124869"/>
            <a:ext cx="7563516" cy="605027"/>
            <a:chOff x="2657475" y="1501139"/>
            <a:chExt cx="6143625" cy="605027"/>
          </a:xfrm>
        </p:grpSpPr>
        <p:sp>
          <p:nvSpPr>
            <p:cNvPr id="3" name="object 3"/>
            <p:cNvSpPr/>
            <p:nvPr/>
          </p:nvSpPr>
          <p:spPr>
            <a:xfrm>
              <a:off x="2825495" y="1539239"/>
              <a:ext cx="1115568" cy="56692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657475" y="1555813"/>
              <a:ext cx="6143625" cy="36036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787395" y="1501139"/>
              <a:ext cx="1057656" cy="56692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395426" y="2269617"/>
            <a:ext cx="7920990" cy="259878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00" i="1" spc="-5" dirty="0">
                <a:latin typeface="Carlito"/>
                <a:cs typeface="Carlito"/>
              </a:rPr>
              <a:t>Epidemiyoloji, bir sağlık sorununun, bir</a:t>
            </a:r>
            <a:r>
              <a:rPr sz="2400" i="1" spc="-60" dirty="0">
                <a:latin typeface="Carlito"/>
                <a:cs typeface="Carlito"/>
              </a:rPr>
              <a:t> </a:t>
            </a:r>
            <a:r>
              <a:rPr sz="2400" i="1" spc="-10" dirty="0">
                <a:latin typeface="Carlito"/>
                <a:cs typeface="Carlito"/>
              </a:rPr>
              <a:t>toplumda;</a:t>
            </a:r>
            <a:endParaRPr sz="2400" dirty="0">
              <a:latin typeface="Carlito"/>
              <a:cs typeface="Carlito"/>
            </a:endParaRPr>
          </a:p>
          <a:p>
            <a:pPr marL="443865" indent="-252095">
              <a:lnSpc>
                <a:spcPct val="100000"/>
              </a:lnSpc>
              <a:buClr>
                <a:srgbClr val="292929"/>
              </a:buClr>
              <a:buFont typeface="Wingdings"/>
              <a:buChar char=""/>
              <a:tabLst>
                <a:tab pos="444500" algn="l"/>
              </a:tabLst>
            </a:pPr>
            <a:r>
              <a:rPr sz="2400" b="1" i="1" spc="-5" dirty="0">
                <a:latin typeface="Carlito"/>
                <a:cs typeface="Carlito"/>
              </a:rPr>
              <a:t>Sıklığını </a:t>
            </a:r>
            <a:r>
              <a:rPr sz="2400" i="1" spc="-10" dirty="0">
                <a:latin typeface="Carlito"/>
                <a:cs typeface="Carlito"/>
              </a:rPr>
              <a:t>(zamanla</a:t>
            </a:r>
            <a:r>
              <a:rPr sz="2400" i="1" spc="-60" dirty="0">
                <a:latin typeface="Carlito"/>
                <a:cs typeface="Carlito"/>
              </a:rPr>
              <a:t> </a:t>
            </a:r>
            <a:r>
              <a:rPr sz="2400" i="1" spc="-5" dirty="0">
                <a:latin typeface="Carlito"/>
                <a:cs typeface="Carlito"/>
              </a:rPr>
              <a:t>değişimini),</a:t>
            </a:r>
            <a:endParaRPr sz="2400" dirty="0">
              <a:latin typeface="Carlito"/>
              <a:cs typeface="Carlito"/>
            </a:endParaRPr>
          </a:p>
          <a:p>
            <a:pPr marL="443865" indent="-252095">
              <a:lnSpc>
                <a:spcPct val="100000"/>
              </a:lnSpc>
              <a:buClr>
                <a:srgbClr val="292929"/>
              </a:buClr>
              <a:buFont typeface="Wingdings"/>
              <a:buChar char=""/>
              <a:tabLst>
                <a:tab pos="444500" algn="l"/>
              </a:tabLst>
            </a:pPr>
            <a:r>
              <a:rPr sz="2400" b="1" i="1" spc="-5" dirty="0">
                <a:latin typeface="Carlito"/>
                <a:cs typeface="Carlito"/>
              </a:rPr>
              <a:t>Dağılımını </a:t>
            </a:r>
            <a:r>
              <a:rPr sz="2400" i="1" spc="-10" dirty="0">
                <a:latin typeface="Carlito"/>
                <a:cs typeface="Carlito"/>
              </a:rPr>
              <a:t>(hastalığın </a:t>
            </a:r>
            <a:r>
              <a:rPr sz="2400" i="1" spc="-5" dirty="0">
                <a:latin typeface="Carlito"/>
                <a:cs typeface="Carlito"/>
              </a:rPr>
              <a:t>ilerleme </a:t>
            </a:r>
            <a:r>
              <a:rPr sz="2400" i="1" spc="-10" dirty="0">
                <a:latin typeface="Carlito"/>
                <a:cs typeface="Carlito"/>
              </a:rPr>
              <a:t>ve</a:t>
            </a:r>
            <a:r>
              <a:rPr sz="2400" i="1" spc="-55" dirty="0">
                <a:latin typeface="Carlito"/>
                <a:cs typeface="Carlito"/>
              </a:rPr>
              <a:t> </a:t>
            </a:r>
            <a:r>
              <a:rPr sz="2400" i="1" spc="-5" dirty="0">
                <a:latin typeface="Carlito"/>
                <a:cs typeface="Carlito"/>
              </a:rPr>
              <a:t>gelişimini),</a:t>
            </a:r>
            <a:endParaRPr sz="2400" dirty="0">
              <a:latin typeface="Carlito"/>
              <a:cs typeface="Carlito"/>
            </a:endParaRPr>
          </a:p>
          <a:p>
            <a:pPr marL="443865" indent="-252095">
              <a:lnSpc>
                <a:spcPct val="100000"/>
              </a:lnSpc>
              <a:buClr>
                <a:srgbClr val="292929"/>
              </a:buClr>
              <a:buFont typeface="Wingdings"/>
              <a:buChar char=""/>
              <a:tabLst>
                <a:tab pos="444500" algn="l"/>
              </a:tabLst>
            </a:pPr>
            <a:r>
              <a:rPr sz="2400" b="1" i="1" spc="-5" dirty="0">
                <a:latin typeface="Carlito"/>
                <a:cs typeface="Carlito"/>
              </a:rPr>
              <a:t>Nedenlerini </a:t>
            </a:r>
            <a:r>
              <a:rPr sz="2400" i="1" dirty="0">
                <a:latin typeface="Carlito"/>
                <a:cs typeface="Carlito"/>
              </a:rPr>
              <a:t>(etiyolojik</a:t>
            </a:r>
            <a:r>
              <a:rPr sz="2400" i="1" spc="-40" dirty="0">
                <a:latin typeface="Carlito"/>
                <a:cs typeface="Carlito"/>
              </a:rPr>
              <a:t> </a:t>
            </a:r>
            <a:r>
              <a:rPr sz="2400" i="1" spc="-10" dirty="0">
                <a:latin typeface="Carlito"/>
                <a:cs typeface="Carlito"/>
              </a:rPr>
              <a:t>faktörleri)</a:t>
            </a:r>
            <a:endParaRPr sz="2400" dirty="0">
              <a:latin typeface="Carlito"/>
              <a:cs typeface="Carlito"/>
            </a:endParaRPr>
          </a:p>
          <a:p>
            <a:pPr marL="443865" indent="-252095">
              <a:lnSpc>
                <a:spcPct val="100000"/>
              </a:lnSpc>
              <a:buClr>
                <a:srgbClr val="292929"/>
              </a:buClr>
              <a:buFont typeface="Wingdings"/>
              <a:buChar char=""/>
              <a:tabLst>
                <a:tab pos="444500" algn="l"/>
              </a:tabLst>
            </a:pPr>
            <a:r>
              <a:rPr sz="2400" b="1" i="1" spc="-25" dirty="0">
                <a:latin typeface="Carlito"/>
                <a:cs typeface="Carlito"/>
              </a:rPr>
              <a:t>Yapılan </a:t>
            </a:r>
            <a:r>
              <a:rPr sz="2400" b="1" i="1" spc="-5" dirty="0">
                <a:latin typeface="Carlito"/>
                <a:cs typeface="Carlito"/>
              </a:rPr>
              <a:t>müdahalenin etkinliğini </a:t>
            </a:r>
            <a:r>
              <a:rPr sz="2400" i="1" spc="-5" dirty="0">
                <a:latin typeface="Carlito"/>
                <a:cs typeface="Carlito"/>
              </a:rPr>
              <a:t>(tedavi,</a:t>
            </a:r>
            <a:r>
              <a:rPr sz="2400" i="1" spc="-90" dirty="0">
                <a:latin typeface="Carlito"/>
                <a:cs typeface="Carlito"/>
              </a:rPr>
              <a:t> </a:t>
            </a:r>
            <a:r>
              <a:rPr sz="2400" i="1" spc="-5" dirty="0">
                <a:latin typeface="Carlito"/>
                <a:cs typeface="Carlito"/>
              </a:rPr>
              <a:t>önlem)</a:t>
            </a:r>
            <a:endParaRPr sz="24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00" dirty="0">
              <a:latin typeface="Carlito"/>
              <a:cs typeface="Carlito"/>
            </a:endParaRPr>
          </a:p>
          <a:p>
            <a:pPr marL="192405">
              <a:lnSpc>
                <a:spcPct val="100000"/>
              </a:lnSpc>
            </a:pPr>
            <a:r>
              <a:rPr sz="2400" i="1" spc="-5" dirty="0">
                <a:latin typeface="Carlito"/>
                <a:cs typeface="Carlito"/>
              </a:rPr>
              <a:t>…………………………araştıran bir bilim</a:t>
            </a:r>
            <a:r>
              <a:rPr sz="2400" i="1" spc="-30" dirty="0">
                <a:latin typeface="Carlito"/>
                <a:cs typeface="Carlito"/>
              </a:rPr>
              <a:t> </a:t>
            </a:r>
            <a:r>
              <a:rPr sz="2400" i="1" spc="-25" dirty="0">
                <a:latin typeface="Carlito"/>
                <a:cs typeface="Carlito"/>
              </a:rPr>
              <a:t>dalıdır.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2438400" y="292571"/>
            <a:ext cx="3775151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EPİDEMİYOLJİ</a:t>
            </a:r>
          </a:p>
        </p:txBody>
      </p:sp>
    </p:spTree>
    <p:extLst>
      <p:ext uri="{BB962C8B-B14F-4D97-AF65-F5344CB8AC3E}">
        <p14:creationId xmlns:p14="http://schemas.microsoft.com/office/powerpoint/2010/main" val="117042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5 Dikdörtgen"/>
          <p:cNvSpPr>
            <a:spLocks noChangeArrowheads="1"/>
          </p:cNvSpPr>
          <p:nvPr/>
        </p:nvSpPr>
        <p:spPr bwMode="auto">
          <a:xfrm>
            <a:off x="251520" y="1628800"/>
            <a:ext cx="8568952" cy="3046988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 typeface="Arial" charset="0"/>
              <a:buNone/>
            </a:pPr>
            <a:r>
              <a:rPr lang="tr-TR" altLang="tr-TR" b="1" dirty="0">
                <a:solidFill>
                  <a:srgbClr val="0070C0"/>
                </a:solidFill>
                <a:latin typeface="Arial" charset="0"/>
              </a:rPr>
              <a:t>Daha kısa olarak epidemiyoloji; “toplumda sık görülen hastalıkların nedenlerini ve dağılımlarını (kişi, yer ve zaman) inceleyen bilim dalı” olarak tanımlanabilir.</a:t>
            </a:r>
            <a:endParaRPr lang="tr-TR" altLang="tr-TR" dirty="0">
              <a:solidFill>
                <a:srgbClr val="0070C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1764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3736" y="1130808"/>
            <a:ext cx="669036" cy="6827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3172" y="1196339"/>
            <a:ext cx="615696" cy="6431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3090" y="1100708"/>
            <a:ext cx="654418" cy="6667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9440" y="1231138"/>
            <a:ext cx="6648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5875" algn="ctr">
              <a:spcBef>
                <a:spcPts val="100"/>
              </a:spcBef>
            </a:pPr>
            <a:r>
              <a:rPr sz="2400" b="1" dirty="0">
                <a:solidFill>
                  <a:srgbClr val="FFFFFF"/>
                </a:solidFill>
                <a:latin typeface="Cambria"/>
                <a:cs typeface="Cambria"/>
              </a:rPr>
              <a:t>1</a:t>
            </a:r>
            <a:endParaRPr sz="2400">
              <a:solidFill>
                <a:prstClr val="black"/>
              </a:solidFill>
              <a:latin typeface="Cambria"/>
              <a:cs typeface="Cambr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73252" y="1130808"/>
            <a:ext cx="8194548" cy="68275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835152" y="1245108"/>
            <a:ext cx="7587996" cy="53644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843356" y="1100708"/>
            <a:ext cx="8177784" cy="6667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843356" y="1100708"/>
            <a:ext cx="8178165" cy="666750"/>
          </a:xfrm>
          <a:custGeom>
            <a:avLst/>
            <a:gdLst/>
            <a:ahLst/>
            <a:cxnLst/>
            <a:rect l="l" t="t" r="r" b="b"/>
            <a:pathLst>
              <a:path w="8178165" h="666750">
                <a:moveTo>
                  <a:pt x="0" y="666750"/>
                </a:moveTo>
                <a:lnTo>
                  <a:pt x="8177784" y="666750"/>
                </a:lnTo>
                <a:lnTo>
                  <a:pt x="8177784" y="0"/>
                </a:lnTo>
                <a:lnTo>
                  <a:pt x="0" y="0"/>
                </a:lnTo>
                <a:lnTo>
                  <a:pt x="0" y="666750"/>
                </a:lnTo>
                <a:close/>
              </a:path>
            </a:pathLst>
          </a:custGeom>
          <a:ln w="1270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26782" y="1255268"/>
            <a:ext cx="818832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4460">
              <a:spcBef>
                <a:spcPts val="105"/>
              </a:spcBef>
            </a:pPr>
            <a:r>
              <a:rPr sz="2000" b="1" i="1" dirty="0">
                <a:solidFill>
                  <a:prstClr val="black"/>
                </a:solidFill>
                <a:cs typeface="Calibri"/>
              </a:rPr>
              <a:t>İş </a:t>
            </a:r>
            <a:r>
              <a:rPr sz="2000" b="1" i="1" spc="-15" dirty="0">
                <a:solidFill>
                  <a:prstClr val="black"/>
                </a:solidFill>
                <a:cs typeface="Calibri"/>
              </a:rPr>
              <a:t>kazası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ve </a:t>
            </a:r>
            <a:r>
              <a:rPr sz="2000" b="1" i="1" dirty="0">
                <a:solidFill>
                  <a:prstClr val="black"/>
                </a:solidFill>
                <a:cs typeface="Calibri"/>
              </a:rPr>
              <a:t>meslek </a:t>
            </a:r>
            <a:r>
              <a:rPr sz="2000" b="1" i="1" spc="-10" dirty="0">
                <a:solidFill>
                  <a:prstClr val="black"/>
                </a:solidFill>
                <a:cs typeface="Calibri"/>
              </a:rPr>
              <a:t>hastalıklarının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sıklığı ve ölüm nedenlerini</a:t>
            </a:r>
            <a:r>
              <a:rPr sz="2000" b="1" i="1" spc="-105" dirty="0">
                <a:solidFill>
                  <a:prstClr val="black"/>
                </a:solidFill>
                <a:cs typeface="Calibri"/>
              </a:rPr>
              <a:t>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araştırır</a:t>
            </a:r>
            <a:endParaRPr sz="2000">
              <a:solidFill>
                <a:prstClr val="black"/>
              </a:solidFill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73736" y="1940051"/>
            <a:ext cx="669036" cy="6827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33172" y="2005583"/>
            <a:ext cx="615696" cy="6431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43090" y="1910333"/>
            <a:ext cx="654418" cy="66675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49440" y="2041016"/>
            <a:ext cx="6648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5875" algn="ctr">
              <a:spcBef>
                <a:spcPts val="100"/>
              </a:spcBef>
            </a:pPr>
            <a:r>
              <a:rPr sz="2400" b="1" dirty="0">
                <a:solidFill>
                  <a:srgbClr val="FFFFFF"/>
                </a:solidFill>
                <a:latin typeface="Cambria"/>
                <a:cs typeface="Cambria"/>
              </a:rPr>
              <a:t>2</a:t>
            </a:r>
            <a:endParaRPr sz="2400">
              <a:solidFill>
                <a:prstClr val="black"/>
              </a:solidFill>
              <a:latin typeface="Cambria"/>
              <a:cs typeface="Cambri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73252" y="1940051"/>
            <a:ext cx="8194548" cy="68275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835152" y="2054351"/>
            <a:ext cx="6085332" cy="53644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843356" y="1910333"/>
            <a:ext cx="8177784" cy="66675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843356" y="1910333"/>
            <a:ext cx="8178165" cy="666750"/>
          </a:xfrm>
          <a:custGeom>
            <a:avLst/>
            <a:gdLst/>
            <a:ahLst/>
            <a:cxnLst/>
            <a:rect l="l" t="t" r="r" b="b"/>
            <a:pathLst>
              <a:path w="8178165" h="666750">
                <a:moveTo>
                  <a:pt x="0" y="666750"/>
                </a:moveTo>
                <a:lnTo>
                  <a:pt x="8177784" y="666750"/>
                </a:lnTo>
                <a:lnTo>
                  <a:pt x="8177784" y="0"/>
                </a:lnTo>
                <a:lnTo>
                  <a:pt x="0" y="0"/>
                </a:lnTo>
                <a:lnTo>
                  <a:pt x="0" y="666750"/>
                </a:lnTo>
                <a:close/>
              </a:path>
            </a:pathLst>
          </a:custGeom>
          <a:ln w="1270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26782" y="2065147"/>
            <a:ext cx="818832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4460">
              <a:spcBef>
                <a:spcPts val="105"/>
              </a:spcBef>
            </a:pPr>
            <a:r>
              <a:rPr sz="2000" b="1" i="1" spc="-5" dirty="0">
                <a:solidFill>
                  <a:prstClr val="black"/>
                </a:solidFill>
                <a:cs typeface="Calibri"/>
              </a:rPr>
              <a:t>İşyerinde </a:t>
            </a:r>
            <a:r>
              <a:rPr sz="2000" b="1" i="1" dirty="0">
                <a:solidFill>
                  <a:prstClr val="black"/>
                </a:solidFill>
                <a:cs typeface="Calibri"/>
              </a:rPr>
              <a:t>işçilere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verilen eğitimlerin etkinliğini</a:t>
            </a:r>
            <a:r>
              <a:rPr sz="2000" b="1" i="1" spc="-140" dirty="0">
                <a:solidFill>
                  <a:prstClr val="black"/>
                </a:solidFill>
                <a:cs typeface="Calibri"/>
              </a:rPr>
              <a:t>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araştırır</a:t>
            </a:r>
            <a:endParaRPr sz="2000">
              <a:solidFill>
                <a:prstClr val="black"/>
              </a:solidFill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73736" y="2750820"/>
            <a:ext cx="669036" cy="68122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33172" y="2814827"/>
            <a:ext cx="615696" cy="643127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43090" y="2719958"/>
            <a:ext cx="654418" cy="66675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49440" y="2850896"/>
            <a:ext cx="6648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5875" algn="ctr">
              <a:spcBef>
                <a:spcPts val="100"/>
              </a:spcBef>
            </a:pPr>
            <a:r>
              <a:rPr sz="2400" b="1" dirty="0">
                <a:solidFill>
                  <a:srgbClr val="FFFFFF"/>
                </a:solidFill>
                <a:latin typeface="Cambria"/>
                <a:cs typeface="Cambria"/>
              </a:rPr>
              <a:t>3</a:t>
            </a:r>
            <a:endParaRPr sz="2400">
              <a:solidFill>
                <a:prstClr val="black"/>
              </a:solidFill>
              <a:latin typeface="Cambria"/>
              <a:cs typeface="Cambri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873252" y="2750820"/>
            <a:ext cx="8194548" cy="681227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835152" y="2863595"/>
            <a:ext cx="6012180" cy="536448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843356" y="2719958"/>
            <a:ext cx="8177784" cy="6667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843356" y="2719958"/>
            <a:ext cx="8178165" cy="666750"/>
          </a:xfrm>
          <a:custGeom>
            <a:avLst/>
            <a:gdLst/>
            <a:ahLst/>
            <a:cxnLst/>
            <a:rect l="l" t="t" r="r" b="b"/>
            <a:pathLst>
              <a:path w="8178165" h="666750">
                <a:moveTo>
                  <a:pt x="0" y="666750"/>
                </a:moveTo>
                <a:lnTo>
                  <a:pt x="8177784" y="666750"/>
                </a:lnTo>
                <a:lnTo>
                  <a:pt x="8177784" y="0"/>
                </a:lnTo>
                <a:lnTo>
                  <a:pt x="0" y="0"/>
                </a:lnTo>
                <a:lnTo>
                  <a:pt x="0" y="666750"/>
                </a:lnTo>
                <a:close/>
              </a:path>
            </a:pathLst>
          </a:custGeom>
          <a:ln w="1270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26782" y="2875026"/>
            <a:ext cx="818832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4460">
              <a:spcBef>
                <a:spcPts val="105"/>
              </a:spcBef>
            </a:pPr>
            <a:r>
              <a:rPr sz="2000" b="1" i="1" spc="-10" dirty="0">
                <a:solidFill>
                  <a:prstClr val="black"/>
                </a:solidFill>
                <a:cs typeface="Calibri"/>
              </a:rPr>
              <a:t>İşyeri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ortam ölçütlerinin </a:t>
            </a:r>
            <a:r>
              <a:rPr sz="2000" b="1" i="1" dirty="0">
                <a:solidFill>
                  <a:prstClr val="black"/>
                </a:solidFill>
                <a:cs typeface="Calibri"/>
              </a:rPr>
              <a:t>işçi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sağlığına </a:t>
            </a:r>
            <a:r>
              <a:rPr sz="2000" b="1" i="1" dirty="0">
                <a:solidFill>
                  <a:prstClr val="black"/>
                </a:solidFill>
                <a:cs typeface="Calibri"/>
              </a:rPr>
              <a:t>etkilerini</a:t>
            </a:r>
            <a:r>
              <a:rPr sz="2000" b="1" i="1" spc="-200" dirty="0">
                <a:solidFill>
                  <a:prstClr val="black"/>
                </a:solidFill>
                <a:cs typeface="Calibri"/>
              </a:rPr>
              <a:t>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inceler</a:t>
            </a:r>
            <a:endParaRPr sz="2000">
              <a:solidFill>
                <a:prstClr val="black"/>
              </a:solidFill>
              <a:cs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73736" y="3560064"/>
            <a:ext cx="669036" cy="682752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33172" y="3625596"/>
            <a:ext cx="615696" cy="643127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43090" y="3529584"/>
            <a:ext cx="654418" cy="66675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49440" y="3660775"/>
            <a:ext cx="6648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5875" algn="ctr">
              <a:spcBef>
                <a:spcPts val="100"/>
              </a:spcBef>
            </a:pPr>
            <a:r>
              <a:rPr sz="2400" b="1" dirty="0">
                <a:solidFill>
                  <a:srgbClr val="FFFFFF"/>
                </a:solidFill>
                <a:latin typeface="Cambria"/>
                <a:cs typeface="Cambria"/>
              </a:rPr>
              <a:t>4</a:t>
            </a:r>
            <a:endParaRPr sz="2400">
              <a:solidFill>
                <a:prstClr val="black"/>
              </a:solidFill>
              <a:latin typeface="Cambria"/>
              <a:cs typeface="Cambria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873252" y="3560064"/>
            <a:ext cx="8194548" cy="682752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835152" y="3674364"/>
            <a:ext cx="6082284" cy="536448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843356" y="3529584"/>
            <a:ext cx="8177784" cy="666750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843356" y="3529584"/>
            <a:ext cx="8178165" cy="666750"/>
          </a:xfrm>
          <a:custGeom>
            <a:avLst/>
            <a:gdLst/>
            <a:ahLst/>
            <a:cxnLst/>
            <a:rect l="l" t="t" r="r" b="b"/>
            <a:pathLst>
              <a:path w="8178165" h="666750">
                <a:moveTo>
                  <a:pt x="0" y="666750"/>
                </a:moveTo>
                <a:lnTo>
                  <a:pt x="8177784" y="666750"/>
                </a:lnTo>
                <a:lnTo>
                  <a:pt x="8177784" y="0"/>
                </a:lnTo>
                <a:lnTo>
                  <a:pt x="0" y="0"/>
                </a:lnTo>
                <a:lnTo>
                  <a:pt x="0" y="666750"/>
                </a:lnTo>
                <a:close/>
              </a:path>
            </a:pathLst>
          </a:custGeom>
          <a:ln w="1270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26782" y="3684777"/>
            <a:ext cx="818832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4460">
              <a:spcBef>
                <a:spcPts val="100"/>
              </a:spcBef>
            </a:pPr>
            <a:r>
              <a:rPr sz="2000" b="1" i="1" spc="-5" dirty="0">
                <a:solidFill>
                  <a:prstClr val="black"/>
                </a:solidFill>
                <a:cs typeface="Calibri"/>
              </a:rPr>
              <a:t>Sağlık sorunlarının </a:t>
            </a:r>
            <a:r>
              <a:rPr sz="2000" b="1" i="1" spc="-10" dirty="0">
                <a:solidFill>
                  <a:prstClr val="black"/>
                </a:solidFill>
                <a:cs typeface="Calibri"/>
              </a:rPr>
              <a:t>zamanla gösterdiği </a:t>
            </a:r>
            <a:r>
              <a:rPr sz="2000" b="1" i="1" dirty="0">
                <a:solidFill>
                  <a:prstClr val="black"/>
                </a:solidFill>
                <a:cs typeface="Calibri"/>
              </a:rPr>
              <a:t>değişimi</a:t>
            </a:r>
            <a:r>
              <a:rPr sz="2000" b="1" i="1" spc="-125" dirty="0">
                <a:solidFill>
                  <a:prstClr val="black"/>
                </a:solidFill>
                <a:cs typeface="Calibri"/>
              </a:rPr>
              <a:t>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inceler</a:t>
            </a:r>
            <a:endParaRPr sz="2000">
              <a:solidFill>
                <a:prstClr val="black"/>
              </a:solidFill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173736" y="4369308"/>
            <a:ext cx="669036" cy="6827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233172" y="4434840"/>
            <a:ext cx="615696" cy="643128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143090" y="4339209"/>
            <a:ext cx="654418" cy="66675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49440" y="4470349"/>
            <a:ext cx="66484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5875" algn="ctr">
              <a:spcBef>
                <a:spcPts val="100"/>
              </a:spcBef>
            </a:pPr>
            <a:r>
              <a:rPr sz="2400" b="1" dirty="0">
                <a:solidFill>
                  <a:srgbClr val="FFFFFF"/>
                </a:solidFill>
                <a:latin typeface="Cambria"/>
                <a:cs typeface="Cambria"/>
              </a:rPr>
              <a:t>5</a:t>
            </a:r>
            <a:endParaRPr sz="2400">
              <a:solidFill>
                <a:prstClr val="black"/>
              </a:solidFill>
              <a:latin typeface="Cambria"/>
              <a:cs typeface="Cambria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873252" y="4369308"/>
            <a:ext cx="8194548" cy="68275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835152" y="4483608"/>
            <a:ext cx="5903976" cy="536448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843356" y="4339209"/>
            <a:ext cx="8177784" cy="66675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843356" y="4339209"/>
            <a:ext cx="8178165" cy="666750"/>
          </a:xfrm>
          <a:custGeom>
            <a:avLst/>
            <a:gdLst/>
            <a:ahLst/>
            <a:cxnLst/>
            <a:rect l="l" t="t" r="r" b="b"/>
            <a:pathLst>
              <a:path w="8178165" h="666750">
                <a:moveTo>
                  <a:pt x="0" y="666750"/>
                </a:moveTo>
                <a:lnTo>
                  <a:pt x="8177784" y="666750"/>
                </a:lnTo>
                <a:lnTo>
                  <a:pt x="8177784" y="0"/>
                </a:lnTo>
                <a:lnTo>
                  <a:pt x="0" y="0"/>
                </a:lnTo>
                <a:lnTo>
                  <a:pt x="0" y="666750"/>
                </a:lnTo>
                <a:close/>
              </a:path>
            </a:pathLst>
          </a:custGeom>
          <a:ln w="1270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826782" y="4494657"/>
            <a:ext cx="818832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4460">
              <a:spcBef>
                <a:spcPts val="100"/>
              </a:spcBef>
            </a:pPr>
            <a:r>
              <a:rPr sz="2000" b="1" i="1" dirty="0">
                <a:solidFill>
                  <a:prstClr val="black"/>
                </a:solidFill>
                <a:cs typeface="Calibri"/>
              </a:rPr>
              <a:t>Bir </a:t>
            </a:r>
            <a:r>
              <a:rPr sz="2000" b="1" i="1" spc="-10" dirty="0">
                <a:solidFill>
                  <a:prstClr val="black"/>
                </a:solidFill>
                <a:cs typeface="Calibri"/>
              </a:rPr>
              <a:t>hastalığın </a:t>
            </a:r>
            <a:r>
              <a:rPr sz="2000" b="1" i="1" dirty="0">
                <a:solidFill>
                  <a:prstClr val="black"/>
                </a:solidFill>
                <a:cs typeface="Calibri"/>
              </a:rPr>
              <a:t>klinik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tablosunun </a:t>
            </a:r>
            <a:r>
              <a:rPr sz="2000" b="1" i="1" dirty="0">
                <a:solidFill>
                  <a:prstClr val="black"/>
                </a:solidFill>
                <a:cs typeface="Calibri"/>
              </a:rPr>
              <a:t>belirlenmesini</a:t>
            </a:r>
            <a:r>
              <a:rPr sz="2000" b="1" i="1" spc="-170" dirty="0">
                <a:solidFill>
                  <a:prstClr val="black"/>
                </a:solidFill>
                <a:cs typeface="Calibri"/>
              </a:rPr>
              <a:t>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inceler</a:t>
            </a:r>
            <a:endParaRPr sz="2000">
              <a:solidFill>
                <a:prstClr val="black"/>
              </a:solidFill>
              <a:cs typeface="Calibri"/>
            </a:endParaRPr>
          </a:p>
        </p:txBody>
      </p:sp>
      <p:sp>
        <p:nvSpPr>
          <p:cNvPr id="47" name="object 47"/>
          <p:cNvSpPr txBox="1">
            <a:spLocks noGrp="1"/>
          </p:cNvSpPr>
          <p:nvPr>
            <p:ph type="title"/>
          </p:nvPr>
        </p:nvSpPr>
        <p:spPr>
          <a:xfrm>
            <a:off x="219252" y="428370"/>
            <a:ext cx="539559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EPİDEMİYOLOJİNİN</a:t>
            </a:r>
            <a:r>
              <a:rPr spc="-55" dirty="0"/>
              <a:t> </a:t>
            </a:r>
            <a:r>
              <a:rPr spc="-10" dirty="0"/>
              <a:t>ÖZELLİKLERİ</a:t>
            </a:r>
          </a:p>
        </p:txBody>
      </p:sp>
      <p:sp>
        <p:nvSpPr>
          <p:cNvPr id="48" name="object 48"/>
          <p:cNvSpPr/>
          <p:nvPr/>
        </p:nvSpPr>
        <p:spPr>
          <a:xfrm>
            <a:off x="0" y="344424"/>
            <a:ext cx="5846064" cy="856488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5355335" y="344424"/>
            <a:ext cx="582167" cy="856488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173736" y="5166359"/>
            <a:ext cx="670559" cy="682751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233172" y="5231891"/>
            <a:ext cx="615696" cy="643128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143802" y="5136603"/>
            <a:ext cx="654418" cy="666750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43802" y="5136603"/>
            <a:ext cx="654685" cy="666750"/>
          </a:xfrm>
          <a:prstGeom prst="rect">
            <a:avLst/>
          </a:prstGeom>
          <a:ln w="12700">
            <a:solidFill>
              <a:srgbClr val="DDDDDD"/>
            </a:solidFill>
          </a:ln>
        </p:spPr>
        <p:txBody>
          <a:bodyPr vert="horz" wrap="square" lIns="0" tIns="144145" rIns="0" bIns="0" rtlCol="0">
            <a:spAutoFit/>
          </a:bodyPr>
          <a:lstStyle/>
          <a:p>
            <a:pPr algn="ctr">
              <a:spcBef>
                <a:spcPts val="1135"/>
              </a:spcBef>
            </a:pPr>
            <a:r>
              <a:rPr sz="2400" b="1" dirty="0">
                <a:solidFill>
                  <a:srgbClr val="FFFFFF"/>
                </a:solidFill>
                <a:latin typeface="Cambria"/>
                <a:cs typeface="Cambria"/>
              </a:rPr>
              <a:t>6</a:t>
            </a:r>
            <a:endParaRPr sz="2400">
              <a:solidFill>
                <a:prstClr val="black"/>
              </a:solidFill>
              <a:latin typeface="Cambria"/>
              <a:cs typeface="Cambria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896111" y="5166359"/>
            <a:ext cx="8193024" cy="682751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858011" y="5143500"/>
            <a:ext cx="7879080" cy="810768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865327" y="5136603"/>
            <a:ext cx="8177783" cy="666750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865327" y="5136603"/>
            <a:ext cx="8178165" cy="666750"/>
          </a:xfrm>
          <a:prstGeom prst="rect">
            <a:avLst/>
          </a:prstGeom>
          <a:ln w="12700">
            <a:solidFill>
              <a:srgbClr val="DDDDDD"/>
            </a:solidFill>
          </a:ln>
        </p:spPr>
        <p:txBody>
          <a:bodyPr vert="horz" wrap="square" lIns="0" tIns="31750" rIns="0" bIns="0" rtlCol="0">
            <a:spAutoFit/>
          </a:bodyPr>
          <a:lstStyle/>
          <a:p>
            <a:pPr marL="107950">
              <a:lnSpc>
                <a:spcPts val="2280"/>
              </a:lnSpc>
              <a:spcBef>
                <a:spcPts val="250"/>
              </a:spcBef>
            </a:pPr>
            <a:r>
              <a:rPr sz="2000" b="1" i="1" spc="-5" dirty="0">
                <a:solidFill>
                  <a:prstClr val="black"/>
                </a:solidFill>
                <a:cs typeface="Calibri"/>
              </a:rPr>
              <a:t>Kişilerin </a:t>
            </a:r>
            <a:r>
              <a:rPr sz="2000" b="1" i="1" dirty="0">
                <a:solidFill>
                  <a:prstClr val="black"/>
                </a:solidFill>
                <a:cs typeface="Calibri"/>
              </a:rPr>
              <a:t>belirli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sağlık sorunları </a:t>
            </a:r>
            <a:r>
              <a:rPr sz="2000" b="1" i="1" dirty="0">
                <a:solidFill>
                  <a:prstClr val="black"/>
                </a:solidFill>
                <a:cs typeface="Calibri"/>
              </a:rPr>
              <a:t>ile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karşılaşma olasılıklarının ve</a:t>
            </a:r>
            <a:r>
              <a:rPr sz="2000" b="1" i="1" spc="-235" dirty="0">
                <a:solidFill>
                  <a:prstClr val="black"/>
                </a:solidFill>
                <a:cs typeface="Calibri"/>
              </a:rPr>
              <a:t>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risklerinin</a:t>
            </a:r>
            <a:endParaRPr sz="2000">
              <a:solidFill>
                <a:prstClr val="black"/>
              </a:solidFill>
              <a:cs typeface="Calibri"/>
            </a:endParaRPr>
          </a:p>
          <a:p>
            <a:pPr marL="107950">
              <a:lnSpc>
                <a:spcPts val="2280"/>
              </a:lnSpc>
            </a:pPr>
            <a:r>
              <a:rPr sz="2000" b="1" i="1" dirty="0">
                <a:solidFill>
                  <a:prstClr val="black"/>
                </a:solidFill>
                <a:cs typeface="Calibri"/>
              </a:rPr>
              <a:t>belirlenmesini</a:t>
            </a:r>
            <a:r>
              <a:rPr sz="2000" b="1" i="1" spc="-55" dirty="0">
                <a:solidFill>
                  <a:prstClr val="black"/>
                </a:solidFill>
                <a:cs typeface="Calibri"/>
              </a:rPr>
              <a:t>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inceler</a:t>
            </a:r>
            <a:endParaRPr sz="20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17243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3736" y="1130808"/>
            <a:ext cx="669036" cy="6827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3172" y="1196339"/>
            <a:ext cx="615696" cy="6431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3090" y="1100708"/>
            <a:ext cx="654418" cy="6667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9440" y="1231138"/>
            <a:ext cx="6648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5875" algn="ctr">
              <a:spcBef>
                <a:spcPts val="100"/>
              </a:spcBef>
            </a:pPr>
            <a:r>
              <a:rPr sz="2400" b="1" dirty="0">
                <a:solidFill>
                  <a:srgbClr val="FFFFFF"/>
                </a:solidFill>
                <a:latin typeface="Cambria"/>
                <a:cs typeface="Cambria"/>
              </a:rPr>
              <a:t>7</a:t>
            </a:r>
            <a:endParaRPr sz="2400">
              <a:solidFill>
                <a:prstClr val="black"/>
              </a:solidFill>
              <a:latin typeface="Cambria"/>
              <a:cs typeface="Cambr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73252" y="1130808"/>
            <a:ext cx="8194548" cy="68275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835152" y="1107947"/>
            <a:ext cx="7769352" cy="81076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843356" y="1100708"/>
            <a:ext cx="8177784" cy="6667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843356" y="1100708"/>
            <a:ext cx="8178165" cy="666750"/>
          </a:xfrm>
          <a:custGeom>
            <a:avLst/>
            <a:gdLst/>
            <a:ahLst/>
            <a:cxnLst/>
            <a:rect l="l" t="t" r="r" b="b"/>
            <a:pathLst>
              <a:path w="8178165" h="666750">
                <a:moveTo>
                  <a:pt x="0" y="666750"/>
                </a:moveTo>
                <a:lnTo>
                  <a:pt x="8177784" y="666750"/>
                </a:lnTo>
                <a:lnTo>
                  <a:pt x="8177784" y="0"/>
                </a:lnTo>
                <a:lnTo>
                  <a:pt x="0" y="0"/>
                </a:lnTo>
                <a:lnTo>
                  <a:pt x="0" y="666750"/>
                </a:lnTo>
                <a:close/>
              </a:path>
            </a:pathLst>
          </a:custGeom>
          <a:ln w="1270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26782" y="1118107"/>
            <a:ext cx="8188325" cy="60515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4460" marR="644525">
              <a:lnSpc>
                <a:spcPts val="2160"/>
              </a:lnSpc>
              <a:spcBef>
                <a:spcPts val="375"/>
              </a:spcBef>
            </a:pPr>
            <a:r>
              <a:rPr sz="2000" b="1" i="1" spc="-5" dirty="0">
                <a:solidFill>
                  <a:prstClr val="black"/>
                </a:solidFill>
                <a:cs typeface="Calibri"/>
              </a:rPr>
              <a:t>Sağlık sorunlarının </a:t>
            </a:r>
            <a:r>
              <a:rPr sz="2000" b="1" i="1" spc="-10" dirty="0">
                <a:solidFill>
                  <a:prstClr val="black"/>
                </a:solidFill>
                <a:cs typeface="Calibri"/>
              </a:rPr>
              <a:t>çözümüne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yönelik deneysel </a:t>
            </a:r>
            <a:r>
              <a:rPr sz="2000" b="1" i="1" dirty="0">
                <a:solidFill>
                  <a:prstClr val="black"/>
                </a:solidFill>
                <a:cs typeface="Calibri"/>
              </a:rPr>
              <a:t>(müdahaleli)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çalışmalar  yapar</a:t>
            </a:r>
            <a:endParaRPr sz="2000">
              <a:solidFill>
                <a:prstClr val="black"/>
              </a:solidFill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73736" y="1940051"/>
            <a:ext cx="669036" cy="6827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33172" y="2005583"/>
            <a:ext cx="615696" cy="6431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43090" y="1910333"/>
            <a:ext cx="654418" cy="6667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49440" y="2041016"/>
            <a:ext cx="6648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5875" algn="ctr">
              <a:spcBef>
                <a:spcPts val="100"/>
              </a:spcBef>
            </a:pPr>
            <a:r>
              <a:rPr sz="2400" b="1" dirty="0">
                <a:solidFill>
                  <a:srgbClr val="FFFFFF"/>
                </a:solidFill>
                <a:latin typeface="Cambria"/>
                <a:cs typeface="Cambria"/>
              </a:rPr>
              <a:t>8</a:t>
            </a:r>
            <a:endParaRPr sz="2400">
              <a:solidFill>
                <a:prstClr val="black"/>
              </a:solidFill>
              <a:latin typeface="Cambria"/>
              <a:cs typeface="Cambri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73252" y="1940051"/>
            <a:ext cx="8194548" cy="68275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835152" y="2054351"/>
            <a:ext cx="7007352" cy="53644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843356" y="1910333"/>
            <a:ext cx="8177784" cy="66675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843356" y="1910333"/>
            <a:ext cx="8178165" cy="666750"/>
          </a:xfrm>
          <a:custGeom>
            <a:avLst/>
            <a:gdLst/>
            <a:ahLst/>
            <a:cxnLst/>
            <a:rect l="l" t="t" r="r" b="b"/>
            <a:pathLst>
              <a:path w="8178165" h="666750">
                <a:moveTo>
                  <a:pt x="0" y="666750"/>
                </a:moveTo>
                <a:lnTo>
                  <a:pt x="8177784" y="666750"/>
                </a:lnTo>
                <a:lnTo>
                  <a:pt x="8177784" y="0"/>
                </a:lnTo>
                <a:lnTo>
                  <a:pt x="0" y="0"/>
                </a:lnTo>
                <a:lnTo>
                  <a:pt x="0" y="666750"/>
                </a:lnTo>
                <a:close/>
              </a:path>
            </a:pathLst>
          </a:custGeom>
          <a:ln w="1270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26782" y="2065147"/>
            <a:ext cx="818832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4460">
              <a:spcBef>
                <a:spcPts val="105"/>
              </a:spcBef>
            </a:pPr>
            <a:r>
              <a:rPr sz="2000" b="1" i="1" dirty="0">
                <a:solidFill>
                  <a:prstClr val="black"/>
                </a:solidFill>
                <a:cs typeface="Calibri"/>
              </a:rPr>
              <a:t>İnsan </a:t>
            </a:r>
            <a:r>
              <a:rPr sz="2000" b="1" i="1" spc="-10" dirty="0">
                <a:solidFill>
                  <a:prstClr val="black"/>
                </a:solidFill>
                <a:cs typeface="Calibri"/>
              </a:rPr>
              <a:t>topluluklarında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hastalıkların </a:t>
            </a:r>
            <a:r>
              <a:rPr sz="2000" b="1" i="1" dirty="0">
                <a:solidFill>
                  <a:prstClr val="black"/>
                </a:solidFill>
                <a:cs typeface="Calibri"/>
              </a:rPr>
              <a:t>dağılışı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ve dinamiğini</a:t>
            </a:r>
            <a:r>
              <a:rPr sz="2000" b="1" i="1" spc="-190" dirty="0">
                <a:solidFill>
                  <a:prstClr val="black"/>
                </a:solidFill>
                <a:cs typeface="Calibri"/>
              </a:rPr>
              <a:t>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inceler</a:t>
            </a:r>
            <a:endParaRPr sz="2000">
              <a:solidFill>
                <a:prstClr val="black"/>
              </a:solidFill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73736" y="2750820"/>
            <a:ext cx="669036" cy="68122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33172" y="2814827"/>
            <a:ext cx="615696" cy="64312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43090" y="2719958"/>
            <a:ext cx="654418" cy="6667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49440" y="2850896"/>
            <a:ext cx="6648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5875" algn="ctr">
              <a:spcBef>
                <a:spcPts val="100"/>
              </a:spcBef>
            </a:pPr>
            <a:r>
              <a:rPr sz="2400" b="1" dirty="0">
                <a:solidFill>
                  <a:srgbClr val="FFFFFF"/>
                </a:solidFill>
                <a:latin typeface="Cambria"/>
                <a:cs typeface="Cambria"/>
              </a:rPr>
              <a:t>9</a:t>
            </a:r>
            <a:endParaRPr sz="2400">
              <a:solidFill>
                <a:prstClr val="black"/>
              </a:solidFill>
              <a:latin typeface="Cambria"/>
              <a:cs typeface="Cambri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873252" y="2750820"/>
            <a:ext cx="8194548" cy="681227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835152" y="2726435"/>
            <a:ext cx="7255764" cy="810768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843356" y="2719958"/>
            <a:ext cx="8177784" cy="6667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843356" y="2719958"/>
            <a:ext cx="8178165" cy="666750"/>
          </a:xfrm>
          <a:custGeom>
            <a:avLst/>
            <a:gdLst/>
            <a:ahLst/>
            <a:cxnLst/>
            <a:rect l="l" t="t" r="r" b="b"/>
            <a:pathLst>
              <a:path w="8178165" h="666750">
                <a:moveTo>
                  <a:pt x="0" y="666750"/>
                </a:moveTo>
                <a:lnTo>
                  <a:pt x="8177784" y="666750"/>
                </a:lnTo>
                <a:lnTo>
                  <a:pt x="8177784" y="0"/>
                </a:lnTo>
                <a:lnTo>
                  <a:pt x="0" y="0"/>
                </a:lnTo>
                <a:lnTo>
                  <a:pt x="0" y="666750"/>
                </a:lnTo>
                <a:close/>
              </a:path>
            </a:pathLst>
          </a:custGeom>
          <a:ln w="1270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26782" y="2737866"/>
            <a:ext cx="8188325" cy="60515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4460" marR="1163955">
              <a:lnSpc>
                <a:spcPts val="2160"/>
              </a:lnSpc>
              <a:spcBef>
                <a:spcPts val="375"/>
              </a:spcBef>
            </a:pPr>
            <a:r>
              <a:rPr sz="2000" b="1" i="1" spc="-10" dirty="0">
                <a:solidFill>
                  <a:prstClr val="black"/>
                </a:solidFill>
                <a:cs typeface="Calibri"/>
              </a:rPr>
              <a:t>Hastalık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etyolojisinde rol oynayan </a:t>
            </a:r>
            <a:r>
              <a:rPr sz="2000" b="1" i="1" spc="-10" dirty="0">
                <a:solidFill>
                  <a:prstClr val="black"/>
                </a:solidFill>
                <a:cs typeface="Calibri"/>
              </a:rPr>
              <a:t>faktörleri, </a:t>
            </a:r>
            <a:r>
              <a:rPr sz="2000" b="1" i="1" dirty="0">
                <a:solidFill>
                  <a:prstClr val="black"/>
                </a:solidFill>
                <a:cs typeface="Calibri"/>
              </a:rPr>
              <a:t>bu </a:t>
            </a:r>
            <a:r>
              <a:rPr sz="2000" b="1" i="1" spc="-10" dirty="0">
                <a:solidFill>
                  <a:prstClr val="black"/>
                </a:solidFill>
                <a:cs typeface="Calibri"/>
              </a:rPr>
              <a:t>faktörlerle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oluşan  </a:t>
            </a:r>
            <a:r>
              <a:rPr sz="2000" b="1" i="1" spc="-10" dirty="0">
                <a:solidFill>
                  <a:prstClr val="black"/>
                </a:solidFill>
                <a:cs typeface="Calibri"/>
              </a:rPr>
              <a:t>hastalığın </a:t>
            </a:r>
            <a:r>
              <a:rPr sz="2000" b="1" i="1" dirty="0">
                <a:solidFill>
                  <a:prstClr val="black"/>
                </a:solidFill>
                <a:cs typeface="Calibri"/>
              </a:rPr>
              <a:t>ilerleme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ve </a:t>
            </a:r>
            <a:r>
              <a:rPr sz="2000" b="1" i="1" dirty="0">
                <a:solidFill>
                  <a:prstClr val="black"/>
                </a:solidFill>
                <a:cs typeface="Calibri"/>
              </a:rPr>
              <a:t>gelişim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sürecini</a:t>
            </a:r>
            <a:r>
              <a:rPr sz="2000" b="1" i="1" spc="-105" dirty="0">
                <a:solidFill>
                  <a:prstClr val="black"/>
                </a:solidFill>
                <a:cs typeface="Calibri"/>
              </a:rPr>
              <a:t>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inceler</a:t>
            </a:r>
            <a:endParaRPr sz="2000">
              <a:solidFill>
                <a:prstClr val="black"/>
              </a:solidFill>
              <a:cs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73736" y="3560064"/>
            <a:ext cx="669036" cy="68275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43255" y="3625596"/>
            <a:ext cx="795528" cy="643127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43090" y="3529584"/>
            <a:ext cx="654418" cy="66675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49440" y="3660775"/>
            <a:ext cx="6648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0">
              <a:spcBef>
                <a:spcPts val="100"/>
              </a:spcBef>
            </a:pPr>
            <a:r>
              <a:rPr sz="2400" b="1" spc="-10" dirty="0">
                <a:solidFill>
                  <a:srgbClr val="FFFFFF"/>
                </a:solidFill>
                <a:latin typeface="Cambria"/>
                <a:cs typeface="Cambria"/>
              </a:rPr>
              <a:t>10</a:t>
            </a:r>
            <a:endParaRPr sz="2400">
              <a:solidFill>
                <a:prstClr val="black"/>
              </a:solidFill>
              <a:latin typeface="Cambria"/>
              <a:cs typeface="Cambria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873252" y="3560064"/>
            <a:ext cx="8194548" cy="682752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835152" y="3674364"/>
            <a:ext cx="5027676" cy="536448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843356" y="3529584"/>
            <a:ext cx="8177784" cy="666750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843356" y="3529584"/>
            <a:ext cx="8178165" cy="666750"/>
          </a:xfrm>
          <a:custGeom>
            <a:avLst/>
            <a:gdLst/>
            <a:ahLst/>
            <a:cxnLst/>
            <a:rect l="l" t="t" r="r" b="b"/>
            <a:pathLst>
              <a:path w="8178165" h="666750">
                <a:moveTo>
                  <a:pt x="0" y="666750"/>
                </a:moveTo>
                <a:lnTo>
                  <a:pt x="8177784" y="666750"/>
                </a:lnTo>
                <a:lnTo>
                  <a:pt x="8177784" y="0"/>
                </a:lnTo>
                <a:lnTo>
                  <a:pt x="0" y="0"/>
                </a:lnTo>
                <a:lnTo>
                  <a:pt x="0" y="666750"/>
                </a:lnTo>
                <a:close/>
              </a:path>
            </a:pathLst>
          </a:custGeom>
          <a:ln w="1270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26782" y="3684777"/>
            <a:ext cx="818832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4460">
              <a:spcBef>
                <a:spcPts val="100"/>
              </a:spcBef>
            </a:pPr>
            <a:r>
              <a:rPr sz="2000" b="1" i="1" spc="-10" dirty="0">
                <a:solidFill>
                  <a:prstClr val="black"/>
                </a:solidFill>
                <a:cs typeface="Calibri"/>
              </a:rPr>
              <a:t>Hastalık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nedeni olan </a:t>
            </a:r>
            <a:r>
              <a:rPr sz="2000" b="1" i="1" spc="-10" dirty="0">
                <a:solidFill>
                  <a:prstClr val="black"/>
                </a:solidFill>
                <a:cs typeface="Calibri"/>
              </a:rPr>
              <a:t>çevre koşullarını</a:t>
            </a:r>
            <a:r>
              <a:rPr sz="2000" b="1" i="1" spc="-90" dirty="0">
                <a:solidFill>
                  <a:prstClr val="black"/>
                </a:solidFill>
                <a:cs typeface="Calibri"/>
              </a:rPr>
              <a:t>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inceler</a:t>
            </a:r>
            <a:endParaRPr sz="2000">
              <a:solidFill>
                <a:prstClr val="black"/>
              </a:solidFill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173736" y="4369308"/>
            <a:ext cx="669036" cy="6827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143255" y="4434840"/>
            <a:ext cx="795528" cy="643128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143090" y="4339209"/>
            <a:ext cx="654418" cy="6667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49440" y="4470349"/>
            <a:ext cx="66484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0">
              <a:spcBef>
                <a:spcPts val="100"/>
              </a:spcBef>
            </a:pPr>
            <a:r>
              <a:rPr sz="2400" b="1" spc="-10" dirty="0">
                <a:solidFill>
                  <a:srgbClr val="FFFFFF"/>
                </a:solidFill>
                <a:latin typeface="Cambria"/>
                <a:cs typeface="Cambria"/>
              </a:rPr>
              <a:t>11</a:t>
            </a:r>
            <a:endParaRPr sz="2400">
              <a:solidFill>
                <a:prstClr val="black"/>
              </a:solidFill>
              <a:latin typeface="Cambria"/>
              <a:cs typeface="Cambria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873252" y="4369308"/>
            <a:ext cx="8194548" cy="68275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835152" y="4346447"/>
            <a:ext cx="7303008" cy="810768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843356" y="4339209"/>
            <a:ext cx="8177784" cy="66675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843356" y="4339209"/>
            <a:ext cx="8178165" cy="666750"/>
          </a:xfrm>
          <a:custGeom>
            <a:avLst/>
            <a:gdLst/>
            <a:ahLst/>
            <a:cxnLst/>
            <a:rect l="l" t="t" r="r" b="b"/>
            <a:pathLst>
              <a:path w="8178165" h="666750">
                <a:moveTo>
                  <a:pt x="0" y="666750"/>
                </a:moveTo>
                <a:lnTo>
                  <a:pt x="8177784" y="666750"/>
                </a:lnTo>
                <a:lnTo>
                  <a:pt x="8177784" y="0"/>
                </a:lnTo>
                <a:lnTo>
                  <a:pt x="0" y="0"/>
                </a:lnTo>
                <a:lnTo>
                  <a:pt x="0" y="666750"/>
                </a:lnTo>
                <a:close/>
              </a:path>
            </a:pathLst>
          </a:custGeom>
          <a:ln w="1270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826782" y="4357192"/>
            <a:ext cx="8188325" cy="605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4460">
              <a:lnSpc>
                <a:spcPts val="2280"/>
              </a:lnSpc>
              <a:spcBef>
                <a:spcPts val="105"/>
              </a:spcBef>
            </a:pPr>
            <a:r>
              <a:rPr sz="2000" b="1" i="1" spc="-5" dirty="0">
                <a:solidFill>
                  <a:prstClr val="black"/>
                </a:solidFill>
                <a:cs typeface="Calibri"/>
              </a:rPr>
              <a:t>Kişisel </a:t>
            </a:r>
            <a:r>
              <a:rPr sz="2000" b="1" i="1" dirty="0">
                <a:solidFill>
                  <a:prstClr val="black"/>
                </a:solidFill>
                <a:cs typeface="Calibri"/>
              </a:rPr>
              <a:t>ve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çevresel duyarlılık </a:t>
            </a:r>
            <a:r>
              <a:rPr sz="2000" b="1" i="1" spc="-10" dirty="0">
                <a:solidFill>
                  <a:prstClr val="black"/>
                </a:solidFill>
                <a:cs typeface="Calibri"/>
              </a:rPr>
              <a:t>faktörlerini, hasta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sıklığını </a:t>
            </a:r>
            <a:r>
              <a:rPr sz="2000" b="1" i="1" dirty="0">
                <a:solidFill>
                  <a:prstClr val="black"/>
                </a:solidFill>
                <a:cs typeface="Calibri"/>
              </a:rPr>
              <a:t>ve</a:t>
            </a:r>
            <a:r>
              <a:rPr sz="2000" b="1" i="1" spc="-145" dirty="0">
                <a:solidFill>
                  <a:prstClr val="black"/>
                </a:solidFill>
                <a:cs typeface="Calibri"/>
              </a:rPr>
              <a:t> </a:t>
            </a:r>
            <a:r>
              <a:rPr sz="2000" b="1" i="1" spc="-10" dirty="0">
                <a:solidFill>
                  <a:prstClr val="black"/>
                </a:solidFill>
                <a:cs typeface="Calibri"/>
              </a:rPr>
              <a:t>zamanla</a:t>
            </a:r>
            <a:endParaRPr sz="2000">
              <a:solidFill>
                <a:prstClr val="black"/>
              </a:solidFill>
              <a:cs typeface="Calibri"/>
            </a:endParaRPr>
          </a:p>
          <a:p>
            <a:pPr marL="124460">
              <a:lnSpc>
                <a:spcPts val="2280"/>
              </a:lnSpc>
            </a:pPr>
            <a:r>
              <a:rPr sz="2000" b="1" i="1" dirty="0">
                <a:solidFill>
                  <a:prstClr val="black"/>
                </a:solidFill>
                <a:cs typeface="Calibri"/>
              </a:rPr>
              <a:t>değişimini</a:t>
            </a:r>
            <a:r>
              <a:rPr sz="2000" b="1" i="1" spc="-45" dirty="0">
                <a:solidFill>
                  <a:prstClr val="black"/>
                </a:solidFill>
                <a:cs typeface="Calibri"/>
              </a:rPr>
              <a:t>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inceler</a:t>
            </a:r>
            <a:endParaRPr sz="2000">
              <a:solidFill>
                <a:prstClr val="black"/>
              </a:solidFill>
              <a:cs typeface="Calibri"/>
            </a:endParaRPr>
          </a:p>
        </p:txBody>
      </p:sp>
      <p:sp>
        <p:nvSpPr>
          <p:cNvPr id="47" name="object 47"/>
          <p:cNvSpPr txBox="1">
            <a:spLocks noGrp="1"/>
          </p:cNvSpPr>
          <p:nvPr>
            <p:ph type="title"/>
          </p:nvPr>
        </p:nvSpPr>
        <p:spPr>
          <a:xfrm>
            <a:off x="219252" y="428370"/>
            <a:ext cx="539559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EPİDEMİYOLOJİNİN</a:t>
            </a:r>
            <a:r>
              <a:rPr spc="-55" dirty="0"/>
              <a:t> </a:t>
            </a:r>
            <a:r>
              <a:rPr spc="-10" dirty="0"/>
              <a:t>ÖZELLİKLERİ</a:t>
            </a:r>
          </a:p>
        </p:txBody>
      </p:sp>
      <p:sp>
        <p:nvSpPr>
          <p:cNvPr id="48" name="object 48"/>
          <p:cNvSpPr/>
          <p:nvPr/>
        </p:nvSpPr>
        <p:spPr>
          <a:xfrm>
            <a:off x="0" y="344424"/>
            <a:ext cx="5846064" cy="856488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5355335" y="344424"/>
            <a:ext cx="582167" cy="856488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173736" y="5166359"/>
            <a:ext cx="670559" cy="682751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143255" y="5231891"/>
            <a:ext cx="795528" cy="643128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143802" y="5136603"/>
            <a:ext cx="654418" cy="666750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43802" y="5136603"/>
            <a:ext cx="654685" cy="666750"/>
          </a:xfrm>
          <a:prstGeom prst="rect">
            <a:avLst/>
          </a:prstGeom>
          <a:ln w="12700">
            <a:solidFill>
              <a:srgbClr val="DDDDDD"/>
            </a:solidFill>
          </a:ln>
        </p:spPr>
        <p:txBody>
          <a:bodyPr vert="horz" wrap="square" lIns="0" tIns="144145" rIns="0" bIns="0" rtlCol="0">
            <a:spAutoFit/>
          </a:bodyPr>
          <a:lstStyle/>
          <a:p>
            <a:pPr marL="146050">
              <a:spcBef>
                <a:spcPts val="1135"/>
              </a:spcBef>
            </a:pPr>
            <a:r>
              <a:rPr sz="2400" b="1" spc="-5" dirty="0">
                <a:solidFill>
                  <a:srgbClr val="FFFFFF"/>
                </a:solidFill>
                <a:latin typeface="Cambria"/>
                <a:cs typeface="Cambria"/>
              </a:rPr>
              <a:t>12</a:t>
            </a:r>
            <a:endParaRPr sz="2400">
              <a:solidFill>
                <a:prstClr val="black"/>
              </a:solidFill>
              <a:latin typeface="Cambria"/>
              <a:cs typeface="Cambria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896111" y="5166359"/>
            <a:ext cx="8193024" cy="682751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858011" y="5280659"/>
            <a:ext cx="6257544" cy="536447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865327" y="5136603"/>
            <a:ext cx="8177783" cy="666750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865327" y="5136603"/>
            <a:ext cx="8178165" cy="666750"/>
          </a:xfrm>
          <a:prstGeom prst="rect">
            <a:avLst/>
          </a:prstGeom>
          <a:ln w="12700">
            <a:solidFill>
              <a:srgbClr val="DDDDDD"/>
            </a:solidFill>
          </a:ln>
        </p:spPr>
        <p:txBody>
          <a:bodyPr vert="horz" wrap="square" lIns="0" tIns="168910" rIns="0" bIns="0" rtlCol="0">
            <a:spAutoFit/>
          </a:bodyPr>
          <a:lstStyle/>
          <a:p>
            <a:pPr marL="107950">
              <a:spcBef>
                <a:spcPts val="1330"/>
              </a:spcBef>
            </a:pPr>
            <a:r>
              <a:rPr sz="2000" b="1" i="1" spc="-5" dirty="0">
                <a:solidFill>
                  <a:prstClr val="black"/>
                </a:solidFill>
                <a:cs typeface="Calibri"/>
              </a:rPr>
              <a:t>Sağlık alanında </a:t>
            </a:r>
            <a:r>
              <a:rPr sz="2000" b="1" i="1" dirty="0">
                <a:solidFill>
                  <a:prstClr val="black"/>
                </a:solidFill>
                <a:cs typeface="Calibri"/>
              </a:rPr>
              <a:t>yapılan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müdahalelerin etkinliğini</a:t>
            </a:r>
            <a:r>
              <a:rPr sz="2000" b="1" i="1" spc="-210" dirty="0">
                <a:solidFill>
                  <a:prstClr val="black"/>
                </a:solidFill>
                <a:cs typeface="Calibri"/>
              </a:rPr>
              <a:t>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inceler</a:t>
            </a:r>
            <a:endParaRPr sz="20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267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3736" y="1130808"/>
            <a:ext cx="669036" cy="6827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3255" y="1196339"/>
            <a:ext cx="795528" cy="6431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3090" y="1100708"/>
            <a:ext cx="654418" cy="6667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9440" y="1231138"/>
            <a:ext cx="6648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0">
              <a:spcBef>
                <a:spcPts val="100"/>
              </a:spcBef>
            </a:pPr>
            <a:r>
              <a:rPr sz="2400" b="1" spc="-10" dirty="0">
                <a:solidFill>
                  <a:srgbClr val="FFFFFF"/>
                </a:solidFill>
                <a:latin typeface="Cambria"/>
                <a:cs typeface="Cambria"/>
              </a:rPr>
              <a:t>13</a:t>
            </a:r>
            <a:endParaRPr sz="2400">
              <a:solidFill>
                <a:prstClr val="black"/>
              </a:solidFill>
              <a:latin typeface="Cambria"/>
              <a:cs typeface="Cambr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73252" y="1130808"/>
            <a:ext cx="8194548" cy="68275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835152" y="1107947"/>
            <a:ext cx="7898892" cy="81076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843356" y="1100708"/>
            <a:ext cx="8177784" cy="6667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843356" y="1100708"/>
            <a:ext cx="8178165" cy="666750"/>
          </a:xfrm>
          <a:custGeom>
            <a:avLst/>
            <a:gdLst/>
            <a:ahLst/>
            <a:cxnLst/>
            <a:rect l="l" t="t" r="r" b="b"/>
            <a:pathLst>
              <a:path w="8178165" h="666750">
                <a:moveTo>
                  <a:pt x="0" y="666750"/>
                </a:moveTo>
                <a:lnTo>
                  <a:pt x="8177784" y="666750"/>
                </a:lnTo>
                <a:lnTo>
                  <a:pt x="8177784" y="0"/>
                </a:lnTo>
                <a:lnTo>
                  <a:pt x="0" y="0"/>
                </a:lnTo>
                <a:lnTo>
                  <a:pt x="0" y="666750"/>
                </a:lnTo>
                <a:close/>
              </a:path>
            </a:pathLst>
          </a:custGeom>
          <a:ln w="1270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26782" y="1118107"/>
            <a:ext cx="8188325" cy="60515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4460" marR="520700">
              <a:lnSpc>
                <a:spcPts val="2160"/>
              </a:lnSpc>
              <a:spcBef>
                <a:spcPts val="375"/>
              </a:spcBef>
            </a:pPr>
            <a:r>
              <a:rPr sz="2000" b="1" i="1" dirty="0">
                <a:solidFill>
                  <a:prstClr val="black"/>
                </a:solidFill>
                <a:cs typeface="Calibri"/>
              </a:rPr>
              <a:t>Alınması gerekli </a:t>
            </a:r>
            <a:r>
              <a:rPr sz="2000" b="1" i="1" spc="-10" dirty="0">
                <a:solidFill>
                  <a:prstClr val="black"/>
                </a:solidFill>
                <a:cs typeface="Calibri"/>
              </a:rPr>
              <a:t>koruyucu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sağlık önlemlerini </a:t>
            </a:r>
            <a:r>
              <a:rPr sz="2000" b="1" i="1" spc="-20" dirty="0">
                <a:solidFill>
                  <a:prstClr val="black"/>
                </a:solidFill>
                <a:cs typeface="Calibri"/>
              </a:rPr>
              <a:t>inceler. </a:t>
            </a:r>
            <a:r>
              <a:rPr sz="2000" b="1" i="1" spc="-10" dirty="0">
                <a:solidFill>
                  <a:prstClr val="black"/>
                </a:solidFill>
                <a:cs typeface="Calibri"/>
              </a:rPr>
              <a:t>(Koruyucu </a:t>
            </a:r>
            <a:r>
              <a:rPr sz="2000" b="1" i="1" dirty="0">
                <a:solidFill>
                  <a:prstClr val="black"/>
                </a:solidFill>
                <a:cs typeface="Calibri"/>
              </a:rPr>
              <a:t>tıbbın</a:t>
            </a:r>
            <a:r>
              <a:rPr sz="2000" b="1" i="1" spc="-190" dirty="0">
                <a:solidFill>
                  <a:prstClr val="black"/>
                </a:solidFill>
                <a:cs typeface="Calibri"/>
              </a:rPr>
              <a:t>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en  önemli disiplinlerindendir</a:t>
            </a:r>
            <a:r>
              <a:rPr sz="2000" b="1" i="1" spc="-65" dirty="0">
                <a:solidFill>
                  <a:prstClr val="black"/>
                </a:solidFill>
                <a:cs typeface="Calibri"/>
              </a:rPr>
              <a:t> </a:t>
            </a:r>
            <a:r>
              <a:rPr sz="2000" b="1" i="1" dirty="0">
                <a:solidFill>
                  <a:prstClr val="black"/>
                </a:solidFill>
                <a:cs typeface="Calibri"/>
              </a:rPr>
              <a:t>)</a:t>
            </a:r>
            <a:endParaRPr sz="2000">
              <a:solidFill>
                <a:prstClr val="black"/>
              </a:solidFill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73736" y="1940051"/>
            <a:ext cx="669036" cy="6827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3255" y="2005583"/>
            <a:ext cx="795528" cy="6431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43090" y="1910333"/>
            <a:ext cx="654418" cy="66675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49440" y="2041016"/>
            <a:ext cx="6648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0">
              <a:spcBef>
                <a:spcPts val="100"/>
              </a:spcBef>
            </a:pPr>
            <a:r>
              <a:rPr sz="2400" b="1" spc="-10" dirty="0">
                <a:solidFill>
                  <a:srgbClr val="FFFFFF"/>
                </a:solidFill>
                <a:latin typeface="Cambria"/>
                <a:cs typeface="Cambria"/>
              </a:rPr>
              <a:t>14</a:t>
            </a:r>
            <a:endParaRPr sz="2400">
              <a:solidFill>
                <a:prstClr val="black"/>
              </a:solidFill>
              <a:latin typeface="Cambria"/>
              <a:cs typeface="Cambri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73252" y="1940051"/>
            <a:ext cx="8194548" cy="68275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835152" y="1917192"/>
            <a:ext cx="7737348" cy="81076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843356" y="1910333"/>
            <a:ext cx="8177784" cy="66675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843356" y="1910333"/>
            <a:ext cx="8178165" cy="666750"/>
          </a:xfrm>
          <a:custGeom>
            <a:avLst/>
            <a:gdLst/>
            <a:ahLst/>
            <a:cxnLst/>
            <a:rect l="l" t="t" r="r" b="b"/>
            <a:pathLst>
              <a:path w="8178165" h="666750">
                <a:moveTo>
                  <a:pt x="0" y="666750"/>
                </a:moveTo>
                <a:lnTo>
                  <a:pt x="8177784" y="666750"/>
                </a:lnTo>
                <a:lnTo>
                  <a:pt x="8177784" y="0"/>
                </a:lnTo>
                <a:lnTo>
                  <a:pt x="0" y="0"/>
                </a:lnTo>
                <a:lnTo>
                  <a:pt x="0" y="666750"/>
                </a:lnTo>
                <a:close/>
              </a:path>
            </a:pathLst>
          </a:custGeom>
          <a:ln w="1270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26782" y="1927987"/>
            <a:ext cx="8188325" cy="60515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4460" marR="682625">
              <a:lnSpc>
                <a:spcPts val="2160"/>
              </a:lnSpc>
              <a:spcBef>
                <a:spcPts val="375"/>
              </a:spcBef>
            </a:pPr>
            <a:r>
              <a:rPr sz="2000" b="1" i="1" spc="-5" dirty="0">
                <a:solidFill>
                  <a:prstClr val="black"/>
                </a:solidFill>
                <a:cs typeface="Calibri"/>
              </a:rPr>
              <a:t>Epidemiyoloji sadece ölüm, </a:t>
            </a:r>
            <a:r>
              <a:rPr sz="2000" b="1" i="1" spc="-10" dirty="0">
                <a:solidFill>
                  <a:prstClr val="black"/>
                </a:solidFill>
                <a:cs typeface="Calibri"/>
              </a:rPr>
              <a:t>hastalık,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özürlülük durumları </a:t>
            </a:r>
            <a:r>
              <a:rPr sz="2000" b="1" i="1" dirty="0">
                <a:solidFill>
                  <a:prstClr val="black"/>
                </a:solidFill>
                <a:cs typeface="Calibri"/>
              </a:rPr>
              <a:t>ile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değil, </a:t>
            </a:r>
            <a:r>
              <a:rPr sz="2000" b="1" i="1" dirty="0">
                <a:solidFill>
                  <a:prstClr val="black"/>
                </a:solidFill>
                <a:cs typeface="Calibri"/>
              </a:rPr>
              <a:t>aynı  </a:t>
            </a:r>
            <a:r>
              <a:rPr sz="2000" b="1" i="1" spc="-10" dirty="0">
                <a:solidFill>
                  <a:prstClr val="black"/>
                </a:solidFill>
                <a:cs typeface="Calibri"/>
              </a:rPr>
              <a:t>zamanda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sağlıklı olma </a:t>
            </a:r>
            <a:r>
              <a:rPr sz="2000" b="1" i="1" dirty="0">
                <a:solidFill>
                  <a:prstClr val="black"/>
                </a:solidFill>
                <a:cs typeface="Calibri"/>
              </a:rPr>
              <a:t>durumları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ve sağlığı iyileştirme </a:t>
            </a:r>
            <a:r>
              <a:rPr sz="2000" b="1" i="1" dirty="0">
                <a:solidFill>
                  <a:prstClr val="black"/>
                </a:solidFill>
                <a:cs typeface="Calibri"/>
              </a:rPr>
              <a:t>ile de</a:t>
            </a:r>
            <a:r>
              <a:rPr sz="2000" b="1" i="1" spc="-175" dirty="0">
                <a:solidFill>
                  <a:prstClr val="black"/>
                </a:solidFill>
                <a:cs typeface="Calibri"/>
              </a:rPr>
              <a:t> </a:t>
            </a:r>
            <a:r>
              <a:rPr sz="2000" b="1" i="1" dirty="0">
                <a:solidFill>
                  <a:prstClr val="black"/>
                </a:solidFill>
                <a:cs typeface="Calibri"/>
              </a:rPr>
              <a:t>ilgilidir</a:t>
            </a:r>
            <a:endParaRPr sz="2000">
              <a:solidFill>
                <a:prstClr val="black"/>
              </a:solidFill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73736" y="2750820"/>
            <a:ext cx="669036" cy="68122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43255" y="2814827"/>
            <a:ext cx="795528" cy="643127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43090" y="2719958"/>
            <a:ext cx="654418" cy="66675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49440" y="2850896"/>
            <a:ext cx="6648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0">
              <a:spcBef>
                <a:spcPts val="100"/>
              </a:spcBef>
            </a:pPr>
            <a:r>
              <a:rPr sz="2400" b="1" spc="-10" dirty="0">
                <a:solidFill>
                  <a:srgbClr val="FFFFFF"/>
                </a:solidFill>
                <a:latin typeface="Cambria"/>
                <a:cs typeface="Cambria"/>
              </a:rPr>
              <a:t>15</a:t>
            </a:r>
            <a:endParaRPr sz="2400">
              <a:solidFill>
                <a:prstClr val="black"/>
              </a:solidFill>
              <a:latin typeface="Cambria"/>
              <a:cs typeface="Cambri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873252" y="2750820"/>
            <a:ext cx="8194548" cy="681227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835152" y="2726435"/>
            <a:ext cx="7856220" cy="81076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843356" y="2719958"/>
            <a:ext cx="8177784" cy="6667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843356" y="2719958"/>
            <a:ext cx="8178165" cy="666750"/>
          </a:xfrm>
          <a:custGeom>
            <a:avLst/>
            <a:gdLst/>
            <a:ahLst/>
            <a:cxnLst/>
            <a:rect l="l" t="t" r="r" b="b"/>
            <a:pathLst>
              <a:path w="8178165" h="666750">
                <a:moveTo>
                  <a:pt x="0" y="666750"/>
                </a:moveTo>
                <a:lnTo>
                  <a:pt x="8177784" y="666750"/>
                </a:lnTo>
                <a:lnTo>
                  <a:pt x="8177784" y="0"/>
                </a:lnTo>
                <a:lnTo>
                  <a:pt x="0" y="0"/>
                </a:lnTo>
                <a:lnTo>
                  <a:pt x="0" y="666750"/>
                </a:lnTo>
                <a:close/>
              </a:path>
            </a:pathLst>
          </a:custGeom>
          <a:ln w="1270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26782" y="2737866"/>
            <a:ext cx="8188325" cy="6051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4460">
              <a:lnSpc>
                <a:spcPts val="2280"/>
              </a:lnSpc>
              <a:spcBef>
                <a:spcPts val="105"/>
              </a:spcBef>
            </a:pPr>
            <a:r>
              <a:rPr sz="2000" b="1" i="1" spc="-20" dirty="0">
                <a:solidFill>
                  <a:prstClr val="black"/>
                </a:solidFill>
                <a:cs typeface="Calibri"/>
              </a:rPr>
              <a:t>Toplumda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sağlık, </a:t>
            </a:r>
            <a:r>
              <a:rPr sz="2000" b="1" i="1" spc="-10" dirty="0">
                <a:solidFill>
                  <a:prstClr val="black"/>
                </a:solidFill>
                <a:cs typeface="Calibri"/>
              </a:rPr>
              <a:t>hastalık, sakatlık,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maluliyet ve </a:t>
            </a:r>
            <a:r>
              <a:rPr sz="2000" b="1" i="1" dirty="0">
                <a:solidFill>
                  <a:prstClr val="black"/>
                </a:solidFill>
                <a:cs typeface="Calibri"/>
              </a:rPr>
              <a:t>iş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görmezlik</a:t>
            </a:r>
            <a:r>
              <a:rPr sz="2000" b="1" i="1" spc="-190" dirty="0">
                <a:solidFill>
                  <a:prstClr val="black"/>
                </a:solidFill>
                <a:cs typeface="Calibri"/>
              </a:rPr>
              <a:t> </a:t>
            </a:r>
            <a:r>
              <a:rPr sz="2000" b="1" i="1" dirty="0">
                <a:solidFill>
                  <a:prstClr val="black"/>
                </a:solidFill>
                <a:cs typeface="Calibri"/>
              </a:rPr>
              <a:t>gibi</a:t>
            </a:r>
            <a:endParaRPr sz="2000">
              <a:solidFill>
                <a:prstClr val="black"/>
              </a:solidFill>
              <a:cs typeface="Calibri"/>
            </a:endParaRPr>
          </a:p>
          <a:p>
            <a:pPr marL="124460">
              <a:lnSpc>
                <a:spcPts val="2280"/>
              </a:lnSpc>
            </a:pPr>
            <a:r>
              <a:rPr sz="2000" b="1" i="1" spc="-5" dirty="0">
                <a:solidFill>
                  <a:prstClr val="black"/>
                </a:solidFill>
                <a:cs typeface="Calibri"/>
              </a:rPr>
              <a:t>durumların, ölümlerin ortaya </a:t>
            </a:r>
            <a:r>
              <a:rPr sz="2000" b="1" i="1" dirty="0">
                <a:solidFill>
                  <a:prstClr val="black"/>
                </a:solidFill>
                <a:cs typeface="Calibri"/>
              </a:rPr>
              <a:t>çıkış </a:t>
            </a:r>
            <a:r>
              <a:rPr sz="2000" b="1" i="1" spc="-10" dirty="0">
                <a:solidFill>
                  <a:prstClr val="black"/>
                </a:solidFill>
                <a:cs typeface="Calibri"/>
              </a:rPr>
              <a:t>faktörlerini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inceleyen </a:t>
            </a:r>
            <a:r>
              <a:rPr sz="2000" b="1" i="1" dirty="0">
                <a:solidFill>
                  <a:prstClr val="black"/>
                </a:solidFill>
                <a:cs typeface="Calibri"/>
              </a:rPr>
              <a:t>bir bilim</a:t>
            </a:r>
            <a:r>
              <a:rPr sz="2000" b="1" i="1" spc="-215" dirty="0">
                <a:solidFill>
                  <a:prstClr val="black"/>
                </a:solidFill>
                <a:cs typeface="Calibri"/>
              </a:rPr>
              <a:t> </a:t>
            </a:r>
            <a:r>
              <a:rPr sz="2000" b="1" i="1" dirty="0">
                <a:solidFill>
                  <a:prstClr val="black"/>
                </a:solidFill>
                <a:cs typeface="Calibri"/>
              </a:rPr>
              <a:t>dalıdır</a:t>
            </a:r>
            <a:endParaRPr sz="2000">
              <a:solidFill>
                <a:prstClr val="black"/>
              </a:solidFill>
              <a:cs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73736" y="3560064"/>
            <a:ext cx="669036" cy="682752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43255" y="3625596"/>
            <a:ext cx="795528" cy="643127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43090" y="3529584"/>
            <a:ext cx="654418" cy="66675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49440" y="3660775"/>
            <a:ext cx="6648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0">
              <a:spcBef>
                <a:spcPts val="100"/>
              </a:spcBef>
            </a:pPr>
            <a:r>
              <a:rPr sz="2400" b="1" spc="-10" dirty="0">
                <a:solidFill>
                  <a:srgbClr val="FFFFFF"/>
                </a:solidFill>
                <a:latin typeface="Cambria"/>
                <a:cs typeface="Cambria"/>
              </a:rPr>
              <a:t>16</a:t>
            </a:r>
            <a:endParaRPr sz="2400">
              <a:solidFill>
                <a:prstClr val="black"/>
              </a:solidFill>
              <a:latin typeface="Cambria"/>
              <a:cs typeface="Cambria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873252" y="3560064"/>
            <a:ext cx="8194548" cy="682752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835152" y="3537203"/>
            <a:ext cx="8113776" cy="810768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843356" y="3529584"/>
            <a:ext cx="8177784" cy="666750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843356" y="3529584"/>
            <a:ext cx="8178165" cy="666750"/>
          </a:xfrm>
          <a:custGeom>
            <a:avLst/>
            <a:gdLst/>
            <a:ahLst/>
            <a:cxnLst/>
            <a:rect l="l" t="t" r="r" b="b"/>
            <a:pathLst>
              <a:path w="8178165" h="666750">
                <a:moveTo>
                  <a:pt x="0" y="666750"/>
                </a:moveTo>
                <a:lnTo>
                  <a:pt x="8177784" y="666750"/>
                </a:lnTo>
                <a:lnTo>
                  <a:pt x="8177784" y="0"/>
                </a:lnTo>
                <a:lnTo>
                  <a:pt x="0" y="0"/>
                </a:lnTo>
                <a:lnTo>
                  <a:pt x="0" y="666750"/>
                </a:lnTo>
                <a:close/>
              </a:path>
            </a:pathLst>
          </a:custGeom>
          <a:ln w="1270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26782" y="3547617"/>
            <a:ext cx="8188325" cy="60515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4460" marR="301625">
              <a:lnSpc>
                <a:spcPts val="2160"/>
              </a:lnSpc>
              <a:spcBef>
                <a:spcPts val="375"/>
              </a:spcBef>
            </a:pPr>
            <a:r>
              <a:rPr sz="2000" b="1" i="1" spc="-30" dirty="0">
                <a:solidFill>
                  <a:prstClr val="black"/>
                </a:solidFill>
                <a:cs typeface="Calibri"/>
              </a:rPr>
              <a:t>Veri </a:t>
            </a:r>
            <a:r>
              <a:rPr sz="2000" b="1" i="1" spc="-10" dirty="0">
                <a:solidFill>
                  <a:prstClr val="black"/>
                </a:solidFill>
                <a:cs typeface="Calibri"/>
              </a:rPr>
              <a:t>kaynağı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olarak; Nüfus </a:t>
            </a:r>
            <a:r>
              <a:rPr sz="2000" b="1" i="1" dirty="0">
                <a:solidFill>
                  <a:prstClr val="black"/>
                </a:solidFill>
                <a:cs typeface="Calibri"/>
              </a:rPr>
              <a:t>sayımı bilgileri, Çalışma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hayatı </a:t>
            </a:r>
            <a:r>
              <a:rPr sz="2000" b="1" i="1" dirty="0">
                <a:solidFill>
                  <a:prstClr val="black"/>
                </a:solidFill>
                <a:cs typeface="Calibri"/>
              </a:rPr>
              <a:t>ile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ilgili</a:t>
            </a:r>
            <a:r>
              <a:rPr sz="2000" b="1" i="1" spc="-175" dirty="0">
                <a:solidFill>
                  <a:prstClr val="black"/>
                </a:solidFill>
                <a:cs typeface="Calibri"/>
              </a:rPr>
              <a:t> </a:t>
            </a:r>
            <a:r>
              <a:rPr sz="2000" b="1" i="1" spc="-25" dirty="0">
                <a:solidFill>
                  <a:prstClr val="black"/>
                </a:solidFill>
                <a:cs typeface="Calibri"/>
              </a:rPr>
              <a:t>kayıtlar,  </a:t>
            </a:r>
            <a:r>
              <a:rPr sz="2000" b="1" i="1" spc="-10" dirty="0">
                <a:solidFill>
                  <a:prstClr val="black"/>
                </a:solidFill>
                <a:cs typeface="Calibri"/>
              </a:rPr>
              <a:t>İşyeri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sağlık </a:t>
            </a:r>
            <a:r>
              <a:rPr sz="2000" b="1" i="1" dirty="0">
                <a:solidFill>
                  <a:prstClr val="black"/>
                </a:solidFill>
                <a:cs typeface="Calibri"/>
              </a:rPr>
              <a:t>biriminde tutulan </a:t>
            </a:r>
            <a:r>
              <a:rPr sz="2000" b="1" i="1" spc="-20" dirty="0">
                <a:solidFill>
                  <a:prstClr val="black"/>
                </a:solidFill>
                <a:cs typeface="Calibri"/>
              </a:rPr>
              <a:t>kayıtlar, </a:t>
            </a:r>
            <a:r>
              <a:rPr sz="2000" b="1" i="1" dirty="0">
                <a:solidFill>
                  <a:prstClr val="black"/>
                </a:solidFill>
                <a:cs typeface="Calibri"/>
              </a:rPr>
              <a:t>Ulusal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ölüm kayıtları…vb.</a:t>
            </a:r>
            <a:r>
              <a:rPr sz="2000" b="1" i="1" spc="-245" dirty="0">
                <a:solidFill>
                  <a:prstClr val="black"/>
                </a:solidFill>
                <a:cs typeface="Calibri"/>
              </a:rPr>
              <a:t> </a:t>
            </a:r>
            <a:r>
              <a:rPr sz="2000" b="1" i="1" spc="-10" dirty="0">
                <a:solidFill>
                  <a:prstClr val="black"/>
                </a:solidFill>
                <a:cs typeface="Calibri"/>
              </a:rPr>
              <a:t>kullanır</a:t>
            </a:r>
            <a:endParaRPr sz="2000">
              <a:solidFill>
                <a:prstClr val="black"/>
              </a:solidFill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173736" y="4369308"/>
            <a:ext cx="669036" cy="6827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143255" y="4434840"/>
            <a:ext cx="795528" cy="643128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143090" y="4339209"/>
            <a:ext cx="654418" cy="666750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49440" y="4470349"/>
            <a:ext cx="66484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0">
              <a:spcBef>
                <a:spcPts val="100"/>
              </a:spcBef>
            </a:pPr>
            <a:r>
              <a:rPr sz="2400" b="1" spc="-10" dirty="0">
                <a:solidFill>
                  <a:srgbClr val="FFFFFF"/>
                </a:solidFill>
                <a:latin typeface="Cambria"/>
                <a:cs typeface="Cambria"/>
              </a:rPr>
              <a:t>17</a:t>
            </a:r>
            <a:endParaRPr sz="2400">
              <a:solidFill>
                <a:prstClr val="black"/>
              </a:solidFill>
              <a:latin typeface="Cambria"/>
              <a:cs typeface="Cambria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873252" y="4369308"/>
            <a:ext cx="8194548" cy="68275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835152" y="4483608"/>
            <a:ext cx="7848600" cy="536448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843356" y="4339209"/>
            <a:ext cx="8177784" cy="66675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843356" y="4339209"/>
            <a:ext cx="8178165" cy="666750"/>
          </a:xfrm>
          <a:custGeom>
            <a:avLst/>
            <a:gdLst/>
            <a:ahLst/>
            <a:cxnLst/>
            <a:rect l="l" t="t" r="r" b="b"/>
            <a:pathLst>
              <a:path w="8178165" h="666750">
                <a:moveTo>
                  <a:pt x="0" y="666750"/>
                </a:moveTo>
                <a:lnTo>
                  <a:pt x="8177784" y="666750"/>
                </a:lnTo>
                <a:lnTo>
                  <a:pt x="8177784" y="0"/>
                </a:lnTo>
                <a:lnTo>
                  <a:pt x="0" y="0"/>
                </a:lnTo>
                <a:lnTo>
                  <a:pt x="0" y="666750"/>
                </a:lnTo>
                <a:close/>
              </a:path>
            </a:pathLst>
          </a:custGeom>
          <a:ln w="1270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826782" y="4494657"/>
            <a:ext cx="818832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4460">
              <a:spcBef>
                <a:spcPts val="100"/>
              </a:spcBef>
            </a:pPr>
            <a:r>
              <a:rPr sz="2000" b="1" i="1" spc="-5" dirty="0">
                <a:solidFill>
                  <a:prstClr val="black"/>
                </a:solidFill>
                <a:cs typeface="Calibri"/>
              </a:rPr>
              <a:t>Epidemiyoloji’nin uğraş </a:t>
            </a:r>
            <a:r>
              <a:rPr sz="2000" b="1" i="1" dirty="0">
                <a:solidFill>
                  <a:prstClr val="black"/>
                </a:solidFill>
                <a:cs typeface="Calibri"/>
              </a:rPr>
              <a:t>alanı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bireyler değil, </a:t>
            </a:r>
            <a:r>
              <a:rPr sz="2000" b="1" i="1" dirty="0">
                <a:solidFill>
                  <a:prstClr val="black"/>
                </a:solidFill>
                <a:cs typeface="Calibri"/>
              </a:rPr>
              <a:t>belirli gruplar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ve</a:t>
            </a:r>
            <a:r>
              <a:rPr sz="2000" b="1" i="1" spc="-245" dirty="0">
                <a:solidFill>
                  <a:prstClr val="black"/>
                </a:solidFill>
                <a:cs typeface="Calibri"/>
              </a:rPr>
              <a:t>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toplumdur</a:t>
            </a:r>
            <a:endParaRPr sz="2000">
              <a:solidFill>
                <a:prstClr val="black"/>
              </a:solidFill>
              <a:cs typeface="Calibri"/>
            </a:endParaRPr>
          </a:p>
        </p:txBody>
      </p:sp>
      <p:sp>
        <p:nvSpPr>
          <p:cNvPr id="47" name="object 47"/>
          <p:cNvSpPr txBox="1">
            <a:spLocks noGrp="1"/>
          </p:cNvSpPr>
          <p:nvPr>
            <p:ph type="title"/>
          </p:nvPr>
        </p:nvSpPr>
        <p:spPr>
          <a:xfrm>
            <a:off x="219252" y="428370"/>
            <a:ext cx="539559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EPİDEMİYOLOJİNİN</a:t>
            </a:r>
            <a:r>
              <a:rPr spc="-55" dirty="0"/>
              <a:t> </a:t>
            </a:r>
            <a:r>
              <a:rPr spc="-10" dirty="0"/>
              <a:t>ÖZELLİKLERİ</a:t>
            </a:r>
          </a:p>
        </p:txBody>
      </p:sp>
      <p:sp>
        <p:nvSpPr>
          <p:cNvPr id="48" name="object 48"/>
          <p:cNvSpPr/>
          <p:nvPr/>
        </p:nvSpPr>
        <p:spPr>
          <a:xfrm>
            <a:off x="0" y="344424"/>
            <a:ext cx="5846064" cy="856488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5355335" y="344424"/>
            <a:ext cx="582167" cy="856488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173736" y="5166359"/>
            <a:ext cx="670559" cy="682751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143255" y="5231891"/>
            <a:ext cx="795528" cy="643128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143802" y="5136603"/>
            <a:ext cx="654418" cy="666750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43802" y="5136603"/>
            <a:ext cx="654685" cy="666750"/>
          </a:xfrm>
          <a:prstGeom prst="rect">
            <a:avLst/>
          </a:prstGeom>
          <a:ln w="12700">
            <a:solidFill>
              <a:srgbClr val="DDDDDD"/>
            </a:solidFill>
          </a:ln>
        </p:spPr>
        <p:txBody>
          <a:bodyPr vert="horz" wrap="square" lIns="0" tIns="144145" rIns="0" bIns="0" rtlCol="0">
            <a:spAutoFit/>
          </a:bodyPr>
          <a:lstStyle/>
          <a:p>
            <a:pPr marL="146050">
              <a:spcBef>
                <a:spcPts val="1135"/>
              </a:spcBef>
            </a:pPr>
            <a:r>
              <a:rPr sz="2400" b="1" spc="-5" dirty="0">
                <a:solidFill>
                  <a:srgbClr val="FFFFFF"/>
                </a:solidFill>
                <a:latin typeface="Cambria"/>
                <a:cs typeface="Cambria"/>
              </a:rPr>
              <a:t>18</a:t>
            </a:r>
            <a:endParaRPr sz="2400">
              <a:solidFill>
                <a:prstClr val="black"/>
              </a:solidFill>
              <a:latin typeface="Cambria"/>
              <a:cs typeface="Cambria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896111" y="5166359"/>
            <a:ext cx="8193024" cy="682751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858011" y="5280659"/>
            <a:ext cx="8281416" cy="536447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865327" y="5136603"/>
            <a:ext cx="8177783" cy="666750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865327" y="5136603"/>
            <a:ext cx="8178165" cy="666750"/>
          </a:xfrm>
          <a:prstGeom prst="rect">
            <a:avLst/>
          </a:prstGeom>
          <a:ln w="12700">
            <a:solidFill>
              <a:srgbClr val="DDDDDD"/>
            </a:solidFill>
          </a:ln>
        </p:spPr>
        <p:txBody>
          <a:bodyPr vert="horz" wrap="square" lIns="0" tIns="168910" rIns="0" bIns="0" rtlCol="0">
            <a:spAutoFit/>
          </a:bodyPr>
          <a:lstStyle/>
          <a:p>
            <a:pPr marL="107950">
              <a:spcBef>
                <a:spcPts val="1330"/>
              </a:spcBef>
            </a:pPr>
            <a:r>
              <a:rPr sz="2000" b="1" i="1" spc="-5" dirty="0">
                <a:solidFill>
                  <a:prstClr val="black"/>
                </a:solidFill>
                <a:cs typeface="Calibri"/>
              </a:rPr>
              <a:t>Epidemiyoloji; mutlak </a:t>
            </a:r>
            <a:r>
              <a:rPr sz="2000" b="1" i="1" dirty="0">
                <a:solidFill>
                  <a:prstClr val="black"/>
                </a:solidFill>
                <a:cs typeface="Calibri"/>
              </a:rPr>
              <a:t>sayılar </a:t>
            </a:r>
            <a:r>
              <a:rPr sz="2000" b="1" i="1" spc="-5" dirty="0">
                <a:solidFill>
                  <a:prstClr val="black"/>
                </a:solidFill>
                <a:cs typeface="Calibri"/>
              </a:rPr>
              <a:t>yerine oran, orantı, hız </a:t>
            </a:r>
            <a:r>
              <a:rPr sz="2000" b="1" i="1" dirty="0">
                <a:solidFill>
                  <a:prstClr val="black"/>
                </a:solidFill>
                <a:cs typeface="Calibri"/>
              </a:rPr>
              <a:t>gibi </a:t>
            </a:r>
            <a:r>
              <a:rPr sz="2000" b="1" i="1" spc="-10" dirty="0">
                <a:solidFill>
                  <a:prstClr val="black"/>
                </a:solidFill>
                <a:cs typeface="Calibri"/>
              </a:rPr>
              <a:t>kavramlar</a:t>
            </a:r>
            <a:r>
              <a:rPr sz="2000" b="1" i="1" spc="-180" dirty="0">
                <a:solidFill>
                  <a:prstClr val="black"/>
                </a:solidFill>
                <a:cs typeface="Calibri"/>
              </a:rPr>
              <a:t> </a:t>
            </a:r>
            <a:r>
              <a:rPr sz="2000" b="1" i="1" spc="-10" dirty="0">
                <a:solidFill>
                  <a:prstClr val="black"/>
                </a:solidFill>
                <a:cs typeface="Calibri"/>
              </a:rPr>
              <a:t>kullanır</a:t>
            </a:r>
            <a:endParaRPr sz="20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5587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71821" y="2467229"/>
            <a:ext cx="943610" cy="995044"/>
          </a:xfrm>
          <a:custGeom>
            <a:avLst/>
            <a:gdLst/>
            <a:ahLst/>
            <a:cxnLst/>
            <a:rect l="l" t="t" r="r" b="b"/>
            <a:pathLst>
              <a:path w="943610" h="995045">
                <a:moveTo>
                  <a:pt x="305815" y="286766"/>
                </a:moveTo>
                <a:lnTo>
                  <a:pt x="0" y="640969"/>
                </a:lnTo>
                <a:lnTo>
                  <a:pt x="305815" y="995045"/>
                </a:lnTo>
                <a:lnTo>
                  <a:pt x="305815" y="818007"/>
                </a:lnTo>
                <a:lnTo>
                  <a:pt x="439165" y="760603"/>
                </a:lnTo>
                <a:lnTo>
                  <a:pt x="556259" y="698246"/>
                </a:lnTo>
                <a:lnTo>
                  <a:pt x="653795" y="633476"/>
                </a:lnTo>
                <a:lnTo>
                  <a:pt x="735076" y="561086"/>
                </a:lnTo>
                <a:lnTo>
                  <a:pt x="803401" y="486283"/>
                </a:lnTo>
                <a:lnTo>
                  <a:pt x="817624" y="463804"/>
                </a:lnTo>
                <a:lnTo>
                  <a:pt x="305815" y="463804"/>
                </a:lnTo>
                <a:lnTo>
                  <a:pt x="305815" y="286766"/>
                </a:lnTo>
                <a:close/>
              </a:path>
              <a:path w="943610" h="995045">
                <a:moveTo>
                  <a:pt x="943228" y="0"/>
                </a:moveTo>
                <a:lnTo>
                  <a:pt x="939926" y="0"/>
                </a:lnTo>
                <a:lnTo>
                  <a:pt x="933450" y="49784"/>
                </a:lnTo>
                <a:lnTo>
                  <a:pt x="907414" y="102235"/>
                </a:lnTo>
                <a:lnTo>
                  <a:pt x="871727" y="154559"/>
                </a:lnTo>
                <a:lnTo>
                  <a:pt x="822959" y="207010"/>
                </a:lnTo>
                <a:lnTo>
                  <a:pt x="767588" y="259334"/>
                </a:lnTo>
                <a:lnTo>
                  <a:pt x="702563" y="306705"/>
                </a:lnTo>
                <a:lnTo>
                  <a:pt x="637539" y="349123"/>
                </a:lnTo>
                <a:lnTo>
                  <a:pt x="565912" y="386588"/>
                </a:lnTo>
                <a:lnTo>
                  <a:pt x="497713" y="418973"/>
                </a:lnTo>
                <a:lnTo>
                  <a:pt x="429387" y="443865"/>
                </a:lnTo>
                <a:lnTo>
                  <a:pt x="364363" y="458850"/>
                </a:lnTo>
                <a:lnTo>
                  <a:pt x="305815" y="463804"/>
                </a:lnTo>
                <a:lnTo>
                  <a:pt x="817624" y="463804"/>
                </a:lnTo>
                <a:lnTo>
                  <a:pt x="855471" y="403987"/>
                </a:lnTo>
                <a:lnTo>
                  <a:pt x="897763" y="314198"/>
                </a:lnTo>
                <a:lnTo>
                  <a:pt x="923670" y="216916"/>
                </a:lnTo>
                <a:lnTo>
                  <a:pt x="939926" y="112141"/>
                </a:lnTo>
                <a:lnTo>
                  <a:pt x="943228" y="0"/>
                </a:lnTo>
                <a:close/>
              </a:path>
            </a:pathLst>
          </a:custGeom>
          <a:solidFill>
            <a:srgbClr val="F1EEEA"/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5580634" y="1485900"/>
            <a:ext cx="1762760" cy="912494"/>
          </a:xfrm>
          <a:custGeom>
            <a:avLst/>
            <a:gdLst/>
            <a:ahLst/>
            <a:cxnLst/>
            <a:rect l="l" t="t" r="r" b="b"/>
            <a:pathLst>
              <a:path w="1762759" h="912494">
                <a:moveTo>
                  <a:pt x="0" y="152019"/>
                </a:moveTo>
                <a:lnTo>
                  <a:pt x="7751" y="103973"/>
                </a:lnTo>
                <a:lnTo>
                  <a:pt x="29333" y="62243"/>
                </a:lnTo>
                <a:lnTo>
                  <a:pt x="62243" y="29333"/>
                </a:lnTo>
                <a:lnTo>
                  <a:pt x="103973" y="7751"/>
                </a:lnTo>
                <a:lnTo>
                  <a:pt x="152018" y="0"/>
                </a:lnTo>
                <a:lnTo>
                  <a:pt x="1610740" y="0"/>
                </a:lnTo>
                <a:lnTo>
                  <a:pt x="1658786" y="7751"/>
                </a:lnTo>
                <a:lnTo>
                  <a:pt x="1700516" y="29333"/>
                </a:lnTo>
                <a:lnTo>
                  <a:pt x="1733426" y="62243"/>
                </a:lnTo>
                <a:lnTo>
                  <a:pt x="1755008" y="103973"/>
                </a:lnTo>
                <a:lnTo>
                  <a:pt x="1762760" y="152019"/>
                </a:lnTo>
                <a:lnTo>
                  <a:pt x="1762760" y="760222"/>
                </a:lnTo>
                <a:lnTo>
                  <a:pt x="1755008" y="808267"/>
                </a:lnTo>
                <a:lnTo>
                  <a:pt x="1733426" y="849997"/>
                </a:lnTo>
                <a:lnTo>
                  <a:pt x="1700516" y="882907"/>
                </a:lnTo>
                <a:lnTo>
                  <a:pt x="1658786" y="904489"/>
                </a:lnTo>
                <a:lnTo>
                  <a:pt x="1610740" y="912240"/>
                </a:lnTo>
                <a:lnTo>
                  <a:pt x="152018" y="912240"/>
                </a:lnTo>
                <a:lnTo>
                  <a:pt x="103973" y="904489"/>
                </a:lnTo>
                <a:lnTo>
                  <a:pt x="62243" y="882907"/>
                </a:lnTo>
                <a:lnTo>
                  <a:pt x="29333" y="849997"/>
                </a:lnTo>
                <a:lnTo>
                  <a:pt x="7751" y="808267"/>
                </a:lnTo>
                <a:lnTo>
                  <a:pt x="0" y="760222"/>
                </a:lnTo>
                <a:lnTo>
                  <a:pt x="0" y="152019"/>
                </a:lnTo>
                <a:close/>
              </a:path>
            </a:pathLst>
          </a:custGeom>
          <a:ln w="38100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50178" y="1506727"/>
            <a:ext cx="1439545" cy="880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spcBef>
                <a:spcPts val="105"/>
              </a:spcBef>
            </a:pPr>
            <a:r>
              <a:rPr sz="1400" b="1" i="1" spc="-10" dirty="0">
                <a:solidFill>
                  <a:prstClr val="black"/>
                </a:solidFill>
                <a:cs typeface="Calibri"/>
              </a:rPr>
              <a:t>Etkenin </a:t>
            </a:r>
            <a:r>
              <a:rPr sz="1400" b="1" i="1" spc="-5" dirty="0">
                <a:solidFill>
                  <a:prstClr val="black"/>
                </a:solidFill>
                <a:cs typeface="Calibri"/>
              </a:rPr>
              <a:t>Niteliği;  </a:t>
            </a:r>
            <a:r>
              <a:rPr sz="1400" i="1" spc="-5" dirty="0">
                <a:solidFill>
                  <a:prstClr val="black"/>
                </a:solidFill>
                <a:cs typeface="Calibri"/>
              </a:rPr>
              <a:t>1.Karşılaşma</a:t>
            </a:r>
            <a:r>
              <a:rPr sz="1400" i="1" spc="-70" dirty="0">
                <a:solidFill>
                  <a:prstClr val="black"/>
                </a:solidFill>
                <a:cs typeface="Calibri"/>
              </a:rPr>
              <a:t> </a:t>
            </a:r>
            <a:r>
              <a:rPr sz="1400" i="1" dirty="0">
                <a:solidFill>
                  <a:prstClr val="black"/>
                </a:solidFill>
                <a:cs typeface="Calibri"/>
              </a:rPr>
              <a:t>sıklığı,  </a:t>
            </a:r>
            <a:r>
              <a:rPr sz="1400" i="1" spc="-10" dirty="0">
                <a:solidFill>
                  <a:prstClr val="black"/>
                </a:solidFill>
                <a:cs typeface="Calibri"/>
              </a:rPr>
              <a:t>2.Etki</a:t>
            </a:r>
            <a:r>
              <a:rPr sz="1400" i="1" spc="15" dirty="0">
                <a:solidFill>
                  <a:prstClr val="black"/>
                </a:solidFill>
                <a:cs typeface="Calibri"/>
              </a:rPr>
              <a:t> </a:t>
            </a:r>
            <a:r>
              <a:rPr sz="1400" i="1" spc="-5" dirty="0">
                <a:solidFill>
                  <a:prstClr val="black"/>
                </a:solidFill>
                <a:cs typeface="Calibri"/>
              </a:rPr>
              <a:t>süresi,</a:t>
            </a:r>
            <a:endParaRPr sz="1400">
              <a:solidFill>
                <a:prstClr val="black"/>
              </a:solidFill>
              <a:cs typeface="Calibri"/>
            </a:endParaRPr>
          </a:p>
          <a:p>
            <a:pPr marL="12700"/>
            <a:r>
              <a:rPr sz="1400" i="1" dirty="0">
                <a:solidFill>
                  <a:prstClr val="black"/>
                </a:solidFill>
                <a:cs typeface="Calibri"/>
              </a:rPr>
              <a:t>3.Giriş</a:t>
            </a:r>
            <a:r>
              <a:rPr sz="1400" i="1" spc="-5" dirty="0">
                <a:solidFill>
                  <a:prstClr val="black"/>
                </a:solidFill>
                <a:cs typeface="Calibri"/>
              </a:rPr>
              <a:t> yolu,</a:t>
            </a:r>
            <a:endParaRPr sz="1400">
              <a:solidFill>
                <a:prstClr val="black"/>
              </a:solidFill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009900" y="3578733"/>
            <a:ext cx="647700" cy="882650"/>
          </a:xfrm>
          <a:custGeom>
            <a:avLst/>
            <a:gdLst/>
            <a:ahLst/>
            <a:cxnLst/>
            <a:rect l="l" t="t" r="r" b="b"/>
            <a:pathLst>
              <a:path w="647700" h="882650">
                <a:moveTo>
                  <a:pt x="323850" y="0"/>
                </a:moveTo>
                <a:lnTo>
                  <a:pt x="323850" y="220598"/>
                </a:lnTo>
                <a:lnTo>
                  <a:pt x="0" y="220598"/>
                </a:lnTo>
                <a:lnTo>
                  <a:pt x="0" y="661542"/>
                </a:lnTo>
                <a:lnTo>
                  <a:pt x="323850" y="661542"/>
                </a:lnTo>
                <a:lnTo>
                  <a:pt x="323850" y="882141"/>
                </a:lnTo>
                <a:lnTo>
                  <a:pt x="647700" y="441070"/>
                </a:lnTo>
                <a:lnTo>
                  <a:pt x="323850" y="0"/>
                </a:lnTo>
                <a:close/>
              </a:path>
            </a:pathLst>
          </a:custGeom>
          <a:solidFill>
            <a:srgbClr val="565F56"/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3697859" y="3462273"/>
            <a:ext cx="1769745" cy="1094105"/>
          </a:xfrm>
          <a:custGeom>
            <a:avLst/>
            <a:gdLst/>
            <a:ahLst/>
            <a:cxnLst/>
            <a:rect l="l" t="t" r="r" b="b"/>
            <a:pathLst>
              <a:path w="1769745" h="1094104">
                <a:moveTo>
                  <a:pt x="0" y="182371"/>
                </a:moveTo>
                <a:lnTo>
                  <a:pt x="6514" y="133893"/>
                </a:lnTo>
                <a:lnTo>
                  <a:pt x="24896" y="90329"/>
                </a:lnTo>
                <a:lnTo>
                  <a:pt x="53403" y="53419"/>
                </a:lnTo>
                <a:lnTo>
                  <a:pt x="90292" y="24901"/>
                </a:lnTo>
                <a:lnTo>
                  <a:pt x="133820" y="6515"/>
                </a:lnTo>
                <a:lnTo>
                  <a:pt x="182244" y="0"/>
                </a:lnTo>
                <a:lnTo>
                  <a:pt x="1587245" y="0"/>
                </a:lnTo>
                <a:lnTo>
                  <a:pt x="1635670" y="6515"/>
                </a:lnTo>
                <a:lnTo>
                  <a:pt x="1679198" y="24901"/>
                </a:lnTo>
                <a:lnTo>
                  <a:pt x="1716087" y="53419"/>
                </a:lnTo>
                <a:lnTo>
                  <a:pt x="1744594" y="90329"/>
                </a:lnTo>
                <a:lnTo>
                  <a:pt x="1762976" y="133893"/>
                </a:lnTo>
                <a:lnTo>
                  <a:pt x="1769490" y="182371"/>
                </a:lnTo>
                <a:lnTo>
                  <a:pt x="1769490" y="911478"/>
                </a:lnTo>
                <a:lnTo>
                  <a:pt x="1762976" y="959957"/>
                </a:lnTo>
                <a:lnTo>
                  <a:pt x="1744594" y="1003521"/>
                </a:lnTo>
                <a:lnTo>
                  <a:pt x="1716087" y="1040431"/>
                </a:lnTo>
                <a:lnTo>
                  <a:pt x="1679198" y="1068949"/>
                </a:lnTo>
                <a:lnTo>
                  <a:pt x="1635670" y="1087335"/>
                </a:lnTo>
                <a:lnTo>
                  <a:pt x="1587245" y="1093851"/>
                </a:lnTo>
                <a:lnTo>
                  <a:pt x="182244" y="1093851"/>
                </a:lnTo>
                <a:lnTo>
                  <a:pt x="133820" y="1087335"/>
                </a:lnTo>
                <a:lnTo>
                  <a:pt x="90292" y="1068949"/>
                </a:lnTo>
                <a:lnTo>
                  <a:pt x="53403" y="1040431"/>
                </a:lnTo>
                <a:lnTo>
                  <a:pt x="24896" y="1003521"/>
                </a:lnTo>
                <a:lnTo>
                  <a:pt x="6514" y="959957"/>
                </a:lnTo>
                <a:lnTo>
                  <a:pt x="0" y="911478"/>
                </a:lnTo>
                <a:lnTo>
                  <a:pt x="0" y="182371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88053" y="3785057"/>
            <a:ext cx="123317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b="1" dirty="0">
                <a:solidFill>
                  <a:prstClr val="black"/>
                </a:solidFill>
                <a:cs typeface="Calibri"/>
              </a:rPr>
              <a:t>H</a:t>
            </a:r>
            <a:r>
              <a:rPr sz="2400" b="1" spc="-10" dirty="0">
                <a:solidFill>
                  <a:prstClr val="black"/>
                </a:solidFill>
                <a:cs typeface="Calibri"/>
              </a:rPr>
              <a:t>A</a:t>
            </a:r>
            <a:r>
              <a:rPr sz="2400" b="1" spc="-20" dirty="0">
                <a:solidFill>
                  <a:prstClr val="black"/>
                </a:solidFill>
                <a:cs typeface="Calibri"/>
              </a:rPr>
              <a:t>S</a:t>
            </a:r>
            <a:r>
              <a:rPr sz="2400" b="1" spc="-195" dirty="0">
                <a:solidFill>
                  <a:prstClr val="black"/>
                </a:solidFill>
                <a:cs typeface="Calibri"/>
              </a:rPr>
              <a:t>T</a:t>
            </a:r>
            <a:r>
              <a:rPr sz="2400" b="1" dirty="0">
                <a:solidFill>
                  <a:prstClr val="black"/>
                </a:solidFill>
                <a:cs typeface="Calibri"/>
              </a:rPr>
              <a:t>ALIK</a:t>
            </a:r>
            <a:endParaRPr sz="2400">
              <a:solidFill>
                <a:prstClr val="black"/>
              </a:solidFill>
              <a:cs typeface="Calibri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16535" y="326516"/>
            <a:ext cx="8182609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EPİDEMİYOLOJİ </a:t>
            </a:r>
            <a:r>
              <a:rPr spc="-15" dirty="0"/>
              <a:t>(SAĞLIĞI </a:t>
            </a:r>
            <a:r>
              <a:rPr dirty="0"/>
              <a:t>ETKİLEYEN</a:t>
            </a:r>
            <a:r>
              <a:rPr spc="-35" dirty="0"/>
              <a:t> </a:t>
            </a:r>
            <a:r>
              <a:rPr spc="-30" dirty="0"/>
              <a:t>FAKTÖRLER)</a:t>
            </a:r>
          </a:p>
        </p:txBody>
      </p:sp>
      <p:sp>
        <p:nvSpPr>
          <p:cNvPr id="9" name="object 9"/>
          <p:cNvSpPr/>
          <p:nvPr/>
        </p:nvSpPr>
        <p:spPr>
          <a:xfrm>
            <a:off x="0" y="242315"/>
            <a:ext cx="8531352" cy="8564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040623" y="242315"/>
            <a:ext cx="582168" cy="8564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023233" y="2853054"/>
            <a:ext cx="1028700" cy="5711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079366" y="4609210"/>
            <a:ext cx="1028700" cy="51257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506973" y="3569208"/>
            <a:ext cx="647700" cy="882650"/>
          </a:xfrm>
          <a:custGeom>
            <a:avLst/>
            <a:gdLst/>
            <a:ahLst/>
            <a:cxnLst/>
            <a:rect l="l" t="t" r="r" b="b"/>
            <a:pathLst>
              <a:path w="647700" h="882650">
                <a:moveTo>
                  <a:pt x="323850" y="0"/>
                </a:moveTo>
                <a:lnTo>
                  <a:pt x="0" y="441070"/>
                </a:lnTo>
                <a:lnTo>
                  <a:pt x="323850" y="882141"/>
                </a:lnTo>
                <a:lnTo>
                  <a:pt x="323850" y="661542"/>
                </a:lnTo>
                <a:lnTo>
                  <a:pt x="647700" y="661542"/>
                </a:lnTo>
                <a:lnTo>
                  <a:pt x="647700" y="220598"/>
                </a:lnTo>
                <a:lnTo>
                  <a:pt x="323850" y="220598"/>
                </a:lnTo>
                <a:lnTo>
                  <a:pt x="323850" y="0"/>
                </a:lnTo>
                <a:close/>
              </a:path>
            </a:pathLst>
          </a:custGeom>
          <a:solidFill>
            <a:srgbClr val="565F56"/>
          </a:solid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209665" y="3264915"/>
            <a:ext cx="1997075" cy="1472565"/>
          </a:xfrm>
          <a:custGeom>
            <a:avLst/>
            <a:gdLst/>
            <a:ahLst/>
            <a:cxnLst/>
            <a:rect l="l" t="t" r="r" b="b"/>
            <a:pathLst>
              <a:path w="1997075" h="1472564">
                <a:moveTo>
                  <a:pt x="0" y="245491"/>
                </a:moveTo>
                <a:lnTo>
                  <a:pt x="4990" y="196000"/>
                </a:lnTo>
                <a:lnTo>
                  <a:pt x="19302" y="149911"/>
                </a:lnTo>
                <a:lnTo>
                  <a:pt x="41944" y="108210"/>
                </a:lnTo>
                <a:lnTo>
                  <a:pt x="71929" y="71882"/>
                </a:lnTo>
                <a:lnTo>
                  <a:pt x="108266" y="41911"/>
                </a:lnTo>
                <a:lnTo>
                  <a:pt x="149965" y="19284"/>
                </a:lnTo>
                <a:lnTo>
                  <a:pt x="196036" y="4985"/>
                </a:lnTo>
                <a:lnTo>
                  <a:pt x="245490" y="0"/>
                </a:lnTo>
                <a:lnTo>
                  <a:pt x="1751076" y="0"/>
                </a:lnTo>
                <a:lnTo>
                  <a:pt x="1800530" y="4985"/>
                </a:lnTo>
                <a:lnTo>
                  <a:pt x="1846601" y="19284"/>
                </a:lnTo>
                <a:lnTo>
                  <a:pt x="1888300" y="41911"/>
                </a:lnTo>
                <a:lnTo>
                  <a:pt x="1924637" y="71882"/>
                </a:lnTo>
                <a:lnTo>
                  <a:pt x="1954622" y="108210"/>
                </a:lnTo>
                <a:lnTo>
                  <a:pt x="1977264" y="149911"/>
                </a:lnTo>
                <a:lnTo>
                  <a:pt x="1991576" y="196000"/>
                </a:lnTo>
                <a:lnTo>
                  <a:pt x="1996566" y="245491"/>
                </a:lnTo>
                <a:lnTo>
                  <a:pt x="1996566" y="1227074"/>
                </a:lnTo>
                <a:lnTo>
                  <a:pt x="1991576" y="1276522"/>
                </a:lnTo>
                <a:lnTo>
                  <a:pt x="1977264" y="1322579"/>
                </a:lnTo>
                <a:lnTo>
                  <a:pt x="1954622" y="1364258"/>
                </a:lnTo>
                <a:lnTo>
                  <a:pt x="1924637" y="1400571"/>
                </a:lnTo>
                <a:lnTo>
                  <a:pt x="1888300" y="1430533"/>
                </a:lnTo>
                <a:lnTo>
                  <a:pt x="1846601" y="1453155"/>
                </a:lnTo>
                <a:lnTo>
                  <a:pt x="1800530" y="1467453"/>
                </a:lnTo>
                <a:lnTo>
                  <a:pt x="1751076" y="1472438"/>
                </a:lnTo>
                <a:lnTo>
                  <a:pt x="245490" y="1472438"/>
                </a:lnTo>
                <a:lnTo>
                  <a:pt x="196036" y="1467453"/>
                </a:lnTo>
                <a:lnTo>
                  <a:pt x="149965" y="1453155"/>
                </a:lnTo>
                <a:lnTo>
                  <a:pt x="108266" y="1430533"/>
                </a:lnTo>
                <a:lnTo>
                  <a:pt x="71929" y="1400571"/>
                </a:lnTo>
                <a:lnTo>
                  <a:pt x="41944" y="1364258"/>
                </a:lnTo>
                <a:lnTo>
                  <a:pt x="19302" y="1322579"/>
                </a:lnTo>
                <a:lnTo>
                  <a:pt x="4990" y="1276522"/>
                </a:lnTo>
                <a:lnTo>
                  <a:pt x="0" y="1227074"/>
                </a:lnTo>
                <a:lnTo>
                  <a:pt x="0" y="245491"/>
                </a:lnTo>
                <a:close/>
              </a:path>
            </a:pathLst>
          </a:custGeom>
          <a:ln w="38100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312789" y="3294379"/>
            <a:ext cx="1240155" cy="13068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400" b="1" i="1" spc="-5" dirty="0">
                <a:solidFill>
                  <a:prstClr val="black"/>
                </a:solidFill>
                <a:cs typeface="Calibri"/>
              </a:rPr>
              <a:t>Çevre</a:t>
            </a:r>
            <a:r>
              <a:rPr sz="1400" b="1" i="1" spc="-75" dirty="0">
                <a:solidFill>
                  <a:prstClr val="black"/>
                </a:solidFill>
                <a:cs typeface="Calibri"/>
              </a:rPr>
              <a:t> </a:t>
            </a:r>
            <a:r>
              <a:rPr sz="1400" b="1" i="1" spc="-5" dirty="0">
                <a:solidFill>
                  <a:prstClr val="black"/>
                </a:solidFill>
                <a:cs typeface="Calibri"/>
              </a:rPr>
              <a:t>Faktörleri;</a:t>
            </a:r>
            <a:endParaRPr sz="1400">
              <a:solidFill>
                <a:prstClr val="black"/>
              </a:solidFill>
              <a:cs typeface="Calibri"/>
            </a:endParaRPr>
          </a:p>
          <a:p>
            <a:pPr marL="147955" indent="-135890">
              <a:buSzPct val="92857"/>
              <a:buFontTx/>
              <a:buAutoNum type="arabicPeriod"/>
              <a:tabLst>
                <a:tab pos="148590" algn="l"/>
              </a:tabLst>
            </a:pPr>
            <a:r>
              <a:rPr sz="1400" i="1" spc="-5" dirty="0">
                <a:solidFill>
                  <a:prstClr val="black"/>
                </a:solidFill>
                <a:cs typeface="Calibri"/>
              </a:rPr>
              <a:t>Hava,</a:t>
            </a:r>
            <a:endParaRPr sz="1400">
              <a:solidFill>
                <a:prstClr val="black"/>
              </a:solidFill>
              <a:cs typeface="Calibri"/>
            </a:endParaRPr>
          </a:p>
          <a:p>
            <a:pPr marL="147955" indent="-135890">
              <a:buSzPct val="92857"/>
              <a:buFontTx/>
              <a:buAutoNum type="arabicPeriod"/>
              <a:tabLst>
                <a:tab pos="148590" algn="l"/>
              </a:tabLst>
            </a:pPr>
            <a:r>
              <a:rPr sz="1400" i="1" spc="-5" dirty="0">
                <a:solidFill>
                  <a:prstClr val="black"/>
                </a:solidFill>
                <a:cs typeface="Calibri"/>
              </a:rPr>
              <a:t>Su,</a:t>
            </a:r>
            <a:endParaRPr sz="1400">
              <a:solidFill>
                <a:prstClr val="black"/>
              </a:solidFill>
              <a:cs typeface="Calibri"/>
            </a:endParaRPr>
          </a:p>
          <a:p>
            <a:pPr marL="147955" indent="-135890">
              <a:buSzPct val="92857"/>
              <a:buFontTx/>
              <a:buAutoNum type="arabicPeriod"/>
              <a:tabLst>
                <a:tab pos="148590" algn="l"/>
              </a:tabLst>
            </a:pPr>
            <a:r>
              <a:rPr sz="1400" i="1" spc="-15" dirty="0">
                <a:solidFill>
                  <a:prstClr val="black"/>
                </a:solidFill>
                <a:cs typeface="Calibri"/>
              </a:rPr>
              <a:t>Besinler,</a:t>
            </a:r>
            <a:endParaRPr sz="1400">
              <a:solidFill>
                <a:prstClr val="black"/>
              </a:solidFill>
              <a:cs typeface="Calibri"/>
            </a:endParaRPr>
          </a:p>
          <a:p>
            <a:pPr marL="12700" marR="5080">
              <a:buSzPct val="92857"/>
              <a:buFontTx/>
              <a:buAutoNum type="arabicPeriod"/>
              <a:tabLst>
                <a:tab pos="148590" algn="l"/>
              </a:tabLst>
            </a:pPr>
            <a:r>
              <a:rPr sz="1400" i="1" spc="-5" dirty="0">
                <a:solidFill>
                  <a:prstClr val="black"/>
                </a:solidFill>
                <a:cs typeface="Calibri"/>
              </a:rPr>
              <a:t>İklim şartları,  </a:t>
            </a:r>
            <a:r>
              <a:rPr sz="1400" i="1" spc="-10" dirty="0">
                <a:solidFill>
                  <a:prstClr val="black"/>
                </a:solidFill>
                <a:cs typeface="Calibri"/>
              </a:rPr>
              <a:t>5.Ekolojik</a:t>
            </a:r>
            <a:r>
              <a:rPr sz="1400" i="1" spc="-60" dirty="0">
                <a:solidFill>
                  <a:prstClr val="black"/>
                </a:solidFill>
                <a:cs typeface="Calibri"/>
              </a:rPr>
              <a:t> </a:t>
            </a:r>
            <a:r>
              <a:rPr sz="1400" i="1" spc="-5" dirty="0">
                <a:solidFill>
                  <a:prstClr val="black"/>
                </a:solidFill>
                <a:cs typeface="Calibri"/>
              </a:rPr>
              <a:t>denge,</a:t>
            </a:r>
            <a:endParaRPr sz="1400">
              <a:solidFill>
                <a:prstClr val="black"/>
              </a:solidFill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8265688" y="3612581"/>
            <a:ext cx="767247" cy="77962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8243951" y="3603218"/>
            <a:ext cx="798830" cy="798830"/>
          </a:xfrm>
          <a:custGeom>
            <a:avLst/>
            <a:gdLst/>
            <a:ahLst/>
            <a:cxnLst/>
            <a:rect l="l" t="t" r="r" b="b"/>
            <a:pathLst>
              <a:path w="798829" h="798829">
                <a:moveTo>
                  <a:pt x="0" y="798347"/>
                </a:moveTo>
                <a:lnTo>
                  <a:pt x="798347" y="798347"/>
                </a:lnTo>
                <a:lnTo>
                  <a:pt x="798347" y="0"/>
                </a:lnTo>
                <a:lnTo>
                  <a:pt x="0" y="0"/>
                </a:lnTo>
                <a:lnTo>
                  <a:pt x="0" y="798347"/>
                </a:lnTo>
                <a:close/>
              </a:path>
            </a:pathLst>
          </a:custGeom>
          <a:ln w="6350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54747" y="3217291"/>
            <a:ext cx="1997075" cy="1646555"/>
          </a:xfrm>
          <a:custGeom>
            <a:avLst/>
            <a:gdLst/>
            <a:ahLst/>
            <a:cxnLst/>
            <a:rect l="l" t="t" r="r" b="b"/>
            <a:pathLst>
              <a:path w="1997075" h="1646554">
                <a:moveTo>
                  <a:pt x="0" y="274447"/>
                </a:moveTo>
                <a:lnTo>
                  <a:pt x="4420" y="225131"/>
                </a:lnTo>
                <a:lnTo>
                  <a:pt x="17166" y="178708"/>
                </a:lnTo>
                <a:lnTo>
                  <a:pt x="37462" y="135955"/>
                </a:lnTo>
                <a:lnTo>
                  <a:pt x="64533" y="97649"/>
                </a:lnTo>
                <a:lnTo>
                  <a:pt x="97604" y="64566"/>
                </a:lnTo>
                <a:lnTo>
                  <a:pt x="135901" y="37483"/>
                </a:lnTo>
                <a:lnTo>
                  <a:pt x="178648" y="17177"/>
                </a:lnTo>
                <a:lnTo>
                  <a:pt x="225072" y="4423"/>
                </a:lnTo>
                <a:lnTo>
                  <a:pt x="274396" y="0"/>
                </a:lnTo>
                <a:lnTo>
                  <a:pt x="1722031" y="0"/>
                </a:lnTo>
                <a:lnTo>
                  <a:pt x="1771346" y="4423"/>
                </a:lnTo>
                <a:lnTo>
                  <a:pt x="1817769" y="17177"/>
                </a:lnTo>
                <a:lnTo>
                  <a:pt x="1860522" y="37483"/>
                </a:lnTo>
                <a:lnTo>
                  <a:pt x="1898828" y="64566"/>
                </a:lnTo>
                <a:lnTo>
                  <a:pt x="1931911" y="97649"/>
                </a:lnTo>
                <a:lnTo>
                  <a:pt x="1958994" y="135955"/>
                </a:lnTo>
                <a:lnTo>
                  <a:pt x="1979300" y="178708"/>
                </a:lnTo>
                <a:lnTo>
                  <a:pt x="1992054" y="225131"/>
                </a:lnTo>
                <a:lnTo>
                  <a:pt x="1996478" y="274447"/>
                </a:lnTo>
                <a:lnTo>
                  <a:pt x="1996478" y="1371981"/>
                </a:lnTo>
                <a:lnTo>
                  <a:pt x="1992054" y="1421296"/>
                </a:lnTo>
                <a:lnTo>
                  <a:pt x="1979300" y="1467719"/>
                </a:lnTo>
                <a:lnTo>
                  <a:pt x="1958994" y="1510472"/>
                </a:lnTo>
                <a:lnTo>
                  <a:pt x="1931911" y="1548778"/>
                </a:lnTo>
                <a:lnTo>
                  <a:pt x="1898828" y="1581861"/>
                </a:lnTo>
                <a:lnTo>
                  <a:pt x="1860522" y="1608944"/>
                </a:lnTo>
                <a:lnTo>
                  <a:pt x="1817769" y="1629250"/>
                </a:lnTo>
                <a:lnTo>
                  <a:pt x="1771346" y="1642004"/>
                </a:lnTo>
                <a:lnTo>
                  <a:pt x="1722031" y="1646428"/>
                </a:lnTo>
                <a:lnTo>
                  <a:pt x="274396" y="1646428"/>
                </a:lnTo>
                <a:lnTo>
                  <a:pt x="225072" y="1642004"/>
                </a:lnTo>
                <a:lnTo>
                  <a:pt x="178648" y="1629250"/>
                </a:lnTo>
                <a:lnTo>
                  <a:pt x="135901" y="1608944"/>
                </a:lnTo>
                <a:lnTo>
                  <a:pt x="97604" y="1581861"/>
                </a:lnTo>
                <a:lnTo>
                  <a:pt x="64533" y="1548778"/>
                </a:lnTo>
                <a:lnTo>
                  <a:pt x="37462" y="1510472"/>
                </a:lnTo>
                <a:lnTo>
                  <a:pt x="17166" y="1467719"/>
                </a:lnTo>
                <a:lnTo>
                  <a:pt x="4420" y="1421296"/>
                </a:lnTo>
                <a:lnTo>
                  <a:pt x="0" y="1371981"/>
                </a:lnTo>
                <a:lnTo>
                  <a:pt x="0" y="274447"/>
                </a:lnTo>
                <a:close/>
              </a:path>
            </a:pathLst>
          </a:custGeom>
          <a:ln w="38100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76045" y="3284982"/>
            <a:ext cx="1522730" cy="1520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spcBef>
                <a:spcPts val="105"/>
              </a:spcBef>
            </a:pPr>
            <a:r>
              <a:rPr sz="1400" b="1" i="1" spc="-10" dirty="0">
                <a:solidFill>
                  <a:prstClr val="black"/>
                </a:solidFill>
                <a:cs typeface="Calibri"/>
              </a:rPr>
              <a:t>İşyeri </a:t>
            </a:r>
            <a:r>
              <a:rPr sz="1400" b="1" i="1" spc="-5" dirty="0">
                <a:solidFill>
                  <a:prstClr val="black"/>
                </a:solidFill>
                <a:cs typeface="Calibri"/>
              </a:rPr>
              <a:t>Faktörleri;  </a:t>
            </a:r>
            <a:r>
              <a:rPr sz="1400" i="1" spc="-5" dirty="0">
                <a:solidFill>
                  <a:prstClr val="black"/>
                </a:solidFill>
                <a:cs typeface="Calibri"/>
              </a:rPr>
              <a:t>1.Fiziksel,  2.Kimyasal,  </a:t>
            </a:r>
            <a:r>
              <a:rPr sz="1400" i="1" dirty="0">
                <a:solidFill>
                  <a:prstClr val="black"/>
                </a:solidFill>
                <a:cs typeface="Calibri"/>
              </a:rPr>
              <a:t>3.Biyolojik,  </a:t>
            </a:r>
            <a:r>
              <a:rPr sz="1400" i="1" spc="-10" dirty="0">
                <a:solidFill>
                  <a:prstClr val="black"/>
                </a:solidFill>
                <a:cs typeface="Calibri"/>
              </a:rPr>
              <a:t>4.Psikososyal,  5.Kaza faktörleri,  </a:t>
            </a:r>
            <a:r>
              <a:rPr sz="1400" i="1" spc="-5" dirty="0">
                <a:solidFill>
                  <a:prstClr val="black"/>
                </a:solidFill>
                <a:cs typeface="Calibri"/>
              </a:rPr>
              <a:t>6</a:t>
            </a:r>
            <a:r>
              <a:rPr sz="1400" i="1" spc="5" dirty="0">
                <a:solidFill>
                  <a:prstClr val="black"/>
                </a:solidFill>
                <a:cs typeface="Calibri"/>
              </a:rPr>
              <a:t>.</a:t>
            </a:r>
            <a:r>
              <a:rPr sz="1400" i="1" spc="-10" dirty="0">
                <a:solidFill>
                  <a:prstClr val="black"/>
                </a:solidFill>
                <a:cs typeface="Calibri"/>
              </a:rPr>
              <a:t>K</a:t>
            </a:r>
            <a:r>
              <a:rPr sz="1400" i="1" spc="-5" dirty="0">
                <a:solidFill>
                  <a:prstClr val="black"/>
                </a:solidFill>
                <a:cs typeface="Calibri"/>
              </a:rPr>
              <a:t>ültü</a:t>
            </a:r>
            <a:r>
              <a:rPr sz="1400" i="1" dirty="0">
                <a:solidFill>
                  <a:prstClr val="black"/>
                </a:solidFill>
                <a:cs typeface="Calibri"/>
              </a:rPr>
              <a:t>rel-</a:t>
            </a:r>
            <a:r>
              <a:rPr sz="1400" i="1" spc="-5" dirty="0">
                <a:solidFill>
                  <a:prstClr val="black"/>
                </a:solidFill>
                <a:cs typeface="Calibri"/>
              </a:rPr>
              <a:t>E</a:t>
            </a:r>
            <a:r>
              <a:rPr sz="1400" i="1" spc="-55" dirty="0">
                <a:solidFill>
                  <a:prstClr val="black"/>
                </a:solidFill>
                <a:cs typeface="Calibri"/>
              </a:rPr>
              <a:t>k</a:t>
            </a:r>
            <a:r>
              <a:rPr sz="1400" i="1" spc="-5" dirty="0">
                <a:solidFill>
                  <a:prstClr val="black"/>
                </a:solidFill>
                <a:cs typeface="Calibri"/>
              </a:rPr>
              <a:t>onom</a:t>
            </a:r>
            <a:r>
              <a:rPr sz="1400" i="1" dirty="0">
                <a:solidFill>
                  <a:prstClr val="black"/>
                </a:solidFill>
                <a:cs typeface="Calibri"/>
              </a:rPr>
              <a:t>ik,</a:t>
            </a:r>
            <a:endParaRPr sz="1400">
              <a:solidFill>
                <a:prstClr val="black"/>
              </a:solidFill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16639" y="3810561"/>
            <a:ext cx="782455" cy="67749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11876" y="3691229"/>
            <a:ext cx="802005" cy="802005"/>
          </a:xfrm>
          <a:custGeom>
            <a:avLst/>
            <a:gdLst/>
            <a:ahLst/>
            <a:cxnLst/>
            <a:rect l="l" t="t" r="r" b="b"/>
            <a:pathLst>
              <a:path w="802005" h="802004">
                <a:moveTo>
                  <a:pt x="0" y="801522"/>
                </a:moveTo>
                <a:lnTo>
                  <a:pt x="801522" y="801522"/>
                </a:lnTo>
                <a:lnTo>
                  <a:pt x="801522" y="0"/>
                </a:lnTo>
                <a:lnTo>
                  <a:pt x="0" y="0"/>
                </a:lnTo>
                <a:lnTo>
                  <a:pt x="0" y="801522"/>
                </a:lnTo>
                <a:close/>
              </a:path>
            </a:pathLst>
          </a:custGeom>
          <a:ln w="9525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593591" y="5161915"/>
            <a:ext cx="1996439" cy="1614170"/>
          </a:xfrm>
          <a:custGeom>
            <a:avLst/>
            <a:gdLst/>
            <a:ahLst/>
            <a:cxnLst/>
            <a:rect l="l" t="t" r="r" b="b"/>
            <a:pathLst>
              <a:path w="1996439" h="1614170">
                <a:moveTo>
                  <a:pt x="0" y="268986"/>
                </a:moveTo>
                <a:lnTo>
                  <a:pt x="4332" y="220626"/>
                </a:lnTo>
                <a:lnTo>
                  <a:pt x="16824" y="175114"/>
                </a:lnTo>
                <a:lnTo>
                  <a:pt x="36717" y="133208"/>
                </a:lnTo>
                <a:lnTo>
                  <a:pt x="63251" y="95668"/>
                </a:lnTo>
                <a:lnTo>
                  <a:pt x="95668" y="63251"/>
                </a:lnTo>
                <a:lnTo>
                  <a:pt x="133208" y="36717"/>
                </a:lnTo>
                <a:lnTo>
                  <a:pt x="175114" y="16824"/>
                </a:lnTo>
                <a:lnTo>
                  <a:pt x="220626" y="4332"/>
                </a:lnTo>
                <a:lnTo>
                  <a:pt x="268986" y="0"/>
                </a:lnTo>
                <a:lnTo>
                  <a:pt x="1727581" y="0"/>
                </a:lnTo>
                <a:lnTo>
                  <a:pt x="1775902" y="4332"/>
                </a:lnTo>
                <a:lnTo>
                  <a:pt x="1821385" y="16824"/>
                </a:lnTo>
                <a:lnTo>
                  <a:pt x="1863268" y="36717"/>
                </a:lnTo>
                <a:lnTo>
                  <a:pt x="1900793" y="63251"/>
                </a:lnTo>
                <a:lnTo>
                  <a:pt x="1933199" y="95668"/>
                </a:lnTo>
                <a:lnTo>
                  <a:pt x="1959727" y="133208"/>
                </a:lnTo>
                <a:lnTo>
                  <a:pt x="1979616" y="175114"/>
                </a:lnTo>
                <a:lnTo>
                  <a:pt x="1992107" y="220626"/>
                </a:lnTo>
                <a:lnTo>
                  <a:pt x="1996440" y="268986"/>
                </a:lnTo>
                <a:lnTo>
                  <a:pt x="1996440" y="1344752"/>
                </a:lnTo>
                <a:lnTo>
                  <a:pt x="1992107" y="1393097"/>
                </a:lnTo>
                <a:lnTo>
                  <a:pt x="1979616" y="1438599"/>
                </a:lnTo>
                <a:lnTo>
                  <a:pt x="1959727" y="1480498"/>
                </a:lnTo>
                <a:lnTo>
                  <a:pt x="1933199" y="1518036"/>
                </a:lnTo>
                <a:lnTo>
                  <a:pt x="1900793" y="1550452"/>
                </a:lnTo>
                <a:lnTo>
                  <a:pt x="1863268" y="1576987"/>
                </a:lnTo>
                <a:lnTo>
                  <a:pt x="1821385" y="1596881"/>
                </a:lnTo>
                <a:lnTo>
                  <a:pt x="1775902" y="1609374"/>
                </a:lnTo>
                <a:lnTo>
                  <a:pt x="1727581" y="1613707"/>
                </a:lnTo>
                <a:lnTo>
                  <a:pt x="268986" y="1613707"/>
                </a:lnTo>
                <a:lnTo>
                  <a:pt x="220626" y="1609374"/>
                </a:lnTo>
                <a:lnTo>
                  <a:pt x="175114" y="1596881"/>
                </a:lnTo>
                <a:lnTo>
                  <a:pt x="133208" y="1576987"/>
                </a:lnTo>
                <a:lnTo>
                  <a:pt x="95668" y="1550452"/>
                </a:lnTo>
                <a:lnTo>
                  <a:pt x="63251" y="1518036"/>
                </a:lnTo>
                <a:lnTo>
                  <a:pt x="36717" y="1480498"/>
                </a:lnTo>
                <a:lnTo>
                  <a:pt x="16824" y="1438599"/>
                </a:lnTo>
                <a:lnTo>
                  <a:pt x="4332" y="1393097"/>
                </a:lnTo>
                <a:lnTo>
                  <a:pt x="0" y="1344752"/>
                </a:lnTo>
                <a:lnTo>
                  <a:pt x="0" y="268986"/>
                </a:lnTo>
                <a:close/>
              </a:path>
            </a:pathLst>
          </a:custGeom>
          <a:ln w="38100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696461" y="5225541"/>
            <a:ext cx="1519555" cy="1520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8110">
              <a:spcBef>
                <a:spcPts val="100"/>
              </a:spcBef>
            </a:pPr>
            <a:r>
              <a:rPr sz="1400" b="1" i="1" spc="-5" dirty="0">
                <a:solidFill>
                  <a:prstClr val="black"/>
                </a:solidFill>
                <a:cs typeface="Calibri"/>
              </a:rPr>
              <a:t>Bireysel </a:t>
            </a:r>
            <a:r>
              <a:rPr sz="1400" b="1" i="1" spc="-10" dirty="0">
                <a:solidFill>
                  <a:prstClr val="black"/>
                </a:solidFill>
                <a:cs typeface="Calibri"/>
              </a:rPr>
              <a:t>Faktörleri;  </a:t>
            </a:r>
            <a:r>
              <a:rPr sz="1400" i="1" dirty="0">
                <a:solidFill>
                  <a:prstClr val="black"/>
                </a:solidFill>
                <a:cs typeface="Calibri"/>
              </a:rPr>
              <a:t>1.Genetik,  2.Beslenme,</a:t>
            </a:r>
            <a:endParaRPr sz="1400">
              <a:solidFill>
                <a:prstClr val="black"/>
              </a:solidFill>
              <a:cs typeface="Calibri"/>
            </a:endParaRPr>
          </a:p>
          <a:p>
            <a:pPr marL="12700" marR="5080">
              <a:spcBef>
                <a:spcPts val="5"/>
              </a:spcBef>
            </a:pPr>
            <a:r>
              <a:rPr sz="1400" i="1" spc="-10" dirty="0">
                <a:solidFill>
                  <a:prstClr val="black"/>
                </a:solidFill>
                <a:cs typeface="Calibri"/>
              </a:rPr>
              <a:t>3.Yaş-Cinsiyet-Irk,  </a:t>
            </a:r>
            <a:r>
              <a:rPr sz="1400" i="1" spc="-5" dirty="0">
                <a:solidFill>
                  <a:prstClr val="black"/>
                </a:solidFill>
                <a:cs typeface="Calibri"/>
              </a:rPr>
              <a:t>4.Hastalık-Bağışıklık,  </a:t>
            </a:r>
            <a:r>
              <a:rPr sz="1400" i="1" dirty="0">
                <a:solidFill>
                  <a:prstClr val="black"/>
                </a:solidFill>
                <a:cs typeface="Calibri"/>
              </a:rPr>
              <a:t>5.Kişilik,</a:t>
            </a:r>
            <a:endParaRPr sz="1400">
              <a:solidFill>
                <a:prstClr val="black"/>
              </a:solidFill>
              <a:cs typeface="Calibri"/>
            </a:endParaRPr>
          </a:p>
          <a:p>
            <a:pPr marL="12700"/>
            <a:r>
              <a:rPr sz="1400" i="1" spc="-5" dirty="0">
                <a:solidFill>
                  <a:prstClr val="black"/>
                </a:solidFill>
                <a:cs typeface="Calibri"/>
              </a:rPr>
              <a:t>6.Fiziksel</a:t>
            </a:r>
            <a:r>
              <a:rPr sz="1400" i="1" spc="-35" dirty="0">
                <a:solidFill>
                  <a:prstClr val="black"/>
                </a:solidFill>
                <a:cs typeface="Calibri"/>
              </a:rPr>
              <a:t> </a:t>
            </a:r>
            <a:r>
              <a:rPr sz="1400" i="1" spc="-10" dirty="0">
                <a:solidFill>
                  <a:prstClr val="black"/>
                </a:solidFill>
                <a:cs typeface="Calibri"/>
              </a:rPr>
              <a:t>kapasite,</a:t>
            </a:r>
            <a:endParaRPr sz="1400">
              <a:solidFill>
                <a:prstClr val="black"/>
              </a:solidFill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764027" y="5582302"/>
            <a:ext cx="791997" cy="78245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759329" y="5567997"/>
            <a:ext cx="802005" cy="802005"/>
          </a:xfrm>
          <a:custGeom>
            <a:avLst/>
            <a:gdLst/>
            <a:ahLst/>
            <a:cxnLst/>
            <a:rect l="l" t="t" r="r" b="b"/>
            <a:pathLst>
              <a:path w="802004" h="802004">
                <a:moveTo>
                  <a:pt x="0" y="801522"/>
                </a:moveTo>
                <a:lnTo>
                  <a:pt x="801522" y="801522"/>
                </a:lnTo>
                <a:lnTo>
                  <a:pt x="801522" y="0"/>
                </a:lnTo>
                <a:lnTo>
                  <a:pt x="0" y="0"/>
                </a:lnTo>
                <a:lnTo>
                  <a:pt x="0" y="801522"/>
                </a:lnTo>
                <a:close/>
              </a:path>
            </a:pathLst>
          </a:custGeom>
          <a:ln w="9525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532759" y="1154175"/>
            <a:ext cx="1996439" cy="1653539"/>
          </a:xfrm>
          <a:custGeom>
            <a:avLst/>
            <a:gdLst/>
            <a:ahLst/>
            <a:cxnLst/>
            <a:rect l="l" t="t" r="r" b="b"/>
            <a:pathLst>
              <a:path w="1996439" h="1653539">
                <a:moveTo>
                  <a:pt x="0" y="275589"/>
                </a:moveTo>
                <a:lnTo>
                  <a:pt x="4437" y="226034"/>
                </a:lnTo>
                <a:lnTo>
                  <a:pt x="17233" y="179399"/>
                </a:lnTo>
                <a:lnTo>
                  <a:pt x="37610" y="136463"/>
                </a:lnTo>
                <a:lnTo>
                  <a:pt x="64792" y="98002"/>
                </a:lnTo>
                <a:lnTo>
                  <a:pt x="98002" y="64792"/>
                </a:lnTo>
                <a:lnTo>
                  <a:pt x="136463" y="37610"/>
                </a:lnTo>
                <a:lnTo>
                  <a:pt x="179399" y="17233"/>
                </a:lnTo>
                <a:lnTo>
                  <a:pt x="226034" y="4437"/>
                </a:lnTo>
                <a:lnTo>
                  <a:pt x="275589" y="0"/>
                </a:lnTo>
                <a:lnTo>
                  <a:pt x="1720850" y="0"/>
                </a:lnTo>
                <a:lnTo>
                  <a:pt x="1770372" y="4437"/>
                </a:lnTo>
                <a:lnTo>
                  <a:pt x="1816988" y="17233"/>
                </a:lnTo>
                <a:lnTo>
                  <a:pt x="1859919" y="37610"/>
                </a:lnTo>
                <a:lnTo>
                  <a:pt x="1898385" y="64792"/>
                </a:lnTo>
                <a:lnTo>
                  <a:pt x="1931605" y="98002"/>
                </a:lnTo>
                <a:lnTo>
                  <a:pt x="1958800" y="136463"/>
                </a:lnTo>
                <a:lnTo>
                  <a:pt x="1979191" y="179399"/>
                </a:lnTo>
                <a:lnTo>
                  <a:pt x="1991997" y="226034"/>
                </a:lnTo>
                <a:lnTo>
                  <a:pt x="1996439" y="275589"/>
                </a:lnTo>
                <a:lnTo>
                  <a:pt x="1996439" y="1377950"/>
                </a:lnTo>
                <a:lnTo>
                  <a:pt x="1991997" y="1427472"/>
                </a:lnTo>
                <a:lnTo>
                  <a:pt x="1979191" y="1474088"/>
                </a:lnTo>
                <a:lnTo>
                  <a:pt x="1958800" y="1517019"/>
                </a:lnTo>
                <a:lnTo>
                  <a:pt x="1931605" y="1555485"/>
                </a:lnTo>
                <a:lnTo>
                  <a:pt x="1898385" y="1588705"/>
                </a:lnTo>
                <a:lnTo>
                  <a:pt x="1859919" y="1615900"/>
                </a:lnTo>
                <a:lnTo>
                  <a:pt x="1816988" y="1636291"/>
                </a:lnTo>
                <a:lnTo>
                  <a:pt x="1770372" y="1649097"/>
                </a:lnTo>
                <a:lnTo>
                  <a:pt x="1720850" y="1653539"/>
                </a:lnTo>
                <a:lnTo>
                  <a:pt x="275589" y="1653539"/>
                </a:lnTo>
                <a:lnTo>
                  <a:pt x="226034" y="1649097"/>
                </a:lnTo>
                <a:lnTo>
                  <a:pt x="179399" y="1636291"/>
                </a:lnTo>
                <a:lnTo>
                  <a:pt x="136463" y="1615900"/>
                </a:lnTo>
                <a:lnTo>
                  <a:pt x="98002" y="1588705"/>
                </a:lnTo>
                <a:lnTo>
                  <a:pt x="64792" y="1555485"/>
                </a:lnTo>
                <a:lnTo>
                  <a:pt x="37610" y="1517019"/>
                </a:lnTo>
                <a:lnTo>
                  <a:pt x="17233" y="1474088"/>
                </a:lnTo>
                <a:lnTo>
                  <a:pt x="4437" y="1427472"/>
                </a:lnTo>
                <a:lnTo>
                  <a:pt x="0" y="1377950"/>
                </a:lnTo>
                <a:lnTo>
                  <a:pt x="0" y="275589"/>
                </a:lnTo>
                <a:close/>
              </a:path>
            </a:pathLst>
          </a:custGeom>
          <a:ln w="38100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635502" y="1192479"/>
            <a:ext cx="1355090" cy="1520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spcBef>
                <a:spcPts val="105"/>
              </a:spcBef>
            </a:pPr>
            <a:r>
              <a:rPr sz="1400" b="1" i="1" spc="-15" dirty="0">
                <a:solidFill>
                  <a:prstClr val="black"/>
                </a:solidFill>
                <a:cs typeface="Calibri"/>
              </a:rPr>
              <a:t>Etken </a:t>
            </a:r>
            <a:r>
              <a:rPr sz="1400" b="1" i="1" spc="-5" dirty="0">
                <a:solidFill>
                  <a:prstClr val="black"/>
                </a:solidFill>
                <a:cs typeface="Calibri"/>
              </a:rPr>
              <a:t>Özellikleri;  </a:t>
            </a:r>
            <a:r>
              <a:rPr sz="1400" i="1" spc="-5" dirty="0">
                <a:solidFill>
                  <a:prstClr val="black"/>
                </a:solidFill>
                <a:cs typeface="Calibri"/>
              </a:rPr>
              <a:t>1.Fiziksel yapısı,  </a:t>
            </a:r>
            <a:r>
              <a:rPr sz="1400" i="1" spc="-15" dirty="0">
                <a:solidFill>
                  <a:prstClr val="black"/>
                </a:solidFill>
                <a:cs typeface="Calibri"/>
              </a:rPr>
              <a:t>2.Toksisite </a:t>
            </a:r>
            <a:r>
              <a:rPr sz="1400" i="1" spc="-10" dirty="0">
                <a:solidFill>
                  <a:prstClr val="black"/>
                </a:solidFill>
                <a:cs typeface="Calibri"/>
              </a:rPr>
              <a:t>düzeyi,  3.Potenti,  </a:t>
            </a:r>
            <a:r>
              <a:rPr sz="1400" i="1" spc="-15" dirty="0">
                <a:solidFill>
                  <a:prstClr val="black"/>
                </a:solidFill>
                <a:cs typeface="Calibri"/>
              </a:rPr>
              <a:t>4.Yoğunluk </a:t>
            </a:r>
            <a:r>
              <a:rPr sz="1400" i="1" spc="-10" dirty="0">
                <a:solidFill>
                  <a:prstClr val="black"/>
                </a:solidFill>
                <a:cs typeface="Calibri"/>
              </a:rPr>
              <a:t>düzeyi,  </a:t>
            </a:r>
            <a:r>
              <a:rPr sz="1400" i="1" spc="-5" dirty="0">
                <a:solidFill>
                  <a:prstClr val="black"/>
                </a:solidFill>
                <a:cs typeface="Calibri"/>
              </a:rPr>
              <a:t>5.Dalga </a:t>
            </a:r>
            <a:r>
              <a:rPr sz="1400" i="1" spc="-10" dirty="0">
                <a:solidFill>
                  <a:prstClr val="black"/>
                </a:solidFill>
                <a:cs typeface="Calibri"/>
              </a:rPr>
              <a:t>boyu,  </a:t>
            </a:r>
            <a:r>
              <a:rPr sz="1400" i="1" spc="-5" dirty="0">
                <a:solidFill>
                  <a:prstClr val="black"/>
                </a:solidFill>
                <a:cs typeface="Calibri"/>
              </a:rPr>
              <a:t>6.Çözünürlüğü,</a:t>
            </a:r>
            <a:endParaRPr sz="1400">
              <a:solidFill>
                <a:prstClr val="black"/>
              </a:solidFill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768974" y="1613832"/>
            <a:ext cx="696576" cy="74428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697479" y="1570964"/>
            <a:ext cx="802005" cy="802005"/>
          </a:xfrm>
          <a:custGeom>
            <a:avLst/>
            <a:gdLst/>
            <a:ahLst/>
            <a:cxnLst/>
            <a:rect l="l" t="t" r="r" b="b"/>
            <a:pathLst>
              <a:path w="802004" h="802005">
                <a:moveTo>
                  <a:pt x="0" y="801522"/>
                </a:moveTo>
                <a:lnTo>
                  <a:pt x="801522" y="801522"/>
                </a:lnTo>
                <a:lnTo>
                  <a:pt x="801522" y="0"/>
                </a:lnTo>
                <a:lnTo>
                  <a:pt x="0" y="0"/>
                </a:lnTo>
                <a:lnTo>
                  <a:pt x="0" y="801522"/>
                </a:lnTo>
                <a:close/>
              </a:path>
            </a:pathLst>
          </a:custGeom>
          <a:ln w="9525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21443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793</Words>
  <Application>Microsoft Office PowerPoint</Application>
  <PresentationFormat>Ekran Gösterisi (4:3)</PresentationFormat>
  <Paragraphs>118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8</vt:i4>
      </vt:variant>
      <vt:variant>
        <vt:lpstr>Slayt Başlıkları</vt:lpstr>
      </vt:variant>
      <vt:variant>
        <vt:i4>16</vt:i4>
      </vt:variant>
    </vt:vector>
  </HeadingPairs>
  <TitlesOfParts>
    <vt:vector size="24" baseType="lpstr">
      <vt:lpstr>Ofis Teması</vt:lpstr>
      <vt:lpstr>Varsayılan Tasarım</vt:lpstr>
      <vt:lpstr>Office Theme</vt:lpstr>
      <vt:lpstr>1_Office Theme</vt:lpstr>
      <vt:lpstr>2_Office Theme</vt:lpstr>
      <vt:lpstr>3_Office Theme</vt:lpstr>
      <vt:lpstr>4_Office Theme</vt:lpstr>
      <vt:lpstr>5_Office Theme</vt:lpstr>
      <vt:lpstr>1. EPİDEMİYOLOJİYE GİRİŞ</vt:lpstr>
      <vt:lpstr>PowerPoint Sunusu</vt:lpstr>
      <vt:lpstr>EPİDEMİYOLJİ</vt:lpstr>
      <vt:lpstr>EPİDEMİYOLJİ</vt:lpstr>
      <vt:lpstr>PowerPoint Sunusu</vt:lpstr>
      <vt:lpstr>EPİDEMİYOLOJİNİN ÖZELLİKLERİ</vt:lpstr>
      <vt:lpstr>EPİDEMİYOLOJİNİN ÖZELLİKLERİ</vt:lpstr>
      <vt:lpstr>EPİDEMİYOLOJİNİN ÖZELLİKLERİ</vt:lpstr>
      <vt:lpstr>EPİDEMİYOLOJİ (SAĞLIĞI ETKİLEYEN FAKTÖRLER)</vt:lpstr>
      <vt:lpstr>EPİDEMİYOLOJİ</vt:lpstr>
      <vt:lpstr>EPİDEMİYOLOJİ</vt:lpstr>
      <vt:lpstr>Bazı Epidemiyolojik Tanımlar </vt:lpstr>
      <vt:lpstr>İnsidans: Belli bir bölgede, belli bir süre içinde görülen yeni hastalık olgularının sayısı (hastalığı yeni edinenlerin sayısı)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Fuat Yalman</dc:creator>
  <cp:lastModifiedBy>Windows Kullanıcısı</cp:lastModifiedBy>
  <cp:revision>31</cp:revision>
  <dcterms:created xsi:type="dcterms:W3CDTF">2020-02-14T07:03:11Z</dcterms:created>
  <dcterms:modified xsi:type="dcterms:W3CDTF">2020-02-15T11:15:56Z</dcterms:modified>
</cp:coreProperties>
</file>