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64" r:id="rId2"/>
  </p:sldMasterIdLst>
  <p:sldIdLst>
    <p:sldId id="278" r:id="rId3"/>
    <p:sldId id="257" r:id="rId4"/>
    <p:sldId id="258" r:id="rId5"/>
    <p:sldId id="259" r:id="rId6"/>
    <p:sldId id="260" r:id="rId7"/>
    <p:sldId id="266" r:id="rId8"/>
    <p:sldId id="261" r:id="rId9"/>
    <p:sldId id="262" r:id="rId10"/>
    <p:sldId id="265" r:id="rId11"/>
    <p:sldId id="273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20DD-5B6D-40BF-8493-A6B52D484E6B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2176B-0E47-46AC-8F43-DAB4B8A37D0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2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20DD-5B6D-40BF-8493-A6B52D484E6B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2176B-0E47-46AC-8F43-DAB4B8A37D0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541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20DD-5B6D-40BF-8493-A6B52D484E6B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2176B-0E47-46AC-8F43-DAB4B8A37D0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623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20DD-5B6D-40BF-8493-A6B52D484E6B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2176B-0E47-46AC-8F43-DAB4B8A37D0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24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20DD-5B6D-40BF-8493-A6B52D484E6B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2176B-0E47-46AC-8F43-DAB4B8A37D0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394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20DD-5B6D-40BF-8493-A6B52D484E6B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2176B-0E47-46AC-8F43-DAB4B8A37D0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888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20DD-5B6D-40BF-8493-A6B52D484E6B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2176B-0E47-46AC-8F43-DAB4B8A37D0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020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20DD-5B6D-40BF-8493-A6B52D484E6B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2176B-0E47-46AC-8F43-DAB4B8A37D0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69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20DD-5B6D-40BF-8493-A6B52D484E6B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2176B-0E47-46AC-8F43-DAB4B8A37D0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43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20DD-5B6D-40BF-8493-A6B52D484E6B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2176B-0E47-46AC-8F43-DAB4B8A37D0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907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20DD-5B6D-40BF-8493-A6B52D484E6B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2176B-0E47-46AC-8F43-DAB4B8A37D0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22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2/26/2026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2/26/2026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2/26/2026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2/26/2026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2/26/2026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2/26/2026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20DD-5B6D-40BF-8493-A6B52D484E6B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2176B-0E47-46AC-8F43-DAB4B8A37D0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3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09600" y="2590803"/>
            <a:ext cx="10945216" cy="1163215"/>
          </a:xfrm>
        </p:spPr>
        <p:txBody>
          <a:bodyPr/>
          <a:lstStyle/>
          <a:p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DÜZCE ÜNİVERSİTESİ</a:t>
            </a:r>
            <a:b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TURİZM FAKÜLTESİ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GASTRONOMİ 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MUTFAK 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SANATLARI BÖLÜMÜ</a:t>
            </a:r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08001" y="4495800"/>
            <a:ext cx="11329259" cy="943744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VEDAT KAYIŞ</a:t>
            </a:r>
          </a:p>
          <a:p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TEMEL MUTFAK BİLGİSİ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789" y="0"/>
            <a:ext cx="2154211" cy="188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2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020174"/>
          </a:xfrm>
        </p:spPr>
        <p:txBody>
          <a:bodyPr/>
          <a:lstStyle/>
          <a:p>
            <a:r>
              <a:rPr lang="tr-TR" dirty="0"/>
              <a:t>Mutfağın Fiziksel Özellikleri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6656" y="1532586"/>
            <a:ext cx="10753725" cy="5087155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Aydınlatma 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Havalandırma- </a:t>
            </a:r>
            <a:r>
              <a:rPr lang="tr-TR" dirty="0">
                <a:latin typeface="Calibri" pitchFamily="34" charset="0"/>
                <a:cs typeface="Calibri" pitchFamily="34" charset="0"/>
              </a:rPr>
              <a:t>Davlumbazlar yerden yüksekliği 190-210 cm</a:t>
            </a:r>
          </a:p>
          <a:p>
            <a:pPr>
              <a:buFont typeface="Wingdings" pitchFamily="2" charset="2"/>
              <a:buChar char="Ø"/>
            </a:pPr>
            <a:r>
              <a:rPr lang="tr-TR" dirty="0">
                <a:latin typeface="Calibri" pitchFamily="34" charset="0"/>
                <a:cs typeface="Calibri" pitchFamily="34" charset="0"/>
              </a:rPr>
              <a:t>Isıtma ve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Soğutma – yazın 18  ,kışın 22 derece</a:t>
            </a:r>
            <a:endParaRPr lang="tr-TR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dirty="0">
                <a:latin typeface="Calibri" pitchFamily="34" charset="0"/>
                <a:cs typeface="Calibri" pitchFamily="34" charset="0"/>
              </a:rPr>
              <a:t>Tavan, Taban ve Duvarlar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– tavan en </a:t>
            </a:r>
            <a:r>
              <a:rPr lang="tr-TR" dirty="0">
                <a:latin typeface="Calibri" pitchFamily="34" charset="0"/>
                <a:cs typeface="Calibri" pitchFamily="34" charset="0"/>
              </a:rPr>
              <a:t>az 2,5 m en fazla 4-5 m olmalıdır.</a:t>
            </a:r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Su </a:t>
            </a:r>
            <a:r>
              <a:rPr lang="tr-TR" dirty="0">
                <a:latin typeface="Calibri" pitchFamily="34" charset="0"/>
                <a:cs typeface="Calibri" pitchFamily="34" charset="0"/>
              </a:rPr>
              <a:t>ve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Elektrik Tesisatı 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Doğalgaz</a:t>
            </a:r>
            <a:endParaRPr lang="tr-TR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Sentetik </a:t>
            </a:r>
            <a:r>
              <a:rPr lang="tr-TR" dirty="0">
                <a:latin typeface="Calibri" pitchFamily="34" charset="0"/>
                <a:cs typeface="Calibri" pitchFamily="34" charset="0"/>
              </a:rPr>
              <a:t>Esaslı Malzemeler </a:t>
            </a:r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Seramik</a:t>
            </a:r>
            <a:endParaRPr lang="tr-TR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Mozaik</a:t>
            </a:r>
            <a:endParaRPr lang="tr-TR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dirty="0">
                <a:latin typeface="Calibri" pitchFamily="34" charset="0"/>
                <a:cs typeface="Calibri" pitchFamily="34" charset="0"/>
              </a:rPr>
              <a:t>Metal </a:t>
            </a:r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Cam 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Doğal Taş</a:t>
            </a:r>
            <a:endParaRPr lang="tr-TR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dirty="0">
                <a:latin typeface="Calibri" pitchFamily="34" charset="0"/>
                <a:cs typeface="Calibri" pitchFamily="34" charset="0"/>
              </a:rPr>
              <a:t>Beton </a:t>
            </a:r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Özel </a:t>
            </a:r>
            <a:r>
              <a:rPr lang="tr-TR" dirty="0">
                <a:latin typeface="Calibri" pitchFamily="34" charset="0"/>
                <a:cs typeface="Calibri" pitchFamily="34" charset="0"/>
              </a:rPr>
              <a:t>Mutfak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Boyaları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026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65223" y="241956"/>
            <a:ext cx="10772775" cy="659566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MUTFAK ÇALIŞANLARI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6656" y="953037"/>
            <a:ext cx="10753725" cy="571821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b="1" dirty="0" smtClean="0">
                <a:latin typeface="Calibri" panose="020F0502020204030204" pitchFamily="34" charset="0"/>
                <a:cs typeface="Calibri" pitchFamily="34" charset="0"/>
              </a:rPr>
              <a:t>Aşçıbaşı</a:t>
            </a:r>
            <a:r>
              <a:rPr lang="tr-TR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tr-TR" b="1" dirty="0" smtClean="0">
                <a:latin typeface="Calibri" pitchFamily="34" charset="0"/>
                <a:cs typeface="Calibri" pitchFamily="34" charset="0"/>
              </a:rPr>
              <a:t>Baş Aşçı (Executive Chef)</a:t>
            </a:r>
          </a:p>
          <a:p>
            <a:pPr marL="457200" indent="-457200">
              <a:buFont typeface="+mj-lt"/>
              <a:buAutoNum type="arabicPeriod"/>
            </a:pPr>
            <a:r>
              <a:rPr lang="tr-TR" b="1" dirty="0" smtClean="0">
                <a:latin typeface="Calibri" pitchFamily="34" charset="0"/>
                <a:cs typeface="Calibri" pitchFamily="34" charset="0"/>
              </a:rPr>
              <a:t>Aşçıbaşı Yardımcısı (</a:t>
            </a:r>
            <a:r>
              <a:rPr lang="tr-TR" b="1" dirty="0">
                <a:latin typeface="Calibri" pitchFamily="34" charset="0"/>
                <a:cs typeface="Calibri" pitchFamily="34" charset="0"/>
              </a:rPr>
              <a:t>Sous Chef </a:t>
            </a:r>
            <a:r>
              <a:rPr lang="tr-TR" b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Kısım /</a:t>
            </a:r>
            <a: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Bölüm Şefleri (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Chefs de </a:t>
            </a:r>
            <a:r>
              <a:rPr lang="tr-TR" b="1" dirty="0" smtClean="0">
                <a:latin typeface="Calibri" pitchFamily="34" charset="0"/>
                <a:cs typeface="Calibri" pitchFamily="34" charset="0"/>
              </a:rPr>
              <a:t>Parti)</a:t>
            </a:r>
          </a:p>
          <a:p>
            <a:pPr lvl="7">
              <a:buFont typeface="Wingdings" pitchFamily="2" charset="2"/>
              <a:buChar char="Ø"/>
            </a:pPr>
            <a:r>
              <a:rPr lang="tr-TR" b="1" dirty="0" smtClean="0">
                <a:latin typeface="Calibri" pitchFamily="34" charset="0"/>
                <a:cs typeface="Calibri" pitchFamily="34" charset="0"/>
              </a:rPr>
              <a:t>Soğuk mutfak şefi (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Chef Garde </a:t>
            </a:r>
            <a:r>
              <a:rPr lang="tr-TR" b="1" dirty="0" smtClean="0">
                <a:latin typeface="Calibri" pitchFamily="34" charset="0"/>
                <a:cs typeface="Calibri" pitchFamily="34" charset="0"/>
              </a:rPr>
              <a:t>Manger)</a:t>
            </a:r>
          </a:p>
          <a:p>
            <a:pPr lvl="7">
              <a:buFont typeface="Wingdings" pitchFamily="2" charset="2"/>
              <a:buChar char="Ø"/>
            </a:pPr>
            <a:r>
              <a:rPr lang="tr-TR" b="1" dirty="0" smtClean="0">
                <a:latin typeface="Calibri" pitchFamily="34" charset="0"/>
                <a:cs typeface="Calibri" pitchFamily="34" charset="0"/>
              </a:rPr>
              <a:t>Kasaphane şefi ( Chef Boucher)</a:t>
            </a:r>
          </a:p>
          <a:p>
            <a:pPr lvl="7">
              <a:buFont typeface="Wingdings" pitchFamily="2" charset="2"/>
              <a:buChar char="Ø"/>
            </a:pPr>
            <a:r>
              <a:rPr lang="tr-TR" b="1" dirty="0" smtClean="0">
                <a:latin typeface="Calibri" pitchFamily="34" charset="0"/>
                <a:cs typeface="Calibri" pitchFamily="34" charset="0"/>
              </a:rPr>
              <a:t>Pastane Şefi (Chef Patisser)</a:t>
            </a:r>
          </a:p>
          <a:p>
            <a:pPr lvl="7">
              <a:buFont typeface="Wingdings" pitchFamily="2" charset="2"/>
              <a:buChar char="Ø"/>
            </a:pPr>
            <a:r>
              <a:rPr lang="tr-TR" b="1" dirty="0" smtClean="0">
                <a:latin typeface="Calibri" pitchFamily="34" charset="0"/>
                <a:cs typeface="Calibri" pitchFamily="34" charset="0"/>
              </a:rPr>
              <a:t>Alakart Mutfak Şefi</a:t>
            </a:r>
          </a:p>
          <a:p>
            <a:pPr lvl="7">
              <a:buFont typeface="Wingdings" pitchFamily="2" charset="2"/>
              <a:buChar char="Ø"/>
            </a:pPr>
            <a:r>
              <a:rPr lang="tr-TR" b="1" dirty="0" smtClean="0">
                <a:latin typeface="Calibri" pitchFamily="34" charset="0"/>
                <a:cs typeface="Calibri" pitchFamily="34" charset="0"/>
              </a:rPr>
              <a:t>Banket mutfak şefi (Chef de Partie du banquet)</a:t>
            </a:r>
          </a:p>
          <a:p>
            <a:pPr lvl="7">
              <a:buFont typeface="Wingdings" pitchFamily="2" charset="2"/>
              <a:buChar char="Ø"/>
            </a:pPr>
            <a:r>
              <a:rPr lang="tr-TR" b="1" dirty="0" smtClean="0">
                <a:latin typeface="Calibri" pitchFamily="34" charset="0"/>
                <a:cs typeface="Calibri" pitchFamily="34" charset="0"/>
              </a:rPr>
              <a:t>Yedek/Tamamlayıcı  aşçı şefi (Chef </a:t>
            </a:r>
            <a:r>
              <a:rPr lang="tr-TR" b="1" dirty="0" err="1" smtClean="0">
                <a:latin typeface="Calibri" pitchFamily="34" charset="0"/>
                <a:cs typeface="Calibri" pitchFamily="34" charset="0"/>
              </a:rPr>
              <a:t>Tournant</a:t>
            </a:r>
            <a:r>
              <a:rPr lang="tr-TR" b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7">
              <a:buFont typeface="Wingdings" pitchFamily="2" charset="2"/>
              <a:buChar char="Ø"/>
            </a:pPr>
            <a:r>
              <a:rPr lang="tr-TR" b="1" dirty="0" smtClean="0">
                <a:latin typeface="Calibri" pitchFamily="34" charset="0"/>
                <a:cs typeface="Calibri" pitchFamily="34" charset="0"/>
              </a:rPr>
              <a:t>Sos şefi (Chef Saucier)</a:t>
            </a:r>
          </a:p>
          <a:p>
            <a:pPr lvl="7">
              <a:buFont typeface="Wingdings" pitchFamily="2" charset="2"/>
              <a:buChar char="Ø"/>
            </a:pPr>
            <a:r>
              <a:rPr lang="tr-TR" b="1" dirty="0" smtClean="0">
                <a:latin typeface="Calibri" pitchFamily="34" charset="0"/>
                <a:cs typeface="Calibri" pitchFamily="34" charset="0"/>
              </a:rPr>
              <a:t>Balık şefi (Chef </a:t>
            </a:r>
            <a:r>
              <a:rPr lang="tr-TR" b="1" dirty="0" err="1" smtClean="0">
                <a:latin typeface="Calibri" pitchFamily="34" charset="0"/>
                <a:cs typeface="Calibri" pitchFamily="34" charset="0"/>
              </a:rPr>
              <a:t>Poissonier</a:t>
            </a:r>
            <a:r>
              <a:rPr lang="tr-TR" b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7">
              <a:buFont typeface="Wingdings" pitchFamily="2" charset="2"/>
              <a:buChar char="Ø"/>
            </a:pPr>
            <a:r>
              <a:rPr lang="tr-TR" b="1" dirty="0" smtClean="0">
                <a:latin typeface="Calibri" pitchFamily="34" charset="0"/>
                <a:cs typeface="Calibri" pitchFamily="34" charset="0"/>
              </a:rPr>
              <a:t>Çorba şefi </a:t>
            </a:r>
            <a:r>
              <a:rPr lang="tr-TR" b="1" dirty="0">
                <a:latin typeface="Calibri" pitchFamily="34" charset="0"/>
                <a:cs typeface="Calibri" pitchFamily="34" charset="0"/>
              </a:rPr>
              <a:t>(</a:t>
            </a:r>
            <a:r>
              <a:rPr lang="tr-TR" b="1" dirty="0" smtClean="0">
                <a:latin typeface="Calibri" pitchFamily="34" charset="0"/>
                <a:cs typeface="Calibri" pitchFamily="34" charset="0"/>
              </a:rPr>
              <a:t>Chef </a:t>
            </a:r>
            <a:r>
              <a:rPr lang="tr-TR" b="1" dirty="0" err="1" smtClean="0">
                <a:latin typeface="Calibri" pitchFamily="34" charset="0"/>
                <a:cs typeface="Calibri" pitchFamily="34" charset="0"/>
              </a:rPr>
              <a:t>Potager</a:t>
            </a:r>
            <a:r>
              <a:rPr lang="tr-TR" b="1" dirty="0">
                <a:latin typeface="Calibri" pitchFamily="34" charset="0"/>
                <a:cs typeface="Calibri" pitchFamily="34" charset="0"/>
              </a:rPr>
              <a:t>)</a:t>
            </a:r>
            <a:endParaRPr lang="tr-TR" b="1" dirty="0" smtClean="0">
              <a:latin typeface="Calibri" pitchFamily="34" charset="0"/>
              <a:cs typeface="Calibri" pitchFamily="34" charset="0"/>
            </a:endParaRPr>
          </a:p>
          <a:p>
            <a:pPr lvl="7">
              <a:buFont typeface="Wingdings" pitchFamily="2" charset="2"/>
              <a:buChar char="Ø"/>
            </a:pPr>
            <a:r>
              <a:rPr lang="tr-TR" b="1" dirty="0" smtClean="0">
                <a:latin typeface="Calibri" pitchFamily="34" charset="0"/>
                <a:cs typeface="Calibri" pitchFamily="34" charset="0"/>
              </a:rPr>
              <a:t>Izgara şefi (Chef </a:t>
            </a:r>
            <a:r>
              <a:rPr lang="tr-TR" b="1" dirty="0" err="1" smtClean="0">
                <a:latin typeface="Calibri" pitchFamily="34" charset="0"/>
                <a:cs typeface="Calibri" pitchFamily="34" charset="0"/>
              </a:rPr>
              <a:t>Rotisseur</a:t>
            </a:r>
            <a:r>
              <a:rPr lang="tr-TR" b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7">
              <a:buFont typeface="Wingdings" pitchFamily="2" charset="2"/>
              <a:buChar char="Ø"/>
            </a:pPr>
            <a:r>
              <a:rPr lang="tr-TR" b="1" dirty="0" smtClean="0">
                <a:latin typeface="Calibri" pitchFamily="34" charset="0"/>
                <a:cs typeface="Calibri" pitchFamily="34" charset="0"/>
              </a:rPr>
              <a:t>Garnitür şefi (Chef</a:t>
            </a:r>
            <a:r>
              <a:rPr lang="tr-TR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b="1" dirty="0" err="1">
                <a:latin typeface="Calibri" pitchFamily="34" charset="0"/>
                <a:cs typeface="Calibri" pitchFamily="34" charset="0"/>
              </a:rPr>
              <a:t>Entremetier</a:t>
            </a:r>
            <a:r>
              <a:rPr lang="tr-TR" b="1" dirty="0">
                <a:latin typeface="Calibri" pitchFamily="34" charset="0"/>
                <a:cs typeface="Calibri" pitchFamily="34" charset="0"/>
              </a:rPr>
              <a:t> )</a:t>
            </a:r>
            <a:endParaRPr lang="tr-TR" b="1" dirty="0" smtClean="0">
              <a:latin typeface="Calibri" pitchFamily="34" charset="0"/>
              <a:cs typeface="Calibri" pitchFamily="34" charset="0"/>
            </a:endParaRPr>
          </a:p>
          <a:p>
            <a:pPr lvl="7">
              <a:buFont typeface="Wingdings" pitchFamily="2" charset="2"/>
              <a:buChar char="Ø"/>
            </a:pPr>
            <a:r>
              <a:rPr lang="tr-TR" b="1" dirty="0" smtClean="0">
                <a:latin typeface="Calibri" pitchFamily="34" charset="0"/>
                <a:cs typeface="Calibri" pitchFamily="34" charset="0"/>
              </a:rPr>
              <a:t>Bulaşıkhane şefi (Chef </a:t>
            </a:r>
            <a:r>
              <a:rPr lang="tr-TR" b="1" dirty="0" err="1" smtClean="0">
                <a:latin typeface="Calibri" pitchFamily="34" charset="0"/>
                <a:cs typeface="Calibri" pitchFamily="34" charset="0"/>
              </a:rPr>
              <a:t>Steward</a:t>
            </a:r>
            <a:r>
              <a:rPr lang="tr-TR" b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tr-TR" b="1" dirty="0"/>
          </a:p>
          <a:p>
            <a:pPr lvl="7">
              <a:buFont typeface="Wingdings" pitchFamily="2" charset="2"/>
              <a:buChar char="Ø"/>
            </a:pPr>
            <a:endParaRPr lang="tr-TR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246" y="1057977"/>
            <a:ext cx="1484772" cy="491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26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57224" y="280593"/>
            <a:ext cx="10772775" cy="685323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MUTFAK ÇALIŞANLARI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2276" y="914400"/>
            <a:ext cx="10928105" cy="576973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r-TR" sz="3600" b="1" dirty="0" smtClean="0">
                <a:latin typeface="Calibri" pitchFamily="34" charset="0"/>
                <a:cs typeface="Calibri" pitchFamily="34" charset="0"/>
              </a:rPr>
              <a:t>4. </a:t>
            </a:r>
            <a:r>
              <a:rPr lang="tr-TR" sz="4400" b="1" dirty="0" smtClean="0">
                <a:latin typeface="Calibri" pitchFamily="34" charset="0"/>
                <a:cs typeface="Calibri" pitchFamily="34" charset="0"/>
              </a:rPr>
              <a:t>Aşçılar</a:t>
            </a:r>
            <a:endParaRPr lang="tr-TR" sz="4400" b="1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b="1" dirty="0">
                <a:latin typeface="Calibri" pitchFamily="34" charset="0"/>
                <a:cs typeface="Calibri" pitchFamily="34" charset="0"/>
              </a:rPr>
              <a:t>Sos aşçısı</a:t>
            </a:r>
          </a:p>
          <a:p>
            <a:pPr>
              <a:buFont typeface="Wingdings" pitchFamily="2" charset="2"/>
              <a:buChar char="Ø"/>
            </a:pPr>
            <a:r>
              <a:rPr lang="tr-TR" b="1" dirty="0">
                <a:latin typeface="Calibri" pitchFamily="34" charset="0"/>
                <a:cs typeface="Calibri" pitchFamily="34" charset="0"/>
              </a:rPr>
              <a:t>Sebze aşçısı </a:t>
            </a:r>
          </a:p>
          <a:p>
            <a:pPr>
              <a:buFont typeface="Wingdings" pitchFamily="2" charset="2"/>
              <a:buChar char="Ø"/>
            </a:pPr>
            <a:r>
              <a:rPr lang="tr-TR" b="1" dirty="0">
                <a:latin typeface="Calibri" pitchFamily="34" charset="0"/>
                <a:cs typeface="Calibri" pitchFamily="34" charset="0"/>
              </a:rPr>
              <a:t>Meze aşçısı</a:t>
            </a:r>
          </a:p>
          <a:p>
            <a:pPr>
              <a:buFont typeface="Wingdings" pitchFamily="2" charset="2"/>
              <a:buChar char="Ø"/>
            </a:pPr>
            <a:r>
              <a:rPr lang="tr-TR" b="1" dirty="0">
                <a:latin typeface="Calibri" pitchFamily="34" charset="0"/>
                <a:cs typeface="Calibri" pitchFamily="34" charset="0"/>
              </a:rPr>
              <a:t>Çorba aşçısı</a:t>
            </a:r>
          </a:p>
          <a:p>
            <a:pPr>
              <a:buFont typeface="Wingdings" pitchFamily="2" charset="2"/>
              <a:buChar char="Ø"/>
            </a:pPr>
            <a:r>
              <a:rPr lang="tr-TR" b="1" dirty="0">
                <a:latin typeface="Calibri" pitchFamily="34" charset="0"/>
                <a:cs typeface="Calibri" pitchFamily="34" charset="0"/>
              </a:rPr>
              <a:t>Izgara aşçısı</a:t>
            </a:r>
          </a:p>
          <a:p>
            <a:pPr>
              <a:buFont typeface="Wingdings" pitchFamily="2" charset="2"/>
              <a:buChar char="Ø"/>
            </a:pPr>
            <a:r>
              <a:rPr lang="tr-TR" b="1" dirty="0">
                <a:latin typeface="Calibri" pitchFamily="34" charset="0"/>
                <a:cs typeface="Calibri" pitchFamily="34" charset="0"/>
              </a:rPr>
              <a:t>Balık aşçısı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latin typeface="Calibri" pitchFamily="34" charset="0"/>
                <a:cs typeface="Calibri" pitchFamily="34" charset="0"/>
              </a:rPr>
              <a:t>Kasap 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latin typeface="Calibri" pitchFamily="34" charset="0"/>
                <a:cs typeface="Calibri" pitchFamily="34" charset="0"/>
              </a:rPr>
              <a:t>Pastacı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latin typeface="Calibri" pitchFamily="34" charset="0"/>
                <a:cs typeface="Calibri" pitchFamily="34" charset="0"/>
              </a:rPr>
              <a:t>Ekmekçi-Fırıncı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latin typeface="Calibri" pitchFamily="34" charset="0"/>
                <a:cs typeface="Calibri" pitchFamily="34" charset="0"/>
              </a:rPr>
              <a:t>Dondurmacı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latin typeface="Calibri" pitchFamily="34" charset="0"/>
                <a:cs typeface="Calibri" pitchFamily="34" charset="0"/>
              </a:rPr>
              <a:t>Kahvaltı </a:t>
            </a:r>
            <a:r>
              <a:rPr lang="tr-TR" b="1" dirty="0">
                <a:latin typeface="Calibri" pitchFamily="34" charset="0"/>
                <a:cs typeface="Calibri" pitchFamily="34" charset="0"/>
              </a:rPr>
              <a:t>aşçısı</a:t>
            </a:r>
          </a:p>
          <a:p>
            <a:pPr>
              <a:buFont typeface="Wingdings" pitchFamily="2" charset="2"/>
              <a:buChar char="Ø"/>
            </a:pPr>
            <a:r>
              <a:rPr lang="tr-TR" b="1" dirty="0">
                <a:latin typeface="Calibri" pitchFamily="34" charset="0"/>
                <a:cs typeface="Calibri" pitchFamily="34" charset="0"/>
              </a:rPr>
              <a:t>Personel aşçısı</a:t>
            </a:r>
          </a:p>
          <a:p>
            <a:pPr>
              <a:buFont typeface="Wingdings" pitchFamily="2" charset="2"/>
              <a:buChar char="Ø"/>
            </a:pPr>
            <a:r>
              <a:rPr lang="tr-TR" b="1" dirty="0">
                <a:latin typeface="Calibri" pitchFamily="34" charset="0"/>
                <a:cs typeface="Calibri" pitchFamily="34" charset="0"/>
              </a:rPr>
              <a:t>Gece aşçısı</a:t>
            </a:r>
          </a:p>
          <a:p>
            <a:pPr>
              <a:buFont typeface="Wingdings" pitchFamily="2" charset="2"/>
              <a:buChar char="Ø"/>
            </a:pPr>
            <a:r>
              <a:rPr lang="tr-TR" b="1" dirty="0">
                <a:latin typeface="Calibri" pitchFamily="34" charset="0"/>
                <a:cs typeface="Calibri" pitchFamily="34" charset="0"/>
              </a:rPr>
              <a:t>Aşçı yardımcısı</a:t>
            </a:r>
          </a:p>
          <a:p>
            <a:pPr>
              <a:buFont typeface="Wingdings" pitchFamily="2" charset="2"/>
              <a:buChar char="Ø"/>
            </a:pPr>
            <a:r>
              <a:rPr lang="tr-TR" b="1" dirty="0">
                <a:latin typeface="Calibri" pitchFamily="34" charset="0"/>
                <a:cs typeface="Calibri" pitchFamily="34" charset="0"/>
              </a:rPr>
              <a:t>Stajyer </a:t>
            </a:r>
          </a:p>
          <a:p>
            <a:pPr>
              <a:buFont typeface="Wingdings" pitchFamily="2" charset="2"/>
              <a:buChar char="Ø"/>
            </a:pPr>
            <a:r>
              <a:rPr lang="tr-TR" b="1" dirty="0">
                <a:latin typeface="Calibri" pitchFamily="34" charset="0"/>
                <a:cs typeface="Calibri" pitchFamily="34" charset="0"/>
              </a:rPr>
              <a:t>Bulaşıkçı</a:t>
            </a:r>
          </a:p>
          <a:p>
            <a:pPr>
              <a:buFont typeface="Wingdings" pitchFamily="2" charset="2"/>
              <a:buChar char="Ø"/>
            </a:pPr>
            <a:r>
              <a:rPr lang="tr-TR" b="1" dirty="0">
                <a:latin typeface="Calibri" pitchFamily="34" charset="0"/>
                <a:cs typeface="Calibri" pitchFamily="34" charset="0"/>
              </a:rPr>
              <a:t>Meydancı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99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186" y="274163"/>
            <a:ext cx="11834648" cy="658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0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956288"/>
          </a:xfrm>
        </p:spPr>
        <p:txBody>
          <a:bodyPr/>
          <a:lstStyle/>
          <a:p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SUNUM İÇERİĞİ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91673" y="1790163"/>
            <a:ext cx="10438708" cy="46346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TEMEL MUTFAK BİLGİSİ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Mutfağın Bölümleri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Mutfak Türleri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Mutfak Yönetimi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Mutfak Çalışanları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884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213357"/>
          </a:xfrm>
        </p:spPr>
        <p:txBody>
          <a:bodyPr/>
          <a:lstStyle/>
          <a:p>
            <a:r>
              <a:rPr lang="tr-TR" b="1" dirty="0" smtClean="0"/>
              <a:t>Temel Mutfak Bilgisi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sz="2800" b="1" dirty="0" smtClean="0">
                <a:solidFill>
                  <a:srgbClr val="C00000"/>
                </a:solidFill>
              </a:rPr>
              <a:t>Mutfak</a:t>
            </a:r>
            <a:r>
              <a:rPr lang="tr-TR" b="1" dirty="0" smtClean="0">
                <a:solidFill>
                  <a:srgbClr val="C00000"/>
                </a:solidFill>
              </a:rPr>
              <a:t>? 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/>
              <a:t>Mutfak</a:t>
            </a:r>
            <a:r>
              <a:rPr lang="tr-TR" b="1" dirty="0"/>
              <a:t>, </a:t>
            </a:r>
            <a:r>
              <a:rPr lang="tr-TR" b="1" dirty="0" smtClean="0"/>
              <a:t>yiyecek </a:t>
            </a:r>
            <a:r>
              <a:rPr lang="tr-TR" b="1" dirty="0"/>
              <a:t>ve </a:t>
            </a:r>
            <a:r>
              <a:rPr lang="tr-TR" b="1" dirty="0" smtClean="0"/>
              <a:t>içeceklerin hazırlanmasında </a:t>
            </a:r>
            <a:r>
              <a:rPr lang="tr-TR" b="1" dirty="0"/>
              <a:t>kullanılan </a:t>
            </a:r>
            <a:r>
              <a:rPr lang="tr-TR" b="1" dirty="0" smtClean="0"/>
              <a:t>araç ve gereçleri, </a:t>
            </a:r>
            <a:r>
              <a:rPr lang="tr-TR" b="1" dirty="0"/>
              <a:t>yemek </a:t>
            </a:r>
            <a:r>
              <a:rPr lang="tr-TR" b="1" dirty="0" smtClean="0"/>
              <a:t>pişirmenin püf noktalarını</a:t>
            </a:r>
            <a:r>
              <a:rPr lang="tr-TR" b="1" dirty="0"/>
              <a:t>, yemek </a:t>
            </a:r>
            <a:r>
              <a:rPr lang="tr-TR" b="1" dirty="0" smtClean="0"/>
              <a:t>törenlerini gösteren bir </a:t>
            </a:r>
            <a:r>
              <a:rPr lang="tr-TR" b="1" dirty="0"/>
              <a:t>kültürdür</a:t>
            </a:r>
            <a:r>
              <a:rPr lang="tr-TR" b="1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tr-TR" b="1" dirty="0" smtClean="0"/>
          </a:p>
          <a:p>
            <a:pPr>
              <a:buFont typeface="Wingdings" pitchFamily="2" charset="2"/>
              <a:buChar char="Ø"/>
            </a:pPr>
            <a:r>
              <a:rPr lang="tr-TR" b="1" dirty="0"/>
              <a:t>Mutfak </a:t>
            </a:r>
            <a:r>
              <a:rPr lang="tr-TR" b="1" dirty="0" smtClean="0"/>
              <a:t>, yiyecek ve içeceklerin belirli bir standarda göre hazırlandığı, pişirildiği, sunumunun yapıldığı ve saklanıp depolandığı fiziksel alanlardır.</a:t>
            </a:r>
          </a:p>
          <a:p>
            <a:pPr>
              <a:buFont typeface="Wingdings" pitchFamily="2" charset="2"/>
              <a:buChar char="Ø"/>
            </a:pPr>
            <a:endParaRPr lang="tr-TR" b="1" dirty="0"/>
          </a:p>
          <a:p>
            <a:pPr>
              <a:buFont typeface="Wingdings" pitchFamily="2" charset="2"/>
              <a:buChar char="Ø"/>
            </a:pPr>
            <a:r>
              <a:rPr lang="tr-TR" b="1" dirty="0" smtClean="0"/>
              <a:t>Arapça </a:t>
            </a:r>
            <a:r>
              <a:rPr lang="tr-TR" b="1" i="1" u="sng" dirty="0" smtClean="0"/>
              <a:t>‘Matbah’ </a:t>
            </a:r>
            <a:r>
              <a:rPr lang="tr-TR" b="1" dirty="0" smtClean="0"/>
              <a:t>kelimesinden türetilmiştir.</a:t>
            </a:r>
            <a:endParaRPr lang="tr-TR" b="1" i="1" u="sng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99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148963"/>
          </a:xfrm>
        </p:spPr>
        <p:txBody>
          <a:bodyPr/>
          <a:lstStyle/>
          <a:p>
            <a:r>
              <a:rPr lang="tr-TR" b="1" dirty="0"/>
              <a:t>Mutfağın Bölümleri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6656" y="1661375"/>
            <a:ext cx="10753725" cy="491972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tr-TR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Y</a:t>
            </a:r>
            <a:r>
              <a:rPr lang="tr-TR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önetim</a:t>
            </a:r>
            <a:r>
              <a:rPr lang="tr-TR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tr-TR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Teslim </a:t>
            </a:r>
            <a:r>
              <a:rPr lang="tr-TR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alma (mal kabul) </a:t>
            </a:r>
            <a:r>
              <a:rPr lang="tr-TR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alanı</a:t>
            </a:r>
          </a:p>
          <a:p>
            <a:pPr>
              <a:buFont typeface="Wingdings" pitchFamily="2" charset="2"/>
              <a:buChar char="Ø"/>
            </a:pPr>
            <a:r>
              <a:rPr lang="tr-TR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Depolar</a:t>
            </a:r>
          </a:p>
          <a:p>
            <a:pPr lvl="5">
              <a:buFont typeface="Wingdings" pitchFamily="2" charset="2"/>
              <a:buChar char="Ø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Erzak depoları</a:t>
            </a:r>
          </a:p>
          <a:p>
            <a:pPr lvl="5">
              <a:buFont typeface="Wingdings" pitchFamily="2" charset="2"/>
              <a:buChar char="Ø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Günlük erzak deposu</a:t>
            </a:r>
          </a:p>
          <a:p>
            <a:pPr lvl="5">
              <a:buFont typeface="Wingdings" pitchFamily="2" charset="2"/>
              <a:buChar char="Ø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Soğuk hava  deposu</a:t>
            </a:r>
          </a:p>
          <a:p>
            <a:pPr lvl="5">
              <a:buFont typeface="Wingdings" pitchFamily="2" charset="2"/>
              <a:buChar char="Ø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Sebze –meyve  deposu</a:t>
            </a:r>
          </a:p>
          <a:p>
            <a:pPr lvl="5">
              <a:buFont typeface="Wingdings" pitchFamily="2" charset="2"/>
              <a:buChar char="Ø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Derin dondurucu depoları </a:t>
            </a:r>
          </a:p>
          <a:p>
            <a:pPr lvl="5">
              <a:buFont typeface="Wingdings" pitchFamily="2" charset="2"/>
              <a:buChar char="Ø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Besin dışı gıdalara ait depolar</a:t>
            </a:r>
          </a:p>
          <a:p>
            <a:pPr>
              <a:buFont typeface="Wingdings" pitchFamily="2" charset="2"/>
              <a:buChar char="Ø"/>
            </a:pPr>
            <a:r>
              <a:rPr lang="tr-TR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Hazırlık ve Pişirme </a:t>
            </a:r>
            <a:r>
              <a:rPr lang="tr-TR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Bölümleri</a:t>
            </a:r>
          </a:p>
          <a:p>
            <a:pPr>
              <a:buFont typeface="Wingdings" pitchFamily="2" charset="2"/>
              <a:buChar char="Ø"/>
            </a:pPr>
            <a:r>
              <a:rPr lang="tr-TR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Bulaşıkhane</a:t>
            </a:r>
            <a:endParaRPr lang="tr-TR" sz="2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Çöp odaları</a:t>
            </a:r>
          </a:p>
          <a:p>
            <a:pPr>
              <a:buFont typeface="Wingdings" pitchFamily="2" charset="2"/>
              <a:buChar char="Ø"/>
            </a:pPr>
            <a:r>
              <a:rPr lang="tr-TR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Personel odaları ve dinlenme </a:t>
            </a:r>
            <a:r>
              <a:rPr lang="tr-TR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alanları</a:t>
            </a:r>
            <a:endParaRPr lang="tr-TR" sz="2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Ofisler</a:t>
            </a:r>
            <a:endParaRPr lang="tr-TR" sz="2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endParaRPr lang="tr-TR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769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826991"/>
          </a:xfrm>
        </p:spPr>
        <p:txBody>
          <a:bodyPr/>
          <a:lstStyle/>
          <a:p>
            <a:r>
              <a:rPr lang="tr-TR" b="1" dirty="0"/>
              <a:t>Mutfağın Bölümleri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6366" y="1313645"/>
            <a:ext cx="11044015" cy="534473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800" b="1" dirty="0">
                <a:solidFill>
                  <a:srgbClr val="C00000"/>
                </a:solidFill>
              </a:rPr>
              <a:t>Hazırlık ve Pişirme </a:t>
            </a:r>
            <a:r>
              <a:rPr lang="tr-TR" sz="2800" b="1" dirty="0" smtClean="0">
                <a:solidFill>
                  <a:srgbClr val="C00000"/>
                </a:solidFill>
              </a:rPr>
              <a:t>Bölümleri</a:t>
            </a:r>
          </a:p>
          <a:p>
            <a:pPr>
              <a:buFont typeface="Wingdings" pitchFamily="2" charset="2"/>
              <a:buChar char="Ø"/>
            </a:pPr>
            <a:r>
              <a:rPr lang="tr-TR" b="1" u="sng" dirty="0" smtClean="0">
                <a:latin typeface="Calibri" pitchFamily="34" charset="0"/>
                <a:cs typeface="Calibri" pitchFamily="34" charset="0"/>
              </a:rPr>
              <a:t>Hazırlık </a:t>
            </a:r>
            <a:r>
              <a:rPr lang="tr-TR" b="1" u="sng" dirty="0">
                <a:latin typeface="Calibri" pitchFamily="34" charset="0"/>
                <a:cs typeface="Calibri" pitchFamily="34" charset="0"/>
              </a:rPr>
              <a:t>bölümü</a:t>
            </a:r>
            <a:r>
              <a:rPr lang="tr-TR" b="1" dirty="0">
                <a:latin typeface="Calibri" pitchFamily="34" charset="0"/>
                <a:cs typeface="Calibri" pitchFamily="34" charset="0"/>
              </a:rPr>
              <a:t>: kesme, doğrama, ayıklama, soyma, çözme, açma,  </a:t>
            </a:r>
            <a:r>
              <a:rPr lang="tr-TR" b="1" dirty="0" smtClean="0">
                <a:latin typeface="Calibri" pitchFamily="34" charset="0"/>
                <a:cs typeface="Calibri" pitchFamily="34" charset="0"/>
              </a:rPr>
              <a:t>tartma yapılan bölümdür.</a:t>
            </a:r>
            <a:endParaRPr lang="tr-TR" b="1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tr-TR" b="1" i="1" dirty="0" smtClean="0">
                <a:latin typeface="Calibri" pitchFamily="34" charset="0"/>
                <a:cs typeface="Calibri" pitchFamily="34" charset="0"/>
              </a:rPr>
              <a:t>-Soğuk bölümü: </a:t>
            </a:r>
            <a:r>
              <a:rPr lang="tr-TR" i="1" dirty="0" smtClean="0">
                <a:latin typeface="Calibri" pitchFamily="34" charset="0"/>
                <a:cs typeface="Calibri" pitchFamily="34" charset="0"/>
              </a:rPr>
              <a:t>Zeytin yağlılar, kanepe, meze, sandviç ve soğuk soslar</a:t>
            </a:r>
            <a:r>
              <a:rPr lang="tr-TR" b="1" i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Çift </a:t>
            </a:r>
            <a:r>
              <a:rPr lang="tr-TR" dirty="0">
                <a:latin typeface="Calibri" pitchFamily="34" charset="0"/>
                <a:cs typeface="Calibri" pitchFamily="34" charset="0"/>
              </a:rPr>
              <a:t>bölmeli lavabo</a:t>
            </a:r>
          </a:p>
          <a:p>
            <a:pPr lvl="1"/>
            <a:r>
              <a:rPr lang="tr-TR" b="1" i="1" dirty="0" smtClean="0">
                <a:latin typeface="Calibri" pitchFamily="34" charset="0"/>
                <a:cs typeface="Calibri" pitchFamily="34" charset="0"/>
              </a:rPr>
              <a:t>-Kahvalt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ı</a:t>
            </a:r>
            <a:r>
              <a:rPr lang="tr-TR" dirty="0">
                <a:latin typeface="Calibri" pitchFamily="34" charset="0"/>
                <a:cs typeface="Calibri" pitchFamily="34" charset="0"/>
              </a:rPr>
              <a:t>: geniş ve uzun tezgah, dilimleme makinesi</a:t>
            </a:r>
          </a:p>
          <a:p>
            <a:pPr lvl="1"/>
            <a:r>
              <a:rPr lang="tr-TR" b="1" i="1" dirty="0" smtClean="0">
                <a:latin typeface="Calibri" pitchFamily="34" charset="0"/>
                <a:cs typeface="Calibri" pitchFamily="34" charset="0"/>
              </a:rPr>
              <a:t>-Pastane</a:t>
            </a:r>
            <a:r>
              <a:rPr lang="tr-TR" dirty="0">
                <a:latin typeface="Calibri" pitchFamily="34" charset="0"/>
                <a:cs typeface="Calibri" pitchFamily="34" charset="0"/>
              </a:rPr>
              <a:t>: hamur yoğurma makinesi, çırpıcı, fırın, mayalama dolabı</a:t>
            </a:r>
          </a:p>
          <a:p>
            <a:pPr lvl="1"/>
            <a:r>
              <a:rPr lang="tr-TR" b="1" i="1" dirty="0" smtClean="0">
                <a:latin typeface="Calibri" pitchFamily="34" charset="0"/>
                <a:cs typeface="Calibri" pitchFamily="34" charset="0"/>
              </a:rPr>
              <a:t>-Kasaphane</a:t>
            </a:r>
            <a:r>
              <a:rPr lang="tr-TR" dirty="0">
                <a:latin typeface="Calibri" pitchFamily="34" charset="0"/>
                <a:cs typeface="Calibri" pitchFamily="34" charset="0"/>
              </a:rPr>
              <a:t>: et kıyma makinesi, bıçak sterilizatörü, biley makinesi, et –kemik kesme  testeresi, kancalı et taşıma arabası, soğutucu, derin dondurucu</a:t>
            </a:r>
          </a:p>
          <a:p>
            <a:pPr lvl="1"/>
            <a:r>
              <a:rPr lang="tr-TR" b="1" i="1" dirty="0" smtClean="0">
                <a:latin typeface="Calibri" pitchFamily="34" charset="0"/>
                <a:cs typeface="Calibri" pitchFamily="34" charset="0"/>
              </a:rPr>
              <a:t>-Sebze </a:t>
            </a:r>
            <a:r>
              <a:rPr lang="tr-TR" b="1" i="1" dirty="0">
                <a:latin typeface="Calibri" pitchFamily="34" charset="0"/>
                <a:cs typeface="Calibri" pitchFamily="34" charset="0"/>
              </a:rPr>
              <a:t>hazırlık</a:t>
            </a:r>
            <a:r>
              <a:rPr lang="tr-TR" dirty="0">
                <a:latin typeface="Calibri" pitchFamily="34" charset="0"/>
                <a:cs typeface="Calibri" pitchFamily="34" charset="0"/>
              </a:rPr>
              <a:t>: patates soyma makinesi, sebze doğrama, dilimleme ve yıkama</a:t>
            </a:r>
          </a:p>
          <a:p>
            <a:pPr lvl="1"/>
            <a:r>
              <a:rPr lang="tr-TR" b="1" i="1" dirty="0" smtClean="0">
                <a:latin typeface="Calibri" pitchFamily="34" charset="0"/>
                <a:cs typeface="Calibri" pitchFamily="34" charset="0"/>
              </a:rPr>
              <a:t>-Sıcak </a:t>
            </a:r>
            <a:r>
              <a:rPr lang="tr-TR" b="1" i="1" dirty="0">
                <a:latin typeface="Calibri" pitchFamily="34" charset="0"/>
                <a:cs typeface="Calibri" pitchFamily="34" charset="0"/>
              </a:rPr>
              <a:t>bölümü</a:t>
            </a:r>
            <a:r>
              <a:rPr lang="tr-TR" dirty="0">
                <a:latin typeface="Calibri" pitchFamily="34" charset="0"/>
                <a:cs typeface="Calibri" pitchFamily="34" charset="0"/>
              </a:rPr>
              <a:t>: 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mutfağın esas bölümüdür. pişirme </a:t>
            </a:r>
            <a:r>
              <a:rPr lang="tr-TR" dirty="0">
                <a:latin typeface="Calibri" pitchFamily="34" charset="0"/>
                <a:cs typeface="Calibri" pitchFamily="34" charset="0"/>
              </a:rPr>
              <a:t>bölümüyle aynı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ekipmanlar</a:t>
            </a:r>
          </a:p>
          <a:p>
            <a:pPr lvl="1"/>
            <a:r>
              <a:rPr lang="tr-TR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tr-TR" b="1" i="1" dirty="0" smtClean="0">
                <a:latin typeface="Calibri" pitchFamily="34" charset="0"/>
                <a:cs typeface="Calibri" pitchFamily="34" charset="0"/>
              </a:rPr>
              <a:t>Personel mutfağı</a:t>
            </a:r>
            <a:endParaRPr lang="tr-TR" b="1" i="1" dirty="0"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tr-TR" b="1" u="sng" dirty="0">
                <a:latin typeface="Calibri" pitchFamily="34" charset="0"/>
                <a:cs typeface="Calibri" pitchFamily="34" charset="0"/>
              </a:rPr>
              <a:t>Pişirme bölümü:</a:t>
            </a:r>
            <a:r>
              <a:rPr lang="tr-TR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b="1" dirty="0" smtClean="0">
                <a:latin typeface="Calibri" pitchFamily="34" charset="0"/>
                <a:cs typeface="Calibri" pitchFamily="34" charset="0"/>
              </a:rPr>
              <a:t> çorba</a:t>
            </a:r>
            <a:r>
              <a:rPr lang="tr-TR" b="1" dirty="0">
                <a:latin typeface="Calibri" pitchFamily="34" charset="0"/>
                <a:cs typeface="Calibri" pitchFamily="34" charset="0"/>
              </a:rPr>
              <a:t>, sıcak yemek, </a:t>
            </a:r>
            <a:r>
              <a:rPr lang="tr-TR" b="1" dirty="0" smtClean="0">
                <a:latin typeface="Calibri" pitchFamily="34" charset="0"/>
                <a:cs typeface="Calibri" pitchFamily="34" charset="0"/>
              </a:rPr>
              <a:t>sos</a:t>
            </a:r>
            <a:r>
              <a:rPr lang="tr-TR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b="1" dirty="0" smtClean="0">
                <a:latin typeface="Calibri" pitchFamily="34" charset="0"/>
                <a:cs typeface="Calibri" pitchFamily="34" charset="0"/>
              </a:rPr>
              <a:t>ve kızartmaların yapıldığı yerdir. Izgara, </a:t>
            </a:r>
            <a:r>
              <a:rPr lang="tr-TR" b="1" dirty="0">
                <a:latin typeface="Calibri" pitchFamily="34" charset="0"/>
                <a:cs typeface="Calibri" pitchFamily="34" charset="0"/>
              </a:rPr>
              <a:t>fırın, ocak, fritöz, </a:t>
            </a:r>
            <a:r>
              <a:rPr lang="tr-TR" b="1" dirty="0" smtClean="0">
                <a:latin typeface="Calibri" pitchFamily="34" charset="0"/>
                <a:cs typeface="Calibri" pitchFamily="34" charset="0"/>
              </a:rPr>
              <a:t>benmari gibi ekipmanlar bulunur.</a:t>
            </a:r>
            <a:endParaRPr lang="tr-TR" b="1" u="sng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38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9" descr="LOKAL CAFE LOUN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6" y="0"/>
            <a:ext cx="120357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25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891385"/>
          </a:xfrm>
        </p:spPr>
        <p:txBody>
          <a:bodyPr/>
          <a:lstStyle/>
          <a:p>
            <a:r>
              <a:rPr lang="tr-TR" dirty="0"/>
              <a:t>Mutfağın Bölümleri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6657" y="2011680"/>
            <a:ext cx="7284496" cy="376618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b="1" dirty="0" smtClean="0">
                <a:solidFill>
                  <a:schemeClr val="tx1"/>
                </a:solidFill>
              </a:rPr>
              <a:t>Bulaşıkhane: </a:t>
            </a:r>
            <a:r>
              <a:rPr lang="tr-T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bulaşık makinesi, </a:t>
            </a:r>
            <a:r>
              <a:rPr lang="tr-TR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giotin</a:t>
            </a:r>
            <a:r>
              <a:rPr lang="tr-T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makinası, çelik raflar </a:t>
            </a:r>
            <a:r>
              <a:rPr lang="tr-T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tr-T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istif dolapları</a:t>
            </a:r>
            <a:endParaRPr lang="tr-TR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solidFill>
                  <a:schemeClr val="tx1"/>
                </a:solidFill>
              </a:rPr>
              <a:t>Çöp odaları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solidFill>
                  <a:schemeClr val="tx1"/>
                </a:solidFill>
              </a:rPr>
              <a:t>Personel </a:t>
            </a:r>
            <a:r>
              <a:rPr lang="tr-TR" b="1" dirty="0">
                <a:solidFill>
                  <a:schemeClr val="tx1"/>
                </a:solidFill>
              </a:rPr>
              <a:t>odaları ve dinlenme </a:t>
            </a:r>
            <a:r>
              <a:rPr lang="tr-TR" b="1" dirty="0" smtClean="0">
                <a:solidFill>
                  <a:schemeClr val="tx1"/>
                </a:solidFill>
              </a:rPr>
              <a:t>alanları: </a:t>
            </a:r>
            <a:r>
              <a:rPr lang="tr-TR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kilitli </a:t>
            </a:r>
            <a:r>
              <a:rPr lang="tr-TR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dolap</a:t>
            </a:r>
            <a:endParaRPr lang="tr-TR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solidFill>
                  <a:schemeClr val="tx1"/>
                </a:solidFill>
              </a:rPr>
              <a:t>Ofisler: </a:t>
            </a:r>
            <a:r>
              <a:rPr lang="tr-TR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bilgisayar, yönetici masası, misafir sandalyesi</a:t>
            </a:r>
          </a:p>
          <a:p>
            <a:pPr>
              <a:buFont typeface="Wingdings" pitchFamily="2" charset="2"/>
              <a:buChar char="Ø"/>
            </a:pPr>
            <a:endParaRPr lang="tr-TR" b="1" dirty="0" smtClean="0">
              <a:solidFill>
                <a:srgbClr val="C00000"/>
              </a:solidFill>
            </a:endParaRPr>
          </a:p>
          <a:p>
            <a:endParaRPr lang="tr-T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593" y="499533"/>
            <a:ext cx="3849992" cy="480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33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BULAŞIKHANE - Met-İn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5" y="116632"/>
            <a:ext cx="11989435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34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826991"/>
          </a:xfrm>
        </p:spPr>
        <p:txBody>
          <a:bodyPr/>
          <a:lstStyle/>
          <a:p>
            <a:r>
              <a:rPr lang="tr-TR" dirty="0"/>
              <a:t>Mutfak Türleri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6656" y="1493949"/>
            <a:ext cx="10753725" cy="5022761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Hazır </a:t>
            </a:r>
            <a:r>
              <a:rPr lang="tr-TR" dirty="0">
                <a:latin typeface="Calibri" pitchFamily="34" charset="0"/>
                <a:cs typeface="Calibri" pitchFamily="34" charset="0"/>
              </a:rPr>
              <a:t>Yemek Lokantaları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Mutfağı 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Et </a:t>
            </a:r>
            <a:r>
              <a:rPr lang="tr-TR" dirty="0">
                <a:latin typeface="Calibri" pitchFamily="34" charset="0"/>
                <a:cs typeface="Calibri" pitchFamily="34" charset="0"/>
              </a:rPr>
              <a:t>Lokantaları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Mutfağı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Balık </a:t>
            </a:r>
            <a:r>
              <a:rPr lang="tr-TR" dirty="0">
                <a:latin typeface="Calibri" pitchFamily="34" charset="0"/>
                <a:cs typeface="Calibri" pitchFamily="34" charset="0"/>
              </a:rPr>
              <a:t>Lokantaları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Mutfağı 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Köfteci </a:t>
            </a:r>
            <a:r>
              <a:rPr lang="tr-TR" dirty="0">
                <a:latin typeface="Calibri" pitchFamily="34" charset="0"/>
                <a:cs typeface="Calibri" pitchFamily="34" charset="0"/>
              </a:rPr>
              <a:t>ve Kebapçı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Mutfakları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Özel teşebbüs mutfakları (otel, restoran, fastfood, havayolu, gemi ve Catering mutfakları)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Kamu kurum mutfakları  (Hastane, klinik, bakımevi, üniversite, okul, yurt mutfakları )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Ulusal </a:t>
            </a:r>
            <a:r>
              <a:rPr lang="tr-TR" dirty="0">
                <a:latin typeface="Calibri" pitchFamily="34" charset="0"/>
                <a:cs typeface="Calibri" pitchFamily="34" charset="0"/>
              </a:rPr>
              <a:t>Lokanta Mutfakları </a:t>
            </a:r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Uluslararası </a:t>
            </a:r>
            <a:r>
              <a:rPr lang="tr-TR" dirty="0">
                <a:latin typeface="Calibri" pitchFamily="34" charset="0"/>
                <a:cs typeface="Calibri" pitchFamily="34" charset="0"/>
              </a:rPr>
              <a:t>Lokanta Mutfakları </a:t>
            </a:r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Diğer </a:t>
            </a:r>
            <a:r>
              <a:rPr lang="tr-TR" dirty="0">
                <a:latin typeface="Calibri" pitchFamily="34" charset="0"/>
                <a:cs typeface="Calibri" pitchFamily="34" charset="0"/>
              </a:rPr>
              <a:t>Lokanta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Mutfakları </a:t>
            </a:r>
          </a:p>
          <a:p>
            <a:pPr lvl="6"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ikinci </a:t>
            </a:r>
            <a:r>
              <a:rPr lang="tr-TR" dirty="0">
                <a:latin typeface="Calibri" pitchFamily="34" charset="0"/>
                <a:cs typeface="Calibri" pitchFamily="34" charset="0"/>
              </a:rPr>
              <a:t>Sınıf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Lokanta</a:t>
            </a:r>
          </a:p>
          <a:p>
            <a:pPr lvl="6"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Birinci </a:t>
            </a:r>
            <a:r>
              <a:rPr lang="tr-TR" dirty="0">
                <a:latin typeface="Calibri" pitchFamily="34" charset="0"/>
                <a:cs typeface="Calibri" pitchFamily="34" charset="0"/>
              </a:rPr>
              <a:t>Sınıf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Lokanta</a:t>
            </a:r>
          </a:p>
          <a:p>
            <a:pPr lvl="6"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Kafeteryalar</a:t>
            </a:r>
            <a:endParaRPr lang="tr-TR" dirty="0">
              <a:latin typeface="Calibri" pitchFamily="34" charset="0"/>
              <a:cs typeface="Calibri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647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1_Üst Düzey">
  <a:themeElements>
    <a:clrScheme name="Üst Düzey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st Düze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st Düze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Büyük Şehir</Template>
  <TotalTime>1586</TotalTime>
  <Words>558</Words>
  <Application>Microsoft Office PowerPoint</Application>
  <PresentationFormat>Geniş ekran</PresentationFormat>
  <Paragraphs>111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Courier New</vt:lpstr>
      <vt:lpstr>Palatino Linotype</vt:lpstr>
      <vt:lpstr>Times New Roman</vt:lpstr>
      <vt:lpstr>Wingdings</vt:lpstr>
      <vt:lpstr>Metropolitan</vt:lpstr>
      <vt:lpstr>1_Üst Düzey</vt:lpstr>
      <vt:lpstr>DÜZCE ÜNİVERSİTESİ TURİZM FAKÜLTESİ GASTRONOMİ VE MUTFAK SANATLARI BÖLÜMÜ</vt:lpstr>
      <vt:lpstr>SUNUM İÇERİĞİ </vt:lpstr>
      <vt:lpstr>Temel Mutfak Bilgisi</vt:lpstr>
      <vt:lpstr>Mutfağın Bölümleri</vt:lpstr>
      <vt:lpstr>Mutfağın Bölümleri</vt:lpstr>
      <vt:lpstr>PowerPoint Sunusu</vt:lpstr>
      <vt:lpstr>Mutfağın Bölümleri</vt:lpstr>
      <vt:lpstr>PowerPoint Sunusu</vt:lpstr>
      <vt:lpstr>Mutfak Türleri</vt:lpstr>
      <vt:lpstr>Mutfağın Fiziksel Özellikleri </vt:lpstr>
      <vt:lpstr>MUTFAK ÇALIŞANLARI</vt:lpstr>
      <vt:lpstr>MUTFAK ÇALIŞANLARI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TURİZM EKONOMİSİ</dc:title>
  <dc:creator>TOSHIBA</dc:creator>
  <cp:lastModifiedBy>DU</cp:lastModifiedBy>
  <cp:revision>127</cp:revision>
  <dcterms:created xsi:type="dcterms:W3CDTF">2017-02-19T18:09:03Z</dcterms:created>
  <dcterms:modified xsi:type="dcterms:W3CDTF">2026-02-26T09:02:32Z</dcterms:modified>
</cp:coreProperties>
</file>