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8" r:id="rId11"/>
    <p:sldId id="264" r:id="rId12"/>
    <p:sldId id="26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E1D94C3-01BB-4CE9-9F91-0B4BE57BC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13143C6F-319C-4DB4-8815-2033951CB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97F7B92E-627A-4632-BE60-52F412716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BFFDF83-C0EE-43F0-A59A-0954C842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0FFCFD3-0294-4D05-9BE0-A5B98FE5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74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AF3F2B9-5FE7-45B6-B468-2A5297C3F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77076B70-9B65-4D51-9985-CEF931551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65BCA28B-5282-44B1-B8D3-ECAB44224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CC98902-1457-4AB8-8946-07300321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B55A31B9-DE30-4B47-9C53-19708F51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01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D9B5F7FB-5C1D-40F5-B8F7-B1EEF91B7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9C1B8F31-B174-4292-92A9-C1D59463C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F3D40008-464A-4369-AB4C-6AC9835E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736EB741-317A-40AC-A8A1-0EE89948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2B626EBB-B662-4C0C-9F39-576D4444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8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A2A2D19-D9D1-4E6F-84D0-9AE9C087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EE555A7-51E8-400D-B83B-94A867B97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7E71E2C6-F4C4-45A7-B149-D3302A7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45794FD-248A-4DF6-B4C5-3E77D58D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0D575E5-F7F2-4710-9520-95FA4A4A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40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B37EE64-B975-4838-96E6-7898597C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ADC6166B-091B-4181-BCBF-B21F98FCC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F80F0C6E-9934-4C90-8745-11F1F42A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CA28F025-1860-4D51-8CF6-6309E101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4726CEEC-63DC-4121-866D-E7BFDE97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58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6029A03-F1FC-497A-B247-EFD07A57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D9597C3-F650-4CE4-BCDC-E2678EDCB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7B5DF252-73B6-4AA8-8723-0D160938C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A5EED7C3-9D44-4DAB-B73C-E93CA54A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B9684B12-21ED-40DF-8E16-FF1D94D9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2CF4D993-779E-43D4-B281-D1D47609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88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1CEF83F-EE9F-4522-92A8-C4F9A9FF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D7FA69DF-3EE9-45D8-8A7D-BA867F61B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FAFE3CBB-F100-4216-84BC-8E5695FEC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B91FB1CB-08D6-443F-9DEE-007A59DC1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D7B6D4F9-EC0F-42AF-908B-69B4E6AD7C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2771630E-9963-45B3-9CE3-C731629A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2C13BD79-2F23-4C63-A3AB-C82F1F3F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4C8D3F20-5C16-4937-B4F2-AF6090BE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3AB9895-1DA8-4502-996B-578ADAF0E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24A3874C-BA93-428C-B568-A08F47ABB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C7D6EB51-CC34-4CEF-9675-807FA79D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1D1B931C-0CB8-48A5-B3B6-110A6864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94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36D5B8EF-9361-488C-BA6D-649EB70C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1DCE3F27-898D-4D2B-855E-C601C723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51AE9B7E-112D-4DA7-82D3-CB04CF35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2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ACDF988-185C-4000-A0D9-10FDF5DD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365CE6F-DEFA-476D-A718-6F4248D8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23159EEC-473F-4401-A75F-01BA55562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656FA86B-6606-4672-B407-4A3CFF40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4FC57E6B-0828-4BD1-8986-85729FBE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44AECF21-CAED-42AB-96E7-6D2A34E6B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48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6371E73-A4F7-4446-BF42-63935E3E9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7C01A93F-EEFA-4930-B0AD-9663FF4EA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0FB3B623-E712-417D-A249-09BE04538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81433691-3B47-4CEC-BEED-7DDF776B6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139D1857-EBCC-4ED9-B7FE-28243EB6D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59087732-6C1A-43B8-970A-736163A61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94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F09A3E8B-FACE-4F6F-BA5A-6DCB7071D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74921C59-A226-4CE7-93BA-7A7BEC4A4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5133933-5C12-4063-B548-BACE50E8F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7FB1-B93C-4F28-9520-D6591C95B22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87B182DE-460D-456E-8626-9A9C6A05E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EC7FA686-532D-4E27-914B-D47AAD6F4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62F15-CF10-4EA0-B399-C8C61C7F33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3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DA051C8-951E-4903-ACFD-D18BAE273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HUKUKUN TEMEL İLKELERİ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74DA6E5F-9B5D-4C3A-84EA-ACAAE764D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5942"/>
            <a:ext cx="9144000" cy="1251857"/>
          </a:xfrm>
        </p:spPr>
        <p:txBody>
          <a:bodyPr>
            <a:normAutofit/>
          </a:bodyPr>
          <a:lstStyle/>
          <a:p>
            <a:r>
              <a:rPr lang="tr-TR" sz="3600" dirty="0" smtClean="0"/>
              <a:t>Dr. Fuat YALMAN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08266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13E57E4-48E5-4310-8F18-833C4FD68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SOSYAL DÜZEN KURALLARININ İHLALİ </a:t>
            </a:r>
            <a:br>
              <a:rPr lang="tr-TR" dirty="0"/>
            </a:br>
            <a:r>
              <a:rPr lang="tr-TR" dirty="0"/>
              <a:t>VE YAPTIRIMI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C02DDD7-EA7A-4AB8-986F-2C2FD12D4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davranış aynı zamanda birden çok sosyal düzen kuralını ihlal edebilir. </a:t>
            </a:r>
          </a:p>
          <a:p>
            <a:r>
              <a:rPr lang="tr-TR" dirty="0" err="1"/>
              <a:t>Örneğin,aynı</a:t>
            </a:r>
            <a:r>
              <a:rPr lang="tr-TR" dirty="0"/>
              <a:t> olay hem ahlak, hem din ve hem de hukuk</a:t>
            </a:r>
          </a:p>
          <a:p>
            <a:r>
              <a:rPr lang="tr-TR" dirty="0"/>
              <a:t>kurallarına aykırı olabilir. Hırsızlık, adam öldürme</a:t>
            </a:r>
          </a:p>
          <a:p>
            <a:r>
              <a:rPr lang="tr-TR" dirty="0"/>
              <a:t>gibi.</a:t>
            </a:r>
          </a:p>
          <a:p>
            <a:r>
              <a:rPr lang="tr-TR" dirty="0"/>
              <a:t>Toplum içinde tükürmek, gaz çıkartmak </a:t>
            </a:r>
          </a:p>
          <a:p>
            <a:r>
              <a:rPr lang="tr-TR" dirty="0"/>
              <a:t>Hukuk kurallarının yaptırımı maddi diğerlerinin yaptırımı manevidir. </a:t>
            </a:r>
          </a:p>
        </p:txBody>
      </p:sp>
    </p:spTree>
    <p:extLst>
      <p:ext uri="{BB962C8B-B14F-4D97-AF65-F5344CB8AC3E}">
        <p14:creationId xmlns:p14="http://schemas.microsoft.com/office/powerpoint/2010/main" val="379771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F0C3D97-46E6-4CD0-B3A8-A471A7DA4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hukuk kuralları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53C9454-6E6B-4E48-9C49-1828AE094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hukuk kuralları; </a:t>
            </a:r>
          </a:p>
          <a:p>
            <a:r>
              <a:rPr lang="tr-TR" dirty="0"/>
              <a:t> Kişilerin dışa yansıyan davranışlarını düzenler,</a:t>
            </a:r>
          </a:p>
          <a:p>
            <a:r>
              <a:rPr lang="tr-TR" dirty="0"/>
              <a:t>Toplumdaki egemen güç, yani üstün siyasal iktidar tarafından belirlenir. </a:t>
            </a:r>
          </a:p>
          <a:p>
            <a:r>
              <a:rPr lang="tr-TR" dirty="0"/>
              <a:t> Genel olarak kişiler arasındaki ilişkileri düzenlediği, </a:t>
            </a:r>
          </a:p>
          <a:p>
            <a:r>
              <a:rPr lang="tr-TR" dirty="0"/>
              <a:t> Örgütlü siyasal mekanizma aracılığı ile gerçekleştirilir.  </a:t>
            </a:r>
          </a:p>
          <a:p>
            <a:r>
              <a:rPr lang="tr-TR" dirty="0"/>
              <a:t> Maddi yaptırım içerir, </a:t>
            </a:r>
          </a:p>
          <a:p>
            <a:r>
              <a:rPr lang="tr-TR" dirty="0"/>
              <a:t> Toplumsal barışı, hukuk güvenliğini ve adaleti sağlar. </a:t>
            </a:r>
          </a:p>
        </p:txBody>
      </p:sp>
    </p:spTree>
    <p:extLst>
      <p:ext uri="{BB962C8B-B14F-4D97-AF65-F5344CB8AC3E}">
        <p14:creationId xmlns:p14="http://schemas.microsoft.com/office/powerpoint/2010/main" val="345679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66BA04F-4A21-46D7-8AE7-EAF4F1E8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 KURALLARININ ÖGELERİ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73CCA76-EDCF-47E6-8D34-10716CE36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/>
              <a:t>konu, irade (emir) ve yaptırımdır.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59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0762B75-3FA2-4440-80B2-5B111CAA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Sosyal Düzen Kuralları ve Hukuk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2E8A2F0-4FE7-4877-8467-BFDFD90FC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 Genel kabul gören bir yaklaşıma göre;  </a:t>
            </a:r>
          </a:p>
          <a:p>
            <a:r>
              <a:rPr lang="tr-TR" dirty="0">
                <a:solidFill>
                  <a:srgbClr val="FF0000"/>
                </a:solidFill>
              </a:rPr>
              <a:t>sosyal düzen kuralları; </a:t>
            </a:r>
          </a:p>
          <a:p>
            <a:r>
              <a:rPr lang="tr-TR" dirty="0"/>
              <a:t>din kuralları,</a:t>
            </a:r>
          </a:p>
          <a:p>
            <a:r>
              <a:rPr lang="tr-TR" dirty="0"/>
              <a:t>ahlak kuralları, </a:t>
            </a:r>
          </a:p>
          <a:p>
            <a:r>
              <a:rPr lang="tr-TR" dirty="0"/>
              <a:t>görgü kuralları ve </a:t>
            </a:r>
          </a:p>
          <a:p>
            <a:r>
              <a:rPr lang="tr-TR" dirty="0"/>
              <a:t>Hukuk kuralları şeklinde sınıflandırılmaktadır. </a:t>
            </a:r>
          </a:p>
          <a:p>
            <a:r>
              <a:rPr lang="tr-TR" dirty="0"/>
              <a:t>Hukuk kuralları en önemli sosyal kurallardır. </a:t>
            </a:r>
          </a:p>
        </p:txBody>
      </p:sp>
    </p:spTree>
    <p:extLst>
      <p:ext uri="{BB962C8B-B14F-4D97-AF65-F5344CB8AC3E}">
        <p14:creationId xmlns:p14="http://schemas.microsoft.com/office/powerpoint/2010/main" val="214711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0E4F0CC-11E9-4E6E-AFD8-A22EC8B5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 kurallarının temel özellikleri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4E0C7AC-2242-46DF-862C-F08566A83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ve soyut olması,</a:t>
            </a:r>
          </a:p>
          <a:p>
            <a:r>
              <a:rPr lang="tr-TR" dirty="0"/>
              <a:t>emir ve yaptırım içermesidir</a:t>
            </a:r>
          </a:p>
          <a:p>
            <a:r>
              <a:rPr lang="tr-TR" dirty="0"/>
              <a:t>Hukuk kurallarını diğerlerinden ayıran en önemli özellik yaptırımının </a:t>
            </a:r>
            <a:r>
              <a:rPr lang="tr-TR" dirty="0">
                <a:solidFill>
                  <a:srgbClr val="FF0000"/>
                </a:solidFill>
              </a:rPr>
              <a:t>maddi</a:t>
            </a:r>
            <a:r>
              <a:rPr lang="tr-TR" dirty="0"/>
              <a:t> olmasıdır.</a:t>
            </a:r>
          </a:p>
          <a:p>
            <a:r>
              <a:rPr lang="tr-TR" dirty="0"/>
              <a:t>kamu gücü devreye girerek kuralı ihlal eden kimseye </a:t>
            </a:r>
            <a:r>
              <a:rPr lang="tr-TR" dirty="0">
                <a:solidFill>
                  <a:srgbClr val="FF0000"/>
                </a:solidFill>
              </a:rPr>
              <a:t>zor kullanır </a:t>
            </a:r>
            <a:r>
              <a:rPr lang="tr-TR" dirty="0"/>
              <a:t>ve kuralın gereğini yerine getirir. </a:t>
            </a:r>
          </a:p>
        </p:txBody>
      </p:sp>
    </p:spTree>
    <p:extLst>
      <p:ext uri="{BB962C8B-B14F-4D97-AF65-F5344CB8AC3E}">
        <p14:creationId xmlns:p14="http://schemas.microsoft.com/office/powerpoint/2010/main" val="199126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8786FC0-CB5D-4A7C-9A4C-2D0371E3D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YAPTIRIM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973FEC2-6905-498F-AF01-EF53C5B44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Sosyal kurallara uyulmadığı takdirde karşılaşılan tepkiye yaptırım denir. </a:t>
            </a:r>
          </a:p>
          <a:p>
            <a:r>
              <a:rPr lang="tr-TR" dirty="0"/>
              <a:t>Yaptırım farklı türlerde zorlama ile kurallara uyulmasını amaçlamaktadır.</a:t>
            </a:r>
          </a:p>
          <a:p>
            <a:r>
              <a:rPr lang="tr-TR" dirty="0"/>
              <a:t>Yaptırım din, ahlak ve görgü kurallarına uyulmaması hâlinde </a:t>
            </a:r>
            <a:r>
              <a:rPr lang="tr-TR" dirty="0">
                <a:solidFill>
                  <a:srgbClr val="FF0000"/>
                </a:solidFill>
              </a:rPr>
              <a:t>manevi </a:t>
            </a:r>
            <a:r>
              <a:rPr lang="tr-TR" dirty="0"/>
              <a:t>nitelik taşırken, </a:t>
            </a:r>
          </a:p>
          <a:p>
            <a:r>
              <a:rPr lang="tr-TR" dirty="0"/>
              <a:t>Hukuk kurallarına uyulmaması durumunda </a:t>
            </a:r>
            <a:r>
              <a:rPr lang="tr-TR" dirty="0">
                <a:solidFill>
                  <a:srgbClr val="FF0000"/>
                </a:solidFill>
              </a:rPr>
              <a:t>maddi</a:t>
            </a:r>
            <a:r>
              <a:rPr lang="tr-TR" dirty="0"/>
              <a:t> niteliktedir. </a:t>
            </a:r>
          </a:p>
        </p:txBody>
      </p:sp>
    </p:spTree>
    <p:extLst>
      <p:ext uri="{BB962C8B-B14F-4D97-AF65-F5344CB8AC3E}">
        <p14:creationId xmlns:p14="http://schemas.microsoft.com/office/powerpoint/2010/main" val="63591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3D8AB13-E26B-4C17-8246-B80A851F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Hukuki yaptırımlar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691376B-F6B8-4919-A78A-F685EEC73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Hukuki yaptırımlar;</a:t>
            </a:r>
          </a:p>
          <a:p>
            <a:pPr algn="ctr"/>
            <a:r>
              <a:rPr lang="tr-TR" dirty="0"/>
              <a:t> ceza, </a:t>
            </a:r>
          </a:p>
          <a:p>
            <a:pPr algn="ctr"/>
            <a:r>
              <a:rPr lang="tr-TR" dirty="0"/>
              <a:t>cebri icra,</a:t>
            </a:r>
          </a:p>
          <a:p>
            <a:pPr algn="ctr"/>
            <a:r>
              <a:rPr lang="tr-TR" dirty="0"/>
              <a:t>tazminat, </a:t>
            </a:r>
          </a:p>
          <a:p>
            <a:pPr algn="ctr"/>
            <a:r>
              <a:rPr lang="tr-TR" dirty="0"/>
              <a:t>geçersizlik ve </a:t>
            </a:r>
          </a:p>
          <a:p>
            <a:pPr algn="ctr"/>
            <a:r>
              <a:rPr lang="tr-TR" dirty="0"/>
              <a:t>iptal </a:t>
            </a:r>
          </a:p>
          <a:p>
            <a:pPr algn="ctr"/>
            <a:r>
              <a:rPr lang="tr-TR" dirty="0"/>
              <a:t>olmak üzere beş kategoride incelenebilir. </a:t>
            </a:r>
          </a:p>
          <a:p>
            <a:pPr algn="ctr"/>
            <a:r>
              <a:rPr lang="tr-TR" dirty="0"/>
              <a:t>Yaptırım, </a:t>
            </a:r>
            <a:r>
              <a:rPr lang="tr-TR" dirty="0">
                <a:solidFill>
                  <a:srgbClr val="FF0000"/>
                </a:solidFill>
              </a:rPr>
              <a:t>hukuk kuralının ihlali hâlinde </a:t>
            </a:r>
            <a:r>
              <a:rPr lang="tr-TR" dirty="0"/>
              <a:t>ortaya çıkmaktadır. </a:t>
            </a:r>
          </a:p>
        </p:txBody>
      </p:sp>
    </p:spTree>
    <p:extLst>
      <p:ext uri="{BB962C8B-B14F-4D97-AF65-F5344CB8AC3E}">
        <p14:creationId xmlns:p14="http://schemas.microsoft.com/office/powerpoint/2010/main" val="71570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6735141-A61C-459F-B629-2B9B204B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Yaptırımın türü,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0DB3740-8950-4626-A557-0E728EAE8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tr-TR" dirty="0"/>
              <a:t>ilgili hukuk alanı,</a:t>
            </a:r>
          </a:p>
          <a:p>
            <a:pPr algn="ctr">
              <a:lnSpc>
                <a:spcPct val="150000"/>
              </a:lnSpc>
            </a:pPr>
            <a:r>
              <a:rPr lang="tr-TR" dirty="0"/>
              <a:t> ihlal edilen hukuk kuralı, </a:t>
            </a:r>
          </a:p>
          <a:p>
            <a:pPr algn="ctr">
              <a:lnSpc>
                <a:spcPct val="150000"/>
              </a:lnSpc>
            </a:pPr>
            <a:r>
              <a:rPr lang="tr-TR" dirty="0"/>
              <a:t>İhlalin niteliği ve </a:t>
            </a:r>
          </a:p>
          <a:p>
            <a:pPr algn="ctr">
              <a:lnSpc>
                <a:spcPct val="150000"/>
              </a:lnSpc>
            </a:pPr>
            <a:r>
              <a:rPr lang="tr-TR" dirty="0"/>
              <a:t>etkilerine göre belirlenmektedir.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24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43BEFF3-59DA-4FF9-9654-15A7F3952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sosyal ilişki –sosyal düzen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9B2EE9C-A055-4935-8301-5FFE2A9FD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İnsan yaşamını sürdürdüğü bu çevrede diğer insanlarla ve kurumlarla   girdiği ilişkilere </a:t>
            </a:r>
            <a:r>
              <a:rPr lang="tr-TR" dirty="0">
                <a:solidFill>
                  <a:srgbClr val="FF0000"/>
                </a:solidFill>
              </a:rPr>
              <a:t>sosyal ilişki </a:t>
            </a:r>
            <a:r>
              <a:rPr lang="tr-TR" dirty="0"/>
              <a:t>denir. </a:t>
            </a:r>
          </a:p>
          <a:p>
            <a:r>
              <a:rPr lang="tr-TR" dirty="0"/>
              <a:t>İşte sosyal ilişkilerin tabi olduğu düzen ise </a:t>
            </a:r>
            <a:r>
              <a:rPr lang="tr-TR" dirty="0">
                <a:solidFill>
                  <a:srgbClr val="FF0000"/>
                </a:solidFill>
              </a:rPr>
              <a:t>sosyal düzen </a:t>
            </a:r>
            <a:r>
              <a:rPr lang="tr-TR" dirty="0"/>
              <a:t>olarak  adlandırılır. </a:t>
            </a:r>
          </a:p>
          <a:p>
            <a:r>
              <a:rPr lang="tr-TR" dirty="0"/>
              <a:t>sosyal düzen, belli bir ahengi sağlamak için birtakım emir ve yasaklar getirmektedir. </a:t>
            </a:r>
          </a:p>
          <a:p>
            <a:r>
              <a:rPr lang="tr-TR" dirty="0"/>
              <a:t>Sosyal düzen içinde yaşayan insanların ödevleri, hak ve yetkilerini düzenleyen kurallara </a:t>
            </a:r>
            <a:r>
              <a:rPr lang="tr-TR" dirty="0">
                <a:solidFill>
                  <a:srgbClr val="FF0000"/>
                </a:solidFill>
              </a:rPr>
              <a:t>sosyal düzen kuralları </a:t>
            </a:r>
            <a:r>
              <a:rPr lang="tr-TR" dirty="0"/>
              <a:t>denilmektedir.</a:t>
            </a:r>
          </a:p>
        </p:txBody>
      </p:sp>
    </p:spTree>
    <p:extLst>
      <p:ext uri="{BB962C8B-B14F-4D97-AF65-F5344CB8AC3E}">
        <p14:creationId xmlns:p14="http://schemas.microsoft.com/office/powerpoint/2010/main" val="157332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B3906D1-7CD8-47B5-B3DA-10F8992EB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sosyal düzen kuralları: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5C3C4DD-B200-4D37-ACE9-58A3FA734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3" y="1825625"/>
            <a:ext cx="11507372" cy="480025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Din kuralları; </a:t>
            </a:r>
            <a:r>
              <a:rPr lang="tr-TR" dirty="0"/>
              <a:t>(</a:t>
            </a:r>
            <a:r>
              <a:rPr lang="nn-NO" dirty="0"/>
              <a:t>Dinsel kuralların etkin olduğu toplumlarda hukuk kuralları teokratik temellere dayanmaktadır</a:t>
            </a:r>
            <a:r>
              <a:rPr lang="tr-TR" dirty="0"/>
              <a:t>. </a:t>
            </a:r>
            <a:r>
              <a:rPr lang="nn-NO" dirty="0"/>
              <a:t> </a:t>
            </a:r>
            <a:r>
              <a:rPr lang="tr-TR" dirty="0"/>
              <a:t>Din=Hukuk, Tanrı buyruğu olduğu için </a:t>
            </a:r>
            <a:r>
              <a:rPr lang="tr-TR" dirty="0">
                <a:solidFill>
                  <a:srgbClr val="00B0F0"/>
                </a:solidFill>
              </a:rPr>
              <a:t>dogmatik ve statiktir</a:t>
            </a:r>
            <a:r>
              <a:rPr lang="tr-TR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Ahlak kuralları </a:t>
            </a:r>
            <a:r>
              <a:rPr lang="tr-TR" dirty="0"/>
              <a:t>( insan davranışları hakkında “doğru” ya da “yanlış” bulma açısından yapılan değerlendirmelerin bütünü, toplumsal bir kurum olarak ahlakı oluşturmaktadır, </a:t>
            </a:r>
            <a:r>
              <a:rPr lang="tr-TR" dirty="0">
                <a:solidFill>
                  <a:srgbClr val="00B0F0"/>
                </a:solidFill>
              </a:rPr>
              <a:t>zamana, yere, topluma </a:t>
            </a:r>
            <a:r>
              <a:rPr lang="tr-TR" dirty="0"/>
              <a:t>göre değişir )</a:t>
            </a:r>
          </a:p>
          <a:p>
            <a:pPr marL="0" indent="0">
              <a:buNone/>
            </a:pPr>
            <a:r>
              <a:rPr lang="tr-TR" dirty="0"/>
              <a:t>	Nesnel (objektif, sosyal) Ahlak;  insanın diğer bireylere karşı olan ödevleri ile ilgilidir. </a:t>
            </a:r>
          </a:p>
          <a:p>
            <a:pPr marL="0" indent="0">
              <a:buNone/>
            </a:pPr>
            <a:r>
              <a:rPr lang="tr-TR" dirty="0"/>
              <a:t>	Öznel (</a:t>
            </a:r>
            <a:r>
              <a:rPr lang="tr-TR" dirty="0" err="1"/>
              <a:t>subjektif</a:t>
            </a:r>
            <a:r>
              <a:rPr lang="tr-TR" dirty="0"/>
              <a:t>) Ahlak kişinin kendi şahsı ve iç dünyasına karşı ödevlerini ifade etmektedir</a:t>
            </a:r>
          </a:p>
          <a:p>
            <a:r>
              <a:rPr lang="tr-TR" dirty="0">
                <a:solidFill>
                  <a:srgbClr val="FF0000"/>
                </a:solidFill>
              </a:rPr>
              <a:t>Görgü kuralları</a:t>
            </a:r>
            <a:r>
              <a:rPr lang="tr-TR" dirty="0"/>
              <a:t>,</a:t>
            </a:r>
          </a:p>
          <a:p>
            <a:r>
              <a:rPr lang="tr-TR" dirty="0">
                <a:solidFill>
                  <a:srgbClr val="FF0000"/>
                </a:solidFill>
              </a:rPr>
              <a:t>Hukuk kuralları</a:t>
            </a:r>
            <a:r>
              <a:rPr lang="tr-TR" dirty="0"/>
              <a:t>; sadece toplumsal olan, dışa yansıyan davranışlarla ilgilenir. Hukuk kuralları hem </a:t>
            </a:r>
            <a:r>
              <a:rPr lang="tr-TR" dirty="0">
                <a:solidFill>
                  <a:srgbClr val="FF0000"/>
                </a:solidFill>
              </a:rPr>
              <a:t>yükümlülük</a:t>
            </a:r>
            <a:r>
              <a:rPr lang="tr-TR" dirty="0"/>
              <a:t> hem de </a:t>
            </a:r>
            <a:r>
              <a:rPr lang="tr-TR" dirty="0">
                <a:solidFill>
                  <a:srgbClr val="FF0000"/>
                </a:solidFill>
              </a:rPr>
              <a:t>yetki</a:t>
            </a:r>
            <a:r>
              <a:rPr lang="tr-TR" dirty="0"/>
              <a:t> verebilir. Genel ve soyut olması, emir ve yaptırım içerir. </a:t>
            </a:r>
          </a:p>
        </p:txBody>
      </p:sp>
    </p:spTree>
    <p:extLst>
      <p:ext uri="{BB962C8B-B14F-4D97-AF65-F5344CB8AC3E}">
        <p14:creationId xmlns:p14="http://schemas.microsoft.com/office/powerpoint/2010/main" val="84434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22DD680-F8E2-4F63-9884-CCB0A750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Sosyal düzen kurallarının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44ED64-99BB-4E4A-A7F7-375222D44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>
                <a:solidFill>
                  <a:srgbClr val="00B0F0"/>
                </a:solidFill>
              </a:rPr>
              <a:t>genel</a:t>
            </a:r>
            <a:r>
              <a:rPr lang="tr-TR" dirty="0"/>
              <a:t> nitelik taşır (yani ayırımsız herkese uygulanır). </a:t>
            </a:r>
          </a:p>
          <a:p>
            <a:r>
              <a:rPr lang="tr-TR" dirty="0">
                <a:solidFill>
                  <a:srgbClr val="00B0F0"/>
                </a:solidFill>
              </a:rPr>
              <a:t>Süreklidir</a:t>
            </a:r>
            <a:r>
              <a:rPr lang="tr-TR" dirty="0"/>
              <a:t> (yani bu kurallar çok uzun zamandır ve aralıksız</a:t>
            </a:r>
          </a:p>
          <a:p>
            <a:r>
              <a:rPr lang="tr-TR" dirty="0"/>
              <a:t>bir biçimde uygulanmaktadır). </a:t>
            </a:r>
          </a:p>
          <a:p>
            <a:r>
              <a:rPr lang="tr-TR" dirty="0">
                <a:solidFill>
                  <a:srgbClr val="00B0F0"/>
                </a:solidFill>
              </a:rPr>
              <a:t>yaptırımlı</a:t>
            </a:r>
            <a:r>
              <a:rPr lang="tr-TR" dirty="0"/>
              <a:t> kurallardır.</a:t>
            </a:r>
          </a:p>
          <a:p>
            <a:r>
              <a:rPr lang="tr-TR" dirty="0"/>
              <a:t>Sosyal düzen kuralları </a:t>
            </a:r>
          </a:p>
          <a:p>
            <a:r>
              <a:rPr lang="tr-TR" dirty="0">
                <a:solidFill>
                  <a:srgbClr val="FF0000"/>
                </a:solidFill>
              </a:rPr>
              <a:t>zaman içinde değişim </a:t>
            </a:r>
            <a:r>
              <a:rPr lang="tr-TR" dirty="0"/>
              <a:t>gösterebilirler, </a:t>
            </a:r>
          </a:p>
          <a:p>
            <a:r>
              <a:rPr lang="tr-TR" dirty="0"/>
              <a:t>Aynı zaman aralığında bölgeden bölgeye, ülkeden ülkeye değişebilirler. </a:t>
            </a:r>
          </a:p>
        </p:txBody>
      </p:sp>
    </p:spTree>
    <p:extLst>
      <p:ext uri="{BB962C8B-B14F-4D97-AF65-F5344CB8AC3E}">
        <p14:creationId xmlns:p14="http://schemas.microsoft.com/office/powerpoint/2010/main" val="3361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470</Words>
  <Application>Microsoft Office PowerPoint</Application>
  <PresentationFormat>Özel</PresentationFormat>
  <Paragraphs>72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HUKUKUN TEMEL İLKELERİ</vt:lpstr>
      <vt:lpstr>Sosyal Düzen Kuralları ve Hukuk</vt:lpstr>
      <vt:lpstr>Hukuk kurallarının temel özellikleri </vt:lpstr>
      <vt:lpstr>YAPTIRIM</vt:lpstr>
      <vt:lpstr>Hukuki yaptırımlar </vt:lpstr>
      <vt:lpstr>Yaptırımın türü, </vt:lpstr>
      <vt:lpstr>sosyal ilişki –sosyal düzen</vt:lpstr>
      <vt:lpstr>sosyal düzen kuralları:</vt:lpstr>
      <vt:lpstr>Sosyal düzen kurallarının özellikleri</vt:lpstr>
      <vt:lpstr>SOSYAL DÜZEN KURALLARININ İHLALİ  VE YAPTIRIMI</vt:lpstr>
      <vt:lpstr>hukuk kuralları</vt:lpstr>
      <vt:lpstr>HUKUK KURALLARININ ÖGELERİ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TEMEL İLKELERİ</dc:title>
  <dc:creator>bora büken</dc:creator>
  <cp:lastModifiedBy>fuatyalman</cp:lastModifiedBy>
  <cp:revision>35</cp:revision>
  <dcterms:created xsi:type="dcterms:W3CDTF">2017-10-04T19:39:11Z</dcterms:created>
  <dcterms:modified xsi:type="dcterms:W3CDTF">2024-09-30T06:15:59Z</dcterms:modified>
</cp:coreProperties>
</file>