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Lst>
  <p:notesMasterIdLst>
    <p:notesMasterId r:id="rId104"/>
  </p:notesMasterIdLst>
  <p:handoutMasterIdLst>
    <p:handoutMasterId r:id="rId105"/>
  </p:handoutMasterIdLst>
  <p:sldIdLst>
    <p:sldId id="256" r:id="rId2"/>
    <p:sldId id="278" r:id="rId3"/>
    <p:sldId id="277" r:id="rId4"/>
    <p:sldId id="285" r:id="rId5"/>
    <p:sldId id="287" r:id="rId6"/>
    <p:sldId id="289" r:id="rId7"/>
    <p:sldId id="291" r:id="rId8"/>
    <p:sldId id="292" r:id="rId9"/>
    <p:sldId id="290" r:id="rId10"/>
    <p:sldId id="283" r:id="rId11"/>
    <p:sldId id="294" r:id="rId12"/>
    <p:sldId id="295" r:id="rId13"/>
    <p:sldId id="293" r:id="rId14"/>
    <p:sldId id="365" r:id="rId15"/>
    <p:sldId id="284" r:id="rId16"/>
    <p:sldId id="286" r:id="rId17"/>
    <p:sldId id="288" r:id="rId18"/>
    <p:sldId id="279" r:id="rId19"/>
    <p:sldId id="297" r:id="rId20"/>
    <p:sldId id="298" r:id="rId21"/>
    <p:sldId id="299" r:id="rId22"/>
    <p:sldId id="300" r:id="rId23"/>
    <p:sldId id="366" r:id="rId24"/>
    <p:sldId id="367" r:id="rId25"/>
    <p:sldId id="368" r:id="rId26"/>
    <p:sldId id="369" r:id="rId27"/>
    <p:sldId id="370" r:id="rId28"/>
    <p:sldId id="371" r:id="rId29"/>
    <p:sldId id="372"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9" r:id="rId55"/>
    <p:sldId id="405" r:id="rId56"/>
    <p:sldId id="406" r:id="rId57"/>
    <p:sldId id="407" r:id="rId58"/>
    <p:sldId id="408" r:id="rId59"/>
    <p:sldId id="311" r:id="rId60"/>
    <p:sldId id="314" r:id="rId61"/>
    <p:sldId id="315" r:id="rId62"/>
    <p:sldId id="316" r:id="rId63"/>
    <p:sldId id="317" r:id="rId64"/>
    <p:sldId id="318" r:id="rId65"/>
    <p:sldId id="319" r:id="rId66"/>
    <p:sldId id="361" r:id="rId67"/>
    <p:sldId id="410" r:id="rId68"/>
    <p:sldId id="411"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42" r:id="rId99"/>
    <p:sldId id="443" r:id="rId100"/>
    <p:sldId id="444" r:id="rId101"/>
    <p:sldId id="446" r:id="rId102"/>
    <p:sldId id="412" r:id="rId10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7" d="100"/>
          <a:sy n="87" d="100"/>
        </p:scale>
        <p:origin x="1494" y="90"/>
      </p:cViewPr>
      <p:guideLst>
        <p:guide orient="horz" pos="2160"/>
        <p:guide pos="2880"/>
      </p:guideLst>
    </p:cSldViewPr>
  </p:slideViewPr>
  <p:outlineViewPr>
    <p:cViewPr>
      <p:scale>
        <a:sx n="33" d="100"/>
        <a:sy n="33" d="100"/>
      </p:scale>
      <p:origin x="0" y="18570"/>
    </p:cViewPr>
  </p:outlineViewPr>
  <p:notesTextViewPr>
    <p:cViewPr>
      <p:scale>
        <a:sx n="1" d="1"/>
        <a:sy n="1" d="1"/>
      </p:scale>
      <p:origin x="0" y="0"/>
    </p:cViewPr>
  </p:notesTextViewPr>
  <p:sorterViewPr>
    <p:cViewPr>
      <p:scale>
        <a:sx n="100" d="100"/>
        <a:sy n="100" d="100"/>
      </p:scale>
      <p:origin x="0" y="2994"/>
    </p:cViewPr>
  </p:sorterViewPr>
  <p:notesViewPr>
    <p:cSldViewPr>
      <p:cViewPr varScale="1">
        <p:scale>
          <a:sx n="59" d="100"/>
          <a:sy n="59" d="100"/>
        </p:scale>
        <p:origin x="-250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D7F2C4-13F2-4F78-88C7-B150990750FA}" type="datetimeFigureOut">
              <a:rPr lang="tr-TR" smtClean="0"/>
              <a:pPr/>
              <a:t>13.03.2026</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621A90-3597-49D6-BE66-50E3E421CBDA}" type="slidenum">
              <a:rPr lang="tr-TR" smtClean="0"/>
              <a:pPr/>
              <a:t>‹#›</a:t>
            </a:fld>
            <a:endParaRPr lang="tr-TR"/>
          </a:p>
        </p:txBody>
      </p:sp>
    </p:spTree>
    <p:extLst>
      <p:ext uri="{BB962C8B-B14F-4D97-AF65-F5344CB8AC3E}">
        <p14:creationId xmlns:p14="http://schemas.microsoft.com/office/powerpoint/2010/main" val="4247664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342B0-84C4-4D3F-9423-41A59C23CE47}" type="datetimeFigureOut">
              <a:rPr lang="tr-TR" smtClean="0"/>
              <a:pPr/>
              <a:t>13.03.2026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825A27-3A40-4D19-A606-E497AF7FAC2A}" type="slidenum">
              <a:rPr lang="tr-TR" smtClean="0"/>
              <a:pPr/>
              <a:t>‹#›</a:t>
            </a:fld>
            <a:endParaRPr lang="tr-TR"/>
          </a:p>
        </p:txBody>
      </p:sp>
    </p:spTree>
    <p:extLst>
      <p:ext uri="{BB962C8B-B14F-4D97-AF65-F5344CB8AC3E}">
        <p14:creationId xmlns:p14="http://schemas.microsoft.com/office/powerpoint/2010/main" val="219655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28825A27-3A40-4D19-A606-E497AF7FAC2A}" type="slidenum">
              <a:rPr lang="tr-TR" smtClean="0"/>
              <a:pPr/>
              <a:t>1</a:t>
            </a:fld>
            <a:endParaRPr lang="tr-TR"/>
          </a:p>
        </p:txBody>
      </p:sp>
    </p:spTree>
    <p:extLst>
      <p:ext uri="{BB962C8B-B14F-4D97-AF65-F5344CB8AC3E}">
        <p14:creationId xmlns:p14="http://schemas.microsoft.com/office/powerpoint/2010/main" val="118069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28825A27-3A40-4D19-A606-E497AF7FAC2A}" type="slidenum">
              <a:rPr lang="tr-TR" smtClean="0"/>
              <a:pPr/>
              <a:t>4</a:t>
            </a:fld>
            <a:endParaRPr lang="tr-TR"/>
          </a:p>
        </p:txBody>
      </p:sp>
    </p:spTree>
    <p:extLst>
      <p:ext uri="{BB962C8B-B14F-4D97-AF65-F5344CB8AC3E}">
        <p14:creationId xmlns:p14="http://schemas.microsoft.com/office/powerpoint/2010/main" val="942234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lvl1pPr>
              <a:defRPr b="1">
                <a:solidFill>
                  <a:schemeClr val="accent2">
                    <a:lumMod val="50000"/>
                  </a:schemeClr>
                </a:solidFill>
                <a:effectLst>
                  <a:outerShdw blurRad="38100" dist="38100" dir="2700000" algn="tl">
                    <a:srgbClr val="000000">
                      <a:alpha val="43137"/>
                    </a:srgbClr>
                  </a:outerShdw>
                </a:effectLst>
              </a:defRPr>
            </a:lvl1pPr>
          </a:lstStyle>
          <a:p>
            <a:r>
              <a:rPr lang="tr-TR" dirty="0" smtClean="0"/>
              <a:t>Asıl başlık stili için tıklatın</a:t>
            </a:r>
            <a:endParaRPr lang="tr-TR" dirty="0"/>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smtClean="0"/>
              <a:t>Asıl alt başlık stilini düzenlemek için tıklatın</a:t>
            </a:r>
            <a:endParaRPr lang="tr-TR" dirty="0"/>
          </a:p>
        </p:txBody>
      </p:sp>
      <p:sp>
        <p:nvSpPr>
          <p:cNvPr id="4" name="Veri Yer Tutucusu 3"/>
          <p:cNvSpPr>
            <a:spLocks noGrp="1"/>
          </p:cNvSpPr>
          <p:nvPr>
            <p:ph type="dt" sz="half" idx="10"/>
          </p:nvPr>
        </p:nvSpPr>
        <p:spPr/>
        <p:txBody>
          <a:bodyPr/>
          <a:lstStyle/>
          <a:p>
            <a:fld id="{8E6BBDB7-6110-4221-A032-0F58D11A46A2}" type="datetime1">
              <a:rPr lang="tr-TR" smtClean="0"/>
              <a:pPr/>
              <a:t>13.03.2026</a:t>
            </a:fld>
            <a:endParaRPr lang="tr-TR"/>
          </a:p>
        </p:txBody>
      </p:sp>
      <p:sp>
        <p:nvSpPr>
          <p:cNvPr id="5" name="Altbilgi Yer Tutucusu 4"/>
          <p:cNvSpPr>
            <a:spLocks noGrp="1"/>
          </p:cNvSpPr>
          <p:nvPr>
            <p:ph type="ftr" sz="quarter" idx="11"/>
          </p:nvPr>
        </p:nvSpPr>
        <p:spPr/>
        <p:txBody>
          <a:bodyPr/>
          <a:lstStyle/>
          <a:p>
            <a:endParaRPr lang="tr-TR" dirty="0"/>
          </a:p>
        </p:txBody>
      </p:sp>
      <p:sp>
        <p:nvSpPr>
          <p:cNvPr id="7" name="Slayt Numarası Yer Tutucusu 5"/>
          <p:cNvSpPr>
            <a:spLocks noGrp="1"/>
          </p:cNvSpPr>
          <p:nvPr>
            <p:ph type="sldNum" sz="quarter" idx="12"/>
          </p:nvPr>
        </p:nvSpPr>
        <p:spPr>
          <a:xfrm>
            <a:off x="6553200" y="6356350"/>
            <a:ext cx="2133600" cy="365125"/>
          </a:xfrm>
        </p:spPr>
        <p:txBody>
          <a:bodyPr/>
          <a:lstStyle/>
          <a:p>
            <a:r>
              <a:rPr lang="tr-TR" dirty="0" smtClean="0"/>
              <a:t>Slayt </a:t>
            </a:r>
            <a:fld id="{81590336-76D9-4B1C-A85F-23601D4E4147}" type="slidenum">
              <a:rPr lang="tr-TR" smtClean="0"/>
              <a:pPr/>
              <a:t>‹#›</a:t>
            </a:fld>
            <a:r>
              <a:rPr lang="tr-TR" dirty="0" smtClean="0"/>
              <a:t> / 105</a:t>
            </a:r>
            <a:endParaRPr lang="tr-TR" dirty="0"/>
          </a:p>
        </p:txBody>
      </p:sp>
    </p:spTree>
    <p:extLst>
      <p:ext uri="{BB962C8B-B14F-4D97-AF65-F5344CB8AC3E}">
        <p14:creationId xmlns:p14="http://schemas.microsoft.com/office/powerpoint/2010/main" val="10512269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B1CEFB2-C864-4050-AAB7-F6DF0D21A77C}" type="datetime1">
              <a:rPr lang="tr-TR" smtClean="0"/>
              <a:pPr/>
              <a:t>13.03.2026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35835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F2B3082-E340-4B0B-9651-40FCEEA722C9}" type="datetime1">
              <a:rPr lang="tr-TR" smtClean="0"/>
              <a:pPr/>
              <a:t>13.03.2026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413054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bg>
      <p:bgRef idx="1001">
        <a:schemeClr val="bg2"/>
      </p:bgRef>
    </p:bg>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lvl1pPr>
              <a:lnSpc>
                <a:spcPct val="150000"/>
              </a:lnSpc>
              <a:defRPr>
                <a:latin typeface="Trebuchet MS" pitchFamily="34" charset="0"/>
              </a:defRPr>
            </a:lvl1pPr>
            <a:lvl2pPr>
              <a:lnSpc>
                <a:spcPct val="150000"/>
              </a:lnSpc>
              <a:defRPr>
                <a:latin typeface="Trebuchet MS" pitchFamily="34" charset="0"/>
              </a:defRPr>
            </a:lvl2pPr>
            <a:lvl3pPr>
              <a:lnSpc>
                <a:spcPct val="150000"/>
              </a:lnSpc>
              <a:defRPr>
                <a:latin typeface="Trebuchet MS" pitchFamily="34" charset="0"/>
              </a:defRPr>
            </a:lvl3pPr>
            <a:lvl4pPr>
              <a:lnSpc>
                <a:spcPct val="150000"/>
              </a:lnSpc>
              <a:defRPr>
                <a:latin typeface="Trebuchet MS" pitchFamily="34" charset="0"/>
              </a:defRPr>
            </a:lvl4pPr>
            <a:lvl5pPr>
              <a:lnSpc>
                <a:spcPct val="150000"/>
              </a:lnSpc>
              <a:defRPr>
                <a:latin typeface="Trebuchet MS" pitchFamily="34" charset="0"/>
              </a:defRPr>
            </a:lvl5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7" name="Başlık 6"/>
          <p:cNvSpPr>
            <a:spLocks noGrp="1"/>
          </p:cNvSpPr>
          <p:nvPr>
            <p:ph type="title"/>
          </p:nvPr>
        </p:nvSpPr>
        <p:spPr/>
        <p:txBody>
          <a:bodyPr/>
          <a:lstStyle>
            <a:lvl1pPr>
              <a:defRPr b="1">
                <a:solidFill>
                  <a:schemeClr val="accent2">
                    <a:lumMod val="50000"/>
                  </a:schemeClr>
                </a:solidFill>
              </a:defRPr>
            </a:lvl1pPr>
          </a:lstStyle>
          <a:p>
            <a:r>
              <a:rPr lang="tr-TR" dirty="0" smtClean="0"/>
              <a:t>Asıl başlık stili için tıklatın</a:t>
            </a:r>
            <a:endParaRPr lang="tr-TR" dirty="0"/>
          </a:p>
        </p:txBody>
      </p:sp>
      <p:sp>
        <p:nvSpPr>
          <p:cNvPr id="11" name="Veri Yer Tutucusu 10"/>
          <p:cNvSpPr>
            <a:spLocks noGrp="1"/>
          </p:cNvSpPr>
          <p:nvPr>
            <p:ph type="dt" sz="half" idx="10"/>
          </p:nvPr>
        </p:nvSpPr>
        <p:spPr/>
        <p:txBody>
          <a:bodyPr/>
          <a:lstStyle/>
          <a:p>
            <a:fld id="{5D735DB4-89D5-459F-80C4-CD10DE055A1C}" type="datetime1">
              <a:rPr lang="tr-TR" smtClean="0"/>
              <a:pPr/>
              <a:t>13.03.2026</a:t>
            </a:fld>
            <a:endParaRPr lang="tr-TR"/>
          </a:p>
        </p:txBody>
      </p:sp>
      <p:sp>
        <p:nvSpPr>
          <p:cNvPr id="12" name="Altbilgi Yer Tutucusu 11"/>
          <p:cNvSpPr>
            <a:spLocks noGrp="1"/>
          </p:cNvSpPr>
          <p:nvPr>
            <p:ph type="ftr" sz="quarter" idx="11"/>
          </p:nvPr>
        </p:nvSpPr>
        <p:spPr/>
        <p:txBody>
          <a:bodyPr/>
          <a:lstStyle/>
          <a:p>
            <a:endParaRPr lang="tr-TR"/>
          </a:p>
        </p:txBody>
      </p:sp>
      <p:sp>
        <p:nvSpPr>
          <p:cNvPr id="8" name="Slayt Numarası Yer Tutucusu 5"/>
          <p:cNvSpPr>
            <a:spLocks noGrp="1"/>
          </p:cNvSpPr>
          <p:nvPr>
            <p:ph type="sldNum" sz="quarter" idx="12"/>
          </p:nvPr>
        </p:nvSpPr>
        <p:spPr>
          <a:xfrm>
            <a:off x="6553200" y="6356350"/>
            <a:ext cx="2133600" cy="365125"/>
          </a:xfrm>
        </p:spPr>
        <p:txBody>
          <a:bodyPr/>
          <a:lstStyle/>
          <a:p>
            <a:fld id="{81590336-76D9-4B1C-A85F-23601D4E4147}" type="slidenum">
              <a:rPr lang="tr-TR" smtClean="0"/>
              <a:pPr/>
              <a:t>‹#›</a:t>
            </a:fld>
            <a:r>
              <a:rPr lang="tr-TR" dirty="0" smtClean="0"/>
              <a:t> / 105</a:t>
            </a:r>
            <a:endParaRPr lang="tr-TR" dirty="0"/>
          </a:p>
        </p:txBody>
      </p:sp>
    </p:spTree>
    <p:extLst>
      <p:ext uri="{BB962C8B-B14F-4D97-AF65-F5344CB8AC3E}">
        <p14:creationId xmlns:p14="http://schemas.microsoft.com/office/powerpoint/2010/main" val="17390065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A9534B6-43D4-41AD-BFA3-379F549BF732}" type="datetime1">
              <a:rPr lang="tr-TR" smtClean="0"/>
              <a:pPr/>
              <a:t>13.03.2026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1160311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b="1">
                <a:solidFill>
                  <a:schemeClr val="accent2">
                    <a:lumMod val="50000"/>
                  </a:schemeClr>
                </a:solidFill>
                <a:effectLst/>
              </a:defRPr>
            </a:lvl1pPr>
          </a:lstStyle>
          <a:p>
            <a:r>
              <a:rPr lang="tr-TR" dirty="0" smtClean="0"/>
              <a:t>Asıl başlık stili için tıklatın</a:t>
            </a:r>
            <a:endParaRPr lang="tr-TR" dirty="0"/>
          </a:p>
        </p:txBody>
      </p:sp>
      <p:sp>
        <p:nvSpPr>
          <p:cNvPr id="3" name="İçerik Yer Tutucusu 2"/>
          <p:cNvSpPr>
            <a:spLocks noGrp="1"/>
          </p:cNvSpPr>
          <p:nvPr>
            <p:ph sz="half" idx="1"/>
          </p:nvPr>
        </p:nvSpPr>
        <p:spPr>
          <a:xfrm>
            <a:off x="457200" y="1600200"/>
            <a:ext cx="4038600" cy="45259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İçerik Yer Tutucusu 3"/>
          <p:cNvSpPr>
            <a:spLocks noGrp="1"/>
          </p:cNvSpPr>
          <p:nvPr>
            <p:ph sz="half" idx="2"/>
          </p:nvPr>
        </p:nvSpPr>
        <p:spPr>
          <a:xfrm>
            <a:off x="4648200" y="1600200"/>
            <a:ext cx="4038600" cy="4525963"/>
          </a:xfrm>
        </p:spPr>
        <p:txBody>
          <a:bodyPr/>
          <a:lstStyle>
            <a:lvl1pPr>
              <a:defRPr sz="2800">
                <a:latin typeface="Trebuchet MS" pitchFamily="34" charset="0"/>
              </a:defRPr>
            </a:lvl1pPr>
            <a:lvl2pPr>
              <a:defRPr sz="2400">
                <a:latin typeface="Trebuchet MS" pitchFamily="34" charset="0"/>
              </a:defRPr>
            </a:lvl2pPr>
            <a:lvl3pPr>
              <a:defRPr sz="2000">
                <a:latin typeface="Trebuchet MS" pitchFamily="34" charset="0"/>
              </a:defRPr>
            </a:lvl3pPr>
            <a:lvl4pPr>
              <a:defRPr sz="1800">
                <a:latin typeface="Trebuchet MS" pitchFamily="34" charset="0"/>
              </a:defRPr>
            </a:lvl4pPr>
            <a:lvl5pPr>
              <a:defRPr sz="1800">
                <a:latin typeface="Trebuchet MS" pitchFamily="34" charset="0"/>
              </a:defRPr>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5" name="Veri Yer Tutucusu 4"/>
          <p:cNvSpPr>
            <a:spLocks noGrp="1"/>
          </p:cNvSpPr>
          <p:nvPr>
            <p:ph type="dt" sz="half" idx="10"/>
          </p:nvPr>
        </p:nvSpPr>
        <p:spPr/>
        <p:txBody>
          <a:bodyPr/>
          <a:lstStyle/>
          <a:p>
            <a:fld id="{AD65E21F-3454-4079-9C01-4B20D317D1CA}" type="datetime1">
              <a:rPr lang="tr-TR" smtClean="0"/>
              <a:pPr/>
              <a:t>13.03.2026</a:t>
            </a:fld>
            <a:endParaRPr lang="tr-TR"/>
          </a:p>
        </p:txBody>
      </p:sp>
      <p:sp>
        <p:nvSpPr>
          <p:cNvPr id="6" name="Altbilgi Yer Tutucusu 5"/>
          <p:cNvSpPr>
            <a:spLocks noGrp="1"/>
          </p:cNvSpPr>
          <p:nvPr>
            <p:ph type="ftr" sz="quarter" idx="11"/>
          </p:nvPr>
        </p:nvSpPr>
        <p:spPr/>
        <p:txBody>
          <a:bodyPr/>
          <a:lstStyle/>
          <a:p>
            <a:endParaRPr lang="tr-TR"/>
          </a:p>
        </p:txBody>
      </p:sp>
      <p:sp>
        <p:nvSpPr>
          <p:cNvPr id="8" name="Slayt Numarası Yer Tutucusu 5"/>
          <p:cNvSpPr>
            <a:spLocks noGrp="1"/>
          </p:cNvSpPr>
          <p:nvPr>
            <p:ph type="sldNum" sz="quarter" idx="12"/>
          </p:nvPr>
        </p:nvSpPr>
        <p:spPr>
          <a:xfrm>
            <a:off x="6588224" y="6356350"/>
            <a:ext cx="2133600" cy="365125"/>
          </a:xfrm>
        </p:spPr>
        <p:txBody>
          <a:bodyPr/>
          <a:lstStyle/>
          <a:p>
            <a:fld id="{81590336-76D9-4B1C-A85F-23601D4E4147}" type="slidenum">
              <a:rPr lang="tr-TR" smtClean="0"/>
              <a:pPr/>
              <a:t>‹#›</a:t>
            </a:fld>
            <a:r>
              <a:rPr lang="tr-TR" dirty="0" smtClean="0"/>
              <a:t> / 105</a:t>
            </a:r>
            <a:endParaRPr lang="tr-TR" dirty="0"/>
          </a:p>
        </p:txBody>
      </p:sp>
    </p:spTree>
    <p:extLst>
      <p:ext uri="{BB962C8B-B14F-4D97-AF65-F5344CB8AC3E}">
        <p14:creationId xmlns:p14="http://schemas.microsoft.com/office/powerpoint/2010/main" val="387968456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24C1ED1-862B-4AC3-8F9E-C0322AEE81E8}" type="datetime1">
              <a:rPr lang="tr-TR" smtClean="0"/>
              <a:pPr/>
              <a:t>13.03.2026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1601427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53213FD-5B6C-442F-BAC4-B37B0129E72E}" type="datetime1">
              <a:rPr lang="tr-TR" smtClean="0"/>
              <a:pPr/>
              <a:t>13.03.2026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2940024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40D4B23-52D2-4126-B33D-83C5CD3B32FC}" type="datetime1">
              <a:rPr lang="tr-TR" smtClean="0"/>
              <a:pPr/>
              <a:t>13.03.2026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151191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4B389D5F-4507-45AE-BFB7-1BD2F14FD976}" type="datetime1">
              <a:rPr lang="tr-TR" smtClean="0"/>
              <a:pPr/>
              <a:t>13.03.2026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122347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73B07E08-254A-48EC-86B0-16134DFCC91A}" type="datetime1">
              <a:rPr lang="tr-TR" smtClean="0"/>
              <a:pPr/>
              <a:t>13.03.2026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1590336-76D9-4B1C-A85F-23601D4E4147}" type="slidenum">
              <a:rPr lang="tr-TR" smtClean="0"/>
              <a:pPr/>
              <a:t>‹#›</a:t>
            </a:fld>
            <a:endParaRPr lang="tr-TR"/>
          </a:p>
        </p:txBody>
      </p:sp>
    </p:spTree>
    <p:extLst>
      <p:ext uri="{BB962C8B-B14F-4D97-AF65-F5344CB8AC3E}">
        <p14:creationId xmlns:p14="http://schemas.microsoft.com/office/powerpoint/2010/main" val="2973870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2179F-1FA3-4D4B-928E-72A859BC6FF3}" type="datetime1">
              <a:rPr lang="tr-TR" smtClean="0"/>
              <a:pPr/>
              <a:t>13.03.2026</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90336-76D9-4B1C-A85F-23601D4E4147}" type="slidenum">
              <a:rPr lang="tr-TR" smtClean="0"/>
              <a:pPr/>
              <a:t>‹#›</a:t>
            </a:fld>
            <a:endParaRPr lang="tr-TR"/>
          </a:p>
        </p:txBody>
      </p:sp>
    </p:spTree>
    <p:extLst>
      <p:ext uri="{BB962C8B-B14F-4D97-AF65-F5344CB8AC3E}">
        <p14:creationId xmlns:p14="http://schemas.microsoft.com/office/powerpoint/2010/main" val="275337694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surgicalpictures.com/main.php?g2_itemId=186"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tr/imgres?imgurl=http://www.lifelink-inc.com/images/paste88.jpg&amp;imgrefurl=http://www.lifelink-inc.com/jp-reservoir-bulb.html&amp;usg=__46GAfeZKl6AfAE4Hx6IWSBcUAz0=&amp;h=594&amp;w=568&amp;sz=55&amp;hl=tr&amp;start=18&amp;zoom=1&amp;itbs=1&amp;tbnid=G11HBqGCXnyipM:&amp;tbnh=135&amp;tbnw=129&amp;prev=/images?q=Jackson-Pratt&amp;hl=tr&amp;gbv=2&amp;tbs=isch:1&amp;ei=8_FjTbPIEIjQtAalt924CA" TargetMode="External"/><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9.jpeg"/><Relationship Id="rId4" Type="http://schemas.openxmlformats.org/officeDocument/2006/relationships/image" Target="../media/image48.jpeg"/></Relationships>
</file>

<file path=ppt/slides/_rels/slide8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8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1.jpeg"/><Relationship Id="rId4"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9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wmf"/></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5.wmf"/></Relationships>
</file>

<file path=ppt/slides/_rels/slide9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5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rmAutofit fontScale="90000"/>
          </a:bodyPr>
          <a:lstStyle/>
          <a:p>
            <a:r>
              <a:rPr lang="tr-TR" sz="5400" dirty="0" smtClean="0"/>
              <a:t>YARA BAKIMINDA GÜNCEL YAKLAŞIMLAR</a:t>
            </a:r>
            <a:endParaRPr lang="tr-TR" sz="5400" dirty="0"/>
          </a:p>
        </p:txBody>
      </p:sp>
      <p:sp>
        <p:nvSpPr>
          <p:cNvPr id="6" name="Başlık 1"/>
          <p:cNvSpPr txBox="1">
            <a:spLocks/>
          </p:cNvSpPr>
          <p:nvPr/>
        </p:nvSpPr>
        <p:spPr>
          <a:xfrm>
            <a:off x="2267744" y="3861048"/>
            <a:ext cx="589404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accent2">
                    <a:lumMod val="50000"/>
                  </a:schemeClr>
                </a:solidFill>
                <a:effectLst>
                  <a:outerShdw blurRad="38100" dist="38100" dir="2700000" algn="tl">
                    <a:srgbClr val="000000">
                      <a:alpha val="43137"/>
                    </a:srgbClr>
                  </a:outerShdw>
                </a:effectLst>
                <a:latin typeface="+mj-lt"/>
                <a:ea typeface="+mj-ea"/>
                <a:cs typeface="+mj-cs"/>
              </a:defRPr>
            </a:lvl1pPr>
          </a:lstStyle>
          <a:p>
            <a:r>
              <a:rPr lang="tr-TR" sz="3200" dirty="0" smtClean="0">
                <a:solidFill>
                  <a:schemeClr val="tx1"/>
                </a:solidFill>
                <a:effectLst/>
              </a:rPr>
              <a:t>Doç. Dr. </a:t>
            </a:r>
            <a:r>
              <a:rPr lang="tr-TR" sz="3200" smtClean="0">
                <a:solidFill>
                  <a:schemeClr val="tx1"/>
                </a:solidFill>
                <a:effectLst/>
              </a:rPr>
              <a:t>Serap BAYRAM</a:t>
            </a:r>
          </a:p>
        </p:txBody>
      </p:sp>
    </p:spTree>
    <p:extLst>
      <p:ext uri="{BB962C8B-B14F-4D97-AF65-F5344CB8AC3E}">
        <p14:creationId xmlns:p14="http://schemas.microsoft.com/office/powerpoint/2010/main" val="375167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Radyasyon</a:t>
            </a:r>
          </a:p>
        </p:txBody>
      </p:sp>
      <p:sp>
        <p:nvSpPr>
          <p:cNvPr id="3" name="İçerik Yer Tutucusu 2"/>
          <p:cNvSpPr>
            <a:spLocks noGrp="1"/>
          </p:cNvSpPr>
          <p:nvPr>
            <p:ph idx="1"/>
          </p:nvPr>
        </p:nvSpPr>
        <p:spPr>
          <a:xfrm>
            <a:off x="685800" y="1600200"/>
            <a:ext cx="7772400" cy="3989040"/>
          </a:xfrm>
          <a:solidFill>
            <a:schemeClr val="accent1">
              <a:lumMod val="60000"/>
              <a:lumOff val="40000"/>
            </a:schemeClr>
          </a:solidFill>
        </p:spPr>
        <p:txBody>
          <a:bodyPr>
            <a:normAutofit/>
          </a:bodyPr>
          <a:lstStyle/>
          <a:p>
            <a:pPr>
              <a:lnSpc>
                <a:spcPct val="100000"/>
              </a:lnSpc>
            </a:pPr>
            <a:r>
              <a:rPr lang="tr-TR" sz="2400" dirty="0" smtClean="0"/>
              <a:t>Radyasyon </a:t>
            </a:r>
            <a:r>
              <a:rPr lang="tr-TR" sz="2400" dirty="0"/>
              <a:t>hasarı </a:t>
            </a:r>
            <a:r>
              <a:rPr lang="tr-TR" sz="2400" dirty="0" err="1"/>
              <a:t>arterioler</a:t>
            </a:r>
            <a:r>
              <a:rPr lang="tr-TR" sz="2400" dirty="0"/>
              <a:t> </a:t>
            </a:r>
            <a:r>
              <a:rPr lang="tr-TR" sz="2400" dirty="0" err="1"/>
              <a:t>fibrozise</a:t>
            </a:r>
            <a:r>
              <a:rPr lang="tr-TR" sz="2400" dirty="0"/>
              <a:t> ve oksijen naklinin </a:t>
            </a:r>
            <a:r>
              <a:rPr lang="tr-TR" sz="2400" dirty="0" smtClean="0"/>
              <a:t>bozulmasına, </a:t>
            </a:r>
            <a:r>
              <a:rPr lang="tr-TR" sz="2400" dirty="0" err="1" smtClean="0"/>
              <a:t>fibroblastların</a:t>
            </a:r>
            <a:r>
              <a:rPr lang="tr-TR" sz="2400" dirty="0" smtClean="0"/>
              <a:t> </a:t>
            </a:r>
            <a:r>
              <a:rPr lang="tr-TR" sz="2400" dirty="0"/>
              <a:t>yapısını ve fonksiyonlarını </a:t>
            </a:r>
            <a:r>
              <a:rPr lang="tr-TR" sz="2400" dirty="0" smtClean="0"/>
              <a:t>bozarak yara iyileşmesini olumsuz yönde etkiler.</a:t>
            </a:r>
            <a:endParaRPr lang="tr-TR" sz="2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10</a:t>
            </a:fld>
            <a:r>
              <a:rPr lang="tr-TR" smtClean="0"/>
              <a:t> / 105</a:t>
            </a:r>
            <a:endParaRPr lang="tr-TR" dirty="0"/>
          </a:p>
        </p:txBody>
      </p:sp>
    </p:spTree>
    <p:extLst>
      <p:ext uri="{BB962C8B-B14F-4D97-AF65-F5344CB8AC3E}">
        <p14:creationId xmlns:p14="http://schemas.microsoft.com/office/powerpoint/2010/main" val="31333227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Documents and Settings\Gülcan Kar\Desktop\gülcan anane\DSCN5223.jpg"/>
          <p:cNvPicPr>
            <a:picLocks noGrp="1" noChangeAspect="1" noChangeArrowheads="1"/>
          </p:cNvPicPr>
          <p:nvPr>
            <p:ph type="body" idx="1"/>
          </p:nvPr>
        </p:nvPicPr>
        <p:blipFill>
          <a:blip r:embed="rId2" cstate="print"/>
          <a:srcRect/>
          <a:stretch>
            <a:fillRect/>
          </a:stretch>
        </p:blipFill>
        <p:spPr>
          <a:xfrm>
            <a:off x="152400" y="2133600"/>
            <a:ext cx="4267200" cy="3200400"/>
          </a:xfrm>
          <a:noFill/>
        </p:spPr>
      </p:pic>
      <p:pic>
        <p:nvPicPr>
          <p:cNvPr id="38916" name="Picture 5" descr="Resim 009"/>
          <p:cNvPicPr>
            <a:picLocks noChangeAspect="1" noChangeArrowheads="1"/>
          </p:cNvPicPr>
          <p:nvPr/>
        </p:nvPicPr>
        <p:blipFill>
          <a:blip r:embed="rId3" cstate="print"/>
          <a:srcRect/>
          <a:stretch>
            <a:fillRect/>
          </a:stretch>
        </p:blipFill>
        <p:spPr bwMode="auto">
          <a:xfrm>
            <a:off x="4572000" y="2133600"/>
            <a:ext cx="4267200" cy="3200400"/>
          </a:xfrm>
          <a:prstGeom prst="rect">
            <a:avLst/>
          </a:prstGeom>
          <a:noFill/>
          <a:ln w="9525">
            <a:noFill/>
            <a:miter lim="800000"/>
            <a:headEnd/>
            <a:tailEnd/>
          </a:ln>
        </p:spPr>
      </p:pic>
      <p:sp>
        <p:nvSpPr>
          <p:cNvPr id="38917" name="Text Box 6"/>
          <p:cNvSpPr txBox="1">
            <a:spLocks noChangeArrowheads="1"/>
          </p:cNvSpPr>
          <p:nvPr/>
        </p:nvSpPr>
        <p:spPr bwMode="auto">
          <a:xfrm>
            <a:off x="1752600" y="5546725"/>
            <a:ext cx="1257300"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İLK HALİ</a:t>
            </a:r>
          </a:p>
        </p:txBody>
      </p:sp>
      <p:sp>
        <p:nvSpPr>
          <p:cNvPr id="38918" name="Text Box 7"/>
          <p:cNvSpPr txBox="1">
            <a:spLocks noChangeArrowheads="1"/>
          </p:cNvSpPr>
          <p:nvPr/>
        </p:nvSpPr>
        <p:spPr bwMode="auto">
          <a:xfrm>
            <a:off x="5867400" y="5410200"/>
            <a:ext cx="1398588"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SON HALİ</a:t>
            </a:r>
          </a:p>
        </p:txBody>
      </p:sp>
      <p:pic>
        <p:nvPicPr>
          <p:cNvPr id="38920" name="Picture 7"/>
          <p:cNvPicPr>
            <a:picLocks noChangeAspect="1" noChangeArrowheads="1"/>
          </p:cNvPicPr>
          <p:nvPr/>
        </p:nvPicPr>
        <p:blipFill>
          <a:blip r:embed="rId4" cstate="print"/>
          <a:srcRect/>
          <a:stretch>
            <a:fillRect/>
          </a:stretch>
        </p:blipFill>
        <p:spPr bwMode="auto">
          <a:xfrm>
            <a:off x="2362200" y="9906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sp>
        <p:nvSpPr>
          <p:cNvPr id="4" name="3 Slayt Numarası Yer Tutucusu"/>
          <p:cNvSpPr>
            <a:spLocks noGrp="1"/>
          </p:cNvSpPr>
          <p:nvPr>
            <p:ph type="sldNum" sz="quarter" idx="12"/>
          </p:nvPr>
        </p:nvSpPr>
        <p:spPr/>
        <p:txBody>
          <a:bodyPr/>
          <a:lstStyle/>
          <a:p>
            <a:fld id="{81590336-76D9-4B1C-A85F-23601D4E4147}" type="slidenum">
              <a:rPr lang="tr-TR" smtClean="0"/>
              <a:pPr/>
              <a:t>101</a:t>
            </a:fld>
            <a:r>
              <a:rPr lang="tr-TR" smtClean="0"/>
              <a:t> / 105</a:t>
            </a:r>
            <a:endParaRPr lang="tr-T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95536" y="260648"/>
            <a:ext cx="8424936" cy="612068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Numarası Yer Tutucusu"/>
          <p:cNvSpPr>
            <a:spLocks noGrp="1"/>
          </p:cNvSpPr>
          <p:nvPr>
            <p:ph type="sldNum" sz="quarter" idx="12"/>
          </p:nvPr>
        </p:nvSpPr>
        <p:spPr>
          <a:noFill/>
        </p:spPr>
        <p:txBody>
          <a:bodyPr/>
          <a:lstStyle/>
          <a:p>
            <a:fld id="{22624029-3930-4ECC-B5EE-98FF1F322054}" type="slidenum">
              <a:rPr lang="tr-TR" smtClean="0"/>
              <a:pPr/>
              <a:t>102</a:t>
            </a:fld>
            <a:endParaRPr lang="tr-TR" smtClean="0"/>
          </a:p>
        </p:txBody>
      </p:sp>
      <p:sp>
        <p:nvSpPr>
          <p:cNvPr id="71683" name="3 Yuvarlatılmış Dikdörtgen"/>
          <p:cNvSpPr>
            <a:spLocks noChangeArrowheads="1"/>
          </p:cNvSpPr>
          <p:nvPr/>
        </p:nvSpPr>
        <p:spPr bwMode="auto">
          <a:xfrm>
            <a:off x="395288" y="1214438"/>
            <a:ext cx="8424862" cy="4591050"/>
          </a:xfrm>
          <a:prstGeom prst="roundRect">
            <a:avLst>
              <a:gd name="adj" fmla="val 10481"/>
            </a:avLst>
          </a:prstGeom>
          <a:solidFill>
            <a:schemeClr val="bg1"/>
          </a:solidFill>
          <a:ln w="76200" algn="ctr">
            <a:solidFill>
              <a:srgbClr val="0033CC"/>
            </a:solidFill>
            <a:round/>
            <a:headEnd/>
            <a:tailEnd/>
          </a:ln>
        </p:spPr>
        <p:txBody>
          <a:bodyPr/>
          <a:lstStyle/>
          <a:p>
            <a:pPr marL="4763" lvl="1" algn="ctr">
              <a:lnSpc>
                <a:spcPct val="110000"/>
              </a:lnSpc>
              <a:spcBef>
                <a:spcPts val="400"/>
              </a:spcBef>
              <a:spcAft>
                <a:spcPts val="400"/>
              </a:spcAft>
            </a:pPr>
            <a:endParaRPr lang="tr-TR" sz="2500" b="1" i="1">
              <a:solidFill>
                <a:srgbClr val="000000"/>
              </a:solidFill>
            </a:endParaRPr>
          </a:p>
          <a:p>
            <a:pPr marL="4763" lvl="1" algn="ctr">
              <a:lnSpc>
                <a:spcPct val="110000"/>
              </a:lnSpc>
              <a:spcBef>
                <a:spcPts val="400"/>
              </a:spcBef>
              <a:spcAft>
                <a:spcPts val="400"/>
              </a:spcAft>
            </a:pPr>
            <a:endParaRPr lang="tr-TR" sz="2500" b="1" i="1">
              <a:solidFill>
                <a:srgbClr val="000000"/>
              </a:solidFill>
            </a:endParaRPr>
          </a:p>
          <a:p>
            <a:pPr marL="4763" lvl="1" algn="ctr">
              <a:lnSpc>
                <a:spcPct val="110000"/>
              </a:lnSpc>
              <a:spcBef>
                <a:spcPts val="400"/>
              </a:spcBef>
              <a:spcAft>
                <a:spcPts val="400"/>
              </a:spcAft>
            </a:pPr>
            <a:r>
              <a:rPr lang="tr-TR" sz="2500" b="1" i="1">
                <a:solidFill>
                  <a:srgbClr val="000000"/>
                </a:solidFill>
              </a:rPr>
              <a:t>‘’Yara bakımın sadece yara ile sınırlı olmadığı, hastanın bir bütün (biyo-psiko-sosyal) olarak ele alınması gerektiği”</a:t>
            </a:r>
            <a:r>
              <a:rPr lang="tr-TR" sz="2500">
                <a:solidFill>
                  <a:srgbClr val="000000"/>
                </a:solidFill>
              </a:rPr>
              <a:t> unutulmamalıdır.</a:t>
            </a:r>
            <a:endParaRPr lang="tr-TR" sz="2500">
              <a:solidFill>
                <a:srgbClr val="000000"/>
              </a:solidFill>
              <a:cs typeface="Arial"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Ödem</a:t>
            </a:r>
          </a:p>
        </p:txBody>
      </p:sp>
      <p:sp>
        <p:nvSpPr>
          <p:cNvPr id="3" name="İçerik Yer Tutucusu 2"/>
          <p:cNvSpPr>
            <a:spLocks noGrp="1"/>
          </p:cNvSpPr>
          <p:nvPr>
            <p:ph idx="1"/>
          </p:nvPr>
        </p:nvSpPr>
        <p:spPr>
          <a:solidFill>
            <a:schemeClr val="accent1">
              <a:lumMod val="60000"/>
              <a:lumOff val="40000"/>
            </a:schemeClr>
          </a:solidFill>
        </p:spPr>
        <p:txBody>
          <a:bodyPr>
            <a:normAutofit/>
          </a:bodyPr>
          <a:lstStyle/>
          <a:p>
            <a:pPr>
              <a:lnSpc>
                <a:spcPct val="100000"/>
              </a:lnSpc>
            </a:pPr>
            <a:r>
              <a:rPr lang="tr-TR" sz="2800" dirty="0" smtClean="0"/>
              <a:t>Ödem </a:t>
            </a:r>
            <a:r>
              <a:rPr lang="tr-TR" sz="2800" dirty="0"/>
              <a:t>oksijen naklini bozar ve sıklıkla artmış </a:t>
            </a:r>
            <a:r>
              <a:rPr lang="tr-TR" sz="2800" dirty="0" err="1"/>
              <a:t>venöz</a:t>
            </a:r>
            <a:r>
              <a:rPr lang="tr-TR" sz="2800" dirty="0"/>
              <a:t> </a:t>
            </a:r>
            <a:r>
              <a:rPr lang="tr-TR" sz="2800" dirty="0" smtClean="0"/>
              <a:t>basınca </a:t>
            </a:r>
            <a:r>
              <a:rPr lang="tr-TR" sz="2800" dirty="0"/>
              <a:t>eşlik eder. </a:t>
            </a:r>
            <a:endParaRPr lang="tr-TR" sz="2800" dirty="0" smtClean="0"/>
          </a:p>
          <a:p>
            <a:pPr>
              <a:lnSpc>
                <a:spcPct val="100000"/>
              </a:lnSpc>
            </a:pPr>
            <a:r>
              <a:rPr lang="tr-TR" sz="2800" dirty="0" err="1" smtClean="0"/>
              <a:t>Postkapiller</a:t>
            </a:r>
            <a:r>
              <a:rPr lang="tr-TR" sz="2800" dirty="0" smtClean="0"/>
              <a:t> </a:t>
            </a:r>
            <a:r>
              <a:rPr lang="tr-TR" sz="2800" dirty="0"/>
              <a:t>obstrüksiyon, </a:t>
            </a:r>
            <a:r>
              <a:rPr lang="tr-TR" sz="2800" dirty="0" err="1"/>
              <a:t>kapiller</a:t>
            </a:r>
            <a:r>
              <a:rPr lang="tr-TR" sz="2800" dirty="0"/>
              <a:t> yatakta </a:t>
            </a:r>
            <a:r>
              <a:rPr lang="tr-TR" sz="2800" dirty="0" err="1"/>
              <a:t>perfüzyonu</a:t>
            </a:r>
            <a:r>
              <a:rPr lang="tr-TR" sz="2800" dirty="0"/>
              <a:t> azaltıp </a:t>
            </a:r>
            <a:r>
              <a:rPr lang="tr-TR" sz="2800" dirty="0" err="1"/>
              <a:t>iskemiye</a:t>
            </a:r>
            <a:r>
              <a:rPr lang="tr-TR" sz="2800" dirty="0"/>
              <a:t> neden </a:t>
            </a:r>
            <a:r>
              <a:rPr lang="tr-TR" sz="2800" dirty="0" smtClean="0"/>
              <a:t>olur.</a:t>
            </a:r>
            <a:endParaRPr lang="tr-TR" sz="28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11</a:t>
            </a:fld>
            <a:r>
              <a:rPr lang="tr-TR" smtClean="0"/>
              <a:t> / 105</a:t>
            </a:r>
            <a:endParaRPr lang="tr-TR" dirty="0"/>
          </a:p>
        </p:txBody>
      </p:sp>
    </p:spTree>
    <p:extLst>
      <p:ext uri="{BB962C8B-B14F-4D97-AF65-F5344CB8AC3E}">
        <p14:creationId xmlns:p14="http://schemas.microsoft.com/office/powerpoint/2010/main" val="4061352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Kronik </a:t>
            </a:r>
            <a:r>
              <a:rPr lang="tr-TR" dirty="0" smtClean="0"/>
              <a:t>Hastalıklar</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92500" lnSpcReduction="10000"/>
          </a:bodyPr>
          <a:lstStyle/>
          <a:p>
            <a:pPr>
              <a:lnSpc>
                <a:spcPct val="120000"/>
              </a:lnSpc>
            </a:pPr>
            <a:r>
              <a:rPr lang="tr-TR" sz="2400" dirty="0" err="1" smtClean="0"/>
              <a:t>Diabetus</a:t>
            </a:r>
            <a:r>
              <a:rPr lang="tr-TR" sz="2400" dirty="0" smtClean="0"/>
              <a:t> </a:t>
            </a:r>
            <a:r>
              <a:rPr lang="tr-TR" sz="2400" dirty="0" err="1"/>
              <a:t>Mellitus</a:t>
            </a:r>
            <a:r>
              <a:rPr lang="tr-TR" sz="2400" dirty="0"/>
              <a:t> gibi kronik hastalıklarda yara iyileşmesi zordur. İnsülinin yetersiz salgılanması ya da salgılanmaması yara iyileşmesini geciktirir. </a:t>
            </a:r>
            <a:endParaRPr lang="tr-TR" sz="2400" dirty="0" smtClean="0"/>
          </a:p>
          <a:p>
            <a:pPr>
              <a:lnSpc>
                <a:spcPct val="120000"/>
              </a:lnSpc>
            </a:pPr>
            <a:r>
              <a:rPr lang="tr-TR" sz="2400" dirty="0" err="1" smtClean="0"/>
              <a:t>Diabetli</a:t>
            </a:r>
            <a:r>
              <a:rPr lang="tr-TR" sz="2400" dirty="0" smtClean="0"/>
              <a:t> </a:t>
            </a:r>
            <a:r>
              <a:rPr lang="tr-TR" sz="2400" dirty="0"/>
              <a:t>hastalarda kan dolaşımının yavaşlaması ve küçük damarlarda </a:t>
            </a:r>
            <a:r>
              <a:rPr lang="tr-TR" sz="2400" dirty="0" err="1"/>
              <a:t>mikroanjiopati</a:t>
            </a:r>
            <a:r>
              <a:rPr lang="tr-TR" sz="2400" dirty="0"/>
              <a:t> ve </a:t>
            </a:r>
            <a:r>
              <a:rPr lang="tr-TR" sz="2400" dirty="0" err="1"/>
              <a:t>nöropati</a:t>
            </a:r>
            <a:r>
              <a:rPr lang="tr-TR" sz="2400" dirty="0"/>
              <a:t> geliştiği için </a:t>
            </a:r>
            <a:r>
              <a:rPr lang="tr-TR" sz="2400" dirty="0" err="1"/>
              <a:t>arteriyal</a:t>
            </a:r>
            <a:r>
              <a:rPr lang="tr-TR" sz="2400" dirty="0"/>
              <a:t> yetmezlik ve </a:t>
            </a:r>
            <a:r>
              <a:rPr lang="tr-TR" sz="2400" dirty="0" err="1"/>
              <a:t>venöz</a:t>
            </a:r>
            <a:r>
              <a:rPr lang="tr-TR" sz="2400" dirty="0"/>
              <a:t> </a:t>
            </a:r>
            <a:r>
              <a:rPr lang="tr-TR" sz="2400" dirty="0" err="1"/>
              <a:t>staz</a:t>
            </a:r>
            <a:r>
              <a:rPr lang="tr-TR" sz="2400" dirty="0"/>
              <a:t> nedeniyle doku </a:t>
            </a:r>
            <a:r>
              <a:rPr lang="tr-TR" sz="2400" dirty="0" err="1"/>
              <a:t>perfüzyonu</a:t>
            </a:r>
            <a:r>
              <a:rPr lang="tr-TR" sz="2400" dirty="0"/>
              <a:t> zayıflar. </a:t>
            </a:r>
            <a:endParaRPr lang="tr-TR" sz="2400" dirty="0" smtClean="0"/>
          </a:p>
          <a:p>
            <a:pPr>
              <a:lnSpc>
                <a:spcPct val="120000"/>
              </a:lnSpc>
            </a:pPr>
            <a:r>
              <a:rPr lang="tr-TR" sz="2400" dirty="0" smtClean="0"/>
              <a:t>Karaciğer </a:t>
            </a:r>
            <a:r>
              <a:rPr lang="tr-TR" sz="2400" dirty="0"/>
              <a:t>fonksiyonları pıhtılaşma faktörleri açısından yara iyileşmesinde önemlidir. Karaciğer fonksiyonları bozuk ise, safra tuzlarının sentezi de bozulacağından bağırsaklardan pıhtılaşma faktörünün sentezi için gerekli olan K vitamini </a:t>
            </a:r>
            <a:r>
              <a:rPr lang="tr-TR" sz="2400" dirty="0" err="1"/>
              <a:t>absorbsiyonu</a:t>
            </a:r>
            <a:r>
              <a:rPr lang="tr-TR" sz="2400" dirty="0"/>
              <a:t> </a:t>
            </a:r>
            <a:r>
              <a:rPr lang="tr-TR" sz="2400" dirty="0" smtClean="0"/>
              <a:t>azalır.</a:t>
            </a:r>
            <a:r>
              <a:rPr lang="tr-TR" sz="2400" dirty="0"/>
              <a:t>	</a:t>
            </a:r>
          </a:p>
          <a:p>
            <a:endParaRPr lang="tr-TR" sz="2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12</a:t>
            </a:fld>
            <a:r>
              <a:rPr lang="tr-TR" smtClean="0"/>
              <a:t> / 105</a:t>
            </a:r>
            <a:endParaRPr lang="tr-TR" dirty="0"/>
          </a:p>
        </p:txBody>
      </p:sp>
    </p:spTree>
    <p:extLst>
      <p:ext uri="{BB962C8B-B14F-4D97-AF65-F5344CB8AC3E}">
        <p14:creationId xmlns:p14="http://schemas.microsoft.com/office/powerpoint/2010/main" val="2240997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normAutofit fontScale="90000"/>
          </a:bodyPr>
          <a:lstStyle/>
          <a:p>
            <a:r>
              <a:rPr lang="tr-TR" dirty="0"/>
              <a:t>Kan </a:t>
            </a:r>
            <a:r>
              <a:rPr lang="tr-TR" dirty="0" smtClean="0"/>
              <a:t>Dolaşımı</a:t>
            </a:r>
            <a:endParaRPr lang="tr-TR" dirty="0"/>
          </a:p>
        </p:txBody>
      </p:sp>
      <p:sp>
        <p:nvSpPr>
          <p:cNvPr id="3" name="İçerik Yer Tutucusu 2"/>
          <p:cNvSpPr>
            <a:spLocks noGrp="1"/>
          </p:cNvSpPr>
          <p:nvPr>
            <p:ph idx="1"/>
          </p:nvPr>
        </p:nvSpPr>
        <p:spPr>
          <a:xfrm>
            <a:off x="323528" y="980728"/>
            <a:ext cx="8640960" cy="5616624"/>
          </a:xfrm>
          <a:solidFill>
            <a:schemeClr val="accent1">
              <a:lumMod val="60000"/>
              <a:lumOff val="40000"/>
            </a:schemeClr>
          </a:solidFill>
        </p:spPr>
        <p:txBody>
          <a:bodyPr>
            <a:noAutofit/>
          </a:bodyPr>
          <a:lstStyle/>
          <a:p>
            <a:pPr>
              <a:lnSpc>
                <a:spcPct val="100000"/>
              </a:lnSpc>
            </a:pPr>
            <a:r>
              <a:rPr lang="tr-TR" sz="1800" dirty="0" smtClean="0"/>
              <a:t>Uygun </a:t>
            </a:r>
            <a:r>
              <a:rPr lang="tr-TR" sz="1800" dirty="0"/>
              <a:t>doku </a:t>
            </a:r>
            <a:r>
              <a:rPr lang="tr-TR" sz="1800" dirty="0" err="1"/>
              <a:t>oksijenasyonunun</a:t>
            </a:r>
            <a:r>
              <a:rPr lang="tr-TR" sz="1800" dirty="0"/>
              <a:t> yara iyileşmesinde çok önemli fonksiyonu vardır. </a:t>
            </a:r>
            <a:endParaRPr lang="tr-TR" sz="1800" dirty="0" smtClean="0"/>
          </a:p>
          <a:p>
            <a:pPr>
              <a:lnSpc>
                <a:spcPct val="100000"/>
              </a:lnSpc>
            </a:pPr>
            <a:r>
              <a:rPr lang="tr-TR" sz="1800" dirty="0" err="1" smtClean="0"/>
              <a:t>Parsiyel</a:t>
            </a:r>
            <a:r>
              <a:rPr lang="tr-TR" sz="1800" dirty="0" smtClean="0"/>
              <a:t> </a:t>
            </a:r>
            <a:r>
              <a:rPr lang="tr-TR" sz="1800" dirty="0"/>
              <a:t>oksijen basıncı, dokunun fiziksel özelliklerine, komşu </a:t>
            </a:r>
            <a:r>
              <a:rPr lang="tr-TR" sz="1800" dirty="0" err="1"/>
              <a:t>kapillerlere</a:t>
            </a:r>
            <a:r>
              <a:rPr lang="tr-TR" sz="1800" dirty="0"/>
              <a:t> mesafesine, </a:t>
            </a:r>
            <a:r>
              <a:rPr lang="tr-TR" sz="1800" dirty="0" err="1"/>
              <a:t>interkapiller</a:t>
            </a:r>
            <a:r>
              <a:rPr lang="tr-TR" sz="1800" dirty="0"/>
              <a:t> mesafeye ve oksijen tüketimine bağlıdır. Yara meydana geldiğinde </a:t>
            </a:r>
            <a:r>
              <a:rPr lang="tr-TR" sz="1800" dirty="0" err="1"/>
              <a:t>kapillerler</a:t>
            </a:r>
            <a:r>
              <a:rPr lang="tr-TR" sz="1800" dirty="0"/>
              <a:t> tahrip olur ve dolayısıyla oksijen düzeyi düşer. Bundan dolayı iyileşme süresince yaranın daha fazla </a:t>
            </a:r>
            <a:r>
              <a:rPr lang="tr-TR" sz="1800" dirty="0" err="1"/>
              <a:t>oksijenizasyona</a:t>
            </a:r>
            <a:r>
              <a:rPr lang="tr-TR" sz="1800" dirty="0"/>
              <a:t> ihtiyacı olur. İyileşen dokuda </a:t>
            </a:r>
            <a:r>
              <a:rPr lang="tr-TR" sz="1800" dirty="0" err="1"/>
              <a:t>parsiyel</a:t>
            </a:r>
            <a:r>
              <a:rPr lang="tr-TR" sz="1800" dirty="0"/>
              <a:t> oksijen basıncı 30-50 </a:t>
            </a:r>
            <a:r>
              <a:rPr lang="tr-TR" sz="1800" dirty="0" err="1"/>
              <a:t>mmHg</a:t>
            </a:r>
            <a:r>
              <a:rPr lang="tr-TR" sz="1800" dirty="0"/>
              <a:t> düzeyindedir. </a:t>
            </a:r>
            <a:r>
              <a:rPr lang="tr-TR" sz="1800" dirty="0" err="1"/>
              <a:t>Fibroblastlar</a:t>
            </a:r>
            <a:r>
              <a:rPr lang="tr-TR" sz="1800" dirty="0"/>
              <a:t> 30-40 </a:t>
            </a:r>
            <a:r>
              <a:rPr lang="tr-TR" sz="1800" dirty="0" err="1"/>
              <a:t>mmHg</a:t>
            </a:r>
            <a:r>
              <a:rPr lang="tr-TR" sz="1800" dirty="0"/>
              <a:t> düzeyinde fonksiyonlarını yerine getirebilirler. </a:t>
            </a:r>
            <a:r>
              <a:rPr lang="tr-TR" sz="1800" dirty="0" err="1"/>
              <a:t>Kollajen</a:t>
            </a:r>
            <a:r>
              <a:rPr lang="tr-TR" sz="1800" dirty="0"/>
              <a:t> sentezi için PO2’nun 40 </a:t>
            </a:r>
            <a:r>
              <a:rPr lang="tr-TR" sz="1800" dirty="0" err="1"/>
              <a:t>mmHg</a:t>
            </a:r>
            <a:r>
              <a:rPr lang="tr-TR" sz="1800" dirty="0"/>
              <a:t> altında olmaması gerekir. Düşük oksijen düzeylerinde </a:t>
            </a:r>
            <a:r>
              <a:rPr lang="tr-TR" sz="1800" dirty="0" err="1"/>
              <a:t>hidroksilasyonu</a:t>
            </a:r>
            <a:r>
              <a:rPr lang="tr-TR" sz="1800" dirty="0"/>
              <a:t> gerçekleşmeyen </a:t>
            </a:r>
            <a:r>
              <a:rPr lang="tr-TR" sz="1800" dirty="0" err="1"/>
              <a:t>kollajen</a:t>
            </a:r>
            <a:r>
              <a:rPr lang="tr-TR" sz="1800" dirty="0"/>
              <a:t> lifleri nedeniyle, yara iyileşmesi sonucunda zayıf </a:t>
            </a:r>
            <a:r>
              <a:rPr lang="tr-TR" sz="1800" dirty="0" err="1"/>
              <a:t>skar</a:t>
            </a:r>
            <a:r>
              <a:rPr lang="tr-TR" sz="1800" dirty="0"/>
              <a:t> dokusu meydana gelir. </a:t>
            </a:r>
            <a:endParaRPr lang="tr-TR" sz="1800" dirty="0" smtClean="0"/>
          </a:p>
          <a:p>
            <a:pPr>
              <a:lnSpc>
                <a:spcPct val="100000"/>
              </a:lnSpc>
            </a:pPr>
            <a:r>
              <a:rPr lang="tr-TR" sz="1800" dirty="0" smtClean="0"/>
              <a:t>Yara </a:t>
            </a:r>
            <a:r>
              <a:rPr lang="tr-TR" sz="1800" dirty="0"/>
              <a:t>kenarlarının </a:t>
            </a:r>
            <a:r>
              <a:rPr lang="tr-TR" sz="1800" dirty="0" err="1"/>
              <a:t>gerfin</a:t>
            </a:r>
            <a:r>
              <a:rPr lang="tr-TR" sz="1800" dirty="0"/>
              <a:t> olarak kapatılması, bölgeyi besleyen ana arterin bağlanması gibi dolaşımı kısıtlayan bütün unsurların dikkatle ortadan kaldırılması gerekir. </a:t>
            </a:r>
            <a:endParaRPr lang="tr-TR" sz="1800" dirty="0" smtClean="0"/>
          </a:p>
          <a:p>
            <a:pPr>
              <a:lnSpc>
                <a:spcPct val="100000"/>
              </a:lnSpc>
            </a:pPr>
            <a:r>
              <a:rPr lang="tr-TR" sz="1800" dirty="0" smtClean="0"/>
              <a:t>Ayrıca </a:t>
            </a:r>
            <a:r>
              <a:rPr lang="tr-TR" sz="1800" dirty="0"/>
              <a:t>kan hacmi eksik olan, eritrositleri yetersiz olan ve kan proteinleri azalmış bulunan hastalar iyileşme çok yavaş gerçekleşir. Yara kenarlarının gergin olarak kapatılması, bölgeyi besleyen ana arterin bağlanması gibi dolaşımı kısıtlayan bütün unsurların dikkatle ortadan kaldırılması gerekir. </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13</a:t>
            </a:fld>
            <a:r>
              <a:rPr lang="tr-TR" smtClean="0"/>
              <a:t> / 105</a:t>
            </a:r>
            <a:endParaRPr lang="tr-TR" dirty="0"/>
          </a:p>
        </p:txBody>
      </p:sp>
    </p:spTree>
    <p:extLst>
      <p:ext uri="{BB962C8B-B14F-4D97-AF65-F5344CB8AC3E}">
        <p14:creationId xmlns:p14="http://schemas.microsoft.com/office/powerpoint/2010/main" val="3629096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70000" lnSpcReduction="20000"/>
          </a:bodyPr>
          <a:lstStyle/>
          <a:p>
            <a:pPr>
              <a:lnSpc>
                <a:spcPct val="120000"/>
              </a:lnSpc>
            </a:pPr>
            <a:r>
              <a:rPr lang="tr-TR" dirty="0"/>
              <a:t>Uzun süreli yüksek basınç </a:t>
            </a:r>
            <a:r>
              <a:rPr lang="tr-TR" dirty="0" err="1"/>
              <a:t>kapiller</a:t>
            </a:r>
            <a:r>
              <a:rPr lang="tr-TR" dirty="0"/>
              <a:t> kan akımını azaltır ve tıkanıklıklara, ilgili dokuda </a:t>
            </a:r>
            <a:r>
              <a:rPr lang="tr-TR" dirty="0" err="1"/>
              <a:t>iskemiye</a:t>
            </a:r>
            <a:r>
              <a:rPr lang="tr-TR" dirty="0"/>
              <a:t> neden olur. </a:t>
            </a:r>
            <a:endParaRPr lang="tr-TR" dirty="0" smtClean="0"/>
          </a:p>
          <a:p>
            <a:pPr>
              <a:lnSpc>
                <a:spcPct val="120000"/>
              </a:lnSpc>
            </a:pPr>
            <a:r>
              <a:rPr lang="tr-TR" dirty="0" smtClean="0"/>
              <a:t>Normal </a:t>
            </a:r>
            <a:r>
              <a:rPr lang="tr-TR" dirty="0" err="1"/>
              <a:t>kapiller</a:t>
            </a:r>
            <a:r>
              <a:rPr lang="tr-TR" dirty="0"/>
              <a:t> basıncı </a:t>
            </a:r>
            <a:r>
              <a:rPr lang="tr-TR" dirty="0" err="1"/>
              <a:t>arterioler</a:t>
            </a:r>
            <a:r>
              <a:rPr lang="tr-TR" dirty="0"/>
              <a:t> kısımda 32 </a:t>
            </a:r>
            <a:r>
              <a:rPr lang="tr-TR" dirty="0" err="1"/>
              <a:t>mmHg</a:t>
            </a:r>
            <a:r>
              <a:rPr lang="tr-TR" dirty="0"/>
              <a:t> ve </a:t>
            </a:r>
            <a:r>
              <a:rPr lang="tr-TR" dirty="0" err="1"/>
              <a:t>venöz</a:t>
            </a:r>
            <a:r>
              <a:rPr lang="tr-TR" dirty="0"/>
              <a:t> kısımda 12 </a:t>
            </a:r>
            <a:r>
              <a:rPr lang="tr-TR" dirty="0" err="1"/>
              <a:t>mmHg</a:t>
            </a:r>
            <a:r>
              <a:rPr lang="tr-TR" dirty="0"/>
              <a:t> şeklindedir. </a:t>
            </a:r>
            <a:endParaRPr lang="tr-TR" dirty="0" smtClean="0"/>
          </a:p>
          <a:p>
            <a:pPr>
              <a:lnSpc>
                <a:spcPct val="120000"/>
              </a:lnSpc>
            </a:pPr>
            <a:r>
              <a:rPr lang="tr-TR" dirty="0" smtClean="0"/>
              <a:t>Basıncın </a:t>
            </a:r>
            <a:r>
              <a:rPr lang="tr-TR" dirty="0"/>
              <a:t>32 </a:t>
            </a:r>
            <a:r>
              <a:rPr lang="tr-TR" dirty="0" err="1"/>
              <a:t>mmHg</a:t>
            </a:r>
            <a:r>
              <a:rPr lang="tr-TR" dirty="0"/>
              <a:t> üzerinde olması, </a:t>
            </a:r>
            <a:r>
              <a:rPr lang="tr-TR" dirty="0" err="1"/>
              <a:t>intersitisyel</a:t>
            </a:r>
            <a:r>
              <a:rPr lang="tr-TR" dirty="0"/>
              <a:t> basıncı yükseltir, </a:t>
            </a:r>
            <a:r>
              <a:rPr lang="tr-TR" dirty="0" err="1"/>
              <a:t>oksijenasyonu</a:t>
            </a:r>
            <a:r>
              <a:rPr lang="tr-TR" dirty="0"/>
              <a:t> ve </a:t>
            </a:r>
            <a:r>
              <a:rPr lang="tr-TR" dirty="0" err="1"/>
              <a:t>mikrosirkülasyonu</a:t>
            </a:r>
            <a:r>
              <a:rPr lang="tr-TR" dirty="0"/>
              <a:t> bozarak, </a:t>
            </a:r>
            <a:r>
              <a:rPr lang="tr-TR" dirty="0" err="1"/>
              <a:t>hipoksi</a:t>
            </a:r>
            <a:r>
              <a:rPr lang="tr-TR" dirty="0"/>
              <a:t> ve nekroza neden olur. Basıncın büyüklüğü kadar süresi de önemlidir. </a:t>
            </a:r>
            <a:endParaRPr lang="tr-TR" dirty="0" smtClean="0"/>
          </a:p>
          <a:p>
            <a:pPr>
              <a:lnSpc>
                <a:spcPct val="120000"/>
              </a:lnSpc>
            </a:pPr>
            <a:r>
              <a:rPr lang="tr-TR" dirty="0" smtClean="0"/>
              <a:t>Uzun </a:t>
            </a:r>
            <a:r>
              <a:rPr lang="tr-TR" dirty="0"/>
              <a:t>süreli düşük basıncın kısa süreli yüksek basınçtan daha etkili olduğu belirtilmiştir. İki saat süreyle 35 </a:t>
            </a:r>
            <a:r>
              <a:rPr lang="tr-TR" dirty="0" err="1"/>
              <a:t>mmHg</a:t>
            </a:r>
            <a:r>
              <a:rPr lang="tr-TR" dirty="0"/>
              <a:t> basıncının ya da bir saat süreyle 60 </a:t>
            </a:r>
            <a:r>
              <a:rPr lang="tr-TR" dirty="0" err="1"/>
              <a:t>mmHg</a:t>
            </a:r>
            <a:r>
              <a:rPr lang="tr-TR" dirty="0"/>
              <a:t> basıncının geri dönüşümsüz doku </a:t>
            </a:r>
            <a:r>
              <a:rPr lang="tr-TR" dirty="0" err="1"/>
              <a:t>harabiyetine</a:t>
            </a:r>
            <a:r>
              <a:rPr lang="tr-TR" dirty="0"/>
              <a:t> neden olduğu gösterilmiştir.</a:t>
            </a:r>
          </a:p>
        </p:txBody>
      </p:sp>
      <p:sp>
        <p:nvSpPr>
          <p:cNvPr id="3" name="Başlık 2"/>
          <p:cNvSpPr>
            <a:spLocks noGrp="1"/>
          </p:cNvSpPr>
          <p:nvPr>
            <p:ph type="title"/>
          </p:nvPr>
        </p:nvSpPr>
        <p:spPr/>
        <p:txBody>
          <a:bodyPr/>
          <a:lstStyle/>
          <a:p>
            <a:r>
              <a:rPr lang="tr-TR" dirty="0" smtClean="0"/>
              <a:t>Basınç</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14</a:t>
            </a:fld>
            <a:r>
              <a:rPr lang="tr-TR" smtClean="0"/>
              <a:t> / 105</a:t>
            </a:r>
            <a:endParaRPr lang="tr-TR" dirty="0"/>
          </a:p>
        </p:txBody>
      </p:sp>
    </p:spTree>
    <p:extLst>
      <p:ext uri="{BB962C8B-B14F-4D97-AF65-F5344CB8AC3E}">
        <p14:creationId xmlns:p14="http://schemas.microsoft.com/office/powerpoint/2010/main" val="74746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Beslenme</a:t>
            </a:r>
          </a:p>
        </p:txBody>
      </p:sp>
      <p:sp>
        <p:nvSpPr>
          <p:cNvPr id="3" name="İçerik Yer Tutucusu 2"/>
          <p:cNvSpPr>
            <a:spLocks noGrp="1"/>
          </p:cNvSpPr>
          <p:nvPr>
            <p:ph idx="1"/>
          </p:nvPr>
        </p:nvSpPr>
        <p:spPr>
          <a:xfrm>
            <a:off x="457200" y="1340768"/>
            <a:ext cx="8229600" cy="5040560"/>
          </a:xfrm>
          <a:solidFill>
            <a:schemeClr val="accent1">
              <a:lumMod val="60000"/>
              <a:lumOff val="40000"/>
            </a:schemeClr>
          </a:solidFill>
        </p:spPr>
        <p:txBody>
          <a:bodyPr>
            <a:noAutofit/>
          </a:bodyPr>
          <a:lstStyle/>
          <a:p>
            <a:pPr>
              <a:lnSpc>
                <a:spcPct val="100000"/>
              </a:lnSpc>
            </a:pPr>
            <a:r>
              <a:rPr lang="tr-TR" sz="1800" dirty="0" smtClean="0"/>
              <a:t>Proteinler</a:t>
            </a:r>
            <a:r>
              <a:rPr lang="tr-TR" sz="1800" dirty="0"/>
              <a:t>, yeniden damarlanma, </a:t>
            </a:r>
            <a:r>
              <a:rPr lang="tr-TR" sz="1800" dirty="0" err="1"/>
              <a:t>kollajen</a:t>
            </a:r>
            <a:r>
              <a:rPr lang="tr-TR" sz="1800" dirty="0"/>
              <a:t> sentezi, lenfosit oluşumu, </a:t>
            </a:r>
            <a:r>
              <a:rPr lang="tr-TR" sz="1800" dirty="0" err="1"/>
              <a:t>fibroblastların</a:t>
            </a:r>
            <a:r>
              <a:rPr lang="tr-TR" sz="1800" dirty="0"/>
              <a:t> </a:t>
            </a:r>
            <a:r>
              <a:rPr lang="tr-TR" sz="1800" dirty="0" err="1"/>
              <a:t>proliferasyonu</a:t>
            </a:r>
            <a:r>
              <a:rPr lang="tr-TR" sz="1800" dirty="0"/>
              <a:t> için gereklidir. Ortalama 0.8gr./kg/gün şeklinde beslenmede protein alımı </a:t>
            </a:r>
            <a:r>
              <a:rPr lang="tr-TR" sz="1800" dirty="0" smtClean="0"/>
              <a:t>gereklidir.</a:t>
            </a:r>
          </a:p>
          <a:p>
            <a:pPr>
              <a:lnSpc>
                <a:spcPct val="100000"/>
              </a:lnSpc>
            </a:pPr>
            <a:r>
              <a:rPr lang="tr-TR" sz="1800" dirty="0" smtClean="0"/>
              <a:t>Plazma </a:t>
            </a:r>
            <a:r>
              <a:rPr lang="tr-TR" sz="1800" dirty="0"/>
              <a:t>proteinlerinden olan </a:t>
            </a:r>
            <a:r>
              <a:rPr lang="tr-TR" sz="1800" dirty="0" err="1"/>
              <a:t>albumin</a:t>
            </a:r>
            <a:r>
              <a:rPr lang="tr-TR" sz="1800" dirty="0"/>
              <a:t>, plazma </a:t>
            </a:r>
            <a:r>
              <a:rPr lang="tr-TR" sz="1800" dirty="0" err="1"/>
              <a:t>ozmotik</a:t>
            </a:r>
            <a:r>
              <a:rPr lang="tr-TR" sz="1800" dirty="0"/>
              <a:t> basıncını sağlayarak sıvının damar içinde tutulması ile yarada ödem oluşmasını önler. 3.5 gr/</a:t>
            </a:r>
            <a:r>
              <a:rPr lang="tr-TR" sz="1800" dirty="0" err="1"/>
              <a:t>dl.’den</a:t>
            </a:r>
            <a:r>
              <a:rPr lang="tr-TR" sz="1800" dirty="0"/>
              <a:t> yüksek olan kan </a:t>
            </a:r>
            <a:r>
              <a:rPr lang="tr-TR" sz="1800" dirty="0" err="1"/>
              <a:t>albumin</a:t>
            </a:r>
            <a:r>
              <a:rPr lang="tr-TR" sz="1800" dirty="0"/>
              <a:t> düzeyi, pozitif nitrojen dengesini ve yeterli protein deposu olduğunu </a:t>
            </a:r>
            <a:r>
              <a:rPr lang="tr-TR" sz="1800" dirty="0" smtClean="0"/>
              <a:t>gösterir.</a:t>
            </a:r>
          </a:p>
          <a:p>
            <a:pPr>
              <a:lnSpc>
                <a:spcPct val="100000"/>
              </a:lnSpc>
            </a:pPr>
            <a:r>
              <a:rPr lang="tr-TR" sz="1800" dirty="0" smtClean="0"/>
              <a:t>Vitamin </a:t>
            </a:r>
            <a:r>
              <a:rPr lang="tr-TR" sz="1800" dirty="0"/>
              <a:t>A </a:t>
            </a:r>
            <a:r>
              <a:rPr lang="tr-TR" sz="1800" dirty="0" err="1"/>
              <a:t>fibroblastları</a:t>
            </a:r>
            <a:r>
              <a:rPr lang="tr-TR" sz="1800" dirty="0"/>
              <a:t>, </a:t>
            </a:r>
            <a:r>
              <a:rPr lang="tr-TR" sz="1800" dirty="0" err="1"/>
              <a:t>kollajen</a:t>
            </a:r>
            <a:r>
              <a:rPr lang="tr-TR" sz="1800" dirty="0"/>
              <a:t> lifleri arasındaki bağları ve </a:t>
            </a:r>
            <a:r>
              <a:rPr lang="tr-TR" sz="1800" dirty="0" err="1"/>
              <a:t>epitelizasyonu</a:t>
            </a:r>
            <a:r>
              <a:rPr lang="tr-TR" sz="1800" dirty="0"/>
              <a:t> uyarır. Deneysel çalışmalarda A vitaminin </a:t>
            </a:r>
            <a:r>
              <a:rPr lang="tr-TR" sz="1800" dirty="0" err="1"/>
              <a:t>glikokortikoidlerin</a:t>
            </a:r>
            <a:r>
              <a:rPr lang="tr-TR" sz="1800" dirty="0"/>
              <a:t> yara iyileşmesindeki olumsuz etkilerini engellediği gösterilmiştir </a:t>
            </a:r>
            <a:r>
              <a:rPr lang="tr-TR" sz="1800" dirty="0" smtClean="0"/>
              <a:t>.</a:t>
            </a:r>
          </a:p>
          <a:p>
            <a:pPr>
              <a:lnSpc>
                <a:spcPct val="100000"/>
              </a:lnSpc>
            </a:pPr>
            <a:r>
              <a:rPr lang="tr-TR" sz="1800" dirty="0" smtClean="0"/>
              <a:t>Vitamin </a:t>
            </a:r>
            <a:r>
              <a:rPr lang="tr-TR" sz="1800" dirty="0"/>
              <a:t>C </a:t>
            </a:r>
            <a:r>
              <a:rPr lang="tr-TR" sz="1800" dirty="0" err="1"/>
              <a:t>kollajen</a:t>
            </a:r>
            <a:r>
              <a:rPr lang="tr-TR" sz="1800" dirty="0"/>
              <a:t> sentezinde, </a:t>
            </a:r>
            <a:r>
              <a:rPr lang="tr-TR" sz="1800" dirty="0" err="1"/>
              <a:t>kapiller</a:t>
            </a:r>
            <a:r>
              <a:rPr lang="tr-TR" sz="1800" dirty="0"/>
              <a:t> oluşumda, demirin emiliminde ve enfeksiyona direncin artmasında rol oynar. </a:t>
            </a:r>
            <a:endParaRPr lang="tr-TR" sz="1800" dirty="0" smtClean="0"/>
          </a:p>
          <a:p>
            <a:pPr>
              <a:lnSpc>
                <a:spcPct val="100000"/>
              </a:lnSpc>
            </a:pPr>
            <a:r>
              <a:rPr lang="tr-TR" sz="1800" dirty="0" smtClean="0"/>
              <a:t>Çinko </a:t>
            </a:r>
            <a:r>
              <a:rPr lang="tr-TR" sz="1800" dirty="0"/>
              <a:t>hücre </a:t>
            </a:r>
            <a:r>
              <a:rPr lang="tr-TR" sz="1800" dirty="0" err="1"/>
              <a:t>profilerasyonu</a:t>
            </a:r>
            <a:r>
              <a:rPr lang="tr-TR" sz="1800" dirty="0"/>
              <a:t> ve enzimler için </a:t>
            </a:r>
            <a:r>
              <a:rPr lang="tr-TR" sz="1800" dirty="0" err="1"/>
              <a:t>kofaktör</a:t>
            </a:r>
            <a:r>
              <a:rPr lang="tr-TR" sz="1800" dirty="0"/>
              <a:t> özelliği vardır. </a:t>
            </a:r>
            <a:endParaRPr lang="tr-TR" sz="1800" dirty="0" smtClean="0"/>
          </a:p>
          <a:p>
            <a:pPr>
              <a:lnSpc>
                <a:spcPct val="100000"/>
              </a:lnSpc>
            </a:pPr>
            <a:r>
              <a:rPr lang="tr-TR" sz="1800" dirty="0" smtClean="0"/>
              <a:t>Demir </a:t>
            </a:r>
            <a:r>
              <a:rPr lang="tr-TR" sz="1800" dirty="0" err="1"/>
              <a:t>kollajen</a:t>
            </a:r>
            <a:r>
              <a:rPr lang="tr-TR" sz="1800" dirty="0"/>
              <a:t> sentezi, hücrelere oksijen taşınması ve bakteriyel aktiviteler için </a:t>
            </a:r>
            <a:r>
              <a:rPr lang="tr-TR" sz="1800" dirty="0" smtClean="0"/>
              <a:t>gereklidir.</a:t>
            </a:r>
          </a:p>
          <a:p>
            <a:pPr>
              <a:lnSpc>
                <a:spcPct val="100000"/>
              </a:lnSpc>
            </a:pPr>
            <a:r>
              <a:rPr lang="tr-TR" sz="1800" dirty="0" smtClean="0"/>
              <a:t>Yağ </a:t>
            </a:r>
            <a:r>
              <a:rPr lang="tr-TR" sz="1800" dirty="0"/>
              <a:t>ve karbonhidratlarda enerji gereksinimini karşılayarak proteinlerin enerji ihtiyacı için yıkımını </a:t>
            </a:r>
            <a:r>
              <a:rPr lang="tr-TR" sz="1800" dirty="0" smtClean="0"/>
              <a:t>önler.</a:t>
            </a:r>
            <a:endParaRPr lang="tr-TR" sz="1800" dirty="0"/>
          </a:p>
          <a:p>
            <a:endParaRPr lang="tr-TR" sz="1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15</a:t>
            </a:fld>
            <a:r>
              <a:rPr lang="tr-TR" smtClean="0"/>
              <a:t> / 105</a:t>
            </a:r>
            <a:endParaRPr lang="tr-TR" dirty="0"/>
          </a:p>
        </p:txBody>
      </p:sp>
    </p:spTree>
    <p:extLst>
      <p:ext uri="{BB962C8B-B14F-4D97-AF65-F5344CB8AC3E}">
        <p14:creationId xmlns:p14="http://schemas.microsoft.com/office/powerpoint/2010/main" val="361663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Enfeksiyon</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a:bodyPr>
          <a:lstStyle/>
          <a:p>
            <a:pPr>
              <a:lnSpc>
                <a:spcPct val="100000"/>
              </a:lnSpc>
            </a:pPr>
            <a:r>
              <a:rPr lang="tr-TR" sz="2200" dirty="0" smtClean="0"/>
              <a:t>Yara </a:t>
            </a:r>
            <a:r>
              <a:rPr lang="tr-TR" sz="2200" dirty="0"/>
              <a:t>iyileşmesini etkileyen en önemli olumsuz faktör enfeksiyondur. </a:t>
            </a:r>
            <a:endParaRPr lang="tr-TR" sz="2200" dirty="0" smtClean="0"/>
          </a:p>
          <a:p>
            <a:pPr>
              <a:lnSpc>
                <a:spcPct val="100000"/>
              </a:lnSpc>
            </a:pPr>
            <a:r>
              <a:rPr lang="tr-TR" sz="2200" dirty="0" smtClean="0"/>
              <a:t>Enfeksiyon </a:t>
            </a:r>
            <a:r>
              <a:rPr lang="tr-TR" sz="2200" dirty="0"/>
              <a:t>nedeni ile açığa çıkan toksinler fibrin ve büyüme faktörünü parçaladığı için </a:t>
            </a:r>
            <a:r>
              <a:rPr lang="tr-TR" sz="2200" dirty="0" err="1"/>
              <a:t>kollajen</a:t>
            </a:r>
            <a:r>
              <a:rPr lang="tr-TR" sz="2200" dirty="0"/>
              <a:t> yapımı baskılanır ve yara iyileşmesi </a:t>
            </a:r>
            <a:r>
              <a:rPr lang="tr-TR" sz="2200" dirty="0" smtClean="0"/>
              <a:t>gecikir.</a:t>
            </a:r>
          </a:p>
          <a:p>
            <a:pPr>
              <a:lnSpc>
                <a:spcPct val="100000"/>
              </a:lnSpc>
            </a:pPr>
            <a:r>
              <a:rPr lang="tr-TR" sz="2200" dirty="0" smtClean="0"/>
              <a:t>Enfeksiyon varlığının olması için bir gram dokuda bakteri sayısının 10</a:t>
            </a:r>
            <a:r>
              <a:rPr lang="tr-TR" sz="1400" dirty="0" smtClean="0"/>
              <a:t>5’</a:t>
            </a:r>
            <a:r>
              <a:rPr lang="tr-TR" sz="2200" dirty="0" smtClean="0"/>
              <a:t>in üzerinde olması gereklidir. </a:t>
            </a:r>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16</a:t>
            </a:fld>
            <a:r>
              <a:rPr lang="tr-TR" smtClean="0"/>
              <a:t> / 105</a:t>
            </a:r>
            <a:endParaRPr lang="tr-TR" dirty="0"/>
          </a:p>
        </p:txBody>
      </p:sp>
    </p:spTree>
    <p:extLst>
      <p:ext uri="{BB962C8B-B14F-4D97-AF65-F5344CB8AC3E}">
        <p14:creationId xmlns:p14="http://schemas.microsoft.com/office/powerpoint/2010/main" val="3045623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Yaralanmanın Özelliği</a:t>
            </a:r>
          </a:p>
        </p:txBody>
      </p:sp>
      <p:sp>
        <p:nvSpPr>
          <p:cNvPr id="3" name="İçerik Yer Tutucusu 2"/>
          <p:cNvSpPr>
            <a:spLocks noGrp="1"/>
          </p:cNvSpPr>
          <p:nvPr>
            <p:ph idx="1"/>
          </p:nvPr>
        </p:nvSpPr>
        <p:spPr>
          <a:solidFill>
            <a:schemeClr val="accent1">
              <a:lumMod val="60000"/>
              <a:lumOff val="40000"/>
            </a:schemeClr>
          </a:solidFill>
        </p:spPr>
        <p:txBody>
          <a:bodyPr>
            <a:normAutofit/>
          </a:bodyPr>
          <a:lstStyle/>
          <a:p>
            <a:pPr>
              <a:lnSpc>
                <a:spcPct val="100000"/>
              </a:lnSpc>
            </a:pPr>
            <a:r>
              <a:rPr lang="tr-TR" sz="2400" dirty="0" smtClean="0"/>
              <a:t>Yaranın </a:t>
            </a:r>
            <a:r>
              <a:rPr lang="tr-TR" sz="2400" dirty="0"/>
              <a:t>genişliği, yaralanma bölgesi, yaralanan dokunun tipi, yara bölgesindeki yabancı cisim varlığı gibi etkenler yara iyileşmesini etkiler. </a:t>
            </a:r>
            <a:endParaRPr lang="tr-TR" sz="2400" dirty="0" smtClean="0"/>
          </a:p>
          <a:p>
            <a:pPr>
              <a:lnSpc>
                <a:spcPct val="100000"/>
              </a:lnSpc>
            </a:pPr>
            <a:r>
              <a:rPr lang="tr-TR" sz="2400" dirty="0" smtClean="0"/>
              <a:t>Yaranın </a:t>
            </a:r>
            <a:r>
              <a:rPr lang="tr-TR" sz="2400" dirty="0"/>
              <a:t>derin, </a:t>
            </a:r>
            <a:r>
              <a:rPr lang="tr-TR" sz="2400" dirty="0" err="1"/>
              <a:t>yüzeyel</a:t>
            </a:r>
            <a:r>
              <a:rPr lang="tr-TR" sz="2400" dirty="0"/>
              <a:t> ya da geniş olması zedelenen dokunun </a:t>
            </a:r>
            <a:r>
              <a:rPr lang="tr-TR" sz="2400" dirty="0" err="1"/>
              <a:t>rejenerasyon</a:t>
            </a:r>
            <a:r>
              <a:rPr lang="tr-TR" sz="2400" dirty="0"/>
              <a:t> yeteneği, zedelenen bölgede kan damarlarının yoğunluğu da iyileşme sürecini </a:t>
            </a:r>
            <a:r>
              <a:rPr lang="tr-TR" sz="2400" dirty="0" smtClean="0"/>
              <a:t>etkilemektedir.</a:t>
            </a:r>
            <a:endParaRPr lang="tr-TR" sz="2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17</a:t>
            </a:fld>
            <a:r>
              <a:rPr lang="tr-TR" smtClean="0"/>
              <a:t> / 105</a:t>
            </a:r>
            <a:endParaRPr lang="tr-TR" dirty="0"/>
          </a:p>
        </p:txBody>
      </p:sp>
    </p:spTree>
    <p:extLst>
      <p:ext uri="{BB962C8B-B14F-4D97-AF65-F5344CB8AC3E}">
        <p14:creationId xmlns:p14="http://schemas.microsoft.com/office/powerpoint/2010/main" val="991664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Yara Bakımı</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a:bodyPr>
          <a:lstStyle/>
          <a:p>
            <a:pPr marL="342900" lvl="1" indent="-342900">
              <a:lnSpc>
                <a:spcPct val="110000"/>
              </a:lnSpc>
              <a:buFont typeface="Arial" pitchFamily="34" charset="0"/>
              <a:buChar char="•"/>
            </a:pPr>
            <a:r>
              <a:rPr lang="tr-TR" dirty="0"/>
              <a:t>Nitelikli bir yara </a:t>
            </a:r>
            <a:r>
              <a:rPr lang="tr-TR" dirty="0" smtClean="0"/>
              <a:t>bakımı, yaranın;</a:t>
            </a:r>
          </a:p>
          <a:p>
            <a:pPr marL="742950" lvl="2" indent="-342900">
              <a:lnSpc>
                <a:spcPct val="110000"/>
              </a:lnSpc>
            </a:pPr>
            <a:r>
              <a:rPr lang="tr-TR" dirty="0" smtClean="0"/>
              <a:t>enfeksiyon etkenleri,</a:t>
            </a:r>
          </a:p>
          <a:p>
            <a:pPr marL="742950" lvl="2" indent="-342900">
              <a:lnSpc>
                <a:spcPct val="110000"/>
              </a:lnSpc>
            </a:pPr>
            <a:r>
              <a:rPr lang="tr-TR" dirty="0" smtClean="0"/>
              <a:t>travma,</a:t>
            </a:r>
          </a:p>
          <a:p>
            <a:pPr marL="742950" lvl="2" indent="-342900">
              <a:lnSpc>
                <a:spcPct val="110000"/>
              </a:lnSpc>
            </a:pPr>
            <a:r>
              <a:rPr lang="tr-TR" dirty="0" smtClean="0"/>
              <a:t>zarar </a:t>
            </a:r>
            <a:r>
              <a:rPr lang="tr-TR" dirty="0"/>
              <a:t>verme olasılığı yüksek ajanlar ile ilişkisinin </a:t>
            </a:r>
            <a:r>
              <a:rPr lang="tr-TR" dirty="0" smtClean="0"/>
              <a:t>kesilmesi,</a:t>
            </a:r>
          </a:p>
          <a:p>
            <a:pPr marL="742950" lvl="2" indent="-342900">
              <a:lnSpc>
                <a:spcPct val="110000"/>
              </a:lnSpc>
            </a:pPr>
            <a:r>
              <a:rPr lang="tr-TR" dirty="0" smtClean="0"/>
              <a:t>tekrar </a:t>
            </a:r>
            <a:r>
              <a:rPr lang="tr-TR" dirty="0"/>
              <a:t>cerrahi girişim gerektirecek </a:t>
            </a:r>
            <a:r>
              <a:rPr lang="tr-TR" dirty="0" smtClean="0"/>
              <a:t>koşulların oluşturulmaması </a:t>
            </a:r>
            <a:r>
              <a:rPr lang="tr-TR" dirty="0"/>
              <a:t>ile </a:t>
            </a:r>
            <a:r>
              <a:rPr lang="tr-TR" dirty="0" smtClean="0"/>
              <a:t>sağlanır.</a:t>
            </a:r>
          </a:p>
          <a:p>
            <a:pPr marL="400050" lvl="2" indent="0">
              <a:buNone/>
            </a:pPr>
            <a:r>
              <a:rPr lang="tr-TR" dirty="0"/>
              <a:t>	</a:t>
            </a:r>
            <a:r>
              <a:rPr lang="tr-TR" dirty="0" smtClean="0"/>
              <a:t>					</a:t>
            </a:r>
            <a:endParaRPr lang="tr-TR" sz="19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18</a:t>
            </a:fld>
            <a:r>
              <a:rPr lang="tr-TR" smtClean="0"/>
              <a:t> / 105</a:t>
            </a:r>
            <a:endParaRPr lang="tr-TR" dirty="0"/>
          </a:p>
        </p:txBody>
      </p:sp>
    </p:spTree>
    <p:extLst>
      <p:ext uri="{BB962C8B-B14F-4D97-AF65-F5344CB8AC3E}">
        <p14:creationId xmlns:p14="http://schemas.microsoft.com/office/powerpoint/2010/main" val="1672244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a:bodyPr>
          <a:lstStyle/>
          <a:p>
            <a:r>
              <a:rPr lang="tr-TR" dirty="0"/>
              <a:t>Yara Bakımında Temel </a:t>
            </a:r>
            <a:r>
              <a:rPr lang="tr-TR" dirty="0" smtClean="0"/>
              <a:t>Prensipler</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77500" lnSpcReduction="20000"/>
          </a:bodyPr>
          <a:lstStyle/>
          <a:p>
            <a:pPr lvl="0">
              <a:lnSpc>
                <a:spcPct val="120000"/>
              </a:lnSpc>
            </a:pPr>
            <a:r>
              <a:rPr lang="tr-TR" dirty="0" smtClean="0"/>
              <a:t>Basınç </a:t>
            </a:r>
            <a:r>
              <a:rPr lang="tr-TR" dirty="0"/>
              <a:t>ve baskıyı </a:t>
            </a:r>
            <a:r>
              <a:rPr lang="tr-TR" dirty="0" smtClean="0"/>
              <a:t>kaldırmak</a:t>
            </a:r>
            <a:endParaRPr lang="tr-TR" dirty="0"/>
          </a:p>
          <a:p>
            <a:pPr lvl="0">
              <a:lnSpc>
                <a:spcPct val="120000"/>
              </a:lnSpc>
            </a:pPr>
            <a:r>
              <a:rPr lang="tr-TR" dirty="0" err="1"/>
              <a:t>Oksijenasyon</a:t>
            </a:r>
            <a:r>
              <a:rPr lang="tr-TR" dirty="0"/>
              <a:t> ve kanlanmayı </a:t>
            </a:r>
            <a:r>
              <a:rPr lang="tr-TR" dirty="0" smtClean="0"/>
              <a:t>sağlamak</a:t>
            </a:r>
            <a:endParaRPr lang="tr-TR" dirty="0"/>
          </a:p>
          <a:p>
            <a:pPr lvl="0">
              <a:lnSpc>
                <a:spcPct val="120000"/>
              </a:lnSpc>
            </a:pPr>
            <a:r>
              <a:rPr lang="tr-TR" dirty="0"/>
              <a:t>Kirliliği </a:t>
            </a:r>
            <a:r>
              <a:rPr lang="tr-TR" dirty="0" smtClean="0"/>
              <a:t>gidermek-önlemek</a:t>
            </a:r>
            <a:endParaRPr lang="tr-TR" dirty="0"/>
          </a:p>
          <a:p>
            <a:pPr lvl="0">
              <a:lnSpc>
                <a:spcPct val="120000"/>
              </a:lnSpc>
            </a:pPr>
            <a:r>
              <a:rPr lang="tr-TR" dirty="0"/>
              <a:t>Enfeksiyonu tedavi etmek (yerel ve sistemik</a:t>
            </a:r>
            <a:r>
              <a:rPr lang="tr-TR" dirty="0" smtClean="0"/>
              <a:t>)</a:t>
            </a:r>
            <a:endParaRPr lang="tr-TR" dirty="0"/>
          </a:p>
          <a:p>
            <a:pPr lvl="0">
              <a:lnSpc>
                <a:spcPct val="120000"/>
              </a:lnSpc>
            </a:pPr>
            <a:r>
              <a:rPr lang="tr-TR" dirty="0"/>
              <a:t>Dokunun olağan onarımını desteklemek (</a:t>
            </a:r>
            <a:r>
              <a:rPr lang="tr-TR" dirty="0" err="1"/>
              <a:t>epidermis</a:t>
            </a:r>
            <a:r>
              <a:rPr lang="tr-TR" dirty="0"/>
              <a:t> oluşumunu bozmamak</a:t>
            </a:r>
            <a:r>
              <a:rPr lang="tr-TR" dirty="0" smtClean="0"/>
              <a:t>)</a:t>
            </a:r>
            <a:endParaRPr lang="tr-TR" dirty="0"/>
          </a:p>
          <a:p>
            <a:pPr lvl="0">
              <a:lnSpc>
                <a:spcPct val="120000"/>
              </a:lnSpc>
            </a:pPr>
            <a:r>
              <a:rPr lang="tr-TR" dirty="0"/>
              <a:t>Olumsuz faktörleri ortadan </a:t>
            </a:r>
            <a:r>
              <a:rPr lang="tr-TR" dirty="0" smtClean="0"/>
              <a:t>kaldırmak</a:t>
            </a:r>
            <a:endParaRPr lang="tr-TR" dirty="0"/>
          </a:p>
          <a:p>
            <a:pPr lvl="0">
              <a:lnSpc>
                <a:spcPct val="120000"/>
              </a:lnSpc>
            </a:pPr>
            <a:r>
              <a:rPr lang="tr-TR" dirty="0" err="1"/>
              <a:t>Allerji</a:t>
            </a:r>
            <a:r>
              <a:rPr lang="tr-TR" dirty="0"/>
              <a:t> yaratmayacak yardımcı malzeme </a:t>
            </a:r>
            <a:r>
              <a:rPr lang="tr-TR" dirty="0" smtClean="0"/>
              <a:t>kullanmak</a:t>
            </a:r>
          </a:p>
          <a:p>
            <a:pPr marL="0" lvl="0" indent="0">
              <a:buNone/>
            </a:pPr>
            <a:r>
              <a:rPr lang="tr-TR" dirty="0" smtClean="0"/>
              <a:t>	</a:t>
            </a:r>
            <a:r>
              <a:rPr lang="tr-TR" sz="2600" dirty="0" smtClean="0"/>
              <a:t>		</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19</a:t>
            </a:fld>
            <a:r>
              <a:rPr lang="tr-TR" smtClean="0"/>
              <a:t> / 105</a:t>
            </a:r>
            <a:endParaRPr lang="tr-TR" dirty="0"/>
          </a:p>
        </p:txBody>
      </p:sp>
    </p:spTree>
    <p:extLst>
      <p:ext uri="{BB962C8B-B14F-4D97-AF65-F5344CB8AC3E}">
        <p14:creationId xmlns:p14="http://schemas.microsoft.com/office/powerpoint/2010/main" val="84919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İÇERİK PLANI</a:t>
            </a:r>
            <a:endParaRPr lang="tr-TR" dirty="0"/>
          </a:p>
        </p:txBody>
      </p:sp>
      <p:sp>
        <p:nvSpPr>
          <p:cNvPr id="3" name="İçerik Yer Tutucusu 2"/>
          <p:cNvSpPr>
            <a:spLocks noGrp="1"/>
          </p:cNvSpPr>
          <p:nvPr>
            <p:ph idx="1"/>
          </p:nvPr>
        </p:nvSpPr>
        <p:spPr>
          <a:xfrm>
            <a:off x="457200" y="1268760"/>
            <a:ext cx="8229600" cy="4857403"/>
          </a:xfrm>
          <a:solidFill>
            <a:schemeClr val="accent1">
              <a:lumMod val="60000"/>
              <a:lumOff val="40000"/>
            </a:schemeClr>
          </a:solidFill>
        </p:spPr>
        <p:txBody>
          <a:bodyPr>
            <a:normAutofit/>
          </a:bodyPr>
          <a:lstStyle/>
          <a:p>
            <a:r>
              <a:rPr lang="tr-TR" dirty="0" smtClean="0"/>
              <a:t>Yara iyileşme komplikasyonları</a:t>
            </a:r>
          </a:p>
          <a:p>
            <a:r>
              <a:rPr lang="tr-TR" dirty="0" smtClean="0"/>
              <a:t>Yara iyileşmesini etkileyen faktörler</a:t>
            </a:r>
          </a:p>
          <a:p>
            <a:r>
              <a:rPr lang="tr-TR" dirty="0" smtClean="0"/>
              <a:t>Yara bakımı</a:t>
            </a:r>
          </a:p>
          <a:p>
            <a:r>
              <a:rPr lang="tr-TR" dirty="0" smtClean="0"/>
              <a:t>Yara tedavisi ve bakımında kullanılan yöntemler</a:t>
            </a:r>
          </a:p>
          <a:p>
            <a:endParaRPr lang="tr-TR" dirty="0" smtClean="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2</a:t>
            </a:fld>
            <a:r>
              <a:rPr lang="tr-TR" smtClean="0"/>
              <a:t> / 105</a:t>
            </a:r>
            <a:endParaRPr lang="tr-TR" dirty="0"/>
          </a:p>
        </p:txBody>
      </p:sp>
    </p:spTree>
    <p:extLst>
      <p:ext uri="{BB962C8B-B14F-4D97-AF65-F5344CB8AC3E}">
        <p14:creationId xmlns:p14="http://schemas.microsoft.com/office/powerpoint/2010/main" val="1679177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a:bodyPr>
          <a:lstStyle/>
          <a:p>
            <a:r>
              <a:rPr lang="tr-TR" dirty="0" smtClean="0"/>
              <a:t>Yara Bakımında Girişimler</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77500" lnSpcReduction="20000"/>
          </a:bodyPr>
          <a:lstStyle/>
          <a:p>
            <a:pPr>
              <a:lnSpc>
                <a:spcPct val="120000"/>
              </a:lnSpc>
            </a:pPr>
            <a:r>
              <a:rPr lang="tr-TR" dirty="0" smtClean="0"/>
              <a:t>Gözlem </a:t>
            </a:r>
            <a:r>
              <a:rPr lang="tr-TR" dirty="0"/>
              <a:t>ve Yaşam Bulgularının Kontrolü</a:t>
            </a:r>
          </a:p>
          <a:p>
            <a:pPr>
              <a:lnSpc>
                <a:spcPct val="120000"/>
              </a:lnSpc>
            </a:pPr>
            <a:r>
              <a:rPr lang="tr-TR" dirty="0"/>
              <a:t>Ateş Kontrolü</a:t>
            </a:r>
          </a:p>
          <a:p>
            <a:pPr>
              <a:lnSpc>
                <a:spcPct val="120000"/>
              </a:lnSpc>
            </a:pPr>
            <a:r>
              <a:rPr lang="tr-TR" dirty="0"/>
              <a:t>Dinlenme-Hareketsizlik ve Uyku</a:t>
            </a:r>
          </a:p>
          <a:p>
            <a:pPr>
              <a:lnSpc>
                <a:spcPct val="120000"/>
              </a:lnSpc>
            </a:pPr>
            <a:r>
              <a:rPr lang="tr-TR" dirty="0"/>
              <a:t>Yaralı Bölgenin Yükseltilmesi</a:t>
            </a:r>
          </a:p>
          <a:p>
            <a:pPr>
              <a:lnSpc>
                <a:spcPct val="120000"/>
              </a:lnSpc>
            </a:pPr>
            <a:r>
              <a:rPr lang="tr-TR" dirty="0"/>
              <a:t>Yaralı Bölgenin Oksijenlenmesi</a:t>
            </a:r>
          </a:p>
          <a:p>
            <a:pPr>
              <a:lnSpc>
                <a:spcPct val="120000"/>
              </a:lnSpc>
            </a:pPr>
            <a:r>
              <a:rPr lang="tr-TR" dirty="0"/>
              <a:t>Soğuk ve Sıcak Uygulama</a:t>
            </a:r>
          </a:p>
          <a:p>
            <a:pPr>
              <a:lnSpc>
                <a:spcPct val="120000"/>
              </a:lnSpc>
            </a:pPr>
            <a:r>
              <a:rPr lang="tr-TR" dirty="0"/>
              <a:t>Yara Bakımı</a:t>
            </a:r>
          </a:p>
          <a:p>
            <a:pPr>
              <a:lnSpc>
                <a:spcPct val="120000"/>
              </a:lnSpc>
            </a:pPr>
            <a:r>
              <a:rPr lang="tr-TR" dirty="0"/>
              <a:t>Enfeksiyon Kontrolü</a:t>
            </a:r>
          </a:p>
          <a:p>
            <a:pPr marL="342900" lvl="2" indent="-342900">
              <a:lnSpc>
                <a:spcPct val="120000"/>
              </a:lnSpc>
            </a:pPr>
            <a:r>
              <a:rPr lang="tr-TR" sz="3200" dirty="0"/>
              <a:t>Psikolojik </a:t>
            </a:r>
            <a:r>
              <a:rPr lang="tr-TR" sz="3200" dirty="0" smtClean="0"/>
              <a:t>Girişimler</a:t>
            </a:r>
          </a:p>
          <a:p>
            <a:pPr marL="0" lvl="2" indent="0">
              <a:buNone/>
            </a:pPr>
            <a:r>
              <a:rPr lang="tr-TR" sz="1900" dirty="0"/>
              <a:t>	</a:t>
            </a:r>
            <a:r>
              <a:rPr lang="tr-TR" sz="1900" dirty="0" smtClean="0"/>
              <a:t>					</a:t>
            </a:r>
            <a:endParaRPr lang="tr-TR" sz="2200" dirty="0"/>
          </a:p>
          <a:p>
            <a:endParaRPr lang="tr-TR" dirty="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20</a:t>
            </a:fld>
            <a:r>
              <a:rPr lang="tr-TR" smtClean="0"/>
              <a:t> / 105</a:t>
            </a:r>
            <a:endParaRPr lang="tr-TR" dirty="0"/>
          </a:p>
        </p:txBody>
      </p:sp>
    </p:spTree>
    <p:extLst>
      <p:ext uri="{BB962C8B-B14F-4D97-AF65-F5344CB8AC3E}">
        <p14:creationId xmlns:p14="http://schemas.microsoft.com/office/powerpoint/2010/main" val="2357500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a:bodyPr>
          <a:lstStyle/>
          <a:p>
            <a:pPr lvl="0"/>
            <a:r>
              <a:rPr lang="tr-TR" dirty="0"/>
              <a:t>Evde </a:t>
            </a:r>
            <a:r>
              <a:rPr lang="tr-TR" dirty="0" smtClean="0"/>
              <a:t>Bakım</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70000" lnSpcReduction="20000"/>
          </a:bodyPr>
          <a:lstStyle/>
          <a:p>
            <a:pPr marL="0" indent="0">
              <a:lnSpc>
                <a:spcPct val="120000"/>
              </a:lnSpc>
              <a:buNone/>
            </a:pPr>
            <a:r>
              <a:rPr lang="tr-TR" dirty="0" smtClean="0"/>
              <a:t>Hasta </a:t>
            </a:r>
            <a:r>
              <a:rPr lang="tr-TR" dirty="0"/>
              <a:t>ve </a:t>
            </a:r>
            <a:r>
              <a:rPr lang="tr-TR" dirty="0" smtClean="0"/>
              <a:t>Ailesi,</a:t>
            </a:r>
          </a:p>
          <a:p>
            <a:pPr lvl="1">
              <a:lnSpc>
                <a:spcPct val="120000"/>
              </a:lnSpc>
            </a:pPr>
            <a:r>
              <a:rPr lang="tr-TR" dirty="0" smtClean="0"/>
              <a:t>İyileşme </a:t>
            </a:r>
            <a:r>
              <a:rPr lang="tr-TR" dirty="0"/>
              <a:t>gerçekleşinceye kadar, hastanın dinlenmesi, yeterli beslenmesi ve fiziksel-</a:t>
            </a:r>
            <a:r>
              <a:rPr lang="tr-TR" dirty="0" err="1"/>
              <a:t>emosyonel</a:t>
            </a:r>
            <a:r>
              <a:rPr lang="tr-TR" dirty="0"/>
              <a:t> stresin en aza </a:t>
            </a:r>
            <a:r>
              <a:rPr lang="tr-TR" dirty="0" smtClean="0"/>
              <a:t>indirgenmesi,</a:t>
            </a:r>
          </a:p>
          <a:p>
            <a:pPr lvl="1">
              <a:lnSpc>
                <a:spcPct val="120000"/>
              </a:lnSpc>
            </a:pPr>
            <a:r>
              <a:rPr lang="tr-TR" dirty="0" smtClean="0"/>
              <a:t>Rehabilitasyon </a:t>
            </a:r>
            <a:r>
              <a:rPr lang="tr-TR" dirty="0"/>
              <a:t>döneminde, </a:t>
            </a:r>
            <a:r>
              <a:rPr lang="tr-TR" dirty="0" err="1"/>
              <a:t>kontraktür</a:t>
            </a:r>
            <a:r>
              <a:rPr lang="tr-TR" dirty="0"/>
              <a:t>, yapışıklık </a:t>
            </a:r>
            <a:r>
              <a:rPr lang="tr-TR" dirty="0" err="1"/>
              <a:t>sekonder</a:t>
            </a:r>
            <a:r>
              <a:rPr lang="tr-TR" dirty="0"/>
              <a:t> enfeksiyon gibi komplikasyonlar yönünden, yaranın </a:t>
            </a:r>
            <a:r>
              <a:rPr lang="tr-TR" dirty="0" smtClean="0"/>
              <a:t>gözlenmesi,</a:t>
            </a:r>
          </a:p>
          <a:p>
            <a:pPr lvl="1">
              <a:lnSpc>
                <a:spcPct val="120000"/>
              </a:lnSpc>
            </a:pPr>
            <a:r>
              <a:rPr lang="tr-TR" dirty="0" smtClean="0"/>
              <a:t>İlaç </a:t>
            </a:r>
            <a:r>
              <a:rPr lang="tr-TR" dirty="0"/>
              <a:t>tedavisinin devam ettiği </a:t>
            </a:r>
            <a:r>
              <a:rPr lang="tr-TR" dirty="0" smtClean="0"/>
              <a:t>koşullarda:</a:t>
            </a:r>
          </a:p>
          <a:p>
            <a:pPr lvl="2">
              <a:lnSpc>
                <a:spcPct val="120000"/>
              </a:lnSpc>
            </a:pPr>
            <a:r>
              <a:rPr lang="tr-TR" dirty="0" smtClean="0"/>
              <a:t>Yara </a:t>
            </a:r>
            <a:r>
              <a:rPr lang="tr-TR" dirty="0"/>
              <a:t>bakımı ve pansuman </a:t>
            </a:r>
            <a:r>
              <a:rPr lang="tr-TR" dirty="0" smtClean="0"/>
              <a:t>değişimi</a:t>
            </a:r>
          </a:p>
          <a:p>
            <a:pPr lvl="2">
              <a:lnSpc>
                <a:spcPct val="120000"/>
              </a:lnSpc>
            </a:pPr>
            <a:r>
              <a:rPr lang="tr-TR" dirty="0" smtClean="0"/>
              <a:t>Yara </a:t>
            </a:r>
            <a:r>
              <a:rPr lang="tr-TR" dirty="0"/>
              <a:t>iyileşmesinin anormal göstergeleri konularında </a:t>
            </a:r>
            <a:r>
              <a:rPr lang="tr-TR" dirty="0" smtClean="0"/>
              <a:t>eğitilmelidir.</a:t>
            </a:r>
          </a:p>
          <a:p>
            <a:pPr marL="914400" lvl="2" indent="0">
              <a:buNone/>
            </a:pPr>
            <a:r>
              <a:rPr lang="tr-TR" dirty="0"/>
              <a:t>	</a:t>
            </a:r>
            <a:r>
              <a:rPr lang="tr-TR" dirty="0" smtClean="0"/>
              <a:t>			</a:t>
            </a:r>
          </a:p>
          <a:p>
            <a:pPr marL="914400" lvl="2" indent="0">
              <a:buNone/>
            </a:pPr>
            <a:r>
              <a:rPr lang="tr-TR" dirty="0"/>
              <a:t>	</a:t>
            </a:r>
            <a:r>
              <a:rPr lang="tr-TR" dirty="0" smtClean="0"/>
              <a:t>				</a:t>
            </a:r>
            <a:endParaRPr lang="tr-TR" dirty="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21</a:t>
            </a:fld>
            <a:r>
              <a:rPr lang="tr-TR" smtClean="0"/>
              <a:t> / 105</a:t>
            </a:r>
            <a:endParaRPr lang="tr-TR" dirty="0"/>
          </a:p>
        </p:txBody>
      </p:sp>
    </p:spTree>
    <p:extLst>
      <p:ext uri="{BB962C8B-B14F-4D97-AF65-F5344CB8AC3E}">
        <p14:creationId xmlns:p14="http://schemas.microsoft.com/office/powerpoint/2010/main" val="1100436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Autofit/>
          </a:bodyPr>
          <a:lstStyle/>
          <a:p>
            <a:r>
              <a:rPr lang="tr-TR" sz="4000" dirty="0" smtClean="0"/>
              <a:t>Yara Tedavisi ve Bakımında Kullanılan Yöntemler</a:t>
            </a:r>
            <a:endParaRPr lang="tr-TR" sz="4000" dirty="0"/>
          </a:p>
        </p:txBody>
      </p:sp>
      <p:sp>
        <p:nvSpPr>
          <p:cNvPr id="3" name="İçerik Yer Tutucusu 2"/>
          <p:cNvSpPr>
            <a:spLocks noGrp="1"/>
          </p:cNvSpPr>
          <p:nvPr>
            <p:ph idx="1"/>
          </p:nvPr>
        </p:nvSpPr>
        <p:spPr>
          <a:solidFill>
            <a:schemeClr val="accent1">
              <a:lumMod val="60000"/>
              <a:lumOff val="40000"/>
            </a:schemeClr>
          </a:solidFill>
        </p:spPr>
        <p:txBody>
          <a:bodyPr>
            <a:normAutofit fontScale="70000" lnSpcReduction="20000"/>
          </a:bodyPr>
          <a:lstStyle/>
          <a:p>
            <a:pPr>
              <a:lnSpc>
                <a:spcPct val="120000"/>
              </a:lnSpc>
            </a:pPr>
            <a:r>
              <a:rPr lang="tr-TR" dirty="0" smtClean="0"/>
              <a:t>Tedavi </a:t>
            </a:r>
            <a:r>
              <a:rPr lang="tr-TR" dirty="0"/>
              <a:t>yaklaşımı, yara oluşumunun </a:t>
            </a:r>
            <a:r>
              <a:rPr lang="tr-TR" dirty="0" err="1"/>
              <a:t>patogenezine</a:t>
            </a:r>
            <a:r>
              <a:rPr lang="tr-TR" dirty="0"/>
              <a:t> yönelik olmalıdır. </a:t>
            </a:r>
            <a:endParaRPr lang="tr-TR" dirty="0" smtClean="0"/>
          </a:p>
          <a:p>
            <a:pPr>
              <a:lnSpc>
                <a:spcPct val="120000"/>
              </a:lnSpc>
            </a:pPr>
            <a:r>
              <a:rPr lang="tr-TR" dirty="0" smtClean="0"/>
              <a:t>Kronik </a:t>
            </a:r>
            <a:r>
              <a:rPr lang="tr-TR" dirty="0"/>
              <a:t>yara, bireyin özellikleri (yaş, cinsiyet, meslek, diğer medikal problemler) ile değerlendirilmeli, yaranın gelişim öyküsü dikkatle alınmalıdır</a:t>
            </a:r>
            <a:r>
              <a:rPr lang="tr-TR" dirty="0" smtClean="0"/>
              <a:t>.</a:t>
            </a:r>
          </a:p>
          <a:p>
            <a:pPr>
              <a:lnSpc>
                <a:spcPct val="120000"/>
              </a:lnSpc>
            </a:pPr>
            <a:r>
              <a:rPr lang="tr-TR" dirty="0" smtClean="0"/>
              <a:t>Başlangıçtaki </a:t>
            </a:r>
            <a:r>
              <a:rPr lang="tr-TR" dirty="0"/>
              <a:t>yaraya neden olan faktörler biliniyor mu? </a:t>
            </a:r>
            <a:endParaRPr lang="tr-TR" dirty="0" smtClean="0"/>
          </a:p>
          <a:p>
            <a:pPr>
              <a:lnSpc>
                <a:spcPct val="120000"/>
              </a:lnSpc>
            </a:pPr>
            <a:r>
              <a:rPr lang="tr-TR" dirty="0" smtClean="0"/>
              <a:t>Yara </a:t>
            </a:r>
            <a:r>
              <a:rPr lang="tr-TR" dirty="0" err="1"/>
              <a:t>semptomatik</a:t>
            </a:r>
            <a:r>
              <a:rPr lang="tr-TR" dirty="0"/>
              <a:t> mi, semptomlara yol açan ya da yarayı iyileştiren veya arttıran bir neden var mı? </a:t>
            </a:r>
            <a:endParaRPr lang="tr-TR" dirty="0" smtClean="0"/>
          </a:p>
          <a:p>
            <a:pPr>
              <a:lnSpc>
                <a:spcPct val="120000"/>
              </a:lnSpc>
            </a:pPr>
            <a:r>
              <a:rPr lang="tr-TR" dirty="0" smtClean="0"/>
              <a:t>Geçmişteki </a:t>
            </a:r>
            <a:r>
              <a:rPr lang="tr-TR" dirty="0"/>
              <a:t>medikal veya cerrahi girişimler kronik yara </a:t>
            </a:r>
            <a:r>
              <a:rPr lang="tr-TR" dirty="0" err="1"/>
              <a:t>etyolojisine</a:t>
            </a:r>
            <a:r>
              <a:rPr lang="tr-TR" dirty="0"/>
              <a:t> ışık tutabilecektir.</a:t>
            </a:r>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22</a:t>
            </a:fld>
            <a:r>
              <a:rPr lang="tr-TR" smtClean="0"/>
              <a:t> / 105</a:t>
            </a:r>
            <a:endParaRPr lang="tr-TR" dirty="0"/>
          </a:p>
        </p:txBody>
      </p:sp>
    </p:spTree>
    <p:extLst>
      <p:ext uri="{BB962C8B-B14F-4D97-AF65-F5344CB8AC3E}">
        <p14:creationId xmlns:p14="http://schemas.microsoft.com/office/powerpoint/2010/main" val="1457872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defRPr/>
            </a:pPr>
            <a:r>
              <a:rPr lang="tr-TR" sz="4000" u="sng" dirty="0" smtClean="0">
                <a:solidFill>
                  <a:srgbClr val="FF0000"/>
                </a:solidFill>
                <a:effectLst>
                  <a:outerShdw blurRad="38100" dist="38100" dir="2700000" algn="tl">
                    <a:srgbClr val="000000">
                      <a:alpha val="43137"/>
                    </a:srgbClr>
                  </a:outerShdw>
                </a:effectLst>
                <a:ea typeface="Times New Roman" pitchFamily="18" charset="0"/>
              </a:rPr>
              <a:t>Yara Tedavisi</a:t>
            </a:r>
            <a:endParaRPr lang="tr-TR" sz="4000" dirty="0"/>
          </a:p>
        </p:txBody>
      </p:sp>
      <p:sp>
        <p:nvSpPr>
          <p:cNvPr id="3" name="2 İçerik Yer Tutucusu"/>
          <p:cNvSpPr>
            <a:spLocks noGrp="1"/>
          </p:cNvSpPr>
          <p:nvPr>
            <p:ph sz="half" idx="1"/>
          </p:nvPr>
        </p:nvSpPr>
        <p:spPr>
          <a:xfrm>
            <a:off x="323850" y="1412875"/>
            <a:ext cx="3810000" cy="2376488"/>
          </a:xfrm>
          <a:solidFill>
            <a:schemeClr val="bg1"/>
          </a:solidFill>
          <a:ln w="57150">
            <a:solidFill>
              <a:srgbClr val="0033CC"/>
            </a:solidFill>
          </a:ln>
        </p:spPr>
        <p:txBody>
          <a:bodyPr>
            <a:normAutofit fontScale="92500" lnSpcReduction="20000"/>
          </a:bodyPr>
          <a:lstStyle/>
          <a:p>
            <a:pPr marL="354013" indent="-354013">
              <a:spcBef>
                <a:spcPts val="700"/>
              </a:spcBef>
              <a:spcAft>
                <a:spcPts val="700"/>
              </a:spcAft>
              <a:buClr>
                <a:srgbClr val="FF0000"/>
              </a:buClr>
              <a:buFont typeface="Wingdings 3" pitchFamily="18" charset="2"/>
              <a:buChar char="c"/>
              <a:tabLst>
                <a:tab pos="354013" algn="l"/>
              </a:tabLst>
              <a:defRPr/>
            </a:pPr>
            <a:r>
              <a:rPr lang="tr-TR" sz="2600" b="1" dirty="0" smtClean="0"/>
              <a:t>İlaçla Tedavi</a:t>
            </a:r>
          </a:p>
          <a:p>
            <a:pPr marL="354013" indent="-354013">
              <a:spcBef>
                <a:spcPts val="700"/>
              </a:spcBef>
              <a:spcAft>
                <a:spcPts val="700"/>
              </a:spcAft>
              <a:buClr>
                <a:srgbClr val="FF0000"/>
              </a:buClr>
              <a:buFont typeface="Wingdings 3" pitchFamily="18" charset="2"/>
              <a:buChar char="c"/>
              <a:tabLst>
                <a:tab pos="354013" algn="l"/>
              </a:tabLst>
              <a:defRPr/>
            </a:pPr>
            <a:r>
              <a:rPr lang="tr-TR" sz="2600" b="1" dirty="0" smtClean="0"/>
              <a:t>Beslenme</a:t>
            </a:r>
          </a:p>
          <a:p>
            <a:pPr marL="354013" indent="-354013">
              <a:spcBef>
                <a:spcPts val="700"/>
              </a:spcBef>
              <a:spcAft>
                <a:spcPts val="700"/>
              </a:spcAft>
              <a:buClr>
                <a:srgbClr val="FF0000"/>
              </a:buClr>
              <a:buFont typeface="Wingdings 3" pitchFamily="18" charset="2"/>
              <a:buChar char="c"/>
              <a:tabLst>
                <a:tab pos="354013" algn="l"/>
              </a:tabLst>
              <a:defRPr/>
            </a:pPr>
            <a:r>
              <a:rPr lang="tr-TR" sz="2600" b="1" dirty="0" smtClean="0"/>
              <a:t>Yara </a:t>
            </a:r>
            <a:r>
              <a:rPr lang="tr-TR" sz="2600" b="1" dirty="0" err="1" smtClean="0"/>
              <a:t>Debridmanı</a:t>
            </a:r>
            <a:endParaRPr lang="tr-TR" sz="2600" b="1" dirty="0" smtClean="0"/>
          </a:p>
          <a:p>
            <a:pPr marL="354013" indent="-354013">
              <a:spcBef>
                <a:spcPts val="700"/>
              </a:spcBef>
              <a:spcAft>
                <a:spcPts val="700"/>
              </a:spcAft>
              <a:buClr>
                <a:srgbClr val="FF0000"/>
              </a:buClr>
              <a:buFont typeface="Wingdings 3" pitchFamily="18" charset="2"/>
              <a:buChar char="c"/>
              <a:tabLst>
                <a:tab pos="354013" algn="l"/>
              </a:tabLst>
              <a:defRPr/>
            </a:pPr>
            <a:r>
              <a:rPr lang="tr-TR" sz="2600" b="1" dirty="0" smtClean="0"/>
              <a:t>Yara </a:t>
            </a:r>
            <a:r>
              <a:rPr lang="tr-TR" sz="2600" b="1" dirty="0" err="1" smtClean="0"/>
              <a:t>irigasyonu</a:t>
            </a:r>
            <a:endParaRPr lang="tr-TR" sz="2600" b="1" dirty="0" smtClean="0"/>
          </a:p>
        </p:txBody>
      </p:sp>
      <p:sp>
        <p:nvSpPr>
          <p:cNvPr id="4" name="3 İçerik Yer Tutucusu"/>
          <p:cNvSpPr>
            <a:spLocks noGrp="1"/>
          </p:cNvSpPr>
          <p:nvPr>
            <p:ph sz="half" idx="2"/>
          </p:nvPr>
        </p:nvSpPr>
        <p:spPr>
          <a:xfrm>
            <a:off x="4211638" y="1700808"/>
            <a:ext cx="4608512" cy="4896544"/>
          </a:xfrm>
          <a:solidFill>
            <a:schemeClr val="bg1"/>
          </a:solidFill>
          <a:ln w="57150">
            <a:solidFill>
              <a:srgbClr val="CC00CC"/>
            </a:solidFill>
          </a:ln>
        </p:spPr>
        <p:txBody>
          <a:bodyPr>
            <a:normAutofit fontScale="92500" lnSpcReduction="20000"/>
          </a:bodyPr>
          <a:lstStyle/>
          <a:p>
            <a:pPr marL="354013" indent="-354013">
              <a:spcBef>
                <a:spcPts val="0"/>
              </a:spcBef>
              <a:buClr>
                <a:srgbClr val="FF0000"/>
              </a:buClr>
              <a:buFont typeface="Wingdings 3" pitchFamily="18" charset="2"/>
              <a:buChar char="c"/>
              <a:tabLst>
                <a:tab pos="354013" algn="l"/>
              </a:tabLst>
              <a:defRPr/>
            </a:pPr>
            <a:r>
              <a:rPr lang="tr-TR" sz="2400" dirty="0" smtClean="0"/>
              <a:t>Lokal yara bakımı/Pansumanlar</a:t>
            </a:r>
          </a:p>
          <a:p>
            <a:pPr marL="354013" indent="-354013">
              <a:spcBef>
                <a:spcPts val="0"/>
              </a:spcBef>
              <a:buClr>
                <a:srgbClr val="FF0000"/>
              </a:buClr>
              <a:buFont typeface="Wingdings 3" pitchFamily="18" charset="2"/>
              <a:buChar char="c"/>
              <a:tabLst>
                <a:tab pos="354013" algn="l"/>
              </a:tabLst>
              <a:defRPr/>
            </a:pPr>
            <a:r>
              <a:rPr lang="tr-TR" sz="2400" dirty="0" smtClean="0"/>
              <a:t>Elektrik akımı</a:t>
            </a:r>
          </a:p>
          <a:p>
            <a:pPr marL="354013" indent="-354013">
              <a:spcBef>
                <a:spcPts val="0"/>
              </a:spcBef>
              <a:buClr>
                <a:srgbClr val="FF0000"/>
              </a:buClr>
              <a:buFont typeface="Wingdings 3" pitchFamily="18" charset="2"/>
              <a:buChar char="c"/>
              <a:tabLst>
                <a:tab pos="354013" algn="l"/>
              </a:tabLst>
              <a:defRPr/>
            </a:pPr>
            <a:r>
              <a:rPr lang="tr-TR" sz="2400" dirty="0" smtClean="0"/>
              <a:t>Ultrason</a:t>
            </a:r>
          </a:p>
          <a:p>
            <a:pPr marL="354013" indent="-354013">
              <a:spcBef>
                <a:spcPts val="0"/>
              </a:spcBef>
              <a:buClr>
                <a:srgbClr val="FF0000"/>
              </a:buClr>
              <a:buFont typeface="Wingdings 3" pitchFamily="18" charset="2"/>
              <a:buChar char="c"/>
              <a:tabLst>
                <a:tab pos="354013" algn="l"/>
              </a:tabLst>
              <a:defRPr/>
            </a:pPr>
            <a:r>
              <a:rPr lang="tr-TR" sz="2400" dirty="0" smtClean="0"/>
              <a:t>Lazer</a:t>
            </a:r>
          </a:p>
          <a:p>
            <a:pPr marL="354013" indent="-354013">
              <a:spcBef>
                <a:spcPts val="0"/>
              </a:spcBef>
              <a:buClr>
                <a:srgbClr val="FF0000"/>
              </a:buClr>
              <a:buFont typeface="Wingdings 3" pitchFamily="18" charset="2"/>
              <a:buChar char="c"/>
              <a:tabLst>
                <a:tab pos="354013" algn="l"/>
              </a:tabLst>
              <a:defRPr/>
            </a:pPr>
            <a:r>
              <a:rPr lang="tr-TR" sz="2400" dirty="0" smtClean="0"/>
              <a:t>Ozon tedavisi</a:t>
            </a:r>
          </a:p>
          <a:p>
            <a:pPr marL="354013" indent="-354013">
              <a:spcBef>
                <a:spcPts val="0"/>
              </a:spcBef>
              <a:buClr>
                <a:srgbClr val="FF0000"/>
              </a:buClr>
              <a:buFont typeface="Wingdings 3" pitchFamily="18" charset="2"/>
              <a:buChar char="c"/>
              <a:tabLst>
                <a:tab pos="354013" algn="l"/>
              </a:tabLst>
              <a:defRPr/>
            </a:pPr>
            <a:r>
              <a:rPr lang="tr-TR" sz="2400" dirty="0" smtClean="0"/>
              <a:t>Larvalarla tedavi</a:t>
            </a:r>
          </a:p>
          <a:p>
            <a:pPr marL="354013" indent="-354013">
              <a:spcBef>
                <a:spcPts val="0"/>
              </a:spcBef>
              <a:buClr>
                <a:srgbClr val="FF0000"/>
              </a:buClr>
              <a:buFont typeface="Wingdings 3" pitchFamily="18" charset="2"/>
              <a:buChar char="c"/>
              <a:tabLst>
                <a:tab pos="354013" algn="l"/>
              </a:tabLst>
              <a:defRPr/>
            </a:pPr>
            <a:r>
              <a:rPr lang="tr-TR" sz="2400" dirty="0" smtClean="0"/>
              <a:t>Yara kapatıcı fermuar</a:t>
            </a:r>
          </a:p>
          <a:p>
            <a:pPr marL="354013" indent="-354013">
              <a:spcBef>
                <a:spcPts val="0"/>
              </a:spcBef>
              <a:buClr>
                <a:srgbClr val="FF0000"/>
              </a:buClr>
              <a:buFont typeface="Wingdings 3" pitchFamily="18" charset="2"/>
              <a:buChar char="c"/>
              <a:tabLst>
                <a:tab pos="354013" algn="l"/>
              </a:tabLst>
              <a:defRPr/>
            </a:pPr>
            <a:r>
              <a:rPr lang="tr-TR" sz="2400" dirty="0" err="1" smtClean="0"/>
              <a:t>Hiperbarik</a:t>
            </a:r>
            <a:r>
              <a:rPr lang="tr-TR" sz="2400" dirty="0" smtClean="0"/>
              <a:t> oksijen tedavisi</a:t>
            </a:r>
          </a:p>
          <a:p>
            <a:pPr marL="354013" indent="-354013">
              <a:spcBef>
                <a:spcPts val="0"/>
              </a:spcBef>
              <a:buClr>
                <a:srgbClr val="FF0000"/>
              </a:buClr>
              <a:buFont typeface="Wingdings 3" pitchFamily="18" charset="2"/>
              <a:buChar char="c"/>
              <a:tabLst>
                <a:tab pos="354013" algn="l"/>
              </a:tabLst>
              <a:defRPr/>
            </a:pPr>
            <a:r>
              <a:rPr lang="tr-TR" sz="2400" dirty="0" smtClean="0"/>
              <a:t>Vakumla tedavi</a:t>
            </a:r>
          </a:p>
          <a:p>
            <a:pPr marL="354013" indent="-354013">
              <a:spcBef>
                <a:spcPts val="0"/>
              </a:spcBef>
              <a:buClr>
                <a:srgbClr val="FF0000"/>
              </a:buClr>
              <a:buFont typeface="Wingdings 3" pitchFamily="18" charset="2"/>
              <a:buChar char="c"/>
              <a:tabLst>
                <a:tab pos="354013" algn="l"/>
              </a:tabLst>
              <a:defRPr/>
            </a:pPr>
            <a:r>
              <a:rPr lang="tr-TR" sz="2400" dirty="0" smtClean="0"/>
              <a:t>Jet lavaj </a:t>
            </a:r>
            <a:r>
              <a:rPr lang="tr-TR" sz="2400" dirty="0" err="1" smtClean="0"/>
              <a:t>irrigasyonu</a:t>
            </a:r>
            <a:endParaRPr lang="tr-TR" sz="2400" dirty="0" smtClean="0"/>
          </a:p>
          <a:p>
            <a:pPr marL="354013" indent="-354013">
              <a:spcBef>
                <a:spcPts val="0"/>
              </a:spcBef>
              <a:buClr>
                <a:srgbClr val="FF0000"/>
              </a:buClr>
              <a:buFont typeface="Wingdings 3" pitchFamily="18" charset="2"/>
              <a:buChar char="c"/>
              <a:tabLst>
                <a:tab pos="354013" algn="l"/>
              </a:tabLst>
              <a:defRPr/>
            </a:pPr>
            <a:r>
              <a:rPr lang="tr-TR" sz="2400" dirty="0" smtClean="0"/>
              <a:t>Büyüme faktörlerinin uygulanması</a:t>
            </a:r>
          </a:p>
          <a:p>
            <a:pPr marL="354013" indent="-354013">
              <a:spcBef>
                <a:spcPts val="0"/>
              </a:spcBef>
              <a:buClr>
                <a:srgbClr val="FF0000"/>
              </a:buClr>
              <a:buFont typeface="Wingdings 3" pitchFamily="18" charset="2"/>
              <a:buChar char="c"/>
              <a:tabLst>
                <a:tab pos="354013" algn="l"/>
              </a:tabLst>
              <a:defRPr/>
            </a:pPr>
            <a:r>
              <a:rPr lang="tr-TR" sz="2400" dirty="0" err="1" smtClean="0"/>
              <a:t>Kollajen</a:t>
            </a:r>
            <a:r>
              <a:rPr lang="tr-TR" sz="2400" dirty="0" smtClean="0"/>
              <a:t> sünger uygulaması</a:t>
            </a:r>
          </a:p>
          <a:p>
            <a:pPr marL="354013" indent="-354013">
              <a:spcBef>
                <a:spcPts val="0"/>
              </a:spcBef>
              <a:buClr>
                <a:srgbClr val="FF0000"/>
              </a:buClr>
              <a:buFont typeface="Wingdings 3" pitchFamily="18" charset="2"/>
              <a:buChar char="c"/>
              <a:tabLst>
                <a:tab pos="354013" algn="l"/>
              </a:tabLst>
              <a:defRPr/>
            </a:pPr>
            <a:r>
              <a:rPr lang="tr-TR" sz="2400" dirty="0" smtClean="0"/>
              <a:t>Bal tedavisi</a:t>
            </a:r>
          </a:p>
          <a:p>
            <a:pPr marL="354013" indent="-354013">
              <a:spcBef>
                <a:spcPts val="0"/>
              </a:spcBef>
              <a:buClr>
                <a:srgbClr val="FF0000"/>
              </a:buClr>
              <a:buFont typeface="Wingdings 3" pitchFamily="18" charset="2"/>
              <a:buChar char="c"/>
              <a:tabLst>
                <a:tab pos="354013" algn="l"/>
              </a:tabLst>
              <a:defRPr/>
            </a:pPr>
            <a:r>
              <a:rPr lang="tr-TR" sz="2400" dirty="0" err="1" smtClean="0"/>
              <a:t>Flep</a:t>
            </a:r>
            <a:r>
              <a:rPr lang="tr-TR" sz="2400" dirty="0" smtClean="0"/>
              <a:t> ile kalıcı yara kapatma</a:t>
            </a:r>
          </a:p>
          <a:p>
            <a:pPr marL="354013" indent="-354013">
              <a:spcBef>
                <a:spcPts val="0"/>
              </a:spcBef>
              <a:buClr>
                <a:srgbClr val="FF0000"/>
              </a:buClr>
              <a:buFont typeface="Wingdings 3" pitchFamily="18" charset="2"/>
              <a:buChar char="c"/>
              <a:tabLst>
                <a:tab pos="354013" algn="l"/>
              </a:tabLst>
              <a:defRPr/>
            </a:pPr>
            <a:r>
              <a:rPr lang="tr-TR" sz="2400" dirty="0" smtClean="0"/>
              <a:t>Cilt eşdeğerleri</a:t>
            </a:r>
          </a:p>
          <a:p>
            <a:pPr marL="354013" indent="-354013">
              <a:spcBef>
                <a:spcPts val="0"/>
              </a:spcBef>
              <a:buClr>
                <a:srgbClr val="FF0000"/>
              </a:buClr>
              <a:buFont typeface="Wingdings 3" pitchFamily="18" charset="2"/>
              <a:buChar char="c"/>
              <a:tabLst>
                <a:tab pos="354013" algn="l"/>
              </a:tabLst>
              <a:defRPr/>
            </a:pPr>
            <a:endParaRPr lang="tr-TR" sz="2400" dirty="0" smtClean="0"/>
          </a:p>
          <a:p>
            <a:pPr marL="354013" indent="-354013">
              <a:spcBef>
                <a:spcPts val="700"/>
              </a:spcBef>
              <a:spcAft>
                <a:spcPts val="700"/>
              </a:spcAft>
              <a:buClr>
                <a:srgbClr val="FF0000"/>
              </a:buClr>
              <a:buFont typeface="Wingdings 3" pitchFamily="18" charset="2"/>
              <a:buChar char="c"/>
              <a:tabLst>
                <a:tab pos="354013" algn="l"/>
              </a:tabLst>
              <a:defRPr/>
            </a:pPr>
            <a:endParaRPr lang="tr-TR" sz="2600" b="1" dirty="0" smtClean="0"/>
          </a:p>
          <a:p>
            <a:pPr marL="354013" indent="-354013">
              <a:spcBef>
                <a:spcPts val="700"/>
              </a:spcBef>
              <a:spcAft>
                <a:spcPts val="700"/>
              </a:spcAft>
              <a:buClr>
                <a:srgbClr val="FF0000"/>
              </a:buClr>
              <a:buFont typeface="Wingdings 2" pitchFamily="18" charset="2"/>
              <a:buNone/>
              <a:tabLst>
                <a:tab pos="354013" algn="l"/>
              </a:tabLst>
              <a:defRPr/>
            </a:pPr>
            <a:endParaRPr lang="tr-TR" sz="2600" dirty="0"/>
          </a:p>
        </p:txBody>
      </p:sp>
      <p:sp>
        <p:nvSpPr>
          <p:cNvPr id="57349" name="4 Slayt Numarası Yer Tutucusu"/>
          <p:cNvSpPr>
            <a:spLocks noGrp="1"/>
          </p:cNvSpPr>
          <p:nvPr>
            <p:ph type="sldNum" sz="quarter" idx="12"/>
          </p:nvPr>
        </p:nvSpPr>
        <p:spPr>
          <a:noFill/>
        </p:spPr>
        <p:txBody>
          <a:bodyPr/>
          <a:lstStyle/>
          <a:p>
            <a:fld id="{1B2BAB51-AC21-404E-9E98-9050DF292086}" type="slidenum">
              <a:rPr lang="tr-TR" smtClean="0"/>
              <a:pPr/>
              <a:t>23</a:t>
            </a:fld>
            <a:endParaRPr lang="tr-TR" smtClean="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Slayt Numarası Yer Tutucusu"/>
          <p:cNvSpPr>
            <a:spLocks noGrp="1"/>
          </p:cNvSpPr>
          <p:nvPr>
            <p:ph type="sldNum" sz="quarter" idx="12"/>
          </p:nvPr>
        </p:nvSpPr>
        <p:spPr>
          <a:noFill/>
        </p:spPr>
        <p:txBody>
          <a:bodyPr/>
          <a:lstStyle/>
          <a:p>
            <a:fld id="{C16FB75D-9C71-4C1E-AED5-E2E2291F29B0}" type="slidenum">
              <a:rPr lang="tr-TR" smtClean="0"/>
              <a:pPr/>
              <a:t>24</a:t>
            </a:fld>
            <a:endParaRPr lang="tr-TR" smtClean="0"/>
          </a:p>
        </p:txBody>
      </p:sp>
      <p:sp>
        <p:nvSpPr>
          <p:cNvPr id="3" name="2 Yuvarlatılmış Çapraz Köşeli Dikdörtgen"/>
          <p:cNvSpPr/>
          <p:nvPr/>
        </p:nvSpPr>
        <p:spPr bwMode="auto">
          <a:xfrm>
            <a:off x="428625" y="642938"/>
            <a:ext cx="8286750" cy="1714500"/>
          </a:xfrm>
          <a:prstGeom prst="round2Diag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a:lnSpc>
                <a:spcPct val="120000"/>
              </a:lnSpc>
              <a:defRPr/>
            </a:pPr>
            <a:r>
              <a:rPr lang="tr-TR" sz="2600" b="1" dirty="0">
                <a:solidFill>
                  <a:srgbClr val="000099"/>
                </a:solidFill>
                <a:effectLst>
                  <a:outerShdw blurRad="38100" dist="38100" dir="2700000" algn="tl">
                    <a:srgbClr val="000000">
                      <a:alpha val="43137"/>
                    </a:srgbClr>
                  </a:outerShdw>
                </a:effectLst>
              </a:rPr>
              <a:t>İlaçla Tedavi:</a:t>
            </a:r>
            <a:r>
              <a:rPr lang="tr-TR" sz="2600" dirty="0">
                <a:solidFill>
                  <a:srgbClr val="000099"/>
                </a:solidFill>
                <a:effectLst>
                  <a:outerShdw blurRad="38100" dist="38100" dir="2700000" algn="tl">
                    <a:srgbClr val="000000">
                      <a:alpha val="43137"/>
                    </a:srgbClr>
                  </a:outerShdw>
                </a:effectLst>
              </a:rPr>
              <a:t> </a:t>
            </a:r>
            <a:r>
              <a:rPr lang="tr-TR" sz="2600" dirty="0">
                <a:solidFill>
                  <a:srgbClr val="000000"/>
                </a:solidFill>
              </a:rPr>
              <a:t>Yaraların tedavisinde </a:t>
            </a:r>
            <a:r>
              <a:rPr lang="tr-TR" sz="2600" dirty="0" err="1">
                <a:solidFill>
                  <a:srgbClr val="000000"/>
                </a:solidFill>
              </a:rPr>
              <a:t>antihistaminikler</a:t>
            </a:r>
            <a:r>
              <a:rPr lang="tr-TR" sz="2600" dirty="0">
                <a:solidFill>
                  <a:srgbClr val="000000"/>
                </a:solidFill>
              </a:rPr>
              <a:t>, </a:t>
            </a:r>
            <a:r>
              <a:rPr lang="tr-TR" sz="2600" dirty="0" err="1">
                <a:solidFill>
                  <a:srgbClr val="000000"/>
                </a:solidFill>
              </a:rPr>
              <a:t>antipiretikler</a:t>
            </a:r>
            <a:r>
              <a:rPr lang="tr-TR" sz="2600" dirty="0">
                <a:solidFill>
                  <a:srgbClr val="000000"/>
                </a:solidFill>
              </a:rPr>
              <a:t>, NSAID ve antibiyotikler kullanılır. </a:t>
            </a:r>
            <a:endParaRPr lang="tr-TR" dirty="0"/>
          </a:p>
        </p:txBody>
      </p:sp>
      <p:sp>
        <p:nvSpPr>
          <p:cNvPr id="4" name="3 Aynı Yanın Köşesi Yuvarlatılmış Dikdörtgen"/>
          <p:cNvSpPr/>
          <p:nvPr/>
        </p:nvSpPr>
        <p:spPr bwMode="auto">
          <a:xfrm>
            <a:off x="214313" y="3071813"/>
            <a:ext cx="8643937" cy="3000375"/>
          </a:xfrm>
          <a:prstGeom prst="round2SameRect">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a:lstStyle/>
          <a:p>
            <a:pPr algn="ctr">
              <a:lnSpc>
                <a:spcPct val="110000"/>
              </a:lnSpc>
              <a:defRPr/>
            </a:pPr>
            <a:r>
              <a:rPr lang="tr-TR" sz="2600" b="1" dirty="0">
                <a:solidFill>
                  <a:srgbClr val="000099"/>
                </a:solidFill>
              </a:rPr>
              <a:t>Beslenme:</a:t>
            </a:r>
            <a:r>
              <a:rPr lang="tr-TR" sz="2600" dirty="0">
                <a:solidFill>
                  <a:srgbClr val="0033CC"/>
                </a:solidFill>
              </a:rPr>
              <a:t> </a:t>
            </a:r>
            <a:r>
              <a:rPr lang="tr-TR" sz="2600" dirty="0">
                <a:solidFill>
                  <a:srgbClr val="000000"/>
                </a:solidFill>
              </a:rPr>
              <a:t>Yara iyileşmesi için bedende  yeterli miktarda enerjinin olması önemlidir. Serum albüminin 3.5 gr/</a:t>
            </a:r>
            <a:r>
              <a:rPr lang="tr-TR" sz="2600" dirty="0" err="1">
                <a:solidFill>
                  <a:srgbClr val="000000"/>
                </a:solidFill>
              </a:rPr>
              <a:t>dl’den</a:t>
            </a:r>
            <a:r>
              <a:rPr lang="tr-TR" sz="2600" dirty="0">
                <a:solidFill>
                  <a:srgbClr val="000000"/>
                </a:solidFill>
              </a:rPr>
              <a:t> </a:t>
            </a:r>
            <a:r>
              <a:rPr lang="tr-TR" sz="2600" dirty="0">
                <a:solidFill>
                  <a:srgbClr val="000000"/>
                </a:solidFill>
                <a:sym typeface="Wingdings 3"/>
              </a:rPr>
              <a:t></a:t>
            </a:r>
            <a:r>
              <a:rPr lang="tr-TR" sz="2600" dirty="0">
                <a:solidFill>
                  <a:srgbClr val="000000"/>
                </a:solidFill>
              </a:rPr>
              <a:t> yüksek olması, yeterli protein deposunun olduğunu gösterir. Protein, karbonhidrat ve vitaminlerden zengin diyet ve ölçülü yağ alımı yara iyileşmesini sağlamada gereklidir.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Slayt Numarası Yer Tutucusu"/>
          <p:cNvSpPr>
            <a:spLocks noGrp="1"/>
          </p:cNvSpPr>
          <p:nvPr>
            <p:ph type="sldNum" sz="quarter" idx="12"/>
          </p:nvPr>
        </p:nvSpPr>
        <p:spPr>
          <a:noFill/>
        </p:spPr>
        <p:txBody>
          <a:bodyPr/>
          <a:lstStyle/>
          <a:p>
            <a:fld id="{BF34011A-11F6-4FFE-B9CB-4538E356ADF4}" type="slidenum">
              <a:rPr lang="tr-TR" smtClean="0"/>
              <a:pPr/>
              <a:t>25</a:t>
            </a:fld>
            <a:endParaRPr lang="tr-TR" smtClean="0"/>
          </a:p>
        </p:txBody>
      </p:sp>
      <p:sp>
        <p:nvSpPr>
          <p:cNvPr id="3" name="2 Yuvarlatılmış Çapraz Köşeli Dikdörtgen"/>
          <p:cNvSpPr/>
          <p:nvPr/>
        </p:nvSpPr>
        <p:spPr bwMode="auto">
          <a:xfrm>
            <a:off x="468313" y="1700213"/>
            <a:ext cx="8135937" cy="3600450"/>
          </a:xfrm>
          <a:prstGeom prst="round2DiagRect">
            <a:avLst>
              <a:gd name="adj1" fmla="val 0"/>
              <a:gd name="adj2" fmla="val 0"/>
            </a:avLst>
          </a:prstGeom>
          <a:solidFill>
            <a:srgbClr val="C5FFC5"/>
          </a:solidFill>
          <a:ln w="9525" cap="flat" cmpd="sng" algn="ctr">
            <a:solidFill>
              <a:schemeClr val="tx1"/>
            </a:solidFill>
            <a:prstDash val="solid"/>
            <a:round/>
            <a:headEnd type="none" w="med" len="med"/>
            <a:tailEnd type="none" w="med" len="med"/>
          </a:ln>
          <a:effectLst/>
        </p:spPr>
        <p:txBody>
          <a:bodyPr/>
          <a:lstStyle/>
          <a:p>
            <a:pPr fontAlgn="auto">
              <a:lnSpc>
                <a:spcPct val="120000"/>
              </a:lnSpc>
              <a:spcBef>
                <a:spcPts val="600"/>
              </a:spcBef>
              <a:spcAft>
                <a:spcPts val="600"/>
              </a:spcAft>
              <a:defRPr/>
            </a:pPr>
            <a:r>
              <a:rPr lang="tr-TR" sz="2600" b="1" dirty="0">
                <a:solidFill>
                  <a:srgbClr val="000099"/>
                </a:solidFill>
                <a:effectLst>
                  <a:outerShdw blurRad="38100" dist="38100" dir="2700000" algn="tl">
                    <a:srgbClr val="000000">
                      <a:alpha val="43137"/>
                    </a:srgbClr>
                  </a:outerShdw>
                </a:effectLst>
              </a:rPr>
              <a:t>Yarayı temizleme:</a:t>
            </a:r>
            <a:r>
              <a:rPr lang="tr-TR" sz="2600" dirty="0">
                <a:solidFill>
                  <a:srgbClr val="000099"/>
                </a:solidFill>
                <a:effectLst>
                  <a:outerShdw blurRad="38100" dist="38100" dir="2700000" algn="tl">
                    <a:srgbClr val="000000">
                      <a:alpha val="43137"/>
                    </a:srgbClr>
                  </a:outerShdw>
                </a:effectLst>
              </a:rPr>
              <a:t> </a:t>
            </a:r>
          </a:p>
          <a:p>
            <a:pPr fontAlgn="auto">
              <a:lnSpc>
                <a:spcPct val="120000"/>
              </a:lnSpc>
              <a:spcBef>
                <a:spcPts val="600"/>
              </a:spcBef>
              <a:spcAft>
                <a:spcPts val="600"/>
              </a:spcAft>
              <a:defRPr/>
            </a:pPr>
            <a:r>
              <a:rPr lang="tr-TR" sz="2600" b="1" dirty="0">
                <a:solidFill>
                  <a:srgbClr val="FF00FF"/>
                </a:solidFill>
              </a:rPr>
              <a:t>Amaç: </a:t>
            </a:r>
            <a:r>
              <a:rPr lang="tr-TR" sz="2600" dirty="0">
                <a:solidFill>
                  <a:srgbClr val="000000"/>
                </a:solidFill>
              </a:rPr>
              <a:t>Ölü dokuları, yara yüzeyindeki bakterileri ve pansuman malzemelerini uzaklaştırmaktır. </a:t>
            </a:r>
          </a:p>
          <a:p>
            <a:pPr fontAlgn="auto">
              <a:lnSpc>
                <a:spcPct val="120000"/>
              </a:lnSpc>
              <a:spcBef>
                <a:spcPts val="600"/>
              </a:spcBef>
              <a:spcAft>
                <a:spcPts val="600"/>
              </a:spcAft>
              <a:defRPr/>
            </a:pPr>
            <a:r>
              <a:rPr lang="tr-TR" sz="2600" dirty="0">
                <a:solidFill>
                  <a:srgbClr val="000000"/>
                </a:solidFill>
              </a:rPr>
              <a:t>En sık kullanılan yara temizleme solüsyonu </a:t>
            </a:r>
            <a:r>
              <a:rPr lang="tr-TR" sz="2600" b="1" u="sng" dirty="0">
                <a:solidFill>
                  <a:srgbClr val="FF00FF"/>
                </a:solidFill>
              </a:rPr>
              <a:t>Serum fizyolojiktir</a:t>
            </a:r>
            <a:endParaRPr lang="tr-TR" sz="2600" dirty="0">
              <a:solidFill>
                <a:srgbClr val="000000"/>
              </a:solidFil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Slayt Numarası Yer Tutucusu"/>
          <p:cNvSpPr>
            <a:spLocks noGrp="1"/>
          </p:cNvSpPr>
          <p:nvPr>
            <p:ph type="sldNum" sz="quarter" idx="12"/>
          </p:nvPr>
        </p:nvSpPr>
        <p:spPr>
          <a:noFill/>
        </p:spPr>
        <p:txBody>
          <a:bodyPr/>
          <a:lstStyle/>
          <a:p>
            <a:fld id="{848000C8-D8EF-4510-B19E-7280F659622E}" type="slidenum">
              <a:rPr lang="tr-TR" smtClean="0"/>
              <a:pPr/>
              <a:t>26</a:t>
            </a:fld>
            <a:endParaRPr lang="tr-TR" smtClean="0"/>
          </a:p>
        </p:txBody>
      </p:sp>
      <p:sp>
        <p:nvSpPr>
          <p:cNvPr id="3" name="2 Yuvarlatılmış Çapraz Köşeli Dikdörtgen"/>
          <p:cNvSpPr/>
          <p:nvPr/>
        </p:nvSpPr>
        <p:spPr bwMode="auto">
          <a:xfrm>
            <a:off x="179388" y="285750"/>
            <a:ext cx="8640762" cy="3000375"/>
          </a:xfrm>
          <a:prstGeom prst="round2Diag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marL="0" lvl="1" fontAlgn="auto">
              <a:lnSpc>
                <a:spcPct val="118000"/>
              </a:lnSpc>
              <a:spcBef>
                <a:spcPts val="600"/>
              </a:spcBef>
              <a:spcAft>
                <a:spcPts val="600"/>
              </a:spcAft>
              <a:buClr>
                <a:srgbClr val="D60093"/>
              </a:buClr>
              <a:buSzPct val="100000"/>
              <a:defRPr/>
            </a:pPr>
            <a:endParaRPr lang="tr-TR" sz="2600" b="1" dirty="0">
              <a:solidFill>
                <a:srgbClr val="000099"/>
              </a:solidFill>
              <a:effectLst>
                <a:outerShdw blurRad="38100" dist="38100" dir="2700000" algn="tl">
                  <a:srgbClr val="000000">
                    <a:alpha val="43137"/>
                  </a:srgbClr>
                </a:outerShdw>
              </a:effectLst>
            </a:endParaRPr>
          </a:p>
          <a:p>
            <a:pPr marL="0" lvl="1" fontAlgn="auto">
              <a:lnSpc>
                <a:spcPct val="118000"/>
              </a:lnSpc>
              <a:spcBef>
                <a:spcPts val="600"/>
              </a:spcBef>
              <a:spcAft>
                <a:spcPts val="600"/>
              </a:spcAft>
              <a:buClr>
                <a:srgbClr val="D60093"/>
              </a:buClr>
              <a:buSzPct val="100000"/>
              <a:defRPr/>
            </a:pPr>
            <a:r>
              <a:rPr lang="tr-TR" sz="2600" b="1" dirty="0">
                <a:solidFill>
                  <a:srgbClr val="000099"/>
                </a:solidFill>
                <a:effectLst>
                  <a:outerShdw blurRad="38100" dist="38100" dir="2700000" algn="tl">
                    <a:srgbClr val="000000">
                      <a:alpha val="43137"/>
                    </a:srgbClr>
                  </a:outerShdw>
                </a:effectLst>
              </a:rPr>
              <a:t>Yara </a:t>
            </a:r>
            <a:r>
              <a:rPr lang="tr-TR" sz="2600" b="1" dirty="0" err="1">
                <a:solidFill>
                  <a:srgbClr val="000099"/>
                </a:solidFill>
                <a:effectLst>
                  <a:outerShdw blurRad="38100" dist="38100" dir="2700000" algn="tl">
                    <a:srgbClr val="000000">
                      <a:alpha val="43137"/>
                    </a:srgbClr>
                  </a:outerShdw>
                </a:effectLst>
              </a:rPr>
              <a:t>debridmanı</a:t>
            </a:r>
            <a:r>
              <a:rPr lang="tr-TR" sz="2600" b="1" dirty="0">
                <a:solidFill>
                  <a:srgbClr val="000099"/>
                </a:solidFill>
                <a:effectLst>
                  <a:outerShdw blurRad="38100" dist="38100" dir="2700000" algn="tl">
                    <a:srgbClr val="000000">
                      <a:alpha val="43137"/>
                    </a:srgbClr>
                  </a:outerShdw>
                </a:effectLst>
              </a:rPr>
              <a:t>:</a:t>
            </a:r>
            <a:r>
              <a:rPr lang="tr-TR" sz="2600" dirty="0">
                <a:solidFill>
                  <a:srgbClr val="000099"/>
                </a:solidFill>
                <a:effectLst>
                  <a:outerShdw blurRad="38100" dist="38100" dir="2700000" algn="tl">
                    <a:srgbClr val="000000">
                      <a:alpha val="43137"/>
                    </a:srgbClr>
                  </a:outerShdw>
                </a:effectLst>
              </a:rPr>
              <a:t> </a:t>
            </a:r>
            <a:r>
              <a:rPr lang="tr-TR" sz="2400" dirty="0">
                <a:solidFill>
                  <a:srgbClr val="000000"/>
                </a:solidFill>
                <a:effectLst>
                  <a:outerShdw blurRad="38100" dist="38100" dir="2700000" algn="tl">
                    <a:srgbClr val="FFFFFF"/>
                  </a:outerShdw>
                </a:effectLst>
              </a:rPr>
              <a:t>Yarayı </a:t>
            </a:r>
            <a:r>
              <a:rPr lang="tr-TR" sz="2400" dirty="0" err="1">
                <a:solidFill>
                  <a:srgbClr val="000000"/>
                </a:solidFill>
                <a:effectLst>
                  <a:outerShdw blurRad="38100" dist="38100" dir="2700000" algn="tl">
                    <a:srgbClr val="FFFFFF"/>
                  </a:outerShdw>
                </a:effectLst>
              </a:rPr>
              <a:t>infeksiyon</a:t>
            </a:r>
            <a:r>
              <a:rPr lang="tr-TR" sz="2400" dirty="0">
                <a:solidFill>
                  <a:srgbClr val="000000"/>
                </a:solidFill>
                <a:effectLst>
                  <a:outerShdw blurRad="38100" dist="38100" dir="2700000" algn="tl">
                    <a:srgbClr val="FFFFFF"/>
                  </a:outerShdw>
                </a:effectLst>
              </a:rPr>
              <a:t> kaynağından kurtarmak, yara yatağını görülebilir duruma getirmek ve iyileşme için gerekli olan temiz zemini sağlamak amacıyla </a:t>
            </a:r>
            <a:r>
              <a:rPr lang="tr-TR" sz="2400" b="1" dirty="0">
                <a:solidFill>
                  <a:srgbClr val="000000"/>
                </a:solidFill>
              </a:rPr>
              <a:t>cansız / ölü dokuların çıkarılmasıdır. </a:t>
            </a:r>
          </a:p>
          <a:p>
            <a:pPr algn="ctr">
              <a:lnSpc>
                <a:spcPct val="118000"/>
              </a:lnSpc>
              <a:defRPr/>
            </a:pPr>
            <a:endParaRPr lang="tr-TR" dirty="0">
              <a:solidFill>
                <a:srgbClr val="000000"/>
              </a:solidFill>
            </a:endParaRPr>
          </a:p>
        </p:txBody>
      </p:sp>
      <p:sp>
        <p:nvSpPr>
          <p:cNvPr id="4" name="Text Box 5"/>
          <p:cNvSpPr txBox="1">
            <a:spLocks noChangeArrowheads="1"/>
          </p:cNvSpPr>
          <p:nvPr/>
        </p:nvSpPr>
        <p:spPr bwMode="auto">
          <a:xfrm>
            <a:off x="468313" y="3716338"/>
            <a:ext cx="8280400" cy="2246312"/>
          </a:xfrm>
          <a:prstGeom prst="rect">
            <a:avLst/>
          </a:prstGeom>
          <a:gradFill>
            <a:gsLst>
              <a:gs pos="0">
                <a:schemeClr val="bg2">
                  <a:lumMod val="20000"/>
                  <a:lumOff val="80000"/>
                </a:schemeClr>
              </a:gs>
              <a:gs pos="100000">
                <a:schemeClr val="bg1"/>
              </a:gs>
            </a:gsLst>
            <a:path path="rect">
              <a:fillToRect t="100000" r="100000"/>
            </a:path>
          </a:gradFill>
          <a:ln w="57150" cmpd="thinThick">
            <a:solidFill>
              <a:srgbClr val="0033CC"/>
            </a:solidFill>
            <a:miter lim="800000"/>
            <a:headEnd/>
            <a:tailEnd/>
          </a:ln>
          <a:effectLst/>
        </p:spPr>
        <p:txBody>
          <a:bodyPr>
            <a:spAutoFit/>
          </a:bodyPr>
          <a:lstStyle/>
          <a:p>
            <a:pPr marL="265113" indent="-265113">
              <a:spcBef>
                <a:spcPts val="600"/>
              </a:spcBef>
              <a:spcAft>
                <a:spcPts val="600"/>
              </a:spcAft>
              <a:buClr>
                <a:srgbClr val="FF0000"/>
              </a:buClr>
              <a:buSzPct val="80000"/>
              <a:buFont typeface="Webdings" pitchFamily="18" charset="2"/>
              <a:buChar char="a"/>
              <a:defRPr/>
            </a:pPr>
            <a:r>
              <a:rPr lang="tr-TR" sz="2200" b="1" dirty="0">
                <a:solidFill>
                  <a:srgbClr val="FF0000"/>
                </a:solidFill>
                <a:latin typeface="+mn-lt"/>
              </a:rPr>
              <a:t>Cerrahi </a:t>
            </a:r>
            <a:r>
              <a:rPr lang="tr-TR" sz="2200" b="1" dirty="0" err="1">
                <a:solidFill>
                  <a:srgbClr val="FF0000"/>
                </a:solidFill>
                <a:latin typeface="+mn-lt"/>
              </a:rPr>
              <a:t>debridman</a:t>
            </a:r>
            <a:r>
              <a:rPr lang="tr-TR" sz="2200" dirty="0">
                <a:solidFill>
                  <a:srgbClr val="FF0000"/>
                </a:solidFill>
                <a:latin typeface="+mn-lt"/>
              </a:rPr>
              <a:t> </a:t>
            </a:r>
            <a:r>
              <a:rPr lang="tr-TR" sz="2200" dirty="0">
                <a:solidFill>
                  <a:srgbClr val="000000"/>
                </a:solidFill>
                <a:latin typeface="+mn-lt"/>
              </a:rPr>
              <a:t>(</a:t>
            </a:r>
            <a:r>
              <a:rPr lang="tr-TR" sz="2200" dirty="0" err="1">
                <a:solidFill>
                  <a:srgbClr val="000000"/>
                </a:solidFill>
                <a:latin typeface="+mn-lt"/>
              </a:rPr>
              <a:t>bistüri</a:t>
            </a:r>
            <a:r>
              <a:rPr lang="tr-TR" sz="2200" dirty="0">
                <a:solidFill>
                  <a:srgbClr val="000000"/>
                </a:solidFill>
                <a:latin typeface="+mn-lt"/>
              </a:rPr>
              <a:t>, makas, lazer)</a:t>
            </a:r>
          </a:p>
          <a:p>
            <a:pPr marL="265113" indent="-265113">
              <a:spcBef>
                <a:spcPts val="600"/>
              </a:spcBef>
              <a:spcAft>
                <a:spcPts val="600"/>
              </a:spcAft>
              <a:buClr>
                <a:srgbClr val="FF0000"/>
              </a:buClr>
              <a:buSzPct val="80000"/>
              <a:buFont typeface="Webdings" pitchFamily="18" charset="2"/>
              <a:buChar char="a"/>
              <a:defRPr/>
            </a:pPr>
            <a:r>
              <a:rPr lang="tr-TR" sz="2200" b="1" dirty="0">
                <a:solidFill>
                  <a:srgbClr val="FF0000"/>
                </a:solidFill>
                <a:latin typeface="+mn-lt"/>
              </a:rPr>
              <a:t>Mekanik </a:t>
            </a:r>
            <a:r>
              <a:rPr lang="tr-TR" sz="2200" b="1" dirty="0" err="1">
                <a:solidFill>
                  <a:srgbClr val="FF0000"/>
                </a:solidFill>
                <a:latin typeface="+mn-lt"/>
              </a:rPr>
              <a:t>debridman</a:t>
            </a:r>
            <a:r>
              <a:rPr lang="tr-TR" sz="2200" dirty="0">
                <a:solidFill>
                  <a:srgbClr val="FF0000"/>
                </a:solidFill>
                <a:latin typeface="+mn-lt"/>
              </a:rPr>
              <a:t> </a:t>
            </a:r>
            <a:r>
              <a:rPr lang="tr-TR" sz="2200" dirty="0">
                <a:solidFill>
                  <a:srgbClr val="000000"/>
                </a:solidFill>
                <a:latin typeface="+mn-lt"/>
              </a:rPr>
              <a:t>(</a:t>
            </a:r>
            <a:r>
              <a:rPr lang="tr-TR" sz="2200" dirty="0" err="1">
                <a:solidFill>
                  <a:srgbClr val="000000"/>
                </a:solidFill>
                <a:latin typeface="+mn-lt"/>
              </a:rPr>
              <a:t>irrigasyon</a:t>
            </a:r>
            <a:r>
              <a:rPr lang="tr-TR" sz="2200" dirty="0">
                <a:solidFill>
                  <a:srgbClr val="000000"/>
                </a:solidFill>
                <a:latin typeface="+mn-lt"/>
              </a:rPr>
              <a:t>)</a:t>
            </a:r>
          </a:p>
          <a:p>
            <a:pPr marL="265113" indent="-265113">
              <a:spcBef>
                <a:spcPts val="600"/>
              </a:spcBef>
              <a:spcAft>
                <a:spcPts val="600"/>
              </a:spcAft>
              <a:buClr>
                <a:srgbClr val="FF0000"/>
              </a:buClr>
              <a:buSzPct val="80000"/>
              <a:buFont typeface="Webdings" pitchFamily="18" charset="2"/>
              <a:buChar char="a"/>
              <a:defRPr/>
            </a:pPr>
            <a:r>
              <a:rPr lang="tr-TR" sz="2200" b="1" dirty="0">
                <a:solidFill>
                  <a:srgbClr val="FF0000"/>
                </a:solidFill>
                <a:latin typeface="+mn-lt"/>
              </a:rPr>
              <a:t>Kimyasal </a:t>
            </a:r>
            <a:r>
              <a:rPr lang="tr-TR" sz="2200" b="1" dirty="0" err="1">
                <a:solidFill>
                  <a:srgbClr val="FF0000"/>
                </a:solidFill>
                <a:latin typeface="+mn-lt"/>
              </a:rPr>
              <a:t>debridman</a:t>
            </a:r>
            <a:r>
              <a:rPr lang="tr-TR" sz="2200" dirty="0">
                <a:solidFill>
                  <a:srgbClr val="FF0000"/>
                </a:solidFill>
                <a:latin typeface="+mn-lt"/>
              </a:rPr>
              <a:t> </a:t>
            </a:r>
            <a:r>
              <a:rPr lang="tr-TR" sz="2200" dirty="0">
                <a:solidFill>
                  <a:srgbClr val="000000"/>
                </a:solidFill>
                <a:latin typeface="+mn-lt"/>
              </a:rPr>
              <a:t>(</a:t>
            </a:r>
            <a:r>
              <a:rPr lang="tr-TR" sz="2200" dirty="0" err="1">
                <a:solidFill>
                  <a:srgbClr val="000000"/>
                </a:solidFill>
                <a:latin typeface="+mn-lt"/>
              </a:rPr>
              <a:t>enzimatik</a:t>
            </a:r>
            <a:r>
              <a:rPr lang="tr-TR" sz="2200" dirty="0">
                <a:solidFill>
                  <a:srgbClr val="000000"/>
                </a:solidFill>
                <a:latin typeface="+mn-lt"/>
              </a:rPr>
              <a:t> ajanlar)</a:t>
            </a:r>
          </a:p>
          <a:p>
            <a:pPr marL="265113" indent="-265113">
              <a:spcBef>
                <a:spcPts val="600"/>
              </a:spcBef>
              <a:spcAft>
                <a:spcPts val="600"/>
              </a:spcAft>
              <a:buClr>
                <a:srgbClr val="FF0000"/>
              </a:buClr>
              <a:buSzPct val="80000"/>
              <a:buFont typeface="Webdings" pitchFamily="18" charset="2"/>
              <a:buChar char="a"/>
              <a:defRPr/>
            </a:pPr>
            <a:r>
              <a:rPr lang="tr-TR" sz="2200" b="1" dirty="0" err="1">
                <a:solidFill>
                  <a:srgbClr val="FF0000"/>
                </a:solidFill>
                <a:latin typeface="+mn-lt"/>
              </a:rPr>
              <a:t>Otolitik</a:t>
            </a:r>
            <a:r>
              <a:rPr lang="tr-TR" sz="2200" b="1" dirty="0">
                <a:solidFill>
                  <a:srgbClr val="FF0000"/>
                </a:solidFill>
                <a:latin typeface="+mn-lt"/>
              </a:rPr>
              <a:t> </a:t>
            </a:r>
            <a:r>
              <a:rPr lang="tr-TR" sz="2200" b="1" dirty="0" err="1">
                <a:solidFill>
                  <a:srgbClr val="FF0000"/>
                </a:solidFill>
                <a:latin typeface="+mn-lt"/>
              </a:rPr>
              <a:t>debridman</a:t>
            </a:r>
            <a:r>
              <a:rPr lang="tr-TR" sz="2200" dirty="0">
                <a:solidFill>
                  <a:srgbClr val="FF0000"/>
                </a:solidFill>
                <a:latin typeface="+mn-lt"/>
              </a:rPr>
              <a:t> </a:t>
            </a:r>
            <a:r>
              <a:rPr lang="tr-TR" sz="2200" dirty="0">
                <a:solidFill>
                  <a:srgbClr val="000000"/>
                </a:solidFill>
                <a:latin typeface="+mn-lt"/>
              </a:rPr>
              <a:t>(yara sıvısındaki enzimleri aktive eden sentetik pansumanlar)</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Slayt Numarası Yer Tutucusu"/>
          <p:cNvSpPr>
            <a:spLocks noGrp="1"/>
          </p:cNvSpPr>
          <p:nvPr>
            <p:ph type="sldNum" sz="quarter" idx="12"/>
          </p:nvPr>
        </p:nvSpPr>
        <p:spPr>
          <a:noFill/>
        </p:spPr>
        <p:txBody>
          <a:bodyPr/>
          <a:lstStyle/>
          <a:p>
            <a:fld id="{740FB523-265E-431B-9430-D76812783CD7}" type="slidenum">
              <a:rPr lang="tr-TR" smtClean="0"/>
              <a:pPr/>
              <a:t>27</a:t>
            </a:fld>
            <a:endParaRPr lang="tr-TR" smtClean="0"/>
          </a:p>
        </p:txBody>
      </p:sp>
      <p:pic>
        <p:nvPicPr>
          <p:cNvPr id="61443" name="Picture 4" descr="WBP-Figure-3"/>
          <p:cNvPicPr>
            <a:picLocks noChangeAspect="1" noChangeArrowheads="1"/>
          </p:cNvPicPr>
          <p:nvPr/>
        </p:nvPicPr>
        <p:blipFill>
          <a:blip r:embed="rId2" cstate="print"/>
          <a:srcRect/>
          <a:stretch>
            <a:fillRect/>
          </a:stretch>
        </p:blipFill>
        <p:spPr bwMode="auto">
          <a:xfrm>
            <a:off x="395288" y="476250"/>
            <a:ext cx="8424862" cy="5905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Slayt Numarası Yer Tutucusu"/>
          <p:cNvSpPr>
            <a:spLocks noGrp="1"/>
          </p:cNvSpPr>
          <p:nvPr>
            <p:ph type="sldNum" sz="quarter" idx="12"/>
          </p:nvPr>
        </p:nvSpPr>
        <p:spPr>
          <a:noFill/>
        </p:spPr>
        <p:txBody>
          <a:bodyPr/>
          <a:lstStyle/>
          <a:p>
            <a:fld id="{232E2C4B-F869-4629-B2FB-3CDC381C7FAE}" type="slidenum">
              <a:rPr lang="tr-TR" smtClean="0"/>
              <a:pPr/>
              <a:t>28</a:t>
            </a:fld>
            <a:endParaRPr lang="tr-TR" smtClean="0"/>
          </a:p>
        </p:txBody>
      </p:sp>
      <p:sp>
        <p:nvSpPr>
          <p:cNvPr id="4" name="3 Yuvarlatılmış Çapraz Köşeli Dikdörtgen"/>
          <p:cNvSpPr/>
          <p:nvPr/>
        </p:nvSpPr>
        <p:spPr bwMode="auto">
          <a:xfrm>
            <a:off x="357188" y="642938"/>
            <a:ext cx="8501062" cy="5449887"/>
          </a:xfrm>
          <a:prstGeom prst="round2DiagRect">
            <a:avLst>
              <a:gd name="adj1" fmla="val 8409"/>
              <a:gd name="adj2" fmla="val 0"/>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a:lstStyle/>
          <a:p>
            <a:pPr>
              <a:lnSpc>
                <a:spcPts val="3000"/>
              </a:lnSpc>
              <a:spcBef>
                <a:spcPts val="1200"/>
              </a:spcBef>
              <a:spcAft>
                <a:spcPts val="600"/>
              </a:spcAft>
              <a:defRPr/>
            </a:pPr>
            <a:r>
              <a:rPr lang="tr-TR" sz="2600" b="1" dirty="0" smtClean="0">
                <a:solidFill>
                  <a:srgbClr val="000099"/>
                </a:solidFill>
                <a:effectLst>
                  <a:outerShdw blurRad="38100" dist="38100" dir="2700000" algn="tl">
                    <a:srgbClr val="000000">
                      <a:alpha val="43137"/>
                    </a:srgbClr>
                  </a:outerShdw>
                </a:effectLst>
                <a:latin typeface="+mn-lt"/>
              </a:rPr>
              <a:t>Lokal yara bakımı/Pansumanlar</a:t>
            </a:r>
            <a:r>
              <a:rPr lang="tr-TR" sz="2600" b="1" dirty="0">
                <a:solidFill>
                  <a:srgbClr val="000099"/>
                </a:solidFill>
                <a:effectLst>
                  <a:outerShdw blurRad="38100" dist="38100" dir="2700000" algn="tl">
                    <a:srgbClr val="000000">
                      <a:alpha val="43137"/>
                    </a:srgbClr>
                  </a:outerShdw>
                </a:effectLst>
                <a:latin typeface="+mn-lt"/>
              </a:rPr>
              <a:t>:</a:t>
            </a:r>
            <a:r>
              <a:rPr lang="tr-TR" sz="2600" dirty="0">
                <a:solidFill>
                  <a:srgbClr val="000099"/>
                </a:solidFill>
                <a:effectLst>
                  <a:outerShdw blurRad="38100" dist="38100" dir="2700000" algn="tl">
                    <a:srgbClr val="000000">
                      <a:alpha val="43137"/>
                    </a:srgbClr>
                  </a:outerShdw>
                </a:effectLst>
                <a:latin typeface="+mn-lt"/>
              </a:rPr>
              <a:t> </a:t>
            </a:r>
          </a:p>
          <a:p>
            <a:pPr>
              <a:lnSpc>
                <a:spcPts val="3000"/>
              </a:lnSpc>
              <a:spcBef>
                <a:spcPts val="1200"/>
              </a:spcBef>
              <a:spcAft>
                <a:spcPts val="600"/>
              </a:spcAft>
              <a:defRPr/>
            </a:pPr>
            <a:r>
              <a:rPr lang="tr-TR" sz="2600" b="1" dirty="0">
                <a:solidFill>
                  <a:srgbClr val="000000"/>
                </a:solidFill>
                <a:latin typeface="+mn-lt"/>
                <a:ea typeface="Calibri" pitchFamily="34" charset="0"/>
                <a:cs typeface="Arial" pitchFamily="34" charset="0"/>
              </a:rPr>
              <a:t>Yara bakımında uygulanacak pansumanın türü, </a:t>
            </a:r>
          </a:p>
          <a:p>
            <a:pPr marL="177800" lvl="1">
              <a:lnSpc>
                <a:spcPts val="3000"/>
              </a:lnSpc>
              <a:spcBef>
                <a:spcPts val="1200"/>
              </a:spcBef>
              <a:spcAft>
                <a:spcPts val="600"/>
              </a:spcAft>
              <a:buClr>
                <a:srgbClr val="FF0000"/>
              </a:buClr>
              <a:buFont typeface="Wingdings" pitchFamily="2" charset="2"/>
              <a:buChar char="Ø"/>
              <a:defRPr/>
            </a:pPr>
            <a:r>
              <a:rPr lang="tr-TR" sz="2600" dirty="0">
                <a:solidFill>
                  <a:srgbClr val="000000"/>
                </a:solidFill>
                <a:latin typeface="+mn-lt"/>
                <a:ea typeface="Calibri" pitchFamily="34" charset="0"/>
                <a:cs typeface="Arial" pitchFamily="34" charset="0"/>
              </a:rPr>
              <a:t>Yara tedavi ve bakımı </a:t>
            </a:r>
          </a:p>
          <a:p>
            <a:pPr marL="177800" lvl="1">
              <a:lnSpc>
                <a:spcPts val="3000"/>
              </a:lnSpc>
              <a:spcBef>
                <a:spcPts val="1200"/>
              </a:spcBef>
              <a:spcAft>
                <a:spcPts val="600"/>
              </a:spcAft>
              <a:buClr>
                <a:srgbClr val="FF0000"/>
              </a:buClr>
              <a:buFont typeface="Wingdings" pitchFamily="2" charset="2"/>
              <a:buChar char="Ø"/>
              <a:defRPr/>
            </a:pPr>
            <a:r>
              <a:rPr lang="tr-TR" sz="2600" dirty="0">
                <a:solidFill>
                  <a:srgbClr val="000000"/>
                </a:solidFill>
                <a:latin typeface="+mn-lt"/>
                <a:ea typeface="Calibri" pitchFamily="34" charset="0"/>
                <a:cs typeface="Arial" pitchFamily="34" charset="0"/>
              </a:rPr>
              <a:t>Yaranın yeri, rengi (kırmızı, sarı ve siyah) ve büyüklüğü,</a:t>
            </a:r>
          </a:p>
          <a:p>
            <a:pPr marL="177800" lvl="1">
              <a:lnSpc>
                <a:spcPts val="3000"/>
              </a:lnSpc>
              <a:spcBef>
                <a:spcPts val="1200"/>
              </a:spcBef>
              <a:spcAft>
                <a:spcPts val="600"/>
              </a:spcAft>
              <a:buClr>
                <a:srgbClr val="FF0000"/>
              </a:buClr>
              <a:buFont typeface="Wingdings" pitchFamily="2" charset="2"/>
              <a:buChar char="Ø"/>
              <a:defRPr/>
            </a:pPr>
            <a:r>
              <a:rPr lang="tr-TR" sz="2600" dirty="0" err="1">
                <a:solidFill>
                  <a:srgbClr val="000000"/>
                </a:solidFill>
                <a:latin typeface="+mn-lt"/>
                <a:ea typeface="Calibri" pitchFamily="34" charset="0"/>
                <a:cs typeface="Arial" pitchFamily="34" charset="0"/>
              </a:rPr>
              <a:t>Eksudanın</a:t>
            </a:r>
            <a:r>
              <a:rPr lang="tr-TR" sz="2600" dirty="0">
                <a:solidFill>
                  <a:srgbClr val="000000"/>
                </a:solidFill>
                <a:latin typeface="+mn-lt"/>
                <a:ea typeface="Calibri" pitchFamily="34" charset="0"/>
                <a:cs typeface="Arial" pitchFamily="34" charset="0"/>
              </a:rPr>
              <a:t> niteliği ve miktarı,</a:t>
            </a:r>
          </a:p>
          <a:p>
            <a:pPr marL="177800" lvl="1">
              <a:lnSpc>
                <a:spcPts val="3000"/>
              </a:lnSpc>
              <a:spcBef>
                <a:spcPts val="1200"/>
              </a:spcBef>
              <a:spcAft>
                <a:spcPts val="600"/>
              </a:spcAft>
              <a:buClr>
                <a:srgbClr val="FF0000"/>
              </a:buClr>
              <a:buFont typeface="Wingdings" pitchFamily="2" charset="2"/>
              <a:buChar char="Ø"/>
              <a:defRPr/>
            </a:pPr>
            <a:r>
              <a:rPr lang="tr-TR" sz="2600" dirty="0">
                <a:solidFill>
                  <a:srgbClr val="000000"/>
                </a:solidFill>
                <a:latin typeface="+mn-lt"/>
                <a:ea typeface="Calibri" pitchFamily="34" charset="0"/>
                <a:cs typeface="Arial" pitchFamily="34" charset="0"/>
              </a:rPr>
              <a:t>Yara kenarlarında </a:t>
            </a:r>
            <a:r>
              <a:rPr lang="tr-TR" sz="2600" dirty="0" err="1">
                <a:solidFill>
                  <a:srgbClr val="000000"/>
                </a:solidFill>
                <a:latin typeface="+mn-lt"/>
                <a:ea typeface="Calibri" pitchFamily="34" charset="0"/>
                <a:cs typeface="Arial" pitchFamily="34" charset="0"/>
              </a:rPr>
              <a:t>inflamasyon</a:t>
            </a:r>
            <a:r>
              <a:rPr lang="tr-TR" sz="2600" dirty="0">
                <a:solidFill>
                  <a:srgbClr val="000000"/>
                </a:solidFill>
                <a:latin typeface="+mn-lt"/>
                <a:ea typeface="Calibri" pitchFamily="34" charset="0"/>
                <a:cs typeface="Arial" pitchFamily="34" charset="0"/>
              </a:rPr>
              <a:t> durumu,</a:t>
            </a:r>
          </a:p>
          <a:p>
            <a:pPr marL="177800" lvl="1">
              <a:lnSpc>
                <a:spcPts val="3000"/>
              </a:lnSpc>
              <a:spcBef>
                <a:spcPts val="1200"/>
              </a:spcBef>
              <a:spcAft>
                <a:spcPts val="600"/>
              </a:spcAft>
              <a:buClr>
                <a:srgbClr val="FF0000"/>
              </a:buClr>
              <a:buFont typeface="Wingdings" pitchFamily="2" charset="2"/>
              <a:buChar char="Ø"/>
              <a:defRPr/>
            </a:pPr>
            <a:r>
              <a:rPr lang="tr-TR" sz="2600" dirty="0">
                <a:solidFill>
                  <a:srgbClr val="000000"/>
                </a:solidFill>
                <a:latin typeface="+mn-lt"/>
                <a:ea typeface="Calibri" pitchFamily="34" charset="0"/>
                <a:cs typeface="Arial" pitchFamily="34" charset="0"/>
              </a:rPr>
              <a:t>Yarada nekrotik doku varlığı, </a:t>
            </a:r>
          </a:p>
          <a:p>
            <a:pPr marL="0" lvl="1">
              <a:lnSpc>
                <a:spcPts val="3000"/>
              </a:lnSpc>
              <a:spcBef>
                <a:spcPts val="1200"/>
              </a:spcBef>
              <a:spcAft>
                <a:spcPts val="600"/>
              </a:spcAft>
              <a:buClr>
                <a:srgbClr val="FF0000"/>
              </a:buClr>
              <a:defRPr/>
            </a:pPr>
            <a:r>
              <a:rPr lang="tr-TR" sz="2600" b="1" dirty="0">
                <a:solidFill>
                  <a:srgbClr val="000000"/>
                </a:solidFill>
                <a:latin typeface="+mn-lt"/>
                <a:ea typeface="Calibri" pitchFamily="34" charset="0"/>
                <a:cs typeface="Arial" pitchFamily="34" charset="0"/>
              </a:rPr>
              <a:t>gibi yara tanılama bulguları ve iyileşme dönemi dikkate alınır. </a:t>
            </a:r>
          </a:p>
          <a:p>
            <a:pPr algn="ctr">
              <a:lnSpc>
                <a:spcPct val="114000"/>
              </a:lnSpc>
              <a:spcBef>
                <a:spcPts val="300"/>
              </a:spcBef>
              <a:spcAft>
                <a:spcPts val="300"/>
              </a:spcAft>
              <a:defRPr/>
            </a:pPr>
            <a:endParaRPr lang="tr-TR" sz="2600" dirty="0">
              <a:solidFill>
                <a:srgbClr val="000000"/>
              </a:solidFill>
              <a:latin typeface="+mn-lt"/>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Slayt Numarası Yer Tutucusu"/>
          <p:cNvSpPr>
            <a:spLocks noGrp="1"/>
          </p:cNvSpPr>
          <p:nvPr>
            <p:ph type="sldNum" sz="quarter" idx="12"/>
          </p:nvPr>
        </p:nvSpPr>
        <p:spPr>
          <a:noFill/>
        </p:spPr>
        <p:txBody>
          <a:bodyPr/>
          <a:lstStyle/>
          <a:p>
            <a:fld id="{F26A20A9-3DFF-47E1-8017-B9EC7180C4AC}" type="slidenum">
              <a:rPr lang="tr-TR" smtClean="0"/>
              <a:pPr/>
              <a:t>29</a:t>
            </a:fld>
            <a:endParaRPr lang="tr-TR" smtClean="0"/>
          </a:p>
        </p:txBody>
      </p:sp>
      <p:sp>
        <p:nvSpPr>
          <p:cNvPr id="4" name="3 Yuvarlatılmış Çapraz Köşeli Dikdörtgen"/>
          <p:cNvSpPr/>
          <p:nvPr/>
        </p:nvSpPr>
        <p:spPr bwMode="auto">
          <a:xfrm>
            <a:off x="357188" y="642938"/>
            <a:ext cx="8501062" cy="5786437"/>
          </a:xfrm>
          <a:prstGeom prst="round2DiagRect">
            <a:avLst>
              <a:gd name="adj1" fmla="val 8409"/>
              <a:gd name="adj2" fmla="val 0"/>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lnSpc>
                <a:spcPct val="110000"/>
              </a:lnSpc>
              <a:spcBef>
                <a:spcPts val="300"/>
              </a:spcBef>
              <a:spcAft>
                <a:spcPts val="300"/>
              </a:spcAft>
              <a:defRPr/>
            </a:pPr>
            <a:r>
              <a:rPr lang="tr-TR" sz="2600" b="1" dirty="0">
                <a:solidFill>
                  <a:srgbClr val="000000"/>
                </a:solidFill>
              </a:rPr>
              <a:t>Yaraya uygun seçilmiş pansuman;</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Yarayı dış etkenlerden korur, </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Serum ve kan gibi </a:t>
            </a:r>
            <a:r>
              <a:rPr lang="tr-TR" sz="2600" dirty="0" err="1">
                <a:solidFill>
                  <a:srgbClr val="000000"/>
                </a:solidFill>
              </a:rPr>
              <a:t>sekresyonları</a:t>
            </a:r>
            <a:r>
              <a:rPr lang="tr-TR" sz="2600" dirty="0">
                <a:solidFill>
                  <a:srgbClr val="000000"/>
                </a:solidFill>
              </a:rPr>
              <a:t> emer veya ortamdan uzaklaştırır, </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Yaralı bölgenin anatomik pozisyonunu korur,  </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Yara yüzeyinden istenmeyen </a:t>
            </a:r>
            <a:r>
              <a:rPr lang="tr-TR" sz="2600" dirty="0" err="1">
                <a:solidFill>
                  <a:srgbClr val="000000"/>
                </a:solidFill>
              </a:rPr>
              <a:t>debrisin</a:t>
            </a:r>
            <a:r>
              <a:rPr lang="tr-TR" sz="2600" dirty="0">
                <a:solidFill>
                  <a:srgbClr val="000000"/>
                </a:solidFill>
              </a:rPr>
              <a:t> kaldırılması ile iyileşmeyi hızlandırır, </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Yara yüzeyinden sıcaklık kaybını önlemek,</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Nemli bir ortam oluşturur,</a:t>
            </a:r>
          </a:p>
          <a:p>
            <a:pPr marL="265113" indent="-265113">
              <a:lnSpc>
                <a:spcPct val="110000"/>
              </a:lnSpc>
              <a:spcBef>
                <a:spcPts val="300"/>
              </a:spcBef>
              <a:spcAft>
                <a:spcPts val="300"/>
              </a:spcAft>
              <a:buFont typeface="Wingdings" pitchFamily="2" charset="2"/>
              <a:buChar char="Ø"/>
              <a:defRPr/>
            </a:pPr>
            <a:r>
              <a:rPr lang="tr-TR" sz="2600" dirty="0">
                <a:solidFill>
                  <a:srgbClr val="000000"/>
                </a:solidFill>
              </a:rPr>
              <a:t>Canlı dokuları korur ve yara tümüyle kapanıncaya kadar vücut ile çevre arasında geçici bariyer oluşturur. </a:t>
            </a:r>
          </a:p>
          <a:p>
            <a:pPr algn="ctr">
              <a:lnSpc>
                <a:spcPct val="110000"/>
              </a:lnSpc>
              <a:spcBef>
                <a:spcPts val="300"/>
              </a:spcBef>
              <a:spcAft>
                <a:spcPts val="300"/>
              </a:spcAft>
              <a:defRPr/>
            </a:pPr>
            <a:endParaRPr lang="tr-TR" sz="2600" dirty="0">
              <a:solidFill>
                <a:srgbClr val="00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fontScale="90000"/>
          </a:bodyPr>
          <a:lstStyle/>
          <a:p>
            <a:r>
              <a:rPr lang="tr-TR" dirty="0" smtClean="0"/>
              <a:t>Yara İyileşmesinin Komplikasyonları</a:t>
            </a:r>
            <a:endParaRPr lang="tr-TR" dirty="0"/>
          </a:p>
        </p:txBody>
      </p:sp>
      <p:sp>
        <p:nvSpPr>
          <p:cNvPr id="3" name="İçerik Yer Tutucusu 2"/>
          <p:cNvSpPr>
            <a:spLocks noGrp="1"/>
          </p:cNvSpPr>
          <p:nvPr>
            <p:ph idx="1"/>
          </p:nvPr>
        </p:nvSpPr>
        <p:spPr>
          <a:xfrm>
            <a:off x="457200" y="1600200"/>
            <a:ext cx="8229600" cy="5141168"/>
          </a:xfrm>
          <a:solidFill>
            <a:schemeClr val="accent1">
              <a:lumMod val="60000"/>
              <a:lumOff val="40000"/>
            </a:schemeClr>
          </a:solidFill>
        </p:spPr>
        <p:txBody>
          <a:bodyPr>
            <a:noAutofit/>
          </a:bodyPr>
          <a:lstStyle/>
          <a:p>
            <a:pPr>
              <a:lnSpc>
                <a:spcPct val="100000"/>
              </a:lnSpc>
            </a:pPr>
            <a:r>
              <a:rPr lang="tr-TR" sz="2400" dirty="0" smtClean="0"/>
              <a:t>Kanama</a:t>
            </a:r>
          </a:p>
          <a:p>
            <a:pPr>
              <a:lnSpc>
                <a:spcPct val="100000"/>
              </a:lnSpc>
            </a:pPr>
            <a:r>
              <a:rPr lang="tr-TR" sz="2400" dirty="0" err="1" smtClean="0"/>
              <a:t>Hematom</a:t>
            </a:r>
            <a:endParaRPr lang="tr-TR" sz="2400" dirty="0" smtClean="0"/>
          </a:p>
          <a:p>
            <a:pPr>
              <a:lnSpc>
                <a:spcPct val="100000"/>
              </a:lnSpc>
            </a:pPr>
            <a:r>
              <a:rPr lang="tr-TR" sz="2400" dirty="0" err="1" smtClean="0"/>
              <a:t>Seroma</a:t>
            </a:r>
            <a:endParaRPr lang="tr-TR" sz="2400" dirty="0" smtClean="0"/>
          </a:p>
          <a:p>
            <a:pPr>
              <a:lnSpc>
                <a:spcPct val="100000"/>
              </a:lnSpc>
            </a:pPr>
            <a:r>
              <a:rPr lang="tr-TR" sz="2400" dirty="0" smtClean="0"/>
              <a:t>Enfeksiyon</a:t>
            </a:r>
          </a:p>
          <a:p>
            <a:pPr>
              <a:lnSpc>
                <a:spcPct val="100000"/>
              </a:lnSpc>
            </a:pPr>
            <a:r>
              <a:rPr lang="tr-TR" sz="2400" dirty="0" smtClean="0"/>
              <a:t>Ayrılma/yara açılması</a:t>
            </a:r>
          </a:p>
          <a:p>
            <a:pPr>
              <a:lnSpc>
                <a:spcPct val="100000"/>
              </a:lnSpc>
            </a:pPr>
            <a:r>
              <a:rPr lang="tr-TR" sz="2400" dirty="0" err="1" smtClean="0"/>
              <a:t>Eviserasyon</a:t>
            </a:r>
            <a:endParaRPr lang="tr-TR" sz="2400" dirty="0" smtClean="0"/>
          </a:p>
          <a:p>
            <a:pPr>
              <a:lnSpc>
                <a:spcPct val="100000"/>
              </a:lnSpc>
            </a:pPr>
            <a:r>
              <a:rPr lang="tr-TR" sz="2400" dirty="0" smtClean="0"/>
              <a:t>Fistül</a:t>
            </a:r>
          </a:p>
          <a:p>
            <a:pPr>
              <a:lnSpc>
                <a:spcPct val="100000"/>
              </a:lnSpc>
            </a:pPr>
            <a:r>
              <a:rPr lang="tr-TR" sz="2400" dirty="0" err="1" smtClean="0"/>
              <a:t>Kontraktür</a:t>
            </a:r>
            <a:endParaRPr lang="tr-TR" sz="2400" dirty="0" smtClean="0"/>
          </a:p>
          <a:p>
            <a:pPr>
              <a:lnSpc>
                <a:spcPct val="100000"/>
              </a:lnSpc>
            </a:pPr>
            <a:r>
              <a:rPr lang="tr-TR" sz="2400" dirty="0" err="1" smtClean="0"/>
              <a:t>Gangren</a:t>
            </a:r>
            <a:endParaRPr lang="tr-TR" sz="2400" dirty="0" smtClean="0"/>
          </a:p>
          <a:p>
            <a:pPr>
              <a:lnSpc>
                <a:spcPct val="100000"/>
              </a:lnSpc>
            </a:pPr>
            <a:r>
              <a:rPr lang="tr-TR" sz="2400" dirty="0" err="1" smtClean="0"/>
              <a:t>Keloid</a:t>
            </a:r>
            <a:endParaRPr lang="tr-TR" sz="2400" dirty="0" smtClean="0"/>
          </a:p>
          <a:p>
            <a:pPr>
              <a:lnSpc>
                <a:spcPct val="100000"/>
              </a:lnSpc>
            </a:pPr>
            <a:r>
              <a:rPr lang="tr-TR" sz="2400" dirty="0" err="1" smtClean="0"/>
              <a:t>Hipertrofik</a:t>
            </a:r>
            <a:r>
              <a:rPr lang="tr-TR" sz="2400" dirty="0" smtClean="0"/>
              <a:t> </a:t>
            </a:r>
            <a:r>
              <a:rPr lang="tr-TR" sz="2400" dirty="0" err="1" smtClean="0"/>
              <a:t>skar</a:t>
            </a:r>
            <a:r>
              <a:rPr lang="tr-TR" sz="2400" dirty="0" smtClean="0"/>
              <a:t>      </a:t>
            </a:r>
          </a:p>
          <a:p>
            <a:pPr marL="0" indent="0">
              <a:lnSpc>
                <a:spcPct val="100000"/>
              </a:lnSpc>
              <a:buNone/>
            </a:pPr>
            <a:r>
              <a:rPr lang="tr-TR" sz="2400" dirty="0" smtClean="0"/>
              <a:t>    		</a:t>
            </a:r>
            <a:r>
              <a:rPr lang="tr-TR" sz="1600" dirty="0" smtClean="0"/>
              <a:t>			</a:t>
            </a:r>
            <a:endParaRPr lang="tr-TR" sz="16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3</a:t>
            </a:fld>
            <a:r>
              <a:rPr lang="tr-TR" smtClean="0"/>
              <a:t> / 105</a:t>
            </a:r>
            <a:endParaRPr lang="tr-TR" dirty="0"/>
          </a:p>
        </p:txBody>
      </p:sp>
    </p:spTree>
    <p:extLst>
      <p:ext uri="{BB962C8B-B14F-4D97-AF65-F5344CB8AC3E}">
        <p14:creationId xmlns:p14="http://schemas.microsoft.com/office/powerpoint/2010/main" val="583969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2">
              <a:lumMod val="40000"/>
              <a:lumOff val="60000"/>
            </a:schemeClr>
          </a:solidFill>
        </p:spPr>
        <p:txBody>
          <a:bodyPr>
            <a:normAutofit fontScale="85000" lnSpcReduction="20000"/>
          </a:bodyPr>
          <a:lstStyle/>
          <a:p>
            <a:r>
              <a:rPr lang="tr-TR" dirty="0"/>
              <a:t>Şeffaf filmler</a:t>
            </a:r>
          </a:p>
          <a:p>
            <a:r>
              <a:rPr lang="tr-TR" dirty="0" err="1" smtClean="0"/>
              <a:t>Hidrokolloidler</a:t>
            </a:r>
            <a:endParaRPr lang="tr-TR" dirty="0"/>
          </a:p>
          <a:p>
            <a:r>
              <a:rPr lang="tr-TR" dirty="0" smtClean="0"/>
              <a:t>Köpükler</a:t>
            </a:r>
            <a:endParaRPr lang="tr-TR" dirty="0"/>
          </a:p>
          <a:p>
            <a:r>
              <a:rPr lang="tr-TR" dirty="0" smtClean="0"/>
              <a:t>Absorbanlar </a:t>
            </a:r>
            <a:endParaRPr lang="tr-TR" dirty="0"/>
          </a:p>
          <a:p>
            <a:r>
              <a:rPr lang="tr-TR" dirty="0"/>
              <a:t>Kalsiyum </a:t>
            </a:r>
            <a:r>
              <a:rPr lang="tr-TR" dirty="0" err="1" smtClean="0"/>
              <a:t>Alginatlar</a:t>
            </a:r>
            <a:r>
              <a:rPr lang="tr-TR" dirty="0" smtClean="0"/>
              <a:t> </a:t>
            </a:r>
            <a:endParaRPr lang="tr-TR" dirty="0"/>
          </a:p>
          <a:p>
            <a:r>
              <a:rPr lang="tr-TR" dirty="0" err="1" smtClean="0"/>
              <a:t>Hidrojeller</a:t>
            </a:r>
            <a:endParaRPr lang="tr-TR" dirty="0"/>
          </a:p>
          <a:p>
            <a:r>
              <a:rPr lang="tr-TR" dirty="0" err="1" smtClean="0"/>
              <a:t>Antibakteriyal</a:t>
            </a:r>
            <a:r>
              <a:rPr lang="tr-TR" dirty="0" smtClean="0"/>
              <a:t> </a:t>
            </a:r>
            <a:r>
              <a:rPr lang="tr-TR" dirty="0"/>
              <a:t>Örtüler</a:t>
            </a:r>
          </a:p>
          <a:p>
            <a:endParaRPr lang="tr-TR" dirty="0"/>
          </a:p>
        </p:txBody>
      </p:sp>
      <p:sp>
        <p:nvSpPr>
          <p:cNvPr id="3" name="Başlık 2"/>
          <p:cNvSpPr>
            <a:spLocks noGrp="1"/>
          </p:cNvSpPr>
          <p:nvPr>
            <p:ph type="title"/>
          </p:nvPr>
        </p:nvSpPr>
        <p:spPr/>
        <p:txBody>
          <a:bodyPr>
            <a:normAutofit fontScale="90000"/>
          </a:bodyPr>
          <a:lstStyle/>
          <a:p>
            <a:r>
              <a:rPr lang="tr-TR" dirty="0" smtClean="0"/>
              <a:t>Lokal Yara Bakımında Kullanılan Ürünler</a:t>
            </a:r>
            <a:endParaRPr lang="tr-TR" dirty="0"/>
          </a:p>
        </p:txBody>
      </p:sp>
      <p:sp>
        <p:nvSpPr>
          <p:cNvPr id="6" name="Slayt Numarası Yer Tutucusu 5"/>
          <p:cNvSpPr>
            <a:spLocks noGrp="1"/>
          </p:cNvSpPr>
          <p:nvPr>
            <p:ph type="sldNum" sz="quarter" idx="12"/>
          </p:nvPr>
        </p:nvSpPr>
        <p:spPr/>
        <p:txBody>
          <a:bodyPr/>
          <a:lstStyle/>
          <a:p>
            <a:fld id="{81590336-76D9-4B1C-A85F-23601D4E4147}" type="slidenum">
              <a:rPr lang="tr-TR" smtClean="0"/>
              <a:pPr/>
              <a:t>30</a:t>
            </a:fld>
            <a:r>
              <a:rPr lang="tr-TR" smtClean="0"/>
              <a:t> / 105</a:t>
            </a:r>
            <a:endParaRPr lang="tr-TR" dirty="0"/>
          </a:p>
        </p:txBody>
      </p:sp>
    </p:spTree>
    <p:extLst>
      <p:ext uri="{BB962C8B-B14F-4D97-AF65-F5344CB8AC3E}">
        <p14:creationId xmlns:p14="http://schemas.microsoft.com/office/powerpoint/2010/main" val="2332096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124744"/>
            <a:ext cx="8229600" cy="5472608"/>
          </a:xfrm>
          <a:solidFill>
            <a:schemeClr val="accent1">
              <a:lumMod val="60000"/>
              <a:lumOff val="40000"/>
            </a:schemeClr>
          </a:solidFill>
        </p:spPr>
        <p:txBody>
          <a:bodyPr>
            <a:noAutofit/>
          </a:bodyPr>
          <a:lstStyle/>
          <a:p>
            <a:pPr>
              <a:lnSpc>
                <a:spcPct val="100000"/>
              </a:lnSpc>
            </a:pPr>
            <a:r>
              <a:rPr lang="tr-TR" sz="2000" dirty="0"/>
              <a:t>Bir yüzü akrilik, </a:t>
            </a:r>
            <a:r>
              <a:rPr lang="tr-TR" sz="2000" dirty="0" err="1" smtClean="0"/>
              <a:t>adhezif</a:t>
            </a:r>
            <a:r>
              <a:rPr lang="tr-TR" sz="2000" dirty="0"/>
              <a:t>, diğer yüzü poliüretan </a:t>
            </a:r>
            <a:r>
              <a:rPr lang="tr-TR" sz="2000" dirty="0" err="1" smtClean="0"/>
              <a:t>membrandan</a:t>
            </a:r>
            <a:r>
              <a:rPr lang="tr-TR" sz="2000" dirty="0" smtClean="0"/>
              <a:t> oluşan yarı geçirgen bir üründür.</a:t>
            </a:r>
          </a:p>
          <a:p>
            <a:pPr>
              <a:lnSpc>
                <a:spcPct val="100000"/>
              </a:lnSpc>
            </a:pPr>
            <a:r>
              <a:rPr lang="tr-TR" sz="2000" dirty="0" smtClean="0"/>
              <a:t>Avantajları</a:t>
            </a:r>
          </a:p>
          <a:p>
            <a:pPr lvl="1">
              <a:lnSpc>
                <a:spcPct val="100000"/>
              </a:lnSpc>
            </a:pPr>
            <a:r>
              <a:rPr lang="tr-TR" sz="1600" dirty="0" smtClean="0"/>
              <a:t>Çok </a:t>
            </a:r>
            <a:r>
              <a:rPr lang="tr-TR" sz="1600" dirty="0"/>
              <a:t>esnektir ve hasta konforunu, fonksiyonunu kısıtlayıp bozmaz. </a:t>
            </a:r>
            <a:endParaRPr lang="tr-TR" sz="1600" dirty="0" smtClean="0"/>
          </a:p>
          <a:p>
            <a:pPr lvl="1">
              <a:lnSpc>
                <a:spcPct val="100000"/>
              </a:lnSpc>
            </a:pPr>
            <a:r>
              <a:rPr lang="tr-TR" sz="1600" dirty="0" smtClean="0"/>
              <a:t>Bakterilere </a:t>
            </a:r>
            <a:r>
              <a:rPr lang="tr-TR" sz="1600" dirty="0"/>
              <a:t>karşı  iyi bir bariyerdir. </a:t>
            </a:r>
            <a:endParaRPr lang="tr-TR" sz="1600" dirty="0" smtClean="0"/>
          </a:p>
          <a:p>
            <a:pPr lvl="1">
              <a:lnSpc>
                <a:spcPct val="100000"/>
              </a:lnSpc>
            </a:pPr>
            <a:r>
              <a:rPr lang="tr-TR" sz="1600" dirty="0" smtClean="0"/>
              <a:t>Suyu geçirmeyip, oksijen</a:t>
            </a:r>
            <a:r>
              <a:rPr lang="tr-TR" sz="1600" dirty="0"/>
              <a:t>, </a:t>
            </a:r>
            <a:r>
              <a:rPr lang="tr-TR" sz="1600" dirty="0" smtClean="0"/>
              <a:t>karbondioksit ve buharı </a:t>
            </a:r>
            <a:r>
              <a:rPr lang="tr-TR" sz="1600" dirty="0"/>
              <a:t>geçirirler. </a:t>
            </a:r>
            <a:endParaRPr lang="tr-TR" sz="1600" dirty="0" smtClean="0"/>
          </a:p>
          <a:p>
            <a:pPr lvl="1">
              <a:lnSpc>
                <a:spcPct val="100000"/>
              </a:lnSpc>
            </a:pPr>
            <a:r>
              <a:rPr lang="tr-TR" sz="1600" dirty="0" smtClean="0"/>
              <a:t>Transparan </a:t>
            </a:r>
            <a:r>
              <a:rPr lang="tr-TR" sz="1600" dirty="0"/>
              <a:t>olması alttaki yaranın kolayca izlenmesini sağlar. </a:t>
            </a:r>
            <a:endParaRPr lang="tr-TR" sz="1600" dirty="0" smtClean="0"/>
          </a:p>
          <a:p>
            <a:pPr>
              <a:lnSpc>
                <a:spcPct val="100000"/>
              </a:lnSpc>
            </a:pPr>
            <a:r>
              <a:rPr lang="tr-TR" sz="2000" dirty="0" smtClean="0"/>
              <a:t>Dezavantajları</a:t>
            </a:r>
          </a:p>
          <a:p>
            <a:pPr lvl="1">
              <a:lnSpc>
                <a:spcPct val="100000"/>
              </a:lnSpc>
            </a:pPr>
            <a:r>
              <a:rPr lang="tr-TR" sz="1600" dirty="0" err="1"/>
              <a:t>A</a:t>
            </a:r>
            <a:r>
              <a:rPr lang="tr-TR" sz="1600" dirty="0" err="1" smtClean="0"/>
              <a:t>bsorptif</a:t>
            </a:r>
            <a:r>
              <a:rPr lang="tr-TR" sz="1600" dirty="0" smtClean="0"/>
              <a:t> </a:t>
            </a:r>
            <a:r>
              <a:rPr lang="tr-TR" sz="1600" dirty="0"/>
              <a:t>özelliği olmadığından koleksiyona ve </a:t>
            </a:r>
            <a:r>
              <a:rPr lang="tr-TR" sz="1600" dirty="0" err="1"/>
              <a:t>maserasyona</a:t>
            </a:r>
            <a:r>
              <a:rPr lang="tr-TR" sz="1600" dirty="0"/>
              <a:t> neden olabilir. </a:t>
            </a:r>
            <a:endParaRPr lang="tr-TR" sz="1600" dirty="0" smtClean="0"/>
          </a:p>
          <a:p>
            <a:pPr lvl="1">
              <a:lnSpc>
                <a:spcPct val="100000"/>
              </a:lnSpc>
            </a:pPr>
            <a:r>
              <a:rPr lang="tr-TR" sz="1600" dirty="0" smtClean="0"/>
              <a:t>Filmleri </a:t>
            </a:r>
            <a:r>
              <a:rPr lang="tr-TR" sz="1600" dirty="0"/>
              <a:t>sık değiştirmek gerekebilir. </a:t>
            </a:r>
            <a:endParaRPr lang="tr-TR" sz="1600" dirty="0" smtClean="0"/>
          </a:p>
          <a:p>
            <a:pPr lvl="1">
              <a:lnSpc>
                <a:spcPct val="100000"/>
              </a:lnSpc>
            </a:pPr>
            <a:r>
              <a:rPr lang="tr-TR" sz="1600" dirty="0" smtClean="0"/>
              <a:t>Yapışması </a:t>
            </a:r>
            <a:r>
              <a:rPr lang="tr-TR" sz="1600" dirty="0"/>
              <a:t>için etrafında sağlıklı deri olması gerekir ve geniş alanlarda kullanımı </a:t>
            </a:r>
            <a:r>
              <a:rPr lang="tr-TR" sz="1600" dirty="0" smtClean="0"/>
              <a:t>zordur.</a:t>
            </a:r>
          </a:p>
          <a:p>
            <a:pPr marL="457200" lvl="1" indent="0">
              <a:buNone/>
            </a:pPr>
            <a:r>
              <a:rPr lang="tr-TR" sz="1400" dirty="0" smtClean="0"/>
              <a:t>					</a:t>
            </a:r>
            <a:endParaRPr lang="tr-TR" sz="1400" dirty="0"/>
          </a:p>
        </p:txBody>
      </p:sp>
      <p:sp>
        <p:nvSpPr>
          <p:cNvPr id="3" name="Başlık 2"/>
          <p:cNvSpPr>
            <a:spLocks noGrp="1"/>
          </p:cNvSpPr>
          <p:nvPr>
            <p:ph type="title"/>
          </p:nvPr>
        </p:nvSpPr>
        <p:spPr>
          <a:xfrm>
            <a:off x="395536" y="188640"/>
            <a:ext cx="8229600" cy="1143000"/>
          </a:xfrm>
        </p:spPr>
        <p:txBody>
          <a:bodyPr/>
          <a:lstStyle/>
          <a:p>
            <a:r>
              <a:rPr lang="tr-TR" dirty="0" smtClean="0"/>
              <a:t>Şeffaf Filmler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31</a:t>
            </a:fld>
            <a:r>
              <a:rPr lang="tr-TR" smtClean="0"/>
              <a:t> / 105</a:t>
            </a:r>
            <a:endParaRPr lang="tr-TR" dirty="0"/>
          </a:p>
        </p:txBody>
      </p:sp>
    </p:spTree>
    <p:extLst>
      <p:ext uri="{BB962C8B-B14F-4D97-AF65-F5344CB8AC3E}">
        <p14:creationId xmlns:p14="http://schemas.microsoft.com/office/powerpoint/2010/main" val="4729022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196752"/>
            <a:ext cx="8229600" cy="5328592"/>
          </a:xfrm>
          <a:solidFill>
            <a:schemeClr val="accent2">
              <a:lumMod val="40000"/>
              <a:lumOff val="60000"/>
            </a:schemeClr>
          </a:solidFill>
        </p:spPr>
        <p:txBody>
          <a:bodyPr>
            <a:noAutofit/>
          </a:bodyPr>
          <a:lstStyle/>
          <a:p>
            <a:pPr>
              <a:lnSpc>
                <a:spcPct val="100000"/>
              </a:lnSpc>
            </a:pPr>
            <a:r>
              <a:rPr lang="tr-TR" sz="1800" dirty="0" smtClean="0"/>
              <a:t>Jelatin</a:t>
            </a:r>
            <a:r>
              <a:rPr lang="tr-TR" sz="1800" dirty="0"/>
              <a:t>, pektin ve </a:t>
            </a:r>
            <a:r>
              <a:rPr lang="tr-TR" sz="1800" dirty="0" err="1"/>
              <a:t>karboksimetil</a:t>
            </a:r>
            <a:r>
              <a:rPr lang="tr-TR" sz="1800" dirty="0"/>
              <a:t> selüloz gibi materyallerden oluşturulmuş </a:t>
            </a:r>
            <a:r>
              <a:rPr lang="tr-TR" sz="1800" dirty="0" err="1" smtClean="0"/>
              <a:t>adhezif</a:t>
            </a:r>
            <a:r>
              <a:rPr lang="tr-TR" sz="1800" dirty="0"/>
              <a:t>, pasta veya pudra tarzında </a:t>
            </a:r>
            <a:r>
              <a:rPr lang="tr-TR" sz="1800" dirty="0" smtClean="0"/>
              <a:t>üretilirler.</a:t>
            </a:r>
          </a:p>
          <a:p>
            <a:pPr>
              <a:lnSpc>
                <a:spcPct val="100000"/>
              </a:lnSpc>
            </a:pPr>
            <a:r>
              <a:rPr lang="tr-TR" sz="1800" dirty="0" smtClean="0"/>
              <a:t>Yaranın </a:t>
            </a:r>
            <a:r>
              <a:rPr lang="tr-TR" sz="1800" dirty="0" err="1"/>
              <a:t>eksudası</a:t>
            </a:r>
            <a:r>
              <a:rPr lang="tr-TR" sz="1800" dirty="0"/>
              <a:t> ile temasa geçince </a:t>
            </a:r>
            <a:r>
              <a:rPr lang="tr-TR" sz="1800" dirty="0" err="1"/>
              <a:t>matrix</a:t>
            </a:r>
            <a:r>
              <a:rPr lang="tr-TR" sz="1800" dirty="0"/>
              <a:t> suyu çeker ve şişer zamanla  nemli jele dönüşür. </a:t>
            </a:r>
            <a:r>
              <a:rPr lang="tr-TR" sz="1800" dirty="0" err="1"/>
              <a:t>Hidrokolloid</a:t>
            </a:r>
            <a:r>
              <a:rPr lang="tr-TR" sz="1800" dirty="0"/>
              <a:t> malzemenin tabaka halindeki ürünün yapısında basınca hassas bir yapışıcı tabaka, bir de </a:t>
            </a:r>
            <a:r>
              <a:rPr lang="tr-TR" sz="1800" dirty="0" err="1"/>
              <a:t>hidrofilik</a:t>
            </a:r>
            <a:r>
              <a:rPr lang="tr-TR" sz="1800" dirty="0"/>
              <a:t> polimer, suya dirençli ancak buharlaşmaya izin veren bir tabakası vardır. </a:t>
            </a:r>
            <a:endParaRPr lang="tr-TR" sz="1800" dirty="0" smtClean="0"/>
          </a:p>
          <a:p>
            <a:pPr>
              <a:lnSpc>
                <a:spcPct val="100000"/>
              </a:lnSpc>
            </a:pPr>
            <a:r>
              <a:rPr lang="tr-TR" sz="1800" dirty="0" smtClean="0"/>
              <a:t>Avantajları:</a:t>
            </a:r>
          </a:p>
          <a:p>
            <a:pPr lvl="1">
              <a:lnSpc>
                <a:spcPct val="100000"/>
              </a:lnSpc>
            </a:pPr>
            <a:r>
              <a:rPr lang="tr-TR" sz="1600" dirty="0" smtClean="0"/>
              <a:t>Sınırlı  </a:t>
            </a:r>
            <a:r>
              <a:rPr lang="tr-TR" sz="1600" dirty="0"/>
              <a:t>nem, gaz geçirgenliği ve bakteri için bariyer </a:t>
            </a:r>
            <a:r>
              <a:rPr lang="tr-TR" sz="1600" dirty="0" smtClean="0"/>
              <a:t>oluşturması</a:t>
            </a:r>
          </a:p>
          <a:p>
            <a:pPr lvl="1">
              <a:lnSpc>
                <a:spcPct val="100000"/>
              </a:lnSpc>
            </a:pPr>
            <a:r>
              <a:rPr lang="tr-TR" sz="1600" dirty="0" smtClean="0"/>
              <a:t>Seyrek aralıklarla değiştirilmesi</a:t>
            </a:r>
          </a:p>
          <a:p>
            <a:pPr lvl="1">
              <a:lnSpc>
                <a:spcPct val="100000"/>
              </a:lnSpc>
            </a:pPr>
            <a:r>
              <a:rPr lang="tr-TR" sz="1600" dirty="0" err="1" smtClean="0"/>
              <a:t>Nazokomiyal</a:t>
            </a:r>
            <a:r>
              <a:rPr lang="tr-TR" sz="1600" dirty="0" smtClean="0"/>
              <a:t> </a:t>
            </a:r>
            <a:r>
              <a:rPr lang="tr-TR" sz="1600" dirty="0"/>
              <a:t>enfeksiyon ve hastane enfeksiyonunu </a:t>
            </a:r>
            <a:r>
              <a:rPr lang="tr-TR" sz="1600" dirty="0" smtClean="0"/>
              <a:t>azaltması</a:t>
            </a:r>
          </a:p>
          <a:p>
            <a:pPr lvl="1">
              <a:lnSpc>
                <a:spcPct val="100000"/>
              </a:lnSpc>
            </a:pPr>
            <a:r>
              <a:rPr lang="tr-TR" sz="1600" dirty="0" err="1" smtClean="0"/>
              <a:t>Epitelizasyon</a:t>
            </a:r>
            <a:r>
              <a:rPr lang="tr-TR" sz="1600" dirty="0" smtClean="0"/>
              <a:t> </a:t>
            </a:r>
            <a:r>
              <a:rPr lang="tr-TR" sz="1600" dirty="0"/>
              <a:t>hızını ve </a:t>
            </a:r>
            <a:r>
              <a:rPr lang="tr-TR" sz="1600" dirty="0" err="1"/>
              <a:t>kollajen</a:t>
            </a:r>
            <a:r>
              <a:rPr lang="tr-TR" sz="1600" dirty="0"/>
              <a:t> üretimini </a:t>
            </a:r>
            <a:r>
              <a:rPr lang="tr-TR" sz="1600" dirty="0" smtClean="0"/>
              <a:t>arttırması</a:t>
            </a:r>
          </a:p>
          <a:p>
            <a:pPr marL="457200" lvl="1" indent="0">
              <a:buNone/>
            </a:pPr>
            <a:r>
              <a:rPr lang="tr-TR" sz="1600" dirty="0" smtClean="0"/>
              <a:t>				</a:t>
            </a:r>
            <a:endParaRPr lang="tr-TR" sz="1600" dirty="0"/>
          </a:p>
        </p:txBody>
      </p:sp>
      <p:sp>
        <p:nvSpPr>
          <p:cNvPr id="3" name="Başlık 2"/>
          <p:cNvSpPr>
            <a:spLocks noGrp="1"/>
          </p:cNvSpPr>
          <p:nvPr>
            <p:ph type="title"/>
          </p:nvPr>
        </p:nvSpPr>
        <p:spPr/>
        <p:txBody>
          <a:bodyPr/>
          <a:lstStyle/>
          <a:p>
            <a:r>
              <a:rPr lang="tr-TR" dirty="0" err="1" smtClean="0"/>
              <a:t>Hidrokolloidler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32</a:t>
            </a:fld>
            <a:r>
              <a:rPr lang="tr-TR" smtClean="0"/>
              <a:t> / 105</a:t>
            </a:r>
            <a:endParaRPr lang="tr-TR" dirty="0"/>
          </a:p>
        </p:txBody>
      </p:sp>
      <p:pic>
        <p:nvPicPr>
          <p:cNvPr id="5" name="Picture 12" descr="http://jan.ucc.nau.edu/~daa/woundproducts/duoderm.jpg"/>
          <p:cNvPicPr>
            <a:picLocks noChangeAspect="1" noChangeArrowheads="1"/>
          </p:cNvPicPr>
          <p:nvPr/>
        </p:nvPicPr>
        <p:blipFill>
          <a:blip r:embed="rId2" cstate="print"/>
          <a:srcRect/>
          <a:stretch>
            <a:fillRect/>
          </a:stretch>
        </p:blipFill>
        <p:spPr bwMode="auto">
          <a:xfrm>
            <a:off x="5940152" y="4365104"/>
            <a:ext cx="2987675" cy="2305050"/>
          </a:xfrm>
          <a:prstGeom prst="rect">
            <a:avLst/>
          </a:prstGeom>
          <a:noFill/>
          <a:ln w="9525">
            <a:noFill/>
            <a:miter lim="800000"/>
            <a:headEnd/>
            <a:tailEnd/>
          </a:ln>
        </p:spPr>
      </p:pic>
    </p:spTree>
    <p:extLst>
      <p:ext uri="{BB962C8B-B14F-4D97-AF65-F5344CB8AC3E}">
        <p14:creationId xmlns:p14="http://schemas.microsoft.com/office/powerpoint/2010/main" val="863434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340768"/>
            <a:ext cx="5587717" cy="3841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Slayt Numarası Yer Tutucusu"/>
          <p:cNvSpPr>
            <a:spLocks noGrp="1"/>
          </p:cNvSpPr>
          <p:nvPr>
            <p:ph type="sldNum" sz="quarter" idx="12"/>
          </p:nvPr>
        </p:nvSpPr>
        <p:spPr/>
        <p:txBody>
          <a:bodyPr/>
          <a:lstStyle/>
          <a:p>
            <a:fld id="{81590336-76D9-4B1C-A85F-23601D4E4147}" type="slidenum">
              <a:rPr lang="tr-TR" smtClean="0"/>
              <a:pPr/>
              <a:t>33</a:t>
            </a:fld>
            <a:r>
              <a:rPr lang="tr-TR" smtClean="0"/>
              <a:t> / 105</a:t>
            </a:r>
            <a:endParaRPr lang="tr-TR" dirty="0"/>
          </a:p>
        </p:txBody>
      </p:sp>
    </p:spTree>
    <p:extLst>
      <p:ext uri="{BB962C8B-B14F-4D97-AF65-F5344CB8AC3E}">
        <p14:creationId xmlns:p14="http://schemas.microsoft.com/office/powerpoint/2010/main" val="554181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268760"/>
            <a:ext cx="8229600" cy="4857403"/>
          </a:xfrm>
          <a:solidFill>
            <a:schemeClr val="accent1">
              <a:lumMod val="60000"/>
              <a:lumOff val="40000"/>
            </a:schemeClr>
          </a:solidFill>
        </p:spPr>
        <p:txBody>
          <a:bodyPr>
            <a:noAutofit/>
          </a:bodyPr>
          <a:lstStyle/>
          <a:p>
            <a:pPr>
              <a:lnSpc>
                <a:spcPct val="100000"/>
              </a:lnSpc>
            </a:pPr>
            <a:r>
              <a:rPr lang="tr-TR" sz="1800" dirty="0" err="1" smtClean="0"/>
              <a:t>Polimerik</a:t>
            </a:r>
            <a:r>
              <a:rPr lang="tr-TR" sz="1800" dirty="0"/>
              <a:t>( poliüretan) ürünlerdir. Maksimal emme gücüne sahiptirler ve optimal </a:t>
            </a:r>
            <a:r>
              <a:rPr lang="tr-TR" sz="1800" dirty="0" err="1"/>
              <a:t>eksuda</a:t>
            </a:r>
            <a:r>
              <a:rPr lang="tr-TR" sz="1800" dirty="0"/>
              <a:t> alırlar. </a:t>
            </a:r>
            <a:endParaRPr lang="tr-TR" sz="1800" dirty="0" smtClean="0"/>
          </a:p>
          <a:p>
            <a:pPr>
              <a:lnSpc>
                <a:spcPct val="100000"/>
              </a:lnSpc>
            </a:pPr>
            <a:r>
              <a:rPr lang="tr-TR" sz="1800" dirty="0" smtClean="0"/>
              <a:t>Sıvıyı geçirmez ancak buhar geçirgenliği vardır.</a:t>
            </a:r>
          </a:p>
          <a:p>
            <a:pPr>
              <a:lnSpc>
                <a:spcPct val="100000"/>
              </a:lnSpc>
            </a:pPr>
            <a:r>
              <a:rPr lang="tr-TR" sz="1800" dirty="0"/>
              <a:t>Derin boşlukları doldurup tam uyum sağlarlar. </a:t>
            </a:r>
            <a:r>
              <a:rPr lang="tr-TR" sz="1800" dirty="0" smtClean="0"/>
              <a:t>Sünger </a:t>
            </a:r>
            <a:r>
              <a:rPr lang="tr-TR" sz="1800" dirty="0"/>
              <a:t>gibi </a:t>
            </a:r>
            <a:r>
              <a:rPr lang="tr-TR" sz="1800" dirty="0" smtClean="0"/>
              <a:t>ürünlerle kombine </a:t>
            </a:r>
            <a:r>
              <a:rPr lang="tr-TR" sz="1800" dirty="0"/>
              <a:t>edilerek uygulanırlar. </a:t>
            </a:r>
            <a:endParaRPr lang="tr-TR" sz="1800" dirty="0" smtClean="0"/>
          </a:p>
          <a:p>
            <a:pPr>
              <a:lnSpc>
                <a:spcPct val="100000"/>
              </a:lnSpc>
            </a:pPr>
            <a:r>
              <a:rPr lang="tr-TR" sz="1800" dirty="0" smtClean="0"/>
              <a:t>Yaraya uyguladıkları hafif basınç yara </a:t>
            </a:r>
            <a:r>
              <a:rPr lang="tr-TR" sz="1800" dirty="0"/>
              <a:t>çevresindeki ödemi azaltıp </a:t>
            </a:r>
            <a:r>
              <a:rPr lang="tr-TR" sz="1800" dirty="0" err="1"/>
              <a:t>granülasyonu</a:t>
            </a:r>
            <a:r>
              <a:rPr lang="tr-TR" sz="1800" dirty="0"/>
              <a:t> ve </a:t>
            </a:r>
            <a:r>
              <a:rPr lang="tr-TR" sz="1800" dirty="0" err="1"/>
              <a:t>oksijenasyonu</a:t>
            </a:r>
            <a:r>
              <a:rPr lang="tr-TR" sz="1800" dirty="0"/>
              <a:t> arttırır. </a:t>
            </a:r>
            <a:endParaRPr lang="tr-TR" sz="1800" dirty="0" smtClean="0"/>
          </a:p>
          <a:p>
            <a:pPr>
              <a:lnSpc>
                <a:spcPct val="100000"/>
              </a:lnSpc>
            </a:pPr>
            <a:r>
              <a:rPr lang="tr-TR" sz="1800" dirty="0" err="1" smtClean="0"/>
              <a:t>Otolitik</a:t>
            </a:r>
            <a:r>
              <a:rPr lang="tr-TR" sz="1800" dirty="0" smtClean="0"/>
              <a:t> </a:t>
            </a:r>
            <a:r>
              <a:rPr lang="tr-TR" sz="1800" dirty="0" err="1"/>
              <a:t>debridman</a:t>
            </a:r>
            <a:r>
              <a:rPr lang="tr-TR" sz="1800" dirty="0"/>
              <a:t> sağlayıp aşırı </a:t>
            </a:r>
            <a:r>
              <a:rPr lang="tr-TR" sz="1800" dirty="0" err="1"/>
              <a:t>granülasyon</a:t>
            </a:r>
            <a:r>
              <a:rPr lang="tr-TR" sz="1800" dirty="0"/>
              <a:t> dokusu oluşmasını </a:t>
            </a:r>
            <a:r>
              <a:rPr lang="tr-TR" sz="1800" dirty="0" smtClean="0"/>
              <a:t>önlerler.</a:t>
            </a:r>
          </a:p>
          <a:p>
            <a:pPr>
              <a:lnSpc>
                <a:spcPct val="100000"/>
              </a:lnSpc>
            </a:pPr>
            <a:r>
              <a:rPr lang="tr-TR" sz="1800" dirty="0"/>
              <a:t>Köpükler kolay çıkarılır, rahat uygulanırlar. </a:t>
            </a:r>
            <a:endParaRPr lang="tr-TR" sz="1800" dirty="0" smtClean="0"/>
          </a:p>
          <a:p>
            <a:pPr>
              <a:lnSpc>
                <a:spcPct val="100000"/>
              </a:lnSpc>
            </a:pPr>
            <a:r>
              <a:rPr lang="tr-TR" sz="1800" dirty="0" smtClean="0"/>
              <a:t>Temizlenmesi </a:t>
            </a:r>
            <a:r>
              <a:rPr lang="tr-TR" sz="1800" dirty="0"/>
              <a:t>hızlıdır. </a:t>
            </a:r>
            <a:endParaRPr lang="tr-TR" sz="1800" dirty="0" smtClean="0"/>
          </a:p>
          <a:p>
            <a:pPr>
              <a:lnSpc>
                <a:spcPct val="100000"/>
              </a:lnSpc>
            </a:pPr>
            <a:r>
              <a:rPr lang="tr-TR" sz="1800" dirty="0" smtClean="0"/>
              <a:t>Ancak </a:t>
            </a:r>
            <a:r>
              <a:rPr lang="tr-TR" sz="1800" dirty="0"/>
              <a:t>bakteriyel </a:t>
            </a:r>
            <a:r>
              <a:rPr lang="tr-TR" sz="1800" dirty="0" err="1"/>
              <a:t>kontaminasyonu</a:t>
            </a:r>
            <a:r>
              <a:rPr lang="tr-TR" sz="1800" dirty="0"/>
              <a:t> </a:t>
            </a:r>
            <a:r>
              <a:rPr lang="tr-TR" sz="1800" dirty="0" smtClean="0"/>
              <a:t> sınırlıdır.</a:t>
            </a:r>
          </a:p>
          <a:p>
            <a:pPr marL="0" indent="0">
              <a:buNone/>
            </a:pPr>
            <a:r>
              <a:rPr lang="tr-TR" sz="1800" dirty="0" smtClean="0"/>
              <a:t>					</a:t>
            </a:r>
            <a:endParaRPr lang="tr-TR" sz="1600" dirty="0"/>
          </a:p>
          <a:p>
            <a:pPr marL="0" indent="0">
              <a:buNone/>
            </a:pPr>
            <a:endParaRPr lang="tr-TR" sz="1800" dirty="0"/>
          </a:p>
        </p:txBody>
      </p:sp>
      <p:sp>
        <p:nvSpPr>
          <p:cNvPr id="3" name="Başlık 2"/>
          <p:cNvSpPr>
            <a:spLocks noGrp="1"/>
          </p:cNvSpPr>
          <p:nvPr>
            <p:ph type="title"/>
          </p:nvPr>
        </p:nvSpPr>
        <p:spPr/>
        <p:txBody>
          <a:bodyPr/>
          <a:lstStyle/>
          <a:p>
            <a:r>
              <a:rPr lang="tr-TR" dirty="0"/>
              <a:t>Köpükler</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34</a:t>
            </a:fld>
            <a:r>
              <a:rPr lang="tr-TR" smtClean="0"/>
              <a:t> / 105</a:t>
            </a:r>
            <a:endParaRPr lang="tr-TR" dirty="0"/>
          </a:p>
        </p:txBody>
      </p:sp>
      <p:pic>
        <p:nvPicPr>
          <p:cNvPr id="5" name="Picture 13"/>
          <p:cNvPicPr>
            <a:picLocks noChangeAspect="1" noChangeArrowheads="1"/>
          </p:cNvPicPr>
          <p:nvPr/>
        </p:nvPicPr>
        <p:blipFill>
          <a:blip r:embed="rId2" cstate="print"/>
          <a:srcRect/>
          <a:stretch>
            <a:fillRect/>
          </a:stretch>
        </p:blipFill>
        <p:spPr bwMode="auto">
          <a:xfrm>
            <a:off x="5940152" y="3861048"/>
            <a:ext cx="2520950" cy="2276475"/>
          </a:xfrm>
          <a:prstGeom prst="rect">
            <a:avLst/>
          </a:prstGeom>
          <a:noFill/>
          <a:ln w="12700" cap="sq">
            <a:noFill/>
            <a:miter lim="800000"/>
            <a:headEnd type="none" w="sm" len="sm"/>
            <a:tailEnd type="none" w="sm" len="sm"/>
          </a:ln>
        </p:spPr>
      </p:pic>
      <p:pic>
        <p:nvPicPr>
          <p:cNvPr id="6" name="Picture 18"/>
          <p:cNvPicPr>
            <a:picLocks noChangeAspect="1" noChangeArrowheads="1"/>
          </p:cNvPicPr>
          <p:nvPr/>
        </p:nvPicPr>
        <p:blipFill>
          <a:blip r:embed="rId3" cstate="print"/>
          <a:srcRect/>
          <a:stretch>
            <a:fillRect/>
          </a:stretch>
        </p:blipFill>
        <p:spPr bwMode="auto">
          <a:xfrm>
            <a:off x="3563888" y="4725144"/>
            <a:ext cx="2381595" cy="2016224"/>
          </a:xfrm>
          <a:prstGeom prst="rect">
            <a:avLst/>
          </a:prstGeom>
          <a:noFill/>
          <a:ln w="9525">
            <a:noFill/>
            <a:miter lim="800000"/>
            <a:headEnd/>
            <a:tailEnd/>
          </a:ln>
        </p:spPr>
      </p:pic>
    </p:spTree>
    <p:extLst>
      <p:ext uri="{BB962C8B-B14F-4D97-AF65-F5344CB8AC3E}">
        <p14:creationId xmlns:p14="http://schemas.microsoft.com/office/powerpoint/2010/main" val="193620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412776"/>
            <a:ext cx="8229600" cy="4713387"/>
          </a:xfrm>
          <a:solidFill>
            <a:schemeClr val="accent1">
              <a:lumMod val="60000"/>
              <a:lumOff val="40000"/>
            </a:schemeClr>
          </a:solidFill>
        </p:spPr>
        <p:txBody>
          <a:bodyPr>
            <a:normAutofit/>
          </a:bodyPr>
          <a:lstStyle/>
          <a:p>
            <a:pPr>
              <a:lnSpc>
                <a:spcPct val="100000"/>
              </a:lnSpc>
            </a:pPr>
            <a:r>
              <a:rPr lang="tr-TR" sz="2400" dirty="0" smtClean="0"/>
              <a:t>En </a:t>
            </a:r>
            <a:r>
              <a:rPr lang="tr-TR" sz="2400" dirty="0"/>
              <a:t>basit örgülü doğal malzemedir. Maksimal </a:t>
            </a:r>
            <a:r>
              <a:rPr lang="tr-TR" sz="2400" dirty="0" err="1"/>
              <a:t>absorpsiyon</a:t>
            </a:r>
            <a:r>
              <a:rPr lang="tr-TR" sz="2400" dirty="0"/>
              <a:t> fiber tipine bağlıdır. </a:t>
            </a:r>
            <a:endParaRPr lang="tr-TR" sz="2400" dirty="0" smtClean="0"/>
          </a:p>
          <a:p>
            <a:pPr>
              <a:lnSpc>
                <a:spcPct val="100000"/>
              </a:lnSpc>
            </a:pPr>
            <a:r>
              <a:rPr lang="tr-TR" sz="2400" dirty="0" smtClean="0"/>
              <a:t>Uygun </a:t>
            </a:r>
            <a:r>
              <a:rPr lang="tr-TR" sz="2400" dirty="0"/>
              <a:t>miktarda sıvıyı çok hızlı çeker ve çok hızlı yapışıp problem yaratır. </a:t>
            </a:r>
            <a:endParaRPr lang="tr-TR" sz="2400" dirty="0" smtClean="0"/>
          </a:p>
          <a:p>
            <a:pPr>
              <a:lnSpc>
                <a:spcPct val="100000"/>
              </a:lnSpc>
            </a:pPr>
            <a:r>
              <a:rPr lang="tr-TR" sz="2400" dirty="0" smtClean="0"/>
              <a:t>Malzemeye </a:t>
            </a:r>
            <a:r>
              <a:rPr lang="tr-TR" sz="2400" dirty="0"/>
              <a:t>parafin veya bazı kimyasallar karıştırılırsa </a:t>
            </a:r>
            <a:r>
              <a:rPr lang="tr-TR" sz="2400" dirty="0" smtClean="0"/>
              <a:t>sonuç </a:t>
            </a:r>
            <a:r>
              <a:rPr lang="tr-TR" sz="2400" dirty="0"/>
              <a:t>daha az emici ama yapışmayan bir malzeme </a:t>
            </a:r>
            <a:r>
              <a:rPr lang="tr-TR" sz="2400" dirty="0" smtClean="0"/>
              <a:t>olur.</a:t>
            </a:r>
          </a:p>
          <a:p>
            <a:pPr marL="0" indent="0">
              <a:buNone/>
            </a:pPr>
            <a:r>
              <a:rPr lang="tr-TR" sz="2400" dirty="0"/>
              <a:t>	</a:t>
            </a:r>
          </a:p>
          <a:p>
            <a:pPr marL="0" indent="0">
              <a:buNone/>
            </a:pPr>
            <a:r>
              <a:rPr lang="tr-TR" sz="1800" dirty="0" smtClean="0"/>
              <a:t>					</a:t>
            </a:r>
            <a:endParaRPr lang="tr-TR" sz="1800" dirty="0"/>
          </a:p>
        </p:txBody>
      </p:sp>
      <p:sp>
        <p:nvSpPr>
          <p:cNvPr id="3" name="Başlık 2"/>
          <p:cNvSpPr>
            <a:spLocks noGrp="1"/>
          </p:cNvSpPr>
          <p:nvPr>
            <p:ph type="title"/>
          </p:nvPr>
        </p:nvSpPr>
        <p:spPr/>
        <p:txBody>
          <a:bodyPr/>
          <a:lstStyle/>
          <a:p>
            <a:r>
              <a:rPr lang="tr-TR" dirty="0"/>
              <a:t>Absorbanlar</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35</a:t>
            </a:fld>
            <a:r>
              <a:rPr lang="tr-TR" smtClean="0"/>
              <a:t> / 105</a:t>
            </a:r>
            <a:endParaRPr lang="tr-TR" dirty="0"/>
          </a:p>
        </p:txBody>
      </p:sp>
    </p:spTree>
    <p:extLst>
      <p:ext uri="{BB962C8B-B14F-4D97-AF65-F5344CB8AC3E}">
        <p14:creationId xmlns:p14="http://schemas.microsoft.com/office/powerpoint/2010/main" val="2348456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70000" lnSpcReduction="20000"/>
          </a:bodyPr>
          <a:lstStyle/>
          <a:p>
            <a:pPr>
              <a:lnSpc>
                <a:spcPct val="120000"/>
              </a:lnSpc>
            </a:pPr>
            <a:r>
              <a:rPr lang="tr-TR" dirty="0" smtClean="0"/>
              <a:t>Sık </a:t>
            </a:r>
            <a:r>
              <a:rPr lang="tr-TR" dirty="0"/>
              <a:t>kullanılan absorban malzemelerdir. Bu absorban ajanlar yaradaki </a:t>
            </a:r>
            <a:r>
              <a:rPr lang="tr-TR" dirty="0" err="1"/>
              <a:t>eksudayı</a:t>
            </a:r>
            <a:r>
              <a:rPr lang="tr-TR" dirty="0"/>
              <a:t> kendi hacimlerinden kat kat fazla hacme kadar bünyelerine alabilirler. </a:t>
            </a:r>
            <a:endParaRPr lang="tr-TR" dirty="0" smtClean="0"/>
          </a:p>
          <a:p>
            <a:pPr>
              <a:lnSpc>
                <a:spcPct val="120000"/>
              </a:lnSpc>
            </a:pPr>
            <a:r>
              <a:rPr lang="tr-TR" dirty="0" smtClean="0"/>
              <a:t>Sıvıya </a:t>
            </a:r>
            <a:r>
              <a:rPr lang="tr-TR" dirty="0"/>
              <a:t>doydukları zaman hemen çıkarılmalıdırlar. Aksi halde </a:t>
            </a:r>
            <a:r>
              <a:rPr lang="tr-TR" dirty="0" smtClean="0"/>
              <a:t>etraflarındaki </a:t>
            </a:r>
            <a:r>
              <a:rPr lang="tr-TR" dirty="0"/>
              <a:t>sağlıklı dokuları </a:t>
            </a:r>
            <a:r>
              <a:rPr lang="tr-TR" dirty="0" err="1"/>
              <a:t>maserasyona</a:t>
            </a:r>
            <a:r>
              <a:rPr lang="tr-TR" dirty="0"/>
              <a:t> uğratırlar. </a:t>
            </a:r>
            <a:endParaRPr lang="tr-TR" dirty="0" smtClean="0"/>
          </a:p>
          <a:p>
            <a:pPr>
              <a:lnSpc>
                <a:spcPct val="120000"/>
              </a:lnSpc>
            </a:pPr>
            <a:r>
              <a:rPr lang="tr-TR" dirty="0" err="1" smtClean="0"/>
              <a:t>Antibakteriel</a:t>
            </a:r>
            <a:r>
              <a:rPr lang="tr-TR" dirty="0" smtClean="0"/>
              <a:t> </a:t>
            </a:r>
            <a:r>
              <a:rPr lang="tr-TR" dirty="0"/>
              <a:t>etkisi hafiftir. </a:t>
            </a:r>
            <a:endParaRPr lang="tr-TR" dirty="0" smtClean="0"/>
          </a:p>
          <a:p>
            <a:pPr>
              <a:lnSpc>
                <a:spcPct val="120000"/>
              </a:lnSpc>
            </a:pPr>
            <a:r>
              <a:rPr lang="tr-TR" dirty="0" err="1" smtClean="0"/>
              <a:t>Allerjen</a:t>
            </a:r>
            <a:r>
              <a:rPr lang="tr-TR" dirty="0" smtClean="0"/>
              <a:t> </a:t>
            </a:r>
            <a:r>
              <a:rPr lang="tr-TR" dirty="0"/>
              <a:t>değillerdir. </a:t>
            </a:r>
            <a:endParaRPr lang="tr-TR" dirty="0" smtClean="0"/>
          </a:p>
          <a:p>
            <a:pPr>
              <a:lnSpc>
                <a:spcPct val="120000"/>
              </a:lnSpc>
            </a:pPr>
            <a:r>
              <a:rPr lang="tr-TR" dirty="0" err="1" smtClean="0"/>
              <a:t>Granülasyon</a:t>
            </a:r>
            <a:r>
              <a:rPr lang="tr-TR" dirty="0" smtClean="0"/>
              <a:t> </a:t>
            </a:r>
            <a:r>
              <a:rPr lang="tr-TR" dirty="0"/>
              <a:t>geliştikçe </a:t>
            </a:r>
            <a:r>
              <a:rPr lang="tr-TR" dirty="0" err="1"/>
              <a:t>absorbe</a:t>
            </a:r>
            <a:r>
              <a:rPr lang="tr-TR" dirty="0"/>
              <a:t> olan sıvı miktarı da azalır. </a:t>
            </a:r>
            <a:endParaRPr lang="tr-TR" dirty="0" smtClean="0"/>
          </a:p>
          <a:p>
            <a:pPr marL="0" indent="0">
              <a:buNone/>
            </a:pPr>
            <a:r>
              <a:rPr lang="tr-TR" dirty="0" smtClean="0"/>
              <a:t>	</a:t>
            </a:r>
            <a:endParaRPr lang="tr-TR" sz="2600" dirty="0"/>
          </a:p>
          <a:p>
            <a:endParaRPr lang="tr-TR" dirty="0"/>
          </a:p>
          <a:p>
            <a:endParaRPr lang="tr-TR" dirty="0"/>
          </a:p>
        </p:txBody>
      </p:sp>
      <p:sp>
        <p:nvSpPr>
          <p:cNvPr id="3" name="Başlık 2"/>
          <p:cNvSpPr>
            <a:spLocks noGrp="1"/>
          </p:cNvSpPr>
          <p:nvPr>
            <p:ph type="title"/>
          </p:nvPr>
        </p:nvSpPr>
        <p:spPr/>
        <p:txBody>
          <a:bodyPr/>
          <a:lstStyle/>
          <a:p>
            <a:r>
              <a:rPr lang="tr-TR" dirty="0"/>
              <a:t>Kalsiyum </a:t>
            </a:r>
            <a:r>
              <a:rPr lang="tr-TR" dirty="0" err="1"/>
              <a:t>Alginatlar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36</a:t>
            </a:fld>
            <a:r>
              <a:rPr lang="tr-TR" smtClean="0"/>
              <a:t> / 105</a:t>
            </a:r>
            <a:endParaRPr lang="tr-TR" dirty="0"/>
          </a:p>
        </p:txBody>
      </p:sp>
      <p:pic>
        <p:nvPicPr>
          <p:cNvPr id="5" name="Picture 14" descr="http://jan.ucc.nau.edu/~daa/woundproducts/sorbsan3.jpg"/>
          <p:cNvPicPr>
            <a:picLocks noChangeAspect="1" noChangeArrowheads="1"/>
          </p:cNvPicPr>
          <p:nvPr/>
        </p:nvPicPr>
        <p:blipFill>
          <a:blip r:embed="rId2" cstate="print"/>
          <a:srcRect/>
          <a:stretch>
            <a:fillRect/>
          </a:stretch>
        </p:blipFill>
        <p:spPr bwMode="auto">
          <a:xfrm>
            <a:off x="3491880" y="4581128"/>
            <a:ext cx="2448272" cy="2121342"/>
          </a:xfrm>
          <a:prstGeom prst="rect">
            <a:avLst/>
          </a:prstGeom>
          <a:noFill/>
          <a:ln w="9525">
            <a:noFill/>
            <a:miter lim="800000"/>
            <a:headEnd/>
            <a:tailEnd/>
          </a:ln>
        </p:spPr>
      </p:pic>
    </p:spTree>
    <p:extLst>
      <p:ext uri="{BB962C8B-B14F-4D97-AF65-F5344CB8AC3E}">
        <p14:creationId xmlns:p14="http://schemas.microsoft.com/office/powerpoint/2010/main" val="277317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612911"/>
            <a:ext cx="3245951" cy="311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12910"/>
            <a:ext cx="3838575" cy="311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Slayt Numarası Yer Tutucusu"/>
          <p:cNvSpPr>
            <a:spLocks noGrp="1"/>
          </p:cNvSpPr>
          <p:nvPr>
            <p:ph type="sldNum" sz="quarter" idx="12"/>
          </p:nvPr>
        </p:nvSpPr>
        <p:spPr/>
        <p:txBody>
          <a:bodyPr/>
          <a:lstStyle/>
          <a:p>
            <a:fld id="{81590336-76D9-4B1C-A85F-23601D4E4147}" type="slidenum">
              <a:rPr lang="tr-TR" smtClean="0"/>
              <a:pPr/>
              <a:t>37</a:t>
            </a:fld>
            <a:r>
              <a:rPr lang="tr-TR" smtClean="0"/>
              <a:t> / 105</a:t>
            </a:r>
            <a:endParaRPr lang="tr-TR" dirty="0"/>
          </a:p>
        </p:txBody>
      </p:sp>
    </p:spTree>
    <p:extLst>
      <p:ext uri="{BB962C8B-B14F-4D97-AF65-F5344CB8AC3E}">
        <p14:creationId xmlns:p14="http://schemas.microsoft.com/office/powerpoint/2010/main" val="379413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340768"/>
            <a:ext cx="8229600" cy="4785395"/>
          </a:xfrm>
          <a:solidFill>
            <a:schemeClr val="accent2">
              <a:lumMod val="40000"/>
              <a:lumOff val="60000"/>
            </a:schemeClr>
          </a:solidFill>
        </p:spPr>
        <p:txBody>
          <a:bodyPr>
            <a:normAutofit/>
          </a:bodyPr>
          <a:lstStyle/>
          <a:p>
            <a:pPr>
              <a:lnSpc>
                <a:spcPct val="100000"/>
              </a:lnSpc>
            </a:pPr>
            <a:r>
              <a:rPr lang="tr-TR" sz="2400" dirty="0" smtClean="0"/>
              <a:t>Kısmi </a:t>
            </a:r>
            <a:r>
              <a:rPr lang="tr-TR" sz="2400" dirty="0"/>
              <a:t>ve tam kalınlıktaki, </a:t>
            </a:r>
            <a:r>
              <a:rPr lang="tr-TR" sz="2400" dirty="0" err="1"/>
              <a:t>eksuda</a:t>
            </a:r>
            <a:r>
              <a:rPr lang="tr-TR" sz="2400" dirty="0"/>
              <a:t> miktarı az olan yaralarda kullanılır.  </a:t>
            </a:r>
            <a:endParaRPr lang="tr-TR" sz="2400" dirty="0" smtClean="0"/>
          </a:p>
          <a:p>
            <a:pPr>
              <a:lnSpc>
                <a:spcPct val="100000"/>
              </a:lnSpc>
            </a:pPr>
            <a:r>
              <a:rPr lang="tr-TR" sz="2400" dirty="0" smtClean="0"/>
              <a:t>Yumuşatıcı </a:t>
            </a:r>
            <a:r>
              <a:rPr lang="tr-TR" sz="2400" dirty="0"/>
              <a:t>özelliğine sahiptir, ağrıyı azaltır. </a:t>
            </a:r>
            <a:endParaRPr lang="tr-TR" sz="2400" dirty="0" smtClean="0"/>
          </a:p>
          <a:p>
            <a:pPr>
              <a:lnSpc>
                <a:spcPct val="100000"/>
              </a:lnSpc>
            </a:pPr>
            <a:r>
              <a:rPr lang="tr-TR" sz="2400" dirty="0" smtClean="0"/>
              <a:t>Yara </a:t>
            </a:r>
            <a:r>
              <a:rPr lang="tr-TR" sz="2400" dirty="0"/>
              <a:t>yatağını nemlendirir. </a:t>
            </a:r>
            <a:endParaRPr lang="tr-TR" sz="2400" dirty="0" smtClean="0"/>
          </a:p>
          <a:p>
            <a:pPr>
              <a:lnSpc>
                <a:spcPct val="100000"/>
              </a:lnSpc>
            </a:pPr>
            <a:r>
              <a:rPr lang="tr-TR" sz="2400" dirty="0" err="1" smtClean="0"/>
              <a:t>Debridmanı</a:t>
            </a:r>
            <a:r>
              <a:rPr lang="tr-TR" sz="2400" dirty="0" smtClean="0"/>
              <a:t> </a:t>
            </a:r>
            <a:r>
              <a:rPr lang="tr-TR" sz="2400" dirty="0"/>
              <a:t>sağlar ve ölü boşlukları doldurur. </a:t>
            </a:r>
            <a:endParaRPr lang="tr-TR" sz="2400" dirty="0" smtClean="0"/>
          </a:p>
          <a:p>
            <a:pPr>
              <a:lnSpc>
                <a:spcPct val="100000"/>
              </a:lnSpc>
            </a:pPr>
            <a:r>
              <a:rPr lang="tr-TR" sz="2400" dirty="0" err="1" smtClean="0"/>
              <a:t>Eksuda</a:t>
            </a:r>
            <a:r>
              <a:rPr lang="tr-TR" sz="2400" dirty="0" smtClean="0"/>
              <a:t> </a:t>
            </a:r>
            <a:r>
              <a:rPr lang="tr-TR" sz="2400" dirty="0"/>
              <a:t>miktarı ortadan fazlaya kadar olan yaralar için kullanımı önerilmez. </a:t>
            </a:r>
            <a:endParaRPr lang="tr-TR" sz="2400" dirty="0" smtClean="0"/>
          </a:p>
          <a:p>
            <a:pPr marL="0" indent="0">
              <a:buNone/>
            </a:pPr>
            <a:r>
              <a:rPr lang="tr-TR" sz="2000" dirty="0" smtClean="0"/>
              <a:t>				</a:t>
            </a:r>
            <a:endParaRPr lang="tr-TR" sz="2000" dirty="0"/>
          </a:p>
        </p:txBody>
      </p:sp>
      <p:sp>
        <p:nvSpPr>
          <p:cNvPr id="3" name="Başlık 2"/>
          <p:cNvSpPr>
            <a:spLocks noGrp="1"/>
          </p:cNvSpPr>
          <p:nvPr>
            <p:ph type="title"/>
          </p:nvPr>
        </p:nvSpPr>
        <p:spPr/>
        <p:txBody>
          <a:bodyPr/>
          <a:lstStyle/>
          <a:p>
            <a:r>
              <a:rPr lang="tr-TR" dirty="0" err="1" smtClean="0"/>
              <a:t>Hidrojeller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38</a:t>
            </a:fld>
            <a:r>
              <a:rPr lang="tr-TR" smtClean="0"/>
              <a:t> / 105</a:t>
            </a:r>
            <a:endParaRPr lang="tr-TR" dirty="0"/>
          </a:p>
        </p:txBody>
      </p:sp>
      <p:pic>
        <p:nvPicPr>
          <p:cNvPr id="5" name="Picture 10" descr="http://www.cankoru.com.tr/images/urunler/pamukluped.jpg"/>
          <p:cNvPicPr>
            <a:picLocks noChangeAspect="1" noChangeArrowheads="1"/>
          </p:cNvPicPr>
          <p:nvPr/>
        </p:nvPicPr>
        <p:blipFill>
          <a:blip r:embed="rId2" cstate="print"/>
          <a:srcRect/>
          <a:stretch>
            <a:fillRect/>
          </a:stretch>
        </p:blipFill>
        <p:spPr bwMode="auto">
          <a:xfrm>
            <a:off x="1403648" y="4437112"/>
            <a:ext cx="2520950" cy="2276475"/>
          </a:xfrm>
          <a:prstGeom prst="rect">
            <a:avLst/>
          </a:prstGeom>
          <a:noFill/>
          <a:ln w="9525">
            <a:noFill/>
            <a:miter lim="800000"/>
            <a:headEnd/>
            <a:tailEnd/>
          </a:ln>
        </p:spPr>
      </p:pic>
      <p:pic>
        <p:nvPicPr>
          <p:cNvPr id="6" name="Picture 2" descr="http://images.allegrocentral.com/52/3B/ClearSite-Bordered-Dressing-3-x-4-176143-PRODUCT-MEDIUM_IMAGE.jpg"/>
          <p:cNvPicPr>
            <a:picLocks noChangeAspect="1" noChangeArrowheads="1"/>
          </p:cNvPicPr>
          <p:nvPr/>
        </p:nvPicPr>
        <p:blipFill>
          <a:blip r:embed="rId3" cstate="print"/>
          <a:srcRect/>
          <a:stretch>
            <a:fillRect/>
          </a:stretch>
        </p:blipFill>
        <p:spPr bwMode="auto">
          <a:xfrm>
            <a:off x="4572000" y="4365104"/>
            <a:ext cx="2928937" cy="2303462"/>
          </a:xfrm>
          <a:prstGeom prst="rect">
            <a:avLst/>
          </a:prstGeom>
          <a:noFill/>
          <a:ln w="3175">
            <a:noFill/>
            <a:miter lim="800000"/>
            <a:headEnd/>
            <a:tailEnd/>
          </a:ln>
        </p:spPr>
      </p:pic>
    </p:spTree>
    <p:extLst>
      <p:ext uri="{BB962C8B-B14F-4D97-AF65-F5344CB8AC3E}">
        <p14:creationId xmlns:p14="http://schemas.microsoft.com/office/powerpoint/2010/main" val="3127224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340768"/>
            <a:ext cx="8229600" cy="4785395"/>
          </a:xfrm>
          <a:solidFill>
            <a:schemeClr val="accent1">
              <a:lumMod val="60000"/>
              <a:lumOff val="40000"/>
            </a:schemeClr>
          </a:solidFill>
        </p:spPr>
        <p:txBody>
          <a:bodyPr>
            <a:noAutofit/>
          </a:bodyPr>
          <a:lstStyle/>
          <a:p>
            <a:pPr>
              <a:lnSpc>
                <a:spcPct val="100000"/>
              </a:lnSpc>
            </a:pPr>
            <a:r>
              <a:rPr lang="tr-TR" sz="2400" dirty="0" smtClean="0"/>
              <a:t>Genel </a:t>
            </a:r>
            <a:r>
              <a:rPr lang="tr-TR" sz="2400" dirty="0"/>
              <a:t>kural olarak antibiyotikler yaraya </a:t>
            </a:r>
            <a:r>
              <a:rPr lang="tr-TR" sz="2400" dirty="0" err="1"/>
              <a:t>topikal</a:t>
            </a:r>
            <a:r>
              <a:rPr lang="tr-TR" sz="2400" dirty="0"/>
              <a:t> olarak uygulanmaz. Kritik </a:t>
            </a:r>
            <a:r>
              <a:rPr lang="tr-TR" sz="2400" dirty="0" err="1"/>
              <a:t>kolonizasyon</a:t>
            </a:r>
            <a:r>
              <a:rPr lang="tr-TR" sz="2400" dirty="0"/>
              <a:t> aşamasından itibaren kullanım </a:t>
            </a:r>
            <a:r>
              <a:rPr lang="tr-TR" sz="2400" dirty="0" err="1"/>
              <a:t>endikasyonları</a:t>
            </a:r>
            <a:r>
              <a:rPr lang="tr-TR" sz="2400" dirty="0"/>
              <a:t> vardır. </a:t>
            </a:r>
            <a:r>
              <a:rPr lang="tr-TR" sz="2400" dirty="0" err="1"/>
              <a:t>Topikal</a:t>
            </a:r>
            <a:r>
              <a:rPr lang="tr-TR" sz="2400" dirty="0"/>
              <a:t> antibiyotik olarak </a:t>
            </a:r>
            <a:r>
              <a:rPr lang="tr-TR" sz="2400" dirty="0" err="1"/>
              <a:t>cadexomer</a:t>
            </a:r>
            <a:r>
              <a:rPr lang="tr-TR" sz="2400" dirty="0"/>
              <a:t> </a:t>
            </a:r>
            <a:r>
              <a:rPr lang="tr-TR" sz="2400" dirty="0" err="1"/>
              <a:t>iodine</a:t>
            </a:r>
            <a:r>
              <a:rPr lang="tr-TR" sz="2400" dirty="0"/>
              <a:t>, </a:t>
            </a:r>
            <a:r>
              <a:rPr lang="tr-TR" sz="2400" dirty="0" err="1"/>
              <a:t>chlorhexidine</a:t>
            </a:r>
            <a:r>
              <a:rPr lang="tr-TR" sz="2400" dirty="0"/>
              <a:t> ve gümüş içerikli pansuman malzemeleri tercih edilir.</a:t>
            </a:r>
          </a:p>
          <a:p>
            <a:pPr>
              <a:lnSpc>
                <a:spcPct val="100000"/>
              </a:lnSpc>
            </a:pPr>
            <a:r>
              <a:rPr lang="tr-TR" sz="2400" dirty="0"/>
              <a:t>Gümüş bakteri elektron transportunu engeller. Bakteri DNA ve sporlarına bağlanarak yapılarını bozar. Bakteri </a:t>
            </a:r>
            <a:r>
              <a:rPr lang="tr-TR" sz="2400" dirty="0" err="1"/>
              <a:t>membranındaki</a:t>
            </a:r>
            <a:r>
              <a:rPr lang="tr-TR" sz="2400" dirty="0"/>
              <a:t> reseptörlere bağlanıp reseptör fonksiyonlarını bozar. </a:t>
            </a:r>
            <a:endParaRPr lang="tr-TR" sz="2400" dirty="0" smtClean="0"/>
          </a:p>
          <a:p>
            <a:pPr>
              <a:lnSpc>
                <a:spcPct val="100000"/>
              </a:lnSpc>
            </a:pPr>
            <a:r>
              <a:rPr lang="tr-TR" sz="2400" dirty="0" err="1" smtClean="0"/>
              <a:t>Bakterisid</a:t>
            </a:r>
            <a:r>
              <a:rPr lang="tr-TR" sz="2400" dirty="0" smtClean="0"/>
              <a:t> </a:t>
            </a:r>
            <a:r>
              <a:rPr lang="tr-TR" sz="2400" dirty="0"/>
              <a:t>etkisi vardır. </a:t>
            </a:r>
            <a:endParaRPr lang="tr-TR" sz="2400" dirty="0" smtClean="0"/>
          </a:p>
          <a:p>
            <a:pPr>
              <a:lnSpc>
                <a:spcPct val="100000"/>
              </a:lnSpc>
            </a:pPr>
            <a:r>
              <a:rPr lang="tr-TR" sz="2400" dirty="0" smtClean="0"/>
              <a:t>Kolay </a:t>
            </a:r>
            <a:r>
              <a:rPr lang="tr-TR" sz="2400" dirty="0"/>
              <a:t>uygulanabilir. </a:t>
            </a:r>
            <a:endParaRPr lang="tr-TR" sz="2400" dirty="0" smtClean="0"/>
          </a:p>
          <a:p>
            <a:pPr marL="0" indent="0">
              <a:buNone/>
            </a:pPr>
            <a:r>
              <a:rPr lang="tr-TR" sz="2000" dirty="0" smtClean="0"/>
              <a:t>				</a:t>
            </a:r>
          </a:p>
        </p:txBody>
      </p:sp>
      <p:sp>
        <p:nvSpPr>
          <p:cNvPr id="3" name="Başlık 2"/>
          <p:cNvSpPr>
            <a:spLocks noGrp="1"/>
          </p:cNvSpPr>
          <p:nvPr>
            <p:ph type="title"/>
          </p:nvPr>
        </p:nvSpPr>
        <p:spPr/>
        <p:txBody>
          <a:bodyPr/>
          <a:lstStyle/>
          <a:p>
            <a:r>
              <a:rPr lang="tr-TR" dirty="0" err="1" smtClean="0"/>
              <a:t>Antibakteriyal</a:t>
            </a:r>
            <a:r>
              <a:rPr lang="tr-TR" dirty="0" smtClean="0"/>
              <a:t> </a:t>
            </a:r>
            <a:r>
              <a:rPr lang="tr-TR" dirty="0"/>
              <a:t>Örtüler</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39</a:t>
            </a:fld>
            <a:r>
              <a:rPr lang="tr-TR" smtClean="0"/>
              <a:t> / 105</a:t>
            </a:r>
            <a:endParaRPr lang="tr-TR" dirty="0"/>
          </a:p>
        </p:txBody>
      </p:sp>
    </p:spTree>
    <p:extLst>
      <p:ext uri="{BB962C8B-B14F-4D97-AF65-F5344CB8AC3E}">
        <p14:creationId xmlns:p14="http://schemas.microsoft.com/office/powerpoint/2010/main" val="170344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fontScale="90000"/>
          </a:bodyPr>
          <a:lstStyle/>
          <a:p>
            <a:r>
              <a:rPr lang="tr-TR" dirty="0" smtClean="0"/>
              <a:t>Yara İyileşmesini Etkileyen Faktörler</a:t>
            </a:r>
            <a:endParaRPr lang="tr-TR" dirty="0"/>
          </a:p>
        </p:txBody>
      </p:sp>
      <p:sp>
        <p:nvSpPr>
          <p:cNvPr id="3" name="İçerik Yer Tutucusu 2"/>
          <p:cNvSpPr>
            <a:spLocks noGrp="1"/>
          </p:cNvSpPr>
          <p:nvPr>
            <p:ph idx="1"/>
          </p:nvPr>
        </p:nvSpPr>
        <p:spPr>
          <a:xfrm>
            <a:off x="457200" y="1340768"/>
            <a:ext cx="3754760" cy="5256584"/>
          </a:xfrm>
          <a:solidFill>
            <a:schemeClr val="accent1">
              <a:lumMod val="60000"/>
              <a:lumOff val="40000"/>
            </a:schemeClr>
          </a:solidFill>
        </p:spPr>
        <p:txBody>
          <a:bodyPr>
            <a:normAutofit fontScale="92500" lnSpcReduction="10000"/>
          </a:bodyPr>
          <a:lstStyle/>
          <a:p>
            <a:pPr>
              <a:lnSpc>
                <a:spcPct val="100000"/>
              </a:lnSpc>
            </a:pPr>
            <a:r>
              <a:rPr lang="tr-TR" sz="2800" dirty="0"/>
              <a:t>Yaş</a:t>
            </a:r>
          </a:p>
          <a:p>
            <a:pPr>
              <a:lnSpc>
                <a:spcPct val="100000"/>
              </a:lnSpc>
            </a:pPr>
            <a:r>
              <a:rPr lang="tr-TR" sz="2800" dirty="0"/>
              <a:t>Alkol ve sigara kullanımı</a:t>
            </a:r>
          </a:p>
          <a:p>
            <a:pPr>
              <a:lnSpc>
                <a:spcPct val="100000"/>
              </a:lnSpc>
            </a:pPr>
            <a:r>
              <a:rPr lang="tr-TR" sz="2800" dirty="0"/>
              <a:t>Şişmanlık</a:t>
            </a:r>
          </a:p>
          <a:p>
            <a:pPr>
              <a:lnSpc>
                <a:spcPct val="100000"/>
              </a:lnSpc>
            </a:pPr>
            <a:r>
              <a:rPr lang="tr-TR" sz="2800" dirty="0"/>
              <a:t>Karın içi basıncında artma</a:t>
            </a:r>
          </a:p>
          <a:p>
            <a:pPr>
              <a:lnSpc>
                <a:spcPct val="100000"/>
              </a:lnSpc>
            </a:pPr>
            <a:r>
              <a:rPr lang="tr-TR" sz="2800" dirty="0"/>
              <a:t>İlaçlar</a:t>
            </a:r>
          </a:p>
          <a:p>
            <a:pPr>
              <a:lnSpc>
                <a:spcPct val="100000"/>
              </a:lnSpc>
            </a:pPr>
            <a:r>
              <a:rPr lang="tr-TR" sz="2800" dirty="0"/>
              <a:t>Radyasyon</a:t>
            </a:r>
          </a:p>
          <a:p>
            <a:pPr>
              <a:lnSpc>
                <a:spcPct val="100000"/>
              </a:lnSpc>
            </a:pPr>
            <a:r>
              <a:rPr lang="tr-TR" sz="2800" dirty="0" smtClean="0"/>
              <a:t>Ödem</a:t>
            </a:r>
          </a:p>
          <a:p>
            <a:pPr>
              <a:lnSpc>
                <a:spcPct val="100000"/>
              </a:lnSpc>
            </a:pPr>
            <a:r>
              <a:rPr lang="tr-TR" sz="2800" dirty="0" smtClean="0"/>
              <a:t>Basınç</a:t>
            </a:r>
            <a:endParaRPr lang="tr-TR" sz="2800" dirty="0"/>
          </a:p>
          <a:p>
            <a:pPr>
              <a:lnSpc>
                <a:spcPct val="100000"/>
              </a:lnSpc>
            </a:pPr>
            <a:endParaRPr lang="tr-TR" sz="2800" dirty="0" smtClean="0"/>
          </a:p>
          <a:p>
            <a:pPr marL="0" indent="0">
              <a:lnSpc>
                <a:spcPct val="100000"/>
              </a:lnSpc>
              <a:buNone/>
            </a:pPr>
            <a:r>
              <a:rPr lang="tr-TR" sz="2800" dirty="0"/>
              <a:t>	</a:t>
            </a:r>
            <a:r>
              <a:rPr lang="tr-TR" sz="2800" dirty="0" smtClean="0"/>
              <a:t>	</a:t>
            </a:r>
            <a:r>
              <a:rPr lang="tr-TR" sz="1100" dirty="0" smtClean="0"/>
              <a:t>	</a:t>
            </a:r>
            <a:endParaRPr lang="tr-TR" sz="1200" dirty="0"/>
          </a:p>
        </p:txBody>
      </p:sp>
      <p:sp>
        <p:nvSpPr>
          <p:cNvPr id="5" name="İçerik Yer Tutucusu 2"/>
          <p:cNvSpPr txBox="1">
            <a:spLocks/>
          </p:cNvSpPr>
          <p:nvPr/>
        </p:nvSpPr>
        <p:spPr>
          <a:xfrm>
            <a:off x="4788024" y="1484784"/>
            <a:ext cx="3754760" cy="5112568"/>
          </a:xfrm>
          <a:prstGeom prst="rect">
            <a:avLst/>
          </a:prstGeom>
          <a:solidFill>
            <a:schemeClr val="accent1">
              <a:lumMod val="60000"/>
              <a:lumOff val="40000"/>
            </a:schemeClr>
          </a:solidFill>
        </p:spPr>
        <p:txBody>
          <a:bodyPr vert="horz" lIns="91440" tIns="45720" rIns="91440" bIns="45720" rtlCol="0">
            <a:normAutofit/>
          </a:bodyPr>
          <a:lstStyle/>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Kronik hastalıklar</a:t>
            </a:r>
          </a:p>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Kan dolaşımı</a:t>
            </a:r>
          </a:p>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Beslenme</a:t>
            </a:r>
          </a:p>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Enfeksiyon</a:t>
            </a:r>
          </a:p>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Yaralanmanın özelliği</a:t>
            </a:r>
          </a:p>
          <a:p>
            <a:pPr marL="342900" marR="0" lvl="0" indent="-342900" algn="l" defTabSz="914400" rtl="0" eaLnBrk="1" fontAlgn="auto" latinLnBrk="0" hangingPunct="1">
              <a:spcBef>
                <a:spcPct val="2000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solidFill>
                  <a:schemeClr val="tx1"/>
                </a:solidFill>
                <a:effectLst/>
                <a:uLnTx/>
                <a:uFillTx/>
                <a:latin typeface="Trebuchet MS" pitchFamily="34" charset="0"/>
                <a:ea typeface="+mn-ea"/>
                <a:cs typeface="+mn-cs"/>
              </a:rPr>
              <a:t>Cerrahi teknik, kullanılan dikiş malzemesi ve tekniği,  bölgenin hazırlığı, dikişlerin alınma zamanı</a:t>
            </a: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tr-TR" sz="1100" b="0" i="0" u="none" strike="noStrike" kern="1200" cap="none" spc="0" normalizeH="0" baseline="0" noProof="0" dirty="0" smtClean="0">
                <a:ln>
                  <a:noFill/>
                </a:ln>
                <a:solidFill>
                  <a:schemeClr val="tx1"/>
                </a:solidFill>
                <a:effectLst/>
                <a:uLnTx/>
                <a:uFillTx/>
                <a:latin typeface="Trebuchet MS" pitchFamily="34" charset="0"/>
                <a:ea typeface="+mn-ea"/>
                <a:cs typeface="+mn-cs"/>
              </a:rPr>
              <a:t>	</a:t>
            </a:r>
          </a:p>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tr-TR" sz="1100" b="0" i="0" u="none" strike="noStrike" kern="1200" cap="none" spc="0" normalizeH="0" baseline="0" noProof="0" dirty="0" smtClean="0">
                <a:ln>
                  <a:noFill/>
                </a:ln>
                <a:solidFill>
                  <a:schemeClr val="tx1"/>
                </a:solidFill>
                <a:effectLst/>
                <a:uLnTx/>
                <a:uFillTx/>
                <a:latin typeface="Trebuchet MS" pitchFamily="34" charset="0"/>
                <a:ea typeface="+mn-ea"/>
                <a:cs typeface="+mn-cs"/>
              </a:rPr>
              <a:t>			</a:t>
            </a:r>
            <a:endParaRPr kumimoji="0" lang="tr-TR" sz="1200" b="0" i="0" u="none" strike="noStrike" kern="1200" cap="none" spc="0" normalizeH="0" baseline="0" noProof="0" dirty="0">
              <a:ln>
                <a:noFill/>
              </a:ln>
              <a:solidFill>
                <a:schemeClr val="tx1"/>
              </a:solidFill>
              <a:effectLst/>
              <a:uLnTx/>
              <a:uFillTx/>
              <a:latin typeface="Trebuchet MS" pitchFamily="34" charset="0"/>
              <a:ea typeface="+mn-ea"/>
              <a:cs typeface="+mn-cs"/>
            </a:endParaRPr>
          </a:p>
        </p:txBody>
      </p:sp>
      <p:sp>
        <p:nvSpPr>
          <p:cNvPr id="8" name="7 Slayt Numarası Yer Tutucusu"/>
          <p:cNvSpPr>
            <a:spLocks noGrp="1"/>
          </p:cNvSpPr>
          <p:nvPr>
            <p:ph type="sldNum" sz="quarter" idx="12"/>
          </p:nvPr>
        </p:nvSpPr>
        <p:spPr/>
        <p:txBody>
          <a:bodyPr/>
          <a:lstStyle/>
          <a:p>
            <a:fld id="{81590336-76D9-4B1C-A85F-23601D4E4147}" type="slidenum">
              <a:rPr lang="tr-TR" smtClean="0"/>
              <a:pPr/>
              <a:t>4</a:t>
            </a:fld>
            <a:r>
              <a:rPr lang="tr-TR" smtClean="0"/>
              <a:t> / 105</a:t>
            </a:r>
            <a:endParaRPr lang="tr-TR" dirty="0"/>
          </a:p>
        </p:txBody>
      </p:sp>
    </p:spTree>
    <p:extLst>
      <p:ext uri="{BB962C8B-B14F-4D97-AF65-F5344CB8AC3E}">
        <p14:creationId xmlns:p14="http://schemas.microsoft.com/office/powerpoint/2010/main" val="2462474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28801"/>
            <a:ext cx="611223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Slayt Numarası Yer Tutucusu"/>
          <p:cNvSpPr>
            <a:spLocks noGrp="1"/>
          </p:cNvSpPr>
          <p:nvPr>
            <p:ph type="sldNum" sz="quarter" idx="12"/>
          </p:nvPr>
        </p:nvSpPr>
        <p:spPr/>
        <p:txBody>
          <a:bodyPr/>
          <a:lstStyle/>
          <a:p>
            <a:fld id="{81590336-76D9-4B1C-A85F-23601D4E4147}" type="slidenum">
              <a:rPr lang="tr-TR" smtClean="0"/>
              <a:pPr/>
              <a:t>40</a:t>
            </a:fld>
            <a:r>
              <a:rPr lang="tr-TR" smtClean="0"/>
              <a:t> / 105</a:t>
            </a:r>
            <a:endParaRPr lang="tr-TR" dirty="0"/>
          </a:p>
        </p:txBody>
      </p:sp>
    </p:spTree>
    <p:extLst>
      <p:ext uri="{BB962C8B-B14F-4D97-AF65-F5344CB8AC3E}">
        <p14:creationId xmlns:p14="http://schemas.microsoft.com/office/powerpoint/2010/main" val="434423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a:bodyPr>
          <a:lstStyle/>
          <a:p>
            <a:r>
              <a:rPr lang="nn-NO" dirty="0"/>
              <a:t>Elektrik </a:t>
            </a:r>
            <a:r>
              <a:rPr lang="nn-NO" dirty="0" smtClean="0"/>
              <a:t>Stimülasyonu</a:t>
            </a:r>
            <a:endParaRPr lang="tr-TR" dirty="0"/>
          </a:p>
        </p:txBody>
      </p:sp>
      <p:sp>
        <p:nvSpPr>
          <p:cNvPr id="3" name="İçerik Yer Tutucusu 2"/>
          <p:cNvSpPr>
            <a:spLocks noGrp="1"/>
          </p:cNvSpPr>
          <p:nvPr>
            <p:ph idx="1"/>
          </p:nvPr>
        </p:nvSpPr>
        <p:spPr>
          <a:xfrm>
            <a:off x="457200" y="1600200"/>
            <a:ext cx="8229600" cy="4925144"/>
          </a:xfrm>
          <a:solidFill>
            <a:schemeClr val="accent1">
              <a:lumMod val="60000"/>
              <a:lumOff val="40000"/>
            </a:schemeClr>
          </a:solidFill>
        </p:spPr>
        <p:txBody>
          <a:bodyPr>
            <a:normAutofit fontScale="25000" lnSpcReduction="20000"/>
          </a:bodyPr>
          <a:lstStyle/>
          <a:p>
            <a:r>
              <a:rPr lang="tr-TR" sz="8000" dirty="0" smtClean="0"/>
              <a:t>Elektrik </a:t>
            </a:r>
            <a:r>
              <a:rPr lang="tr-TR" sz="8000" dirty="0" err="1" smtClean="0"/>
              <a:t>stimülasyonu</a:t>
            </a:r>
            <a:r>
              <a:rPr lang="tr-TR" sz="8000" dirty="0" smtClean="0"/>
              <a:t> 1960’’lı yıllardan beri yara iyileşmesi için kullanılmaktadır. </a:t>
            </a:r>
          </a:p>
          <a:p>
            <a:r>
              <a:rPr lang="tr-TR" sz="8000" dirty="0" smtClean="0"/>
              <a:t>Elektrik </a:t>
            </a:r>
            <a:r>
              <a:rPr lang="tr-TR" sz="8000" dirty="0"/>
              <a:t>akımı ile </a:t>
            </a:r>
            <a:r>
              <a:rPr lang="tr-TR" sz="8000" dirty="0" err="1"/>
              <a:t>stimüle</a:t>
            </a:r>
            <a:r>
              <a:rPr lang="tr-TR" sz="8000" dirty="0"/>
              <a:t> edilen yaralarda, </a:t>
            </a:r>
            <a:r>
              <a:rPr lang="tr-TR" sz="8000" dirty="0" err="1" smtClean="0"/>
              <a:t>fibroblastların</a:t>
            </a:r>
            <a:r>
              <a:rPr lang="tr-TR" sz="8000" dirty="0" smtClean="0"/>
              <a:t> </a:t>
            </a:r>
            <a:r>
              <a:rPr lang="tr-TR" sz="8000" dirty="0"/>
              <a:t>sayıca çoğaldığı, </a:t>
            </a:r>
            <a:r>
              <a:rPr lang="tr-TR" sz="8000" dirty="0" err="1" smtClean="0"/>
              <a:t>kollajen</a:t>
            </a:r>
            <a:r>
              <a:rPr lang="tr-TR" sz="8000" dirty="0" smtClean="0"/>
              <a:t> </a:t>
            </a:r>
            <a:r>
              <a:rPr lang="tr-TR" sz="8000" dirty="0"/>
              <a:t>ve DNA sentezinin </a:t>
            </a:r>
            <a:r>
              <a:rPr lang="tr-TR" sz="8000" dirty="0" smtClean="0"/>
              <a:t>arttığı, yaralı </a:t>
            </a:r>
            <a:r>
              <a:rPr lang="tr-TR" sz="8000" dirty="0"/>
              <a:t>bölgedeki kan </a:t>
            </a:r>
            <a:r>
              <a:rPr lang="tr-TR" sz="8000" dirty="0" smtClean="0"/>
              <a:t>akımının arttığı görülmüştür. </a:t>
            </a:r>
          </a:p>
          <a:p>
            <a:r>
              <a:rPr lang="tr-TR" sz="8000" dirty="0" smtClean="0"/>
              <a:t>Ayrıca </a:t>
            </a:r>
            <a:r>
              <a:rPr lang="tr-TR" sz="8000" dirty="0"/>
              <a:t>yara iyileşmesi sırasında görülebilen komplikasyonlarda (</a:t>
            </a:r>
            <a:r>
              <a:rPr lang="tr-TR" sz="8000" dirty="0" err="1"/>
              <a:t>hipertrofik</a:t>
            </a:r>
            <a:r>
              <a:rPr lang="tr-TR" sz="8000" dirty="0"/>
              <a:t> </a:t>
            </a:r>
            <a:r>
              <a:rPr lang="tr-TR" sz="8000" dirty="0" err="1"/>
              <a:t>skar</a:t>
            </a:r>
            <a:r>
              <a:rPr lang="tr-TR" sz="8000" dirty="0"/>
              <a:t> oluşumu gibi) rolü olduğu düşünülen </a:t>
            </a:r>
            <a:r>
              <a:rPr lang="tr-TR" sz="8000" dirty="0" err="1"/>
              <a:t>mast</a:t>
            </a:r>
            <a:r>
              <a:rPr lang="tr-TR" sz="8000" dirty="0"/>
              <a:t> hücrelerinin de elektrik </a:t>
            </a:r>
            <a:r>
              <a:rPr lang="tr-TR" sz="8000" dirty="0" err="1"/>
              <a:t>stimülasyonu</a:t>
            </a:r>
            <a:r>
              <a:rPr lang="tr-TR" sz="8000" dirty="0"/>
              <a:t> sonucu sayıca azaldığı gözlenmiştir. </a:t>
            </a:r>
            <a:endParaRPr lang="tr-TR" sz="8000" dirty="0" smtClean="0"/>
          </a:p>
          <a:p>
            <a:r>
              <a:rPr lang="tr-TR" sz="8000" dirty="0" smtClean="0"/>
              <a:t>Ancak uygulanacağı </a:t>
            </a:r>
            <a:r>
              <a:rPr lang="tr-TR" sz="8000" dirty="0"/>
              <a:t>yara tipi, uygulama biçimi, yoğunluğu, süresi, polaritesi gibi değişkenler henüz standart bir biçimde </a:t>
            </a:r>
            <a:r>
              <a:rPr lang="tr-TR" sz="8000" dirty="0" smtClean="0"/>
              <a:t>belirlenmemiştir.</a:t>
            </a:r>
          </a:p>
          <a:p>
            <a:pPr marL="0" indent="0">
              <a:buNone/>
            </a:pPr>
            <a:endParaRPr lang="tr-TR" sz="4000" dirty="0" smtClean="0"/>
          </a:p>
          <a:p>
            <a:pPr marL="0" indent="0">
              <a:buNone/>
            </a:pPr>
            <a:endParaRPr lang="tr-TR" sz="2500" dirty="0"/>
          </a:p>
          <a:p>
            <a:pPr marL="0" indent="0">
              <a:buNone/>
            </a:pPr>
            <a:endParaRPr lang="tr-TR" sz="2500" dirty="0" smtClean="0"/>
          </a:p>
          <a:p>
            <a:pPr marL="0" indent="0">
              <a:buNone/>
            </a:pPr>
            <a:endParaRPr lang="tr-TR" dirty="0" smtClean="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41</a:t>
            </a:fld>
            <a:r>
              <a:rPr lang="tr-TR" smtClean="0"/>
              <a:t> / 105</a:t>
            </a:r>
            <a:endParaRPr lang="tr-TR" dirty="0"/>
          </a:p>
        </p:txBody>
      </p:sp>
    </p:spTree>
    <p:extLst>
      <p:ext uri="{BB962C8B-B14F-4D97-AF65-F5344CB8AC3E}">
        <p14:creationId xmlns:p14="http://schemas.microsoft.com/office/powerpoint/2010/main" val="2796373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628800"/>
            <a:ext cx="342741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628800"/>
            <a:ext cx="4317722"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2627784" y="5229200"/>
            <a:ext cx="3600400" cy="369332"/>
          </a:xfrm>
          <a:prstGeom prst="rect">
            <a:avLst/>
          </a:prstGeom>
          <a:noFill/>
        </p:spPr>
        <p:txBody>
          <a:bodyPr wrap="square" rtlCol="0">
            <a:spAutoFit/>
          </a:bodyPr>
          <a:lstStyle/>
          <a:p>
            <a:r>
              <a:rPr lang="tr-TR" dirty="0" smtClean="0"/>
              <a:t>(</a:t>
            </a:r>
            <a:r>
              <a:rPr lang="tr-TR" dirty="0" err="1" smtClean="0"/>
              <a:t>Houghton</a:t>
            </a:r>
            <a:r>
              <a:rPr lang="tr-TR" dirty="0" smtClean="0"/>
              <a:t> </a:t>
            </a:r>
            <a:r>
              <a:rPr lang="tr-TR" dirty="0"/>
              <a:t>ve ark. </a:t>
            </a:r>
            <a:r>
              <a:rPr lang="tr-TR" dirty="0" smtClean="0"/>
              <a:t>2003)</a:t>
            </a:r>
            <a:endParaRPr lang="tr-TR" dirty="0"/>
          </a:p>
        </p:txBody>
      </p:sp>
      <p:sp>
        <p:nvSpPr>
          <p:cNvPr id="6" name="Slayt Numarası Yer Tutucusu 5"/>
          <p:cNvSpPr>
            <a:spLocks noGrp="1"/>
          </p:cNvSpPr>
          <p:nvPr>
            <p:ph type="sldNum" sz="quarter" idx="12"/>
          </p:nvPr>
        </p:nvSpPr>
        <p:spPr/>
        <p:txBody>
          <a:bodyPr/>
          <a:lstStyle/>
          <a:p>
            <a:fld id="{81590336-76D9-4B1C-A85F-23601D4E4147}" type="slidenum">
              <a:rPr lang="tr-TR" smtClean="0"/>
              <a:pPr/>
              <a:t>42</a:t>
            </a:fld>
            <a:r>
              <a:rPr lang="tr-TR" smtClean="0"/>
              <a:t> / 105</a:t>
            </a:r>
            <a:endParaRPr lang="tr-TR" dirty="0"/>
          </a:p>
        </p:txBody>
      </p:sp>
    </p:spTree>
    <p:extLst>
      <p:ext uri="{BB962C8B-B14F-4D97-AF65-F5344CB8AC3E}">
        <p14:creationId xmlns:p14="http://schemas.microsoft.com/office/powerpoint/2010/main" val="121459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normAutofit/>
          </a:bodyPr>
          <a:lstStyle/>
          <a:p>
            <a:r>
              <a:rPr lang="tr-TR" dirty="0"/>
              <a:t>Ultrason </a:t>
            </a:r>
            <a:r>
              <a:rPr lang="tr-TR" dirty="0" smtClean="0"/>
              <a:t>ve </a:t>
            </a:r>
            <a:r>
              <a:rPr lang="tr-TR" dirty="0"/>
              <a:t>Yara </a:t>
            </a:r>
            <a:r>
              <a:rPr lang="tr-TR" dirty="0" smtClean="0"/>
              <a:t>İyileşmesi</a:t>
            </a:r>
            <a:endParaRPr lang="tr-TR" dirty="0"/>
          </a:p>
        </p:txBody>
      </p:sp>
      <p:sp>
        <p:nvSpPr>
          <p:cNvPr id="3" name="İçerik Yer Tutucusu 2"/>
          <p:cNvSpPr>
            <a:spLocks noGrp="1"/>
          </p:cNvSpPr>
          <p:nvPr>
            <p:ph idx="1"/>
          </p:nvPr>
        </p:nvSpPr>
        <p:spPr>
          <a:xfrm>
            <a:off x="467544" y="1052736"/>
            <a:ext cx="8229600" cy="5616624"/>
          </a:xfrm>
          <a:solidFill>
            <a:schemeClr val="accent1">
              <a:lumMod val="60000"/>
              <a:lumOff val="40000"/>
            </a:schemeClr>
          </a:solidFill>
        </p:spPr>
        <p:txBody>
          <a:bodyPr>
            <a:normAutofit fontScale="47500" lnSpcReduction="20000"/>
          </a:bodyPr>
          <a:lstStyle/>
          <a:p>
            <a:endParaRPr lang="tr-TR" dirty="0"/>
          </a:p>
          <a:p>
            <a:r>
              <a:rPr lang="tr-TR" dirty="0"/>
              <a:t>Ultrason temelde elektrik enerjisini ses dalgalarına çevirerek yüksek frekanslı titreşim veren bir sistemdir. </a:t>
            </a:r>
          </a:p>
          <a:p>
            <a:r>
              <a:rPr lang="tr-TR" dirty="0" smtClean="0"/>
              <a:t>Düşük </a:t>
            </a:r>
            <a:r>
              <a:rPr lang="tr-TR" dirty="0"/>
              <a:t>yoğunlukta "</a:t>
            </a:r>
            <a:r>
              <a:rPr lang="tr-TR" dirty="0" err="1"/>
              <a:t>pulse</a:t>
            </a:r>
            <a:r>
              <a:rPr lang="tr-TR" dirty="0"/>
              <a:t>" ultrason </a:t>
            </a:r>
            <a:r>
              <a:rPr lang="tr-TR" dirty="0" smtClean="0"/>
              <a:t>uygulandığında </a:t>
            </a:r>
            <a:r>
              <a:rPr lang="tr-TR" dirty="0"/>
              <a:t>dokuda </a:t>
            </a:r>
            <a:r>
              <a:rPr lang="tr-TR" dirty="0" err="1"/>
              <a:t>mikroskopik</a:t>
            </a:r>
            <a:r>
              <a:rPr lang="tr-TR" dirty="0"/>
              <a:t> düzeyde </a:t>
            </a:r>
            <a:r>
              <a:rPr lang="tr-TR" dirty="0" smtClean="0"/>
              <a:t>meydana gelen hava </a:t>
            </a:r>
            <a:r>
              <a:rPr lang="tr-TR" dirty="0"/>
              <a:t>kabarcıkları </a:t>
            </a:r>
            <a:r>
              <a:rPr lang="tr-TR" dirty="0" smtClean="0"/>
              <a:t>titreşim </a:t>
            </a:r>
            <a:r>
              <a:rPr lang="tr-TR" dirty="0"/>
              <a:t>oluşturarak hücre </a:t>
            </a:r>
            <a:r>
              <a:rPr lang="tr-TR" dirty="0" err="1"/>
              <a:t>membran</a:t>
            </a:r>
            <a:r>
              <a:rPr lang="tr-TR" dirty="0"/>
              <a:t> geçirgenliğinde geçici değişiklilere neden olur. </a:t>
            </a:r>
            <a:endParaRPr lang="tr-TR" dirty="0" smtClean="0"/>
          </a:p>
          <a:p>
            <a:r>
              <a:rPr lang="tr-TR" dirty="0" smtClean="0"/>
              <a:t>Ultrasonun </a:t>
            </a:r>
            <a:r>
              <a:rPr lang="tr-TR" dirty="0"/>
              <a:t>dokuda yaptığı bir diğer etki de ölçülebilir kararlı bir mekanik güç oluşturmasıdır. Bu güç dokunun pek akışkan olmayan sıvı kısmında bir dolaşım akımı oluşturur. Bu akım hücre </a:t>
            </a:r>
            <a:r>
              <a:rPr lang="tr-TR" dirty="0" err="1"/>
              <a:t>membranını</a:t>
            </a:r>
            <a:r>
              <a:rPr lang="tr-TR" dirty="0"/>
              <a:t> geçerken yine </a:t>
            </a:r>
            <a:r>
              <a:rPr lang="tr-TR" dirty="0" err="1"/>
              <a:t>membran</a:t>
            </a:r>
            <a:r>
              <a:rPr lang="tr-TR" dirty="0"/>
              <a:t> geçirgenliğinde değişikliğe neden olur ve difüzyon düzeyi artar. </a:t>
            </a:r>
            <a:endParaRPr lang="tr-TR" dirty="0" smtClean="0"/>
          </a:p>
          <a:p>
            <a:r>
              <a:rPr lang="tr-TR" dirty="0" smtClean="0"/>
              <a:t>Ayrıca </a:t>
            </a:r>
            <a:r>
              <a:rPr lang="tr-TR" dirty="0" err="1"/>
              <a:t>fibroblast</a:t>
            </a:r>
            <a:r>
              <a:rPr lang="tr-TR" dirty="0"/>
              <a:t>, </a:t>
            </a:r>
            <a:r>
              <a:rPr lang="tr-TR" dirty="0" err="1"/>
              <a:t>makrofaj</a:t>
            </a:r>
            <a:r>
              <a:rPr lang="tr-TR" dirty="0"/>
              <a:t> gibi hücreleri ve yeni damar oluşumunu da direk olarak </a:t>
            </a:r>
            <a:r>
              <a:rPr lang="tr-TR" dirty="0" err="1"/>
              <a:t>stimüle</a:t>
            </a:r>
            <a:r>
              <a:rPr lang="tr-TR" dirty="0"/>
              <a:t> ettiği </a:t>
            </a:r>
            <a:r>
              <a:rPr lang="tr-TR" dirty="0" smtClean="0"/>
              <a:t>gösterilmiştir.</a:t>
            </a:r>
          </a:p>
          <a:p>
            <a:r>
              <a:rPr lang="tr-TR" dirty="0" smtClean="0"/>
              <a:t>Ancak </a:t>
            </a:r>
            <a:r>
              <a:rPr lang="tr-TR" dirty="0"/>
              <a:t>ultrasonun </a:t>
            </a:r>
            <a:r>
              <a:rPr lang="tr-TR" dirty="0" err="1"/>
              <a:t>tedevi</a:t>
            </a:r>
            <a:r>
              <a:rPr lang="tr-TR" dirty="0"/>
              <a:t> başlığının sabit tutulmasından veya sürekli yüksek yoğunlukta ultrason uygulanmasından kaynaklanabilecek doku hasarı etkisinin de tedavi sırasında göz ardı edilmemesi </a:t>
            </a:r>
            <a:r>
              <a:rPr lang="tr-TR" dirty="0" smtClean="0"/>
              <a:t>gerekmektedir.</a:t>
            </a:r>
            <a:endParaRPr lang="tr-TR" dirty="0"/>
          </a:p>
          <a:p>
            <a:endParaRPr lang="tr-TR" dirty="0"/>
          </a:p>
          <a:p>
            <a:pPr marL="0" indent="0">
              <a:buNone/>
            </a:pPr>
            <a:r>
              <a:rPr lang="tr-TR" dirty="0"/>
              <a:t>	</a:t>
            </a:r>
            <a:endParaRPr lang="tr-TR" sz="29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43</a:t>
            </a:fld>
            <a:r>
              <a:rPr lang="tr-TR" smtClean="0"/>
              <a:t> / 105</a:t>
            </a:r>
            <a:endParaRPr lang="tr-TR" dirty="0"/>
          </a:p>
        </p:txBody>
      </p:sp>
    </p:spTree>
    <p:extLst>
      <p:ext uri="{BB962C8B-B14F-4D97-AF65-F5344CB8AC3E}">
        <p14:creationId xmlns:p14="http://schemas.microsoft.com/office/powerpoint/2010/main" val="3070645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Lazer </a:t>
            </a:r>
            <a:r>
              <a:rPr lang="tr-TR" dirty="0" smtClean="0"/>
              <a:t>ve </a:t>
            </a:r>
            <a:r>
              <a:rPr lang="tr-TR" dirty="0"/>
              <a:t>Yara İyileşmesi</a:t>
            </a:r>
          </a:p>
        </p:txBody>
      </p:sp>
      <p:sp>
        <p:nvSpPr>
          <p:cNvPr id="3" name="İçerik Yer Tutucusu 2"/>
          <p:cNvSpPr>
            <a:spLocks noGrp="1"/>
          </p:cNvSpPr>
          <p:nvPr>
            <p:ph idx="1"/>
          </p:nvPr>
        </p:nvSpPr>
        <p:spPr>
          <a:solidFill>
            <a:schemeClr val="accent1">
              <a:lumMod val="60000"/>
              <a:lumOff val="40000"/>
            </a:schemeClr>
          </a:solidFill>
        </p:spPr>
        <p:txBody>
          <a:bodyPr>
            <a:normAutofit fontScale="55000" lnSpcReduction="20000"/>
          </a:bodyPr>
          <a:lstStyle/>
          <a:p>
            <a:r>
              <a:rPr lang="tr-TR" dirty="0"/>
              <a:t>Lazer </a:t>
            </a:r>
            <a:r>
              <a:rPr lang="tr-TR" dirty="0" smtClean="0"/>
              <a:t>teknolojisi  yara </a:t>
            </a:r>
            <a:r>
              <a:rPr lang="tr-TR" dirty="0"/>
              <a:t>iyileşmesine katkıda bulunmak, kesi dudaklarını birleştirmek ve </a:t>
            </a:r>
            <a:r>
              <a:rPr lang="tr-TR" dirty="0" err="1"/>
              <a:t>keloidleri</a:t>
            </a:r>
            <a:r>
              <a:rPr lang="tr-TR" dirty="0"/>
              <a:t> tedavi etmek gibi uygulamaları kapsamaktadır. </a:t>
            </a:r>
            <a:endParaRPr lang="tr-TR" dirty="0" smtClean="0"/>
          </a:p>
          <a:p>
            <a:r>
              <a:rPr lang="tr-TR" dirty="0" smtClean="0"/>
              <a:t>Moleküler </a:t>
            </a:r>
            <a:r>
              <a:rPr lang="tr-TR" dirty="0"/>
              <a:t>ve hücresel düzeydeki ısı dışı etkileri ile yara iyileşmesine katkıda bulundukları ileri sürülmektedir </a:t>
            </a:r>
            <a:r>
              <a:rPr lang="tr-TR" dirty="0" smtClean="0"/>
              <a:t>.</a:t>
            </a:r>
          </a:p>
          <a:p>
            <a:r>
              <a:rPr lang="tr-TR" dirty="0" smtClean="0"/>
              <a:t>Yara </a:t>
            </a:r>
            <a:r>
              <a:rPr lang="tr-TR" dirty="0"/>
              <a:t>iyileşmesine katkıda bulunmak amacı ile çalışmalarda Düşük Enerjili Lazer Işınları (DELİ) kullanılmaktadır. Bu ışınlar bilinen lazer ışınları gibi seçici </a:t>
            </a:r>
            <a:r>
              <a:rPr lang="tr-TR" dirty="0" err="1"/>
              <a:t>fototermolizis</a:t>
            </a:r>
            <a:r>
              <a:rPr lang="tr-TR" dirty="0"/>
              <a:t> yapmazlar. Kesici ya da dokuyu buharlaştırıcı özelliklere sahip değildirler. Moleküler ve hücresel düzeydeki ısı dışı etkileri ile yara iyileşmesine katkıda bulundukları ileri </a:t>
            </a:r>
            <a:r>
              <a:rPr lang="tr-TR" dirty="0" smtClean="0"/>
              <a:t>sürülmektedir.</a:t>
            </a:r>
          </a:p>
          <a:p>
            <a:pPr marL="0" indent="0">
              <a:buNone/>
            </a:pPr>
            <a:endParaRPr lang="tr-TR" sz="2500" dirty="0" smtClean="0"/>
          </a:p>
          <a:p>
            <a:pPr marL="0" indent="0">
              <a:buNone/>
            </a:pPr>
            <a:r>
              <a:rPr lang="tr-TR" sz="2500" dirty="0" smtClean="0"/>
              <a:t>(Yalçın </a:t>
            </a:r>
            <a:r>
              <a:rPr lang="tr-TR" sz="2500" dirty="0"/>
              <a:t>ve </a:t>
            </a:r>
            <a:r>
              <a:rPr lang="tr-TR" sz="2500" dirty="0" err="1"/>
              <a:t>Özkalp</a:t>
            </a:r>
            <a:r>
              <a:rPr lang="tr-TR" sz="2500" dirty="0"/>
              <a:t> </a:t>
            </a:r>
            <a:r>
              <a:rPr lang="tr-TR" sz="2500" dirty="0" smtClean="0"/>
              <a:t>2005, </a:t>
            </a:r>
            <a:r>
              <a:rPr lang="tr-TR" sz="2500" dirty="0" err="1"/>
              <a:t>Reddy</a:t>
            </a:r>
            <a:r>
              <a:rPr lang="tr-TR" sz="2500" dirty="0"/>
              <a:t>, </a:t>
            </a:r>
            <a:r>
              <a:rPr lang="tr-TR" sz="2500" dirty="0" err="1"/>
              <a:t>Stehno-Bittel</a:t>
            </a:r>
            <a:r>
              <a:rPr lang="tr-TR" sz="2500" dirty="0"/>
              <a:t> ve </a:t>
            </a:r>
            <a:r>
              <a:rPr lang="tr-TR" sz="2500" dirty="0" err="1"/>
              <a:t>Enwemeka</a:t>
            </a:r>
            <a:r>
              <a:rPr lang="tr-TR" sz="2500" dirty="0"/>
              <a:t> 2001</a:t>
            </a:r>
            <a:r>
              <a:rPr lang="tr-TR" sz="2500" dirty="0" smtClean="0"/>
              <a:t>)</a:t>
            </a:r>
            <a:endParaRPr lang="tr-TR" sz="2500" dirty="0"/>
          </a:p>
          <a:p>
            <a:endParaRPr lang="tr-TR" dirty="0"/>
          </a:p>
        </p:txBody>
      </p:sp>
      <p:sp>
        <p:nvSpPr>
          <p:cNvPr id="6" name="Slayt Numarası Yer Tutucusu 5"/>
          <p:cNvSpPr>
            <a:spLocks noGrp="1"/>
          </p:cNvSpPr>
          <p:nvPr>
            <p:ph type="sldNum" sz="quarter" idx="12"/>
          </p:nvPr>
        </p:nvSpPr>
        <p:spPr/>
        <p:txBody>
          <a:bodyPr/>
          <a:lstStyle/>
          <a:p>
            <a:fld id="{81590336-76D9-4B1C-A85F-23601D4E4147}" type="slidenum">
              <a:rPr lang="tr-TR" smtClean="0"/>
              <a:pPr/>
              <a:t>44</a:t>
            </a:fld>
            <a:r>
              <a:rPr lang="tr-TR" smtClean="0"/>
              <a:t> / 105</a:t>
            </a:r>
            <a:endParaRPr lang="tr-TR" dirty="0"/>
          </a:p>
        </p:txBody>
      </p:sp>
    </p:spTree>
    <p:extLst>
      <p:ext uri="{BB962C8B-B14F-4D97-AF65-F5344CB8AC3E}">
        <p14:creationId xmlns:p14="http://schemas.microsoft.com/office/powerpoint/2010/main" val="2182238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normAutofit/>
          </a:bodyPr>
          <a:lstStyle/>
          <a:p>
            <a:r>
              <a:rPr lang="tr-TR" dirty="0"/>
              <a:t>Ozon Terapisi </a:t>
            </a:r>
            <a:r>
              <a:rPr lang="tr-TR" dirty="0" smtClean="0"/>
              <a:t>ve </a:t>
            </a:r>
            <a:r>
              <a:rPr lang="tr-TR" dirty="0"/>
              <a:t>Yara </a:t>
            </a:r>
            <a:r>
              <a:rPr lang="tr-TR" dirty="0" smtClean="0"/>
              <a:t>İyileşmesi</a:t>
            </a:r>
            <a:endParaRPr lang="tr-TR" dirty="0"/>
          </a:p>
        </p:txBody>
      </p:sp>
      <p:sp>
        <p:nvSpPr>
          <p:cNvPr id="3" name="İçerik Yer Tutucusu 2"/>
          <p:cNvSpPr>
            <a:spLocks noGrp="1"/>
          </p:cNvSpPr>
          <p:nvPr>
            <p:ph idx="1"/>
          </p:nvPr>
        </p:nvSpPr>
        <p:spPr>
          <a:xfrm>
            <a:off x="457200" y="1600200"/>
            <a:ext cx="8229600" cy="4853136"/>
          </a:xfrm>
          <a:solidFill>
            <a:schemeClr val="accent1">
              <a:lumMod val="60000"/>
              <a:lumOff val="40000"/>
            </a:schemeClr>
          </a:solidFill>
        </p:spPr>
        <p:txBody>
          <a:bodyPr>
            <a:noAutofit/>
          </a:bodyPr>
          <a:lstStyle/>
          <a:p>
            <a:r>
              <a:rPr lang="tr-TR" sz="1400" dirty="0"/>
              <a:t>Ozon çok yüksek </a:t>
            </a:r>
            <a:r>
              <a:rPr lang="tr-TR" sz="1400" dirty="0" err="1"/>
              <a:t>oksidasyon</a:t>
            </a:r>
            <a:r>
              <a:rPr lang="tr-TR" sz="1400" dirty="0"/>
              <a:t> gücüne sahip olduğu için tıpta “aktif oksijen” olarak tanımlanır. </a:t>
            </a:r>
            <a:r>
              <a:rPr lang="tr-TR" sz="1400" dirty="0" smtClean="0"/>
              <a:t>Medikal </a:t>
            </a:r>
            <a:r>
              <a:rPr lang="tr-TR" sz="1400" dirty="0"/>
              <a:t>ozon %5 ozon ve %95 oksijen karışımından </a:t>
            </a:r>
            <a:r>
              <a:rPr lang="tr-TR" sz="1400" dirty="0" smtClean="0"/>
              <a:t>oluşmaktadır.</a:t>
            </a:r>
          </a:p>
          <a:p>
            <a:pPr marL="0" indent="0">
              <a:buNone/>
            </a:pPr>
            <a:endParaRPr lang="tr-TR" sz="1400" dirty="0"/>
          </a:p>
          <a:p>
            <a:r>
              <a:rPr lang="tr-TR" sz="1400" dirty="0" smtClean="0"/>
              <a:t>Eritrositler </a:t>
            </a:r>
            <a:r>
              <a:rPr lang="tr-TR" sz="1400" dirty="0"/>
              <a:t>oksijeni dokulara daha kolay bırakırlar. Nitrik oksit (NO) salınımını artırarak </a:t>
            </a:r>
            <a:r>
              <a:rPr lang="tr-TR" sz="1400" dirty="0" err="1"/>
              <a:t>vazodilatasyona</a:t>
            </a:r>
            <a:r>
              <a:rPr lang="tr-TR" sz="1400" dirty="0"/>
              <a:t> dolayısıyla da dokuların kan akımında artışa yol açar. Dokulara kan akımını artırması nedeniyle genel olarak metabolizmayı artırır. Serbest oksijen radikallerinin artması antioksidan enzim seviyelerinde ve bağışıklık sisteminin aktivitesinde değişikliğe yol açar. Lökosit ve </a:t>
            </a:r>
            <a:r>
              <a:rPr lang="tr-TR" sz="1400" dirty="0" err="1"/>
              <a:t>endotel</a:t>
            </a:r>
            <a:r>
              <a:rPr lang="tr-TR" sz="1400" dirty="0"/>
              <a:t> hücrelerinde interferon, </a:t>
            </a:r>
            <a:r>
              <a:rPr lang="tr-TR" sz="1400" dirty="0" err="1"/>
              <a:t>interlökin</a:t>
            </a:r>
            <a:r>
              <a:rPr lang="tr-TR" sz="1400" dirty="0"/>
              <a:t> ve büyüme faktörlerinin yapımını indükler. Ozon tedavisi bu etkileri nedeniyle </a:t>
            </a:r>
            <a:r>
              <a:rPr lang="tr-TR" sz="1400" dirty="0" err="1"/>
              <a:t>inflamatuar</a:t>
            </a:r>
            <a:r>
              <a:rPr lang="tr-TR" sz="1400" dirty="0"/>
              <a:t> sürecin yoğun olduğu ve bağışıklık sisteminin tetiklendiği </a:t>
            </a:r>
            <a:r>
              <a:rPr lang="tr-TR" sz="1400" dirty="0" err="1"/>
              <a:t>fizyopatolojik</a:t>
            </a:r>
            <a:r>
              <a:rPr lang="tr-TR" sz="1400" dirty="0"/>
              <a:t> durumlarda tedavi amacıyla kullanılabilmektedir. </a:t>
            </a:r>
            <a:r>
              <a:rPr lang="tr-TR" sz="1400" dirty="0" err="1" smtClean="0"/>
              <a:t>İskemik</a:t>
            </a:r>
            <a:r>
              <a:rPr lang="tr-TR" sz="1400" dirty="0" smtClean="0"/>
              <a:t> </a:t>
            </a:r>
            <a:r>
              <a:rPr lang="tr-TR" sz="1400" dirty="0"/>
              <a:t>hastalıklar, diyabet, </a:t>
            </a:r>
            <a:r>
              <a:rPr lang="tr-TR" sz="1400" dirty="0" err="1"/>
              <a:t>immünosupresyon</a:t>
            </a:r>
            <a:r>
              <a:rPr lang="tr-TR" sz="1400" dirty="0"/>
              <a:t> ve </a:t>
            </a:r>
            <a:r>
              <a:rPr lang="tr-TR" sz="1400" dirty="0" err="1"/>
              <a:t>malnütrisyona</a:t>
            </a:r>
            <a:r>
              <a:rPr lang="tr-TR" sz="1400" dirty="0"/>
              <a:t> bağlı oluşabilecek kronik ülserlerin tedavisinde ozonun faydalı olabileceği düşünülmektedir</a:t>
            </a:r>
            <a:r>
              <a:rPr lang="tr-TR" sz="1400" dirty="0" smtClean="0"/>
              <a:t>.</a:t>
            </a:r>
          </a:p>
          <a:p>
            <a:pPr marL="0" indent="0">
              <a:buNone/>
            </a:pPr>
            <a:r>
              <a:rPr lang="tr-TR" sz="1400" dirty="0" smtClean="0"/>
              <a:t>		</a:t>
            </a:r>
          </a:p>
          <a:p>
            <a:endParaRPr lang="tr-TR" sz="1400" dirty="0" smtClean="0"/>
          </a:p>
          <a:p>
            <a:endParaRPr lang="tr-TR" sz="1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45</a:t>
            </a:fld>
            <a:r>
              <a:rPr lang="tr-TR" smtClean="0"/>
              <a:t> / 105</a:t>
            </a:r>
            <a:endParaRPr lang="tr-TR" dirty="0"/>
          </a:p>
        </p:txBody>
      </p:sp>
    </p:spTree>
    <p:extLst>
      <p:ext uri="{BB962C8B-B14F-4D97-AF65-F5344CB8AC3E}">
        <p14:creationId xmlns:p14="http://schemas.microsoft.com/office/powerpoint/2010/main" val="36159914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57200" y="1600200"/>
            <a:ext cx="8229600" cy="4781128"/>
          </a:xfrm>
          <a:solidFill>
            <a:schemeClr val="accent1">
              <a:lumMod val="60000"/>
              <a:lumOff val="40000"/>
            </a:schemeClr>
          </a:solidFill>
        </p:spPr>
        <p:txBody>
          <a:bodyPr>
            <a:normAutofit fontScale="55000" lnSpcReduction="20000"/>
          </a:bodyPr>
          <a:lstStyle/>
          <a:p>
            <a:r>
              <a:rPr lang="tr-TR" dirty="0" smtClean="0"/>
              <a:t>Topik </a:t>
            </a:r>
            <a:r>
              <a:rPr lang="tr-TR" dirty="0"/>
              <a:t>uygulama (torbalama yöntemi): El ve ayaklar özel bir torba içine sokularak nemlendirilir ve cildin ozonu emmesi sağlanarak yöntem uygulanır. Haftada iki-üç seans uygulanabilir. Her seans 30 dakikadır. El-ayaklardaki açık yaralarda </a:t>
            </a:r>
            <a:r>
              <a:rPr lang="tr-TR" dirty="0" smtClean="0"/>
              <a:t>uygulanır.</a:t>
            </a:r>
          </a:p>
          <a:p>
            <a:endParaRPr lang="tr-TR" dirty="0" smtClean="0"/>
          </a:p>
          <a:p>
            <a:r>
              <a:rPr lang="tr-TR" dirty="0" smtClean="0"/>
              <a:t>Küçük </a:t>
            </a:r>
            <a:r>
              <a:rPr lang="tr-TR" dirty="0"/>
              <a:t>dolaşım yöntemi: Damarlardan 50 </a:t>
            </a:r>
            <a:r>
              <a:rPr lang="tr-TR" dirty="0" smtClean="0"/>
              <a:t>ml </a:t>
            </a:r>
            <a:r>
              <a:rPr lang="tr-TR" dirty="0"/>
              <a:t>kan alınır, ozon ile karıştırılıp kalçadan tekrar geriye verilir. </a:t>
            </a:r>
            <a:r>
              <a:rPr lang="tr-TR" dirty="0" err="1"/>
              <a:t>Viral</a:t>
            </a:r>
            <a:r>
              <a:rPr lang="tr-TR" dirty="0"/>
              <a:t> hastalıklar, kronik sarılıkta tercih edilmelidir. Haftada 1 kez uygulanır</a:t>
            </a:r>
            <a:r>
              <a:rPr lang="tr-TR" dirty="0" smtClean="0"/>
              <a:t>.</a:t>
            </a:r>
          </a:p>
          <a:p>
            <a:endParaRPr lang="tr-TR" dirty="0"/>
          </a:p>
          <a:p>
            <a:r>
              <a:rPr lang="tr-TR" dirty="0" smtClean="0"/>
              <a:t>Büyük </a:t>
            </a:r>
            <a:r>
              <a:rPr lang="tr-TR" dirty="0"/>
              <a:t>dolaşım yöntemi: Damardan 250 </a:t>
            </a:r>
            <a:r>
              <a:rPr lang="tr-TR" dirty="0" smtClean="0"/>
              <a:t>ml </a:t>
            </a:r>
            <a:r>
              <a:rPr lang="tr-TR" dirty="0"/>
              <a:t>kan alınır ozon ile karıştırılır, tekrar damara yavaş yavaş verilir. Kanserli hastalar, sporcularda performans arttırma gibi konsantrasyon durumlarda uygulanır.</a:t>
            </a:r>
          </a:p>
          <a:p>
            <a:endParaRPr lang="tr-TR" dirty="0"/>
          </a:p>
        </p:txBody>
      </p:sp>
      <p:sp>
        <p:nvSpPr>
          <p:cNvPr id="3" name="Başlık 2"/>
          <p:cNvSpPr>
            <a:spLocks noGrp="1"/>
          </p:cNvSpPr>
          <p:nvPr>
            <p:ph type="title"/>
          </p:nvPr>
        </p:nvSpPr>
        <p:spPr/>
        <p:txBody>
          <a:bodyPr>
            <a:normAutofit/>
          </a:bodyPr>
          <a:lstStyle/>
          <a:p>
            <a:r>
              <a:rPr lang="tr-TR" dirty="0" smtClean="0"/>
              <a:t>Ozon Uygulama </a:t>
            </a:r>
            <a:r>
              <a:rPr lang="tr-TR" dirty="0"/>
              <a:t>Y</a:t>
            </a:r>
            <a:r>
              <a:rPr lang="tr-TR" dirty="0" smtClean="0"/>
              <a:t>öntemleri</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46</a:t>
            </a:fld>
            <a:r>
              <a:rPr lang="tr-TR" smtClean="0"/>
              <a:t> / 105</a:t>
            </a:r>
            <a:endParaRPr lang="tr-TR" dirty="0"/>
          </a:p>
        </p:txBody>
      </p:sp>
    </p:spTree>
    <p:extLst>
      <p:ext uri="{BB962C8B-B14F-4D97-AF65-F5344CB8AC3E}">
        <p14:creationId xmlns:p14="http://schemas.microsoft.com/office/powerpoint/2010/main" val="1555190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Larvalarla </a:t>
            </a:r>
            <a:r>
              <a:rPr lang="tr-TR" dirty="0"/>
              <a:t>Yara Tedavisi</a:t>
            </a:r>
          </a:p>
        </p:txBody>
      </p:sp>
      <p:sp>
        <p:nvSpPr>
          <p:cNvPr id="3" name="İçerik Yer Tutucusu 2"/>
          <p:cNvSpPr>
            <a:spLocks noGrp="1"/>
          </p:cNvSpPr>
          <p:nvPr>
            <p:ph idx="1"/>
          </p:nvPr>
        </p:nvSpPr>
        <p:spPr>
          <a:solidFill>
            <a:schemeClr val="accent2">
              <a:lumMod val="40000"/>
              <a:lumOff val="60000"/>
            </a:schemeClr>
          </a:solidFill>
        </p:spPr>
        <p:txBody>
          <a:bodyPr>
            <a:normAutofit fontScale="62500" lnSpcReduction="20000"/>
          </a:bodyPr>
          <a:lstStyle/>
          <a:p>
            <a:r>
              <a:rPr lang="tr-TR" dirty="0"/>
              <a:t>Sinek larvalarıyla yara tedavisi ilk olarak 1500'lerde </a:t>
            </a:r>
            <a:r>
              <a:rPr lang="tr-TR" dirty="0" err="1"/>
              <a:t>Ambroise</a:t>
            </a:r>
            <a:r>
              <a:rPr lang="tr-TR" dirty="0"/>
              <a:t> Pare tarafından savaş yaralarında kullanımı ile tanımlanmıştır. </a:t>
            </a:r>
            <a:r>
              <a:rPr lang="tr-TR" dirty="0" err="1" smtClean="0"/>
              <a:t>LT'nin</a:t>
            </a:r>
            <a:r>
              <a:rPr lang="tr-TR" dirty="0" smtClean="0"/>
              <a:t> </a:t>
            </a:r>
            <a:r>
              <a:rPr lang="tr-TR" dirty="0"/>
              <a:t>klinik uygulamada kullanımı ise 1930'larda William </a:t>
            </a:r>
            <a:r>
              <a:rPr lang="tr-TR" dirty="0" err="1"/>
              <a:t>Baer</a:t>
            </a:r>
            <a:r>
              <a:rPr lang="tr-TR" dirty="0"/>
              <a:t> tarafından </a:t>
            </a:r>
            <a:r>
              <a:rPr lang="tr-TR" dirty="0" smtClean="0"/>
              <a:t>gerçekleştirilmiş.</a:t>
            </a:r>
          </a:p>
          <a:p>
            <a:r>
              <a:rPr lang="tr-TR" dirty="0" smtClean="0"/>
              <a:t>LT</a:t>
            </a:r>
            <a:r>
              <a:rPr lang="tr-TR" dirty="0"/>
              <a:t>, yara bölgesine uygun sayıda yerleştirilen dezenfekte </a:t>
            </a:r>
            <a:r>
              <a:rPr lang="tr-TR" dirty="0" err="1"/>
              <a:t>Phaenicia</a:t>
            </a:r>
            <a:r>
              <a:rPr lang="tr-TR" dirty="0"/>
              <a:t> (</a:t>
            </a:r>
            <a:r>
              <a:rPr lang="tr-TR" dirty="0" err="1"/>
              <a:t>Lucilia</a:t>
            </a:r>
            <a:r>
              <a:rPr lang="tr-TR" dirty="0"/>
              <a:t>) </a:t>
            </a:r>
            <a:r>
              <a:rPr lang="tr-TR" dirty="0" err="1"/>
              <a:t>sericata</a:t>
            </a:r>
            <a:r>
              <a:rPr lang="tr-TR" dirty="0"/>
              <a:t> larvaları ile biyolojik </a:t>
            </a:r>
            <a:r>
              <a:rPr lang="tr-TR" dirty="0" err="1"/>
              <a:t>debridman</a:t>
            </a:r>
            <a:r>
              <a:rPr lang="tr-TR" dirty="0"/>
              <a:t> (</a:t>
            </a:r>
            <a:r>
              <a:rPr lang="tr-TR" dirty="0" err="1"/>
              <a:t>biyo-debridman</a:t>
            </a:r>
            <a:r>
              <a:rPr lang="tr-TR" dirty="0"/>
              <a:t>) esasına dayanan bir yöntemdir. Özel steril ortamlarda üretilen larvalar, nekrotik ve </a:t>
            </a:r>
            <a:r>
              <a:rPr lang="tr-TR" dirty="0" err="1"/>
              <a:t>enfekte</a:t>
            </a:r>
            <a:r>
              <a:rPr lang="tr-TR" dirty="0"/>
              <a:t> yara dokusu içeren yara yatağına yerleştirilip, yaranın üzeri </a:t>
            </a:r>
            <a:r>
              <a:rPr lang="tr-TR" dirty="0" err="1"/>
              <a:t>hidrokolloid</a:t>
            </a:r>
            <a:r>
              <a:rPr lang="tr-TR" dirty="0"/>
              <a:t> örtü ile kapatılmaktadır. Sonrasında günlük takip ve gün aşırı larva değişimleri ile yaradaki nekrotik alanların bitimine kadar, tedaviye devam </a:t>
            </a:r>
            <a:r>
              <a:rPr lang="tr-TR" dirty="0" smtClean="0"/>
              <a:t>edilmektedir.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47</a:t>
            </a:fld>
            <a:r>
              <a:rPr lang="tr-TR" smtClean="0"/>
              <a:t> / 105</a:t>
            </a:r>
            <a:endParaRPr lang="tr-TR" dirty="0"/>
          </a:p>
        </p:txBody>
      </p:sp>
    </p:spTree>
    <p:extLst>
      <p:ext uri="{BB962C8B-B14F-4D97-AF65-F5344CB8AC3E}">
        <p14:creationId xmlns:p14="http://schemas.microsoft.com/office/powerpoint/2010/main" val="453759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Larvalarla Yara Tedavisi</a:t>
            </a:r>
          </a:p>
        </p:txBody>
      </p:sp>
      <p:sp>
        <p:nvSpPr>
          <p:cNvPr id="3" name="İçerik Yer Tutucusu 2"/>
          <p:cNvSpPr>
            <a:spLocks noGrp="1"/>
          </p:cNvSpPr>
          <p:nvPr>
            <p:ph idx="1"/>
          </p:nvPr>
        </p:nvSpPr>
        <p:spPr>
          <a:xfrm>
            <a:off x="457200" y="1268760"/>
            <a:ext cx="8229600" cy="4857403"/>
          </a:xfrm>
          <a:solidFill>
            <a:schemeClr val="accent2">
              <a:lumMod val="40000"/>
              <a:lumOff val="60000"/>
            </a:schemeClr>
          </a:solidFill>
        </p:spPr>
        <p:txBody>
          <a:bodyPr>
            <a:normAutofit/>
          </a:bodyPr>
          <a:lstStyle/>
          <a:p>
            <a:r>
              <a:rPr lang="tr-TR" sz="1600" dirty="0"/>
              <a:t>Larva tedavisinin yara üzerinde </a:t>
            </a:r>
            <a:r>
              <a:rPr lang="tr-TR" sz="1600" dirty="0" err="1"/>
              <a:t>debridman</a:t>
            </a:r>
            <a:r>
              <a:rPr lang="tr-TR" sz="1600" dirty="0"/>
              <a:t>, dezenfeksiyon ve yara iyileşmesini hızlandırma olmak üzere üç temel etkisi vardır. </a:t>
            </a:r>
            <a:endParaRPr lang="tr-TR" sz="1600" dirty="0" smtClean="0"/>
          </a:p>
          <a:p>
            <a:r>
              <a:rPr lang="tr-TR" sz="1600" dirty="0" smtClean="0"/>
              <a:t>Larvalar </a:t>
            </a:r>
            <a:r>
              <a:rPr lang="tr-TR" sz="1600" dirty="0"/>
              <a:t>gıdalarını yaralardaki ölü dokulardan almaktadırlar ve bu </a:t>
            </a:r>
            <a:r>
              <a:rPr lang="tr-TR" sz="1600" dirty="0" smtClean="0"/>
              <a:t>dokuyu </a:t>
            </a:r>
            <a:r>
              <a:rPr lang="tr-TR" sz="1600" dirty="0"/>
              <a:t>yerlerken aynı anda dezenfekte edici salgı ifraz etmektedirler. </a:t>
            </a:r>
            <a:endParaRPr lang="tr-TR" sz="1600" dirty="0" smtClean="0"/>
          </a:p>
          <a:p>
            <a:r>
              <a:rPr lang="tr-TR" sz="1600" dirty="0" smtClean="0"/>
              <a:t>Larvaların </a:t>
            </a:r>
            <a:r>
              <a:rPr lang="tr-TR" sz="1600" dirty="0"/>
              <a:t>tükürük salgısındaki </a:t>
            </a:r>
            <a:r>
              <a:rPr lang="tr-TR" sz="1600" dirty="0" err="1"/>
              <a:t>Proteus</a:t>
            </a:r>
            <a:r>
              <a:rPr lang="tr-TR" sz="1600" dirty="0"/>
              <a:t> </a:t>
            </a:r>
            <a:r>
              <a:rPr lang="tr-TR" sz="1600" dirty="0" err="1"/>
              <a:t>mirabilis</a:t>
            </a:r>
            <a:r>
              <a:rPr lang="tr-TR" sz="1600" dirty="0"/>
              <a:t> adlı bakterinin ise yaralardaki çok çeşitli zararlı bakterileri öldürdüğü anlaşılmıştır. </a:t>
            </a:r>
            <a:endParaRPr lang="tr-TR" sz="1600" dirty="0" smtClean="0"/>
          </a:p>
          <a:p>
            <a:r>
              <a:rPr lang="tr-TR" sz="1600" dirty="0" smtClean="0"/>
              <a:t>Larvaların </a:t>
            </a:r>
            <a:r>
              <a:rPr lang="tr-TR" sz="1600" dirty="0"/>
              <a:t>salgısında bulunan amonyak ve kalsiyum karbonat da yaralanmış yerin asitlik değerini değiştirmekte ve </a:t>
            </a:r>
            <a:r>
              <a:rPr lang="tr-TR" sz="1600" dirty="0" err="1"/>
              <a:t>antibakteriyel</a:t>
            </a:r>
            <a:r>
              <a:rPr lang="tr-TR" sz="1600" dirty="0"/>
              <a:t> bir çevre meydana getirmektedir </a:t>
            </a:r>
            <a:endParaRPr lang="tr-TR" sz="1600" dirty="0" smtClean="0"/>
          </a:p>
          <a:p>
            <a:r>
              <a:rPr lang="tr-TR" sz="1600" dirty="0" smtClean="0"/>
              <a:t>Aynı </a:t>
            </a:r>
            <a:r>
              <a:rPr lang="tr-TR" sz="1600" dirty="0"/>
              <a:t>zamanda larvalar hareketleri ile sağlıklı dokuların çoğalmasını ve yeni hücrelerin gelişmesini de uyarmaktadır. Bu hususta bir madde henüz bildirilmese de, büyük bir ihtimalle bu kurtçukların tükürüklerinde hücre bölünmesini uyarıcı bir maddenin bulunabileceği tahmin </a:t>
            </a:r>
            <a:r>
              <a:rPr lang="tr-TR" sz="1600" dirty="0" smtClean="0"/>
              <a:t>edilmektedir.</a:t>
            </a:r>
          </a:p>
          <a:p>
            <a:endParaRPr lang="tr-TR" sz="16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48</a:t>
            </a:fld>
            <a:r>
              <a:rPr lang="tr-TR" smtClean="0"/>
              <a:t> / 105</a:t>
            </a:r>
            <a:endParaRPr lang="tr-TR" dirty="0"/>
          </a:p>
        </p:txBody>
      </p:sp>
    </p:spTree>
    <p:extLst>
      <p:ext uri="{BB962C8B-B14F-4D97-AF65-F5344CB8AC3E}">
        <p14:creationId xmlns:p14="http://schemas.microsoft.com/office/powerpoint/2010/main" val="97301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3251195" cy="34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12776"/>
            <a:ext cx="367240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ayt Numarası Yer Tutucusu 4"/>
          <p:cNvSpPr>
            <a:spLocks noGrp="1"/>
          </p:cNvSpPr>
          <p:nvPr>
            <p:ph type="sldNum" sz="quarter" idx="12"/>
          </p:nvPr>
        </p:nvSpPr>
        <p:spPr/>
        <p:txBody>
          <a:bodyPr/>
          <a:lstStyle/>
          <a:p>
            <a:fld id="{81590336-76D9-4B1C-A85F-23601D4E4147}" type="slidenum">
              <a:rPr lang="tr-TR" smtClean="0"/>
              <a:pPr/>
              <a:t>49</a:t>
            </a:fld>
            <a:r>
              <a:rPr lang="tr-TR" smtClean="0"/>
              <a:t> / 105</a:t>
            </a:r>
            <a:endParaRPr lang="tr-TR" dirty="0"/>
          </a:p>
        </p:txBody>
      </p:sp>
    </p:spTree>
    <p:extLst>
      <p:ext uri="{BB962C8B-B14F-4D97-AF65-F5344CB8AC3E}">
        <p14:creationId xmlns:p14="http://schemas.microsoft.com/office/powerpoint/2010/main" val="142391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Yaş</a:t>
            </a:r>
          </a:p>
        </p:txBody>
      </p:sp>
      <p:sp>
        <p:nvSpPr>
          <p:cNvPr id="3" name="İçerik Yer Tutucusu 2"/>
          <p:cNvSpPr>
            <a:spLocks noGrp="1"/>
          </p:cNvSpPr>
          <p:nvPr>
            <p:ph idx="1"/>
          </p:nvPr>
        </p:nvSpPr>
        <p:spPr>
          <a:solidFill>
            <a:schemeClr val="accent1">
              <a:lumMod val="60000"/>
              <a:lumOff val="40000"/>
            </a:schemeClr>
          </a:solidFill>
        </p:spPr>
        <p:txBody>
          <a:bodyPr>
            <a:normAutofit fontScale="77500" lnSpcReduction="20000"/>
          </a:bodyPr>
          <a:lstStyle/>
          <a:p>
            <a:pPr>
              <a:lnSpc>
                <a:spcPct val="120000"/>
              </a:lnSpc>
            </a:pPr>
            <a:r>
              <a:rPr lang="tr-TR" sz="3400" dirty="0" smtClean="0"/>
              <a:t>İleri </a:t>
            </a:r>
            <a:r>
              <a:rPr lang="tr-TR" sz="3400" dirty="0"/>
              <a:t>yaşlarda yara iyileşmesi yavaş olup daha az </a:t>
            </a:r>
            <a:r>
              <a:rPr lang="tr-TR" sz="3400" dirty="0" err="1"/>
              <a:t>skar</a:t>
            </a:r>
            <a:r>
              <a:rPr lang="tr-TR" sz="3400" dirty="0"/>
              <a:t> dokusu oluşur. </a:t>
            </a:r>
            <a:endParaRPr lang="tr-TR" sz="3400" dirty="0" smtClean="0"/>
          </a:p>
          <a:p>
            <a:pPr>
              <a:lnSpc>
                <a:spcPct val="120000"/>
              </a:lnSpc>
            </a:pPr>
            <a:r>
              <a:rPr lang="tr-TR" sz="3400" dirty="0" err="1" smtClean="0"/>
              <a:t>Fibroblastların</a:t>
            </a:r>
            <a:r>
              <a:rPr lang="tr-TR" sz="3400" dirty="0" smtClean="0"/>
              <a:t> </a:t>
            </a:r>
            <a:r>
              <a:rPr lang="tr-TR" sz="3400" dirty="0"/>
              <a:t>ve </a:t>
            </a:r>
            <a:r>
              <a:rPr lang="tr-TR" sz="3400" dirty="0" err="1"/>
              <a:t>epitel</a:t>
            </a:r>
            <a:r>
              <a:rPr lang="tr-TR" sz="3400" dirty="0"/>
              <a:t> hücrelerinin </a:t>
            </a:r>
            <a:r>
              <a:rPr lang="tr-TR" sz="3400" dirty="0" err="1"/>
              <a:t>proliferasyonu</a:t>
            </a:r>
            <a:r>
              <a:rPr lang="tr-TR" sz="3400" dirty="0"/>
              <a:t> yavaşlar. </a:t>
            </a:r>
            <a:endParaRPr lang="tr-TR" sz="3400" dirty="0" smtClean="0"/>
          </a:p>
          <a:p>
            <a:pPr>
              <a:lnSpc>
                <a:spcPct val="120000"/>
              </a:lnSpc>
            </a:pPr>
            <a:r>
              <a:rPr lang="tr-TR" sz="3400" dirty="0" smtClean="0"/>
              <a:t>Dolaşımın </a:t>
            </a:r>
            <a:r>
              <a:rPr lang="tr-TR" sz="3400" dirty="0"/>
              <a:t>yavaşlaması ile cildin kanlanmasında azalma olur. </a:t>
            </a:r>
            <a:endParaRPr lang="tr-TR" sz="3400" dirty="0" smtClean="0"/>
          </a:p>
          <a:p>
            <a:pPr>
              <a:lnSpc>
                <a:spcPct val="120000"/>
              </a:lnSpc>
            </a:pPr>
            <a:r>
              <a:rPr lang="tr-TR" sz="3400" dirty="0" smtClean="0"/>
              <a:t>Yapısal </a:t>
            </a:r>
            <a:r>
              <a:rPr lang="tr-TR" sz="3400" dirty="0" err="1"/>
              <a:t>glikoproteinlerde</a:t>
            </a:r>
            <a:r>
              <a:rPr lang="tr-TR" sz="3400" dirty="0"/>
              <a:t> azalma </a:t>
            </a:r>
            <a:r>
              <a:rPr lang="tr-TR" sz="3400" dirty="0" smtClean="0"/>
              <a:t>görülür.</a:t>
            </a:r>
          </a:p>
          <a:p>
            <a:pPr>
              <a:lnSpc>
                <a:spcPct val="120000"/>
              </a:lnSpc>
            </a:pPr>
            <a:r>
              <a:rPr lang="tr-TR" sz="3400" dirty="0" smtClean="0"/>
              <a:t>Solunum </a:t>
            </a:r>
            <a:r>
              <a:rPr lang="tr-TR" sz="3400" dirty="0"/>
              <a:t>sistemi fonksiyonlarında azalma nedeniyle </a:t>
            </a:r>
            <a:r>
              <a:rPr lang="tr-TR" sz="3400" dirty="0" err="1"/>
              <a:t>parsiyel</a:t>
            </a:r>
            <a:r>
              <a:rPr lang="tr-TR" sz="3400" dirty="0"/>
              <a:t> </a:t>
            </a:r>
            <a:r>
              <a:rPr lang="tr-TR" sz="3400" dirty="0" err="1"/>
              <a:t>arteriyel</a:t>
            </a:r>
            <a:r>
              <a:rPr lang="tr-TR" sz="3400" dirty="0"/>
              <a:t> oksijen basıncı ve </a:t>
            </a:r>
            <a:r>
              <a:rPr lang="tr-TR" sz="3400" dirty="0" err="1"/>
              <a:t>vital</a:t>
            </a:r>
            <a:r>
              <a:rPr lang="tr-TR" sz="3400" dirty="0"/>
              <a:t> kapasitede azalma </a:t>
            </a:r>
            <a:r>
              <a:rPr lang="tr-TR" sz="3400" dirty="0" smtClean="0"/>
              <a:t>görülür.</a:t>
            </a:r>
          </a:p>
          <a:p>
            <a:pPr marL="0" indent="0">
              <a:buNone/>
            </a:pPr>
            <a:endParaRPr lang="tr-TR" dirty="0" smtClean="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5</a:t>
            </a:fld>
            <a:r>
              <a:rPr lang="tr-TR" smtClean="0"/>
              <a:t> / 105</a:t>
            </a:r>
            <a:endParaRPr lang="tr-TR" dirty="0"/>
          </a:p>
        </p:txBody>
      </p:sp>
    </p:spTree>
    <p:extLst>
      <p:ext uri="{BB962C8B-B14F-4D97-AF65-F5344CB8AC3E}">
        <p14:creationId xmlns:p14="http://schemas.microsoft.com/office/powerpoint/2010/main" val="31520595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Yara Kapatıcı Fermuar</a:t>
            </a:r>
          </a:p>
        </p:txBody>
      </p:sp>
      <p:sp>
        <p:nvSpPr>
          <p:cNvPr id="3" name="İçerik Yer Tutucusu 2"/>
          <p:cNvSpPr>
            <a:spLocks noGrp="1"/>
          </p:cNvSpPr>
          <p:nvPr>
            <p:ph idx="1"/>
          </p:nvPr>
        </p:nvSpPr>
        <p:spPr>
          <a:solidFill>
            <a:schemeClr val="accent1">
              <a:lumMod val="60000"/>
              <a:lumOff val="40000"/>
            </a:schemeClr>
          </a:solidFill>
        </p:spPr>
        <p:txBody>
          <a:bodyPr>
            <a:normAutofit fontScale="47500" lnSpcReduction="20000"/>
          </a:bodyPr>
          <a:lstStyle/>
          <a:p>
            <a:r>
              <a:rPr lang="tr-TR" dirty="0"/>
              <a:t>İki kenarında yapıştırıcı bantlar ve silikonla kayganlaştırılmış fermuardan oluşan </a:t>
            </a:r>
            <a:r>
              <a:rPr lang="tr-TR" dirty="0" smtClean="0"/>
              <a:t>tek kullanımlık </a:t>
            </a:r>
            <a:r>
              <a:rPr lang="tr-TR" dirty="0"/>
              <a:t>bir sistemdir. Bantlar yara kenarına 0.5 cm uzaklıkta yapıştırıldıktan sonra açık olan fermuar çekilerek yara kenarlarının yan yana gelmesi </a:t>
            </a:r>
            <a:r>
              <a:rPr lang="tr-TR" dirty="0" smtClean="0"/>
              <a:t>sağlanır.</a:t>
            </a:r>
          </a:p>
          <a:p>
            <a:r>
              <a:rPr lang="tr-TR" dirty="0" smtClean="0"/>
              <a:t>Fermuar </a:t>
            </a:r>
            <a:r>
              <a:rPr lang="tr-TR" dirty="0" err="1"/>
              <a:t>atravmatikdir</a:t>
            </a:r>
            <a:r>
              <a:rPr lang="tr-TR" dirty="0"/>
              <a:t>, kullanımı kolay ve çabuktur. Dikiş ve klipslerin yol açtığı doku nekrozu olmaması, yara kenarlarında kaymanın olanaksız oluşu belirgin kozmetik üstünlük sağlar. Hasta tarafından kolay kabul edilir. Ciltte diğer dikiş şekillerinde olduğu gibi delinme olmayışı nedeniyle enfeksiyon riski minimaldir. Fermuarın açılıp kapanmasıyla yaradaki enfeksiyon erken olarak </a:t>
            </a:r>
            <a:r>
              <a:rPr lang="tr-TR" dirty="0" smtClean="0"/>
              <a:t>fark edilebilir</a:t>
            </a:r>
            <a:r>
              <a:rPr lang="tr-TR" dirty="0"/>
              <a:t>. İşlem için ilave enstrüman gerekmez ve çıkartılması ağrısızdır. </a:t>
            </a:r>
            <a:endParaRPr lang="tr-TR" dirty="0" smtClean="0"/>
          </a:p>
          <a:p>
            <a:r>
              <a:rPr lang="tr-TR" dirty="0" smtClean="0"/>
              <a:t>En </a:t>
            </a:r>
            <a:r>
              <a:rPr lang="tr-TR" dirty="0"/>
              <a:t>belirgin dezavantajı yaz aylarında hastanın terlemesi sonucu bantlardaki ayrılmanın yarada açılmaya sebep </a:t>
            </a:r>
            <a:r>
              <a:rPr lang="tr-TR" dirty="0" smtClean="0"/>
              <a:t>olmasıdır.</a:t>
            </a:r>
          </a:p>
          <a:p>
            <a:endParaRPr lang="tr-TR" dirty="0" smtClean="0"/>
          </a:p>
          <a:p>
            <a:pPr marL="0" indent="0">
              <a:buNone/>
            </a:pP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50</a:t>
            </a:fld>
            <a:r>
              <a:rPr lang="tr-TR" smtClean="0"/>
              <a:t> / 105</a:t>
            </a:r>
            <a:endParaRPr lang="tr-TR" dirty="0"/>
          </a:p>
        </p:txBody>
      </p:sp>
    </p:spTree>
    <p:extLst>
      <p:ext uri="{BB962C8B-B14F-4D97-AF65-F5344CB8AC3E}">
        <p14:creationId xmlns:p14="http://schemas.microsoft.com/office/powerpoint/2010/main" val="18301080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err="1"/>
              <a:t>Hiperbarik</a:t>
            </a:r>
            <a:r>
              <a:rPr lang="tr-TR" dirty="0"/>
              <a:t> Oksijen Tedavisi</a:t>
            </a:r>
          </a:p>
        </p:txBody>
      </p:sp>
      <p:sp>
        <p:nvSpPr>
          <p:cNvPr id="3" name="İçerik Yer Tutucusu 2"/>
          <p:cNvSpPr>
            <a:spLocks noGrp="1"/>
          </p:cNvSpPr>
          <p:nvPr>
            <p:ph idx="1"/>
          </p:nvPr>
        </p:nvSpPr>
        <p:spPr>
          <a:xfrm>
            <a:off x="457200" y="1196752"/>
            <a:ext cx="8229600" cy="5328592"/>
          </a:xfrm>
          <a:solidFill>
            <a:schemeClr val="accent1">
              <a:lumMod val="60000"/>
              <a:lumOff val="40000"/>
            </a:schemeClr>
          </a:solidFill>
        </p:spPr>
        <p:txBody>
          <a:bodyPr>
            <a:noAutofit/>
          </a:bodyPr>
          <a:lstStyle/>
          <a:p>
            <a:r>
              <a:rPr lang="tr-TR" sz="1400" dirty="0" err="1"/>
              <a:t>Hiperbarik</a:t>
            </a:r>
            <a:r>
              <a:rPr lang="tr-TR" sz="1400" dirty="0"/>
              <a:t> Oksijen (HBO) Tedavisi, kapalı bir basınç odası içinde tamamıyla basınç altına alınan hastaya %100 oksijen solutulması esasına dayanan medikal bir tedavi yöntemidir. Hasta oksijeni, oksijenle basınç altına alınan odalarda doğrudan ortamdan; hava ile basınç altına alınan odalarda ise maske, </a:t>
            </a:r>
            <a:r>
              <a:rPr lang="tr-TR" sz="1400" dirty="0" err="1"/>
              <a:t>endotrakeal</a:t>
            </a:r>
            <a:r>
              <a:rPr lang="tr-TR" sz="1400" dirty="0"/>
              <a:t> tüp ya da başlıktan solur. </a:t>
            </a:r>
            <a:endParaRPr lang="tr-TR" sz="1400" dirty="0" smtClean="0"/>
          </a:p>
          <a:p>
            <a:pPr marL="0" indent="0">
              <a:buNone/>
            </a:pPr>
            <a:endParaRPr lang="tr-TR" sz="1400" dirty="0"/>
          </a:p>
          <a:p>
            <a:r>
              <a:rPr lang="tr-TR" sz="1400" dirty="0"/>
              <a:t>Tedavi basıncının aralığı, deniz yüzeyi basıncının hemen üzerinden başlar ve 20 metre deniz suyu basıncına eşdeğer 3 </a:t>
            </a:r>
            <a:r>
              <a:rPr lang="tr-TR" sz="1400" dirty="0" err="1"/>
              <a:t>ATA'da</a:t>
            </a:r>
            <a:r>
              <a:rPr lang="tr-TR" sz="1400" dirty="0"/>
              <a:t> (atmosfer </a:t>
            </a:r>
            <a:r>
              <a:rPr lang="tr-TR" sz="1400" dirty="0" err="1"/>
              <a:t>absolut</a:t>
            </a:r>
            <a:r>
              <a:rPr lang="tr-TR" sz="1400" dirty="0"/>
              <a:t>) sonlanır. Rutin bir HBO seansı 2-2,5 ATA basınçta, yani 10-15 metre su basıncına eşdeğer basınçta ve 1-2 saat aralıklı olarak oksijen solutulması şeklindedir. Bir gün içinde uygulanacak seans sayısı ya da toplam seans sayısı </a:t>
            </a:r>
            <a:r>
              <a:rPr lang="tr-TR" sz="1400" dirty="0" err="1"/>
              <a:t>endikasyona</a:t>
            </a:r>
            <a:r>
              <a:rPr lang="tr-TR" sz="1400" dirty="0"/>
              <a:t> ve hastaya bağlı olarak değişir. Kronik yara tedavisi hastalarında genellikle günde 1-2 seans uygulama yapılır. Hastanın durumuna göre 20-60 seans toplam tedavi </a:t>
            </a:r>
            <a:r>
              <a:rPr lang="tr-TR" sz="1400" dirty="0" smtClean="0"/>
              <a:t>gerekebilir.</a:t>
            </a:r>
          </a:p>
          <a:p>
            <a:pPr marL="0" indent="0">
              <a:buNone/>
            </a:pPr>
            <a:endParaRPr lang="tr-TR" sz="1400" dirty="0" smtClean="0"/>
          </a:p>
          <a:p>
            <a:r>
              <a:rPr lang="tr-TR" sz="1400" dirty="0" err="1" smtClean="0"/>
              <a:t>HBO’nun</a:t>
            </a:r>
            <a:r>
              <a:rPr lang="tr-TR" sz="1400" dirty="0" smtClean="0"/>
              <a:t> </a:t>
            </a:r>
            <a:r>
              <a:rPr lang="tr-TR" sz="1400" dirty="0"/>
              <a:t>insan vücudu üzerinde iki temel etkisi vardır. Birincisi mekanik etki, ikincisi ise vücudun tüm dokularında oksijenin artmış </a:t>
            </a:r>
            <a:r>
              <a:rPr lang="tr-TR" sz="1400" dirty="0" err="1"/>
              <a:t>parsiyel</a:t>
            </a:r>
            <a:r>
              <a:rPr lang="tr-TR" sz="1400" dirty="0"/>
              <a:t> basıncı sonucu gelişen </a:t>
            </a:r>
            <a:r>
              <a:rPr lang="tr-TR" sz="1400" dirty="0" smtClean="0"/>
              <a:t>etkileridir.</a:t>
            </a:r>
          </a:p>
          <a:p>
            <a:pPr marL="0" indent="0">
              <a:buNone/>
            </a:pPr>
            <a:r>
              <a:rPr lang="tr-TR" sz="1400" dirty="0" smtClean="0"/>
              <a:t>			(</a:t>
            </a:r>
            <a:r>
              <a:rPr lang="tr-TR" sz="1400" dirty="0"/>
              <a:t>Aktaş </a:t>
            </a:r>
            <a:r>
              <a:rPr lang="tr-TR" sz="1400" dirty="0" smtClean="0"/>
              <a:t>2008, </a:t>
            </a:r>
            <a:r>
              <a:rPr lang="tr-TR" sz="1400" dirty="0" err="1" smtClean="0"/>
              <a:t>Gordillo</a:t>
            </a:r>
            <a:r>
              <a:rPr lang="tr-TR" sz="1400" dirty="0" smtClean="0"/>
              <a:t> </a:t>
            </a:r>
            <a:r>
              <a:rPr lang="tr-TR" sz="1400" dirty="0"/>
              <a:t>ve Sen 2003</a:t>
            </a:r>
            <a:r>
              <a:rPr lang="tr-TR" sz="1400" dirty="0" smtClean="0"/>
              <a:t>)</a:t>
            </a:r>
            <a:endParaRPr lang="tr-TR" sz="1400" dirty="0"/>
          </a:p>
        </p:txBody>
      </p:sp>
      <p:sp>
        <p:nvSpPr>
          <p:cNvPr id="6" name="Slayt Numarası Yer Tutucusu 5"/>
          <p:cNvSpPr>
            <a:spLocks noGrp="1"/>
          </p:cNvSpPr>
          <p:nvPr>
            <p:ph type="sldNum" sz="quarter" idx="12"/>
          </p:nvPr>
        </p:nvSpPr>
        <p:spPr/>
        <p:txBody>
          <a:bodyPr/>
          <a:lstStyle/>
          <a:p>
            <a:fld id="{81590336-76D9-4B1C-A85F-23601D4E4147}" type="slidenum">
              <a:rPr lang="tr-TR" smtClean="0"/>
              <a:pPr/>
              <a:t>51</a:t>
            </a:fld>
            <a:r>
              <a:rPr lang="tr-TR" smtClean="0"/>
              <a:t> / 105</a:t>
            </a:r>
            <a:endParaRPr lang="tr-TR" dirty="0"/>
          </a:p>
        </p:txBody>
      </p:sp>
    </p:spTree>
    <p:extLst>
      <p:ext uri="{BB962C8B-B14F-4D97-AF65-F5344CB8AC3E}">
        <p14:creationId xmlns:p14="http://schemas.microsoft.com/office/powerpoint/2010/main" val="10613912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HBO Tedavisi </a:t>
            </a:r>
            <a:r>
              <a:rPr lang="tr-TR" dirty="0"/>
              <a:t>Uygulama Alanları</a:t>
            </a:r>
          </a:p>
        </p:txBody>
      </p:sp>
      <p:sp>
        <p:nvSpPr>
          <p:cNvPr id="3" name="İçerik Yer Tutucusu 2"/>
          <p:cNvSpPr>
            <a:spLocks noGrp="1"/>
          </p:cNvSpPr>
          <p:nvPr>
            <p:ph sz="half" idx="1"/>
          </p:nvPr>
        </p:nvSpPr>
        <p:spPr>
          <a:solidFill>
            <a:schemeClr val="accent1">
              <a:lumMod val="60000"/>
              <a:lumOff val="40000"/>
            </a:schemeClr>
          </a:solidFill>
        </p:spPr>
        <p:txBody>
          <a:bodyPr>
            <a:normAutofit fontScale="92500" lnSpcReduction="10000"/>
          </a:bodyPr>
          <a:lstStyle/>
          <a:p>
            <a:r>
              <a:rPr lang="tr-TR" dirty="0" smtClean="0"/>
              <a:t>Gaz </a:t>
            </a:r>
            <a:r>
              <a:rPr lang="tr-TR" dirty="0" err="1" smtClean="0"/>
              <a:t>embolisi</a:t>
            </a:r>
            <a:endParaRPr lang="tr-TR" dirty="0"/>
          </a:p>
          <a:p>
            <a:r>
              <a:rPr lang="tr-TR" dirty="0" err="1" smtClean="0"/>
              <a:t>Dekompresyon</a:t>
            </a:r>
            <a:r>
              <a:rPr lang="tr-TR" dirty="0" smtClean="0"/>
              <a:t> </a:t>
            </a:r>
            <a:r>
              <a:rPr lang="tr-TR" dirty="0" err="1" smtClean="0"/>
              <a:t>hastlığı</a:t>
            </a:r>
            <a:endParaRPr lang="tr-TR" dirty="0"/>
          </a:p>
          <a:p>
            <a:r>
              <a:rPr lang="tr-TR" dirty="0" smtClean="0"/>
              <a:t>Karbon </a:t>
            </a:r>
            <a:r>
              <a:rPr lang="tr-TR" dirty="0"/>
              <a:t>monoksit zehirlenmesi</a:t>
            </a:r>
          </a:p>
          <a:p>
            <a:r>
              <a:rPr lang="tr-TR" dirty="0" smtClean="0"/>
              <a:t>Gazlı </a:t>
            </a:r>
            <a:r>
              <a:rPr lang="tr-TR" dirty="0" err="1" smtClean="0"/>
              <a:t>gangren</a:t>
            </a:r>
            <a:r>
              <a:rPr lang="tr-TR" dirty="0" smtClean="0"/>
              <a:t> </a:t>
            </a:r>
          </a:p>
          <a:p>
            <a:r>
              <a:rPr lang="tr-TR" dirty="0" smtClean="0"/>
              <a:t>Siyanür </a:t>
            </a:r>
            <a:r>
              <a:rPr lang="tr-TR" dirty="0"/>
              <a:t>zehirlenmesi</a:t>
            </a:r>
          </a:p>
          <a:p>
            <a:r>
              <a:rPr lang="tr-TR" dirty="0" smtClean="0"/>
              <a:t>Yaralanmalar</a:t>
            </a:r>
            <a:r>
              <a:rPr lang="tr-TR" dirty="0"/>
              <a:t>, akut </a:t>
            </a:r>
            <a:r>
              <a:rPr lang="tr-TR" dirty="0" err="1"/>
              <a:t>travmatik</a:t>
            </a:r>
            <a:r>
              <a:rPr lang="tr-TR" dirty="0"/>
              <a:t> </a:t>
            </a:r>
            <a:r>
              <a:rPr lang="tr-TR" dirty="0" err="1"/>
              <a:t>iskemi</a:t>
            </a:r>
            <a:endParaRPr lang="tr-TR" dirty="0"/>
          </a:p>
          <a:p>
            <a:r>
              <a:rPr lang="tr-TR" dirty="0" smtClean="0"/>
              <a:t>Tedaviye </a:t>
            </a:r>
            <a:r>
              <a:rPr lang="tr-TR" dirty="0" err="1"/>
              <a:t>refrakter</a:t>
            </a:r>
            <a:r>
              <a:rPr lang="tr-TR" dirty="0"/>
              <a:t> yaralar</a:t>
            </a:r>
          </a:p>
          <a:p>
            <a:endParaRPr lang="tr-TR" dirty="0"/>
          </a:p>
        </p:txBody>
      </p:sp>
      <p:sp>
        <p:nvSpPr>
          <p:cNvPr id="4" name="İçerik Yer Tutucusu 3"/>
          <p:cNvSpPr>
            <a:spLocks noGrp="1"/>
          </p:cNvSpPr>
          <p:nvPr>
            <p:ph sz="half" idx="2"/>
          </p:nvPr>
        </p:nvSpPr>
        <p:spPr>
          <a:solidFill>
            <a:schemeClr val="accent1">
              <a:lumMod val="60000"/>
              <a:lumOff val="40000"/>
            </a:schemeClr>
          </a:solidFill>
        </p:spPr>
        <p:txBody>
          <a:bodyPr>
            <a:normAutofit fontScale="92500" lnSpcReduction="10000"/>
          </a:bodyPr>
          <a:lstStyle/>
          <a:p>
            <a:r>
              <a:rPr lang="tr-TR" dirty="0" err="1"/>
              <a:t>Nekrotizan</a:t>
            </a:r>
            <a:r>
              <a:rPr lang="tr-TR" dirty="0"/>
              <a:t> yumuşak doku </a:t>
            </a:r>
            <a:r>
              <a:rPr lang="tr-TR" dirty="0" err="1"/>
              <a:t>infeksiyonları</a:t>
            </a:r>
            <a:endParaRPr lang="tr-TR" dirty="0"/>
          </a:p>
          <a:p>
            <a:r>
              <a:rPr lang="tr-TR" dirty="0" smtClean="0"/>
              <a:t>Kronik </a:t>
            </a:r>
            <a:r>
              <a:rPr lang="tr-TR" dirty="0" err="1"/>
              <a:t>refrakter</a:t>
            </a:r>
            <a:r>
              <a:rPr lang="tr-TR" dirty="0"/>
              <a:t> </a:t>
            </a:r>
            <a:r>
              <a:rPr lang="tr-TR" dirty="0" err="1"/>
              <a:t>osteomiyelit</a:t>
            </a:r>
            <a:endParaRPr lang="tr-TR" dirty="0"/>
          </a:p>
          <a:p>
            <a:r>
              <a:rPr lang="tr-TR" dirty="0" err="1" smtClean="0"/>
              <a:t>Osteoradyonekroz</a:t>
            </a:r>
            <a:endParaRPr lang="tr-TR" dirty="0"/>
          </a:p>
          <a:p>
            <a:r>
              <a:rPr lang="tr-TR" dirty="0" smtClean="0"/>
              <a:t>Radyasyona </a:t>
            </a:r>
            <a:r>
              <a:rPr lang="tr-TR" dirty="0"/>
              <a:t>bağlı sistit </a:t>
            </a:r>
          </a:p>
          <a:p>
            <a:r>
              <a:rPr lang="tr-TR" dirty="0" smtClean="0"/>
              <a:t>Deri </a:t>
            </a:r>
            <a:r>
              <a:rPr lang="tr-TR" dirty="0" err="1"/>
              <a:t>greft</a:t>
            </a:r>
            <a:r>
              <a:rPr lang="tr-TR" dirty="0"/>
              <a:t> ve </a:t>
            </a:r>
            <a:r>
              <a:rPr lang="tr-TR" dirty="0" err="1"/>
              <a:t>flapları</a:t>
            </a:r>
            <a:endParaRPr lang="tr-TR" dirty="0"/>
          </a:p>
          <a:p>
            <a:r>
              <a:rPr lang="tr-TR" dirty="0" smtClean="0"/>
              <a:t>Termal </a:t>
            </a:r>
            <a:r>
              <a:rPr lang="tr-TR" dirty="0"/>
              <a:t>yanıklar</a:t>
            </a:r>
          </a:p>
          <a:p>
            <a:r>
              <a:rPr lang="tr-TR" dirty="0" smtClean="0"/>
              <a:t>Kara </a:t>
            </a:r>
            <a:r>
              <a:rPr lang="tr-TR" dirty="0"/>
              <a:t>dul örümceği sokması</a:t>
            </a:r>
          </a:p>
        </p:txBody>
      </p:sp>
      <p:sp>
        <p:nvSpPr>
          <p:cNvPr id="8" name="7 Slayt Numarası Yer Tutucusu"/>
          <p:cNvSpPr>
            <a:spLocks noGrp="1"/>
          </p:cNvSpPr>
          <p:nvPr>
            <p:ph type="sldNum" sz="quarter" idx="12"/>
          </p:nvPr>
        </p:nvSpPr>
        <p:spPr/>
        <p:txBody>
          <a:bodyPr/>
          <a:lstStyle/>
          <a:p>
            <a:fld id="{81590336-76D9-4B1C-A85F-23601D4E4147}" type="slidenum">
              <a:rPr lang="tr-TR" smtClean="0"/>
              <a:pPr/>
              <a:t>52</a:t>
            </a:fld>
            <a:r>
              <a:rPr lang="tr-TR" smtClean="0"/>
              <a:t> / 105</a:t>
            </a:r>
            <a:endParaRPr lang="tr-TR" dirty="0"/>
          </a:p>
        </p:txBody>
      </p:sp>
    </p:spTree>
    <p:extLst>
      <p:ext uri="{BB962C8B-B14F-4D97-AF65-F5344CB8AC3E}">
        <p14:creationId xmlns:p14="http://schemas.microsoft.com/office/powerpoint/2010/main" val="4112692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half" idx="1"/>
          </p:nvPr>
        </p:nvSpPr>
        <p:spPr/>
        <p:txBody>
          <a:bodyPr/>
          <a:lstStyle/>
          <a:p>
            <a:endParaRPr lang="tr-TR"/>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272808"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Slayt Numarası Yer Tutucusu"/>
          <p:cNvSpPr>
            <a:spLocks noGrp="1"/>
          </p:cNvSpPr>
          <p:nvPr>
            <p:ph type="sldNum" sz="quarter" idx="12"/>
          </p:nvPr>
        </p:nvSpPr>
        <p:spPr/>
        <p:txBody>
          <a:bodyPr/>
          <a:lstStyle/>
          <a:p>
            <a:fld id="{81590336-76D9-4B1C-A85F-23601D4E4147}" type="slidenum">
              <a:rPr lang="tr-TR" smtClean="0"/>
              <a:pPr/>
              <a:t>53</a:t>
            </a:fld>
            <a:r>
              <a:rPr lang="tr-TR" smtClean="0"/>
              <a:t> / 105</a:t>
            </a:r>
            <a:endParaRPr lang="tr-TR" dirty="0"/>
          </a:p>
        </p:txBody>
      </p:sp>
    </p:spTree>
    <p:extLst>
      <p:ext uri="{BB962C8B-B14F-4D97-AF65-F5344CB8AC3E}">
        <p14:creationId xmlns:p14="http://schemas.microsoft.com/office/powerpoint/2010/main" val="1740903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gaziantepsaglik.gov.tr/yonetim/UsrImgs/hiperbarik1.JPG"/>
          <p:cNvPicPr>
            <a:picLocks noChangeAspect="1" noChangeArrowheads="1"/>
          </p:cNvPicPr>
          <p:nvPr/>
        </p:nvPicPr>
        <p:blipFill>
          <a:blip r:embed="rId2" cstate="print"/>
          <a:srcRect/>
          <a:stretch>
            <a:fillRect/>
          </a:stretch>
        </p:blipFill>
        <p:spPr bwMode="auto">
          <a:xfrm>
            <a:off x="0" y="3687763"/>
            <a:ext cx="3786188" cy="3170237"/>
          </a:xfrm>
          <a:prstGeom prst="rect">
            <a:avLst/>
          </a:prstGeom>
          <a:noFill/>
          <a:ln w="9525">
            <a:noFill/>
            <a:miter lim="800000"/>
            <a:headEnd/>
            <a:tailEnd/>
          </a:ln>
        </p:spPr>
      </p:pic>
      <p:sp>
        <p:nvSpPr>
          <p:cNvPr id="3" name="Text Box 8"/>
          <p:cNvSpPr txBox="1">
            <a:spLocks noChangeArrowheads="1"/>
          </p:cNvSpPr>
          <p:nvPr/>
        </p:nvSpPr>
        <p:spPr bwMode="auto">
          <a:xfrm>
            <a:off x="1357313" y="142875"/>
            <a:ext cx="6286500" cy="461963"/>
          </a:xfrm>
          <a:prstGeom prst="rect">
            <a:avLst/>
          </a:prstGeom>
          <a:solidFill>
            <a:schemeClr val="bg1"/>
          </a:solidFill>
          <a:ln w="12700" cap="sq">
            <a:solidFill>
              <a:schemeClr val="tx1"/>
            </a:solidFill>
            <a:miter lim="800000"/>
            <a:headEnd type="none" w="sm" len="sm"/>
            <a:tailEnd type="none" w="sm" len="sm"/>
          </a:ln>
          <a:effectLst/>
        </p:spPr>
        <p:txBody>
          <a:bodyPr>
            <a:spAutoFit/>
          </a:bodyPr>
          <a:lstStyle/>
          <a:p>
            <a:pPr algn="ctr">
              <a:defRPr/>
            </a:pPr>
            <a:r>
              <a:rPr lang="tr-TR" sz="2400" b="1" dirty="0" err="1">
                <a:solidFill>
                  <a:srgbClr val="0033CC"/>
                </a:solidFill>
                <a:effectLst>
                  <a:outerShdw blurRad="38100" dist="38100" dir="2700000" algn="tl">
                    <a:srgbClr val="FFFFFF"/>
                  </a:outerShdw>
                </a:effectLst>
                <a:latin typeface="+mn-lt"/>
              </a:rPr>
              <a:t>Hiperbarik</a:t>
            </a:r>
            <a:r>
              <a:rPr lang="tr-TR" sz="2400" b="1" dirty="0">
                <a:solidFill>
                  <a:srgbClr val="0033CC"/>
                </a:solidFill>
                <a:effectLst>
                  <a:outerShdw blurRad="38100" dist="38100" dir="2700000" algn="tl">
                    <a:srgbClr val="FFFFFF"/>
                  </a:outerShdw>
                </a:effectLst>
                <a:latin typeface="+mn-lt"/>
              </a:rPr>
              <a:t> Oksijen Tedavisinin Uygulanması</a:t>
            </a:r>
          </a:p>
        </p:txBody>
      </p:sp>
      <p:pic>
        <p:nvPicPr>
          <p:cNvPr id="4" name="Picture 4" descr="http://www.ar-metal.com.tr/urun/buyuk/137hiperbankoksijentedavikabin.jpg"/>
          <p:cNvPicPr>
            <a:picLocks noChangeAspect="1" noChangeArrowheads="1"/>
          </p:cNvPicPr>
          <p:nvPr/>
        </p:nvPicPr>
        <p:blipFill>
          <a:blip r:embed="rId3" cstate="print"/>
          <a:srcRect/>
          <a:stretch>
            <a:fillRect/>
          </a:stretch>
        </p:blipFill>
        <p:spPr bwMode="auto">
          <a:xfrm>
            <a:off x="982663" y="571500"/>
            <a:ext cx="3660775" cy="3071813"/>
          </a:xfrm>
          <a:prstGeom prst="rect">
            <a:avLst/>
          </a:prstGeom>
          <a:noFill/>
          <a:ln>
            <a:solidFill>
              <a:schemeClr val="accent1">
                <a:shade val="50000"/>
              </a:schemeClr>
            </a:solidFill>
          </a:ln>
        </p:spPr>
      </p:pic>
      <p:pic>
        <p:nvPicPr>
          <p:cNvPr id="68613" name="Picture 2" descr="http://otizm.files.wordpress.com/2009/01/hbot1.jpg"/>
          <p:cNvPicPr>
            <a:picLocks noChangeAspect="1" noChangeArrowheads="1"/>
          </p:cNvPicPr>
          <p:nvPr/>
        </p:nvPicPr>
        <p:blipFill>
          <a:blip r:embed="rId4" cstate="print"/>
          <a:srcRect/>
          <a:stretch>
            <a:fillRect/>
          </a:stretch>
        </p:blipFill>
        <p:spPr bwMode="auto">
          <a:xfrm>
            <a:off x="5357813" y="3714750"/>
            <a:ext cx="3786187" cy="3143250"/>
          </a:xfrm>
          <a:prstGeom prst="rect">
            <a:avLst/>
          </a:prstGeom>
          <a:noFill/>
          <a:ln w="9525">
            <a:noFill/>
            <a:miter lim="800000"/>
            <a:headEnd/>
            <a:tailEnd/>
          </a:ln>
        </p:spPr>
      </p:pic>
      <p:pic>
        <p:nvPicPr>
          <p:cNvPr id="68614" name="Picture 4" descr="http://www.aymedhbo.com/hbo.JPG"/>
          <p:cNvPicPr>
            <a:picLocks noChangeAspect="1" noChangeArrowheads="1"/>
          </p:cNvPicPr>
          <p:nvPr/>
        </p:nvPicPr>
        <p:blipFill>
          <a:blip r:embed="rId5" cstate="print"/>
          <a:srcRect/>
          <a:stretch>
            <a:fillRect/>
          </a:stretch>
        </p:blipFill>
        <p:spPr bwMode="auto">
          <a:xfrm>
            <a:off x="4643438" y="571500"/>
            <a:ext cx="3571875" cy="3071813"/>
          </a:xfrm>
          <a:prstGeom prst="rect">
            <a:avLst/>
          </a:prstGeom>
          <a:noFill/>
          <a:ln w="9525">
            <a:noFill/>
            <a:miter lim="800000"/>
            <a:headEnd/>
            <a:tailEnd/>
          </a:ln>
        </p:spPr>
      </p:pic>
      <p:sp>
        <p:nvSpPr>
          <p:cNvPr id="68615" name="6 Dikdörtgen"/>
          <p:cNvSpPr>
            <a:spLocks noChangeArrowheads="1"/>
          </p:cNvSpPr>
          <p:nvPr/>
        </p:nvSpPr>
        <p:spPr bwMode="auto">
          <a:xfrm rot="-5400000">
            <a:off x="-1249362" y="1820863"/>
            <a:ext cx="3265487" cy="338137"/>
          </a:xfrm>
          <a:prstGeom prst="rect">
            <a:avLst/>
          </a:prstGeom>
          <a:noFill/>
          <a:ln w="9525">
            <a:noFill/>
            <a:miter lim="800000"/>
            <a:headEnd/>
            <a:tailEnd/>
          </a:ln>
        </p:spPr>
        <p:txBody>
          <a:bodyPr wrap="none">
            <a:spAutoFit/>
          </a:bodyPr>
          <a:lstStyle/>
          <a:p>
            <a:r>
              <a:rPr lang="tr-TR" sz="1600"/>
              <a:t>http://www.google.com.tr/images?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Vakum Yardımcılı Yara Kapatma</a:t>
            </a:r>
          </a:p>
        </p:txBody>
      </p:sp>
      <p:sp>
        <p:nvSpPr>
          <p:cNvPr id="3" name="İçerik Yer Tutucusu 2"/>
          <p:cNvSpPr>
            <a:spLocks noGrp="1"/>
          </p:cNvSpPr>
          <p:nvPr>
            <p:ph idx="1"/>
          </p:nvPr>
        </p:nvSpPr>
        <p:spPr>
          <a:xfrm>
            <a:off x="457200" y="1196752"/>
            <a:ext cx="8229600" cy="4929411"/>
          </a:xfrm>
          <a:solidFill>
            <a:schemeClr val="accent1">
              <a:lumMod val="60000"/>
              <a:lumOff val="40000"/>
            </a:schemeClr>
          </a:solidFill>
        </p:spPr>
        <p:txBody>
          <a:bodyPr>
            <a:normAutofit fontScale="55000" lnSpcReduction="20000"/>
          </a:bodyPr>
          <a:lstStyle/>
          <a:p>
            <a:r>
              <a:rPr lang="tr-TR" dirty="0" smtClean="0"/>
              <a:t>V.A.C</a:t>
            </a:r>
            <a:r>
              <a:rPr lang="tr-TR" dirty="0"/>
              <a:t>. (</a:t>
            </a:r>
            <a:r>
              <a:rPr lang="tr-TR" dirty="0" err="1"/>
              <a:t>vacuum-assisted</a:t>
            </a:r>
            <a:r>
              <a:rPr lang="tr-TR" dirty="0"/>
              <a:t> </a:t>
            </a:r>
            <a:r>
              <a:rPr lang="tr-TR" dirty="0" err="1"/>
              <a:t>closure</a:t>
            </a:r>
            <a:r>
              <a:rPr lang="tr-TR" dirty="0"/>
              <a:t>) tekniği kronik yaraların tedavisinde son yıllarda yaygın olarak kullanılan bir </a:t>
            </a:r>
            <a:r>
              <a:rPr lang="tr-TR" dirty="0" smtClean="0"/>
              <a:t>yöntemdir. </a:t>
            </a:r>
            <a:r>
              <a:rPr lang="tr-TR" dirty="0"/>
              <a:t>Bu yöntem ile yara ve çevre kan akımının tam dört kat arttığı, </a:t>
            </a:r>
            <a:r>
              <a:rPr lang="tr-TR" dirty="0" err="1"/>
              <a:t>granülasyon</a:t>
            </a:r>
            <a:r>
              <a:rPr lang="tr-TR" dirty="0"/>
              <a:t> dokusu gelişiminin hızlandığı ve yaranın bakteriyel içeriğinin </a:t>
            </a:r>
            <a:r>
              <a:rPr lang="tr-TR" dirty="0" smtClean="0"/>
              <a:t>azaldığı, </a:t>
            </a:r>
            <a:r>
              <a:rPr lang="tr-TR" dirty="0" err="1"/>
              <a:t>eksudasının</a:t>
            </a:r>
            <a:r>
              <a:rPr lang="tr-TR" dirty="0"/>
              <a:t> kolaylıkla </a:t>
            </a:r>
            <a:r>
              <a:rPr lang="tr-TR" dirty="0" smtClean="0"/>
              <a:t>uzaklaştırılabildiği gösterilmiştir. </a:t>
            </a:r>
          </a:p>
          <a:p>
            <a:r>
              <a:rPr lang="tr-TR" dirty="0" smtClean="0"/>
              <a:t>Tekniğin </a:t>
            </a:r>
            <a:r>
              <a:rPr lang="tr-TR" dirty="0"/>
              <a:t>hızlı, etkili ve kolay kullanımı ile geleneksel yöntemlere önemli bir alternatif </a:t>
            </a:r>
            <a:r>
              <a:rPr lang="tr-TR" dirty="0" smtClean="0"/>
              <a:t>olduğu, </a:t>
            </a:r>
            <a:r>
              <a:rPr lang="tr-TR" dirty="0" err="1" smtClean="0"/>
              <a:t>sternal</a:t>
            </a:r>
            <a:r>
              <a:rPr lang="tr-TR" dirty="0" smtClean="0"/>
              <a:t> </a:t>
            </a:r>
            <a:r>
              <a:rPr lang="tr-TR" dirty="0"/>
              <a:t>bölgenin kronik yaraları, diyabetik ayak ülserleri, alt </a:t>
            </a:r>
            <a:r>
              <a:rPr lang="tr-TR" dirty="0" err="1"/>
              <a:t>ekstremite</a:t>
            </a:r>
            <a:r>
              <a:rPr lang="tr-TR" dirty="0"/>
              <a:t> travmalarına bağlı yaralarda başarılı </a:t>
            </a:r>
            <a:r>
              <a:rPr lang="tr-TR" dirty="0" smtClean="0"/>
              <a:t>sonuçlar elde edilmektedir.</a:t>
            </a:r>
          </a:p>
          <a:p>
            <a:r>
              <a:rPr lang="tr-TR" dirty="0" smtClean="0"/>
              <a:t>Tekniğin </a:t>
            </a:r>
            <a:r>
              <a:rPr lang="tr-TR" dirty="0"/>
              <a:t>uygulanabilmesi için kullanılan aletin oldukça pahalı olması önemli bir olumsuzluktur. Son yıllarda bu vakum cihazı hasta tarafından kolaylıkla taşınabilir boyutlara indirilmiştir. Bu şekilde tedavi sırasında hastanın günlük aktivitelerinde kısıtlama </a:t>
            </a:r>
            <a:r>
              <a:rPr lang="tr-TR" dirty="0" smtClean="0"/>
              <a:t>olmamaktadır</a:t>
            </a:r>
          </a:p>
        </p:txBody>
      </p:sp>
      <p:sp>
        <p:nvSpPr>
          <p:cNvPr id="6" name="Slayt Numarası Yer Tutucusu 5"/>
          <p:cNvSpPr>
            <a:spLocks noGrp="1"/>
          </p:cNvSpPr>
          <p:nvPr>
            <p:ph type="sldNum" sz="quarter" idx="12"/>
          </p:nvPr>
        </p:nvSpPr>
        <p:spPr/>
        <p:txBody>
          <a:bodyPr/>
          <a:lstStyle/>
          <a:p>
            <a:fld id="{81590336-76D9-4B1C-A85F-23601D4E4147}" type="slidenum">
              <a:rPr lang="tr-TR" smtClean="0"/>
              <a:pPr/>
              <a:t>55</a:t>
            </a:fld>
            <a:r>
              <a:rPr lang="tr-TR" smtClean="0"/>
              <a:t> / 105</a:t>
            </a:r>
            <a:endParaRPr lang="tr-TR" dirty="0"/>
          </a:p>
        </p:txBody>
      </p:sp>
    </p:spTree>
    <p:extLst>
      <p:ext uri="{BB962C8B-B14F-4D97-AF65-F5344CB8AC3E}">
        <p14:creationId xmlns:p14="http://schemas.microsoft.com/office/powerpoint/2010/main" val="3560533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55000" lnSpcReduction="20000"/>
          </a:bodyPr>
          <a:lstStyle/>
          <a:p>
            <a:r>
              <a:rPr lang="tr-TR" dirty="0"/>
              <a:t>Alet yaradaki boşlukları doldurmak için özel süngerler, yarayı örtmek için, yapışkanlı yarı geçirgen kapamalar, yara ile cihaz bağlantısını sağlayan ve basıncı düzenleyen bir düzenek (T.R.A.C.</a:t>
            </a:r>
            <a:r>
              <a:rPr lang="tr-TR" dirty="0" err="1"/>
              <a:t>Pad</a:t>
            </a:r>
            <a:r>
              <a:rPr lang="tr-TR" dirty="0"/>
              <a:t> </a:t>
            </a:r>
            <a:r>
              <a:rPr lang="tr-TR" dirty="0" err="1"/>
              <a:t>Therapeutic</a:t>
            </a:r>
            <a:r>
              <a:rPr lang="tr-TR" dirty="0"/>
              <a:t> </a:t>
            </a:r>
            <a:r>
              <a:rPr lang="tr-TR" dirty="0" err="1"/>
              <a:t>Regulated</a:t>
            </a:r>
            <a:r>
              <a:rPr lang="tr-TR" dirty="0"/>
              <a:t> </a:t>
            </a:r>
            <a:r>
              <a:rPr lang="tr-TR" dirty="0" err="1"/>
              <a:t>Accurate</a:t>
            </a:r>
            <a:r>
              <a:rPr lang="tr-TR" dirty="0"/>
              <a:t> </a:t>
            </a:r>
            <a:r>
              <a:rPr lang="tr-TR" dirty="0" err="1"/>
              <a:t>Care</a:t>
            </a:r>
            <a:r>
              <a:rPr lang="tr-TR" dirty="0"/>
              <a:t>), bir toplayıcı kap ve negatif basınç oluşturan bir cihazdan </a:t>
            </a:r>
            <a:r>
              <a:rPr lang="tr-TR" dirty="0" smtClean="0"/>
              <a:t>oluşur.</a:t>
            </a:r>
          </a:p>
          <a:p>
            <a:r>
              <a:rPr lang="tr-TR" dirty="0" smtClean="0"/>
              <a:t>Kapama </a:t>
            </a:r>
            <a:r>
              <a:rPr lang="tr-TR" dirty="0"/>
              <a:t>üzerinden küçük bir delik açılarak TRAC </a:t>
            </a:r>
            <a:r>
              <a:rPr lang="tr-TR" dirty="0" err="1"/>
              <a:t>ped</a:t>
            </a:r>
            <a:r>
              <a:rPr lang="tr-TR" dirty="0"/>
              <a:t> yerleştirilir, VAC cihazı ile yaranın bağlantısı sağlanır. 100-150 </a:t>
            </a:r>
            <a:r>
              <a:rPr lang="tr-TR" dirty="0" err="1"/>
              <a:t>mmHg</a:t>
            </a:r>
            <a:r>
              <a:rPr lang="tr-TR" dirty="0"/>
              <a:t> ile 48 saat sürekli, daha sonra aralıklı çalıştırılır. 48-72 saat arası pansuman değiştirilir. Tekniğin başarısı için kan akımı olan bir yaraya ihtiyaç vardır. </a:t>
            </a:r>
            <a:endParaRPr lang="tr-TR" dirty="0" smtClean="0"/>
          </a:p>
          <a:p>
            <a:pPr marL="0" indent="0">
              <a:buNone/>
            </a:pPr>
            <a:r>
              <a:rPr lang="tr-TR" dirty="0" smtClean="0"/>
              <a:t>	</a:t>
            </a:r>
            <a:endParaRPr lang="tr-TR" sz="2500" dirty="0"/>
          </a:p>
        </p:txBody>
      </p:sp>
      <p:sp>
        <p:nvSpPr>
          <p:cNvPr id="3" name="Başlık 2"/>
          <p:cNvSpPr>
            <a:spLocks noGrp="1"/>
          </p:cNvSpPr>
          <p:nvPr>
            <p:ph type="title"/>
          </p:nvPr>
        </p:nvSpPr>
        <p:spPr/>
        <p:txBody>
          <a:bodyPr/>
          <a:lstStyle/>
          <a:p>
            <a:r>
              <a:rPr lang="tr-TR" dirty="0"/>
              <a:t>Vakum Yardımcılı Yara Kapatma</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56</a:t>
            </a:fld>
            <a:r>
              <a:rPr lang="tr-TR" smtClean="0"/>
              <a:t> / 105</a:t>
            </a:r>
            <a:endParaRPr lang="tr-TR" dirty="0"/>
          </a:p>
        </p:txBody>
      </p:sp>
      <p:pic>
        <p:nvPicPr>
          <p:cNvPr id="5" name="Picture 7" descr="ATS_beauty"/>
          <p:cNvPicPr>
            <a:picLocks noChangeAspect="1" noChangeArrowheads="1"/>
          </p:cNvPicPr>
          <p:nvPr/>
        </p:nvPicPr>
        <p:blipFill>
          <a:blip r:embed="rId2" cstate="print"/>
          <a:srcRect/>
          <a:stretch>
            <a:fillRect/>
          </a:stretch>
        </p:blipFill>
        <p:spPr bwMode="auto">
          <a:xfrm>
            <a:off x="6876256" y="4933402"/>
            <a:ext cx="2267744" cy="1924598"/>
          </a:xfrm>
          <a:prstGeom prst="rect">
            <a:avLst/>
          </a:prstGeom>
          <a:noFill/>
          <a:ln w="9525">
            <a:noFill/>
            <a:miter lim="800000"/>
            <a:headEnd/>
            <a:tailEnd/>
          </a:ln>
        </p:spPr>
      </p:pic>
    </p:spTree>
    <p:extLst>
      <p:ext uri="{BB962C8B-B14F-4D97-AF65-F5344CB8AC3E}">
        <p14:creationId xmlns:p14="http://schemas.microsoft.com/office/powerpoint/2010/main" val="36812656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82506"/>
            <a:ext cx="3487923" cy="2614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52" y="3573016"/>
            <a:ext cx="3405931" cy="256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587" y="282506"/>
            <a:ext cx="3755305" cy="281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009" y="3447131"/>
            <a:ext cx="3584002" cy="268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fld id="{81590336-76D9-4B1C-A85F-23601D4E4147}" type="slidenum">
              <a:rPr lang="tr-TR" smtClean="0"/>
              <a:pPr/>
              <a:t>57</a:t>
            </a:fld>
            <a:r>
              <a:rPr lang="tr-TR" smtClean="0"/>
              <a:t> / 105</a:t>
            </a:r>
            <a:endParaRPr lang="tr-TR" dirty="0"/>
          </a:p>
        </p:txBody>
      </p:sp>
    </p:spTree>
    <p:extLst>
      <p:ext uri="{BB962C8B-B14F-4D97-AF65-F5344CB8AC3E}">
        <p14:creationId xmlns:p14="http://schemas.microsoft.com/office/powerpoint/2010/main" val="3318025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worldwidewounds.com/2001/may/Thomas/images/vac1.jpg"/>
          <p:cNvPicPr>
            <a:picLocks noChangeAspect="1" noChangeArrowheads="1"/>
          </p:cNvPicPr>
          <p:nvPr/>
        </p:nvPicPr>
        <p:blipFill>
          <a:blip r:embed="rId2" cstate="print"/>
          <a:srcRect/>
          <a:stretch>
            <a:fillRect/>
          </a:stretch>
        </p:blipFill>
        <p:spPr bwMode="auto">
          <a:xfrm>
            <a:off x="642938" y="1928813"/>
            <a:ext cx="3500437" cy="3643312"/>
          </a:xfrm>
          <a:prstGeom prst="rect">
            <a:avLst/>
          </a:prstGeom>
          <a:noFill/>
          <a:ln w="9525">
            <a:noFill/>
            <a:miter lim="800000"/>
            <a:headEnd/>
            <a:tailEnd/>
          </a:ln>
        </p:spPr>
      </p:pic>
      <p:pic>
        <p:nvPicPr>
          <p:cNvPr id="66563" name="Picture 4" descr="http://www.worldwidewounds.com/2002/april/Vowden/images/WBP-Figure-7.jpg"/>
          <p:cNvPicPr>
            <a:picLocks noChangeAspect="1" noChangeArrowheads="1"/>
          </p:cNvPicPr>
          <p:nvPr/>
        </p:nvPicPr>
        <p:blipFill>
          <a:blip r:embed="rId3" cstate="print"/>
          <a:srcRect/>
          <a:stretch>
            <a:fillRect/>
          </a:stretch>
        </p:blipFill>
        <p:spPr bwMode="auto">
          <a:xfrm>
            <a:off x="5072063" y="214313"/>
            <a:ext cx="3676650" cy="3143250"/>
          </a:xfrm>
          <a:prstGeom prst="rect">
            <a:avLst/>
          </a:prstGeom>
          <a:noFill/>
          <a:ln w="9525">
            <a:noFill/>
            <a:miter lim="800000"/>
            <a:headEnd/>
            <a:tailEnd/>
          </a:ln>
        </p:spPr>
      </p:pic>
      <p:pic>
        <p:nvPicPr>
          <p:cNvPr id="66564" name="Picture 6" descr="Vacuum Assisted Closure (VAC) system">
            <a:hlinkClick r:id="rId4"/>
          </p:cNvPr>
          <p:cNvPicPr>
            <a:picLocks noChangeAspect="1" noChangeArrowheads="1"/>
          </p:cNvPicPr>
          <p:nvPr/>
        </p:nvPicPr>
        <p:blipFill>
          <a:blip r:embed="rId5" cstate="print"/>
          <a:srcRect/>
          <a:stretch>
            <a:fillRect/>
          </a:stretch>
        </p:blipFill>
        <p:spPr bwMode="auto">
          <a:xfrm>
            <a:off x="5072063" y="3500438"/>
            <a:ext cx="3748087" cy="3143250"/>
          </a:xfrm>
          <a:prstGeom prst="rect">
            <a:avLst/>
          </a:prstGeom>
          <a:noFill/>
          <a:ln w="9525">
            <a:noFill/>
            <a:miter lim="800000"/>
            <a:headEnd/>
            <a:tailEnd/>
          </a:ln>
        </p:spPr>
      </p:pic>
      <p:sp>
        <p:nvSpPr>
          <p:cNvPr id="66565" name="7 Dikdörtgen"/>
          <p:cNvSpPr>
            <a:spLocks noChangeArrowheads="1"/>
          </p:cNvSpPr>
          <p:nvPr/>
        </p:nvSpPr>
        <p:spPr bwMode="auto">
          <a:xfrm>
            <a:off x="214313" y="571500"/>
            <a:ext cx="4572000" cy="769938"/>
          </a:xfrm>
          <a:prstGeom prst="rect">
            <a:avLst/>
          </a:prstGeom>
          <a:solidFill>
            <a:schemeClr val="bg1"/>
          </a:solidFill>
          <a:ln w="9525">
            <a:noFill/>
            <a:miter lim="800000"/>
            <a:headEnd/>
            <a:tailEnd/>
          </a:ln>
        </p:spPr>
        <p:txBody>
          <a:bodyPr>
            <a:spAutoFit/>
          </a:bodyPr>
          <a:lstStyle/>
          <a:p>
            <a:pPr algn="ctr"/>
            <a:r>
              <a:rPr lang="tr-TR" sz="2200" b="1">
                <a:solidFill>
                  <a:srgbClr val="000000"/>
                </a:solidFill>
              </a:rPr>
              <a:t>VAC’ta özel süngerin  hazırlanması ve yara bölgesine uygulanması</a:t>
            </a:r>
          </a:p>
        </p:txBody>
      </p:sp>
      <p:sp>
        <p:nvSpPr>
          <p:cNvPr id="8" name="7 Sağ Ok"/>
          <p:cNvSpPr/>
          <p:nvPr/>
        </p:nvSpPr>
        <p:spPr>
          <a:xfrm>
            <a:off x="4143375" y="5000625"/>
            <a:ext cx="1000125" cy="50006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8 Sağ Ok"/>
          <p:cNvSpPr/>
          <p:nvPr/>
        </p:nvSpPr>
        <p:spPr>
          <a:xfrm>
            <a:off x="4143375" y="2214563"/>
            <a:ext cx="1000125" cy="500062"/>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66568" name="9 Dikdörtgen"/>
          <p:cNvSpPr>
            <a:spLocks noChangeArrowheads="1"/>
          </p:cNvSpPr>
          <p:nvPr/>
        </p:nvSpPr>
        <p:spPr bwMode="auto">
          <a:xfrm>
            <a:off x="214313" y="6357938"/>
            <a:ext cx="3265487" cy="338137"/>
          </a:xfrm>
          <a:prstGeom prst="rect">
            <a:avLst/>
          </a:prstGeom>
          <a:noFill/>
          <a:ln w="9525">
            <a:noFill/>
            <a:miter lim="800000"/>
            <a:headEnd/>
            <a:tailEnd/>
          </a:ln>
        </p:spPr>
        <p:txBody>
          <a:bodyPr wrap="none">
            <a:spAutoFit/>
          </a:bodyPr>
          <a:lstStyle/>
          <a:p>
            <a:r>
              <a:rPr lang="tr-TR" sz="1600"/>
              <a:t>http://www.google.com.tr/images?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Jet Lavaj </a:t>
            </a:r>
            <a:r>
              <a:rPr lang="tr-TR" dirty="0" err="1" smtClean="0"/>
              <a:t>İrigasyonu</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62500" lnSpcReduction="20000"/>
          </a:bodyPr>
          <a:lstStyle/>
          <a:p>
            <a:r>
              <a:rPr lang="tr-TR" dirty="0"/>
              <a:t>Sıkıştırılmış oksijen ve </a:t>
            </a:r>
            <a:r>
              <a:rPr lang="tr-TR" dirty="0" err="1"/>
              <a:t>salin</a:t>
            </a:r>
            <a:r>
              <a:rPr lang="tr-TR" dirty="0"/>
              <a:t> </a:t>
            </a:r>
            <a:r>
              <a:rPr lang="tr-TR" dirty="0" err="1"/>
              <a:t>solusyonu</a:t>
            </a:r>
            <a:r>
              <a:rPr lang="tr-TR" dirty="0"/>
              <a:t> kullanılarak yaranın temizlenmesi ve </a:t>
            </a:r>
            <a:r>
              <a:rPr lang="tr-TR" dirty="0" err="1"/>
              <a:t>debride</a:t>
            </a:r>
            <a:r>
              <a:rPr lang="tr-TR" dirty="0"/>
              <a:t> edilmesi işlemidir. Karışım, özel bir düzenek yardımıyla yaranın üzerine yüksek veya düşük basınçla tatbik edilir. Diğer yöntemlere yardımcı bir </a:t>
            </a:r>
            <a:r>
              <a:rPr lang="tr-TR" dirty="0" smtClean="0"/>
              <a:t>tekniktir.</a:t>
            </a:r>
          </a:p>
          <a:p>
            <a:r>
              <a:rPr lang="tr-TR" dirty="0" smtClean="0"/>
              <a:t>Doğal </a:t>
            </a:r>
            <a:r>
              <a:rPr lang="tr-TR" dirty="0"/>
              <a:t>oksijen ve </a:t>
            </a:r>
            <a:r>
              <a:rPr lang="tr-TR" dirty="0" err="1"/>
              <a:t>salin</a:t>
            </a:r>
            <a:r>
              <a:rPr lang="tr-TR" dirty="0"/>
              <a:t> kullanılması, </a:t>
            </a:r>
            <a:r>
              <a:rPr lang="tr-TR" dirty="0" smtClean="0"/>
              <a:t>klinikte </a:t>
            </a:r>
            <a:r>
              <a:rPr lang="tr-TR" dirty="0"/>
              <a:t>ve evde uygulanabilir olması avantajlarıdır. </a:t>
            </a:r>
            <a:endParaRPr lang="tr-TR" dirty="0" smtClean="0"/>
          </a:p>
          <a:p>
            <a:r>
              <a:rPr lang="tr-TR" dirty="0" smtClean="0"/>
              <a:t>Özel </a:t>
            </a:r>
            <a:r>
              <a:rPr lang="tr-TR" dirty="0"/>
              <a:t>düzeneğe ihtiyaç duyulması, </a:t>
            </a:r>
            <a:r>
              <a:rPr lang="tr-TR" dirty="0" err="1"/>
              <a:t>enfekte</a:t>
            </a:r>
            <a:r>
              <a:rPr lang="tr-TR" dirty="0"/>
              <a:t> yaralarda </a:t>
            </a:r>
            <a:r>
              <a:rPr lang="tr-TR" dirty="0" err="1"/>
              <a:t>kontaminasyon</a:t>
            </a:r>
            <a:r>
              <a:rPr lang="tr-TR" dirty="0"/>
              <a:t> neden olması, </a:t>
            </a:r>
            <a:r>
              <a:rPr lang="tr-TR" dirty="0" err="1"/>
              <a:t>fibroblastlara</a:t>
            </a:r>
            <a:r>
              <a:rPr lang="tr-TR" dirty="0"/>
              <a:t> zarar verebilmesi ve uygulamayı yapacak kişilere kullanımın </a:t>
            </a:r>
            <a:r>
              <a:rPr lang="tr-TR" dirty="0" smtClean="0"/>
              <a:t>öğretilmesi dezavantajlarıdır.</a:t>
            </a:r>
          </a:p>
          <a:p>
            <a:pPr marL="0" indent="0">
              <a:buNone/>
            </a:pPr>
            <a:endParaRPr lang="tr-TR" sz="2600" dirty="0" smtClean="0"/>
          </a:p>
          <a:p>
            <a:pPr marL="0" indent="0">
              <a:buNone/>
            </a:pPr>
            <a:r>
              <a:rPr lang="tr-TR" sz="2600" dirty="0"/>
              <a:t>	</a:t>
            </a:r>
            <a:r>
              <a:rPr lang="tr-TR" sz="2600" dirty="0" smtClean="0"/>
              <a:t>			</a:t>
            </a:r>
          </a:p>
          <a:p>
            <a:pPr marL="0" indent="0">
              <a:buNone/>
            </a:pPr>
            <a:endParaRPr lang="tr-TR" dirty="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59</a:t>
            </a:fld>
            <a:r>
              <a:rPr lang="tr-TR" smtClean="0"/>
              <a:t> / 105</a:t>
            </a:r>
            <a:endParaRPr lang="tr-TR" dirty="0"/>
          </a:p>
        </p:txBody>
      </p:sp>
    </p:spTree>
    <p:extLst>
      <p:ext uri="{BB962C8B-B14F-4D97-AF65-F5344CB8AC3E}">
        <p14:creationId xmlns:p14="http://schemas.microsoft.com/office/powerpoint/2010/main" val="4242779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Alkol ve Sigara Kullanımı</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a:bodyPr>
          <a:lstStyle/>
          <a:p>
            <a:pPr>
              <a:lnSpc>
                <a:spcPct val="100000"/>
              </a:lnSpc>
            </a:pPr>
            <a:r>
              <a:rPr lang="tr-TR" sz="2400" dirty="0" smtClean="0"/>
              <a:t>Kanda </a:t>
            </a:r>
            <a:r>
              <a:rPr lang="tr-TR" sz="2400" dirty="0" err="1"/>
              <a:t>karboksihemoglobin</a:t>
            </a:r>
            <a:r>
              <a:rPr lang="tr-TR" sz="2400" dirty="0"/>
              <a:t> seviyesi artar, </a:t>
            </a:r>
            <a:endParaRPr lang="tr-TR" sz="2400" dirty="0" smtClean="0"/>
          </a:p>
          <a:p>
            <a:pPr>
              <a:lnSpc>
                <a:spcPct val="100000"/>
              </a:lnSpc>
            </a:pPr>
            <a:r>
              <a:rPr lang="tr-TR" sz="2400" dirty="0" smtClean="0"/>
              <a:t>Dokuların oksijenlenmesi, </a:t>
            </a:r>
          </a:p>
          <a:p>
            <a:pPr>
              <a:lnSpc>
                <a:spcPct val="100000"/>
              </a:lnSpc>
            </a:pPr>
            <a:r>
              <a:rPr lang="tr-TR" sz="2400" dirty="0" err="1" smtClean="0"/>
              <a:t>Trombositlerin</a:t>
            </a:r>
            <a:r>
              <a:rPr lang="tr-TR" sz="2400" dirty="0" smtClean="0"/>
              <a:t> fonksiyonu, </a:t>
            </a:r>
          </a:p>
          <a:p>
            <a:pPr>
              <a:lnSpc>
                <a:spcPct val="100000"/>
              </a:lnSpc>
            </a:pPr>
            <a:r>
              <a:rPr lang="tr-TR" sz="2400" dirty="0" smtClean="0"/>
              <a:t>Kanın pıhtılaşması bozulur, </a:t>
            </a:r>
          </a:p>
          <a:p>
            <a:pPr>
              <a:lnSpc>
                <a:spcPct val="100000"/>
              </a:lnSpc>
            </a:pPr>
            <a:r>
              <a:rPr lang="tr-TR" sz="2400" dirty="0" err="1" smtClean="0"/>
              <a:t>Prostoglandin</a:t>
            </a:r>
            <a:r>
              <a:rPr lang="tr-TR" sz="2400" dirty="0" smtClean="0"/>
              <a:t> ve fibrinojen üretimi azalır damarlarda </a:t>
            </a:r>
            <a:r>
              <a:rPr lang="tr-TR" sz="2400" dirty="0" err="1" smtClean="0"/>
              <a:t>vazokonstrüksiyon</a:t>
            </a:r>
            <a:r>
              <a:rPr lang="tr-TR" sz="2400" dirty="0" smtClean="0"/>
              <a:t> oluşur.</a:t>
            </a:r>
            <a:endParaRPr lang="tr-TR" sz="2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6</a:t>
            </a:fld>
            <a:r>
              <a:rPr lang="tr-TR" smtClean="0"/>
              <a:t> / 105</a:t>
            </a:r>
            <a:endParaRPr lang="tr-TR" dirty="0"/>
          </a:p>
        </p:txBody>
      </p:sp>
    </p:spTree>
    <p:extLst>
      <p:ext uri="{BB962C8B-B14F-4D97-AF65-F5344CB8AC3E}">
        <p14:creationId xmlns:p14="http://schemas.microsoft.com/office/powerpoint/2010/main" val="1609456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47500" lnSpcReduction="20000"/>
          </a:bodyPr>
          <a:lstStyle/>
          <a:p>
            <a:r>
              <a:rPr lang="tr-TR" dirty="0" smtClean="0"/>
              <a:t>Yara </a:t>
            </a:r>
            <a:r>
              <a:rPr lang="tr-TR" dirty="0"/>
              <a:t>iyileşmesinde etkisi kanıtlanmış büyüme faktörleri </a:t>
            </a:r>
            <a:r>
              <a:rPr lang="tr-TR" dirty="0" err="1"/>
              <a:t>epidermal</a:t>
            </a:r>
            <a:r>
              <a:rPr lang="tr-TR" dirty="0"/>
              <a:t> büyüme faktörü (EGF), </a:t>
            </a:r>
            <a:r>
              <a:rPr lang="tr-TR" dirty="0" err="1"/>
              <a:t>trombositlerce</a:t>
            </a:r>
            <a:r>
              <a:rPr lang="tr-TR" dirty="0"/>
              <a:t> salınan büyüme faktörü (PDGF), asidik ve bazik </a:t>
            </a:r>
            <a:r>
              <a:rPr lang="tr-TR" dirty="0" err="1"/>
              <a:t>fibroblast</a:t>
            </a:r>
            <a:r>
              <a:rPr lang="tr-TR" dirty="0"/>
              <a:t> büyüme faktörü (</a:t>
            </a:r>
            <a:r>
              <a:rPr lang="tr-TR" dirty="0" err="1"/>
              <a:t>FGFs</a:t>
            </a:r>
            <a:r>
              <a:rPr lang="tr-TR" dirty="0"/>
              <a:t>), </a:t>
            </a:r>
            <a:r>
              <a:rPr lang="tr-TR" dirty="0" err="1"/>
              <a:t>transforming</a:t>
            </a:r>
            <a:r>
              <a:rPr lang="tr-TR" dirty="0"/>
              <a:t> büyüme faktörü alfa ve beta (TGF </a:t>
            </a:r>
            <a:r>
              <a:rPr lang="el-GR" dirty="0"/>
              <a:t>α, β), </a:t>
            </a:r>
            <a:r>
              <a:rPr lang="tr-TR" dirty="0" err="1"/>
              <a:t>interlökin</a:t>
            </a:r>
            <a:r>
              <a:rPr lang="tr-TR" dirty="0"/>
              <a:t> l (IL-1), IL-2, tümör nekroz faktör alfa (TNF-</a:t>
            </a:r>
            <a:r>
              <a:rPr lang="el-GR" dirty="0"/>
              <a:t>α)’</a:t>
            </a:r>
            <a:r>
              <a:rPr lang="tr-TR" dirty="0" err="1"/>
              <a:t>dır</a:t>
            </a:r>
            <a:r>
              <a:rPr lang="tr-TR" dirty="0"/>
              <a:t>. </a:t>
            </a:r>
            <a:endParaRPr lang="tr-TR" dirty="0" smtClean="0"/>
          </a:p>
          <a:p>
            <a:r>
              <a:rPr lang="tr-TR" dirty="0" smtClean="0"/>
              <a:t>Büyüme </a:t>
            </a:r>
            <a:r>
              <a:rPr lang="tr-TR" dirty="0"/>
              <a:t>faktörleri </a:t>
            </a:r>
            <a:r>
              <a:rPr lang="tr-TR" dirty="0" err="1"/>
              <a:t>kollajen</a:t>
            </a:r>
            <a:r>
              <a:rPr lang="tr-TR" dirty="0"/>
              <a:t> sentezini </a:t>
            </a:r>
            <a:r>
              <a:rPr lang="tr-TR" dirty="0" smtClean="0"/>
              <a:t>hızlandırır, yarada </a:t>
            </a:r>
            <a:r>
              <a:rPr lang="tr-TR" dirty="0" err="1"/>
              <a:t>epitelizasyonu</a:t>
            </a:r>
            <a:r>
              <a:rPr lang="tr-TR" dirty="0"/>
              <a:t> </a:t>
            </a:r>
            <a:r>
              <a:rPr lang="tr-TR" dirty="0" smtClean="0"/>
              <a:t>arttırır, </a:t>
            </a:r>
            <a:r>
              <a:rPr lang="tr-TR" dirty="0" err="1" smtClean="0"/>
              <a:t>endotel</a:t>
            </a:r>
            <a:r>
              <a:rPr lang="tr-TR" dirty="0" smtClean="0"/>
              <a:t> </a:t>
            </a:r>
            <a:r>
              <a:rPr lang="tr-TR" dirty="0" err="1"/>
              <a:t>proliferasyonu</a:t>
            </a:r>
            <a:r>
              <a:rPr lang="tr-TR" dirty="0"/>
              <a:t> ve </a:t>
            </a:r>
            <a:r>
              <a:rPr lang="tr-TR" dirty="0" err="1"/>
              <a:t>motiliteyi</a:t>
            </a:r>
            <a:r>
              <a:rPr lang="tr-TR" dirty="0"/>
              <a:t> </a:t>
            </a:r>
            <a:r>
              <a:rPr lang="tr-TR" dirty="0" smtClean="0"/>
              <a:t>arttırır, </a:t>
            </a:r>
            <a:r>
              <a:rPr lang="tr-TR" dirty="0" err="1" smtClean="0"/>
              <a:t>neovaskülarizasyonu</a:t>
            </a:r>
            <a:r>
              <a:rPr lang="tr-TR" dirty="0" smtClean="0"/>
              <a:t> </a:t>
            </a:r>
            <a:r>
              <a:rPr lang="tr-TR" dirty="0"/>
              <a:t>hızlandırır. </a:t>
            </a:r>
            <a:endParaRPr lang="tr-TR" dirty="0" smtClean="0"/>
          </a:p>
          <a:p>
            <a:r>
              <a:rPr lang="tr-TR" dirty="0" smtClean="0"/>
              <a:t>Günümüzde </a:t>
            </a:r>
            <a:r>
              <a:rPr lang="tr-TR" dirty="0"/>
              <a:t>yalnızca </a:t>
            </a:r>
            <a:r>
              <a:rPr lang="tr-TR" dirty="0" err="1"/>
              <a:t>trombosit</a:t>
            </a:r>
            <a:r>
              <a:rPr lang="tr-TR" dirty="0"/>
              <a:t> kaynaklı yara iyileştirme faktörü [</a:t>
            </a:r>
            <a:r>
              <a:rPr lang="tr-TR" dirty="0" err="1"/>
              <a:t>Platelet</a:t>
            </a:r>
            <a:r>
              <a:rPr lang="tr-TR" dirty="0"/>
              <a:t> </a:t>
            </a:r>
            <a:r>
              <a:rPr lang="tr-TR" dirty="0" err="1"/>
              <a:t>derived</a:t>
            </a:r>
            <a:r>
              <a:rPr lang="tr-TR" dirty="0"/>
              <a:t> </a:t>
            </a:r>
            <a:r>
              <a:rPr lang="tr-TR" dirty="0" err="1"/>
              <a:t>wound</a:t>
            </a:r>
            <a:r>
              <a:rPr lang="tr-TR" dirty="0"/>
              <a:t> </a:t>
            </a:r>
            <a:r>
              <a:rPr lang="tr-TR" dirty="0" err="1"/>
              <a:t>healing</a:t>
            </a:r>
            <a:r>
              <a:rPr lang="tr-TR" dirty="0"/>
              <a:t> </a:t>
            </a:r>
            <a:r>
              <a:rPr lang="tr-TR" dirty="0" err="1"/>
              <a:t>factor</a:t>
            </a:r>
            <a:r>
              <a:rPr lang="tr-TR" dirty="0"/>
              <a:t> (PDWHF)], (</a:t>
            </a:r>
            <a:r>
              <a:rPr lang="tr-TR" dirty="0" err="1"/>
              <a:t>beclaplermin</a:t>
            </a:r>
            <a:r>
              <a:rPr lang="tr-TR" dirty="0"/>
              <a:t> jel) FDA tarafından </a:t>
            </a:r>
            <a:r>
              <a:rPr lang="tr-TR" dirty="0" smtClean="0"/>
              <a:t>onaylanmıştır.</a:t>
            </a:r>
          </a:p>
          <a:p>
            <a:r>
              <a:rPr lang="tr-TR" dirty="0" smtClean="0"/>
              <a:t>Büyüme </a:t>
            </a:r>
            <a:r>
              <a:rPr lang="tr-TR" dirty="0"/>
              <a:t>faktörleri kullanılmadan önce bakteri yükü kontrol edilmelidir. Çünkü bakteriler, büyüme faktörlerini parçalayan </a:t>
            </a:r>
            <a:r>
              <a:rPr lang="tr-TR" dirty="0" err="1"/>
              <a:t>proteazları</a:t>
            </a:r>
            <a:r>
              <a:rPr lang="tr-TR" dirty="0"/>
              <a:t> üretirler </a:t>
            </a:r>
            <a:endParaRPr lang="tr-TR" dirty="0" smtClean="0"/>
          </a:p>
          <a:p>
            <a:r>
              <a:rPr lang="tr-TR" dirty="0" smtClean="0"/>
              <a:t>Yara </a:t>
            </a:r>
            <a:r>
              <a:rPr lang="tr-TR" dirty="0"/>
              <a:t>iyileşmesinin bozulabildiği durumlarda, eksik olan faktörlerin yerine konması, iyileşmeyi hızlandırır. Büyüme faktörleri bu anlamda yararlıdır. </a:t>
            </a:r>
            <a:endParaRPr lang="tr-TR" dirty="0" smtClean="0"/>
          </a:p>
          <a:p>
            <a:pPr marL="0" indent="0">
              <a:buNone/>
            </a:pPr>
            <a:r>
              <a:rPr lang="tr-TR" sz="2500" dirty="0" smtClean="0"/>
              <a:t>		</a:t>
            </a:r>
            <a:endParaRPr lang="tr-TR" sz="2500" dirty="0"/>
          </a:p>
        </p:txBody>
      </p:sp>
      <p:sp>
        <p:nvSpPr>
          <p:cNvPr id="3" name="Başlık 2"/>
          <p:cNvSpPr>
            <a:spLocks noGrp="1"/>
          </p:cNvSpPr>
          <p:nvPr>
            <p:ph type="title"/>
          </p:nvPr>
        </p:nvSpPr>
        <p:spPr/>
        <p:txBody>
          <a:bodyPr>
            <a:normAutofit/>
          </a:bodyPr>
          <a:lstStyle/>
          <a:p>
            <a:r>
              <a:rPr lang="tr-TR" dirty="0"/>
              <a:t>Büyüme </a:t>
            </a:r>
            <a:r>
              <a:rPr lang="tr-TR" dirty="0" smtClean="0"/>
              <a:t>Faktörleri</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60</a:t>
            </a:fld>
            <a:r>
              <a:rPr lang="tr-TR" smtClean="0"/>
              <a:t> / 105</a:t>
            </a:r>
            <a:endParaRPr lang="tr-TR" dirty="0"/>
          </a:p>
        </p:txBody>
      </p:sp>
    </p:spTree>
    <p:extLst>
      <p:ext uri="{BB962C8B-B14F-4D97-AF65-F5344CB8AC3E}">
        <p14:creationId xmlns:p14="http://schemas.microsoft.com/office/powerpoint/2010/main" val="42006802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55000" lnSpcReduction="20000"/>
          </a:bodyPr>
          <a:lstStyle/>
          <a:p>
            <a:endParaRPr lang="tr-TR" dirty="0"/>
          </a:p>
          <a:p>
            <a:r>
              <a:rPr lang="tr-TR" dirty="0" smtClean="0"/>
              <a:t>Jel </a:t>
            </a:r>
            <a:r>
              <a:rPr lang="tr-TR" dirty="0"/>
              <a:t>veya </a:t>
            </a:r>
            <a:r>
              <a:rPr lang="tr-TR" dirty="0" err="1"/>
              <a:t>sellülöz</a:t>
            </a:r>
            <a:r>
              <a:rPr lang="tr-TR" dirty="0"/>
              <a:t> şeklindeki </a:t>
            </a:r>
            <a:r>
              <a:rPr lang="tr-TR" dirty="0" err="1"/>
              <a:t>kollajen</a:t>
            </a:r>
            <a:r>
              <a:rPr lang="tr-TR" dirty="0"/>
              <a:t> </a:t>
            </a:r>
            <a:r>
              <a:rPr lang="tr-TR" dirty="0" err="1"/>
              <a:t>hemostatik</a:t>
            </a:r>
            <a:r>
              <a:rPr lang="tr-TR" dirty="0"/>
              <a:t> etkili olduğundan, yaralarda kullanılmaktadır</a:t>
            </a:r>
            <a:r>
              <a:rPr lang="tr-TR" dirty="0" smtClean="0"/>
              <a:t>. </a:t>
            </a:r>
            <a:r>
              <a:rPr lang="tr-TR" dirty="0" err="1"/>
              <a:t>Farmasötik</a:t>
            </a:r>
            <a:r>
              <a:rPr lang="tr-TR" dirty="0"/>
              <a:t> açıdan bakıldığında en ilginç form </a:t>
            </a:r>
            <a:r>
              <a:rPr lang="tr-TR" dirty="0" err="1"/>
              <a:t>kollajen</a:t>
            </a:r>
            <a:r>
              <a:rPr lang="tr-TR" dirty="0"/>
              <a:t> süngerlerdir. </a:t>
            </a:r>
            <a:r>
              <a:rPr lang="tr-TR" dirty="0" err="1"/>
              <a:t>Heterelog</a:t>
            </a:r>
            <a:r>
              <a:rPr lang="tr-TR" dirty="0"/>
              <a:t> sığır </a:t>
            </a:r>
            <a:r>
              <a:rPr lang="tr-TR" dirty="0" err="1" smtClean="0"/>
              <a:t>kollajeni</a:t>
            </a:r>
            <a:r>
              <a:rPr lang="tr-TR" dirty="0" smtClean="0"/>
              <a:t> yara tedavisinde kullanılmaktadır. </a:t>
            </a:r>
            <a:endParaRPr lang="tr-TR" dirty="0"/>
          </a:p>
          <a:p>
            <a:endParaRPr lang="tr-TR" dirty="0" smtClean="0"/>
          </a:p>
          <a:p>
            <a:r>
              <a:rPr lang="tr-TR" dirty="0" smtClean="0"/>
              <a:t>Türkiye’de</a:t>
            </a:r>
            <a:r>
              <a:rPr lang="tr-TR" dirty="0"/>
              <a:t>, sığır </a:t>
            </a:r>
            <a:r>
              <a:rPr lang="tr-TR" dirty="0" err="1"/>
              <a:t>kollajeni</a:t>
            </a:r>
            <a:r>
              <a:rPr lang="tr-TR" dirty="0"/>
              <a:t> ürünleri bulunmaktadır. </a:t>
            </a:r>
            <a:r>
              <a:rPr lang="tr-TR" dirty="0" err="1"/>
              <a:t>Gelfix</a:t>
            </a:r>
            <a:r>
              <a:rPr lang="tr-TR" dirty="0"/>
              <a:t> adı altında piyasaya verilen </a:t>
            </a:r>
            <a:r>
              <a:rPr lang="tr-TR" dirty="0" err="1"/>
              <a:t>kollajen</a:t>
            </a:r>
            <a:r>
              <a:rPr lang="tr-TR" dirty="0"/>
              <a:t> süngerler kullanıma girmiştir. Ayrıca dış ülkelerden ithal olarak getirilmiş </a:t>
            </a:r>
            <a:r>
              <a:rPr lang="tr-TR" dirty="0" err="1"/>
              <a:t>kollajen</a:t>
            </a:r>
            <a:r>
              <a:rPr lang="tr-TR" dirty="0"/>
              <a:t> süngerler de yara tedavisinde </a:t>
            </a:r>
            <a:r>
              <a:rPr lang="tr-TR" dirty="0" smtClean="0"/>
              <a:t>kullanılmaktadır.</a:t>
            </a:r>
          </a:p>
          <a:p>
            <a:pPr marL="0" indent="0">
              <a:buNone/>
            </a:pPr>
            <a:r>
              <a:rPr lang="tr-TR" dirty="0" smtClean="0"/>
              <a:t>		</a:t>
            </a:r>
            <a:r>
              <a:rPr lang="tr-TR" sz="2500" dirty="0" smtClean="0"/>
              <a:t>	</a:t>
            </a:r>
            <a:endParaRPr lang="tr-TR" sz="2500" dirty="0"/>
          </a:p>
          <a:p>
            <a:endParaRPr lang="tr-TR" dirty="0"/>
          </a:p>
          <a:p>
            <a:endParaRPr lang="tr-TR" dirty="0"/>
          </a:p>
        </p:txBody>
      </p:sp>
      <p:sp>
        <p:nvSpPr>
          <p:cNvPr id="3" name="Başlık 2"/>
          <p:cNvSpPr>
            <a:spLocks noGrp="1"/>
          </p:cNvSpPr>
          <p:nvPr>
            <p:ph type="title"/>
          </p:nvPr>
        </p:nvSpPr>
        <p:spPr/>
        <p:txBody>
          <a:bodyPr>
            <a:normAutofit/>
          </a:bodyPr>
          <a:lstStyle/>
          <a:p>
            <a:r>
              <a:rPr lang="tr-TR" dirty="0" err="1" smtClean="0"/>
              <a:t>Kollajen</a:t>
            </a:r>
            <a:r>
              <a:rPr lang="tr-TR" dirty="0" smtClean="0"/>
              <a:t> Süngerler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61</a:t>
            </a:fld>
            <a:r>
              <a:rPr lang="tr-TR" smtClean="0"/>
              <a:t> / 105</a:t>
            </a:r>
            <a:endParaRPr lang="tr-TR" dirty="0"/>
          </a:p>
        </p:txBody>
      </p:sp>
    </p:spTree>
    <p:extLst>
      <p:ext uri="{BB962C8B-B14F-4D97-AF65-F5344CB8AC3E}">
        <p14:creationId xmlns:p14="http://schemas.microsoft.com/office/powerpoint/2010/main" val="37271114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2">
              <a:lumMod val="40000"/>
              <a:lumOff val="60000"/>
            </a:schemeClr>
          </a:solidFill>
        </p:spPr>
        <p:txBody>
          <a:bodyPr>
            <a:normAutofit fontScale="92500" lnSpcReduction="20000"/>
          </a:bodyPr>
          <a:lstStyle/>
          <a:p>
            <a:r>
              <a:rPr lang="tr-TR" dirty="0" smtClean="0"/>
              <a:t>Bal</a:t>
            </a:r>
            <a:r>
              <a:rPr lang="tr-TR" dirty="0"/>
              <a:t>, bilinen en eski ilaçlardan biridir. Kullanımı 5000 yıl önceye dayanmaktadır</a:t>
            </a:r>
            <a:r>
              <a:rPr lang="tr-TR" dirty="0" smtClean="0"/>
              <a:t>.</a:t>
            </a:r>
          </a:p>
          <a:p>
            <a:r>
              <a:rPr lang="tr-TR" dirty="0" smtClean="0"/>
              <a:t>Balın etki mekanizması</a:t>
            </a:r>
          </a:p>
          <a:p>
            <a:pPr lvl="1"/>
            <a:r>
              <a:rPr lang="tr-TR" dirty="0" err="1" smtClean="0"/>
              <a:t>Osmotik</a:t>
            </a:r>
            <a:r>
              <a:rPr lang="tr-TR" dirty="0" smtClean="0"/>
              <a:t> Etki</a:t>
            </a:r>
          </a:p>
          <a:p>
            <a:pPr lvl="1"/>
            <a:r>
              <a:rPr lang="tr-TR" dirty="0" err="1" smtClean="0"/>
              <a:t>Asidite</a:t>
            </a:r>
            <a:r>
              <a:rPr lang="tr-TR" dirty="0" smtClean="0"/>
              <a:t> </a:t>
            </a:r>
          </a:p>
          <a:p>
            <a:pPr lvl="1"/>
            <a:r>
              <a:rPr lang="tr-TR" dirty="0" smtClean="0"/>
              <a:t>Hidrojen Peroksit </a:t>
            </a:r>
          </a:p>
          <a:p>
            <a:pPr lvl="1"/>
            <a:r>
              <a:rPr lang="tr-TR" dirty="0" err="1" smtClean="0"/>
              <a:t>Fitokimyasal</a:t>
            </a:r>
            <a:r>
              <a:rPr lang="tr-TR" dirty="0" smtClean="0"/>
              <a:t> </a:t>
            </a:r>
            <a:r>
              <a:rPr lang="tr-TR" dirty="0"/>
              <a:t>Faktörler</a:t>
            </a:r>
          </a:p>
          <a:p>
            <a:endParaRPr lang="tr-TR" dirty="0"/>
          </a:p>
        </p:txBody>
      </p:sp>
      <p:sp>
        <p:nvSpPr>
          <p:cNvPr id="3" name="Başlık 2"/>
          <p:cNvSpPr>
            <a:spLocks noGrp="1"/>
          </p:cNvSpPr>
          <p:nvPr>
            <p:ph type="title"/>
          </p:nvPr>
        </p:nvSpPr>
        <p:spPr/>
        <p:txBody>
          <a:bodyPr>
            <a:normAutofit/>
          </a:bodyPr>
          <a:lstStyle/>
          <a:p>
            <a:r>
              <a:rPr lang="tr-TR" dirty="0"/>
              <a:t>Bal Tedavisi </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62</a:t>
            </a:fld>
            <a:r>
              <a:rPr lang="tr-TR" smtClean="0"/>
              <a:t> / 105</a:t>
            </a:r>
            <a:endParaRPr lang="tr-TR" dirty="0"/>
          </a:p>
        </p:txBody>
      </p:sp>
    </p:spTree>
    <p:extLst>
      <p:ext uri="{BB962C8B-B14F-4D97-AF65-F5344CB8AC3E}">
        <p14:creationId xmlns:p14="http://schemas.microsoft.com/office/powerpoint/2010/main" val="30023705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2">
              <a:lumMod val="40000"/>
              <a:lumOff val="60000"/>
            </a:schemeClr>
          </a:solidFill>
        </p:spPr>
        <p:txBody>
          <a:bodyPr>
            <a:normAutofit fontScale="85000" lnSpcReduction="20000"/>
          </a:bodyPr>
          <a:lstStyle/>
          <a:p>
            <a:r>
              <a:rPr lang="tr-TR" dirty="0" smtClean="0"/>
              <a:t>Bütün toplumlarda </a:t>
            </a:r>
            <a:r>
              <a:rPr lang="tr-TR" dirty="0"/>
              <a:t>balın kolay bulunabilir </a:t>
            </a:r>
            <a:r>
              <a:rPr lang="tr-TR" dirty="0" smtClean="0"/>
              <a:t>olması,</a:t>
            </a:r>
          </a:p>
          <a:p>
            <a:r>
              <a:rPr lang="tr-TR" dirty="0" smtClean="0"/>
              <a:t>Antibiyotik </a:t>
            </a:r>
            <a:r>
              <a:rPr lang="tr-TR" dirty="0"/>
              <a:t>ve pahalı pansumanlarla karşılaştırıldığında iyileşme süresini kısaltarak tedavi maliyetini düşürmesi, </a:t>
            </a:r>
            <a:endParaRPr lang="tr-TR" dirty="0" smtClean="0"/>
          </a:p>
          <a:p>
            <a:r>
              <a:rPr lang="tr-TR" dirty="0" smtClean="0"/>
              <a:t>Enfeksiyon </a:t>
            </a:r>
            <a:r>
              <a:rPr lang="tr-TR" dirty="0"/>
              <a:t>oranını düşürmesi, </a:t>
            </a:r>
            <a:endParaRPr lang="tr-TR" dirty="0" smtClean="0"/>
          </a:p>
          <a:p>
            <a:r>
              <a:rPr lang="tr-TR" dirty="0" smtClean="0"/>
              <a:t>Uygulamasının </a:t>
            </a:r>
            <a:r>
              <a:rPr lang="tr-TR" dirty="0"/>
              <a:t>kolay ve ağrısız </a:t>
            </a:r>
            <a:r>
              <a:rPr lang="tr-TR" dirty="0" smtClean="0"/>
              <a:t>olması</a:t>
            </a:r>
            <a:r>
              <a:rPr lang="tr-TR" dirty="0"/>
              <a:t> </a:t>
            </a:r>
            <a:r>
              <a:rPr lang="tr-TR" dirty="0" smtClean="0"/>
              <a:t>avantajları arasında sayılabilir.</a:t>
            </a:r>
          </a:p>
          <a:p>
            <a:pPr marL="0" indent="0">
              <a:buNone/>
            </a:pPr>
            <a:r>
              <a:rPr lang="tr-TR" sz="1900" dirty="0" smtClean="0"/>
              <a:t>		</a:t>
            </a:r>
            <a:endParaRPr lang="tr-TR" sz="1900" dirty="0"/>
          </a:p>
          <a:p>
            <a:endParaRPr lang="tr-TR" dirty="0"/>
          </a:p>
          <a:p>
            <a:endParaRPr lang="tr-TR" dirty="0"/>
          </a:p>
        </p:txBody>
      </p:sp>
      <p:sp>
        <p:nvSpPr>
          <p:cNvPr id="3" name="Başlık 2"/>
          <p:cNvSpPr>
            <a:spLocks noGrp="1"/>
          </p:cNvSpPr>
          <p:nvPr>
            <p:ph type="title"/>
          </p:nvPr>
        </p:nvSpPr>
        <p:spPr/>
        <p:txBody>
          <a:bodyPr/>
          <a:lstStyle/>
          <a:p>
            <a:r>
              <a:rPr lang="tr-TR" dirty="0"/>
              <a:t>Bal Tedavisi </a:t>
            </a:r>
          </a:p>
        </p:txBody>
      </p:sp>
      <p:sp>
        <p:nvSpPr>
          <p:cNvPr id="7" name="6 Slayt Numarası Yer Tutucusu"/>
          <p:cNvSpPr>
            <a:spLocks noGrp="1"/>
          </p:cNvSpPr>
          <p:nvPr>
            <p:ph type="sldNum" sz="quarter" idx="12"/>
          </p:nvPr>
        </p:nvSpPr>
        <p:spPr/>
        <p:txBody>
          <a:bodyPr/>
          <a:lstStyle/>
          <a:p>
            <a:fld id="{81590336-76D9-4B1C-A85F-23601D4E4147}" type="slidenum">
              <a:rPr lang="tr-TR" smtClean="0"/>
              <a:pPr/>
              <a:t>63</a:t>
            </a:fld>
            <a:r>
              <a:rPr lang="tr-TR" smtClean="0"/>
              <a:t> / 105</a:t>
            </a:r>
            <a:endParaRPr lang="tr-TR" dirty="0"/>
          </a:p>
        </p:txBody>
      </p:sp>
    </p:spTree>
    <p:extLst>
      <p:ext uri="{BB962C8B-B14F-4D97-AF65-F5344CB8AC3E}">
        <p14:creationId xmlns:p14="http://schemas.microsoft.com/office/powerpoint/2010/main" val="37671798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55000" lnSpcReduction="20000"/>
          </a:bodyPr>
          <a:lstStyle/>
          <a:p>
            <a:r>
              <a:rPr lang="tr-TR" dirty="0" err="1" smtClean="0"/>
              <a:t>Primer</a:t>
            </a:r>
            <a:r>
              <a:rPr lang="tr-TR" dirty="0" smtClean="0"/>
              <a:t> </a:t>
            </a:r>
            <a:r>
              <a:rPr lang="tr-TR" dirty="0"/>
              <a:t>iyileştirme koşullarını sağlamak üzere </a:t>
            </a:r>
            <a:r>
              <a:rPr lang="tr-TR" dirty="0" err="1"/>
              <a:t>flep</a:t>
            </a:r>
            <a:r>
              <a:rPr lang="tr-TR" dirty="0"/>
              <a:t> ve </a:t>
            </a:r>
            <a:r>
              <a:rPr lang="tr-TR" dirty="0" err="1"/>
              <a:t>greftle</a:t>
            </a:r>
            <a:r>
              <a:rPr lang="tr-TR" dirty="0"/>
              <a:t> kapama yöntemlerine günümüzde </a:t>
            </a:r>
            <a:r>
              <a:rPr lang="tr-TR" dirty="0" smtClean="0"/>
              <a:t>kullanılmaktadır. </a:t>
            </a:r>
          </a:p>
          <a:p>
            <a:r>
              <a:rPr lang="tr-TR" dirty="0" smtClean="0"/>
              <a:t>Yaranın </a:t>
            </a:r>
            <a:r>
              <a:rPr lang="tr-TR" dirty="0"/>
              <a:t>cerrahi olarak kapatılmasına girişilmeden önce lokal ve sistemik koşulların yara iyileşmesine uygun hale getirilmesi gereklidir. </a:t>
            </a:r>
            <a:endParaRPr lang="tr-TR" dirty="0" smtClean="0"/>
          </a:p>
          <a:p>
            <a:r>
              <a:rPr lang="tr-TR" dirty="0" smtClean="0"/>
              <a:t>Açık </a:t>
            </a:r>
            <a:r>
              <a:rPr lang="tr-TR" dirty="0"/>
              <a:t>bir yara, akut ya da kronik olsun, kapatılmadan önce canlılığını kaybetmiş ve ileri derecede </a:t>
            </a:r>
            <a:r>
              <a:rPr lang="tr-TR" dirty="0" err="1"/>
              <a:t>kontamine</a:t>
            </a:r>
            <a:r>
              <a:rPr lang="tr-TR" dirty="0"/>
              <a:t> olmuş dokular uzaklaştırılmalıdır. </a:t>
            </a:r>
            <a:endParaRPr lang="tr-TR" dirty="0" smtClean="0"/>
          </a:p>
          <a:p>
            <a:r>
              <a:rPr lang="tr-TR" dirty="0" err="1" smtClean="0"/>
              <a:t>Debridman</a:t>
            </a:r>
            <a:r>
              <a:rPr lang="tr-TR" dirty="0" smtClean="0"/>
              <a:t> </a:t>
            </a:r>
            <a:r>
              <a:rPr lang="tr-TR" dirty="0"/>
              <a:t>işlemi yapılırken sinir, damar, </a:t>
            </a:r>
            <a:r>
              <a:rPr lang="tr-TR" dirty="0" err="1"/>
              <a:t>tendon</a:t>
            </a:r>
            <a:r>
              <a:rPr lang="tr-TR" dirty="0"/>
              <a:t> ve kemik gibi önemli yapılar mümkün olduğunca korunmalıdır. Yeterli </a:t>
            </a:r>
            <a:r>
              <a:rPr lang="tr-TR" dirty="0" err="1"/>
              <a:t>debridman</a:t>
            </a:r>
            <a:r>
              <a:rPr lang="tr-TR" dirty="0"/>
              <a:t> yapmadan kapatılan yaralarda sorun çıkması kaçınılmazdır. Yara kapatılmadan önce antibiyotik uygulaması </a:t>
            </a:r>
            <a:r>
              <a:rPr lang="tr-TR" dirty="0" smtClean="0"/>
              <a:t>yapılabilir.</a:t>
            </a:r>
          </a:p>
          <a:p>
            <a:pPr marL="0" indent="0">
              <a:buNone/>
            </a:pPr>
            <a:r>
              <a:rPr lang="tr-TR" sz="2900" dirty="0" smtClean="0"/>
              <a:t>			</a:t>
            </a:r>
            <a:endParaRPr lang="tr-TR" sz="2900" dirty="0"/>
          </a:p>
        </p:txBody>
      </p:sp>
      <p:sp>
        <p:nvSpPr>
          <p:cNvPr id="3" name="Başlık 2"/>
          <p:cNvSpPr>
            <a:spLocks noGrp="1"/>
          </p:cNvSpPr>
          <p:nvPr>
            <p:ph type="title"/>
          </p:nvPr>
        </p:nvSpPr>
        <p:spPr/>
        <p:txBody>
          <a:bodyPr>
            <a:normAutofit fontScale="90000"/>
          </a:bodyPr>
          <a:lstStyle/>
          <a:p>
            <a:r>
              <a:rPr lang="tr-TR" dirty="0" err="1"/>
              <a:t>Flep</a:t>
            </a:r>
            <a:r>
              <a:rPr lang="tr-TR" dirty="0"/>
              <a:t> ile Yaranın Kalıcı Olarak </a:t>
            </a:r>
            <a:r>
              <a:rPr lang="tr-TR" dirty="0" smtClean="0"/>
              <a:t>Kapatılması</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64</a:t>
            </a:fld>
            <a:r>
              <a:rPr lang="tr-TR" smtClean="0"/>
              <a:t> / 105</a:t>
            </a:r>
            <a:endParaRPr lang="tr-TR" dirty="0"/>
          </a:p>
        </p:txBody>
      </p:sp>
    </p:spTree>
    <p:extLst>
      <p:ext uri="{BB962C8B-B14F-4D97-AF65-F5344CB8AC3E}">
        <p14:creationId xmlns:p14="http://schemas.microsoft.com/office/powerpoint/2010/main" val="719117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solidFill>
            <a:schemeClr val="accent1">
              <a:lumMod val="60000"/>
              <a:lumOff val="40000"/>
            </a:schemeClr>
          </a:solidFill>
        </p:spPr>
        <p:txBody>
          <a:bodyPr>
            <a:normAutofit fontScale="47500" lnSpcReduction="20000"/>
          </a:bodyPr>
          <a:lstStyle/>
          <a:p>
            <a:pPr marL="0" indent="0">
              <a:buNone/>
            </a:pPr>
            <a:r>
              <a:rPr lang="tr-TR" dirty="0" smtClean="0"/>
              <a:t>Yapılarına </a:t>
            </a:r>
            <a:r>
              <a:rPr lang="tr-TR" dirty="0" err="1" smtClean="0"/>
              <a:t>Epidermel</a:t>
            </a:r>
            <a:r>
              <a:rPr lang="tr-TR" dirty="0" smtClean="0"/>
              <a:t> </a:t>
            </a:r>
            <a:r>
              <a:rPr lang="tr-TR" dirty="0" err="1"/>
              <a:t>greftler</a:t>
            </a:r>
            <a:r>
              <a:rPr lang="tr-TR" dirty="0"/>
              <a:t>, </a:t>
            </a:r>
            <a:r>
              <a:rPr lang="tr-TR" dirty="0" err="1"/>
              <a:t>dermal</a:t>
            </a:r>
            <a:r>
              <a:rPr lang="tr-TR" dirty="0"/>
              <a:t> </a:t>
            </a:r>
            <a:r>
              <a:rPr lang="tr-TR" dirty="0" err="1"/>
              <a:t>greftler</a:t>
            </a:r>
            <a:r>
              <a:rPr lang="tr-TR" dirty="0"/>
              <a:t> ve </a:t>
            </a:r>
            <a:r>
              <a:rPr lang="tr-TR" dirty="0" err="1" smtClean="0"/>
              <a:t>kompozit</a:t>
            </a:r>
            <a:r>
              <a:rPr lang="tr-TR" dirty="0" smtClean="0"/>
              <a:t> </a:t>
            </a:r>
            <a:r>
              <a:rPr lang="tr-TR" dirty="0" err="1" smtClean="0"/>
              <a:t>greftler</a:t>
            </a:r>
            <a:r>
              <a:rPr lang="tr-TR" dirty="0" smtClean="0"/>
              <a:t> olarak üç </a:t>
            </a:r>
            <a:r>
              <a:rPr lang="tr-TR" dirty="0"/>
              <a:t>gruba ayrılırlar. </a:t>
            </a:r>
          </a:p>
          <a:p>
            <a:r>
              <a:rPr lang="tr-TR" dirty="0" err="1" smtClean="0"/>
              <a:t>Epidermal</a:t>
            </a:r>
            <a:r>
              <a:rPr lang="tr-TR" dirty="0" smtClean="0"/>
              <a:t> </a:t>
            </a:r>
            <a:r>
              <a:rPr lang="tr-TR" dirty="0" err="1" smtClean="0"/>
              <a:t>grefler</a:t>
            </a:r>
            <a:r>
              <a:rPr lang="tr-TR" dirty="0" smtClean="0"/>
              <a:t> küçük </a:t>
            </a:r>
            <a:r>
              <a:rPr lang="tr-TR" dirty="0"/>
              <a:t>bir biyopsi ile alınan cilt örneğinden </a:t>
            </a:r>
            <a:r>
              <a:rPr lang="tr-TR" dirty="0" err="1"/>
              <a:t>epidermis</a:t>
            </a:r>
            <a:r>
              <a:rPr lang="tr-TR" dirty="0"/>
              <a:t> tabakası </a:t>
            </a:r>
            <a:r>
              <a:rPr lang="tr-TR" dirty="0" smtClean="0"/>
              <a:t>oluşturulması ile elde edilirler. Özellikle </a:t>
            </a:r>
            <a:r>
              <a:rPr lang="tr-TR" dirty="0"/>
              <a:t>geniş yüzeyli yanıklarda kullanılabilir. Ancak uygulama zorluğu, </a:t>
            </a:r>
            <a:r>
              <a:rPr lang="tr-TR" dirty="0" err="1"/>
              <a:t>greftin</a:t>
            </a:r>
            <a:r>
              <a:rPr lang="tr-TR" dirty="0"/>
              <a:t> ince olması, görünüm bozukluğu, </a:t>
            </a:r>
            <a:r>
              <a:rPr lang="tr-TR" dirty="0" err="1"/>
              <a:t>kontraktür</a:t>
            </a:r>
            <a:r>
              <a:rPr lang="tr-TR" dirty="0"/>
              <a:t> gelişmesi </a:t>
            </a:r>
            <a:r>
              <a:rPr lang="tr-TR" dirty="0" smtClean="0"/>
              <a:t>sınırlılıklarıdır.</a:t>
            </a:r>
          </a:p>
          <a:p>
            <a:r>
              <a:rPr lang="tr-TR" dirty="0" err="1" smtClean="0"/>
              <a:t>Dermal</a:t>
            </a:r>
            <a:r>
              <a:rPr lang="tr-TR" dirty="0" smtClean="0"/>
              <a:t> </a:t>
            </a:r>
            <a:r>
              <a:rPr lang="tr-TR" dirty="0" err="1"/>
              <a:t>greftler</a:t>
            </a:r>
            <a:r>
              <a:rPr lang="tr-TR" dirty="0"/>
              <a:t> </a:t>
            </a:r>
            <a:r>
              <a:rPr lang="tr-TR" dirty="0" err="1"/>
              <a:t>kollajen</a:t>
            </a:r>
            <a:r>
              <a:rPr lang="tr-TR" dirty="0"/>
              <a:t> ve diğer </a:t>
            </a:r>
            <a:r>
              <a:rPr lang="tr-TR" dirty="0" err="1"/>
              <a:t>matriks</a:t>
            </a:r>
            <a:r>
              <a:rPr lang="tr-TR" dirty="0"/>
              <a:t> proteinlerini içerir. Çeşitlerine göre hücre içerikleri farklıdır. </a:t>
            </a:r>
            <a:r>
              <a:rPr lang="tr-TR" dirty="0" err="1"/>
              <a:t>Alloderm</a:t>
            </a:r>
            <a:r>
              <a:rPr lang="tr-TR" dirty="0"/>
              <a:t>, </a:t>
            </a:r>
            <a:r>
              <a:rPr lang="tr-TR" dirty="0" err="1"/>
              <a:t>allojenik</a:t>
            </a:r>
            <a:r>
              <a:rPr lang="tr-TR" dirty="0"/>
              <a:t> insan </a:t>
            </a:r>
            <a:r>
              <a:rPr lang="tr-TR" dirty="0" err="1"/>
              <a:t>dermal</a:t>
            </a:r>
            <a:r>
              <a:rPr lang="tr-TR" dirty="0"/>
              <a:t> </a:t>
            </a:r>
            <a:r>
              <a:rPr lang="tr-TR" dirty="0" err="1"/>
              <a:t>matriksidir</a:t>
            </a:r>
            <a:r>
              <a:rPr lang="tr-TR" dirty="0"/>
              <a:t>. Hücre içermez. </a:t>
            </a:r>
            <a:r>
              <a:rPr lang="tr-TR" dirty="0" err="1"/>
              <a:t>Trancyte</a:t>
            </a:r>
            <a:r>
              <a:rPr lang="tr-TR" dirty="0"/>
              <a:t>, naylon mesh üzerine </a:t>
            </a:r>
            <a:r>
              <a:rPr lang="tr-TR" dirty="0" err="1"/>
              <a:t>tabakalandırılmış</a:t>
            </a:r>
            <a:r>
              <a:rPr lang="tr-TR" dirty="0"/>
              <a:t> ölü </a:t>
            </a:r>
            <a:r>
              <a:rPr lang="tr-TR" dirty="0" err="1"/>
              <a:t>fibroblastlartır</a:t>
            </a:r>
            <a:r>
              <a:rPr lang="tr-TR" dirty="0"/>
              <a:t>. Dondurulmuş şekilde nakil yapılır. </a:t>
            </a:r>
            <a:r>
              <a:rPr lang="tr-TR" dirty="0" err="1"/>
              <a:t>İntegra</a:t>
            </a:r>
            <a:r>
              <a:rPr lang="tr-TR" dirty="0"/>
              <a:t>, </a:t>
            </a:r>
            <a:r>
              <a:rPr lang="tr-TR" dirty="0" err="1" smtClean="0"/>
              <a:t>hücresiz</a:t>
            </a:r>
            <a:r>
              <a:rPr lang="tr-TR" dirty="0" smtClean="0"/>
              <a:t>, silikondan ve sığır </a:t>
            </a:r>
            <a:r>
              <a:rPr lang="tr-TR" dirty="0" err="1"/>
              <a:t>kollajeni</a:t>
            </a:r>
            <a:r>
              <a:rPr lang="tr-TR" dirty="0"/>
              <a:t> içerir. </a:t>
            </a:r>
            <a:r>
              <a:rPr lang="tr-TR" dirty="0" err="1"/>
              <a:t>Dermagraft</a:t>
            </a:r>
            <a:r>
              <a:rPr lang="tr-TR" dirty="0"/>
              <a:t>, </a:t>
            </a:r>
            <a:r>
              <a:rPr lang="tr-TR" dirty="0" err="1"/>
              <a:t>poliglaktin</a:t>
            </a:r>
            <a:r>
              <a:rPr lang="tr-TR" dirty="0"/>
              <a:t> mesh üzerinde </a:t>
            </a:r>
            <a:r>
              <a:rPr lang="tr-TR" dirty="0" err="1"/>
              <a:t>non</a:t>
            </a:r>
            <a:r>
              <a:rPr lang="tr-TR" dirty="0"/>
              <a:t>- </a:t>
            </a:r>
            <a:r>
              <a:rPr lang="tr-TR" dirty="0" err="1"/>
              <a:t>immunojenik</a:t>
            </a:r>
            <a:r>
              <a:rPr lang="tr-TR" dirty="0"/>
              <a:t> </a:t>
            </a:r>
            <a:r>
              <a:rPr lang="tr-TR" dirty="0" err="1"/>
              <a:t>neonatal</a:t>
            </a:r>
            <a:r>
              <a:rPr lang="tr-TR" dirty="0"/>
              <a:t> </a:t>
            </a:r>
            <a:r>
              <a:rPr lang="tr-TR" dirty="0" err="1"/>
              <a:t>fibroblastlar</a:t>
            </a:r>
            <a:r>
              <a:rPr lang="tr-TR" dirty="0"/>
              <a:t> </a:t>
            </a:r>
            <a:r>
              <a:rPr lang="tr-TR" dirty="0" smtClean="0"/>
              <a:t>içerir.</a:t>
            </a:r>
          </a:p>
          <a:p>
            <a:r>
              <a:rPr lang="tr-TR" dirty="0" err="1" smtClean="0"/>
              <a:t>Apligraft</a:t>
            </a:r>
            <a:r>
              <a:rPr lang="tr-TR" dirty="0" smtClean="0"/>
              <a:t> </a:t>
            </a:r>
            <a:r>
              <a:rPr lang="tr-TR" dirty="0" err="1"/>
              <a:t>epidermal</a:t>
            </a:r>
            <a:r>
              <a:rPr lang="tr-TR" dirty="0"/>
              <a:t> ve </a:t>
            </a:r>
            <a:r>
              <a:rPr lang="tr-TR" dirty="0" err="1"/>
              <a:t>dermal</a:t>
            </a:r>
            <a:r>
              <a:rPr lang="tr-TR" dirty="0"/>
              <a:t> </a:t>
            </a:r>
            <a:r>
              <a:rPr lang="tr-TR" dirty="0" err="1"/>
              <a:t>komponenti</a:t>
            </a:r>
            <a:r>
              <a:rPr lang="tr-TR" dirty="0"/>
              <a:t> olan </a:t>
            </a:r>
            <a:r>
              <a:rPr lang="tr-TR" dirty="0" err="1"/>
              <a:t>kompozit</a:t>
            </a:r>
            <a:r>
              <a:rPr lang="tr-TR" dirty="0"/>
              <a:t> </a:t>
            </a:r>
            <a:r>
              <a:rPr lang="tr-TR" dirty="0" err="1"/>
              <a:t>grefttir</a:t>
            </a:r>
            <a:r>
              <a:rPr lang="tr-TR" dirty="0"/>
              <a:t>. </a:t>
            </a:r>
            <a:r>
              <a:rPr lang="tr-TR" dirty="0" err="1"/>
              <a:t>Kollajen</a:t>
            </a:r>
            <a:r>
              <a:rPr lang="tr-TR" dirty="0"/>
              <a:t> jel içinde dağılmış </a:t>
            </a:r>
            <a:r>
              <a:rPr lang="tr-TR" dirty="0" err="1"/>
              <a:t>fibroblastlar</a:t>
            </a:r>
            <a:r>
              <a:rPr lang="tr-TR" dirty="0"/>
              <a:t> ve üzerinde </a:t>
            </a:r>
            <a:r>
              <a:rPr lang="tr-TR" dirty="0" err="1"/>
              <a:t>epidermal</a:t>
            </a:r>
            <a:r>
              <a:rPr lang="tr-TR" dirty="0"/>
              <a:t> hücreler yer alır. </a:t>
            </a:r>
            <a:r>
              <a:rPr lang="tr-TR" dirty="0" err="1"/>
              <a:t>Keratinositler</a:t>
            </a:r>
            <a:r>
              <a:rPr lang="tr-TR" dirty="0"/>
              <a:t> ve </a:t>
            </a:r>
            <a:r>
              <a:rPr lang="tr-TR" dirty="0" err="1"/>
              <a:t>fibroblastlar</a:t>
            </a:r>
            <a:r>
              <a:rPr lang="tr-TR" dirty="0"/>
              <a:t> insan </a:t>
            </a:r>
            <a:r>
              <a:rPr lang="tr-TR" dirty="0" err="1"/>
              <a:t>yenidoğan</a:t>
            </a:r>
            <a:r>
              <a:rPr lang="tr-TR" dirty="0"/>
              <a:t> </a:t>
            </a:r>
            <a:r>
              <a:rPr lang="tr-TR" dirty="0" smtClean="0"/>
              <a:t>hücreleridir. </a:t>
            </a:r>
          </a:p>
          <a:p>
            <a:pPr marL="0" indent="0">
              <a:buNone/>
            </a:pPr>
            <a:r>
              <a:rPr lang="tr-TR" dirty="0" smtClean="0"/>
              <a:t>			</a:t>
            </a:r>
            <a:endParaRPr lang="tr-TR" dirty="0"/>
          </a:p>
          <a:p>
            <a:endParaRPr lang="tr-TR" dirty="0"/>
          </a:p>
          <a:p>
            <a:endParaRPr lang="tr-TR" dirty="0"/>
          </a:p>
        </p:txBody>
      </p:sp>
      <p:sp>
        <p:nvSpPr>
          <p:cNvPr id="3" name="Başlık 2"/>
          <p:cNvSpPr>
            <a:spLocks noGrp="1"/>
          </p:cNvSpPr>
          <p:nvPr>
            <p:ph type="title"/>
          </p:nvPr>
        </p:nvSpPr>
        <p:spPr/>
        <p:txBody>
          <a:bodyPr>
            <a:normAutofit/>
          </a:bodyPr>
          <a:lstStyle/>
          <a:p>
            <a:r>
              <a:rPr lang="tr-TR" dirty="0"/>
              <a:t>Cilt Eşdeğerleri İle Yara </a:t>
            </a:r>
            <a:r>
              <a:rPr lang="tr-TR" dirty="0" smtClean="0"/>
              <a:t>İyileşmesi</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65</a:t>
            </a:fld>
            <a:r>
              <a:rPr lang="tr-TR" smtClean="0"/>
              <a:t> / 105</a:t>
            </a:r>
            <a:endParaRPr lang="tr-TR" dirty="0"/>
          </a:p>
        </p:txBody>
      </p:sp>
    </p:spTree>
    <p:extLst>
      <p:ext uri="{BB962C8B-B14F-4D97-AF65-F5344CB8AC3E}">
        <p14:creationId xmlns:p14="http://schemas.microsoft.com/office/powerpoint/2010/main" val="1746597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endParaRPr lang="tr-T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7045" y="1600201"/>
            <a:ext cx="6449910" cy="42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2411760" y="6237312"/>
            <a:ext cx="4032448" cy="369332"/>
          </a:xfrm>
          <a:prstGeom prst="rect">
            <a:avLst/>
          </a:prstGeom>
          <a:noFill/>
        </p:spPr>
        <p:txBody>
          <a:bodyPr wrap="square" rtlCol="0">
            <a:spAutoFit/>
          </a:bodyPr>
          <a:lstStyle/>
          <a:p>
            <a:r>
              <a:rPr lang="tr-TR" dirty="0" smtClean="0"/>
              <a:t>(Harding</a:t>
            </a:r>
            <a:r>
              <a:rPr lang="tr-TR" dirty="0"/>
              <a:t>, Morris ve </a:t>
            </a:r>
            <a:r>
              <a:rPr lang="tr-TR" dirty="0" err="1"/>
              <a:t>Patel</a:t>
            </a:r>
            <a:r>
              <a:rPr lang="tr-TR" dirty="0"/>
              <a:t> </a:t>
            </a:r>
            <a:r>
              <a:rPr lang="tr-TR" dirty="0" smtClean="0"/>
              <a:t>2002)</a:t>
            </a:r>
            <a:endParaRPr lang="tr-TR" dirty="0"/>
          </a:p>
        </p:txBody>
      </p:sp>
      <p:sp>
        <p:nvSpPr>
          <p:cNvPr id="8" name="7 Slayt Numarası Yer Tutucusu"/>
          <p:cNvSpPr>
            <a:spLocks noGrp="1"/>
          </p:cNvSpPr>
          <p:nvPr>
            <p:ph type="sldNum" sz="quarter" idx="12"/>
          </p:nvPr>
        </p:nvSpPr>
        <p:spPr/>
        <p:txBody>
          <a:bodyPr/>
          <a:lstStyle/>
          <a:p>
            <a:fld id="{81590336-76D9-4B1C-A85F-23601D4E4147}" type="slidenum">
              <a:rPr lang="tr-TR" smtClean="0"/>
              <a:pPr/>
              <a:t>66</a:t>
            </a:fld>
            <a:r>
              <a:rPr lang="tr-TR" smtClean="0"/>
              <a:t> / 105</a:t>
            </a:r>
            <a:endParaRPr lang="tr-TR" dirty="0"/>
          </a:p>
        </p:txBody>
      </p:sp>
    </p:spTree>
    <p:extLst>
      <p:ext uri="{BB962C8B-B14F-4D97-AF65-F5344CB8AC3E}">
        <p14:creationId xmlns:p14="http://schemas.microsoft.com/office/powerpoint/2010/main" val="1758110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xfrm>
            <a:off x="0" y="0"/>
            <a:ext cx="3319463" cy="720725"/>
          </a:xfrm>
          <a:solidFill>
            <a:schemeClr val="bg1"/>
          </a:solidFill>
        </p:spPr>
        <p:txBody>
          <a:bodyPr>
            <a:normAutofit fontScale="90000"/>
          </a:bodyPr>
          <a:lstStyle/>
          <a:p>
            <a:pPr>
              <a:defRPr/>
            </a:pPr>
            <a:r>
              <a:rPr lang="tr-TR" sz="2800" dirty="0" smtClean="0">
                <a:solidFill>
                  <a:srgbClr val="000099"/>
                </a:solidFill>
                <a:effectLst>
                  <a:outerShdw blurRad="38100" dist="38100" dir="2700000" algn="tl">
                    <a:srgbClr val="000000">
                      <a:alpha val="43137"/>
                    </a:srgbClr>
                  </a:outerShdw>
                </a:effectLst>
              </a:rPr>
              <a:t>Drenaj sistemleri</a:t>
            </a:r>
            <a:r>
              <a:rPr lang="tr-TR" dirty="0" smtClean="0">
                <a:effectLst>
                  <a:outerShdw blurRad="38100" dist="38100" dir="2700000" algn="tl">
                    <a:srgbClr val="000000">
                      <a:alpha val="43137"/>
                    </a:srgbClr>
                  </a:outerShdw>
                </a:effectLst>
              </a:rPr>
              <a:t/>
            </a:r>
            <a:br>
              <a:rPr lang="tr-TR" dirty="0" smtClean="0">
                <a:effectLst>
                  <a:outerShdw blurRad="38100" dist="38100" dir="2700000" algn="tl">
                    <a:srgbClr val="000000">
                      <a:alpha val="43137"/>
                    </a:srgbClr>
                  </a:outerShdw>
                </a:effectLst>
              </a:rPr>
            </a:br>
            <a:endParaRPr lang="tr-TR" dirty="0"/>
          </a:p>
        </p:txBody>
      </p:sp>
      <p:sp>
        <p:nvSpPr>
          <p:cNvPr id="3" name="2 Metin Yer Tutucusu"/>
          <p:cNvSpPr>
            <a:spLocks noGrp="1"/>
          </p:cNvSpPr>
          <p:nvPr>
            <p:ph type="body" idx="4294967295"/>
          </p:nvPr>
        </p:nvSpPr>
        <p:spPr>
          <a:xfrm>
            <a:off x="642938" y="928688"/>
            <a:ext cx="2143125" cy="639762"/>
          </a:xfrm>
          <a:solidFill>
            <a:srgbClr val="FFFFCC"/>
          </a:solidFill>
          <a:ln>
            <a:solidFill>
              <a:srgbClr val="000000"/>
            </a:solidFill>
          </a:ln>
        </p:spPr>
        <p:txBody>
          <a:bodyPr anchor="b">
            <a:normAutofit fontScale="85000" lnSpcReduction="10000"/>
          </a:bodyPr>
          <a:lstStyle/>
          <a:p>
            <a:pPr marL="0" indent="0" algn="ctr">
              <a:buFont typeface="Wingdings 2" pitchFamily="18" charset="2"/>
              <a:buNone/>
              <a:defRPr/>
            </a:pPr>
            <a:r>
              <a:rPr lang="de-DE" altLang="zh-CN" b="1" dirty="0" err="1" smtClean="0">
                <a:effectLst>
                  <a:outerShdw blurRad="38100" dist="38100" dir="2700000" algn="tl">
                    <a:srgbClr val="FFFFFF"/>
                  </a:outerShdw>
                </a:effectLst>
                <a:ea typeface="宋体" charset="-122"/>
              </a:rPr>
              <a:t>Penrose</a:t>
            </a:r>
            <a:r>
              <a:rPr lang="de-DE" altLang="zh-CN" b="1" dirty="0" smtClean="0">
                <a:effectLst>
                  <a:outerShdw blurRad="38100" dist="38100" dir="2700000" algn="tl">
                    <a:srgbClr val="FFFFFF"/>
                  </a:outerShdw>
                </a:effectLst>
                <a:ea typeface="宋体" charset="-122"/>
              </a:rPr>
              <a:t> </a:t>
            </a:r>
            <a:r>
              <a:rPr lang="de-DE" altLang="zh-CN" b="1" dirty="0" err="1" smtClean="0">
                <a:effectLst>
                  <a:outerShdw blurRad="38100" dist="38100" dir="2700000" algn="tl">
                    <a:srgbClr val="FFFFFF"/>
                  </a:outerShdw>
                </a:effectLst>
                <a:ea typeface="宋体" charset="-122"/>
              </a:rPr>
              <a:t>dren</a:t>
            </a:r>
            <a:endParaRPr lang="tr-TR" b="1" dirty="0" smtClean="0">
              <a:effectLst/>
            </a:endParaRPr>
          </a:p>
        </p:txBody>
      </p:sp>
      <p:sp>
        <p:nvSpPr>
          <p:cNvPr id="4" name="3 İçerik Yer Tutucusu"/>
          <p:cNvSpPr>
            <a:spLocks noGrp="1"/>
          </p:cNvSpPr>
          <p:nvPr>
            <p:ph sz="half" idx="4294967295"/>
          </p:nvPr>
        </p:nvSpPr>
        <p:spPr>
          <a:xfrm>
            <a:off x="252413" y="1571625"/>
            <a:ext cx="2890837" cy="2825750"/>
          </a:xfrm>
          <a:solidFill>
            <a:schemeClr val="accent3">
              <a:lumMod val="85000"/>
            </a:schemeClr>
          </a:solidFill>
          <a:ln>
            <a:solidFill>
              <a:srgbClr val="000000"/>
            </a:solidFill>
          </a:ln>
        </p:spPr>
        <p:txBody>
          <a:bodyPr/>
          <a:lstStyle/>
          <a:p>
            <a:pPr marL="0" indent="0" algn="ctr" eaLnBrk="1" hangingPunct="1">
              <a:buFont typeface="Wingdings 2" pitchFamily="18" charset="2"/>
              <a:buNone/>
              <a:defRPr/>
            </a:pPr>
            <a:r>
              <a:rPr lang="tr-TR" altLang="zh-CN" sz="2200" smtClean="0">
                <a:effectLst>
                  <a:outerShdw blurRad="38100" dist="38100" dir="2700000" algn="tl">
                    <a:srgbClr val="FFFFFF"/>
                  </a:outerShdw>
                </a:effectLst>
                <a:ea typeface="SimSun" pitchFamily="2" charset="-122"/>
              </a:rPr>
              <a:t>Doğrudan insizyon bölgesi ya da yara içerisine yerleştirilen içi boş, kaygan, lastik bir tüptür. Sıvının kapillar hareketi boyunca emici pansumana boşalmasını sağlar.</a:t>
            </a:r>
            <a:r>
              <a:rPr lang="tr-TR" altLang="zh-CN" sz="2200" smtClean="0">
                <a:effectLst/>
                <a:ea typeface="SimSun" pitchFamily="2" charset="-122"/>
              </a:rPr>
              <a:t> </a:t>
            </a:r>
            <a:endParaRPr lang="tr-TR" sz="2200" smtClean="0">
              <a:effectLst/>
            </a:endParaRPr>
          </a:p>
        </p:txBody>
      </p:sp>
      <p:sp>
        <p:nvSpPr>
          <p:cNvPr id="5" name="4 Metin Yer Tutucusu"/>
          <p:cNvSpPr>
            <a:spLocks noGrp="1"/>
          </p:cNvSpPr>
          <p:nvPr>
            <p:ph type="body" sz="quarter" idx="4294967295"/>
          </p:nvPr>
        </p:nvSpPr>
        <p:spPr>
          <a:xfrm>
            <a:off x="3714750" y="357188"/>
            <a:ext cx="2228850" cy="639762"/>
          </a:xfrm>
          <a:solidFill>
            <a:schemeClr val="accent1">
              <a:lumMod val="40000"/>
              <a:lumOff val="60000"/>
            </a:schemeClr>
          </a:solidFill>
          <a:ln>
            <a:solidFill>
              <a:srgbClr val="000000"/>
            </a:solidFill>
          </a:ln>
        </p:spPr>
        <p:txBody>
          <a:bodyPr anchor="b">
            <a:normAutofit fontScale="77500" lnSpcReduction="20000"/>
          </a:bodyPr>
          <a:lstStyle/>
          <a:p>
            <a:pPr marL="0" indent="0" algn="ctr">
              <a:buFont typeface="Wingdings 2" pitchFamily="18" charset="2"/>
              <a:buNone/>
              <a:defRPr/>
            </a:pPr>
            <a:r>
              <a:rPr lang="tr-TR" b="1" dirty="0" err="1" smtClean="0">
                <a:effectLst>
                  <a:outerShdw blurRad="38100" dist="38100" dir="2700000" algn="tl">
                    <a:srgbClr val="FFFFFF"/>
                  </a:outerShdw>
                </a:effectLst>
              </a:rPr>
              <a:t>Hemovak</a:t>
            </a:r>
            <a:r>
              <a:rPr lang="tr-TR" b="1" dirty="0" smtClean="0">
                <a:effectLst>
                  <a:outerShdw blurRad="38100" dist="38100" dir="2700000" algn="tl">
                    <a:srgbClr val="FFFFFF"/>
                  </a:outerShdw>
                </a:effectLst>
              </a:rPr>
              <a:t> dren</a:t>
            </a:r>
          </a:p>
        </p:txBody>
      </p:sp>
      <p:sp>
        <p:nvSpPr>
          <p:cNvPr id="6" name="5 İçerik Yer Tutucusu"/>
          <p:cNvSpPr>
            <a:spLocks noGrp="1"/>
          </p:cNvSpPr>
          <p:nvPr>
            <p:ph sz="quarter" idx="4294967295"/>
          </p:nvPr>
        </p:nvSpPr>
        <p:spPr>
          <a:xfrm>
            <a:off x="3276600" y="1000125"/>
            <a:ext cx="3024188" cy="3214688"/>
          </a:xfrm>
          <a:solidFill>
            <a:schemeClr val="accent2">
              <a:lumMod val="20000"/>
              <a:lumOff val="80000"/>
            </a:schemeClr>
          </a:solidFill>
          <a:ln>
            <a:solidFill>
              <a:srgbClr val="000000"/>
            </a:solidFill>
          </a:ln>
        </p:spPr>
        <p:txBody>
          <a:bodyPr/>
          <a:lstStyle/>
          <a:p>
            <a:pPr marL="0" indent="0" algn="ctr" eaLnBrk="1" hangingPunct="1">
              <a:buFont typeface="Wingdings 2" pitchFamily="18" charset="2"/>
              <a:buNone/>
              <a:defRPr/>
            </a:pPr>
            <a:r>
              <a:rPr lang="tr-TR" altLang="zh-CN" sz="2200" smtClean="0">
                <a:effectLst>
                  <a:outerShdw blurRad="38100" dist="38100" dir="2700000" algn="tl">
                    <a:srgbClr val="FFFFFF"/>
                  </a:outerShdw>
                </a:effectLst>
                <a:ea typeface="SimSun" pitchFamily="2" charset="-122"/>
              </a:rPr>
              <a:t>Cerrahi   girişim ya da yaralanma sonrası kanlı drenaj beklenen vasküler boşluklar içerisine yerleştirilir. Hemovak dren kanama açısından gözlenir ve basınçlı durumda kalması sağlanır.</a:t>
            </a:r>
            <a:r>
              <a:rPr lang="tr-TR" altLang="zh-CN" sz="2200" smtClean="0">
                <a:effectLst/>
              </a:rPr>
              <a:t> </a:t>
            </a:r>
            <a:endParaRPr lang="tr-TR" sz="2200" smtClean="0">
              <a:effectLst/>
            </a:endParaRPr>
          </a:p>
        </p:txBody>
      </p:sp>
      <p:sp>
        <p:nvSpPr>
          <p:cNvPr id="69639" name="6 Slayt Numarası Yer Tutucusu"/>
          <p:cNvSpPr txBox="1">
            <a:spLocks noGrp="1"/>
          </p:cNvSpPr>
          <p:nvPr/>
        </p:nvSpPr>
        <p:spPr bwMode="auto">
          <a:xfrm>
            <a:off x="6858000" y="6015038"/>
            <a:ext cx="1905000" cy="457200"/>
          </a:xfrm>
          <a:prstGeom prst="rect">
            <a:avLst/>
          </a:prstGeom>
          <a:noFill/>
          <a:ln w="9525">
            <a:noFill/>
            <a:miter lim="800000"/>
            <a:headEnd/>
            <a:tailEnd/>
          </a:ln>
        </p:spPr>
        <p:txBody>
          <a:bodyPr anchor="b"/>
          <a:lstStyle/>
          <a:p>
            <a:pPr algn="r"/>
            <a:fld id="{7395EAE6-FCB1-4F66-97C1-FE613CC33948}" type="slidenum">
              <a:rPr kumimoji="0" lang="tr-TR" sz="1400">
                <a:solidFill>
                  <a:schemeClr val="bg2"/>
                </a:solidFill>
              </a:rPr>
              <a:pPr algn="r"/>
              <a:t>67</a:t>
            </a:fld>
            <a:endParaRPr kumimoji="0" lang="tr-TR" sz="1400">
              <a:solidFill>
                <a:schemeClr val="bg2"/>
              </a:solidFill>
            </a:endParaRPr>
          </a:p>
        </p:txBody>
      </p:sp>
      <p:sp>
        <p:nvSpPr>
          <p:cNvPr id="8" name="4 Metin Yer Tutucusu"/>
          <p:cNvSpPr txBox="1">
            <a:spLocks/>
          </p:cNvSpPr>
          <p:nvPr/>
        </p:nvSpPr>
        <p:spPr bwMode="auto">
          <a:xfrm>
            <a:off x="6643688" y="931863"/>
            <a:ext cx="2106612" cy="639762"/>
          </a:xfrm>
          <a:prstGeom prst="rect">
            <a:avLst/>
          </a:prstGeom>
          <a:solidFill>
            <a:schemeClr val="accent2">
              <a:lumMod val="40000"/>
              <a:lumOff val="60000"/>
            </a:schemeClr>
          </a:solidFill>
          <a:ln w="9525">
            <a:solidFill>
              <a:srgbClr val="000000"/>
            </a:solidFill>
            <a:miter lim="800000"/>
            <a:headEnd/>
            <a:tailEnd/>
          </a:ln>
          <a:effectLst/>
        </p:spPr>
        <p:txBody>
          <a:bodyPr anchor="b"/>
          <a:lstStyle/>
          <a:p>
            <a:pPr algn="ctr" eaLnBrk="0" hangingPunct="0">
              <a:spcBef>
                <a:spcPct val="30000"/>
              </a:spcBef>
              <a:buClr>
                <a:schemeClr val="tx2"/>
              </a:buClr>
              <a:buFont typeface="Wingdings 2" pitchFamily="18" charset="2"/>
              <a:buNone/>
              <a:defRPr/>
            </a:pPr>
            <a:r>
              <a:rPr lang="de-DE" sz="2400" b="1" dirty="0">
                <a:solidFill>
                  <a:srgbClr val="000000"/>
                </a:solidFill>
              </a:rPr>
              <a:t>Jackson-Pratt </a:t>
            </a:r>
            <a:endParaRPr kumimoji="0" lang="tr-TR" sz="2400" b="1" dirty="0">
              <a:solidFill>
                <a:srgbClr val="000000"/>
              </a:solidFill>
              <a:effectLst>
                <a:outerShdw blurRad="38100" dist="38100" dir="2700000" algn="tl">
                  <a:srgbClr val="FFFFFF"/>
                </a:outerShdw>
              </a:effectLst>
            </a:endParaRPr>
          </a:p>
        </p:txBody>
      </p:sp>
      <p:sp>
        <p:nvSpPr>
          <p:cNvPr id="9" name="5 İçerik Yer Tutucusu"/>
          <p:cNvSpPr txBox="1">
            <a:spLocks/>
          </p:cNvSpPr>
          <p:nvPr/>
        </p:nvSpPr>
        <p:spPr bwMode="auto">
          <a:xfrm>
            <a:off x="6643688" y="1571625"/>
            <a:ext cx="2128837" cy="2286000"/>
          </a:xfrm>
          <a:prstGeom prst="rect">
            <a:avLst/>
          </a:prstGeom>
          <a:solidFill>
            <a:srgbClr val="C5FFC5"/>
          </a:solidFill>
          <a:ln w="9525">
            <a:solidFill>
              <a:srgbClr val="000000"/>
            </a:solidFill>
            <a:miter lim="800000"/>
            <a:headEnd/>
            <a:tailEnd/>
          </a:ln>
          <a:effectLst/>
        </p:spPr>
        <p:txBody>
          <a:bodyPr/>
          <a:lstStyle/>
          <a:p>
            <a:pPr algn="ctr">
              <a:spcBef>
                <a:spcPct val="30000"/>
              </a:spcBef>
              <a:buClr>
                <a:schemeClr val="tx2"/>
              </a:buClr>
              <a:defRPr/>
            </a:pPr>
            <a:r>
              <a:rPr lang="tr-TR" sz="2300" dirty="0">
                <a:solidFill>
                  <a:srgbClr val="000000"/>
                </a:solidFill>
              </a:rPr>
              <a:t>Drenaj ampule benzer bir alete birikir. Bu alet sıkıştırıldığında hafif emme gücü yaratır.</a:t>
            </a:r>
            <a:endParaRPr kumimoji="0" lang="tr-TR" sz="2300" kern="0" dirty="0">
              <a:solidFill>
                <a:srgbClr val="000000"/>
              </a:solidFill>
              <a:effectLst>
                <a:outerShdw blurRad="38100" dist="38100" dir="2700000" algn="tl">
                  <a:srgbClr val="C0C0C0"/>
                </a:outerShdw>
              </a:effectLst>
              <a:latin typeface="+mn-lt"/>
            </a:endParaRPr>
          </a:p>
        </p:txBody>
      </p:sp>
      <p:pic>
        <p:nvPicPr>
          <p:cNvPr id="69642" name="Picture 11" descr="http://www.aksvet.no/images/nettbutikk/12507s.jpg"/>
          <p:cNvPicPr>
            <a:picLocks noChangeAspect="1" noChangeArrowheads="1"/>
          </p:cNvPicPr>
          <p:nvPr/>
        </p:nvPicPr>
        <p:blipFill>
          <a:blip r:embed="rId2" cstate="print"/>
          <a:srcRect/>
          <a:stretch>
            <a:fillRect/>
          </a:stretch>
        </p:blipFill>
        <p:spPr bwMode="auto">
          <a:xfrm>
            <a:off x="428625" y="4429125"/>
            <a:ext cx="2428875" cy="2214563"/>
          </a:xfrm>
          <a:prstGeom prst="rect">
            <a:avLst/>
          </a:prstGeom>
          <a:solidFill>
            <a:schemeClr val="accent2"/>
          </a:solidFill>
          <a:ln w="9525">
            <a:solidFill>
              <a:schemeClr val="accent1"/>
            </a:solidFill>
            <a:miter lim="800000"/>
            <a:headEnd/>
            <a:tailEnd/>
          </a:ln>
        </p:spPr>
      </p:pic>
      <p:pic>
        <p:nvPicPr>
          <p:cNvPr id="69643" name="Picture 15" descr="http://t3.gstatic.com/images?q=tbn:ANd9GcTDwFMhORRKIFKDtJgEr7mMlaHJgiJhT9Y1QaB4HGTEruaqzzg0g4koHoyt">
            <a:hlinkClick r:id="rId3"/>
          </p:cNvPr>
          <p:cNvPicPr>
            <a:picLocks noChangeAspect="1" noChangeArrowheads="1"/>
          </p:cNvPicPr>
          <p:nvPr/>
        </p:nvPicPr>
        <p:blipFill>
          <a:blip r:embed="rId4" cstate="print"/>
          <a:srcRect/>
          <a:stretch>
            <a:fillRect/>
          </a:stretch>
        </p:blipFill>
        <p:spPr bwMode="auto">
          <a:xfrm>
            <a:off x="6572250" y="4327525"/>
            <a:ext cx="2428875" cy="2459038"/>
          </a:xfrm>
          <a:prstGeom prst="rect">
            <a:avLst/>
          </a:prstGeom>
          <a:noFill/>
          <a:ln w="9525">
            <a:noFill/>
            <a:miter lim="800000"/>
            <a:headEnd/>
            <a:tailEnd/>
          </a:ln>
        </p:spPr>
      </p:pic>
      <p:pic>
        <p:nvPicPr>
          <p:cNvPr id="69644" name="Picture 17" descr="bosaltmalihemovaksilikondren"/>
          <p:cNvPicPr>
            <a:picLocks noChangeAspect="1" noChangeArrowheads="1"/>
          </p:cNvPicPr>
          <p:nvPr/>
        </p:nvPicPr>
        <p:blipFill>
          <a:blip r:embed="rId5" cstate="print"/>
          <a:srcRect/>
          <a:stretch>
            <a:fillRect/>
          </a:stretch>
        </p:blipFill>
        <p:spPr bwMode="auto">
          <a:xfrm>
            <a:off x="3286125" y="4281488"/>
            <a:ext cx="3038475" cy="2505075"/>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Slayt Numarası Yer Tutucusu"/>
          <p:cNvSpPr>
            <a:spLocks noGrp="1"/>
          </p:cNvSpPr>
          <p:nvPr>
            <p:ph type="sldNum" sz="quarter" idx="12"/>
          </p:nvPr>
        </p:nvSpPr>
        <p:spPr>
          <a:noFill/>
        </p:spPr>
        <p:txBody>
          <a:bodyPr/>
          <a:lstStyle/>
          <a:p>
            <a:fld id="{F5EF3CDE-83A0-491E-850E-9E012BA813D2}" type="slidenum">
              <a:rPr lang="tr-TR" smtClean="0"/>
              <a:pPr/>
              <a:t>68</a:t>
            </a:fld>
            <a:endParaRPr lang="tr-TR" smtClean="0"/>
          </a:p>
        </p:txBody>
      </p:sp>
      <p:graphicFrame>
        <p:nvGraphicFramePr>
          <p:cNvPr id="3" name="2 Tablo"/>
          <p:cNvGraphicFramePr>
            <a:graphicFrameLocks noGrp="1"/>
          </p:cNvGraphicFramePr>
          <p:nvPr/>
        </p:nvGraphicFramePr>
        <p:xfrm>
          <a:off x="468313" y="620713"/>
          <a:ext cx="8352928" cy="5730240"/>
        </p:xfrm>
        <a:graphic>
          <a:graphicData uri="http://schemas.openxmlformats.org/drawingml/2006/table">
            <a:tbl>
              <a:tblPr firstRow="1" bandRow="1">
                <a:tableStyleId>{5C22544A-7EE6-4342-B048-85BDC9FD1C3A}</a:tableStyleId>
              </a:tblPr>
              <a:tblGrid>
                <a:gridCol w="2298971"/>
                <a:gridCol w="6053957"/>
              </a:tblGrid>
              <a:tr h="370840">
                <a:tc>
                  <a:txBody>
                    <a:bodyPr/>
                    <a:lstStyle/>
                    <a:p>
                      <a:r>
                        <a:rPr lang="tr-TR" sz="2300" noProof="0" dirty="0" smtClean="0">
                          <a:solidFill>
                            <a:srgbClr val="FF0000"/>
                          </a:solidFill>
                        </a:rPr>
                        <a:t>Drenaj tipi</a:t>
                      </a:r>
                      <a:endParaRPr lang="tr-TR" sz="2300" noProof="0" dirty="0">
                        <a:solidFill>
                          <a:srgbClr val="FF0000"/>
                        </a:solidFill>
                      </a:endParaRPr>
                    </a:p>
                  </a:txBody>
                  <a:tcPr/>
                </a:tc>
                <a:tc>
                  <a:txBody>
                    <a:bodyPr/>
                    <a:lstStyle/>
                    <a:p>
                      <a:r>
                        <a:rPr lang="tr-TR" sz="2300" noProof="0" smtClean="0">
                          <a:solidFill>
                            <a:srgbClr val="FF0000"/>
                          </a:solidFill>
                        </a:rPr>
                        <a:t>Özellikleri </a:t>
                      </a:r>
                      <a:endParaRPr lang="tr-TR" sz="2300" noProof="0">
                        <a:solidFill>
                          <a:srgbClr val="FF0000"/>
                        </a:solidFill>
                      </a:endParaRPr>
                    </a:p>
                  </a:txBody>
                  <a:tcPr/>
                </a:tc>
              </a:tr>
              <a:tr h="421248">
                <a:tc>
                  <a:txBody>
                    <a:bodyPr/>
                    <a:lstStyle/>
                    <a:p>
                      <a:pPr lvl="0"/>
                      <a:r>
                        <a:rPr lang="tr-TR" sz="2300" b="1" kern="1200" noProof="0" smtClean="0">
                          <a:solidFill>
                            <a:srgbClr val="000000"/>
                          </a:solidFill>
                          <a:latin typeface="+mn-lt"/>
                          <a:ea typeface="+mn-ea"/>
                          <a:cs typeface="+mn-cs"/>
                        </a:rPr>
                        <a:t>Seröz drenaj</a:t>
                      </a:r>
                      <a:endParaRPr lang="tr-TR" sz="2300" noProof="0">
                        <a:solidFill>
                          <a:srgbClr val="000000"/>
                        </a:solidFill>
                      </a:endParaRPr>
                    </a:p>
                  </a:txBody>
                  <a:tcPr/>
                </a:tc>
                <a:tc>
                  <a:txBody>
                    <a:bodyPr/>
                    <a:lstStyle/>
                    <a:p>
                      <a:r>
                        <a:rPr lang="tr-TR" sz="2300" kern="1200" noProof="0" smtClean="0">
                          <a:solidFill>
                            <a:srgbClr val="000000"/>
                          </a:solidFill>
                          <a:latin typeface="+mn-lt"/>
                          <a:ea typeface="+mn-ea"/>
                          <a:cs typeface="+mn-cs"/>
                        </a:rPr>
                        <a:t>Berrak, sarı, sulu ve kabarcıklı sıvı gibidir.</a:t>
                      </a:r>
                      <a:endParaRPr lang="tr-TR" sz="2300" noProof="0">
                        <a:solidFill>
                          <a:srgbClr val="000000"/>
                        </a:solidFill>
                      </a:endParaRPr>
                    </a:p>
                  </a:txBody>
                  <a:tcPr/>
                </a:tc>
              </a:tr>
              <a:tr h="370840">
                <a:tc>
                  <a:txBody>
                    <a:bodyPr/>
                    <a:lstStyle/>
                    <a:p>
                      <a:r>
                        <a:rPr lang="tr-TR" sz="2300" b="1" kern="1200" noProof="0" dirty="0" smtClean="0">
                          <a:solidFill>
                            <a:srgbClr val="000000"/>
                          </a:solidFill>
                          <a:latin typeface="+mn-lt"/>
                          <a:ea typeface="+mn-ea"/>
                          <a:cs typeface="+mn-cs"/>
                        </a:rPr>
                        <a:t>Kanlı drenaj</a:t>
                      </a:r>
                      <a:endParaRPr lang="tr-TR" sz="2300" noProof="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300" kern="1200" noProof="0" smtClean="0">
                          <a:solidFill>
                            <a:srgbClr val="000000"/>
                          </a:solidFill>
                          <a:latin typeface="+mn-lt"/>
                          <a:ea typeface="+mn-ea"/>
                          <a:cs typeface="+mn-cs"/>
                        </a:rPr>
                        <a:t>Açık kırmızıdır: aktif kanamayı gösterir. </a:t>
                      </a:r>
                      <a:endParaRPr lang="tr-TR" sz="2300" noProof="0">
                        <a:solidFill>
                          <a:srgbClr val="000000"/>
                        </a:solidFill>
                      </a:endParaRPr>
                    </a:p>
                  </a:txBody>
                  <a:tcPr/>
                </a:tc>
              </a:tr>
              <a:tr h="370840">
                <a:tc>
                  <a:txBody>
                    <a:bodyPr/>
                    <a:lstStyle/>
                    <a:p>
                      <a:r>
                        <a:rPr lang="tr-TR" sz="2300" b="1" kern="1200" noProof="0" smtClean="0">
                          <a:solidFill>
                            <a:srgbClr val="000000"/>
                          </a:solidFill>
                          <a:latin typeface="+mn-lt"/>
                          <a:ea typeface="+mn-ea"/>
                          <a:cs typeface="+mn-cs"/>
                        </a:rPr>
                        <a:t>Seröz- kanlı drenaj</a:t>
                      </a:r>
                      <a:endParaRPr lang="tr-TR" sz="2300" noProof="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300" kern="1200" noProof="0" dirty="0" smtClean="0">
                          <a:solidFill>
                            <a:srgbClr val="000000"/>
                          </a:solidFill>
                          <a:latin typeface="+mn-lt"/>
                          <a:ea typeface="+mn-ea"/>
                          <a:cs typeface="+mn-cs"/>
                        </a:rPr>
                        <a:t>Açık pembemsi-sarı renkte, suludur. Plazma ve eritrosit içerir. </a:t>
                      </a:r>
                      <a:endParaRPr lang="tr-TR" sz="2300" noProof="0" dirty="0">
                        <a:solidFill>
                          <a:srgbClr val="000000"/>
                        </a:solidFill>
                      </a:endParaRPr>
                    </a:p>
                  </a:txBody>
                  <a:tcPr/>
                </a:tc>
              </a:tr>
              <a:tr h="370840">
                <a:tc>
                  <a:txBody>
                    <a:bodyPr/>
                    <a:lstStyle/>
                    <a:p>
                      <a:r>
                        <a:rPr lang="tr-TR" sz="2300" b="1" kern="1200" noProof="0" smtClean="0">
                          <a:solidFill>
                            <a:srgbClr val="000000"/>
                          </a:solidFill>
                          <a:latin typeface="+mn-lt"/>
                          <a:ea typeface="+mn-ea"/>
                          <a:cs typeface="+mn-cs"/>
                        </a:rPr>
                        <a:t>Pürülan drenaj</a:t>
                      </a:r>
                      <a:endParaRPr lang="tr-TR" sz="2300" noProof="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300" kern="1200" noProof="0" dirty="0" err="1" smtClean="0">
                          <a:solidFill>
                            <a:srgbClr val="000000"/>
                          </a:solidFill>
                          <a:latin typeface="+mn-lt"/>
                          <a:ea typeface="+mn-ea"/>
                          <a:cs typeface="+mn-cs"/>
                        </a:rPr>
                        <a:t>İnfeksiyon</a:t>
                      </a:r>
                      <a:r>
                        <a:rPr lang="tr-TR" sz="2300" kern="1200" noProof="0" dirty="0" smtClean="0">
                          <a:solidFill>
                            <a:srgbClr val="000000"/>
                          </a:solidFill>
                          <a:latin typeface="+mn-lt"/>
                          <a:ea typeface="+mn-ea"/>
                          <a:cs typeface="+mn-cs"/>
                        </a:rPr>
                        <a:t> oluştuğunu gösterir, lökosit ve mikroorganizmaları içerir. Koyu kıvamlıdır ve mattır. </a:t>
                      </a:r>
                    </a:p>
                  </a:txBody>
                  <a:tcPr/>
                </a:tc>
              </a:tr>
              <a:tr h="370840">
                <a:tc>
                  <a:txBody>
                    <a:bodyPr/>
                    <a:lstStyle/>
                    <a:p>
                      <a:pPr marL="96838" lvl="1" indent="0"/>
                      <a:r>
                        <a:rPr lang="tr-TR" sz="2300" b="1" kern="1200" noProof="0" dirty="0" smtClean="0">
                          <a:solidFill>
                            <a:srgbClr val="000099"/>
                          </a:solidFill>
                          <a:latin typeface="+mn-lt"/>
                          <a:ea typeface="+mn-ea"/>
                          <a:cs typeface="+mn-cs"/>
                        </a:rPr>
                        <a:t>Sarı</a:t>
                      </a:r>
                    </a:p>
                  </a:txBody>
                  <a:tcPr/>
                </a:tc>
                <a:tc>
                  <a:txBody>
                    <a:bodyPr/>
                    <a:lstStyle/>
                    <a:p>
                      <a:r>
                        <a:rPr lang="tr-TR" sz="2300" kern="1200" noProof="0" smtClean="0">
                          <a:solidFill>
                            <a:srgbClr val="000000"/>
                          </a:solidFill>
                          <a:latin typeface="+mn-lt"/>
                          <a:ea typeface="+mn-ea"/>
                          <a:cs typeface="+mn-cs"/>
                        </a:rPr>
                        <a:t>Stafilakokus aureus</a:t>
                      </a:r>
                      <a:endParaRPr lang="tr-TR" sz="2300" noProof="0">
                        <a:solidFill>
                          <a:srgbClr val="000000"/>
                        </a:solidFill>
                      </a:endParaRPr>
                    </a:p>
                  </a:txBody>
                  <a:tcPr/>
                </a:tc>
              </a:tr>
              <a:tr h="370840">
                <a:tc>
                  <a:txBody>
                    <a:bodyPr/>
                    <a:lstStyle/>
                    <a:p>
                      <a:pPr marL="92075" marR="0" lvl="1" indent="0" algn="l" defTabSz="914400" rtl="0" eaLnBrk="1" fontAlgn="auto" latinLnBrk="0" hangingPunct="1">
                        <a:lnSpc>
                          <a:spcPct val="100000"/>
                        </a:lnSpc>
                        <a:spcBef>
                          <a:spcPts val="0"/>
                        </a:spcBef>
                        <a:spcAft>
                          <a:spcPts val="0"/>
                        </a:spcAft>
                        <a:buClrTx/>
                        <a:buSzTx/>
                        <a:buFontTx/>
                        <a:buNone/>
                        <a:tabLst/>
                        <a:defRPr/>
                      </a:pPr>
                      <a:r>
                        <a:rPr lang="tr-TR" sz="2300" b="1" kern="1200" noProof="0" dirty="0" smtClean="0">
                          <a:solidFill>
                            <a:srgbClr val="000099"/>
                          </a:solidFill>
                          <a:latin typeface="+mn-lt"/>
                          <a:ea typeface="+mn-ea"/>
                          <a:cs typeface="+mn-cs"/>
                        </a:rPr>
                        <a:t>Yeşil</a:t>
                      </a:r>
                      <a:endParaRPr lang="tr-TR" sz="2300" noProof="0" dirty="0">
                        <a:solidFill>
                          <a:srgbClr val="000099"/>
                        </a:solidFill>
                      </a:endParaRPr>
                    </a:p>
                  </a:txBody>
                  <a:tcPr/>
                </a:tc>
                <a:tc>
                  <a:txBody>
                    <a:bodyPr/>
                    <a:lstStyle/>
                    <a:p>
                      <a:r>
                        <a:rPr lang="tr-TR" sz="2300" kern="1200" noProof="0" smtClean="0">
                          <a:solidFill>
                            <a:srgbClr val="000000"/>
                          </a:solidFill>
                          <a:latin typeface="+mn-lt"/>
                          <a:ea typeface="+mn-ea"/>
                          <a:cs typeface="+mn-cs"/>
                        </a:rPr>
                        <a:t>Psödomonas (çürümüş meyve kokusu )</a:t>
                      </a:r>
                      <a:endParaRPr lang="tr-TR" sz="2300" noProof="0">
                        <a:solidFill>
                          <a:srgbClr val="000000"/>
                        </a:solidFill>
                      </a:endParaRPr>
                    </a:p>
                  </a:txBody>
                  <a:tcPr/>
                </a:tc>
              </a:tr>
              <a:tr h="370840">
                <a:tc>
                  <a:txBody>
                    <a:bodyPr/>
                    <a:lstStyle/>
                    <a:p>
                      <a:pPr marL="0" marR="0" lvl="1" indent="92075" algn="l" defTabSz="914400" rtl="0" eaLnBrk="1" fontAlgn="auto" latinLnBrk="0" hangingPunct="1">
                        <a:lnSpc>
                          <a:spcPct val="100000"/>
                        </a:lnSpc>
                        <a:spcBef>
                          <a:spcPts val="0"/>
                        </a:spcBef>
                        <a:spcAft>
                          <a:spcPts val="0"/>
                        </a:spcAft>
                        <a:buClrTx/>
                        <a:buSzTx/>
                        <a:buFontTx/>
                        <a:buNone/>
                        <a:tabLst/>
                        <a:defRPr/>
                      </a:pPr>
                      <a:r>
                        <a:rPr lang="tr-TR" sz="2300" b="1" kern="1200" noProof="0" dirty="0" smtClean="0">
                          <a:solidFill>
                            <a:srgbClr val="000099"/>
                          </a:solidFill>
                          <a:latin typeface="+mn-lt"/>
                          <a:ea typeface="+mn-ea"/>
                          <a:cs typeface="+mn-cs"/>
                        </a:rPr>
                        <a:t>Kahverengi</a:t>
                      </a:r>
                      <a:endParaRPr lang="tr-TR" sz="2300" noProof="0" dirty="0">
                        <a:solidFill>
                          <a:srgbClr val="000099"/>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tr-TR" sz="2300" kern="1200" noProof="0" smtClean="0">
                          <a:solidFill>
                            <a:srgbClr val="000000"/>
                          </a:solidFill>
                          <a:latin typeface="+mn-lt"/>
                          <a:ea typeface="+mn-ea"/>
                          <a:cs typeface="+mn-cs"/>
                        </a:rPr>
                        <a:t>Anaerobik mikroorganizmaların ya da bakterilerin ürediğini gösterir. Dışkı kokusuna benzer bir koku yayar. </a:t>
                      </a:r>
                      <a:endParaRPr lang="tr-TR" sz="2300" noProof="0">
                        <a:solidFill>
                          <a:srgbClr val="000000"/>
                        </a:solidFill>
                      </a:endParaRPr>
                    </a:p>
                  </a:txBody>
                  <a:tcPr/>
                </a:tc>
              </a:tr>
              <a:tr h="370840">
                <a:tc>
                  <a:txBody>
                    <a:bodyPr/>
                    <a:lstStyle/>
                    <a:p>
                      <a:pPr marL="0" marR="0" indent="92075" algn="l" defTabSz="914400" rtl="0" eaLnBrk="1" fontAlgn="auto" latinLnBrk="0" hangingPunct="1">
                        <a:lnSpc>
                          <a:spcPct val="100000"/>
                        </a:lnSpc>
                        <a:spcBef>
                          <a:spcPts val="0"/>
                        </a:spcBef>
                        <a:spcAft>
                          <a:spcPts val="0"/>
                        </a:spcAft>
                        <a:buClrTx/>
                        <a:buSzTx/>
                        <a:buFontTx/>
                        <a:buNone/>
                        <a:tabLst/>
                        <a:defRPr/>
                      </a:pPr>
                      <a:r>
                        <a:rPr lang="tr-TR" sz="2300" b="1" kern="1200" noProof="0" dirty="0" smtClean="0">
                          <a:solidFill>
                            <a:srgbClr val="000099"/>
                          </a:solidFill>
                          <a:latin typeface="+mn-lt"/>
                          <a:ea typeface="+mn-ea"/>
                          <a:cs typeface="+mn-cs"/>
                        </a:rPr>
                        <a:t>Bej</a:t>
                      </a:r>
                      <a:endParaRPr lang="tr-TR" sz="2300" noProof="0" dirty="0">
                        <a:solidFill>
                          <a:srgbClr val="000099"/>
                        </a:solidFill>
                      </a:endParaRPr>
                    </a:p>
                  </a:txBody>
                  <a:tcPr/>
                </a:tc>
                <a:tc>
                  <a:txBody>
                    <a:bodyPr/>
                    <a:lstStyle/>
                    <a:p>
                      <a:r>
                        <a:rPr lang="tr-TR" sz="2300" kern="1200" noProof="0" dirty="0" err="1" smtClean="0">
                          <a:solidFill>
                            <a:srgbClr val="000000"/>
                          </a:solidFill>
                          <a:latin typeface="+mn-lt"/>
                          <a:ea typeface="+mn-ea"/>
                          <a:cs typeface="+mn-cs"/>
                        </a:rPr>
                        <a:t>Proteus</a:t>
                      </a:r>
                      <a:r>
                        <a:rPr lang="tr-TR" sz="2300" kern="1200" noProof="0" dirty="0" smtClean="0">
                          <a:solidFill>
                            <a:srgbClr val="000000"/>
                          </a:solidFill>
                          <a:latin typeface="+mn-lt"/>
                          <a:ea typeface="+mn-ea"/>
                          <a:cs typeface="+mn-cs"/>
                        </a:rPr>
                        <a:t> ürediğini gösterir ve balık kokusu yayar</a:t>
                      </a:r>
                      <a:endParaRPr lang="tr-TR" sz="2300" noProof="0" dirty="0">
                        <a:solidFill>
                          <a:srgbClr val="000000"/>
                        </a:solidFill>
                      </a:endParaRPr>
                    </a:p>
                  </a:txBody>
                  <a:tcPr/>
                </a:tc>
              </a:tr>
            </a:tbl>
          </a:graphicData>
        </a:graphic>
      </p:graphicFrame>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xfrm>
            <a:off x="457200" y="914400"/>
            <a:ext cx="8229600" cy="762000"/>
          </a:xfrm>
        </p:spPr>
        <p:txBody>
          <a:bodyPr>
            <a:normAutofit fontScale="90000"/>
          </a:bodyPr>
          <a:lstStyle/>
          <a:p>
            <a:pPr algn="ctr" eaLnBrk="1" hangingPunct="1">
              <a:defRPr/>
            </a:pPr>
            <a:r>
              <a:rPr lang="tr-TR" sz="4800" b="1" dirty="0" smtClean="0">
                <a:effectLst>
                  <a:outerShdw blurRad="38100" dist="38100" dir="2700000" algn="tl">
                    <a:srgbClr val="C0C0C0"/>
                  </a:outerShdw>
                </a:effectLst>
              </a:rPr>
              <a:t>OLGU</a:t>
            </a:r>
            <a:r>
              <a:rPr lang="tr-TR" dirty="0" smtClean="0">
                <a:effectLst>
                  <a:outerShdw blurRad="38100" dist="38100" dir="2700000" algn="tl">
                    <a:srgbClr val="C0C0C0"/>
                  </a:outerShdw>
                </a:effectLst>
              </a:rPr>
              <a:t>  </a:t>
            </a:r>
          </a:p>
        </p:txBody>
      </p:sp>
      <p:sp>
        <p:nvSpPr>
          <p:cNvPr id="7171" name="2 İçerik Yer Tutucusu"/>
          <p:cNvSpPr>
            <a:spLocks noGrp="1"/>
          </p:cNvSpPr>
          <p:nvPr>
            <p:ph idx="4294967295"/>
          </p:nvPr>
        </p:nvSpPr>
        <p:spPr>
          <a:xfrm>
            <a:off x="152400" y="2057400"/>
            <a:ext cx="8763000" cy="1752600"/>
          </a:xfrm>
        </p:spPr>
        <p:txBody>
          <a:bodyPr>
            <a:normAutofit fontScale="70000" lnSpcReduction="20000"/>
          </a:bodyPr>
          <a:lstStyle/>
          <a:p>
            <a:pPr marL="365125" indent="-282575" eaLnBrk="1" hangingPunct="1"/>
            <a:r>
              <a:rPr lang="tr-TR" smtClean="0"/>
              <a:t>Bayan H.A. 85 yaşında, 5 çocuk annesidir.</a:t>
            </a:r>
          </a:p>
          <a:p>
            <a:pPr marL="365125" indent="-282575" eaLnBrk="1" hangingPunct="1"/>
            <a:endParaRPr lang="tr-TR" smtClean="0"/>
          </a:p>
          <a:p>
            <a:pPr marL="365125" indent="-282575" eaLnBrk="1" hangingPunct="1"/>
            <a:r>
              <a:rPr lang="tr-TR" smtClean="0"/>
              <a:t>Yaklaşık 40 yıldır iki gözü de görmemektedir.</a:t>
            </a:r>
          </a:p>
          <a:p>
            <a:pPr marL="365125" indent="-282575" eaLnBrk="1" hangingPunct="1">
              <a:buFont typeface="Wingdings" pitchFamily="2" charset="2"/>
              <a:buNone/>
            </a:pPr>
            <a:endParaRPr lang="tr-TR" smtClean="0"/>
          </a:p>
          <a:p>
            <a:pPr marL="365125" indent="-282575" eaLnBrk="1" hangingPunct="1"/>
            <a:r>
              <a:rPr lang="tr-TR" smtClean="0"/>
              <a:t>Bayan H.A’da yaklaşık 2-3 yıldır üriner ve fekal inkontinans mevcuttur.</a:t>
            </a:r>
          </a:p>
          <a:p>
            <a:pPr marL="365125" indent="-282575" eaLnBrk="1" hangingPunct="1"/>
            <a:endParaRPr lang="tr-TR" smtClean="0"/>
          </a:p>
        </p:txBody>
      </p:sp>
      <p:sp>
        <p:nvSpPr>
          <p:cNvPr id="4" name="3 Sağ Ok"/>
          <p:cNvSpPr/>
          <p:nvPr/>
        </p:nvSpPr>
        <p:spPr bwMode="auto">
          <a:xfrm>
            <a:off x="7543800" y="6019800"/>
            <a:ext cx="1206500" cy="484188"/>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Şişmanlık(</a:t>
            </a:r>
            <a:r>
              <a:rPr lang="tr-TR" dirty="0" err="1" smtClean="0"/>
              <a:t>Obezite</a:t>
            </a:r>
            <a:r>
              <a:rPr lang="tr-TR" dirty="0" smtClean="0"/>
              <a:t>)</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rmAutofit fontScale="92500" lnSpcReduction="20000"/>
          </a:bodyPr>
          <a:lstStyle/>
          <a:p>
            <a:pPr>
              <a:lnSpc>
                <a:spcPct val="120000"/>
              </a:lnSpc>
            </a:pPr>
            <a:r>
              <a:rPr lang="tr-TR" dirty="0" smtClean="0"/>
              <a:t>Yağlanma </a:t>
            </a:r>
            <a:r>
              <a:rPr lang="tr-TR" dirty="0"/>
              <a:t>nedeniyle kalınlaşmış </a:t>
            </a:r>
            <a:r>
              <a:rPr lang="tr-TR" dirty="0" err="1"/>
              <a:t>abdominal</a:t>
            </a:r>
            <a:r>
              <a:rPr lang="tr-TR" dirty="0"/>
              <a:t> doku </a:t>
            </a:r>
            <a:r>
              <a:rPr lang="tr-TR" dirty="0" err="1"/>
              <a:t>diyafragmanın</a:t>
            </a:r>
            <a:r>
              <a:rPr lang="tr-TR" dirty="0"/>
              <a:t> inişini </a:t>
            </a:r>
            <a:r>
              <a:rPr lang="tr-TR" dirty="0" smtClean="0"/>
              <a:t>engellediği için </a:t>
            </a:r>
            <a:r>
              <a:rPr lang="tr-TR" dirty="0"/>
              <a:t>oksijen </a:t>
            </a:r>
            <a:r>
              <a:rPr lang="tr-TR" dirty="0" err="1"/>
              <a:t>satürasyonu</a:t>
            </a:r>
            <a:r>
              <a:rPr lang="tr-TR" dirty="0"/>
              <a:t> </a:t>
            </a:r>
            <a:r>
              <a:rPr lang="tr-TR" dirty="0" smtClean="0"/>
              <a:t>bozulur.</a:t>
            </a:r>
          </a:p>
          <a:p>
            <a:pPr>
              <a:lnSpc>
                <a:spcPct val="120000"/>
              </a:lnSpc>
            </a:pPr>
            <a:r>
              <a:rPr lang="tr-TR" dirty="0" smtClean="0"/>
              <a:t>Ayrıca </a:t>
            </a:r>
            <a:r>
              <a:rPr lang="tr-TR" dirty="0"/>
              <a:t>artmış </a:t>
            </a:r>
            <a:r>
              <a:rPr lang="tr-TR" dirty="0" err="1"/>
              <a:t>adipoz</a:t>
            </a:r>
            <a:r>
              <a:rPr lang="tr-TR" dirty="0"/>
              <a:t> doku özellikle </a:t>
            </a:r>
            <a:r>
              <a:rPr lang="tr-TR" dirty="0" smtClean="0"/>
              <a:t>karın </a:t>
            </a:r>
            <a:r>
              <a:rPr lang="tr-TR" dirty="0"/>
              <a:t>ameliyatlarında cerrahi işlemi uzatır ve travma miktarının artmasına neden olur. </a:t>
            </a:r>
            <a:endParaRPr lang="tr-TR" dirty="0" smtClean="0"/>
          </a:p>
          <a:p>
            <a:pPr>
              <a:lnSpc>
                <a:spcPct val="120000"/>
              </a:lnSpc>
            </a:pPr>
            <a:r>
              <a:rPr lang="tr-TR" dirty="0" smtClean="0"/>
              <a:t>Yağ </a:t>
            </a:r>
            <a:r>
              <a:rPr lang="tr-TR" dirty="0"/>
              <a:t>dokusu göreceli olarak </a:t>
            </a:r>
            <a:r>
              <a:rPr lang="tr-TR" dirty="0" err="1"/>
              <a:t>avasküler</a:t>
            </a:r>
            <a:r>
              <a:rPr lang="tr-TR" dirty="0"/>
              <a:t> olduğundan, yeterli kanlanamama nedeniyle mikrobik yayılıma karşı savunma da </a:t>
            </a:r>
            <a:r>
              <a:rPr lang="tr-TR" dirty="0" smtClean="0"/>
              <a:t>azalır.</a:t>
            </a:r>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7</a:t>
            </a:fld>
            <a:r>
              <a:rPr lang="tr-TR" smtClean="0"/>
              <a:t> / 105</a:t>
            </a:r>
            <a:endParaRPr lang="tr-TR" dirty="0"/>
          </a:p>
        </p:txBody>
      </p:sp>
    </p:spTree>
    <p:extLst>
      <p:ext uri="{BB962C8B-B14F-4D97-AF65-F5344CB8AC3E}">
        <p14:creationId xmlns:p14="http://schemas.microsoft.com/office/powerpoint/2010/main" val="13774364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İçerik Yer Tutucusu"/>
          <p:cNvSpPr>
            <a:spLocks noGrp="1"/>
          </p:cNvSpPr>
          <p:nvPr>
            <p:ph idx="4294967295"/>
          </p:nvPr>
        </p:nvSpPr>
        <p:spPr>
          <a:xfrm>
            <a:off x="304800" y="2057400"/>
            <a:ext cx="8382000" cy="4876800"/>
          </a:xfrm>
        </p:spPr>
        <p:txBody>
          <a:bodyPr/>
          <a:lstStyle/>
          <a:p>
            <a:pPr marL="365125" indent="-282575" eaLnBrk="1" hangingPunct="1"/>
            <a:r>
              <a:rPr lang="tr-TR" sz="2800" smtClean="0"/>
              <a:t>29 Eylül 2009 tarihinde genel durum bozukluğu nedeni ile hastaneye yatırılmış.</a:t>
            </a:r>
          </a:p>
          <a:p>
            <a:pPr marL="365125" indent="-282575" eaLnBrk="1" hangingPunct="1"/>
            <a:endParaRPr lang="tr-TR" sz="2800" smtClean="0"/>
          </a:p>
          <a:p>
            <a:pPr marL="365125" indent="-282575" eaLnBrk="1" hangingPunct="1"/>
            <a:r>
              <a:rPr lang="tr-TR" sz="2800" smtClean="0"/>
              <a:t>Yapılan tetkikler sonucunda hastada herhangi bir kronik hastalık bulunmadığı görülmüştür (hipertansiyon, diabet v.b.).</a:t>
            </a:r>
          </a:p>
        </p:txBody>
      </p:sp>
      <p:sp>
        <p:nvSpPr>
          <p:cNvPr id="4" name="3 Sağ Ok"/>
          <p:cNvSpPr/>
          <p:nvPr/>
        </p:nvSpPr>
        <p:spPr bwMode="auto">
          <a:xfrm>
            <a:off x="7467600" y="5992813"/>
            <a:ext cx="1219200" cy="484187"/>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p:txBody>
          <a:bodyPr>
            <a:normAutofit/>
          </a:bodyPr>
          <a:lstStyle/>
          <a:p>
            <a:pPr eaLnBrk="1" hangingPunct="1">
              <a:defRPr/>
            </a:pPr>
            <a:r>
              <a:rPr lang="tr-TR" b="1" dirty="0" smtClean="0">
                <a:effectLst>
                  <a:outerShdw blurRad="38100" dist="38100" dir="2700000" algn="tl">
                    <a:srgbClr val="C0C0C0"/>
                  </a:outerShdw>
                </a:effectLst>
              </a:rPr>
              <a:t>ANCAK….</a:t>
            </a:r>
          </a:p>
        </p:txBody>
      </p:sp>
      <p:sp>
        <p:nvSpPr>
          <p:cNvPr id="9219" name="2 İçerik Yer Tutucusu"/>
          <p:cNvSpPr>
            <a:spLocks noGrp="1"/>
          </p:cNvSpPr>
          <p:nvPr>
            <p:ph idx="4294967295"/>
          </p:nvPr>
        </p:nvSpPr>
        <p:spPr>
          <a:xfrm>
            <a:off x="457200" y="1752600"/>
            <a:ext cx="8229600" cy="3886200"/>
          </a:xfrm>
        </p:spPr>
        <p:txBody>
          <a:bodyPr/>
          <a:lstStyle/>
          <a:p>
            <a:pPr marL="365125" indent="-282575" eaLnBrk="1" hangingPunct="1"/>
            <a:r>
              <a:rPr lang="tr-TR" smtClean="0"/>
              <a:t>İleri derecede </a:t>
            </a:r>
            <a:r>
              <a:rPr lang="tr-TR" b="1" smtClean="0"/>
              <a:t>MALNÜTRİSYON</a:t>
            </a:r>
            <a:r>
              <a:rPr lang="tr-TR" smtClean="0"/>
              <a:t> tespit edilmiş,</a:t>
            </a:r>
          </a:p>
          <a:p>
            <a:pPr marL="365125" indent="-282575" eaLnBrk="1" hangingPunct="1"/>
            <a:endParaRPr lang="tr-TR" smtClean="0"/>
          </a:p>
          <a:p>
            <a:pPr marL="365125" indent="-282575" eaLnBrk="1" hangingPunct="1"/>
            <a:r>
              <a:rPr lang="tr-TR" smtClean="0"/>
              <a:t>Hastada birden fazla basınç yarası bulunmuştur. </a:t>
            </a:r>
          </a:p>
          <a:p>
            <a:pPr marL="365125" indent="-282575" eaLnBrk="1" hangingPunct="1">
              <a:buFont typeface="Wingdings" pitchFamily="2" charset="2"/>
              <a:buNone/>
            </a:pPr>
            <a:r>
              <a:rPr lang="tr-TR" sz="3600" b="1" smtClean="0"/>
              <a:t>(Sakral, torakanter ve topuk bölgesinde)</a:t>
            </a:r>
          </a:p>
          <a:p>
            <a:pPr marL="365125" indent="-282575" eaLnBrk="1" hangingPunct="1"/>
            <a:endParaRPr lang="tr-TR" sz="3600" b="1" smtClean="0"/>
          </a:p>
          <a:p>
            <a:pPr marL="365125" indent="-282575" eaLnBrk="1" hangingPunct="1"/>
            <a:endParaRPr lang="tr-TR" sz="3600" b="1"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etin kutusu"/>
          <p:cNvSpPr txBox="1">
            <a:spLocks noChangeArrowheads="1"/>
          </p:cNvSpPr>
          <p:nvPr/>
        </p:nvSpPr>
        <p:spPr bwMode="auto">
          <a:xfrm>
            <a:off x="990600" y="1447800"/>
            <a:ext cx="107950" cy="708025"/>
          </a:xfrm>
          <a:prstGeom prst="rect">
            <a:avLst/>
          </a:prstGeom>
          <a:noFill/>
          <a:ln w="9525">
            <a:noFill/>
            <a:miter lim="800000"/>
            <a:headEnd/>
            <a:tailEnd/>
          </a:ln>
        </p:spPr>
        <p:txBody>
          <a:bodyPr>
            <a:spAutoFit/>
          </a:bodyPr>
          <a:lstStyle/>
          <a:p>
            <a:endParaRPr lang="tr-TR"/>
          </a:p>
        </p:txBody>
      </p:sp>
      <p:sp>
        <p:nvSpPr>
          <p:cNvPr id="10243" name="Rectangle 1"/>
          <p:cNvSpPr>
            <a:spLocks noChangeArrowheads="1"/>
          </p:cNvSpPr>
          <p:nvPr/>
        </p:nvSpPr>
        <p:spPr bwMode="auto">
          <a:xfrm>
            <a:off x="84138" y="498475"/>
            <a:ext cx="8602662" cy="831850"/>
          </a:xfrm>
          <a:prstGeom prst="rect">
            <a:avLst/>
          </a:prstGeom>
          <a:noFill/>
          <a:ln w="9525" algn="ctr">
            <a:noFill/>
            <a:miter lim="800000"/>
            <a:headEnd/>
            <a:tailEnd/>
          </a:ln>
        </p:spPr>
        <p:txBody>
          <a:bodyPr anchor="ctr">
            <a:spAutoFit/>
          </a:bodyPr>
          <a:lstStyle/>
          <a:p>
            <a:pPr eaLnBrk="0" hangingPunct="0"/>
            <a:r>
              <a:rPr lang="tr-TR" sz="2400">
                <a:latin typeface="Calibri" pitchFamily="34" charset="0"/>
                <a:cs typeface="Times New Roman" pitchFamily="18" charset="0"/>
              </a:rPr>
              <a:t>BRADEN SKALASI İLE BASIN</a:t>
            </a:r>
            <a:r>
              <a:rPr lang="tr-TR" sz="2400">
                <a:cs typeface="Times New Roman" pitchFamily="18" charset="0"/>
              </a:rPr>
              <a:t>Ç</a:t>
            </a:r>
            <a:r>
              <a:rPr lang="tr-TR" sz="2400">
                <a:latin typeface="Calibri" pitchFamily="34" charset="0"/>
                <a:cs typeface="Times New Roman" pitchFamily="18" charset="0"/>
              </a:rPr>
              <a:t> YARASI A</a:t>
            </a:r>
            <a:r>
              <a:rPr lang="tr-TR" sz="2400">
                <a:cs typeface="Times New Roman" pitchFamily="18" charset="0"/>
              </a:rPr>
              <a:t>Ç</a:t>
            </a:r>
            <a:r>
              <a:rPr lang="tr-TR" sz="2400">
                <a:latin typeface="Calibri" pitchFamily="34" charset="0"/>
                <a:cs typeface="Times New Roman" pitchFamily="18" charset="0"/>
              </a:rPr>
              <a:t>ILMA RİSKİNİ DEĞERLENDİRME FORMU</a:t>
            </a:r>
            <a:endParaRPr lang="tr-TR" sz="2400"/>
          </a:p>
        </p:txBody>
      </p:sp>
      <p:sp>
        <p:nvSpPr>
          <p:cNvPr id="10244" name="3 Metin kutusu"/>
          <p:cNvSpPr txBox="1">
            <a:spLocks noChangeArrowheads="1"/>
          </p:cNvSpPr>
          <p:nvPr/>
        </p:nvSpPr>
        <p:spPr bwMode="auto">
          <a:xfrm>
            <a:off x="1219200" y="3048000"/>
            <a:ext cx="184150" cy="708025"/>
          </a:xfrm>
          <a:prstGeom prst="rect">
            <a:avLst/>
          </a:prstGeom>
          <a:noFill/>
          <a:ln w="9525">
            <a:noFill/>
            <a:miter lim="800000"/>
            <a:headEnd/>
            <a:tailEnd/>
          </a:ln>
        </p:spPr>
        <p:txBody>
          <a:bodyPr wrap="none">
            <a:spAutoFit/>
          </a:bodyPr>
          <a:lstStyle/>
          <a:p>
            <a:endParaRPr lang="tr-TR"/>
          </a:p>
        </p:txBody>
      </p:sp>
      <p:sp>
        <p:nvSpPr>
          <p:cNvPr id="10245" name="4 Metin kutusu"/>
          <p:cNvSpPr txBox="1">
            <a:spLocks noChangeArrowheads="1"/>
          </p:cNvSpPr>
          <p:nvPr/>
        </p:nvSpPr>
        <p:spPr bwMode="auto">
          <a:xfrm>
            <a:off x="1295400" y="3048000"/>
            <a:ext cx="184150" cy="708025"/>
          </a:xfrm>
          <a:prstGeom prst="rect">
            <a:avLst/>
          </a:prstGeom>
          <a:noFill/>
          <a:ln w="9525">
            <a:noFill/>
            <a:miter lim="800000"/>
            <a:headEnd/>
            <a:tailEnd/>
          </a:ln>
        </p:spPr>
        <p:txBody>
          <a:bodyPr wrap="none">
            <a:spAutoFit/>
          </a:bodyPr>
          <a:lstStyle/>
          <a:p>
            <a:endParaRPr lang="tr-TR"/>
          </a:p>
        </p:txBody>
      </p:sp>
      <p:graphicFrame>
        <p:nvGraphicFramePr>
          <p:cNvPr id="6" name="5 Tablo"/>
          <p:cNvGraphicFramePr>
            <a:graphicFrameLocks noGrp="1"/>
          </p:cNvGraphicFramePr>
          <p:nvPr/>
        </p:nvGraphicFramePr>
        <p:xfrm>
          <a:off x="76200" y="1524000"/>
          <a:ext cx="8915400" cy="3886203"/>
        </p:xfrm>
        <a:graphic>
          <a:graphicData uri="http://schemas.openxmlformats.org/drawingml/2006/table">
            <a:tbl>
              <a:tblPr/>
              <a:tblGrid>
                <a:gridCol w="1649413"/>
                <a:gridCol w="1860550"/>
                <a:gridCol w="1862137"/>
                <a:gridCol w="1504950"/>
                <a:gridCol w="1595438"/>
                <a:gridCol w="442912"/>
              </a:tblGrid>
              <a:tr h="7064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DUYUSAL ALGILAMA</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1-TAMAMEN SINIRLI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2-BÜYÜK ÖLÇÜDE SINIRLI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3-BİRAZ SINIRLI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4-BOZULMA YOK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NEM/ISLAKLIK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1-SÜREKLİ ISLAK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2-SIKLIKLA ISLAK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3-ARASIRA ISLAK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4-NADİREN ISLAK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AKTİVİTE </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1-YATAĞA BAĞIMLI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2-SANDALYEYE OTURABİLİR</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3-ARA-SIRA YÜRÜR</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4-YÜRÜR</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HAREKET</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1-TAMAMEN HAREKETSİZ</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2-ÇOK SINIRLI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3-BİRAZ SINIRLI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4-SINIR YOK (HAREKETLİ)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BESLENME</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1-ÇOK YETERSİZ (KAŞEKTİK)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2-KISMEN YETERLİ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3-YETERLİ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4-ÇOK İYİ</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SÜRTÜNME VE YIRTILMA</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1-PROBLEM VAR</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2-PROBLEM OLABİLİR</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tr-TR" sz="1600" b="0" i="0" u="none" strike="noStrike" cap="none" normalizeH="0" baseline="0" smtClean="0">
                          <a:ln>
                            <a:noFill/>
                          </a:ln>
                          <a:solidFill>
                            <a:schemeClr val="tx1"/>
                          </a:solidFill>
                          <a:effectLst/>
                          <a:latin typeface="Calibri" pitchFamily="34" charset="0"/>
                          <a:cs typeface="Times New Roman" pitchFamily="18" charset="0"/>
                        </a:rPr>
                        <a:t>3-PROBLEM YOK</a:t>
                      </a: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tr-TR" sz="1600" b="0" i="0" u="none" strike="noStrike" cap="none" normalizeH="0" baseline="0" smtClean="0">
                        <a:ln>
                          <a:noFill/>
                        </a:ln>
                        <a:solidFill>
                          <a:schemeClr val="tx1"/>
                        </a:solidFill>
                        <a:effectLst/>
                        <a:latin typeface="Calibri" pitchFamily="34" charset="0"/>
                        <a:cs typeface="Times New Roman" pitchFamily="18" charset="0"/>
                      </a:endParaRPr>
                    </a:p>
                  </a:txBody>
                  <a:tcPr marL="46554" marR="465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 name="6 Metin kutusu"/>
          <p:cNvSpPr txBox="1"/>
          <p:nvPr/>
        </p:nvSpPr>
        <p:spPr>
          <a:xfrm>
            <a:off x="0" y="5943600"/>
            <a:ext cx="9040813" cy="1384300"/>
          </a:xfrm>
          <a:prstGeom prst="rect">
            <a:avLst/>
          </a:prstGeom>
          <a:noFill/>
        </p:spPr>
        <p:txBody>
          <a:bodyPr>
            <a:spAutoFit/>
          </a:bodyPr>
          <a:lstStyle/>
          <a:p>
            <a:pPr>
              <a:defRPr/>
            </a:pPr>
            <a:r>
              <a:rPr lang="tr-TR" sz="1050" dirty="0"/>
              <a:t>*19–23: </a:t>
            </a:r>
            <a:r>
              <a:rPr lang="tr-TR" sz="1050" u="sng" dirty="0"/>
              <a:t>RİSK YOK</a:t>
            </a:r>
            <a:r>
              <a:rPr lang="tr-TR" sz="1050" dirty="0"/>
              <a:t>  *15–18: </a:t>
            </a:r>
            <a:r>
              <a:rPr lang="tr-TR" sz="1050" u="sng" dirty="0"/>
              <a:t>RİSK SINIRDA</a:t>
            </a:r>
            <a:r>
              <a:rPr lang="tr-TR" sz="1050" dirty="0"/>
              <a:t> *13–14: </a:t>
            </a:r>
            <a:r>
              <a:rPr lang="tr-TR" sz="1050" u="sng" dirty="0"/>
              <a:t>ORTA DERECEDE RİSK  </a:t>
            </a:r>
            <a:r>
              <a:rPr lang="tr-TR" sz="1050" dirty="0"/>
              <a:t>*0–12:</a:t>
            </a:r>
            <a:r>
              <a:rPr lang="tr-TR" sz="1050" u="sng" dirty="0"/>
              <a:t>YÜKSEK RİSK</a:t>
            </a:r>
            <a:r>
              <a:rPr lang="tr-TR" sz="1050" dirty="0"/>
              <a:t>  *9 VE DAHA DÜŞÜK: </a:t>
            </a:r>
            <a:r>
              <a:rPr lang="tr-TR" sz="1050" u="sng" dirty="0"/>
              <a:t>ÇOK YÜKSEK RİSK</a:t>
            </a:r>
          </a:p>
          <a:p>
            <a:pPr>
              <a:defRPr/>
            </a:pPr>
            <a:r>
              <a:rPr lang="tr-TR" sz="1050" u="sng" dirty="0"/>
              <a:t>   </a:t>
            </a:r>
            <a:endParaRPr lang="tr-TR" sz="1050" dirty="0"/>
          </a:p>
          <a:p>
            <a:pPr>
              <a:defRPr/>
            </a:pPr>
            <a:r>
              <a:rPr lang="tr-TR" sz="1050" dirty="0"/>
              <a:t>*BASINÇ YARASI AÇILMA RİSKİ 15–18 VE DAHA ALTINDA İSE GÜNLÜK YAŞAM AKTİVİTELERİNDE HEMŞİRELİK BAKIM PLANI REHBERİNE BAKINIZ.</a:t>
            </a:r>
          </a:p>
          <a:p>
            <a:pPr>
              <a:defRPr/>
            </a:pPr>
            <a:r>
              <a:rPr lang="tr-TR" sz="1050" dirty="0"/>
              <a:t> </a:t>
            </a:r>
          </a:p>
          <a:p>
            <a:pPr>
              <a:defRPr/>
            </a:pPr>
            <a:r>
              <a:rPr lang="tr-TR" sz="1050" dirty="0"/>
              <a:t> </a:t>
            </a:r>
          </a:p>
          <a:p>
            <a:pPr>
              <a:defRPr/>
            </a:pPr>
            <a:r>
              <a:rPr lang="tr-TR" sz="1050" dirty="0"/>
              <a:t>                                                                                            </a:t>
            </a:r>
          </a:p>
          <a:p>
            <a:pPr>
              <a:defRPr/>
            </a:pPr>
            <a:endParaRPr lang="tr-TR" sz="1050" dirty="0"/>
          </a:p>
        </p:txBody>
      </p:sp>
      <p:sp>
        <p:nvSpPr>
          <p:cNvPr id="10298" name="7 Metin kutusu"/>
          <p:cNvSpPr txBox="1">
            <a:spLocks noChangeArrowheads="1"/>
          </p:cNvSpPr>
          <p:nvPr/>
        </p:nvSpPr>
        <p:spPr bwMode="auto">
          <a:xfrm>
            <a:off x="7391400" y="1154113"/>
            <a:ext cx="2667000" cy="277812"/>
          </a:xfrm>
          <a:prstGeom prst="rect">
            <a:avLst/>
          </a:prstGeom>
          <a:noFill/>
          <a:ln w="9525">
            <a:noFill/>
            <a:miter lim="800000"/>
            <a:headEnd/>
            <a:tailEnd/>
          </a:ln>
        </p:spPr>
        <p:txBody>
          <a:bodyPr>
            <a:spAutoFit/>
          </a:bodyPr>
          <a:lstStyle/>
          <a:p>
            <a:r>
              <a:rPr lang="tr-TR" sz="1200" b="0"/>
              <a:t> PUAN                                                                                                                                                 </a:t>
            </a:r>
          </a:p>
        </p:txBody>
      </p:sp>
      <p:sp>
        <p:nvSpPr>
          <p:cNvPr id="10299" name="14 Metin kutusu"/>
          <p:cNvSpPr txBox="1">
            <a:spLocks noChangeArrowheads="1"/>
          </p:cNvSpPr>
          <p:nvPr/>
        </p:nvSpPr>
        <p:spPr bwMode="auto">
          <a:xfrm>
            <a:off x="7467600" y="5562600"/>
            <a:ext cx="1143000" cy="276225"/>
          </a:xfrm>
          <a:prstGeom prst="rect">
            <a:avLst/>
          </a:prstGeom>
          <a:noFill/>
          <a:ln w="9525">
            <a:noFill/>
            <a:miter lim="800000"/>
            <a:headEnd/>
            <a:tailEnd/>
          </a:ln>
        </p:spPr>
        <p:txBody>
          <a:bodyPr>
            <a:spAutoFit/>
          </a:bodyPr>
          <a:lstStyle/>
          <a:p>
            <a:endParaRPr lang="tr-TR" sz="1200"/>
          </a:p>
        </p:txBody>
      </p:sp>
      <p:sp>
        <p:nvSpPr>
          <p:cNvPr id="10300" name="Rectangle 3"/>
          <p:cNvSpPr>
            <a:spLocks noChangeArrowheads="1"/>
          </p:cNvSpPr>
          <p:nvPr/>
        </p:nvSpPr>
        <p:spPr bwMode="auto">
          <a:xfrm>
            <a:off x="8077200" y="5486400"/>
            <a:ext cx="1447800" cy="307975"/>
          </a:xfrm>
          <a:prstGeom prst="rect">
            <a:avLst/>
          </a:prstGeom>
          <a:noFill/>
          <a:ln w="9525" algn="ctr">
            <a:noFill/>
            <a:miter lim="800000"/>
            <a:headEnd/>
            <a:tailEnd/>
          </a:ln>
        </p:spPr>
        <p:txBody>
          <a:bodyPr anchor="ctr">
            <a:spAutoFit/>
          </a:bodyPr>
          <a:lstStyle/>
          <a:p>
            <a:pPr eaLnBrk="0" hangingPunct="0"/>
            <a:r>
              <a:rPr lang="tr-TR" sz="1400">
                <a:latin typeface="Calibri" pitchFamily="34" charset="0"/>
                <a:cs typeface="Times New Roman" pitchFamily="18" charset="0"/>
              </a:rPr>
              <a:t>TOPLA</a:t>
            </a:r>
            <a:endParaRPr lang="tr-T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457200"/>
            <a:ext cx="8229600" cy="1143000"/>
          </a:xfrm>
        </p:spPr>
        <p:txBody>
          <a:bodyPr/>
          <a:lstStyle/>
          <a:p>
            <a:pPr eaLnBrk="1" hangingPunct="1"/>
            <a:r>
              <a:rPr lang="tr-TR" b="1" smtClean="0"/>
              <a:t>OLGU </a:t>
            </a:r>
          </a:p>
        </p:txBody>
      </p:sp>
      <p:sp>
        <p:nvSpPr>
          <p:cNvPr id="11267" name="Rectangle 3"/>
          <p:cNvSpPr>
            <a:spLocks noGrp="1" noChangeArrowheads="1"/>
          </p:cNvSpPr>
          <p:nvPr>
            <p:ph type="body" idx="1"/>
          </p:nvPr>
        </p:nvSpPr>
        <p:spPr/>
        <p:txBody>
          <a:bodyPr/>
          <a:lstStyle/>
          <a:p>
            <a:pPr eaLnBrk="1" hangingPunct="1"/>
            <a:endParaRPr lang="tr-TR" smtClean="0"/>
          </a:p>
          <a:p>
            <a:pPr eaLnBrk="1" hangingPunct="1"/>
            <a:endParaRPr lang="tr-TR" smtClean="0"/>
          </a:p>
        </p:txBody>
      </p:sp>
      <p:pic>
        <p:nvPicPr>
          <p:cNvPr id="11268" name="Picture 4" descr="mail[5]"/>
          <p:cNvPicPr>
            <a:picLocks noChangeAspect="1" noChangeArrowheads="1"/>
          </p:cNvPicPr>
          <p:nvPr/>
        </p:nvPicPr>
        <p:blipFill>
          <a:blip r:embed="rId2" cstate="print"/>
          <a:srcRect/>
          <a:stretch>
            <a:fillRect/>
          </a:stretch>
        </p:blipFill>
        <p:spPr bwMode="auto">
          <a:xfrm>
            <a:off x="1828800" y="1295400"/>
            <a:ext cx="5867400" cy="4405313"/>
          </a:xfrm>
          <a:prstGeom prst="rect">
            <a:avLst/>
          </a:prstGeom>
          <a:noFill/>
          <a:ln w="9525">
            <a:noFill/>
            <a:miter lim="800000"/>
            <a:headEnd/>
            <a:tailEnd/>
          </a:ln>
        </p:spPr>
      </p:pic>
      <p:sp>
        <p:nvSpPr>
          <p:cNvPr id="11269" name="Text Box 6"/>
          <p:cNvSpPr txBox="1">
            <a:spLocks noChangeArrowheads="1"/>
          </p:cNvSpPr>
          <p:nvPr/>
        </p:nvSpPr>
        <p:spPr bwMode="auto">
          <a:xfrm>
            <a:off x="1981200" y="5765800"/>
            <a:ext cx="5943600" cy="1016000"/>
          </a:xfrm>
          <a:prstGeom prst="rect">
            <a:avLst/>
          </a:prstGeom>
          <a:noFill/>
          <a:ln w="9525" algn="ctr">
            <a:noFill/>
            <a:miter lim="800000"/>
            <a:headEnd/>
            <a:tailEnd/>
          </a:ln>
        </p:spPr>
        <p:txBody>
          <a:bodyPr>
            <a:spAutoFit/>
          </a:bodyPr>
          <a:lstStyle/>
          <a:p>
            <a:r>
              <a:rPr lang="tr-TR" sz="2000" b="0"/>
              <a:t>SAKRAL BÖLGE</a:t>
            </a:r>
          </a:p>
          <a:p>
            <a:endParaRPr lang="tr-TR" sz="2000" b="0"/>
          </a:p>
          <a:p>
            <a:r>
              <a:rPr lang="tr-TR" sz="2000" b="0"/>
              <a:t>EVRE III VE EVRE IV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descr="Resim 024"/>
          <p:cNvPicPr>
            <a:picLocks noChangeAspect="1" noChangeArrowheads="1"/>
          </p:cNvPicPr>
          <p:nvPr/>
        </p:nvPicPr>
        <p:blipFill>
          <a:blip r:embed="rId2" cstate="print"/>
          <a:srcRect/>
          <a:stretch>
            <a:fillRect/>
          </a:stretch>
        </p:blipFill>
        <p:spPr bwMode="auto">
          <a:xfrm>
            <a:off x="228600" y="609600"/>
            <a:ext cx="3886200" cy="5181600"/>
          </a:xfrm>
          <a:prstGeom prst="rect">
            <a:avLst/>
          </a:prstGeom>
          <a:noFill/>
          <a:ln w="9525">
            <a:noFill/>
            <a:miter lim="800000"/>
            <a:headEnd/>
            <a:tailEnd/>
          </a:ln>
        </p:spPr>
      </p:pic>
      <p:sp>
        <p:nvSpPr>
          <p:cNvPr id="12293" name="1 Başlık"/>
          <p:cNvSpPr>
            <a:spLocks/>
          </p:cNvSpPr>
          <p:nvPr/>
        </p:nvSpPr>
        <p:spPr bwMode="auto">
          <a:xfrm>
            <a:off x="1371600" y="5715000"/>
            <a:ext cx="7499350" cy="1143000"/>
          </a:xfrm>
          <a:prstGeom prst="rect">
            <a:avLst/>
          </a:prstGeom>
          <a:noFill/>
          <a:ln w="9525">
            <a:noFill/>
            <a:miter lim="800000"/>
            <a:headEnd/>
            <a:tailEnd/>
          </a:ln>
        </p:spPr>
        <p:txBody>
          <a:bodyPr anchor="ctr"/>
          <a:lstStyle/>
          <a:p>
            <a:pPr algn="l"/>
            <a:r>
              <a:rPr lang="tr-TR" sz="2800"/>
              <a:t>SAKRAL BÖLGE :22x15x5 cm</a:t>
            </a:r>
            <a:br>
              <a:rPr lang="tr-TR" sz="2800"/>
            </a:br>
            <a:endParaRPr lang="tr-TR" sz="2800"/>
          </a:p>
        </p:txBody>
      </p:sp>
      <p:sp>
        <p:nvSpPr>
          <p:cNvPr id="12294" name="Text Box 8"/>
          <p:cNvSpPr txBox="1">
            <a:spLocks noChangeArrowheads="1"/>
          </p:cNvSpPr>
          <p:nvPr/>
        </p:nvSpPr>
        <p:spPr bwMode="auto">
          <a:xfrm>
            <a:off x="2971800" y="6491288"/>
            <a:ext cx="1441450" cy="366712"/>
          </a:xfrm>
          <a:prstGeom prst="rect">
            <a:avLst/>
          </a:prstGeom>
          <a:noFill/>
          <a:ln w="9525">
            <a:noFill/>
            <a:miter lim="800000"/>
            <a:headEnd/>
            <a:tailEnd/>
          </a:ln>
        </p:spPr>
        <p:txBody>
          <a:bodyPr wrap="none">
            <a:spAutoFit/>
          </a:bodyPr>
          <a:lstStyle/>
          <a:p>
            <a:pPr algn="l"/>
            <a:r>
              <a:rPr lang="tr-TR" sz="1800" b="0">
                <a:solidFill>
                  <a:schemeClr val="bg1"/>
                </a:solidFill>
              </a:rPr>
              <a:t>29Eylül2009</a:t>
            </a:r>
          </a:p>
        </p:txBody>
      </p:sp>
      <p:sp>
        <p:nvSpPr>
          <p:cNvPr id="12295" name="Text Box 10"/>
          <p:cNvSpPr txBox="1">
            <a:spLocks noChangeArrowheads="1"/>
          </p:cNvSpPr>
          <p:nvPr/>
        </p:nvSpPr>
        <p:spPr bwMode="auto">
          <a:xfrm>
            <a:off x="3200400" y="6491288"/>
            <a:ext cx="1441450" cy="366712"/>
          </a:xfrm>
          <a:prstGeom prst="rect">
            <a:avLst/>
          </a:prstGeom>
          <a:noFill/>
          <a:ln w="9525">
            <a:noFill/>
            <a:miter lim="800000"/>
            <a:headEnd/>
            <a:tailEnd/>
          </a:ln>
        </p:spPr>
        <p:txBody>
          <a:bodyPr wrap="none">
            <a:spAutoFit/>
          </a:bodyPr>
          <a:lstStyle/>
          <a:p>
            <a:pPr algn="l"/>
            <a:r>
              <a:rPr lang="tr-TR" sz="1800" b="0">
                <a:solidFill>
                  <a:schemeClr val="bg1"/>
                </a:solidFill>
              </a:rPr>
              <a:t>29Eylül2009</a:t>
            </a:r>
          </a:p>
        </p:txBody>
      </p:sp>
      <p:pic>
        <p:nvPicPr>
          <p:cNvPr id="12296" name="Picture 11" descr="Resim 027"/>
          <p:cNvPicPr>
            <a:picLocks noChangeAspect="1" noChangeArrowheads="1"/>
          </p:cNvPicPr>
          <p:nvPr/>
        </p:nvPicPr>
        <p:blipFill>
          <a:blip r:embed="rId3" cstate="print"/>
          <a:srcRect/>
          <a:stretch>
            <a:fillRect/>
          </a:stretch>
        </p:blipFill>
        <p:spPr bwMode="auto">
          <a:xfrm>
            <a:off x="4267200" y="1600200"/>
            <a:ext cx="4876800" cy="3657600"/>
          </a:xfrm>
          <a:prstGeom prst="rect">
            <a:avLst/>
          </a:prstGeom>
          <a:noFill/>
          <a:ln w="9525">
            <a:noFill/>
            <a:miter lim="800000"/>
            <a:headEnd/>
            <a:tailEnd/>
          </a:ln>
        </p:spPr>
      </p:pic>
      <p:cxnSp>
        <p:nvCxnSpPr>
          <p:cNvPr id="12297" name="11 Düz Ok Bağlayıcısı"/>
          <p:cNvCxnSpPr>
            <a:cxnSpLocks noChangeShapeType="1"/>
          </p:cNvCxnSpPr>
          <p:nvPr/>
        </p:nvCxnSpPr>
        <p:spPr bwMode="auto">
          <a:xfrm>
            <a:off x="1524000" y="2209800"/>
            <a:ext cx="1752600" cy="1588"/>
          </a:xfrm>
          <a:prstGeom prst="straightConnector1">
            <a:avLst/>
          </a:prstGeom>
          <a:noFill/>
          <a:ln w="9525" algn="ctr">
            <a:noFill/>
            <a:round/>
            <a:headEnd/>
            <a:tailEnd type="arrow" w="med" len="med"/>
          </a:ln>
        </p:spPr>
      </p:cxnSp>
      <p:cxnSp>
        <p:nvCxnSpPr>
          <p:cNvPr id="12298" name="13 Düz Ok Bağlayıcısı"/>
          <p:cNvCxnSpPr>
            <a:cxnSpLocks noChangeShapeType="1"/>
          </p:cNvCxnSpPr>
          <p:nvPr/>
        </p:nvCxnSpPr>
        <p:spPr bwMode="auto">
          <a:xfrm>
            <a:off x="1066800" y="2590800"/>
            <a:ext cx="914400" cy="914400"/>
          </a:xfrm>
          <a:prstGeom prst="straightConnector1">
            <a:avLst/>
          </a:prstGeom>
          <a:noFill/>
          <a:ln w="9525" algn="ctr">
            <a:noFill/>
            <a:round/>
            <a:headEnd type="arrow" w="med" len="med"/>
            <a:tailEnd type="arrow" w="med" len="med"/>
          </a:ln>
        </p:spPr>
      </p:cxnSp>
      <p:cxnSp>
        <p:nvCxnSpPr>
          <p:cNvPr id="12299" name="15 Düz Ok Bağlayıcısı"/>
          <p:cNvCxnSpPr>
            <a:cxnSpLocks noChangeShapeType="1"/>
          </p:cNvCxnSpPr>
          <p:nvPr/>
        </p:nvCxnSpPr>
        <p:spPr bwMode="auto">
          <a:xfrm>
            <a:off x="609600" y="6400800"/>
            <a:ext cx="1828800" cy="76200"/>
          </a:xfrm>
          <a:prstGeom prst="straightConnector1">
            <a:avLst/>
          </a:prstGeom>
          <a:noFill/>
          <a:ln w="9525" algn="ctr">
            <a:noFill/>
            <a:round/>
            <a:headEnd type="arrow" w="med" len="med"/>
            <a:tailEnd type="arrow" w="med" len="med"/>
          </a:ln>
        </p:spPr>
      </p:cxnSp>
      <p:cxnSp>
        <p:nvCxnSpPr>
          <p:cNvPr id="18" name="17 Düz Ok Bağlayıcısı"/>
          <p:cNvCxnSpPr/>
          <p:nvPr/>
        </p:nvCxnSpPr>
        <p:spPr bwMode="auto">
          <a:xfrm>
            <a:off x="1066800" y="2971800"/>
            <a:ext cx="1981200" cy="158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19" name="18 Düz Ok Bağlayıcısı"/>
          <p:cNvCxnSpPr/>
          <p:nvPr/>
        </p:nvCxnSpPr>
        <p:spPr bwMode="auto">
          <a:xfrm rot="5400000">
            <a:off x="342900" y="3009900"/>
            <a:ext cx="3733800" cy="30480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DSCN5134"/>
          <p:cNvPicPr>
            <a:picLocks noChangeAspect="1" noChangeArrowheads="1"/>
          </p:cNvPicPr>
          <p:nvPr/>
        </p:nvPicPr>
        <p:blipFill>
          <a:blip r:embed="rId2" cstate="print"/>
          <a:srcRect/>
          <a:stretch>
            <a:fillRect/>
          </a:stretch>
        </p:blipFill>
        <p:spPr bwMode="auto">
          <a:xfrm>
            <a:off x="4800600" y="838200"/>
            <a:ext cx="4300538" cy="3657600"/>
          </a:xfrm>
          <a:prstGeom prst="rect">
            <a:avLst/>
          </a:prstGeom>
          <a:noFill/>
          <a:ln w="9525">
            <a:noFill/>
            <a:miter lim="800000"/>
            <a:headEnd/>
            <a:tailEnd/>
          </a:ln>
        </p:spPr>
      </p:pic>
      <p:sp>
        <p:nvSpPr>
          <p:cNvPr id="13316" name="Text Box 8"/>
          <p:cNvSpPr txBox="1">
            <a:spLocks noChangeArrowheads="1"/>
          </p:cNvSpPr>
          <p:nvPr/>
        </p:nvSpPr>
        <p:spPr bwMode="auto">
          <a:xfrm>
            <a:off x="2819400" y="5943600"/>
            <a:ext cx="4016375" cy="523875"/>
          </a:xfrm>
          <a:prstGeom prst="rect">
            <a:avLst/>
          </a:prstGeom>
          <a:noFill/>
          <a:ln w="9525">
            <a:noFill/>
            <a:miter lim="800000"/>
            <a:headEnd/>
            <a:tailEnd/>
          </a:ln>
        </p:spPr>
        <p:txBody>
          <a:bodyPr>
            <a:spAutoFit/>
          </a:bodyPr>
          <a:lstStyle/>
          <a:p>
            <a:pPr algn="l"/>
            <a:r>
              <a:rPr lang="tr-TR" sz="2800"/>
              <a:t>Torakanter 10x7x7 cm </a:t>
            </a:r>
          </a:p>
        </p:txBody>
      </p:sp>
      <p:cxnSp>
        <p:nvCxnSpPr>
          <p:cNvPr id="9" name="8 Düz Ok Bağlayıcısı"/>
          <p:cNvCxnSpPr/>
          <p:nvPr/>
        </p:nvCxnSpPr>
        <p:spPr bwMode="auto">
          <a:xfrm rot="16200000" flipH="1">
            <a:off x="5676900" y="2019300"/>
            <a:ext cx="1981200" cy="160020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11" name="10 Düz Ok Bağlayıcısı"/>
          <p:cNvCxnSpPr/>
          <p:nvPr/>
        </p:nvCxnSpPr>
        <p:spPr bwMode="auto">
          <a:xfrm flipV="1">
            <a:off x="5943600" y="2362200"/>
            <a:ext cx="1371600" cy="60960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pic>
        <p:nvPicPr>
          <p:cNvPr id="13319" name="Picture 8" descr="C:\Documents and Settings\GOK\Desktop\GÜLCAN ANANE RESİMLER\yara_045.jpg"/>
          <p:cNvPicPr>
            <a:picLocks noGrp="1" noChangeAspect="1" noChangeArrowheads="1"/>
          </p:cNvPicPr>
          <p:nvPr>
            <p:ph idx="1"/>
          </p:nvPr>
        </p:nvPicPr>
        <p:blipFill>
          <a:blip r:embed="rId3" cstate="print"/>
          <a:srcRect/>
          <a:stretch>
            <a:fillRect/>
          </a:stretch>
        </p:blipFill>
        <p:spPr>
          <a:xfrm>
            <a:off x="0" y="838200"/>
            <a:ext cx="4572000" cy="3657600"/>
          </a:xfrm>
          <a:noFill/>
        </p:spPr>
      </p:pic>
      <p:sp>
        <p:nvSpPr>
          <p:cNvPr id="13320" name="9 Metin kutusu"/>
          <p:cNvSpPr txBox="1">
            <a:spLocks noChangeArrowheads="1"/>
          </p:cNvSpPr>
          <p:nvPr/>
        </p:nvSpPr>
        <p:spPr bwMode="auto">
          <a:xfrm>
            <a:off x="228600" y="4953000"/>
            <a:ext cx="4343400" cy="400050"/>
          </a:xfrm>
          <a:prstGeom prst="rect">
            <a:avLst/>
          </a:prstGeom>
          <a:noFill/>
          <a:ln w="9525">
            <a:noFill/>
            <a:miter lim="800000"/>
            <a:headEnd/>
            <a:tailEnd/>
          </a:ln>
        </p:spPr>
        <p:txBody>
          <a:bodyPr>
            <a:spAutoFit/>
          </a:bodyPr>
          <a:lstStyle/>
          <a:p>
            <a:r>
              <a:rPr lang="tr-TR" sz="2000"/>
              <a:t>Şüpheli cilt altı lezyonu</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Resim 039"/>
          <p:cNvPicPr>
            <a:picLocks noChangeAspect="1" noChangeArrowheads="1"/>
          </p:cNvPicPr>
          <p:nvPr/>
        </p:nvPicPr>
        <p:blipFill>
          <a:blip r:embed="rId2" cstate="print"/>
          <a:srcRect/>
          <a:stretch>
            <a:fillRect/>
          </a:stretch>
        </p:blipFill>
        <p:spPr bwMode="auto">
          <a:xfrm>
            <a:off x="1524000" y="971550"/>
            <a:ext cx="6350000" cy="4762500"/>
          </a:xfrm>
          <a:prstGeom prst="rect">
            <a:avLst/>
          </a:prstGeom>
          <a:noFill/>
          <a:ln w="9525">
            <a:noFill/>
            <a:miter lim="800000"/>
            <a:headEnd/>
            <a:tailEnd/>
          </a:ln>
        </p:spPr>
      </p:pic>
      <p:sp>
        <p:nvSpPr>
          <p:cNvPr id="14341" name="Text Box 5"/>
          <p:cNvSpPr txBox="1">
            <a:spLocks noChangeArrowheads="1"/>
          </p:cNvSpPr>
          <p:nvPr/>
        </p:nvSpPr>
        <p:spPr bwMode="auto">
          <a:xfrm>
            <a:off x="2057400" y="5856288"/>
            <a:ext cx="5622925" cy="830262"/>
          </a:xfrm>
          <a:prstGeom prst="rect">
            <a:avLst/>
          </a:prstGeom>
          <a:noFill/>
          <a:ln w="9525" algn="ctr">
            <a:noFill/>
            <a:miter lim="800000"/>
            <a:headEnd/>
            <a:tailEnd/>
          </a:ln>
        </p:spPr>
        <p:txBody>
          <a:bodyPr>
            <a:spAutoFit/>
          </a:bodyPr>
          <a:lstStyle/>
          <a:p>
            <a:r>
              <a:rPr lang="tr-TR" sz="2400"/>
              <a:t>TOPUK</a:t>
            </a:r>
          </a:p>
          <a:p>
            <a:r>
              <a:rPr lang="tr-TR" sz="2400"/>
              <a:t>Derin doku hasarı şüphesi</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p:cNvPicPr>
            <a:picLocks noChangeAspect="1" noChangeArrowheads="1"/>
          </p:cNvPicPr>
          <p:nvPr/>
        </p:nvPicPr>
        <p:blipFill>
          <a:blip r:embed="rId2" cstate="print"/>
          <a:srcRect/>
          <a:stretch>
            <a:fillRect/>
          </a:stretch>
        </p:blipFill>
        <p:spPr bwMode="auto">
          <a:xfrm>
            <a:off x="4724400" y="914400"/>
            <a:ext cx="4267200" cy="3581400"/>
          </a:xfrm>
          <a:prstGeom prst="rect">
            <a:avLst/>
          </a:prstGeom>
          <a:noFill/>
          <a:ln w="9525">
            <a:noFill/>
            <a:miter lim="800000"/>
            <a:headEnd/>
            <a:tailEnd/>
          </a:ln>
        </p:spPr>
      </p:pic>
      <p:sp>
        <p:nvSpPr>
          <p:cNvPr id="15364" name="Text Box 11"/>
          <p:cNvSpPr txBox="1">
            <a:spLocks noChangeArrowheads="1"/>
          </p:cNvSpPr>
          <p:nvPr/>
        </p:nvSpPr>
        <p:spPr bwMode="auto">
          <a:xfrm>
            <a:off x="2803525" y="5119688"/>
            <a:ext cx="3470275" cy="954087"/>
          </a:xfrm>
          <a:prstGeom prst="rect">
            <a:avLst/>
          </a:prstGeom>
          <a:noFill/>
          <a:ln w="9525">
            <a:noFill/>
            <a:miter lim="800000"/>
            <a:headEnd/>
            <a:tailEnd/>
          </a:ln>
        </p:spPr>
        <p:txBody>
          <a:bodyPr wrap="none">
            <a:spAutoFit/>
          </a:bodyPr>
          <a:lstStyle/>
          <a:p>
            <a:r>
              <a:rPr lang="tr-TR" sz="2800"/>
              <a:t> TOPUKTA 5X5 CM </a:t>
            </a:r>
          </a:p>
          <a:p>
            <a:r>
              <a:rPr lang="tr-TR" sz="2800"/>
              <a:t>EVRE II-III</a:t>
            </a:r>
          </a:p>
        </p:txBody>
      </p:sp>
      <p:pic>
        <p:nvPicPr>
          <p:cNvPr id="15365" name="Picture 12" descr="Resim 040"/>
          <p:cNvPicPr>
            <a:picLocks noChangeAspect="1" noChangeArrowheads="1"/>
          </p:cNvPicPr>
          <p:nvPr/>
        </p:nvPicPr>
        <p:blipFill>
          <a:blip r:embed="rId3" cstate="print"/>
          <a:srcRect/>
          <a:stretch>
            <a:fillRect/>
          </a:stretch>
        </p:blipFill>
        <p:spPr bwMode="auto">
          <a:xfrm>
            <a:off x="152400" y="914400"/>
            <a:ext cx="4343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685800"/>
            <a:ext cx="8229600" cy="838200"/>
          </a:xfrm>
          <a:solidFill>
            <a:schemeClr val="bg2"/>
          </a:solidFill>
        </p:spPr>
        <p:txBody>
          <a:bodyPr/>
          <a:lstStyle/>
          <a:p>
            <a:pPr algn="ctr" eaLnBrk="1" hangingPunct="1"/>
            <a:r>
              <a:rPr lang="tr-TR" sz="3600" b="1" dirty="0" smtClean="0">
                <a:solidFill>
                  <a:srgbClr val="0070C0"/>
                </a:solidFill>
              </a:rPr>
              <a:t>HEMŞİRELİK BAKIM PLANI</a:t>
            </a:r>
          </a:p>
        </p:txBody>
      </p:sp>
      <p:sp>
        <p:nvSpPr>
          <p:cNvPr id="16387" name="Rectangle 3"/>
          <p:cNvSpPr>
            <a:spLocks noGrp="1" noChangeArrowheads="1"/>
          </p:cNvSpPr>
          <p:nvPr>
            <p:ph type="body" idx="1"/>
          </p:nvPr>
        </p:nvSpPr>
        <p:spPr>
          <a:xfrm>
            <a:off x="228600" y="1752600"/>
            <a:ext cx="8686800" cy="5105400"/>
          </a:xfrm>
        </p:spPr>
        <p:txBody>
          <a:bodyPr>
            <a:normAutofit fontScale="85000" lnSpcReduction="10000"/>
          </a:bodyPr>
          <a:lstStyle/>
          <a:p>
            <a:pPr eaLnBrk="1" hangingPunct="1"/>
            <a:r>
              <a:rPr lang="tr-TR" sz="2800" smtClean="0"/>
              <a:t>Basıncı azaltmak için hastaya 2 saatte bir  pozisyon verilmesi,</a:t>
            </a:r>
          </a:p>
          <a:p>
            <a:pPr eaLnBrk="1" hangingPunct="1"/>
            <a:r>
              <a:rPr lang="tr-TR" sz="2800" smtClean="0"/>
              <a:t>Basıncı azaltan destek araçların kullanılmasını sağlamak,</a:t>
            </a:r>
          </a:p>
          <a:p>
            <a:pPr eaLnBrk="1" hangingPunct="1"/>
            <a:r>
              <a:rPr lang="tr-TR" sz="2800" smtClean="0"/>
              <a:t>Cildin temiz ve kuru olması,</a:t>
            </a:r>
          </a:p>
          <a:p>
            <a:pPr eaLnBrk="1" hangingPunct="1"/>
            <a:r>
              <a:rPr lang="tr-TR" sz="2800" smtClean="0"/>
              <a:t>Yatak çarşaflarının temiz ve kırışıksız olması,</a:t>
            </a:r>
          </a:p>
          <a:p>
            <a:pPr eaLnBrk="1" hangingPunct="1"/>
            <a:r>
              <a:rPr lang="tr-TR" sz="2800" smtClean="0"/>
              <a:t>Beslenmesinin ve sıvı alımının düzenlenmesi,</a:t>
            </a:r>
          </a:p>
          <a:p>
            <a:pPr eaLnBrk="1" hangingPunct="1"/>
            <a:r>
              <a:rPr lang="tr-TR" sz="2800" smtClean="0"/>
              <a:t>Hasta yakınlarının eğitim verilerek, bakım planına uyumunun sağlanmasıdır.</a:t>
            </a:r>
          </a:p>
        </p:txBody>
      </p:sp>
      <p:sp>
        <p:nvSpPr>
          <p:cNvPr id="16388" name="Rectangle 4"/>
          <p:cNvSpPr>
            <a:spLocks noChangeArrowheads="1"/>
          </p:cNvSpPr>
          <p:nvPr/>
        </p:nvSpPr>
        <p:spPr bwMode="auto">
          <a:xfrm>
            <a:off x="2286000" y="1295400"/>
            <a:ext cx="914400" cy="914400"/>
          </a:xfrm>
          <a:prstGeom prst="rect">
            <a:avLst/>
          </a:prstGeom>
          <a:noFill/>
          <a:ln w="9525" algn="ctr">
            <a:noFill/>
            <a:miter lim="800000"/>
            <a:headEnd/>
            <a:tailEnd/>
          </a:ln>
        </p:spPr>
        <p:txBody>
          <a:bodyPr wrap="none" anchor="ctr"/>
          <a:lstStyle/>
          <a:p>
            <a:endParaRPr lang="tr-T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1981200"/>
            <a:ext cx="4267200" cy="4648200"/>
          </a:xfrm>
        </p:spPr>
        <p:txBody>
          <a:bodyPr/>
          <a:lstStyle/>
          <a:p>
            <a:pPr eaLnBrk="1" hangingPunct="1">
              <a:lnSpc>
                <a:spcPct val="90000"/>
              </a:lnSpc>
            </a:pPr>
            <a:r>
              <a:rPr lang="tr-TR" sz="2800" smtClean="0"/>
              <a:t>Hastaya uygun pozisyon verildi ve iki saatte bir pozisyon değişikliği yapıldı.</a:t>
            </a:r>
          </a:p>
          <a:p>
            <a:pPr eaLnBrk="1" hangingPunct="1">
              <a:lnSpc>
                <a:spcPct val="90000"/>
              </a:lnSpc>
            </a:pPr>
            <a:r>
              <a:rPr lang="tr-TR" sz="2800" smtClean="0"/>
              <a:t>Yeterli sıvı alımı sağlandı ve beslenmesi (enteral beslenme) düzenlendi.</a:t>
            </a:r>
          </a:p>
          <a:p>
            <a:pPr eaLnBrk="1" hangingPunct="1">
              <a:lnSpc>
                <a:spcPct val="90000"/>
              </a:lnSpc>
            </a:pPr>
            <a:r>
              <a:rPr lang="tr-TR" sz="2800" smtClean="0"/>
              <a:t>Cilt bakımı yapıldı.</a:t>
            </a:r>
          </a:p>
          <a:p>
            <a:pPr eaLnBrk="1" hangingPunct="1">
              <a:lnSpc>
                <a:spcPct val="90000"/>
              </a:lnSpc>
            </a:pPr>
            <a:r>
              <a:rPr lang="tr-TR" sz="2800" smtClean="0"/>
              <a:t>Bütün bu konularda aileye eğitim yapıldı.</a:t>
            </a:r>
          </a:p>
        </p:txBody>
      </p:sp>
      <p:pic>
        <p:nvPicPr>
          <p:cNvPr id="17411" name="Picture 3"/>
          <p:cNvPicPr>
            <a:picLocks noChangeAspect="1" noChangeArrowheads="1"/>
          </p:cNvPicPr>
          <p:nvPr/>
        </p:nvPicPr>
        <p:blipFill>
          <a:blip r:embed="rId2" cstate="print"/>
          <a:srcRect/>
          <a:stretch>
            <a:fillRect/>
          </a:stretch>
        </p:blipFill>
        <p:spPr bwMode="auto">
          <a:xfrm>
            <a:off x="4419600" y="381000"/>
            <a:ext cx="4452938" cy="3340100"/>
          </a:xfrm>
          <a:prstGeom prst="rect">
            <a:avLst/>
          </a:prstGeom>
          <a:noFill/>
          <a:ln w="9525" algn="ctr">
            <a:noFill/>
            <a:miter lim="800000"/>
            <a:headEnd/>
            <a:tailEnd/>
          </a:ln>
        </p:spPr>
      </p:pic>
      <p:sp>
        <p:nvSpPr>
          <p:cNvPr id="17412" name="Rectangle 4"/>
          <p:cNvSpPr>
            <a:spLocks noGrp="1" noChangeArrowheads="1"/>
          </p:cNvSpPr>
          <p:nvPr>
            <p:ph type="title"/>
          </p:nvPr>
        </p:nvSpPr>
        <p:spPr>
          <a:xfrm>
            <a:off x="228600" y="457200"/>
            <a:ext cx="3962400" cy="1371600"/>
          </a:xfrm>
          <a:solidFill>
            <a:schemeClr val="bg2"/>
          </a:solidFill>
        </p:spPr>
        <p:txBody>
          <a:bodyPr/>
          <a:lstStyle/>
          <a:p>
            <a:pPr algn="ctr" eaLnBrk="1" hangingPunct="1"/>
            <a:r>
              <a:rPr lang="tr-TR" sz="2800" b="1" dirty="0" smtClean="0">
                <a:solidFill>
                  <a:srgbClr val="0070C0"/>
                </a:solidFill>
              </a:rPr>
              <a:t>HEMŞİRELİK BAKIMI</a:t>
            </a:r>
          </a:p>
        </p:txBody>
      </p:sp>
      <p:sp>
        <p:nvSpPr>
          <p:cNvPr id="17413" name="Rectangle 5"/>
          <p:cNvSpPr>
            <a:spLocks noChangeArrowheads="1"/>
          </p:cNvSpPr>
          <p:nvPr/>
        </p:nvSpPr>
        <p:spPr bwMode="auto">
          <a:xfrm>
            <a:off x="914400" y="914400"/>
            <a:ext cx="2895600" cy="1219200"/>
          </a:xfrm>
          <a:prstGeom prst="rect">
            <a:avLst/>
          </a:prstGeom>
          <a:noFill/>
          <a:ln w="9525" algn="ctr">
            <a:noFill/>
            <a:miter lim="800000"/>
            <a:headEnd/>
            <a:tailEnd/>
          </a:ln>
        </p:spPr>
        <p:txBody>
          <a:bodyPr wrap="none" anchor="ctr"/>
          <a:lstStyle/>
          <a:p>
            <a:endParaRPr lang="tr-TR"/>
          </a:p>
        </p:txBody>
      </p:sp>
      <p:pic>
        <p:nvPicPr>
          <p:cNvPr id="17414" name="Picture 6" descr="DSCN5390"/>
          <p:cNvPicPr>
            <a:picLocks noChangeAspect="1" noChangeArrowheads="1"/>
          </p:cNvPicPr>
          <p:nvPr/>
        </p:nvPicPr>
        <p:blipFill>
          <a:blip r:embed="rId3" cstate="print"/>
          <a:srcRect/>
          <a:stretch>
            <a:fillRect/>
          </a:stretch>
        </p:blipFill>
        <p:spPr bwMode="auto">
          <a:xfrm>
            <a:off x="4419600" y="3733800"/>
            <a:ext cx="4495800"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smtClean="0"/>
              <a:t>Karın İçi Basıncında Artma</a:t>
            </a:r>
            <a:endParaRPr lang="tr-TR" dirty="0"/>
          </a:p>
        </p:txBody>
      </p:sp>
      <p:sp>
        <p:nvSpPr>
          <p:cNvPr id="3" name="İçerik Yer Tutucusu 2"/>
          <p:cNvSpPr>
            <a:spLocks noGrp="1"/>
          </p:cNvSpPr>
          <p:nvPr>
            <p:ph idx="1"/>
          </p:nvPr>
        </p:nvSpPr>
        <p:spPr>
          <a:solidFill>
            <a:schemeClr val="accent1">
              <a:lumMod val="60000"/>
              <a:lumOff val="40000"/>
            </a:schemeClr>
          </a:solidFill>
        </p:spPr>
        <p:txBody>
          <a:bodyPr>
            <a:noAutofit/>
          </a:bodyPr>
          <a:lstStyle/>
          <a:p>
            <a:pPr>
              <a:lnSpc>
                <a:spcPct val="100000"/>
              </a:lnSpc>
            </a:pPr>
            <a:r>
              <a:rPr lang="tr-TR" sz="2400" dirty="0" smtClean="0"/>
              <a:t>Ameliyat </a:t>
            </a:r>
            <a:r>
              <a:rPr lang="tr-TR" sz="2400" dirty="0"/>
              <a:t>sonrası dönemde kusma, </a:t>
            </a:r>
            <a:r>
              <a:rPr lang="tr-TR" sz="2400" dirty="0" err="1"/>
              <a:t>abdominal</a:t>
            </a:r>
            <a:r>
              <a:rPr lang="tr-TR" sz="2400" dirty="0"/>
              <a:t> </a:t>
            </a:r>
            <a:r>
              <a:rPr lang="tr-TR" sz="2400" dirty="0" err="1"/>
              <a:t>distansiyon</a:t>
            </a:r>
            <a:r>
              <a:rPr lang="tr-TR" sz="2400" dirty="0"/>
              <a:t> ve öksürük karın içi basıncını artırarak </a:t>
            </a:r>
            <a:r>
              <a:rPr lang="tr-TR" sz="2400" dirty="0" err="1"/>
              <a:t>insizyonun</a:t>
            </a:r>
            <a:r>
              <a:rPr lang="tr-TR" sz="2400" dirty="0"/>
              <a:t> birleşmesini ve iyileşmesini engeller hatta yara açılmasına bile neden </a:t>
            </a:r>
            <a:r>
              <a:rPr lang="tr-TR" sz="2400" dirty="0" smtClean="0"/>
              <a:t>olabilir.</a:t>
            </a:r>
            <a:endParaRPr lang="tr-TR" sz="2400"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8</a:t>
            </a:fld>
            <a:r>
              <a:rPr lang="tr-TR" smtClean="0"/>
              <a:t> / 105</a:t>
            </a:r>
            <a:endParaRPr lang="tr-TR" dirty="0"/>
          </a:p>
        </p:txBody>
      </p:sp>
    </p:spTree>
    <p:extLst>
      <p:ext uri="{BB962C8B-B14F-4D97-AF65-F5344CB8AC3E}">
        <p14:creationId xmlns:p14="http://schemas.microsoft.com/office/powerpoint/2010/main" val="18129282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648200" y="1371600"/>
            <a:ext cx="4038600" cy="4572000"/>
          </a:xfrm>
        </p:spPr>
        <p:txBody>
          <a:bodyPr>
            <a:normAutofit fontScale="92500" lnSpcReduction="10000"/>
          </a:bodyPr>
          <a:lstStyle/>
          <a:p>
            <a:pPr eaLnBrk="1" hangingPunct="1">
              <a:lnSpc>
                <a:spcPct val="80000"/>
              </a:lnSpc>
              <a:buFont typeface="Wingdings" pitchFamily="2" charset="2"/>
              <a:buNone/>
            </a:pPr>
            <a:r>
              <a:rPr lang="tr-TR" smtClean="0"/>
              <a:t>    </a:t>
            </a:r>
            <a:endParaRPr lang="tr-TR" b="1" smtClean="0"/>
          </a:p>
          <a:p>
            <a:pPr eaLnBrk="1" hangingPunct="1">
              <a:lnSpc>
                <a:spcPct val="80000"/>
              </a:lnSpc>
            </a:pPr>
            <a:r>
              <a:rPr lang="tr-TR" smtClean="0"/>
              <a:t>Yara cevresindeki sağlam doku batikonla silindi.</a:t>
            </a:r>
          </a:p>
          <a:p>
            <a:pPr eaLnBrk="1" hangingPunct="1">
              <a:lnSpc>
                <a:spcPct val="80000"/>
              </a:lnSpc>
            </a:pPr>
            <a:endParaRPr lang="tr-TR" smtClean="0"/>
          </a:p>
          <a:p>
            <a:pPr eaLnBrk="1" hangingPunct="1">
              <a:lnSpc>
                <a:spcPct val="80000"/>
              </a:lnSpc>
            </a:pPr>
            <a:r>
              <a:rPr lang="tr-TR" smtClean="0"/>
              <a:t>Yaranın içi Serum fizyolojik ile yıkandı.</a:t>
            </a:r>
          </a:p>
          <a:p>
            <a:pPr eaLnBrk="1" hangingPunct="1">
              <a:lnSpc>
                <a:spcPct val="80000"/>
              </a:lnSpc>
            </a:pPr>
            <a:endParaRPr lang="tr-TR" smtClean="0"/>
          </a:p>
          <a:p>
            <a:pPr eaLnBrk="1" hangingPunct="1">
              <a:lnSpc>
                <a:spcPct val="80000"/>
              </a:lnSpc>
            </a:pPr>
            <a:r>
              <a:rPr lang="tr-TR" smtClean="0"/>
              <a:t>Cerrahi debridman yapılarak nekrotik dokular temizlendi.</a:t>
            </a:r>
          </a:p>
        </p:txBody>
      </p:sp>
      <p:pic>
        <p:nvPicPr>
          <p:cNvPr id="18435" name="Picture 4"/>
          <p:cNvPicPr>
            <a:picLocks noChangeAspect="1" noChangeArrowheads="1"/>
          </p:cNvPicPr>
          <p:nvPr/>
        </p:nvPicPr>
        <p:blipFill>
          <a:blip r:embed="rId2" cstate="print"/>
          <a:srcRect/>
          <a:stretch>
            <a:fillRect/>
          </a:stretch>
        </p:blipFill>
        <p:spPr bwMode="auto">
          <a:xfrm>
            <a:off x="762000" y="1905000"/>
            <a:ext cx="3086100" cy="4114800"/>
          </a:xfrm>
          <a:prstGeom prst="rect">
            <a:avLst/>
          </a:prstGeom>
          <a:noFill/>
          <a:ln w="9525">
            <a:noFill/>
            <a:miter lim="800000"/>
            <a:headEnd/>
            <a:tailEnd/>
          </a:ln>
        </p:spPr>
      </p:pic>
      <p:sp>
        <p:nvSpPr>
          <p:cNvPr id="18436" name="1 Başlık"/>
          <p:cNvSpPr>
            <a:spLocks/>
          </p:cNvSpPr>
          <p:nvPr/>
        </p:nvSpPr>
        <p:spPr bwMode="auto">
          <a:xfrm>
            <a:off x="76200" y="5791200"/>
            <a:ext cx="5410200" cy="1143000"/>
          </a:xfrm>
          <a:prstGeom prst="rect">
            <a:avLst/>
          </a:prstGeom>
          <a:noFill/>
          <a:ln w="9525">
            <a:noFill/>
            <a:miter lim="800000"/>
            <a:headEnd/>
            <a:tailEnd/>
          </a:ln>
        </p:spPr>
        <p:txBody>
          <a:bodyPr anchor="ctr"/>
          <a:lstStyle/>
          <a:p>
            <a:pPr algn="l"/>
            <a:r>
              <a:rPr lang="tr-TR" sz="2400" b="0"/>
              <a:t>SAKRAL BÖLGE :22x15x5 cm</a:t>
            </a:r>
          </a:p>
        </p:txBody>
      </p:sp>
      <p:sp>
        <p:nvSpPr>
          <p:cNvPr id="18437" name="Rectangle 6"/>
          <p:cNvSpPr>
            <a:spLocks noChangeArrowheads="1"/>
          </p:cNvSpPr>
          <p:nvPr/>
        </p:nvSpPr>
        <p:spPr bwMode="auto">
          <a:xfrm flipH="1">
            <a:off x="2057400" y="838200"/>
            <a:ext cx="6172200" cy="914400"/>
          </a:xfrm>
          <a:prstGeom prst="rect">
            <a:avLst/>
          </a:prstGeom>
          <a:noFill/>
          <a:ln w="9525" algn="ctr">
            <a:noFill/>
            <a:miter lim="800000"/>
            <a:headEnd/>
            <a:tailEnd/>
          </a:ln>
        </p:spPr>
        <p:txBody>
          <a:bodyPr wrap="none" anchor="ctr"/>
          <a:lstStyle/>
          <a:p>
            <a:endParaRPr lang="tr-TR"/>
          </a:p>
        </p:txBody>
      </p:sp>
      <p:sp>
        <p:nvSpPr>
          <p:cNvPr id="18438" name="Rectangle 7"/>
          <p:cNvSpPr>
            <a:spLocks noChangeArrowheads="1"/>
          </p:cNvSpPr>
          <p:nvPr/>
        </p:nvSpPr>
        <p:spPr bwMode="auto">
          <a:xfrm>
            <a:off x="533400" y="533400"/>
            <a:ext cx="7239000" cy="990600"/>
          </a:xfrm>
          <a:prstGeom prst="rect">
            <a:avLst/>
          </a:prstGeom>
          <a:noFill/>
          <a:ln w="9525" algn="ctr">
            <a:noFill/>
            <a:miter lim="800000"/>
            <a:headEnd/>
            <a:tailEnd/>
          </a:ln>
        </p:spPr>
        <p:txBody>
          <a:bodyPr wrap="none" anchor="ctr"/>
          <a:lstStyle/>
          <a:p>
            <a:endParaRPr lang="tr-TR"/>
          </a:p>
        </p:txBody>
      </p:sp>
      <p:sp>
        <p:nvSpPr>
          <p:cNvPr id="18439" name="Rectangle 8"/>
          <p:cNvSpPr>
            <a:spLocks noChangeArrowheads="1"/>
          </p:cNvSpPr>
          <p:nvPr/>
        </p:nvSpPr>
        <p:spPr bwMode="auto">
          <a:xfrm>
            <a:off x="609600" y="609600"/>
            <a:ext cx="7772400" cy="1066800"/>
          </a:xfrm>
          <a:prstGeom prst="rect">
            <a:avLst/>
          </a:prstGeom>
          <a:solidFill>
            <a:schemeClr val="bg2"/>
          </a:solidFill>
          <a:ln w="9525" algn="ctr">
            <a:noFill/>
            <a:miter lim="800000"/>
            <a:headEnd/>
            <a:tailEnd/>
          </a:ln>
        </p:spPr>
        <p:txBody>
          <a:bodyPr wrap="none" anchor="ctr"/>
          <a:lstStyle/>
          <a:p>
            <a:r>
              <a:rPr lang="tr-TR" dirty="0">
                <a:solidFill>
                  <a:srgbClr val="0070C0"/>
                </a:solidFill>
              </a:rPr>
              <a:t>AŞAMA AŞAMA YARA BAKIMI</a:t>
            </a:r>
          </a:p>
        </p:txBody>
      </p:sp>
      <p:sp>
        <p:nvSpPr>
          <p:cNvPr id="18440" name="Rectangle 9"/>
          <p:cNvSpPr>
            <a:spLocks noChangeArrowheads="1"/>
          </p:cNvSpPr>
          <p:nvPr/>
        </p:nvSpPr>
        <p:spPr bwMode="auto">
          <a:xfrm>
            <a:off x="762000" y="685800"/>
            <a:ext cx="7391400" cy="914400"/>
          </a:xfrm>
          <a:prstGeom prst="rect">
            <a:avLst/>
          </a:prstGeom>
          <a:noFill/>
          <a:ln w="9525" algn="ctr">
            <a:noFill/>
            <a:miter lim="800000"/>
            <a:headEnd/>
            <a:tailEnd/>
          </a:ln>
        </p:spPr>
        <p:txBody>
          <a:bodyPr wrap="none" anchor="ctr"/>
          <a:lstStyle/>
          <a:p>
            <a:endParaRPr lang="tr-T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Gülcan Kar\Desktop\gülcan anane\Resim 051w.JPG"/>
          <p:cNvPicPr>
            <a:picLocks noGrp="1" noChangeAspect="1" noChangeArrowheads="1"/>
          </p:cNvPicPr>
          <p:nvPr>
            <p:ph type="body" idx="1"/>
          </p:nvPr>
        </p:nvPicPr>
        <p:blipFill>
          <a:blip r:embed="rId2" cstate="print"/>
          <a:srcRect/>
          <a:stretch>
            <a:fillRect/>
          </a:stretch>
        </p:blipFill>
        <p:spPr>
          <a:xfrm>
            <a:off x="228600" y="1447800"/>
            <a:ext cx="3124200" cy="4167188"/>
          </a:xfrm>
          <a:noFill/>
        </p:spPr>
      </p:pic>
      <p:sp>
        <p:nvSpPr>
          <p:cNvPr id="19459" name="Rectangle 5"/>
          <p:cNvSpPr>
            <a:spLocks noChangeArrowheads="1"/>
          </p:cNvSpPr>
          <p:nvPr/>
        </p:nvSpPr>
        <p:spPr bwMode="auto">
          <a:xfrm>
            <a:off x="76200" y="5827713"/>
            <a:ext cx="3352800" cy="954087"/>
          </a:xfrm>
          <a:prstGeom prst="rect">
            <a:avLst/>
          </a:prstGeom>
          <a:noFill/>
          <a:ln w="9525">
            <a:noFill/>
            <a:miter lim="800000"/>
            <a:headEnd/>
            <a:tailEnd/>
          </a:ln>
        </p:spPr>
        <p:txBody>
          <a:bodyPr>
            <a:spAutoFit/>
          </a:bodyPr>
          <a:lstStyle/>
          <a:p>
            <a:r>
              <a:rPr lang="tr-TR" sz="1600" b="0"/>
              <a:t>YAKLAŞIK İKİ HAFTA SONRA </a:t>
            </a:r>
          </a:p>
          <a:p>
            <a:r>
              <a:rPr lang="tr-TR" sz="1600" b="0"/>
              <a:t>   20x14x5</a:t>
            </a:r>
          </a:p>
          <a:p>
            <a:pPr>
              <a:spcBef>
                <a:spcPct val="50000"/>
              </a:spcBef>
            </a:pPr>
            <a:endParaRPr lang="tr-TR" sz="1600" b="0">
              <a:latin typeface="Gill Sans MT" pitchFamily="34" charset="0"/>
            </a:endParaRPr>
          </a:p>
        </p:txBody>
      </p:sp>
      <p:sp>
        <p:nvSpPr>
          <p:cNvPr id="19460" name="Text Box 8"/>
          <p:cNvSpPr txBox="1">
            <a:spLocks noChangeArrowheads="1"/>
          </p:cNvSpPr>
          <p:nvPr/>
        </p:nvSpPr>
        <p:spPr bwMode="auto">
          <a:xfrm>
            <a:off x="3505200" y="1828800"/>
            <a:ext cx="5638800" cy="4362450"/>
          </a:xfrm>
          <a:prstGeom prst="rect">
            <a:avLst/>
          </a:prstGeom>
          <a:noFill/>
          <a:ln w="9525">
            <a:noFill/>
            <a:miter lim="800000"/>
            <a:headEnd/>
            <a:tailEnd/>
          </a:ln>
        </p:spPr>
        <p:txBody>
          <a:bodyPr>
            <a:spAutoFit/>
          </a:bodyPr>
          <a:lstStyle/>
          <a:p>
            <a:pPr algn="l">
              <a:buClr>
                <a:schemeClr val="bg2"/>
              </a:buClr>
              <a:buSzPct val="200000"/>
              <a:buFont typeface="Wingdings" pitchFamily="2" charset="2"/>
              <a:buChar char="§"/>
            </a:pPr>
            <a:r>
              <a:rPr lang="tr-TR" sz="2800" b="0"/>
              <a:t>Enfekte ve kötü kokuklu olan yaranın içi Serum fizyolojik ile yıkanarak gümüşlü yara örtüsü uygulandı.</a:t>
            </a:r>
          </a:p>
          <a:p>
            <a:pPr algn="l">
              <a:buClr>
                <a:schemeClr val="bg2"/>
              </a:buClr>
              <a:buSzPct val="200000"/>
              <a:buFont typeface="Wingdings" pitchFamily="2" charset="2"/>
              <a:buChar char="§"/>
            </a:pPr>
            <a:r>
              <a:rPr lang="tr-TR" sz="2800" b="0"/>
              <a:t>Kavite boşlukları bu örtü ile dolduruldu.</a:t>
            </a:r>
          </a:p>
          <a:p>
            <a:pPr algn="l">
              <a:buClr>
                <a:schemeClr val="bg2"/>
              </a:buClr>
              <a:buSzPct val="200000"/>
              <a:buFont typeface="Wingdings" pitchFamily="2" charset="2"/>
              <a:buChar char="§"/>
            </a:pPr>
            <a:r>
              <a:rPr lang="tr-TR" sz="2800" b="0"/>
              <a:t>Yara çevresini korumak için bariyer krem uygulandı.</a:t>
            </a:r>
          </a:p>
          <a:p>
            <a:pPr algn="l">
              <a:buClr>
                <a:schemeClr val="bg2"/>
              </a:buClr>
              <a:buSzPct val="200000"/>
              <a:buFont typeface="Wingdings" pitchFamily="2" charset="2"/>
              <a:buChar char="§"/>
            </a:pPr>
            <a:r>
              <a:rPr lang="tr-TR" sz="2800" b="0"/>
              <a:t>Bol eksudalı bölge NEODERM</a:t>
            </a:r>
            <a:r>
              <a:rPr lang="en-US" sz="2800" b="0" baseline="30000">
                <a:cs typeface="Arial" charset="0"/>
              </a:rPr>
              <a:t>®</a:t>
            </a:r>
            <a:r>
              <a:rPr lang="tr-TR" sz="2800" b="0" baseline="30000">
                <a:cs typeface="Arial" charset="0"/>
              </a:rPr>
              <a:t> </a:t>
            </a:r>
            <a:r>
              <a:rPr lang="tr-TR" sz="2800" b="0">
                <a:cs typeface="Arial" charset="0"/>
              </a:rPr>
              <a:t>ile kapatıldı.</a:t>
            </a:r>
            <a:endParaRPr lang="en-US" sz="2800" b="0">
              <a:cs typeface="Arial" charset="0"/>
            </a:endParaRPr>
          </a:p>
        </p:txBody>
      </p:sp>
      <p:sp>
        <p:nvSpPr>
          <p:cNvPr id="19461" name="Rectangle 8"/>
          <p:cNvSpPr>
            <a:spLocks noChangeArrowheads="1"/>
          </p:cNvSpPr>
          <p:nvPr/>
        </p:nvSpPr>
        <p:spPr bwMode="auto">
          <a:xfrm>
            <a:off x="609600" y="228600"/>
            <a:ext cx="7772400" cy="1066800"/>
          </a:xfrm>
          <a:prstGeom prst="rect">
            <a:avLst/>
          </a:prstGeom>
          <a:solidFill>
            <a:schemeClr val="bg2"/>
          </a:solidFill>
          <a:ln w="9525" algn="ctr">
            <a:noFill/>
            <a:miter lim="800000"/>
            <a:headEnd/>
            <a:tailEnd/>
          </a:ln>
        </p:spPr>
        <p:txBody>
          <a:bodyPr wrap="none" anchor="ctr"/>
          <a:lstStyle/>
          <a:p>
            <a:r>
              <a:rPr lang="tr-TR" dirty="0">
                <a:solidFill>
                  <a:srgbClr val="0070C0"/>
                </a:solidFill>
              </a:rPr>
              <a:t>AŞAMA AŞAMA YARA BAKIMI</a:t>
            </a:r>
          </a:p>
        </p:txBody>
      </p:sp>
      <p:grpSp>
        <p:nvGrpSpPr>
          <p:cNvPr id="2" name="Group 7"/>
          <p:cNvGrpSpPr>
            <a:grpSpLocks noChangeAspect="1"/>
          </p:cNvGrpSpPr>
          <p:nvPr/>
        </p:nvGrpSpPr>
        <p:grpSpPr bwMode="auto">
          <a:xfrm>
            <a:off x="6781800" y="6376988"/>
            <a:ext cx="2362200" cy="481012"/>
            <a:chOff x="247" y="3648"/>
            <a:chExt cx="1488" cy="303"/>
          </a:xfrm>
        </p:grpSpPr>
        <p:sp>
          <p:nvSpPr>
            <p:cNvPr id="19464" name="AutoShape 8"/>
            <p:cNvSpPr>
              <a:spLocks noChangeAspect="1" noChangeArrowheads="1" noTextEdit="1"/>
            </p:cNvSpPr>
            <p:nvPr/>
          </p:nvSpPr>
          <p:spPr bwMode="auto">
            <a:xfrm>
              <a:off x="247" y="3648"/>
              <a:ext cx="1488" cy="303"/>
            </a:xfrm>
            <a:prstGeom prst="rect">
              <a:avLst/>
            </a:prstGeom>
            <a:noFill/>
            <a:ln w="9525">
              <a:noFill/>
              <a:miter lim="800000"/>
              <a:headEnd/>
              <a:tailEnd/>
            </a:ln>
          </p:spPr>
          <p:txBody>
            <a:bodyPr/>
            <a:lstStyle/>
            <a:p>
              <a:endParaRPr lang="tr-TR"/>
            </a:p>
          </p:txBody>
        </p:sp>
        <p:pic>
          <p:nvPicPr>
            <p:cNvPr id="19465" name="Picture 9"/>
            <p:cNvPicPr>
              <a:picLocks noChangeAspect="1" noChangeArrowheads="1"/>
            </p:cNvPicPr>
            <p:nvPr/>
          </p:nvPicPr>
          <p:blipFill>
            <a:blip r:embed="rId3" cstate="print"/>
            <a:srcRect/>
            <a:stretch>
              <a:fillRect/>
            </a:stretch>
          </p:blipFill>
          <p:spPr bwMode="auto">
            <a:xfrm>
              <a:off x="247" y="3648"/>
              <a:ext cx="1491" cy="3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Gülcan Kar\Desktop\gülcan anane\DSCN5169.jpg"/>
          <p:cNvPicPr>
            <a:picLocks noGrp="1" noChangeAspect="1" noChangeArrowheads="1"/>
          </p:cNvPicPr>
          <p:nvPr>
            <p:ph type="title"/>
          </p:nvPr>
        </p:nvPicPr>
        <p:blipFill>
          <a:blip r:embed="rId2" cstate="print"/>
          <a:srcRect/>
          <a:stretch>
            <a:fillRect/>
          </a:stretch>
        </p:blipFill>
        <p:spPr>
          <a:xfrm>
            <a:off x="304800" y="57150"/>
            <a:ext cx="3886200" cy="2914650"/>
          </a:xfrm>
          <a:noFill/>
        </p:spPr>
      </p:pic>
      <p:pic>
        <p:nvPicPr>
          <p:cNvPr id="20483" name="Picture 2" descr="C:\Documents and Settings\Gülcan Kar\Desktop\gülcan anane\DSCN5172.jpg"/>
          <p:cNvPicPr>
            <a:picLocks noChangeAspect="1" noChangeArrowheads="1"/>
          </p:cNvPicPr>
          <p:nvPr/>
        </p:nvPicPr>
        <p:blipFill>
          <a:blip r:embed="rId3" cstate="print"/>
          <a:srcRect/>
          <a:stretch>
            <a:fillRect/>
          </a:stretch>
        </p:blipFill>
        <p:spPr bwMode="auto">
          <a:xfrm>
            <a:off x="4724400" y="76200"/>
            <a:ext cx="4114800" cy="2916238"/>
          </a:xfrm>
          <a:prstGeom prst="rect">
            <a:avLst/>
          </a:prstGeom>
          <a:noFill/>
          <a:ln w="9525">
            <a:noFill/>
            <a:miter lim="800000"/>
            <a:headEnd/>
            <a:tailEnd/>
          </a:ln>
        </p:spPr>
      </p:pic>
      <p:pic>
        <p:nvPicPr>
          <p:cNvPr id="20484" name="Picture 2" descr="C:\Documents and Settings\Gülcan Kar\Desktop\gülcan anane\DSCN5204.jpg"/>
          <p:cNvPicPr>
            <a:picLocks noChangeAspect="1" noChangeArrowheads="1"/>
          </p:cNvPicPr>
          <p:nvPr/>
        </p:nvPicPr>
        <p:blipFill>
          <a:blip r:embed="rId4" cstate="print"/>
          <a:srcRect/>
          <a:stretch>
            <a:fillRect/>
          </a:stretch>
        </p:blipFill>
        <p:spPr bwMode="auto">
          <a:xfrm>
            <a:off x="304800" y="3581400"/>
            <a:ext cx="3962400" cy="3074988"/>
          </a:xfrm>
          <a:prstGeom prst="rect">
            <a:avLst/>
          </a:prstGeom>
          <a:noFill/>
          <a:ln w="9525">
            <a:noFill/>
            <a:miter lim="800000"/>
            <a:headEnd/>
            <a:tailEnd/>
          </a:ln>
        </p:spPr>
      </p:pic>
      <p:pic>
        <p:nvPicPr>
          <p:cNvPr id="20485" name="Picture 3" descr="C:\Documents and Settings\Gülcan Kar\Desktop\gülcan anane\DSCN5208.jpg"/>
          <p:cNvPicPr>
            <a:picLocks noChangeAspect="1" noChangeArrowheads="1"/>
          </p:cNvPicPr>
          <p:nvPr/>
        </p:nvPicPr>
        <p:blipFill>
          <a:blip r:embed="rId5" cstate="print"/>
          <a:srcRect/>
          <a:stretch>
            <a:fillRect/>
          </a:stretch>
        </p:blipFill>
        <p:spPr bwMode="auto">
          <a:xfrm>
            <a:off x="4724400" y="3581400"/>
            <a:ext cx="4117975" cy="3089275"/>
          </a:xfrm>
          <a:prstGeom prst="rect">
            <a:avLst/>
          </a:prstGeom>
          <a:noFill/>
          <a:ln w="9525">
            <a:noFill/>
            <a:miter lim="800000"/>
            <a:headEnd/>
            <a:tailEnd/>
          </a:ln>
        </p:spPr>
      </p:pic>
      <p:sp>
        <p:nvSpPr>
          <p:cNvPr id="20486" name="Text Box 8"/>
          <p:cNvSpPr txBox="1">
            <a:spLocks noChangeArrowheads="1"/>
          </p:cNvSpPr>
          <p:nvPr/>
        </p:nvSpPr>
        <p:spPr bwMode="auto">
          <a:xfrm>
            <a:off x="1828800" y="3059113"/>
            <a:ext cx="5457825"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Char char="§"/>
            </a:pPr>
            <a:r>
              <a:rPr lang="tr-TR" sz="2000" b="0"/>
              <a:t>YAKLAŞIK  ALTI HAFTA SONRA 13X7X2 cm</a:t>
            </a:r>
          </a:p>
        </p:txBody>
      </p:sp>
      <p:sp>
        <p:nvSpPr>
          <p:cNvPr id="20487" name="8 Sağ Ok"/>
          <p:cNvSpPr>
            <a:spLocks noChangeArrowheads="1"/>
          </p:cNvSpPr>
          <p:nvPr/>
        </p:nvSpPr>
        <p:spPr bwMode="auto">
          <a:xfrm>
            <a:off x="4495800" y="1066800"/>
            <a:ext cx="977900" cy="484188"/>
          </a:xfrm>
          <a:prstGeom prst="rightArrow">
            <a:avLst>
              <a:gd name="adj1" fmla="val 50000"/>
              <a:gd name="adj2" fmla="val 50024"/>
            </a:avLst>
          </a:prstGeom>
          <a:noFill/>
          <a:ln w="9525" algn="ctr">
            <a:noFill/>
            <a:round/>
            <a:headEnd/>
            <a:tailEnd/>
          </a:ln>
        </p:spPr>
        <p:txBody>
          <a:bodyPr anchor="ctr"/>
          <a:lstStyle/>
          <a:p>
            <a:endParaRPr lang="tr-TR"/>
          </a:p>
        </p:txBody>
      </p:sp>
      <p:sp>
        <p:nvSpPr>
          <p:cNvPr id="10" name="9 Sağ Ok"/>
          <p:cNvSpPr/>
          <p:nvPr/>
        </p:nvSpPr>
        <p:spPr bwMode="auto">
          <a:xfrm>
            <a:off x="4114800" y="1371600"/>
            <a:ext cx="977900" cy="484188"/>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sp>
        <p:nvSpPr>
          <p:cNvPr id="11" name="10 Sağ Ok"/>
          <p:cNvSpPr/>
          <p:nvPr/>
        </p:nvSpPr>
        <p:spPr bwMode="auto">
          <a:xfrm>
            <a:off x="4114800" y="4876800"/>
            <a:ext cx="977900" cy="484188"/>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grpSp>
        <p:nvGrpSpPr>
          <p:cNvPr id="2" name="Group 11"/>
          <p:cNvGrpSpPr>
            <a:grpSpLocks noChangeAspect="1"/>
          </p:cNvGrpSpPr>
          <p:nvPr/>
        </p:nvGrpSpPr>
        <p:grpSpPr bwMode="auto">
          <a:xfrm>
            <a:off x="3429000" y="2514600"/>
            <a:ext cx="2362200" cy="481013"/>
            <a:chOff x="247" y="3648"/>
            <a:chExt cx="1488" cy="303"/>
          </a:xfrm>
        </p:grpSpPr>
        <p:sp>
          <p:nvSpPr>
            <p:cNvPr id="20492" name="AutoShape 12"/>
            <p:cNvSpPr>
              <a:spLocks noChangeAspect="1" noChangeArrowheads="1" noTextEdit="1"/>
            </p:cNvSpPr>
            <p:nvPr/>
          </p:nvSpPr>
          <p:spPr bwMode="auto">
            <a:xfrm>
              <a:off x="247" y="3648"/>
              <a:ext cx="1488" cy="303"/>
            </a:xfrm>
            <a:prstGeom prst="rect">
              <a:avLst/>
            </a:prstGeom>
            <a:noFill/>
            <a:ln w="9525">
              <a:noFill/>
              <a:miter lim="800000"/>
              <a:headEnd/>
              <a:tailEnd/>
            </a:ln>
          </p:spPr>
          <p:txBody>
            <a:bodyPr/>
            <a:lstStyle/>
            <a:p>
              <a:endParaRPr lang="tr-TR"/>
            </a:p>
          </p:txBody>
        </p:sp>
        <p:pic>
          <p:nvPicPr>
            <p:cNvPr id="20493" name="Picture 13"/>
            <p:cNvPicPr>
              <a:picLocks noChangeAspect="1" noChangeArrowheads="1"/>
            </p:cNvPicPr>
            <p:nvPr/>
          </p:nvPicPr>
          <p:blipFill>
            <a:blip r:embed="rId6" cstate="print"/>
            <a:srcRect/>
            <a:stretch>
              <a:fillRect/>
            </a:stretch>
          </p:blipFill>
          <p:spPr bwMode="auto">
            <a:xfrm>
              <a:off x="247" y="3648"/>
              <a:ext cx="1491" cy="3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Gülcan Kar\Desktop\gülcan anane\DSCN5361.jpg"/>
          <p:cNvPicPr>
            <a:picLocks noChangeAspect="1" noChangeArrowheads="1"/>
          </p:cNvPicPr>
          <p:nvPr/>
        </p:nvPicPr>
        <p:blipFill>
          <a:blip r:embed="rId2" cstate="print"/>
          <a:srcRect/>
          <a:stretch>
            <a:fillRect/>
          </a:stretch>
        </p:blipFill>
        <p:spPr bwMode="auto">
          <a:xfrm>
            <a:off x="838200" y="3352800"/>
            <a:ext cx="3581400" cy="2686050"/>
          </a:xfrm>
          <a:prstGeom prst="rect">
            <a:avLst/>
          </a:prstGeom>
          <a:noFill/>
          <a:ln w="9525">
            <a:noFill/>
            <a:miter lim="800000"/>
            <a:headEnd/>
            <a:tailEnd/>
          </a:ln>
        </p:spPr>
      </p:pic>
      <p:pic>
        <p:nvPicPr>
          <p:cNvPr id="21507" name="Picture 3" descr="C:\Documents and Settings\Gülcan Kar\Desktop\gülcan anane\DSCN5362.jpg"/>
          <p:cNvPicPr>
            <a:picLocks noChangeAspect="1" noChangeArrowheads="1"/>
          </p:cNvPicPr>
          <p:nvPr/>
        </p:nvPicPr>
        <p:blipFill>
          <a:blip r:embed="rId3" cstate="print"/>
          <a:srcRect/>
          <a:stretch>
            <a:fillRect/>
          </a:stretch>
        </p:blipFill>
        <p:spPr bwMode="auto">
          <a:xfrm>
            <a:off x="4572000" y="3352800"/>
            <a:ext cx="3581400" cy="2687638"/>
          </a:xfrm>
          <a:prstGeom prst="rect">
            <a:avLst/>
          </a:prstGeom>
          <a:noFill/>
          <a:ln w="9525">
            <a:noFill/>
            <a:miter lim="800000"/>
            <a:headEnd/>
            <a:tailEnd/>
          </a:ln>
        </p:spPr>
      </p:pic>
      <p:sp>
        <p:nvSpPr>
          <p:cNvPr id="21508" name="Text Box 9"/>
          <p:cNvSpPr txBox="1">
            <a:spLocks noChangeArrowheads="1"/>
          </p:cNvSpPr>
          <p:nvPr/>
        </p:nvSpPr>
        <p:spPr bwMode="auto">
          <a:xfrm>
            <a:off x="2552700" y="5670550"/>
            <a:ext cx="3960813" cy="1187450"/>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Char char="§"/>
            </a:pPr>
            <a:endParaRPr lang="tr-TR" sz="2400" b="0"/>
          </a:p>
          <a:p>
            <a:pPr algn="l">
              <a:buClr>
                <a:schemeClr val="bg2"/>
              </a:buClr>
              <a:buSzPct val="150000"/>
            </a:pPr>
            <a:r>
              <a:rPr lang="tr-TR" sz="2400" b="0"/>
              <a:t>DÖRT AY SONRA 8X4X0.5</a:t>
            </a:r>
          </a:p>
          <a:p>
            <a:pPr algn="l">
              <a:buClr>
                <a:schemeClr val="bg2"/>
              </a:buClr>
              <a:buSzPct val="150000"/>
              <a:buFont typeface="Wingdings" pitchFamily="2" charset="2"/>
              <a:buNone/>
            </a:pPr>
            <a:r>
              <a:rPr lang="tr-TR" sz="2400" b="0"/>
              <a:t>               30.01.2010</a:t>
            </a:r>
          </a:p>
        </p:txBody>
      </p:sp>
      <p:sp>
        <p:nvSpPr>
          <p:cNvPr id="21509" name="Text Box 10"/>
          <p:cNvSpPr txBox="1">
            <a:spLocks noChangeArrowheads="1"/>
          </p:cNvSpPr>
          <p:nvPr/>
        </p:nvSpPr>
        <p:spPr bwMode="auto">
          <a:xfrm>
            <a:off x="990600" y="381000"/>
            <a:ext cx="6954838" cy="82232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Char char="§"/>
            </a:pPr>
            <a:r>
              <a:rPr lang="tr-TR" sz="2400" b="0"/>
              <a:t>Yara tamamen temizlendi.Nekrotik alan kalmadı.</a:t>
            </a:r>
          </a:p>
          <a:p>
            <a:pPr algn="l">
              <a:buClr>
                <a:schemeClr val="bg2"/>
              </a:buClr>
              <a:buSzPct val="150000"/>
              <a:buFont typeface="Wingdings" pitchFamily="2" charset="2"/>
              <a:buChar char="§"/>
            </a:pPr>
            <a:r>
              <a:rPr lang="tr-TR" sz="2400" b="0"/>
              <a:t>Bu aşamada tekrar Neoderm</a:t>
            </a:r>
            <a:r>
              <a:rPr lang="en-US" sz="2400" b="0">
                <a:cs typeface="Arial" charset="0"/>
              </a:rPr>
              <a:t>®</a:t>
            </a:r>
            <a:r>
              <a:rPr lang="tr-TR" sz="2400" b="0">
                <a:cs typeface="Arial" charset="0"/>
              </a:rPr>
              <a:t> </a:t>
            </a:r>
            <a:r>
              <a:rPr lang="tr-TR" sz="2400" b="0"/>
              <a:t>uygulandı.</a:t>
            </a:r>
          </a:p>
        </p:txBody>
      </p:sp>
      <p:pic>
        <p:nvPicPr>
          <p:cNvPr id="21511" name="Picture 4"/>
          <p:cNvPicPr>
            <a:picLocks noChangeAspect="1" noChangeArrowheads="1"/>
          </p:cNvPicPr>
          <p:nvPr/>
        </p:nvPicPr>
        <p:blipFill>
          <a:blip r:embed="rId4" cstate="print"/>
          <a:srcRect/>
          <a:stretch>
            <a:fillRect/>
          </a:stretch>
        </p:blipFill>
        <p:spPr bwMode="auto">
          <a:xfrm>
            <a:off x="3200400" y="1219200"/>
            <a:ext cx="2200275" cy="245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endParaRPr lang="tr-TR" smtClean="0"/>
          </a:p>
        </p:txBody>
      </p:sp>
      <p:sp>
        <p:nvSpPr>
          <p:cNvPr id="22531" name="Rectangle 3"/>
          <p:cNvSpPr>
            <a:spLocks noGrp="1" noChangeArrowheads="1"/>
          </p:cNvSpPr>
          <p:nvPr>
            <p:ph type="body" idx="1"/>
          </p:nvPr>
        </p:nvSpPr>
        <p:spPr/>
        <p:txBody>
          <a:bodyPr/>
          <a:lstStyle/>
          <a:p>
            <a:pPr eaLnBrk="1" hangingPunct="1"/>
            <a:endParaRPr lang="tr-TR" smtClean="0"/>
          </a:p>
        </p:txBody>
      </p:sp>
      <p:pic>
        <p:nvPicPr>
          <p:cNvPr id="22532" name="Picture 4" descr="DSCN5366"/>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p:cNvPicPr>
            <a:picLocks noChangeAspect="1" noChangeArrowheads="1"/>
          </p:cNvPicPr>
          <p:nvPr/>
        </p:nvPicPr>
        <p:blipFill>
          <a:blip r:embed="rId2" cstate="print"/>
          <a:srcRect/>
          <a:stretch>
            <a:fillRect/>
          </a:stretch>
        </p:blipFill>
        <p:spPr bwMode="auto">
          <a:xfrm>
            <a:off x="152400" y="609600"/>
            <a:ext cx="3810000" cy="5080000"/>
          </a:xfrm>
          <a:prstGeom prst="rect">
            <a:avLst/>
          </a:prstGeom>
          <a:noFill/>
          <a:ln w="9525">
            <a:noFill/>
            <a:miter lim="800000"/>
            <a:headEnd/>
            <a:tailEnd/>
          </a:ln>
        </p:spPr>
      </p:pic>
      <p:sp>
        <p:nvSpPr>
          <p:cNvPr id="23555" name="Text Box 9"/>
          <p:cNvSpPr txBox="1">
            <a:spLocks noChangeArrowheads="1"/>
          </p:cNvSpPr>
          <p:nvPr/>
        </p:nvSpPr>
        <p:spPr bwMode="auto">
          <a:xfrm>
            <a:off x="1720850" y="5903913"/>
            <a:ext cx="1098550" cy="366712"/>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1800" b="0"/>
              <a:t>İLK HALİ</a:t>
            </a:r>
          </a:p>
        </p:txBody>
      </p:sp>
      <p:sp>
        <p:nvSpPr>
          <p:cNvPr id="23556" name="Text Box 10"/>
          <p:cNvSpPr txBox="1">
            <a:spLocks noChangeArrowheads="1"/>
          </p:cNvSpPr>
          <p:nvPr/>
        </p:nvSpPr>
        <p:spPr bwMode="auto">
          <a:xfrm>
            <a:off x="6369050" y="5881688"/>
            <a:ext cx="1250950" cy="366712"/>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1800" b="0"/>
              <a:t>SON HALİ</a:t>
            </a:r>
          </a:p>
        </p:txBody>
      </p:sp>
      <p:pic>
        <p:nvPicPr>
          <p:cNvPr id="23557" name="Picture 7" descr="C:\Documents and Settings\GOK\Desktop\gülcan anane kapanmış resimler\DSCF3245.JPG"/>
          <p:cNvPicPr>
            <a:picLocks noChangeAspect="1" noChangeArrowheads="1"/>
          </p:cNvPicPr>
          <p:nvPr/>
        </p:nvPicPr>
        <p:blipFill>
          <a:blip r:embed="rId3" cstate="print"/>
          <a:srcRect/>
          <a:stretch>
            <a:fillRect/>
          </a:stretch>
        </p:blipFill>
        <p:spPr bwMode="auto">
          <a:xfrm>
            <a:off x="4114800" y="1676400"/>
            <a:ext cx="4953000" cy="3714750"/>
          </a:xfrm>
          <a:prstGeom prst="rect">
            <a:avLst/>
          </a:prstGeom>
          <a:noFill/>
          <a:ln w="9525">
            <a:noFill/>
            <a:miter lim="800000"/>
            <a:headEnd/>
            <a:tailEnd/>
          </a:ln>
        </p:spPr>
      </p:pic>
      <p:pic>
        <p:nvPicPr>
          <p:cNvPr id="23559" name="Picture 7"/>
          <p:cNvPicPr>
            <a:picLocks noChangeAspect="1" noChangeArrowheads="1"/>
          </p:cNvPicPr>
          <p:nvPr/>
        </p:nvPicPr>
        <p:blipFill>
          <a:blip r:embed="rId4" cstate="print"/>
          <a:srcRect/>
          <a:stretch>
            <a:fillRect/>
          </a:stretch>
        </p:blipFill>
        <p:spPr bwMode="auto">
          <a:xfrm>
            <a:off x="4114800" y="6096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4419600" y="1687513"/>
            <a:ext cx="4724400" cy="5170487"/>
          </a:xfrm>
          <a:prstGeom prst="rect">
            <a:avLst/>
          </a:prstGeom>
          <a:noFill/>
          <a:ln w="9525" algn="ctr">
            <a:noFill/>
            <a:miter lim="800000"/>
            <a:headEnd/>
            <a:tailEnd/>
          </a:ln>
        </p:spPr>
        <p:txBody>
          <a:bodyPr>
            <a:spAutoFit/>
          </a:bodyPr>
          <a:lstStyle/>
          <a:p>
            <a:pPr algn="l">
              <a:buClr>
                <a:schemeClr val="bg2"/>
              </a:buClr>
              <a:buSzPct val="150000"/>
            </a:pPr>
            <a:endParaRPr lang="tr-TR" sz="2400"/>
          </a:p>
          <a:p>
            <a:pPr algn="l">
              <a:buClr>
                <a:schemeClr val="bg2"/>
              </a:buClr>
              <a:buSzPct val="150000"/>
              <a:buFont typeface="Wingdings" pitchFamily="2" charset="2"/>
              <a:buChar char="§"/>
            </a:pPr>
            <a:r>
              <a:rPr lang="tr-TR" sz="2400" b="0"/>
              <a:t>Cilt temizlenerek nekrotik alan cerrahi insizyon ile açıldı, içinden yaklaşık 80-100ml </a:t>
            </a:r>
          </a:p>
          <a:p>
            <a:pPr algn="l">
              <a:buClr>
                <a:schemeClr val="bg2"/>
              </a:buClr>
              <a:buSzPct val="150000"/>
              <a:buFont typeface="Wingdings" pitchFamily="2" charset="2"/>
              <a:buNone/>
            </a:pPr>
            <a:r>
              <a:rPr lang="tr-TR" sz="2400" b="0"/>
              <a:t>enfekte , pis kokulu çamur kıvamı ve renginde eksuda drene edildi. </a:t>
            </a:r>
          </a:p>
          <a:p>
            <a:pPr algn="l">
              <a:buClr>
                <a:schemeClr val="bg2"/>
              </a:buClr>
              <a:buSzPct val="150000"/>
              <a:buFont typeface="Wingdings" pitchFamily="2" charset="2"/>
              <a:buNone/>
            </a:pPr>
            <a:endParaRPr lang="tr-TR" sz="2400" b="0"/>
          </a:p>
          <a:p>
            <a:pPr algn="l">
              <a:buClr>
                <a:schemeClr val="bg2"/>
              </a:buClr>
              <a:buSzPct val="150000"/>
              <a:buFont typeface="Wingdings" pitchFamily="2" charset="2"/>
              <a:buChar char="§"/>
            </a:pPr>
            <a:r>
              <a:rPr lang="tr-TR" sz="2400" b="0"/>
              <a:t>Yaranın içi bol izotonik ile birkaç sefer yıkanarak temizlendi ve yara boşluğu gümüşlü yara örtüsü ile dolduruldu. (15x15 cm boyutundaki iki yara örtüsünü içine alabilir boyutta)</a:t>
            </a:r>
          </a:p>
          <a:p>
            <a:pPr algn="l">
              <a:buClr>
                <a:schemeClr val="bg2"/>
              </a:buClr>
              <a:buSzPct val="150000"/>
              <a:buFont typeface="Wingdings" pitchFamily="2" charset="2"/>
              <a:buNone/>
            </a:pPr>
            <a:r>
              <a:rPr lang="tr-TR" sz="1800" b="0"/>
              <a:t>      </a:t>
            </a:r>
          </a:p>
        </p:txBody>
      </p:sp>
      <p:sp>
        <p:nvSpPr>
          <p:cNvPr id="24579" name="Rectangle 8"/>
          <p:cNvSpPr>
            <a:spLocks noChangeArrowheads="1"/>
          </p:cNvSpPr>
          <p:nvPr/>
        </p:nvSpPr>
        <p:spPr bwMode="auto">
          <a:xfrm>
            <a:off x="609600" y="533400"/>
            <a:ext cx="7772400" cy="1066800"/>
          </a:xfrm>
          <a:prstGeom prst="rect">
            <a:avLst/>
          </a:prstGeom>
          <a:solidFill>
            <a:schemeClr val="bg2"/>
          </a:solidFill>
          <a:ln w="9525" algn="ctr">
            <a:noFill/>
            <a:miter lim="800000"/>
            <a:headEnd/>
            <a:tailEnd/>
          </a:ln>
        </p:spPr>
        <p:txBody>
          <a:bodyPr wrap="none" anchor="ctr"/>
          <a:lstStyle/>
          <a:p>
            <a:r>
              <a:rPr lang="tr-TR" sz="3200" dirty="0">
                <a:solidFill>
                  <a:srgbClr val="0070C0"/>
                </a:solidFill>
              </a:rPr>
              <a:t>AŞAMA AŞAMA YARA BAKIMI</a:t>
            </a:r>
          </a:p>
        </p:txBody>
      </p:sp>
      <p:pic>
        <p:nvPicPr>
          <p:cNvPr id="24580" name="Picture 4" descr="Resim 047"/>
          <p:cNvPicPr>
            <a:picLocks noChangeAspect="1" noChangeArrowheads="1"/>
          </p:cNvPicPr>
          <p:nvPr/>
        </p:nvPicPr>
        <p:blipFill>
          <a:blip r:embed="rId2" cstate="print"/>
          <a:srcRect/>
          <a:stretch>
            <a:fillRect/>
          </a:stretch>
        </p:blipFill>
        <p:spPr bwMode="auto">
          <a:xfrm>
            <a:off x="609600" y="1981200"/>
            <a:ext cx="3606800" cy="2705100"/>
          </a:xfrm>
          <a:prstGeom prst="rect">
            <a:avLst/>
          </a:prstGeom>
          <a:noFill/>
          <a:ln w="9525">
            <a:noFill/>
            <a:miter lim="800000"/>
            <a:headEnd/>
            <a:tailEnd/>
          </a:ln>
        </p:spPr>
      </p:pic>
      <p:sp>
        <p:nvSpPr>
          <p:cNvPr id="24581" name="5 Metin kutusu"/>
          <p:cNvSpPr txBox="1">
            <a:spLocks noChangeArrowheads="1"/>
          </p:cNvSpPr>
          <p:nvPr/>
        </p:nvSpPr>
        <p:spPr bwMode="auto">
          <a:xfrm>
            <a:off x="533400" y="4951413"/>
            <a:ext cx="3673475" cy="534987"/>
          </a:xfrm>
          <a:prstGeom prst="rect">
            <a:avLst/>
          </a:prstGeom>
          <a:noFill/>
          <a:ln w="9525">
            <a:noFill/>
            <a:miter lim="800000"/>
            <a:headEnd/>
            <a:tailEnd/>
          </a:ln>
        </p:spPr>
        <p:txBody>
          <a:bodyPr wrap="none">
            <a:spAutoFit/>
          </a:bodyPr>
          <a:lstStyle/>
          <a:p>
            <a:pPr>
              <a:lnSpc>
                <a:spcPct val="80000"/>
              </a:lnSpc>
            </a:pPr>
            <a:r>
              <a:rPr lang="tr-TR" sz="1800" b="0"/>
              <a:t>TORAKANTER BÖLGESİ</a:t>
            </a:r>
          </a:p>
          <a:p>
            <a:pPr>
              <a:lnSpc>
                <a:spcPct val="80000"/>
              </a:lnSpc>
            </a:pPr>
            <a:r>
              <a:rPr lang="tr-TR" sz="1800" b="0"/>
              <a:t>DERİN DOKU HASARI ŞÜPHESİ</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4419600" y="1828800"/>
            <a:ext cx="4724400" cy="4748213"/>
          </a:xfrm>
          <a:prstGeom prst="rect">
            <a:avLst/>
          </a:prstGeom>
          <a:noFill/>
          <a:ln w="9525" algn="ctr">
            <a:noFill/>
            <a:miter lim="800000"/>
            <a:headEnd/>
            <a:tailEnd/>
          </a:ln>
        </p:spPr>
        <p:txBody>
          <a:bodyPr>
            <a:spAutoFit/>
          </a:bodyPr>
          <a:lstStyle/>
          <a:p>
            <a:pPr algn="l">
              <a:buClr>
                <a:schemeClr val="bg2"/>
              </a:buClr>
              <a:buSzPct val="150000"/>
              <a:buFont typeface="Wingdings" pitchFamily="2" charset="2"/>
              <a:buNone/>
            </a:pPr>
            <a:r>
              <a:rPr lang="tr-TR" sz="2400"/>
              <a:t>TORAKANTER BÖLGESİ</a:t>
            </a:r>
          </a:p>
          <a:p>
            <a:pPr algn="l">
              <a:buClr>
                <a:schemeClr val="bg2"/>
              </a:buClr>
              <a:buSzPct val="150000"/>
              <a:buFont typeface="Wingdings" pitchFamily="2" charset="2"/>
              <a:buChar char="§"/>
            </a:pPr>
            <a:endParaRPr lang="tr-TR" sz="2400"/>
          </a:p>
          <a:p>
            <a:pPr algn="l">
              <a:buClr>
                <a:schemeClr val="bg2"/>
              </a:buClr>
              <a:buSzPct val="150000"/>
              <a:buFont typeface="Wingdings" pitchFamily="2" charset="2"/>
              <a:buChar char="§"/>
            </a:pPr>
            <a:r>
              <a:rPr lang="tr-TR" sz="2400" b="0"/>
              <a:t>Çevresindeki dokulara bariyer krem uygulandı.</a:t>
            </a:r>
          </a:p>
          <a:p>
            <a:pPr algn="l">
              <a:buClr>
                <a:schemeClr val="bg2"/>
              </a:buClr>
              <a:buSzPct val="150000"/>
              <a:buFont typeface="Wingdings" pitchFamily="2" charset="2"/>
              <a:buChar char="§"/>
            </a:pPr>
            <a:endParaRPr lang="tr-TR" sz="2400" b="0"/>
          </a:p>
          <a:p>
            <a:pPr algn="l">
              <a:buClr>
                <a:schemeClr val="bg2"/>
              </a:buClr>
              <a:buSzPct val="150000"/>
              <a:buFont typeface="Wingdings" pitchFamily="2" charset="2"/>
              <a:buChar char="§"/>
            </a:pPr>
            <a:r>
              <a:rPr lang="tr-TR" sz="2400" b="0"/>
              <a:t>Bol eksudalı yara bölgesi Neoderm</a:t>
            </a:r>
            <a:r>
              <a:rPr lang="en-US" sz="2400" b="0">
                <a:cs typeface="Arial" charset="0"/>
              </a:rPr>
              <a:t>®</a:t>
            </a:r>
            <a:r>
              <a:rPr lang="tr-TR" sz="2400" b="0"/>
              <a:t> ile kapatıldı.</a:t>
            </a:r>
          </a:p>
          <a:p>
            <a:pPr algn="l">
              <a:buClr>
                <a:schemeClr val="bg2"/>
              </a:buClr>
              <a:buSzPct val="150000"/>
              <a:buFont typeface="Wingdings" pitchFamily="2" charset="2"/>
              <a:buChar char="§"/>
            </a:pPr>
            <a:endParaRPr lang="tr-TR" sz="2400" b="0"/>
          </a:p>
          <a:p>
            <a:pPr algn="l">
              <a:buClr>
                <a:schemeClr val="bg2"/>
              </a:buClr>
              <a:buSzPct val="150000"/>
              <a:buFont typeface="Wingdings" pitchFamily="2" charset="2"/>
              <a:buChar char="§"/>
            </a:pPr>
            <a:r>
              <a:rPr lang="tr-TR" sz="2400" b="0"/>
              <a:t>Önceleri günlük değişen pansuman, daha sonra eksudanın azalması ile değişim süresi uzadı.</a:t>
            </a:r>
          </a:p>
          <a:p>
            <a:pPr algn="l">
              <a:buClr>
                <a:schemeClr val="bg2"/>
              </a:buClr>
              <a:buSzPct val="150000"/>
              <a:buFont typeface="Wingdings" pitchFamily="2" charset="2"/>
              <a:buNone/>
            </a:pPr>
            <a:r>
              <a:rPr lang="tr-TR" sz="1800" b="0"/>
              <a:t>      </a:t>
            </a:r>
          </a:p>
        </p:txBody>
      </p:sp>
      <p:sp>
        <p:nvSpPr>
          <p:cNvPr id="25603" name="Text Box 6"/>
          <p:cNvSpPr txBox="1">
            <a:spLocks noChangeArrowheads="1"/>
          </p:cNvSpPr>
          <p:nvPr/>
        </p:nvSpPr>
        <p:spPr bwMode="auto">
          <a:xfrm>
            <a:off x="152400" y="6259513"/>
            <a:ext cx="3895725" cy="369887"/>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1800" b="0"/>
              <a:t>30.9.2010 YARANIN AÇILMIŞ HALİ</a:t>
            </a:r>
          </a:p>
        </p:txBody>
      </p:sp>
      <p:pic>
        <p:nvPicPr>
          <p:cNvPr id="25604" name="Picture 2" descr="C:\Documents and Settings\Gülcan Kar\Desktop\gülcan anane\DSCN5134.jpg"/>
          <p:cNvPicPr>
            <a:picLocks noChangeAspect="1" noChangeArrowheads="1"/>
          </p:cNvPicPr>
          <p:nvPr/>
        </p:nvPicPr>
        <p:blipFill>
          <a:blip r:embed="rId2" cstate="print"/>
          <a:srcRect/>
          <a:stretch>
            <a:fillRect/>
          </a:stretch>
        </p:blipFill>
        <p:spPr bwMode="auto">
          <a:xfrm>
            <a:off x="76200" y="1828800"/>
            <a:ext cx="4343400" cy="3143250"/>
          </a:xfrm>
          <a:prstGeom prst="rect">
            <a:avLst/>
          </a:prstGeom>
          <a:noFill/>
          <a:ln w="9525">
            <a:noFill/>
            <a:miter lim="800000"/>
            <a:headEnd/>
            <a:tailEnd/>
          </a:ln>
        </p:spPr>
      </p:pic>
      <p:sp>
        <p:nvSpPr>
          <p:cNvPr id="25605" name="Rectangle 8"/>
          <p:cNvSpPr>
            <a:spLocks noChangeArrowheads="1"/>
          </p:cNvSpPr>
          <p:nvPr/>
        </p:nvSpPr>
        <p:spPr bwMode="auto">
          <a:xfrm>
            <a:off x="609600" y="533400"/>
            <a:ext cx="7772400" cy="1066800"/>
          </a:xfrm>
          <a:prstGeom prst="rect">
            <a:avLst/>
          </a:prstGeom>
          <a:solidFill>
            <a:schemeClr val="bg2"/>
          </a:solidFill>
          <a:ln w="9525" algn="ctr">
            <a:noFill/>
            <a:miter lim="800000"/>
            <a:headEnd/>
            <a:tailEnd/>
          </a:ln>
        </p:spPr>
        <p:txBody>
          <a:bodyPr wrap="none" anchor="ctr"/>
          <a:lstStyle/>
          <a:p>
            <a:r>
              <a:rPr lang="tr-TR" sz="3200" dirty="0">
                <a:solidFill>
                  <a:srgbClr val="0070C0"/>
                </a:solidFill>
              </a:rPr>
              <a:t>AŞAMA AŞAMA YARA BAKIMI</a:t>
            </a:r>
          </a:p>
        </p:txBody>
      </p:sp>
      <p:sp>
        <p:nvSpPr>
          <p:cNvPr id="25606" name="Text Box 5"/>
          <p:cNvSpPr txBox="1">
            <a:spLocks noChangeArrowheads="1"/>
          </p:cNvSpPr>
          <p:nvPr/>
        </p:nvSpPr>
        <p:spPr bwMode="auto">
          <a:xfrm>
            <a:off x="152400" y="5297488"/>
            <a:ext cx="4267200" cy="646112"/>
          </a:xfrm>
          <a:prstGeom prst="rect">
            <a:avLst/>
          </a:prstGeom>
          <a:noFill/>
          <a:ln w="9525" algn="ctr">
            <a:noFill/>
            <a:miter lim="800000"/>
            <a:headEnd/>
            <a:tailEnd/>
          </a:ln>
        </p:spPr>
        <p:txBody>
          <a:bodyPr>
            <a:spAutoFit/>
          </a:bodyPr>
          <a:lstStyle/>
          <a:p>
            <a:pPr algn="l">
              <a:buClr>
                <a:schemeClr val="bg2"/>
              </a:buClr>
              <a:buSzPct val="150000"/>
              <a:buFont typeface="Wingdings" pitchFamily="2" charset="2"/>
              <a:buNone/>
            </a:pPr>
            <a:r>
              <a:rPr lang="tr-TR" sz="1800" b="0"/>
              <a:t>TORAKANTER BÖLGE AÇILDIKTAN SONRA10x7x7 cm </a:t>
            </a:r>
          </a:p>
        </p:txBody>
      </p:sp>
      <p:grpSp>
        <p:nvGrpSpPr>
          <p:cNvPr id="2" name="Group 8"/>
          <p:cNvGrpSpPr>
            <a:grpSpLocks noChangeAspect="1"/>
          </p:cNvGrpSpPr>
          <p:nvPr/>
        </p:nvGrpSpPr>
        <p:grpSpPr bwMode="auto">
          <a:xfrm>
            <a:off x="6781800" y="6376988"/>
            <a:ext cx="2362200" cy="481012"/>
            <a:chOff x="247" y="3648"/>
            <a:chExt cx="1488" cy="303"/>
          </a:xfrm>
        </p:grpSpPr>
        <p:sp>
          <p:nvSpPr>
            <p:cNvPr id="25609" name="AutoShape 9"/>
            <p:cNvSpPr>
              <a:spLocks noChangeAspect="1" noChangeArrowheads="1" noTextEdit="1"/>
            </p:cNvSpPr>
            <p:nvPr/>
          </p:nvSpPr>
          <p:spPr bwMode="auto">
            <a:xfrm>
              <a:off x="247" y="3648"/>
              <a:ext cx="1488" cy="303"/>
            </a:xfrm>
            <a:prstGeom prst="rect">
              <a:avLst/>
            </a:prstGeom>
            <a:noFill/>
            <a:ln w="9525">
              <a:noFill/>
              <a:miter lim="800000"/>
              <a:headEnd/>
              <a:tailEnd/>
            </a:ln>
          </p:spPr>
          <p:txBody>
            <a:bodyPr/>
            <a:lstStyle/>
            <a:p>
              <a:endParaRPr lang="tr-TR"/>
            </a:p>
          </p:txBody>
        </p:sp>
        <p:pic>
          <p:nvPicPr>
            <p:cNvPr id="25610" name="Picture 10"/>
            <p:cNvPicPr>
              <a:picLocks noChangeAspect="1" noChangeArrowheads="1"/>
            </p:cNvPicPr>
            <p:nvPr/>
          </p:nvPicPr>
          <p:blipFill>
            <a:blip r:embed="rId3" cstate="print"/>
            <a:srcRect/>
            <a:stretch>
              <a:fillRect/>
            </a:stretch>
          </p:blipFill>
          <p:spPr bwMode="auto">
            <a:xfrm>
              <a:off x="247" y="3648"/>
              <a:ext cx="1491" cy="3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tr-TR" smtClean="0"/>
          </a:p>
        </p:txBody>
      </p:sp>
      <p:pic>
        <p:nvPicPr>
          <p:cNvPr id="26627" name="Picture 2" descr="C:\Documents and Settings\Gülcan Kar\Desktop\gülcan anane\yara_045.jpg"/>
          <p:cNvPicPr>
            <a:picLocks noGrp="1" noChangeAspect="1" noChangeArrowheads="1"/>
          </p:cNvPicPr>
          <p:nvPr>
            <p:ph type="body" idx="1"/>
          </p:nvPr>
        </p:nvPicPr>
        <p:blipFill>
          <a:blip r:embed="rId2" cstate="print"/>
          <a:srcRect/>
          <a:stretch>
            <a:fillRect/>
          </a:stretch>
        </p:blipFill>
        <p:spPr>
          <a:xfrm>
            <a:off x="152400" y="0"/>
            <a:ext cx="4267200" cy="3124200"/>
          </a:xfrm>
          <a:noFill/>
        </p:spPr>
      </p:pic>
      <p:pic>
        <p:nvPicPr>
          <p:cNvPr id="26628" name="Picture 2" descr="C:\Documents and Settings\Gülcan Kar\Desktop\gülcan anane\DSCN5134.jpg"/>
          <p:cNvPicPr>
            <a:picLocks noChangeAspect="1" noChangeArrowheads="1"/>
          </p:cNvPicPr>
          <p:nvPr/>
        </p:nvPicPr>
        <p:blipFill>
          <a:blip r:embed="rId3" cstate="print"/>
          <a:srcRect/>
          <a:stretch>
            <a:fillRect/>
          </a:stretch>
        </p:blipFill>
        <p:spPr bwMode="auto">
          <a:xfrm>
            <a:off x="4572000" y="0"/>
            <a:ext cx="4343400" cy="3143250"/>
          </a:xfrm>
          <a:prstGeom prst="rect">
            <a:avLst/>
          </a:prstGeom>
          <a:noFill/>
          <a:ln w="9525">
            <a:noFill/>
            <a:miter lim="800000"/>
            <a:headEnd/>
            <a:tailEnd/>
          </a:ln>
        </p:spPr>
      </p:pic>
      <p:pic>
        <p:nvPicPr>
          <p:cNvPr id="26629" name="Picture 2" descr="C:\Documents and Settings\Gülcan Kar\Desktop\gülcan anane\DSCN5173.jpg"/>
          <p:cNvPicPr>
            <a:picLocks noChangeAspect="1" noChangeArrowheads="1"/>
          </p:cNvPicPr>
          <p:nvPr/>
        </p:nvPicPr>
        <p:blipFill>
          <a:blip r:embed="rId4" cstate="print"/>
          <a:srcRect/>
          <a:stretch>
            <a:fillRect/>
          </a:stretch>
        </p:blipFill>
        <p:spPr bwMode="auto">
          <a:xfrm>
            <a:off x="4572000" y="3657600"/>
            <a:ext cx="4343400" cy="3200400"/>
          </a:xfrm>
          <a:prstGeom prst="rect">
            <a:avLst/>
          </a:prstGeom>
          <a:noFill/>
          <a:ln w="9525">
            <a:noFill/>
            <a:miter lim="800000"/>
            <a:headEnd/>
            <a:tailEnd/>
          </a:ln>
        </p:spPr>
      </p:pic>
      <p:pic>
        <p:nvPicPr>
          <p:cNvPr id="26630" name="Picture 3" descr="C:\Documents and Settings\Gülcan Kar\Desktop\gülcan anane\DSCN5175.jpg"/>
          <p:cNvPicPr>
            <a:picLocks noChangeAspect="1" noChangeArrowheads="1"/>
          </p:cNvPicPr>
          <p:nvPr/>
        </p:nvPicPr>
        <p:blipFill>
          <a:blip r:embed="rId5" cstate="print"/>
          <a:srcRect/>
          <a:stretch>
            <a:fillRect/>
          </a:stretch>
        </p:blipFill>
        <p:spPr bwMode="auto">
          <a:xfrm>
            <a:off x="152400" y="3657600"/>
            <a:ext cx="4267200" cy="3200400"/>
          </a:xfrm>
          <a:prstGeom prst="rect">
            <a:avLst/>
          </a:prstGeom>
          <a:noFill/>
          <a:ln w="9525">
            <a:noFill/>
            <a:miter lim="800000"/>
            <a:headEnd/>
            <a:tailEnd/>
          </a:ln>
        </p:spPr>
      </p:pic>
      <p:sp>
        <p:nvSpPr>
          <p:cNvPr id="26631" name="6 Sağ Ok"/>
          <p:cNvSpPr>
            <a:spLocks noChangeArrowheads="1"/>
          </p:cNvSpPr>
          <p:nvPr/>
        </p:nvSpPr>
        <p:spPr bwMode="auto">
          <a:xfrm>
            <a:off x="4343400" y="2057400"/>
            <a:ext cx="977900" cy="484188"/>
          </a:xfrm>
          <a:prstGeom prst="rightArrow">
            <a:avLst>
              <a:gd name="adj1" fmla="val 50000"/>
              <a:gd name="adj2" fmla="val 50024"/>
            </a:avLst>
          </a:prstGeom>
          <a:noFill/>
          <a:ln w="9525" algn="ctr">
            <a:noFill/>
            <a:round/>
            <a:headEnd/>
            <a:tailEnd/>
          </a:ln>
        </p:spPr>
        <p:txBody>
          <a:bodyPr anchor="ctr"/>
          <a:lstStyle/>
          <a:p>
            <a:endParaRPr lang="tr-TR"/>
          </a:p>
        </p:txBody>
      </p:sp>
      <p:sp>
        <p:nvSpPr>
          <p:cNvPr id="26632" name="9 Sağ Ok"/>
          <p:cNvSpPr>
            <a:spLocks noChangeArrowheads="1"/>
          </p:cNvSpPr>
          <p:nvPr/>
        </p:nvSpPr>
        <p:spPr bwMode="auto">
          <a:xfrm>
            <a:off x="4419600" y="2362200"/>
            <a:ext cx="977900" cy="484188"/>
          </a:xfrm>
          <a:prstGeom prst="rightArrow">
            <a:avLst>
              <a:gd name="adj1" fmla="val 50000"/>
              <a:gd name="adj2" fmla="val 50024"/>
            </a:avLst>
          </a:prstGeom>
          <a:noFill/>
          <a:ln w="9525" algn="ctr">
            <a:noFill/>
            <a:round/>
            <a:headEnd/>
            <a:tailEnd/>
          </a:ln>
        </p:spPr>
        <p:txBody>
          <a:bodyPr anchor="ctr"/>
          <a:lstStyle/>
          <a:p>
            <a:endParaRPr lang="tr-TR"/>
          </a:p>
        </p:txBody>
      </p:sp>
      <p:sp>
        <p:nvSpPr>
          <p:cNvPr id="12" name="11 Sağ Ok"/>
          <p:cNvSpPr/>
          <p:nvPr/>
        </p:nvSpPr>
        <p:spPr bwMode="auto">
          <a:xfrm>
            <a:off x="4114800" y="1143000"/>
            <a:ext cx="977900" cy="484188"/>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sp>
        <p:nvSpPr>
          <p:cNvPr id="13" name="12 Sağ Ok"/>
          <p:cNvSpPr/>
          <p:nvPr/>
        </p:nvSpPr>
        <p:spPr bwMode="auto">
          <a:xfrm>
            <a:off x="4114800" y="5181600"/>
            <a:ext cx="977900" cy="484188"/>
          </a:xfrm>
          <a:prstGeom prst="rightArrow">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anchor="ctr"/>
          <a:lstStyle/>
          <a:p>
            <a:pPr>
              <a:defRPr/>
            </a:pPr>
            <a:endParaRPr lang="tr-TR">
              <a:solidFill>
                <a:schemeClr val="tx1"/>
              </a:solidFill>
            </a:endParaRPr>
          </a:p>
        </p:txBody>
      </p:sp>
      <p:sp>
        <p:nvSpPr>
          <p:cNvPr id="26635" name="14 Dikdörtgen"/>
          <p:cNvSpPr>
            <a:spLocks noChangeArrowheads="1"/>
          </p:cNvSpPr>
          <p:nvPr/>
        </p:nvSpPr>
        <p:spPr bwMode="auto">
          <a:xfrm>
            <a:off x="1066800" y="3133725"/>
            <a:ext cx="7239000" cy="523875"/>
          </a:xfrm>
          <a:prstGeom prst="rect">
            <a:avLst/>
          </a:prstGeom>
          <a:noFill/>
          <a:ln w="9525">
            <a:noFill/>
            <a:miter lim="800000"/>
            <a:headEnd/>
            <a:tailEnd/>
          </a:ln>
        </p:spPr>
        <p:txBody>
          <a:bodyPr>
            <a:spAutoFit/>
          </a:bodyPr>
          <a:lstStyle/>
          <a:p>
            <a:r>
              <a:rPr lang="tr-TR" sz="2800" b="0"/>
              <a:t>YAKLAŞIK  ALTI HAFTA SONRA </a:t>
            </a:r>
            <a:endParaRPr lang="tr-TR" sz="2800"/>
          </a:p>
        </p:txBody>
      </p:sp>
      <p:grpSp>
        <p:nvGrpSpPr>
          <p:cNvPr id="2" name="Group 13"/>
          <p:cNvGrpSpPr>
            <a:grpSpLocks noChangeAspect="1"/>
          </p:cNvGrpSpPr>
          <p:nvPr/>
        </p:nvGrpSpPr>
        <p:grpSpPr bwMode="auto">
          <a:xfrm>
            <a:off x="3276600" y="6376988"/>
            <a:ext cx="2362200" cy="481012"/>
            <a:chOff x="247" y="3648"/>
            <a:chExt cx="1488" cy="303"/>
          </a:xfrm>
        </p:grpSpPr>
        <p:sp>
          <p:nvSpPr>
            <p:cNvPr id="26638" name="AutoShape 14"/>
            <p:cNvSpPr>
              <a:spLocks noChangeAspect="1" noChangeArrowheads="1" noTextEdit="1"/>
            </p:cNvSpPr>
            <p:nvPr/>
          </p:nvSpPr>
          <p:spPr bwMode="auto">
            <a:xfrm>
              <a:off x="247" y="3648"/>
              <a:ext cx="1488" cy="303"/>
            </a:xfrm>
            <a:prstGeom prst="rect">
              <a:avLst/>
            </a:prstGeom>
            <a:noFill/>
            <a:ln w="9525">
              <a:noFill/>
              <a:miter lim="800000"/>
              <a:headEnd/>
              <a:tailEnd/>
            </a:ln>
          </p:spPr>
          <p:txBody>
            <a:bodyPr/>
            <a:lstStyle/>
            <a:p>
              <a:endParaRPr lang="tr-TR"/>
            </a:p>
          </p:txBody>
        </p:sp>
        <p:pic>
          <p:nvPicPr>
            <p:cNvPr id="26639" name="Picture 15"/>
            <p:cNvPicPr>
              <a:picLocks noChangeAspect="1" noChangeArrowheads="1"/>
            </p:cNvPicPr>
            <p:nvPr/>
          </p:nvPicPr>
          <p:blipFill>
            <a:blip r:embed="rId6" cstate="print"/>
            <a:srcRect/>
            <a:stretch>
              <a:fillRect/>
            </a:stretch>
          </p:blipFill>
          <p:spPr bwMode="auto">
            <a:xfrm>
              <a:off x="247" y="3648"/>
              <a:ext cx="1491" cy="3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Gülcan Kar\Desktop\gülcan anane\DSCN5217.jpg"/>
          <p:cNvPicPr>
            <a:picLocks noChangeAspect="1" noChangeArrowheads="1"/>
          </p:cNvPicPr>
          <p:nvPr/>
        </p:nvPicPr>
        <p:blipFill>
          <a:blip r:embed="rId2" cstate="print"/>
          <a:srcRect/>
          <a:stretch>
            <a:fillRect/>
          </a:stretch>
        </p:blipFill>
        <p:spPr bwMode="auto">
          <a:xfrm>
            <a:off x="152400" y="1512888"/>
            <a:ext cx="4267200" cy="3363912"/>
          </a:xfrm>
          <a:prstGeom prst="rect">
            <a:avLst/>
          </a:prstGeom>
          <a:noFill/>
          <a:ln w="9525">
            <a:noFill/>
            <a:miter lim="800000"/>
            <a:headEnd/>
            <a:tailEnd/>
          </a:ln>
        </p:spPr>
      </p:pic>
      <p:pic>
        <p:nvPicPr>
          <p:cNvPr id="27651" name="Picture 2" descr="C:\Documents and Settings\Gülcan Kar\Desktop\gülcan anane\DSCN5218.jpg"/>
          <p:cNvPicPr>
            <a:picLocks noGrp="1" noChangeAspect="1" noChangeArrowheads="1"/>
          </p:cNvPicPr>
          <p:nvPr>
            <p:ph type="title"/>
          </p:nvPr>
        </p:nvPicPr>
        <p:blipFill>
          <a:blip r:embed="rId3" cstate="print"/>
          <a:srcRect/>
          <a:stretch>
            <a:fillRect/>
          </a:stretch>
        </p:blipFill>
        <p:spPr>
          <a:xfrm>
            <a:off x="4702175" y="1524000"/>
            <a:ext cx="4333875" cy="3352800"/>
          </a:xfrm>
          <a:noFill/>
        </p:spPr>
      </p:pic>
      <p:sp>
        <p:nvSpPr>
          <p:cNvPr id="27652" name="Text Box 6"/>
          <p:cNvSpPr txBox="1">
            <a:spLocks noChangeArrowheads="1"/>
          </p:cNvSpPr>
          <p:nvPr/>
        </p:nvSpPr>
        <p:spPr bwMode="auto">
          <a:xfrm>
            <a:off x="2133600" y="5399088"/>
            <a:ext cx="5156200"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SEKİZ HAFTA SONRA SONRA  6X4x3 cm</a:t>
            </a:r>
          </a:p>
        </p:txBody>
      </p:sp>
      <p:pic>
        <p:nvPicPr>
          <p:cNvPr id="27654" name="Picture 7"/>
          <p:cNvPicPr>
            <a:picLocks noChangeAspect="1" noChangeArrowheads="1"/>
          </p:cNvPicPr>
          <p:nvPr/>
        </p:nvPicPr>
        <p:blipFill>
          <a:blip r:embed="rId4" cstate="print"/>
          <a:srcRect/>
          <a:stretch>
            <a:fillRect/>
          </a:stretch>
        </p:blipFill>
        <p:spPr bwMode="auto">
          <a:xfrm>
            <a:off x="2362200" y="5334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p>
            <a:r>
              <a:rPr lang="tr-TR" dirty="0"/>
              <a:t>İlaçlar</a:t>
            </a:r>
          </a:p>
        </p:txBody>
      </p:sp>
      <p:sp>
        <p:nvSpPr>
          <p:cNvPr id="3" name="İçerik Yer Tutucusu 2"/>
          <p:cNvSpPr>
            <a:spLocks noGrp="1"/>
          </p:cNvSpPr>
          <p:nvPr>
            <p:ph idx="1"/>
          </p:nvPr>
        </p:nvSpPr>
        <p:spPr>
          <a:solidFill>
            <a:schemeClr val="accent1">
              <a:lumMod val="60000"/>
              <a:lumOff val="40000"/>
            </a:schemeClr>
          </a:solidFill>
        </p:spPr>
        <p:txBody>
          <a:bodyPr>
            <a:normAutofit fontScale="77500" lnSpcReduction="20000"/>
          </a:bodyPr>
          <a:lstStyle/>
          <a:p>
            <a:pPr>
              <a:lnSpc>
                <a:spcPct val="120000"/>
              </a:lnSpc>
            </a:pPr>
            <a:r>
              <a:rPr lang="tr-TR" dirty="0" err="1" smtClean="0"/>
              <a:t>Steroid</a:t>
            </a:r>
            <a:r>
              <a:rPr lang="tr-TR" dirty="0" smtClean="0"/>
              <a:t> </a:t>
            </a:r>
            <a:r>
              <a:rPr lang="tr-TR" dirty="0"/>
              <a:t>kullanımı yara iyileşme hızını, kalitesini ve </a:t>
            </a:r>
            <a:r>
              <a:rPr lang="tr-TR" dirty="0" err="1"/>
              <a:t>kollajen</a:t>
            </a:r>
            <a:r>
              <a:rPr lang="tr-TR" dirty="0"/>
              <a:t> oluşumunu azaltır, </a:t>
            </a:r>
            <a:r>
              <a:rPr lang="tr-TR" dirty="0" err="1"/>
              <a:t>kontraksiyonu</a:t>
            </a:r>
            <a:r>
              <a:rPr lang="tr-TR" dirty="0"/>
              <a:t> </a:t>
            </a:r>
            <a:r>
              <a:rPr lang="tr-TR" dirty="0" err="1"/>
              <a:t>inhibe</a:t>
            </a:r>
            <a:r>
              <a:rPr lang="tr-TR" dirty="0"/>
              <a:t> eder ve yara iyileşmesini </a:t>
            </a:r>
            <a:r>
              <a:rPr lang="tr-TR" dirty="0" smtClean="0"/>
              <a:t>geciktirir.</a:t>
            </a:r>
          </a:p>
          <a:p>
            <a:pPr>
              <a:lnSpc>
                <a:spcPct val="120000"/>
              </a:lnSpc>
            </a:pPr>
            <a:r>
              <a:rPr lang="tr-TR" dirty="0" smtClean="0"/>
              <a:t>Aspirin </a:t>
            </a:r>
            <a:r>
              <a:rPr lang="tr-TR" dirty="0"/>
              <a:t>ya da </a:t>
            </a:r>
            <a:r>
              <a:rPr lang="tr-TR" dirty="0" err="1"/>
              <a:t>antikoagülan</a:t>
            </a:r>
            <a:r>
              <a:rPr lang="tr-TR" dirty="0"/>
              <a:t> kullanımı </a:t>
            </a:r>
            <a:r>
              <a:rPr lang="tr-TR" dirty="0" err="1"/>
              <a:t>trombositlerin</a:t>
            </a:r>
            <a:r>
              <a:rPr lang="tr-TR" dirty="0"/>
              <a:t> </a:t>
            </a:r>
            <a:r>
              <a:rPr lang="tr-TR" dirty="0" err="1"/>
              <a:t>agregasyonunu</a:t>
            </a:r>
            <a:r>
              <a:rPr lang="tr-TR" dirty="0"/>
              <a:t> azaltır ve kanama zamanını uzatır. </a:t>
            </a:r>
            <a:endParaRPr lang="tr-TR" dirty="0" smtClean="0"/>
          </a:p>
          <a:p>
            <a:pPr>
              <a:lnSpc>
                <a:spcPct val="120000"/>
              </a:lnSpc>
            </a:pPr>
            <a:r>
              <a:rPr lang="tr-TR" dirty="0" err="1" smtClean="0"/>
              <a:t>Kemoterapötik</a:t>
            </a:r>
            <a:r>
              <a:rPr lang="tr-TR" dirty="0" smtClean="0"/>
              <a:t> </a:t>
            </a:r>
            <a:r>
              <a:rPr lang="tr-TR" dirty="0"/>
              <a:t>ilaçlar, kemik iliği depresyonu yaparak </a:t>
            </a:r>
            <a:r>
              <a:rPr lang="tr-TR" dirty="0" err="1"/>
              <a:t>inflamatuar</a:t>
            </a:r>
            <a:r>
              <a:rPr lang="tr-TR" dirty="0"/>
              <a:t> fazdaki hücre </a:t>
            </a:r>
            <a:r>
              <a:rPr lang="tr-TR" dirty="0" err="1"/>
              <a:t>profilerasyonunun</a:t>
            </a:r>
            <a:r>
              <a:rPr lang="tr-TR" dirty="0"/>
              <a:t> bozulmasına neden olur. Ayrıca </a:t>
            </a:r>
            <a:r>
              <a:rPr lang="tr-TR" dirty="0" err="1"/>
              <a:t>immün</a:t>
            </a:r>
            <a:r>
              <a:rPr lang="tr-TR" dirty="0"/>
              <a:t> sistemi baskıladığı için açık yaralarda patojen mikroorganizmaların çoğalmasını </a:t>
            </a:r>
            <a:r>
              <a:rPr lang="tr-TR" dirty="0" smtClean="0"/>
              <a:t>kolaylaştırır. </a:t>
            </a:r>
            <a:endParaRPr lang="tr-TR" dirty="0"/>
          </a:p>
          <a:p>
            <a:endParaRPr lang="tr-TR" dirty="0"/>
          </a:p>
        </p:txBody>
      </p:sp>
      <p:sp>
        <p:nvSpPr>
          <p:cNvPr id="7" name="6 Slayt Numarası Yer Tutucusu"/>
          <p:cNvSpPr>
            <a:spLocks noGrp="1"/>
          </p:cNvSpPr>
          <p:nvPr>
            <p:ph type="sldNum" sz="quarter" idx="12"/>
          </p:nvPr>
        </p:nvSpPr>
        <p:spPr/>
        <p:txBody>
          <a:bodyPr/>
          <a:lstStyle/>
          <a:p>
            <a:fld id="{81590336-76D9-4B1C-A85F-23601D4E4147}" type="slidenum">
              <a:rPr lang="tr-TR" smtClean="0"/>
              <a:pPr/>
              <a:t>9</a:t>
            </a:fld>
            <a:r>
              <a:rPr lang="tr-TR" smtClean="0"/>
              <a:t> / 105</a:t>
            </a:r>
            <a:endParaRPr lang="tr-TR" dirty="0"/>
          </a:p>
        </p:txBody>
      </p:sp>
    </p:spTree>
    <p:extLst>
      <p:ext uri="{BB962C8B-B14F-4D97-AF65-F5344CB8AC3E}">
        <p14:creationId xmlns:p14="http://schemas.microsoft.com/office/powerpoint/2010/main" val="2661431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DSCN5231"/>
          <p:cNvPicPr>
            <a:picLocks noChangeAspect="1" noChangeArrowheads="1"/>
          </p:cNvPicPr>
          <p:nvPr/>
        </p:nvPicPr>
        <p:blipFill>
          <a:blip r:embed="rId2" cstate="print"/>
          <a:srcRect/>
          <a:stretch>
            <a:fillRect/>
          </a:stretch>
        </p:blipFill>
        <p:spPr bwMode="auto">
          <a:xfrm>
            <a:off x="457200" y="1905000"/>
            <a:ext cx="4038600" cy="3028950"/>
          </a:xfrm>
          <a:prstGeom prst="rect">
            <a:avLst/>
          </a:prstGeom>
          <a:noFill/>
          <a:ln w="9525">
            <a:noFill/>
            <a:miter lim="800000"/>
            <a:headEnd/>
            <a:tailEnd/>
          </a:ln>
        </p:spPr>
      </p:pic>
      <p:pic>
        <p:nvPicPr>
          <p:cNvPr id="28675" name="Picture 6" descr="DSCN5233"/>
          <p:cNvPicPr>
            <a:picLocks noChangeAspect="1" noChangeArrowheads="1"/>
          </p:cNvPicPr>
          <p:nvPr/>
        </p:nvPicPr>
        <p:blipFill>
          <a:blip r:embed="rId3" cstate="print"/>
          <a:srcRect/>
          <a:stretch>
            <a:fillRect/>
          </a:stretch>
        </p:blipFill>
        <p:spPr bwMode="auto">
          <a:xfrm>
            <a:off x="4648200" y="1828800"/>
            <a:ext cx="4038600" cy="3028950"/>
          </a:xfrm>
          <a:prstGeom prst="rect">
            <a:avLst/>
          </a:prstGeom>
          <a:noFill/>
          <a:ln w="9525">
            <a:noFill/>
            <a:miter lim="800000"/>
            <a:headEnd/>
            <a:tailEnd/>
          </a:ln>
        </p:spPr>
      </p:pic>
      <p:sp>
        <p:nvSpPr>
          <p:cNvPr id="28676" name="Text Box 7"/>
          <p:cNvSpPr txBox="1">
            <a:spLocks noChangeArrowheads="1"/>
          </p:cNvSpPr>
          <p:nvPr/>
        </p:nvSpPr>
        <p:spPr bwMode="auto">
          <a:xfrm>
            <a:off x="2514600" y="5562600"/>
            <a:ext cx="4392613" cy="457200"/>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Char char="§"/>
            </a:pPr>
            <a:r>
              <a:rPr lang="tr-TR" sz="2400"/>
              <a:t>DÖRT AY SONRA 3X3X3cm</a:t>
            </a:r>
          </a:p>
        </p:txBody>
      </p:sp>
      <p:pic>
        <p:nvPicPr>
          <p:cNvPr id="28678" name="Picture 7"/>
          <p:cNvPicPr>
            <a:picLocks noChangeAspect="1" noChangeArrowheads="1"/>
          </p:cNvPicPr>
          <p:nvPr/>
        </p:nvPicPr>
        <p:blipFill>
          <a:blip r:embed="rId4" cstate="print"/>
          <a:srcRect/>
          <a:stretch>
            <a:fillRect/>
          </a:stretch>
        </p:blipFill>
        <p:spPr bwMode="auto">
          <a:xfrm>
            <a:off x="2362200" y="6096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endParaRPr lang="tr-TR" smtClean="0"/>
          </a:p>
        </p:txBody>
      </p:sp>
      <p:sp>
        <p:nvSpPr>
          <p:cNvPr id="29699" name="Rectangle 3"/>
          <p:cNvSpPr>
            <a:spLocks noGrp="1" noChangeArrowheads="1"/>
          </p:cNvSpPr>
          <p:nvPr>
            <p:ph type="body" idx="1"/>
          </p:nvPr>
        </p:nvSpPr>
        <p:spPr/>
        <p:txBody>
          <a:bodyPr/>
          <a:lstStyle/>
          <a:p>
            <a:pPr eaLnBrk="1" hangingPunct="1"/>
            <a:endParaRPr lang="tr-TR" smtClean="0"/>
          </a:p>
        </p:txBody>
      </p:sp>
      <p:pic>
        <p:nvPicPr>
          <p:cNvPr id="29700" name="Picture 4" descr="DSCN5370"/>
          <p:cNvPicPr>
            <a:picLocks noChangeAspect="1" noChangeArrowheads="1"/>
          </p:cNvPicPr>
          <p:nvPr/>
        </p:nvPicPr>
        <p:blipFill>
          <a:blip r:embed="rId2" cstate="print"/>
          <a:srcRect/>
          <a:stretch>
            <a:fillRect/>
          </a:stretch>
        </p:blipFill>
        <p:spPr bwMode="auto">
          <a:xfrm>
            <a:off x="228600" y="171450"/>
            <a:ext cx="8610600" cy="6457950"/>
          </a:xfrm>
          <a:prstGeom prst="rect">
            <a:avLst/>
          </a:prstGeom>
          <a:noFill/>
          <a:ln w="9525">
            <a:noFill/>
            <a:miter lim="800000"/>
            <a:headEnd/>
            <a:tailEnd/>
          </a:ln>
        </p:spPr>
      </p:pic>
      <p:pic>
        <p:nvPicPr>
          <p:cNvPr id="29702" name="Picture 7"/>
          <p:cNvPicPr>
            <a:picLocks noChangeAspect="1" noChangeArrowheads="1"/>
          </p:cNvPicPr>
          <p:nvPr/>
        </p:nvPicPr>
        <p:blipFill>
          <a:blip r:embed="rId3" cstate="print"/>
          <a:srcRect/>
          <a:stretch>
            <a:fillRect/>
          </a:stretch>
        </p:blipFill>
        <p:spPr bwMode="auto">
          <a:xfrm>
            <a:off x="4800600" y="6054725"/>
            <a:ext cx="4343400" cy="80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DSCN5364"/>
          <p:cNvPicPr>
            <a:picLocks noChangeAspect="1" noChangeArrowheads="1"/>
          </p:cNvPicPr>
          <p:nvPr/>
        </p:nvPicPr>
        <p:blipFill>
          <a:blip r:embed="rId2" cstate="print"/>
          <a:srcRect/>
          <a:stretch>
            <a:fillRect/>
          </a:stretch>
        </p:blipFill>
        <p:spPr bwMode="auto">
          <a:xfrm>
            <a:off x="228600" y="1752600"/>
            <a:ext cx="4343400" cy="3257550"/>
          </a:xfrm>
          <a:prstGeom prst="rect">
            <a:avLst/>
          </a:prstGeom>
          <a:noFill/>
          <a:ln w="9525">
            <a:noFill/>
            <a:miter lim="800000"/>
            <a:headEnd/>
            <a:tailEnd/>
          </a:ln>
        </p:spPr>
      </p:pic>
      <p:pic>
        <p:nvPicPr>
          <p:cNvPr id="30723" name="Picture 5" descr="DSCN5365"/>
          <p:cNvPicPr>
            <a:picLocks noChangeAspect="1" noChangeArrowheads="1"/>
          </p:cNvPicPr>
          <p:nvPr/>
        </p:nvPicPr>
        <p:blipFill>
          <a:blip r:embed="rId3" cstate="print"/>
          <a:srcRect/>
          <a:stretch>
            <a:fillRect/>
          </a:stretch>
        </p:blipFill>
        <p:spPr bwMode="auto">
          <a:xfrm>
            <a:off x="4648200" y="1771650"/>
            <a:ext cx="4343400" cy="3257550"/>
          </a:xfrm>
          <a:prstGeom prst="rect">
            <a:avLst/>
          </a:prstGeom>
          <a:noFill/>
          <a:ln w="9525">
            <a:noFill/>
            <a:miter lim="800000"/>
            <a:headEnd/>
            <a:tailEnd/>
          </a:ln>
        </p:spPr>
      </p:pic>
      <p:sp>
        <p:nvSpPr>
          <p:cNvPr id="30724" name="Text Box 6"/>
          <p:cNvSpPr txBox="1">
            <a:spLocks noChangeArrowheads="1"/>
          </p:cNvSpPr>
          <p:nvPr/>
        </p:nvSpPr>
        <p:spPr bwMode="auto">
          <a:xfrm>
            <a:off x="2670175" y="5089525"/>
            <a:ext cx="3883025"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BEŞ AY SONRA  1X1.5X0.5 cm</a:t>
            </a:r>
          </a:p>
        </p:txBody>
      </p:sp>
      <p:pic>
        <p:nvPicPr>
          <p:cNvPr id="30727" name="Picture 7"/>
          <p:cNvPicPr>
            <a:picLocks noChangeAspect="1" noChangeArrowheads="1"/>
          </p:cNvPicPr>
          <p:nvPr/>
        </p:nvPicPr>
        <p:blipFill>
          <a:blip r:embed="rId4" cstate="print"/>
          <a:srcRect/>
          <a:stretch>
            <a:fillRect/>
          </a:stretch>
        </p:blipFill>
        <p:spPr bwMode="auto">
          <a:xfrm>
            <a:off x="2362200" y="6858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C:\Documents and Settings\Gülcan Kar\Desktop\gülcan anane\DSCN5134.jpg"/>
          <p:cNvPicPr>
            <a:picLocks noGrp="1" noChangeAspect="1" noChangeArrowheads="1"/>
          </p:cNvPicPr>
          <p:nvPr>
            <p:ph type="body" idx="1"/>
          </p:nvPr>
        </p:nvPicPr>
        <p:blipFill>
          <a:blip r:embed="rId2" cstate="print"/>
          <a:srcRect/>
          <a:stretch>
            <a:fillRect/>
          </a:stretch>
        </p:blipFill>
        <p:spPr>
          <a:xfrm>
            <a:off x="76200" y="1828800"/>
            <a:ext cx="4495800" cy="3371850"/>
          </a:xfrm>
          <a:noFill/>
        </p:spPr>
      </p:pic>
      <p:pic>
        <p:nvPicPr>
          <p:cNvPr id="31748" name="Picture 5" descr="Resim 007"/>
          <p:cNvPicPr>
            <a:picLocks noChangeAspect="1" noChangeArrowheads="1"/>
          </p:cNvPicPr>
          <p:nvPr/>
        </p:nvPicPr>
        <p:blipFill>
          <a:blip r:embed="rId3" cstate="print"/>
          <a:srcRect/>
          <a:stretch>
            <a:fillRect/>
          </a:stretch>
        </p:blipFill>
        <p:spPr bwMode="auto">
          <a:xfrm>
            <a:off x="4648200" y="1828800"/>
            <a:ext cx="4495800" cy="3371850"/>
          </a:xfrm>
          <a:prstGeom prst="rect">
            <a:avLst/>
          </a:prstGeom>
          <a:noFill/>
          <a:ln w="9525">
            <a:noFill/>
            <a:miter lim="800000"/>
            <a:headEnd/>
            <a:tailEnd/>
          </a:ln>
        </p:spPr>
      </p:pic>
      <p:sp>
        <p:nvSpPr>
          <p:cNvPr id="31749" name="Text Box 6"/>
          <p:cNvSpPr txBox="1">
            <a:spLocks noChangeArrowheads="1"/>
          </p:cNvSpPr>
          <p:nvPr/>
        </p:nvSpPr>
        <p:spPr bwMode="auto">
          <a:xfrm>
            <a:off x="2133600" y="5638800"/>
            <a:ext cx="1257300"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İLK HALİ</a:t>
            </a:r>
          </a:p>
        </p:txBody>
      </p:sp>
      <p:sp>
        <p:nvSpPr>
          <p:cNvPr id="31750" name="Text Box 7"/>
          <p:cNvSpPr txBox="1">
            <a:spLocks noChangeArrowheads="1"/>
          </p:cNvSpPr>
          <p:nvPr/>
        </p:nvSpPr>
        <p:spPr bwMode="auto">
          <a:xfrm>
            <a:off x="5943600" y="5715000"/>
            <a:ext cx="1398588"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SON HALİ</a:t>
            </a:r>
          </a:p>
        </p:txBody>
      </p:sp>
      <p:pic>
        <p:nvPicPr>
          <p:cNvPr id="31752" name="Picture 7"/>
          <p:cNvPicPr>
            <a:picLocks noChangeAspect="1" noChangeArrowheads="1"/>
          </p:cNvPicPr>
          <p:nvPr/>
        </p:nvPicPr>
        <p:blipFill>
          <a:blip r:embed="rId4" cstate="print"/>
          <a:srcRect/>
          <a:stretch>
            <a:fillRect/>
          </a:stretch>
        </p:blipFill>
        <p:spPr bwMode="auto">
          <a:xfrm>
            <a:off x="2362200" y="6858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C:\Documents and Settings\Gülcan Kar\Desktop\gülcan anane\DSCN5223.jpg"/>
          <p:cNvPicPr>
            <a:picLocks noGrp="1" noChangeAspect="1" noChangeArrowheads="1"/>
          </p:cNvPicPr>
          <p:nvPr>
            <p:ph type="body" idx="1"/>
          </p:nvPr>
        </p:nvPicPr>
        <p:blipFill>
          <a:blip r:embed="rId2" cstate="print"/>
          <a:srcRect/>
          <a:stretch>
            <a:fillRect/>
          </a:stretch>
        </p:blipFill>
        <p:spPr>
          <a:xfrm>
            <a:off x="1524000" y="457200"/>
            <a:ext cx="5943600" cy="4457700"/>
          </a:xfrm>
          <a:noFill/>
        </p:spPr>
      </p:pic>
      <p:sp>
        <p:nvSpPr>
          <p:cNvPr id="32772" name="Text Box 4"/>
          <p:cNvSpPr txBox="1">
            <a:spLocks noChangeArrowheads="1"/>
          </p:cNvSpPr>
          <p:nvPr/>
        </p:nvSpPr>
        <p:spPr bwMode="auto">
          <a:xfrm>
            <a:off x="3657600" y="5421313"/>
            <a:ext cx="2047875" cy="400050"/>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TOPUK 5X5 cm</a:t>
            </a:r>
          </a:p>
        </p:txBody>
      </p:sp>
      <p:grpSp>
        <p:nvGrpSpPr>
          <p:cNvPr id="2" name="Group 6"/>
          <p:cNvGrpSpPr>
            <a:grpSpLocks noChangeAspect="1"/>
          </p:cNvGrpSpPr>
          <p:nvPr/>
        </p:nvGrpSpPr>
        <p:grpSpPr bwMode="auto">
          <a:xfrm>
            <a:off x="0" y="6376988"/>
            <a:ext cx="2362200" cy="481012"/>
            <a:chOff x="247" y="3648"/>
            <a:chExt cx="1488" cy="303"/>
          </a:xfrm>
        </p:grpSpPr>
        <p:sp>
          <p:nvSpPr>
            <p:cNvPr id="32775" name="AutoShape 7"/>
            <p:cNvSpPr>
              <a:spLocks noChangeAspect="1" noChangeArrowheads="1" noTextEdit="1"/>
            </p:cNvSpPr>
            <p:nvPr/>
          </p:nvSpPr>
          <p:spPr bwMode="auto">
            <a:xfrm>
              <a:off x="247" y="3648"/>
              <a:ext cx="1488" cy="303"/>
            </a:xfrm>
            <a:prstGeom prst="rect">
              <a:avLst/>
            </a:prstGeom>
            <a:noFill/>
            <a:ln w="9525">
              <a:noFill/>
              <a:miter lim="800000"/>
              <a:headEnd/>
              <a:tailEnd/>
            </a:ln>
          </p:spPr>
          <p:txBody>
            <a:bodyPr/>
            <a:lstStyle/>
            <a:p>
              <a:endParaRPr lang="tr-TR"/>
            </a:p>
          </p:txBody>
        </p:sp>
        <p:pic>
          <p:nvPicPr>
            <p:cNvPr id="32776" name="Picture 8"/>
            <p:cNvPicPr>
              <a:picLocks noChangeAspect="1" noChangeArrowheads="1"/>
            </p:cNvPicPr>
            <p:nvPr/>
          </p:nvPicPr>
          <p:blipFill>
            <a:blip r:embed="rId3" cstate="print"/>
            <a:srcRect/>
            <a:stretch>
              <a:fillRect/>
            </a:stretch>
          </p:blipFill>
          <p:spPr bwMode="auto">
            <a:xfrm>
              <a:off x="247" y="3648"/>
              <a:ext cx="1491" cy="30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tr-TR" smtClean="0"/>
          </a:p>
        </p:txBody>
      </p:sp>
      <p:sp>
        <p:nvSpPr>
          <p:cNvPr id="33795" name="Rectangle 3"/>
          <p:cNvSpPr>
            <a:spLocks noGrp="1" noChangeArrowheads="1"/>
          </p:cNvSpPr>
          <p:nvPr>
            <p:ph type="body" idx="1"/>
          </p:nvPr>
        </p:nvSpPr>
        <p:spPr/>
        <p:txBody>
          <a:bodyPr/>
          <a:lstStyle/>
          <a:p>
            <a:pPr eaLnBrk="1" hangingPunct="1"/>
            <a:endParaRPr lang="tr-TR" smtClean="0"/>
          </a:p>
        </p:txBody>
      </p:sp>
      <p:pic>
        <p:nvPicPr>
          <p:cNvPr id="33796" name="Picture 4" descr="DSCN5222"/>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descr="C:\Documents and Settings\GOK\Desktop\GÜLCAN ANANE RESİMLER\Resim 187.jpg"/>
          <p:cNvPicPr>
            <a:picLocks noGrp="1" noChangeAspect="1" noChangeArrowheads="1"/>
          </p:cNvPicPr>
          <p:nvPr>
            <p:ph idx="1"/>
          </p:nvPr>
        </p:nvPicPr>
        <p:blipFill>
          <a:blip r:embed="rId2" cstate="print"/>
          <a:srcRect/>
          <a:stretch>
            <a:fillRect/>
          </a:stretch>
        </p:blipFill>
        <p:spPr>
          <a:xfrm>
            <a:off x="152400" y="2362200"/>
            <a:ext cx="4267200" cy="3200400"/>
          </a:xfrm>
          <a:noFill/>
        </p:spPr>
      </p:pic>
      <p:pic>
        <p:nvPicPr>
          <p:cNvPr id="34820" name="Picture 3" descr="C:\Documents and Settings\GOK\Desktop\GÜLCAN ANANE RESİMLER\Resim 188.jpg"/>
          <p:cNvPicPr>
            <a:picLocks noChangeAspect="1" noChangeArrowheads="1"/>
          </p:cNvPicPr>
          <p:nvPr/>
        </p:nvPicPr>
        <p:blipFill>
          <a:blip r:embed="rId3" cstate="print"/>
          <a:srcRect/>
          <a:stretch>
            <a:fillRect/>
          </a:stretch>
        </p:blipFill>
        <p:spPr bwMode="auto">
          <a:xfrm>
            <a:off x="4572000" y="2362200"/>
            <a:ext cx="4343400" cy="3181350"/>
          </a:xfrm>
          <a:prstGeom prst="rect">
            <a:avLst/>
          </a:prstGeom>
          <a:noFill/>
          <a:ln w="9525">
            <a:noFill/>
            <a:miter lim="800000"/>
            <a:headEnd/>
            <a:tailEnd/>
          </a:ln>
        </p:spPr>
      </p:pic>
      <p:sp>
        <p:nvSpPr>
          <p:cNvPr id="34821" name="5 Metin kutusu"/>
          <p:cNvSpPr txBox="1">
            <a:spLocks noChangeArrowheads="1"/>
          </p:cNvSpPr>
          <p:nvPr/>
        </p:nvSpPr>
        <p:spPr bwMode="auto">
          <a:xfrm>
            <a:off x="3101975" y="5943600"/>
            <a:ext cx="3163888" cy="457200"/>
          </a:xfrm>
          <a:prstGeom prst="rect">
            <a:avLst/>
          </a:prstGeom>
          <a:noFill/>
          <a:ln w="9525">
            <a:noFill/>
            <a:miter lim="800000"/>
            <a:headEnd/>
            <a:tailEnd/>
          </a:ln>
        </p:spPr>
        <p:txBody>
          <a:bodyPr wrap="none">
            <a:spAutoFit/>
          </a:bodyPr>
          <a:lstStyle/>
          <a:p>
            <a:r>
              <a:rPr lang="tr-TR" sz="2400"/>
              <a:t>ALTI HAFTA SONRA</a:t>
            </a:r>
          </a:p>
        </p:txBody>
      </p:sp>
      <p:pic>
        <p:nvPicPr>
          <p:cNvPr id="34823" name="Picture 4"/>
          <p:cNvPicPr>
            <a:picLocks noChangeAspect="1" noChangeArrowheads="1"/>
          </p:cNvPicPr>
          <p:nvPr/>
        </p:nvPicPr>
        <p:blipFill>
          <a:blip r:embed="rId4" cstate="print"/>
          <a:srcRect/>
          <a:stretch>
            <a:fillRect/>
          </a:stretch>
        </p:blipFill>
        <p:spPr bwMode="auto">
          <a:xfrm>
            <a:off x="2362200" y="812800"/>
            <a:ext cx="47164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DSCN5281"/>
          <p:cNvPicPr>
            <a:picLocks noChangeAspect="1" noChangeArrowheads="1"/>
          </p:cNvPicPr>
          <p:nvPr/>
        </p:nvPicPr>
        <p:blipFill>
          <a:blip r:embed="rId2" cstate="print"/>
          <a:srcRect/>
          <a:stretch>
            <a:fillRect/>
          </a:stretch>
        </p:blipFill>
        <p:spPr bwMode="auto">
          <a:xfrm>
            <a:off x="152400" y="2286000"/>
            <a:ext cx="4419600" cy="3314700"/>
          </a:xfrm>
          <a:prstGeom prst="rect">
            <a:avLst/>
          </a:prstGeom>
          <a:noFill/>
          <a:ln w="9525">
            <a:noFill/>
            <a:miter lim="800000"/>
            <a:headEnd/>
            <a:tailEnd/>
          </a:ln>
        </p:spPr>
      </p:pic>
      <p:pic>
        <p:nvPicPr>
          <p:cNvPr id="35843" name="Picture 5" descr="DSCN5374"/>
          <p:cNvPicPr>
            <a:picLocks noChangeAspect="1" noChangeArrowheads="1"/>
          </p:cNvPicPr>
          <p:nvPr/>
        </p:nvPicPr>
        <p:blipFill>
          <a:blip r:embed="rId3" cstate="print"/>
          <a:srcRect/>
          <a:stretch>
            <a:fillRect/>
          </a:stretch>
        </p:blipFill>
        <p:spPr bwMode="auto">
          <a:xfrm>
            <a:off x="4648200" y="2286000"/>
            <a:ext cx="4419600" cy="3314700"/>
          </a:xfrm>
          <a:prstGeom prst="rect">
            <a:avLst/>
          </a:prstGeom>
          <a:noFill/>
          <a:ln w="9525">
            <a:noFill/>
            <a:miter lim="800000"/>
            <a:headEnd/>
            <a:tailEnd/>
          </a:ln>
        </p:spPr>
      </p:pic>
      <p:sp>
        <p:nvSpPr>
          <p:cNvPr id="35844" name="Text Box 8"/>
          <p:cNvSpPr txBox="1">
            <a:spLocks noChangeArrowheads="1"/>
          </p:cNvSpPr>
          <p:nvPr/>
        </p:nvSpPr>
        <p:spPr bwMode="auto">
          <a:xfrm>
            <a:off x="5715000" y="5715000"/>
            <a:ext cx="2317750"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DÖRT AY SONRA</a:t>
            </a:r>
          </a:p>
        </p:txBody>
      </p:sp>
      <p:sp>
        <p:nvSpPr>
          <p:cNvPr id="35845" name="Rectangle 10"/>
          <p:cNvSpPr>
            <a:spLocks noChangeArrowheads="1"/>
          </p:cNvSpPr>
          <p:nvPr/>
        </p:nvSpPr>
        <p:spPr bwMode="auto">
          <a:xfrm>
            <a:off x="1676400" y="5715000"/>
            <a:ext cx="1920875" cy="396875"/>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İKİ AY SONRA</a:t>
            </a:r>
          </a:p>
        </p:txBody>
      </p:sp>
      <p:pic>
        <p:nvPicPr>
          <p:cNvPr id="35847" name="Picture 4"/>
          <p:cNvPicPr>
            <a:picLocks noChangeAspect="1" noChangeArrowheads="1"/>
          </p:cNvPicPr>
          <p:nvPr/>
        </p:nvPicPr>
        <p:blipFill>
          <a:blip r:embed="rId4" cstate="print"/>
          <a:srcRect/>
          <a:stretch>
            <a:fillRect/>
          </a:stretch>
        </p:blipFill>
        <p:spPr bwMode="auto">
          <a:xfrm>
            <a:off x="2362200" y="889000"/>
            <a:ext cx="47164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5"/>
          <p:cNvSpPr txBox="1">
            <a:spLocks noChangeArrowheads="1"/>
          </p:cNvSpPr>
          <p:nvPr/>
        </p:nvSpPr>
        <p:spPr bwMode="auto">
          <a:xfrm>
            <a:off x="457200" y="6096000"/>
            <a:ext cx="4872038" cy="519113"/>
          </a:xfrm>
          <a:prstGeom prst="rect">
            <a:avLst/>
          </a:prstGeom>
          <a:noFill/>
          <a:ln w="9525" algn="ctr">
            <a:noFill/>
            <a:miter lim="800000"/>
            <a:headEnd/>
            <a:tailEnd/>
          </a:ln>
        </p:spPr>
        <p:txBody>
          <a:bodyPr wrap="none">
            <a:spAutoFit/>
          </a:bodyPr>
          <a:lstStyle/>
          <a:p>
            <a:r>
              <a:rPr lang="tr-TR" sz="2800"/>
              <a:t>NEODERM</a:t>
            </a:r>
            <a:r>
              <a:rPr lang="en-US" sz="2800">
                <a:cs typeface="Arial" charset="0"/>
              </a:rPr>
              <a:t>®</a:t>
            </a:r>
            <a:r>
              <a:rPr lang="tr-TR" sz="2800"/>
              <a:t> UYGULARKEN</a:t>
            </a:r>
          </a:p>
        </p:txBody>
      </p:sp>
      <p:grpSp>
        <p:nvGrpSpPr>
          <p:cNvPr id="2" name="Group 10"/>
          <p:cNvGrpSpPr>
            <a:grpSpLocks/>
          </p:cNvGrpSpPr>
          <p:nvPr/>
        </p:nvGrpSpPr>
        <p:grpSpPr bwMode="auto">
          <a:xfrm>
            <a:off x="381000" y="533400"/>
            <a:ext cx="8156575" cy="5524500"/>
            <a:chOff x="240" y="336"/>
            <a:chExt cx="5138" cy="3480"/>
          </a:xfrm>
        </p:grpSpPr>
        <p:pic>
          <p:nvPicPr>
            <p:cNvPr id="36867" name="Picture 4" descr="DSCN5382"/>
            <p:cNvPicPr>
              <a:picLocks noChangeAspect="1" noChangeArrowheads="1"/>
            </p:cNvPicPr>
            <p:nvPr/>
          </p:nvPicPr>
          <p:blipFill>
            <a:blip r:embed="rId2" cstate="print"/>
            <a:srcRect/>
            <a:stretch>
              <a:fillRect/>
            </a:stretch>
          </p:blipFill>
          <p:spPr bwMode="auto">
            <a:xfrm>
              <a:off x="240" y="1440"/>
              <a:ext cx="3168" cy="2376"/>
            </a:xfrm>
            <a:prstGeom prst="rect">
              <a:avLst/>
            </a:prstGeom>
            <a:noFill/>
          </p:spPr>
        </p:pic>
        <p:pic>
          <p:nvPicPr>
            <p:cNvPr id="36870" name="Picture 5"/>
            <p:cNvPicPr>
              <a:picLocks noChangeAspect="1" noChangeArrowheads="1"/>
            </p:cNvPicPr>
            <p:nvPr/>
          </p:nvPicPr>
          <p:blipFill>
            <a:blip r:embed="rId3" cstate="print"/>
            <a:srcRect/>
            <a:stretch>
              <a:fillRect/>
            </a:stretch>
          </p:blipFill>
          <p:spPr bwMode="auto">
            <a:xfrm>
              <a:off x="3504" y="336"/>
              <a:ext cx="1874" cy="2112"/>
            </a:xfrm>
            <a:prstGeom prst="rect">
              <a:avLst/>
            </a:prstGeom>
            <a:noFill/>
            <a:ln w="25400">
              <a:solidFill>
                <a:srgbClr val="FF0000"/>
              </a:solidFill>
              <a:miter lim="800000"/>
              <a:headEnd/>
              <a:tailEnd/>
            </a:ln>
          </p:spPr>
        </p:pic>
        <p:sp>
          <p:nvSpPr>
            <p:cNvPr id="36871" name="Rectangle 7"/>
            <p:cNvSpPr>
              <a:spLocks noChangeArrowheads="1"/>
            </p:cNvSpPr>
            <p:nvPr/>
          </p:nvSpPr>
          <p:spPr bwMode="auto">
            <a:xfrm>
              <a:off x="1536" y="2064"/>
              <a:ext cx="768" cy="720"/>
            </a:xfrm>
            <a:prstGeom prst="rect">
              <a:avLst/>
            </a:prstGeom>
            <a:noFill/>
            <a:ln w="25400" algn="ctr">
              <a:solidFill>
                <a:srgbClr val="FF0000"/>
              </a:solidFill>
              <a:miter lim="800000"/>
              <a:headEnd/>
              <a:tailEnd/>
            </a:ln>
            <a:effectLst/>
          </p:spPr>
          <p:txBody>
            <a:bodyPr wrap="none" anchor="ctr"/>
            <a:lstStyle/>
            <a:p>
              <a:endParaRPr lang="tr-TR"/>
            </a:p>
          </p:txBody>
        </p:sp>
        <p:sp>
          <p:nvSpPr>
            <p:cNvPr id="36872" name="Line 8"/>
            <p:cNvSpPr>
              <a:spLocks noChangeShapeType="1"/>
            </p:cNvSpPr>
            <p:nvPr/>
          </p:nvSpPr>
          <p:spPr bwMode="auto">
            <a:xfrm flipV="1">
              <a:off x="1536" y="336"/>
              <a:ext cx="1968" cy="1728"/>
            </a:xfrm>
            <a:prstGeom prst="line">
              <a:avLst/>
            </a:prstGeom>
            <a:noFill/>
            <a:ln w="25400">
              <a:solidFill>
                <a:srgbClr val="FF0000"/>
              </a:solidFill>
              <a:round/>
              <a:headEnd/>
              <a:tailEnd/>
            </a:ln>
            <a:effectLst/>
          </p:spPr>
          <p:txBody>
            <a:bodyPr anchor="ctr"/>
            <a:lstStyle/>
            <a:p>
              <a:endParaRPr lang="tr-TR"/>
            </a:p>
          </p:txBody>
        </p:sp>
        <p:sp>
          <p:nvSpPr>
            <p:cNvPr id="36873" name="Line 9"/>
            <p:cNvSpPr>
              <a:spLocks noChangeShapeType="1"/>
            </p:cNvSpPr>
            <p:nvPr/>
          </p:nvSpPr>
          <p:spPr bwMode="auto">
            <a:xfrm flipV="1">
              <a:off x="2304" y="2448"/>
              <a:ext cx="3072" cy="336"/>
            </a:xfrm>
            <a:prstGeom prst="line">
              <a:avLst/>
            </a:prstGeom>
            <a:noFill/>
            <a:ln w="25400">
              <a:solidFill>
                <a:srgbClr val="FF0000"/>
              </a:solidFill>
              <a:round/>
              <a:headEnd/>
              <a:tailEnd/>
            </a:ln>
            <a:effectLst/>
          </p:spPr>
          <p:txBody>
            <a:bodyPr anchor="ctr"/>
            <a:lstStyle/>
            <a:p>
              <a:endParaRPr lang="tr-TR"/>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4" descr="DSCN5380"/>
          <p:cNvPicPr>
            <a:picLocks noGrp="1" noChangeAspect="1" noChangeArrowheads="1"/>
          </p:cNvPicPr>
          <p:nvPr>
            <p:ph type="body" idx="1"/>
          </p:nvPr>
        </p:nvPicPr>
        <p:blipFill>
          <a:blip r:embed="rId2" cstate="print"/>
          <a:srcRect/>
          <a:stretch>
            <a:fillRect/>
          </a:stretch>
        </p:blipFill>
        <p:spPr>
          <a:xfrm>
            <a:off x="381000" y="1981200"/>
            <a:ext cx="4038600" cy="3028950"/>
          </a:xfrm>
          <a:noFill/>
        </p:spPr>
      </p:pic>
      <p:pic>
        <p:nvPicPr>
          <p:cNvPr id="37892" name="Picture 5" descr="DSCN5381"/>
          <p:cNvPicPr>
            <a:picLocks noChangeAspect="1" noChangeArrowheads="1"/>
          </p:cNvPicPr>
          <p:nvPr/>
        </p:nvPicPr>
        <p:blipFill>
          <a:blip r:embed="rId3" cstate="print"/>
          <a:srcRect/>
          <a:stretch>
            <a:fillRect/>
          </a:stretch>
        </p:blipFill>
        <p:spPr bwMode="auto">
          <a:xfrm>
            <a:off x="4648200" y="1981200"/>
            <a:ext cx="4038600" cy="3028950"/>
          </a:xfrm>
          <a:prstGeom prst="rect">
            <a:avLst/>
          </a:prstGeom>
          <a:noFill/>
          <a:ln w="9525">
            <a:noFill/>
            <a:miter lim="800000"/>
            <a:headEnd/>
            <a:tailEnd/>
          </a:ln>
        </p:spPr>
      </p:pic>
      <p:sp>
        <p:nvSpPr>
          <p:cNvPr id="37893" name="Text Box 6"/>
          <p:cNvSpPr txBox="1">
            <a:spLocks noChangeArrowheads="1"/>
          </p:cNvSpPr>
          <p:nvPr/>
        </p:nvSpPr>
        <p:spPr bwMode="auto">
          <a:xfrm>
            <a:off x="3048000" y="5394325"/>
            <a:ext cx="3375025" cy="400050"/>
          </a:xfrm>
          <a:prstGeom prst="rect">
            <a:avLst/>
          </a:prstGeom>
          <a:noFill/>
          <a:ln w="9525" algn="ctr">
            <a:noFill/>
            <a:miter lim="800000"/>
            <a:headEnd/>
            <a:tailEnd/>
          </a:ln>
        </p:spPr>
        <p:txBody>
          <a:bodyPr wrap="none">
            <a:spAutoFit/>
          </a:bodyPr>
          <a:lstStyle/>
          <a:p>
            <a:pPr algn="l">
              <a:buClr>
                <a:schemeClr val="bg2"/>
              </a:buClr>
              <a:buSzPct val="150000"/>
              <a:buFont typeface="Wingdings" pitchFamily="2" charset="2"/>
              <a:buNone/>
            </a:pPr>
            <a:r>
              <a:rPr lang="tr-TR" sz="2000"/>
              <a:t>BEŞ  AY SONRA 2X2X1cm</a:t>
            </a:r>
          </a:p>
        </p:txBody>
      </p:sp>
      <p:pic>
        <p:nvPicPr>
          <p:cNvPr id="37895" name="Picture 7"/>
          <p:cNvPicPr>
            <a:picLocks noChangeAspect="1" noChangeArrowheads="1"/>
          </p:cNvPicPr>
          <p:nvPr/>
        </p:nvPicPr>
        <p:blipFill>
          <a:blip r:embed="rId4" cstate="print"/>
          <a:srcRect/>
          <a:stretch>
            <a:fillRect/>
          </a:stretch>
        </p:blipFill>
        <p:spPr bwMode="auto">
          <a:xfrm>
            <a:off x="2362200" y="838200"/>
            <a:ext cx="4665663"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1388</TotalTime>
  <Words>4746</Words>
  <Application>Microsoft Office PowerPoint</Application>
  <PresentationFormat>Ekran Gösterisi (4:3)</PresentationFormat>
  <Paragraphs>607</Paragraphs>
  <Slides>102</Slides>
  <Notes>2</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102</vt:i4>
      </vt:variant>
    </vt:vector>
  </HeadingPairs>
  <TitlesOfParts>
    <vt:vector size="114" baseType="lpstr">
      <vt:lpstr>宋体</vt:lpstr>
      <vt:lpstr>宋体</vt:lpstr>
      <vt:lpstr>Arial</vt:lpstr>
      <vt:lpstr>Calibri</vt:lpstr>
      <vt:lpstr>Gill Sans MT</vt:lpstr>
      <vt:lpstr>Times New Roman</vt:lpstr>
      <vt:lpstr>Trebuchet MS</vt:lpstr>
      <vt:lpstr>Webdings</vt:lpstr>
      <vt:lpstr>Wingdings</vt:lpstr>
      <vt:lpstr>Wingdings 2</vt:lpstr>
      <vt:lpstr>Wingdings 3</vt:lpstr>
      <vt:lpstr>Ofis Teması</vt:lpstr>
      <vt:lpstr>YARA BAKIMINDA GÜNCEL YAKLAŞIMLAR</vt:lpstr>
      <vt:lpstr>İÇERİK PLANI</vt:lpstr>
      <vt:lpstr>Yara İyileşmesinin Komplikasyonları</vt:lpstr>
      <vt:lpstr>Yara İyileşmesini Etkileyen Faktörler</vt:lpstr>
      <vt:lpstr>Yaş</vt:lpstr>
      <vt:lpstr>Alkol ve Sigara Kullanımı</vt:lpstr>
      <vt:lpstr>Şişmanlık(Obezite)</vt:lpstr>
      <vt:lpstr>Karın İçi Basıncında Artma</vt:lpstr>
      <vt:lpstr>İlaçlar</vt:lpstr>
      <vt:lpstr>Radyasyon</vt:lpstr>
      <vt:lpstr>Ödem</vt:lpstr>
      <vt:lpstr>Kronik Hastalıklar</vt:lpstr>
      <vt:lpstr>Kan Dolaşımı</vt:lpstr>
      <vt:lpstr>Basınç</vt:lpstr>
      <vt:lpstr>Beslenme</vt:lpstr>
      <vt:lpstr>Enfeksiyon</vt:lpstr>
      <vt:lpstr>Yaralanmanın Özelliği</vt:lpstr>
      <vt:lpstr>Yara Bakımı</vt:lpstr>
      <vt:lpstr>Yara Bakımında Temel Prensipler</vt:lpstr>
      <vt:lpstr>Yara Bakımında Girişimler</vt:lpstr>
      <vt:lpstr>Evde Bakım</vt:lpstr>
      <vt:lpstr>Yara Tedavisi ve Bakımında Kullanılan Yöntemler</vt:lpstr>
      <vt:lpstr>Yara Tedavisi</vt:lpstr>
      <vt:lpstr>PowerPoint Sunusu</vt:lpstr>
      <vt:lpstr>PowerPoint Sunusu</vt:lpstr>
      <vt:lpstr>PowerPoint Sunusu</vt:lpstr>
      <vt:lpstr>PowerPoint Sunusu</vt:lpstr>
      <vt:lpstr>PowerPoint Sunusu</vt:lpstr>
      <vt:lpstr>PowerPoint Sunusu</vt:lpstr>
      <vt:lpstr>Lokal Yara Bakımında Kullanılan Ürünler</vt:lpstr>
      <vt:lpstr>Şeffaf Filmler</vt:lpstr>
      <vt:lpstr>Hidrokolloidler</vt:lpstr>
      <vt:lpstr>PowerPoint Sunusu</vt:lpstr>
      <vt:lpstr>Köpükler</vt:lpstr>
      <vt:lpstr>Absorbanlar</vt:lpstr>
      <vt:lpstr>Kalsiyum Alginatlar</vt:lpstr>
      <vt:lpstr>PowerPoint Sunusu</vt:lpstr>
      <vt:lpstr>Hidrojeller</vt:lpstr>
      <vt:lpstr>Antibakteriyal Örtüler</vt:lpstr>
      <vt:lpstr>PowerPoint Sunusu</vt:lpstr>
      <vt:lpstr>Elektrik Stimülasyonu</vt:lpstr>
      <vt:lpstr>PowerPoint Sunusu</vt:lpstr>
      <vt:lpstr>Ultrason ve Yara İyileşmesi</vt:lpstr>
      <vt:lpstr>Lazer ve Yara İyileşmesi</vt:lpstr>
      <vt:lpstr>Ozon Terapisi ve Yara İyileşmesi</vt:lpstr>
      <vt:lpstr>Ozon Uygulama Yöntemleri</vt:lpstr>
      <vt:lpstr>Larvalarla Yara Tedavisi</vt:lpstr>
      <vt:lpstr>Larvalarla Yara Tedavisi</vt:lpstr>
      <vt:lpstr>PowerPoint Sunusu</vt:lpstr>
      <vt:lpstr>Yara Kapatıcı Fermuar</vt:lpstr>
      <vt:lpstr>Hiperbarik Oksijen Tedavisi</vt:lpstr>
      <vt:lpstr>HBO Tedavisi Uygulama Alanları</vt:lpstr>
      <vt:lpstr>PowerPoint Sunusu</vt:lpstr>
      <vt:lpstr>PowerPoint Sunusu</vt:lpstr>
      <vt:lpstr>Vakum Yardımcılı Yara Kapatma</vt:lpstr>
      <vt:lpstr>Vakum Yardımcılı Yara Kapatma</vt:lpstr>
      <vt:lpstr>PowerPoint Sunusu</vt:lpstr>
      <vt:lpstr>PowerPoint Sunusu</vt:lpstr>
      <vt:lpstr>Jet Lavaj İrigasyonu</vt:lpstr>
      <vt:lpstr>Büyüme Faktörleri</vt:lpstr>
      <vt:lpstr>Kollajen Süngerler</vt:lpstr>
      <vt:lpstr>Bal Tedavisi </vt:lpstr>
      <vt:lpstr>Bal Tedavisi </vt:lpstr>
      <vt:lpstr>Flep ile Yaranın Kalıcı Olarak Kapatılması</vt:lpstr>
      <vt:lpstr>Cilt Eşdeğerleri İle Yara İyileşmesi</vt:lpstr>
      <vt:lpstr>PowerPoint Sunusu</vt:lpstr>
      <vt:lpstr>Drenaj sistemleri </vt:lpstr>
      <vt:lpstr>PowerPoint Sunusu</vt:lpstr>
      <vt:lpstr>OLGU  </vt:lpstr>
      <vt:lpstr>PowerPoint Sunusu</vt:lpstr>
      <vt:lpstr>ANCAK….</vt:lpstr>
      <vt:lpstr>PowerPoint Sunusu</vt:lpstr>
      <vt:lpstr>OLGU </vt:lpstr>
      <vt:lpstr>PowerPoint Sunusu</vt:lpstr>
      <vt:lpstr>PowerPoint Sunusu</vt:lpstr>
      <vt:lpstr>PowerPoint Sunusu</vt:lpstr>
      <vt:lpstr>PowerPoint Sunusu</vt:lpstr>
      <vt:lpstr>HEMŞİRELİK BAKIM PLANI</vt:lpstr>
      <vt:lpstr>HEMŞİRELİK BAKIMI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Yara bakımı ve güncel yaklaşımlar</dc:title>
  <dc:creator>DU</dc:creator>
  <cp:lastModifiedBy>User</cp:lastModifiedBy>
  <cp:revision>86</cp:revision>
  <dcterms:created xsi:type="dcterms:W3CDTF">2013-02-14T09:11:28Z</dcterms:created>
  <dcterms:modified xsi:type="dcterms:W3CDTF">2026-03-13T05:57:46Z</dcterms:modified>
</cp:coreProperties>
</file>