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8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1E9F-8203-4751-A3A2-C8EE4BA9C134}" type="datetimeFigureOut">
              <a:rPr lang="tr-TR" smtClean="0"/>
              <a:t>19.02.2026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FE31-840A-4C6D-89FB-2E6E3C55B233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90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1E9F-8203-4751-A3A2-C8EE4BA9C134}" type="datetimeFigureOut">
              <a:rPr lang="tr-TR" smtClean="0"/>
              <a:t>19.02.2026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FE31-840A-4C6D-89FB-2E6E3C55B2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897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1E9F-8203-4751-A3A2-C8EE4BA9C134}" type="datetimeFigureOut">
              <a:rPr lang="tr-TR" smtClean="0"/>
              <a:t>19.02.2026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FE31-840A-4C6D-89FB-2E6E3C55B2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92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1E9F-8203-4751-A3A2-C8EE4BA9C134}" type="datetimeFigureOut">
              <a:rPr lang="tr-TR" smtClean="0"/>
              <a:t>19.02.2026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FE31-840A-4C6D-89FB-2E6E3C55B2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520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1E9F-8203-4751-A3A2-C8EE4BA9C134}" type="datetimeFigureOut">
              <a:rPr lang="tr-TR" smtClean="0"/>
              <a:t>19.02.2026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FE31-840A-4C6D-89FB-2E6E3C55B233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720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1E9F-8203-4751-A3A2-C8EE4BA9C134}" type="datetimeFigureOut">
              <a:rPr lang="tr-TR" smtClean="0"/>
              <a:t>19.02.2026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FE31-840A-4C6D-89FB-2E6E3C55B2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95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1E9F-8203-4751-A3A2-C8EE4BA9C134}" type="datetimeFigureOut">
              <a:rPr lang="tr-TR" smtClean="0"/>
              <a:t>19.02.2026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FE31-840A-4C6D-89FB-2E6E3C55B2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028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1E9F-8203-4751-A3A2-C8EE4BA9C134}" type="datetimeFigureOut">
              <a:rPr lang="tr-TR" smtClean="0"/>
              <a:t>19.02.2026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FE31-840A-4C6D-89FB-2E6E3C55B2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671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1E9F-8203-4751-A3A2-C8EE4BA9C134}" type="datetimeFigureOut">
              <a:rPr lang="tr-TR" smtClean="0"/>
              <a:t>19.02.2026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FE31-840A-4C6D-89FB-2E6E3C55B2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996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A2A1E9F-8203-4751-A3A2-C8EE4BA9C134}" type="datetimeFigureOut">
              <a:rPr lang="tr-TR" smtClean="0"/>
              <a:t>19.02.2026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DFFE31-840A-4C6D-89FB-2E6E3C55B2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292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1E9F-8203-4751-A3A2-C8EE4BA9C134}" type="datetimeFigureOut">
              <a:rPr lang="tr-TR" smtClean="0"/>
              <a:t>19.02.2026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FE31-840A-4C6D-89FB-2E6E3C55B2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979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A2A1E9F-8203-4751-A3A2-C8EE4BA9C134}" type="datetimeFigureOut">
              <a:rPr lang="tr-TR" smtClean="0"/>
              <a:t>19.02.2026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EDFFE31-840A-4C6D-89FB-2E6E3C55B233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22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İNTERNET VE WEB TEKNOLOJİSİ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1.HAFTA </a:t>
            </a:r>
            <a:endParaRPr lang="tr-TR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1097280" y="502712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smtClean="0"/>
              <a:t>DR.ÖĞR.ÜYESİ SERHAT ATA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2158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CDB5A2DF-0F8F-45B3-9830-F735420BD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WEB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701F79BD-8F10-4AE3-813D-E59800C99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094200" cy="4023360"/>
          </a:xfrm>
        </p:spPr>
        <p:txBody>
          <a:bodyPr/>
          <a:lstStyle/>
          <a:p>
            <a:r>
              <a:rPr lang="tr-TR" dirty="0"/>
              <a:t>CERN ihtiyacından doğan ilk web sitesi 1991’de yayınlanmış, Web bu noktadan sonra CERN içi servis olmaktan çıkıp dünya çapında yayılmıştır. </a:t>
            </a:r>
          </a:p>
          <a:p>
            <a:r>
              <a:rPr lang="tr-TR" dirty="0"/>
              <a:t>HTML, </a:t>
            </a:r>
            <a:r>
              <a:rPr lang="tr-TR" dirty="0" err="1"/>
              <a:t>JavaScript</a:t>
            </a:r>
            <a:r>
              <a:rPr lang="tr-TR" dirty="0"/>
              <a:t> ve CSS gibi teknolojilerle web sayfaları statikten daha modern </a:t>
            </a:r>
            <a:r>
              <a:rPr lang="tr-TR" dirty="0" err="1"/>
              <a:t>portallara</a:t>
            </a:r>
            <a:r>
              <a:rPr lang="tr-TR" dirty="0"/>
              <a:t> dönüşmüştür. </a:t>
            </a:r>
          </a:p>
          <a:p>
            <a:r>
              <a:rPr lang="tr-TR" dirty="0" err="1"/>
              <a:t>Web’in</a:t>
            </a:r>
            <a:r>
              <a:rPr lang="tr-TR" dirty="0"/>
              <a:t> gelişimi Web 1.0, Web 2.0 ve Web 3.0 gibi kavramlarla açıklanmaktadır; dönüşümün özeti Web 1.0’dan Web 2.0’a geçiş, semantik/anlamsal webin doğuşu ve Web 3.0 entegrasyonudur.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376" y="1966701"/>
            <a:ext cx="42672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93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FB35C8E3-0DC1-4B82-81FE-A9C823468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Pazarlama ve WEB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6ED2AB85-8F88-4D5E-A6B6-4BF612202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68" y="1834717"/>
            <a:ext cx="5160301" cy="4023360"/>
          </a:xfrm>
        </p:spPr>
        <p:txBody>
          <a:bodyPr>
            <a:normAutofit fontScale="85000" lnSpcReduction="10000"/>
          </a:bodyPr>
          <a:lstStyle/>
          <a:p>
            <a:r>
              <a:rPr lang="tr-TR" dirty="0" err="1"/>
              <a:t>Web’in</a:t>
            </a:r>
            <a:r>
              <a:rPr lang="tr-TR" dirty="0"/>
              <a:t> ilk ortaya çıktığı 1990’lı yılların başında web siteleri tek yönlü iletişime izin vermektedir; bu yapı Web 1.0 olarak adlandırılmaktadır. </a:t>
            </a:r>
          </a:p>
          <a:p>
            <a:r>
              <a:rPr lang="tr-TR" dirty="0"/>
              <a:t>Web 1.0 döneminde internet bir bilgi otoyolu ve küresel sunucular ağında depolanan bilgi kaynakları ağı olarak görülmektedir. </a:t>
            </a:r>
          </a:p>
          <a:p>
            <a:r>
              <a:rPr lang="tr-TR" dirty="0"/>
              <a:t>Bu dönemde kullanıcı etkileşimi sınırlıdır; web siteleri çoğunlukla HTML ile oluşturulmuş statik bilgi </a:t>
            </a:r>
            <a:r>
              <a:rPr lang="tr-TR" dirty="0" err="1"/>
              <a:t>portallarıdır</a:t>
            </a:r>
            <a:r>
              <a:rPr lang="tr-TR" dirty="0"/>
              <a:t>. </a:t>
            </a:r>
          </a:p>
          <a:p>
            <a:r>
              <a:rPr lang="tr-TR" dirty="0"/>
              <a:t>Web 1.0 anlayışında kullanıcı pasif içerik tüketicisidir. Bu dönemin internet pazarlama yaklaşımı ürün odaklıdır. </a:t>
            </a:r>
          </a:p>
          <a:p>
            <a:r>
              <a:rPr lang="tr-TR" dirty="0"/>
              <a:t>Web 2.0 ile birlikte internet artık bir bilgi deposu değil, bir platform olarak konumlanmaktadır. Web 2.0, pazarlama anlayışını ürün odaklı yaklaşımdan katılımcı ve değer odaklı yaklaşıma taşımaktadır.</a:t>
            </a:r>
          </a:p>
        </p:txBody>
      </p:sp>
      <p:pic>
        <p:nvPicPr>
          <p:cNvPr id="10242" name="Picture 2" descr="What is Digital Marketing? Type of Channels and Comprehensive Strategy -  Monash University, Indones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513" y="1834718"/>
            <a:ext cx="5640636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416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FADB5506-C644-49A3-BA07-49DEDED32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Pazarlama ve WEB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597AFD53-9174-4FF8-BCB9-4F77C98B8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97" y="1819719"/>
            <a:ext cx="7510428" cy="4351338"/>
          </a:xfrm>
        </p:spPr>
        <p:txBody>
          <a:bodyPr>
            <a:normAutofit fontScale="92500"/>
          </a:bodyPr>
          <a:lstStyle/>
          <a:p>
            <a:r>
              <a:rPr lang="tr-TR" sz="2400" dirty="0"/>
              <a:t>İnternet, statik yapıdan dinamik ve etkileşimli yapıya geçmektedir.</a:t>
            </a:r>
          </a:p>
          <a:p>
            <a:r>
              <a:rPr lang="tr-TR" sz="2400" dirty="0"/>
              <a:t>Web 1.0 ve Web 2.0 arasında mimari yapı, ağ mantığı, içerik türü, strateji, yazılım modeli, hizmet modeli ve hedef teknoloji açısından temel farklılıklar bulunmaktadır.</a:t>
            </a:r>
          </a:p>
          <a:p>
            <a:r>
              <a:rPr lang="tr-TR" sz="2400" dirty="0"/>
              <a:t>Web 2.0 döneminde ağ yapısının merkezinde insan ilişkileri ve etkileşim yer almaktadır.</a:t>
            </a:r>
          </a:p>
          <a:p>
            <a:r>
              <a:rPr lang="tr-TR" sz="2400" dirty="0"/>
              <a:t>Yazılım ürün olmaktan çıkmakta, hizmet olarak sunulmaktadır.</a:t>
            </a:r>
          </a:p>
          <a:p>
            <a:r>
              <a:rPr lang="tr-TR" sz="2400" dirty="0"/>
              <a:t>İstemci-sunucu modeli yerini bulut bilişim odaklı modellere bırakmaktadır.</a:t>
            </a:r>
          </a:p>
          <a:p>
            <a:r>
              <a:rPr lang="tr-TR" sz="2400" dirty="0"/>
              <a:t>Statik web siteleri yerini sosyal ağlara bırakmaktadır.</a:t>
            </a:r>
          </a:p>
          <a:p>
            <a:endParaRPr lang="tr-TR" sz="2400" dirty="0"/>
          </a:p>
        </p:txBody>
      </p:sp>
      <p:pic>
        <p:nvPicPr>
          <p:cNvPr id="11266" name="Picture 2" descr="Digital Marketing Strategies Archives – Southern California News Group  (SCNG) | Exclusive Local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66" y="1767522"/>
            <a:ext cx="4052868" cy="445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031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A8BA33E0-2A25-493F-96AB-4D02D47BB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Web 2.0 Teknolojilerinin Pazarlama Alanına Etkileri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DFF35433-C8CC-4AC4-839A-B96778A225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00304" y="1942852"/>
            <a:ext cx="5957277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Web 2.0 uygulamaları bilginin sunuculardan değil bireylerden üretildiği küresel bir insan ağı oluşturmaktadır.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Web 2.0’ın temel farkı iş birliği ve kullanıcı katılımıdır.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Bloglar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wikiler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RSS, sosyal referans sistemleri Web 2.0’ın temel bileşenleri arasında yer almaktadır.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Web 2.0, kullanıcı deneyimini, bilgisini ve pazar gücünü genişleten açık ve etkileşimli uygulamalar bütünüdür.</a:t>
            </a:r>
          </a:p>
        </p:txBody>
      </p:sp>
      <p:pic>
        <p:nvPicPr>
          <p:cNvPr id="12290" name="Picture 2" descr="What is Web Marketing and why is it important in the tourism sector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581" y="1850833"/>
            <a:ext cx="5767092" cy="429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231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05CA8855-A23A-440A-A70F-886427A86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Web 2.0 Teknolojilerinin Pazarlama Alanına Etkileri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C8CC17D0-E8D9-4FDB-9662-565F6242D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458" y="1902743"/>
            <a:ext cx="6036325" cy="4351338"/>
          </a:xfrm>
        </p:spPr>
        <p:txBody>
          <a:bodyPr/>
          <a:lstStyle/>
          <a:p>
            <a:r>
              <a:rPr lang="tr-TR" dirty="0"/>
              <a:t>Bu dönemde tüketici pasif değil, aktif ve üretken bir aktördür. Kullanıcılar içerik üretmekte, düzenlemekte ve paylaşmaktadır. </a:t>
            </a:r>
          </a:p>
          <a:p>
            <a:r>
              <a:rPr lang="tr-TR" dirty="0"/>
              <a:t>Web 2.0 yalnızca sosyal bir dönüşüm değil, pazarlama süreçlerini dönüştüren bir yapıdır. </a:t>
            </a:r>
          </a:p>
          <a:p>
            <a:r>
              <a:rPr lang="tr-TR" dirty="0"/>
              <a:t>Tüketici yorumları, geri bildirimler ve deneyimler pazarlama sürecinin parçası hâline gelmektedir. </a:t>
            </a:r>
          </a:p>
          <a:p>
            <a:r>
              <a:rPr lang="tr-TR" dirty="0"/>
              <a:t>Sosyal medya ile birlikte Web, bilgi okumaktan ziyade tartışma, paylaşma ve iş birliği platformuna dönüşmektedir.</a:t>
            </a:r>
          </a:p>
        </p:txBody>
      </p:sp>
      <p:pic>
        <p:nvPicPr>
          <p:cNvPr id="13314" name="Picture 2" descr="What is Internet Marketing? Your Guide to Today's Online Mark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137" y="1902743"/>
            <a:ext cx="5233013" cy="388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809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6ED3B8C0-BDF9-4128-BF12-88981706D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Web 2.0 Teknolojilerinin Pazarlama Alanına Etkileri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8CDE2655-4EB0-4691-BB52-B77963661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302" y="1823700"/>
            <a:ext cx="4818778" cy="4023360"/>
          </a:xfrm>
        </p:spPr>
        <p:txBody>
          <a:bodyPr>
            <a:normAutofit fontScale="85000" lnSpcReduction="10000"/>
          </a:bodyPr>
          <a:lstStyle/>
          <a:p>
            <a:r>
              <a:rPr lang="tr-TR" dirty="0"/>
              <a:t>Küçük işletmeler sosyal medya araçları ile marka güçlendirme, itibar yönetimi ve geri bildirim toplama imkânı elde etmektedir. </a:t>
            </a:r>
          </a:p>
          <a:p>
            <a:r>
              <a:rPr lang="tr-TR" dirty="0"/>
              <a:t>Youtube, </a:t>
            </a:r>
            <a:r>
              <a:rPr lang="tr-TR" dirty="0" err="1"/>
              <a:t>Twitter</a:t>
            </a:r>
            <a:r>
              <a:rPr lang="tr-TR" dirty="0"/>
              <a:t>, Facebook, </a:t>
            </a:r>
            <a:r>
              <a:rPr lang="tr-TR" dirty="0" err="1"/>
              <a:t>bloglar</a:t>
            </a:r>
            <a:r>
              <a:rPr lang="tr-TR" dirty="0"/>
              <a:t>, </a:t>
            </a:r>
            <a:r>
              <a:rPr lang="tr-TR" dirty="0" err="1"/>
              <a:t>podcastler</a:t>
            </a:r>
            <a:r>
              <a:rPr lang="tr-TR" dirty="0"/>
              <a:t> ve forumlar yeni pazarlama alanları oluşturmaktadır. </a:t>
            </a:r>
          </a:p>
          <a:p>
            <a:r>
              <a:rPr lang="tr-TR" dirty="0"/>
              <a:t>Web 2.0 araçları; </a:t>
            </a:r>
          </a:p>
          <a:p>
            <a:r>
              <a:rPr lang="tr-TR" dirty="0"/>
              <a:t>İş tekliflerini tanıtmak </a:t>
            </a:r>
          </a:p>
          <a:p>
            <a:r>
              <a:rPr lang="tr-TR" dirty="0"/>
              <a:t>Paydaşlarla iletişim kurmak </a:t>
            </a:r>
          </a:p>
          <a:p>
            <a:r>
              <a:rPr lang="tr-TR" dirty="0"/>
              <a:t>Ürün ve hizmetleri markalaştırmak </a:t>
            </a:r>
          </a:p>
          <a:p>
            <a:r>
              <a:rPr lang="tr-TR" dirty="0"/>
              <a:t>Şirket profilini yükseltmek </a:t>
            </a:r>
          </a:p>
          <a:p>
            <a:r>
              <a:rPr lang="tr-TR" dirty="0"/>
              <a:t>Pazar araştırması yapmak </a:t>
            </a:r>
          </a:p>
          <a:p>
            <a:r>
              <a:rPr lang="tr-TR" dirty="0"/>
              <a:t>Müşteri geri bildirimi almak amacıyla kullanılmaktadır.</a:t>
            </a:r>
          </a:p>
        </p:txBody>
      </p:sp>
      <p:pic>
        <p:nvPicPr>
          <p:cNvPr id="14338" name="Picture 2" descr="What is Internet Marketing? Definition, Tips, and Benef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245" y="1869727"/>
            <a:ext cx="6046921" cy="414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260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5F85F401-3191-45B1-9D62-D4383FB32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Web 2.0 Teknolojilerinin Pazarlama Alanına Etkileri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460A967A-194C-42AC-9621-90F3C19AEF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00077" y="1741030"/>
            <a:ext cx="567427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Web 2.0, işletmeler için hem fırsatlar hem de zorluklar doğurmaktadır.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altLang="tr-T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 yapı yalnızca yeni bir medya kanalı değil, medyanın işleyiş biçiminde yapısal bir değişimi temsil etmektedir.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tr-TR" altLang="tr-T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Tüketiciler içerikle ve birbirleriyle istedikleri zaman ve şekilde etkileşim kurabilmektedir.</a:t>
            </a:r>
          </a:p>
        </p:txBody>
      </p:sp>
      <p:pic>
        <p:nvPicPr>
          <p:cNvPr id="15362" name="Picture 2" descr="5 Of The Most Effective B2B Digital Marketing Strateg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62" y="1850834"/>
            <a:ext cx="6067088" cy="387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611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A050EF3F-38A6-4E71-91DF-4CDD344F0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1610" cy="1325563"/>
          </a:xfrm>
        </p:spPr>
        <p:txBody>
          <a:bodyPr/>
          <a:lstStyle/>
          <a:p>
            <a:r>
              <a:rPr lang="es-ES" dirty="0"/>
              <a:t>İnternetin Geleceği: Web 3.0 ve Pazarlama</a:t>
            </a:r>
            <a:endParaRPr lang="tr-TR" dirty="0"/>
          </a:p>
        </p:txBody>
      </p:sp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622C7653-5BB7-42A6-B9DE-FB062728B2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13040" y="1944320"/>
            <a:ext cx="5976744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Web 2.0 günlük yaşamın vazgeçilmez parçası hâline gelmiş olsa da Web 3.0, Web 4.0 ve Web 5.0 kavramları gündeme gelmektedir.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Web 3.0’ın temel özelliği anlamın (semantik yapı) ön plana çıkmasıdır.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Web 3.0; yapay zekâ, anlamsal veri ilişkileri ve kişiselleştirmeyi içermektedir.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Web 3.0 ile birlikte internet daha akıllı ve daha bağlantılı veri ağına dönüşmektedir.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Firmalar veri ambarı, veri madenciliği ve CRM teknikleri ile müşteri verilerini analiz edebilmektedir.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Web3 kavramı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merkeziyetsiz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internet fikrine dayanmaktadır.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Web3, büyük teknoloji şirketlerinin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merkezîleştirici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etkisine alternatif olarak ortaya çıkmaktadır.</a:t>
            </a:r>
          </a:p>
        </p:txBody>
      </p:sp>
      <p:pic>
        <p:nvPicPr>
          <p:cNvPr id="16386" name="Picture 2" descr="Life, Death and Internet Marketing 2019 - 5ive Media Pte Lt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324" y="1944319"/>
            <a:ext cx="5156486" cy="424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065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926EA2E9-AB53-4C99-8F1F-7309559D5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İnternetin Geleceği: Web 3.0 ve Pazarlama</a:t>
            </a:r>
            <a:endParaRPr lang="tr-TR" dirty="0"/>
          </a:p>
        </p:txBody>
      </p:sp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FAA42193-863F-4054-8CAA-076F83AE3D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87357" y="2164906"/>
            <a:ext cx="675242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Web3 altyapısında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blokzincir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teknolojisi yer almaktadır.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Metaverse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artırılmış gerçeklik ve sanal gerçeklik teknolojileri Web3 ile ilişkilendirilmektedir.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Blokzincir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merkezi olmayan, dağıtılmış defter sistemidir.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Web3’te: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Merkeziyetsizlik</a:t>
            </a: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Akıllı sözleşmeler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DAO 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tr-TR" altLang="tr-TR" sz="1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Merkeziyetsiz</a:t>
            </a:r>
            <a:r>
              <a:rPr lang="tr-TR" altLang="tr-TR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tr-TR" altLang="tr-TR" sz="1800" dirty="0">
                <a:solidFill>
                  <a:schemeClr val="tx1"/>
                </a:solidFill>
                <a:latin typeface="Arial" panose="020B0604020202020204" pitchFamily="34" charset="0"/>
              </a:rPr>
              <a:t>Otonom </a:t>
            </a:r>
            <a:r>
              <a:rPr lang="tr-TR" altLang="tr-TR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Organizasyon) yapıları</a:t>
            </a: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tr-TR" altLang="tr-T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NFT’ler</a:t>
            </a:r>
            <a:r>
              <a:rPr lang="tr-TR" altLang="tr-TR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tr-TR" altLang="tr-TR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(Değiştirilemez </a:t>
            </a:r>
            <a:r>
              <a:rPr lang="tr-TR" altLang="tr-TR" sz="1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token</a:t>
            </a:r>
            <a:r>
              <a:rPr lang="tr-TR" altLang="tr-TR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Kripto para sistemleri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Metaverse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ortamları</a:t>
            </a:r>
            <a:r>
              <a:rPr kumimoji="0" lang="tr-TR" altLang="tr-TR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ön 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plana çıkmaktadır.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410" name="Picture 2" descr="Digital marketing internet marketing and online branding background |  Premium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645" y="1887103"/>
            <a:ext cx="5253706" cy="441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045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0A477EAB-4248-4B2F-A3DC-3366540C6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İnternetin Geleceği: Web 3.0 ve Pazarlama</a:t>
            </a:r>
            <a:endParaRPr lang="tr-TR" dirty="0"/>
          </a:p>
        </p:txBody>
      </p:sp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4F07D64D-8637-4A0A-92C1-C845D16C71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23421" y="1690062"/>
            <a:ext cx="6806938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Kullanıcılar verilerini kontrol edebilmekte ve merkezi veri tabanlarına bağımlı olmamaktadır.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Web3, gelişmiş şifreleme ve yetkilendirme mekanizmaları kullanmaktadır.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Yapay zekâ ve makine öğrenimi içerik üretiminde ve veri analizinde kullanılmaktadır.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NFT’ler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dijital varlıkların benzersizliğini temsil etmektedir.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Metaverse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üç boyutlu sanal dünyalarda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avatar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temelli etkileşimi ifade etmektedir.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Büyük markalar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metaverse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platformlarında dijital varlık ve NFT satışları yapmaya başlamıştır.</a:t>
            </a:r>
          </a:p>
        </p:txBody>
      </p:sp>
    </p:spTree>
    <p:extLst>
      <p:ext uri="{BB962C8B-B14F-4D97-AF65-F5344CB8AC3E}">
        <p14:creationId xmlns:p14="http://schemas.microsoft.com/office/powerpoint/2010/main" val="347000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4FDE188A-53EE-4BEA-B5B0-E624294B9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95" y="0"/>
            <a:ext cx="10515600" cy="1325563"/>
          </a:xfrm>
        </p:spPr>
        <p:txBody>
          <a:bodyPr/>
          <a:lstStyle/>
          <a:p>
            <a:pPr algn="ctr"/>
            <a:r>
              <a:rPr lang="tr-TR" dirty="0"/>
              <a:t>İnternet</a:t>
            </a:r>
          </a:p>
        </p:txBody>
      </p:sp>
      <p:sp>
        <p:nvSpPr>
          <p:cNvPr id="9" name="İçerik Yer Tutucusu 8">
            <a:extLst>
              <a:ext uri="{FF2B5EF4-FFF2-40B4-BE49-F238E27FC236}">
                <a16:creationId xmlns="" xmlns:a16="http://schemas.microsoft.com/office/drawing/2014/main" id="{711D2321-E8E1-4370-863B-63DAB2114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13" y="1936377"/>
            <a:ext cx="7061462" cy="4351338"/>
          </a:xfrm>
        </p:spPr>
        <p:txBody>
          <a:bodyPr>
            <a:noAutofit/>
          </a:bodyPr>
          <a:lstStyle/>
          <a:p>
            <a:r>
              <a:rPr lang="tr-TR" sz="2000" dirty="0"/>
              <a:t>İnternet, günümüzde en etkili iletişim teknolojilerinden biri hâline gelmiştir ve gelişimi çok hızlı ilerlemektedir. </a:t>
            </a:r>
          </a:p>
          <a:p>
            <a:r>
              <a:rPr lang="tr-TR" sz="2000" dirty="0"/>
              <a:t>6 Ağustos 1991’de </a:t>
            </a:r>
            <a:r>
              <a:rPr lang="tr-TR" sz="2000" dirty="0" err="1"/>
              <a:t>CERN’de</a:t>
            </a:r>
            <a:r>
              <a:rPr lang="tr-TR" sz="2000" dirty="0"/>
              <a:t> ilk web sitesinin yayınlanmasıyla birlikte web, küresel ölçekte yayılmaya başlamıştır. </a:t>
            </a:r>
          </a:p>
          <a:p>
            <a:r>
              <a:rPr lang="tr-TR" sz="2000" dirty="0"/>
              <a:t>Web sitesi sayısı kısa sürede çok büyümüştür: 1995’te 23 bin iken 2012’de 644 milyonun üzerine çıkmış, 2021’de yaklaşık 2 milyara ulaşmıştır.</a:t>
            </a:r>
          </a:p>
          <a:p>
            <a:r>
              <a:rPr lang="tr-TR" sz="2000" dirty="0"/>
              <a:t> İnternetin ekonomik etkisi özellikle e-ticarette net biçimde görülmektedir: ABD’de internet kaynaklı satış gelirleri 1995’te ihmal edilebilir düzeydeyken 2011’de 256 milyar dolara yükselmiştir. </a:t>
            </a:r>
          </a:p>
          <a:p>
            <a:r>
              <a:rPr lang="tr-TR" sz="2000" dirty="0"/>
              <a:t>ABD e-ticaret pazarı 2022’de yaklaşık 875 milyar olmuştur. Dünya e-ticaret hacmi 2014’te yaklaşık 1,3 trilyon dolarken 2021’de yaklaşık 5 trilyon dolara çıkmıştır.</a:t>
            </a:r>
          </a:p>
        </p:txBody>
      </p:sp>
      <p:pic>
        <p:nvPicPr>
          <p:cNvPr id="1026" name="Picture 2" descr="İnternet ne zaman icat edildi? - Teknoloji Haberle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487" y="1774442"/>
            <a:ext cx="4560984" cy="442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585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1215AC9C-1791-4D77-8153-8352C778D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İnternetin Geleceği: Web 3.0 ve Pazarlama</a:t>
            </a:r>
            <a:endParaRPr lang="tr-TR" dirty="0"/>
          </a:p>
        </p:txBody>
      </p:sp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CD2C6463-096E-4517-92ED-C01D0EDB33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108468"/>
            <a:ext cx="914478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Blokzincir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pazarlama alanında güven, şeffaflık, veri kalitesi ve maliyet avantajı sağlamaktadır.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Tıklama dolandırıcılığıyla mücadele, veri güvenliği ve şeffaflık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blokzincirin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katkıları arasında yer almaktadır.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Mikro ödemeler ile kullanıcılar verilerini doğrudan paylaşabilmektedir.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Akıllı sözleşmeler abonelik ve ödül sistemlerinde kullanılabilmektedir.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Web3 teknolojileri işletmeler için yeni büyüme alanları oluşturmaktadır.</a:t>
            </a:r>
          </a:p>
        </p:txBody>
      </p:sp>
    </p:spTree>
    <p:extLst>
      <p:ext uri="{BB962C8B-B14F-4D97-AF65-F5344CB8AC3E}">
        <p14:creationId xmlns:p14="http://schemas.microsoft.com/office/powerpoint/2010/main" val="3074835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="" xmlns:a16="http://schemas.microsoft.com/office/drawing/2014/main" id="{C9CE0F55-58FF-49D2-9CD5-04086A2E8C1A}"/>
              </a:ext>
            </a:extLst>
          </p:cNvPr>
          <p:cNvSpPr txBox="1">
            <a:spLocks/>
          </p:cNvSpPr>
          <p:nvPr/>
        </p:nvSpPr>
        <p:spPr>
          <a:xfrm>
            <a:off x="923041" y="1106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İnternet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B1EE57B3-A57C-4D88-990D-333355B4C459}"/>
              </a:ext>
            </a:extLst>
          </p:cNvPr>
          <p:cNvSpPr/>
          <p:nvPr/>
        </p:nvSpPr>
        <p:spPr>
          <a:xfrm>
            <a:off x="142387" y="1565634"/>
            <a:ext cx="693498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/>
              <a:t>2026’da </a:t>
            </a:r>
            <a:r>
              <a:rPr lang="tr-TR" sz="2000" dirty="0"/>
              <a:t>dünya e-ticaret hacminin 7 trilyon doları aşacağı öngörülmektedir.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Bu büyüme, internet pazarlamacılığı ve e-ticaretin uzun vadede geleneksel pazarlama kanallarının önüne geçeceğini göstermektedir.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Teknoloji ile pazarlama birbirinden kopuk değildir; teknolojik gelişmeler pazarlama faaliyetlerini daha yenilikçi, daha etkileşimli ve daha kişiselleştirilmiş bir yapıya taşımaktadır.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Pazarlama denince ilk akla gelenler genellikle geleneksel reklam araçlarıdır; ancak pazarlamacılar reklam, doğrudan pazarlama, internet/etkileşimli pazarlama, satış promosyonu, kişisel satış ve halkla ilişkiler gibi birçok aracı birlikte kullanmaktadır. </a:t>
            </a:r>
          </a:p>
        </p:txBody>
      </p:sp>
      <p:pic>
        <p:nvPicPr>
          <p:cNvPr id="2050" name="Picture 2" descr="Tương lai internet Việt Nam hứa hẹn nhiều đột phá nhờ công nghệ mớ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471" y="1428315"/>
            <a:ext cx="4482527" cy="465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759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="" xmlns:a16="http://schemas.microsoft.com/office/drawing/2014/main" id="{E6110371-89CE-4487-B6D1-C170DE118C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İnternet</a:t>
            </a:r>
          </a:p>
        </p:txBody>
      </p:sp>
      <p:sp>
        <p:nvSpPr>
          <p:cNvPr id="7" name="İçerik Yer Tutucusu 6">
            <a:extLst>
              <a:ext uri="{FF2B5EF4-FFF2-40B4-BE49-F238E27FC236}">
                <a16:creationId xmlns="" xmlns:a16="http://schemas.microsoft.com/office/drawing/2014/main" id="{838E7227-BAB5-45A2-9578-31AB4E1B5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712" y="1891726"/>
            <a:ext cx="5353280" cy="4351338"/>
          </a:xfrm>
        </p:spPr>
        <p:txBody>
          <a:bodyPr>
            <a:normAutofit fontScale="70000" lnSpcReduction="20000"/>
          </a:bodyPr>
          <a:lstStyle/>
          <a:p>
            <a:r>
              <a:rPr lang="tr-TR" sz="2000" dirty="0"/>
              <a:t>Web teknolojilerinin ilerlemesiyle internetin tanıtım amaçlı kullanım potansiyeli artmıştır; bunun temel kırılması kontrolün kullanıcıya kaymasıdır. Bu dönüşüm Web 2.0 ile doğrudan ilişkilidir. </a:t>
            </a:r>
          </a:p>
          <a:p>
            <a:r>
              <a:rPr lang="tr-TR" sz="2000" dirty="0"/>
              <a:t>İnternet artık yalnızca bilgi edinme aracı değildir; firmaların müşteri hakkında daha fazla veri toplamasına, daha etkili iletişim kurmasına, ürün/hizmet/marka tanıtmasına ve pazarlamasına yeni bir alan açmaktadır.</a:t>
            </a:r>
          </a:p>
          <a:p>
            <a:r>
              <a:rPr lang="tr-TR" sz="2000" dirty="0"/>
              <a:t>İnternetin sürekli değişen yapısı rekabet avantajı üretmekte, yeni iş ilişkilerini kolaylaştırmakta ve işletmelere sınır ötesi pazarlara açılma fırsatı vermektedir. </a:t>
            </a:r>
          </a:p>
          <a:p>
            <a:r>
              <a:rPr lang="tr-TR" sz="2000" dirty="0"/>
              <a:t>İnternet pazarlaması yalnızca bir kanal değil, aynı zamanda farklı bir pazarlama tekniği gibi çalışabilmektedir; kurumsal marka bilinirliğini artırmakta ve müşteriyle sürekli etkileşimi mümkün kılmaktadır. </a:t>
            </a:r>
          </a:p>
          <a:p>
            <a:r>
              <a:rPr lang="tr-TR" sz="2000" dirty="0" err="1"/>
              <a:t>Web’in</a:t>
            </a:r>
            <a:r>
              <a:rPr lang="tr-TR" sz="2000" dirty="0"/>
              <a:t> Web 1.0’dan Web 3.0’a </a:t>
            </a:r>
            <a:r>
              <a:rPr lang="tr-TR" sz="2000" dirty="0" err="1"/>
              <a:t>evrilmesi</a:t>
            </a:r>
            <a:r>
              <a:rPr lang="tr-TR" sz="2000" dirty="0"/>
              <a:t>, işletmelerin pazarlama strateji ve araçlarında radikal değişim yaratmıştır.</a:t>
            </a:r>
          </a:p>
          <a:p>
            <a:r>
              <a:rPr lang="tr-TR" sz="2000" dirty="0" err="1"/>
              <a:t>BİT’lerin</a:t>
            </a:r>
            <a:r>
              <a:rPr lang="tr-TR" sz="2000" dirty="0"/>
              <a:t> gelişimi ve internetin evrimi, firmaların yapısını ve karar verme süreçlerini etkilemektedir; sosyal ağlar ve Web 3.0’ın geliştiği yeni ekonomik-sosyal düzende bu dönüşümü anlamak rekabet gücü için kritik hâle gelmektedir.</a:t>
            </a:r>
          </a:p>
        </p:txBody>
      </p:sp>
      <p:pic>
        <p:nvPicPr>
          <p:cNvPr id="3074" name="Picture 2" descr="5 dicas sobre o que deve ser considerado ao escolher um provedor de int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79" y="1737361"/>
            <a:ext cx="5870889" cy="450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85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="" xmlns:a16="http://schemas.microsoft.com/office/drawing/2014/main" id="{94AB3883-DDF3-40C7-9E7A-E46DB7E69B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İnternet ve Web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929BD1B1-ED29-4BEF-ACFF-2385637A8D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0298" y="1952298"/>
            <a:ext cx="672948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İnternet, modern çağın en önemli buluşlarından biri olarak görülmektedir.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altLang="tr-T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Sanayi devrimi; buhar makinesi, telgraf ve radyo gibi bileşenlerle teknolojik yeniliklerin zeminini hazırlamıştır.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altLang="tr-T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Sanayiye dayalı ticaret, iletişim araçları ve savaşlar dünyayı merkezîleşmeye doğru itmiş; hiyerarşik düzeni güçlendirmiştir.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altLang="tr-T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İnternetin doğurduğu dijital çağ ise bundan farklı bir yapı taşımaktadır: somut bir merkezî nokta bulunmamakta, iç içe geçmiş ağlardan oluşan dağıtık bir yapı ortaya çıkmaktadır.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altLang="tr-T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İnternetin gelişimi tek bir plana, tek bir bilimsel çalışmaya ya da tesadüfe bağlanmamaktadır; mühendislik araştırmaları, kullanıcı kültürü, girişimler, devlete meydan okuma, küresel rekabet ve yeni iletişim kanalları gibi birçok unsur birlikte etkili olmaktadır.</a:t>
            </a:r>
            <a:endParaRPr kumimoji="0" lang="tr-TR" altLang="tr-T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İnternet Nedir? Web Sayfası Nedir? Web Sitesi Nedir? Web Adresi Nedir?  Domain Nedir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028" y="1846835"/>
            <a:ext cx="4273206" cy="425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116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0B3AEE2C-5735-4E7D-A0E8-9365561B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tr-TR" dirty="0"/>
              <a:t>İnternetin Ortaya Çıkışı ve Tarihsel Gelişimi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8537B012-64AF-442D-94A9-3EC8D7AA98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9613" y="1867280"/>
            <a:ext cx="5398141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İnternet tarihinin anlatımında en yaygın başlangıç noktası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ARPANET’tir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1960’ların başında ABD’de finanse edilen bu proje internetin erken omurgasını kurmuştur.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Buna rağmen internetin kökenini tek bir tarihe sıkıştırmak doğru değildir; interneti oluşturan altyapının her bileşeni için teknik ve sosyal öncüller bulunmaktadır.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Tesla’nın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erken dönem öngörüleri ve H. G.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Wells’in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“Dünya Beyni” fikri, ağ mantığına dair düşünsel zemini göstermektedir.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Vannevar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Bush’un 1945’teki yaklaşımı, bilginin depolanması ve ilişkiler üzerinden hızlı sorgulanması fikrini güçlendirmektedir (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memex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</a:t>
            </a:r>
          </a:p>
        </p:txBody>
      </p:sp>
      <p:pic>
        <p:nvPicPr>
          <p:cNvPr id="5122" name="Picture 2" descr="How ARPANET Works | HowStuffWo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019" y="1956962"/>
            <a:ext cx="5385911" cy="388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812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="" xmlns:a16="http://schemas.microsoft.com/office/drawing/2014/main" id="{8942D49F-5FF1-4BD5-A465-5F6A811D6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İnternetin Ortaya Çıkışı ve Tarihsel Gelişimi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BFCD9EAA-8BAA-4D05-A26E-D5FA1CC2C7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9221" y="1737360"/>
            <a:ext cx="746851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İnternetin itici gücü Soğuk Savaş bağlamında da okunmaktadır: nükleer saldırı koşullarında iletişimi sürdürebilecek bir yöntem ihtiyacı belirleyici bir rol üstlenmiştir.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1950’lerde bilgisayarların gelişmesi de internetin doğuşunda temel faktörler arasında yer almaktadır.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İnternet, bağımsız bilgisayar topluluklarını birbirine bağlayan bir iletişim ağı olarak kavranmaktadır.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Tarihsel gelişim iki aşamada okunmaktadır: (i) ağ teknolojisi ve internet protokollerinin doğuşu, (ii) kültürden ticarete kadar toplumu dönüştüren Web/WWW teknolojilerinin ortaya çıkışı.</a:t>
            </a:r>
          </a:p>
        </p:txBody>
      </p:sp>
      <p:pic>
        <p:nvPicPr>
          <p:cNvPr id="6146" name="Picture 2" descr="www Nedir? www Açılımı Nedir? | Kar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318" y="1737360"/>
            <a:ext cx="4661422" cy="444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428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="" xmlns:a16="http://schemas.microsoft.com/office/drawing/2014/main" id="{8942D49F-5FF1-4BD5-A465-5F6A811D6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İnternet Protokolleri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EB07D572-1162-4D96-B043-C7930705E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183" y="1845734"/>
            <a:ext cx="7077236" cy="4023360"/>
          </a:xfrm>
        </p:spPr>
        <p:txBody>
          <a:bodyPr>
            <a:normAutofit/>
          </a:bodyPr>
          <a:lstStyle/>
          <a:p>
            <a:r>
              <a:rPr lang="tr-TR" dirty="0"/>
              <a:t>İnterneti anlamanın ilk şartı protokol kavramını bilmektir. Protokoller, internet üzerinde verinin taşınmasını ve paketlerin doğru adrese yönlendirilmesini sağlamaktadır. </a:t>
            </a:r>
          </a:p>
          <a:p>
            <a:r>
              <a:rPr lang="tr-TR" dirty="0"/>
              <a:t>Ağdaki her cihaz iletişim kurabilmek için protokol kullanmaktadır; iletişim prosedürleri ve kuralları bu protokollerle belirlenmektedir. </a:t>
            </a:r>
          </a:p>
          <a:p>
            <a:r>
              <a:rPr lang="tr-TR" dirty="0"/>
              <a:t>IP, internet protokollerinin temelidir; yönlendirme gibi ağ işlemleri IP üzerinden yürümektedir. IP ile uygulamalar arasında bağlantı kuran iki ana protokol TCP ve </a:t>
            </a:r>
            <a:r>
              <a:rPr lang="tr-TR" dirty="0" err="1"/>
              <a:t>UDP’dir</a:t>
            </a:r>
            <a:r>
              <a:rPr lang="tr-TR" dirty="0"/>
              <a:t>; TCP’nin ağırlığı nedeniyle “TCP/IP” ifadesi yaygın kullanılmaktadır. FTP ve HTTP gibi uygulama protokolleri internet standardı hâline gelmiştir. 1960’lardan 1980’lerin sonuna uzanan süreçte donanım ve yazılım protokollerindeki gelişmeler </a:t>
            </a:r>
            <a:r>
              <a:rPr lang="tr-TR" dirty="0" err="1"/>
              <a:t>Web’in</a:t>
            </a:r>
            <a:r>
              <a:rPr lang="tr-TR" dirty="0"/>
              <a:t> ortaya çıkışını mümkün kılmıştır.</a:t>
            </a:r>
          </a:p>
        </p:txBody>
      </p:sp>
      <p:pic>
        <p:nvPicPr>
          <p:cNvPr id="7170" name="Picture 2" descr="IP (İnternet Protokolü) Nedir? - Turknet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857" y="1845734"/>
            <a:ext cx="4252512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398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3034E969-6C99-487E-A4E4-20418FA4E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WEB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39663930-52C2-405F-9BCF-64F0F66A96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77651" y="1737360"/>
            <a:ext cx="642043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Web (WWW), internet üzerinde birbirine bağlantılı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hiper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metin dokümanlardan oluşan bir bilgi sistemidir.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Tim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Berners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-Lee,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CERN’de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araştırmacıların doküman paylaşımını kolaylaştırmak amacıyla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Web’in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temellerini kurmuştur.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1991’de HTML geliştirilmiş ve WWW sistemi kurulmuştur.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Web’in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temel iddiası “evrensel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erişim”dir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nerede olunduğundan, hangi platform ya da işletim sistemi kullanıldığından bağımsız erişim mümkün hâle gelmektedir.</a:t>
            </a:r>
          </a:p>
        </p:txBody>
      </p:sp>
      <p:pic>
        <p:nvPicPr>
          <p:cNvPr id="8194" name="Picture 2" descr="3d Rendering Www Text Global Arkivillustrasjon 1576230745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032" y="1816215"/>
            <a:ext cx="4901167" cy="444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389204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</TotalTime>
  <Words>1603</Words>
  <Application>Microsoft Office PowerPoint</Application>
  <PresentationFormat>Geniş ekran</PresentationFormat>
  <Paragraphs>125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Geçmişe bakış</vt:lpstr>
      <vt:lpstr>İNTERNET VE WEB TEKNOLOJİSİ</vt:lpstr>
      <vt:lpstr>İnternet</vt:lpstr>
      <vt:lpstr>PowerPoint Sunusu</vt:lpstr>
      <vt:lpstr>İnternet</vt:lpstr>
      <vt:lpstr>İnternet ve Web</vt:lpstr>
      <vt:lpstr>İnternetin Ortaya Çıkışı ve Tarihsel Gelişimi</vt:lpstr>
      <vt:lpstr>İnternetin Ortaya Çıkışı ve Tarihsel Gelişimi</vt:lpstr>
      <vt:lpstr>İnternet Protokolleri</vt:lpstr>
      <vt:lpstr>WEB</vt:lpstr>
      <vt:lpstr>WEB</vt:lpstr>
      <vt:lpstr>Pazarlama ve WEB</vt:lpstr>
      <vt:lpstr>Pazarlama ve WEB</vt:lpstr>
      <vt:lpstr>Web 2.0 Teknolojilerinin Pazarlama Alanına Etkileri</vt:lpstr>
      <vt:lpstr>Web 2.0 Teknolojilerinin Pazarlama Alanına Etkileri</vt:lpstr>
      <vt:lpstr>Web 2.0 Teknolojilerinin Pazarlama Alanına Etkileri</vt:lpstr>
      <vt:lpstr>Web 2.0 Teknolojilerinin Pazarlama Alanına Etkileri</vt:lpstr>
      <vt:lpstr>İnternetin Geleceği: Web 3.0 ve Pazarlama</vt:lpstr>
      <vt:lpstr>İnternetin Geleceği: Web 3.0 ve Pazarlama</vt:lpstr>
      <vt:lpstr>İnternetin Geleceği: Web 3.0 ve Pazarlama</vt:lpstr>
      <vt:lpstr>İnternetin Geleceği: Web 3.0 ve Pazarlama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İnternet</dc:title>
  <dc:creator>SERHAT ATA</dc:creator>
  <cp:lastModifiedBy>Serhat Ata</cp:lastModifiedBy>
  <cp:revision>7</cp:revision>
  <dcterms:created xsi:type="dcterms:W3CDTF">2026-02-16T14:14:06Z</dcterms:created>
  <dcterms:modified xsi:type="dcterms:W3CDTF">2026-02-19T10:49:02Z</dcterms:modified>
</cp:coreProperties>
</file>