
<file path=[Content_Types].xml><?xml version="1.0" encoding="utf-8"?>
<Types xmlns="http://schemas.openxmlformats.org/package/2006/content-types">
  <Default Extension="png" ContentType="image/png"/>
  <Default Extension="web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2" r:id="rId4"/>
    <p:sldId id="283" r:id="rId5"/>
    <p:sldId id="284" r:id="rId6"/>
    <p:sldId id="285" r:id="rId7"/>
    <p:sldId id="286" r:id="rId8"/>
    <p:sldId id="288" r:id="rId9"/>
    <p:sldId id="289" r:id="rId10"/>
    <p:sldId id="294" r:id="rId11"/>
    <p:sldId id="290" r:id="rId12"/>
    <p:sldId id="291" r:id="rId13"/>
    <p:sldId id="292" r:id="rId14"/>
    <p:sldId id="293" r:id="rId15"/>
    <p:sldId id="287" r:id="rId16"/>
    <p:sldId id="257" r:id="rId17"/>
    <p:sldId id="258" r:id="rId18"/>
    <p:sldId id="259" r:id="rId19"/>
    <p:sldId id="26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74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A301352-94D7-483A-A1E2-A0839B4DBFC2}" type="datetimeFigureOut">
              <a:rPr lang="tr-TR" smtClean="0"/>
              <a:t>5.04.2023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151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01352-94D7-483A-A1E2-A0839B4DBFC2}" type="datetimeFigureOut">
              <a:rPr lang="tr-TR" smtClean="0"/>
              <a:t>5.04.2023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1623802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01352-94D7-483A-A1E2-A0839B4DBFC2}" type="datetimeFigureOut">
              <a:rPr lang="tr-TR" smtClean="0"/>
              <a:t>5.04.2023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2118956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01352-94D7-483A-A1E2-A0839B4DBFC2}" type="datetimeFigureOut">
              <a:rPr lang="tr-TR" smtClean="0"/>
              <a:t>5.04.2023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1832628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A301352-94D7-483A-A1E2-A0839B4DBFC2}" type="datetimeFigureOut">
              <a:rPr lang="tr-TR" smtClean="0"/>
              <a:t>5.04.2023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1899677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301352-94D7-483A-A1E2-A0839B4DBFC2}" type="datetimeFigureOut">
              <a:rPr lang="tr-TR" smtClean="0"/>
              <a:t>5.04.2023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328646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301352-94D7-483A-A1E2-A0839B4DBFC2}" type="datetimeFigureOut">
              <a:rPr lang="tr-TR" smtClean="0"/>
              <a:t>5.04.2023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2022727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301352-94D7-483A-A1E2-A0839B4DBFC2}" type="datetimeFigureOut">
              <a:rPr lang="tr-TR" smtClean="0"/>
              <a:t>5.04.2023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407901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301352-94D7-483A-A1E2-A0839B4DBFC2}" type="datetimeFigureOut">
              <a:rPr lang="tr-TR" smtClean="0"/>
              <a:t>5.04.2023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1244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A301352-94D7-483A-A1E2-A0839B4DBFC2}" type="datetimeFigureOut">
              <a:rPr lang="tr-TR" smtClean="0"/>
              <a:t>5.04.2023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2066921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A301352-94D7-483A-A1E2-A0839B4DBFC2}" type="datetimeFigureOut">
              <a:rPr lang="tr-TR" smtClean="0"/>
              <a:t>5.04.2023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E9ECD8-1191-4B66-B5AE-44251ED77FEC}" type="slidenum">
              <a:rPr lang="tr-TR" smtClean="0"/>
              <a:t>‹#›</a:t>
            </a:fld>
            <a:endParaRPr lang="tr-TR"/>
          </a:p>
        </p:txBody>
      </p:sp>
    </p:spTree>
    <p:extLst>
      <p:ext uri="{BB962C8B-B14F-4D97-AF65-F5344CB8AC3E}">
        <p14:creationId xmlns:p14="http://schemas.microsoft.com/office/powerpoint/2010/main" val="269271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01352-94D7-483A-A1E2-A0839B4DBFC2}" type="datetimeFigureOut">
              <a:rPr lang="tr-TR" smtClean="0"/>
              <a:t>5.04.2023</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9ECD8-1191-4B66-B5AE-44251ED77FEC}" type="slidenum">
              <a:rPr lang="tr-TR" smtClean="0"/>
              <a:t>‹#›</a:t>
            </a:fld>
            <a:endParaRPr lang="tr-TR"/>
          </a:p>
        </p:txBody>
      </p:sp>
    </p:spTree>
    <p:extLst>
      <p:ext uri="{BB962C8B-B14F-4D97-AF65-F5344CB8AC3E}">
        <p14:creationId xmlns:p14="http://schemas.microsoft.com/office/powerpoint/2010/main" val="4176155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Polivagal</a:t>
            </a:r>
            <a:r>
              <a:rPr lang="tr-TR" dirty="0" smtClean="0"/>
              <a:t> teori</a:t>
            </a:r>
            <a:endParaRPr lang="tr-TR" dirty="0"/>
          </a:p>
        </p:txBody>
      </p:sp>
      <p:sp>
        <p:nvSpPr>
          <p:cNvPr id="3" name="Alt Başlık 2"/>
          <p:cNvSpPr>
            <a:spLocks noGrp="1"/>
          </p:cNvSpPr>
          <p:nvPr>
            <p:ph type="subTitle" idx="1"/>
          </p:nvPr>
        </p:nvSpPr>
        <p:spPr/>
        <p:txBody>
          <a:bodyPr/>
          <a:lstStyle/>
          <a:p>
            <a:r>
              <a:rPr lang="tr-TR" dirty="0" err="1" smtClean="0"/>
              <a:t>Stephen</a:t>
            </a:r>
            <a:r>
              <a:rPr lang="tr-TR" dirty="0" smtClean="0"/>
              <a:t> </a:t>
            </a:r>
            <a:r>
              <a:rPr lang="tr-TR" dirty="0" err="1" smtClean="0"/>
              <a:t>Porges</a:t>
            </a:r>
            <a:endParaRPr lang="tr-TR" dirty="0"/>
          </a:p>
        </p:txBody>
      </p:sp>
    </p:spTree>
    <p:extLst>
      <p:ext uri="{BB962C8B-B14F-4D97-AF65-F5344CB8AC3E}">
        <p14:creationId xmlns:p14="http://schemas.microsoft.com/office/powerpoint/2010/main" val="1655930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Vagus</a:t>
            </a:r>
            <a:r>
              <a:rPr lang="tr-TR" dirty="0" smtClean="0"/>
              <a:t> tek bir sinir değil, beyin sapının çeşitli bölgelerinden </a:t>
            </a:r>
            <a:r>
              <a:rPr lang="tr-TR" dirty="0" err="1" smtClean="0"/>
              <a:t>kaynallanan</a:t>
            </a:r>
            <a:r>
              <a:rPr lang="tr-TR" dirty="0" smtClean="0"/>
              <a:t> bir sinir </a:t>
            </a:r>
            <a:r>
              <a:rPr lang="tr-TR" dirty="0" err="1" smtClean="0"/>
              <a:t>yollarıa</a:t>
            </a:r>
            <a:r>
              <a:rPr lang="tr-TR" dirty="0" smtClean="0"/>
              <a:t> ailesidir.</a:t>
            </a:r>
          </a:p>
          <a:p>
            <a:r>
              <a:rPr lang="tr-TR" dirty="0" err="1" smtClean="0"/>
              <a:t>Vagusun</a:t>
            </a:r>
            <a:r>
              <a:rPr lang="tr-TR" dirty="0" smtClean="0"/>
              <a:t> birkaç dalı vardır.</a:t>
            </a:r>
          </a:p>
          <a:p>
            <a:r>
              <a:rPr lang="tr-TR" dirty="0" err="1" smtClean="0"/>
              <a:t>Vagus</a:t>
            </a:r>
            <a:r>
              <a:rPr lang="tr-TR" dirty="0" smtClean="0"/>
              <a:t> yalnızca geçici ya da motor bir yol değildir; aksine </a:t>
            </a:r>
            <a:r>
              <a:rPr lang="tr-TR" dirty="0" err="1" smtClean="0"/>
              <a:t>vagal</a:t>
            </a:r>
            <a:r>
              <a:rPr lang="tr-TR" dirty="0" smtClean="0"/>
              <a:t> liflerin yaklaşık %80’i </a:t>
            </a:r>
            <a:r>
              <a:rPr lang="tr-TR" dirty="0" err="1" smtClean="0"/>
              <a:t>afferenttir</a:t>
            </a:r>
            <a:r>
              <a:rPr lang="tr-TR" dirty="0" smtClean="0"/>
              <a:t>.</a:t>
            </a:r>
          </a:p>
          <a:p>
            <a:r>
              <a:rPr lang="tr-TR" dirty="0" err="1" smtClean="0"/>
              <a:t>Vagus</a:t>
            </a:r>
            <a:r>
              <a:rPr lang="tr-TR" dirty="0" smtClean="0"/>
              <a:t> beyin sapının sol ve sağ tarafından çıkan sinir gövdeleri ile </a:t>
            </a:r>
            <a:r>
              <a:rPr lang="tr-TR" dirty="0" err="1" smtClean="0"/>
              <a:t>lateralize</a:t>
            </a:r>
            <a:r>
              <a:rPr lang="tr-TR" dirty="0" smtClean="0"/>
              <a:t> edilmiştir.</a:t>
            </a:r>
          </a:p>
          <a:p>
            <a:r>
              <a:rPr lang="tr-TR" dirty="0" err="1" smtClean="0"/>
              <a:t>Vagus</a:t>
            </a:r>
            <a:r>
              <a:rPr lang="tr-TR" dirty="0" smtClean="0"/>
              <a:t> asimetriktir, sol ve sağ taraflar farklı görevleri yerine getirir ve sağ </a:t>
            </a:r>
            <a:r>
              <a:rPr lang="tr-TR" dirty="0" err="1" smtClean="0"/>
              <a:t>vagus</a:t>
            </a:r>
            <a:r>
              <a:rPr lang="tr-TR" dirty="0" smtClean="0"/>
              <a:t> kalbin </a:t>
            </a:r>
            <a:r>
              <a:rPr lang="tr-TR" dirty="0" err="1" smtClean="0"/>
              <a:t>kronotipik</a:t>
            </a:r>
            <a:r>
              <a:rPr lang="tr-TR" dirty="0" smtClean="0"/>
              <a:t> regülasyonunda en güçlü olandır.</a:t>
            </a:r>
            <a:endParaRPr lang="tr-TR" dirty="0"/>
          </a:p>
        </p:txBody>
      </p:sp>
    </p:spTree>
    <p:extLst>
      <p:ext uri="{BB962C8B-B14F-4D97-AF65-F5344CB8AC3E}">
        <p14:creationId xmlns:p14="http://schemas.microsoft.com/office/powerpoint/2010/main" val="1254466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Polivagal</a:t>
            </a:r>
            <a:r>
              <a:rPr lang="tr-TR" dirty="0" smtClean="0"/>
              <a:t> Teoride 3 hiyerarşik yol</a:t>
            </a:r>
            <a:endParaRPr lang="tr-TR" dirty="0"/>
          </a:p>
        </p:txBody>
      </p:sp>
      <p:sp>
        <p:nvSpPr>
          <p:cNvPr id="3" name="İçerik Yer Tutucusu 2"/>
          <p:cNvSpPr>
            <a:spLocks noGrp="1"/>
          </p:cNvSpPr>
          <p:nvPr>
            <p:ph idx="1"/>
          </p:nvPr>
        </p:nvSpPr>
        <p:spPr/>
        <p:txBody>
          <a:bodyPr/>
          <a:lstStyle/>
          <a:p>
            <a:r>
              <a:rPr lang="tr-TR" i="1" dirty="0"/>
              <a:t>Parasempatik </a:t>
            </a:r>
            <a:r>
              <a:rPr lang="tr-TR" i="1" dirty="0" err="1"/>
              <a:t>Ventral</a:t>
            </a:r>
            <a:r>
              <a:rPr lang="tr-TR" i="1" dirty="0"/>
              <a:t> </a:t>
            </a:r>
            <a:r>
              <a:rPr lang="tr-TR" i="1" dirty="0" err="1"/>
              <a:t>Vagal</a:t>
            </a:r>
            <a:r>
              <a:rPr lang="tr-TR" i="1" dirty="0"/>
              <a:t> (Sosyal İlişkilenme):</a:t>
            </a:r>
            <a:r>
              <a:rPr lang="tr-TR" dirty="0"/>
              <a:t> </a:t>
            </a:r>
            <a:endParaRPr lang="tr-TR" i="1" dirty="0" smtClean="0"/>
          </a:p>
          <a:p>
            <a:r>
              <a:rPr lang="tr-TR" i="1" dirty="0" smtClean="0"/>
              <a:t>Sempatik </a:t>
            </a:r>
            <a:r>
              <a:rPr lang="tr-TR" i="1" dirty="0"/>
              <a:t>Sistem</a:t>
            </a:r>
            <a:r>
              <a:rPr lang="tr-TR" dirty="0"/>
              <a:t>: </a:t>
            </a:r>
            <a:endParaRPr lang="tr-TR" i="1" dirty="0" smtClean="0"/>
          </a:p>
          <a:p>
            <a:r>
              <a:rPr lang="tr-TR" i="1" dirty="0" smtClean="0"/>
              <a:t>Parasempatik </a:t>
            </a:r>
            <a:r>
              <a:rPr lang="tr-TR" i="1" dirty="0" err="1"/>
              <a:t>Dorsal</a:t>
            </a:r>
            <a:r>
              <a:rPr lang="tr-TR" i="1" dirty="0"/>
              <a:t> </a:t>
            </a:r>
            <a:r>
              <a:rPr lang="tr-TR" i="1" dirty="0" err="1"/>
              <a:t>Vagal</a:t>
            </a:r>
            <a:r>
              <a:rPr lang="tr-TR" i="1" dirty="0"/>
              <a:t> Sistem</a:t>
            </a:r>
            <a:r>
              <a:rPr lang="tr-TR" dirty="0"/>
              <a:t> </a:t>
            </a:r>
            <a:r>
              <a:rPr lang="tr-TR" i="1" dirty="0"/>
              <a:t>(İlkel Sistem):</a:t>
            </a:r>
            <a:r>
              <a:rPr lang="tr-TR" dirty="0"/>
              <a:t> </a:t>
            </a:r>
          </a:p>
        </p:txBody>
      </p:sp>
    </p:spTree>
    <p:extLst>
      <p:ext uri="{BB962C8B-B14F-4D97-AF65-F5344CB8AC3E}">
        <p14:creationId xmlns:p14="http://schemas.microsoft.com/office/powerpoint/2010/main" val="2291839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Parasempatik </a:t>
            </a:r>
            <a:r>
              <a:rPr lang="tr-TR" i="1" dirty="0" err="1"/>
              <a:t>Ventral</a:t>
            </a:r>
            <a:r>
              <a:rPr lang="tr-TR" i="1" dirty="0"/>
              <a:t> </a:t>
            </a:r>
            <a:r>
              <a:rPr lang="tr-TR" i="1" dirty="0" err="1"/>
              <a:t>Vagal</a:t>
            </a:r>
            <a:r>
              <a:rPr lang="tr-TR" i="1" dirty="0"/>
              <a:t> (Sosyal İlişkilenme):</a:t>
            </a:r>
            <a:r>
              <a:rPr lang="tr-TR" dirty="0"/>
              <a:t> </a:t>
            </a:r>
          </a:p>
        </p:txBody>
      </p:sp>
      <p:sp>
        <p:nvSpPr>
          <p:cNvPr id="3" name="İçerik Yer Tutucusu 2"/>
          <p:cNvSpPr>
            <a:spLocks noGrp="1"/>
          </p:cNvSpPr>
          <p:nvPr>
            <p:ph idx="1"/>
          </p:nvPr>
        </p:nvSpPr>
        <p:spPr/>
        <p:txBody>
          <a:bodyPr>
            <a:normAutofit fontScale="92500" lnSpcReduction="10000"/>
          </a:bodyPr>
          <a:lstStyle/>
          <a:p>
            <a:r>
              <a:rPr lang="tr-TR" dirty="0" err="1" smtClean="0"/>
              <a:t>Ventral</a:t>
            </a:r>
            <a:r>
              <a:rPr lang="tr-TR" dirty="0" smtClean="0"/>
              <a:t> </a:t>
            </a:r>
            <a:r>
              <a:rPr lang="tr-TR" dirty="0" err="1"/>
              <a:t>vagal</a:t>
            </a:r>
            <a:r>
              <a:rPr lang="tr-TR" dirty="0"/>
              <a:t> sinir sistemi düzenli olarak bedenin uygun uyarımda kalmasını sağlamakta, uyarım durumunu gerektiğinde azaltmakta ve bireyi güvende hissettirmektedir. </a:t>
            </a:r>
            <a:endParaRPr lang="tr-TR" dirty="0" smtClean="0"/>
          </a:p>
          <a:p>
            <a:r>
              <a:rPr lang="tr-TR" dirty="0" smtClean="0"/>
              <a:t>Bedenin </a:t>
            </a:r>
            <a:r>
              <a:rPr lang="tr-TR" dirty="0"/>
              <a:t>kendini güvende hissetmesi bağışıklık sistemini güçlendirmekte, </a:t>
            </a:r>
            <a:r>
              <a:rPr lang="tr-TR" dirty="0" err="1"/>
              <a:t>oksitosini</a:t>
            </a:r>
            <a:r>
              <a:rPr lang="tr-TR" dirty="0"/>
              <a:t> salgılamakta ve bireyin sosyal ilişkide merak, mutluluk, coşku gibi duygular yaşamasına da yol açmaktadır (</a:t>
            </a:r>
            <a:r>
              <a:rPr lang="tr-TR" dirty="0" err="1"/>
              <a:t>Porges</a:t>
            </a:r>
            <a:r>
              <a:rPr lang="tr-TR" dirty="0"/>
              <a:t>, 2003; 2007; 2009). </a:t>
            </a:r>
            <a:endParaRPr lang="tr-TR" dirty="0" smtClean="0"/>
          </a:p>
          <a:p>
            <a:r>
              <a:rPr lang="tr-TR" dirty="0" smtClean="0"/>
              <a:t>Örneğin</a:t>
            </a:r>
            <a:r>
              <a:rPr lang="tr-TR" dirty="0"/>
              <a:t>; birey aniden kötü bir haber aldığında o an ilk olarak bireyin </a:t>
            </a:r>
            <a:r>
              <a:rPr lang="tr-TR" dirty="0" err="1"/>
              <a:t>OSS’si</a:t>
            </a:r>
            <a:r>
              <a:rPr lang="tr-TR" dirty="0"/>
              <a:t>, milisaniyede çevresinde güvendiği birinden destek almak için yönelir. Şayet bireyin o an yanında destek alabileceği birileri varsa bireyin </a:t>
            </a:r>
            <a:r>
              <a:rPr lang="tr-TR" dirty="0" err="1"/>
              <a:t>OSS’si</a:t>
            </a:r>
            <a:r>
              <a:rPr lang="tr-TR" dirty="0"/>
              <a:t>, bedene güvende olduğuna dair duyumları (örneğin; kan akışı, kalp atışı, mide, bağırsaklar, göz bebekleri normal çalışır) iletir, birey kendini güvende hisseder ve o aldığı kötü haberle daha sağlıklı bir şekilde başa çıkabilir. </a:t>
            </a:r>
          </a:p>
          <a:p>
            <a:endParaRPr lang="tr-TR" dirty="0"/>
          </a:p>
        </p:txBody>
      </p:sp>
    </p:spTree>
    <p:extLst>
      <p:ext uri="{BB962C8B-B14F-4D97-AF65-F5344CB8AC3E}">
        <p14:creationId xmlns:p14="http://schemas.microsoft.com/office/powerpoint/2010/main" val="2567552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Sempatik Sistem</a:t>
            </a:r>
            <a:r>
              <a:rPr lang="tr-TR" dirty="0" smtClean="0"/>
              <a:t>: </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Tehditle </a:t>
            </a:r>
            <a:r>
              <a:rPr lang="tr-TR" dirty="0"/>
              <a:t>beraber bedende uyarım arttığında, tehdide sağlıklı yanıt verebilmek için beden, </a:t>
            </a:r>
            <a:r>
              <a:rPr lang="tr-TR" dirty="0" err="1"/>
              <a:t>ventral</a:t>
            </a:r>
            <a:r>
              <a:rPr lang="tr-TR" dirty="0"/>
              <a:t> </a:t>
            </a:r>
            <a:r>
              <a:rPr lang="tr-TR" dirty="0" err="1"/>
              <a:t>vagal</a:t>
            </a:r>
            <a:r>
              <a:rPr lang="tr-TR" dirty="0"/>
              <a:t> sistem yolundan çıkarak sempatik sinir sistemi yolunun kullanımına öncelik vermektedir. </a:t>
            </a:r>
            <a:endParaRPr lang="tr-TR" dirty="0" smtClean="0"/>
          </a:p>
          <a:p>
            <a:r>
              <a:rPr lang="tr-TR" dirty="0" smtClean="0"/>
              <a:t>Sempatik </a:t>
            </a:r>
            <a:r>
              <a:rPr lang="tr-TR" dirty="0"/>
              <a:t>sinir sistemi uyarımın düzeyine göre “kaç veya savaş” tepkisini oluşturmaktadır. </a:t>
            </a:r>
            <a:endParaRPr lang="tr-TR" dirty="0" smtClean="0"/>
          </a:p>
          <a:p>
            <a:r>
              <a:rPr lang="tr-TR" dirty="0" smtClean="0"/>
              <a:t>Beden </a:t>
            </a:r>
            <a:r>
              <a:rPr lang="tr-TR" dirty="0"/>
              <a:t>tehdide karşı kaç veya savaş tepkisini verebildiğinde bedende bir boşalım olmakta (titreme, gülme, ağlama) ve tekrar </a:t>
            </a:r>
            <a:r>
              <a:rPr lang="tr-TR" dirty="0" err="1"/>
              <a:t>ventral</a:t>
            </a:r>
            <a:r>
              <a:rPr lang="tr-TR" dirty="0"/>
              <a:t> </a:t>
            </a:r>
            <a:r>
              <a:rPr lang="tr-TR" dirty="0" err="1"/>
              <a:t>vagal</a:t>
            </a:r>
            <a:r>
              <a:rPr lang="tr-TR" dirty="0"/>
              <a:t> sisteme geri dönmektedir. Ancak uyarım aşırı ve sürekli ise beden devamlı sempatik sistemde de takılı kalabilmekte ve fizyolojik olarak sürekli tehdit varmış gibi davranmaya devam etmekte veya tamamen kapanarak </a:t>
            </a:r>
            <a:r>
              <a:rPr lang="tr-TR" dirty="0" err="1"/>
              <a:t>dorsal</a:t>
            </a:r>
            <a:r>
              <a:rPr lang="tr-TR" dirty="0"/>
              <a:t> </a:t>
            </a:r>
            <a:r>
              <a:rPr lang="tr-TR" dirty="0" err="1"/>
              <a:t>vagal</a:t>
            </a:r>
            <a:r>
              <a:rPr lang="tr-TR" dirty="0"/>
              <a:t> sistemde de kalabilmektedir (</a:t>
            </a:r>
            <a:r>
              <a:rPr lang="tr-TR" dirty="0" err="1"/>
              <a:t>Porges</a:t>
            </a:r>
            <a:r>
              <a:rPr lang="tr-TR" dirty="0"/>
              <a:t>, 2003; 2007; 2009). </a:t>
            </a:r>
            <a:endParaRPr lang="tr-TR" dirty="0" smtClean="0"/>
          </a:p>
          <a:p>
            <a:r>
              <a:rPr lang="tr-TR" dirty="0" smtClean="0"/>
              <a:t>Örneğin </a:t>
            </a:r>
            <a:r>
              <a:rPr lang="tr-TR" dirty="0"/>
              <a:t>aniden bireyin önüne çıkan bir araba karşısında bireyin </a:t>
            </a:r>
            <a:r>
              <a:rPr lang="tr-TR" dirty="0" err="1"/>
              <a:t>OSS’si</a:t>
            </a:r>
            <a:r>
              <a:rPr lang="tr-TR" dirty="0"/>
              <a:t>, milisaniyede ilk olarak çevresinde ona yardım edecek birilerini arar. Şayet çevresinde ona yardım edecek birilerini bulamazsa </a:t>
            </a:r>
            <a:r>
              <a:rPr lang="tr-TR" dirty="0" err="1"/>
              <a:t>OSS’sinde</a:t>
            </a:r>
            <a:r>
              <a:rPr lang="tr-TR" dirty="0"/>
              <a:t> sempatik sistem uyarılır ve bireyin bedeninde kan akışı yavaşlar, göz bebekleri büyür, kalp atışı artar ve bedeni yaşadığı korkudan dolayı kaçma tepkisini eklemler ve kasları aracılığı ile göstermeye çalışır. Şayet OSS, bu olay karşısında bedeni kaçma tepkisine yönlendirebildiyse ve birey kaçabildiyse, bireyin sinir sisteminde boşalım olur (bedende titreme, karıncalanma), </a:t>
            </a:r>
            <a:r>
              <a:rPr lang="tr-TR" dirty="0" err="1"/>
              <a:t>OSS’de</a:t>
            </a:r>
            <a:r>
              <a:rPr lang="tr-TR" dirty="0"/>
              <a:t> tekrar parasempatik sistemin </a:t>
            </a:r>
            <a:r>
              <a:rPr lang="tr-TR" dirty="0" err="1"/>
              <a:t>ventrali</a:t>
            </a:r>
            <a:r>
              <a:rPr lang="tr-TR" dirty="0"/>
              <a:t> devreye girer ve beden tekrar kendini güvende hisseder.</a:t>
            </a:r>
          </a:p>
          <a:p>
            <a:endParaRPr lang="tr-TR" dirty="0"/>
          </a:p>
        </p:txBody>
      </p:sp>
    </p:spTree>
    <p:extLst>
      <p:ext uri="{BB962C8B-B14F-4D97-AF65-F5344CB8AC3E}">
        <p14:creationId xmlns:p14="http://schemas.microsoft.com/office/powerpoint/2010/main" val="2773191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smtClean="0"/>
              <a:t>Parasempatik </a:t>
            </a:r>
            <a:r>
              <a:rPr lang="tr-TR" i="1" dirty="0" err="1" smtClean="0"/>
              <a:t>Dorsal</a:t>
            </a:r>
            <a:r>
              <a:rPr lang="tr-TR" i="1" dirty="0" smtClean="0"/>
              <a:t> </a:t>
            </a:r>
            <a:r>
              <a:rPr lang="tr-TR" i="1" dirty="0" err="1" smtClean="0"/>
              <a:t>Vagal</a:t>
            </a:r>
            <a:r>
              <a:rPr lang="tr-TR" i="1" dirty="0" smtClean="0"/>
              <a:t> Sistem</a:t>
            </a:r>
            <a:r>
              <a:rPr lang="tr-TR" dirty="0" smtClean="0"/>
              <a:t> </a:t>
            </a:r>
            <a:r>
              <a:rPr lang="tr-TR" i="1" dirty="0" smtClean="0"/>
              <a:t>(İlkel Sistem):</a:t>
            </a:r>
            <a:r>
              <a:rPr lang="tr-TR" dirty="0" smtClean="0"/>
              <a:t> </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u </a:t>
            </a:r>
            <a:r>
              <a:rPr lang="tr-TR" dirty="0"/>
              <a:t>sistem, ilkel canlıların (omurgalılar, sürüngenler, amfibilerin) hayatta kalma yöntemlerini kapsamaktadır. Bu bağlamda yoğun stres altındayken hareketsizlik (kapanma, donma veya bayılma, ayrışma) göstererek </a:t>
            </a:r>
            <a:r>
              <a:rPr lang="tr-TR" dirty="0" err="1"/>
              <a:t>metabolik</a:t>
            </a:r>
            <a:r>
              <a:rPr lang="tr-TR" dirty="0"/>
              <a:t> kaynakları korumayı amaçlayan acil alarm düğmesidir. </a:t>
            </a:r>
            <a:endParaRPr lang="tr-TR" dirty="0" smtClean="0"/>
          </a:p>
          <a:p>
            <a:r>
              <a:rPr lang="tr-TR" dirty="0" smtClean="0"/>
              <a:t>Bu </a:t>
            </a:r>
            <a:r>
              <a:rPr lang="tr-TR" dirty="0"/>
              <a:t>sırada beden hala acil sistemde olduğu için birey uyuşma, çaresizlik, umutsuzluk, enerji düşümü, </a:t>
            </a:r>
            <a:r>
              <a:rPr lang="tr-TR" dirty="0" err="1"/>
              <a:t>kapanmışlık</a:t>
            </a:r>
            <a:r>
              <a:rPr lang="tr-TR" dirty="0"/>
              <a:t> vb. duygular yaşayabilmektedir (</a:t>
            </a:r>
            <a:r>
              <a:rPr lang="tr-TR" dirty="0" err="1"/>
              <a:t>Porges</a:t>
            </a:r>
            <a:r>
              <a:rPr lang="tr-TR" dirty="0"/>
              <a:t>, 2003; 2007; 2009</a:t>
            </a:r>
            <a:r>
              <a:rPr lang="tr-TR" dirty="0" smtClean="0"/>
              <a:t>).</a:t>
            </a:r>
          </a:p>
          <a:p>
            <a:r>
              <a:rPr lang="tr-TR" dirty="0" smtClean="0"/>
              <a:t> </a:t>
            </a:r>
            <a:r>
              <a:rPr lang="tr-TR" dirty="0"/>
              <a:t>Örneğin aniden bireyin önüne çıkan bir araba karşısında bireyin </a:t>
            </a:r>
            <a:r>
              <a:rPr lang="tr-TR" dirty="0" err="1"/>
              <a:t>OSS’si</a:t>
            </a:r>
            <a:r>
              <a:rPr lang="tr-TR" dirty="0"/>
              <a:t>, milisaniyede ilk olarak çevresinde ona yardım edecek birini bulamadığında </a:t>
            </a:r>
            <a:r>
              <a:rPr lang="tr-TR" dirty="0" err="1"/>
              <a:t>OSS’sindeki</a:t>
            </a:r>
            <a:r>
              <a:rPr lang="tr-TR" dirty="0"/>
              <a:t> sempatik sistem uyarılır. Ancak bazen olay, bireyin </a:t>
            </a:r>
            <a:r>
              <a:rPr lang="tr-TR" dirty="0" err="1"/>
              <a:t>OSS’sindeki</a:t>
            </a:r>
            <a:r>
              <a:rPr lang="tr-TR" dirty="0"/>
              <a:t> sempatik sisteminin devreye girip sağlıklı kaçma tepkisini verebilmesinden de ani olabilmektedir. Bu durumda </a:t>
            </a:r>
            <a:r>
              <a:rPr lang="tr-TR" dirty="0" err="1"/>
              <a:t>OSS’deki</a:t>
            </a:r>
            <a:r>
              <a:rPr lang="tr-TR" dirty="0"/>
              <a:t> sempatik sistem bedene yaşadığı korkudan dolayı kaçma tepkisini eklemler ve kaslar vasıtasıyla iletemeden araba bireye çarpmış olur. Tam o sırada OSS, bedenin yaşanan bu ani olayda daha az  zarar görebilmesi amacı ile en ilkel acil duruma, parasempatik </a:t>
            </a:r>
            <a:r>
              <a:rPr lang="tr-TR" dirty="0" err="1"/>
              <a:t>dorsal</a:t>
            </a:r>
            <a:r>
              <a:rPr lang="tr-TR" dirty="0"/>
              <a:t> sistemine geçer. OSS, bu sisteme geçtiğinde bedende uyuşmalar, donmalar ve hissizlik olur. </a:t>
            </a:r>
          </a:p>
          <a:p>
            <a:endParaRPr lang="tr-TR" dirty="0"/>
          </a:p>
        </p:txBody>
      </p:sp>
    </p:spTree>
    <p:extLst>
      <p:ext uri="{BB962C8B-B14F-4D97-AF65-F5344CB8AC3E}">
        <p14:creationId xmlns:p14="http://schemas.microsoft.com/office/powerpoint/2010/main" val="2931262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Tolerans penceresi-optimal uyarılma alanı</a:t>
            </a:r>
            <a:endParaRPr lang="tr-TR" dirty="0"/>
          </a:p>
        </p:txBody>
      </p:sp>
      <p:sp>
        <p:nvSpPr>
          <p:cNvPr id="3" name="İçerik Yer Tutucusu 2"/>
          <p:cNvSpPr>
            <a:spLocks noGrp="1"/>
          </p:cNvSpPr>
          <p:nvPr>
            <p:ph idx="1"/>
          </p:nvPr>
        </p:nvSpPr>
        <p:spPr/>
        <p:txBody>
          <a:bodyPr>
            <a:normAutofit fontScale="62500" lnSpcReduction="20000"/>
          </a:bodyPr>
          <a:lstStyle/>
          <a:p>
            <a:r>
              <a:rPr lang="tr-TR" dirty="0" err="1" smtClean="0"/>
              <a:t>Hiper</a:t>
            </a:r>
            <a:r>
              <a:rPr lang="tr-TR" dirty="0" smtClean="0"/>
              <a:t> uyarılma alanı                 - </a:t>
            </a:r>
            <a:r>
              <a:rPr lang="tr-TR" sz="2000" dirty="0"/>
              <a:t>Artan duyumlar</a:t>
            </a:r>
          </a:p>
          <a:p>
            <a:pPr lvl="8"/>
            <a:r>
              <a:rPr lang="tr-TR" dirty="0" smtClean="0"/>
              <a:t>Duygusal tepkisellik</a:t>
            </a:r>
          </a:p>
          <a:p>
            <a:pPr lvl="8"/>
            <a:r>
              <a:rPr lang="tr-TR" dirty="0" smtClean="0"/>
              <a:t>Aşırı tetikte olma hali</a:t>
            </a:r>
          </a:p>
          <a:p>
            <a:pPr lvl="8"/>
            <a:r>
              <a:rPr lang="tr-TR" dirty="0" err="1" smtClean="0"/>
              <a:t>İntrusif</a:t>
            </a:r>
            <a:r>
              <a:rPr lang="tr-TR" dirty="0" smtClean="0"/>
              <a:t> imgeler</a:t>
            </a:r>
          </a:p>
          <a:p>
            <a:pPr lvl="8"/>
            <a:r>
              <a:rPr lang="tr-TR" dirty="0" smtClean="0"/>
              <a:t>Düzensiz bilişsel </a:t>
            </a:r>
            <a:r>
              <a:rPr lang="tr-TR" dirty="0" err="1" smtClean="0"/>
              <a:t>işlemleme</a:t>
            </a:r>
            <a:endParaRPr lang="tr-TR" dirty="0" smtClean="0"/>
          </a:p>
          <a:p>
            <a:pPr lvl="8"/>
            <a:endParaRPr lang="tr-TR" dirty="0"/>
          </a:p>
          <a:p>
            <a:pPr lvl="8"/>
            <a:endParaRPr lang="tr-TR" dirty="0" smtClean="0"/>
          </a:p>
          <a:p>
            <a:pPr marL="3657600" lvl="8" indent="0">
              <a:buNone/>
            </a:pPr>
            <a:endParaRPr lang="tr-TR" dirty="0" smtClean="0"/>
          </a:p>
          <a:p>
            <a:pPr marL="0" indent="0" algn="ctr">
              <a:buNone/>
            </a:pPr>
            <a:endParaRPr lang="tr-TR" dirty="0" smtClean="0"/>
          </a:p>
          <a:p>
            <a:pPr marL="0" indent="0" algn="ctr">
              <a:buNone/>
            </a:pPr>
            <a:r>
              <a:rPr lang="tr-TR" dirty="0" smtClean="0"/>
              <a:t>Tolerans penceresi-optimal uyarılma alanı</a:t>
            </a:r>
          </a:p>
          <a:p>
            <a:endParaRPr lang="tr-TR" dirty="0"/>
          </a:p>
          <a:p>
            <a:endParaRPr lang="tr-TR" dirty="0"/>
          </a:p>
          <a:p>
            <a:endParaRPr lang="tr-TR" dirty="0" smtClean="0"/>
          </a:p>
          <a:p>
            <a:r>
              <a:rPr lang="tr-TR" dirty="0" err="1" smtClean="0"/>
              <a:t>Hipo</a:t>
            </a:r>
            <a:r>
              <a:rPr lang="tr-TR" dirty="0" smtClean="0"/>
              <a:t> uyarılma alanı                  - </a:t>
            </a:r>
            <a:r>
              <a:rPr lang="tr-TR" sz="2000" dirty="0"/>
              <a:t>Göreceli duyum yoksunluğu</a:t>
            </a:r>
          </a:p>
          <a:p>
            <a:pPr lvl="8"/>
            <a:r>
              <a:rPr lang="tr-TR" dirty="0" smtClean="0"/>
              <a:t>Duyguların hissizleşmesi</a:t>
            </a:r>
          </a:p>
          <a:p>
            <a:pPr lvl="8"/>
            <a:r>
              <a:rPr lang="tr-TR" dirty="0" smtClean="0"/>
              <a:t>Devre dışı kalan bilişsel </a:t>
            </a:r>
            <a:r>
              <a:rPr lang="tr-TR" dirty="0" err="1" smtClean="0"/>
              <a:t>işlemleme</a:t>
            </a:r>
            <a:endParaRPr lang="tr-TR" dirty="0" smtClean="0"/>
          </a:p>
          <a:p>
            <a:pPr lvl="8"/>
            <a:r>
              <a:rPr lang="tr-TR" dirty="0" smtClean="0"/>
              <a:t>Azalan fiziksel hareket</a:t>
            </a:r>
          </a:p>
        </p:txBody>
      </p:sp>
      <p:cxnSp>
        <p:nvCxnSpPr>
          <p:cNvPr id="7" name="Düz Bağlayıcı 6"/>
          <p:cNvCxnSpPr/>
          <p:nvPr/>
        </p:nvCxnSpPr>
        <p:spPr>
          <a:xfrm flipV="1">
            <a:off x="2063552" y="4797152"/>
            <a:ext cx="806489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flipV="1">
            <a:off x="2047369" y="2924944"/>
            <a:ext cx="806489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flipV="1">
            <a:off x="5951984" y="3140968"/>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Düz Ok Bağlayıcısı 11"/>
          <p:cNvCxnSpPr/>
          <p:nvPr/>
        </p:nvCxnSpPr>
        <p:spPr>
          <a:xfrm>
            <a:off x="5879976" y="4149080"/>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Metin kutusu 13"/>
          <p:cNvSpPr txBox="1"/>
          <p:nvPr/>
        </p:nvSpPr>
        <p:spPr>
          <a:xfrm>
            <a:off x="8544272" y="1844824"/>
            <a:ext cx="1835696" cy="523220"/>
          </a:xfrm>
          <a:prstGeom prst="rect">
            <a:avLst/>
          </a:prstGeom>
          <a:noFill/>
        </p:spPr>
        <p:txBody>
          <a:bodyPr wrap="square" rtlCol="0">
            <a:spAutoFit/>
          </a:bodyPr>
          <a:lstStyle/>
          <a:p>
            <a:r>
              <a:rPr lang="tr-TR" sz="1400" dirty="0"/>
              <a:t>Sempatik: Savaş ya da kaç yanıtı</a:t>
            </a:r>
            <a:endParaRPr lang="tr-TR" sz="1400" dirty="0"/>
          </a:p>
        </p:txBody>
      </p:sp>
      <p:sp>
        <p:nvSpPr>
          <p:cNvPr id="15" name="Metin kutusu 14"/>
          <p:cNvSpPr txBox="1"/>
          <p:nvPr/>
        </p:nvSpPr>
        <p:spPr>
          <a:xfrm>
            <a:off x="8696672" y="3841303"/>
            <a:ext cx="1835696" cy="523220"/>
          </a:xfrm>
          <a:prstGeom prst="rect">
            <a:avLst/>
          </a:prstGeom>
          <a:noFill/>
        </p:spPr>
        <p:txBody>
          <a:bodyPr wrap="square" rtlCol="0">
            <a:spAutoFit/>
          </a:bodyPr>
          <a:lstStyle/>
          <a:p>
            <a:r>
              <a:rPr lang="tr-TR" sz="1400" dirty="0" err="1"/>
              <a:t>Ventral</a:t>
            </a:r>
            <a:r>
              <a:rPr lang="tr-TR" sz="1400" dirty="0"/>
              <a:t> </a:t>
            </a:r>
            <a:r>
              <a:rPr lang="tr-TR" sz="1400" dirty="0" err="1"/>
              <a:t>vagal</a:t>
            </a:r>
            <a:r>
              <a:rPr lang="tr-TR" sz="1400" dirty="0"/>
              <a:t>: sosyal angajman yanıtı</a:t>
            </a:r>
            <a:endParaRPr lang="tr-TR" sz="1400" dirty="0"/>
          </a:p>
        </p:txBody>
      </p:sp>
      <p:sp>
        <p:nvSpPr>
          <p:cNvPr id="16" name="Metin kutusu 15"/>
          <p:cNvSpPr txBox="1"/>
          <p:nvPr/>
        </p:nvSpPr>
        <p:spPr>
          <a:xfrm>
            <a:off x="8544272" y="5301208"/>
            <a:ext cx="1835696" cy="523220"/>
          </a:xfrm>
          <a:prstGeom prst="rect">
            <a:avLst/>
          </a:prstGeom>
          <a:noFill/>
        </p:spPr>
        <p:txBody>
          <a:bodyPr wrap="square" rtlCol="0">
            <a:spAutoFit/>
          </a:bodyPr>
          <a:lstStyle/>
          <a:p>
            <a:r>
              <a:rPr lang="tr-TR" sz="1400" dirty="0" err="1"/>
              <a:t>Dorsal</a:t>
            </a:r>
            <a:r>
              <a:rPr lang="tr-TR" sz="1400" dirty="0"/>
              <a:t> </a:t>
            </a:r>
            <a:r>
              <a:rPr lang="tr-TR" sz="1400" dirty="0" err="1"/>
              <a:t>vagal</a:t>
            </a:r>
            <a:r>
              <a:rPr lang="tr-TR" sz="1400" dirty="0"/>
              <a:t>:  hareketsiz kılma yanıtı</a:t>
            </a:r>
            <a:endParaRPr lang="tr-TR" sz="1400" dirty="0"/>
          </a:p>
        </p:txBody>
      </p:sp>
    </p:spTree>
    <p:extLst>
      <p:ext uri="{BB962C8B-B14F-4D97-AF65-F5344CB8AC3E}">
        <p14:creationId xmlns:p14="http://schemas.microsoft.com/office/powerpoint/2010/main" val="3972920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1574" y="0"/>
            <a:ext cx="4574232" cy="6858000"/>
          </a:xfrm>
          <a:prstGeom prst="rect">
            <a:avLst/>
          </a:prstGeom>
        </p:spPr>
      </p:pic>
      <p:pic>
        <p:nvPicPr>
          <p:cNvPr id="7" name="İçerik Yer Tutucusu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10418" y="358422"/>
            <a:ext cx="6141156" cy="6141156"/>
          </a:xfrm>
        </p:spPr>
      </p:pic>
    </p:spTree>
    <p:extLst>
      <p:ext uri="{BB962C8B-B14F-4D97-AF65-F5344CB8AC3E}">
        <p14:creationId xmlns:p14="http://schemas.microsoft.com/office/powerpoint/2010/main" val="3087351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3778" y="46655"/>
            <a:ext cx="9256889" cy="6826956"/>
          </a:xfrm>
        </p:spPr>
      </p:pic>
    </p:spTree>
    <p:extLst>
      <p:ext uri="{BB962C8B-B14F-4D97-AF65-F5344CB8AC3E}">
        <p14:creationId xmlns:p14="http://schemas.microsoft.com/office/powerpoint/2010/main" val="2695367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328164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Tanıdık ve güvenilir kişileri belirleme ve başkalarının niyetlerini yüz ve organların «biyolojik hareketlerine» dayanarak değerlendirme süreci, korteksin </a:t>
            </a:r>
            <a:r>
              <a:rPr lang="tr-TR" dirty="0" err="1" smtClean="0"/>
              <a:t>temporal</a:t>
            </a:r>
            <a:r>
              <a:rPr lang="tr-TR" dirty="0" smtClean="0"/>
              <a:t> lobunda yer alıyor gibi görünüyor.</a:t>
            </a:r>
          </a:p>
          <a:p>
            <a:r>
              <a:rPr lang="tr-TR" dirty="0" smtClean="0"/>
              <a:t>Bir çocuğun bakıcının yüzünü, sesini ve hareketlerini (güvenli ve güvenilir bir kişiyi tanımlayan özellikler) tanıma yeteneği, </a:t>
            </a:r>
            <a:r>
              <a:rPr lang="tr-TR" dirty="0" err="1" smtClean="0"/>
              <a:t>limbik</a:t>
            </a:r>
            <a:r>
              <a:rPr lang="tr-TR" dirty="0" smtClean="0"/>
              <a:t> sistemi bastırma ve sosyal katılım sisteminin işlemesine izin verme sürecini harekete geçirmelidir.</a:t>
            </a:r>
            <a:endParaRPr lang="tr-TR" dirty="0"/>
          </a:p>
        </p:txBody>
      </p:sp>
    </p:spTree>
    <p:extLst>
      <p:ext uri="{BB962C8B-B14F-4D97-AF65-F5344CB8AC3E}">
        <p14:creationId xmlns:p14="http://schemas.microsoft.com/office/powerpoint/2010/main" val="4165492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t>
            </a:r>
            <a:r>
              <a:rPr lang="tr-TR" dirty="0" err="1"/>
              <a:t>Travmatik</a:t>
            </a:r>
            <a:r>
              <a:rPr lang="tr-TR" dirty="0"/>
              <a:t> deneyim, beynin ve zihnin algıları yönetme şeklinde köklü bir yeniden yapılamaya sebebiyet </a:t>
            </a:r>
            <a:r>
              <a:rPr lang="tr-TR" dirty="0" smtClean="0"/>
              <a:t>verir. Yalnızca </a:t>
            </a:r>
            <a:r>
              <a:rPr lang="tr-TR" dirty="0"/>
              <a:t>neyi ve nasıl düşündüğümüzü değil, aynı zamanda tüm düşünme kapasitemizi değiştirir.”</a:t>
            </a:r>
          </a:p>
          <a:p>
            <a:endParaRPr lang="tr-TR" dirty="0"/>
          </a:p>
          <a:p>
            <a:pPr algn="r"/>
            <a:r>
              <a:rPr lang="tr-TR" dirty="0" err="1"/>
              <a:t>Bessel</a:t>
            </a:r>
            <a:r>
              <a:rPr lang="tr-TR" dirty="0"/>
              <a:t> A. </a:t>
            </a:r>
            <a:r>
              <a:rPr lang="tr-TR" dirty="0" err="1"/>
              <a:t>van</a:t>
            </a:r>
            <a:r>
              <a:rPr lang="tr-TR" dirty="0"/>
              <a:t> der </a:t>
            </a:r>
            <a:r>
              <a:rPr lang="tr-TR" dirty="0" err="1"/>
              <a:t>Kolk</a:t>
            </a:r>
            <a:endParaRPr lang="tr-TR" dirty="0"/>
          </a:p>
        </p:txBody>
      </p:sp>
    </p:spTree>
    <p:extLst>
      <p:ext uri="{BB962C8B-B14F-4D97-AF65-F5344CB8AC3E}">
        <p14:creationId xmlns:p14="http://schemas.microsoft.com/office/powerpoint/2010/main" val="3265960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Ağlamak </a:t>
            </a:r>
            <a:endParaRPr lang="tr-TR" dirty="0"/>
          </a:p>
        </p:txBody>
      </p:sp>
      <p:sp>
        <p:nvSpPr>
          <p:cNvPr id="3" name="İçerik Yer Tutucusu 2"/>
          <p:cNvSpPr>
            <a:spLocks noGrp="1"/>
          </p:cNvSpPr>
          <p:nvPr>
            <p:ph idx="1"/>
          </p:nvPr>
        </p:nvSpPr>
        <p:spPr/>
        <p:txBody>
          <a:bodyPr>
            <a:normAutofit/>
          </a:bodyPr>
          <a:lstStyle/>
          <a:p>
            <a:r>
              <a:rPr lang="tr-TR" dirty="0" err="1"/>
              <a:t>Oksitosin</a:t>
            </a:r>
            <a:r>
              <a:rPr lang="tr-TR" dirty="0"/>
              <a:t> salgılanır (güven, bağlanma, bağışıklık)</a:t>
            </a:r>
          </a:p>
          <a:p>
            <a:r>
              <a:rPr lang="tr-TR" dirty="0" err="1"/>
              <a:t>Endorfin</a:t>
            </a:r>
            <a:r>
              <a:rPr lang="tr-TR" dirty="0"/>
              <a:t> salgılanır (doğal ağrı kesici)</a:t>
            </a:r>
          </a:p>
          <a:p>
            <a:r>
              <a:rPr lang="tr-TR" dirty="0"/>
              <a:t>Biriken duyguların açığa çıkma kanalı olur</a:t>
            </a:r>
          </a:p>
          <a:p>
            <a:r>
              <a:rPr lang="tr-TR" dirty="0"/>
              <a:t>Bedenin istenmeyen toksinlerden </a:t>
            </a:r>
            <a:r>
              <a:rPr lang="tr-TR" dirty="0" smtClean="0"/>
              <a:t>kurtulmasına yardımcı </a:t>
            </a:r>
            <a:r>
              <a:rPr lang="tr-TR" dirty="0"/>
              <a:t>olur</a:t>
            </a:r>
          </a:p>
          <a:p>
            <a:r>
              <a:rPr lang="tr-TR" dirty="0"/>
              <a:t>Yatışmaya ve rahatlamaya destek olur</a:t>
            </a:r>
          </a:p>
          <a:p>
            <a:r>
              <a:rPr lang="tr-TR" dirty="0"/>
              <a:t>Duygusal deneyimi dengeler</a:t>
            </a:r>
          </a:p>
        </p:txBody>
      </p:sp>
    </p:spTree>
    <p:extLst>
      <p:ext uri="{BB962C8B-B14F-4D97-AF65-F5344CB8AC3E}">
        <p14:creationId xmlns:p14="http://schemas.microsoft.com/office/powerpoint/2010/main" val="240575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Sarılmak </a:t>
            </a:r>
            <a:endParaRPr lang="tr-TR" dirty="0"/>
          </a:p>
        </p:txBody>
      </p:sp>
      <p:sp>
        <p:nvSpPr>
          <p:cNvPr id="3" name="İçerik Yer Tutucusu 2"/>
          <p:cNvSpPr>
            <a:spLocks noGrp="1"/>
          </p:cNvSpPr>
          <p:nvPr>
            <p:ph idx="1"/>
          </p:nvPr>
        </p:nvSpPr>
        <p:spPr/>
        <p:txBody>
          <a:bodyPr>
            <a:normAutofit/>
          </a:bodyPr>
          <a:lstStyle/>
          <a:p>
            <a:r>
              <a:rPr lang="tr-TR" dirty="0" err="1" smtClean="0"/>
              <a:t>Oksitosin</a:t>
            </a:r>
            <a:r>
              <a:rPr lang="tr-TR" dirty="0" smtClean="0"/>
              <a:t> </a:t>
            </a:r>
            <a:r>
              <a:rPr lang="tr-TR" dirty="0"/>
              <a:t>hormonu salgılanır</a:t>
            </a:r>
          </a:p>
          <a:p>
            <a:r>
              <a:rPr lang="tr-TR" dirty="0"/>
              <a:t>Bağışıklık kuvvetlenir</a:t>
            </a:r>
          </a:p>
          <a:p>
            <a:r>
              <a:rPr lang="tr-TR" dirty="0"/>
              <a:t>Stres hormonu </a:t>
            </a:r>
            <a:r>
              <a:rPr lang="tr-TR" dirty="0" err="1"/>
              <a:t>kortisol</a:t>
            </a:r>
            <a:r>
              <a:rPr lang="tr-TR" dirty="0"/>
              <a:t> miktarı azalır</a:t>
            </a:r>
          </a:p>
          <a:p>
            <a:r>
              <a:rPr lang="tr-TR" dirty="0"/>
              <a:t>Kan basıncını(tansiyon) </a:t>
            </a:r>
            <a:r>
              <a:rPr lang="tr-TR" dirty="0" smtClean="0"/>
              <a:t>azaltır</a:t>
            </a:r>
          </a:p>
          <a:p>
            <a:r>
              <a:rPr lang="tr-TR" dirty="0"/>
              <a:t>Deneyebiliriz</a:t>
            </a:r>
          </a:p>
          <a:p>
            <a:endParaRPr lang="tr-TR" dirty="0"/>
          </a:p>
          <a:p>
            <a:r>
              <a:rPr lang="tr-TR" dirty="0"/>
              <a:t>❖ 20 saniye kadar sarılmak</a:t>
            </a:r>
          </a:p>
          <a:p>
            <a:r>
              <a:rPr lang="tr-TR" dirty="0"/>
              <a:t>❖ Sevdiğimiz birine, bir hayvana, kendimize</a:t>
            </a:r>
          </a:p>
        </p:txBody>
      </p:sp>
    </p:spTree>
    <p:extLst>
      <p:ext uri="{BB962C8B-B14F-4D97-AF65-F5344CB8AC3E}">
        <p14:creationId xmlns:p14="http://schemas.microsoft.com/office/powerpoint/2010/main" val="561097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Masaj </a:t>
            </a:r>
            <a:endParaRPr lang="tr-TR" dirty="0"/>
          </a:p>
        </p:txBody>
      </p:sp>
      <p:sp>
        <p:nvSpPr>
          <p:cNvPr id="3" name="İçerik Yer Tutucusu 2"/>
          <p:cNvSpPr>
            <a:spLocks noGrp="1"/>
          </p:cNvSpPr>
          <p:nvPr>
            <p:ph idx="1"/>
          </p:nvPr>
        </p:nvSpPr>
        <p:spPr/>
        <p:txBody>
          <a:bodyPr/>
          <a:lstStyle/>
          <a:p>
            <a:r>
              <a:rPr lang="tr-TR" dirty="0"/>
              <a:t>❖ Kulağın üst kıvrımını ve alt arka kısmını ovuşturmak</a:t>
            </a:r>
          </a:p>
          <a:p>
            <a:r>
              <a:rPr lang="tr-TR" dirty="0"/>
              <a:t>❖ Ayakları bileklerden döndürmek, ayakların altını </a:t>
            </a:r>
            <a:r>
              <a:rPr lang="tr-TR" dirty="0" smtClean="0"/>
              <a:t>ovmak, Ayak </a:t>
            </a:r>
            <a:r>
              <a:rPr lang="tr-TR" dirty="0"/>
              <a:t>parmaklarını ileri geri esnetmek</a:t>
            </a:r>
          </a:p>
        </p:txBody>
      </p:sp>
    </p:spTree>
    <p:extLst>
      <p:ext uri="{BB962C8B-B14F-4D97-AF65-F5344CB8AC3E}">
        <p14:creationId xmlns:p14="http://schemas.microsoft.com/office/powerpoint/2010/main" val="1075146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404665"/>
            <a:ext cx="8229600" cy="5721499"/>
          </a:xfrm>
        </p:spPr>
        <p:txBody>
          <a:bodyPr>
            <a:normAutofit/>
          </a:bodyPr>
          <a:lstStyle/>
          <a:p>
            <a:r>
              <a:rPr lang="tr-TR" dirty="0"/>
              <a:t>Kaç Tepkisini Tamamlama</a:t>
            </a:r>
            <a:r>
              <a:rPr lang="tr-TR" dirty="0" smtClean="0"/>
              <a:t>:</a:t>
            </a:r>
            <a:endParaRPr lang="tr-TR" dirty="0"/>
          </a:p>
          <a:p>
            <a:pPr lvl="1"/>
            <a:r>
              <a:rPr lang="tr-TR" dirty="0"/>
              <a:t>Kaygılıyken bedenimizin doğal kaçma itkisini tamamlaması için tüm bedeni sallayalım</a:t>
            </a:r>
          </a:p>
          <a:p>
            <a:pPr lvl="1"/>
            <a:r>
              <a:rPr lang="tr-TR" dirty="0"/>
              <a:t>Sonra kendimize sarılarak güvenli tutuşa geçerek sinir sistemini </a:t>
            </a:r>
            <a:r>
              <a:rPr lang="tr-TR" dirty="0" smtClean="0"/>
              <a:t>yatıştıralım</a:t>
            </a:r>
          </a:p>
          <a:p>
            <a:r>
              <a:rPr lang="tr-TR" dirty="0"/>
              <a:t>Savaş Tepkisini Tamamlama:</a:t>
            </a:r>
          </a:p>
          <a:p>
            <a:pPr lvl="1"/>
            <a:r>
              <a:rPr lang="tr-TR" dirty="0" smtClean="0"/>
              <a:t>Olduğumuz </a:t>
            </a:r>
            <a:r>
              <a:rPr lang="tr-TR" dirty="0"/>
              <a:t>yerde koşar gibi yapalım</a:t>
            </a:r>
          </a:p>
          <a:p>
            <a:pPr lvl="1"/>
            <a:r>
              <a:rPr lang="tr-TR" dirty="0" smtClean="0"/>
              <a:t>Derin </a:t>
            </a:r>
            <a:r>
              <a:rPr lang="tr-TR" dirty="0"/>
              <a:t>ve güçlü nefes vererek üst bedeni öne aşağıya doğru katlayalım ve sinir sistemini yatıştıralım.</a:t>
            </a:r>
          </a:p>
          <a:p>
            <a:pPr lvl="1"/>
            <a:r>
              <a:rPr lang="tr-TR" dirty="0" smtClean="0"/>
              <a:t>Birikmiş </a:t>
            </a:r>
            <a:r>
              <a:rPr lang="tr-TR" dirty="0" err="1"/>
              <a:t>kortisolu</a:t>
            </a:r>
            <a:r>
              <a:rPr lang="tr-TR" dirty="0"/>
              <a:t> serbest bırakmak için iki elimizin avuçlarını birbirine bastıralım ve öfkenin doğal </a:t>
            </a:r>
            <a:r>
              <a:rPr lang="tr-TR" dirty="0" smtClean="0"/>
              <a:t>çıkışına izin </a:t>
            </a:r>
            <a:r>
              <a:rPr lang="tr-TR" dirty="0"/>
              <a:t>verelim</a:t>
            </a:r>
          </a:p>
        </p:txBody>
      </p:sp>
    </p:spTree>
    <p:extLst>
      <p:ext uri="{BB962C8B-B14F-4D97-AF65-F5344CB8AC3E}">
        <p14:creationId xmlns:p14="http://schemas.microsoft.com/office/powerpoint/2010/main" val="3263500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Soğukla temas etme</a:t>
            </a:r>
            <a:endParaRPr lang="tr-TR" dirty="0"/>
          </a:p>
        </p:txBody>
      </p:sp>
      <p:sp>
        <p:nvSpPr>
          <p:cNvPr id="3" name="İçerik Yer Tutucusu 2"/>
          <p:cNvSpPr>
            <a:spLocks noGrp="1"/>
          </p:cNvSpPr>
          <p:nvPr>
            <p:ph idx="1"/>
          </p:nvPr>
        </p:nvSpPr>
        <p:spPr/>
        <p:txBody>
          <a:bodyPr>
            <a:normAutofit/>
          </a:bodyPr>
          <a:lstStyle/>
          <a:p>
            <a:r>
              <a:rPr lang="tr-TR" dirty="0"/>
              <a:t>Sempatik aktivasyonu (kaç/savaş </a:t>
            </a:r>
            <a:r>
              <a:rPr lang="tr-TR" dirty="0" err="1"/>
              <a:t>tepksini</a:t>
            </a:r>
            <a:r>
              <a:rPr lang="tr-TR" dirty="0"/>
              <a:t>) azaltır</a:t>
            </a:r>
          </a:p>
          <a:p>
            <a:r>
              <a:rPr lang="tr-TR" dirty="0"/>
              <a:t>Parasempatik aktivasyonu </a:t>
            </a:r>
            <a:r>
              <a:rPr lang="tr-TR" dirty="0" smtClean="0"/>
              <a:t>artırır</a:t>
            </a:r>
          </a:p>
          <a:p>
            <a:r>
              <a:rPr lang="tr-TR" dirty="0" smtClean="0"/>
              <a:t>Deneyebiliriz</a:t>
            </a:r>
          </a:p>
          <a:p>
            <a:r>
              <a:rPr lang="tr-TR" dirty="0"/>
              <a:t>❖ </a:t>
            </a:r>
            <a:r>
              <a:rPr lang="tr-TR" dirty="0" smtClean="0"/>
              <a:t>Yüze </a:t>
            </a:r>
            <a:r>
              <a:rPr lang="tr-TR" dirty="0"/>
              <a:t>ıslak soğuk bez</a:t>
            </a:r>
          </a:p>
          <a:p>
            <a:r>
              <a:rPr lang="tr-TR" dirty="0"/>
              <a:t>❖ Boyna buz torbası</a:t>
            </a:r>
          </a:p>
          <a:p>
            <a:r>
              <a:rPr lang="tr-TR" dirty="0"/>
              <a:t>❖ Elimizde buz tutma</a:t>
            </a:r>
          </a:p>
          <a:p>
            <a:r>
              <a:rPr lang="tr-TR" dirty="0"/>
              <a:t>❖ Soğuk duş (1 dakika)</a:t>
            </a:r>
          </a:p>
          <a:p>
            <a:r>
              <a:rPr lang="tr-TR" dirty="0"/>
              <a:t>❖ Dalıp çıkma</a:t>
            </a:r>
          </a:p>
        </p:txBody>
      </p:sp>
    </p:spTree>
    <p:extLst>
      <p:ext uri="{BB962C8B-B14F-4D97-AF65-F5344CB8AC3E}">
        <p14:creationId xmlns:p14="http://schemas.microsoft.com/office/powerpoint/2010/main" val="3391420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Meditasyon </a:t>
            </a:r>
            <a:endParaRPr lang="tr-TR" dirty="0"/>
          </a:p>
        </p:txBody>
      </p:sp>
      <p:sp>
        <p:nvSpPr>
          <p:cNvPr id="3" name="İçerik Yer Tutucusu 2"/>
          <p:cNvSpPr>
            <a:spLocks noGrp="1"/>
          </p:cNvSpPr>
          <p:nvPr>
            <p:ph idx="1"/>
          </p:nvPr>
        </p:nvSpPr>
        <p:spPr/>
        <p:txBody>
          <a:bodyPr>
            <a:normAutofit lnSpcReduction="10000"/>
          </a:bodyPr>
          <a:lstStyle/>
          <a:p>
            <a:r>
              <a:rPr lang="tr-TR" dirty="0"/>
              <a:t>Sempatik aktiviteyi azaltır, parasempatik aktiviteyi artırır.</a:t>
            </a:r>
          </a:p>
          <a:p>
            <a:r>
              <a:rPr lang="tr-TR" dirty="0"/>
              <a:t>Nefes çalışmasını içeren meditasyon beden titreşim yaratarak </a:t>
            </a:r>
            <a:r>
              <a:rPr lang="tr-TR" dirty="0" err="1"/>
              <a:t>Vagus</a:t>
            </a:r>
            <a:r>
              <a:rPr lang="tr-TR" dirty="0"/>
              <a:t> Sinirini aktive eder</a:t>
            </a:r>
            <a:r>
              <a:rPr lang="tr-TR" dirty="0" smtClean="0"/>
              <a:t>.</a:t>
            </a:r>
          </a:p>
          <a:p>
            <a:r>
              <a:rPr lang="tr-TR" dirty="0"/>
              <a:t>Deneyebiliriz</a:t>
            </a:r>
          </a:p>
          <a:p>
            <a:endParaRPr lang="tr-TR" dirty="0"/>
          </a:p>
          <a:p>
            <a:r>
              <a:rPr lang="tr-TR" dirty="0"/>
              <a:t>❖ Diyafram nefesi 3/7</a:t>
            </a:r>
          </a:p>
          <a:p>
            <a:r>
              <a:rPr lang="tr-TR" dirty="0"/>
              <a:t>❖ Uyku öncesi</a:t>
            </a:r>
          </a:p>
          <a:p>
            <a:r>
              <a:rPr lang="tr-TR" dirty="0"/>
              <a:t>❖ Öz-</a:t>
            </a:r>
            <a:r>
              <a:rPr lang="tr-TR" dirty="0" err="1"/>
              <a:t>şevkat</a:t>
            </a:r>
            <a:endParaRPr lang="tr-TR" dirty="0"/>
          </a:p>
          <a:p>
            <a:r>
              <a:rPr lang="tr-TR" dirty="0"/>
              <a:t>❖ </a:t>
            </a:r>
            <a:r>
              <a:rPr lang="tr-TR" dirty="0" err="1"/>
              <a:t>Mindfulness</a:t>
            </a:r>
            <a:r>
              <a:rPr lang="tr-TR" dirty="0"/>
              <a:t> (farkındalıklı)</a:t>
            </a:r>
          </a:p>
        </p:txBody>
      </p:sp>
    </p:spTree>
    <p:extLst>
      <p:ext uri="{BB962C8B-B14F-4D97-AF65-F5344CB8AC3E}">
        <p14:creationId xmlns:p14="http://schemas.microsoft.com/office/powerpoint/2010/main" val="23589107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Şarkı söylemek</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Sosyal etkileşimin bir parçasıdır. (Orta kulakta yer alan bir bölgede güvendesin mesajı veren titreşimler aktif oluyor.)</a:t>
            </a:r>
          </a:p>
          <a:p>
            <a:r>
              <a:rPr lang="tr-TR" dirty="0" smtClean="0"/>
              <a:t>Boğazımızın </a:t>
            </a:r>
            <a:r>
              <a:rPr lang="tr-TR" dirty="0"/>
              <a:t>arkasındaki ses telleri ve kasları</a:t>
            </a:r>
          </a:p>
          <a:p>
            <a:r>
              <a:rPr lang="tr-TR" dirty="0" err="1"/>
              <a:t>Vagus</a:t>
            </a:r>
            <a:r>
              <a:rPr lang="tr-TR" dirty="0"/>
              <a:t> Sinirimizle bağlantılıdır.</a:t>
            </a:r>
          </a:p>
          <a:p>
            <a:r>
              <a:rPr lang="tr-TR" dirty="0"/>
              <a:t>Basit seslendirme bile </a:t>
            </a:r>
            <a:r>
              <a:rPr lang="tr-TR" dirty="0" err="1"/>
              <a:t>Vagus</a:t>
            </a:r>
            <a:r>
              <a:rPr lang="tr-TR" dirty="0"/>
              <a:t> Sinirini </a:t>
            </a:r>
            <a:r>
              <a:rPr lang="tr-TR" dirty="0" smtClean="0"/>
              <a:t>uyarır ve </a:t>
            </a:r>
            <a:r>
              <a:rPr lang="tr-TR" dirty="0"/>
              <a:t>parasempatik sistemi harekete geçirir</a:t>
            </a:r>
            <a:r>
              <a:rPr lang="tr-TR" dirty="0" smtClean="0"/>
              <a:t>.</a:t>
            </a:r>
          </a:p>
          <a:p>
            <a:r>
              <a:rPr lang="tr-TR" dirty="0"/>
              <a:t>Deneyebiliriz</a:t>
            </a:r>
          </a:p>
          <a:p>
            <a:endParaRPr lang="tr-TR" dirty="0"/>
          </a:p>
          <a:p>
            <a:r>
              <a:rPr lang="tr-TR" dirty="0"/>
              <a:t>❖ En sevdiğimiz şarkıyı söylemek</a:t>
            </a:r>
          </a:p>
          <a:p>
            <a:r>
              <a:rPr lang="tr-TR" dirty="0"/>
              <a:t>❖ OMM/VUU sesi (derin, alt tondan)</a:t>
            </a:r>
          </a:p>
          <a:p>
            <a:r>
              <a:rPr lang="tr-TR" dirty="0"/>
              <a:t>❖ Dilimizin ucunu ön alt dişlerimizin arkasına koyup ağzımız kapalı bir şekilde </a:t>
            </a:r>
            <a:r>
              <a:rPr lang="tr-TR" dirty="0" err="1"/>
              <a:t>hımlamak</a:t>
            </a:r>
            <a:endParaRPr lang="tr-TR" dirty="0"/>
          </a:p>
        </p:txBody>
      </p:sp>
    </p:spTree>
    <p:extLst>
      <p:ext uri="{BB962C8B-B14F-4D97-AF65-F5344CB8AC3E}">
        <p14:creationId xmlns:p14="http://schemas.microsoft.com/office/powerpoint/2010/main" val="1486567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Gülmek </a:t>
            </a:r>
            <a:endParaRPr lang="tr-TR" dirty="0"/>
          </a:p>
        </p:txBody>
      </p:sp>
      <p:sp>
        <p:nvSpPr>
          <p:cNvPr id="3" name="İçerik Yer Tutucusu 2"/>
          <p:cNvSpPr>
            <a:spLocks noGrp="1"/>
          </p:cNvSpPr>
          <p:nvPr>
            <p:ph idx="1"/>
          </p:nvPr>
        </p:nvSpPr>
        <p:spPr/>
        <p:txBody>
          <a:bodyPr>
            <a:normAutofit lnSpcReduction="10000"/>
          </a:bodyPr>
          <a:lstStyle/>
          <a:p>
            <a:r>
              <a:rPr lang="tr-TR" dirty="0" smtClean="0"/>
              <a:t>Diyaframı </a:t>
            </a:r>
            <a:r>
              <a:rPr lang="tr-TR" dirty="0"/>
              <a:t>kasılır, ciğerlerdeki hava dışarı itilir</a:t>
            </a:r>
          </a:p>
          <a:p>
            <a:r>
              <a:rPr lang="tr-TR" dirty="0"/>
              <a:t>ve bununla </a:t>
            </a:r>
            <a:r>
              <a:rPr lang="tr-TR" dirty="0" err="1"/>
              <a:t>Vagus</a:t>
            </a:r>
            <a:r>
              <a:rPr lang="tr-TR" dirty="0"/>
              <a:t> Siniri aktive olur.</a:t>
            </a:r>
          </a:p>
          <a:p>
            <a:r>
              <a:rPr lang="tr-TR" dirty="0"/>
              <a:t>Kalp Atım Hızı Değişkenliğini (HRV) artırır ki</a:t>
            </a:r>
          </a:p>
          <a:p>
            <a:r>
              <a:rPr lang="tr-TR" dirty="0"/>
              <a:t>bu da </a:t>
            </a:r>
            <a:r>
              <a:rPr lang="tr-TR" dirty="0" err="1"/>
              <a:t>Vagus</a:t>
            </a:r>
            <a:r>
              <a:rPr lang="tr-TR" dirty="0"/>
              <a:t> Sinirinin işleyişi ile direkt bağlantılıdır</a:t>
            </a:r>
            <a:r>
              <a:rPr lang="tr-TR" dirty="0" smtClean="0"/>
              <a:t>.</a:t>
            </a:r>
          </a:p>
          <a:p>
            <a:r>
              <a:rPr lang="tr-TR" dirty="0"/>
              <a:t>Deneyebiliriz</a:t>
            </a:r>
          </a:p>
          <a:p>
            <a:endParaRPr lang="tr-TR" dirty="0"/>
          </a:p>
          <a:p>
            <a:r>
              <a:rPr lang="tr-TR" dirty="0"/>
              <a:t>❖ Bizi güldüren insanlarla vakit geçirmek</a:t>
            </a:r>
          </a:p>
          <a:p>
            <a:r>
              <a:rPr lang="tr-TR" dirty="0"/>
              <a:t>❖ Bizi güldüren şeyler izlemek</a:t>
            </a:r>
          </a:p>
          <a:p>
            <a:r>
              <a:rPr lang="tr-TR" dirty="0"/>
              <a:t>❖ Çocukluktaki gibi oyun oynayın, salıncağa binin</a:t>
            </a:r>
          </a:p>
        </p:txBody>
      </p:sp>
    </p:spTree>
    <p:extLst>
      <p:ext uri="{BB962C8B-B14F-4D97-AF65-F5344CB8AC3E}">
        <p14:creationId xmlns:p14="http://schemas.microsoft.com/office/powerpoint/2010/main" val="955554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Postür</a:t>
            </a:r>
            <a:r>
              <a:rPr lang="tr-TR" dirty="0" smtClean="0"/>
              <a:t>/beden duruşu</a:t>
            </a:r>
            <a:endParaRPr lang="tr-TR" dirty="0"/>
          </a:p>
        </p:txBody>
      </p:sp>
      <p:sp>
        <p:nvSpPr>
          <p:cNvPr id="3" name="İçerik Yer Tutucusu 2"/>
          <p:cNvSpPr>
            <a:spLocks noGrp="1"/>
          </p:cNvSpPr>
          <p:nvPr>
            <p:ph idx="1"/>
          </p:nvPr>
        </p:nvSpPr>
        <p:spPr/>
        <p:txBody>
          <a:bodyPr>
            <a:normAutofit/>
          </a:bodyPr>
          <a:lstStyle/>
          <a:p>
            <a:r>
              <a:rPr lang="tr-TR" dirty="0"/>
              <a:t>Bozuk bir beden duruşu (öne yuvarlanmış omuzlar ve öne çıkmış kambur bir duruş),</a:t>
            </a:r>
          </a:p>
          <a:p>
            <a:r>
              <a:rPr lang="tr-TR" dirty="0" err="1"/>
              <a:t>Vagus</a:t>
            </a:r>
            <a:r>
              <a:rPr lang="tr-TR" dirty="0"/>
              <a:t> Sinirini baskılar</a:t>
            </a:r>
          </a:p>
          <a:p>
            <a:r>
              <a:rPr lang="tr-TR" dirty="0" err="1"/>
              <a:t>VS’nin</a:t>
            </a:r>
            <a:r>
              <a:rPr lang="tr-TR" dirty="0"/>
              <a:t> beden/beyin arasında sinyaller gönderme becerisini azaltır.</a:t>
            </a:r>
          </a:p>
          <a:p>
            <a:r>
              <a:rPr lang="tr-TR" dirty="0" smtClean="0"/>
              <a:t>Deneyebiliriz</a:t>
            </a:r>
            <a:endParaRPr lang="tr-TR" dirty="0"/>
          </a:p>
          <a:p>
            <a:r>
              <a:rPr lang="tr-TR" dirty="0" smtClean="0"/>
              <a:t>❖ </a:t>
            </a:r>
            <a:r>
              <a:rPr lang="tr-TR" dirty="0"/>
              <a:t>Uzun süre oturuyorsanız ya da uzanıyorsanız kalkın ve sırtınızı, belinizi, omuzlarınızı gevşetin.</a:t>
            </a:r>
          </a:p>
          <a:p>
            <a:r>
              <a:rPr lang="tr-TR" dirty="0"/>
              <a:t>❖ Dik durun, omuzlarınızı geriye yuvarlayın ve başınızı beden hizasında tutun</a:t>
            </a:r>
          </a:p>
        </p:txBody>
      </p:sp>
    </p:spTree>
    <p:extLst>
      <p:ext uri="{BB962C8B-B14F-4D97-AF65-F5344CB8AC3E}">
        <p14:creationId xmlns:p14="http://schemas.microsoft.com/office/powerpoint/2010/main" val="1915188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FİZİKSEL </a:t>
            </a:r>
            <a:r>
              <a:rPr lang="tr-TR" dirty="0" smtClean="0"/>
              <a:t>HAREKETLİLİK</a:t>
            </a:r>
            <a:endParaRPr lang="tr-TR" dirty="0"/>
          </a:p>
        </p:txBody>
      </p:sp>
      <p:sp>
        <p:nvSpPr>
          <p:cNvPr id="3" name="İçerik Yer Tutucusu 2"/>
          <p:cNvSpPr>
            <a:spLocks noGrp="1"/>
          </p:cNvSpPr>
          <p:nvPr>
            <p:ph idx="1"/>
          </p:nvPr>
        </p:nvSpPr>
        <p:spPr/>
        <p:txBody>
          <a:bodyPr>
            <a:normAutofit lnSpcReduction="10000"/>
          </a:bodyPr>
          <a:lstStyle/>
          <a:p>
            <a:r>
              <a:rPr lang="tr-TR" dirty="0" err="1" smtClean="0"/>
              <a:t>Vagus</a:t>
            </a:r>
            <a:r>
              <a:rPr lang="tr-TR" dirty="0" smtClean="0"/>
              <a:t> </a:t>
            </a:r>
            <a:r>
              <a:rPr lang="tr-TR" dirty="0"/>
              <a:t>Sinirin geçtiği göğüs ve karın </a:t>
            </a:r>
            <a:r>
              <a:rPr lang="tr-TR" dirty="0" smtClean="0"/>
              <a:t>bölgesini hareketlendirerek </a:t>
            </a:r>
            <a:r>
              <a:rPr lang="tr-TR" dirty="0" err="1"/>
              <a:t>vagal</a:t>
            </a:r>
            <a:r>
              <a:rPr lang="tr-TR" dirty="0"/>
              <a:t> </a:t>
            </a:r>
            <a:r>
              <a:rPr lang="tr-TR" dirty="0" smtClean="0"/>
              <a:t>aktiviteyi </a:t>
            </a:r>
            <a:r>
              <a:rPr lang="tr-TR" dirty="0"/>
              <a:t>artırır.</a:t>
            </a:r>
          </a:p>
          <a:p>
            <a:r>
              <a:rPr lang="tr-TR" dirty="0"/>
              <a:t>GABA denilen sinir ileticiyi artırır </a:t>
            </a:r>
            <a:r>
              <a:rPr lang="tr-TR" dirty="0" smtClean="0"/>
              <a:t>ki bu </a:t>
            </a:r>
            <a:r>
              <a:rPr lang="tr-TR" dirty="0"/>
              <a:t>da </a:t>
            </a:r>
            <a:r>
              <a:rPr lang="tr-TR" dirty="0" err="1"/>
              <a:t>Vagal</a:t>
            </a:r>
            <a:r>
              <a:rPr lang="tr-TR" dirty="0"/>
              <a:t> tonu yükseltir.</a:t>
            </a:r>
          </a:p>
          <a:p>
            <a:r>
              <a:rPr lang="tr-TR" dirty="0" smtClean="0"/>
              <a:t>Deneyebiliriz</a:t>
            </a:r>
            <a:endParaRPr lang="tr-TR" dirty="0"/>
          </a:p>
          <a:p>
            <a:r>
              <a:rPr lang="tr-TR" dirty="0" smtClean="0"/>
              <a:t>❖ </a:t>
            </a:r>
            <a:r>
              <a:rPr lang="tr-TR" dirty="0"/>
              <a:t>Yürümek, Koşmak</a:t>
            </a:r>
          </a:p>
          <a:p>
            <a:r>
              <a:rPr lang="tr-TR" dirty="0"/>
              <a:t>❖ Dans etmek</a:t>
            </a:r>
          </a:p>
          <a:p>
            <a:r>
              <a:rPr lang="tr-TR" dirty="0"/>
              <a:t>❖ Yoga</a:t>
            </a:r>
          </a:p>
          <a:p>
            <a:r>
              <a:rPr lang="tr-TR" dirty="0" smtClean="0"/>
              <a:t>❖Trekking</a:t>
            </a:r>
            <a:endParaRPr lang="tr-TR" dirty="0"/>
          </a:p>
          <a:p>
            <a:r>
              <a:rPr lang="tr-TR" dirty="0"/>
              <a:t>❖ İp atlama</a:t>
            </a:r>
          </a:p>
        </p:txBody>
      </p:sp>
    </p:spTree>
    <p:extLst>
      <p:ext uri="{BB962C8B-B14F-4D97-AF65-F5344CB8AC3E}">
        <p14:creationId xmlns:p14="http://schemas.microsoft.com/office/powerpoint/2010/main" val="3557284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«Travma karşısında verdiğimiz tepkiler sinir sistemimizin içinde yer alan yanıt sistemleridir.» </a:t>
            </a:r>
            <a:endParaRPr lang="tr-TR" dirty="0" smtClean="0"/>
          </a:p>
          <a:p>
            <a:r>
              <a:rPr lang="tr-TR" dirty="0" smtClean="0"/>
              <a:t>Sinir sistemi, çevreden alınan bilgileri duyular aracılığıyla işleyerek, sürekli olarak riski değerlendirir.</a:t>
            </a:r>
            <a:endParaRPr lang="tr-TR" dirty="0" smtClean="0"/>
          </a:p>
          <a:p>
            <a:pPr algn="r"/>
            <a:r>
              <a:rPr lang="tr-TR" dirty="0" err="1" smtClean="0"/>
              <a:t>Stephen</a:t>
            </a:r>
            <a:r>
              <a:rPr lang="tr-TR" dirty="0" smtClean="0"/>
              <a:t> </a:t>
            </a:r>
            <a:r>
              <a:rPr lang="tr-TR" dirty="0" err="1" smtClean="0"/>
              <a:t>Porges</a:t>
            </a:r>
            <a:endParaRPr lang="tr-TR" dirty="0"/>
          </a:p>
        </p:txBody>
      </p:sp>
    </p:spTree>
    <p:extLst>
      <p:ext uri="{BB962C8B-B14F-4D97-AF65-F5344CB8AC3E}">
        <p14:creationId xmlns:p14="http://schemas.microsoft.com/office/powerpoint/2010/main" val="32204907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Woo</a:t>
            </a:r>
            <a:r>
              <a:rPr lang="tr-TR" dirty="0" smtClean="0"/>
              <a:t> </a:t>
            </a:r>
            <a:endParaRPr lang="tr-TR" dirty="0"/>
          </a:p>
        </p:txBody>
      </p:sp>
      <p:sp>
        <p:nvSpPr>
          <p:cNvPr id="3" name="İçerik Yer Tutucusu 2"/>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36579794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Nefes egzersizleri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999925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Yukarıdan aşağı bilgi işleme</a:t>
            </a:r>
          </a:p>
          <a:p>
            <a:r>
              <a:rPr lang="tr-TR" dirty="0" smtClean="0"/>
              <a:t>Aşağıdan yukarı bilgi işleme</a:t>
            </a:r>
          </a:p>
          <a:p>
            <a:r>
              <a:rPr lang="tr-TR" dirty="0" smtClean="0"/>
              <a:t>Gülümsediğimizde mutlu hissederiz ve daha mutlu hissettiğimizde gülümseriz</a:t>
            </a:r>
            <a:endParaRPr lang="tr-TR" dirty="0"/>
          </a:p>
        </p:txBody>
      </p:sp>
    </p:spTree>
    <p:extLst>
      <p:ext uri="{BB962C8B-B14F-4D97-AF65-F5344CB8AC3E}">
        <p14:creationId xmlns:p14="http://schemas.microsoft.com/office/powerpoint/2010/main" val="4267317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“Travma olaydan kaynaklanmaz, sinir sistemimiz tarafından olaya verilen tepkiden </a:t>
            </a:r>
            <a:r>
              <a:rPr lang="tr-TR" dirty="0" smtClean="0"/>
              <a:t>kaynaklanır. Travma </a:t>
            </a:r>
            <a:r>
              <a:rPr lang="tr-TR" dirty="0"/>
              <a:t>olayda değil, sinir sistemimizdedir</a:t>
            </a:r>
            <a:r>
              <a:rPr lang="tr-TR" dirty="0" smtClean="0"/>
              <a:t>.”   Peter </a:t>
            </a:r>
            <a:r>
              <a:rPr lang="tr-TR" dirty="0" err="1" smtClean="0"/>
              <a:t>Levine</a:t>
            </a:r>
            <a:endParaRPr lang="tr-TR" dirty="0" smtClean="0"/>
          </a:p>
          <a:p>
            <a:r>
              <a:rPr lang="tr-TR" dirty="0"/>
              <a:t>“</a:t>
            </a:r>
            <a:r>
              <a:rPr lang="tr-TR" dirty="0" err="1"/>
              <a:t>Travmatik</a:t>
            </a:r>
            <a:r>
              <a:rPr lang="tr-TR" dirty="0"/>
              <a:t> bir deneyimden </a:t>
            </a:r>
            <a:r>
              <a:rPr lang="tr-TR" dirty="0" smtClean="0"/>
              <a:t>sonra, dünya </a:t>
            </a:r>
            <a:r>
              <a:rPr lang="tr-TR" dirty="0"/>
              <a:t>tehdit ve güvenlik algısı değişmiş farklı bir sinir sistem ile deneyimlenir</a:t>
            </a:r>
            <a:r>
              <a:rPr lang="tr-TR" dirty="0" smtClean="0"/>
              <a:t>.”</a:t>
            </a:r>
            <a:r>
              <a:rPr lang="tr-TR" dirty="0" err="1" smtClean="0"/>
              <a:t>Bessel</a:t>
            </a:r>
            <a:r>
              <a:rPr lang="tr-TR" dirty="0" smtClean="0"/>
              <a:t> </a:t>
            </a:r>
            <a:r>
              <a:rPr lang="tr-TR" dirty="0"/>
              <a:t>Van Der </a:t>
            </a:r>
            <a:r>
              <a:rPr lang="tr-TR" dirty="0" err="1" smtClean="0"/>
              <a:t>Kolk</a:t>
            </a:r>
            <a:endParaRPr lang="tr-TR" dirty="0"/>
          </a:p>
          <a:p>
            <a:r>
              <a:rPr lang="tr-TR" dirty="0"/>
              <a:t>“</a:t>
            </a:r>
            <a:r>
              <a:rPr lang="tr-TR" dirty="0" err="1"/>
              <a:t>Travmatize</a:t>
            </a:r>
            <a:r>
              <a:rPr lang="tr-TR" dirty="0"/>
              <a:t> olmuş kişiler için en önemli olan </a:t>
            </a:r>
            <a:r>
              <a:rPr lang="tr-TR" dirty="0" smtClean="0"/>
              <a:t>şey kendi </a:t>
            </a:r>
            <a:r>
              <a:rPr lang="tr-TR" dirty="0"/>
              <a:t>bedenlerinde güvende olma hissi yaşamalarıdır</a:t>
            </a:r>
            <a:r>
              <a:rPr lang="tr-TR" dirty="0" smtClean="0"/>
              <a:t>.” </a:t>
            </a:r>
            <a:r>
              <a:rPr lang="tr-TR" dirty="0" err="1" smtClean="0"/>
              <a:t>Bassel</a:t>
            </a:r>
            <a:r>
              <a:rPr lang="tr-TR" dirty="0" smtClean="0"/>
              <a:t> </a:t>
            </a:r>
            <a:r>
              <a:rPr lang="tr-TR" dirty="0"/>
              <a:t>Van Der </a:t>
            </a:r>
            <a:r>
              <a:rPr lang="tr-TR" dirty="0" err="1"/>
              <a:t>Kolk</a:t>
            </a:r>
            <a:endParaRPr lang="tr-TR" dirty="0"/>
          </a:p>
        </p:txBody>
      </p:sp>
    </p:spTree>
    <p:extLst>
      <p:ext uri="{BB962C8B-B14F-4D97-AF65-F5344CB8AC3E}">
        <p14:creationId xmlns:p14="http://schemas.microsoft.com/office/powerpoint/2010/main" val="2729982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Sakin kalmaya çalışmanın yararsız, uygunsuz hatta sağlıksız olabileceği zamanlar, durumlar var.</a:t>
            </a:r>
          </a:p>
          <a:p>
            <a:r>
              <a:rPr lang="tr-TR" dirty="0" smtClean="0"/>
              <a:t>Sürekli </a:t>
            </a:r>
            <a:r>
              <a:rPr lang="tr-TR" dirty="0"/>
              <a:t>sakin olmayı hedeflemek doğal stres tepkilerimizi baskılamak ve bir duygudan kaçınmak anlamına da gelir</a:t>
            </a:r>
            <a:r>
              <a:rPr lang="tr-TR" dirty="0" smtClean="0"/>
              <a:t>.</a:t>
            </a:r>
          </a:p>
          <a:p>
            <a:r>
              <a:rPr lang="tr-TR" dirty="0" smtClean="0"/>
              <a:t>Tüm duygular yaşanması gereken duygulardır.</a:t>
            </a:r>
            <a:endParaRPr lang="tr-TR" dirty="0"/>
          </a:p>
        </p:txBody>
      </p:sp>
    </p:spTree>
    <p:extLst>
      <p:ext uri="{BB962C8B-B14F-4D97-AF65-F5344CB8AC3E}">
        <p14:creationId xmlns:p14="http://schemas.microsoft.com/office/powerpoint/2010/main" val="129217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Travma = Kontrol kaybı</a:t>
            </a:r>
          </a:p>
          <a:p>
            <a:r>
              <a:rPr lang="tr-TR" dirty="0" smtClean="0"/>
              <a:t>Rutin= Bilinirlik, bir nebze kontrol</a:t>
            </a:r>
            <a:endParaRPr lang="tr-TR" dirty="0"/>
          </a:p>
        </p:txBody>
      </p:sp>
    </p:spTree>
    <p:extLst>
      <p:ext uri="{BB962C8B-B14F-4D97-AF65-F5344CB8AC3E}">
        <p14:creationId xmlns:p14="http://schemas.microsoft.com/office/powerpoint/2010/main" val="615500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Polivagal</a:t>
            </a:r>
            <a:r>
              <a:rPr lang="tr-TR" dirty="0" smtClean="0"/>
              <a:t> teori</a:t>
            </a:r>
            <a:endParaRPr lang="tr-TR" dirty="0"/>
          </a:p>
        </p:txBody>
      </p:sp>
      <p:sp>
        <p:nvSpPr>
          <p:cNvPr id="3" name="İçerik Yer Tutucusu 2"/>
          <p:cNvSpPr>
            <a:spLocks noGrp="1"/>
          </p:cNvSpPr>
          <p:nvPr>
            <p:ph idx="1"/>
          </p:nvPr>
        </p:nvSpPr>
        <p:spPr/>
        <p:txBody>
          <a:bodyPr>
            <a:normAutofit/>
          </a:bodyPr>
          <a:lstStyle/>
          <a:p>
            <a:r>
              <a:rPr lang="tr-TR" dirty="0" err="1" smtClean="0"/>
              <a:t>poli</a:t>
            </a:r>
            <a:r>
              <a:rPr lang="tr-TR" dirty="0" smtClean="0"/>
              <a:t>=birden </a:t>
            </a:r>
            <a:r>
              <a:rPr lang="tr-TR" dirty="0"/>
              <a:t>çok, </a:t>
            </a:r>
            <a:r>
              <a:rPr lang="tr-TR" dirty="0" err="1"/>
              <a:t>vagal</a:t>
            </a:r>
            <a:r>
              <a:rPr lang="tr-TR" dirty="0"/>
              <a:t> </a:t>
            </a:r>
            <a:r>
              <a:rPr lang="tr-TR" dirty="0" smtClean="0"/>
              <a:t>= </a:t>
            </a:r>
            <a:r>
              <a:rPr lang="tr-TR" dirty="0" err="1"/>
              <a:t>vagus</a:t>
            </a:r>
            <a:r>
              <a:rPr lang="tr-TR" dirty="0"/>
              <a:t> </a:t>
            </a:r>
            <a:r>
              <a:rPr lang="tr-TR" dirty="0" smtClean="0"/>
              <a:t>sinirini</a:t>
            </a:r>
          </a:p>
          <a:p>
            <a:r>
              <a:rPr lang="tr-TR" dirty="0" smtClean="0"/>
              <a:t>Evrimsel </a:t>
            </a:r>
            <a:r>
              <a:rPr lang="tr-TR" dirty="0"/>
              <a:t>biyoloji ve </a:t>
            </a:r>
            <a:r>
              <a:rPr lang="tr-TR" dirty="0" err="1"/>
              <a:t>nörobiyolojiye</a:t>
            </a:r>
            <a:r>
              <a:rPr lang="tr-TR" dirty="0"/>
              <a:t> </a:t>
            </a:r>
            <a:r>
              <a:rPr lang="tr-TR" dirty="0" smtClean="0"/>
              <a:t>dayanmakta </a:t>
            </a:r>
            <a:r>
              <a:rPr lang="tr-TR" dirty="0"/>
              <a:t>ve fizyolojik durumların davranışlara ve deneyimlere etki ettiğini vurgulamaktadır. </a:t>
            </a:r>
            <a:endParaRPr lang="tr-TR" dirty="0" smtClean="0"/>
          </a:p>
          <a:p>
            <a:r>
              <a:rPr lang="tr-TR" dirty="0" err="1" smtClean="0"/>
              <a:t>Vagus</a:t>
            </a:r>
            <a:r>
              <a:rPr lang="tr-TR" dirty="0" smtClean="0"/>
              <a:t> </a:t>
            </a:r>
            <a:r>
              <a:rPr lang="tr-TR" dirty="0"/>
              <a:t>sinirinin organlardan beyne doğru iletilen “getirici” iletilerle (akciğer-kafa siniri, </a:t>
            </a:r>
            <a:r>
              <a:rPr lang="tr-TR" dirty="0" err="1"/>
              <a:t>nöral</a:t>
            </a:r>
            <a:r>
              <a:rPr lang="tr-TR" dirty="0"/>
              <a:t> devrelerin </a:t>
            </a:r>
            <a:r>
              <a:rPr lang="tr-TR" dirty="0" err="1"/>
              <a:t>filogenetik</a:t>
            </a:r>
            <a:r>
              <a:rPr lang="tr-TR" dirty="0"/>
              <a:t> gelişimi) bağlantılı ve bunlara karşı duyarlı olduğunu öne sürmektedir. </a:t>
            </a:r>
            <a:endParaRPr lang="tr-TR" dirty="0" smtClean="0"/>
          </a:p>
        </p:txBody>
      </p:sp>
    </p:spTree>
    <p:extLst>
      <p:ext uri="{BB962C8B-B14F-4D97-AF65-F5344CB8AC3E}">
        <p14:creationId xmlns:p14="http://schemas.microsoft.com/office/powerpoint/2010/main" val="1931620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OSS’nin</a:t>
            </a:r>
            <a:r>
              <a:rPr lang="tr-TR" dirty="0" smtClean="0"/>
              <a:t> bir parçası olan </a:t>
            </a:r>
            <a:r>
              <a:rPr lang="tr-TR" dirty="0" err="1" smtClean="0"/>
              <a:t>vagus</a:t>
            </a:r>
            <a:r>
              <a:rPr lang="tr-TR" dirty="0" smtClean="0"/>
              <a:t> siniri kafatasına ait onuncu ve en uzun sinirdir. </a:t>
            </a:r>
          </a:p>
          <a:p>
            <a:r>
              <a:rPr lang="tr-TR" dirty="0" smtClean="0"/>
              <a:t>Beynin </a:t>
            </a:r>
            <a:r>
              <a:rPr lang="tr-TR" dirty="0" err="1" smtClean="0"/>
              <a:t>medulla</a:t>
            </a:r>
            <a:r>
              <a:rPr lang="tr-TR" dirty="0" smtClean="0"/>
              <a:t> kısmından başlayarak boyun, göğüs kafesi ve karın doğrultusunda ilerleyen gezgin bir sinirdir. </a:t>
            </a:r>
          </a:p>
          <a:p>
            <a:r>
              <a:rPr lang="tr-TR" dirty="0" err="1" smtClean="0"/>
              <a:t>Vagus</a:t>
            </a:r>
            <a:r>
              <a:rPr lang="tr-TR" dirty="0" smtClean="0"/>
              <a:t> sinirinin görevi iç organlarla ilgili durumlar ile kalbin, akciğerlerin ve sindirim sisteminin parasempatik kontrolü arasındaki ilişkinin düzenlenmesini sağlamaktır.</a:t>
            </a:r>
          </a:p>
          <a:p>
            <a:r>
              <a:rPr lang="tr-TR" dirty="0"/>
              <a:t>stres karşısında daha gelişmiş olan yoldan daha ilkel olan yola doğru bir davranış </a:t>
            </a:r>
            <a:r>
              <a:rPr lang="tr-TR" dirty="0" smtClean="0"/>
              <a:t>sergilemektedir. </a:t>
            </a:r>
            <a:endParaRPr lang="tr-TR" dirty="0" smtClean="0"/>
          </a:p>
          <a:p>
            <a:endParaRPr lang="tr-TR" dirty="0"/>
          </a:p>
        </p:txBody>
      </p:sp>
    </p:spTree>
    <p:extLst>
      <p:ext uri="{BB962C8B-B14F-4D97-AF65-F5344CB8AC3E}">
        <p14:creationId xmlns:p14="http://schemas.microsoft.com/office/powerpoint/2010/main" val="6217297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1522</Words>
  <Application>Microsoft Office PowerPoint</Application>
  <PresentationFormat>Geniş ekran</PresentationFormat>
  <Paragraphs>154</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Calibri</vt:lpstr>
      <vt:lpstr>Calibri Light</vt:lpstr>
      <vt:lpstr>Office Teması</vt:lpstr>
      <vt:lpstr>Polivagal teori</vt:lpstr>
      <vt:lpstr>PowerPoint Sunusu</vt:lpstr>
      <vt:lpstr>PowerPoint Sunusu</vt:lpstr>
      <vt:lpstr>PowerPoint Sunusu</vt:lpstr>
      <vt:lpstr>PowerPoint Sunusu</vt:lpstr>
      <vt:lpstr>PowerPoint Sunusu</vt:lpstr>
      <vt:lpstr>PowerPoint Sunusu</vt:lpstr>
      <vt:lpstr>Polivagal teori</vt:lpstr>
      <vt:lpstr>PowerPoint Sunusu</vt:lpstr>
      <vt:lpstr>PowerPoint Sunusu</vt:lpstr>
      <vt:lpstr>Polivagal Teoride 3 hiyerarşik yol</vt:lpstr>
      <vt:lpstr>Parasempatik Ventral Vagal (Sosyal İlişkilenme): </vt:lpstr>
      <vt:lpstr>Sempatik Sistem: </vt:lpstr>
      <vt:lpstr>Parasempatik Dorsal Vagal Sistem (İlkel Sistem): </vt:lpstr>
      <vt:lpstr>Tolerans penceresi-optimal uyarılma alanı</vt:lpstr>
      <vt:lpstr>PowerPoint Sunusu</vt:lpstr>
      <vt:lpstr>PowerPoint Sunusu</vt:lpstr>
      <vt:lpstr>PowerPoint Sunusu</vt:lpstr>
      <vt:lpstr>PowerPoint Sunusu</vt:lpstr>
      <vt:lpstr>Ağlamak </vt:lpstr>
      <vt:lpstr>Sarılmak </vt:lpstr>
      <vt:lpstr>Masaj </vt:lpstr>
      <vt:lpstr>PowerPoint Sunusu</vt:lpstr>
      <vt:lpstr>Soğukla temas etme</vt:lpstr>
      <vt:lpstr>Meditasyon </vt:lpstr>
      <vt:lpstr>Şarkı söylemek</vt:lpstr>
      <vt:lpstr>Gülmek </vt:lpstr>
      <vt:lpstr>Postür/beden duruşu</vt:lpstr>
      <vt:lpstr>FİZİKSEL HAREKETLİLİK</vt:lpstr>
      <vt:lpstr>Woo </vt:lpstr>
      <vt:lpstr>Nefes egzersizleri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Polivagal teori</dc:title>
  <dc:creator>du</dc:creator>
  <cp:lastModifiedBy>du</cp:lastModifiedBy>
  <cp:revision>8</cp:revision>
  <dcterms:created xsi:type="dcterms:W3CDTF">2023-04-05T07:41:21Z</dcterms:created>
  <dcterms:modified xsi:type="dcterms:W3CDTF">2023-04-05T10:25:20Z</dcterms:modified>
</cp:coreProperties>
</file>