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9" r:id="rId3"/>
    <p:sldId id="257" r:id="rId4"/>
    <p:sldId id="258"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7" d="100"/>
          <a:sy n="87" d="100"/>
        </p:scale>
        <p:origin x="66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83D3930E-6B20-461E-8EB7-E109C5B47AB9}" type="datetimeFigureOut">
              <a:rPr lang="tr-TR" smtClean="0"/>
              <a:t>19.02.2026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38174EB-DEE1-40F1-BFF1-6868C0BA5092}" type="slidenum">
              <a:rPr lang="tr-TR" smtClean="0"/>
              <a:t>‹#›</a:t>
            </a:fld>
            <a:endParaRPr lang="tr-T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8474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83D3930E-6B20-461E-8EB7-E109C5B47AB9}" type="datetimeFigureOut">
              <a:rPr lang="tr-TR" smtClean="0"/>
              <a:t>19.02.2026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38174EB-DEE1-40F1-BFF1-6868C0BA5092}" type="slidenum">
              <a:rPr lang="tr-TR" smtClean="0"/>
              <a:t>‹#›</a:t>
            </a:fld>
            <a:endParaRPr lang="tr-TR"/>
          </a:p>
        </p:txBody>
      </p:sp>
    </p:spTree>
    <p:extLst>
      <p:ext uri="{BB962C8B-B14F-4D97-AF65-F5344CB8AC3E}">
        <p14:creationId xmlns:p14="http://schemas.microsoft.com/office/powerpoint/2010/main" val="22960022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83D3930E-6B20-461E-8EB7-E109C5B47AB9}" type="datetimeFigureOut">
              <a:rPr lang="tr-TR" smtClean="0"/>
              <a:t>19.02.2026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38174EB-DEE1-40F1-BFF1-6868C0BA5092}" type="slidenum">
              <a:rPr lang="tr-TR" smtClean="0"/>
              <a:t>‹#›</a:t>
            </a:fld>
            <a:endParaRPr lang="tr-TR"/>
          </a:p>
        </p:txBody>
      </p:sp>
    </p:spTree>
    <p:extLst>
      <p:ext uri="{BB962C8B-B14F-4D97-AF65-F5344CB8AC3E}">
        <p14:creationId xmlns:p14="http://schemas.microsoft.com/office/powerpoint/2010/main" val="409528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83D3930E-6B20-461E-8EB7-E109C5B47AB9}" type="datetimeFigureOut">
              <a:rPr lang="tr-TR" smtClean="0"/>
              <a:t>19.02.2026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38174EB-DEE1-40F1-BFF1-6868C0BA5092}" type="slidenum">
              <a:rPr lang="tr-TR" smtClean="0"/>
              <a:t>‹#›</a:t>
            </a:fld>
            <a:endParaRPr lang="tr-TR"/>
          </a:p>
        </p:txBody>
      </p:sp>
    </p:spTree>
    <p:extLst>
      <p:ext uri="{BB962C8B-B14F-4D97-AF65-F5344CB8AC3E}">
        <p14:creationId xmlns:p14="http://schemas.microsoft.com/office/powerpoint/2010/main" val="3669438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83D3930E-6B20-461E-8EB7-E109C5B47AB9}" type="datetimeFigureOut">
              <a:rPr lang="tr-TR" smtClean="0"/>
              <a:t>19.02.2026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38174EB-DEE1-40F1-BFF1-6868C0BA5092}" type="slidenum">
              <a:rPr lang="tr-TR" smtClean="0"/>
              <a:t>‹#›</a:t>
            </a:fld>
            <a:endParaRPr lang="tr-T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30878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83D3930E-6B20-461E-8EB7-E109C5B47AB9}" type="datetimeFigureOut">
              <a:rPr lang="tr-TR" smtClean="0"/>
              <a:t>19.02.2026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638174EB-DEE1-40F1-BFF1-6868C0BA5092}" type="slidenum">
              <a:rPr lang="tr-TR" smtClean="0"/>
              <a:t>‹#›</a:t>
            </a:fld>
            <a:endParaRPr lang="tr-TR"/>
          </a:p>
        </p:txBody>
      </p:sp>
    </p:spTree>
    <p:extLst>
      <p:ext uri="{BB962C8B-B14F-4D97-AF65-F5344CB8AC3E}">
        <p14:creationId xmlns:p14="http://schemas.microsoft.com/office/powerpoint/2010/main" val="612323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097280" y="2582334"/>
            <a:ext cx="4937760" cy="3378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217920" y="2582334"/>
            <a:ext cx="4937760" cy="3378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83D3930E-6B20-461E-8EB7-E109C5B47AB9}" type="datetimeFigureOut">
              <a:rPr lang="tr-TR" smtClean="0"/>
              <a:t>19.02.2026</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638174EB-DEE1-40F1-BFF1-6868C0BA5092}" type="slidenum">
              <a:rPr lang="tr-TR" smtClean="0"/>
              <a:t>‹#›</a:t>
            </a:fld>
            <a:endParaRPr lang="tr-TR"/>
          </a:p>
        </p:txBody>
      </p:sp>
    </p:spTree>
    <p:extLst>
      <p:ext uri="{BB962C8B-B14F-4D97-AF65-F5344CB8AC3E}">
        <p14:creationId xmlns:p14="http://schemas.microsoft.com/office/powerpoint/2010/main" val="34512224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83D3930E-6B20-461E-8EB7-E109C5B47AB9}" type="datetimeFigureOut">
              <a:rPr lang="tr-TR" smtClean="0"/>
              <a:t>19.02.2026</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638174EB-DEE1-40F1-BFF1-6868C0BA5092}" type="slidenum">
              <a:rPr lang="tr-TR" smtClean="0"/>
              <a:t>‹#›</a:t>
            </a:fld>
            <a:endParaRPr lang="tr-TR"/>
          </a:p>
        </p:txBody>
      </p:sp>
    </p:spTree>
    <p:extLst>
      <p:ext uri="{BB962C8B-B14F-4D97-AF65-F5344CB8AC3E}">
        <p14:creationId xmlns:p14="http://schemas.microsoft.com/office/powerpoint/2010/main" val="32016309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3D3930E-6B20-461E-8EB7-E109C5B47AB9}" type="datetimeFigureOut">
              <a:rPr lang="tr-TR" smtClean="0"/>
              <a:t>19.02.2026</a:t>
            </a:fld>
            <a:endParaRPr lang="tr-T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tr-TR"/>
          </a:p>
        </p:txBody>
      </p:sp>
      <p:sp>
        <p:nvSpPr>
          <p:cNvPr id="9" name="Slide Number Placeholder 8"/>
          <p:cNvSpPr>
            <a:spLocks noGrp="1"/>
          </p:cNvSpPr>
          <p:nvPr>
            <p:ph type="sldNum" sz="quarter" idx="12"/>
          </p:nvPr>
        </p:nvSpPr>
        <p:spPr/>
        <p:txBody>
          <a:bodyPr/>
          <a:lstStyle/>
          <a:p>
            <a:fld id="{638174EB-DEE1-40F1-BFF1-6868C0BA5092}" type="slidenum">
              <a:rPr lang="tr-TR" smtClean="0"/>
              <a:t>‹#›</a:t>
            </a:fld>
            <a:endParaRPr lang="tr-TR"/>
          </a:p>
        </p:txBody>
      </p:sp>
    </p:spTree>
    <p:extLst>
      <p:ext uri="{BB962C8B-B14F-4D97-AF65-F5344CB8AC3E}">
        <p14:creationId xmlns:p14="http://schemas.microsoft.com/office/powerpoint/2010/main" val="30615068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tr-TR" smtClean="0"/>
              <a:t>Asıl başlık stili için tıklatın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83D3930E-6B20-461E-8EB7-E109C5B47AB9}" type="datetimeFigureOut">
              <a:rPr lang="tr-TR" smtClean="0"/>
              <a:t>19.02.2026</a:t>
            </a:fld>
            <a:endParaRPr lang="tr-T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tr-T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38174EB-DEE1-40F1-BFF1-6868C0BA5092}" type="slidenum">
              <a:rPr lang="tr-TR" smtClean="0"/>
              <a:t>‹#›</a:t>
            </a:fld>
            <a:endParaRPr lang="tr-TR"/>
          </a:p>
        </p:txBody>
      </p:sp>
    </p:spTree>
    <p:extLst>
      <p:ext uri="{BB962C8B-B14F-4D97-AF65-F5344CB8AC3E}">
        <p14:creationId xmlns:p14="http://schemas.microsoft.com/office/powerpoint/2010/main" val="495859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83D3930E-6B20-461E-8EB7-E109C5B47AB9}" type="datetimeFigureOut">
              <a:rPr lang="tr-TR" smtClean="0"/>
              <a:t>19.02.2026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638174EB-DEE1-40F1-BFF1-6868C0BA5092}" type="slidenum">
              <a:rPr lang="tr-TR" smtClean="0"/>
              <a:t>‹#›</a:t>
            </a:fld>
            <a:endParaRPr lang="tr-TR"/>
          </a:p>
        </p:txBody>
      </p:sp>
    </p:spTree>
    <p:extLst>
      <p:ext uri="{BB962C8B-B14F-4D97-AF65-F5344CB8AC3E}">
        <p14:creationId xmlns:p14="http://schemas.microsoft.com/office/powerpoint/2010/main" val="334341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83D3930E-6B20-461E-8EB7-E109C5B47AB9}" type="datetimeFigureOut">
              <a:rPr lang="tr-TR" smtClean="0"/>
              <a:t>19.02.2026</a:t>
            </a:fld>
            <a:endParaRPr lang="tr-T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tr-T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638174EB-DEE1-40F1-BFF1-6868C0BA5092}" type="slidenum">
              <a:rPr lang="tr-TR" smtClean="0"/>
              <a:t>‹#›</a:t>
            </a:fld>
            <a:endParaRPr lang="tr-T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60328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r>
              <a:rPr lang="tr-TR" b="1" dirty="0"/>
              <a:t>ROBOTİK TEKNOLOJİ</a:t>
            </a:r>
          </a:p>
        </p:txBody>
      </p:sp>
      <p:sp>
        <p:nvSpPr>
          <p:cNvPr id="3" name="Alt Başlık 2"/>
          <p:cNvSpPr>
            <a:spLocks noGrp="1"/>
          </p:cNvSpPr>
          <p:nvPr>
            <p:ph type="subTitle" idx="1"/>
          </p:nvPr>
        </p:nvSpPr>
        <p:spPr/>
        <p:txBody>
          <a:bodyPr/>
          <a:lstStyle/>
          <a:p>
            <a:r>
              <a:rPr lang="tr-TR" dirty="0" smtClean="0"/>
              <a:t>4.HAFTA</a:t>
            </a:r>
          </a:p>
          <a:p>
            <a:endParaRPr lang="tr-TR" dirty="0"/>
          </a:p>
        </p:txBody>
      </p:sp>
    </p:spTree>
    <p:extLst>
      <p:ext uri="{BB962C8B-B14F-4D97-AF65-F5344CB8AC3E}">
        <p14:creationId xmlns:p14="http://schemas.microsoft.com/office/powerpoint/2010/main" val="1468438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Müşteri İlişkilerinde Robotlar</a:t>
            </a:r>
            <a:br>
              <a:rPr lang="tr-TR" b="1" dirty="0"/>
            </a:br>
            <a:endParaRPr lang="tr-TR" dirty="0"/>
          </a:p>
        </p:txBody>
      </p:sp>
      <p:sp>
        <p:nvSpPr>
          <p:cNvPr id="3" name="İçerik Yer Tutucusu 2"/>
          <p:cNvSpPr>
            <a:spLocks noGrp="1"/>
          </p:cNvSpPr>
          <p:nvPr>
            <p:ph idx="1"/>
          </p:nvPr>
        </p:nvSpPr>
        <p:spPr>
          <a:xfrm>
            <a:off x="248981" y="1958799"/>
            <a:ext cx="5877499" cy="4023360"/>
          </a:xfrm>
        </p:spPr>
        <p:txBody>
          <a:bodyPr>
            <a:normAutofit fontScale="92500" lnSpcReduction="20000"/>
          </a:bodyPr>
          <a:lstStyle/>
          <a:p>
            <a:r>
              <a:rPr lang="tr-TR" dirty="0" smtClean="0"/>
              <a:t>Müşteri </a:t>
            </a:r>
            <a:r>
              <a:rPr lang="tr-TR" dirty="0"/>
              <a:t>ilişkilerinde robot kullanımı çoğunlukla sohbet robotları (</a:t>
            </a:r>
            <a:r>
              <a:rPr lang="tr-TR" dirty="0" err="1"/>
              <a:t>chatbot</a:t>
            </a:r>
            <a:r>
              <a:rPr lang="tr-TR" dirty="0"/>
              <a:t>) aracılığıyla gerçekleşmektedir.</a:t>
            </a:r>
          </a:p>
          <a:p>
            <a:r>
              <a:rPr lang="tr-TR" dirty="0" err="1"/>
              <a:t>Chatbotlar</a:t>
            </a:r>
            <a:r>
              <a:rPr lang="tr-TR" dirty="0"/>
              <a:t>:</a:t>
            </a:r>
          </a:p>
          <a:p>
            <a:r>
              <a:rPr lang="tr-TR" dirty="0"/>
              <a:t>7/24 hizmet verir,</a:t>
            </a:r>
          </a:p>
          <a:p>
            <a:r>
              <a:rPr lang="tr-TR" dirty="0"/>
              <a:t>Sık sorulan soruları yanıtlar,</a:t>
            </a:r>
          </a:p>
          <a:p>
            <a:r>
              <a:rPr lang="tr-TR" dirty="0"/>
              <a:t>Bekleme süresini ortadan kaldırır,</a:t>
            </a:r>
          </a:p>
          <a:p>
            <a:r>
              <a:rPr lang="tr-TR" dirty="0"/>
              <a:t>Müşteri memnuniyetini artırır,</a:t>
            </a:r>
          </a:p>
          <a:p>
            <a:r>
              <a:rPr lang="tr-TR" dirty="0"/>
              <a:t>Satışları destekler,</a:t>
            </a:r>
          </a:p>
          <a:p>
            <a:r>
              <a:rPr lang="tr-TR" dirty="0"/>
              <a:t>Maliyetleri düşürür.</a:t>
            </a:r>
          </a:p>
          <a:p>
            <a:r>
              <a:rPr lang="tr-TR" dirty="0"/>
              <a:t>Dijital tüketicilerin anlık bilgi beklentisi </a:t>
            </a:r>
            <a:r>
              <a:rPr lang="tr-TR" dirty="0" err="1"/>
              <a:t>chatbot</a:t>
            </a:r>
            <a:r>
              <a:rPr lang="tr-TR" dirty="0"/>
              <a:t> kullanımını artırmaktadır.</a:t>
            </a:r>
          </a:p>
          <a:p>
            <a:endParaRPr lang="tr-TR" dirty="0"/>
          </a:p>
        </p:txBody>
      </p:sp>
      <p:pic>
        <p:nvPicPr>
          <p:cNvPr id="4104" name="Picture 8" descr="Why create a free chatbot tool? Our explanati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6480" y="1845734"/>
            <a:ext cx="5606484" cy="4136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22448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97280" y="286603"/>
            <a:ext cx="10058400" cy="1409995"/>
          </a:xfrm>
        </p:spPr>
        <p:txBody>
          <a:bodyPr/>
          <a:lstStyle/>
          <a:p>
            <a:r>
              <a:rPr lang="tr-TR" b="1" dirty="0"/>
              <a:t>Perakendecilikte Robotlar</a:t>
            </a:r>
            <a:br>
              <a:rPr lang="tr-TR" b="1" dirty="0"/>
            </a:br>
            <a:endParaRPr lang="tr-TR" dirty="0"/>
          </a:p>
        </p:txBody>
      </p:sp>
      <p:sp>
        <p:nvSpPr>
          <p:cNvPr id="3" name="İçerik Yer Tutucusu 2"/>
          <p:cNvSpPr>
            <a:spLocks noGrp="1"/>
          </p:cNvSpPr>
          <p:nvPr>
            <p:ph idx="1"/>
          </p:nvPr>
        </p:nvSpPr>
        <p:spPr>
          <a:xfrm>
            <a:off x="524403" y="1955903"/>
            <a:ext cx="5740930" cy="4023360"/>
          </a:xfrm>
        </p:spPr>
        <p:txBody>
          <a:bodyPr>
            <a:normAutofit fontScale="25000" lnSpcReduction="20000"/>
          </a:bodyPr>
          <a:lstStyle/>
          <a:p>
            <a:pPr>
              <a:lnSpc>
                <a:spcPct val="120000"/>
              </a:lnSpc>
              <a:spcBef>
                <a:spcPts val="600"/>
              </a:spcBef>
              <a:spcAft>
                <a:spcPts val="600"/>
              </a:spcAft>
            </a:pPr>
            <a:r>
              <a:rPr lang="tr-TR" sz="4300" dirty="0" smtClean="0"/>
              <a:t>Perakendecilikte </a:t>
            </a:r>
            <a:r>
              <a:rPr lang="tr-TR" sz="4300" dirty="0"/>
              <a:t>robotlar:</a:t>
            </a:r>
          </a:p>
          <a:p>
            <a:pPr>
              <a:lnSpc>
                <a:spcPct val="120000"/>
              </a:lnSpc>
              <a:spcBef>
                <a:spcPts val="600"/>
              </a:spcBef>
              <a:spcAft>
                <a:spcPts val="600"/>
              </a:spcAft>
            </a:pPr>
            <a:r>
              <a:rPr lang="tr-TR" sz="4300" dirty="0"/>
              <a:t>Mağaza içi yönlendirme</a:t>
            </a:r>
          </a:p>
          <a:p>
            <a:pPr>
              <a:lnSpc>
                <a:spcPct val="120000"/>
              </a:lnSpc>
              <a:spcBef>
                <a:spcPts val="600"/>
              </a:spcBef>
              <a:spcAft>
                <a:spcPts val="600"/>
              </a:spcAft>
            </a:pPr>
            <a:r>
              <a:rPr lang="tr-TR" sz="4300" dirty="0"/>
              <a:t>Stok kontrolü</a:t>
            </a:r>
          </a:p>
          <a:p>
            <a:pPr>
              <a:lnSpc>
                <a:spcPct val="120000"/>
              </a:lnSpc>
              <a:spcBef>
                <a:spcPts val="600"/>
              </a:spcBef>
              <a:spcAft>
                <a:spcPts val="600"/>
              </a:spcAft>
            </a:pPr>
            <a:r>
              <a:rPr lang="tr-TR" sz="4300" dirty="0"/>
              <a:t>Raf düzenleme</a:t>
            </a:r>
          </a:p>
          <a:p>
            <a:pPr>
              <a:lnSpc>
                <a:spcPct val="120000"/>
              </a:lnSpc>
              <a:spcBef>
                <a:spcPts val="600"/>
              </a:spcBef>
              <a:spcAft>
                <a:spcPts val="600"/>
              </a:spcAft>
            </a:pPr>
            <a:r>
              <a:rPr lang="tr-TR" sz="4300" dirty="0"/>
              <a:t>Paketleme</a:t>
            </a:r>
          </a:p>
          <a:p>
            <a:pPr>
              <a:lnSpc>
                <a:spcPct val="120000"/>
              </a:lnSpc>
              <a:spcBef>
                <a:spcPts val="600"/>
              </a:spcBef>
              <a:spcAft>
                <a:spcPts val="600"/>
              </a:spcAft>
            </a:pPr>
            <a:r>
              <a:rPr lang="tr-TR" sz="4300" dirty="0"/>
              <a:t>Depolama</a:t>
            </a:r>
          </a:p>
          <a:p>
            <a:pPr>
              <a:lnSpc>
                <a:spcPct val="120000"/>
              </a:lnSpc>
              <a:spcBef>
                <a:spcPts val="600"/>
              </a:spcBef>
              <a:spcAft>
                <a:spcPts val="600"/>
              </a:spcAft>
            </a:pPr>
            <a:r>
              <a:rPr lang="tr-TR" sz="4300" dirty="0"/>
              <a:t>Satış analizi</a:t>
            </a:r>
          </a:p>
          <a:p>
            <a:pPr>
              <a:lnSpc>
                <a:spcPct val="120000"/>
              </a:lnSpc>
              <a:spcBef>
                <a:spcPts val="600"/>
              </a:spcBef>
              <a:spcAft>
                <a:spcPts val="600"/>
              </a:spcAft>
            </a:pPr>
            <a:r>
              <a:rPr lang="tr-TR" sz="4300" dirty="0"/>
              <a:t>gibi görevlerde kullanılmaktadır.</a:t>
            </a:r>
          </a:p>
          <a:p>
            <a:pPr>
              <a:lnSpc>
                <a:spcPct val="120000"/>
              </a:lnSpc>
              <a:spcBef>
                <a:spcPts val="600"/>
              </a:spcBef>
              <a:spcAft>
                <a:spcPts val="600"/>
              </a:spcAft>
            </a:pPr>
            <a:r>
              <a:rPr lang="tr-TR" sz="4300" dirty="0"/>
              <a:t>Örneğin </a:t>
            </a:r>
            <a:r>
              <a:rPr lang="tr-TR" sz="4300" dirty="0" err="1"/>
              <a:t>Giant</a:t>
            </a:r>
            <a:r>
              <a:rPr lang="tr-TR" sz="4300" dirty="0"/>
              <a:t> </a:t>
            </a:r>
            <a:r>
              <a:rPr lang="tr-TR" sz="4300" dirty="0" err="1"/>
              <a:t>Food</a:t>
            </a:r>
            <a:r>
              <a:rPr lang="tr-TR" sz="4300" dirty="0"/>
              <a:t> </a:t>
            </a:r>
            <a:r>
              <a:rPr lang="tr-TR" sz="4300" dirty="0" err="1"/>
              <a:t>Stores</a:t>
            </a:r>
            <a:r>
              <a:rPr lang="tr-TR" sz="4300" dirty="0"/>
              <a:t> mağazalarında kullanılan </a:t>
            </a:r>
            <a:r>
              <a:rPr lang="tr-TR" sz="4300" dirty="0" err="1"/>
              <a:t>Marty</a:t>
            </a:r>
            <a:r>
              <a:rPr lang="tr-TR" sz="4300" dirty="0"/>
              <a:t> adlı robot, temizlik ve müşteri yönlendirme görevleri üstlenmektedir.</a:t>
            </a:r>
          </a:p>
          <a:p>
            <a:pPr>
              <a:lnSpc>
                <a:spcPct val="120000"/>
              </a:lnSpc>
              <a:spcBef>
                <a:spcPts val="600"/>
              </a:spcBef>
              <a:spcAft>
                <a:spcPts val="600"/>
              </a:spcAft>
            </a:pPr>
            <a:r>
              <a:rPr lang="tr-TR" sz="4300" dirty="0"/>
              <a:t>Ayrıca büyük perakendeciler akıllı depo sistemleri ile robotlardan yararlanarak:</a:t>
            </a:r>
          </a:p>
          <a:p>
            <a:pPr>
              <a:lnSpc>
                <a:spcPct val="120000"/>
              </a:lnSpc>
              <a:spcBef>
                <a:spcPts val="600"/>
              </a:spcBef>
              <a:spcAft>
                <a:spcPts val="600"/>
              </a:spcAft>
            </a:pPr>
            <a:r>
              <a:rPr lang="tr-TR" sz="4300" dirty="0"/>
              <a:t>Stok yönetimini hızlandırmakta,</a:t>
            </a:r>
          </a:p>
          <a:p>
            <a:pPr>
              <a:lnSpc>
                <a:spcPct val="120000"/>
              </a:lnSpc>
              <a:spcBef>
                <a:spcPts val="600"/>
              </a:spcBef>
              <a:spcAft>
                <a:spcPts val="600"/>
              </a:spcAft>
            </a:pPr>
            <a:r>
              <a:rPr lang="tr-TR" sz="4300" dirty="0"/>
              <a:t>Güvenliği artırmakta,</a:t>
            </a:r>
          </a:p>
          <a:p>
            <a:pPr>
              <a:lnSpc>
                <a:spcPct val="120000"/>
              </a:lnSpc>
              <a:spcBef>
                <a:spcPts val="600"/>
              </a:spcBef>
              <a:spcAft>
                <a:spcPts val="600"/>
              </a:spcAft>
            </a:pPr>
            <a:r>
              <a:rPr lang="tr-TR" sz="4300" dirty="0" err="1"/>
              <a:t>Operasyonel</a:t>
            </a:r>
            <a:r>
              <a:rPr lang="tr-TR" sz="4300" dirty="0"/>
              <a:t> maliyetleri azaltmaktadır.</a:t>
            </a:r>
          </a:p>
          <a:p>
            <a:endParaRPr lang="tr-TR" dirty="0"/>
          </a:p>
        </p:txBody>
      </p:sp>
      <p:pic>
        <p:nvPicPr>
          <p:cNvPr id="5122" name="Picture 2" descr="Can robots help run your busines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47556" y="1806222"/>
            <a:ext cx="5294489" cy="43123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19733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dirty="0"/>
              <a:t>COĞRAFİ BİLGİ SİSTEMLERİ (CBS</a:t>
            </a:r>
            <a:r>
              <a:rPr lang="tr-TR" dirty="0" smtClean="0"/>
              <a:t>)</a:t>
            </a:r>
            <a:endParaRPr lang="tr-TR" dirty="0"/>
          </a:p>
        </p:txBody>
      </p:sp>
      <p:sp>
        <p:nvSpPr>
          <p:cNvPr id="3" name="İçerik Yer Tutucusu 2"/>
          <p:cNvSpPr>
            <a:spLocks noGrp="1"/>
          </p:cNvSpPr>
          <p:nvPr>
            <p:ph idx="1"/>
          </p:nvPr>
        </p:nvSpPr>
        <p:spPr>
          <a:xfrm>
            <a:off x="1097281" y="1845734"/>
            <a:ext cx="5402672" cy="4023360"/>
          </a:xfrm>
        </p:spPr>
        <p:txBody>
          <a:bodyPr>
            <a:normAutofit fontScale="92500" lnSpcReduction="20000"/>
          </a:bodyPr>
          <a:lstStyle/>
          <a:p>
            <a:r>
              <a:rPr lang="tr-TR" dirty="0"/>
              <a:t>CBS, coğrafi konumla ilişkilendirilebilen verilerin toplanması, depolanması, analiz edilmesi ve harita üzerinde görselleştirilmesini sağlayan bilgisayar tabanlı bir sistemdir. Geleneksel kartografik prensiplerin bilişim teknolojileriyle birleşmesi sonucu ortaya çıkmıştır.</a:t>
            </a:r>
          </a:p>
          <a:p>
            <a:r>
              <a:rPr lang="tr-TR" dirty="0"/>
              <a:t>CBS üç temel bileşenden oluşmaktadır:</a:t>
            </a:r>
          </a:p>
          <a:p>
            <a:r>
              <a:rPr lang="tr-TR" dirty="0"/>
              <a:t>Bilgisayar altyapısı</a:t>
            </a:r>
          </a:p>
          <a:p>
            <a:r>
              <a:rPr lang="tr-TR" dirty="0" err="1"/>
              <a:t>Veritabanı</a:t>
            </a:r>
            <a:endParaRPr lang="tr-TR" dirty="0"/>
          </a:p>
          <a:p>
            <a:r>
              <a:rPr lang="tr-TR" dirty="0"/>
              <a:t>Kullanıcı </a:t>
            </a:r>
            <a:r>
              <a:rPr lang="tr-TR" dirty="0" err="1"/>
              <a:t>arayüzü</a:t>
            </a:r>
            <a:endParaRPr lang="tr-TR" dirty="0"/>
          </a:p>
          <a:p>
            <a:r>
              <a:rPr lang="tr-TR" dirty="0"/>
              <a:t>Uzamsal veriler (</a:t>
            </a:r>
            <a:r>
              <a:rPr lang="tr-TR" dirty="0" err="1"/>
              <a:t>vektörleştirilmiş</a:t>
            </a:r>
            <a:r>
              <a:rPr lang="tr-TR" dirty="0"/>
              <a:t> harita verileri) sistemin temel girdisini oluşturmaktadır. Uydu temelli uzaktan algılama teknolojileri </a:t>
            </a:r>
            <a:r>
              <a:rPr lang="tr-TR" dirty="0" err="1"/>
              <a:t>CBS’ye</a:t>
            </a:r>
            <a:r>
              <a:rPr lang="tr-TR" dirty="0"/>
              <a:t> veri sağlamaktadır.</a:t>
            </a:r>
          </a:p>
          <a:p>
            <a:endParaRPr lang="tr-TR" dirty="0"/>
          </a:p>
        </p:txBody>
      </p:sp>
      <p:pic>
        <p:nvPicPr>
          <p:cNvPr id="5" name="Resim 4"/>
          <p:cNvPicPr>
            <a:picLocks noChangeAspect="1"/>
          </p:cNvPicPr>
          <p:nvPr/>
        </p:nvPicPr>
        <p:blipFill>
          <a:blip r:embed="rId2"/>
          <a:stretch>
            <a:fillRect/>
          </a:stretch>
        </p:blipFill>
        <p:spPr>
          <a:xfrm>
            <a:off x="6561646" y="1845734"/>
            <a:ext cx="5171317" cy="4023360"/>
          </a:xfrm>
          <a:prstGeom prst="rect">
            <a:avLst/>
          </a:prstGeom>
        </p:spPr>
      </p:pic>
    </p:spTree>
    <p:extLst>
      <p:ext uri="{BB962C8B-B14F-4D97-AF65-F5344CB8AC3E}">
        <p14:creationId xmlns:p14="http://schemas.microsoft.com/office/powerpoint/2010/main" val="27952218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Pazarlamada </a:t>
            </a:r>
            <a:r>
              <a:rPr lang="tr-TR" b="1" dirty="0" err="1"/>
              <a:t>CBS’nin</a:t>
            </a:r>
            <a:r>
              <a:rPr lang="tr-TR" b="1" dirty="0"/>
              <a:t> Kullanımı</a:t>
            </a:r>
            <a:br>
              <a:rPr lang="tr-TR" b="1" dirty="0"/>
            </a:br>
            <a:endParaRPr lang="tr-TR" dirty="0"/>
          </a:p>
        </p:txBody>
      </p:sp>
      <p:sp>
        <p:nvSpPr>
          <p:cNvPr id="3" name="İçerik Yer Tutucusu 2"/>
          <p:cNvSpPr>
            <a:spLocks noGrp="1"/>
          </p:cNvSpPr>
          <p:nvPr>
            <p:ph idx="1"/>
          </p:nvPr>
        </p:nvSpPr>
        <p:spPr>
          <a:xfrm>
            <a:off x="1097280" y="1845734"/>
            <a:ext cx="5656060" cy="4023360"/>
          </a:xfrm>
        </p:spPr>
        <p:txBody>
          <a:bodyPr>
            <a:normAutofit lnSpcReduction="10000"/>
          </a:bodyPr>
          <a:lstStyle/>
          <a:p>
            <a:r>
              <a:rPr lang="tr-TR" dirty="0" smtClean="0"/>
              <a:t>CBS</a:t>
            </a:r>
            <a:r>
              <a:rPr lang="tr-TR" dirty="0"/>
              <a:t>, işletmelere mekânsal analiz yapma imkânı sunmaktadır. Pazarlama alanındaki başlıca kullanım alanları şunlardır:</a:t>
            </a:r>
          </a:p>
          <a:p>
            <a:r>
              <a:rPr lang="tr-TR" dirty="0"/>
              <a:t>Hedef pazar analizi</a:t>
            </a:r>
          </a:p>
          <a:p>
            <a:r>
              <a:rPr lang="tr-TR" dirty="0"/>
              <a:t>Optimal kuruluş yeri seçimi</a:t>
            </a:r>
          </a:p>
          <a:p>
            <a:r>
              <a:rPr lang="tr-TR" dirty="0"/>
              <a:t>Tüketici davranışlarının coğrafi haritalanması</a:t>
            </a:r>
          </a:p>
          <a:p>
            <a:r>
              <a:rPr lang="tr-TR" dirty="0"/>
              <a:t>Lojistik ağların planlanması</a:t>
            </a:r>
          </a:p>
          <a:p>
            <a:r>
              <a:rPr lang="tr-TR" dirty="0"/>
              <a:t>Depo ve dağıtım noktalarının belirlenmesi</a:t>
            </a:r>
          </a:p>
          <a:p>
            <a:r>
              <a:rPr lang="tr-TR" dirty="0"/>
              <a:t>Reklam kampanyalarının etki alanının belirlenmesi</a:t>
            </a:r>
          </a:p>
          <a:p>
            <a:r>
              <a:rPr lang="tr-TR" dirty="0"/>
              <a:t>Tüketim eğilimlerinin bölgesel modellenmesi</a:t>
            </a:r>
          </a:p>
        </p:txBody>
      </p:sp>
      <p:pic>
        <p:nvPicPr>
          <p:cNvPr id="14338" name="Picture 2" descr="Coğrafi Bilgi Sistemi (CBS) araçları Pazar Büyüklüğü, Payı, Büyüme | CAGR  Tahmini 203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74168" y="1933869"/>
            <a:ext cx="4504560" cy="4023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66891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Pazarlamada </a:t>
            </a:r>
            <a:r>
              <a:rPr lang="tr-TR" b="1" dirty="0" err="1"/>
              <a:t>CBS’nin</a:t>
            </a:r>
            <a:r>
              <a:rPr lang="tr-TR" b="1" dirty="0"/>
              <a:t> Kullanımı</a:t>
            </a:r>
            <a:endParaRPr lang="tr-TR" dirty="0"/>
          </a:p>
        </p:txBody>
      </p:sp>
      <p:sp>
        <p:nvSpPr>
          <p:cNvPr id="3" name="İçerik Yer Tutucusu 2"/>
          <p:cNvSpPr>
            <a:spLocks noGrp="1"/>
          </p:cNvSpPr>
          <p:nvPr>
            <p:ph idx="1"/>
          </p:nvPr>
        </p:nvSpPr>
        <p:spPr>
          <a:xfrm>
            <a:off x="1097280" y="1845734"/>
            <a:ext cx="4807761" cy="4023360"/>
          </a:xfrm>
        </p:spPr>
        <p:txBody>
          <a:bodyPr>
            <a:normAutofit fontScale="92500" lnSpcReduction="10000"/>
          </a:bodyPr>
          <a:lstStyle/>
          <a:p>
            <a:r>
              <a:rPr lang="tr-TR" dirty="0"/>
              <a:t>CBS sayesinde belirli bir coğrafi konumdaki tüketici yaşam tarzları ve satın alma davranışları analiz edilebilmektedir. Bu durum mekânsal pazarlama anlayışının temelini oluşturmaktadır.</a:t>
            </a:r>
          </a:p>
          <a:p>
            <a:r>
              <a:rPr lang="tr-TR" dirty="0"/>
              <a:t>Tüketici perspektifinde CBS;</a:t>
            </a:r>
          </a:p>
          <a:p>
            <a:r>
              <a:rPr lang="tr-TR" dirty="0"/>
              <a:t>Pazar bölümlendirme</a:t>
            </a:r>
          </a:p>
          <a:p>
            <a:r>
              <a:rPr lang="tr-TR" dirty="0"/>
              <a:t>Turist davranışlarının haritalanması</a:t>
            </a:r>
          </a:p>
          <a:p>
            <a:r>
              <a:rPr lang="tr-TR" dirty="0"/>
              <a:t>Konut fiyat analizleri</a:t>
            </a:r>
          </a:p>
          <a:p>
            <a:r>
              <a:rPr lang="tr-TR" dirty="0" err="1"/>
              <a:t>Hedonik</a:t>
            </a:r>
            <a:r>
              <a:rPr lang="tr-TR" dirty="0"/>
              <a:t> fiyatlandırma</a:t>
            </a:r>
          </a:p>
          <a:p>
            <a:r>
              <a:rPr lang="tr-TR" dirty="0"/>
              <a:t>Mağaza içi davranış analizi</a:t>
            </a:r>
          </a:p>
          <a:p>
            <a:r>
              <a:rPr lang="tr-TR" dirty="0"/>
              <a:t>gibi çalışmalarda kullanılmaktadır.</a:t>
            </a:r>
          </a:p>
          <a:p>
            <a:endParaRPr lang="tr-TR" dirty="0"/>
          </a:p>
        </p:txBody>
      </p:sp>
      <p:pic>
        <p:nvPicPr>
          <p:cNvPr id="15362" name="Picture 2" descr="Konya Coğrafi Bilgi Sistemi Mekansal Analiz ve İstatistikleri, Cb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67392" y="1845734"/>
            <a:ext cx="4912184" cy="39053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67554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GPS (Global </a:t>
            </a:r>
            <a:r>
              <a:rPr lang="tr-TR" dirty="0" err="1"/>
              <a:t>Positioning</a:t>
            </a:r>
            <a:r>
              <a:rPr lang="tr-TR" dirty="0"/>
              <a:t> </a:t>
            </a:r>
            <a:r>
              <a:rPr lang="tr-TR" dirty="0" err="1"/>
              <a:t>System</a:t>
            </a:r>
            <a:r>
              <a:rPr lang="tr-TR" dirty="0"/>
              <a:t>)</a:t>
            </a:r>
          </a:p>
        </p:txBody>
      </p:sp>
      <p:sp>
        <p:nvSpPr>
          <p:cNvPr id="3" name="İçerik Yer Tutucusu 2"/>
          <p:cNvSpPr>
            <a:spLocks noGrp="1"/>
          </p:cNvSpPr>
          <p:nvPr>
            <p:ph idx="1"/>
          </p:nvPr>
        </p:nvSpPr>
        <p:spPr>
          <a:xfrm>
            <a:off x="293049" y="1834718"/>
            <a:ext cx="6680628" cy="4023360"/>
          </a:xfrm>
        </p:spPr>
        <p:txBody>
          <a:bodyPr>
            <a:normAutofit fontScale="92500" lnSpcReduction="10000"/>
          </a:bodyPr>
          <a:lstStyle/>
          <a:p>
            <a:r>
              <a:rPr lang="tr-TR" dirty="0" smtClean="0"/>
              <a:t>GPS</a:t>
            </a:r>
            <a:r>
              <a:rPr lang="tr-TR" dirty="0"/>
              <a:t>, uydu tabanlı bir konum belirleme sistemidir. GNSS (Küresel </a:t>
            </a:r>
            <a:r>
              <a:rPr lang="tr-TR" dirty="0" err="1"/>
              <a:t>Navigasyon</a:t>
            </a:r>
            <a:r>
              <a:rPr lang="tr-TR" dirty="0"/>
              <a:t> Uydu Sistemleri) ailesinin bir parçasıdır. Bu aile içinde GLONASS, GALILEO ve BEIDOU gibi sistemler yer almaktadır. </a:t>
            </a:r>
            <a:endParaRPr lang="tr-TR" dirty="0" smtClean="0"/>
          </a:p>
          <a:p>
            <a:r>
              <a:rPr lang="tr-TR" b="1" dirty="0" err="1" smtClean="0"/>
              <a:t>GPS’in</a:t>
            </a:r>
            <a:r>
              <a:rPr lang="tr-TR" b="1" dirty="0" smtClean="0"/>
              <a:t> </a:t>
            </a:r>
            <a:r>
              <a:rPr lang="tr-TR" b="1" dirty="0"/>
              <a:t>Temel Bileşenleri </a:t>
            </a:r>
            <a:endParaRPr lang="tr-TR" b="1" dirty="0" smtClean="0"/>
          </a:p>
          <a:p>
            <a:r>
              <a:rPr lang="tr-TR" dirty="0" smtClean="0"/>
              <a:t>GPS </a:t>
            </a:r>
            <a:r>
              <a:rPr lang="tr-TR" dirty="0"/>
              <a:t>üç ana bileşenden oluşmaktadır: </a:t>
            </a:r>
            <a:endParaRPr lang="tr-TR" dirty="0" smtClean="0"/>
          </a:p>
          <a:p>
            <a:r>
              <a:rPr lang="tr-TR" dirty="0" smtClean="0"/>
              <a:t>Uydu </a:t>
            </a:r>
            <a:r>
              <a:rPr lang="tr-TR" dirty="0"/>
              <a:t>takımyıldızı </a:t>
            </a:r>
            <a:endParaRPr lang="tr-TR" dirty="0" smtClean="0"/>
          </a:p>
          <a:p>
            <a:r>
              <a:rPr lang="tr-TR" dirty="0" smtClean="0"/>
              <a:t>Yer </a:t>
            </a:r>
            <a:r>
              <a:rPr lang="tr-TR" dirty="0"/>
              <a:t>kontrol istasyonları </a:t>
            </a:r>
            <a:endParaRPr lang="tr-TR" dirty="0" smtClean="0"/>
          </a:p>
          <a:p>
            <a:r>
              <a:rPr lang="tr-TR" dirty="0" smtClean="0"/>
              <a:t>Alıcılar </a:t>
            </a:r>
            <a:r>
              <a:rPr lang="tr-TR" dirty="0"/>
              <a:t>(kullanıcı cihazları) </a:t>
            </a:r>
            <a:endParaRPr lang="tr-TR" dirty="0" smtClean="0"/>
          </a:p>
          <a:p>
            <a:r>
              <a:rPr lang="tr-TR" dirty="0" smtClean="0"/>
              <a:t>En </a:t>
            </a:r>
            <a:r>
              <a:rPr lang="tr-TR" dirty="0"/>
              <a:t>az dört uydu sinyali sayesinde bir nesnenin konumu kesin olarak belirlenebilmektedir. Yer kontrol istasyonları arasında ana merkez olarak Colorado Springs bulunmaktadır. Akıllı telefonların yaygınlaşması GPS kullanımını kitlesel hâle getirmiştir.</a:t>
            </a:r>
          </a:p>
        </p:txBody>
      </p:sp>
      <p:pic>
        <p:nvPicPr>
          <p:cNvPr id="10250" name="Picture 10" descr="GPS là gì? Ứng dụng của định vị GPS trên thiết bị di độ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73677" y="1927953"/>
            <a:ext cx="4988308" cy="3930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44656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Pazarlamada GPS Kullanımı</a:t>
            </a:r>
            <a:br>
              <a:rPr lang="tr-TR" b="1" dirty="0"/>
            </a:br>
            <a:endParaRPr lang="tr-TR" dirty="0"/>
          </a:p>
        </p:txBody>
      </p:sp>
      <p:sp>
        <p:nvSpPr>
          <p:cNvPr id="3" name="İçerik Yer Tutucusu 2"/>
          <p:cNvSpPr>
            <a:spLocks noGrp="1"/>
          </p:cNvSpPr>
          <p:nvPr>
            <p:ph idx="1"/>
          </p:nvPr>
        </p:nvSpPr>
        <p:spPr>
          <a:xfrm>
            <a:off x="513386" y="1955901"/>
            <a:ext cx="4730643" cy="4433881"/>
          </a:xfrm>
        </p:spPr>
        <p:txBody>
          <a:bodyPr>
            <a:noAutofit/>
          </a:bodyPr>
          <a:lstStyle/>
          <a:p>
            <a:pPr>
              <a:lnSpc>
                <a:spcPct val="100000"/>
              </a:lnSpc>
              <a:spcBef>
                <a:spcPts val="0"/>
              </a:spcBef>
              <a:spcAft>
                <a:spcPts val="0"/>
              </a:spcAft>
            </a:pPr>
            <a:r>
              <a:rPr lang="tr-TR" sz="1600" dirty="0" smtClean="0"/>
              <a:t>GPS </a:t>
            </a:r>
            <a:r>
              <a:rPr lang="tr-TR" sz="1600" dirty="0"/>
              <a:t>pazarlama karmasının “yer” unsuruyla doğrudan ilişkilidir. Başlıca kullanım alanları:</a:t>
            </a:r>
          </a:p>
          <a:p>
            <a:pPr marL="342900" indent="-342900">
              <a:lnSpc>
                <a:spcPct val="100000"/>
              </a:lnSpc>
              <a:spcBef>
                <a:spcPts val="0"/>
              </a:spcBef>
              <a:spcAft>
                <a:spcPts val="0"/>
              </a:spcAft>
              <a:buFont typeface="+mj-lt"/>
              <a:buAutoNum type="arabicPeriod"/>
            </a:pPr>
            <a:r>
              <a:rPr lang="tr-TR" sz="1600" dirty="0"/>
              <a:t>Araç filo takibi</a:t>
            </a:r>
          </a:p>
          <a:p>
            <a:pPr marL="342900" indent="-342900">
              <a:lnSpc>
                <a:spcPct val="100000"/>
              </a:lnSpc>
              <a:spcBef>
                <a:spcPts val="0"/>
              </a:spcBef>
              <a:spcAft>
                <a:spcPts val="0"/>
              </a:spcAft>
              <a:buFont typeface="+mj-lt"/>
              <a:buAutoNum type="arabicPeriod"/>
            </a:pPr>
            <a:r>
              <a:rPr lang="tr-TR" sz="1600" dirty="0"/>
              <a:t>Lojistik optimizasyonu</a:t>
            </a:r>
          </a:p>
          <a:p>
            <a:pPr marL="342900" indent="-342900">
              <a:lnSpc>
                <a:spcPct val="100000"/>
              </a:lnSpc>
              <a:spcBef>
                <a:spcPts val="0"/>
              </a:spcBef>
              <a:spcAft>
                <a:spcPts val="0"/>
              </a:spcAft>
              <a:buFont typeface="+mj-lt"/>
              <a:buAutoNum type="arabicPeriod"/>
            </a:pPr>
            <a:r>
              <a:rPr lang="tr-TR" sz="1600" dirty="0"/>
              <a:t>Teslimat sürelerinin hesaplanması</a:t>
            </a:r>
          </a:p>
          <a:p>
            <a:pPr marL="342900" indent="-342900">
              <a:lnSpc>
                <a:spcPct val="100000"/>
              </a:lnSpc>
              <a:spcBef>
                <a:spcPts val="0"/>
              </a:spcBef>
              <a:spcAft>
                <a:spcPts val="0"/>
              </a:spcAft>
              <a:buFont typeface="+mj-lt"/>
              <a:buAutoNum type="arabicPeriod"/>
            </a:pPr>
            <a:r>
              <a:rPr lang="tr-TR" sz="1600" dirty="0"/>
              <a:t>Konum temelli mobil reklamcılık</a:t>
            </a:r>
          </a:p>
          <a:p>
            <a:pPr marL="342900" indent="-342900">
              <a:lnSpc>
                <a:spcPct val="100000"/>
              </a:lnSpc>
              <a:spcBef>
                <a:spcPts val="0"/>
              </a:spcBef>
              <a:spcAft>
                <a:spcPts val="0"/>
              </a:spcAft>
              <a:buFont typeface="+mj-lt"/>
              <a:buAutoNum type="arabicPeriod"/>
            </a:pPr>
            <a:r>
              <a:rPr lang="tr-TR" sz="1600" dirty="0" err="1"/>
              <a:t>Dron</a:t>
            </a:r>
            <a:r>
              <a:rPr lang="tr-TR" sz="1600" dirty="0"/>
              <a:t> ile teslimat takibi</a:t>
            </a:r>
          </a:p>
          <a:p>
            <a:pPr marL="342900" indent="-342900">
              <a:lnSpc>
                <a:spcPct val="100000"/>
              </a:lnSpc>
              <a:spcBef>
                <a:spcPts val="0"/>
              </a:spcBef>
              <a:spcAft>
                <a:spcPts val="0"/>
              </a:spcAft>
              <a:buFont typeface="+mj-lt"/>
              <a:buAutoNum type="arabicPeriod"/>
            </a:pPr>
            <a:r>
              <a:rPr lang="tr-TR" sz="1600" dirty="0"/>
              <a:t>Depo ve tesis konumlandırma</a:t>
            </a:r>
          </a:p>
          <a:p>
            <a:pPr>
              <a:lnSpc>
                <a:spcPct val="100000"/>
              </a:lnSpc>
              <a:spcBef>
                <a:spcPts val="0"/>
              </a:spcBef>
              <a:spcAft>
                <a:spcPts val="0"/>
              </a:spcAft>
            </a:pPr>
            <a:r>
              <a:rPr lang="tr-TR" sz="1600" b="1" dirty="0"/>
              <a:t>Tüketici davranışları açısından GPS;</a:t>
            </a:r>
          </a:p>
          <a:p>
            <a:pPr marL="342900" indent="-342900">
              <a:lnSpc>
                <a:spcPct val="100000"/>
              </a:lnSpc>
              <a:spcBef>
                <a:spcPts val="0"/>
              </a:spcBef>
              <a:spcAft>
                <a:spcPts val="0"/>
              </a:spcAft>
              <a:buFont typeface="+mj-lt"/>
              <a:buAutoNum type="arabicPeriod"/>
            </a:pPr>
            <a:r>
              <a:rPr lang="tr-TR" sz="1600" dirty="0"/>
              <a:t>Zaman-mekân izlencesi analizi</a:t>
            </a:r>
          </a:p>
          <a:p>
            <a:pPr marL="342900" indent="-342900">
              <a:lnSpc>
                <a:spcPct val="100000"/>
              </a:lnSpc>
              <a:spcBef>
                <a:spcPts val="0"/>
              </a:spcBef>
              <a:spcAft>
                <a:spcPts val="0"/>
              </a:spcAft>
              <a:buFont typeface="+mj-lt"/>
              <a:buAutoNum type="arabicPeriod"/>
            </a:pPr>
            <a:r>
              <a:rPr lang="tr-TR" sz="1600" dirty="0"/>
              <a:t>Turist rota haritalama</a:t>
            </a:r>
          </a:p>
          <a:p>
            <a:pPr marL="342900" indent="-342900">
              <a:lnSpc>
                <a:spcPct val="100000"/>
              </a:lnSpc>
              <a:spcBef>
                <a:spcPts val="0"/>
              </a:spcBef>
              <a:spcAft>
                <a:spcPts val="0"/>
              </a:spcAft>
              <a:buFont typeface="+mj-lt"/>
              <a:buAutoNum type="arabicPeriod"/>
            </a:pPr>
            <a:r>
              <a:rPr lang="tr-TR" sz="1600" dirty="0"/>
              <a:t>Mağaza içi hareket takibi</a:t>
            </a:r>
          </a:p>
          <a:p>
            <a:pPr marL="342900" indent="-342900">
              <a:lnSpc>
                <a:spcPct val="100000"/>
              </a:lnSpc>
              <a:spcBef>
                <a:spcPts val="0"/>
              </a:spcBef>
              <a:spcAft>
                <a:spcPts val="0"/>
              </a:spcAft>
              <a:buFont typeface="+mj-lt"/>
              <a:buAutoNum type="arabicPeriod"/>
            </a:pPr>
            <a:r>
              <a:rPr lang="tr-TR" sz="1600" dirty="0"/>
              <a:t>Mobil sağlık ve giyilebilir teknoloji izleme</a:t>
            </a:r>
          </a:p>
          <a:p>
            <a:pPr marL="342900" indent="-342900">
              <a:lnSpc>
                <a:spcPct val="100000"/>
              </a:lnSpc>
              <a:spcBef>
                <a:spcPts val="0"/>
              </a:spcBef>
              <a:spcAft>
                <a:spcPts val="0"/>
              </a:spcAft>
              <a:buFont typeface="+mj-lt"/>
              <a:buAutoNum type="arabicPeriod"/>
            </a:pPr>
            <a:r>
              <a:rPr lang="tr-TR" sz="1600" dirty="0"/>
              <a:t>gibi alanlarda kullanılmaktadır.</a:t>
            </a:r>
          </a:p>
          <a:p>
            <a:pPr>
              <a:lnSpc>
                <a:spcPct val="100000"/>
              </a:lnSpc>
              <a:spcBef>
                <a:spcPts val="0"/>
              </a:spcBef>
              <a:spcAft>
                <a:spcPts val="0"/>
              </a:spcAft>
            </a:pPr>
            <a:r>
              <a:rPr lang="tr-TR" sz="1600" dirty="0"/>
              <a:t>GPS pazarı küresel ölçekte hızla büyümektedir ve milyarlarca dolarlık ekonomik hacme sahiptir.</a:t>
            </a:r>
          </a:p>
          <a:p>
            <a:pPr>
              <a:lnSpc>
                <a:spcPct val="100000"/>
              </a:lnSpc>
              <a:spcBef>
                <a:spcPts val="0"/>
              </a:spcBef>
              <a:spcAft>
                <a:spcPts val="0"/>
              </a:spcAft>
            </a:pPr>
            <a:endParaRPr lang="tr-TR" sz="1600" dirty="0"/>
          </a:p>
        </p:txBody>
      </p:sp>
      <p:pic>
        <p:nvPicPr>
          <p:cNvPr id="16386" name="Picture 2" descr="Hızlı teslimat kamyonu sipariş hizmeti uygulaması konsepti, rota coğrafi  etiket gps konum pimi ile akıllı telefon | Premium vektö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6891" y="1955901"/>
            <a:ext cx="5962650" cy="3971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01574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RFID (</a:t>
            </a:r>
            <a:r>
              <a:rPr lang="tr-TR" dirty="0" err="1"/>
              <a:t>Radio</a:t>
            </a:r>
            <a:r>
              <a:rPr lang="tr-TR" dirty="0"/>
              <a:t> </a:t>
            </a:r>
            <a:r>
              <a:rPr lang="tr-TR" dirty="0" err="1"/>
              <a:t>Frequency</a:t>
            </a:r>
            <a:r>
              <a:rPr lang="tr-TR" dirty="0"/>
              <a:t> </a:t>
            </a:r>
            <a:r>
              <a:rPr lang="tr-TR" dirty="0" err="1"/>
              <a:t>Identification</a:t>
            </a:r>
            <a:r>
              <a:rPr lang="tr-TR" dirty="0"/>
              <a:t>)</a:t>
            </a:r>
          </a:p>
        </p:txBody>
      </p:sp>
      <p:sp>
        <p:nvSpPr>
          <p:cNvPr id="3" name="İçerik Yer Tutucusu 2"/>
          <p:cNvSpPr>
            <a:spLocks noGrp="1"/>
          </p:cNvSpPr>
          <p:nvPr>
            <p:ph idx="1"/>
          </p:nvPr>
        </p:nvSpPr>
        <p:spPr>
          <a:xfrm>
            <a:off x="392200" y="1966919"/>
            <a:ext cx="5788263" cy="4023360"/>
          </a:xfrm>
        </p:spPr>
        <p:txBody>
          <a:bodyPr>
            <a:noAutofit/>
          </a:bodyPr>
          <a:lstStyle/>
          <a:p>
            <a:pPr>
              <a:lnSpc>
                <a:spcPct val="100000"/>
              </a:lnSpc>
              <a:spcBef>
                <a:spcPts val="0"/>
              </a:spcBef>
              <a:spcAft>
                <a:spcPts val="0"/>
              </a:spcAft>
            </a:pPr>
            <a:r>
              <a:rPr lang="tr-TR" sz="1600" dirty="0" smtClean="0"/>
              <a:t>RFID</a:t>
            </a:r>
            <a:r>
              <a:rPr lang="tr-TR" sz="1600" dirty="0"/>
              <a:t>, radyo frekansı kullanarak nesne veya bireyleri otomatik tanımlama ve izleme teknolojisidir. 1948 yılında Harry </a:t>
            </a:r>
            <a:r>
              <a:rPr lang="tr-TR" sz="1600" dirty="0" err="1"/>
              <a:t>Stockman</a:t>
            </a:r>
            <a:r>
              <a:rPr lang="tr-TR" sz="1600" dirty="0"/>
              <a:t> tarafından geliştirilmiştir. </a:t>
            </a:r>
            <a:endParaRPr lang="tr-TR" sz="1600" dirty="0" smtClean="0"/>
          </a:p>
          <a:p>
            <a:pPr>
              <a:lnSpc>
                <a:spcPct val="100000"/>
              </a:lnSpc>
              <a:spcBef>
                <a:spcPts val="0"/>
              </a:spcBef>
              <a:spcAft>
                <a:spcPts val="0"/>
              </a:spcAft>
            </a:pPr>
            <a:r>
              <a:rPr lang="tr-TR" sz="1600" dirty="0" smtClean="0"/>
              <a:t>RFID </a:t>
            </a:r>
            <a:r>
              <a:rPr lang="tr-TR" sz="1600" dirty="0"/>
              <a:t>sistemi üç temel unsurdan oluşur: </a:t>
            </a:r>
            <a:endParaRPr lang="tr-TR" sz="1600" dirty="0" smtClean="0"/>
          </a:p>
          <a:p>
            <a:pPr marL="457200" indent="-457200">
              <a:lnSpc>
                <a:spcPct val="100000"/>
              </a:lnSpc>
              <a:spcBef>
                <a:spcPts val="0"/>
              </a:spcBef>
              <a:spcAft>
                <a:spcPts val="0"/>
              </a:spcAft>
              <a:buFont typeface="+mj-lt"/>
              <a:buAutoNum type="arabicPeriod"/>
            </a:pPr>
            <a:r>
              <a:rPr lang="tr-TR" sz="1600" dirty="0" smtClean="0"/>
              <a:t>RFID </a:t>
            </a:r>
            <a:r>
              <a:rPr lang="tr-TR" sz="1600" dirty="0"/>
              <a:t>etiketi </a:t>
            </a:r>
            <a:endParaRPr lang="tr-TR" sz="1600" dirty="0" smtClean="0"/>
          </a:p>
          <a:p>
            <a:pPr marL="457200" indent="-457200">
              <a:lnSpc>
                <a:spcPct val="100000"/>
              </a:lnSpc>
              <a:spcBef>
                <a:spcPts val="0"/>
              </a:spcBef>
              <a:spcAft>
                <a:spcPts val="0"/>
              </a:spcAft>
              <a:buFont typeface="+mj-lt"/>
              <a:buAutoNum type="arabicPeriod"/>
            </a:pPr>
            <a:r>
              <a:rPr lang="tr-TR" sz="1600" dirty="0" smtClean="0"/>
              <a:t>Okuyucu </a:t>
            </a:r>
            <a:r>
              <a:rPr lang="tr-TR" sz="1600" dirty="0"/>
              <a:t>(</a:t>
            </a:r>
            <a:r>
              <a:rPr lang="tr-TR" sz="1600" dirty="0" err="1"/>
              <a:t>reader</a:t>
            </a:r>
            <a:r>
              <a:rPr lang="tr-TR" sz="1600" dirty="0"/>
              <a:t>) </a:t>
            </a:r>
            <a:endParaRPr lang="tr-TR" sz="1600" dirty="0" smtClean="0"/>
          </a:p>
          <a:p>
            <a:pPr marL="457200" indent="-457200">
              <a:lnSpc>
                <a:spcPct val="100000"/>
              </a:lnSpc>
              <a:spcBef>
                <a:spcPts val="0"/>
              </a:spcBef>
              <a:spcAft>
                <a:spcPts val="0"/>
              </a:spcAft>
              <a:buFont typeface="+mj-lt"/>
              <a:buAutoNum type="arabicPeriod"/>
            </a:pPr>
            <a:r>
              <a:rPr lang="tr-TR" sz="1600" dirty="0" smtClean="0"/>
              <a:t>Yazılım </a:t>
            </a:r>
            <a:r>
              <a:rPr lang="tr-TR" sz="1600" dirty="0"/>
              <a:t>altyapısı </a:t>
            </a:r>
            <a:endParaRPr lang="tr-TR" sz="1600" dirty="0" smtClean="0"/>
          </a:p>
          <a:p>
            <a:pPr>
              <a:lnSpc>
                <a:spcPct val="100000"/>
              </a:lnSpc>
              <a:spcBef>
                <a:spcPts val="0"/>
              </a:spcBef>
              <a:spcAft>
                <a:spcPts val="0"/>
              </a:spcAft>
            </a:pPr>
            <a:r>
              <a:rPr lang="tr-TR" sz="1600" dirty="0" smtClean="0"/>
              <a:t>Etiketler </a:t>
            </a:r>
            <a:r>
              <a:rPr lang="tr-TR" sz="1600" dirty="0"/>
              <a:t>radyo dalgaları yayar ve bu sinyaller sayesinde nesnelerin konumu ve hareketi takip edilebilir. </a:t>
            </a:r>
            <a:endParaRPr lang="tr-TR" sz="1600" dirty="0" smtClean="0"/>
          </a:p>
          <a:p>
            <a:pPr>
              <a:lnSpc>
                <a:spcPct val="100000"/>
              </a:lnSpc>
              <a:spcBef>
                <a:spcPts val="0"/>
              </a:spcBef>
              <a:spcAft>
                <a:spcPts val="0"/>
              </a:spcAft>
            </a:pPr>
            <a:endParaRPr lang="tr-TR" sz="1600" dirty="0"/>
          </a:p>
          <a:p>
            <a:pPr>
              <a:lnSpc>
                <a:spcPct val="100000"/>
              </a:lnSpc>
              <a:spcBef>
                <a:spcPts val="0"/>
              </a:spcBef>
              <a:spcAft>
                <a:spcPts val="0"/>
              </a:spcAft>
            </a:pPr>
            <a:r>
              <a:rPr lang="tr-TR" sz="1600" dirty="0" smtClean="0"/>
              <a:t>RFID </a:t>
            </a:r>
            <a:r>
              <a:rPr lang="tr-TR" sz="1600" dirty="0"/>
              <a:t>Frekans Türleri RFID etiketleri frekanslarına göre sınıflandırılmaktadır: </a:t>
            </a:r>
            <a:endParaRPr lang="tr-TR" sz="1600" dirty="0" smtClean="0"/>
          </a:p>
          <a:p>
            <a:pPr marL="457200" indent="-457200">
              <a:lnSpc>
                <a:spcPct val="100000"/>
              </a:lnSpc>
              <a:spcBef>
                <a:spcPts val="0"/>
              </a:spcBef>
              <a:spcAft>
                <a:spcPts val="0"/>
              </a:spcAft>
              <a:buFont typeface="+mj-lt"/>
              <a:buAutoNum type="arabicPeriod"/>
            </a:pPr>
            <a:r>
              <a:rPr lang="tr-TR" sz="1600" dirty="0" smtClean="0"/>
              <a:t>Düşük </a:t>
            </a:r>
            <a:r>
              <a:rPr lang="tr-TR" sz="1600" dirty="0"/>
              <a:t>frekans </a:t>
            </a:r>
            <a:endParaRPr lang="tr-TR" sz="1600" dirty="0" smtClean="0"/>
          </a:p>
          <a:p>
            <a:pPr marL="457200" indent="-457200">
              <a:lnSpc>
                <a:spcPct val="100000"/>
              </a:lnSpc>
              <a:spcBef>
                <a:spcPts val="0"/>
              </a:spcBef>
              <a:spcAft>
                <a:spcPts val="0"/>
              </a:spcAft>
              <a:buFont typeface="+mj-lt"/>
              <a:buAutoNum type="arabicPeriod"/>
            </a:pPr>
            <a:r>
              <a:rPr lang="tr-TR" sz="1600" dirty="0" smtClean="0"/>
              <a:t>Yüksek </a:t>
            </a:r>
            <a:r>
              <a:rPr lang="tr-TR" sz="1600" dirty="0"/>
              <a:t>frekans </a:t>
            </a:r>
            <a:endParaRPr lang="tr-TR" sz="1600" dirty="0" smtClean="0"/>
          </a:p>
          <a:p>
            <a:pPr marL="457200" indent="-457200">
              <a:lnSpc>
                <a:spcPct val="100000"/>
              </a:lnSpc>
              <a:spcBef>
                <a:spcPts val="0"/>
              </a:spcBef>
              <a:spcAft>
                <a:spcPts val="0"/>
              </a:spcAft>
              <a:buFont typeface="+mj-lt"/>
              <a:buAutoNum type="arabicPeriod"/>
            </a:pPr>
            <a:r>
              <a:rPr lang="tr-TR" sz="1600" dirty="0" smtClean="0"/>
              <a:t>Ultra </a:t>
            </a:r>
            <a:r>
              <a:rPr lang="tr-TR" sz="1600" dirty="0"/>
              <a:t>yüksek frekans </a:t>
            </a:r>
            <a:endParaRPr lang="tr-TR" sz="1600" dirty="0" smtClean="0"/>
          </a:p>
          <a:p>
            <a:pPr marL="457200" indent="-457200">
              <a:lnSpc>
                <a:spcPct val="100000"/>
              </a:lnSpc>
              <a:spcBef>
                <a:spcPts val="0"/>
              </a:spcBef>
              <a:spcAft>
                <a:spcPts val="0"/>
              </a:spcAft>
              <a:buFont typeface="+mj-lt"/>
              <a:buAutoNum type="arabicPeriod"/>
            </a:pPr>
            <a:r>
              <a:rPr lang="tr-TR" sz="1600" dirty="0" smtClean="0"/>
              <a:t>Süper </a:t>
            </a:r>
            <a:r>
              <a:rPr lang="tr-TR" sz="1600" dirty="0"/>
              <a:t>yüksek frekans </a:t>
            </a:r>
            <a:endParaRPr lang="tr-TR" sz="1600" dirty="0" smtClean="0"/>
          </a:p>
          <a:p>
            <a:pPr>
              <a:lnSpc>
                <a:spcPct val="100000"/>
              </a:lnSpc>
              <a:spcBef>
                <a:spcPts val="0"/>
              </a:spcBef>
              <a:spcAft>
                <a:spcPts val="0"/>
              </a:spcAft>
            </a:pPr>
            <a:r>
              <a:rPr lang="tr-TR" sz="1600" dirty="0" smtClean="0"/>
              <a:t>Frekans </a:t>
            </a:r>
            <a:r>
              <a:rPr lang="tr-TR" sz="1600" dirty="0"/>
              <a:t>arttıkça algılama mesafesi değişmektedir.</a:t>
            </a:r>
          </a:p>
        </p:txBody>
      </p:sp>
      <p:pic>
        <p:nvPicPr>
          <p:cNvPr id="11269" name="Picture 5" descr="RFID Sisteminin Çalışma Prensipler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80934" y="1922851"/>
            <a:ext cx="3028950" cy="4268628"/>
          </a:xfrm>
          <a:prstGeom prst="rect">
            <a:avLst/>
          </a:prstGeom>
          <a:noFill/>
          <a:extLst>
            <a:ext uri="{909E8E84-426E-40DD-AFC4-6F175D3DCCD1}">
              <a14:hiddenFill xmlns:a14="http://schemas.microsoft.com/office/drawing/2010/main">
                <a:solidFill>
                  <a:srgbClr val="FFFFFF"/>
                </a:solidFill>
              </a14:hiddenFill>
            </a:ext>
          </a:extLst>
        </p:spPr>
      </p:pic>
      <p:pic>
        <p:nvPicPr>
          <p:cNvPr id="11271" name="Picture 7" descr="The History of RFID - Labtag Blo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0463" y="1907306"/>
            <a:ext cx="2700471" cy="4299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36659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RFID (</a:t>
            </a:r>
            <a:r>
              <a:rPr lang="tr-TR" dirty="0" err="1"/>
              <a:t>Radio</a:t>
            </a:r>
            <a:r>
              <a:rPr lang="tr-TR" dirty="0"/>
              <a:t> </a:t>
            </a:r>
            <a:r>
              <a:rPr lang="tr-TR" dirty="0" err="1"/>
              <a:t>Frequency</a:t>
            </a:r>
            <a:r>
              <a:rPr lang="tr-TR" dirty="0"/>
              <a:t> </a:t>
            </a:r>
            <a:r>
              <a:rPr lang="tr-TR" dirty="0" err="1"/>
              <a:t>Identification</a:t>
            </a:r>
            <a:r>
              <a:rPr lang="tr-TR" dirty="0"/>
              <a:t>)</a:t>
            </a: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3685401584"/>
              </p:ext>
            </p:extLst>
          </p:nvPr>
        </p:nvGraphicFramePr>
        <p:xfrm>
          <a:off x="291812" y="1879313"/>
          <a:ext cx="7298810" cy="4527798"/>
        </p:xfrm>
        <a:graphic>
          <a:graphicData uri="http://schemas.openxmlformats.org/drawingml/2006/table">
            <a:tbl>
              <a:tblPr/>
              <a:tblGrid>
                <a:gridCol w="3649405"/>
                <a:gridCol w="3649405"/>
              </a:tblGrid>
              <a:tr h="349802">
                <a:tc>
                  <a:txBody>
                    <a:bodyPr/>
                    <a:lstStyle/>
                    <a:p>
                      <a:r>
                        <a:rPr lang="tr-TR" sz="1700" b="1" dirty="0"/>
                        <a:t>Sektör</a:t>
                      </a:r>
                      <a:endParaRPr lang="tr-TR" sz="1700" dirty="0"/>
                    </a:p>
                  </a:txBody>
                  <a:tcPr marL="87451" marR="87451" marT="43725" marB="43725" anchor="ctr">
                    <a:lnL>
                      <a:noFill/>
                    </a:lnL>
                    <a:lnR>
                      <a:noFill/>
                    </a:lnR>
                    <a:lnT>
                      <a:noFill/>
                    </a:lnT>
                    <a:lnB>
                      <a:noFill/>
                    </a:lnB>
                  </a:tcPr>
                </a:tc>
                <a:tc>
                  <a:txBody>
                    <a:bodyPr/>
                    <a:lstStyle/>
                    <a:p>
                      <a:r>
                        <a:rPr lang="tr-TR" sz="1700" b="1"/>
                        <a:t>Kullanım Alanları</a:t>
                      </a:r>
                      <a:endParaRPr lang="tr-TR" sz="1700"/>
                    </a:p>
                  </a:txBody>
                  <a:tcPr marL="87451" marR="87451" marT="43725" marB="43725" anchor="ctr">
                    <a:lnL>
                      <a:noFill/>
                    </a:lnL>
                    <a:lnR>
                      <a:noFill/>
                    </a:lnR>
                    <a:lnT>
                      <a:noFill/>
                    </a:lnT>
                    <a:lnB>
                      <a:noFill/>
                    </a:lnB>
                  </a:tcPr>
                </a:tc>
              </a:tr>
              <a:tr h="612154">
                <a:tc>
                  <a:txBody>
                    <a:bodyPr/>
                    <a:lstStyle/>
                    <a:p>
                      <a:r>
                        <a:rPr lang="tr-TR" sz="1700" b="1" dirty="0"/>
                        <a:t>Sağlık</a:t>
                      </a:r>
                      <a:endParaRPr lang="tr-TR" sz="1700" dirty="0"/>
                    </a:p>
                  </a:txBody>
                  <a:tcPr marL="87451" marR="87451" marT="43725" marB="43725" anchor="ctr">
                    <a:lnL>
                      <a:noFill/>
                    </a:lnL>
                    <a:lnR>
                      <a:noFill/>
                    </a:lnR>
                    <a:lnT>
                      <a:noFill/>
                    </a:lnT>
                    <a:lnB>
                      <a:noFill/>
                    </a:lnB>
                  </a:tcPr>
                </a:tc>
                <a:tc>
                  <a:txBody>
                    <a:bodyPr/>
                    <a:lstStyle/>
                    <a:p>
                      <a:r>
                        <a:rPr lang="tr-TR" sz="1700"/>
                        <a:t>• Hasta bileklikleri ile hasta takibi • Tıbbi ekipman izleme • Hijyen alanlarının kontrolü</a:t>
                      </a:r>
                    </a:p>
                  </a:txBody>
                  <a:tcPr marL="87451" marR="87451" marT="43725" marB="43725" anchor="ctr">
                    <a:lnL>
                      <a:noFill/>
                    </a:lnL>
                    <a:lnR>
                      <a:noFill/>
                    </a:lnR>
                    <a:lnT>
                      <a:noFill/>
                    </a:lnT>
                    <a:lnB>
                      <a:noFill/>
                    </a:lnB>
                  </a:tcPr>
                </a:tc>
              </a:tr>
              <a:tr h="612154">
                <a:tc>
                  <a:txBody>
                    <a:bodyPr/>
                    <a:lstStyle/>
                    <a:p>
                      <a:r>
                        <a:rPr lang="tr-TR" sz="1700" b="1"/>
                        <a:t>Üretim</a:t>
                      </a:r>
                      <a:endParaRPr lang="tr-TR" sz="1700"/>
                    </a:p>
                  </a:txBody>
                  <a:tcPr marL="87451" marR="87451" marT="43725" marB="43725" anchor="ctr">
                    <a:lnL>
                      <a:noFill/>
                    </a:lnL>
                    <a:lnR>
                      <a:noFill/>
                    </a:lnR>
                    <a:lnT>
                      <a:noFill/>
                    </a:lnT>
                    <a:lnB>
                      <a:noFill/>
                    </a:lnB>
                  </a:tcPr>
                </a:tc>
                <a:tc>
                  <a:txBody>
                    <a:bodyPr/>
                    <a:lstStyle/>
                    <a:p>
                      <a:r>
                        <a:rPr lang="tr-TR" sz="1700"/>
                        <a:t>• Envanter takibi • Montaj hattı izleme • Depo yönetimi</a:t>
                      </a:r>
                    </a:p>
                  </a:txBody>
                  <a:tcPr marL="87451" marR="87451" marT="43725" marB="43725" anchor="ctr">
                    <a:lnL>
                      <a:noFill/>
                    </a:lnL>
                    <a:lnR>
                      <a:noFill/>
                    </a:lnR>
                    <a:lnT>
                      <a:noFill/>
                    </a:lnT>
                    <a:lnB>
                      <a:noFill/>
                    </a:lnB>
                  </a:tcPr>
                </a:tc>
              </a:tr>
              <a:tr h="612154">
                <a:tc>
                  <a:txBody>
                    <a:bodyPr/>
                    <a:lstStyle/>
                    <a:p>
                      <a:r>
                        <a:rPr lang="tr-TR" sz="1700" b="1" dirty="0"/>
                        <a:t>Konaklama</a:t>
                      </a:r>
                      <a:endParaRPr lang="tr-TR" sz="1700" dirty="0"/>
                    </a:p>
                  </a:txBody>
                  <a:tcPr marL="87451" marR="87451" marT="43725" marB="43725" anchor="ctr">
                    <a:lnL>
                      <a:noFill/>
                    </a:lnL>
                    <a:lnR>
                      <a:noFill/>
                    </a:lnR>
                    <a:lnT>
                      <a:noFill/>
                    </a:lnT>
                    <a:lnB>
                      <a:noFill/>
                    </a:lnB>
                  </a:tcPr>
                </a:tc>
                <a:tc>
                  <a:txBody>
                    <a:bodyPr/>
                    <a:lstStyle/>
                    <a:p>
                      <a:r>
                        <a:rPr lang="tr-TR" sz="1700"/>
                        <a:t>• Otel envanter takibi • Oda içi ürün güvenliği • Hırsızlık önleme sistemleri</a:t>
                      </a:r>
                    </a:p>
                  </a:txBody>
                  <a:tcPr marL="87451" marR="87451" marT="43725" marB="43725" anchor="ctr">
                    <a:lnL>
                      <a:noFill/>
                    </a:lnL>
                    <a:lnR>
                      <a:noFill/>
                    </a:lnR>
                    <a:lnT>
                      <a:noFill/>
                    </a:lnT>
                    <a:lnB>
                      <a:noFill/>
                    </a:lnB>
                  </a:tcPr>
                </a:tc>
              </a:tr>
              <a:tr h="612154">
                <a:tc>
                  <a:txBody>
                    <a:bodyPr/>
                    <a:lstStyle/>
                    <a:p>
                      <a:r>
                        <a:rPr lang="tr-TR" sz="1700" b="1"/>
                        <a:t>Motorlu Araç ve Lojistik</a:t>
                      </a:r>
                      <a:endParaRPr lang="tr-TR" sz="1700"/>
                    </a:p>
                  </a:txBody>
                  <a:tcPr marL="87451" marR="87451" marT="43725" marB="43725" anchor="ctr">
                    <a:lnL>
                      <a:noFill/>
                    </a:lnL>
                    <a:lnR>
                      <a:noFill/>
                    </a:lnR>
                    <a:lnT>
                      <a:noFill/>
                    </a:lnT>
                    <a:lnB>
                      <a:noFill/>
                    </a:lnB>
                  </a:tcPr>
                </a:tc>
                <a:tc>
                  <a:txBody>
                    <a:bodyPr/>
                    <a:lstStyle/>
                    <a:p>
                      <a:r>
                        <a:rPr lang="tr-TR" sz="1700"/>
                        <a:t>• Araç ve filo takibi • Teslimat süreci izleme • Tahmini varış süresi hesaplama</a:t>
                      </a:r>
                    </a:p>
                  </a:txBody>
                  <a:tcPr marL="87451" marR="87451" marT="43725" marB="43725" anchor="ctr">
                    <a:lnL>
                      <a:noFill/>
                    </a:lnL>
                    <a:lnR>
                      <a:noFill/>
                    </a:lnR>
                    <a:lnT>
                      <a:noFill/>
                    </a:lnT>
                    <a:lnB>
                      <a:noFill/>
                    </a:lnB>
                  </a:tcPr>
                </a:tc>
              </a:tr>
              <a:tr h="612154">
                <a:tc>
                  <a:txBody>
                    <a:bodyPr/>
                    <a:lstStyle/>
                    <a:p>
                      <a:r>
                        <a:rPr lang="tr-TR" sz="1700" b="1"/>
                        <a:t>Giyim ve Moda</a:t>
                      </a:r>
                      <a:endParaRPr lang="tr-TR" sz="1700"/>
                    </a:p>
                  </a:txBody>
                  <a:tcPr marL="87451" marR="87451" marT="43725" marB="43725" anchor="ctr">
                    <a:lnL>
                      <a:noFill/>
                    </a:lnL>
                    <a:lnR>
                      <a:noFill/>
                    </a:lnR>
                    <a:lnT>
                      <a:noFill/>
                    </a:lnT>
                    <a:lnB>
                      <a:noFill/>
                    </a:lnB>
                  </a:tcPr>
                </a:tc>
                <a:tc>
                  <a:txBody>
                    <a:bodyPr/>
                    <a:lstStyle/>
                    <a:p>
                      <a:r>
                        <a:rPr lang="tr-TR" sz="1700"/>
                        <a:t>• Stok kontrolü • Sahte ürün tespiti • Lüks marka güvenliği</a:t>
                      </a:r>
                    </a:p>
                  </a:txBody>
                  <a:tcPr marL="87451" marR="87451" marT="43725" marB="43725" anchor="ctr">
                    <a:lnL>
                      <a:noFill/>
                    </a:lnL>
                    <a:lnR>
                      <a:noFill/>
                    </a:lnR>
                    <a:lnT>
                      <a:noFill/>
                    </a:lnT>
                    <a:lnB>
                      <a:noFill/>
                    </a:lnB>
                  </a:tcPr>
                </a:tc>
              </a:tr>
              <a:tr h="612154">
                <a:tc>
                  <a:txBody>
                    <a:bodyPr/>
                    <a:lstStyle/>
                    <a:p>
                      <a:r>
                        <a:rPr lang="tr-TR" sz="1700" b="1"/>
                        <a:t>Eğitim ve Güvenlik</a:t>
                      </a:r>
                      <a:endParaRPr lang="tr-TR" sz="1700"/>
                    </a:p>
                  </a:txBody>
                  <a:tcPr marL="87451" marR="87451" marT="43725" marB="43725" anchor="ctr">
                    <a:lnL>
                      <a:noFill/>
                    </a:lnL>
                    <a:lnR>
                      <a:noFill/>
                    </a:lnR>
                    <a:lnT>
                      <a:noFill/>
                    </a:lnT>
                    <a:lnB>
                      <a:noFill/>
                    </a:lnB>
                  </a:tcPr>
                </a:tc>
                <a:tc>
                  <a:txBody>
                    <a:bodyPr/>
                    <a:lstStyle/>
                    <a:p>
                      <a:r>
                        <a:rPr lang="tr-TR" sz="1700" dirty="0"/>
                        <a:t>• Öğrenci takibi • Pasaport güvenliği • Adli kanıt takibi</a:t>
                      </a:r>
                    </a:p>
                  </a:txBody>
                  <a:tcPr marL="87451" marR="87451" marT="43725" marB="43725" anchor="ctr">
                    <a:lnL>
                      <a:noFill/>
                    </a:lnL>
                    <a:lnR>
                      <a:noFill/>
                    </a:lnR>
                    <a:lnT>
                      <a:noFill/>
                    </a:lnT>
                    <a:lnB>
                      <a:noFill/>
                    </a:lnB>
                  </a:tcPr>
                </a:tc>
              </a:tr>
            </a:tbl>
          </a:graphicData>
        </a:graphic>
      </p:graphicFrame>
      <p:pic>
        <p:nvPicPr>
          <p:cNvPr id="6" name="Resim 5"/>
          <p:cNvPicPr>
            <a:picLocks noChangeAspect="1"/>
          </p:cNvPicPr>
          <p:nvPr/>
        </p:nvPicPr>
        <p:blipFill>
          <a:blip r:embed="rId2"/>
          <a:stretch>
            <a:fillRect/>
          </a:stretch>
        </p:blipFill>
        <p:spPr>
          <a:xfrm>
            <a:off x="7669529" y="1819112"/>
            <a:ext cx="4250721" cy="4273216"/>
          </a:xfrm>
          <a:prstGeom prst="rect">
            <a:avLst/>
          </a:prstGeom>
        </p:spPr>
      </p:pic>
    </p:spTree>
    <p:extLst>
      <p:ext uri="{BB962C8B-B14F-4D97-AF65-F5344CB8AC3E}">
        <p14:creationId xmlns:p14="http://schemas.microsoft.com/office/powerpoint/2010/main" val="30109756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Pazarlama Bağlamında RFID</a:t>
            </a:r>
            <a:br>
              <a:rPr lang="tr-TR" b="1" dirty="0"/>
            </a:br>
            <a:endParaRPr lang="tr-TR" dirty="0"/>
          </a:p>
        </p:txBody>
      </p:sp>
      <p:sp>
        <p:nvSpPr>
          <p:cNvPr id="3" name="İçerik Yer Tutucusu 2"/>
          <p:cNvSpPr>
            <a:spLocks noGrp="1"/>
          </p:cNvSpPr>
          <p:nvPr>
            <p:ph idx="1"/>
          </p:nvPr>
        </p:nvSpPr>
        <p:spPr>
          <a:xfrm>
            <a:off x="326099" y="1999970"/>
            <a:ext cx="6438257" cy="4023360"/>
          </a:xfrm>
        </p:spPr>
        <p:txBody>
          <a:bodyPr>
            <a:normAutofit lnSpcReduction="10000"/>
          </a:bodyPr>
          <a:lstStyle/>
          <a:p>
            <a:r>
              <a:rPr lang="tr-TR" dirty="0" smtClean="0"/>
              <a:t>RFID </a:t>
            </a:r>
            <a:r>
              <a:rPr lang="tr-TR" dirty="0"/>
              <a:t>pazarlamada özellikle şu alanlarda kullanılmaktadır:</a:t>
            </a:r>
          </a:p>
          <a:p>
            <a:r>
              <a:rPr lang="tr-TR" dirty="0"/>
              <a:t>Tedarik zinciri yönetimi</a:t>
            </a:r>
          </a:p>
          <a:p>
            <a:r>
              <a:rPr lang="tr-TR" dirty="0"/>
              <a:t>Mağaza içi müşteri hareket analizi</a:t>
            </a:r>
          </a:p>
          <a:p>
            <a:r>
              <a:rPr lang="tr-TR" dirty="0"/>
              <a:t>Sadakat programları geliştirme</a:t>
            </a:r>
          </a:p>
          <a:p>
            <a:r>
              <a:rPr lang="tr-TR" dirty="0"/>
              <a:t>Mobil pazarlama kişiselleştirme</a:t>
            </a:r>
          </a:p>
          <a:p>
            <a:r>
              <a:rPr lang="tr-TR" dirty="0"/>
              <a:t>Sosyal medya kampanyalarının entegrasyonu</a:t>
            </a:r>
          </a:p>
          <a:p>
            <a:r>
              <a:rPr lang="tr-TR" dirty="0"/>
              <a:t>Müşteri deneyimi geliştirme</a:t>
            </a:r>
          </a:p>
          <a:p>
            <a:r>
              <a:rPr lang="tr-TR" dirty="0"/>
              <a:t>RFID sayesinde mağaza içindeki müşterilere anlık, konuma dayalı teklifler sunulabilmektedir. Bu durum müşteri memnuniyetini ve marka bağlılığını artırmaktadır.</a:t>
            </a:r>
          </a:p>
          <a:p>
            <a:endParaRPr lang="tr-TR" dirty="0"/>
          </a:p>
        </p:txBody>
      </p:sp>
      <p:pic>
        <p:nvPicPr>
          <p:cNvPr id="17410" name="Picture 2" descr="RFIDmarket | RFID NFC IOT Ürünleri Üreticisi ve Satış Platform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4356" y="1834717"/>
            <a:ext cx="5541485" cy="39381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33834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Robotik Teknoloji</a:t>
            </a:r>
            <a:endParaRPr lang="tr-TR" dirty="0"/>
          </a:p>
        </p:txBody>
      </p:sp>
      <p:sp>
        <p:nvSpPr>
          <p:cNvPr id="3" name="İçerik Yer Tutucusu 2"/>
          <p:cNvSpPr>
            <a:spLocks noGrp="1"/>
          </p:cNvSpPr>
          <p:nvPr>
            <p:ph idx="1"/>
          </p:nvPr>
        </p:nvSpPr>
        <p:spPr>
          <a:xfrm>
            <a:off x="1097280" y="1845734"/>
            <a:ext cx="5634026" cy="4023360"/>
          </a:xfrm>
        </p:spPr>
        <p:txBody>
          <a:bodyPr>
            <a:normAutofit fontScale="92500" lnSpcReduction="20000"/>
          </a:bodyPr>
          <a:lstStyle/>
          <a:p>
            <a:r>
              <a:rPr lang="tr-TR" dirty="0"/>
              <a:t>Robotik teknolojiler, Endüstri 4.0 ile hız kazanan dijital dönüşüm sürecinin önemli bileşenlerinden biridir. </a:t>
            </a:r>
            <a:endParaRPr lang="tr-TR" dirty="0" smtClean="0"/>
          </a:p>
          <a:p>
            <a:r>
              <a:rPr lang="tr-TR" dirty="0" smtClean="0"/>
              <a:t>Yapay </a:t>
            </a:r>
            <a:r>
              <a:rPr lang="tr-TR" dirty="0"/>
              <a:t>zekâ, nesnelerin interneti, büyük veri ve otomasyon sistemleri ile birlikte robotlar işletmelerin üretimden pazarlamaya kadar birçok faaliyetinde kullanılmaya başlanmıştır. </a:t>
            </a:r>
            <a:endParaRPr lang="tr-TR" dirty="0" smtClean="0"/>
          </a:p>
          <a:p>
            <a:r>
              <a:rPr lang="tr-TR" dirty="0" smtClean="0"/>
              <a:t>Günümüzde </a:t>
            </a:r>
            <a:r>
              <a:rPr lang="tr-TR" dirty="0"/>
              <a:t>bu dönüşüm bir üst aşama olarak Endüstri 5.0 kavramı ile açıklanmakta; insan ile teknolojinin daha bütünleşik çalıştığı bir yapı öngörülmektedir.</a:t>
            </a:r>
          </a:p>
          <a:p>
            <a:r>
              <a:rPr lang="tr-TR" dirty="0"/>
              <a:t>Robotlar; verimlilik artışı, maliyet düşürme, 7/24 çalışma kapasitesi, standart kalite sağlama ve temassız hizmet sunma gibi nedenlerle işletmeler tarafından tercih edilmektedir. </a:t>
            </a:r>
            <a:endParaRPr lang="tr-TR" dirty="0" smtClean="0"/>
          </a:p>
          <a:p>
            <a:r>
              <a:rPr lang="tr-TR" dirty="0" smtClean="0"/>
              <a:t>Özellikle </a:t>
            </a:r>
            <a:r>
              <a:rPr lang="tr-TR" dirty="0" err="1"/>
              <a:t>pandemi</a:t>
            </a:r>
            <a:r>
              <a:rPr lang="tr-TR" dirty="0"/>
              <a:t> süreci, robot kullanımının hizmet ve pazarlama alanlarında yaygınlaşmasını hızlandırmıştır.</a:t>
            </a:r>
          </a:p>
          <a:p>
            <a:endParaRPr lang="tr-TR" dirty="0"/>
          </a:p>
        </p:txBody>
      </p:sp>
      <p:pic>
        <p:nvPicPr>
          <p:cNvPr id="6146" name="Picture 2" descr="Growing Tend of Robots in Retail Stores | A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95712" y="1845734"/>
            <a:ext cx="4929780" cy="41915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58137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Mekânsal Pazarlama Yaklaşımı</a:t>
            </a:r>
            <a:br>
              <a:rPr lang="tr-TR" b="1" dirty="0"/>
            </a:br>
            <a:endParaRPr lang="tr-TR" dirty="0"/>
          </a:p>
        </p:txBody>
      </p:sp>
      <p:sp>
        <p:nvSpPr>
          <p:cNvPr id="3" name="İçerik Yer Tutucusu 2"/>
          <p:cNvSpPr>
            <a:spLocks noGrp="1"/>
          </p:cNvSpPr>
          <p:nvPr>
            <p:ph idx="1"/>
          </p:nvPr>
        </p:nvSpPr>
        <p:spPr>
          <a:xfrm>
            <a:off x="326098" y="1966919"/>
            <a:ext cx="5512841" cy="4023360"/>
          </a:xfrm>
        </p:spPr>
        <p:txBody>
          <a:bodyPr>
            <a:normAutofit fontScale="85000" lnSpcReduction="10000"/>
          </a:bodyPr>
          <a:lstStyle/>
          <a:p>
            <a:r>
              <a:rPr lang="tr-TR" dirty="0" smtClean="0"/>
              <a:t>CBS</a:t>
            </a:r>
            <a:r>
              <a:rPr lang="tr-TR" dirty="0"/>
              <a:t>, GPS ve RFID teknolojilerinin birlikte kullanımı “mekânsal pazarlama” anlayışını doğurmuştur. Bu yaklaşım:</a:t>
            </a:r>
          </a:p>
          <a:p>
            <a:r>
              <a:rPr lang="tr-TR" dirty="0"/>
              <a:t>Mağaza konumlandırma</a:t>
            </a:r>
          </a:p>
          <a:p>
            <a:r>
              <a:rPr lang="tr-TR" dirty="0"/>
              <a:t>Ticaret alanı analizi</a:t>
            </a:r>
          </a:p>
          <a:p>
            <a:r>
              <a:rPr lang="tr-TR" dirty="0"/>
              <a:t>Coğrafi temelli fiyatlandırma</a:t>
            </a:r>
          </a:p>
          <a:p>
            <a:r>
              <a:rPr lang="tr-TR" dirty="0"/>
              <a:t>Değerli müşterilerin </a:t>
            </a:r>
            <a:r>
              <a:rPr lang="tr-TR" dirty="0" err="1"/>
              <a:t>konumsal</a:t>
            </a:r>
            <a:r>
              <a:rPr lang="tr-TR" dirty="0"/>
              <a:t> belirlenmesi</a:t>
            </a:r>
          </a:p>
          <a:p>
            <a:r>
              <a:rPr lang="tr-TR" dirty="0"/>
              <a:t>Kampanyaların </a:t>
            </a:r>
            <a:r>
              <a:rPr lang="tr-TR" dirty="0" err="1"/>
              <a:t>lokasyon</a:t>
            </a:r>
            <a:r>
              <a:rPr lang="tr-TR" dirty="0"/>
              <a:t> bazlı eşleştirilmesi</a:t>
            </a:r>
          </a:p>
          <a:p>
            <a:r>
              <a:rPr lang="tr-TR" dirty="0"/>
              <a:t>gibi stratejik kararları desteklemektedir.</a:t>
            </a:r>
          </a:p>
          <a:p>
            <a:r>
              <a:rPr lang="tr-TR" dirty="0"/>
              <a:t>Davranışsal verilerin mekânsal veri ile bütünleştirilmesi, pazarlama kararlarının doğruluğunu artırmaktadır. Böylece işletmeler hem </a:t>
            </a:r>
            <a:r>
              <a:rPr lang="tr-TR" dirty="0" err="1"/>
              <a:t>operasyonel</a:t>
            </a:r>
            <a:r>
              <a:rPr lang="tr-TR" dirty="0"/>
              <a:t> verimlilik hem de stratejik rekabet avantajı elde etmektedir.</a:t>
            </a:r>
          </a:p>
          <a:p>
            <a:endParaRPr lang="tr-TR" dirty="0"/>
          </a:p>
        </p:txBody>
      </p:sp>
      <p:pic>
        <p:nvPicPr>
          <p:cNvPr id="18434" name="Picture 2" descr="RFID Teknolojisi Nedir, Faydaları Nelerdir? | Logo Blo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6564" y="1966918"/>
            <a:ext cx="5792117" cy="41804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58016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OTONOM LOJİSTİK </a:t>
            </a:r>
          </a:p>
        </p:txBody>
      </p:sp>
      <p:sp>
        <p:nvSpPr>
          <p:cNvPr id="3" name="İçerik Yer Tutucusu 2"/>
          <p:cNvSpPr>
            <a:spLocks noGrp="1"/>
          </p:cNvSpPr>
          <p:nvPr>
            <p:ph idx="1"/>
          </p:nvPr>
        </p:nvSpPr>
        <p:spPr>
          <a:xfrm>
            <a:off x="327201" y="1933869"/>
            <a:ext cx="5799279" cy="4023360"/>
          </a:xfrm>
        </p:spPr>
        <p:txBody>
          <a:bodyPr>
            <a:noAutofit/>
          </a:bodyPr>
          <a:lstStyle/>
          <a:p>
            <a:r>
              <a:rPr lang="tr-TR" sz="1400" dirty="0"/>
              <a:t>Yeni teknolojiler küresel ticaretin tüm aşamalarında değer yaratmak ve sosyal refahı artırmak amacıyla yaygın biçimde kullanılmaktadır. </a:t>
            </a:r>
            <a:endParaRPr lang="tr-TR" sz="1400" dirty="0" smtClean="0"/>
          </a:p>
          <a:p>
            <a:r>
              <a:rPr lang="tr-TR" sz="1400" dirty="0" smtClean="0"/>
              <a:t>Organizasyonlar</a:t>
            </a:r>
            <a:r>
              <a:rPr lang="tr-TR" sz="1400" dirty="0"/>
              <a:t>; piyasa değişimlerine, müşteri beklentilerine ve stratejik hedeflerine uyum sağlamak için bilgi, iletişim, bağlantı ve analiz boyutlarını birleştiren dijital teknolojileri sistemlerine entegre etmektedir</a:t>
            </a:r>
            <a:r>
              <a:rPr lang="tr-TR" sz="1400" dirty="0" smtClean="0"/>
              <a:t>.</a:t>
            </a:r>
          </a:p>
          <a:p>
            <a:r>
              <a:rPr lang="tr-TR" sz="1400" dirty="0"/>
              <a:t>Dijital dönüşüm süreci zamanla yalnızca otomasyon değil, insan faktörünü süreçlerden azaltmaya hatta tamamen çıkarmaya yönelik otonom sistemlere </a:t>
            </a:r>
            <a:r>
              <a:rPr lang="tr-TR" sz="1400" dirty="0" err="1"/>
              <a:t>evrilmiştir</a:t>
            </a:r>
            <a:r>
              <a:rPr lang="tr-TR" sz="1400" dirty="0"/>
              <a:t>. </a:t>
            </a:r>
            <a:endParaRPr lang="tr-TR" sz="1400" dirty="0" smtClean="0"/>
          </a:p>
          <a:p>
            <a:r>
              <a:rPr lang="tr-TR" sz="1400" dirty="0" smtClean="0"/>
              <a:t>Bu </a:t>
            </a:r>
            <a:r>
              <a:rPr lang="tr-TR" sz="1400" dirty="0"/>
              <a:t>dönüşüm, küresel tedarik zincirlerinin önemli bir bileşeni olan lojistik süreçleri de doğrudan etkilemiştir. </a:t>
            </a:r>
            <a:endParaRPr lang="tr-TR" sz="1400" dirty="0" smtClean="0"/>
          </a:p>
          <a:p>
            <a:r>
              <a:rPr lang="tr-TR" sz="1400" dirty="0" smtClean="0"/>
              <a:t>Tedarik </a:t>
            </a:r>
            <a:r>
              <a:rPr lang="tr-TR" sz="1400" dirty="0"/>
              <a:t>Zinciri Yönetimi (SCM) kapsamında lojistik ve pazarlama faaliyetleri arasındaki entegrasyon, bilgi ve mal akışlarının daha akıllı sistemlerle yürütülmesini gerekli kılmıştır.</a:t>
            </a:r>
          </a:p>
          <a:p>
            <a:r>
              <a:rPr lang="tr-TR" sz="1400" dirty="0"/>
              <a:t>Otomasyon teknolojileri süreçleri desteklemekte; ancak çoğu sistem hâlâ insan girdisine ihtiyaç duymaktadır. Otonom teknolojiler ise minimum insan müdahalesiyle kendi kendine karar verebilen sistemleri ifade etmektedir.</a:t>
            </a:r>
          </a:p>
          <a:p>
            <a:endParaRPr lang="tr-TR" sz="1400" dirty="0"/>
          </a:p>
        </p:txBody>
      </p:sp>
      <p:pic>
        <p:nvPicPr>
          <p:cNvPr id="21506" name="Picture 2" descr="Otonom Lojistik Avantajları Ve Geleceği - Üdy Belges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6732" y="1933869"/>
            <a:ext cx="5541486" cy="4224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05847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Otomasyona Karşı Otonom</a:t>
            </a:r>
            <a:br>
              <a:rPr lang="tr-TR" b="1" dirty="0"/>
            </a:br>
            <a:endParaRPr lang="tr-TR" dirty="0"/>
          </a:p>
        </p:txBody>
      </p:sp>
      <p:sp>
        <p:nvSpPr>
          <p:cNvPr id="3" name="İçerik Yer Tutucusu 2"/>
          <p:cNvSpPr>
            <a:spLocks noGrp="1"/>
          </p:cNvSpPr>
          <p:nvPr>
            <p:ph idx="1"/>
          </p:nvPr>
        </p:nvSpPr>
        <p:spPr>
          <a:xfrm>
            <a:off x="491353" y="1845734"/>
            <a:ext cx="6735713" cy="4023360"/>
          </a:xfrm>
        </p:spPr>
        <p:txBody>
          <a:bodyPr/>
          <a:lstStyle/>
          <a:p>
            <a:r>
              <a:rPr lang="tr-TR" dirty="0" smtClean="0"/>
              <a:t>Lojistik </a:t>
            </a:r>
            <a:r>
              <a:rPr lang="tr-TR" dirty="0"/>
              <a:t>alanı 1900’lerden itibaren evrim geçirmiştir. 1980’lerden sonra bilgi teknolojileri ve yönetim stratejileri ön plana çıkmıştır. 2000’li yıllarla birlikte:</a:t>
            </a:r>
          </a:p>
          <a:p>
            <a:r>
              <a:rPr lang="tr-TR" dirty="0"/>
              <a:t>Siber Fiziksel Sistemler (CPS)</a:t>
            </a:r>
          </a:p>
          <a:p>
            <a:r>
              <a:rPr lang="tr-TR" dirty="0"/>
              <a:t>Nesnelerin İnterneti (</a:t>
            </a:r>
            <a:r>
              <a:rPr lang="tr-TR" dirty="0" err="1"/>
              <a:t>IoT</a:t>
            </a:r>
            <a:r>
              <a:rPr lang="tr-TR" dirty="0"/>
              <a:t>)</a:t>
            </a:r>
          </a:p>
          <a:p>
            <a:r>
              <a:rPr lang="tr-TR" dirty="0"/>
              <a:t>Kablosuz </a:t>
            </a:r>
            <a:r>
              <a:rPr lang="tr-TR" dirty="0" err="1"/>
              <a:t>Sensör</a:t>
            </a:r>
            <a:r>
              <a:rPr lang="tr-TR" dirty="0"/>
              <a:t> Ağları</a:t>
            </a:r>
          </a:p>
          <a:p>
            <a:r>
              <a:rPr lang="tr-TR" dirty="0"/>
              <a:t>Artırılmış Gerçeklik</a:t>
            </a:r>
          </a:p>
          <a:p>
            <a:r>
              <a:rPr lang="tr-TR" dirty="0"/>
              <a:t>Otomatik Yönlendirmeli Araçlar (AGV)</a:t>
            </a:r>
          </a:p>
          <a:p>
            <a:r>
              <a:rPr lang="tr-TR" dirty="0"/>
              <a:t>gibi teknolojiler Lojistik 4.0 dönemini başlatmıştır.</a:t>
            </a:r>
          </a:p>
          <a:p>
            <a:endParaRPr lang="tr-TR" dirty="0"/>
          </a:p>
        </p:txBody>
      </p:sp>
      <p:pic>
        <p:nvPicPr>
          <p:cNvPr id="22530" name="Picture 2" descr="Nuro: Otonom kargo dağıtım aracı - Dünya Haller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9078" y="2009563"/>
            <a:ext cx="3876599" cy="36751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92587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Otomasyon Nedir?</a:t>
            </a:r>
            <a:br>
              <a:rPr lang="tr-TR" b="1" dirty="0"/>
            </a:br>
            <a:endParaRPr lang="tr-TR" dirty="0"/>
          </a:p>
        </p:txBody>
      </p:sp>
      <p:sp>
        <p:nvSpPr>
          <p:cNvPr id="3" name="İçerik Yer Tutucusu 2"/>
          <p:cNvSpPr>
            <a:spLocks noGrp="1"/>
          </p:cNvSpPr>
          <p:nvPr>
            <p:ph idx="1"/>
          </p:nvPr>
        </p:nvSpPr>
        <p:spPr>
          <a:xfrm>
            <a:off x="634572" y="1867768"/>
            <a:ext cx="5380638" cy="4023360"/>
          </a:xfrm>
        </p:spPr>
        <p:txBody>
          <a:bodyPr/>
          <a:lstStyle/>
          <a:p>
            <a:r>
              <a:rPr lang="tr-TR" dirty="0" smtClean="0"/>
              <a:t>Otomasyon</a:t>
            </a:r>
            <a:r>
              <a:rPr lang="tr-TR" dirty="0"/>
              <a:t>, insan müdahalesini azaltan ve süreçleri makine destekli yürüten teknolojik sistemleri ifade eder. LSCM süreçlerinde insan tarafından yapılan fiziksel veya bilgisel işlemlerin makine tarafından kısmen ya da tamamen üstlenilmesidir.</a:t>
            </a:r>
          </a:p>
          <a:p>
            <a:r>
              <a:rPr lang="tr-TR" dirty="0"/>
              <a:t>Bu kapsamda:</a:t>
            </a:r>
          </a:p>
          <a:p>
            <a:r>
              <a:rPr lang="tr-TR" dirty="0"/>
              <a:t>Fiziksel mal akışları</a:t>
            </a:r>
          </a:p>
          <a:p>
            <a:r>
              <a:rPr lang="tr-TR" dirty="0"/>
              <a:t>Finansal akışlar</a:t>
            </a:r>
          </a:p>
          <a:p>
            <a:r>
              <a:rPr lang="tr-TR" dirty="0"/>
              <a:t>Bilgi akışları</a:t>
            </a:r>
            <a:br>
              <a:rPr lang="tr-TR" dirty="0"/>
            </a:br>
            <a:r>
              <a:rPr lang="tr-TR" dirty="0"/>
              <a:t>otomasyon sistemleriyle yürütülmektedir.</a:t>
            </a:r>
          </a:p>
          <a:p>
            <a:endParaRPr lang="tr-TR" dirty="0"/>
          </a:p>
        </p:txBody>
      </p:sp>
      <p:pic>
        <p:nvPicPr>
          <p:cNvPr id="23554" name="Picture 2" descr="otonom-araba | Pazarlamasy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6480" y="1931021"/>
            <a:ext cx="5771737" cy="38968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98301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Otonom Nedir?</a:t>
            </a:r>
            <a:br>
              <a:rPr lang="tr-TR" b="1" dirty="0"/>
            </a:br>
            <a:endParaRPr lang="tr-TR" dirty="0"/>
          </a:p>
        </p:txBody>
      </p:sp>
      <p:sp>
        <p:nvSpPr>
          <p:cNvPr id="3" name="İçerik Yer Tutucusu 2"/>
          <p:cNvSpPr>
            <a:spLocks noGrp="1"/>
          </p:cNvSpPr>
          <p:nvPr>
            <p:ph idx="1"/>
          </p:nvPr>
        </p:nvSpPr>
        <p:spPr>
          <a:xfrm>
            <a:off x="305167" y="1845734"/>
            <a:ext cx="5821313" cy="4023360"/>
          </a:xfrm>
        </p:spPr>
        <p:txBody>
          <a:bodyPr/>
          <a:lstStyle/>
          <a:p>
            <a:r>
              <a:rPr lang="tr-TR" dirty="0" smtClean="0"/>
              <a:t>Otonom </a:t>
            </a:r>
            <a:r>
              <a:rPr lang="tr-TR" dirty="0"/>
              <a:t>kavramı otomasyondan daha ileri bir seviyeyi ifade eder. Otonom sistem:</a:t>
            </a:r>
          </a:p>
          <a:p>
            <a:r>
              <a:rPr lang="tr-TR" dirty="0"/>
              <a:t>Kendi kendine karar verebilir,</a:t>
            </a:r>
          </a:p>
          <a:p>
            <a:r>
              <a:rPr lang="tr-TR" dirty="0"/>
              <a:t>Çevreye uyum sağlayabilir,</a:t>
            </a:r>
          </a:p>
          <a:p>
            <a:r>
              <a:rPr lang="tr-TR" dirty="0"/>
              <a:t>Dış müdahaleye ihtiyaç duymadan süreci yönetebilir.</a:t>
            </a:r>
          </a:p>
          <a:p>
            <a:r>
              <a:rPr lang="tr-TR" dirty="0"/>
              <a:t>Dolayısıyla otomasyon destekleyici iken, otonomluk karar verme yetisini içerir.</a:t>
            </a:r>
          </a:p>
          <a:p>
            <a:endParaRPr lang="tr-TR" dirty="0"/>
          </a:p>
        </p:txBody>
      </p:sp>
      <p:pic>
        <p:nvPicPr>
          <p:cNvPr id="24578" name="Picture 2" descr="Lojistik Sistemlerinin Geleceği ve Otonom Lojistik Sistemler - Türk  Elektronik Sanayicileri Derneğ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35189" y="1845734"/>
            <a:ext cx="5524500" cy="3181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27925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Otonom Lojistikte Otomasyon İşlemleri</a:t>
            </a:r>
          </a:p>
        </p:txBody>
      </p:sp>
      <p:sp>
        <p:nvSpPr>
          <p:cNvPr id="3" name="İçerik Yer Tutucusu 2"/>
          <p:cNvSpPr>
            <a:spLocks noGrp="1"/>
          </p:cNvSpPr>
          <p:nvPr>
            <p:ph idx="1"/>
          </p:nvPr>
        </p:nvSpPr>
        <p:spPr>
          <a:xfrm>
            <a:off x="193896" y="1880579"/>
            <a:ext cx="11131443" cy="4023360"/>
          </a:xfrm>
        </p:spPr>
        <p:txBody>
          <a:bodyPr>
            <a:noAutofit/>
          </a:bodyPr>
          <a:lstStyle/>
          <a:p>
            <a:pPr>
              <a:lnSpc>
                <a:spcPct val="100000"/>
              </a:lnSpc>
              <a:spcBef>
                <a:spcPts val="0"/>
              </a:spcBef>
              <a:spcAft>
                <a:spcPts val="0"/>
              </a:spcAft>
            </a:pPr>
            <a:r>
              <a:rPr lang="tr-TR" sz="1300" dirty="0"/>
              <a:t>Otonom lojistik, insan müdahalesi olmaksızın ekipman, yük, bilgi ve kaynakların taşınmasını sağlayan sistemlerdir.</a:t>
            </a:r>
          </a:p>
          <a:p>
            <a:pPr>
              <a:lnSpc>
                <a:spcPct val="100000"/>
              </a:lnSpc>
              <a:spcBef>
                <a:spcPts val="0"/>
              </a:spcBef>
              <a:spcAft>
                <a:spcPts val="0"/>
              </a:spcAft>
            </a:pPr>
            <a:r>
              <a:rPr lang="tr-TR" sz="1300" dirty="0"/>
              <a:t>LSCM otomasyonları üç temel boyutta incelenmektedir:</a:t>
            </a:r>
          </a:p>
          <a:p>
            <a:pPr>
              <a:lnSpc>
                <a:spcPct val="100000"/>
              </a:lnSpc>
              <a:spcBef>
                <a:spcPts val="0"/>
              </a:spcBef>
              <a:spcAft>
                <a:spcPts val="0"/>
              </a:spcAft>
            </a:pPr>
            <a:r>
              <a:rPr lang="tr-TR" sz="1300" b="1" dirty="0"/>
              <a:t>1. Yönetme</a:t>
            </a:r>
          </a:p>
          <a:p>
            <a:pPr>
              <a:lnSpc>
                <a:spcPct val="100000"/>
              </a:lnSpc>
              <a:spcBef>
                <a:spcPts val="0"/>
              </a:spcBef>
              <a:spcAft>
                <a:spcPts val="0"/>
              </a:spcAft>
            </a:pPr>
            <a:r>
              <a:rPr lang="tr-TR" sz="1300" dirty="0"/>
              <a:t>Aktörler arası ilişkilerin yönetimi</a:t>
            </a:r>
          </a:p>
          <a:p>
            <a:pPr>
              <a:lnSpc>
                <a:spcPct val="100000"/>
              </a:lnSpc>
              <a:spcBef>
                <a:spcPts val="0"/>
              </a:spcBef>
              <a:spcAft>
                <a:spcPts val="0"/>
              </a:spcAft>
            </a:pPr>
            <a:r>
              <a:rPr lang="tr-TR" sz="1300" dirty="0"/>
              <a:t>Malzeme akışının kontrolü</a:t>
            </a:r>
          </a:p>
          <a:p>
            <a:pPr>
              <a:lnSpc>
                <a:spcPct val="100000"/>
              </a:lnSpc>
              <a:spcBef>
                <a:spcPts val="0"/>
              </a:spcBef>
              <a:spcAft>
                <a:spcPts val="0"/>
              </a:spcAft>
            </a:pPr>
            <a:r>
              <a:rPr lang="tr-TR" sz="1300" dirty="0"/>
              <a:t>Planlanan operasyonların izlenmesi</a:t>
            </a:r>
          </a:p>
          <a:p>
            <a:pPr>
              <a:lnSpc>
                <a:spcPct val="100000"/>
              </a:lnSpc>
              <a:spcBef>
                <a:spcPts val="0"/>
              </a:spcBef>
              <a:spcAft>
                <a:spcPts val="0"/>
              </a:spcAft>
            </a:pPr>
            <a:r>
              <a:rPr lang="tr-TR" sz="1300" dirty="0"/>
              <a:t>CRM, WMS ve vaka yönetimi sistemleri bu kapsamda yer alır.</a:t>
            </a:r>
          </a:p>
          <a:p>
            <a:pPr>
              <a:lnSpc>
                <a:spcPct val="100000"/>
              </a:lnSpc>
              <a:spcBef>
                <a:spcPts val="0"/>
              </a:spcBef>
              <a:spcAft>
                <a:spcPts val="0"/>
              </a:spcAft>
            </a:pPr>
            <a:r>
              <a:rPr lang="tr-TR" sz="1300" b="1" dirty="0"/>
              <a:t>2. Değiş-Tokuş</a:t>
            </a:r>
          </a:p>
          <a:p>
            <a:pPr>
              <a:lnSpc>
                <a:spcPct val="100000"/>
              </a:lnSpc>
              <a:spcBef>
                <a:spcPts val="0"/>
              </a:spcBef>
              <a:spcAft>
                <a:spcPts val="0"/>
              </a:spcAft>
            </a:pPr>
            <a:r>
              <a:rPr lang="tr-TR" sz="1300" dirty="0"/>
              <a:t>Veri toplama</a:t>
            </a:r>
          </a:p>
          <a:p>
            <a:pPr>
              <a:lnSpc>
                <a:spcPct val="100000"/>
              </a:lnSpc>
              <a:spcBef>
                <a:spcPts val="0"/>
              </a:spcBef>
              <a:spcAft>
                <a:spcPts val="0"/>
              </a:spcAft>
            </a:pPr>
            <a:r>
              <a:rPr lang="tr-TR" sz="1300" dirty="0"/>
              <a:t>Veri iletimi</a:t>
            </a:r>
          </a:p>
          <a:p>
            <a:pPr>
              <a:lnSpc>
                <a:spcPct val="100000"/>
              </a:lnSpc>
              <a:spcBef>
                <a:spcPts val="0"/>
              </a:spcBef>
              <a:spcAft>
                <a:spcPts val="0"/>
              </a:spcAft>
            </a:pPr>
            <a:r>
              <a:rPr lang="tr-TR" sz="1300" dirty="0"/>
              <a:t>Aktörler arası bilgi paylaşımı</a:t>
            </a:r>
          </a:p>
          <a:p>
            <a:pPr>
              <a:lnSpc>
                <a:spcPct val="100000"/>
              </a:lnSpc>
              <a:spcBef>
                <a:spcPts val="0"/>
              </a:spcBef>
              <a:spcAft>
                <a:spcPts val="0"/>
              </a:spcAft>
            </a:pPr>
            <a:r>
              <a:rPr lang="tr-TR" sz="1300" dirty="0"/>
              <a:t>Kullanılan teknolojiler:</a:t>
            </a:r>
          </a:p>
          <a:p>
            <a:pPr>
              <a:lnSpc>
                <a:spcPct val="100000"/>
              </a:lnSpc>
              <a:spcBef>
                <a:spcPts val="0"/>
              </a:spcBef>
              <a:spcAft>
                <a:spcPts val="0"/>
              </a:spcAft>
            </a:pPr>
            <a:r>
              <a:rPr lang="tr-TR" sz="1300" dirty="0"/>
              <a:t>Barkod</a:t>
            </a:r>
          </a:p>
          <a:p>
            <a:pPr>
              <a:lnSpc>
                <a:spcPct val="100000"/>
              </a:lnSpc>
              <a:spcBef>
                <a:spcPts val="0"/>
              </a:spcBef>
              <a:spcAft>
                <a:spcPts val="0"/>
              </a:spcAft>
            </a:pPr>
            <a:r>
              <a:rPr lang="tr-TR" sz="1300" dirty="0"/>
              <a:t>RFID</a:t>
            </a:r>
          </a:p>
          <a:p>
            <a:pPr>
              <a:lnSpc>
                <a:spcPct val="100000"/>
              </a:lnSpc>
              <a:spcBef>
                <a:spcPts val="0"/>
              </a:spcBef>
              <a:spcAft>
                <a:spcPts val="0"/>
              </a:spcAft>
            </a:pPr>
            <a:r>
              <a:rPr lang="tr-TR" sz="1300" dirty="0"/>
              <a:t>Akıllı kartlar</a:t>
            </a:r>
          </a:p>
          <a:p>
            <a:pPr>
              <a:lnSpc>
                <a:spcPct val="100000"/>
              </a:lnSpc>
              <a:spcBef>
                <a:spcPts val="0"/>
              </a:spcBef>
              <a:spcAft>
                <a:spcPts val="0"/>
              </a:spcAft>
            </a:pPr>
            <a:r>
              <a:rPr lang="tr-TR" sz="1300" dirty="0"/>
              <a:t>Elektronik Veri Değişimi (EDI)</a:t>
            </a:r>
          </a:p>
          <a:p>
            <a:pPr>
              <a:lnSpc>
                <a:spcPct val="100000"/>
              </a:lnSpc>
              <a:spcBef>
                <a:spcPts val="0"/>
              </a:spcBef>
              <a:spcAft>
                <a:spcPts val="0"/>
              </a:spcAft>
            </a:pPr>
            <a:r>
              <a:rPr lang="tr-TR" sz="1300" b="1" dirty="0"/>
              <a:t>3. Gerçekleştirme</a:t>
            </a:r>
          </a:p>
          <a:p>
            <a:pPr>
              <a:lnSpc>
                <a:spcPct val="100000"/>
              </a:lnSpc>
              <a:spcBef>
                <a:spcPts val="0"/>
              </a:spcBef>
              <a:spcAft>
                <a:spcPts val="0"/>
              </a:spcAft>
            </a:pPr>
            <a:r>
              <a:rPr lang="tr-TR" sz="1300" dirty="0"/>
              <a:t>Planlama</a:t>
            </a:r>
          </a:p>
          <a:p>
            <a:pPr>
              <a:lnSpc>
                <a:spcPct val="100000"/>
              </a:lnSpc>
              <a:spcBef>
                <a:spcPts val="0"/>
              </a:spcBef>
              <a:spcAft>
                <a:spcPts val="0"/>
              </a:spcAft>
            </a:pPr>
            <a:r>
              <a:rPr lang="tr-TR" sz="1300" dirty="0"/>
              <a:t>Satın alma</a:t>
            </a:r>
          </a:p>
          <a:p>
            <a:pPr>
              <a:lnSpc>
                <a:spcPct val="100000"/>
              </a:lnSpc>
              <a:spcBef>
                <a:spcPts val="0"/>
              </a:spcBef>
              <a:spcAft>
                <a:spcPts val="0"/>
              </a:spcAft>
            </a:pPr>
            <a:r>
              <a:rPr lang="tr-TR" sz="1300" dirty="0"/>
              <a:t>Malzeme </a:t>
            </a:r>
            <a:r>
              <a:rPr lang="tr-TR" sz="1300" dirty="0" err="1"/>
              <a:t>elleçleme</a:t>
            </a:r>
            <a:endParaRPr lang="tr-TR" sz="1300" dirty="0"/>
          </a:p>
          <a:p>
            <a:pPr>
              <a:lnSpc>
                <a:spcPct val="100000"/>
              </a:lnSpc>
              <a:spcBef>
                <a:spcPts val="0"/>
              </a:spcBef>
              <a:spcAft>
                <a:spcPts val="0"/>
              </a:spcAft>
            </a:pPr>
            <a:r>
              <a:rPr lang="tr-TR" sz="1300" dirty="0"/>
              <a:t>Dağıtım</a:t>
            </a:r>
          </a:p>
          <a:p>
            <a:pPr>
              <a:lnSpc>
                <a:spcPct val="100000"/>
              </a:lnSpc>
              <a:spcBef>
                <a:spcPts val="0"/>
              </a:spcBef>
              <a:spcAft>
                <a:spcPts val="0"/>
              </a:spcAft>
            </a:pPr>
            <a:r>
              <a:rPr lang="tr-TR" sz="1300" dirty="0"/>
              <a:t>Tersine lojistik</a:t>
            </a:r>
          </a:p>
          <a:p>
            <a:pPr>
              <a:lnSpc>
                <a:spcPct val="100000"/>
              </a:lnSpc>
              <a:spcBef>
                <a:spcPts val="0"/>
              </a:spcBef>
              <a:spcAft>
                <a:spcPts val="0"/>
              </a:spcAft>
            </a:pPr>
            <a:endParaRPr lang="tr-TR" sz="1300" dirty="0"/>
          </a:p>
        </p:txBody>
      </p:sp>
      <p:pic>
        <p:nvPicPr>
          <p:cNvPr id="5" name="Resim 4"/>
          <p:cNvPicPr>
            <a:picLocks noChangeAspect="1"/>
          </p:cNvPicPr>
          <p:nvPr/>
        </p:nvPicPr>
        <p:blipFill>
          <a:blip r:embed="rId2"/>
          <a:stretch>
            <a:fillRect/>
          </a:stretch>
        </p:blipFill>
        <p:spPr>
          <a:xfrm>
            <a:off x="5938320" y="2351458"/>
            <a:ext cx="5695491" cy="3695700"/>
          </a:xfrm>
          <a:prstGeom prst="rect">
            <a:avLst/>
          </a:prstGeom>
        </p:spPr>
      </p:pic>
    </p:spTree>
    <p:extLst>
      <p:ext uri="{BB962C8B-B14F-4D97-AF65-F5344CB8AC3E}">
        <p14:creationId xmlns:p14="http://schemas.microsoft.com/office/powerpoint/2010/main" val="24403310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Otonom Lojistikte Otomasyon İşlemleri</a:t>
            </a:r>
          </a:p>
        </p:txBody>
      </p:sp>
      <p:sp>
        <p:nvSpPr>
          <p:cNvPr id="3" name="İçerik Yer Tutucusu 2"/>
          <p:cNvSpPr>
            <a:spLocks noGrp="1"/>
          </p:cNvSpPr>
          <p:nvPr>
            <p:ph idx="1"/>
          </p:nvPr>
        </p:nvSpPr>
        <p:spPr>
          <a:xfrm>
            <a:off x="248981" y="1911834"/>
            <a:ext cx="6228937" cy="4023360"/>
          </a:xfrm>
        </p:spPr>
        <p:txBody>
          <a:bodyPr>
            <a:normAutofit fontScale="85000" lnSpcReduction="10000"/>
          </a:bodyPr>
          <a:lstStyle/>
          <a:p>
            <a:r>
              <a:rPr lang="tr-TR" dirty="0"/>
              <a:t>Bu aşamada kullanılan teknolojiler, otonom lojistik sistemlerinin </a:t>
            </a:r>
            <a:r>
              <a:rPr lang="tr-TR" b="1" dirty="0"/>
              <a:t>karar verme, planlama, yönlendirme ve uygulama</a:t>
            </a:r>
            <a:r>
              <a:rPr lang="tr-TR" dirty="0"/>
              <a:t> süreçlerini destekleyen temel altyapıyı oluşturur. Her biri farklı bir işlev üstlenir ve birlikte çalışarak sistemin bütünsel biçimde işlemesini sağlar.</a:t>
            </a:r>
          </a:p>
          <a:p>
            <a:r>
              <a:rPr lang="tr-TR" b="1" dirty="0"/>
              <a:t>Makine öğrenmesi</a:t>
            </a:r>
            <a:r>
              <a:rPr lang="tr-TR" dirty="0"/>
              <a:t>, geçmiş operasyon verilerinden örüntüler çıkararak talep tahmini, rota optimizasyonu, teslimat süresi tahmini ve arıza öngörüsü gibi alanlarda kullanılır. Sistem, zamanla performans verilerini analiz ederek daha doğru tahminler üretir ve </a:t>
            </a:r>
            <a:r>
              <a:rPr lang="tr-TR" dirty="0" err="1"/>
              <a:t>operasyonel</a:t>
            </a:r>
            <a:r>
              <a:rPr lang="tr-TR" dirty="0"/>
              <a:t> hataları azaltır. Özellikle büyük veriyle çalışan lojistik ağlarında dinamik karar mekanizması sağlar.</a:t>
            </a:r>
          </a:p>
          <a:p>
            <a:r>
              <a:rPr lang="tr-TR" b="1" dirty="0"/>
              <a:t>Yapay sinir ağları</a:t>
            </a:r>
            <a:r>
              <a:rPr lang="tr-TR" dirty="0"/>
              <a:t>, karmaşık ve doğrusal olmayan ilişkileri analiz etmek için tercih edilir. Talep dalgalanmaları, stok seviyeleri, hava koşulları ve trafik gibi çok değişkenli faktörleri birlikte değerlendirerek daha hassas tahminler üretir. Özellikle son kilometre teslimat planlamasında ve risk analizinde önemli rol oynar.</a:t>
            </a:r>
          </a:p>
          <a:p>
            <a:endParaRPr lang="tr-TR" dirty="0"/>
          </a:p>
        </p:txBody>
      </p:sp>
      <p:pic>
        <p:nvPicPr>
          <p:cNvPr id="26626" name="Picture 2" descr="Almanya'da Otonom Lojistik ve Dağıtım Sistemleri – Düsseldorf Consulting  Gmb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76222" y="1911833"/>
            <a:ext cx="5223334" cy="38720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82656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Otonom Lojistikte Otomasyon İşlemleri</a:t>
            </a:r>
          </a:p>
        </p:txBody>
      </p:sp>
      <p:sp>
        <p:nvSpPr>
          <p:cNvPr id="3" name="İçerik Yer Tutucusu 2"/>
          <p:cNvSpPr>
            <a:spLocks noGrp="1"/>
          </p:cNvSpPr>
          <p:nvPr>
            <p:ph idx="1"/>
          </p:nvPr>
        </p:nvSpPr>
        <p:spPr>
          <a:xfrm>
            <a:off x="326100" y="1988953"/>
            <a:ext cx="5887413" cy="4023360"/>
          </a:xfrm>
        </p:spPr>
        <p:txBody>
          <a:bodyPr>
            <a:normAutofit fontScale="85000" lnSpcReduction="10000"/>
          </a:bodyPr>
          <a:lstStyle/>
          <a:p>
            <a:r>
              <a:rPr lang="tr-TR" b="1" dirty="0"/>
              <a:t>Çoklu ajan sistemleri</a:t>
            </a:r>
            <a:r>
              <a:rPr lang="tr-TR" dirty="0"/>
              <a:t>, tedarik zincirindeki farklı aktörleri (depo, araç, tedarikçi, dağıtım merkezi gibi) bağımsız fakat iletişim hâlinde çalışan yazılım ajanları olarak modelleyerek koordinasyon sağlar. Her ajan kendi hedefleri doğrultusunda hareket ederken sistem genelinde optimum denge sağlanır. Bu yapı, dağıtık ve karmaşık lojistik ağlarda esneklik kazandırır.</a:t>
            </a:r>
          </a:p>
          <a:p>
            <a:r>
              <a:rPr lang="tr-TR" b="1" dirty="0"/>
              <a:t>AS/RS (</a:t>
            </a:r>
            <a:r>
              <a:rPr lang="tr-TR" b="1" dirty="0" err="1"/>
              <a:t>Automated</a:t>
            </a:r>
            <a:r>
              <a:rPr lang="tr-TR" b="1" dirty="0"/>
              <a:t> Storage </a:t>
            </a:r>
            <a:r>
              <a:rPr lang="tr-TR" b="1" dirty="0" err="1"/>
              <a:t>and</a:t>
            </a:r>
            <a:r>
              <a:rPr lang="tr-TR" b="1" dirty="0"/>
              <a:t> </a:t>
            </a:r>
            <a:r>
              <a:rPr lang="tr-TR" b="1" dirty="0" err="1"/>
              <a:t>Retrieval</a:t>
            </a:r>
            <a:r>
              <a:rPr lang="tr-TR" b="1" dirty="0"/>
              <a:t> </a:t>
            </a:r>
            <a:r>
              <a:rPr lang="tr-TR" b="1" dirty="0" err="1"/>
              <a:t>Systems</a:t>
            </a:r>
            <a:r>
              <a:rPr lang="tr-TR" b="1" dirty="0"/>
              <a:t>)</a:t>
            </a:r>
            <a:r>
              <a:rPr lang="tr-TR" dirty="0"/>
              <a:t> sistemleri, depo içinde ürünlerin otomatik olarak yerleştirilmesini ve alınmasını sağlar. İnsan müdahalesini azaltarak hız, doğruluk ve alan verimliliği sağlar. Özellikle yüksek hacimli e-ticaret operasyonlarında sipariş toplama süresini ciddi ölçüde düşürür.</a:t>
            </a:r>
          </a:p>
          <a:p>
            <a:r>
              <a:rPr lang="tr-TR" b="1" dirty="0" err="1"/>
              <a:t>AGV’ler</a:t>
            </a:r>
            <a:r>
              <a:rPr lang="tr-TR" b="1" dirty="0"/>
              <a:t> (</a:t>
            </a:r>
            <a:r>
              <a:rPr lang="tr-TR" b="1" dirty="0" err="1"/>
              <a:t>Automated</a:t>
            </a:r>
            <a:r>
              <a:rPr lang="tr-TR" b="1" dirty="0"/>
              <a:t> </a:t>
            </a:r>
            <a:r>
              <a:rPr lang="tr-TR" b="1" dirty="0" err="1"/>
              <a:t>Guided</a:t>
            </a:r>
            <a:r>
              <a:rPr lang="tr-TR" b="1" dirty="0"/>
              <a:t> </a:t>
            </a:r>
            <a:r>
              <a:rPr lang="tr-TR" b="1" dirty="0" err="1"/>
              <a:t>Vehicles</a:t>
            </a:r>
            <a:r>
              <a:rPr lang="tr-TR" b="1" dirty="0"/>
              <a:t>)</a:t>
            </a:r>
            <a:r>
              <a:rPr lang="tr-TR" dirty="0"/>
              <a:t>, depo veya üretim alanı içinde malzemeleri belirlenen rotalarda otonom biçimde taşıyan araçlardır. </a:t>
            </a:r>
            <a:r>
              <a:rPr lang="tr-TR" dirty="0" err="1"/>
              <a:t>Sensörler</a:t>
            </a:r>
            <a:r>
              <a:rPr lang="tr-TR" dirty="0"/>
              <a:t> ve yazılımlar aracılığıyla engelleri algılar, yön değiştirir ve iş akışına entegre çalışır. İnsan kaynaklı taşıma hatalarını azaltır ve iş güvenliğini artırır.</a:t>
            </a:r>
          </a:p>
          <a:p>
            <a:endParaRPr lang="tr-TR" dirty="0"/>
          </a:p>
        </p:txBody>
      </p:sp>
      <p:pic>
        <p:nvPicPr>
          <p:cNvPr id="27650" name="Picture 2" descr="Amazonun Tam Otonom Robotu ''Proteus'' | Lojistik İS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1986" y="1988953"/>
            <a:ext cx="5034709" cy="3914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05340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Otonom Lojistikte Otomasyon İşlemleri</a:t>
            </a:r>
          </a:p>
        </p:txBody>
      </p:sp>
      <p:sp>
        <p:nvSpPr>
          <p:cNvPr id="3" name="İçerik Yer Tutucusu 2"/>
          <p:cNvSpPr>
            <a:spLocks noGrp="1"/>
          </p:cNvSpPr>
          <p:nvPr>
            <p:ph idx="1"/>
          </p:nvPr>
        </p:nvSpPr>
        <p:spPr>
          <a:xfrm>
            <a:off x="502369" y="2187257"/>
            <a:ext cx="5821313" cy="4023360"/>
          </a:xfrm>
        </p:spPr>
        <p:txBody>
          <a:bodyPr/>
          <a:lstStyle/>
          <a:p>
            <a:r>
              <a:rPr lang="tr-TR" b="1" dirty="0"/>
              <a:t>VRP (</a:t>
            </a:r>
            <a:r>
              <a:rPr lang="tr-TR" b="1" dirty="0" err="1"/>
              <a:t>Vehicle</a:t>
            </a:r>
            <a:r>
              <a:rPr lang="tr-TR" b="1" dirty="0"/>
              <a:t> Routing Problem) çözümleri</a:t>
            </a:r>
            <a:r>
              <a:rPr lang="tr-TR" dirty="0"/>
              <a:t>, araçların en kısa, en düşük maliyetli veya en hızlı rotaları kullanmasını sağlayan matematiksel optimizasyon modelleridir. Teslimat noktalarının sıralanması, yakıt tüketiminin azaltılması ve zaman pencerelerine uyum sağlanması gibi konularda kritik rol oynar.</a:t>
            </a:r>
          </a:p>
          <a:p>
            <a:r>
              <a:rPr lang="tr-TR" b="1" dirty="0"/>
              <a:t>CAM (</a:t>
            </a:r>
            <a:r>
              <a:rPr lang="tr-TR" b="1" dirty="0" err="1"/>
              <a:t>Computer-Aided</a:t>
            </a:r>
            <a:r>
              <a:rPr lang="tr-TR" b="1" dirty="0"/>
              <a:t> </a:t>
            </a:r>
            <a:r>
              <a:rPr lang="tr-TR" b="1" dirty="0" err="1"/>
              <a:t>Manufacturing</a:t>
            </a:r>
            <a:r>
              <a:rPr lang="tr-TR" b="1" dirty="0"/>
              <a:t>)</a:t>
            </a:r>
            <a:r>
              <a:rPr lang="tr-TR" dirty="0"/>
              <a:t> sistemleri ise üretim sürecinin dijital ortamda planlanmasını ve makinelerin bu plana göre çalışmasını sağlar. Üretim ile lojistik arasında senkronizasyon kurarak malzeme akışının doğru zamanda gerçekleşmesini destekler.</a:t>
            </a:r>
          </a:p>
          <a:p>
            <a:endParaRPr lang="tr-TR" dirty="0"/>
          </a:p>
        </p:txBody>
      </p:sp>
      <p:pic>
        <p:nvPicPr>
          <p:cNvPr id="28674" name="Picture 2" descr="Amazon Proteus robotu depolarında kullanmaya başladı - Teknoblo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3682" y="1905919"/>
            <a:ext cx="5769167" cy="41092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41422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ERP Sistemleri</a:t>
            </a:r>
            <a:br>
              <a:rPr lang="tr-TR" b="1" dirty="0"/>
            </a:br>
            <a:endParaRPr lang="tr-TR" dirty="0"/>
          </a:p>
        </p:txBody>
      </p:sp>
      <p:sp>
        <p:nvSpPr>
          <p:cNvPr id="3" name="İçerik Yer Tutucusu 2"/>
          <p:cNvSpPr>
            <a:spLocks noGrp="1"/>
          </p:cNvSpPr>
          <p:nvPr>
            <p:ph idx="1"/>
          </p:nvPr>
        </p:nvSpPr>
        <p:spPr>
          <a:xfrm>
            <a:off x="248981" y="1878784"/>
            <a:ext cx="5479790" cy="4023360"/>
          </a:xfrm>
        </p:spPr>
        <p:txBody>
          <a:bodyPr>
            <a:normAutofit fontScale="70000" lnSpcReduction="20000"/>
          </a:bodyPr>
          <a:lstStyle/>
          <a:p>
            <a:r>
              <a:rPr lang="tr-TR" dirty="0" smtClean="0"/>
              <a:t>Kurumsal </a:t>
            </a:r>
            <a:r>
              <a:rPr lang="tr-TR" dirty="0"/>
              <a:t>Kaynak Planlama (ERP) sistemleri, tüm bu teknolojilerin entegre biçimde çalışmasını sağlayan merkezi yönetim platformudur. ERP; satın alma, stok yönetimi, üretim planlama, satış, muhasebe, CRM (Müşteri İlişkileri Yönetimi) ve WMS (Depo Yönetim Sistemi) modüllerini tek bir veri tabanında birleştirir.</a:t>
            </a:r>
          </a:p>
          <a:p>
            <a:r>
              <a:rPr lang="tr-TR" dirty="0"/>
              <a:t>Bu entegrasyon sayesinde:</a:t>
            </a:r>
          </a:p>
          <a:p>
            <a:r>
              <a:rPr lang="tr-TR" dirty="0"/>
              <a:t>Satış siparişi girildiğinde stok otomatik kontrol edilir.</a:t>
            </a:r>
          </a:p>
          <a:p>
            <a:r>
              <a:rPr lang="tr-TR" dirty="0"/>
              <a:t>Stok yetersizse satın alma süreci tetiklenir.</a:t>
            </a:r>
          </a:p>
          <a:p>
            <a:r>
              <a:rPr lang="tr-TR" dirty="0"/>
              <a:t>Üretim planı güncellenir.</a:t>
            </a:r>
          </a:p>
          <a:p>
            <a:r>
              <a:rPr lang="tr-TR" dirty="0"/>
              <a:t>Depo hazırlık süreci başlatılır.</a:t>
            </a:r>
          </a:p>
          <a:p>
            <a:r>
              <a:rPr lang="tr-TR" dirty="0"/>
              <a:t>Sevkiyat planlaması VRP sistemine aktarılır.</a:t>
            </a:r>
          </a:p>
          <a:p>
            <a:r>
              <a:rPr lang="tr-TR" dirty="0"/>
              <a:t>Böylece bilgi akışı kesintisiz hâle gelir ve manuel veri girişleri minimize edilir. ERP sistemleri otonom lojistik yapının </a:t>
            </a:r>
            <a:r>
              <a:rPr lang="tr-TR" b="1" dirty="0"/>
              <a:t>sinir merkezi</a:t>
            </a:r>
            <a:r>
              <a:rPr lang="tr-TR" dirty="0"/>
              <a:t> olarak çalışır; veriyi toplar, işler ve diğer sistemlere dağıtır. Bu sayede </a:t>
            </a:r>
            <a:r>
              <a:rPr lang="tr-TR" dirty="0" err="1"/>
              <a:t>operasyonel</a:t>
            </a:r>
            <a:r>
              <a:rPr lang="tr-TR" dirty="0"/>
              <a:t> şeffaflık artar, hata oranı düşer ve karar alma süreci hızlanır.</a:t>
            </a:r>
          </a:p>
          <a:p>
            <a:endParaRPr lang="tr-TR" dirty="0"/>
          </a:p>
        </p:txBody>
      </p:sp>
      <p:pic>
        <p:nvPicPr>
          <p:cNvPr id="29698" name="Picture 2" descr="ERP Sistemleri İle Lojistik Ne Olacak? Geleceğin Taşımacılığında Yeni Dönem  - Code64 Yazılım | Bursa Yazılım, CRM, ERP, Özel Yazılım, Özel Web Tasarı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59276" y="1878784"/>
            <a:ext cx="5779449" cy="39806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85620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Robotik Teknoloji</a:t>
            </a:r>
          </a:p>
        </p:txBody>
      </p:sp>
      <p:sp>
        <p:nvSpPr>
          <p:cNvPr id="3" name="İçerik Yer Tutucusu 2"/>
          <p:cNvSpPr>
            <a:spLocks noGrp="1"/>
          </p:cNvSpPr>
          <p:nvPr>
            <p:ph idx="1"/>
          </p:nvPr>
        </p:nvSpPr>
        <p:spPr>
          <a:xfrm>
            <a:off x="1097279" y="1845734"/>
            <a:ext cx="4168783" cy="4023360"/>
          </a:xfrm>
        </p:spPr>
        <p:txBody>
          <a:bodyPr>
            <a:noAutofit/>
          </a:bodyPr>
          <a:lstStyle/>
          <a:p>
            <a:pPr>
              <a:lnSpc>
                <a:spcPct val="100000"/>
              </a:lnSpc>
              <a:spcBef>
                <a:spcPts val="600"/>
              </a:spcBef>
              <a:spcAft>
                <a:spcPts val="600"/>
              </a:spcAft>
            </a:pPr>
            <a:r>
              <a:rPr lang="tr-TR" sz="1600" dirty="0"/>
              <a:t>Robot kavramı ilk kez 1920 yılında Çek yazar </a:t>
            </a:r>
            <a:r>
              <a:rPr lang="tr-TR" sz="1600" dirty="0" err="1"/>
              <a:t>Karel</a:t>
            </a:r>
            <a:r>
              <a:rPr lang="tr-TR" sz="1600" dirty="0"/>
              <a:t> </a:t>
            </a:r>
            <a:r>
              <a:rPr lang="tr-TR" sz="1600" dirty="0" err="1"/>
              <a:t>Čapek</a:t>
            </a:r>
            <a:r>
              <a:rPr lang="tr-TR" sz="1600" dirty="0"/>
              <a:t> tarafından kullanılmıştır. Günümüzde robotlar; algılayabilen (sense), düşünebilen (</a:t>
            </a:r>
            <a:r>
              <a:rPr lang="tr-TR" sz="1600" dirty="0" err="1"/>
              <a:t>think</a:t>
            </a:r>
            <a:r>
              <a:rPr lang="tr-TR" sz="1600" dirty="0"/>
              <a:t>) ve hareket edebilen (</a:t>
            </a:r>
            <a:r>
              <a:rPr lang="tr-TR" sz="1600" dirty="0" err="1"/>
              <a:t>act</a:t>
            </a:r>
            <a:r>
              <a:rPr lang="tr-TR" sz="1600" dirty="0"/>
              <a:t>) akıllı makineler olarak tanımlanmaktadır.</a:t>
            </a:r>
          </a:p>
          <a:p>
            <a:pPr>
              <a:lnSpc>
                <a:spcPct val="100000"/>
              </a:lnSpc>
              <a:spcBef>
                <a:spcPts val="600"/>
              </a:spcBef>
              <a:spcAft>
                <a:spcPts val="600"/>
              </a:spcAft>
            </a:pPr>
            <a:r>
              <a:rPr lang="tr-TR" sz="1600" dirty="0"/>
              <a:t>Robotlar genel olarak ikiye ayrılır:</a:t>
            </a:r>
          </a:p>
          <a:p>
            <a:pPr>
              <a:lnSpc>
                <a:spcPct val="100000"/>
              </a:lnSpc>
              <a:spcBef>
                <a:spcPts val="600"/>
              </a:spcBef>
              <a:spcAft>
                <a:spcPts val="600"/>
              </a:spcAft>
            </a:pPr>
            <a:r>
              <a:rPr lang="tr-TR" sz="1600" b="1" dirty="0"/>
              <a:t>Endüstriyel robotlar:</a:t>
            </a:r>
            <a:r>
              <a:rPr lang="tr-TR" sz="1600" dirty="0"/>
              <a:t> Üretim hattında kullanılan, programlanabilir ve otomatik kontrol edilen sistemlerdir.</a:t>
            </a:r>
          </a:p>
          <a:p>
            <a:pPr>
              <a:lnSpc>
                <a:spcPct val="100000"/>
              </a:lnSpc>
              <a:spcBef>
                <a:spcPts val="600"/>
              </a:spcBef>
              <a:spcAft>
                <a:spcPts val="600"/>
              </a:spcAft>
            </a:pPr>
            <a:r>
              <a:rPr lang="tr-TR" sz="1600" b="1" dirty="0"/>
              <a:t>Hizmet robotları:</a:t>
            </a:r>
            <a:r>
              <a:rPr lang="tr-TR" sz="1600" dirty="0"/>
              <a:t> İnsanlara veya diğer sistemlere hizmet sunan, endüstri dışındaki alanlarda kullanılan robotlardır</a:t>
            </a:r>
            <a:r>
              <a:rPr lang="tr-TR" sz="1600" dirty="0" smtClean="0"/>
              <a:t>.</a:t>
            </a:r>
            <a:endParaRPr lang="tr-TR" sz="1600" dirty="0"/>
          </a:p>
        </p:txBody>
      </p:sp>
      <p:pic>
        <p:nvPicPr>
          <p:cNvPr id="7170" name="Picture 2" descr="The Retail Robot Battle Continu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77051" y="1961001"/>
            <a:ext cx="2784932" cy="3451761"/>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Karel Čapek - Vikiped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5716" y="1939132"/>
            <a:ext cx="2831335" cy="34736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06356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Otonom Düzeyleri</a:t>
            </a: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1618341927"/>
              </p:ext>
            </p:extLst>
          </p:nvPr>
        </p:nvGraphicFramePr>
        <p:xfrm>
          <a:off x="502052" y="1858064"/>
          <a:ext cx="6019935" cy="4389120"/>
        </p:xfrm>
        <a:graphic>
          <a:graphicData uri="http://schemas.openxmlformats.org/drawingml/2006/table">
            <a:tbl>
              <a:tblPr/>
              <a:tblGrid>
                <a:gridCol w="2006645"/>
                <a:gridCol w="2006645"/>
                <a:gridCol w="2006645"/>
              </a:tblGrid>
              <a:tr h="0">
                <a:tc>
                  <a:txBody>
                    <a:bodyPr/>
                    <a:lstStyle/>
                    <a:p>
                      <a:r>
                        <a:rPr lang="tr-TR" b="1" dirty="0"/>
                        <a:t>Seviye</a:t>
                      </a:r>
                    </a:p>
                  </a:txBody>
                  <a:tcPr anchor="ctr">
                    <a:lnL>
                      <a:noFill/>
                    </a:lnL>
                    <a:lnR>
                      <a:noFill/>
                    </a:lnR>
                    <a:lnT>
                      <a:noFill/>
                    </a:lnT>
                    <a:lnB>
                      <a:noFill/>
                    </a:lnB>
                  </a:tcPr>
                </a:tc>
                <a:tc>
                  <a:txBody>
                    <a:bodyPr/>
                    <a:lstStyle/>
                    <a:p>
                      <a:r>
                        <a:rPr lang="tr-TR" b="1" dirty="0"/>
                        <a:t>Sistem Türü</a:t>
                      </a:r>
                    </a:p>
                  </a:txBody>
                  <a:tcPr anchor="ctr">
                    <a:lnL>
                      <a:noFill/>
                    </a:lnL>
                    <a:lnR>
                      <a:noFill/>
                    </a:lnR>
                    <a:lnT>
                      <a:noFill/>
                    </a:lnT>
                    <a:lnB>
                      <a:noFill/>
                    </a:lnB>
                  </a:tcPr>
                </a:tc>
                <a:tc>
                  <a:txBody>
                    <a:bodyPr/>
                    <a:lstStyle/>
                    <a:p>
                      <a:r>
                        <a:rPr lang="tr-TR" b="1" dirty="0"/>
                        <a:t>Temel Özellik</a:t>
                      </a:r>
                    </a:p>
                  </a:txBody>
                  <a:tcPr anchor="ctr">
                    <a:lnL>
                      <a:noFill/>
                    </a:lnL>
                    <a:lnR>
                      <a:noFill/>
                    </a:lnR>
                    <a:lnT>
                      <a:noFill/>
                    </a:lnT>
                    <a:lnB>
                      <a:noFill/>
                    </a:lnB>
                  </a:tcPr>
                </a:tc>
              </a:tr>
              <a:tr h="0">
                <a:tc>
                  <a:txBody>
                    <a:bodyPr/>
                    <a:lstStyle/>
                    <a:p>
                      <a:r>
                        <a:rPr lang="tr-TR"/>
                        <a:t>1</a:t>
                      </a:r>
                    </a:p>
                  </a:txBody>
                  <a:tcPr anchor="ctr">
                    <a:lnL>
                      <a:noFill/>
                    </a:lnL>
                    <a:lnR>
                      <a:noFill/>
                    </a:lnR>
                    <a:lnT>
                      <a:noFill/>
                    </a:lnT>
                    <a:lnB>
                      <a:noFill/>
                    </a:lnB>
                  </a:tcPr>
                </a:tc>
                <a:tc>
                  <a:txBody>
                    <a:bodyPr/>
                    <a:lstStyle/>
                    <a:p>
                      <a:r>
                        <a:rPr lang="tr-TR"/>
                        <a:t>Uzaktan Kontrollü</a:t>
                      </a:r>
                    </a:p>
                  </a:txBody>
                  <a:tcPr anchor="ctr">
                    <a:lnL>
                      <a:noFill/>
                    </a:lnL>
                    <a:lnR>
                      <a:noFill/>
                    </a:lnR>
                    <a:lnT>
                      <a:noFill/>
                    </a:lnT>
                    <a:lnB>
                      <a:noFill/>
                    </a:lnB>
                  </a:tcPr>
                </a:tc>
                <a:tc>
                  <a:txBody>
                    <a:bodyPr/>
                    <a:lstStyle/>
                    <a:p>
                      <a:r>
                        <a:rPr lang="tr-TR"/>
                        <a:t>İnsan tarafından kontrol edilir</a:t>
                      </a:r>
                    </a:p>
                  </a:txBody>
                  <a:tcPr anchor="ctr">
                    <a:lnL>
                      <a:noFill/>
                    </a:lnL>
                    <a:lnR>
                      <a:noFill/>
                    </a:lnR>
                    <a:lnT>
                      <a:noFill/>
                    </a:lnT>
                    <a:lnB>
                      <a:noFill/>
                    </a:lnB>
                  </a:tcPr>
                </a:tc>
              </a:tr>
              <a:tr h="0">
                <a:tc>
                  <a:txBody>
                    <a:bodyPr/>
                    <a:lstStyle/>
                    <a:p>
                      <a:r>
                        <a:rPr lang="tr-TR" dirty="0"/>
                        <a:t>2</a:t>
                      </a:r>
                    </a:p>
                  </a:txBody>
                  <a:tcPr anchor="ctr">
                    <a:lnL>
                      <a:noFill/>
                    </a:lnL>
                    <a:lnR>
                      <a:noFill/>
                    </a:lnR>
                    <a:lnT>
                      <a:noFill/>
                    </a:lnT>
                    <a:lnB>
                      <a:noFill/>
                    </a:lnB>
                  </a:tcPr>
                </a:tc>
                <a:tc>
                  <a:txBody>
                    <a:bodyPr/>
                    <a:lstStyle/>
                    <a:p>
                      <a:r>
                        <a:rPr lang="tr-TR" dirty="0"/>
                        <a:t>Destek Fonksiyonlu</a:t>
                      </a:r>
                    </a:p>
                  </a:txBody>
                  <a:tcPr anchor="ctr">
                    <a:lnL>
                      <a:noFill/>
                    </a:lnL>
                    <a:lnR>
                      <a:noFill/>
                    </a:lnR>
                    <a:lnT>
                      <a:noFill/>
                    </a:lnT>
                    <a:lnB>
                      <a:noFill/>
                    </a:lnB>
                  </a:tcPr>
                </a:tc>
                <a:tc>
                  <a:txBody>
                    <a:bodyPr/>
                    <a:lstStyle/>
                    <a:p>
                      <a:r>
                        <a:rPr lang="tr-TR"/>
                        <a:t>Manuel veya zaman ayarlı kontrol</a:t>
                      </a:r>
                    </a:p>
                  </a:txBody>
                  <a:tcPr anchor="ctr">
                    <a:lnL>
                      <a:noFill/>
                    </a:lnL>
                    <a:lnR>
                      <a:noFill/>
                    </a:lnR>
                    <a:lnT>
                      <a:noFill/>
                    </a:lnT>
                    <a:lnB>
                      <a:noFill/>
                    </a:lnB>
                  </a:tcPr>
                </a:tc>
              </a:tr>
              <a:tr h="0">
                <a:tc>
                  <a:txBody>
                    <a:bodyPr/>
                    <a:lstStyle/>
                    <a:p>
                      <a:r>
                        <a:rPr lang="tr-TR"/>
                        <a:t>3</a:t>
                      </a:r>
                    </a:p>
                  </a:txBody>
                  <a:tcPr anchor="ctr">
                    <a:lnL>
                      <a:noFill/>
                    </a:lnL>
                    <a:lnR>
                      <a:noFill/>
                    </a:lnR>
                    <a:lnT>
                      <a:noFill/>
                    </a:lnT>
                    <a:lnB>
                      <a:noFill/>
                    </a:lnB>
                  </a:tcPr>
                </a:tc>
                <a:tc>
                  <a:txBody>
                    <a:bodyPr/>
                    <a:lstStyle/>
                    <a:p>
                      <a:r>
                        <a:rPr lang="tr-TR"/>
                        <a:t>Yarı Otomatik</a:t>
                      </a:r>
                    </a:p>
                  </a:txBody>
                  <a:tcPr anchor="ctr">
                    <a:lnL>
                      <a:noFill/>
                    </a:lnL>
                    <a:lnR>
                      <a:noFill/>
                    </a:lnR>
                    <a:lnT>
                      <a:noFill/>
                    </a:lnT>
                    <a:lnB>
                      <a:noFill/>
                    </a:lnB>
                  </a:tcPr>
                </a:tc>
                <a:tc>
                  <a:txBody>
                    <a:bodyPr/>
                    <a:lstStyle/>
                    <a:p>
                      <a:r>
                        <a:rPr lang="tr-TR"/>
                        <a:t>If-then mantığı ile işlem</a:t>
                      </a:r>
                    </a:p>
                  </a:txBody>
                  <a:tcPr anchor="ctr">
                    <a:lnL>
                      <a:noFill/>
                    </a:lnL>
                    <a:lnR>
                      <a:noFill/>
                    </a:lnR>
                    <a:lnT>
                      <a:noFill/>
                    </a:lnT>
                    <a:lnB>
                      <a:noFill/>
                    </a:lnB>
                  </a:tcPr>
                </a:tc>
              </a:tr>
              <a:tr h="0">
                <a:tc>
                  <a:txBody>
                    <a:bodyPr/>
                    <a:lstStyle/>
                    <a:p>
                      <a:r>
                        <a:rPr lang="tr-TR"/>
                        <a:t>4</a:t>
                      </a:r>
                    </a:p>
                  </a:txBody>
                  <a:tcPr anchor="ctr">
                    <a:lnL>
                      <a:noFill/>
                    </a:lnL>
                    <a:lnR>
                      <a:noFill/>
                    </a:lnR>
                    <a:lnT>
                      <a:noFill/>
                    </a:lnT>
                    <a:lnB>
                      <a:noFill/>
                    </a:lnB>
                  </a:tcPr>
                </a:tc>
                <a:tc>
                  <a:txBody>
                    <a:bodyPr/>
                    <a:lstStyle/>
                    <a:p>
                      <a:r>
                        <a:rPr lang="tr-TR" dirty="0"/>
                        <a:t>Yarı Otonom</a:t>
                      </a:r>
                    </a:p>
                  </a:txBody>
                  <a:tcPr anchor="ctr">
                    <a:lnL>
                      <a:noFill/>
                    </a:lnL>
                    <a:lnR>
                      <a:noFill/>
                    </a:lnR>
                    <a:lnT>
                      <a:noFill/>
                    </a:lnT>
                    <a:lnB>
                      <a:noFill/>
                    </a:lnB>
                  </a:tcPr>
                </a:tc>
                <a:tc>
                  <a:txBody>
                    <a:bodyPr/>
                    <a:lstStyle/>
                    <a:p>
                      <a:r>
                        <a:rPr lang="tr-TR"/>
                        <a:t>Kısmi karar verme, karmaşık durumda kontrol devri</a:t>
                      </a:r>
                    </a:p>
                  </a:txBody>
                  <a:tcPr anchor="ctr">
                    <a:lnL>
                      <a:noFill/>
                    </a:lnL>
                    <a:lnR>
                      <a:noFill/>
                    </a:lnR>
                    <a:lnT>
                      <a:noFill/>
                    </a:lnT>
                    <a:lnB>
                      <a:noFill/>
                    </a:lnB>
                  </a:tcPr>
                </a:tc>
              </a:tr>
              <a:tr h="0">
                <a:tc>
                  <a:txBody>
                    <a:bodyPr/>
                    <a:lstStyle/>
                    <a:p>
                      <a:r>
                        <a:rPr lang="tr-TR"/>
                        <a:t>5</a:t>
                      </a:r>
                    </a:p>
                  </a:txBody>
                  <a:tcPr anchor="ctr">
                    <a:lnL>
                      <a:noFill/>
                    </a:lnL>
                    <a:lnR>
                      <a:noFill/>
                    </a:lnR>
                    <a:lnT>
                      <a:noFill/>
                    </a:lnT>
                    <a:lnB>
                      <a:noFill/>
                    </a:lnB>
                  </a:tcPr>
                </a:tc>
                <a:tc>
                  <a:txBody>
                    <a:bodyPr/>
                    <a:lstStyle/>
                    <a:p>
                      <a:r>
                        <a:rPr lang="tr-TR"/>
                        <a:t>Tam Otonom</a:t>
                      </a:r>
                    </a:p>
                  </a:txBody>
                  <a:tcPr anchor="ctr">
                    <a:lnL>
                      <a:noFill/>
                    </a:lnL>
                    <a:lnR>
                      <a:noFill/>
                    </a:lnR>
                    <a:lnT>
                      <a:noFill/>
                    </a:lnT>
                    <a:lnB>
                      <a:noFill/>
                    </a:lnB>
                  </a:tcPr>
                </a:tc>
                <a:tc>
                  <a:txBody>
                    <a:bodyPr/>
                    <a:lstStyle/>
                    <a:p>
                      <a:r>
                        <a:rPr lang="tr-TR" dirty="0"/>
                        <a:t>Kendi kendine öğrenme ve adaptasyon</a:t>
                      </a:r>
                    </a:p>
                  </a:txBody>
                  <a:tcPr anchor="ctr">
                    <a:lnL>
                      <a:noFill/>
                    </a:lnL>
                    <a:lnR>
                      <a:noFill/>
                    </a:lnR>
                    <a:lnT>
                      <a:noFill/>
                    </a:lnT>
                    <a:lnB>
                      <a:noFill/>
                    </a:lnB>
                  </a:tcPr>
                </a:tc>
              </a:tr>
            </a:tbl>
          </a:graphicData>
        </a:graphic>
      </p:graphicFrame>
      <p:pic>
        <p:nvPicPr>
          <p:cNvPr id="19458" name="Picture 2" descr="Otonom araçlar lojistik sektörünün geleceğini nasıl etkileyecek? - Para  Derg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1987" y="1858064"/>
            <a:ext cx="5396161" cy="42452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52882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OTONOM LOJİSTİK ARAÇLAR</a:t>
            </a:r>
          </a:p>
        </p:txBody>
      </p:sp>
      <p:sp>
        <p:nvSpPr>
          <p:cNvPr id="3" name="İçerik Yer Tutucusu 2"/>
          <p:cNvSpPr>
            <a:spLocks noGrp="1"/>
          </p:cNvSpPr>
          <p:nvPr>
            <p:ph idx="1"/>
          </p:nvPr>
        </p:nvSpPr>
        <p:spPr>
          <a:xfrm>
            <a:off x="1097280" y="1845734"/>
            <a:ext cx="4422171" cy="4023360"/>
          </a:xfrm>
        </p:spPr>
        <p:txBody>
          <a:bodyPr>
            <a:normAutofit fontScale="92500" lnSpcReduction="20000"/>
          </a:bodyPr>
          <a:lstStyle/>
          <a:p>
            <a:r>
              <a:rPr lang="tr-TR" b="1" dirty="0"/>
              <a:t>Başlıca Araçlar</a:t>
            </a:r>
          </a:p>
          <a:p>
            <a:r>
              <a:rPr lang="tr-TR" dirty="0"/>
              <a:t>İnsansız Hava Araçları (UAV)</a:t>
            </a:r>
          </a:p>
          <a:p>
            <a:r>
              <a:rPr lang="tr-TR" dirty="0" err="1"/>
              <a:t>Uçangözler</a:t>
            </a:r>
            <a:r>
              <a:rPr lang="tr-TR" dirty="0"/>
              <a:t> (</a:t>
            </a:r>
            <a:r>
              <a:rPr lang="tr-TR" dirty="0" err="1"/>
              <a:t>Drone</a:t>
            </a:r>
            <a:r>
              <a:rPr lang="tr-TR" dirty="0"/>
              <a:t>)</a:t>
            </a:r>
          </a:p>
          <a:p>
            <a:r>
              <a:rPr lang="tr-TR" dirty="0"/>
              <a:t>Sipariş toplama robotları</a:t>
            </a:r>
          </a:p>
          <a:p>
            <a:r>
              <a:rPr lang="tr-TR" dirty="0" err="1"/>
              <a:t>Forkliftler</a:t>
            </a:r>
            <a:endParaRPr lang="tr-TR" dirty="0"/>
          </a:p>
          <a:p>
            <a:r>
              <a:rPr lang="tr-TR" dirty="0"/>
              <a:t>AGV ve AMR robotları</a:t>
            </a:r>
          </a:p>
          <a:p>
            <a:r>
              <a:rPr lang="tr-TR" dirty="0"/>
              <a:t>Sürücüsüz kara araçları</a:t>
            </a:r>
          </a:p>
          <a:p>
            <a:r>
              <a:rPr lang="tr-TR" dirty="0"/>
              <a:t>Konveyör sistemleri</a:t>
            </a:r>
          </a:p>
          <a:p>
            <a:r>
              <a:rPr lang="tr-TR" dirty="0"/>
              <a:t>LO-LO yükleme araçları</a:t>
            </a:r>
          </a:p>
          <a:p>
            <a:r>
              <a:rPr lang="tr-TR" dirty="0"/>
              <a:t>Bu araçlar kara, hava, deniz ve hatta uzay lojistiğinde kullanılmaktadır.</a:t>
            </a:r>
          </a:p>
          <a:p>
            <a:endParaRPr lang="tr-TR" dirty="0"/>
          </a:p>
        </p:txBody>
      </p:sp>
      <p:pic>
        <p:nvPicPr>
          <p:cNvPr id="30722" name="Picture 2" descr="İHA' ların Lojistik Sektöründe Kullanımı | İŞ KULÜBÜ"/>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6480" y="1845734"/>
            <a:ext cx="5573433" cy="4023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01238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OTONOM LOJİSTİK ARAÇLAR</a:t>
            </a:r>
          </a:p>
        </p:txBody>
      </p:sp>
      <p:sp>
        <p:nvSpPr>
          <p:cNvPr id="3" name="İçerik Yer Tutucusu 2"/>
          <p:cNvSpPr>
            <a:spLocks noGrp="1"/>
          </p:cNvSpPr>
          <p:nvPr>
            <p:ph idx="1"/>
          </p:nvPr>
        </p:nvSpPr>
        <p:spPr>
          <a:xfrm>
            <a:off x="535419" y="1845734"/>
            <a:ext cx="3926411" cy="4023360"/>
          </a:xfrm>
        </p:spPr>
        <p:txBody>
          <a:bodyPr/>
          <a:lstStyle/>
          <a:p>
            <a:r>
              <a:rPr lang="tr-TR" b="1" dirty="0"/>
              <a:t>Teslimat </a:t>
            </a:r>
            <a:r>
              <a:rPr lang="tr-TR" b="1" dirty="0" smtClean="0"/>
              <a:t>Senaryoları</a:t>
            </a:r>
          </a:p>
          <a:p>
            <a:pPr marL="457200" indent="-457200">
              <a:buFont typeface="+mj-lt"/>
              <a:buAutoNum type="arabicPeriod"/>
            </a:pPr>
            <a:r>
              <a:rPr lang="tr-TR" dirty="0"/>
              <a:t>Kaldırım robotları ile yerel teslimat</a:t>
            </a:r>
          </a:p>
          <a:p>
            <a:pPr marL="457200" indent="-457200">
              <a:buFont typeface="+mj-lt"/>
              <a:buAutoNum type="arabicPeriod"/>
            </a:pPr>
            <a:r>
              <a:rPr lang="tr-TR" dirty="0" err="1"/>
              <a:t>Drone</a:t>
            </a:r>
            <a:r>
              <a:rPr lang="tr-TR" dirty="0"/>
              <a:t> destekli teslimat</a:t>
            </a:r>
          </a:p>
          <a:p>
            <a:pPr marL="457200" indent="-457200">
              <a:buFont typeface="+mj-lt"/>
              <a:buAutoNum type="arabicPeriod"/>
            </a:pPr>
            <a:r>
              <a:rPr lang="tr-TR" dirty="0"/>
              <a:t>Otonom araçlarla uzun mesafe taşıma</a:t>
            </a:r>
          </a:p>
          <a:p>
            <a:pPr marL="457200" indent="-457200">
              <a:buFont typeface="+mj-lt"/>
              <a:buAutoNum type="arabicPeriod"/>
            </a:pPr>
            <a:r>
              <a:rPr lang="tr-TR" dirty="0"/>
              <a:t>Son kilometre teslimat çözümleri</a:t>
            </a:r>
          </a:p>
          <a:p>
            <a:r>
              <a:rPr lang="tr-TR" dirty="0"/>
              <a:t>2029 yılına kadar birçok lojistik operasyonun otonom hâle gelmesi beklenmektedir.</a:t>
            </a:r>
          </a:p>
          <a:p>
            <a:endParaRPr lang="tr-TR" dirty="0"/>
          </a:p>
        </p:txBody>
      </p:sp>
      <p:pic>
        <p:nvPicPr>
          <p:cNvPr id="31748" name="Picture 4" descr="Dji unveils cargo drone with payload capacity of up to 80 kg -  TrasportoEurop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9960" y="1845734"/>
            <a:ext cx="6345717" cy="4114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83859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OTONOM LOJİSTİK VE PAZARLAMA</a:t>
            </a:r>
          </a:p>
        </p:txBody>
      </p:sp>
      <p:sp>
        <p:nvSpPr>
          <p:cNvPr id="3" name="İçerik Yer Tutucusu 2"/>
          <p:cNvSpPr>
            <a:spLocks noGrp="1"/>
          </p:cNvSpPr>
          <p:nvPr>
            <p:ph idx="1"/>
          </p:nvPr>
        </p:nvSpPr>
        <p:spPr>
          <a:xfrm>
            <a:off x="480336" y="1911835"/>
            <a:ext cx="5347587" cy="4023360"/>
          </a:xfrm>
        </p:spPr>
        <p:txBody>
          <a:bodyPr/>
          <a:lstStyle/>
          <a:p>
            <a:r>
              <a:rPr lang="tr-TR" dirty="0"/>
              <a:t>Lojistik ve pazarlama entegrasyonu 2000’li yıllardan sonra yeni bir boyuta taşınmıştır.</a:t>
            </a:r>
          </a:p>
          <a:p>
            <a:r>
              <a:rPr lang="tr-TR" dirty="0"/>
              <a:t>Bir ürünün:</a:t>
            </a:r>
          </a:p>
          <a:p>
            <a:pPr marL="457200" indent="-457200">
              <a:buFont typeface="+mj-lt"/>
              <a:buAutoNum type="arabicPeriod"/>
            </a:pPr>
            <a:r>
              <a:rPr lang="tr-TR" dirty="0"/>
              <a:t>Doğru zamanda</a:t>
            </a:r>
          </a:p>
          <a:p>
            <a:pPr marL="457200" indent="-457200">
              <a:buFont typeface="+mj-lt"/>
              <a:buAutoNum type="arabicPeriod"/>
            </a:pPr>
            <a:r>
              <a:rPr lang="tr-TR" dirty="0"/>
              <a:t>Doğru yerde</a:t>
            </a:r>
          </a:p>
          <a:p>
            <a:pPr marL="457200" indent="-457200">
              <a:buFont typeface="+mj-lt"/>
              <a:buAutoNum type="arabicPeriod"/>
            </a:pPr>
            <a:r>
              <a:rPr lang="tr-TR" dirty="0"/>
              <a:t>Doğru maliyetle</a:t>
            </a:r>
          </a:p>
          <a:p>
            <a:pPr marL="457200" indent="-457200">
              <a:buFont typeface="+mj-lt"/>
              <a:buAutoNum type="arabicPeriod"/>
            </a:pPr>
            <a:r>
              <a:rPr lang="tr-TR" dirty="0"/>
              <a:t>Doğru kaliteyle</a:t>
            </a:r>
          </a:p>
          <a:p>
            <a:r>
              <a:rPr lang="tr-TR" dirty="0"/>
              <a:t>teslim edilmesi, pazarlama başarısının temel unsurudur.</a:t>
            </a:r>
          </a:p>
        </p:txBody>
      </p:sp>
      <p:pic>
        <p:nvPicPr>
          <p:cNvPr id="32770" name="Picture 2" descr="Geleceğe Taşıma”: OTONOM LOJİSTİ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5551" y="1911835"/>
            <a:ext cx="6333284" cy="43272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34767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OTONOM LOJİSTİK VE PAZARLAMA</a:t>
            </a:r>
          </a:p>
        </p:txBody>
      </p:sp>
      <p:sp>
        <p:nvSpPr>
          <p:cNvPr id="3" name="İçerik Yer Tutucusu 2"/>
          <p:cNvSpPr>
            <a:spLocks noGrp="1"/>
          </p:cNvSpPr>
          <p:nvPr>
            <p:ph idx="1"/>
          </p:nvPr>
        </p:nvSpPr>
        <p:spPr>
          <a:xfrm>
            <a:off x="689655" y="1737360"/>
            <a:ext cx="6030633" cy="4023360"/>
          </a:xfrm>
        </p:spPr>
        <p:txBody>
          <a:bodyPr>
            <a:noAutofit/>
          </a:bodyPr>
          <a:lstStyle/>
          <a:p>
            <a:pPr>
              <a:lnSpc>
                <a:spcPct val="100000"/>
              </a:lnSpc>
              <a:spcBef>
                <a:spcPts val="0"/>
              </a:spcBef>
              <a:spcAft>
                <a:spcPts val="0"/>
              </a:spcAft>
            </a:pPr>
            <a:r>
              <a:rPr lang="tr-TR" sz="1800" b="1" dirty="0"/>
              <a:t>Avantajlar</a:t>
            </a:r>
          </a:p>
          <a:p>
            <a:pPr marL="400050" indent="-400050">
              <a:lnSpc>
                <a:spcPct val="100000"/>
              </a:lnSpc>
              <a:spcBef>
                <a:spcPts val="0"/>
              </a:spcBef>
              <a:spcAft>
                <a:spcPts val="0"/>
              </a:spcAft>
              <a:buFont typeface="+mj-lt"/>
              <a:buAutoNum type="romanLcPeriod"/>
            </a:pPr>
            <a:r>
              <a:rPr lang="tr-TR" sz="1800" dirty="0"/>
              <a:t>Sipariş işleme maliyetlerinin azalması</a:t>
            </a:r>
          </a:p>
          <a:p>
            <a:pPr marL="400050" indent="-400050">
              <a:lnSpc>
                <a:spcPct val="100000"/>
              </a:lnSpc>
              <a:spcBef>
                <a:spcPts val="0"/>
              </a:spcBef>
              <a:spcAft>
                <a:spcPts val="0"/>
              </a:spcAft>
              <a:buFont typeface="+mj-lt"/>
              <a:buAutoNum type="romanLcPeriod"/>
            </a:pPr>
            <a:r>
              <a:rPr lang="tr-TR" sz="1800" dirty="0"/>
              <a:t>Depolama ve son kilometre maliyet </a:t>
            </a:r>
            <a:r>
              <a:rPr lang="tr-TR" sz="1800" dirty="0" err="1"/>
              <a:t>minimizasyonu</a:t>
            </a:r>
            <a:endParaRPr lang="tr-TR" sz="1800" dirty="0"/>
          </a:p>
          <a:p>
            <a:pPr marL="400050" indent="-400050">
              <a:lnSpc>
                <a:spcPct val="100000"/>
              </a:lnSpc>
              <a:spcBef>
                <a:spcPts val="0"/>
              </a:spcBef>
              <a:spcAft>
                <a:spcPts val="0"/>
              </a:spcAft>
              <a:buFont typeface="+mj-lt"/>
              <a:buAutoNum type="romanLcPeriod"/>
            </a:pPr>
            <a:r>
              <a:rPr lang="tr-TR" sz="1800" dirty="0"/>
              <a:t>Hata oranının düşmesi</a:t>
            </a:r>
          </a:p>
          <a:p>
            <a:pPr marL="400050" indent="-400050">
              <a:lnSpc>
                <a:spcPct val="100000"/>
              </a:lnSpc>
              <a:spcBef>
                <a:spcPts val="0"/>
              </a:spcBef>
              <a:spcAft>
                <a:spcPts val="0"/>
              </a:spcAft>
              <a:buFont typeface="+mj-lt"/>
              <a:buAutoNum type="romanLcPeriod"/>
            </a:pPr>
            <a:r>
              <a:rPr lang="tr-TR" sz="1800" dirty="0"/>
              <a:t>Gecikmelerin azalması</a:t>
            </a:r>
          </a:p>
          <a:p>
            <a:pPr marL="400050" indent="-400050">
              <a:lnSpc>
                <a:spcPct val="100000"/>
              </a:lnSpc>
              <a:spcBef>
                <a:spcPts val="0"/>
              </a:spcBef>
              <a:spcAft>
                <a:spcPts val="0"/>
              </a:spcAft>
              <a:buFont typeface="+mj-lt"/>
              <a:buAutoNum type="romanLcPeriod"/>
            </a:pPr>
            <a:r>
              <a:rPr lang="tr-TR" sz="1800" dirty="0"/>
              <a:t>Tersine lojistikte etkinlik</a:t>
            </a:r>
          </a:p>
          <a:p>
            <a:pPr marL="400050" indent="-400050">
              <a:lnSpc>
                <a:spcPct val="100000"/>
              </a:lnSpc>
              <a:spcBef>
                <a:spcPts val="0"/>
              </a:spcBef>
              <a:spcAft>
                <a:spcPts val="0"/>
              </a:spcAft>
              <a:buFont typeface="+mj-lt"/>
              <a:buAutoNum type="romanLcPeriod"/>
            </a:pPr>
            <a:r>
              <a:rPr lang="tr-TR" sz="1800" dirty="0"/>
              <a:t>Verimlilik artışı</a:t>
            </a:r>
          </a:p>
          <a:p>
            <a:pPr marL="400050" indent="-400050">
              <a:lnSpc>
                <a:spcPct val="100000"/>
              </a:lnSpc>
              <a:spcBef>
                <a:spcPts val="0"/>
              </a:spcBef>
              <a:spcAft>
                <a:spcPts val="0"/>
              </a:spcAft>
              <a:buFont typeface="+mj-lt"/>
              <a:buAutoNum type="romanLcPeriod"/>
            </a:pPr>
            <a:r>
              <a:rPr lang="tr-TR" sz="1800" dirty="0"/>
              <a:t>Standart operasyon</a:t>
            </a:r>
          </a:p>
          <a:p>
            <a:pPr>
              <a:lnSpc>
                <a:spcPct val="100000"/>
              </a:lnSpc>
              <a:spcBef>
                <a:spcPts val="0"/>
              </a:spcBef>
              <a:spcAft>
                <a:spcPts val="0"/>
              </a:spcAft>
            </a:pPr>
            <a:r>
              <a:rPr lang="tr-TR" sz="1800" b="1" dirty="0"/>
              <a:t>Dezavantajlar</a:t>
            </a:r>
          </a:p>
          <a:p>
            <a:pPr marL="400050" indent="-400050">
              <a:lnSpc>
                <a:spcPct val="100000"/>
              </a:lnSpc>
              <a:spcBef>
                <a:spcPts val="0"/>
              </a:spcBef>
              <a:spcAft>
                <a:spcPts val="0"/>
              </a:spcAft>
              <a:buFont typeface="+mj-lt"/>
              <a:buAutoNum type="romanLcPeriod"/>
            </a:pPr>
            <a:r>
              <a:rPr lang="tr-TR" sz="1800" dirty="0"/>
              <a:t>Yüksek yatırım maliyeti</a:t>
            </a:r>
          </a:p>
          <a:p>
            <a:pPr marL="400050" indent="-400050">
              <a:lnSpc>
                <a:spcPct val="100000"/>
              </a:lnSpc>
              <a:spcBef>
                <a:spcPts val="0"/>
              </a:spcBef>
              <a:spcAft>
                <a:spcPts val="0"/>
              </a:spcAft>
              <a:buFont typeface="+mj-lt"/>
              <a:buAutoNum type="romanLcPeriod"/>
            </a:pPr>
            <a:r>
              <a:rPr lang="tr-TR" sz="1800" dirty="0"/>
              <a:t>Değişime direnç</a:t>
            </a:r>
          </a:p>
          <a:p>
            <a:pPr marL="400050" indent="-400050">
              <a:lnSpc>
                <a:spcPct val="100000"/>
              </a:lnSpc>
              <a:spcBef>
                <a:spcPts val="0"/>
              </a:spcBef>
              <a:spcAft>
                <a:spcPts val="0"/>
              </a:spcAft>
              <a:buFont typeface="+mj-lt"/>
              <a:buAutoNum type="romanLcPeriod"/>
            </a:pPr>
            <a:r>
              <a:rPr lang="tr-TR" sz="1800" dirty="0"/>
              <a:t>Nitelikli personel ihtiyacı</a:t>
            </a:r>
          </a:p>
          <a:p>
            <a:pPr marL="400050" indent="-400050">
              <a:lnSpc>
                <a:spcPct val="100000"/>
              </a:lnSpc>
              <a:spcBef>
                <a:spcPts val="0"/>
              </a:spcBef>
              <a:spcAft>
                <a:spcPts val="0"/>
              </a:spcAft>
              <a:buFont typeface="+mj-lt"/>
              <a:buAutoNum type="romanLcPeriod"/>
            </a:pPr>
            <a:r>
              <a:rPr lang="tr-TR" sz="1800" dirty="0"/>
              <a:t>Güven ve kabul problemi</a:t>
            </a:r>
          </a:p>
          <a:p>
            <a:pPr>
              <a:lnSpc>
                <a:spcPct val="100000"/>
              </a:lnSpc>
              <a:spcBef>
                <a:spcPts val="0"/>
              </a:spcBef>
              <a:spcAft>
                <a:spcPts val="0"/>
              </a:spcAft>
            </a:pPr>
            <a:r>
              <a:rPr lang="tr-TR" sz="1800" dirty="0"/>
              <a:t>Bu durum B2B ve B2C iş modellerini doğrudan etkilemektedir.</a:t>
            </a:r>
          </a:p>
          <a:p>
            <a:pPr>
              <a:lnSpc>
                <a:spcPct val="100000"/>
              </a:lnSpc>
              <a:spcBef>
                <a:spcPts val="0"/>
              </a:spcBef>
              <a:spcAft>
                <a:spcPts val="0"/>
              </a:spcAft>
            </a:pPr>
            <a:endParaRPr lang="tr-TR" sz="1800" dirty="0"/>
          </a:p>
        </p:txBody>
      </p:sp>
      <p:pic>
        <p:nvPicPr>
          <p:cNvPr id="33794" name="Picture 2" descr="Lojistik sektörünün geleceğini otonom araçlar belirleyecek - Ekonomi  Haberler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0288" y="1796414"/>
            <a:ext cx="5379996" cy="43399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03858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AKILLI SİSTEMLER-CİHAZLAR BİLEŞENLER</a:t>
            </a:r>
            <a:endParaRPr lang="tr-TR" dirty="0"/>
          </a:p>
        </p:txBody>
      </p:sp>
      <p:sp>
        <p:nvSpPr>
          <p:cNvPr id="3" name="İçerik Yer Tutucusu 2"/>
          <p:cNvSpPr>
            <a:spLocks noGrp="1"/>
          </p:cNvSpPr>
          <p:nvPr>
            <p:ph idx="1"/>
          </p:nvPr>
        </p:nvSpPr>
        <p:spPr>
          <a:xfrm>
            <a:off x="1097280" y="1845734"/>
            <a:ext cx="4818778" cy="4023360"/>
          </a:xfrm>
        </p:spPr>
        <p:txBody>
          <a:bodyPr>
            <a:normAutofit fontScale="92500" lnSpcReduction="10000"/>
          </a:bodyPr>
          <a:lstStyle/>
          <a:p>
            <a:r>
              <a:rPr lang="tr-TR" dirty="0"/>
              <a:t>Teknolojideki hızlı dönüşüm, özellikle yapay zekâ, makine öğrenmesi ve nesnelerin interneti gibi yaklaşımların gelişmesiyle birlikte akıllı sistemlerin günlük yaşamın merkezine yerleşmesini sağlamıştır. Bu sistemler yalnızca veri toplayan değil; veriyi analiz eden, yorumlayan ve buna göre eylem üreten yapılardır.</a:t>
            </a:r>
          </a:p>
          <a:p>
            <a:r>
              <a:rPr lang="tr-TR" dirty="0"/>
              <a:t>Yeni paradigma; insan, bilgi, süreç, fiziksel ekipman ve dijital altyapının entegre biçimde çalıştığı, gerçek zamanlı ve bağlama duyarlı sistemler üretmektedir. Amaç yalnızca otomasyon değil; </a:t>
            </a:r>
            <a:r>
              <a:rPr lang="tr-TR" b="1" dirty="0"/>
              <a:t>değer üretimi, karar kalitesinin artışı ve sürdürülebilir hizmet sunumudur.</a:t>
            </a:r>
            <a:endParaRPr lang="tr-TR" dirty="0"/>
          </a:p>
          <a:p>
            <a:endParaRPr lang="tr-TR" dirty="0"/>
          </a:p>
        </p:txBody>
      </p:sp>
      <p:pic>
        <p:nvPicPr>
          <p:cNvPr id="34818" name="Picture 2" descr="Akıllı Evler Ve Akıllı Ev Sistemleri Nedir, Nasıl Çalışı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4361" y="1845733"/>
            <a:ext cx="5903626" cy="41804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8812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Sistemlerde Akıllılık Kavramı</a:t>
            </a:r>
          </a:p>
        </p:txBody>
      </p:sp>
      <p:sp>
        <p:nvSpPr>
          <p:cNvPr id="3" name="İçerik Yer Tutucusu 2"/>
          <p:cNvSpPr>
            <a:spLocks noGrp="1"/>
          </p:cNvSpPr>
          <p:nvPr>
            <p:ph idx="1"/>
          </p:nvPr>
        </p:nvSpPr>
        <p:spPr>
          <a:xfrm>
            <a:off x="204915" y="1834717"/>
            <a:ext cx="5006064" cy="4023360"/>
          </a:xfrm>
        </p:spPr>
        <p:txBody>
          <a:bodyPr>
            <a:normAutofit fontScale="85000" lnSpcReduction="20000"/>
          </a:bodyPr>
          <a:lstStyle/>
          <a:p>
            <a:r>
              <a:rPr lang="tr-TR" dirty="0"/>
              <a:t>Akıllılık; bir sistemin:</a:t>
            </a:r>
          </a:p>
          <a:p>
            <a:r>
              <a:rPr lang="tr-TR" dirty="0"/>
              <a:t>Bilgiyi toplaması,</a:t>
            </a:r>
          </a:p>
          <a:p>
            <a:r>
              <a:rPr lang="tr-TR" dirty="0"/>
              <a:t>İşlemesi,</a:t>
            </a:r>
          </a:p>
          <a:p>
            <a:r>
              <a:rPr lang="tr-TR" dirty="0"/>
              <a:t>Yorumlaması,</a:t>
            </a:r>
          </a:p>
          <a:p>
            <a:r>
              <a:rPr lang="tr-TR" dirty="0"/>
              <a:t>Öğrenmesi,</a:t>
            </a:r>
          </a:p>
          <a:p>
            <a:r>
              <a:rPr lang="tr-TR" dirty="0"/>
              <a:t>Öğrendiklerini uygulayabilmesi,</a:t>
            </a:r>
          </a:p>
          <a:p>
            <a:r>
              <a:rPr lang="tr-TR" dirty="0"/>
              <a:t>İnsan müdahalesi olmadan eylem gerçekleştirebilmesi</a:t>
            </a:r>
          </a:p>
          <a:p>
            <a:r>
              <a:rPr lang="tr-TR" dirty="0"/>
              <a:t>şeklinde tanımlanmaktadır.</a:t>
            </a:r>
          </a:p>
          <a:p>
            <a:r>
              <a:rPr lang="tr-TR" dirty="0"/>
              <a:t>Bu kavram özellikle yaygın bilgi işlem (</a:t>
            </a:r>
            <a:r>
              <a:rPr lang="tr-TR" dirty="0" err="1"/>
              <a:t>pervasive</a:t>
            </a:r>
            <a:r>
              <a:rPr lang="tr-TR" dirty="0"/>
              <a:t> </a:t>
            </a:r>
            <a:r>
              <a:rPr lang="tr-TR" dirty="0" err="1"/>
              <a:t>computing</a:t>
            </a:r>
            <a:r>
              <a:rPr lang="tr-TR" dirty="0"/>
              <a:t>), dağıtık sistemler ve mikroişlemci temelli iletişim altyapılarıyla ilişkilidir. Kullanıcı çoğu zaman bu sistemlerin çalıştığının farkında bile değildir.</a:t>
            </a:r>
          </a:p>
          <a:p>
            <a:endParaRPr lang="tr-TR" dirty="0"/>
          </a:p>
        </p:txBody>
      </p:sp>
      <p:pic>
        <p:nvPicPr>
          <p:cNvPr id="35842" name="Picture 2" descr="Akıllı Ev Teknolojileri ve Ev Otomasyonu - Proje Yaptırma &amp; Danışmanlık  Merkez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87248" y="1916934"/>
            <a:ext cx="6695004" cy="4240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26426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Akıllı Sistemlerin Temel Özellikleri</a:t>
            </a:r>
            <a:br>
              <a:rPr lang="tr-TR" b="1" dirty="0"/>
            </a:br>
            <a:endParaRPr lang="tr-TR" dirty="0"/>
          </a:p>
        </p:txBody>
      </p:sp>
      <p:sp>
        <p:nvSpPr>
          <p:cNvPr id="3" name="İçerik Yer Tutucusu 2"/>
          <p:cNvSpPr>
            <a:spLocks noGrp="1"/>
          </p:cNvSpPr>
          <p:nvPr>
            <p:ph idx="1"/>
          </p:nvPr>
        </p:nvSpPr>
        <p:spPr>
          <a:xfrm>
            <a:off x="590505" y="1878784"/>
            <a:ext cx="4950980" cy="4023360"/>
          </a:xfrm>
        </p:spPr>
        <p:txBody>
          <a:bodyPr/>
          <a:lstStyle/>
          <a:p>
            <a:r>
              <a:rPr lang="tr-TR" dirty="0" smtClean="0"/>
              <a:t>Bir </a:t>
            </a:r>
            <a:r>
              <a:rPr lang="tr-TR" dirty="0"/>
              <a:t>sistemin akıllı kabul edilebilmesi için şu özellikleri taşıması gerekir:</a:t>
            </a:r>
          </a:p>
          <a:p>
            <a:r>
              <a:rPr lang="tr-TR" b="1" dirty="0"/>
              <a:t>Durum ve bağlam farkındalığı</a:t>
            </a:r>
            <a:endParaRPr lang="tr-TR" dirty="0"/>
          </a:p>
          <a:p>
            <a:r>
              <a:rPr lang="tr-TR" b="1" dirty="0"/>
              <a:t>İnsanla çok yönlü etkileşim</a:t>
            </a:r>
            <a:endParaRPr lang="tr-TR" dirty="0"/>
          </a:p>
          <a:p>
            <a:r>
              <a:rPr lang="tr-TR" b="1" dirty="0"/>
              <a:t>Ağ yapısında şeffaf entegrasyon</a:t>
            </a:r>
            <a:endParaRPr lang="tr-TR" dirty="0"/>
          </a:p>
          <a:p>
            <a:r>
              <a:rPr lang="tr-TR" b="1" dirty="0"/>
              <a:t>Yapay zekâ destekli karar üretimi</a:t>
            </a:r>
            <a:endParaRPr lang="tr-TR" dirty="0"/>
          </a:p>
          <a:p>
            <a:r>
              <a:rPr lang="tr-TR" b="1" dirty="0"/>
              <a:t>Otonom çalışma kabiliyeti</a:t>
            </a:r>
            <a:endParaRPr lang="tr-TR" dirty="0"/>
          </a:p>
          <a:p>
            <a:r>
              <a:rPr lang="tr-TR" dirty="0"/>
              <a:t>Bu sistemler uyum, güvenilirlik, esneklik ve bağlamsal farkındalık prensipleri üzerine kuruludur.</a:t>
            </a:r>
          </a:p>
          <a:p>
            <a:endParaRPr lang="tr-TR" dirty="0"/>
          </a:p>
        </p:txBody>
      </p:sp>
      <p:pic>
        <p:nvPicPr>
          <p:cNvPr id="36866" name="Picture 2" descr="Akıllı Ev Sistemleri Nedir? Nasıl Çalışır? - AsistEvi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0804" y="1878785"/>
            <a:ext cx="6240557" cy="4268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56642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Akıllılık Boyutları ve Seviyeleri</a:t>
            </a:r>
          </a:p>
        </p:txBody>
      </p:sp>
      <p:sp>
        <p:nvSpPr>
          <p:cNvPr id="3" name="İçerik Yer Tutucusu 2"/>
          <p:cNvSpPr>
            <a:spLocks noGrp="1"/>
          </p:cNvSpPr>
          <p:nvPr>
            <p:ph idx="1"/>
          </p:nvPr>
        </p:nvSpPr>
        <p:spPr>
          <a:xfrm>
            <a:off x="282032" y="1834717"/>
            <a:ext cx="5545891" cy="4023360"/>
          </a:xfrm>
        </p:spPr>
        <p:txBody>
          <a:bodyPr>
            <a:noAutofit/>
          </a:bodyPr>
          <a:lstStyle/>
          <a:p>
            <a:r>
              <a:rPr lang="tr-TR" sz="1600" dirty="0"/>
              <a:t>Akıllı sistemler dört ana yetenek boyutuna göre değerlendirilir:</a:t>
            </a:r>
          </a:p>
          <a:p>
            <a:r>
              <a:rPr lang="tr-TR" sz="1600" dirty="0"/>
              <a:t>Bilgiyi işleme</a:t>
            </a:r>
          </a:p>
          <a:p>
            <a:r>
              <a:rPr lang="tr-TR" sz="1600" dirty="0"/>
              <a:t>İçsel denetim</a:t>
            </a:r>
          </a:p>
          <a:p>
            <a:r>
              <a:rPr lang="tr-TR" sz="1600" dirty="0"/>
              <a:t>Eylem üretme</a:t>
            </a:r>
          </a:p>
          <a:p>
            <a:r>
              <a:rPr lang="tr-TR" sz="1600" dirty="0"/>
              <a:t>Bilgi tedariki</a:t>
            </a:r>
          </a:p>
          <a:p>
            <a:r>
              <a:rPr lang="tr-TR" sz="1600" dirty="0"/>
              <a:t>Bu boyutlara göre akıllılık seviyeleri:</a:t>
            </a:r>
          </a:p>
          <a:p>
            <a:r>
              <a:rPr lang="tr-TR" sz="1600" b="1" dirty="0"/>
              <a:t>Komut dosyası ile yürütme (programlı çalışma)</a:t>
            </a:r>
            <a:endParaRPr lang="tr-TR" sz="1600" dirty="0"/>
          </a:p>
          <a:p>
            <a:r>
              <a:rPr lang="tr-TR" sz="1600" b="1" dirty="0"/>
              <a:t>Kalıplaşmış uyum (formül temelli adaptasyon)</a:t>
            </a:r>
            <a:endParaRPr lang="tr-TR" sz="1600" dirty="0"/>
          </a:p>
          <a:p>
            <a:r>
              <a:rPr lang="tr-TR" sz="1600" b="1" dirty="0"/>
              <a:t>Yaratıcı uyum (soyutlama ve optimizasyon içeren yapı)</a:t>
            </a:r>
            <a:endParaRPr lang="tr-TR" sz="1600" dirty="0"/>
          </a:p>
          <a:p>
            <a:r>
              <a:rPr lang="tr-TR" sz="1600" b="1" dirty="0"/>
              <a:t>Kodsuz buluş (öngörü, çıkarım ve yeni üretim kapasitesi)</a:t>
            </a:r>
            <a:endParaRPr lang="tr-TR" sz="1600" dirty="0"/>
          </a:p>
          <a:p>
            <a:r>
              <a:rPr lang="tr-TR" sz="1600" dirty="0"/>
              <a:t>Seviye yükseldikçe sistemin otonomi düzeyi ve bilişsel kapasitesi artmaktadır.</a:t>
            </a:r>
          </a:p>
          <a:p>
            <a:endParaRPr lang="tr-TR" sz="1600" dirty="0"/>
          </a:p>
        </p:txBody>
      </p:sp>
      <p:pic>
        <p:nvPicPr>
          <p:cNvPr id="5" name="Resim 4"/>
          <p:cNvPicPr>
            <a:picLocks noChangeAspect="1"/>
          </p:cNvPicPr>
          <p:nvPr/>
        </p:nvPicPr>
        <p:blipFill>
          <a:blip r:embed="rId2"/>
          <a:stretch>
            <a:fillRect/>
          </a:stretch>
        </p:blipFill>
        <p:spPr>
          <a:xfrm>
            <a:off x="6126480" y="1834717"/>
            <a:ext cx="5782754" cy="4279644"/>
          </a:xfrm>
          <a:prstGeom prst="rect">
            <a:avLst/>
          </a:prstGeom>
        </p:spPr>
      </p:pic>
    </p:spTree>
    <p:extLst>
      <p:ext uri="{BB962C8B-B14F-4D97-AF65-F5344CB8AC3E}">
        <p14:creationId xmlns:p14="http://schemas.microsoft.com/office/powerpoint/2010/main" val="25102364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nb-NO" dirty="0"/>
              <a:t>Akıllı Sistem Konsept ve Prensipleri</a:t>
            </a:r>
            <a:endParaRPr lang="tr-TR" dirty="0"/>
          </a:p>
        </p:txBody>
      </p:sp>
      <p:sp>
        <p:nvSpPr>
          <p:cNvPr id="3" name="İçerik Yer Tutucusu 2"/>
          <p:cNvSpPr>
            <a:spLocks noGrp="1"/>
          </p:cNvSpPr>
          <p:nvPr>
            <p:ph idx="1"/>
          </p:nvPr>
        </p:nvSpPr>
        <p:spPr>
          <a:xfrm>
            <a:off x="293049" y="1823700"/>
            <a:ext cx="5204368" cy="4023360"/>
          </a:xfrm>
        </p:spPr>
        <p:txBody>
          <a:bodyPr>
            <a:normAutofit lnSpcReduction="10000"/>
          </a:bodyPr>
          <a:lstStyle/>
          <a:p>
            <a:r>
              <a:rPr lang="tr-TR" dirty="0"/>
              <a:t>Akıllı sistemlerde dört temel yetenek ön plandadır:</a:t>
            </a:r>
          </a:p>
          <a:p>
            <a:r>
              <a:rPr lang="tr-TR" b="1" dirty="0"/>
              <a:t>İzleme</a:t>
            </a:r>
            <a:endParaRPr lang="tr-TR" dirty="0"/>
          </a:p>
          <a:p>
            <a:r>
              <a:rPr lang="tr-TR" b="1" dirty="0"/>
              <a:t>Kontrol</a:t>
            </a:r>
            <a:endParaRPr lang="tr-TR" dirty="0"/>
          </a:p>
          <a:p>
            <a:r>
              <a:rPr lang="tr-TR" b="1" dirty="0"/>
              <a:t>Optimizasyon</a:t>
            </a:r>
            <a:endParaRPr lang="tr-TR" dirty="0"/>
          </a:p>
          <a:p>
            <a:r>
              <a:rPr lang="tr-TR" b="1" dirty="0"/>
              <a:t>Otonomi</a:t>
            </a:r>
            <a:endParaRPr lang="tr-TR" dirty="0"/>
          </a:p>
          <a:p>
            <a:r>
              <a:rPr lang="tr-TR" dirty="0"/>
              <a:t>Sistemler </a:t>
            </a:r>
            <a:r>
              <a:rPr lang="tr-TR" dirty="0" err="1"/>
              <a:t>sensörlerle</a:t>
            </a:r>
            <a:r>
              <a:rPr lang="tr-TR" dirty="0"/>
              <a:t> veri toplar, analiz eder, optimizasyon sağlar ve zamanla öğrenerek otonom karar mekanizmasına ulaşır.</a:t>
            </a:r>
          </a:p>
          <a:p>
            <a:r>
              <a:rPr lang="tr-TR" dirty="0"/>
              <a:t>Bu yapı öz optimizasyon, öz konfigürasyon, öz iyileştirme ve öz koruma prensipleriyle açıklanır.</a:t>
            </a:r>
          </a:p>
          <a:p>
            <a:endParaRPr lang="tr-TR" dirty="0"/>
          </a:p>
        </p:txBody>
      </p:sp>
      <p:pic>
        <p:nvPicPr>
          <p:cNvPr id="38914" name="Picture 2" descr="Akıllı Sistemler | İnternettin Ab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78879" y="1889800"/>
            <a:ext cx="5266797" cy="39572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8536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Robotik Teknoloji</a:t>
            </a:r>
          </a:p>
        </p:txBody>
      </p:sp>
      <p:sp>
        <p:nvSpPr>
          <p:cNvPr id="3" name="İçerik Yer Tutucusu 2"/>
          <p:cNvSpPr>
            <a:spLocks noGrp="1"/>
          </p:cNvSpPr>
          <p:nvPr>
            <p:ph idx="1"/>
          </p:nvPr>
        </p:nvSpPr>
        <p:spPr>
          <a:xfrm>
            <a:off x="1097280" y="1845734"/>
            <a:ext cx="5094200" cy="4023360"/>
          </a:xfrm>
        </p:spPr>
        <p:txBody>
          <a:bodyPr>
            <a:normAutofit fontScale="70000" lnSpcReduction="20000"/>
          </a:bodyPr>
          <a:lstStyle/>
          <a:p>
            <a:pPr>
              <a:lnSpc>
                <a:spcPct val="100000"/>
              </a:lnSpc>
              <a:spcBef>
                <a:spcPts val="600"/>
              </a:spcBef>
              <a:spcAft>
                <a:spcPts val="600"/>
              </a:spcAft>
            </a:pPr>
            <a:r>
              <a:rPr lang="tr-TR" b="1" dirty="0"/>
              <a:t>Robotların avantajları:</a:t>
            </a:r>
          </a:p>
          <a:p>
            <a:pPr>
              <a:lnSpc>
                <a:spcPct val="100000"/>
              </a:lnSpc>
              <a:spcBef>
                <a:spcPts val="600"/>
              </a:spcBef>
              <a:spcAft>
                <a:spcPts val="600"/>
              </a:spcAft>
            </a:pPr>
            <a:r>
              <a:rPr lang="tr-TR" dirty="0"/>
              <a:t>Kesintisiz çalışma</a:t>
            </a:r>
          </a:p>
          <a:p>
            <a:pPr>
              <a:lnSpc>
                <a:spcPct val="100000"/>
              </a:lnSpc>
              <a:spcBef>
                <a:spcPts val="600"/>
              </a:spcBef>
              <a:spcAft>
                <a:spcPts val="600"/>
              </a:spcAft>
            </a:pPr>
            <a:r>
              <a:rPr lang="tr-TR" dirty="0"/>
              <a:t>Standart kalite sağlama</a:t>
            </a:r>
          </a:p>
          <a:p>
            <a:pPr>
              <a:lnSpc>
                <a:spcPct val="100000"/>
              </a:lnSpc>
              <a:spcBef>
                <a:spcPts val="600"/>
              </a:spcBef>
              <a:spcAft>
                <a:spcPts val="600"/>
              </a:spcAft>
            </a:pPr>
            <a:r>
              <a:rPr lang="tr-TR" dirty="0"/>
              <a:t>Hız ve verimlilik</a:t>
            </a:r>
          </a:p>
          <a:p>
            <a:pPr>
              <a:lnSpc>
                <a:spcPct val="100000"/>
              </a:lnSpc>
              <a:spcBef>
                <a:spcPts val="600"/>
              </a:spcBef>
              <a:spcAft>
                <a:spcPts val="600"/>
              </a:spcAft>
            </a:pPr>
            <a:r>
              <a:rPr lang="tr-TR" dirty="0"/>
              <a:t>Tekrarlı işlerde hata oranının düşmesi</a:t>
            </a:r>
          </a:p>
          <a:p>
            <a:pPr>
              <a:lnSpc>
                <a:spcPct val="100000"/>
              </a:lnSpc>
              <a:spcBef>
                <a:spcPts val="600"/>
              </a:spcBef>
              <a:spcAft>
                <a:spcPts val="600"/>
              </a:spcAft>
            </a:pPr>
            <a:r>
              <a:rPr lang="tr-TR" dirty="0" err="1"/>
              <a:t>Operasyonel</a:t>
            </a:r>
            <a:r>
              <a:rPr lang="tr-TR" dirty="0"/>
              <a:t> maliyetlerin azalması</a:t>
            </a:r>
          </a:p>
          <a:p>
            <a:pPr>
              <a:lnSpc>
                <a:spcPct val="100000"/>
              </a:lnSpc>
              <a:spcBef>
                <a:spcPts val="600"/>
              </a:spcBef>
              <a:spcAft>
                <a:spcPts val="600"/>
              </a:spcAft>
            </a:pPr>
            <a:r>
              <a:rPr lang="tr-TR" b="1" dirty="0"/>
              <a:t>Sınırlılıkları:</a:t>
            </a:r>
          </a:p>
          <a:p>
            <a:pPr>
              <a:lnSpc>
                <a:spcPct val="100000"/>
              </a:lnSpc>
              <a:spcBef>
                <a:spcPts val="600"/>
              </a:spcBef>
              <a:spcAft>
                <a:spcPts val="600"/>
              </a:spcAft>
            </a:pPr>
            <a:r>
              <a:rPr lang="tr-TR" dirty="0"/>
              <a:t>Yaratıcılık ve sezgi eksikliği</a:t>
            </a:r>
          </a:p>
          <a:p>
            <a:pPr>
              <a:lnSpc>
                <a:spcPct val="100000"/>
              </a:lnSpc>
              <a:spcBef>
                <a:spcPts val="600"/>
              </a:spcBef>
              <a:spcAft>
                <a:spcPts val="600"/>
              </a:spcAft>
            </a:pPr>
            <a:r>
              <a:rPr lang="tr-TR" dirty="0"/>
              <a:t>İnsan kontrolüne bağlılık</a:t>
            </a:r>
          </a:p>
          <a:p>
            <a:pPr>
              <a:lnSpc>
                <a:spcPct val="100000"/>
              </a:lnSpc>
              <a:spcBef>
                <a:spcPts val="600"/>
              </a:spcBef>
              <a:spcAft>
                <a:spcPts val="600"/>
              </a:spcAft>
            </a:pPr>
            <a:r>
              <a:rPr lang="tr-TR" dirty="0"/>
              <a:t>Güvenlik riskleri (</a:t>
            </a:r>
            <a:r>
              <a:rPr lang="tr-TR" dirty="0" err="1"/>
              <a:t>hacklenebilme</a:t>
            </a:r>
            <a:r>
              <a:rPr lang="tr-TR" dirty="0"/>
              <a:t>)</a:t>
            </a:r>
          </a:p>
          <a:p>
            <a:pPr>
              <a:lnSpc>
                <a:spcPct val="100000"/>
              </a:lnSpc>
              <a:spcBef>
                <a:spcPts val="600"/>
              </a:spcBef>
              <a:spcAft>
                <a:spcPts val="600"/>
              </a:spcAft>
            </a:pPr>
            <a:r>
              <a:rPr lang="tr-TR" dirty="0"/>
              <a:t>Robotların işlev alanları; üretim, sağlık, eğitim, askerî faaliyetler, bakım hizmetleri, çevre düzenleme ve eğlence gibi geniş bir yelpazeye yayılmaktadır.</a:t>
            </a:r>
          </a:p>
          <a:p>
            <a:pPr>
              <a:lnSpc>
                <a:spcPct val="100000"/>
              </a:lnSpc>
              <a:spcBef>
                <a:spcPts val="600"/>
              </a:spcBef>
              <a:spcAft>
                <a:spcPts val="600"/>
              </a:spcAft>
            </a:pPr>
            <a:endParaRPr lang="tr-TR" dirty="0"/>
          </a:p>
          <a:p>
            <a:endParaRPr lang="tr-TR" dirty="0"/>
          </a:p>
        </p:txBody>
      </p:sp>
      <p:pic>
        <p:nvPicPr>
          <p:cNvPr id="8196" name="Picture 4" descr="ABB Robotics showcases future of retail using recovered marine plastic at  London's Selfridges | News cen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0289" y="1845734"/>
            <a:ext cx="5133860" cy="4023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51833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Akıllı Sistemlerin Bileşenleri</a:t>
            </a:r>
          </a:p>
        </p:txBody>
      </p:sp>
      <p:sp>
        <p:nvSpPr>
          <p:cNvPr id="3" name="İçerik Yer Tutucusu 2"/>
          <p:cNvSpPr>
            <a:spLocks noGrp="1"/>
          </p:cNvSpPr>
          <p:nvPr>
            <p:ph idx="1"/>
          </p:nvPr>
        </p:nvSpPr>
        <p:spPr>
          <a:xfrm>
            <a:off x="304066" y="1856751"/>
            <a:ext cx="3761159" cy="4023360"/>
          </a:xfrm>
        </p:spPr>
        <p:txBody>
          <a:bodyPr/>
          <a:lstStyle/>
          <a:p>
            <a:r>
              <a:rPr lang="tr-TR" b="1" dirty="0" smtClean="0"/>
              <a:t>Fiziksel Bileşenler</a:t>
            </a:r>
          </a:p>
          <a:p>
            <a:r>
              <a:rPr lang="tr-TR" dirty="0" smtClean="0"/>
              <a:t>Güç ünitesi</a:t>
            </a:r>
          </a:p>
          <a:p>
            <a:r>
              <a:rPr lang="tr-TR" dirty="0" smtClean="0"/>
              <a:t>Hafıza bileşeni</a:t>
            </a:r>
          </a:p>
          <a:p>
            <a:r>
              <a:rPr lang="tr-TR" dirty="0" smtClean="0"/>
              <a:t>İşlemci ve </a:t>
            </a:r>
            <a:r>
              <a:rPr lang="tr-TR" dirty="0" err="1" smtClean="0"/>
              <a:t>aktüatörler</a:t>
            </a:r>
            <a:endParaRPr lang="tr-TR" dirty="0" smtClean="0"/>
          </a:p>
          <a:p>
            <a:r>
              <a:rPr lang="tr-TR" dirty="0" smtClean="0"/>
              <a:t>İletişim </a:t>
            </a:r>
            <a:r>
              <a:rPr lang="tr-TR" dirty="0" err="1" smtClean="0"/>
              <a:t>arayüzleri</a:t>
            </a:r>
            <a:endParaRPr lang="tr-TR" dirty="0" smtClean="0"/>
          </a:p>
          <a:p>
            <a:r>
              <a:rPr lang="tr-TR" dirty="0" err="1" smtClean="0"/>
              <a:t>Sensörler</a:t>
            </a:r>
            <a:endParaRPr lang="tr-TR" dirty="0" smtClean="0"/>
          </a:p>
          <a:p>
            <a:r>
              <a:rPr lang="tr-TR" dirty="0" smtClean="0"/>
              <a:t>Bu bileşenler sistemin çevreyi algılamasını ve fiziksel eylem üretmesini sağlar.</a:t>
            </a:r>
          </a:p>
          <a:p>
            <a:endParaRPr lang="tr-TR" dirty="0"/>
          </a:p>
        </p:txBody>
      </p:sp>
      <p:sp>
        <p:nvSpPr>
          <p:cNvPr id="4" name="Dikdörtgen 3"/>
          <p:cNvSpPr/>
          <p:nvPr/>
        </p:nvSpPr>
        <p:spPr>
          <a:xfrm>
            <a:off x="4494147" y="1856751"/>
            <a:ext cx="3264665" cy="3170099"/>
          </a:xfrm>
          <a:prstGeom prst="rect">
            <a:avLst/>
          </a:prstGeom>
        </p:spPr>
        <p:txBody>
          <a:bodyPr wrap="square">
            <a:spAutoFit/>
          </a:bodyPr>
          <a:lstStyle/>
          <a:p>
            <a:r>
              <a:rPr lang="tr-TR" sz="2000" b="1" dirty="0" smtClean="0"/>
              <a:t>Mantıksal Bileşenler</a:t>
            </a:r>
          </a:p>
          <a:p>
            <a:pPr>
              <a:buFont typeface="Arial" panose="020B0604020202020204" pitchFamily="34" charset="0"/>
              <a:buChar char="•"/>
            </a:pPr>
            <a:r>
              <a:rPr lang="tr-TR" sz="2000" dirty="0" smtClean="0"/>
              <a:t>Hizmet bileşeni</a:t>
            </a:r>
          </a:p>
          <a:p>
            <a:pPr>
              <a:buFont typeface="Arial" panose="020B0604020202020204" pitchFamily="34" charset="0"/>
              <a:buChar char="•"/>
            </a:pPr>
            <a:r>
              <a:rPr lang="tr-TR" sz="2000" dirty="0" smtClean="0"/>
              <a:t>Yansıtıcı durum bileşeni (RMR)</a:t>
            </a:r>
          </a:p>
          <a:p>
            <a:pPr>
              <a:buFont typeface="Arial" panose="020B0604020202020204" pitchFamily="34" charset="0"/>
              <a:buChar char="•"/>
            </a:pPr>
            <a:r>
              <a:rPr lang="tr-TR" sz="2000" dirty="0" smtClean="0"/>
              <a:t>Kontrol bileşeni</a:t>
            </a:r>
          </a:p>
          <a:p>
            <a:pPr>
              <a:buFont typeface="Arial" panose="020B0604020202020204" pitchFamily="34" charset="0"/>
              <a:buChar char="•"/>
            </a:pPr>
            <a:r>
              <a:rPr lang="tr-TR" sz="2000" dirty="0" smtClean="0"/>
              <a:t>Meta temsil yapıları</a:t>
            </a:r>
          </a:p>
          <a:p>
            <a:r>
              <a:rPr lang="tr-TR" sz="2000" dirty="0" smtClean="0"/>
              <a:t>Bu yapı sayesinde sistem yalnızca çalışmaz; durumunu diğer sistemlerle paylaşır ve dinamik olarak adapte olur.</a:t>
            </a:r>
            <a:endParaRPr lang="tr-TR" sz="2000" dirty="0"/>
          </a:p>
        </p:txBody>
      </p:sp>
      <p:pic>
        <p:nvPicPr>
          <p:cNvPr id="39940" name="Picture 4" descr="Akıllı Sistemler (SmartHome) ve Bina Otomasyonu - Gesk Teknoloj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56657" y="1737360"/>
            <a:ext cx="3227945" cy="3925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19191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Kullanım Alanları</a:t>
            </a:r>
          </a:p>
        </p:txBody>
      </p:sp>
      <p:sp>
        <p:nvSpPr>
          <p:cNvPr id="3" name="İçerik Yer Tutucusu 2"/>
          <p:cNvSpPr>
            <a:spLocks noGrp="1"/>
          </p:cNvSpPr>
          <p:nvPr>
            <p:ph idx="1"/>
          </p:nvPr>
        </p:nvSpPr>
        <p:spPr>
          <a:xfrm>
            <a:off x="271014" y="1845734"/>
            <a:ext cx="5567925" cy="4023360"/>
          </a:xfrm>
        </p:spPr>
        <p:txBody>
          <a:bodyPr>
            <a:normAutofit fontScale="92500" lnSpcReduction="20000"/>
          </a:bodyPr>
          <a:lstStyle/>
          <a:p>
            <a:r>
              <a:rPr lang="tr-TR" dirty="0"/>
              <a:t>Akıllı sistemler günümüzde:</a:t>
            </a:r>
          </a:p>
          <a:p>
            <a:r>
              <a:rPr lang="tr-TR" dirty="0"/>
              <a:t>Akıllı ev sistemlerinde</a:t>
            </a:r>
          </a:p>
          <a:p>
            <a:r>
              <a:rPr lang="tr-TR" dirty="0"/>
              <a:t>Otonom araçlarda</a:t>
            </a:r>
          </a:p>
          <a:p>
            <a:r>
              <a:rPr lang="tr-TR" dirty="0"/>
              <a:t>Sağlık takip sistemlerinde</a:t>
            </a:r>
          </a:p>
          <a:p>
            <a:r>
              <a:rPr lang="tr-TR" dirty="0"/>
              <a:t>Ulaşım optimizasyonunda</a:t>
            </a:r>
          </a:p>
          <a:p>
            <a:r>
              <a:rPr lang="tr-TR" dirty="0"/>
              <a:t>Üretim ve lojistikte</a:t>
            </a:r>
          </a:p>
          <a:p>
            <a:r>
              <a:rPr lang="tr-TR" dirty="0"/>
              <a:t>Akıllı şehir uygulamalarında</a:t>
            </a:r>
          </a:p>
          <a:p>
            <a:r>
              <a:rPr lang="tr-TR" dirty="0"/>
              <a:t>aktif biçimde kullanılmaktadır.</a:t>
            </a:r>
          </a:p>
          <a:p>
            <a:r>
              <a:rPr lang="tr-TR" dirty="0"/>
              <a:t>Örneğin akıllı ev sistemleri enerji optimizasyonu sağlarken; sağlık alanında sensörlü bileklikler hastayı sürekli izleyerek acil müdahale gerektiren durumlarda otomatik iletişim kurabilmektedir.</a:t>
            </a:r>
          </a:p>
          <a:p>
            <a:endParaRPr lang="tr-TR" dirty="0"/>
          </a:p>
        </p:txBody>
      </p:sp>
      <p:pic>
        <p:nvPicPr>
          <p:cNvPr id="40962" name="Picture 2" descr="Akıllı Ev Sistemleri - Akınsoft Antalya Bayi | Siberna Group Yazılım Ve  Güvenlik Hizmetler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54045" y="1845734"/>
            <a:ext cx="5825066" cy="43365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83245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Ekonomik ve Sosyal Etkiler</a:t>
            </a:r>
            <a:br>
              <a:rPr lang="tr-TR" b="1" dirty="0"/>
            </a:br>
            <a:endParaRPr lang="tr-TR" dirty="0"/>
          </a:p>
        </p:txBody>
      </p:sp>
      <p:sp>
        <p:nvSpPr>
          <p:cNvPr id="3" name="İçerik Yer Tutucusu 2"/>
          <p:cNvSpPr>
            <a:spLocks noGrp="1"/>
          </p:cNvSpPr>
          <p:nvPr>
            <p:ph idx="1"/>
          </p:nvPr>
        </p:nvSpPr>
        <p:spPr>
          <a:xfrm>
            <a:off x="744740" y="1988953"/>
            <a:ext cx="4554373" cy="4023360"/>
          </a:xfrm>
        </p:spPr>
        <p:txBody>
          <a:bodyPr>
            <a:noAutofit/>
          </a:bodyPr>
          <a:lstStyle/>
          <a:p>
            <a:pPr>
              <a:lnSpc>
                <a:spcPct val="100000"/>
              </a:lnSpc>
              <a:spcBef>
                <a:spcPts val="0"/>
              </a:spcBef>
              <a:spcAft>
                <a:spcPts val="0"/>
              </a:spcAft>
            </a:pPr>
            <a:r>
              <a:rPr lang="tr-TR" sz="1600" b="1" dirty="0" smtClean="0"/>
              <a:t>Pozitif </a:t>
            </a:r>
            <a:r>
              <a:rPr lang="tr-TR" sz="1600" b="1" dirty="0"/>
              <a:t>Etkiler</a:t>
            </a:r>
          </a:p>
          <a:p>
            <a:pPr marL="342900" indent="-342900">
              <a:lnSpc>
                <a:spcPct val="100000"/>
              </a:lnSpc>
              <a:spcBef>
                <a:spcPts val="0"/>
              </a:spcBef>
              <a:spcAft>
                <a:spcPts val="0"/>
              </a:spcAft>
              <a:buFont typeface="+mj-lt"/>
              <a:buAutoNum type="arabicPeriod"/>
            </a:pPr>
            <a:r>
              <a:rPr lang="tr-TR" sz="1600" dirty="0"/>
              <a:t>Üretim verimliliği artışı</a:t>
            </a:r>
          </a:p>
          <a:p>
            <a:pPr marL="342900" indent="-342900">
              <a:lnSpc>
                <a:spcPct val="100000"/>
              </a:lnSpc>
              <a:spcBef>
                <a:spcPts val="0"/>
              </a:spcBef>
              <a:spcAft>
                <a:spcPts val="0"/>
              </a:spcAft>
              <a:buFont typeface="+mj-lt"/>
              <a:buAutoNum type="arabicPeriod"/>
            </a:pPr>
            <a:r>
              <a:rPr lang="tr-TR" sz="1600" dirty="0"/>
              <a:t>Enerji tasarrufu</a:t>
            </a:r>
          </a:p>
          <a:p>
            <a:pPr marL="342900" indent="-342900">
              <a:lnSpc>
                <a:spcPct val="100000"/>
              </a:lnSpc>
              <a:spcBef>
                <a:spcPts val="0"/>
              </a:spcBef>
              <a:spcAft>
                <a:spcPts val="0"/>
              </a:spcAft>
              <a:buFont typeface="+mj-lt"/>
              <a:buAutoNum type="arabicPeriod"/>
            </a:pPr>
            <a:r>
              <a:rPr lang="tr-TR" sz="1600" dirty="0"/>
              <a:t>Kaynak optimizasyonu</a:t>
            </a:r>
          </a:p>
          <a:p>
            <a:pPr marL="342900" indent="-342900">
              <a:lnSpc>
                <a:spcPct val="100000"/>
              </a:lnSpc>
              <a:spcBef>
                <a:spcPts val="0"/>
              </a:spcBef>
              <a:spcAft>
                <a:spcPts val="0"/>
              </a:spcAft>
              <a:buFont typeface="+mj-lt"/>
              <a:buAutoNum type="arabicPeriod"/>
            </a:pPr>
            <a:r>
              <a:rPr lang="tr-TR" sz="1600" dirty="0"/>
              <a:t>Yaşam kalitesinde artış</a:t>
            </a:r>
          </a:p>
          <a:p>
            <a:pPr marL="342900" indent="-342900">
              <a:lnSpc>
                <a:spcPct val="100000"/>
              </a:lnSpc>
              <a:spcBef>
                <a:spcPts val="0"/>
              </a:spcBef>
              <a:spcAft>
                <a:spcPts val="0"/>
              </a:spcAft>
              <a:buFont typeface="+mj-lt"/>
              <a:buAutoNum type="arabicPeriod"/>
            </a:pPr>
            <a:r>
              <a:rPr lang="tr-TR" sz="1600" dirty="0"/>
              <a:t>Hızlı karar alma</a:t>
            </a:r>
          </a:p>
          <a:p>
            <a:pPr marL="0" indent="0">
              <a:lnSpc>
                <a:spcPct val="100000"/>
              </a:lnSpc>
              <a:spcBef>
                <a:spcPts val="0"/>
              </a:spcBef>
              <a:spcAft>
                <a:spcPts val="0"/>
              </a:spcAft>
              <a:buNone/>
            </a:pPr>
            <a:r>
              <a:rPr lang="tr-TR" sz="1600" b="1" dirty="0"/>
              <a:t> </a:t>
            </a:r>
            <a:r>
              <a:rPr lang="tr-TR" sz="1600" b="1" dirty="0" smtClean="0"/>
              <a:t> Negatif </a:t>
            </a:r>
            <a:r>
              <a:rPr lang="tr-TR" sz="1600" b="1" dirty="0"/>
              <a:t>Riskler</a:t>
            </a:r>
          </a:p>
          <a:p>
            <a:pPr marL="342900" indent="-342900">
              <a:lnSpc>
                <a:spcPct val="100000"/>
              </a:lnSpc>
              <a:spcBef>
                <a:spcPts val="0"/>
              </a:spcBef>
              <a:spcAft>
                <a:spcPts val="0"/>
              </a:spcAft>
              <a:buFont typeface="+mj-lt"/>
              <a:buAutoNum type="arabicPeriod"/>
            </a:pPr>
            <a:r>
              <a:rPr lang="tr-TR" sz="1600" dirty="0"/>
              <a:t>Veri güvenliği problemleri</a:t>
            </a:r>
          </a:p>
          <a:p>
            <a:pPr marL="342900" indent="-342900">
              <a:lnSpc>
                <a:spcPct val="100000"/>
              </a:lnSpc>
              <a:spcBef>
                <a:spcPts val="0"/>
              </a:spcBef>
              <a:spcAft>
                <a:spcPts val="0"/>
              </a:spcAft>
              <a:buFont typeface="+mj-lt"/>
              <a:buAutoNum type="arabicPeriod"/>
            </a:pPr>
            <a:r>
              <a:rPr lang="tr-TR" sz="1600" dirty="0"/>
              <a:t>Özel hayatın gizliliği</a:t>
            </a:r>
          </a:p>
          <a:p>
            <a:pPr marL="342900" indent="-342900">
              <a:lnSpc>
                <a:spcPct val="100000"/>
              </a:lnSpc>
              <a:spcBef>
                <a:spcPts val="0"/>
              </a:spcBef>
              <a:spcAft>
                <a:spcPts val="0"/>
              </a:spcAft>
              <a:buFont typeface="+mj-lt"/>
              <a:buAutoNum type="arabicPeriod"/>
            </a:pPr>
            <a:r>
              <a:rPr lang="tr-TR" sz="1600" dirty="0"/>
              <a:t>Siber güvenlik açıkları</a:t>
            </a:r>
          </a:p>
          <a:p>
            <a:pPr marL="342900" indent="-342900">
              <a:lnSpc>
                <a:spcPct val="100000"/>
              </a:lnSpc>
              <a:spcBef>
                <a:spcPts val="0"/>
              </a:spcBef>
              <a:spcAft>
                <a:spcPts val="0"/>
              </a:spcAft>
              <a:buFont typeface="+mj-lt"/>
              <a:buAutoNum type="arabicPeriod"/>
            </a:pPr>
            <a:r>
              <a:rPr lang="tr-TR" sz="1600" dirty="0"/>
              <a:t>Dijital bölünme riski</a:t>
            </a:r>
          </a:p>
          <a:p>
            <a:pPr>
              <a:lnSpc>
                <a:spcPct val="100000"/>
              </a:lnSpc>
              <a:spcBef>
                <a:spcPts val="0"/>
              </a:spcBef>
              <a:spcAft>
                <a:spcPts val="0"/>
              </a:spcAft>
            </a:pPr>
            <a:r>
              <a:rPr lang="tr-TR" sz="1600" dirty="0"/>
              <a:t>Akıllı sistemler doğru güvenlik altyapısı olmadan tehdit unsuru hâline dönüşebilmektedir.</a:t>
            </a:r>
          </a:p>
          <a:p>
            <a:pPr>
              <a:lnSpc>
                <a:spcPct val="100000"/>
              </a:lnSpc>
              <a:spcBef>
                <a:spcPts val="0"/>
              </a:spcBef>
              <a:spcAft>
                <a:spcPts val="0"/>
              </a:spcAft>
            </a:pPr>
            <a:endParaRPr lang="tr-TR" sz="1600" dirty="0"/>
          </a:p>
        </p:txBody>
      </p:sp>
      <p:pic>
        <p:nvPicPr>
          <p:cNvPr id="41988" name="Picture 4" descr="Asansör Akıllı Sistemler | Beelift | Kocaeli Asansör Sistemler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7417" y="1883885"/>
            <a:ext cx="6158429" cy="36761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61191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Pazarlamada Akıllılık</a:t>
            </a:r>
            <a:br>
              <a:rPr lang="tr-TR" b="1" dirty="0"/>
            </a:br>
            <a:endParaRPr lang="tr-TR" dirty="0"/>
          </a:p>
        </p:txBody>
      </p:sp>
      <p:sp>
        <p:nvSpPr>
          <p:cNvPr id="3" name="İçerik Yer Tutucusu 2"/>
          <p:cNvSpPr>
            <a:spLocks noGrp="1"/>
          </p:cNvSpPr>
          <p:nvPr>
            <p:ph idx="1"/>
          </p:nvPr>
        </p:nvSpPr>
        <p:spPr>
          <a:xfrm>
            <a:off x="193896" y="1834718"/>
            <a:ext cx="6570461" cy="4023360"/>
          </a:xfrm>
        </p:spPr>
        <p:txBody>
          <a:bodyPr>
            <a:noAutofit/>
          </a:bodyPr>
          <a:lstStyle/>
          <a:p>
            <a:pPr>
              <a:lnSpc>
                <a:spcPct val="120000"/>
              </a:lnSpc>
              <a:spcBef>
                <a:spcPts val="0"/>
              </a:spcBef>
              <a:spcAft>
                <a:spcPts val="0"/>
              </a:spcAft>
            </a:pPr>
            <a:r>
              <a:rPr lang="tr-TR" sz="1400" dirty="0"/>
              <a:t>Pazarlamada </a:t>
            </a:r>
            <a:r>
              <a:rPr lang="tr-TR" sz="1400" dirty="0" smtClean="0"/>
              <a:t>akıllılık; Müşteri </a:t>
            </a:r>
            <a:r>
              <a:rPr lang="tr-TR" sz="1400" dirty="0"/>
              <a:t>verisinin sürekli </a:t>
            </a:r>
            <a:r>
              <a:rPr lang="tr-TR" sz="1400" dirty="0" smtClean="0"/>
              <a:t>toplanması, Bu </a:t>
            </a:r>
            <a:r>
              <a:rPr lang="tr-TR" sz="1400" dirty="0"/>
              <a:t>verinin </a:t>
            </a:r>
            <a:r>
              <a:rPr lang="tr-TR" sz="1400" dirty="0" smtClean="0"/>
              <a:t>anlamlandırılması, Davranış </a:t>
            </a:r>
            <a:r>
              <a:rPr lang="tr-TR" sz="1400" dirty="0"/>
              <a:t>örüntülerinin </a:t>
            </a:r>
            <a:r>
              <a:rPr lang="tr-TR" sz="1400" dirty="0" smtClean="0"/>
              <a:t>tespiti, Geleceğe </a:t>
            </a:r>
            <a:r>
              <a:rPr lang="tr-TR" sz="1400" dirty="0"/>
              <a:t>yönelik tahmin </a:t>
            </a:r>
            <a:r>
              <a:rPr lang="tr-TR" sz="1400" dirty="0" smtClean="0"/>
              <a:t>üretilmesi, Otomatik </a:t>
            </a:r>
            <a:r>
              <a:rPr lang="tr-TR" sz="1400" dirty="0"/>
              <a:t>eylem </a:t>
            </a:r>
            <a:r>
              <a:rPr lang="tr-TR" sz="1400" dirty="0" smtClean="0"/>
              <a:t>başlatılması süreçlerini </a:t>
            </a:r>
            <a:r>
              <a:rPr lang="tr-TR" sz="1400" dirty="0"/>
              <a:t>içeren bütünleşik bir sistem </a:t>
            </a:r>
            <a:r>
              <a:rPr lang="tr-TR" sz="1400" dirty="0" smtClean="0"/>
              <a:t>yaklaşımıdır. Bu </a:t>
            </a:r>
            <a:r>
              <a:rPr lang="tr-TR" sz="1400" dirty="0"/>
              <a:t>yapı, pazarlama fonksiyonunu </a:t>
            </a:r>
            <a:r>
              <a:rPr lang="tr-TR" sz="1400" b="1" dirty="0"/>
              <a:t>reaktif olmaktan çıkarıp </a:t>
            </a:r>
            <a:r>
              <a:rPr lang="tr-TR" sz="1400" b="1" dirty="0" err="1"/>
              <a:t>proaktif</a:t>
            </a:r>
            <a:r>
              <a:rPr lang="tr-TR" sz="1400" b="1" dirty="0"/>
              <a:t> ve </a:t>
            </a:r>
            <a:r>
              <a:rPr lang="tr-TR" sz="1400" b="1" dirty="0" err="1"/>
              <a:t>öngörüsel</a:t>
            </a:r>
            <a:r>
              <a:rPr lang="tr-TR" sz="1400" dirty="0"/>
              <a:t> hâle getirir</a:t>
            </a:r>
            <a:r>
              <a:rPr lang="tr-TR" sz="1400" dirty="0" smtClean="0"/>
              <a:t>.</a:t>
            </a:r>
          </a:p>
          <a:p>
            <a:pPr>
              <a:lnSpc>
                <a:spcPct val="120000"/>
              </a:lnSpc>
              <a:spcBef>
                <a:spcPts val="0"/>
              </a:spcBef>
              <a:spcAft>
                <a:spcPts val="0"/>
              </a:spcAft>
            </a:pPr>
            <a:r>
              <a:rPr lang="tr-TR" sz="1400" dirty="0" smtClean="0"/>
              <a:t>Kişiselleştirilmiş </a:t>
            </a:r>
            <a:r>
              <a:rPr lang="tr-TR" sz="1400" dirty="0"/>
              <a:t>ürün sunumu</a:t>
            </a:r>
          </a:p>
          <a:p>
            <a:pPr>
              <a:lnSpc>
                <a:spcPct val="120000"/>
              </a:lnSpc>
              <a:spcBef>
                <a:spcPts val="0"/>
              </a:spcBef>
              <a:spcAft>
                <a:spcPts val="0"/>
              </a:spcAft>
            </a:pPr>
            <a:r>
              <a:rPr lang="tr-TR" sz="1400" dirty="0"/>
              <a:t>Gerçek zamanlı müşteri analizi</a:t>
            </a:r>
          </a:p>
          <a:p>
            <a:pPr>
              <a:lnSpc>
                <a:spcPct val="120000"/>
              </a:lnSpc>
              <a:spcBef>
                <a:spcPts val="0"/>
              </a:spcBef>
              <a:spcAft>
                <a:spcPts val="0"/>
              </a:spcAft>
            </a:pPr>
            <a:r>
              <a:rPr lang="tr-TR" sz="1400" dirty="0"/>
              <a:t>Veri temelli karar üretimi</a:t>
            </a:r>
          </a:p>
          <a:p>
            <a:pPr>
              <a:lnSpc>
                <a:spcPct val="120000"/>
              </a:lnSpc>
              <a:spcBef>
                <a:spcPts val="0"/>
              </a:spcBef>
              <a:spcAft>
                <a:spcPts val="0"/>
              </a:spcAft>
            </a:pPr>
            <a:r>
              <a:rPr lang="tr-TR" sz="1400" dirty="0"/>
              <a:t>Hedef kitleye doğrudan erişim</a:t>
            </a:r>
          </a:p>
          <a:p>
            <a:pPr>
              <a:lnSpc>
                <a:spcPct val="120000"/>
              </a:lnSpc>
              <a:spcBef>
                <a:spcPts val="0"/>
              </a:spcBef>
              <a:spcAft>
                <a:spcPts val="0"/>
              </a:spcAft>
            </a:pPr>
            <a:r>
              <a:rPr lang="tr-TR" sz="1400" dirty="0"/>
              <a:t>şeklinde kendini göstermektedir.</a:t>
            </a:r>
          </a:p>
          <a:p>
            <a:pPr>
              <a:lnSpc>
                <a:spcPct val="120000"/>
              </a:lnSpc>
              <a:spcBef>
                <a:spcPts val="0"/>
              </a:spcBef>
              <a:spcAft>
                <a:spcPts val="0"/>
              </a:spcAft>
            </a:pPr>
            <a:r>
              <a:rPr lang="tr-TR" sz="1400" b="1" dirty="0"/>
              <a:t>Akıllı pazarlama uygulamaları:</a:t>
            </a:r>
          </a:p>
          <a:p>
            <a:pPr>
              <a:lnSpc>
                <a:spcPct val="120000"/>
              </a:lnSpc>
              <a:spcBef>
                <a:spcPts val="0"/>
              </a:spcBef>
              <a:spcAft>
                <a:spcPts val="0"/>
              </a:spcAft>
            </a:pPr>
            <a:r>
              <a:rPr lang="tr-TR" sz="1400" dirty="0" err="1"/>
              <a:t>Beacon</a:t>
            </a:r>
            <a:r>
              <a:rPr lang="tr-TR" sz="1400" dirty="0"/>
              <a:t> ve </a:t>
            </a:r>
            <a:r>
              <a:rPr lang="tr-TR" sz="1400" dirty="0" err="1"/>
              <a:t>mikrolokasyon</a:t>
            </a:r>
            <a:r>
              <a:rPr lang="tr-TR" sz="1400" dirty="0"/>
              <a:t> teknolojileri</a:t>
            </a:r>
          </a:p>
          <a:p>
            <a:pPr>
              <a:lnSpc>
                <a:spcPct val="120000"/>
              </a:lnSpc>
              <a:spcBef>
                <a:spcPts val="0"/>
              </a:spcBef>
              <a:spcAft>
                <a:spcPts val="0"/>
              </a:spcAft>
            </a:pPr>
            <a:r>
              <a:rPr lang="tr-TR" sz="1400" dirty="0"/>
              <a:t>Yüz tanıma sistemleri</a:t>
            </a:r>
          </a:p>
          <a:p>
            <a:pPr>
              <a:lnSpc>
                <a:spcPct val="120000"/>
              </a:lnSpc>
              <a:spcBef>
                <a:spcPts val="0"/>
              </a:spcBef>
              <a:spcAft>
                <a:spcPts val="0"/>
              </a:spcAft>
            </a:pPr>
            <a:r>
              <a:rPr lang="tr-TR" sz="1400" dirty="0"/>
              <a:t>Sohbet robotları</a:t>
            </a:r>
          </a:p>
          <a:p>
            <a:pPr>
              <a:lnSpc>
                <a:spcPct val="120000"/>
              </a:lnSpc>
              <a:spcBef>
                <a:spcPts val="0"/>
              </a:spcBef>
              <a:spcAft>
                <a:spcPts val="0"/>
              </a:spcAft>
            </a:pPr>
            <a:r>
              <a:rPr lang="tr-TR" sz="1400" dirty="0"/>
              <a:t>Büyük veri analizi</a:t>
            </a:r>
          </a:p>
          <a:p>
            <a:pPr>
              <a:lnSpc>
                <a:spcPct val="120000"/>
              </a:lnSpc>
              <a:spcBef>
                <a:spcPts val="0"/>
              </a:spcBef>
              <a:spcAft>
                <a:spcPts val="0"/>
              </a:spcAft>
            </a:pPr>
            <a:r>
              <a:rPr lang="tr-TR" sz="1400" dirty="0"/>
              <a:t>Video içerik tanıma</a:t>
            </a:r>
          </a:p>
          <a:p>
            <a:pPr>
              <a:lnSpc>
                <a:spcPct val="120000"/>
              </a:lnSpc>
              <a:spcBef>
                <a:spcPts val="0"/>
              </a:spcBef>
              <a:spcAft>
                <a:spcPts val="0"/>
              </a:spcAft>
            </a:pPr>
            <a:r>
              <a:rPr lang="tr-TR" sz="1400" dirty="0"/>
              <a:t>gibi araçlarla müşteri deneyimini kişiselleştirmektedir.</a:t>
            </a:r>
          </a:p>
          <a:p>
            <a:pPr>
              <a:lnSpc>
                <a:spcPct val="120000"/>
              </a:lnSpc>
              <a:spcBef>
                <a:spcPts val="0"/>
              </a:spcBef>
              <a:spcAft>
                <a:spcPts val="0"/>
              </a:spcAft>
            </a:pPr>
            <a:endParaRPr lang="tr-TR" sz="1400" dirty="0"/>
          </a:p>
        </p:txBody>
      </p:sp>
      <p:pic>
        <p:nvPicPr>
          <p:cNvPr id="5" name="Resim 4"/>
          <p:cNvPicPr>
            <a:picLocks noChangeAspect="1"/>
          </p:cNvPicPr>
          <p:nvPr/>
        </p:nvPicPr>
        <p:blipFill>
          <a:blip r:embed="rId2"/>
          <a:stretch>
            <a:fillRect/>
          </a:stretch>
        </p:blipFill>
        <p:spPr>
          <a:xfrm>
            <a:off x="6990777" y="1834717"/>
            <a:ext cx="4852356" cy="4345745"/>
          </a:xfrm>
          <a:prstGeom prst="rect">
            <a:avLst/>
          </a:prstGeom>
        </p:spPr>
      </p:pic>
    </p:spTree>
    <p:extLst>
      <p:ext uri="{BB962C8B-B14F-4D97-AF65-F5344CB8AC3E}">
        <p14:creationId xmlns:p14="http://schemas.microsoft.com/office/powerpoint/2010/main" val="15788460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97280" y="286603"/>
            <a:ext cx="10058400" cy="2137108"/>
          </a:xfrm>
        </p:spPr>
        <p:txBody>
          <a:bodyPr/>
          <a:lstStyle/>
          <a:p>
            <a:r>
              <a:rPr lang="tr-TR" b="1" dirty="0"/>
              <a:t>Pazarlamada Akıllılık</a:t>
            </a:r>
            <a:br>
              <a:rPr lang="tr-TR" b="1" dirty="0"/>
            </a:br>
            <a:endParaRPr lang="tr-TR"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2922951283"/>
              </p:ext>
            </p:extLst>
          </p:nvPr>
        </p:nvGraphicFramePr>
        <p:xfrm>
          <a:off x="1008828" y="2049137"/>
          <a:ext cx="5700446" cy="3290784"/>
        </p:xfrm>
        <a:graphic>
          <a:graphicData uri="http://schemas.openxmlformats.org/drawingml/2006/table">
            <a:tbl>
              <a:tblPr/>
              <a:tblGrid>
                <a:gridCol w="2850223"/>
                <a:gridCol w="2850223"/>
              </a:tblGrid>
              <a:tr h="502656">
                <a:tc>
                  <a:txBody>
                    <a:bodyPr/>
                    <a:lstStyle/>
                    <a:p>
                      <a:r>
                        <a:rPr lang="tr-TR" b="1" dirty="0"/>
                        <a:t>Geleneksel Pazarlama</a:t>
                      </a:r>
                    </a:p>
                  </a:txBody>
                  <a:tcPr anchor="ctr">
                    <a:lnL>
                      <a:noFill/>
                    </a:lnL>
                    <a:lnR>
                      <a:noFill/>
                    </a:lnR>
                    <a:lnT>
                      <a:noFill/>
                    </a:lnT>
                    <a:lnB>
                      <a:noFill/>
                    </a:lnB>
                  </a:tcPr>
                </a:tc>
                <a:tc>
                  <a:txBody>
                    <a:bodyPr/>
                    <a:lstStyle/>
                    <a:p>
                      <a:r>
                        <a:rPr lang="tr-TR" b="1" dirty="0"/>
                        <a:t>Akıllı Pazarlama</a:t>
                      </a:r>
                    </a:p>
                  </a:txBody>
                  <a:tcPr anchor="ctr">
                    <a:lnL>
                      <a:noFill/>
                    </a:lnL>
                    <a:lnR>
                      <a:noFill/>
                    </a:lnR>
                    <a:lnT>
                      <a:noFill/>
                    </a:lnT>
                    <a:lnB>
                      <a:noFill/>
                    </a:lnB>
                  </a:tcPr>
                </a:tc>
              </a:tr>
              <a:tr h="502656">
                <a:tc>
                  <a:txBody>
                    <a:bodyPr/>
                    <a:lstStyle/>
                    <a:p>
                      <a:r>
                        <a:rPr lang="tr-TR" dirty="0"/>
                        <a:t>Toplu iletişim</a:t>
                      </a:r>
                    </a:p>
                  </a:txBody>
                  <a:tcPr anchor="ctr">
                    <a:lnL>
                      <a:noFill/>
                    </a:lnL>
                    <a:lnR>
                      <a:noFill/>
                    </a:lnR>
                    <a:lnT>
                      <a:noFill/>
                    </a:lnT>
                    <a:lnB>
                      <a:noFill/>
                    </a:lnB>
                  </a:tcPr>
                </a:tc>
                <a:tc>
                  <a:txBody>
                    <a:bodyPr/>
                    <a:lstStyle/>
                    <a:p>
                      <a:r>
                        <a:rPr lang="tr-TR"/>
                        <a:t>Kişiselleştirilmiş iletişim</a:t>
                      </a:r>
                    </a:p>
                  </a:txBody>
                  <a:tcPr anchor="ctr">
                    <a:lnL>
                      <a:noFill/>
                    </a:lnL>
                    <a:lnR>
                      <a:noFill/>
                    </a:lnR>
                    <a:lnT>
                      <a:noFill/>
                    </a:lnT>
                    <a:lnB>
                      <a:noFill/>
                    </a:lnB>
                  </a:tcPr>
                </a:tc>
              </a:tr>
              <a:tr h="502656">
                <a:tc>
                  <a:txBody>
                    <a:bodyPr/>
                    <a:lstStyle/>
                    <a:p>
                      <a:r>
                        <a:rPr lang="tr-TR"/>
                        <a:t>Geçmiş veri analizi</a:t>
                      </a:r>
                    </a:p>
                  </a:txBody>
                  <a:tcPr anchor="ctr">
                    <a:lnL>
                      <a:noFill/>
                    </a:lnL>
                    <a:lnR>
                      <a:noFill/>
                    </a:lnR>
                    <a:lnT>
                      <a:noFill/>
                    </a:lnT>
                    <a:lnB>
                      <a:noFill/>
                    </a:lnB>
                  </a:tcPr>
                </a:tc>
                <a:tc>
                  <a:txBody>
                    <a:bodyPr/>
                    <a:lstStyle/>
                    <a:p>
                      <a:r>
                        <a:rPr lang="tr-TR" dirty="0"/>
                        <a:t>Gerçek zamanlı veri analizi</a:t>
                      </a:r>
                    </a:p>
                  </a:txBody>
                  <a:tcPr anchor="ctr">
                    <a:lnL>
                      <a:noFill/>
                    </a:lnL>
                    <a:lnR>
                      <a:noFill/>
                    </a:lnR>
                    <a:lnT>
                      <a:noFill/>
                    </a:lnT>
                    <a:lnB>
                      <a:noFill/>
                    </a:lnB>
                  </a:tcPr>
                </a:tc>
              </a:tr>
              <a:tr h="502656">
                <a:tc>
                  <a:txBody>
                    <a:bodyPr/>
                    <a:lstStyle/>
                    <a:p>
                      <a:r>
                        <a:rPr lang="tr-TR"/>
                        <a:t>Kampanya sonrası ölçüm</a:t>
                      </a:r>
                    </a:p>
                  </a:txBody>
                  <a:tcPr anchor="ctr">
                    <a:lnL>
                      <a:noFill/>
                    </a:lnL>
                    <a:lnR>
                      <a:noFill/>
                    </a:lnR>
                    <a:lnT>
                      <a:noFill/>
                    </a:lnT>
                    <a:lnB>
                      <a:noFill/>
                    </a:lnB>
                  </a:tcPr>
                </a:tc>
                <a:tc>
                  <a:txBody>
                    <a:bodyPr/>
                    <a:lstStyle/>
                    <a:p>
                      <a:r>
                        <a:rPr lang="tr-TR"/>
                        <a:t>Anlık performans optimizasyonu</a:t>
                      </a:r>
                    </a:p>
                  </a:txBody>
                  <a:tcPr anchor="ctr">
                    <a:lnL>
                      <a:noFill/>
                    </a:lnL>
                    <a:lnR>
                      <a:noFill/>
                    </a:lnR>
                    <a:lnT>
                      <a:noFill/>
                    </a:lnT>
                    <a:lnB>
                      <a:noFill/>
                    </a:lnB>
                  </a:tcPr>
                </a:tc>
              </a:tr>
              <a:tr h="502656">
                <a:tc>
                  <a:txBody>
                    <a:bodyPr/>
                    <a:lstStyle/>
                    <a:p>
                      <a:r>
                        <a:rPr lang="tr-TR"/>
                        <a:t>Statik segmentasyon</a:t>
                      </a:r>
                    </a:p>
                  </a:txBody>
                  <a:tcPr anchor="ctr">
                    <a:lnL>
                      <a:noFill/>
                    </a:lnL>
                    <a:lnR>
                      <a:noFill/>
                    </a:lnR>
                    <a:lnT>
                      <a:noFill/>
                    </a:lnT>
                    <a:lnB>
                      <a:noFill/>
                    </a:lnB>
                  </a:tcPr>
                </a:tc>
                <a:tc>
                  <a:txBody>
                    <a:bodyPr/>
                    <a:lstStyle/>
                    <a:p>
                      <a:r>
                        <a:rPr lang="tr-TR"/>
                        <a:t>Dinamik mikro-segmentasyon</a:t>
                      </a:r>
                    </a:p>
                  </a:txBody>
                  <a:tcPr anchor="ctr">
                    <a:lnL>
                      <a:noFill/>
                    </a:lnL>
                    <a:lnR>
                      <a:noFill/>
                    </a:lnR>
                    <a:lnT>
                      <a:noFill/>
                    </a:lnT>
                    <a:lnB>
                      <a:noFill/>
                    </a:lnB>
                  </a:tcPr>
                </a:tc>
              </a:tr>
              <a:tr h="502656">
                <a:tc>
                  <a:txBody>
                    <a:bodyPr/>
                    <a:lstStyle/>
                    <a:p>
                      <a:r>
                        <a:rPr lang="tr-TR"/>
                        <a:t>İnsan ağırlıklı karar</a:t>
                      </a:r>
                    </a:p>
                  </a:txBody>
                  <a:tcPr anchor="ctr">
                    <a:lnL>
                      <a:noFill/>
                    </a:lnL>
                    <a:lnR>
                      <a:noFill/>
                    </a:lnR>
                    <a:lnT>
                      <a:noFill/>
                    </a:lnT>
                    <a:lnB>
                      <a:noFill/>
                    </a:lnB>
                  </a:tcPr>
                </a:tc>
                <a:tc>
                  <a:txBody>
                    <a:bodyPr/>
                    <a:lstStyle/>
                    <a:p>
                      <a:r>
                        <a:rPr lang="tr-TR" dirty="0"/>
                        <a:t>Yapay zekâ destekli karar</a:t>
                      </a:r>
                    </a:p>
                  </a:txBody>
                  <a:tcPr anchor="ctr">
                    <a:lnL>
                      <a:noFill/>
                    </a:lnL>
                    <a:lnR>
                      <a:noFill/>
                    </a:lnR>
                    <a:lnT>
                      <a:noFill/>
                    </a:lnT>
                    <a:lnB>
                      <a:noFill/>
                    </a:lnB>
                  </a:tcPr>
                </a:tc>
              </a:tr>
            </a:tbl>
          </a:graphicData>
        </a:graphic>
      </p:graphicFrame>
      <p:pic>
        <p:nvPicPr>
          <p:cNvPr id="20482" name="Picture 2" descr="Lisansüstü Eğitim Enstitüsü - Yapay Zeka ve Akıllı Sistemler Anabilim Dal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97726" y="1801258"/>
            <a:ext cx="5111508" cy="43461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83115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a:t>Robotların Pazarlama Faaliyetlerinde Kullanımı</a:t>
            </a:r>
            <a:br>
              <a:rPr lang="tr-TR" b="1" dirty="0"/>
            </a:br>
            <a:endParaRPr lang="tr-TR" dirty="0"/>
          </a:p>
        </p:txBody>
      </p:sp>
      <p:sp>
        <p:nvSpPr>
          <p:cNvPr id="3" name="İçerik Yer Tutucusu 2"/>
          <p:cNvSpPr>
            <a:spLocks noGrp="1"/>
          </p:cNvSpPr>
          <p:nvPr>
            <p:ph idx="1"/>
          </p:nvPr>
        </p:nvSpPr>
        <p:spPr/>
        <p:txBody>
          <a:bodyPr/>
          <a:lstStyle/>
          <a:p>
            <a:r>
              <a:rPr lang="tr-TR" dirty="0" smtClean="0"/>
              <a:t>Robotlar </a:t>
            </a:r>
            <a:r>
              <a:rPr lang="tr-TR" dirty="0"/>
              <a:t>pazarlama alanında özellikle:</a:t>
            </a:r>
          </a:p>
          <a:p>
            <a:r>
              <a:rPr lang="tr-TR" dirty="0"/>
              <a:t>Pazarlama karması (4P)</a:t>
            </a:r>
          </a:p>
          <a:p>
            <a:r>
              <a:rPr lang="tr-TR" dirty="0"/>
              <a:t>Hizmet pazarlaması</a:t>
            </a:r>
          </a:p>
          <a:p>
            <a:r>
              <a:rPr lang="tr-TR" dirty="0"/>
              <a:t>Müşteri ilişkileri yönetimi</a:t>
            </a:r>
          </a:p>
          <a:p>
            <a:r>
              <a:rPr lang="tr-TR" dirty="0"/>
              <a:t>Perakendecilik</a:t>
            </a:r>
          </a:p>
          <a:p>
            <a:r>
              <a:rPr lang="tr-TR" dirty="0"/>
              <a:t>alanlarında yoğun biçimde kullanılmaktadır.</a:t>
            </a:r>
          </a:p>
          <a:p>
            <a:endParaRPr lang="tr-TR" dirty="0"/>
          </a:p>
        </p:txBody>
      </p:sp>
      <p:pic>
        <p:nvPicPr>
          <p:cNvPr id="9218" name="Picture 2" descr="Grocery Stores are Using Robots Amid Coronavirus Outbrea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4025" y="1858113"/>
            <a:ext cx="5989924" cy="40109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71419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Pazarlama Karmasında Robotlar</a:t>
            </a:r>
          </a:p>
        </p:txBody>
      </p:sp>
      <p:sp>
        <p:nvSpPr>
          <p:cNvPr id="3" name="İçerik Yer Tutucusu 2"/>
          <p:cNvSpPr>
            <a:spLocks noGrp="1"/>
          </p:cNvSpPr>
          <p:nvPr>
            <p:ph idx="1"/>
          </p:nvPr>
        </p:nvSpPr>
        <p:spPr>
          <a:xfrm>
            <a:off x="226947" y="1737360"/>
            <a:ext cx="6184870" cy="4023360"/>
          </a:xfrm>
        </p:spPr>
        <p:txBody>
          <a:bodyPr>
            <a:noAutofit/>
          </a:bodyPr>
          <a:lstStyle/>
          <a:p>
            <a:pPr>
              <a:lnSpc>
                <a:spcPct val="100000"/>
              </a:lnSpc>
              <a:spcBef>
                <a:spcPts val="600"/>
              </a:spcBef>
              <a:spcAft>
                <a:spcPts val="600"/>
              </a:spcAft>
            </a:pPr>
            <a:r>
              <a:rPr lang="tr-TR" sz="1200" b="1" dirty="0" smtClean="0"/>
              <a:t>Ürün </a:t>
            </a:r>
          </a:p>
          <a:p>
            <a:pPr>
              <a:lnSpc>
                <a:spcPct val="100000"/>
              </a:lnSpc>
              <a:spcBef>
                <a:spcPts val="600"/>
              </a:spcBef>
              <a:spcAft>
                <a:spcPts val="600"/>
              </a:spcAft>
            </a:pPr>
            <a:r>
              <a:rPr lang="tr-TR" sz="1200" dirty="0" smtClean="0"/>
              <a:t>Robotlar </a:t>
            </a:r>
            <a:r>
              <a:rPr lang="tr-TR" sz="1200" dirty="0"/>
              <a:t>üretim süreçlerinde kalite kontrol, paketleme, taşıma ve kişiselleştirilmiş üretim aşamalarında kullanılmaktadır. </a:t>
            </a:r>
            <a:r>
              <a:rPr lang="tr-TR" sz="1200" dirty="0" err="1"/>
              <a:t>Cobot</a:t>
            </a:r>
            <a:r>
              <a:rPr lang="tr-TR" sz="1200" dirty="0"/>
              <a:t> (iş birlikçi robot) sistemleri üretim bandında insanlarla birlikte çalışmaktadır. Dijital veri analizi sayesinde daha kişiselleştirilmiş ürünler üretilebilmektedir. </a:t>
            </a:r>
            <a:endParaRPr lang="tr-TR" sz="1200" dirty="0" smtClean="0"/>
          </a:p>
          <a:p>
            <a:pPr>
              <a:lnSpc>
                <a:spcPct val="100000"/>
              </a:lnSpc>
              <a:spcBef>
                <a:spcPts val="600"/>
              </a:spcBef>
              <a:spcAft>
                <a:spcPts val="600"/>
              </a:spcAft>
            </a:pPr>
            <a:r>
              <a:rPr lang="tr-TR" sz="1200" b="1" dirty="0" smtClean="0"/>
              <a:t>Fiyat </a:t>
            </a:r>
          </a:p>
          <a:p>
            <a:pPr>
              <a:lnSpc>
                <a:spcPct val="100000"/>
              </a:lnSpc>
              <a:spcBef>
                <a:spcPts val="600"/>
              </a:spcBef>
              <a:spcAft>
                <a:spcPts val="600"/>
              </a:spcAft>
            </a:pPr>
            <a:r>
              <a:rPr lang="tr-TR" sz="1200" dirty="0" smtClean="0"/>
              <a:t>Robotik </a:t>
            </a:r>
            <a:r>
              <a:rPr lang="tr-TR" sz="1200" dirty="0"/>
              <a:t>sistemler ve algoritmalar sayesinde: Rakip fiyat analizi yapılabilmekte, Dinamik fiyatlandırma uygulanabilmekte, Bölgesel veya hedef kitleye özel fiyat belirlenebilmektedir. Bu sistemler hem işletmelere stratejik avantaj hem de tüketicilere fiyat karşılaştırma kolaylığı sağlamaktadır. </a:t>
            </a:r>
            <a:endParaRPr lang="tr-TR" sz="1200" dirty="0" smtClean="0"/>
          </a:p>
          <a:p>
            <a:pPr>
              <a:lnSpc>
                <a:spcPct val="100000"/>
              </a:lnSpc>
              <a:spcBef>
                <a:spcPts val="600"/>
              </a:spcBef>
              <a:spcAft>
                <a:spcPts val="600"/>
              </a:spcAft>
            </a:pPr>
            <a:r>
              <a:rPr lang="tr-TR" sz="1200" b="1" dirty="0" smtClean="0"/>
              <a:t>Dağıtım </a:t>
            </a:r>
          </a:p>
          <a:p>
            <a:pPr>
              <a:lnSpc>
                <a:spcPct val="100000"/>
              </a:lnSpc>
              <a:spcBef>
                <a:spcPts val="600"/>
              </a:spcBef>
              <a:spcAft>
                <a:spcPts val="600"/>
              </a:spcAft>
            </a:pPr>
            <a:r>
              <a:rPr lang="tr-TR" sz="1200" dirty="0" smtClean="0"/>
              <a:t>Robotlar </a:t>
            </a:r>
            <a:r>
              <a:rPr lang="tr-TR" sz="1200" dirty="0"/>
              <a:t>dağıtım süreçlerinde özellikle: Lojistik Depolama Son kilometre teslimat alanlarında kullanılmaktadır. Otonom araçlar ve teslimat robotları temassız teslimat imkânı sunmaktadır. Örneğin </a:t>
            </a:r>
            <a:r>
              <a:rPr lang="tr-TR" sz="1200" dirty="0" err="1"/>
              <a:t>Domino’s</a:t>
            </a:r>
            <a:r>
              <a:rPr lang="tr-TR" sz="1200" dirty="0"/>
              <a:t> Pizza otonom araçlarla teslimat yaparak hem hız hem de yenilikçi marka imajı sağlamaktadır. Ayrıca Amazon depo süreçlerinde robotlardan yoğun biçimde yararlanmaktadır. </a:t>
            </a:r>
            <a:endParaRPr lang="tr-TR" sz="1200" dirty="0" smtClean="0"/>
          </a:p>
          <a:p>
            <a:pPr>
              <a:lnSpc>
                <a:spcPct val="100000"/>
              </a:lnSpc>
              <a:spcBef>
                <a:spcPts val="600"/>
              </a:spcBef>
              <a:spcAft>
                <a:spcPts val="600"/>
              </a:spcAft>
            </a:pPr>
            <a:r>
              <a:rPr lang="tr-TR" sz="1200" b="1" dirty="0" smtClean="0"/>
              <a:t>Tutundurma </a:t>
            </a:r>
            <a:r>
              <a:rPr lang="tr-TR" sz="1200" b="1" dirty="0"/>
              <a:t>(Promosyon) </a:t>
            </a:r>
            <a:endParaRPr lang="tr-TR" sz="1200" b="1" dirty="0" smtClean="0"/>
          </a:p>
          <a:p>
            <a:pPr>
              <a:lnSpc>
                <a:spcPct val="100000"/>
              </a:lnSpc>
              <a:spcBef>
                <a:spcPts val="600"/>
              </a:spcBef>
              <a:spcAft>
                <a:spcPts val="600"/>
              </a:spcAft>
            </a:pPr>
            <a:r>
              <a:rPr lang="tr-TR" sz="1200" dirty="0" smtClean="0"/>
              <a:t>Tutundurma </a:t>
            </a:r>
            <a:r>
              <a:rPr lang="tr-TR" sz="1200" dirty="0"/>
              <a:t>faaliyetlerinde robotik süreç otomasyonları (RPA) kullanılmaktadır. Kampanya planlama, veri analizi, performans ölçümü ve müşteri etkileşim yönetimi robotik sistemlerle daha hızlı ve ölçülebilir hâle gelmektedir. Bu sistemler: Hata oranını azaltır, Zaman tasarrufu sağlar, Kampanyaların etkinliğini artırır.</a:t>
            </a:r>
          </a:p>
        </p:txBody>
      </p:sp>
      <p:pic>
        <p:nvPicPr>
          <p:cNvPr id="18" name="Resim 17"/>
          <p:cNvPicPr>
            <a:picLocks noChangeAspect="1"/>
          </p:cNvPicPr>
          <p:nvPr/>
        </p:nvPicPr>
        <p:blipFill>
          <a:blip r:embed="rId2"/>
          <a:stretch>
            <a:fillRect/>
          </a:stretch>
        </p:blipFill>
        <p:spPr>
          <a:xfrm>
            <a:off x="7072197" y="1737360"/>
            <a:ext cx="4657725" cy="4457700"/>
          </a:xfrm>
          <a:prstGeom prst="rect">
            <a:avLst/>
          </a:prstGeom>
        </p:spPr>
      </p:pic>
    </p:spTree>
    <p:extLst>
      <p:ext uri="{BB962C8B-B14F-4D97-AF65-F5344CB8AC3E}">
        <p14:creationId xmlns:p14="http://schemas.microsoft.com/office/powerpoint/2010/main" val="8849357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Hizmet Pazarlamasında Robotlar</a:t>
            </a:r>
            <a:br>
              <a:rPr lang="tr-TR" b="1" dirty="0"/>
            </a:br>
            <a:endParaRPr lang="tr-TR" dirty="0"/>
          </a:p>
        </p:txBody>
      </p:sp>
      <p:sp>
        <p:nvSpPr>
          <p:cNvPr id="3" name="İçerik Yer Tutucusu 2"/>
          <p:cNvSpPr>
            <a:spLocks noGrp="1"/>
          </p:cNvSpPr>
          <p:nvPr>
            <p:ph idx="1"/>
          </p:nvPr>
        </p:nvSpPr>
        <p:spPr>
          <a:xfrm>
            <a:off x="1097280" y="1845734"/>
            <a:ext cx="4807761" cy="4023360"/>
          </a:xfrm>
        </p:spPr>
        <p:txBody>
          <a:bodyPr/>
          <a:lstStyle/>
          <a:p>
            <a:r>
              <a:rPr lang="tr-TR" dirty="0" smtClean="0"/>
              <a:t>Robotlar </a:t>
            </a:r>
            <a:r>
              <a:rPr lang="tr-TR" dirty="0"/>
              <a:t>hizmet sektöründe giderek yaygınlaşmaktadır. Özellikle temassız hizmet ihtiyacı bu süreci hızlandırmıştır.</a:t>
            </a:r>
          </a:p>
          <a:p>
            <a:r>
              <a:rPr lang="tr-TR" dirty="0"/>
              <a:t>Hizmet robotları üç ana grupta incelenebilir:</a:t>
            </a:r>
          </a:p>
          <a:p>
            <a:r>
              <a:rPr lang="tr-TR" dirty="0"/>
              <a:t>Teslimat robotları</a:t>
            </a:r>
          </a:p>
          <a:p>
            <a:r>
              <a:rPr lang="tr-TR" dirty="0"/>
              <a:t>Ağırlama robotları</a:t>
            </a:r>
          </a:p>
          <a:p>
            <a:r>
              <a:rPr lang="tr-TR" dirty="0"/>
              <a:t>Sağlık hizmet robotları</a:t>
            </a:r>
          </a:p>
          <a:p>
            <a:r>
              <a:rPr lang="tr-TR" dirty="0"/>
              <a:t>Robotlar hizmetlerde standardizasyon sağlayarak algılanan kaliteyi artırmaktadır.</a:t>
            </a:r>
          </a:p>
          <a:p>
            <a:endParaRPr lang="tr-TR" dirty="0"/>
          </a:p>
        </p:txBody>
      </p:sp>
      <p:pic>
        <p:nvPicPr>
          <p:cNvPr id="3074" name="Picture 2" descr="Son Kilometre Lojistiği ve Otonom Teslimat Robotları – Lojistik Kulübü"/>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46511" y="1845734"/>
            <a:ext cx="5386453" cy="4023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53467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Ev İçinde Kullanılan Robotlar</a:t>
            </a:r>
            <a:br>
              <a:rPr lang="tr-TR" b="1" dirty="0"/>
            </a:br>
            <a:endParaRPr lang="tr-TR" dirty="0"/>
          </a:p>
        </p:txBody>
      </p:sp>
      <p:sp>
        <p:nvSpPr>
          <p:cNvPr id="3" name="İçerik Yer Tutucusu 2"/>
          <p:cNvSpPr>
            <a:spLocks noGrp="1"/>
          </p:cNvSpPr>
          <p:nvPr>
            <p:ph idx="1"/>
          </p:nvPr>
        </p:nvSpPr>
        <p:spPr>
          <a:xfrm>
            <a:off x="480335" y="1933869"/>
            <a:ext cx="4598440" cy="4023360"/>
          </a:xfrm>
        </p:spPr>
        <p:txBody>
          <a:bodyPr/>
          <a:lstStyle/>
          <a:p>
            <a:r>
              <a:rPr lang="tr-TR" dirty="0" smtClean="0"/>
              <a:t>Ev </a:t>
            </a:r>
            <a:r>
              <a:rPr lang="tr-TR" dirty="0"/>
              <a:t>robotları:</a:t>
            </a:r>
          </a:p>
          <a:p>
            <a:r>
              <a:rPr lang="tr-TR" dirty="0"/>
              <a:t>Akıllı süpürgeler</a:t>
            </a:r>
          </a:p>
          <a:p>
            <a:r>
              <a:rPr lang="tr-TR" dirty="0"/>
              <a:t>Yaşlı bakım robotları</a:t>
            </a:r>
          </a:p>
          <a:p>
            <a:r>
              <a:rPr lang="tr-TR" dirty="0"/>
              <a:t>Asistan robotlar</a:t>
            </a:r>
          </a:p>
          <a:p>
            <a:r>
              <a:rPr lang="tr-TR" dirty="0"/>
              <a:t>gibi farklı türlerde kullanılmaktadır.</a:t>
            </a:r>
          </a:p>
          <a:p>
            <a:r>
              <a:rPr lang="tr-TR" dirty="0"/>
              <a:t>Yaşlı bakım robotlarına örnek olarak Romeo verilebilir. Bu robot yüz tanıma, taşıma ve asistanlık gibi işlevler sunmaktadır.</a:t>
            </a:r>
          </a:p>
          <a:p>
            <a:endParaRPr lang="tr-TR" dirty="0"/>
          </a:p>
        </p:txBody>
      </p:sp>
      <p:pic>
        <p:nvPicPr>
          <p:cNvPr id="4" name="Resim 3"/>
          <p:cNvPicPr>
            <a:picLocks noChangeAspect="1"/>
          </p:cNvPicPr>
          <p:nvPr/>
        </p:nvPicPr>
        <p:blipFill>
          <a:blip r:embed="rId2"/>
          <a:stretch>
            <a:fillRect/>
          </a:stretch>
        </p:blipFill>
        <p:spPr>
          <a:xfrm>
            <a:off x="5324475" y="1933869"/>
            <a:ext cx="6584759" cy="4023360"/>
          </a:xfrm>
          <a:prstGeom prst="rect">
            <a:avLst/>
          </a:prstGeom>
        </p:spPr>
      </p:pic>
    </p:spTree>
    <p:extLst>
      <p:ext uri="{BB962C8B-B14F-4D97-AF65-F5344CB8AC3E}">
        <p14:creationId xmlns:p14="http://schemas.microsoft.com/office/powerpoint/2010/main" val="28322391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Turizm ve Gastronomi</a:t>
            </a:r>
            <a:br>
              <a:rPr lang="tr-TR" b="1" dirty="0"/>
            </a:br>
            <a:endParaRPr lang="tr-TR" dirty="0"/>
          </a:p>
        </p:txBody>
      </p:sp>
      <p:sp>
        <p:nvSpPr>
          <p:cNvPr id="3" name="İçerik Yer Tutucusu 2"/>
          <p:cNvSpPr>
            <a:spLocks noGrp="1"/>
          </p:cNvSpPr>
          <p:nvPr>
            <p:ph idx="1"/>
          </p:nvPr>
        </p:nvSpPr>
        <p:spPr>
          <a:xfrm>
            <a:off x="1097280" y="1845734"/>
            <a:ext cx="5226402" cy="4023360"/>
          </a:xfrm>
        </p:spPr>
        <p:txBody>
          <a:bodyPr>
            <a:normAutofit/>
          </a:bodyPr>
          <a:lstStyle/>
          <a:p>
            <a:r>
              <a:rPr lang="tr-TR" dirty="0" smtClean="0"/>
              <a:t>Turizm </a:t>
            </a:r>
            <a:r>
              <a:rPr lang="tr-TR" dirty="0"/>
              <a:t>sektöründe robotlar resepsiyon, oda servisi, yönlendirme ve çok dilli hizmet sunma gibi görevler üstlenmektedir. Akıllı turizm anlayışı içinde robotlar önemli bir rol oynamaktadır.</a:t>
            </a:r>
          </a:p>
          <a:p>
            <a:r>
              <a:rPr lang="tr-TR" dirty="0"/>
              <a:t>Gastronomi sektöründe ise robot garsonlar ve aşçı robotlar kullanılmaktadır. Bu kullanım:</a:t>
            </a:r>
          </a:p>
          <a:p>
            <a:r>
              <a:rPr lang="tr-TR" dirty="0"/>
              <a:t>Maliyetleri düşürmekte,</a:t>
            </a:r>
          </a:p>
          <a:p>
            <a:r>
              <a:rPr lang="tr-TR" dirty="0"/>
              <a:t>Hizmet kalitesini artırmakta,</a:t>
            </a:r>
          </a:p>
          <a:p>
            <a:r>
              <a:rPr lang="tr-TR" dirty="0"/>
              <a:t>Müşteri deneyimini zenginleştirmekte,</a:t>
            </a:r>
          </a:p>
          <a:p>
            <a:r>
              <a:rPr lang="tr-TR" dirty="0"/>
              <a:t>Restoranı farklılaştırmaktadır.</a:t>
            </a:r>
          </a:p>
          <a:p>
            <a:endParaRPr lang="tr-TR" dirty="0"/>
          </a:p>
        </p:txBody>
      </p:sp>
      <p:pic>
        <p:nvPicPr>
          <p:cNvPr id="2050" name="Picture 2" descr="In a post-coronavirus world hotels, could be staffed by robots | Metro New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01053" y="1845734"/>
            <a:ext cx="5217588" cy="4394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8633697"/>
      </p:ext>
    </p:extLst>
  </p:cSld>
  <p:clrMapOvr>
    <a:masterClrMapping/>
  </p:clrMapOvr>
</p:sld>
</file>

<file path=ppt/theme/theme1.xml><?xml version="1.0" encoding="utf-8"?>
<a:theme xmlns:a="http://schemas.openxmlformats.org/drawingml/2006/main" name="Geçmişe bakış">
  <a:themeElements>
    <a:clrScheme name="Geçmişe bakış">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Geçmişe bakış">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eçmişe bakış">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132</TotalTime>
  <Words>2988</Words>
  <Application>Microsoft Office PowerPoint</Application>
  <PresentationFormat>Geniş ekran</PresentationFormat>
  <Paragraphs>416</Paragraphs>
  <Slides>44</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44</vt:i4>
      </vt:variant>
    </vt:vector>
  </HeadingPairs>
  <TitlesOfParts>
    <vt:vector size="48" baseType="lpstr">
      <vt:lpstr>Arial</vt:lpstr>
      <vt:lpstr>Calibri</vt:lpstr>
      <vt:lpstr>Calibri Light</vt:lpstr>
      <vt:lpstr>Geçmişe bakış</vt:lpstr>
      <vt:lpstr>ROBOTİK TEKNOLOJİ</vt:lpstr>
      <vt:lpstr>Robotik Teknoloji</vt:lpstr>
      <vt:lpstr>Robotik Teknoloji</vt:lpstr>
      <vt:lpstr>Robotik Teknoloji</vt:lpstr>
      <vt:lpstr>Robotların Pazarlama Faaliyetlerinde Kullanımı </vt:lpstr>
      <vt:lpstr>Pazarlama Karmasında Robotlar</vt:lpstr>
      <vt:lpstr>Hizmet Pazarlamasında Robotlar </vt:lpstr>
      <vt:lpstr>Ev İçinde Kullanılan Robotlar </vt:lpstr>
      <vt:lpstr>Turizm ve Gastronomi </vt:lpstr>
      <vt:lpstr>Müşteri İlişkilerinde Robotlar </vt:lpstr>
      <vt:lpstr>Perakendecilikte Robotlar </vt:lpstr>
      <vt:lpstr>COĞRAFİ BİLGİ SİSTEMLERİ (CBS)</vt:lpstr>
      <vt:lpstr>Pazarlamada CBS’nin Kullanımı </vt:lpstr>
      <vt:lpstr>Pazarlamada CBS’nin Kullanımı</vt:lpstr>
      <vt:lpstr>GPS (Global Positioning System)</vt:lpstr>
      <vt:lpstr>Pazarlamada GPS Kullanımı </vt:lpstr>
      <vt:lpstr>RFID (Radio Frequency Identification)</vt:lpstr>
      <vt:lpstr>RFID (Radio Frequency Identification)</vt:lpstr>
      <vt:lpstr>Pazarlama Bağlamında RFID </vt:lpstr>
      <vt:lpstr>Mekânsal Pazarlama Yaklaşımı </vt:lpstr>
      <vt:lpstr>OTONOM LOJİSTİK </vt:lpstr>
      <vt:lpstr>Otomasyona Karşı Otonom </vt:lpstr>
      <vt:lpstr>Otomasyon Nedir? </vt:lpstr>
      <vt:lpstr>Otonom Nedir? </vt:lpstr>
      <vt:lpstr>Otonom Lojistikte Otomasyon İşlemleri</vt:lpstr>
      <vt:lpstr>Otonom Lojistikte Otomasyon İşlemleri</vt:lpstr>
      <vt:lpstr>Otonom Lojistikte Otomasyon İşlemleri</vt:lpstr>
      <vt:lpstr>Otonom Lojistikte Otomasyon İşlemleri</vt:lpstr>
      <vt:lpstr>ERP Sistemleri </vt:lpstr>
      <vt:lpstr>Otonom Düzeyleri</vt:lpstr>
      <vt:lpstr>OTONOM LOJİSTİK ARAÇLAR</vt:lpstr>
      <vt:lpstr>OTONOM LOJİSTİK ARAÇLAR</vt:lpstr>
      <vt:lpstr>OTONOM LOJİSTİK VE PAZARLAMA</vt:lpstr>
      <vt:lpstr>OTONOM LOJİSTİK VE PAZARLAMA</vt:lpstr>
      <vt:lpstr>AKILLI SİSTEMLER-CİHAZLAR BİLEŞENLER</vt:lpstr>
      <vt:lpstr>Sistemlerde Akıllılık Kavramı</vt:lpstr>
      <vt:lpstr>Akıllı Sistemlerin Temel Özellikleri </vt:lpstr>
      <vt:lpstr>Akıllılık Boyutları ve Seviyeleri</vt:lpstr>
      <vt:lpstr>Akıllı Sistem Konsept ve Prensipleri</vt:lpstr>
      <vt:lpstr>Akıllı Sistemlerin Bileşenleri</vt:lpstr>
      <vt:lpstr>Kullanım Alanları</vt:lpstr>
      <vt:lpstr>Ekonomik ve Sosyal Etkiler </vt:lpstr>
      <vt:lpstr>Pazarlamada Akıllılık </vt:lpstr>
      <vt:lpstr>Pazarlamada Akıllılık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ROBOTİK TEKNOLOJİ</dc:title>
  <dc:creator>Serhat Ata</dc:creator>
  <cp:lastModifiedBy>Serhat Ata</cp:lastModifiedBy>
  <cp:revision>10</cp:revision>
  <dcterms:created xsi:type="dcterms:W3CDTF">2026-02-19T07:55:00Z</dcterms:created>
  <dcterms:modified xsi:type="dcterms:W3CDTF">2026-02-19T10:07:09Z</dcterms:modified>
</cp:coreProperties>
</file>