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54" r:id="rId3"/>
    <p:sldId id="355" r:id="rId4"/>
    <p:sldId id="347" r:id="rId5"/>
    <p:sldId id="348" r:id="rId6"/>
    <p:sldId id="356" r:id="rId7"/>
    <p:sldId id="349" r:id="rId8"/>
    <p:sldId id="350" r:id="rId9"/>
    <p:sldId id="351" r:id="rId10"/>
    <p:sldId id="353" r:id="rId11"/>
    <p:sldId id="352" r:id="rId12"/>
    <p:sldId id="268" r:id="rId13"/>
    <p:sldId id="271" r:id="rId14"/>
    <p:sldId id="272" r:id="rId15"/>
    <p:sldId id="346" r:id="rId16"/>
    <p:sldId id="281" r:id="rId17"/>
    <p:sldId id="286" r:id="rId18"/>
    <p:sldId id="288" r:id="rId19"/>
    <p:sldId id="290" r:id="rId20"/>
    <p:sldId id="291" r:id="rId21"/>
    <p:sldId id="357" r:id="rId22"/>
    <p:sldId id="358" r:id="rId23"/>
    <p:sldId id="296" r:id="rId24"/>
    <p:sldId id="359" r:id="rId25"/>
    <p:sldId id="297" r:id="rId26"/>
    <p:sldId id="360" r:id="rId27"/>
    <p:sldId id="308" r:id="rId28"/>
    <p:sldId id="310" r:id="rId29"/>
    <p:sldId id="313" r:id="rId30"/>
    <p:sldId id="361" r:id="rId31"/>
    <p:sldId id="325" r:id="rId32"/>
    <p:sldId id="362" r:id="rId33"/>
    <p:sldId id="363" r:id="rId34"/>
    <p:sldId id="327" r:id="rId35"/>
    <p:sldId id="335"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9" r:id="rId51"/>
    <p:sldId id="380" r:id="rId52"/>
    <p:sldId id="381" r:id="rId53"/>
    <p:sldId id="37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A56DD26-32A4-2A43-990A-6F7E5E73786E}" type="datetimeFigureOut">
              <a:rPr lang="en-US" smtClean="0"/>
              <a:t>5/20/2019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07137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56DD26-32A4-2A43-990A-6F7E5E73786E}" type="datetimeFigureOut">
              <a:rPr lang="en-US" smtClean="0"/>
              <a:t>5/20/2019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19312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56DD26-32A4-2A43-990A-6F7E5E73786E}" type="datetimeFigureOut">
              <a:rPr lang="en-US" smtClean="0"/>
              <a:t>5/20/2019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30064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56DD26-32A4-2A43-990A-6F7E5E73786E}" type="datetimeFigureOut">
              <a:rPr lang="en-US" smtClean="0"/>
              <a:t>5/20/2019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21326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A56DD26-32A4-2A43-990A-6F7E5E73786E}" type="datetimeFigureOut">
              <a:rPr lang="en-US" smtClean="0"/>
              <a:t>5/20/2019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91250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A56DD26-32A4-2A43-990A-6F7E5E73786E}" type="datetimeFigureOut">
              <a:rPr lang="en-US" smtClean="0"/>
              <a:t>5/20/2019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06274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56DD26-32A4-2A43-990A-6F7E5E73786E}" type="datetimeFigureOut">
              <a:rPr lang="en-US" smtClean="0"/>
              <a:t>5/20/2019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51358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A56DD26-32A4-2A43-990A-6F7E5E73786E}" type="datetimeFigureOut">
              <a:rPr lang="en-US" smtClean="0"/>
              <a:t>5/20/2019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34987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A56DD26-32A4-2A43-990A-6F7E5E73786E}" type="datetimeFigureOut">
              <a:rPr lang="en-US" smtClean="0"/>
              <a:t>5/20/2019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3346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56DD26-32A4-2A43-990A-6F7E5E73786E}" type="datetimeFigureOut">
              <a:rPr lang="en-US" smtClean="0"/>
              <a:t>5/20/2019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104207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56DD26-32A4-2A43-990A-6F7E5E73786E}" type="datetimeFigureOut">
              <a:rPr lang="en-US" smtClean="0"/>
              <a:t>5/20/2019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86AF604-6CBA-6F4A-A6F6-26E48A4D0EE4}" type="slidenum">
              <a:rPr lang="en-US" smtClean="0"/>
              <a:t>‹#›</a:t>
            </a:fld>
            <a:endParaRPr lang="en-US"/>
          </a:p>
        </p:txBody>
      </p:sp>
    </p:spTree>
    <p:extLst>
      <p:ext uri="{BB962C8B-B14F-4D97-AF65-F5344CB8AC3E}">
        <p14:creationId xmlns:p14="http://schemas.microsoft.com/office/powerpoint/2010/main" val="65986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5/20/2019</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extLst>
      <p:ext uri="{BB962C8B-B14F-4D97-AF65-F5344CB8AC3E}">
        <p14:creationId xmlns:p14="http://schemas.microsoft.com/office/powerpoint/2010/main" val="508352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0"/>
          <p:cNvSpPr txBox="1"/>
          <p:nvPr/>
        </p:nvSpPr>
        <p:spPr>
          <a:xfrm>
            <a:off x="172720" y="2039797"/>
            <a:ext cx="8595360" cy="2213305"/>
          </a:xfrm>
          <a:prstGeom prst="rect">
            <a:avLst/>
          </a:prstGeom>
          <a:noFill/>
        </p:spPr>
        <p:txBody>
          <a:bodyPr wrap="square" lIns="0" tIns="0" rIns="0" bIns="0" rtlCol="0">
            <a:spAutoFit/>
          </a:bodyPr>
          <a:lstStyle/>
          <a:p>
            <a:pPr marL="0" algn="ctr">
              <a:lnSpc>
                <a:spcPct val="100000"/>
              </a:lnSpc>
            </a:pPr>
            <a:r>
              <a:rPr lang="en-US" altLang="zh-CN" sz="4400" b="1" dirty="0">
                <a:solidFill>
                  <a:srgbClr val="FF0000"/>
                </a:solidFill>
                <a:latin typeface="Calibri"/>
                <a:ea typeface="Calibri"/>
              </a:rPr>
              <a:t>ENDOKRİN</a:t>
            </a:r>
            <a:r>
              <a:rPr lang="en-US" altLang="zh-CN" sz="4400" b="1" spc="-10" dirty="0">
                <a:solidFill>
                  <a:srgbClr val="FF0000"/>
                </a:solidFill>
                <a:latin typeface="Calibri"/>
                <a:cs typeface="Calibri"/>
              </a:rPr>
              <a:t> </a:t>
            </a:r>
            <a:r>
              <a:rPr lang="en-US" altLang="zh-CN" sz="4400" b="1" dirty="0">
                <a:solidFill>
                  <a:srgbClr val="FF0000"/>
                </a:solidFill>
                <a:latin typeface="Calibri"/>
                <a:ea typeface="Calibri"/>
              </a:rPr>
              <a:t>SİSTEM</a:t>
            </a:r>
          </a:p>
          <a:p>
            <a:pPr marL="0" indent="830579" algn="ctr">
              <a:lnSpc>
                <a:spcPct val="100000"/>
              </a:lnSpc>
            </a:pPr>
            <a:r>
              <a:rPr lang="en-US" altLang="zh-CN" sz="4400" b="1" spc="-30" dirty="0">
                <a:solidFill>
                  <a:srgbClr val="FF0000"/>
                </a:solidFill>
                <a:latin typeface="Calibri"/>
                <a:ea typeface="Calibri"/>
              </a:rPr>
              <a:t>FİZYOL</a:t>
            </a:r>
            <a:r>
              <a:rPr lang="en-US" altLang="zh-CN" sz="4400" b="1" spc="-25" dirty="0">
                <a:solidFill>
                  <a:srgbClr val="FF0000"/>
                </a:solidFill>
                <a:latin typeface="Calibri"/>
                <a:ea typeface="Calibri"/>
              </a:rPr>
              <a:t>OJİSİ</a:t>
            </a:r>
          </a:p>
          <a:p>
            <a:pPr algn="ctr">
              <a:lnSpc>
                <a:spcPts val="1000"/>
              </a:lnSpc>
            </a:pPr>
            <a:endParaRPr lang="en-US" dirty="0" smtClean="0"/>
          </a:p>
          <a:p>
            <a:pPr algn="ctr">
              <a:lnSpc>
                <a:spcPts val="1000"/>
              </a:lnSpc>
            </a:pPr>
            <a:endParaRPr lang="en-US" dirty="0" smtClean="0"/>
          </a:p>
          <a:p>
            <a:pPr algn="ctr">
              <a:lnSpc>
                <a:spcPts val="1019"/>
              </a:lnSpc>
            </a:pPr>
            <a:endParaRPr lang="en-US" dirty="0" smtClean="0"/>
          </a:p>
          <a:p>
            <a:pPr marL="0" indent="53339" algn="ctr">
              <a:lnSpc>
                <a:spcPct val="100000"/>
              </a:lnSpc>
            </a:pPr>
            <a:r>
              <a:rPr lang="tr-TR" altLang="zh-CN" sz="3200" dirty="0" smtClean="0">
                <a:latin typeface="Calibri"/>
                <a:ea typeface="Calibri"/>
              </a:rPr>
              <a:t>Dr. Fuat YALMAN</a:t>
            </a:r>
            <a:endParaRPr lang="en-US" altLang="zh-CN" sz="3200" dirty="0">
              <a:latin typeface="Calibri"/>
              <a:ea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0" y="0"/>
            <a:ext cx="5288280" cy="6858000"/>
          </a:xfrm>
          <a:prstGeom prst="rect">
            <a:avLst/>
          </a:prstGeom>
        </p:spPr>
      </p:pic>
      <p:sp>
        <p:nvSpPr>
          <p:cNvPr id="2" name="TextBox 4"/>
          <p:cNvSpPr txBox="1"/>
          <p:nvPr/>
        </p:nvSpPr>
        <p:spPr>
          <a:xfrm>
            <a:off x="4949952" y="207010"/>
            <a:ext cx="3775250" cy="5814412"/>
          </a:xfrm>
          <a:prstGeom prst="rect">
            <a:avLst/>
          </a:prstGeom>
          <a:noFill/>
        </p:spPr>
        <p:txBody>
          <a:bodyPr wrap="square" lIns="0" tIns="0" rIns="0" bIns="0" rtlCol="0">
            <a:spAutoFit/>
          </a:bodyPr>
          <a:lstStyle/>
          <a:p>
            <a:pPr indent="1043685"/>
            <a:r>
              <a:rPr lang="en-US" altLang="zh-CN" sz="2500" b="1" spc="-5" dirty="0">
                <a:solidFill>
                  <a:srgbClr val="000000"/>
                </a:solidFill>
                <a:ea typeface="Calibri"/>
              </a:rPr>
              <a:t>Endokrin</a:t>
            </a:r>
            <a:r>
              <a:rPr lang="en-US" altLang="zh-CN" sz="2500" b="1" dirty="0">
                <a:solidFill>
                  <a:srgbClr val="000000"/>
                </a:solidFill>
                <a:cs typeface="Calibri"/>
              </a:rPr>
              <a:t> </a:t>
            </a:r>
            <a:r>
              <a:rPr lang="en-US" altLang="zh-CN" sz="2500" b="1" dirty="0">
                <a:solidFill>
                  <a:srgbClr val="000000"/>
                </a:solidFill>
                <a:ea typeface="Calibri"/>
              </a:rPr>
              <a:t>Bezler</a:t>
            </a:r>
          </a:p>
          <a:p>
            <a:pPr>
              <a:lnSpc>
                <a:spcPts val="1269"/>
              </a:lnSpc>
            </a:pPr>
            <a:endParaRPr lang="en-US" dirty="0" smtClean="0">
              <a:solidFill>
                <a:prstClr val="black"/>
              </a:solidFill>
            </a:endParaRPr>
          </a:p>
          <a:p>
            <a:r>
              <a:rPr lang="en-US" altLang="zh-CN" sz="1900" dirty="0">
                <a:solidFill>
                  <a:srgbClr val="0000FE"/>
                </a:solidFill>
                <a:latin typeface="Wingdings"/>
                <a:ea typeface="Wingdings"/>
              </a:rPr>
              <a:t></a:t>
            </a:r>
            <a:r>
              <a:rPr lang="en-US" altLang="zh-CN" sz="1900" spc="-430" dirty="0">
                <a:solidFill>
                  <a:srgbClr val="0000FE"/>
                </a:solidFill>
                <a:latin typeface="Wingdings"/>
                <a:cs typeface="Wingdings"/>
              </a:rPr>
              <a:t> </a:t>
            </a:r>
            <a:r>
              <a:rPr lang="en-US" altLang="zh-CN" sz="2400" dirty="0">
                <a:solidFill>
                  <a:srgbClr val="000000"/>
                </a:solidFill>
                <a:ea typeface="Calibri"/>
              </a:rPr>
              <a:t>Hipotalamus</a:t>
            </a:r>
            <a:r>
              <a:rPr lang="en-US" altLang="zh-CN" sz="2400" spc="-120" dirty="0">
                <a:solidFill>
                  <a:srgbClr val="000000"/>
                </a:solidFill>
                <a:cs typeface="Calibri"/>
              </a:rPr>
              <a:t> </a:t>
            </a:r>
            <a:r>
              <a:rPr lang="en-US" altLang="zh-CN" sz="2400" dirty="0">
                <a:solidFill>
                  <a:srgbClr val="000000"/>
                </a:solidFill>
                <a:ea typeface="Calibri"/>
              </a:rPr>
              <a:t>ve</a:t>
            </a:r>
            <a:r>
              <a:rPr lang="en-US" altLang="zh-CN" sz="2400" spc="-125" dirty="0">
                <a:solidFill>
                  <a:srgbClr val="000000"/>
                </a:solidFill>
                <a:cs typeface="Calibri"/>
              </a:rPr>
              <a:t> </a:t>
            </a:r>
            <a:r>
              <a:rPr lang="en-US" altLang="zh-CN" sz="2400" dirty="0">
                <a:solidFill>
                  <a:srgbClr val="000000"/>
                </a:solidFill>
                <a:ea typeface="Calibri"/>
              </a:rPr>
              <a:t>Hipofiz</a:t>
            </a:r>
            <a:r>
              <a:rPr lang="en-US" altLang="zh-CN" sz="2400" spc="-129" dirty="0">
                <a:solidFill>
                  <a:srgbClr val="000000"/>
                </a:solidFill>
                <a:cs typeface="Calibri"/>
              </a:rPr>
              <a:t> </a:t>
            </a:r>
            <a:r>
              <a:rPr lang="en-US" altLang="zh-CN" sz="2400" dirty="0">
                <a:solidFill>
                  <a:srgbClr val="000000"/>
                </a:solidFill>
                <a:ea typeface="Calibri"/>
              </a:rPr>
              <a:t>bezi</a:t>
            </a:r>
          </a:p>
          <a:p>
            <a:pPr>
              <a:spcBef>
                <a:spcPts val="284"/>
              </a:spcBef>
            </a:pPr>
            <a:r>
              <a:rPr lang="en-US" altLang="zh-CN" sz="1900" spc="-85" dirty="0">
                <a:solidFill>
                  <a:srgbClr val="0000FE"/>
                </a:solidFill>
                <a:latin typeface="Wingdings"/>
                <a:ea typeface="Wingdings"/>
              </a:rPr>
              <a:t></a:t>
            </a:r>
            <a:r>
              <a:rPr lang="en-US" altLang="zh-CN" sz="1900" spc="-110" dirty="0">
                <a:solidFill>
                  <a:srgbClr val="0000FE"/>
                </a:solidFill>
                <a:latin typeface="Wingdings"/>
                <a:cs typeface="Wingdings"/>
              </a:rPr>
              <a:t> </a:t>
            </a:r>
            <a:r>
              <a:rPr lang="en-US" altLang="zh-CN" sz="2400" spc="-55" dirty="0">
                <a:solidFill>
                  <a:srgbClr val="000000"/>
                </a:solidFill>
                <a:ea typeface="Calibri"/>
              </a:rPr>
              <a:t>Tiroid</a:t>
            </a:r>
            <a:r>
              <a:rPr lang="en-US" altLang="zh-CN" sz="2400" spc="-40" dirty="0">
                <a:solidFill>
                  <a:srgbClr val="000000"/>
                </a:solidFill>
                <a:cs typeface="Calibri"/>
              </a:rPr>
              <a:t> </a:t>
            </a:r>
            <a:r>
              <a:rPr lang="en-US" altLang="zh-CN" sz="2400" spc="-55" dirty="0">
                <a:solidFill>
                  <a:srgbClr val="000000"/>
                </a:solidFill>
                <a:ea typeface="Calibri"/>
              </a:rPr>
              <a:t>bezi</a:t>
            </a:r>
          </a:p>
          <a:p>
            <a:pPr>
              <a:spcBef>
                <a:spcPts val="284"/>
              </a:spcBef>
            </a:pPr>
            <a:r>
              <a:rPr lang="en-US" altLang="zh-CN" sz="1900" spc="-80" dirty="0">
                <a:solidFill>
                  <a:srgbClr val="0000FE"/>
                </a:solidFill>
                <a:latin typeface="Wingdings"/>
                <a:ea typeface="Wingdings"/>
              </a:rPr>
              <a:t></a:t>
            </a:r>
            <a:r>
              <a:rPr lang="en-US" altLang="zh-CN" sz="1900" spc="-100" dirty="0">
                <a:solidFill>
                  <a:srgbClr val="0000FE"/>
                </a:solidFill>
                <a:latin typeface="Wingdings"/>
                <a:cs typeface="Wingdings"/>
              </a:rPr>
              <a:t> </a:t>
            </a:r>
            <a:r>
              <a:rPr lang="en-US" altLang="zh-CN" sz="2400" spc="-50" dirty="0">
                <a:solidFill>
                  <a:srgbClr val="000000"/>
                </a:solidFill>
                <a:ea typeface="Calibri"/>
              </a:rPr>
              <a:t>Paratiroid</a:t>
            </a:r>
            <a:r>
              <a:rPr lang="en-US" altLang="zh-CN" sz="2400" spc="-40" dirty="0">
                <a:solidFill>
                  <a:srgbClr val="000000"/>
                </a:solidFill>
                <a:cs typeface="Calibri"/>
              </a:rPr>
              <a:t> </a:t>
            </a:r>
            <a:r>
              <a:rPr lang="en-US" altLang="zh-CN" sz="2400" spc="-50" dirty="0">
                <a:solidFill>
                  <a:srgbClr val="000000"/>
                </a:solidFill>
                <a:ea typeface="Calibri"/>
              </a:rPr>
              <a:t>bezi</a:t>
            </a:r>
          </a:p>
          <a:p>
            <a:pPr>
              <a:spcBef>
                <a:spcPts val="290"/>
              </a:spcBef>
            </a:pPr>
            <a:r>
              <a:rPr lang="en-US" altLang="zh-CN" sz="1900" dirty="0">
                <a:solidFill>
                  <a:srgbClr val="0000FE"/>
                </a:solidFill>
                <a:latin typeface="Wingdings"/>
                <a:ea typeface="Wingdings"/>
              </a:rPr>
              <a:t></a:t>
            </a:r>
            <a:r>
              <a:rPr lang="en-US" altLang="zh-CN" sz="1900" spc="-494" dirty="0">
                <a:solidFill>
                  <a:srgbClr val="0000FE"/>
                </a:solidFill>
                <a:latin typeface="Wingdings"/>
                <a:cs typeface="Wingdings"/>
              </a:rPr>
              <a:t> </a:t>
            </a:r>
            <a:r>
              <a:rPr lang="en-US" altLang="zh-CN" sz="2400" dirty="0">
                <a:solidFill>
                  <a:srgbClr val="000000"/>
                </a:solidFill>
                <a:ea typeface="Calibri"/>
              </a:rPr>
              <a:t>Böbrek</a:t>
            </a:r>
            <a:r>
              <a:rPr lang="en-US" altLang="zh-CN" sz="2400" spc="-139" dirty="0">
                <a:solidFill>
                  <a:srgbClr val="000000"/>
                </a:solidFill>
                <a:cs typeface="Calibri"/>
              </a:rPr>
              <a:t> </a:t>
            </a:r>
            <a:r>
              <a:rPr lang="en-US" altLang="zh-CN" sz="2400" dirty="0">
                <a:solidFill>
                  <a:srgbClr val="000000"/>
                </a:solidFill>
                <a:ea typeface="Calibri"/>
              </a:rPr>
              <a:t>üstü</a:t>
            </a:r>
            <a:r>
              <a:rPr lang="en-US" altLang="zh-CN" sz="2400" spc="-150" dirty="0">
                <a:solidFill>
                  <a:srgbClr val="000000"/>
                </a:solidFill>
                <a:cs typeface="Calibri"/>
              </a:rPr>
              <a:t> </a:t>
            </a:r>
            <a:r>
              <a:rPr lang="en-US" altLang="zh-CN" sz="2400" dirty="0">
                <a:solidFill>
                  <a:srgbClr val="000000"/>
                </a:solidFill>
                <a:ea typeface="Calibri"/>
              </a:rPr>
              <a:t>bezleri</a:t>
            </a:r>
          </a:p>
          <a:p>
            <a:pPr>
              <a:spcBef>
                <a:spcPts val="284"/>
              </a:spcBef>
            </a:pPr>
            <a:r>
              <a:rPr lang="en-US" altLang="zh-CN" sz="1900" spc="-10" dirty="0">
                <a:solidFill>
                  <a:srgbClr val="0000FE"/>
                </a:solidFill>
                <a:latin typeface="Wingdings"/>
                <a:ea typeface="Wingdings"/>
              </a:rPr>
              <a:t></a:t>
            </a:r>
            <a:r>
              <a:rPr lang="en-US" altLang="zh-CN" sz="1900" spc="-735" dirty="0">
                <a:solidFill>
                  <a:srgbClr val="0000FE"/>
                </a:solidFill>
                <a:latin typeface="Wingdings"/>
                <a:cs typeface="Wingdings"/>
              </a:rPr>
              <a:t> </a:t>
            </a:r>
            <a:r>
              <a:rPr lang="en-US" altLang="zh-CN" sz="2400" spc="-5" dirty="0">
                <a:solidFill>
                  <a:srgbClr val="000000"/>
                </a:solidFill>
                <a:ea typeface="Calibri"/>
              </a:rPr>
              <a:t>Pankreas</a:t>
            </a:r>
          </a:p>
          <a:p>
            <a:pPr>
              <a:spcBef>
                <a:spcPts val="284"/>
              </a:spcBef>
            </a:pPr>
            <a:r>
              <a:rPr lang="en-US" altLang="zh-CN" sz="1900" spc="-45" dirty="0">
                <a:solidFill>
                  <a:srgbClr val="0000FE"/>
                </a:solidFill>
                <a:latin typeface="Wingdings"/>
                <a:ea typeface="Wingdings"/>
              </a:rPr>
              <a:t></a:t>
            </a:r>
            <a:r>
              <a:rPr lang="en-US" altLang="zh-CN" sz="1900" spc="-44" dirty="0">
                <a:solidFill>
                  <a:srgbClr val="0000FE"/>
                </a:solidFill>
                <a:latin typeface="Wingdings"/>
                <a:cs typeface="Wingdings"/>
              </a:rPr>
              <a:t> </a:t>
            </a:r>
            <a:r>
              <a:rPr lang="en-US" altLang="zh-CN" sz="2400" spc="-30" dirty="0">
                <a:solidFill>
                  <a:srgbClr val="000000"/>
                </a:solidFill>
                <a:ea typeface="Calibri"/>
              </a:rPr>
              <a:t>Gonadlar-</a:t>
            </a:r>
            <a:r>
              <a:rPr lang="en-US" altLang="zh-CN" sz="2400" spc="-25" dirty="0">
                <a:solidFill>
                  <a:srgbClr val="000000"/>
                </a:solidFill>
                <a:ea typeface="Calibri"/>
              </a:rPr>
              <a:t>cinsiyet</a:t>
            </a:r>
            <a:r>
              <a:rPr lang="en-US" altLang="zh-CN" sz="2400" spc="-10" dirty="0">
                <a:solidFill>
                  <a:srgbClr val="000000"/>
                </a:solidFill>
                <a:cs typeface="Calibri"/>
              </a:rPr>
              <a:t> </a:t>
            </a:r>
            <a:r>
              <a:rPr lang="en-US" altLang="zh-CN" sz="2400" spc="-30" dirty="0">
                <a:solidFill>
                  <a:srgbClr val="000000"/>
                </a:solidFill>
                <a:ea typeface="Calibri"/>
              </a:rPr>
              <a:t>bezleri</a:t>
            </a:r>
          </a:p>
          <a:p>
            <a:pPr>
              <a:spcBef>
                <a:spcPts val="284"/>
              </a:spcBef>
            </a:pPr>
            <a:r>
              <a:rPr lang="en-US" altLang="zh-CN" sz="1900" dirty="0">
                <a:solidFill>
                  <a:srgbClr val="0000FE"/>
                </a:solidFill>
                <a:latin typeface="Wingdings"/>
                <a:ea typeface="Wingdings"/>
              </a:rPr>
              <a:t></a:t>
            </a:r>
            <a:r>
              <a:rPr lang="en-US" altLang="zh-CN" sz="1900" spc="-725" dirty="0">
                <a:solidFill>
                  <a:srgbClr val="0000FE"/>
                </a:solidFill>
                <a:latin typeface="Wingdings"/>
                <a:cs typeface="Wingdings"/>
              </a:rPr>
              <a:t> </a:t>
            </a:r>
            <a:r>
              <a:rPr lang="en-US" altLang="zh-CN" sz="2400" i="1" dirty="0">
                <a:solidFill>
                  <a:srgbClr val="000000"/>
                </a:solidFill>
                <a:ea typeface="Calibri"/>
              </a:rPr>
              <a:t>Diğerleri</a:t>
            </a:r>
          </a:p>
          <a:p>
            <a:pPr indent="457453">
              <a:spcBef>
                <a:spcPts val="290"/>
              </a:spcBef>
            </a:pPr>
            <a:r>
              <a:rPr lang="en-US" altLang="zh-CN" sz="1200" spc="-5" dirty="0">
                <a:solidFill>
                  <a:srgbClr val="1E477B"/>
                </a:solidFill>
                <a:latin typeface="Wingdings"/>
                <a:ea typeface="Wingdings"/>
              </a:rPr>
              <a:t></a:t>
            </a:r>
            <a:r>
              <a:rPr lang="en-US" altLang="zh-CN" sz="1200" spc="170" dirty="0">
                <a:solidFill>
                  <a:srgbClr val="1E477B"/>
                </a:solidFill>
                <a:latin typeface="Wingdings"/>
                <a:cs typeface="Wingdings"/>
              </a:rPr>
              <a:t> </a:t>
            </a:r>
            <a:r>
              <a:rPr lang="en-US" altLang="zh-CN" sz="2400" i="1" spc="-5" dirty="0">
                <a:solidFill>
                  <a:srgbClr val="000000"/>
                </a:solidFill>
                <a:ea typeface="Calibri"/>
              </a:rPr>
              <a:t>Böbrekler</a:t>
            </a:r>
          </a:p>
          <a:p>
            <a:pPr indent="457453">
              <a:spcBef>
                <a:spcPts val="284"/>
              </a:spcBef>
            </a:pPr>
            <a:r>
              <a:rPr lang="en-US" altLang="zh-CN" sz="1200" i="1" dirty="0">
                <a:solidFill>
                  <a:srgbClr val="1E477B"/>
                </a:solidFill>
                <a:latin typeface="Wingdings"/>
                <a:ea typeface="Wingdings"/>
              </a:rPr>
              <a:t></a:t>
            </a:r>
            <a:r>
              <a:rPr lang="en-US" altLang="zh-CN" sz="1200" i="1" dirty="0">
                <a:solidFill>
                  <a:srgbClr val="1E477B"/>
                </a:solidFill>
                <a:latin typeface="Wingdings"/>
                <a:cs typeface="Wingdings"/>
              </a:rPr>
              <a:t> </a:t>
            </a:r>
            <a:r>
              <a:rPr lang="en-US" altLang="zh-CN" sz="2400" i="1" dirty="0">
                <a:solidFill>
                  <a:srgbClr val="000000"/>
                </a:solidFill>
                <a:ea typeface="Calibri"/>
              </a:rPr>
              <a:t>Pineal</a:t>
            </a:r>
            <a:r>
              <a:rPr lang="en-US" altLang="zh-CN" sz="2400" i="1" spc="129" dirty="0">
                <a:solidFill>
                  <a:srgbClr val="000000"/>
                </a:solidFill>
                <a:cs typeface="Calibri"/>
              </a:rPr>
              <a:t> </a:t>
            </a:r>
            <a:r>
              <a:rPr lang="en-US" altLang="zh-CN" sz="2400" i="1" dirty="0">
                <a:solidFill>
                  <a:srgbClr val="000000"/>
                </a:solidFill>
                <a:ea typeface="Calibri"/>
              </a:rPr>
              <a:t>bez</a:t>
            </a:r>
          </a:p>
          <a:p>
            <a:pPr indent="457453">
              <a:spcBef>
                <a:spcPts val="284"/>
              </a:spcBef>
            </a:pPr>
            <a:r>
              <a:rPr lang="en-US" altLang="zh-CN" sz="1200" i="1" dirty="0">
                <a:solidFill>
                  <a:srgbClr val="1E477B"/>
                </a:solidFill>
                <a:latin typeface="Wingdings"/>
                <a:ea typeface="Wingdings"/>
              </a:rPr>
              <a:t></a:t>
            </a:r>
            <a:r>
              <a:rPr lang="en-US" altLang="zh-CN" sz="1200" i="1" dirty="0">
                <a:solidFill>
                  <a:srgbClr val="1E477B"/>
                </a:solidFill>
                <a:latin typeface="Wingdings"/>
                <a:cs typeface="Wingdings"/>
              </a:rPr>
              <a:t> </a:t>
            </a:r>
            <a:r>
              <a:rPr lang="en-US" altLang="zh-CN" sz="2400" i="1" dirty="0">
                <a:solidFill>
                  <a:srgbClr val="000000"/>
                </a:solidFill>
                <a:ea typeface="Calibri"/>
              </a:rPr>
              <a:t>Timus</a:t>
            </a:r>
            <a:r>
              <a:rPr lang="en-US" altLang="zh-CN" sz="2400" i="1" spc="120" dirty="0">
                <a:solidFill>
                  <a:srgbClr val="000000"/>
                </a:solidFill>
                <a:cs typeface="Calibri"/>
              </a:rPr>
              <a:t> </a:t>
            </a:r>
            <a:r>
              <a:rPr lang="en-US" altLang="zh-CN" sz="2400" i="1" dirty="0">
                <a:solidFill>
                  <a:srgbClr val="000000"/>
                </a:solidFill>
                <a:ea typeface="Calibri"/>
              </a:rPr>
              <a:t>bezi</a:t>
            </a:r>
          </a:p>
          <a:p>
            <a:pPr indent="457453">
              <a:spcBef>
                <a:spcPts val="290"/>
              </a:spcBef>
            </a:pPr>
            <a:r>
              <a:rPr lang="en-US" altLang="zh-CN" sz="1200" i="1" spc="-10" dirty="0">
                <a:solidFill>
                  <a:srgbClr val="1E477B"/>
                </a:solidFill>
                <a:latin typeface="Wingdings"/>
                <a:ea typeface="Wingdings"/>
              </a:rPr>
              <a:t></a:t>
            </a:r>
            <a:r>
              <a:rPr lang="en-US" altLang="zh-CN" sz="1200" i="1" spc="164" dirty="0">
                <a:solidFill>
                  <a:srgbClr val="1E477B"/>
                </a:solidFill>
                <a:latin typeface="Wingdings"/>
                <a:cs typeface="Wingdings"/>
              </a:rPr>
              <a:t> </a:t>
            </a:r>
            <a:r>
              <a:rPr lang="en-US" altLang="zh-CN" sz="2400" i="1" spc="-10" dirty="0">
                <a:solidFill>
                  <a:srgbClr val="000000"/>
                </a:solidFill>
                <a:ea typeface="Calibri"/>
              </a:rPr>
              <a:t>Kalp</a:t>
            </a:r>
          </a:p>
          <a:p>
            <a:pPr indent="457453">
              <a:spcBef>
                <a:spcPts val="284"/>
              </a:spcBef>
            </a:pPr>
            <a:r>
              <a:rPr lang="en-US" altLang="zh-CN" sz="1200" i="1" dirty="0">
                <a:solidFill>
                  <a:srgbClr val="1E477B"/>
                </a:solidFill>
                <a:latin typeface="Wingdings"/>
                <a:ea typeface="Wingdings"/>
              </a:rPr>
              <a:t></a:t>
            </a:r>
            <a:r>
              <a:rPr lang="en-US" altLang="zh-CN" sz="1200" i="1" dirty="0">
                <a:solidFill>
                  <a:srgbClr val="1E477B"/>
                </a:solidFill>
                <a:latin typeface="Wingdings"/>
                <a:cs typeface="Wingdings"/>
              </a:rPr>
              <a:t> </a:t>
            </a:r>
            <a:r>
              <a:rPr lang="en-US" altLang="zh-CN" sz="2400" i="1" dirty="0">
                <a:solidFill>
                  <a:srgbClr val="000000"/>
                </a:solidFill>
                <a:ea typeface="Calibri"/>
              </a:rPr>
              <a:t>Sindirim</a:t>
            </a:r>
            <a:r>
              <a:rPr lang="en-US" altLang="zh-CN" sz="2400" i="1" spc="104" dirty="0">
                <a:solidFill>
                  <a:srgbClr val="000000"/>
                </a:solidFill>
                <a:cs typeface="Calibri"/>
              </a:rPr>
              <a:t> </a:t>
            </a:r>
            <a:r>
              <a:rPr lang="en-US" altLang="zh-CN" sz="2400" i="1" dirty="0">
                <a:solidFill>
                  <a:srgbClr val="000000"/>
                </a:solidFill>
                <a:ea typeface="Calibri"/>
              </a:rPr>
              <a:t>kanalı</a:t>
            </a:r>
          </a:p>
          <a:p>
            <a:pPr indent="457453">
              <a:spcBef>
                <a:spcPts val="284"/>
              </a:spcBef>
            </a:pPr>
            <a:r>
              <a:rPr lang="en-US" altLang="zh-CN" sz="1200" i="1" spc="-5" dirty="0">
                <a:solidFill>
                  <a:srgbClr val="1E477B"/>
                </a:solidFill>
                <a:latin typeface="Wingdings"/>
                <a:ea typeface="Wingdings"/>
              </a:rPr>
              <a:t></a:t>
            </a:r>
            <a:r>
              <a:rPr lang="en-US" altLang="zh-CN" sz="1200" i="1" spc="150" dirty="0">
                <a:solidFill>
                  <a:srgbClr val="1E477B"/>
                </a:solidFill>
                <a:latin typeface="Wingdings"/>
                <a:cs typeface="Wingdings"/>
              </a:rPr>
              <a:t> </a:t>
            </a:r>
            <a:r>
              <a:rPr lang="en-US" altLang="zh-CN" sz="2400" i="1" spc="-5" dirty="0">
                <a:solidFill>
                  <a:srgbClr val="000000"/>
                </a:solidFill>
                <a:ea typeface="Calibri"/>
              </a:rPr>
              <a:t>Plasenta</a:t>
            </a:r>
          </a:p>
        </p:txBody>
      </p:sp>
    </p:spTree>
    <p:extLst>
      <p:ext uri="{BB962C8B-B14F-4D97-AF65-F5344CB8AC3E}">
        <p14:creationId xmlns:p14="http://schemas.microsoft.com/office/powerpoint/2010/main" val="92321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883920"/>
            <a:ext cx="8585200" cy="5577840"/>
          </a:xfrm>
        </p:spPr>
        <p:txBody>
          <a:bodyPr/>
          <a:lstStyle/>
          <a:p>
            <a:r>
              <a:rPr lang="tr-TR" dirty="0" smtClean="0">
                <a:solidFill>
                  <a:srgbClr val="00B0F0"/>
                </a:solidFill>
              </a:rPr>
              <a:t>DİKKAT!!</a:t>
            </a:r>
          </a:p>
          <a:p>
            <a:r>
              <a:rPr lang="tr-TR" dirty="0" smtClean="0">
                <a:solidFill>
                  <a:srgbClr val="00B050"/>
                </a:solidFill>
              </a:rPr>
              <a:t>Hormonlar  </a:t>
            </a:r>
            <a:r>
              <a:rPr lang="tr-TR" dirty="0">
                <a:solidFill>
                  <a:srgbClr val="00B050"/>
                </a:solidFill>
              </a:rPr>
              <a:t>doktor  kontrolü  dışında  ilaç  olarak  alınırsa  bunlar vücudun   kimyasal   mekanizmasında   ciddi   dengesizliklere   neden   olabilir   ve   bu dengesizlikler  çok  vahim  hastalıkların  gelişmesine  sebep  </a:t>
            </a:r>
            <a:r>
              <a:rPr lang="tr-TR" dirty="0" smtClean="0">
                <a:solidFill>
                  <a:srgbClr val="00B050"/>
                </a:solidFill>
              </a:rPr>
              <a:t>olur.</a:t>
            </a:r>
          </a:p>
          <a:p>
            <a:r>
              <a:rPr lang="tr-TR" dirty="0" smtClean="0">
                <a:solidFill>
                  <a:srgbClr val="00B050"/>
                </a:solidFill>
              </a:rPr>
              <a:t>Hormonlar  </a:t>
            </a:r>
            <a:r>
              <a:rPr lang="tr-TR" dirty="0">
                <a:solidFill>
                  <a:srgbClr val="00B050"/>
                </a:solidFill>
              </a:rPr>
              <a:t>yalnızca doktorun sürekli kontrolü altında </a:t>
            </a:r>
            <a:r>
              <a:rPr lang="tr-TR" dirty="0" smtClean="0">
                <a:solidFill>
                  <a:srgbClr val="00B050"/>
                </a:solidFill>
              </a:rPr>
              <a:t>alınabilir </a:t>
            </a:r>
            <a:r>
              <a:rPr lang="tr-TR" dirty="0">
                <a:solidFill>
                  <a:srgbClr val="00B050"/>
                </a:solidFill>
              </a:rPr>
              <a:t>ve doktor, dozajların ayarını tespit etmek için sık sık testlere başvurur.</a:t>
            </a:r>
          </a:p>
        </p:txBody>
      </p:sp>
    </p:spTree>
    <p:extLst>
      <p:ext uri="{BB962C8B-B14F-4D97-AF65-F5344CB8AC3E}">
        <p14:creationId xmlns:p14="http://schemas.microsoft.com/office/powerpoint/2010/main" val="18992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p:nvPr/>
        </p:nvSpPr>
        <p:spPr>
          <a:xfrm>
            <a:off x="274320" y="377063"/>
            <a:ext cx="8686800" cy="6012800"/>
          </a:xfrm>
          <a:prstGeom prst="rect">
            <a:avLst/>
          </a:prstGeom>
          <a:noFill/>
        </p:spPr>
        <p:txBody>
          <a:bodyPr wrap="square" lIns="0" tIns="0" rIns="0" bIns="0" rtlCol="0">
            <a:spAutoFit/>
          </a:bodyPr>
          <a:lstStyle/>
          <a:p>
            <a:pPr>
              <a:lnSpc>
                <a:spcPts val="744"/>
              </a:lnSpc>
            </a:pPr>
            <a:endParaRPr lang="tr-TR" dirty="0" smtClean="0"/>
          </a:p>
          <a:p>
            <a:pPr>
              <a:lnSpc>
                <a:spcPts val="744"/>
              </a:lnSpc>
            </a:pPr>
            <a:endParaRPr lang="en-US" dirty="0" smtClean="0"/>
          </a:p>
          <a:p>
            <a:pPr algn="ctr" hangingPunct="0">
              <a:lnSpc>
                <a:spcPct val="103333"/>
              </a:lnSpc>
            </a:pPr>
            <a:r>
              <a:rPr lang="tr-TR" altLang="zh-CN" sz="3200" b="1" dirty="0" smtClean="0">
                <a:solidFill>
                  <a:srgbClr val="FF0000"/>
                </a:solidFill>
                <a:ea typeface="Calibri"/>
              </a:rPr>
              <a:t>1. HİPOFİZ BEZİ VE HORMONLARI</a:t>
            </a:r>
          </a:p>
          <a:p>
            <a:pPr algn="ctr" hangingPunct="0">
              <a:lnSpc>
                <a:spcPct val="103333"/>
              </a:lnSpc>
            </a:pPr>
            <a:endParaRPr lang="tr-TR" altLang="zh-CN" sz="2800" b="1" dirty="0" smtClean="0">
              <a:solidFill>
                <a:srgbClr val="000000"/>
              </a:solidFill>
              <a:ea typeface="Calibri"/>
            </a:endParaRPr>
          </a:p>
          <a:p>
            <a:pPr marL="457200" indent="-457200" hangingPunct="0">
              <a:lnSpc>
                <a:spcPct val="103333"/>
              </a:lnSpc>
              <a:buFont typeface="Arial" panose="020B0604020202020204" pitchFamily="34" charset="0"/>
              <a:buChar char="•"/>
            </a:pPr>
            <a:r>
              <a:rPr lang="en-US" altLang="zh-CN" sz="2800" dirty="0" err="1" smtClean="0">
                <a:solidFill>
                  <a:srgbClr val="000000"/>
                </a:solidFill>
                <a:ea typeface="Calibri"/>
              </a:rPr>
              <a:t>Beyinde</a:t>
            </a:r>
            <a:r>
              <a:rPr lang="en-US" altLang="zh-CN" sz="2800" dirty="0" smtClean="0">
                <a:solidFill>
                  <a:srgbClr val="000000"/>
                </a:solidFill>
                <a:ea typeface="Calibri"/>
              </a:rPr>
              <a:t> </a:t>
            </a:r>
            <a:r>
              <a:rPr lang="en-US" altLang="zh-CN" sz="2800" dirty="0" err="1">
                <a:solidFill>
                  <a:srgbClr val="000000"/>
                </a:solidFill>
                <a:ea typeface="Calibri"/>
              </a:rPr>
              <a:t>hipotalamusun</a:t>
            </a:r>
            <a:r>
              <a:rPr lang="en-US" altLang="zh-CN" sz="2800" dirty="0">
                <a:solidFill>
                  <a:srgbClr val="000000"/>
                </a:solidFill>
                <a:ea typeface="Calibri"/>
              </a:rPr>
              <a:t> </a:t>
            </a:r>
            <a:r>
              <a:rPr lang="en-US" altLang="zh-CN" sz="2800" dirty="0" err="1">
                <a:solidFill>
                  <a:srgbClr val="000000"/>
                </a:solidFill>
                <a:ea typeface="Calibri"/>
              </a:rPr>
              <a:t>hemen</a:t>
            </a:r>
            <a:r>
              <a:rPr lang="en-US" altLang="zh-CN" sz="2800" dirty="0">
                <a:solidFill>
                  <a:srgbClr val="000000"/>
                </a:solidFill>
                <a:ea typeface="Calibri"/>
              </a:rPr>
              <a:t> </a:t>
            </a:r>
            <a:r>
              <a:rPr lang="en-US" altLang="zh-CN" sz="2800" dirty="0" err="1">
                <a:solidFill>
                  <a:srgbClr val="000000"/>
                </a:solidFill>
                <a:ea typeface="Calibri"/>
              </a:rPr>
              <a:t>altında</a:t>
            </a:r>
            <a:r>
              <a:rPr lang="en-US" altLang="zh-CN" sz="2800" dirty="0">
                <a:solidFill>
                  <a:srgbClr val="000000"/>
                </a:solidFill>
                <a:ea typeface="Calibri"/>
              </a:rPr>
              <a:t> </a:t>
            </a:r>
            <a:r>
              <a:rPr lang="en-US" altLang="zh-CN" sz="2800" dirty="0" err="1" smtClean="0">
                <a:solidFill>
                  <a:srgbClr val="000000"/>
                </a:solidFill>
                <a:ea typeface="Calibri"/>
              </a:rPr>
              <a:t>bulunur</a:t>
            </a:r>
            <a:r>
              <a:rPr lang="en-US" altLang="zh-CN" sz="2800" dirty="0" smtClean="0">
                <a:solidFill>
                  <a:srgbClr val="000000"/>
                </a:solidFill>
                <a:ea typeface="Calibri"/>
              </a:rPr>
              <a:t>.</a:t>
            </a:r>
            <a:r>
              <a:rPr lang="tr-TR" altLang="zh-CN" sz="2800" dirty="0" smtClean="0">
                <a:solidFill>
                  <a:srgbClr val="000000"/>
                </a:solidFill>
                <a:ea typeface="Calibri"/>
              </a:rPr>
              <a:t> </a:t>
            </a:r>
            <a:r>
              <a:rPr lang="en-US" altLang="zh-CN" sz="2800" dirty="0" err="1" smtClean="0">
                <a:solidFill>
                  <a:srgbClr val="000000"/>
                </a:solidFill>
                <a:ea typeface="Calibri"/>
              </a:rPr>
              <a:t>İki</a:t>
            </a:r>
            <a:r>
              <a:rPr lang="en-US" altLang="zh-CN" sz="2800" dirty="0" smtClean="0">
                <a:solidFill>
                  <a:srgbClr val="000000"/>
                </a:solidFill>
                <a:ea typeface="Calibri"/>
              </a:rPr>
              <a:t> </a:t>
            </a:r>
            <a:r>
              <a:rPr lang="en-US" altLang="zh-CN" sz="2800" dirty="0" err="1">
                <a:solidFill>
                  <a:srgbClr val="000000"/>
                </a:solidFill>
                <a:ea typeface="Calibri"/>
              </a:rPr>
              <a:t>ayrı</a:t>
            </a:r>
            <a:r>
              <a:rPr lang="en-US" altLang="zh-CN" sz="2800" dirty="0">
                <a:solidFill>
                  <a:srgbClr val="000000"/>
                </a:solidFill>
                <a:ea typeface="Calibri"/>
              </a:rPr>
              <a:t> </a:t>
            </a:r>
            <a:r>
              <a:rPr lang="en-US" altLang="zh-CN" sz="2800" dirty="0" err="1">
                <a:solidFill>
                  <a:srgbClr val="000000"/>
                </a:solidFill>
                <a:ea typeface="Calibri"/>
              </a:rPr>
              <a:t>lobtan</a:t>
            </a:r>
            <a:r>
              <a:rPr lang="en-US" altLang="zh-CN" sz="2800" dirty="0">
                <a:solidFill>
                  <a:srgbClr val="000000"/>
                </a:solidFill>
                <a:ea typeface="Calibri"/>
              </a:rPr>
              <a:t> </a:t>
            </a:r>
            <a:r>
              <a:rPr lang="en-US" altLang="zh-CN" sz="2800" dirty="0" err="1">
                <a:solidFill>
                  <a:srgbClr val="000000"/>
                </a:solidFill>
                <a:ea typeface="Calibri"/>
              </a:rPr>
              <a:t>oluşmuştur</a:t>
            </a:r>
            <a:r>
              <a:rPr lang="en-US" altLang="zh-CN" sz="2800" dirty="0" smtClean="0">
                <a:solidFill>
                  <a:srgbClr val="000000"/>
                </a:solidFill>
                <a:ea typeface="Calibri"/>
              </a:rPr>
              <a:t>;</a:t>
            </a:r>
            <a:endParaRPr lang="tr-TR" altLang="zh-CN" sz="2800" dirty="0" smtClean="0">
              <a:solidFill>
                <a:srgbClr val="000000"/>
              </a:solidFill>
              <a:ea typeface="Calibri"/>
            </a:endParaRPr>
          </a:p>
          <a:p>
            <a:pPr marL="457200" indent="-457200" hangingPunct="0">
              <a:lnSpc>
                <a:spcPct val="103333"/>
              </a:lnSpc>
              <a:buFont typeface="Arial" panose="020B0604020202020204" pitchFamily="34" charset="0"/>
              <a:buChar char="•"/>
            </a:pPr>
            <a:r>
              <a:rPr lang="en-US" altLang="zh-CN" sz="2800" dirty="0" err="1" smtClean="0">
                <a:solidFill>
                  <a:srgbClr val="7030A0"/>
                </a:solidFill>
                <a:ea typeface="Calibri"/>
              </a:rPr>
              <a:t>Vücudun</a:t>
            </a:r>
            <a:r>
              <a:rPr lang="en-US" altLang="zh-CN" sz="2800" dirty="0" smtClean="0">
                <a:solidFill>
                  <a:srgbClr val="7030A0"/>
                </a:solidFill>
                <a:ea typeface="Calibri"/>
              </a:rPr>
              <a:t>  </a:t>
            </a:r>
            <a:r>
              <a:rPr lang="en-US" altLang="zh-CN" sz="2800" dirty="0" err="1">
                <a:solidFill>
                  <a:srgbClr val="7030A0"/>
                </a:solidFill>
                <a:ea typeface="Calibri"/>
              </a:rPr>
              <a:t>uzun</a:t>
            </a:r>
            <a:r>
              <a:rPr lang="en-US" altLang="zh-CN" sz="2800" dirty="0">
                <a:solidFill>
                  <a:srgbClr val="7030A0"/>
                </a:solidFill>
                <a:ea typeface="Calibri"/>
              </a:rPr>
              <a:t>  </a:t>
            </a:r>
            <a:r>
              <a:rPr lang="en-US" altLang="zh-CN" sz="2800" dirty="0" err="1">
                <a:solidFill>
                  <a:srgbClr val="7030A0"/>
                </a:solidFill>
                <a:ea typeface="Calibri"/>
              </a:rPr>
              <a:t>dönemli</a:t>
            </a:r>
            <a:r>
              <a:rPr lang="en-US" altLang="zh-CN" sz="2800" dirty="0">
                <a:solidFill>
                  <a:srgbClr val="7030A0"/>
                </a:solidFill>
                <a:ea typeface="Calibri"/>
              </a:rPr>
              <a:t>  </a:t>
            </a:r>
            <a:r>
              <a:rPr lang="en-US" altLang="zh-CN" sz="2800" dirty="0" err="1">
                <a:solidFill>
                  <a:srgbClr val="7030A0"/>
                </a:solidFill>
                <a:ea typeface="Calibri"/>
              </a:rPr>
              <a:t>büyüme</a:t>
            </a:r>
            <a:r>
              <a:rPr lang="en-US" altLang="zh-CN" sz="2800" dirty="0">
                <a:solidFill>
                  <a:srgbClr val="7030A0"/>
                </a:solidFill>
                <a:ea typeface="Calibri"/>
              </a:rPr>
              <a:t>,  </a:t>
            </a:r>
            <a:r>
              <a:rPr lang="en-US" altLang="zh-CN" sz="2800" dirty="0" err="1">
                <a:solidFill>
                  <a:srgbClr val="7030A0"/>
                </a:solidFill>
                <a:ea typeface="Calibri"/>
              </a:rPr>
              <a:t>günlük</a:t>
            </a:r>
            <a:r>
              <a:rPr lang="en-US" altLang="zh-CN" sz="2800" dirty="0">
                <a:solidFill>
                  <a:srgbClr val="7030A0"/>
                </a:solidFill>
                <a:ea typeface="Calibri"/>
              </a:rPr>
              <a:t>  </a:t>
            </a:r>
            <a:r>
              <a:rPr lang="en-US" altLang="zh-CN" sz="2800" dirty="0" err="1">
                <a:solidFill>
                  <a:srgbClr val="7030A0"/>
                </a:solidFill>
                <a:ea typeface="Calibri"/>
              </a:rPr>
              <a:t>fonksiyonları</a:t>
            </a:r>
            <a:r>
              <a:rPr lang="en-US" altLang="zh-CN" sz="2800" dirty="0">
                <a:solidFill>
                  <a:srgbClr val="7030A0"/>
                </a:solidFill>
                <a:ea typeface="Calibri"/>
              </a:rPr>
              <a:t>  </a:t>
            </a:r>
            <a:r>
              <a:rPr lang="en-US" altLang="zh-CN" sz="2800" dirty="0" err="1">
                <a:solidFill>
                  <a:srgbClr val="7030A0"/>
                </a:solidFill>
                <a:ea typeface="Calibri"/>
              </a:rPr>
              <a:t>ve</a:t>
            </a:r>
            <a:r>
              <a:rPr lang="en-US" altLang="zh-CN" sz="2800" dirty="0">
                <a:solidFill>
                  <a:srgbClr val="7030A0"/>
                </a:solidFill>
                <a:ea typeface="Calibri"/>
              </a:rPr>
              <a:t>  </a:t>
            </a:r>
            <a:r>
              <a:rPr lang="en-US" altLang="zh-CN" sz="2800" dirty="0" err="1">
                <a:solidFill>
                  <a:srgbClr val="7030A0"/>
                </a:solidFill>
                <a:ea typeface="Calibri"/>
              </a:rPr>
              <a:t>üretkenlik</a:t>
            </a:r>
            <a:r>
              <a:rPr lang="en-US" altLang="zh-CN" sz="2800" dirty="0">
                <a:solidFill>
                  <a:srgbClr val="7030A0"/>
                </a:solidFill>
                <a:ea typeface="Calibri"/>
              </a:rPr>
              <a:t> </a:t>
            </a:r>
            <a:r>
              <a:rPr lang="en-US" altLang="zh-CN" sz="2800" dirty="0" err="1">
                <a:solidFill>
                  <a:srgbClr val="7030A0"/>
                </a:solidFill>
                <a:ea typeface="Calibri"/>
              </a:rPr>
              <a:t>yetenekleri</a:t>
            </a:r>
            <a:r>
              <a:rPr lang="en-US" altLang="zh-CN" sz="2800" dirty="0">
                <a:solidFill>
                  <a:srgbClr val="7030A0"/>
                </a:solidFill>
                <a:ea typeface="Calibri"/>
              </a:rPr>
              <a:t> </a:t>
            </a:r>
            <a:r>
              <a:rPr lang="en-US" altLang="zh-CN" sz="2800" dirty="0" err="1">
                <a:solidFill>
                  <a:srgbClr val="7030A0"/>
                </a:solidFill>
                <a:ea typeface="Calibri"/>
              </a:rPr>
              <a:t>ile</a:t>
            </a:r>
            <a:r>
              <a:rPr lang="en-US" altLang="zh-CN" sz="2800" dirty="0">
                <a:solidFill>
                  <a:srgbClr val="7030A0"/>
                </a:solidFill>
                <a:ea typeface="Calibri"/>
              </a:rPr>
              <a:t> </a:t>
            </a:r>
            <a:r>
              <a:rPr lang="en-US" altLang="zh-CN" sz="2800" dirty="0" err="1">
                <a:solidFill>
                  <a:srgbClr val="7030A0"/>
                </a:solidFill>
                <a:ea typeface="Calibri"/>
              </a:rPr>
              <a:t>ilişkili</a:t>
            </a:r>
            <a:r>
              <a:rPr lang="en-US" altLang="zh-CN" sz="2800" dirty="0">
                <a:solidFill>
                  <a:srgbClr val="7030A0"/>
                </a:solidFill>
                <a:ea typeface="Calibri"/>
              </a:rPr>
              <a:t> </a:t>
            </a:r>
            <a:r>
              <a:rPr lang="en-US" altLang="zh-CN" sz="2800" dirty="0" err="1">
                <a:solidFill>
                  <a:srgbClr val="7030A0"/>
                </a:solidFill>
                <a:ea typeface="Calibri"/>
              </a:rPr>
              <a:t>olarak</a:t>
            </a:r>
            <a:r>
              <a:rPr lang="en-US" altLang="zh-CN" sz="2800" dirty="0">
                <a:solidFill>
                  <a:srgbClr val="7030A0"/>
                </a:solidFill>
                <a:ea typeface="Calibri"/>
              </a:rPr>
              <a:t> </a:t>
            </a:r>
            <a:r>
              <a:rPr lang="en-US" altLang="zh-CN" sz="2800" dirty="0" err="1">
                <a:solidFill>
                  <a:srgbClr val="7030A0"/>
                </a:solidFill>
                <a:ea typeface="Calibri"/>
              </a:rPr>
              <a:t>bir</a:t>
            </a:r>
            <a:r>
              <a:rPr lang="en-US" altLang="zh-CN" sz="2800" dirty="0">
                <a:solidFill>
                  <a:srgbClr val="7030A0"/>
                </a:solidFill>
                <a:ea typeface="Calibri"/>
              </a:rPr>
              <a:t> </a:t>
            </a:r>
            <a:r>
              <a:rPr lang="en-US" altLang="zh-CN" sz="2800" dirty="0" err="1">
                <a:solidFill>
                  <a:srgbClr val="7030A0"/>
                </a:solidFill>
                <a:ea typeface="Calibri"/>
              </a:rPr>
              <a:t>kontrol</a:t>
            </a:r>
            <a:r>
              <a:rPr lang="en-US" altLang="zh-CN" sz="2800" dirty="0">
                <a:solidFill>
                  <a:srgbClr val="7030A0"/>
                </a:solidFill>
                <a:ea typeface="Calibri"/>
              </a:rPr>
              <a:t> </a:t>
            </a:r>
            <a:r>
              <a:rPr lang="en-US" altLang="zh-CN" sz="2800" dirty="0" err="1">
                <a:solidFill>
                  <a:srgbClr val="7030A0"/>
                </a:solidFill>
                <a:ea typeface="Calibri"/>
              </a:rPr>
              <a:t>merkezi</a:t>
            </a:r>
            <a:r>
              <a:rPr lang="en-US" altLang="zh-CN" sz="2800" dirty="0">
                <a:solidFill>
                  <a:srgbClr val="7030A0"/>
                </a:solidFill>
                <a:ea typeface="Calibri"/>
              </a:rPr>
              <a:t> </a:t>
            </a:r>
            <a:r>
              <a:rPr lang="en-US" altLang="zh-CN" sz="2800" dirty="0" err="1">
                <a:solidFill>
                  <a:srgbClr val="7030A0"/>
                </a:solidFill>
                <a:ea typeface="Calibri"/>
              </a:rPr>
              <a:t>gibi</a:t>
            </a:r>
            <a:r>
              <a:rPr lang="en-US" altLang="zh-CN" sz="2800" dirty="0">
                <a:solidFill>
                  <a:srgbClr val="7030A0"/>
                </a:solidFill>
                <a:ea typeface="Calibri"/>
              </a:rPr>
              <a:t> </a:t>
            </a:r>
            <a:r>
              <a:rPr lang="en-US" altLang="zh-CN" sz="2800" dirty="0" err="1" smtClean="0">
                <a:solidFill>
                  <a:srgbClr val="7030A0"/>
                </a:solidFill>
                <a:ea typeface="Calibri"/>
              </a:rPr>
              <a:t>çalışır</a:t>
            </a:r>
            <a:r>
              <a:rPr lang="tr-TR" altLang="zh-CN" sz="2800" dirty="0" smtClean="0">
                <a:solidFill>
                  <a:srgbClr val="7030A0"/>
                </a:solidFill>
                <a:ea typeface="Calibri"/>
              </a:rPr>
              <a:t>,</a:t>
            </a:r>
          </a:p>
          <a:p>
            <a:pPr marL="457200" indent="-457200" hangingPunct="0">
              <a:lnSpc>
                <a:spcPct val="103333"/>
              </a:lnSpc>
              <a:buFont typeface="Arial" panose="020B0604020202020204" pitchFamily="34" charset="0"/>
              <a:buChar char="•"/>
            </a:pPr>
            <a:r>
              <a:rPr lang="en-US" altLang="zh-CN" sz="2800" dirty="0" smtClean="0">
                <a:solidFill>
                  <a:srgbClr val="000000"/>
                </a:solidFill>
                <a:ea typeface="Calibri"/>
              </a:rPr>
              <a:t>Anterior </a:t>
            </a:r>
            <a:r>
              <a:rPr lang="en-US" altLang="zh-CN" sz="2800" dirty="0">
                <a:solidFill>
                  <a:srgbClr val="000000"/>
                </a:solidFill>
                <a:ea typeface="Calibri"/>
              </a:rPr>
              <a:t>lob </a:t>
            </a:r>
            <a:r>
              <a:rPr lang="en-US" altLang="zh-CN" sz="2800" dirty="0" smtClean="0">
                <a:solidFill>
                  <a:srgbClr val="000000"/>
                </a:solidFill>
                <a:ea typeface="Calibri"/>
              </a:rPr>
              <a:t>(</a:t>
            </a:r>
            <a:r>
              <a:rPr lang="tr-TR" altLang="zh-CN" sz="2800" b="1" dirty="0" smtClean="0">
                <a:solidFill>
                  <a:srgbClr val="000000"/>
                </a:solidFill>
                <a:ea typeface="Calibri"/>
              </a:rPr>
              <a:t>ön lob-</a:t>
            </a:r>
            <a:r>
              <a:rPr lang="en-US" altLang="zh-CN" sz="2800" b="1" dirty="0" err="1" smtClean="0">
                <a:solidFill>
                  <a:srgbClr val="000000"/>
                </a:solidFill>
                <a:ea typeface="Calibri"/>
              </a:rPr>
              <a:t>adenohipofiz</a:t>
            </a:r>
            <a:r>
              <a:rPr lang="en-US" altLang="zh-CN" sz="2800" dirty="0">
                <a:solidFill>
                  <a:srgbClr val="000000"/>
                </a:solidFill>
                <a:ea typeface="Calibri"/>
              </a:rPr>
              <a:t>) </a:t>
            </a:r>
            <a:endParaRPr lang="tr-TR" altLang="zh-CN" sz="2800" dirty="0" smtClean="0">
              <a:solidFill>
                <a:srgbClr val="000000"/>
              </a:solidFill>
              <a:ea typeface="Calibri"/>
            </a:endParaRPr>
          </a:p>
          <a:p>
            <a:pPr marL="457200" indent="-457200" hangingPunct="0">
              <a:lnSpc>
                <a:spcPct val="103333"/>
              </a:lnSpc>
              <a:buFont typeface="Arial" panose="020B0604020202020204" pitchFamily="34" charset="0"/>
              <a:buChar char="•"/>
            </a:pPr>
            <a:r>
              <a:rPr lang="en-US" altLang="zh-CN" sz="2800" dirty="0" smtClean="0">
                <a:solidFill>
                  <a:srgbClr val="000000"/>
                </a:solidFill>
                <a:ea typeface="Calibri"/>
              </a:rPr>
              <a:t>Posterior </a:t>
            </a:r>
            <a:r>
              <a:rPr lang="en-US" altLang="zh-CN" sz="2800" dirty="0">
                <a:solidFill>
                  <a:srgbClr val="000000"/>
                </a:solidFill>
                <a:ea typeface="Calibri"/>
              </a:rPr>
              <a:t>lob </a:t>
            </a:r>
            <a:r>
              <a:rPr lang="en-US" altLang="zh-CN" sz="2800" dirty="0" smtClean="0">
                <a:solidFill>
                  <a:srgbClr val="000000"/>
                </a:solidFill>
                <a:ea typeface="Calibri"/>
              </a:rPr>
              <a:t>(</a:t>
            </a:r>
            <a:r>
              <a:rPr lang="tr-TR" altLang="zh-CN" sz="2800" b="1" dirty="0" smtClean="0">
                <a:solidFill>
                  <a:srgbClr val="000000"/>
                </a:solidFill>
                <a:ea typeface="Calibri"/>
              </a:rPr>
              <a:t>arka lob-</a:t>
            </a:r>
            <a:r>
              <a:rPr lang="en-US" altLang="zh-CN" sz="2800" b="1" dirty="0" err="1" smtClean="0">
                <a:solidFill>
                  <a:srgbClr val="000000"/>
                </a:solidFill>
                <a:ea typeface="Calibri"/>
              </a:rPr>
              <a:t>nörohipfiz</a:t>
            </a:r>
            <a:r>
              <a:rPr lang="en-US" altLang="zh-CN" sz="2800" dirty="0" smtClean="0">
                <a:solidFill>
                  <a:srgbClr val="000000"/>
                </a:solidFill>
                <a:ea typeface="Calibri"/>
              </a:rPr>
              <a:t>)</a:t>
            </a:r>
            <a:endParaRPr lang="tr-TR" altLang="zh-CN" sz="2800" dirty="0">
              <a:solidFill>
                <a:srgbClr val="000000"/>
              </a:solidFill>
              <a:ea typeface="Calibri"/>
            </a:endParaRPr>
          </a:p>
          <a:p>
            <a:pPr marL="457200" indent="-457200" hangingPunct="0">
              <a:lnSpc>
                <a:spcPct val="103333"/>
              </a:lnSpc>
              <a:buFont typeface="Arial" panose="020B0604020202020204" pitchFamily="34" charset="0"/>
              <a:buChar char="•"/>
            </a:pPr>
            <a:r>
              <a:rPr lang="en-US" altLang="zh-CN" sz="2800" b="1" dirty="0" err="1" smtClean="0">
                <a:solidFill>
                  <a:schemeClr val="accent6">
                    <a:lumMod val="50000"/>
                  </a:schemeClr>
                </a:solidFill>
                <a:ea typeface="Calibri"/>
              </a:rPr>
              <a:t>Adenohipofiz</a:t>
            </a:r>
            <a:r>
              <a:rPr lang="en-US" altLang="zh-CN" sz="2800" dirty="0" smtClean="0">
                <a:solidFill>
                  <a:srgbClr val="000000"/>
                </a:solidFill>
                <a:ea typeface="Calibri"/>
              </a:rPr>
              <a:t> </a:t>
            </a:r>
            <a:r>
              <a:rPr lang="en-US" altLang="zh-CN" sz="2800" dirty="0" err="1">
                <a:solidFill>
                  <a:srgbClr val="000000"/>
                </a:solidFill>
                <a:ea typeface="Calibri"/>
              </a:rPr>
              <a:t>gerçek</a:t>
            </a:r>
            <a:r>
              <a:rPr lang="en-US" altLang="zh-CN" sz="2800" dirty="0">
                <a:solidFill>
                  <a:srgbClr val="000000"/>
                </a:solidFill>
                <a:ea typeface="Calibri"/>
              </a:rPr>
              <a:t> </a:t>
            </a:r>
            <a:r>
              <a:rPr lang="en-US" altLang="zh-CN" sz="2800" dirty="0" err="1">
                <a:solidFill>
                  <a:srgbClr val="000000"/>
                </a:solidFill>
                <a:ea typeface="Calibri"/>
              </a:rPr>
              <a:t>bir</a:t>
            </a:r>
            <a:r>
              <a:rPr lang="en-US" altLang="zh-CN" sz="2800" dirty="0">
                <a:solidFill>
                  <a:srgbClr val="000000"/>
                </a:solidFill>
                <a:ea typeface="Calibri"/>
              </a:rPr>
              <a:t> </a:t>
            </a:r>
            <a:r>
              <a:rPr lang="en-US" altLang="zh-CN" sz="2800" dirty="0" err="1">
                <a:solidFill>
                  <a:srgbClr val="000000"/>
                </a:solidFill>
                <a:ea typeface="Calibri"/>
              </a:rPr>
              <a:t>endokrin</a:t>
            </a:r>
            <a:r>
              <a:rPr lang="en-US" altLang="zh-CN" sz="2800" dirty="0">
                <a:solidFill>
                  <a:srgbClr val="000000"/>
                </a:solidFill>
                <a:ea typeface="Calibri"/>
              </a:rPr>
              <a:t> </a:t>
            </a:r>
            <a:r>
              <a:rPr lang="en-US" altLang="zh-CN" sz="2800" dirty="0" err="1">
                <a:solidFill>
                  <a:srgbClr val="000000"/>
                </a:solidFill>
                <a:ea typeface="Calibri"/>
              </a:rPr>
              <a:t>bezdir</a:t>
            </a:r>
            <a:r>
              <a:rPr lang="en-US" altLang="zh-CN" sz="2800" dirty="0">
                <a:solidFill>
                  <a:srgbClr val="000000"/>
                </a:solidFill>
                <a:ea typeface="Calibri"/>
              </a:rPr>
              <a:t> </a:t>
            </a:r>
            <a:r>
              <a:rPr lang="en-US" altLang="zh-CN" sz="2800" dirty="0" err="1">
                <a:solidFill>
                  <a:srgbClr val="000000"/>
                </a:solidFill>
                <a:ea typeface="Calibri"/>
              </a:rPr>
              <a:t>ve</a:t>
            </a:r>
            <a:r>
              <a:rPr lang="en-US" altLang="zh-CN" sz="2800" dirty="0">
                <a:solidFill>
                  <a:srgbClr val="000000"/>
                </a:solidFill>
                <a:ea typeface="Calibri"/>
              </a:rPr>
              <a:t> </a:t>
            </a:r>
            <a:r>
              <a:rPr lang="en-US" altLang="zh-CN" sz="2800" dirty="0" err="1">
                <a:solidFill>
                  <a:srgbClr val="000000"/>
                </a:solidFill>
                <a:ea typeface="Calibri"/>
              </a:rPr>
              <a:t>salgı</a:t>
            </a:r>
            <a:r>
              <a:rPr lang="en-US" altLang="zh-CN" sz="2800" dirty="0">
                <a:solidFill>
                  <a:srgbClr val="000000"/>
                </a:solidFill>
                <a:ea typeface="Calibri"/>
              </a:rPr>
              <a:t> </a:t>
            </a:r>
            <a:r>
              <a:rPr lang="en-US" altLang="zh-CN" sz="2800" dirty="0" err="1">
                <a:solidFill>
                  <a:srgbClr val="000000"/>
                </a:solidFill>
                <a:ea typeface="Calibri"/>
              </a:rPr>
              <a:t>hücreleri</a:t>
            </a:r>
            <a:r>
              <a:rPr lang="en-US" altLang="zh-CN" sz="2800" dirty="0">
                <a:solidFill>
                  <a:srgbClr val="000000"/>
                </a:solidFill>
                <a:ea typeface="Calibri"/>
              </a:rPr>
              <a:t> </a:t>
            </a:r>
            <a:r>
              <a:rPr lang="en-US" altLang="zh-CN" sz="2800" dirty="0" err="1">
                <a:solidFill>
                  <a:srgbClr val="000000"/>
                </a:solidFill>
                <a:ea typeface="Calibri"/>
              </a:rPr>
              <a:t>ihtive</a:t>
            </a:r>
            <a:r>
              <a:rPr lang="en-US" altLang="zh-CN" sz="2800" dirty="0">
                <a:solidFill>
                  <a:srgbClr val="000000"/>
                </a:solidFill>
                <a:ea typeface="Calibri"/>
              </a:rPr>
              <a:t> </a:t>
            </a:r>
            <a:r>
              <a:rPr lang="en-US" altLang="zh-CN" sz="2800" dirty="0" err="1" smtClean="0">
                <a:solidFill>
                  <a:srgbClr val="000000"/>
                </a:solidFill>
                <a:ea typeface="Calibri"/>
              </a:rPr>
              <a:t>eder</a:t>
            </a:r>
            <a:r>
              <a:rPr lang="en-US" altLang="zh-CN" sz="2800" dirty="0" smtClean="0">
                <a:solidFill>
                  <a:srgbClr val="000000"/>
                </a:solidFill>
                <a:ea typeface="Calibri"/>
              </a:rPr>
              <a:t>.</a:t>
            </a:r>
            <a:endParaRPr lang="tr-TR" altLang="zh-CN" sz="2800" dirty="0" smtClean="0">
              <a:solidFill>
                <a:srgbClr val="000000"/>
              </a:solidFill>
              <a:ea typeface="Calibri"/>
            </a:endParaRPr>
          </a:p>
          <a:p>
            <a:pPr marL="457200" indent="-457200" hangingPunct="0">
              <a:lnSpc>
                <a:spcPct val="103333"/>
              </a:lnSpc>
              <a:buFont typeface="Arial" panose="020B0604020202020204" pitchFamily="34" charset="0"/>
              <a:buChar char="•"/>
            </a:pPr>
            <a:r>
              <a:rPr lang="en-US" altLang="zh-CN" sz="2800" b="1" dirty="0" err="1" smtClean="0">
                <a:solidFill>
                  <a:schemeClr val="accent6">
                    <a:lumMod val="50000"/>
                  </a:schemeClr>
                </a:solidFill>
                <a:ea typeface="Calibri"/>
              </a:rPr>
              <a:t>Nörohipofiz</a:t>
            </a:r>
            <a:r>
              <a:rPr lang="en-US" altLang="zh-CN" sz="2800" dirty="0" smtClean="0">
                <a:solidFill>
                  <a:srgbClr val="000000"/>
                </a:solidFill>
                <a:ea typeface="Calibri"/>
              </a:rPr>
              <a:t> </a:t>
            </a:r>
            <a:r>
              <a:rPr lang="en-US" altLang="zh-CN" sz="2800" dirty="0" err="1">
                <a:solidFill>
                  <a:srgbClr val="000000"/>
                </a:solidFill>
                <a:ea typeface="Calibri"/>
              </a:rPr>
              <a:t>ise</a:t>
            </a:r>
            <a:r>
              <a:rPr lang="en-US" altLang="zh-CN" sz="2800" dirty="0">
                <a:solidFill>
                  <a:srgbClr val="000000"/>
                </a:solidFill>
                <a:ea typeface="Calibri"/>
              </a:rPr>
              <a:t> </a:t>
            </a:r>
            <a:r>
              <a:rPr lang="en-US" altLang="zh-CN" sz="2800" dirty="0" err="1">
                <a:solidFill>
                  <a:srgbClr val="000000"/>
                </a:solidFill>
                <a:ea typeface="Calibri"/>
              </a:rPr>
              <a:t>hiptalamustan</a:t>
            </a:r>
            <a:r>
              <a:rPr lang="en-US" altLang="zh-CN" sz="2800" dirty="0">
                <a:solidFill>
                  <a:srgbClr val="000000"/>
                </a:solidFill>
                <a:ea typeface="Calibri"/>
              </a:rPr>
              <a:t> </a:t>
            </a:r>
            <a:r>
              <a:rPr lang="en-US" altLang="zh-CN" sz="2800" dirty="0" err="1">
                <a:solidFill>
                  <a:srgbClr val="000000"/>
                </a:solidFill>
                <a:ea typeface="Calibri"/>
              </a:rPr>
              <a:t>köken</a:t>
            </a:r>
            <a:r>
              <a:rPr lang="en-US" altLang="zh-CN" sz="2800" dirty="0">
                <a:solidFill>
                  <a:srgbClr val="000000"/>
                </a:solidFill>
                <a:ea typeface="Calibri"/>
              </a:rPr>
              <a:t> </a:t>
            </a:r>
            <a:r>
              <a:rPr lang="en-US" altLang="zh-CN" sz="2800" dirty="0" err="1" smtClean="0">
                <a:solidFill>
                  <a:srgbClr val="000000"/>
                </a:solidFill>
                <a:ea typeface="Calibri"/>
              </a:rPr>
              <a:t>alan</a:t>
            </a:r>
            <a:r>
              <a:rPr lang="tr-TR" altLang="zh-CN" sz="2800" dirty="0" smtClean="0">
                <a:solidFill>
                  <a:srgbClr val="000000"/>
                </a:solidFill>
                <a:ea typeface="Calibri"/>
              </a:rPr>
              <a:t> </a:t>
            </a:r>
            <a:r>
              <a:rPr lang="en-US" altLang="zh-CN" sz="2800" dirty="0" err="1" smtClean="0">
                <a:solidFill>
                  <a:srgbClr val="000000"/>
                </a:solidFill>
                <a:ea typeface="Calibri"/>
              </a:rPr>
              <a:t>pek</a:t>
            </a:r>
            <a:r>
              <a:rPr lang="en-US" altLang="zh-CN" sz="2800" dirty="0" smtClean="0">
                <a:solidFill>
                  <a:srgbClr val="000000"/>
                </a:solidFill>
                <a:ea typeface="Calibri"/>
              </a:rPr>
              <a:t> </a:t>
            </a:r>
            <a:r>
              <a:rPr lang="en-US" altLang="zh-CN" sz="2800" dirty="0" err="1">
                <a:solidFill>
                  <a:srgbClr val="000000"/>
                </a:solidFill>
                <a:ea typeface="Calibri"/>
              </a:rPr>
              <a:t>çok</a:t>
            </a:r>
            <a:r>
              <a:rPr lang="en-US" altLang="zh-CN" sz="2800" dirty="0">
                <a:solidFill>
                  <a:srgbClr val="000000"/>
                </a:solidFill>
                <a:ea typeface="Calibri"/>
              </a:rPr>
              <a:t> </a:t>
            </a:r>
            <a:r>
              <a:rPr lang="en-US" altLang="zh-CN" sz="2800" dirty="0" err="1">
                <a:solidFill>
                  <a:srgbClr val="000000"/>
                </a:solidFill>
                <a:ea typeface="Calibri"/>
              </a:rPr>
              <a:t>sinir</a:t>
            </a:r>
            <a:r>
              <a:rPr lang="en-US" altLang="zh-CN" sz="2800" dirty="0">
                <a:solidFill>
                  <a:srgbClr val="000000"/>
                </a:solidFill>
                <a:ea typeface="Calibri"/>
              </a:rPr>
              <a:t> </a:t>
            </a:r>
            <a:r>
              <a:rPr lang="en-US" altLang="zh-CN" sz="2800" dirty="0" err="1">
                <a:solidFill>
                  <a:srgbClr val="000000"/>
                </a:solidFill>
                <a:ea typeface="Calibri"/>
              </a:rPr>
              <a:t>ucunun</a:t>
            </a:r>
            <a:r>
              <a:rPr lang="en-US" altLang="zh-CN" sz="2800" dirty="0">
                <a:solidFill>
                  <a:srgbClr val="000000"/>
                </a:solidFill>
                <a:ea typeface="Calibri"/>
              </a:rPr>
              <a:t> </a:t>
            </a:r>
            <a:r>
              <a:rPr lang="en-US" altLang="zh-CN" sz="2800" dirty="0" err="1">
                <a:solidFill>
                  <a:srgbClr val="000000"/>
                </a:solidFill>
                <a:ea typeface="Calibri"/>
              </a:rPr>
              <a:t>sonlandıgı</a:t>
            </a:r>
            <a:r>
              <a:rPr lang="en-US" altLang="zh-CN" sz="2800" dirty="0">
                <a:solidFill>
                  <a:srgbClr val="000000"/>
                </a:solidFill>
                <a:ea typeface="Calibri"/>
              </a:rPr>
              <a:t> </a:t>
            </a:r>
            <a:r>
              <a:rPr lang="en-US" altLang="zh-CN" sz="2800" dirty="0" err="1" smtClean="0">
                <a:solidFill>
                  <a:srgbClr val="000000"/>
                </a:solidFill>
                <a:ea typeface="Calibri"/>
              </a:rPr>
              <a:t>bölümdür</a:t>
            </a:r>
            <a:r>
              <a:rPr lang="tr-TR" altLang="zh-CN" sz="2800" dirty="0" smtClean="0">
                <a:solidFill>
                  <a:srgbClr val="000000"/>
                </a:solidFill>
                <a:ea typeface="Calibri"/>
              </a:rPr>
              <a:t>.</a:t>
            </a:r>
            <a:endParaRPr lang="en-US" altLang="zh-CN" sz="2800" dirty="0">
              <a:solidFill>
                <a:srgbClr val="000000"/>
              </a:solidFill>
              <a:ea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2"/>
          <a:stretch>
            <a:fillRect/>
          </a:stretch>
        </p:blipFill>
        <p:spPr>
          <a:xfrm>
            <a:off x="312420" y="0"/>
            <a:ext cx="8557259" cy="68351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1"/>
          <p:cNvSpPr txBox="1"/>
          <p:nvPr/>
        </p:nvSpPr>
        <p:spPr>
          <a:xfrm>
            <a:off x="182880" y="461689"/>
            <a:ext cx="8707120" cy="1582997"/>
          </a:xfrm>
          <a:prstGeom prst="rect">
            <a:avLst/>
          </a:prstGeom>
          <a:noFill/>
        </p:spPr>
        <p:txBody>
          <a:bodyPr wrap="square" lIns="0" tIns="0" rIns="0" bIns="0" rtlCol="0">
            <a:spAutoFit/>
          </a:bodyPr>
          <a:lstStyle/>
          <a:p>
            <a:pPr marL="0" indent="657758" algn="ctr">
              <a:lnSpc>
                <a:spcPct val="100000"/>
              </a:lnSpc>
            </a:pPr>
            <a:r>
              <a:rPr lang="en-US" altLang="zh-CN" sz="2800" b="1" dirty="0" err="1" smtClean="0">
                <a:solidFill>
                  <a:schemeClr val="accent6">
                    <a:lumMod val="50000"/>
                  </a:schemeClr>
                </a:solidFill>
                <a:latin typeface="Calibri"/>
                <a:ea typeface="Calibri"/>
              </a:rPr>
              <a:t>Hipofiz</a:t>
            </a:r>
            <a:r>
              <a:rPr lang="tr-TR" altLang="zh-CN" sz="2800" b="1" dirty="0">
                <a:solidFill>
                  <a:schemeClr val="accent6">
                    <a:lumMod val="50000"/>
                  </a:schemeClr>
                </a:solidFill>
                <a:latin typeface="Calibri"/>
                <a:cs typeface="Calibri"/>
              </a:rPr>
              <a:t>-</a:t>
            </a:r>
            <a:r>
              <a:rPr lang="en-US" altLang="zh-CN" sz="2800" b="1" dirty="0" err="1" smtClean="0">
                <a:solidFill>
                  <a:schemeClr val="accent6">
                    <a:lumMod val="50000"/>
                  </a:schemeClr>
                </a:solidFill>
                <a:latin typeface="Calibri"/>
                <a:ea typeface="Calibri"/>
              </a:rPr>
              <a:t>Hipotalamus</a:t>
            </a:r>
            <a:r>
              <a:rPr lang="en-US" altLang="zh-CN" sz="2800" b="1" spc="-85" dirty="0" smtClean="0">
                <a:solidFill>
                  <a:schemeClr val="accent6">
                    <a:lumMod val="50000"/>
                  </a:schemeClr>
                </a:solidFill>
                <a:latin typeface="Calibri"/>
                <a:cs typeface="Calibri"/>
              </a:rPr>
              <a:t> </a:t>
            </a:r>
            <a:r>
              <a:rPr lang="en-US" altLang="zh-CN" sz="2800" b="1" dirty="0" err="1" smtClean="0">
                <a:solidFill>
                  <a:schemeClr val="accent6">
                    <a:lumMod val="50000"/>
                  </a:schemeClr>
                </a:solidFill>
                <a:latin typeface="Calibri"/>
                <a:ea typeface="Calibri"/>
              </a:rPr>
              <a:t>İlişkisi</a:t>
            </a:r>
            <a:endParaRPr lang="en-US" altLang="zh-CN" sz="2800" b="1" dirty="0" smtClean="0">
              <a:solidFill>
                <a:schemeClr val="accent6">
                  <a:lumMod val="50000"/>
                </a:schemeClr>
              </a:solidFill>
              <a:latin typeface="Calibri"/>
              <a:ea typeface="Calibri"/>
            </a:endParaRPr>
          </a:p>
          <a:p>
            <a:pPr>
              <a:lnSpc>
                <a:spcPts val="1000"/>
              </a:lnSpc>
            </a:pPr>
            <a:endParaRPr lang="en-US" dirty="0" smtClean="0"/>
          </a:p>
          <a:p>
            <a:pPr>
              <a:lnSpc>
                <a:spcPts val="1564"/>
              </a:lnSpc>
            </a:pPr>
            <a:endParaRPr lang="en-US" dirty="0" smtClean="0"/>
          </a:p>
          <a:p>
            <a:pPr marL="343204" indent="-343204" hangingPunct="0">
              <a:lnSpc>
                <a:spcPct val="95416"/>
              </a:lnSpc>
            </a:pPr>
            <a:r>
              <a:rPr lang="en-US" altLang="zh-CN" sz="2800" dirty="0">
                <a:solidFill>
                  <a:srgbClr val="000000"/>
                </a:solidFill>
                <a:latin typeface="Arial"/>
                <a:ea typeface="Arial"/>
              </a:rPr>
              <a:t>•</a:t>
            </a:r>
            <a:r>
              <a:rPr lang="en-US" altLang="zh-CN" sz="2800" dirty="0">
                <a:solidFill>
                  <a:srgbClr val="000000"/>
                </a:solidFill>
                <a:latin typeface="Arial"/>
                <a:cs typeface="Arial"/>
              </a:rPr>
              <a:t>  </a:t>
            </a:r>
            <a:r>
              <a:rPr lang="en-US" altLang="zh-CN" sz="2800" dirty="0">
                <a:solidFill>
                  <a:srgbClr val="000000"/>
                </a:solidFill>
                <a:latin typeface="Calibri"/>
                <a:ea typeface="Calibri"/>
              </a:rPr>
              <a:t>Hipofiz</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bezi</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kan</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damarları</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ve</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sinir</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lifleri</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ile</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hipotalamusla</a:t>
            </a:r>
            <a:r>
              <a:rPr lang="en-US" altLang="zh-CN" sz="2800" spc="-100" dirty="0">
                <a:solidFill>
                  <a:srgbClr val="000000"/>
                </a:solidFill>
                <a:latin typeface="Calibri"/>
                <a:cs typeface="Calibri"/>
              </a:rPr>
              <a:t> </a:t>
            </a:r>
            <a:r>
              <a:rPr lang="en-US" altLang="zh-CN" sz="2800" dirty="0">
                <a:solidFill>
                  <a:srgbClr val="000000"/>
                </a:solidFill>
                <a:latin typeface="Calibri"/>
                <a:ea typeface="Calibri"/>
              </a:rPr>
              <a:t>bağlantılıdır.</a:t>
            </a:r>
            <a:r>
              <a:rPr lang="en-US" altLang="zh-CN" sz="2800" spc="-104" dirty="0">
                <a:solidFill>
                  <a:srgbClr val="000000"/>
                </a:solidFill>
                <a:latin typeface="Calibri"/>
                <a:cs typeface="Calibri"/>
              </a:rPr>
              <a:t> </a:t>
            </a:r>
            <a:endParaRPr lang="en-US" altLang="zh-CN" sz="2800" spc="-15" dirty="0">
              <a:solidFill>
                <a:srgbClr val="000000"/>
              </a:solidFill>
              <a:latin typeface="Calibri"/>
              <a:ea typeface="Calibri"/>
            </a:endParaRPr>
          </a:p>
        </p:txBody>
      </p:sp>
      <p:pic>
        <p:nvPicPr>
          <p:cNvPr id="3" name="Picture 36"/>
          <p:cNvPicPr>
            <a:picLocks noChangeAspect="1"/>
          </p:cNvPicPr>
          <p:nvPr/>
        </p:nvPicPr>
        <p:blipFill>
          <a:blip r:embed="rId2"/>
          <a:stretch>
            <a:fillRect/>
          </a:stretch>
        </p:blipFill>
        <p:spPr>
          <a:xfrm>
            <a:off x="1225476" y="2499360"/>
            <a:ext cx="6715760" cy="37490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4000" y="274638"/>
            <a:ext cx="8432800" cy="1143000"/>
          </a:xfrm>
        </p:spPr>
        <p:txBody>
          <a:bodyPr>
            <a:normAutofit fontScale="90000"/>
          </a:bodyPr>
          <a:lstStyle/>
          <a:p>
            <a:r>
              <a:rPr lang="tr-TR" sz="3600" b="1" dirty="0" err="1" smtClean="0">
                <a:solidFill>
                  <a:schemeClr val="accent6">
                    <a:lumMod val="50000"/>
                  </a:schemeClr>
                </a:solidFill>
              </a:rPr>
              <a:t>Adenohipofiz</a:t>
            </a:r>
            <a:r>
              <a:rPr lang="tr-TR" sz="3600" b="1" dirty="0" smtClean="0">
                <a:solidFill>
                  <a:schemeClr val="accent6">
                    <a:lumMod val="50000"/>
                  </a:schemeClr>
                </a:solidFill>
              </a:rPr>
              <a:t> </a:t>
            </a:r>
            <a:r>
              <a:rPr lang="tr-TR" sz="3600" b="1" dirty="0">
                <a:solidFill>
                  <a:schemeClr val="accent6">
                    <a:lumMod val="50000"/>
                  </a:schemeClr>
                </a:solidFill>
              </a:rPr>
              <a:t>Hormonları </a:t>
            </a:r>
            <a:r>
              <a:rPr lang="tr-TR" sz="3600" b="1" dirty="0" smtClean="0"/>
              <a:t/>
            </a:r>
            <a:br>
              <a:rPr lang="tr-TR" sz="3600" b="1" dirty="0" smtClean="0"/>
            </a:br>
            <a:r>
              <a:rPr lang="tr-TR" sz="3600" b="1" dirty="0" smtClean="0">
                <a:solidFill>
                  <a:srgbClr val="00B050"/>
                </a:solidFill>
              </a:rPr>
              <a:t>(ön hipofizden salgilanan hormonlar)</a:t>
            </a:r>
            <a:endParaRPr lang="tr-TR" sz="3600" b="1" dirty="0">
              <a:solidFill>
                <a:srgbClr val="00B050"/>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dirty="0"/>
              <a:t>1.   FSH (</a:t>
            </a:r>
            <a:r>
              <a:rPr lang="tr-TR" dirty="0" err="1"/>
              <a:t>follikül</a:t>
            </a:r>
            <a:r>
              <a:rPr lang="tr-TR" dirty="0"/>
              <a:t> </a:t>
            </a:r>
            <a:r>
              <a:rPr lang="tr-TR" dirty="0" err="1"/>
              <a:t>stimüle</a:t>
            </a:r>
            <a:r>
              <a:rPr lang="tr-TR" dirty="0"/>
              <a:t> edici hormon)</a:t>
            </a:r>
          </a:p>
          <a:p>
            <a:endParaRPr lang="tr-TR" dirty="0"/>
          </a:p>
          <a:p>
            <a:pPr marL="0" indent="0">
              <a:buNone/>
            </a:pPr>
            <a:r>
              <a:rPr lang="tr-TR" dirty="0"/>
              <a:t>2.   LH (</a:t>
            </a:r>
            <a:r>
              <a:rPr lang="tr-TR" dirty="0" err="1"/>
              <a:t>lüteinize</a:t>
            </a:r>
            <a:r>
              <a:rPr lang="tr-TR" dirty="0"/>
              <a:t> edici hormon)</a:t>
            </a:r>
          </a:p>
          <a:p>
            <a:endParaRPr lang="tr-TR" dirty="0"/>
          </a:p>
          <a:p>
            <a:pPr marL="0" indent="0">
              <a:buNone/>
            </a:pPr>
            <a:r>
              <a:rPr lang="tr-TR" dirty="0"/>
              <a:t>3.   </a:t>
            </a:r>
            <a:r>
              <a:rPr lang="tr-TR" dirty="0" err="1"/>
              <a:t>Prolaktin</a:t>
            </a:r>
            <a:r>
              <a:rPr lang="tr-TR" dirty="0"/>
              <a:t> (süt salgılatıcı hormon)</a:t>
            </a:r>
          </a:p>
          <a:p>
            <a:endParaRPr lang="tr-TR" dirty="0"/>
          </a:p>
          <a:p>
            <a:pPr marL="0" indent="0">
              <a:buNone/>
            </a:pPr>
            <a:r>
              <a:rPr lang="tr-TR" dirty="0"/>
              <a:t>4.   Büyüme hormonu veya diğer adıyla </a:t>
            </a:r>
            <a:r>
              <a:rPr lang="tr-TR" u="sng" dirty="0" err="1"/>
              <a:t>growth</a:t>
            </a:r>
            <a:r>
              <a:rPr lang="tr-TR" dirty="0"/>
              <a:t> hormon</a:t>
            </a:r>
          </a:p>
          <a:p>
            <a:endParaRPr lang="tr-TR" dirty="0"/>
          </a:p>
          <a:p>
            <a:pPr marL="0" indent="0">
              <a:buNone/>
            </a:pPr>
            <a:r>
              <a:rPr lang="tr-TR" dirty="0"/>
              <a:t>5.   ACTH (</a:t>
            </a:r>
            <a:r>
              <a:rPr lang="tr-TR" dirty="0" err="1"/>
              <a:t>adrenokortikotropik</a:t>
            </a:r>
            <a:r>
              <a:rPr lang="tr-TR" dirty="0"/>
              <a:t> hormon)</a:t>
            </a:r>
          </a:p>
          <a:p>
            <a:endParaRPr lang="tr-TR" dirty="0"/>
          </a:p>
          <a:p>
            <a:pPr marL="0" indent="0">
              <a:buNone/>
            </a:pPr>
            <a:r>
              <a:rPr lang="tr-TR" dirty="0"/>
              <a:t>6.   TSH (tiroit </a:t>
            </a:r>
            <a:r>
              <a:rPr lang="tr-TR" dirty="0" err="1"/>
              <a:t>stimüle</a:t>
            </a:r>
            <a:r>
              <a:rPr lang="tr-TR" dirty="0"/>
              <a:t> edici hormon)</a:t>
            </a:r>
          </a:p>
          <a:p>
            <a:endParaRPr lang="tr-TR" dirty="0"/>
          </a:p>
        </p:txBody>
      </p:sp>
    </p:spTree>
    <p:extLst>
      <p:ext uri="{BB962C8B-B14F-4D97-AF65-F5344CB8AC3E}">
        <p14:creationId xmlns:p14="http://schemas.microsoft.com/office/powerpoint/2010/main" val="144052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1"/>
          <p:cNvSpPr txBox="1"/>
          <p:nvPr/>
        </p:nvSpPr>
        <p:spPr>
          <a:xfrm>
            <a:off x="548640" y="532511"/>
            <a:ext cx="7869037" cy="5098319"/>
          </a:xfrm>
          <a:prstGeom prst="rect">
            <a:avLst/>
          </a:prstGeom>
          <a:noFill/>
        </p:spPr>
        <p:txBody>
          <a:bodyPr wrap="square" lIns="0" tIns="0" rIns="0" bIns="0" rtlCol="0">
            <a:spAutoFit/>
          </a:bodyPr>
          <a:lstStyle/>
          <a:p>
            <a:pPr marL="0" indent="1085977" algn="ctr">
              <a:lnSpc>
                <a:spcPct val="100000"/>
              </a:lnSpc>
            </a:pPr>
            <a:r>
              <a:rPr lang="en-US" altLang="zh-CN" sz="3200" b="1" dirty="0">
                <a:solidFill>
                  <a:srgbClr val="00B050"/>
                </a:solidFill>
                <a:latin typeface="Calibri"/>
                <a:ea typeface="Calibri"/>
              </a:rPr>
              <a:t>Büyüme</a:t>
            </a:r>
            <a:r>
              <a:rPr lang="en-US" altLang="zh-CN" sz="3200" b="1" dirty="0">
                <a:solidFill>
                  <a:srgbClr val="00B050"/>
                </a:solidFill>
                <a:latin typeface="Calibri"/>
                <a:cs typeface="Calibri"/>
              </a:rPr>
              <a:t> </a:t>
            </a:r>
            <a:r>
              <a:rPr lang="en-US" altLang="zh-CN" sz="3200" b="1" dirty="0">
                <a:solidFill>
                  <a:srgbClr val="00B050"/>
                </a:solidFill>
                <a:latin typeface="Calibri"/>
                <a:ea typeface="Calibri"/>
              </a:rPr>
              <a:t>Hormonu</a:t>
            </a:r>
            <a:r>
              <a:rPr lang="en-US" altLang="zh-CN" sz="3200" b="1" spc="-44" dirty="0">
                <a:solidFill>
                  <a:srgbClr val="00B050"/>
                </a:solidFill>
                <a:latin typeface="Calibri"/>
                <a:cs typeface="Calibri"/>
              </a:rPr>
              <a:t> </a:t>
            </a:r>
            <a:r>
              <a:rPr lang="en-US" altLang="zh-CN" sz="3200" b="1" dirty="0">
                <a:solidFill>
                  <a:srgbClr val="00B050"/>
                </a:solidFill>
                <a:latin typeface="Calibri"/>
                <a:ea typeface="Calibri"/>
              </a:rPr>
              <a:t>(BH)</a:t>
            </a:r>
          </a:p>
          <a:p>
            <a:pPr>
              <a:lnSpc>
                <a:spcPts val="1000"/>
              </a:lnSpc>
            </a:pPr>
            <a:endParaRPr lang="en-US" dirty="0" smtClean="0"/>
          </a:p>
          <a:p>
            <a:pPr>
              <a:lnSpc>
                <a:spcPts val="1654"/>
              </a:lnSpc>
            </a:pPr>
            <a:endParaRPr lang="en-US" dirty="0" smtClean="0"/>
          </a:p>
          <a:p>
            <a:pPr marL="0">
              <a:lnSpc>
                <a:spcPct val="100000"/>
              </a:lnSpc>
            </a:pPr>
            <a:r>
              <a:rPr lang="en-US" altLang="zh-CN" sz="3200" dirty="0">
                <a:solidFill>
                  <a:srgbClr val="000000"/>
                </a:solidFill>
                <a:latin typeface="Arial"/>
                <a:ea typeface="Arial"/>
              </a:rPr>
              <a:t>•</a:t>
            </a:r>
            <a:r>
              <a:rPr lang="en-US" altLang="zh-CN" sz="3200" dirty="0">
                <a:solidFill>
                  <a:srgbClr val="000000"/>
                </a:solidFill>
                <a:latin typeface="Arial"/>
                <a:cs typeface="Arial"/>
              </a:rPr>
              <a:t> </a:t>
            </a:r>
            <a:r>
              <a:rPr lang="en-US" altLang="zh-CN" sz="3200" dirty="0">
                <a:solidFill>
                  <a:srgbClr val="000000"/>
                </a:solidFill>
                <a:latin typeface="Calibri"/>
                <a:ea typeface="Calibri"/>
              </a:rPr>
              <a:t>Tek</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bir</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özel</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hedef</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organı</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olmayıp</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bütün</a:t>
            </a:r>
            <a:r>
              <a:rPr lang="en-US" altLang="zh-CN" sz="3200" spc="175" dirty="0">
                <a:solidFill>
                  <a:srgbClr val="000000"/>
                </a:solidFill>
                <a:latin typeface="Calibri"/>
                <a:cs typeface="Calibri"/>
              </a:rPr>
              <a:t> </a:t>
            </a:r>
            <a:r>
              <a:rPr lang="en-US" altLang="zh-CN" sz="3200" dirty="0">
                <a:solidFill>
                  <a:srgbClr val="000000"/>
                </a:solidFill>
                <a:latin typeface="Calibri"/>
                <a:ea typeface="Calibri"/>
              </a:rPr>
              <a:t>vücut</a:t>
            </a:r>
          </a:p>
          <a:p>
            <a:pPr marL="0" indent="343204">
              <a:lnSpc>
                <a:spcPct val="100000"/>
              </a:lnSpc>
            </a:pPr>
            <a:r>
              <a:rPr lang="en-US" altLang="zh-CN" sz="3200" dirty="0">
                <a:solidFill>
                  <a:srgbClr val="000000"/>
                </a:solidFill>
                <a:latin typeface="Calibri"/>
                <a:ea typeface="Calibri"/>
              </a:rPr>
              <a:t>bölümlerini</a:t>
            </a:r>
            <a:r>
              <a:rPr lang="en-US" altLang="zh-CN" sz="3200" spc="-160" dirty="0">
                <a:solidFill>
                  <a:srgbClr val="000000"/>
                </a:solidFill>
                <a:latin typeface="Calibri"/>
                <a:cs typeface="Calibri"/>
              </a:rPr>
              <a:t> </a:t>
            </a:r>
            <a:r>
              <a:rPr lang="en-US" altLang="zh-CN" sz="3200" dirty="0">
                <a:solidFill>
                  <a:srgbClr val="000000"/>
                </a:solidFill>
                <a:latin typeface="Calibri"/>
                <a:ea typeface="Calibri"/>
              </a:rPr>
              <a:t>etkileyerek</a:t>
            </a:r>
            <a:r>
              <a:rPr lang="en-US" altLang="zh-CN" sz="3200" spc="-160" dirty="0">
                <a:solidFill>
                  <a:srgbClr val="000000"/>
                </a:solidFill>
                <a:latin typeface="Calibri"/>
                <a:cs typeface="Calibri"/>
              </a:rPr>
              <a:t> </a:t>
            </a:r>
            <a:r>
              <a:rPr lang="en-US" altLang="zh-CN" sz="3200" dirty="0">
                <a:solidFill>
                  <a:srgbClr val="000000"/>
                </a:solidFill>
                <a:latin typeface="Calibri"/>
                <a:ea typeface="Calibri"/>
              </a:rPr>
              <a:t>büyümeyi</a:t>
            </a:r>
            <a:r>
              <a:rPr lang="en-US" altLang="zh-CN" sz="3200" spc="-164" dirty="0">
                <a:solidFill>
                  <a:srgbClr val="000000"/>
                </a:solidFill>
                <a:latin typeface="Calibri"/>
                <a:cs typeface="Calibri"/>
              </a:rPr>
              <a:t> </a:t>
            </a:r>
            <a:r>
              <a:rPr lang="en-US" altLang="zh-CN" sz="3200" dirty="0">
                <a:solidFill>
                  <a:srgbClr val="000000"/>
                </a:solidFill>
                <a:latin typeface="Calibri"/>
                <a:ea typeface="Calibri"/>
              </a:rPr>
              <a:t>uyarır.</a:t>
            </a:r>
          </a:p>
          <a:p>
            <a:pPr marL="343204" indent="-343204" hangingPunct="0">
              <a:lnSpc>
                <a:spcPct val="95416"/>
              </a:lnSpc>
            </a:pPr>
            <a:r>
              <a:rPr lang="en-US" altLang="zh-CN" sz="3200" dirty="0">
                <a:solidFill>
                  <a:srgbClr val="000000"/>
                </a:solidFill>
                <a:latin typeface="Arial"/>
                <a:ea typeface="Arial"/>
              </a:rPr>
              <a:t>•</a:t>
            </a:r>
            <a:r>
              <a:rPr lang="en-US" altLang="zh-CN" sz="3200" spc="114" dirty="0">
                <a:solidFill>
                  <a:srgbClr val="000000"/>
                </a:solidFill>
                <a:latin typeface="Arial"/>
                <a:cs typeface="Arial"/>
              </a:rPr>
              <a:t> </a:t>
            </a:r>
            <a:r>
              <a:rPr lang="en-US" altLang="zh-CN" sz="3200" dirty="0">
                <a:solidFill>
                  <a:srgbClr val="000000"/>
                </a:solidFill>
                <a:latin typeface="Calibri"/>
                <a:ea typeface="Calibri"/>
              </a:rPr>
              <a:t>En</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belirgin</a:t>
            </a:r>
            <a:r>
              <a:rPr lang="en-US" altLang="zh-CN" sz="3200" spc="100" dirty="0">
                <a:solidFill>
                  <a:srgbClr val="000000"/>
                </a:solidFill>
                <a:latin typeface="Calibri"/>
                <a:cs typeface="Calibri"/>
              </a:rPr>
              <a:t> </a:t>
            </a:r>
            <a:r>
              <a:rPr lang="en-US" altLang="zh-CN" sz="3200" dirty="0">
                <a:solidFill>
                  <a:srgbClr val="000000"/>
                </a:solidFill>
                <a:latin typeface="Calibri"/>
                <a:ea typeface="Calibri"/>
              </a:rPr>
              <a:t>etkisi</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çocuklarda</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ve</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adelosan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dönemde</a:t>
            </a:r>
            <a:r>
              <a:rPr lang="en-US" altLang="zh-CN" sz="3200" spc="-60" dirty="0">
                <a:solidFill>
                  <a:srgbClr val="000000"/>
                </a:solidFill>
                <a:latin typeface="Calibri"/>
                <a:cs typeface="Calibri"/>
              </a:rPr>
              <a:t> </a:t>
            </a:r>
            <a:r>
              <a:rPr lang="en-US" altLang="zh-CN" sz="3200" dirty="0">
                <a:solidFill>
                  <a:srgbClr val="000000"/>
                </a:solidFill>
                <a:latin typeface="Calibri"/>
                <a:ea typeface="Calibri"/>
              </a:rPr>
              <a:t>doku</a:t>
            </a:r>
            <a:r>
              <a:rPr lang="en-US" altLang="zh-CN" sz="3200" spc="-64" dirty="0">
                <a:solidFill>
                  <a:srgbClr val="000000"/>
                </a:solidFill>
                <a:latin typeface="Calibri"/>
                <a:cs typeface="Calibri"/>
              </a:rPr>
              <a:t> </a:t>
            </a:r>
            <a:r>
              <a:rPr lang="en-US" altLang="zh-CN" sz="3200" dirty="0">
                <a:solidFill>
                  <a:srgbClr val="000000"/>
                </a:solidFill>
                <a:latin typeface="Calibri"/>
                <a:ea typeface="Calibri"/>
              </a:rPr>
              <a:t>kitlesini</a:t>
            </a:r>
            <a:r>
              <a:rPr lang="en-US" altLang="zh-CN" sz="3200" spc="-60" dirty="0">
                <a:solidFill>
                  <a:srgbClr val="000000"/>
                </a:solidFill>
                <a:latin typeface="Calibri"/>
                <a:cs typeface="Calibri"/>
              </a:rPr>
              <a:t> </a:t>
            </a:r>
            <a:r>
              <a:rPr lang="en-US" altLang="zh-CN" sz="3200" dirty="0">
                <a:solidFill>
                  <a:srgbClr val="000000"/>
                </a:solidFill>
                <a:latin typeface="Calibri"/>
                <a:ea typeface="Calibri"/>
              </a:rPr>
              <a:t>artırarak</a:t>
            </a:r>
            <a:r>
              <a:rPr lang="en-US" altLang="zh-CN" sz="3200" spc="-69" dirty="0">
                <a:solidFill>
                  <a:srgbClr val="000000"/>
                </a:solidFill>
                <a:latin typeface="Calibri"/>
                <a:cs typeface="Calibri"/>
              </a:rPr>
              <a:t> </a:t>
            </a:r>
            <a:r>
              <a:rPr lang="en-US" altLang="zh-CN" sz="3200" dirty="0">
                <a:solidFill>
                  <a:srgbClr val="000000"/>
                </a:solidFill>
                <a:latin typeface="Calibri"/>
                <a:ea typeface="Calibri"/>
              </a:rPr>
              <a:t>(protein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sentezi)</a:t>
            </a:r>
            <a:r>
              <a:rPr lang="en-US" altLang="zh-CN" sz="3200" spc="-64" dirty="0">
                <a:solidFill>
                  <a:srgbClr val="000000"/>
                </a:solidFill>
                <a:latin typeface="Calibri"/>
                <a:cs typeface="Calibri"/>
              </a:rPr>
              <a:t> </a:t>
            </a:r>
            <a:r>
              <a:rPr lang="en-US" altLang="zh-CN" sz="3200" dirty="0">
                <a:solidFill>
                  <a:srgbClr val="000000"/>
                </a:solidFill>
                <a:latin typeface="Calibri"/>
                <a:ea typeface="Calibri"/>
              </a:rPr>
              <a:t>ve</a:t>
            </a:r>
            <a:r>
              <a:rPr lang="en-US" altLang="zh-CN" sz="3200" spc="-64" dirty="0">
                <a:solidFill>
                  <a:srgbClr val="000000"/>
                </a:solidFill>
                <a:latin typeface="Calibri"/>
                <a:cs typeface="Calibri"/>
              </a:rPr>
              <a:t> </a:t>
            </a:r>
            <a:r>
              <a:rPr lang="en-US" altLang="zh-CN" sz="3200" dirty="0">
                <a:solidFill>
                  <a:srgbClr val="000000"/>
                </a:solidFill>
                <a:latin typeface="Calibri"/>
                <a:ea typeface="Calibri"/>
              </a:rPr>
              <a:t>hücre</a:t>
            </a:r>
            <a:r>
              <a:rPr lang="en-US" altLang="zh-CN" sz="3200" spc="-64" dirty="0">
                <a:solidFill>
                  <a:srgbClr val="000000"/>
                </a:solidFill>
                <a:latin typeface="Calibri"/>
                <a:cs typeface="Calibri"/>
              </a:rPr>
              <a:t> </a:t>
            </a:r>
            <a:r>
              <a:rPr lang="en-US" altLang="zh-CN" sz="3200" dirty="0">
                <a:solidFill>
                  <a:srgbClr val="000000"/>
                </a:solidFill>
                <a:latin typeface="Calibri"/>
                <a:ea typeface="Calibri"/>
              </a:rPr>
              <a:t>bölünmesini</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uyararak</a:t>
            </a:r>
            <a:r>
              <a:rPr lang="en-US" altLang="zh-CN" sz="3200" dirty="0">
                <a:solidFill>
                  <a:srgbClr val="000000"/>
                </a:solidFill>
                <a:latin typeface="Calibri"/>
                <a:cs typeface="Calibri"/>
              </a:rPr>
              <a:t> </a:t>
            </a:r>
            <a:r>
              <a:rPr lang="en-US" altLang="zh-CN" sz="3200" spc="-20" dirty="0">
                <a:solidFill>
                  <a:srgbClr val="000000"/>
                </a:solidFill>
                <a:latin typeface="Calibri"/>
                <a:ea typeface="Calibri"/>
              </a:rPr>
              <a:t>büyümeyi</a:t>
            </a:r>
            <a:r>
              <a:rPr lang="en-US" altLang="zh-CN" sz="3200" dirty="0">
                <a:solidFill>
                  <a:srgbClr val="000000"/>
                </a:solidFill>
                <a:latin typeface="Calibri"/>
                <a:cs typeface="Calibri"/>
              </a:rPr>
              <a:t> </a:t>
            </a:r>
            <a:r>
              <a:rPr lang="en-US" altLang="zh-CN" sz="3200" spc="-15" dirty="0">
                <a:solidFill>
                  <a:srgbClr val="000000"/>
                </a:solidFill>
                <a:latin typeface="Calibri"/>
                <a:ea typeface="Calibri"/>
              </a:rPr>
              <a:t>hızlandırır.</a:t>
            </a:r>
          </a:p>
          <a:p>
            <a:pPr marL="343204" indent="-343204" hangingPunct="0">
              <a:lnSpc>
                <a:spcPct val="95416"/>
              </a:lnSpc>
            </a:pPr>
            <a:r>
              <a:rPr lang="en-US" altLang="zh-CN" sz="3200" dirty="0">
                <a:solidFill>
                  <a:srgbClr val="000000"/>
                </a:solidFill>
                <a:latin typeface="Arial"/>
                <a:ea typeface="Arial"/>
              </a:rPr>
              <a:t>•</a:t>
            </a:r>
            <a:r>
              <a:rPr lang="en-US" altLang="zh-CN" sz="3200" spc="114" dirty="0">
                <a:solidFill>
                  <a:srgbClr val="000000"/>
                </a:solidFill>
                <a:latin typeface="Arial"/>
                <a:cs typeface="Arial"/>
              </a:rPr>
              <a:t> </a:t>
            </a:r>
            <a:r>
              <a:rPr lang="en-US" altLang="zh-CN" sz="3200" dirty="0">
                <a:solidFill>
                  <a:srgbClr val="000000"/>
                </a:solidFill>
                <a:latin typeface="Calibri"/>
                <a:ea typeface="Calibri"/>
              </a:rPr>
              <a:t>Uzun</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kemiklerin</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epifiz</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plakları</a:t>
            </a:r>
            <a:r>
              <a:rPr lang="en-US" altLang="zh-CN" sz="3200" spc="94" dirty="0">
                <a:solidFill>
                  <a:srgbClr val="000000"/>
                </a:solidFill>
                <a:latin typeface="Calibri"/>
                <a:cs typeface="Calibri"/>
              </a:rPr>
              <a:t> </a:t>
            </a:r>
            <a:r>
              <a:rPr lang="en-US" altLang="zh-CN" sz="3200" dirty="0">
                <a:solidFill>
                  <a:srgbClr val="000000"/>
                </a:solidFill>
                <a:latin typeface="Calibri"/>
                <a:ea typeface="Calibri"/>
              </a:rPr>
              <a:t>üzerine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doğrudan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etkiyerek</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epifiz</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plaklarının</a:t>
            </a:r>
            <a:r>
              <a:rPr lang="en-US" altLang="zh-CN" sz="3200" dirty="0">
                <a:solidFill>
                  <a:srgbClr val="000000"/>
                </a:solidFill>
                <a:latin typeface="Calibri"/>
                <a:cs typeface="Calibri"/>
              </a:rPr>
              <a:t> </a:t>
            </a:r>
            <a:r>
              <a:rPr lang="en-US" altLang="zh-CN" sz="3200" spc="-20" dirty="0">
                <a:solidFill>
                  <a:srgbClr val="000000"/>
                </a:solidFill>
                <a:latin typeface="Calibri"/>
                <a:ea typeface="Calibri"/>
              </a:rPr>
              <a:t>devamlılığını</a:t>
            </a:r>
            <a:r>
              <a:rPr lang="en-US" altLang="zh-CN" sz="3200" spc="20" dirty="0">
                <a:solidFill>
                  <a:srgbClr val="000000"/>
                </a:solidFill>
                <a:latin typeface="Calibri"/>
                <a:cs typeface="Calibri"/>
              </a:rPr>
              <a:t> </a:t>
            </a:r>
            <a:r>
              <a:rPr lang="en-US" altLang="zh-CN" sz="3200" spc="-15" dirty="0">
                <a:solidFill>
                  <a:srgbClr val="000000"/>
                </a:solidFill>
                <a:latin typeface="Calibri"/>
                <a:ea typeface="Calibri"/>
              </a:rPr>
              <a:t>sağlar.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1"/>
          <p:cNvSpPr txBox="1"/>
          <p:nvPr/>
        </p:nvSpPr>
        <p:spPr>
          <a:xfrm>
            <a:off x="1249680" y="558800"/>
            <a:ext cx="6187440" cy="492443"/>
          </a:xfrm>
          <a:prstGeom prst="rect">
            <a:avLst/>
          </a:prstGeom>
          <a:noFill/>
        </p:spPr>
        <p:txBody>
          <a:bodyPr wrap="square" lIns="0" tIns="0" rIns="0" bIns="0" rtlCol="0">
            <a:spAutoFit/>
          </a:bodyPr>
          <a:lstStyle/>
          <a:p>
            <a:pPr marL="0" algn="ctr">
              <a:lnSpc>
                <a:spcPct val="100000"/>
              </a:lnSpc>
            </a:pPr>
            <a:r>
              <a:rPr lang="en-US" altLang="zh-CN" sz="3200" b="1" spc="-15" dirty="0" err="1" smtClean="0">
                <a:solidFill>
                  <a:srgbClr val="00B050"/>
                </a:solidFill>
                <a:latin typeface="Calibri"/>
                <a:ea typeface="Calibri"/>
              </a:rPr>
              <a:t>Prol</a:t>
            </a:r>
            <a:r>
              <a:rPr lang="en-US" altLang="zh-CN" sz="3200" b="1" spc="-5" dirty="0" err="1" smtClean="0">
                <a:solidFill>
                  <a:srgbClr val="00B050"/>
                </a:solidFill>
                <a:latin typeface="Calibri"/>
                <a:ea typeface="Calibri"/>
              </a:rPr>
              <a:t>aktin</a:t>
            </a:r>
            <a:r>
              <a:rPr lang="tr-TR" altLang="zh-CN" sz="3200" b="1" spc="-5" dirty="0" smtClean="0">
                <a:solidFill>
                  <a:srgbClr val="00B050"/>
                </a:solidFill>
                <a:latin typeface="Calibri"/>
                <a:ea typeface="Calibri"/>
              </a:rPr>
              <a:t> Hormonu</a:t>
            </a:r>
            <a:endParaRPr lang="en-US" altLang="zh-CN" sz="3200" b="1" spc="-5" dirty="0">
              <a:solidFill>
                <a:srgbClr val="00B050"/>
              </a:solidFill>
              <a:latin typeface="Calibri"/>
              <a:ea typeface="Calibri"/>
            </a:endParaRPr>
          </a:p>
        </p:txBody>
      </p:sp>
      <p:sp>
        <p:nvSpPr>
          <p:cNvPr id="62" name="TextBox 62"/>
          <p:cNvSpPr txBox="1"/>
          <p:nvPr/>
        </p:nvSpPr>
        <p:spPr>
          <a:xfrm>
            <a:off x="548640" y="1650396"/>
            <a:ext cx="7072108" cy="487680"/>
          </a:xfrm>
          <a:prstGeom prst="rect">
            <a:avLst/>
          </a:prstGeom>
          <a:noFill/>
        </p:spPr>
        <p:txBody>
          <a:bodyPr wrap="square" lIns="0" tIns="0" rIns="0" bIns="0" rtlCol="0">
            <a:spAutoFit/>
          </a:bodyPr>
          <a:lstStyle/>
          <a:p>
            <a:pPr marL="0">
              <a:lnSpc>
                <a:spcPct val="100000"/>
              </a:lnSpc>
              <a:tabLst>
                <a:tab pos="609904" algn="l"/>
              </a:tabLst>
            </a:pPr>
            <a:r>
              <a:rPr lang="en-US" altLang="zh-CN" sz="3200" dirty="0">
                <a:solidFill>
                  <a:srgbClr val="000000"/>
                </a:solidFill>
                <a:latin typeface="Arial"/>
                <a:ea typeface="Arial"/>
              </a:rPr>
              <a:t>•	</a:t>
            </a:r>
            <a:r>
              <a:rPr lang="en-US" altLang="zh-CN" sz="3200" dirty="0">
                <a:solidFill>
                  <a:srgbClr val="000000"/>
                </a:solidFill>
                <a:latin typeface="Calibri"/>
                <a:ea typeface="Calibri"/>
              </a:rPr>
              <a:t>Prolaktinin</a:t>
            </a:r>
            <a:r>
              <a:rPr lang="en-US" altLang="zh-CN" sz="3200" spc="-69" dirty="0">
                <a:solidFill>
                  <a:srgbClr val="000000"/>
                </a:solidFill>
                <a:latin typeface="Calibri"/>
                <a:cs typeface="Calibri"/>
              </a:rPr>
              <a:t> </a:t>
            </a:r>
            <a:r>
              <a:rPr lang="en-US" altLang="zh-CN" sz="3200" dirty="0">
                <a:solidFill>
                  <a:srgbClr val="000000"/>
                </a:solidFill>
                <a:latin typeface="Calibri"/>
                <a:ea typeface="Calibri"/>
              </a:rPr>
              <a:t>kadınlarda</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iki</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görevi</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vardır;</a:t>
            </a:r>
          </a:p>
        </p:txBody>
      </p:sp>
      <p:sp>
        <p:nvSpPr>
          <p:cNvPr id="63" name="TextBox 63"/>
          <p:cNvSpPr txBox="1"/>
          <p:nvPr/>
        </p:nvSpPr>
        <p:spPr>
          <a:xfrm>
            <a:off x="548640" y="2267204"/>
            <a:ext cx="435460" cy="487680"/>
          </a:xfrm>
          <a:prstGeom prst="rect">
            <a:avLst/>
          </a:prstGeom>
          <a:noFill/>
        </p:spPr>
        <p:txBody>
          <a:bodyPr wrap="square" lIns="0" tIns="0" rIns="0" bIns="0" rtlCol="0">
            <a:spAutoFit/>
          </a:bodyPr>
          <a:lstStyle/>
          <a:p>
            <a:pPr marL="0">
              <a:lnSpc>
                <a:spcPct val="100000"/>
              </a:lnSpc>
            </a:pPr>
            <a:r>
              <a:rPr lang="en-US" altLang="zh-CN" sz="3200" spc="-10" dirty="0">
                <a:solidFill>
                  <a:srgbClr val="000000"/>
                </a:solidFill>
                <a:latin typeface="Calibri"/>
                <a:ea typeface="Calibri"/>
              </a:rPr>
              <a:t>1.</a:t>
            </a:r>
          </a:p>
        </p:txBody>
      </p:sp>
      <p:sp>
        <p:nvSpPr>
          <p:cNvPr id="64" name="TextBox 64"/>
          <p:cNvSpPr txBox="1"/>
          <p:nvPr/>
        </p:nvSpPr>
        <p:spPr>
          <a:xfrm>
            <a:off x="1158544" y="2297811"/>
            <a:ext cx="7118676" cy="1402079"/>
          </a:xfrm>
          <a:prstGeom prst="rect">
            <a:avLst/>
          </a:prstGeom>
          <a:noFill/>
        </p:spPr>
        <p:txBody>
          <a:bodyPr wrap="square" lIns="0" tIns="0" rIns="0" bIns="0" rtlCol="0">
            <a:spAutoFit/>
          </a:bodyPr>
          <a:lstStyle/>
          <a:p>
            <a:pPr marL="0" hangingPunct="0">
              <a:lnSpc>
                <a:spcPct val="95416"/>
              </a:lnSpc>
            </a:pPr>
            <a:r>
              <a:rPr lang="en-US" altLang="zh-CN" sz="3200" dirty="0">
                <a:solidFill>
                  <a:srgbClr val="000000"/>
                </a:solidFill>
                <a:latin typeface="Calibri"/>
                <a:ea typeface="Calibri"/>
              </a:rPr>
              <a:t>Östrojen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(dişi</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cinsiyet</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hormonu)</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ile</a:t>
            </a:r>
            <a:r>
              <a:rPr lang="en-US" altLang="zh-CN" sz="3200" spc="-209" dirty="0">
                <a:solidFill>
                  <a:srgbClr val="000000"/>
                </a:solidFill>
                <a:latin typeface="Calibri"/>
                <a:cs typeface="Calibri"/>
              </a:rPr>
              <a:t> </a:t>
            </a:r>
            <a:r>
              <a:rPr lang="en-US" altLang="zh-CN" sz="3200" dirty="0">
                <a:solidFill>
                  <a:srgbClr val="000000"/>
                </a:solidFill>
                <a:latin typeface="Calibri"/>
                <a:ea typeface="Calibri"/>
              </a:rPr>
              <a:t>birlikte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gebelikte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meme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bezlerinde</a:t>
            </a:r>
            <a:r>
              <a:rPr lang="en-US" altLang="zh-CN" sz="3200" spc="-89" dirty="0">
                <a:solidFill>
                  <a:srgbClr val="000000"/>
                </a:solidFill>
                <a:latin typeface="Calibri"/>
                <a:cs typeface="Calibri"/>
              </a:rPr>
              <a:t> </a:t>
            </a:r>
            <a:r>
              <a:rPr lang="en-US" altLang="zh-CN" sz="3200" dirty="0">
                <a:solidFill>
                  <a:srgbClr val="000000"/>
                </a:solidFill>
                <a:latin typeface="Calibri"/>
                <a:ea typeface="Calibri"/>
              </a:rPr>
              <a:t>meme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kanallarının</a:t>
            </a:r>
            <a:r>
              <a:rPr lang="en-US" altLang="zh-CN" sz="3200" spc="-195" dirty="0">
                <a:solidFill>
                  <a:srgbClr val="000000"/>
                </a:solidFill>
                <a:latin typeface="Calibri"/>
                <a:cs typeface="Calibri"/>
              </a:rPr>
              <a:t> </a:t>
            </a:r>
            <a:r>
              <a:rPr lang="en-US" altLang="zh-CN" sz="3200" dirty="0">
                <a:solidFill>
                  <a:srgbClr val="000000"/>
                </a:solidFill>
                <a:latin typeface="Calibri"/>
                <a:ea typeface="Calibri"/>
              </a:rPr>
              <a:t>gelişimini</a:t>
            </a:r>
            <a:r>
              <a:rPr lang="en-US" altLang="zh-CN" sz="3200" spc="-200" dirty="0">
                <a:solidFill>
                  <a:srgbClr val="000000"/>
                </a:solidFill>
                <a:latin typeface="Calibri"/>
                <a:cs typeface="Calibri"/>
              </a:rPr>
              <a:t> </a:t>
            </a:r>
            <a:r>
              <a:rPr lang="en-US" altLang="zh-CN" sz="3200" dirty="0">
                <a:solidFill>
                  <a:srgbClr val="000000"/>
                </a:solidFill>
                <a:latin typeface="Calibri"/>
                <a:ea typeface="Calibri"/>
              </a:rPr>
              <a:t>uyarır.</a:t>
            </a:r>
          </a:p>
        </p:txBody>
      </p:sp>
      <p:sp>
        <p:nvSpPr>
          <p:cNvPr id="65" name="TextBox 65"/>
          <p:cNvSpPr txBox="1"/>
          <p:nvPr/>
        </p:nvSpPr>
        <p:spPr>
          <a:xfrm>
            <a:off x="548640" y="3827957"/>
            <a:ext cx="435537" cy="487680"/>
          </a:xfrm>
          <a:prstGeom prst="rect">
            <a:avLst/>
          </a:prstGeom>
          <a:noFill/>
        </p:spPr>
        <p:txBody>
          <a:bodyPr wrap="square" lIns="0" tIns="0" rIns="0" bIns="0" rtlCol="0">
            <a:spAutoFit/>
          </a:bodyPr>
          <a:lstStyle/>
          <a:p>
            <a:pPr marL="0">
              <a:lnSpc>
                <a:spcPct val="100000"/>
              </a:lnSpc>
            </a:pPr>
            <a:r>
              <a:rPr lang="en-US" altLang="zh-CN" sz="3200" spc="-10" dirty="0">
                <a:solidFill>
                  <a:srgbClr val="000000"/>
                </a:solidFill>
                <a:latin typeface="Calibri"/>
                <a:ea typeface="Calibri"/>
              </a:rPr>
              <a:t>2.</a:t>
            </a:r>
          </a:p>
        </p:txBody>
      </p:sp>
      <p:sp>
        <p:nvSpPr>
          <p:cNvPr id="66" name="TextBox 66"/>
          <p:cNvSpPr txBox="1"/>
          <p:nvPr/>
        </p:nvSpPr>
        <p:spPr>
          <a:xfrm>
            <a:off x="1158544" y="3848430"/>
            <a:ext cx="6590238" cy="934720"/>
          </a:xfrm>
          <a:prstGeom prst="rect">
            <a:avLst/>
          </a:prstGeom>
          <a:noFill/>
        </p:spPr>
        <p:txBody>
          <a:bodyPr wrap="square" lIns="0" tIns="0" rIns="0" bIns="0" rtlCol="0">
            <a:spAutoFit/>
          </a:bodyPr>
          <a:lstStyle/>
          <a:p>
            <a:pPr marL="0" hangingPunct="0">
              <a:lnSpc>
                <a:spcPct val="95833"/>
              </a:lnSpc>
            </a:pPr>
            <a:r>
              <a:rPr lang="en-US" altLang="zh-CN" sz="3200" dirty="0">
                <a:solidFill>
                  <a:srgbClr val="000000"/>
                </a:solidFill>
                <a:latin typeface="Calibri"/>
                <a:ea typeface="Calibri"/>
              </a:rPr>
              <a:t>Doğumdan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sonra</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meme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dokusunda</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süt</a:t>
            </a:r>
            <a:r>
              <a:rPr lang="en-US" altLang="zh-CN" sz="3200" dirty="0">
                <a:solidFill>
                  <a:srgbClr val="000000"/>
                </a:solidFill>
                <a:latin typeface="Calibri"/>
                <a:cs typeface="Calibri"/>
              </a:rPr>
              <a:t> </a:t>
            </a:r>
            <a:r>
              <a:rPr lang="en-US" altLang="zh-CN" sz="3200" spc="-30" dirty="0">
                <a:solidFill>
                  <a:srgbClr val="000000"/>
                </a:solidFill>
                <a:latin typeface="Calibri"/>
                <a:ea typeface="Calibri"/>
              </a:rPr>
              <a:t>üretimini</a:t>
            </a:r>
            <a:r>
              <a:rPr lang="en-US" altLang="zh-CN" sz="3200" spc="25" dirty="0">
                <a:solidFill>
                  <a:srgbClr val="000000"/>
                </a:solidFill>
                <a:latin typeface="Calibri"/>
                <a:cs typeface="Calibri"/>
              </a:rPr>
              <a:t> </a:t>
            </a:r>
            <a:r>
              <a:rPr lang="en-US" altLang="zh-CN" sz="3200" spc="-25" dirty="0">
                <a:solidFill>
                  <a:srgbClr val="000000"/>
                </a:solidFill>
                <a:latin typeface="Calibri"/>
                <a:ea typeface="Calibri"/>
              </a:rPr>
              <a:t>uyarır.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8"/>
          <p:cNvSpPr txBox="1"/>
          <p:nvPr/>
        </p:nvSpPr>
        <p:spPr>
          <a:xfrm>
            <a:off x="426720" y="1032509"/>
            <a:ext cx="8310880" cy="3603615"/>
          </a:xfrm>
          <a:prstGeom prst="rect">
            <a:avLst/>
          </a:prstGeom>
          <a:noFill/>
        </p:spPr>
        <p:txBody>
          <a:bodyPr wrap="square" lIns="0" tIns="0" rIns="0" bIns="0" rtlCol="0">
            <a:spAutoFit/>
          </a:bodyPr>
          <a:lstStyle/>
          <a:p>
            <a:pPr marL="0" indent="557174" algn="ctr">
              <a:lnSpc>
                <a:spcPct val="100000"/>
              </a:lnSpc>
            </a:pPr>
            <a:r>
              <a:rPr lang="en-US" altLang="zh-CN" sz="3200" b="1" dirty="0" err="1">
                <a:solidFill>
                  <a:srgbClr val="00B050"/>
                </a:solidFill>
                <a:latin typeface="Calibri"/>
                <a:ea typeface="Calibri"/>
              </a:rPr>
              <a:t>Tiroid</a:t>
            </a:r>
            <a:r>
              <a:rPr lang="en-US" altLang="zh-CN" sz="3200" b="1" dirty="0">
                <a:solidFill>
                  <a:srgbClr val="00B050"/>
                </a:solidFill>
                <a:latin typeface="Calibri"/>
                <a:cs typeface="Calibri"/>
              </a:rPr>
              <a:t> </a:t>
            </a:r>
            <a:r>
              <a:rPr lang="en-US" altLang="zh-CN" sz="3200" b="1" dirty="0" err="1" smtClean="0">
                <a:solidFill>
                  <a:srgbClr val="00B050"/>
                </a:solidFill>
                <a:latin typeface="Calibri"/>
                <a:ea typeface="Calibri"/>
              </a:rPr>
              <a:t>Stimüle</a:t>
            </a:r>
            <a:r>
              <a:rPr lang="en-US" altLang="zh-CN" sz="3200" b="1" dirty="0" smtClean="0">
                <a:solidFill>
                  <a:srgbClr val="00B050"/>
                </a:solidFill>
                <a:latin typeface="Calibri"/>
                <a:cs typeface="Calibri"/>
              </a:rPr>
              <a:t> </a:t>
            </a:r>
            <a:r>
              <a:rPr lang="en-US" altLang="zh-CN" sz="3200" b="1" dirty="0" err="1" smtClean="0">
                <a:solidFill>
                  <a:srgbClr val="00B050"/>
                </a:solidFill>
                <a:latin typeface="Calibri"/>
                <a:ea typeface="Calibri"/>
              </a:rPr>
              <a:t>Edici</a:t>
            </a:r>
            <a:r>
              <a:rPr lang="en-US" altLang="zh-CN" sz="3200" b="1" spc="-125" dirty="0" smtClean="0">
                <a:solidFill>
                  <a:srgbClr val="00B050"/>
                </a:solidFill>
                <a:latin typeface="Calibri"/>
                <a:cs typeface="Calibri"/>
              </a:rPr>
              <a:t> </a:t>
            </a:r>
            <a:r>
              <a:rPr lang="en-US" altLang="zh-CN" sz="3200" b="1" dirty="0" err="1" smtClean="0">
                <a:solidFill>
                  <a:srgbClr val="00B050"/>
                </a:solidFill>
                <a:latin typeface="Calibri"/>
                <a:ea typeface="Calibri"/>
              </a:rPr>
              <a:t>Hormon</a:t>
            </a:r>
            <a:r>
              <a:rPr lang="tr-TR" altLang="zh-CN" sz="3200" b="1" dirty="0" smtClean="0">
                <a:solidFill>
                  <a:srgbClr val="00B050"/>
                </a:solidFill>
                <a:latin typeface="Calibri"/>
                <a:ea typeface="Calibri"/>
              </a:rPr>
              <a:t> </a:t>
            </a:r>
            <a:r>
              <a:rPr lang="en-US" altLang="zh-CN" sz="3200" b="1" dirty="0" smtClean="0">
                <a:solidFill>
                  <a:srgbClr val="00B050"/>
                </a:solidFill>
                <a:latin typeface="Calibri"/>
                <a:ea typeface="Calibri"/>
              </a:rPr>
              <a:t>(TSH</a:t>
            </a:r>
            <a:r>
              <a:rPr lang="en-US" altLang="zh-CN" sz="3200" b="1" dirty="0">
                <a:solidFill>
                  <a:srgbClr val="00B050"/>
                </a:solidFill>
                <a:latin typeface="Calibri"/>
                <a:ea typeface="Calibri"/>
              </a:rPr>
              <a:t>)</a:t>
            </a:r>
          </a:p>
          <a:p>
            <a:pPr>
              <a:lnSpc>
                <a:spcPts val="1000"/>
              </a:lnSpc>
            </a:pPr>
            <a:endParaRPr lang="en-US" dirty="0" smtClean="0"/>
          </a:p>
          <a:p>
            <a:pPr>
              <a:lnSpc>
                <a:spcPts val="1000"/>
              </a:lnSpc>
            </a:pPr>
            <a:endParaRPr lang="en-US" dirty="0" smtClean="0"/>
          </a:p>
          <a:p>
            <a:pPr>
              <a:lnSpc>
                <a:spcPts val="1585"/>
              </a:lnSpc>
            </a:pPr>
            <a:endParaRPr lang="en-US" dirty="0" smtClean="0"/>
          </a:p>
          <a:p>
            <a:pPr marL="0">
              <a:lnSpc>
                <a:spcPct val="100000"/>
              </a:lnSpc>
            </a:pPr>
            <a:r>
              <a:rPr lang="en-US" altLang="zh-CN" sz="3200" dirty="0">
                <a:solidFill>
                  <a:srgbClr val="000000"/>
                </a:solidFill>
                <a:latin typeface="Arial"/>
                <a:ea typeface="Arial"/>
              </a:rPr>
              <a:t>•</a:t>
            </a:r>
            <a:r>
              <a:rPr lang="en-US" altLang="zh-CN" sz="3200" spc="100" dirty="0">
                <a:solidFill>
                  <a:srgbClr val="000000"/>
                </a:solidFill>
                <a:latin typeface="Arial"/>
                <a:cs typeface="Arial"/>
              </a:rPr>
              <a:t> </a:t>
            </a:r>
            <a:r>
              <a:rPr lang="en-US" altLang="zh-CN" sz="3200" dirty="0">
                <a:solidFill>
                  <a:srgbClr val="000000"/>
                </a:solidFill>
                <a:latin typeface="Calibri"/>
                <a:ea typeface="Calibri"/>
              </a:rPr>
              <a:t>TSH</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tiroid</a:t>
            </a:r>
            <a:r>
              <a:rPr lang="en-US" altLang="zh-CN" sz="3200" spc="85" dirty="0">
                <a:solidFill>
                  <a:srgbClr val="000000"/>
                </a:solidFill>
                <a:latin typeface="Calibri"/>
                <a:cs typeface="Calibri"/>
              </a:rPr>
              <a:t> </a:t>
            </a:r>
            <a:r>
              <a:rPr lang="en-US" altLang="zh-CN" sz="3200" dirty="0">
                <a:solidFill>
                  <a:srgbClr val="000000"/>
                </a:solidFill>
                <a:latin typeface="Calibri"/>
                <a:ea typeface="Calibri"/>
              </a:rPr>
              <a:t>bezi</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hormonlarının</a:t>
            </a:r>
            <a:r>
              <a:rPr lang="en-US" altLang="zh-CN" sz="3200" spc="85" dirty="0">
                <a:solidFill>
                  <a:srgbClr val="000000"/>
                </a:solidFill>
                <a:latin typeface="Calibri"/>
                <a:cs typeface="Calibri"/>
              </a:rPr>
              <a:t> </a:t>
            </a:r>
            <a:r>
              <a:rPr lang="en-US" altLang="zh-CN" sz="3200" dirty="0">
                <a:solidFill>
                  <a:srgbClr val="000000"/>
                </a:solidFill>
                <a:latin typeface="Calibri"/>
                <a:ea typeface="Calibri"/>
              </a:rPr>
              <a:t>sekresyonunu</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ve</a:t>
            </a:r>
          </a:p>
          <a:p>
            <a:pPr marL="0" indent="343204">
              <a:lnSpc>
                <a:spcPct val="100000"/>
              </a:lnSpc>
              <a:spcBef>
                <a:spcPts val="245"/>
              </a:spcBef>
            </a:pPr>
            <a:r>
              <a:rPr lang="en-US" altLang="zh-CN" sz="3200" spc="-30" dirty="0">
                <a:solidFill>
                  <a:srgbClr val="000000"/>
                </a:solidFill>
                <a:latin typeface="Calibri"/>
                <a:ea typeface="Calibri"/>
              </a:rPr>
              <a:t>sentezini</a:t>
            </a:r>
            <a:r>
              <a:rPr lang="en-US" altLang="zh-CN" sz="3200" spc="10" dirty="0">
                <a:solidFill>
                  <a:srgbClr val="000000"/>
                </a:solidFill>
                <a:latin typeface="Calibri"/>
                <a:cs typeface="Calibri"/>
              </a:rPr>
              <a:t> </a:t>
            </a:r>
            <a:r>
              <a:rPr lang="en-US" altLang="zh-CN" sz="3200" spc="-30" dirty="0">
                <a:solidFill>
                  <a:srgbClr val="000000"/>
                </a:solidFill>
                <a:latin typeface="Calibri"/>
                <a:ea typeface="Calibri"/>
              </a:rPr>
              <a:t>uyarır.</a:t>
            </a:r>
          </a:p>
          <a:p>
            <a:pPr marL="343204" indent="-343204" hangingPunct="0">
              <a:lnSpc>
                <a:spcPct val="104166"/>
              </a:lnSpc>
              <a:spcBef>
                <a:spcPts val="245"/>
              </a:spcBef>
            </a:pPr>
            <a:r>
              <a:rPr lang="en-US" altLang="zh-CN" sz="3200" dirty="0">
                <a:solidFill>
                  <a:srgbClr val="000000"/>
                </a:solidFill>
                <a:latin typeface="Arial"/>
                <a:ea typeface="Arial"/>
              </a:rPr>
              <a:t>•</a:t>
            </a:r>
            <a:r>
              <a:rPr lang="en-US" altLang="zh-CN" sz="3200" spc="94" dirty="0">
                <a:solidFill>
                  <a:srgbClr val="000000"/>
                </a:solidFill>
                <a:latin typeface="Arial"/>
                <a:cs typeface="Arial"/>
              </a:rPr>
              <a:t> </a:t>
            </a:r>
            <a:r>
              <a:rPr lang="en-US" altLang="zh-CN" sz="3200" dirty="0">
                <a:solidFill>
                  <a:srgbClr val="000000"/>
                </a:solidFill>
                <a:latin typeface="Calibri"/>
                <a:ea typeface="Calibri"/>
              </a:rPr>
              <a:t>TSH</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nın</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fazla</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salgılanması</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goiter</a:t>
            </a:r>
            <a:r>
              <a:rPr lang="en-US" altLang="zh-CN" sz="3200" spc="80" dirty="0">
                <a:solidFill>
                  <a:srgbClr val="000000"/>
                </a:solidFill>
                <a:latin typeface="Calibri"/>
                <a:cs typeface="Calibri"/>
              </a:rPr>
              <a:t> </a:t>
            </a:r>
            <a:r>
              <a:rPr lang="en-US" altLang="zh-CN" sz="3200" dirty="0">
                <a:solidFill>
                  <a:srgbClr val="000000"/>
                </a:solidFill>
                <a:latin typeface="Calibri"/>
                <a:ea typeface="Calibri"/>
              </a:rPr>
              <a:t>(guatr)</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olarak</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isimlendirilen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tirodi</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bezinin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genişlemesine</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yol</a:t>
            </a:r>
            <a:r>
              <a:rPr lang="en-US" altLang="zh-CN" sz="3200" dirty="0">
                <a:solidFill>
                  <a:srgbClr val="000000"/>
                </a:solidFill>
                <a:latin typeface="Calibri"/>
                <a:cs typeface="Calibri"/>
              </a:rPr>
              <a:t> </a:t>
            </a:r>
            <a:r>
              <a:rPr lang="en-US" altLang="zh-CN" sz="3200" spc="-75" dirty="0">
                <a:solidFill>
                  <a:srgbClr val="000000"/>
                </a:solidFill>
                <a:latin typeface="Calibri"/>
                <a:ea typeface="Calibri"/>
              </a:rPr>
              <a:t>aça</a:t>
            </a:r>
            <a:r>
              <a:rPr lang="en-US" altLang="zh-CN" sz="3200" spc="-64" dirty="0">
                <a:solidFill>
                  <a:srgbClr val="000000"/>
                </a:solidFill>
                <a:latin typeface="Calibri"/>
                <a:ea typeface="Calibri"/>
              </a:rPr>
              <a:t>r.</a:t>
            </a:r>
          </a:p>
          <a:p>
            <a:pPr>
              <a:lnSpc>
                <a:spcPts val="559"/>
              </a:lnSpc>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70"/>
          <p:cNvSpPr txBox="1"/>
          <p:nvPr/>
        </p:nvSpPr>
        <p:spPr>
          <a:xfrm>
            <a:off x="527202" y="1354167"/>
            <a:ext cx="7844373" cy="3293209"/>
          </a:xfrm>
          <a:prstGeom prst="rect">
            <a:avLst/>
          </a:prstGeom>
          <a:noFill/>
        </p:spPr>
        <p:txBody>
          <a:bodyPr wrap="square" lIns="0" tIns="0" rIns="0" bIns="0" rtlCol="0">
            <a:spAutoFit/>
          </a:bodyPr>
          <a:lstStyle/>
          <a:p>
            <a:pPr marL="0" indent="1423390">
              <a:lnSpc>
                <a:spcPct val="100000"/>
              </a:lnSpc>
            </a:pPr>
            <a:r>
              <a:rPr lang="en-US" altLang="zh-CN" sz="3200" b="1" dirty="0">
                <a:solidFill>
                  <a:srgbClr val="00B050"/>
                </a:solidFill>
                <a:latin typeface="Calibri"/>
                <a:ea typeface="Calibri"/>
              </a:rPr>
              <a:t>Luteinizan</a:t>
            </a:r>
            <a:r>
              <a:rPr lang="en-US" altLang="zh-CN" sz="3200" b="1" dirty="0">
                <a:solidFill>
                  <a:srgbClr val="00B050"/>
                </a:solidFill>
                <a:latin typeface="Calibri"/>
                <a:cs typeface="Calibri"/>
              </a:rPr>
              <a:t> </a:t>
            </a:r>
            <a:r>
              <a:rPr lang="en-US" altLang="zh-CN" sz="3200" b="1" dirty="0">
                <a:solidFill>
                  <a:srgbClr val="00B050"/>
                </a:solidFill>
                <a:latin typeface="Calibri"/>
                <a:ea typeface="Calibri"/>
              </a:rPr>
              <a:t>Hormon</a:t>
            </a:r>
            <a:r>
              <a:rPr lang="en-US" altLang="zh-CN" sz="3200" b="1" spc="-125" dirty="0">
                <a:solidFill>
                  <a:srgbClr val="00B050"/>
                </a:solidFill>
                <a:latin typeface="Calibri"/>
                <a:cs typeface="Calibri"/>
              </a:rPr>
              <a:t> </a:t>
            </a:r>
            <a:r>
              <a:rPr lang="en-US" altLang="zh-CN" sz="3200" b="1" dirty="0">
                <a:solidFill>
                  <a:srgbClr val="00B050"/>
                </a:solidFill>
                <a:latin typeface="Calibri"/>
                <a:ea typeface="Calibri"/>
              </a:rPr>
              <a:t>(LH</a:t>
            </a:r>
            <a:r>
              <a:rPr lang="en-US" altLang="zh-CN" sz="3200" b="1" dirty="0" smtClean="0">
                <a:solidFill>
                  <a:srgbClr val="00B050"/>
                </a:solidFill>
                <a:latin typeface="Calibri"/>
                <a:ea typeface="Calibri"/>
              </a:rPr>
              <a:t>)</a:t>
            </a:r>
            <a:endParaRPr lang="tr-TR" altLang="zh-CN" sz="3200" b="1" dirty="0" smtClean="0">
              <a:solidFill>
                <a:srgbClr val="00B050"/>
              </a:solidFill>
              <a:latin typeface="Calibri"/>
              <a:ea typeface="Calibri"/>
            </a:endParaRPr>
          </a:p>
          <a:p>
            <a:pPr marL="0" indent="1423390">
              <a:lnSpc>
                <a:spcPct val="100000"/>
              </a:lnSpc>
            </a:pPr>
            <a:endParaRPr lang="en-US" altLang="zh-CN" sz="3200" b="1" dirty="0">
              <a:solidFill>
                <a:srgbClr val="00B050"/>
              </a:solidFill>
              <a:latin typeface="Calibri"/>
              <a:ea typeface="Calibri"/>
            </a:endParaRPr>
          </a:p>
          <a:p>
            <a:pPr>
              <a:lnSpc>
                <a:spcPts val="925"/>
              </a:lnSpc>
            </a:pPr>
            <a:endParaRPr lang="en-US" dirty="0" smtClean="0"/>
          </a:p>
          <a:p>
            <a:pPr marL="0">
              <a:lnSpc>
                <a:spcPct val="100000"/>
              </a:lnSpc>
            </a:pPr>
            <a:r>
              <a:rPr lang="en-US" altLang="zh-CN" sz="2800" dirty="0">
                <a:solidFill>
                  <a:srgbClr val="000000"/>
                </a:solidFill>
                <a:latin typeface="Arial"/>
                <a:ea typeface="Arial"/>
              </a:rPr>
              <a:t>•</a:t>
            </a:r>
            <a:r>
              <a:rPr lang="en-US" altLang="zh-CN" sz="2800" spc="-44" dirty="0">
                <a:solidFill>
                  <a:srgbClr val="000000"/>
                </a:solidFill>
                <a:latin typeface="Arial"/>
                <a:cs typeface="Arial"/>
              </a:rPr>
              <a:t>  </a:t>
            </a:r>
            <a:r>
              <a:rPr lang="en-US" altLang="zh-CN" sz="2800" dirty="0">
                <a:solidFill>
                  <a:srgbClr val="000000"/>
                </a:solidFill>
                <a:latin typeface="Calibri"/>
                <a:ea typeface="Calibri"/>
              </a:rPr>
              <a:t>Ovulasyon-Yumurtlama;</a:t>
            </a:r>
            <a:r>
              <a:rPr lang="en-US" altLang="zh-CN" sz="2800" spc="-44" dirty="0">
                <a:solidFill>
                  <a:srgbClr val="000000"/>
                </a:solidFill>
                <a:latin typeface="Calibri"/>
                <a:cs typeface="Calibri"/>
              </a:rPr>
              <a:t> </a:t>
            </a:r>
            <a:r>
              <a:rPr lang="en-US" altLang="zh-CN" sz="2800" dirty="0">
                <a:solidFill>
                  <a:srgbClr val="000000"/>
                </a:solidFill>
                <a:latin typeface="Calibri"/>
                <a:ea typeface="Calibri"/>
              </a:rPr>
              <a:t>overlerden</a:t>
            </a:r>
            <a:r>
              <a:rPr lang="en-US" altLang="zh-CN" sz="2800" spc="-40" dirty="0">
                <a:solidFill>
                  <a:srgbClr val="000000"/>
                </a:solidFill>
                <a:latin typeface="Calibri"/>
                <a:cs typeface="Calibri"/>
              </a:rPr>
              <a:t> </a:t>
            </a:r>
            <a:r>
              <a:rPr lang="en-US" altLang="zh-CN" sz="2800" dirty="0">
                <a:solidFill>
                  <a:srgbClr val="000000"/>
                </a:solidFill>
                <a:latin typeface="Calibri"/>
                <a:ea typeface="Calibri"/>
              </a:rPr>
              <a:t>olgun</a:t>
            </a:r>
            <a:r>
              <a:rPr lang="en-US" altLang="zh-CN" sz="2800" spc="-45" dirty="0">
                <a:solidFill>
                  <a:srgbClr val="000000"/>
                </a:solidFill>
                <a:latin typeface="Calibri"/>
                <a:cs typeface="Calibri"/>
              </a:rPr>
              <a:t> </a:t>
            </a:r>
            <a:r>
              <a:rPr lang="en-US" altLang="zh-CN" sz="2800" dirty="0">
                <a:solidFill>
                  <a:srgbClr val="000000"/>
                </a:solidFill>
                <a:latin typeface="Calibri"/>
                <a:ea typeface="Calibri"/>
              </a:rPr>
              <a:t>yumurta</a:t>
            </a:r>
          </a:p>
          <a:p>
            <a:pPr marL="0" indent="342900">
              <a:lnSpc>
                <a:spcPct val="100000"/>
              </a:lnSpc>
            </a:pPr>
            <a:r>
              <a:rPr lang="en-US" altLang="zh-CN" sz="2800" dirty="0">
                <a:solidFill>
                  <a:srgbClr val="000000"/>
                </a:solidFill>
                <a:latin typeface="Calibri"/>
                <a:ea typeface="Calibri"/>
              </a:rPr>
              <a:t>hücresinin</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aylık</a:t>
            </a:r>
            <a:r>
              <a:rPr lang="en-US" altLang="zh-CN" sz="2800" dirty="0">
                <a:solidFill>
                  <a:srgbClr val="000000"/>
                </a:solidFill>
                <a:latin typeface="Calibri"/>
                <a:cs typeface="Calibri"/>
              </a:rPr>
              <a:t> </a:t>
            </a:r>
            <a:r>
              <a:rPr lang="en-US" altLang="zh-CN" sz="2800" dirty="0">
                <a:solidFill>
                  <a:srgbClr val="000000"/>
                </a:solidFill>
                <a:latin typeface="Calibri"/>
                <a:ea typeface="Calibri"/>
              </a:rPr>
              <a:t>peryotlar</a:t>
            </a:r>
            <a:r>
              <a:rPr lang="en-US" altLang="zh-CN" sz="2800" dirty="0">
                <a:solidFill>
                  <a:srgbClr val="000000"/>
                </a:solidFill>
                <a:latin typeface="Calibri"/>
                <a:cs typeface="Calibri"/>
              </a:rPr>
              <a:t> </a:t>
            </a:r>
            <a:r>
              <a:rPr lang="en-US" altLang="zh-CN" sz="2800" dirty="0" err="1">
                <a:solidFill>
                  <a:srgbClr val="000000"/>
                </a:solidFill>
                <a:latin typeface="Calibri"/>
                <a:ea typeface="Calibri"/>
              </a:rPr>
              <a:t>halinde</a:t>
            </a:r>
            <a:r>
              <a:rPr lang="en-US" altLang="zh-CN" sz="2800" spc="-170" dirty="0">
                <a:solidFill>
                  <a:srgbClr val="000000"/>
                </a:solidFill>
                <a:latin typeface="Calibri"/>
                <a:cs typeface="Calibri"/>
              </a:rPr>
              <a:t> </a:t>
            </a:r>
            <a:r>
              <a:rPr lang="en-US" altLang="zh-CN" sz="2800" dirty="0" err="1" smtClean="0">
                <a:solidFill>
                  <a:srgbClr val="000000"/>
                </a:solidFill>
                <a:latin typeface="Calibri"/>
                <a:ea typeface="Calibri"/>
              </a:rPr>
              <a:t>salınması</a:t>
            </a:r>
            <a:endParaRPr lang="tr-TR" altLang="zh-CN" sz="2800" dirty="0" smtClean="0">
              <a:solidFill>
                <a:srgbClr val="000000"/>
              </a:solidFill>
              <a:latin typeface="Calibri"/>
              <a:ea typeface="Calibri"/>
            </a:endParaRPr>
          </a:p>
          <a:p>
            <a:pPr marL="0" indent="342900">
              <a:lnSpc>
                <a:spcPct val="100000"/>
              </a:lnSpc>
            </a:pPr>
            <a:endParaRPr lang="en-US" altLang="zh-CN" sz="2800" dirty="0">
              <a:solidFill>
                <a:srgbClr val="000000"/>
              </a:solidFill>
              <a:latin typeface="Calibri"/>
              <a:ea typeface="Calibri"/>
            </a:endParaRPr>
          </a:p>
          <a:p>
            <a:pPr marL="0">
              <a:lnSpc>
                <a:spcPct val="100000"/>
              </a:lnSpc>
            </a:pPr>
            <a:r>
              <a:rPr lang="en-US" altLang="zh-CN" sz="2800" dirty="0">
                <a:solidFill>
                  <a:srgbClr val="000000"/>
                </a:solidFill>
                <a:latin typeface="Arial"/>
                <a:ea typeface="Arial"/>
              </a:rPr>
              <a:t>•</a:t>
            </a:r>
            <a:r>
              <a:rPr lang="en-US" altLang="zh-CN" sz="2800" spc="-64" dirty="0">
                <a:solidFill>
                  <a:srgbClr val="000000"/>
                </a:solidFill>
                <a:latin typeface="Arial"/>
                <a:cs typeface="Arial"/>
              </a:rPr>
              <a:t>  </a:t>
            </a:r>
            <a:r>
              <a:rPr lang="en-US" altLang="zh-CN" sz="2800" dirty="0">
                <a:solidFill>
                  <a:srgbClr val="000000"/>
                </a:solidFill>
                <a:latin typeface="Calibri"/>
                <a:ea typeface="Calibri"/>
              </a:rPr>
              <a:t>LH</a:t>
            </a:r>
            <a:r>
              <a:rPr lang="en-US" altLang="zh-CN" sz="2800" spc="-55" dirty="0">
                <a:solidFill>
                  <a:srgbClr val="000000"/>
                </a:solidFill>
                <a:latin typeface="Calibri"/>
                <a:cs typeface="Calibri"/>
              </a:rPr>
              <a:t> </a:t>
            </a:r>
            <a:r>
              <a:rPr lang="en-US" altLang="zh-CN" sz="2800" dirty="0">
                <a:solidFill>
                  <a:srgbClr val="000000"/>
                </a:solidFill>
                <a:latin typeface="Calibri"/>
                <a:ea typeface="Calibri"/>
              </a:rPr>
              <a:t>ovulasyonu</a:t>
            </a:r>
            <a:r>
              <a:rPr lang="en-US" altLang="zh-CN" sz="2800" spc="-55" dirty="0">
                <a:solidFill>
                  <a:srgbClr val="000000"/>
                </a:solidFill>
                <a:latin typeface="Calibri"/>
                <a:cs typeface="Calibri"/>
              </a:rPr>
              <a:t> </a:t>
            </a:r>
            <a:r>
              <a:rPr lang="en-US" altLang="zh-CN" sz="2800" dirty="0">
                <a:solidFill>
                  <a:srgbClr val="000000"/>
                </a:solidFill>
                <a:latin typeface="Calibri"/>
                <a:ea typeface="Calibri"/>
              </a:rPr>
              <a:t>uyaran</a:t>
            </a:r>
            <a:r>
              <a:rPr lang="en-US" altLang="zh-CN" sz="2800" spc="-55" dirty="0">
                <a:solidFill>
                  <a:srgbClr val="000000"/>
                </a:solidFill>
                <a:latin typeface="Calibri"/>
                <a:cs typeface="Calibri"/>
              </a:rPr>
              <a:t> </a:t>
            </a:r>
            <a:r>
              <a:rPr lang="en-US" altLang="zh-CN" sz="2800" dirty="0">
                <a:solidFill>
                  <a:srgbClr val="000000"/>
                </a:solidFill>
                <a:latin typeface="Calibri"/>
                <a:ea typeface="Calibri"/>
              </a:rPr>
              <a:t>gonadotropik</a:t>
            </a:r>
            <a:r>
              <a:rPr lang="en-US" altLang="zh-CN" sz="2800" spc="-55" dirty="0">
                <a:solidFill>
                  <a:srgbClr val="000000"/>
                </a:solidFill>
                <a:latin typeface="Calibri"/>
                <a:cs typeface="Calibri"/>
              </a:rPr>
              <a:t> </a:t>
            </a:r>
            <a:r>
              <a:rPr lang="en-US" altLang="zh-CN" sz="2800" dirty="0">
                <a:solidFill>
                  <a:srgbClr val="000000"/>
                </a:solidFill>
                <a:latin typeface="Calibri"/>
                <a:ea typeface="Calibri"/>
              </a:rPr>
              <a:t>bir</a:t>
            </a:r>
            <a:r>
              <a:rPr lang="en-US" altLang="zh-CN" sz="2800" spc="-60" dirty="0">
                <a:solidFill>
                  <a:srgbClr val="000000"/>
                </a:solidFill>
                <a:latin typeface="Calibri"/>
                <a:cs typeface="Calibri"/>
              </a:rPr>
              <a:t> </a:t>
            </a:r>
            <a:r>
              <a:rPr lang="en-US" altLang="zh-CN" sz="2800" dirty="0">
                <a:solidFill>
                  <a:srgbClr val="000000"/>
                </a:solidFill>
                <a:latin typeface="Calibri"/>
                <a:ea typeface="Calibri"/>
              </a:rPr>
              <a:t>hormondur.</a:t>
            </a:r>
          </a:p>
          <a:p>
            <a:pPr marL="0">
              <a:lnSpc>
                <a:spcPct val="100000"/>
              </a:lnSpc>
              <a:spcBef>
                <a:spcPts val="334"/>
              </a:spcBef>
            </a:pPr>
            <a:endParaRPr lang="en-US" altLang="zh-CN" sz="2800" spc="-44" dirty="0">
              <a:solidFill>
                <a:srgbClr val="000000"/>
              </a:solidFill>
              <a:latin typeface="Calibri"/>
              <a:ea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784097"/>
            <a:ext cx="8717280" cy="5101397"/>
          </a:xfrm>
          <a:prstGeom prst="rect">
            <a:avLst/>
          </a:prstGeom>
          <a:noFill/>
        </p:spPr>
        <p:txBody>
          <a:bodyPr wrap="square" lIns="0" tIns="0" rIns="0" bIns="0" rtlCol="0">
            <a:spAutoFit/>
          </a:bodyPr>
          <a:lstStyle/>
          <a:p>
            <a:pPr algn="ctr">
              <a:lnSpc>
                <a:spcPts val="1000"/>
              </a:lnSpc>
            </a:pPr>
            <a:r>
              <a:rPr lang="en-US" sz="3200" b="1" dirty="0" smtClean="0">
                <a:solidFill>
                  <a:srgbClr val="0070C0"/>
                </a:solidFill>
              </a:rPr>
              <a:t>ENDOKRİN </a:t>
            </a:r>
            <a:r>
              <a:rPr lang="en-US" sz="3200" b="1" dirty="0">
                <a:solidFill>
                  <a:srgbClr val="0070C0"/>
                </a:solidFill>
              </a:rPr>
              <a:t>SİSTEMİN BAŞLICA FONKSİYONLARI</a:t>
            </a:r>
          </a:p>
          <a:p>
            <a:pPr>
              <a:lnSpc>
                <a:spcPts val="1000"/>
              </a:lnSpc>
            </a:pPr>
            <a:endParaRPr lang="en-US" dirty="0" smtClean="0">
              <a:solidFill>
                <a:prstClr val="black"/>
              </a:solidFill>
            </a:endParaRPr>
          </a:p>
          <a:p>
            <a:pPr>
              <a:lnSpc>
                <a:spcPts val="1600"/>
              </a:lnSpc>
            </a:pPr>
            <a:endParaRPr lang="en-US" dirty="0" smtClean="0">
              <a:solidFill>
                <a:prstClr val="black"/>
              </a:solidFill>
            </a:endParaRPr>
          </a:p>
          <a:p>
            <a:pPr algn="just"/>
            <a:r>
              <a:rPr lang="en-US" altLang="zh-CN" sz="3200" dirty="0">
                <a:solidFill>
                  <a:srgbClr val="000000"/>
                </a:solidFill>
                <a:latin typeface="Arial"/>
                <a:ea typeface="Arial"/>
              </a:rPr>
              <a:t>•</a:t>
            </a:r>
            <a:r>
              <a:rPr lang="en-US" altLang="zh-CN" sz="3200" spc="129" dirty="0">
                <a:solidFill>
                  <a:srgbClr val="000000"/>
                </a:solidFill>
                <a:latin typeface="Arial"/>
                <a:cs typeface="Arial"/>
              </a:rPr>
              <a:t> </a:t>
            </a:r>
            <a:r>
              <a:rPr lang="en-US" altLang="zh-CN" sz="2800" dirty="0" err="1" smtClean="0">
                <a:solidFill>
                  <a:srgbClr val="000000"/>
                </a:solidFill>
                <a:ea typeface="Calibri"/>
              </a:rPr>
              <a:t>Üremeye</a:t>
            </a:r>
            <a:r>
              <a:rPr lang="en-US" altLang="zh-CN" sz="2800" spc="110" dirty="0" smtClean="0">
                <a:solidFill>
                  <a:srgbClr val="000000"/>
                </a:solidFill>
                <a:cs typeface="Calibri"/>
              </a:rPr>
              <a:t> </a:t>
            </a:r>
            <a:r>
              <a:rPr lang="en-US" altLang="zh-CN" sz="2800" dirty="0">
                <a:solidFill>
                  <a:srgbClr val="000000"/>
                </a:solidFill>
                <a:ea typeface="Calibri"/>
              </a:rPr>
              <a:t>ilişkin</a:t>
            </a:r>
            <a:r>
              <a:rPr lang="en-US" altLang="zh-CN" sz="2800" spc="110" dirty="0">
                <a:solidFill>
                  <a:srgbClr val="000000"/>
                </a:solidFill>
                <a:cs typeface="Calibri"/>
              </a:rPr>
              <a:t> </a:t>
            </a:r>
            <a:r>
              <a:rPr lang="en-US" altLang="zh-CN" sz="2800" dirty="0" err="1">
                <a:solidFill>
                  <a:srgbClr val="000000"/>
                </a:solidFill>
                <a:ea typeface="Calibri"/>
              </a:rPr>
              <a:t>fonksiyonları</a:t>
            </a:r>
            <a:r>
              <a:rPr lang="en-US" altLang="zh-CN" sz="2800" spc="110" dirty="0">
                <a:solidFill>
                  <a:srgbClr val="000000"/>
                </a:solidFill>
                <a:cs typeface="Calibri"/>
              </a:rPr>
              <a:t> </a:t>
            </a:r>
            <a:r>
              <a:rPr lang="en-US" altLang="zh-CN" sz="2800" dirty="0" err="1" smtClean="0">
                <a:solidFill>
                  <a:srgbClr val="000000"/>
                </a:solidFill>
                <a:ea typeface="Calibri"/>
              </a:rPr>
              <a:t>düzenlemek</a:t>
            </a:r>
            <a:r>
              <a:rPr lang="tr-TR" altLang="zh-CN" sz="2800" dirty="0" smtClean="0">
                <a:solidFill>
                  <a:srgbClr val="000000"/>
                </a:solidFill>
                <a:ea typeface="Calibri"/>
              </a:rPr>
              <a:t>,</a:t>
            </a:r>
          </a:p>
          <a:p>
            <a:pPr algn="just"/>
            <a:endParaRPr lang="en-US" altLang="zh-CN" sz="2800" dirty="0">
              <a:solidFill>
                <a:srgbClr val="000000"/>
              </a:solidFill>
              <a:ea typeface="Calibri"/>
            </a:endParaRPr>
          </a:p>
          <a:p>
            <a:pPr algn="just">
              <a:lnSpc>
                <a:spcPts val="769"/>
              </a:lnSpc>
            </a:pPr>
            <a:endParaRPr lang="en-US" sz="2800" dirty="0" smtClean="0">
              <a:solidFill>
                <a:prstClr val="black"/>
              </a:solidFill>
            </a:endParaRPr>
          </a:p>
          <a:p>
            <a:pPr algn="just"/>
            <a:r>
              <a:rPr lang="en-US" altLang="zh-CN" sz="2800" dirty="0">
                <a:solidFill>
                  <a:srgbClr val="000000"/>
                </a:solidFill>
                <a:latin typeface="Arial"/>
                <a:ea typeface="Arial"/>
              </a:rPr>
              <a:t>•</a:t>
            </a:r>
            <a:r>
              <a:rPr lang="en-US" altLang="zh-CN" sz="2800" spc="114" dirty="0">
                <a:solidFill>
                  <a:srgbClr val="000000"/>
                </a:solidFill>
                <a:latin typeface="Arial"/>
                <a:cs typeface="Arial"/>
              </a:rPr>
              <a:t> </a:t>
            </a:r>
            <a:r>
              <a:rPr lang="en-US" altLang="zh-CN" sz="2800" dirty="0">
                <a:solidFill>
                  <a:srgbClr val="000000"/>
                </a:solidFill>
                <a:ea typeface="Calibri"/>
              </a:rPr>
              <a:t>Büyüme</a:t>
            </a:r>
            <a:r>
              <a:rPr lang="en-US" altLang="zh-CN" sz="2800" spc="94" dirty="0">
                <a:solidFill>
                  <a:srgbClr val="000000"/>
                </a:solidFill>
                <a:cs typeface="Calibri"/>
              </a:rPr>
              <a:t> </a:t>
            </a:r>
            <a:r>
              <a:rPr lang="en-US" altLang="zh-CN" sz="2800" dirty="0">
                <a:solidFill>
                  <a:srgbClr val="000000"/>
                </a:solidFill>
                <a:ea typeface="Calibri"/>
              </a:rPr>
              <a:t>ve</a:t>
            </a:r>
            <a:r>
              <a:rPr lang="en-US" altLang="zh-CN" sz="2800" spc="94" dirty="0">
                <a:solidFill>
                  <a:srgbClr val="000000"/>
                </a:solidFill>
                <a:cs typeface="Calibri"/>
              </a:rPr>
              <a:t> </a:t>
            </a:r>
            <a:r>
              <a:rPr lang="en-US" altLang="zh-CN" sz="2800" dirty="0">
                <a:solidFill>
                  <a:srgbClr val="000000"/>
                </a:solidFill>
                <a:ea typeface="Calibri"/>
              </a:rPr>
              <a:t>gelişmeyi</a:t>
            </a:r>
            <a:r>
              <a:rPr lang="en-US" altLang="zh-CN" sz="2800" spc="94" dirty="0">
                <a:solidFill>
                  <a:srgbClr val="000000"/>
                </a:solidFill>
                <a:cs typeface="Calibri"/>
              </a:rPr>
              <a:t> </a:t>
            </a:r>
            <a:r>
              <a:rPr lang="en-US" altLang="zh-CN" sz="2800" dirty="0" err="1">
                <a:solidFill>
                  <a:srgbClr val="000000"/>
                </a:solidFill>
                <a:ea typeface="Calibri"/>
              </a:rPr>
              <a:t>kontrol</a:t>
            </a:r>
            <a:r>
              <a:rPr lang="en-US" altLang="zh-CN" sz="2800" spc="94" dirty="0">
                <a:solidFill>
                  <a:srgbClr val="000000"/>
                </a:solidFill>
                <a:cs typeface="Calibri"/>
              </a:rPr>
              <a:t> </a:t>
            </a:r>
            <a:r>
              <a:rPr lang="en-US" altLang="zh-CN" sz="2800" dirty="0" err="1" smtClean="0">
                <a:solidFill>
                  <a:srgbClr val="000000"/>
                </a:solidFill>
                <a:ea typeface="Calibri"/>
              </a:rPr>
              <a:t>etmek</a:t>
            </a:r>
            <a:r>
              <a:rPr lang="tr-TR" altLang="zh-CN" sz="2800" dirty="0" smtClean="0">
                <a:solidFill>
                  <a:srgbClr val="000000"/>
                </a:solidFill>
                <a:ea typeface="Calibri"/>
              </a:rPr>
              <a:t>,</a:t>
            </a:r>
          </a:p>
          <a:p>
            <a:pPr algn="just"/>
            <a:endParaRPr lang="en-US" altLang="zh-CN" sz="2800" dirty="0" smtClean="0">
              <a:solidFill>
                <a:srgbClr val="000000"/>
              </a:solidFill>
              <a:ea typeface="Calibri"/>
            </a:endParaRPr>
          </a:p>
          <a:p>
            <a:pPr algn="just">
              <a:lnSpc>
                <a:spcPts val="765"/>
              </a:lnSpc>
            </a:pPr>
            <a:endParaRPr lang="en-US" sz="2800" dirty="0" smtClean="0">
              <a:solidFill>
                <a:prstClr val="black"/>
              </a:solidFill>
            </a:endParaRPr>
          </a:p>
          <a:p>
            <a:r>
              <a:rPr lang="en-US" altLang="zh-CN" sz="2800" dirty="0" smtClean="0">
                <a:solidFill>
                  <a:srgbClr val="000000"/>
                </a:solidFill>
                <a:latin typeface="Arial"/>
                <a:ea typeface="Arial"/>
              </a:rPr>
              <a:t>•</a:t>
            </a:r>
            <a:r>
              <a:rPr lang="en-US" altLang="zh-CN" sz="2800" spc="114" dirty="0" smtClean="0">
                <a:solidFill>
                  <a:srgbClr val="000000"/>
                </a:solidFill>
                <a:latin typeface="Arial"/>
                <a:cs typeface="Arial"/>
              </a:rPr>
              <a:t> </a:t>
            </a:r>
            <a:r>
              <a:rPr lang="en-US" altLang="zh-CN" sz="2800" dirty="0" err="1">
                <a:solidFill>
                  <a:srgbClr val="000000"/>
                </a:solidFill>
                <a:ea typeface="Calibri"/>
              </a:rPr>
              <a:t>Sinir</a:t>
            </a:r>
            <a:r>
              <a:rPr lang="en-US" altLang="zh-CN" sz="2800" dirty="0">
                <a:solidFill>
                  <a:srgbClr val="000000"/>
                </a:solidFill>
                <a:ea typeface="Calibri"/>
              </a:rPr>
              <a:t> </a:t>
            </a:r>
            <a:r>
              <a:rPr lang="en-US" altLang="zh-CN" sz="2800" dirty="0" err="1">
                <a:solidFill>
                  <a:srgbClr val="000000"/>
                </a:solidFill>
                <a:ea typeface="Calibri"/>
              </a:rPr>
              <a:t>sistemi</a:t>
            </a:r>
            <a:r>
              <a:rPr lang="en-US" altLang="zh-CN" sz="2800" dirty="0">
                <a:solidFill>
                  <a:srgbClr val="000000"/>
                </a:solidFill>
                <a:ea typeface="Calibri"/>
              </a:rPr>
              <a:t> </a:t>
            </a:r>
            <a:r>
              <a:rPr lang="en-US" altLang="zh-CN" sz="2800" dirty="0" err="1">
                <a:solidFill>
                  <a:srgbClr val="000000"/>
                </a:solidFill>
                <a:ea typeface="Calibri"/>
              </a:rPr>
              <a:t>ile</a:t>
            </a:r>
            <a:r>
              <a:rPr lang="en-US" altLang="zh-CN" sz="2800" dirty="0">
                <a:solidFill>
                  <a:srgbClr val="000000"/>
                </a:solidFill>
                <a:ea typeface="Calibri"/>
              </a:rPr>
              <a:t> </a:t>
            </a:r>
            <a:r>
              <a:rPr lang="en-US" altLang="zh-CN" sz="2800" dirty="0" err="1">
                <a:solidFill>
                  <a:srgbClr val="000000"/>
                </a:solidFill>
                <a:ea typeface="Calibri"/>
              </a:rPr>
              <a:t>birlikte</a:t>
            </a:r>
            <a:r>
              <a:rPr lang="en-US" altLang="zh-CN" sz="2800" dirty="0">
                <a:solidFill>
                  <a:srgbClr val="000000"/>
                </a:solidFill>
                <a:ea typeface="Calibri"/>
              </a:rPr>
              <a:t> </a:t>
            </a:r>
            <a:r>
              <a:rPr lang="en-US" altLang="zh-CN" sz="2800" dirty="0" err="1">
                <a:solidFill>
                  <a:srgbClr val="000000"/>
                </a:solidFill>
                <a:ea typeface="Calibri"/>
              </a:rPr>
              <a:t>vücudun</a:t>
            </a:r>
            <a:r>
              <a:rPr lang="en-US" altLang="zh-CN" sz="2800" dirty="0">
                <a:solidFill>
                  <a:srgbClr val="000000"/>
                </a:solidFill>
                <a:ea typeface="Calibri"/>
              </a:rPr>
              <a:t> </a:t>
            </a:r>
            <a:r>
              <a:rPr lang="en-US" altLang="zh-CN" sz="2800" dirty="0" err="1">
                <a:solidFill>
                  <a:srgbClr val="000000"/>
                </a:solidFill>
                <a:ea typeface="Calibri"/>
              </a:rPr>
              <a:t>streslere</a:t>
            </a:r>
            <a:r>
              <a:rPr lang="en-US" altLang="zh-CN" sz="2800" dirty="0">
                <a:solidFill>
                  <a:srgbClr val="000000"/>
                </a:solidFill>
                <a:ea typeface="Calibri"/>
              </a:rPr>
              <a:t> </a:t>
            </a:r>
            <a:r>
              <a:rPr lang="en-US" altLang="zh-CN" sz="2800" dirty="0" err="1">
                <a:solidFill>
                  <a:srgbClr val="000000"/>
                </a:solidFill>
                <a:ea typeface="Calibri"/>
              </a:rPr>
              <a:t>karşı</a:t>
            </a:r>
            <a:r>
              <a:rPr lang="en-US" altLang="zh-CN" sz="2800" dirty="0">
                <a:solidFill>
                  <a:srgbClr val="000000"/>
                </a:solidFill>
                <a:ea typeface="Calibri"/>
              </a:rPr>
              <a:t> </a:t>
            </a:r>
            <a:r>
              <a:rPr lang="en-US" altLang="zh-CN" sz="2800" dirty="0" err="1">
                <a:solidFill>
                  <a:srgbClr val="000000"/>
                </a:solidFill>
                <a:ea typeface="Calibri"/>
              </a:rPr>
              <a:t>koymasına</a:t>
            </a:r>
            <a:r>
              <a:rPr lang="en-US" altLang="zh-CN" sz="2800" dirty="0">
                <a:solidFill>
                  <a:srgbClr val="000000"/>
                </a:solidFill>
                <a:ea typeface="Calibri"/>
              </a:rPr>
              <a:t> </a:t>
            </a:r>
            <a:r>
              <a:rPr lang="en-US" altLang="zh-CN" sz="2800" dirty="0" err="1">
                <a:solidFill>
                  <a:srgbClr val="000000"/>
                </a:solidFill>
                <a:ea typeface="Calibri"/>
              </a:rPr>
              <a:t>yardım</a:t>
            </a:r>
            <a:r>
              <a:rPr lang="en-US" altLang="zh-CN" sz="2800" dirty="0">
                <a:solidFill>
                  <a:srgbClr val="000000"/>
                </a:solidFill>
                <a:ea typeface="Calibri"/>
              </a:rPr>
              <a:t> </a:t>
            </a:r>
            <a:r>
              <a:rPr lang="en-US" altLang="zh-CN" sz="2800" dirty="0" err="1">
                <a:solidFill>
                  <a:srgbClr val="000000"/>
                </a:solidFill>
                <a:ea typeface="Calibri"/>
              </a:rPr>
              <a:t>etmek</a:t>
            </a:r>
            <a:r>
              <a:rPr lang="tr-TR" altLang="zh-CN" sz="2800" dirty="0" smtClean="0">
                <a:solidFill>
                  <a:srgbClr val="000000"/>
                </a:solidFill>
                <a:ea typeface="Calibri"/>
              </a:rPr>
              <a:t>,</a:t>
            </a:r>
          </a:p>
          <a:p>
            <a:endParaRPr lang="en-US" altLang="zh-CN" sz="2800" dirty="0" smtClean="0">
              <a:solidFill>
                <a:srgbClr val="000000"/>
              </a:solidFill>
              <a:ea typeface="Calibri"/>
            </a:endParaRPr>
          </a:p>
          <a:p>
            <a:pPr algn="just">
              <a:lnSpc>
                <a:spcPts val="519"/>
              </a:lnSpc>
            </a:pPr>
            <a:endParaRPr lang="en-US" sz="2800" dirty="0" smtClean="0">
              <a:solidFill>
                <a:prstClr val="black"/>
              </a:solidFill>
            </a:endParaRPr>
          </a:p>
          <a:p>
            <a:r>
              <a:rPr lang="en-US" altLang="zh-CN" sz="2800" spc="15" dirty="0" smtClean="0">
                <a:solidFill>
                  <a:srgbClr val="000000"/>
                </a:solidFill>
                <a:latin typeface="Arial"/>
                <a:ea typeface="Arial"/>
              </a:rPr>
              <a:t>•</a:t>
            </a:r>
            <a:r>
              <a:rPr lang="tr-TR" altLang="zh-CN" sz="2800" spc="15" dirty="0">
                <a:solidFill>
                  <a:srgbClr val="000000"/>
                </a:solidFill>
                <a:latin typeface="Arial"/>
                <a:cs typeface="Arial"/>
              </a:rPr>
              <a:t> </a:t>
            </a:r>
            <a:r>
              <a:rPr lang="en-US" altLang="zh-CN" sz="2800" spc="20" dirty="0" err="1" smtClean="0">
                <a:solidFill>
                  <a:srgbClr val="000000"/>
                </a:solidFill>
                <a:ea typeface="Calibri"/>
              </a:rPr>
              <a:t>Vücut</a:t>
            </a:r>
            <a:r>
              <a:rPr lang="en-US" altLang="zh-CN" sz="2800" spc="20" dirty="0" smtClean="0">
                <a:solidFill>
                  <a:srgbClr val="000000"/>
                </a:solidFill>
                <a:ea typeface="Calibri"/>
              </a:rPr>
              <a:t> </a:t>
            </a:r>
            <a:r>
              <a:rPr lang="en-US" altLang="zh-CN" sz="2800" spc="20" dirty="0" err="1">
                <a:solidFill>
                  <a:srgbClr val="000000"/>
                </a:solidFill>
                <a:ea typeface="Calibri"/>
              </a:rPr>
              <a:t>sıvılarındaki</a:t>
            </a:r>
            <a:r>
              <a:rPr lang="en-US" altLang="zh-CN" sz="2800" spc="20" dirty="0">
                <a:solidFill>
                  <a:srgbClr val="000000"/>
                </a:solidFill>
                <a:ea typeface="Calibri"/>
              </a:rPr>
              <a:t> </a:t>
            </a:r>
            <a:r>
              <a:rPr lang="en-US" altLang="zh-CN" sz="2800" spc="20" dirty="0" err="1">
                <a:solidFill>
                  <a:srgbClr val="000000"/>
                </a:solidFill>
                <a:ea typeface="Calibri"/>
              </a:rPr>
              <a:t>kimyasal</a:t>
            </a:r>
            <a:r>
              <a:rPr lang="en-US" altLang="zh-CN" sz="2800" spc="20" dirty="0">
                <a:solidFill>
                  <a:srgbClr val="000000"/>
                </a:solidFill>
                <a:ea typeface="Calibri"/>
              </a:rPr>
              <a:t> </a:t>
            </a:r>
            <a:r>
              <a:rPr lang="en-US" altLang="zh-CN" sz="2800" spc="20" dirty="0" err="1">
                <a:solidFill>
                  <a:srgbClr val="000000"/>
                </a:solidFill>
                <a:ea typeface="Calibri"/>
              </a:rPr>
              <a:t>maddelerin</a:t>
            </a:r>
            <a:r>
              <a:rPr lang="en-US" altLang="zh-CN" sz="2800" spc="20" dirty="0">
                <a:solidFill>
                  <a:srgbClr val="000000"/>
                </a:solidFill>
                <a:ea typeface="Calibri"/>
              </a:rPr>
              <a:t> </a:t>
            </a:r>
            <a:r>
              <a:rPr lang="en-US" altLang="zh-CN" sz="2800" spc="20" dirty="0" err="1">
                <a:solidFill>
                  <a:srgbClr val="000000"/>
                </a:solidFill>
                <a:ea typeface="Calibri"/>
              </a:rPr>
              <a:t>konsantrasyonunun</a:t>
            </a:r>
            <a:r>
              <a:rPr lang="en-US" altLang="zh-CN" sz="2800" spc="20" dirty="0">
                <a:solidFill>
                  <a:srgbClr val="000000"/>
                </a:solidFill>
                <a:ea typeface="Calibri"/>
              </a:rPr>
              <a:t>, protein, </a:t>
            </a:r>
            <a:r>
              <a:rPr lang="en-US" altLang="zh-CN" sz="2800" spc="20" dirty="0" err="1">
                <a:solidFill>
                  <a:srgbClr val="000000"/>
                </a:solidFill>
                <a:ea typeface="Calibri"/>
              </a:rPr>
              <a:t>lipit</a:t>
            </a:r>
            <a:r>
              <a:rPr lang="en-US" altLang="zh-CN" sz="2800" spc="20" dirty="0">
                <a:solidFill>
                  <a:srgbClr val="000000"/>
                </a:solidFill>
                <a:ea typeface="Calibri"/>
              </a:rPr>
              <a:t> </a:t>
            </a:r>
            <a:r>
              <a:rPr lang="en-US" altLang="zh-CN" sz="2800" spc="20" dirty="0" err="1">
                <a:solidFill>
                  <a:srgbClr val="000000"/>
                </a:solidFill>
                <a:ea typeface="Calibri"/>
              </a:rPr>
              <a:t>ve</a:t>
            </a:r>
            <a:r>
              <a:rPr lang="en-US" altLang="zh-CN" sz="2800" spc="20" dirty="0">
                <a:solidFill>
                  <a:srgbClr val="000000"/>
                </a:solidFill>
                <a:ea typeface="Calibri"/>
              </a:rPr>
              <a:t> </a:t>
            </a:r>
            <a:r>
              <a:rPr lang="en-US" altLang="zh-CN" sz="2800" spc="20" dirty="0" err="1">
                <a:solidFill>
                  <a:srgbClr val="000000"/>
                </a:solidFill>
                <a:ea typeface="Calibri"/>
              </a:rPr>
              <a:t>karbonhidrat</a:t>
            </a:r>
            <a:r>
              <a:rPr lang="en-US" altLang="zh-CN" sz="2800" spc="20" dirty="0">
                <a:solidFill>
                  <a:srgbClr val="000000"/>
                </a:solidFill>
                <a:ea typeface="Calibri"/>
              </a:rPr>
              <a:t> </a:t>
            </a:r>
            <a:r>
              <a:rPr lang="en-US" altLang="zh-CN" sz="2800" spc="20" dirty="0" err="1" smtClean="0">
                <a:solidFill>
                  <a:srgbClr val="000000"/>
                </a:solidFill>
                <a:ea typeface="Calibri"/>
              </a:rPr>
              <a:t>metabolizmasını</a:t>
            </a:r>
            <a:r>
              <a:rPr lang="en-US" altLang="zh-CN" sz="2800" spc="20" dirty="0" smtClean="0">
                <a:solidFill>
                  <a:srgbClr val="000000"/>
                </a:solidFill>
                <a:ea typeface="Calibri"/>
              </a:rPr>
              <a:t> </a:t>
            </a:r>
            <a:r>
              <a:rPr lang="en-US" altLang="zh-CN" sz="2800" spc="20" dirty="0" err="1" smtClean="0">
                <a:solidFill>
                  <a:srgbClr val="000000"/>
                </a:solidFill>
                <a:ea typeface="Calibri"/>
              </a:rPr>
              <a:t>düzenlenm</a:t>
            </a:r>
            <a:r>
              <a:rPr lang="tr-TR" altLang="zh-CN" sz="2800" spc="20" dirty="0" smtClean="0">
                <a:solidFill>
                  <a:srgbClr val="000000"/>
                </a:solidFill>
                <a:ea typeface="Calibri"/>
              </a:rPr>
              <a:t>ek.</a:t>
            </a:r>
            <a:endParaRPr lang="en-US" altLang="zh-CN" sz="2800" spc="34" dirty="0">
              <a:solidFill>
                <a:srgbClr val="000000"/>
              </a:solidFill>
              <a:ea typeface="Calibri"/>
            </a:endParaRPr>
          </a:p>
        </p:txBody>
      </p:sp>
    </p:spTree>
    <p:extLst>
      <p:ext uri="{BB962C8B-B14F-4D97-AF65-F5344CB8AC3E}">
        <p14:creationId xmlns:p14="http://schemas.microsoft.com/office/powerpoint/2010/main" val="3009569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1"/>
          <p:cNvSpPr txBox="1"/>
          <p:nvPr/>
        </p:nvSpPr>
        <p:spPr>
          <a:xfrm>
            <a:off x="294640" y="1276349"/>
            <a:ext cx="8432800" cy="4006225"/>
          </a:xfrm>
          <a:prstGeom prst="rect">
            <a:avLst/>
          </a:prstGeom>
          <a:noFill/>
        </p:spPr>
        <p:txBody>
          <a:bodyPr wrap="square" lIns="0" tIns="0" rIns="0" bIns="0" rtlCol="0">
            <a:spAutoFit/>
          </a:bodyPr>
          <a:lstStyle/>
          <a:p>
            <a:pPr marL="0" indent="360578" algn="ctr">
              <a:lnSpc>
                <a:spcPct val="100000"/>
              </a:lnSpc>
            </a:pPr>
            <a:r>
              <a:rPr lang="en-US" altLang="zh-CN" sz="3200" b="1" dirty="0" err="1" smtClean="0">
                <a:solidFill>
                  <a:srgbClr val="00B050"/>
                </a:solidFill>
                <a:latin typeface="Calibri"/>
                <a:ea typeface="Calibri"/>
              </a:rPr>
              <a:t>Follikül</a:t>
            </a:r>
            <a:r>
              <a:rPr lang="en-US" altLang="zh-CN" sz="3200" b="1" dirty="0" smtClean="0">
                <a:solidFill>
                  <a:srgbClr val="00B050"/>
                </a:solidFill>
                <a:latin typeface="Calibri"/>
                <a:cs typeface="Calibri"/>
              </a:rPr>
              <a:t> </a:t>
            </a:r>
            <a:r>
              <a:rPr lang="en-US" altLang="zh-CN" sz="3200" b="1" dirty="0" err="1" smtClean="0">
                <a:solidFill>
                  <a:srgbClr val="00B050"/>
                </a:solidFill>
                <a:latin typeface="Calibri"/>
                <a:ea typeface="Calibri"/>
              </a:rPr>
              <a:t>Stimüle</a:t>
            </a:r>
            <a:r>
              <a:rPr lang="en-US" altLang="zh-CN" sz="3200" b="1" dirty="0" smtClean="0">
                <a:solidFill>
                  <a:srgbClr val="00B050"/>
                </a:solidFill>
                <a:latin typeface="Calibri"/>
                <a:cs typeface="Calibri"/>
              </a:rPr>
              <a:t> </a:t>
            </a:r>
            <a:r>
              <a:rPr lang="en-US" altLang="zh-CN" sz="3200" b="1" dirty="0" err="1" smtClean="0">
                <a:solidFill>
                  <a:srgbClr val="00B050"/>
                </a:solidFill>
                <a:latin typeface="Calibri"/>
                <a:ea typeface="Calibri"/>
              </a:rPr>
              <a:t>Edici</a:t>
            </a:r>
            <a:r>
              <a:rPr lang="en-US" altLang="zh-CN" sz="3200" b="1" dirty="0" smtClean="0">
                <a:solidFill>
                  <a:srgbClr val="00B050"/>
                </a:solidFill>
                <a:latin typeface="Calibri"/>
                <a:cs typeface="Calibri"/>
              </a:rPr>
              <a:t> </a:t>
            </a:r>
            <a:r>
              <a:rPr lang="en-US" altLang="zh-CN" sz="3200" b="1" dirty="0" err="1" smtClean="0">
                <a:solidFill>
                  <a:srgbClr val="00B050"/>
                </a:solidFill>
                <a:latin typeface="Calibri"/>
                <a:ea typeface="Calibri"/>
              </a:rPr>
              <a:t>Hormon</a:t>
            </a:r>
            <a:r>
              <a:rPr lang="en-US" altLang="zh-CN" sz="3200" b="1" spc="-129" dirty="0" smtClean="0">
                <a:solidFill>
                  <a:srgbClr val="00B050"/>
                </a:solidFill>
                <a:latin typeface="Calibri"/>
                <a:cs typeface="Calibri"/>
              </a:rPr>
              <a:t> </a:t>
            </a:r>
            <a:r>
              <a:rPr lang="en-US" altLang="zh-CN" sz="3200" b="1" dirty="0" smtClean="0">
                <a:solidFill>
                  <a:srgbClr val="00B050"/>
                </a:solidFill>
                <a:latin typeface="Calibri"/>
                <a:ea typeface="Calibri"/>
              </a:rPr>
              <a:t>(</a:t>
            </a:r>
            <a:r>
              <a:rPr lang="en-US" altLang="zh-CN" sz="3200" b="1" dirty="0">
                <a:solidFill>
                  <a:srgbClr val="00B050"/>
                </a:solidFill>
                <a:latin typeface="Calibri"/>
                <a:ea typeface="Calibri"/>
              </a:rPr>
              <a:t>FSH)</a:t>
            </a:r>
          </a:p>
          <a:p>
            <a:pPr>
              <a:lnSpc>
                <a:spcPts val="1000"/>
              </a:lnSpc>
            </a:pPr>
            <a:endParaRPr lang="en-US" dirty="0" smtClean="0"/>
          </a:p>
          <a:p>
            <a:pPr>
              <a:lnSpc>
                <a:spcPts val="1000"/>
              </a:lnSpc>
            </a:pPr>
            <a:endParaRPr lang="en-US" dirty="0" smtClean="0"/>
          </a:p>
          <a:p>
            <a:pPr>
              <a:lnSpc>
                <a:spcPts val="1200"/>
              </a:lnSpc>
            </a:pPr>
            <a:endParaRPr lang="en-US" dirty="0" smtClean="0"/>
          </a:p>
          <a:p>
            <a:pPr marL="0">
              <a:lnSpc>
                <a:spcPct val="100000"/>
              </a:lnSpc>
            </a:pPr>
            <a:r>
              <a:rPr lang="en-US" altLang="zh-CN" sz="3200" dirty="0">
                <a:solidFill>
                  <a:srgbClr val="000000"/>
                </a:solidFill>
                <a:latin typeface="Arial"/>
                <a:ea typeface="Arial"/>
              </a:rPr>
              <a:t>•</a:t>
            </a:r>
            <a:r>
              <a:rPr lang="en-US" altLang="zh-CN" sz="3200" spc="69" dirty="0">
                <a:solidFill>
                  <a:srgbClr val="000000"/>
                </a:solidFill>
                <a:latin typeface="Arial"/>
                <a:cs typeface="Arial"/>
              </a:rPr>
              <a:t> </a:t>
            </a:r>
            <a:r>
              <a:rPr lang="en-US" altLang="zh-CN" sz="3200" dirty="0" smtClean="0">
                <a:solidFill>
                  <a:srgbClr val="000000"/>
                </a:solidFill>
                <a:latin typeface="Calibri"/>
                <a:ea typeface="Calibri"/>
              </a:rPr>
              <a:t>FSH</a:t>
            </a:r>
            <a:r>
              <a:rPr lang="en-US" altLang="zh-CN" sz="3200" spc="114" dirty="0" smtClean="0">
                <a:solidFill>
                  <a:srgbClr val="000000"/>
                </a:solidFill>
                <a:latin typeface="Calibri"/>
                <a:cs typeface="Calibri"/>
              </a:rPr>
              <a:t> </a:t>
            </a:r>
            <a:r>
              <a:rPr lang="en-US" altLang="zh-CN" sz="3200" dirty="0">
                <a:solidFill>
                  <a:srgbClr val="000000"/>
                </a:solidFill>
                <a:latin typeface="Calibri"/>
                <a:ea typeface="Calibri"/>
              </a:rPr>
              <a:t>dişilerde</a:t>
            </a:r>
            <a:r>
              <a:rPr lang="en-US" altLang="zh-CN" sz="3200" spc="114" dirty="0">
                <a:solidFill>
                  <a:srgbClr val="000000"/>
                </a:solidFill>
                <a:latin typeface="Calibri"/>
                <a:cs typeface="Calibri"/>
              </a:rPr>
              <a:t> </a:t>
            </a:r>
            <a:r>
              <a:rPr lang="en-US" altLang="zh-CN" sz="3200" dirty="0">
                <a:solidFill>
                  <a:srgbClr val="000000"/>
                </a:solidFill>
                <a:latin typeface="Calibri"/>
                <a:ea typeface="Calibri"/>
              </a:rPr>
              <a:t>menstruel</a:t>
            </a:r>
            <a:r>
              <a:rPr lang="en-US" altLang="zh-CN" sz="3200" spc="114" dirty="0">
                <a:solidFill>
                  <a:srgbClr val="000000"/>
                </a:solidFill>
                <a:latin typeface="Calibri"/>
                <a:cs typeface="Calibri"/>
              </a:rPr>
              <a:t> </a:t>
            </a:r>
            <a:r>
              <a:rPr lang="en-US" altLang="zh-CN" sz="3200" dirty="0">
                <a:solidFill>
                  <a:srgbClr val="000000"/>
                </a:solidFill>
                <a:latin typeface="Calibri"/>
                <a:ea typeface="Calibri"/>
              </a:rPr>
              <a:t>siklus</a:t>
            </a:r>
            <a:r>
              <a:rPr lang="en-US" altLang="zh-CN" sz="3200" spc="120" dirty="0">
                <a:solidFill>
                  <a:srgbClr val="000000"/>
                </a:solidFill>
                <a:latin typeface="Calibri"/>
                <a:cs typeface="Calibri"/>
              </a:rPr>
              <a:t> </a:t>
            </a:r>
            <a:r>
              <a:rPr lang="en-US" altLang="zh-CN" sz="3200" dirty="0">
                <a:solidFill>
                  <a:srgbClr val="000000"/>
                </a:solidFill>
                <a:latin typeface="Calibri"/>
                <a:ea typeface="Calibri"/>
              </a:rPr>
              <a:t>boyunca</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ovelerde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follikül</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hücrelerinin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büyümesini</a:t>
            </a:r>
            <a:r>
              <a:rPr lang="en-US" altLang="zh-CN" sz="3200" spc="-215" dirty="0">
                <a:solidFill>
                  <a:srgbClr val="000000"/>
                </a:solidFill>
                <a:latin typeface="Calibri"/>
                <a:cs typeface="Calibri"/>
              </a:rPr>
              <a:t> </a:t>
            </a:r>
            <a:r>
              <a:rPr lang="en-US" altLang="zh-CN" sz="3200" dirty="0">
                <a:solidFill>
                  <a:srgbClr val="000000"/>
                </a:solidFill>
                <a:latin typeface="Calibri"/>
                <a:ea typeface="Calibri"/>
              </a:rPr>
              <a:t>ve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follikül</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hücrelerinden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östrojen</a:t>
            </a:r>
            <a:r>
              <a:rPr lang="en-US" altLang="zh-CN" sz="3200" spc="-175" dirty="0">
                <a:solidFill>
                  <a:srgbClr val="000000"/>
                </a:solidFill>
                <a:latin typeface="Calibri"/>
                <a:cs typeface="Calibri"/>
              </a:rPr>
              <a:t> </a:t>
            </a:r>
            <a:r>
              <a:rPr lang="en-US" altLang="zh-CN" sz="3200" dirty="0">
                <a:solidFill>
                  <a:srgbClr val="000000"/>
                </a:solidFill>
                <a:latin typeface="Calibri"/>
                <a:ea typeface="Calibri"/>
              </a:rPr>
              <a:t>salınmasını</a:t>
            </a:r>
            <a:r>
              <a:rPr lang="en-US" altLang="zh-CN" sz="3200" dirty="0">
                <a:solidFill>
                  <a:srgbClr val="000000"/>
                </a:solidFill>
                <a:latin typeface="Calibri"/>
                <a:cs typeface="Calibri"/>
              </a:rPr>
              <a:t> </a:t>
            </a:r>
            <a:r>
              <a:rPr lang="en-US" altLang="zh-CN" sz="3200" spc="-60" dirty="0">
                <a:solidFill>
                  <a:srgbClr val="000000"/>
                </a:solidFill>
                <a:latin typeface="Calibri"/>
                <a:ea typeface="Calibri"/>
              </a:rPr>
              <a:t>uya</a:t>
            </a:r>
            <a:r>
              <a:rPr lang="en-US" altLang="zh-CN" sz="3200" spc="-50" dirty="0">
                <a:solidFill>
                  <a:srgbClr val="000000"/>
                </a:solidFill>
                <a:latin typeface="Calibri"/>
                <a:ea typeface="Calibri"/>
              </a:rPr>
              <a:t>rır.</a:t>
            </a:r>
          </a:p>
          <a:p>
            <a:pPr marL="0">
              <a:lnSpc>
                <a:spcPct val="100000"/>
              </a:lnSpc>
              <a:spcBef>
                <a:spcPts val="195"/>
              </a:spcBef>
            </a:pPr>
            <a:r>
              <a:rPr lang="en-US" altLang="zh-CN" sz="3200" dirty="0">
                <a:solidFill>
                  <a:srgbClr val="000000"/>
                </a:solidFill>
                <a:latin typeface="Arial"/>
                <a:ea typeface="Arial"/>
              </a:rPr>
              <a:t>•</a:t>
            </a:r>
            <a:r>
              <a:rPr lang="en-US" altLang="zh-CN" sz="3200" spc="64" dirty="0">
                <a:solidFill>
                  <a:srgbClr val="000000"/>
                </a:solidFill>
                <a:latin typeface="Arial"/>
                <a:cs typeface="Arial"/>
              </a:rPr>
              <a:t> </a:t>
            </a:r>
            <a:r>
              <a:rPr lang="en-US" altLang="zh-CN" sz="3200" dirty="0">
                <a:solidFill>
                  <a:srgbClr val="000000"/>
                </a:solidFill>
                <a:latin typeface="Calibri"/>
                <a:ea typeface="Calibri"/>
              </a:rPr>
              <a:t>Erkeklerde</a:t>
            </a:r>
            <a:r>
              <a:rPr lang="en-US" altLang="zh-CN" sz="3200" spc="60" dirty="0">
                <a:solidFill>
                  <a:srgbClr val="000000"/>
                </a:solidFill>
                <a:latin typeface="Calibri"/>
                <a:cs typeface="Calibri"/>
              </a:rPr>
              <a:t> </a:t>
            </a:r>
            <a:r>
              <a:rPr lang="en-US" altLang="zh-CN" sz="3200" dirty="0">
                <a:solidFill>
                  <a:srgbClr val="000000"/>
                </a:solidFill>
                <a:latin typeface="Calibri"/>
                <a:ea typeface="Calibri"/>
              </a:rPr>
              <a:t>FSH</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testislerde</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sperm</a:t>
            </a:r>
            <a:r>
              <a:rPr lang="en-US" altLang="zh-CN" sz="3200" spc="60" dirty="0">
                <a:solidFill>
                  <a:srgbClr val="000000"/>
                </a:solidFill>
                <a:latin typeface="Calibri"/>
                <a:cs typeface="Calibri"/>
              </a:rPr>
              <a:t> </a:t>
            </a:r>
            <a:r>
              <a:rPr lang="en-US" altLang="zh-CN" sz="3200" dirty="0">
                <a:solidFill>
                  <a:srgbClr val="000000"/>
                </a:solidFill>
                <a:latin typeface="Calibri"/>
                <a:ea typeface="Calibri"/>
              </a:rPr>
              <a:t>üreten</a:t>
            </a:r>
          </a:p>
          <a:p>
            <a:pPr marL="0" indent="343204">
              <a:lnSpc>
                <a:spcPct val="100000"/>
              </a:lnSpc>
            </a:pPr>
            <a:r>
              <a:rPr lang="en-US" altLang="zh-CN" sz="3200" spc="-25" dirty="0">
                <a:solidFill>
                  <a:srgbClr val="000000"/>
                </a:solidFill>
                <a:latin typeface="Calibri"/>
                <a:ea typeface="Calibri"/>
              </a:rPr>
              <a:t>hücreleri</a:t>
            </a:r>
            <a:r>
              <a:rPr lang="en-US" altLang="zh-CN" sz="3200" spc="-20" dirty="0">
                <a:solidFill>
                  <a:srgbClr val="000000"/>
                </a:solidFill>
                <a:latin typeface="Calibri"/>
                <a:cs typeface="Calibri"/>
              </a:rPr>
              <a:t> </a:t>
            </a:r>
            <a:r>
              <a:rPr lang="en-US" altLang="zh-CN" sz="3200" spc="-25" dirty="0">
                <a:solidFill>
                  <a:srgbClr val="000000"/>
                </a:solidFill>
                <a:latin typeface="Calibri"/>
                <a:ea typeface="Calibri"/>
              </a:rPr>
              <a:t>uyarır.</a:t>
            </a:r>
          </a:p>
          <a:p>
            <a:pPr marL="0">
              <a:lnSpc>
                <a:spcPct val="100000"/>
              </a:lnSpc>
            </a:pPr>
            <a:endParaRPr lang="en-US" altLang="zh-CN" sz="3200" spc="-34" dirty="0">
              <a:solidFill>
                <a:srgbClr val="000000"/>
              </a:solidFill>
              <a:latin typeface="Calibri"/>
              <a:ea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4000" y="579438"/>
            <a:ext cx="8432800" cy="1143000"/>
          </a:xfrm>
        </p:spPr>
        <p:txBody>
          <a:bodyPr>
            <a:normAutofit fontScale="90000"/>
          </a:bodyPr>
          <a:lstStyle/>
          <a:p>
            <a:r>
              <a:rPr lang="tr-TR" sz="3600" b="1" dirty="0" err="1">
                <a:solidFill>
                  <a:schemeClr val="accent6">
                    <a:lumMod val="50000"/>
                  </a:schemeClr>
                </a:solidFill>
              </a:rPr>
              <a:t>Nörohipofiz</a:t>
            </a:r>
            <a:r>
              <a:rPr lang="tr-TR" sz="3600" b="1" dirty="0">
                <a:solidFill>
                  <a:schemeClr val="accent6">
                    <a:lumMod val="50000"/>
                  </a:schemeClr>
                </a:solidFill>
              </a:rPr>
              <a:t> Hormonları </a:t>
            </a:r>
            <a:r>
              <a:rPr lang="tr-TR" sz="3600" b="1" dirty="0" smtClean="0"/>
              <a:t/>
            </a:r>
            <a:br>
              <a:rPr lang="tr-TR" sz="3600" b="1" dirty="0" smtClean="0"/>
            </a:br>
            <a:r>
              <a:rPr lang="tr-TR" sz="3600" b="1" dirty="0" smtClean="0">
                <a:solidFill>
                  <a:srgbClr val="00B050"/>
                </a:solidFill>
              </a:rPr>
              <a:t>(arka hipofizden salgilanan hormonlar)</a:t>
            </a:r>
            <a:endParaRPr lang="tr-TR" sz="3600" b="1" dirty="0">
              <a:solidFill>
                <a:srgbClr val="00B050"/>
              </a:solidFill>
            </a:endParaRPr>
          </a:p>
        </p:txBody>
      </p:sp>
      <p:sp>
        <p:nvSpPr>
          <p:cNvPr id="3" name="İçerik Yer Tutucusu 2"/>
          <p:cNvSpPr>
            <a:spLocks noGrp="1"/>
          </p:cNvSpPr>
          <p:nvPr>
            <p:ph idx="1"/>
          </p:nvPr>
        </p:nvSpPr>
        <p:spPr>
          <a:xfrm>
            <a:off x="457200" y="2235200"/>
            <a:ext cx="8229600" cy="3890963"/>
          </a:xfrm>
        </p:spPr>
        <p:txBody>
          <a:bodyPr>
            <a:normAutofit/>
          </a:bodyPr>
          <a:lstStyle/>
          <a:p>
            <a:pPr marL="0" indent="0">
              <a:buNone/>
            </a:pPr>
            <a:r>
              <a:rPr lang="tr-TR" sz="2800" dirty="0"/>
              <a:t>1.   ADH (anti-</a:t>
            </a:r>
            <a:r>
              <a:rPr lang="tr-TR" sz="2800" dirty="0" err="1"/>
              <a:t>diüretik</a:t>
            </a:r>
            <a:r>
              <a:rPr lang="tr-TR" sz="2800" dirty="0"/>
              <a:t> hormon) veya diğer </a:t>
            </a:r>
            <a:r>
              <a:rPr lang="tr-TR" sz="2800" dirty="0" smtClean="0"/>
              <a:t>adı </a:t>
            </a:r>
            <a:r>
              <a:rPr lang="tr-TR" sz="2800" dirty="0" err="1" smtClean="0"/>
              <a:t>vazopressin</a:t>
            </a:r>
            <a:endParaRPr lang="tr-TR" sz="2800" dirty="0"/>
          </a:p>
          <a:p>
            <a:pPr marL="0" indent="0">
              <a:buNone/>
            </a:pPr>
            <a:r>
              <a:rPr lang="tr-TR" sz="2800" dirty="0"/>
              <a:t>2.   </a:t>
            </a:r>
            <a:r>
              <a:rPr lang="tr-TR" sz="2800" dirty="0" err="1"/>
              <a:t>Oksitosin</a:t>
            </a:r>
            <a:endParaRPr lang="tr-TR" sz="2800" dirty="0"/>
          </a:p>
          <a:p>
            <a:endParaRPr lang="tr-TR" dirty="0"/>
          </a:p>
        </p:txBody>
      </p:sp>
    </p:spTree>
    <p:extLst>
      <p:ext uri="{BB962C8B-B14F-4D97-AF65-F5344CB8AC3E}">
        <p14:creationId xmlns:p14="http://schemas.microsoft.com/office/powerpoint/2010/main" val="746339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p:nvPr/>
        </p:nvSpPr>
        <p:spPr>
          <a:xfrm>
            <a:off x="274320" y="895223"/>
            <a:ext cx="8686800" cy="5568960"/>
          </a:xfrm>
          <a:prstGeom prst="rect">
            <a:avLst/>
          </a:prstGeom>
          <a:noFill/>
        </p:spPr>
        <p:txBody>
          <a:bodyPr wrap="square" lIns="0" tIns="0" rIns="0" bIns="0" rtlCol="0">
            <a:spAutoFit/>
          </a:bodyPr>
          <a:lstStyle/>
          <a:p>
            <a:pPr>
              <a:lnSpc>
                <a:spcPts val="744"/>
              </a:lnSpc>
            </a:pPr>
            <a:endParaRPr lang="tr-TR" dirty="0" smtClean="0">
              <a:solidFill>
                <a:prstClr val="black"/>
              </a:solidFill>
            </a:endParaRPr>
          </a:p>
          <a:p>
            <a:pPr>
              <a:lnSpc>
                <a:spcPts val="744"/>
              </a:lnSpc>
            </a:pPr>
            <a:endParaRPr lang="en-US" dirty="0" smtClean="0">
              <a:solidFill>
                <a:prstClr val="black"/>
              </a:solidFill>
            </a:endParaRPr>
          </a:p>
          <a:p>
            <a:pPr algn="ctr" hangingPunct="0">
              <a:lnSpc>
                <a:spcPct val="103333"/>
              </a:lnSpc>
            </a:pPr>
            <a:r>
              <a:rPr lang="tr-TR" altLang="zh-CN" sz="3200" b="1" dirty="0">
                <a:solidFill>
                  <a:srgbClr val="FF0000"/>
                </a:solidFill>
                <a:ea typeface="Calibri"/>
              </a:rPr>
              <a:t>2</a:t>
            </a:r>
            <a:r>
              <a:rPr lang="tr-TR" altLang="zh-CN" sz="3200" b="1" dirty="0" smtClean="0">
                <a:solidFill>
                  <a:srgbClr val="FF0000"/>
                </a:solidFill>
                <a:ea typeface="Calibri"/>
              </a:rPr>
              <a:t>. EPİFİZ BEZİ VE HORMONLARI</a:t>
            </a:r>
          </a:p>
          <a:p>
            <a:pPr algn="ctr" hangingPunct="0">
              <a:lnSpc>
                <a:spcPct val="103333"/>
              </a:lnSpc>
            </a:pPr>
            <a:endParaRPr lang="tr-TR" altLang="zh-CN" sz="2800" b="1" dirty="0" smtClean="0">
              <a:solidFill>
                <a:srgbClr val="000000"/>
              </a:solidFill>
              <a:ea typeface="Calibri"/>
            </a:endParaRPr>
          </a:p>
          <a:p>
            <a:pPr algn="ctr" hangingPunct="0">
              <a:lnSpc>
                <a:spcPct val="103333"/>
              </a:lnSpc>
            </a:pPr>
            <a:endParaRPr lang="tr-TR" altLang="zh-CN" sz="2800" b="1" dirty="0" smtClean="0">
              <a:solidFill>
                <a:srgbClr val="000000"/>
              </a:solidFill>
              <a:ea typeface="Calibri"/>
            </a:endParaRPr>
          </a:p>
          <a:p>
            <a:pPr marL="457200" indent="-457200" hangingPunct="0">
              <a:lnSpc>
                <a:spcPct val="103333"/>
              </a:lnSpc>
              <a:buFont typeface="Arial" panose="020B0604020202020204" pitchFamily="34" charset="0"/>
              <a:buChar char="•"/>
            </a:pPr>
            <a:r>
              <a:rPr lang="en-US" altLang="zh-CN" sz="2800" dirty="0" err="1">
                <a:solidFill>
                  <a:srgbClr val="000000"/>
                </a:solidFill>
                <a:ea typeface="Calibri"/>
              </a:rPr>
              <a:t>Epifiz</a:t>
            </a:r>
            <a:r>
              <a:rPr lang="en-US" altLang="zh-CN" sz="2800" dirty="0">
                <a:solidFill>
                  <a:srgbClr val="000000"/>
                </a:solidFill>
                <a:ea typeface="Calibri"/>
              </a:rPr>
              <a:t> </a:t>
            </a:r>
            <a:r>
              <a:rPr lang="en-US" altLang="zh-CN" sz="2800" dirty="0" err="1">
                <a:solidFill>
                  <a:srgbClr val="000000"/>
                </a:solidFill>
                <a:ea typeface="Calibri"/>
              </a:rPr>
              <a:t>bezi</a:t>
            </a:r>
            <a:r>
              <a:rPr lang="en-US" altLang="zh-CN" sz="2800" dirty="0">
                <a:solidFill>
                  <a:srgbClr val="000000"/>
                </a:solidFill>
                <a:ea typeface="Calibri"/>
              </a:rPr>
              <a:t>, </a:t>
            </a:r>
            <a:r>
              <a:rPr lang="en-US" altLang="zh-CN" sz="2800" dirty="0" smtClean="0">
                <a:solidFill>
                  <a:srgbClr val="000000"/>
                </a:solidFill>
                <a:ea typeface="Calibri"/>
              </a:rPr>
              <a:t>Serotonin</a:t>
            </a:r>
            <a:r>
              <a:rPr lang="tr-TR" altLang="zh-CN" sz="2800" dirty="0" smtClean="0">
                <a:solidFill>
                  <a:srgbClr val="000000"/>
                </a:solidFill>
                <a:ea typeface="Calibri"/>
              </a:rPr>
              <a:t> ve </a:t>
            </a:r>
            <a:r>
              <a:rPr lang="tr-TR" altLang="zh-CN" sz="2800" dirty="0">
                <a:solidFill>
                  <a:srgbClr val="000000"/>
                </a:solidFill>
                <a:ea typeface="Calibri"/>
              </a:rPr>
              <a:t>M</a:t>
            </a:r>
            <a:r>
              <a:rPr lang="en-US" altLang="zh-CN" sz="2800" dirty="0" err="1" smtClean="0">
                <a:solidFill>
                  <a:srgbClr val="000000"/>
                </a:solidFill>
                <a:ea typeface="Calibri"/>
              </a:rPr>
              <a:t>elatonin</a:t>
            </a:r>
            <a:r>
              <a:rPr lang="en-US" altLang="zh-CN" sz="2800" dirty="0" smtClean="0">
                <a:solidFill>
                  <a:srgbClr val="000000"/>
                </a:solidFill>
                <a:ea typeface="Calibri"/>
              </a:rPr>
              <a:t> </a:t>
            </a:r>
            <a:r>
              <a:rPr lang="en-US" altLang="zh-CN" sz="2800" dirty="0" err="1">
                <a:solidFill>
                  <a:srgbClr val="000000"/>
                </a:solidFill>
                <a:ea typeface="Calibri"/>
              </a:rPr>
              <a:t>hormonunu</a:t>
            </a:r>
            <a:r>
              <a:rPr lang="en-US" altLang="zh-CN" sz="2800" dirty="0">
                <a:solidFill>
                  <a:srgbClr val="000000"/>
                </a:solidFill>
                <a:ea typeface="Calibri"/>
              </a:rPr>
              <a:t> </a:t>
            </a:r>
            <a:r>
              <a:rPr lang="en-US" altLang="zh-CN" sz="2800" dirty="0" err="1">
                <a:solidFill>
                  <a:srgbClr val="000000"/>
                </a:solidFill>
                <a:ea typeface="Calibri"/>
              </a:rPr>
              <a:t>salgılar</a:t>
            </a:r>
            <a:r>
              <a:rPr lang="en-US" altLang="zh-CN" sz="2800" dirty="0" smtClean="0">
                <a:solidFill>
                  <a:srgbClr val="000000"/>
                </a:solidFill>
                <a:ea typeface="Calibri"/>
              </a:rPr>
              <a:t>.</a:t>
            </a:r>
            <a:endParaRPr lang="tr-TR" altLang="zh-CN" sz="2800" dirty="0" smtClean="0">
              <a:solidFill>
                <a:srgbClr val="000000"/>
              </a:solidFill>
              <a:ea typeface="Calibri"/>
            </a:endParaRPr>
          </a:p>
          <a:p>
            <a:pPr hangingPunct="0">
              <a:lnSpc>
                <a:spcPct val="103333"/>
              </a:lnSpc>
            </a:pPr>
            <a:endParaRPr lang="tr-TR" altLang="zh-CN" sz="2800" dirty="0" smtClean="0">
              <a:solidFill>
                <a:srgbClr val="000000"/>
              </a:solidFill>
              <a:ea typeface="Calibri"/>
            </a:endParaRPr>
          </a:p>
          <a:p>
            <a:pPr marL="457200" indent="-457200" hangingPunct="0">
              <a:lnSpc>
                <a:spcPct val="103333"/>
              </a:lnSpc>
              <a:buFont typeface="Arial" panose="020B0604020202020204" pitchFamily="34" charset="0"/>
              <a:buChar char="•"/>
            </a:pPr>
            <a:r>
              <a:rPr lang="tr-TR" altLang="zh-CN" sz="2800" b="1" dirty="0" err="1">
                <a:solidFill>
                  <a:srgbClr val="000000"/>
                </a:solidFill>
                <a:ea typeface="Calibri"/>
              </a:rPr>
              <a:t>Serotonin</a:t>
            </a:r>
            <a:r>
              <a:rPr lang="tr-TR" altLang="zh-CN" sz="2800" dirty="0">
                <a:solidFill>
                  <a:srgbClr val="000000"/>
                </a:solidFill>
                <a:ea typeface="Calibri"/>
              </a:rPr>
              <a:t>;   Uyku   düzenlenmesinde,   vücut   sıcaklığının   ayarlanmasında   ve   damar   kaslarının</a:t>
            </a:r>
          </a:p>
          <a:p>
            <a:pPr marL="457200" indent="-457200" hangingPunct="0">
              <a:lnSpc>
                <a:spcPct val="103333"/>
              </a:lnSpc>
              <a:buFont typeface="Arial" panose="020B0604020202020204" pitchFamily="34" charset="0"/>
              <a:buChar char="•"/>
            </a:pPr>
            <a:r>
              <a:rPr lang="tr-TR" altLang="zh-CN" sz="2800" dirty="0">
                <a:solidFill>
                  <a:srgbClr val="000000"/>
                </a:solidFill>
                <a:ea typeface="Calibri"/>
              </a:rPr>
              <a:t>kasılmasında uyarıcı etki yapan hormon</a:t>
            </a:r>
            <a:r>
              <a:rPr lang="tr-TR" altLang="zh-CN" sz="2800" dirty="0" smtClean="0">
                <a:solidFill>
                  <a:srgbClr val="000000"/>
                </a:solidFill>
                <a:ea typeface="Calibri"/>
              </a:rPr>
              <a:t>.</a:t>
            </a:r>
          </a:p>
          <a:p>
            <a:pPr marL="457200" indent="-457200" hangingPunct="0">
              <a:lnSpc>
                <a:spcPct val="103333"/>
              </a:lnSpc>
              <a:buFont typeface="Arial" panose="020B0604020202020204" pitchFamily="34" charset="0"/>
              <a:buChar char="•"/>
            </a:pPr>
            <a:endParaRPr lang="tr-TR" altLang="zh-CN" sz="2800" dirty="0" smtClean="0">
              <a:solidFill>
                <a:srgbClr val="000000"/>
              </a:solidFill>
              <a:ea typeface="Calibri"/>
            </a:endParaRPr>
          </a:p>
          <a:p>
            <a:pPr marL="457200" indent="-457200" hangingPunct="0">
              <a:lnSpc>
                <a:spcPct val="103333"/>
              </a:lnSpc>
              <a:buFont typeface="Arial" panose="020B0604020202020204" pitchFamily="34" charset="0"/>
              <a:buChar char="•"/>
            </a:pPr>
            <a:r>
              <a:rPr lang="nl-NL" altLang="zh-CN" sz="2800" b="1" dirty="0">
                <a:solidFill>
                  <a:srgbClr val="000000"/>
                </a:solidFill>
                <a:ea typeface="Calibri"/>
              </a:rPr>
              <a:t>Melatonin</a:t>
            </a:r>
            <a:r>
              <a:rPr lang="nl-NL" altLang="zh-CN" sz="2800" dirty="0">
                <a:solidFill>
                  <a:srgbClr val="000000"/>
                </a:solidFill>
                <a:ea typeface="Calibri"/>
              </a:rPr>
              <a:t>; Üreme siklusunun düzenlenmesinde rol alan hormon. </a:t>
            </a:r>
            <a:endParaRPr lang="tr-TR" altLang="zh-CN" sz="2800" dirty="0">
              <a:solidFill>
                <a:srgbClr val="000000"/>
              </a:solidFill>
              <a:ea typeface="Calibri"/>
            </a:endParaRPr>
          </a:p>
          <a:p>
            <a:pPr marL="457200" indent="-457200" hangingPunct="0">
              <a:lnSpc>
                <a:spcPct val="103333"/>
              </a:lnSpc>
              <a:buFont typeface="Arial" panose="020B0604020202020204" pitchFamily="34" charset="0"/>
              <a:buChar char="•"/>
            </a:pPr>
            <a:endParaRPr lang="tr-TR" altLang="zh-CN" sz="2800" dirty="0" smtClean="0">
              <a:solidFill>
                <a:srgbClr val="000000"/>
              </a:solidFill>
              <a:ea typeface="Calibri"/>
            </a:endParaRPr>
          </a:p>
        </p:txBody>
      </p:sp>
    </p:spTree>
    <p:extLst>
      <p:ext uri="{BB962C8B-B14F-4D97-AF65-F5344CB8AC3E}">
        <p14:creationId xmlns:p14="http://schemas.microsoft.com/office/powerpoint/2010/main" val="213126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6"/>
          <p:cNvSpPr txBox="1"/>
          <p:nvPr/>
        </p:nvSpPr>
        <p:spPr>
          <a:xfrm>
            <a:off x="389881" y="660069"/>
            <a:ext cx="8466417" cy="5693931"/>
          </a:xfrm>
          <a:prstGeom prst="rect">
            <a:avLst/>
          </a:prstGeom>
          <a:noFill/>
        </p:spPr>
        <p:txBody>
          <a:bodyPr wrap="square" lIns="0" tIns="0" rIns="0" bIns="0" rtlCol="0">
            <a:spAutoFit/>
          </a:bodyPr>
          <a:lstStyle/>
          <a:p>
            <a:pPr marL="0" indent="1394739">
              <a:lnSpc>
                <a:spcPct val="100000"/>
              </a:lnSpc>
            </a:pPr>
            <a:r>
              <a:rPr lang="tr-TR" altLang="zh-CN" sz="3200" b="1" dirty="0">
                <a:solidFill>
                  <a:srgbClr val="FF0000"/>
                </a:solidFill>
                <a:latin typeface="Calibri"/>
                <a:ea typeface="Calibri"/>
              </a:rPr>
              <a:t>3</a:t>
            </a:r>
            <a:r>
              <a:rPr lang="tr-TR" altLang="zh-CN" sz="3200" b="1" dirty="0" smtClean="0">
                <a:solidFill>
                  <a:srgbClr val="FF0000"/>
                </a:solidFill>
                <a:latin typeface="Calibri"/>
                <a:ea typeface="Calibri"/>
              </a:rPr>
              <a:t>. </a:t>
            </a:r>
            <a:r>
              <a:rPr lang="en-US" altLang="zh-CN" sz="3200" b="1" dirty="0" smtClean="0">
                <a:solidFill>
                  <a:srgbClr val="FF0000"/>
                </a:solidFill>
                <a:latin typeface="Calibri"/>
                <a:ea typeface="Calibri"/>
              </a:rPr>
              <a:t>TİROİD</a:t>
            </a:r>
            <a:r>
              <a:rPr lang="en-US" altLang="zh-CN" sz="3200" b="1" dirty="0" smtClean="0">
                <a:solidFill>
                  <a:srgbClr val="FF0000"/>
                </a:solidFill>
                <a:latin typeface="Calibri"/>
                <a:cs typeface="Calibri"/>
              </a:rPr>
              <a:t> </a:t>
            </a:r>
            <a:r>
              <a:rPr lang="en-US" altLang="zh-CN" sz="3200" b="1" dirty="0">
                <a:solidFill>
                  <a:srgbClr val="FF0000"/>
                </a:solidFill>
                <a:latin typeface="Calibri"/>
                <a:ea typeface="Calibri"/>
              </a:rPr>
              <a:t>BEZİ</a:t>
            </a:r>
            <a:r>
              <a:rPr lang="en-US" altLang="zh-CN" sz="3200" b="1" dirty="0">
                <a:solidFill>
                  <a:srgbClr val="FF0000"/>
                </a:solidFill>
                <a:latin typeface="Calibri"/>
                <a:cs typeface="Calibri"/>
              </a:rPr>
              <a:t> </a:t>
            </a:r>
            <a:r>
              <a:rPr lang="en-US" altLang="zh-CN" sz="3200" b="1" dirty="0">
                <a:solidFill>
                  <a:srgbClr val="FF0000"/>
                </a:solidFill>
                <a:latin typeface="Calibri"/>
                <a:ea typeface="Calibri"/>
              </a:rPr>
              <a:t>VE</a:t>
            </a:r>
            <a:r>
              <a:rPr lang="en-US" altLang="zh-CN" sz="3200" b="1" spc="-50" dirty="0">
                <a:solidFill>
                  <a:srgbClr val="FF0000"/>
                </a:solidFill>
                <a:latin typeface="Calibri"/>
                <a:cs typeface="Calibri"/>
              </a:rPr>
              <a:t> </a:t>
            </a:r>
            <a:r>
              <a:rPr lang="en-US" altLang="zh-CN" sz="3200" b="1" dirty="0" smtClean="0">
                <a:solidFill>
                  <a:srgbClr val="FF0000"/>
                </a:solidFill>
                <a:latin typeface="Calibri"/>
                <a:ea typeface="Calibri"/>
              </a:rPr>
              <a:t>HORMONLARI</a:t>
            </a:r>
            <a:endParaRPr lang="tr-TR" altLang="zh-CN" sz="3200" b="1" dirty="0" smtClean="0">
              <a:solidFill>
                <a:srgbClr val="FF0000"/>
              </a:solidFill>
              <a:latin typeface="Calibri"/>
              <a:ea typeface="Calibri"/>
            </a:endParaRPr>
          </a:p>
          <a:p>
            <a:pPr marL="0" indent="1394739">
              <a:lnSpc>
                <a:spcPct val="100000"/>
              </a:lnSpc>
            </a:pPr>
            <a:endParaRPr lang="en-US" altLang="zh-CN" sz="3200" b="1" dirty="0">
              <a:solidFill>
                <a:srgbClr val="FF0000"/>
              </a:solidFill>
              <a:latin typeface="Calibri"/>
              <a:ea typeface="Calibri"/>
            </a:endParaRPr>
          </a:p>
          <a:p>
            <a:pPr>
              <a:lnSpc>
                <a:spcPts val="644"/>
              </a:lnSpc>
            </a:pPr>
            <a:endParaRPr lang="en-US" dirty="0" smtClean="0"/>
          </a:p>
          <a:p>
            <a:pPr marL="342900" indent="-342900" hangingPunct="0">
              <a:lnSpc>
                <a:spcPct val="104166"/>
              </a:lnSpc>
            </a:pPr>
            <a:r>
              <a:rPr lang="en-US" altLang="zh-CN" sz="3200" dirty="0">
                <a:solidFill>
                  <a:srgbClr val="000000"/>
                </a:solidFill>
                <a:latin typeface="Arial"/>
                <a:ea typeface="Arial"/>
              </a:rPr>
              <a:t>•</a:t>
            </a:r>
            <a:r>
              <a:rPr lang="en-US" altLang="zh-CN" sz="3200" spc="69" dirty="0">
                <a:solidFill>
                  <a:srgbClr val="000000"/>
                </a:solidFill>
                <a:latin typeface="Arial"/>
                <a:cs typeface="Arial"/>
              </a:rPr>
              <a:t> </a:t>
            </a:r>
            <a:r>
              <a:rPr lang="en-US" altLang="zh-CN" sz="3200" dirty="0">
                <a:solidFill>
                  <a:srgbClr val="000000"/>
                </a:solidFill>
                <a:latin typeface="Calibri"/>
                <a:ea typeface="Calibri"/>
              </a:rPr>
              <a:t>Tiroid</a:t>
            </a:r>
            <a:r>
              <a:rPr lang="en-US" altLang="zh-CN" sz="3200" spc="60" dirty="0">
                <a:solidFill>
                  <a:srgbClr val="000000"/>
                </a:solidFill>
                <a:latin typeface="Calibri"/>
                <a:cs typeface="Calibri"/>
              </a:rPr>
              <a:t> </a:t>
            </a:r>
            <a:r>
              <a:rPr lang="en-US" altLang="zh-CN" sz="3200" dirty="0">
                <a:solidFill>
                  <a:srgbClr val="000000"/>
                </a:solidFill>
                <a:latin typeface="Calibri"/>
                <a:ea typeface="Calibri"/>
              </a:rPr>
              <a:t>bezi,</a:t>
            </a:r>
            <a:r>
              <a:rPr lang="en-US" altLang="zh-CN" sz="3200" spc="60" dirty="0">
                <a:solidFill>
                  <a:srgbClr val="000000"/>
                </a:solidFill>
                <a:latin typeface="Calibri"/>
                <a:cs typeface="Calibri"/>
              </a:rPr>
              <a:t> </a:t>
            </a:r>
            <a:r>
              <a:rPr lang="en-US" altLang="zh-CN" sz="3200" dirty="0" err="1">
                <a:solidFill>
                  <a:srgbClr val="000000"/>
                </a:solidFill>
                <a:ea typeface="Calibri"/>
              </a:rPr>
              <a:t>boyun</a:t>
            </a:r>
            <a:r>
              <a:rPr lang="en-US" altLang="zh-CN" sz="3200" dirty="0">
                <a:solidFill>
                  <a:srgbClr val="000000"/>
                </a:solidFill>
                <a:ea typeface="Calibri"/>
              </a:rPr>
              <a:t> </a:t>
            </a:r>
            <a:r>
              <a:rPr lang="en-US" altLang="zh-CN" sz="3200" dirty="0" err="1">
                <a:solidFill>
                  <a:srgbClr val="000000"/>
                </a:solidFill>
                <a:ea typeface="Calibri"/>
              </a:rPr>
              <a:t>ön</a:t>
            </a:r>
            <a:r>
              <a:rPr lang="en-US" altLang="zh-CN" sz="3200" dirty="0">
                <a:solidFill>
                  <a:srgbClr val="000000"/>
                </a:solidFill>
                <a:ea typeface="Calibri"/>
              </a:rPr>
              <a:t> </a:t>
            </a:r>
            <a:r>
              <a:rPr lang="en-US" altLang="zh-CN" sz="3200" dirty="0" err="1">
                <a:solidFill>
                  <a:srgbClr val="000000"/>
                </a:solidFill>
                <a:ea typeface="Calibri"/>
              </a:rPr>
              <a:t>bölümünde</a:t>
            </a:r>
            <a:r>
              <a:rPr lang="en-US" altLang="zh-CN" sz="3200" dirty="0">
                <a:solidFill>
                  <a:srgbClr val="000000"/>
                </a:solidFill>
                <a:ea typeface="Calibri"/>
              </a:rPr>
              <a:t> </a:t>
            </a:r>
            <a:r>
              <a:rPr lang="en-US" altLang="zh-CN" sz="3200" dirty="0" err="1">
                <a:solidFill>
                  <a:srgbClr val="000000"/>
                </a:solidFill>
                <a:ea typeface="Calibri"/>
              </a:rPr>
              <a:t>Adem</a:t>
            </a:r>
            <a:r>
              <a:rPr lang="en-US" altLang="zh-CN" sz="3200" dirty="0">
                <a:solidFill>
                  <a:srgbClr val="000000"/>
                </a:solidFill>
                <a:ea typeface="Calibri"/>
              </a:rPr>
              <a:t> </a:t>
            </a:r>
            <a:r>
              <a:rPr lang="en-US" altLang="zh-CN" sz="3200" dirty="0" err="1">
                <a:solidFill>
                  <a:srgbClr val="000000"/>
                </a:solidFill>
                <a:ea typeface="Calibri"/>
              </a:rPr>
              <a:t>Elması’nın</a:t>
            </a:r>
            <a:r>
              <a:rPr lang="en-US" altLang="zh-CN" sz="3200" dirty="0">
                <a:solidFill>
                  <a:srgbClr val="000000"/>
                </a:solidFill>
                <a:ea typeface="Calibri"/>
              </a:rPr>
              <a:t> </a:t>
            </a:r>
            <a:r>
              <a:rPr lang="en-US" altLang="zh-CN" sz="3200" dirty="0" err="1">
                <a:solidFill>
                  <a:srgbClr val="000000"/>
                </a:solidFill>
                <a:ea typeface="Calibri"/>
              </a:rPr>
              <a:t>altında</a:t>
            </a:r>
            <a:r>
              <a:rPr lang="en-US" altLang="zh-CN" sz="3200" dirty="0">
                <a:solidFill>
                  <a:srgbClr val="000000"/>
                </a:solidFill>
                <a:ea typeface="Calibri"/>
              </a:rPr>
              <a:t> </a:t>
            </a:r>
            <a:r>
              <a:rPr lang="en-US" altLang="zh-CN" sz="3200" dirty="0" err="1">
                <a:solidFill>
                  <a:srgbClr val="000000"/>
                </a:solidFill>
                <a:ea typeface="Calibri"/>
              </a:rPr>
              <a:t>bulunur</a:t>
            </a:r>
            <a:r>
              <a:rPr lang="en-US" altLang="zh-CN" sz="3200" dirty="0" smtClean="0">
                <a:solidFill>
                  <a:srgbClr val="000000"/>
                </a:solidFill>
                <a:ea typeface="Calibri"/>
              </a:rPr>
              <a:t>.</a:t>
            </a:r>
            <a:endParaRPr lang="tr-TR" altLang="zh-CN" sz="3200" dirty="0" smtClean="0">
              <a:solidFill>
                <a:srgbClr val="000000"/>
              </a:solidFill>
              <a:ea typeface="Calibri"/>
            </a:endParaRPr>
          </a:p>
          <a:p>
            <a:pPr marL="342900" indent="-342900" hangingPunct="0">
              <a:lnSpc>
                <a:spcPct val="104166"/>
              </a:lnSpc>
            </a:pPr>
            <a:endParaRPr lang="en-US" altLang="zh-CN" sz="3200" dirty="0">
              <a:solidFill>
                <a:srgbClr val="000000"/>
              </a:solidFill>
              <a:latin typeface="Calibri"/>
              <a:ea typeface="Calibri"/>
            </a:endParaRPr>
          </a:p>
          <a:p>
            <a:pPr>
              <a:lnSpc>
                <a:spcPts val="559"/>
              </a:lnSpc>
            </a:pPr>
            <a:endParaRPr lang="en-US" dirty="0" smtClean="0"/>
          </a:p>
          <a:p>
            <a:r>
              <a:rPr lang="en-US" altLang="zh-CN" sz="3200" dirty="0">
                <a:solidFill>
                  <a:srgbClr val="000000"/>
                </a:solidFill>
                <a:latin typeface="Arial"/>
                <a:ea typeface="Arial"/>
              </a:rPr>
              <a:t>•</a:t>
            </a:r>
            <a:r>
              <a:rPr lang="en-US" altLang="zh-CN" sz="3200" spc="44" dirty="0">
                <a:solidFill>
                  <a:srgbClr val="000000"/>
                </a:solidFill>
                <a:latin typeface="Arial"/>
                <a:cs typeface="Arial"/>
              </a:rPr>
              <a:t> </a:t>
            </a:r>
            <a:r>
              <a:rPr lang="en-US" altLang="zh-CN" sz="3200" dirty="0" err="1">
                <a:solidFill>
                  <a:srgbClr val="000000"/>
                </a:solidFill>
                <a:ea typeface="Calibri"/>
              </a:rPr>
              <a:t>Bezin</a:t>
            </a:r>
            <a:r>
              <a:rPr lang="en-US" altLang="zh-CN" sz="3200" dirty="0">
                <a:solidFill>
                  <a:srgbClr val="000000"/>
                </a:solidFill>
                <a:ea typeface="Calibri"/>
              </a:rPr>
              <a:t> </a:t>
            </a:r>
            <a:r>
              <a:rPr lang="en-US" altLang="zh-CN" sz="3200" dirty="0" err="1">
                <a:solidFill>
                  <a:srgbClr val="000000"/>
                </a:solidFill>
                <a:ea typeface="Calibri"/>
              </a:rPr>
              <a:t>sağ</a:t>
            </a:r>
            <a:r>
              <a:rPr lang="en-US" altLang="zh-CN" sz="3200" dirty="0">
                <a:solidFill>
                  <a:srgbClr val="000000"/>
                </a:solidFill>
                <a:ea typeface="Calibri"/>
              </a:rPr>
              <a:t> lob </a:t>
            </a:r>
            <a:r>
              <a:rPr lang="en-US" altLang="zh-CN" sz="3200" dirty="0" err="1">
                <a:solidFill>
                  <a:srgbClr val="000000"/>
                </a:solidFill>
                <a:ea typeface="Calibri"/>
              </a:rPr>
              <a:t>ve</a:t>
            </a:r>
            <a:r>
              <a:rPr lang="en-US" altLang="zh-CN" sz="3200" dirty="0">
                <a:solidFill>
                  <a:srgbClr val="000000"/>
                </a:solidFill>
                <a:ea typeface="Calibri"/>
              </a:rPr>
              <a:t> sol </a:t>
            </a:r>
            <a:r>
              <a:rPr lang="en-US" altLang="zh-CN" sz="3200" dirty="0" err="1">
                <a:solidFill>
                  <a:srgbClr val="000000"/>
                </a:solidFill>
                <a:ea typeface="Calibri"/>
              </a:rPr>
              <a:t>lobu</a:t>
            </a:r>
            <a:r>
              <a:rPr lang="en-US" altLang="zh-CN" sz="3200" dirty="0">
                <a:solidFill>
                  <a:srgbClr val="000000"/>
                </a:solidFill>
                <a:ea typeface="Calibri"/>
              </a:rPr>
              <a:t> </a:t>
            </a:r>
            <a:r>
              <a:rPr lang="en-US" altLang="zh-CN" sz="3200" dirty="0" err="1">
                <a:solidFill>
                  <a:srgbClr val="000000"/>
                </a:solidFill>
                <a:ea typeface="Calibri"/>
              </a:rPr>
              <a:t>vardır</a:t>
            </a:r>
            <a:r>
              <a:rPr lang="en-US" altLang="zh-CN" sz="3200" dirty="0">
                <a:solidFill>
                  <a:srgbClr val="000000"/>
                </a:solidFill>
                <a:ea typeface="Calibri"/>
              </a:rPr>
              <a:t> </a:t>
            </a:r>
            <a:r>
              <a:rPr lang="en-US" altLang="zh-CN" sz="3200" dirty="0" err="1">
                <a:solidFill>
                  <a:srgbClr val="000000"/>
                </a:solidFill>
                <a:ea typeface="Calibri"/>
              </a:rPr>
              <a:t>ve</a:t>
            </a:r>
            <a:r>
              <a:rPr lang="en-US" altLang="zh-CN" sz="3200" dirty="0">
                <a:solidFill>
                  <a:srgbClr val="000000"/>
                </a:solidFill>
                <a:ea typeface="Calibri"/>
              </a:rPr>
              <a:t> </a:t>
            </a:r>
            <a:r>
              <a:rPr lang="en-US" altLang="zh-CN" sz="3200" dirty="0" err="1">
                <a:solidFill>
                  <a:srgbClr val="000000"/>
                </a:solidFill>
                <a:ea typeface="Calibri"/>
              </a:rPr>
              <a:t>bunlar</a:t>
            </a:r>
            <a:r>
              <a:rPr lang="en-US" altLang="zh-CN" sz="3200" dirty="0">
                <a:solidFill>
                  <a:srgbClr val="000000"/>
                </a:solidFill>
                <a:ea typeface="Calibri"/>
              </a:rPr>
              <a:t> </a:t>
            </a:r>
            <a:r>
              <a:rPr lang="en-US" altLang="zh-CN" sz="3200" dirty="0" err="1">
                <a:solidFill>
                  <a:srgbClr val="000000"/>
                </a:solidFill>
                <a:ea typeface="Calibri"/>
              </a:rPr>
              <a:t>istmus</a:t>
            </a:r>
            <a:r>
              <a:rPr lang="en-US" altLang="zh-CN" sz="3200" dirty="0">
                <a:solidFill>
                  <a:srgbClr val="000000"/>
                </a:solidFill>
                <a:ea typeface="Calibri"/>
              </a:rPr>
              <a:t> </a:t>
            </a:r>
            <a:r>
              <a:rPr lang="en-US" altLang="zh-CN" sz="3200" dirty="0" err="1">
                <a:solidFill>
                  <a:srgbClr val="000000"/>
                </a:solidFill>
                <a:ea typeface="Calibri"/>
              </a:rPr>
              <a:t>denen</a:t>
            </a:r>
            <a:r>
              <a:rPr lang="en-US" altLang="zh-CN" sz="3200" dirty="0">
                <a:solidFill>
                  <a:srgbClr val="000000"/>
                </a:solidFill>
                <a:ea typeface="Calibri"/>
              </a:rPr>
              <a:t> </a:t>
            </a:r>
            <a:r>
              <a:rPr lang="en-US" altLang="zh-CN" sz="3200" dirty="0" err="1">
                <a:solidFill>
                  <a:srgbClr val="000000"/>
                </a:solidFill>
                <a:ea typeface="Calibri"/>
              </a:rPr>
              <a:t>bölümle</a:t>
            </a:r>
            <a:r>
              <a:rPr lang="en-US" altLang="zh-CN" sz="3200" dirty="0">
                <a:solidFill>
                  <a:srgbClr val="000000"/>
                </a:solidFill>
                <a:ea typeface="Calibri"/>
              </a:rPr>
              <a:t> </a:t>
            </a:r>
            <a:r>
              <a:rPr lang="en-US" altLang="zh-CN" sz="3200" dirty="0" err="1">
                <a:solidFill>
                  <a:srgbClr val="000000"/>
                </a:solidFill>
                <a:ea typeface="Calibri"/>
              </a:rPr>
              <a:t>birbirine</a:t>
            </a:r>
            <a:r>
              <a:rPr lang="en-US" altLang="zh-CN" sz="3200" dirty="0">
                <a:solidFill>
                  <a:srgbClr val="000000"/>
                </a:solidFill>
                <a:ea typeface="Calibri"/>
              </a:rPr>
              <a:t> </a:t>
            </a:r>
            <a:r>
              <a:rPr lang="en-US" altLang="zh-CN" sz="3200" dirty="0" err="1">
                <a:solidFill>
                  <a:srgbClr val="000000"/>
                </a:solidFill>
                <a:ea typeface="Calibri"/>
              </a:rPr>
              <a:t>bitişik</a:t>
            </a:r>
            <a:r>
              <a:rPr lang="en-US" altLang="zh-CN" sz="3200" dirty="0">
                <a:solidFill>
                  <a:srgbClr val="000000"/>
                </a:solidFill>
                <a:ea typeface="Calibri"/>
              </a:rPr>
              <a:t> </a:t>
            </a:r>
            <a:r>
              <a:rPr lang="en-US" altLang="zh-CN" sz="3200" dirty="0" err="1">
                <a:solidFill>
                  <a:srgbClr val="000000"/>
                </a:solidFill>
                <a:ea typeface="Calibri"/>
              </a:rPr>
              <a:t>halde</a:t>
            </a:r>
            <a:r>
              <a:rPr lang="en-US" altLang="zh-CN" sz="3200" dirty="0">
                <a:solidFill>
                  <a:srgbClr val="000000"/>
                </a:solidFill>
                <a:ea typeface="Calibri"/>
              </a:rPr>
              <a:t> </a:t>
            </a:r>
            <a:r>
              <a:rPr lang="en-US" altLang="zh-CN" sz="3200" dirty="0" err="1">
                <a:solidFill>
                  <a:srgbClr val="000000"/>
                </a:solidFill>
                <a:ea typeface="Calibri"/>
              </a:rPr>
              <a:t>bulunur</a:t>
            </a:r>
            <a:r>
              <a:rPr lang="en-US" altLang="zh-CN" sz="3200" dirty="0">
                <a:solidFill>
                  <a:srgbClr val="000000"/>
                </a:solidFill>
                <a:ea typeface="Calibri"/>
              </a:rPr>
              <a:t> </a:t>
            </a:r>
            <a:r>
              <a:rPr lang="tr-TR" altLang="zh-CN" sz="3200" dirty="0">
                <a:solidFill>
                  <a:srgbClr val="000000"/>
                </a:solidFill>
                <a:ea typeface="Calibri"/>
              </a:rPr>
              <a:t> </a:t>
            </a:r>
            <a:r>
              <a:rPr lang="tr-TR" altLang="zh-CN" sz="3200" dirty="0" smtClean="0">
                <a:solidFill>
                  <a:srgbClr val="000000"/>
                </a:solidFill>
                <a:ea typeface="Calibri"/>
              </a:rPr>
              <a:t>ve </a:t>
            </a:r>
            <a:r>
              <a:rPr lang="en-US" altLang="zh-CN" sz="3200" dirty="0" smtClean="0">
                <a:solidFill>
                  <a:srgbClr val="000000"/>
                </a:solidFill>
                <a:ea typeface="Calibri"/>
              </a:rPr>
              <a:t>“</a:t>
            </a:r>
            <a:r>
              <a:rPr lang="en-US" altLang="zh-CN" sz="3200" dirty="0" smtClean="0">
                <a:solidFill>
                  <a:srgbClr val="000000"/>
                </a:solidFill>
                <a:latin typeface="Calibri"/>
                <a:ea typeface="Calibri"/>
              </a:rPr>
              <a:t>H</a:t>
            </a:r>
            <a:r>
              <a:rPr lang="en-US" altLang="zh-CN" sz="3200" dirty="0">
                <a:solidFill>
                  <a:srgbClr val="000000"/>
                </a:solidFill>
                <a:latin typeface="Calibri"/>
                <a:ea typeface="Calibri"/>
              </a:rPr>
              <a:t>”</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şeklinde</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bir</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görünüm</a:t>
            </a:r>
            <a:r>
              <a:rPr lang="en-US" altLang="zh-CN" sz="3200" spc="-60" dirty="0">
                <a:solidFill>
                  <a:srgbClr val="000000"/>
                </a:solidFill>
                <a:latin typeface="Calibri"/>
                <a:cs typeface="Calibri"/>
              </a:rPr>
              <a:t> </a:t>
            </a:r>
            <a:r>
              <a:rPr lang="en-US" altLang="zh-CN" sz="3200" dirty="0" err="1">
                <a:solidFill>
                  <a:srgbClr val="000000"/>
                </a:solidFill>
                <a:latin typeface="Calibri"/>
                <a:ea typeface="Calibri"/>
              </a:rPr>
              <a:t>alır</a:t>
            </a:r>
            <a:r>
              <a:rPr lang="en-US" altLang="zh-CN" sz="3200" dirty="0" smtClean="0">
                <a:solidFill>
                  <a:srgbClr val="000000"/>
                </a:solidFill>
                <a:latin typeface="Calibri"/>
                <a:ea typeface="Calibri"/>
              </a:rPr>
              <a:t>.</a:t>
            </a:r>
            <a:endParaRPr lang="tr-TR" altLang="zh-CN" sz="3200" dirty="0" smtClean="0">
              <a:solidFill>
                <a:srgbClr val="000000"/>
              </a:solidFill>
              <a:latin typeface="Calibri"/>
              <a:ea typeface="Calibri"/>
            </a:endParaRPr>
          </a:p>
          <a:p>
            <a:endParaRPr lang="en-US" altLang="zh-CN" sz="3200" dirty="0">
              <a:solidFill>
                <a:srgbClr val="000000"/>
              </a:solidFill>
              <a:latin typeface="Calibri"/>
              <a:ea typeface="Calibri"/>
            </a:endParaRPr>
          </a:p>
          <a:p>
            <a:pPr>
              <a:lnSpc>
                <a:spcPts val="519"/>
              </a:lnSpc>
            </a:pPr>
            <a:endParaRPr lang="en-US" dirty="0" smtClean="0"/>
          </a:p>
          <a:p>
            <a:r>
              <a:rPr lang="en-US" altLang="zh-CN" sz="3200" dirty="0" smtClean="0">
                <a:solidFill>
                  <a:srgbClr val="000000"/>
                </a:solidFill>
                <a:latin typeface="Arial"/>
                <a:ea typeface="Arial"/>
              </a:rPr>
              <a:t>•</a:t>
            </a:r>
            <a:r>
              <a:rPr lang="en-US" altLang="zh-CN" sz="3200" spc="80" dirty="0" smtClean="0">
                <a:solidFill>
                  <a:srgbClr val="000000"/>
                </a:solidFill>
                <a:latin typeface="Arial"/>
                <a:cs typeface="Arial"/>
              </a:rPr>
              <a:t> </a:t>
            </a:r>
            <a:r>
              <a:rPr lang="en-US" altLang="zh-CN" sz="3200" dirty="0" err="1">
                <a:solidFill>
                  <a:srgbClr val="000000"/>
                </a:solidFill>
                <a:ea typeface="Calibri"/>
              </a:rPr>
              <a:t>Tiroit</a:t>
            </a:r>
            <a:r>
              <a:rPr lang="en-US" altLang="zh-CN" sz="3200" dirty="0">
                <a:solidFill>
                  <a:srgbClr val="000000"/>
                </a:solidFill>
                <a:ea typeface="Calibri"/>
              </a:rPr>
              <a:t> </a:t>
            </a:r>
            <a:r>
              <a:rPr lang="en-US" altLang="zh-CN" sz="3200" dirty="0" err="1">
                <a:solidFill>
                  <a:srgbClr val="000000"/>
                </a:solidFill>
                <a:ea typeface="Calibri"/>
              </a:rPr>
              <a:t>bezi</a:t>
            </a:r>
            <a:r>
              <a:rPr lang="en-US" altLang="zh-CN" sz="3200" dirty="0">
                <a:solidFill>
                  <a:srgbClr val="000000"/>
                </a:solidFill>
                <a:ea typeface="Calibri"/>
              </a:rPr>
              <a:t>  2  </a:t>
            </a:r>
            <a:r>
              <a:rPr lang="en-US" altLang="zh-CN" sz="3200" dirty="0" err="1">
                <a:solidFill>
                  <a:srgbClr val="000000"/>
                </a:solidFill>
                <a:ea typeface="Calibri"/>
              </a:rPr>
              <a:t>tane</a:t>
            </a:r>
            <a:r>
              <a:rPr lang="en-US" altLang="zh-CN" sz="3200" dirty="0">
                <a:solidFill>
                  <a:srgbClr val="000000"/>
                </a:solidFill>
                <a:ea typeface="Calibri"/>
              </a:rPr>
              <a:t>  </a:t>
            </a:r>
            <a:r>
              <a:rPr lang="en-US" altLang="zh-CN" sz="3200" dirty="0" err="1">
                <a:solidFill>
                  <a:srgbClr val="000000"/>
                </a:solidFill>
                <a:ea typeface="Calibri"/>
              </a:rPr>
              <a:t>hormon</a:t>
            </a:r>
            <a:r>
              <a:rPr lang="en-US" altLang="zh-CN" sz="3200" dirty="0">
                <a:solidFill>
                  <a:srgbClr val="000000"/>
                </a:solidFill>
                <a:ea typeface="Calibri"/>
              </a:rPr>
              <a:t>  </a:t>
            </a:r>
            <a:r>
              <a:rPr lang="en-US" altLang="zh-CN" sz="3200" dirty="0" err="1">
                <a:solidFill>
                  <a:srgbClr val="000000"/>
                </a:solidFill>
                <a:ea typeface="Calibri"/>
              </a:rPr>
              <a:t>yapar</a:t>
            </a:r>
            <a:r>
              <a:rPr lang="en-US" altLang="zh-CN" sz="3200" dirty="0">
                <a:solidFill>
                  <a:srgbClr val="000000"/>
                </a:solidFill>
                <a:ea typeface="Calibri"/>
              </a:rPr>
              <a:t>  </a:t>
            </a:r>
            <a:r>
              <a:rPr lang="en-US" altLang="zh-CN" sz="3200" dirty="0" err="1">
                <a:solidFill>
                  <a:srgbClr val="000000"/>
                </a:solidFill>
                <a:ea typeface="Calibri"/>
              </a:rPr>
              <a:t>ve</a:t>
            </a:r>
            <a:r>
              <a:rPr lang="en-US" altLang="zh-CN" sz="3200" dirty="0">
                <a:solidFill>
                  <a:srgbClr val="000000"/>
                </a:solidFill>
                <a:ea typeface="Calibri"/>
              </a:rPr>
              <a:t>  </a:t>
            </a:r>
            <a:r>
              <a:rPr lang="en-US" altLang="zh-CN" sz="3200" dirty="0" err="1">
                <a:solidFill>
                  <a:srgbClr val="000000"/>
                </a:solidFill>
                <a:ea typeface="Calibri"/>
              </a:rPr>
              <a:t>dolaşıma</a:t>
            </a:r>
            <a:r>
              <a:rPr lang="en-US" altLang="zh-CN" sz="3200" dirty="0">
                <a:solidFill>
                  <a:srgbClr val="000000"/>
                </a:solidFill>
                <a:ea typeface="Calibri"/>
              </a:rPr>
              <a:t>  </a:t>
            </a:r>
            <a:r>
              <a:rPr lang="en-US" altLang="zh-CN" sz="3200" dirty="0" err="1">
                <a:solidFill>
                  <a:srgbClr val="000000"/>
                </a:solidFill>
                <a:ea typeface="Calibri"/>
              </a:rPr>
              <a:t>salgılar</a:t>
            </a:r>
            <a:r>
              <a:rPr lang="en-US" altLang="zh-CN" sz="3200" dirty="0" smtClean="0">
                <a:solidFill>
                  <a:srgbClr val="000000"/>
                </a:solidFill>
                <a:ea typeface="Calibri"/>
              </a:rPr>
              <a:t>.</a:t>
            </a:r>
            <a:r>
              <a:rPr lang="tr-TR" altLang="zh-CN" sz="3200" dirty="0">
                <a:solidFill>
                  <a:srgbClr val="000000"/>
                </a:solidFill>
                <a:ea typeface="Calibri"/>
              </a:rPr>
              <a:t> </a:t>
            </a:r>
            <a:r>
              <a:rPr lang="tr-TR" altLang="zh-CN" sz="3200" dirty="0" smtClean="0">
                <a:solidFill>
                  <a:srgbClr val="000000"/>
                </a:solidFill>
                <a:ea typeface="Calibri"/>
              </a:rPr>
              <a:t>(T4 ve </a:t>
            </a:r>
            <a:r>
              <a:rPr lang="en-US" sz="3200" dirty="0" smtClean="0"/>
              <a:t>T</a:t>
            </a:r>
            <a:r>
              <a:rPr lang="tr-TR" sz="3200" dirty="0" smtClean="0"/>
              <a:t>3 hormonları)</a:t>
            </a:r>
            <a:endParaRPr lang="en-US" altLang="zh-CN" sz="3200" spc="-20" dirty="0">
              <a:solidFill>
                <a:srgbClr val="000000"/>
              </a:solidFill>
              <a:latin typeface="Calibri"/>
              <a:ea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4640" y="386080"/>
            <a:ext cx="8585200" cy="6045200"/>
          </a:xfrm>
        </p:spPr>
        <p:txBody>
          <a:bodyPr>
            <a:normAutofit fontScale="92500" lnSpcReduction="20000"/>
          </a:bodyPr>
          <a:lstStyle/>
          <a:p>
            <a:r>
              <a:rPr lang="tr-TR" dirty="0"/>
              <a:t>T4  ve  T3 hormonları vücudumuzun metabolizmasını düzenler ve ayrıca metabolizmanın hızını kontrol ederler</a:t>
            </a:r>
            <a:r>
              <a:rPr lang="tr-TR" dirty="0" smtClean="0"/>
              <a:t>.</a:t>
            </a:r>
          </a:p>
          <a:p>
            <a:r>
              <a:rPr lang="tr-TR" dirty="0" smtClean="0"/>
              <a:t> </a:t>
            </a:r>
          </a:p>
          <a:p>
            <a:r>
              <a:rPr lang="tr-TR" dirty="0" smtClean="0"/>
              <a:t>Eğer  </a:t>
            </a:r>
            <a:r>
              <a:rPr lang="tr-TR" dirty="0"/>
              <a:t>çok  hormon  salgılanırsa  metabolizma  hızlanır  ve  </a:t>
            </a:r>
            <a:r>
              <a:rPr lang="tr-TR" b="1" dirty="0" err="1">
                <a:solidFill>
                  <a:srgbClr val="00B050"/>
                </a:solidFill>
              </a:rPr>
              <a:t>hipertiroidi</a:t>
            </a:r>
            <a:r>
              <a:rPr lang="tr-TR" dirty="0"/>
              <a:t>  hastalığı  gelişir.  </a:t>
            </a:r>
            <a:r>
              <a:rPr lang="tr-TR" dirty="0" err="1"/>
              <a:t>Hipertiroidi</a:t>
            </a:r>
            <a:r>
              <a:rPr lang="tr-TR" dirty="0"/>
              <a:t> durumunda </a:t>
            </a:r>
            <a:r>
              <a:rPr lang="tr-TR" dirty="0" err="1"/>
              <a:t>kalb</a:t>
            </a:r>
            <a:r>
              <a:rPr lang="tr-TR" dirty="0"/>
              <a:t> hızı artarak çarpıntı şikayeti oluşurken, bağırsak hareketi artar ve ishal yapabilir. </a:t>
            </a:r>
            <a:endParaRPr lang="tr-TR" dirty="0" smtClean="0"/>
          </a:p>
          <a:p>
            <a:endParaRPr lang="tr-TR" dirty="0" smtClean="0"/>
          </a:p>
          <a:p>
            <a:r>
              <a:rPr lang="tr-TR" dirty="0" smtClean="0"/>
              <a:t>Eğer </a:t>
            </a:r>
            <a:r>
              <a:rPr lang="tr-TR" dirty="0"/>
              <a:t>tiroit  hormonu  çok  az  salgılanırsa  bu  duruma  </a:t>
            </a:r>
            <a:r>
              <a:rPr lang="tr-TR" b="1" dirty="0" err="1">
                <a:solidFill>
                  <a:srgbClr val="00B050"/>
                </a:solidFill>
              </a:rPr>
              <a:t>hipotiroidi</a:t>
            </a:r>
            <a:r>
              <a:rPr lang="tr-TR" dirty="0"/>
              <a:t>  </a:t>
            </a:r>
            <a:r>
              <a:rPr lang="tr-TR" dirty="0" smtClean="0"/>
              <a:t>denir. </a:t>
            </a:r>
            <a:r>
              <a:rPr lang="tr-TR" dirty="0" err="1" smtClean="0"/>
              <a:t>Hipotiroidi</a:t>
            </a:r>
            <a:r>
              <a:rPr lang="tr-TR" dirty="0" smtClean="0"/>
              <a:t> </a:t>
            </a:r>
            <a:r>
              <a:rPr lang="tr-TR" dirty="0"/>
              <a:t>oluşunca metabolizma yavaşlar, kalp hızı azalır ve barsak hareketleri azalarak kabızlık ortaya çıkar.</a:t>
            </a:r>
          </a:p>
        </p:txBody>
      </p:sp>
    </p:spTree>
    <p:extLst>
      <p:ext uri="{BB962C8B-B14F-4D97-AF65-F5344CB8AC3E}">
        <p14:creationId xmlns:p14="http://schemas.microsoft.com/office/powerpoint/2010/main" val="387634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8"/>
          <p:cNvPicPr>
            <a:picLocks noChangeAspect="1"/>
          </p:cNvPicPr>
          <p:nvPr/>
        </p:nvPicPr>
        <p:blipFill>
          <a:blip r:embed="rId2"/>
          <a:stretch>
            <a:fillRect/>
          </a:stretch>
        </p:blipFill>
        <p:spPr>
          <a:xfrm>
            <a:off x="236220" y="0"/>
            <a:ext cx="8633459"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2720" y="274638"/>
            <a:ext cx="8676640" cy="924242"/>
          </a:xfrm>
        </p:spPr>
        <p:txBody>
          <a:bodyPr>
            <a:noAutofit/>
          </a:bodyPr>
          <a:lstStyle/>
          <a:p>
            <a:r>
              <a:rPr lang="tr-TR" sz="3600" b="1" dirty="0">
                <a:solidFill>
                  <a:srgbClr val="00B050"/>
                </a:solidFill>
              </a:rPr>
              <a:t>Tiroit bezi hormonlarının görevleri şunlardır;</a:t>
            </a:r>
          </a:p>
        </p:txBody>
      </p:sp>
      <p:sp>
        <p:nvSpPr>
          <p:cNvPr id="3" name="İçerik Yer Tutucusu 2"/>
          <p:cNvSpPr>
            <a:spLocks noGrp="1"/>
          </p:cNvSpPr>
          <p:nvPr>
            <p:ph idx="1"/>
          </p:nvPr>
        </p:nvSpPr>
        <p:spPr>
          <a:xfrm>
            <a:off x="284480" y="1417638"/>
            <a:ext cx="8666480" cy="5155882"/>
          </a:xfrm>
        </p:spPr>
        <p:txBody>
          <a:bodyPr>
            <a:normAutofit fontScale="70000" lnSpcReduction="20000"/>
          </a:bodyPr>
          <a:lstStyle/>
          <a:p>
            <a:pPr marL="0" indent="0">
              <a:buNone/>
            </a:pPr>
            <a:r>
              <a:rPr lang="tr-TR" dirty="0"/>
              <a:t>1.   Vücuttaki  </a:t>
            </a:r>
            <a:r>
              <a:rPr lang="tr-TR" dirty="0" err="1"/>
              <a:t>metabolik</a:t>
            </a:r>
            <a:r>
              <a:rPr lang="tr-TR" dirty="0"/>
              <a:t>  faaliyetleri  düzenler.  </a:t>
            </a:r>
            <a:r>
              <a:rPr lang="tr-TR" dirty="0" err="1"/>
              <a:t>Oksidasyonu</a:t>
            </a:r>
            <a:r>
              <a:rPr lang="tr-TR" dirty="0"/>
              <a:t>  hızlandırması  nedeniyle  </a:t>
            </a:r>
            <a:r>
              <a:rPr lang="tr-TR" dirty="0" smtClean="0"/>
              <a:t>oksijenin tüketim </a:t>
            </a:r>
            <a:r>
              <a:rPr lang="tr-TR" dirty="0"/>
              <a:t>ve karbondioksitin üretimi artar. Vücut ısısını düzenler. Solunum hızını artırır.</a:t>
            </a:r>
          </a:p>
          <a:p>
            <a:endParaRPr lang="tr-TR" dirty="0"/>
          </a:p>
          <a:p>
            <a:pPr marL="0" indent="0">
              <a:buNone/>
            </a:pPr>
            <a:r>
              <a:rPr lang="tr-TR" dirty="0"/>
              <a:t>2.   Protein sentezini sağlayarak normal büyüme ve gelişmeyi sağlar.</a:t>
            </a:r>
          </a:p>
          <a:p>
            <a:endParaRPr lang="tr-TR" dirty="0"/>
          </a:p>
          <a:p>
            <a:pPr marL="0" indent="0">
              <a:buNone/>
            </a:pPr>
            <a:r>
              <a:rPr lang="tr-TR" dirty="0"/>
              <a:t>3.   Yağ dokusundan yağ asitlerini ve yağ asitlerinin hücrelerdeki </a:t>
            </a:r>
            <a:r>
              <a:rPr lang="tr-TR" dirty="0" err="1"/>
              <a:t>oksidasyonunu</a:t>
            </a:r>
            <a:r>
              <a:rPr lang="tr-TR" dirty="0"/>
              <a:t> artırır.</a:t>
            </a:r>
          </a:p>
          <a:p>
            <a:endParaRPr lang="tr-TR" dirty="0"/>
          </a:p>
          <a:p>
            <a:pPr marL="0" indent="0">
              <a:buNone/>
            </a:pPr>
            <a:r>
              <a:rPr lang="tr-TR" dirty="0"/>
              <a:t>4.   Tiroksin hormonu karaciğerden glikojeni glikoz hâline dönüştürüp kana geçmesini sağlar </a:t>
            </a:r>
            <a:r>
              <a:rPr lang="tr-TR" dirty="0" smtClean="0"/>
              <a:t>ve glikojen </a:t>
            </a:r>
            <a:r>
              <a:rPr lang="tr-TR" dirty="0"/>
              <a:t>oluşumunu engeller.</a:t>
            </a:r>
          </a:p>
          <a:p>
            <a:endParaRPr lang="tr-TR" dirty="0"/>
          </a:p>
          <a:p>
            <a:pPr marL="0" indent="0">
              <a:buNone/>
            </a:pPr>
            <a:r>
              <a:rPr lang="tr-TR" dirty="0"/>
              <a:t>5.   Çocuklarda fiziksel ve </a:t>
            </a:r>
            <a:r>
              <a:rPr lang="tr-TR" dirty="0" err="1"/>
              <a:t>mental</a:t>
            </a:r>
            <a:r>
              <a:rPr lang="tr-TR" dirty="0"/>
              <a:t> gelişimi sağlar.</a:t>
            </a:r>
          </a:p>
          <a:p>
            <a:endParaRPr lang="tr-TR" dirty="0"/>
          </a:p>
          <a:p>
            <a:pPr marL="0" indent="0">
              <a:buNone/>
            </a:pPr>
            <a:r>
              <a:rPr lang="tr-TR" dirty="0"/>
              <a:t>6.   Tiroksin böbrek işlevini kolaylaştırır ve idrar miktarını artırır.</a:t>
            </a:r>
          </a:p>
          <a:p>
            <a:endParaRPr lang="tr-TR" dirty="0"/>
          </a:p>
          <a:p>
            <a:endParaRPr lang="tr-TR" dirty="0"/>
          </a:p>
        </p:txBody>
      </p:sp>
    </p:spTree>
    <p:extLst>
      <p:ext uri="{BB962C8B-B14F-4D97-AF65-F5344CB8AC3E}">
        <p14:creationId xmlns:p14="http://schemas.microsoft.com/office/powerpoint/2010/main" val="385803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8"/>
          <p:cNvSpPr txBox="1"/>
          <p:nvPr/>
        </p:nvSpPr>
        <p:spPr>
          <a:xfrm>
            <a:off x="223520" y="475384"/>
            <a:ext cx="8717280" cy="5890459"/>
          </a:xfrm>
          <a:prstGeom prst="rect">
            <a:avLst/>
          </a:prstGeom>
          <a:noFill/>
        </p:spPr>
        <p:txBody>
          <a:bodyPr wrap="square" lIns="0" tIns="0" rIns="0" bIns="0" rtlCol="0">
            <a:spAutoFit/>
          </a:bodyPr>
          <a:lstStyle/>
          <a:p>
            <a:pPr algn="ctr"/>
            <a:r>
              <a:rPr lang="tr-TR" sz="3200" b="1" dirty="0" smtClean="0">
                <a:solidFill>
                  <a:srgbClr val="FF0000"/>
                </a:solidFill>
              </a:rPr>
              <a:t>4. </a:t>
            </a:r>
            <a:r>
              <a:rPr lang="en-US" sz="3200" b="1" dirty="0" smtClean="0">
                <a:solidFill>
                  <a:srgbClr val="FF0000"/>
                </a:solidFill>
              </a:rPr>
              <a:t>PARATİROİD </a:t>
            </a:r>
            <a:r>
              <a:rPr lang="en-US" sz="3200" b="1" dirty="0">
                <a:solidFill>
                  <a:srgbClr val="FF0000"/>
                </a:solidFill>
              </a:rPr>
              <a:t>BEZLER </a:t>
            </a:r>
            <a:endParaRPr lang="tr-TR" sz="3200" b="1" dirty="0" smtClean="0">
              <a:solidFill>
                <a:srgbClr val="FF0000"/>
              </a:solidFill>
            </a:endParaRPr>
          </a:p>
          <a:p>
            <a:pPr algn="ctr"/>
            <a:r>
              <a:rPr lang="en-US" sz="3200" b="1" dirty="0" smtClean="0">
                <a:solidFill>
                  <a:srgbClr val="FF0000"/>
                </a:solidFill>
              </a:rPr>
              <a:t>(</a:t>
            </a:r>
            <a:r>
              <a:rPr lang="en-US" sz="3200" b="1" dirty="0" err="1">
                <a:solidFill>
                  <a:srgbClr val="FF0000"/>
                </a:solidFill>
              </a:rPr>
              <a:t>glandula</a:t>
            </a:r>
            <a:r>
              <a:rPr lang="en-US" sz="3200" b="1" dirty="0">
                <a:solidFill>
                  <a:srgbClr val="FF0000"/>
                </a:solidFill>
              </a:rPr>
              <a:t> </a:t>
            </a:r>
            <a:r>
              <a:rPr lang="en-US" sz="3200" b="1" dirty="0" err="1">
                <a:solidFill>
                  <a:srgbClr val="FF0000"/>
                </a:solidFill>
              </a:rPr>
              <a:t>parathyroidea</a:t>
            </a:r>
            <a:r>
              <a:rPr lang="en-US" sz="3200" b="1" dirty="0">
                <a:solidFill>
                  <a:srgbClr val="FF0000"/>
                </a:solidFill>
              </a:rPr>
              <a:t>)</a:t>
            </a:r>
          </a:p>
          <a:p>
            <a:pPr>
              <a:lnSpc>
                <a:spcPts val="1000"/>
              </a:lnSpc>
            </a:pPr>
            <a:endParaRPr lang="en-US" dirty="0" smtClean="0"/>
          </a:p>
          <a:p>
            <a:pPr>
              <a:lnSpc>
                <a:spcPts val="1000"/>
              </a:lnSpc>
            </a:pPr>
            <a:endParaRPr lang="en-US" dirty="0" smtClean="0"/>
          </a:p>
          <a:p>
            <a:pPr>
              <a:lnSpc>
                <a:spcPts val="1039"/>
              </a:lnSpc>
            </a:pPr>
            <a:endParaRPr lang="en-US" dirty="0" smtClean="0"/>
          </a:p>
          <a:p>
            <a:pPr marL="343204" indent="-343204" hangingPunct="0">
              <a:lnSpc>
                <a:spcPct val="102499"/>
              </a:lnSpc>
            </a:pPr>
            <a:r>
              <a:rPr lang="en-US" altLang="zh-CN" sz="3200" dirty="0">
                <a:solidFill>
                  <a:srgbClr val="000000"/>
                </a:solidFill>
                <a:latin typeface="Arial"/>
                <a:ea typeface="Arial"/>
              </a:rPr>
              <a:t>•</a:t>
            </a:r>
            <a:r>
              <a:rPr lang="en-US" altLang="zh-CN" sz="3200" spc="69" dirty="0">
                <a:solidFill>
                  <a:srgbClr val="000000"/>
                </a:solidFill>
                <a:latin typeface="Arial"/>
                <a:cs typeface="Arial"/>
              </a:rPr>
              <a:t> </a:t>
            </a:r>
            <a:r>
              <a:rPr lang="en-US" altLang="zh-CN" sz="3200" dirty="0">
                <a:solidFill>
                  <a:srgbClr val="000000"/>
                </a:solidFill>
                <a:latin typeface="Calibri"/>
                <a:ea typeface="Calibri"/>
              </a:rPr>
              <a:t>Paratiroid</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bezi</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tiroid</a:t>
            </a:r>
            <a:r>
              <a:rPr lang="en-US" altLang="zh-CN" sz="3200" spc="60" dirty="0">
                <a:solidFill>
                  <a:srgbClr val="000000"/>
                </a:solidFill>
                <a:latin typeface="Calibri"/>
                <a:cs typeface="Calibri"/>
              </a:rPr>
              <a:t> </a:t>
            </a:r>
            <a:r>
              <a:rPr lang="en-US" altLang="zh-CN" sz="3200" dirty="0">
                <a:solidFill>
                  <a:srgbClr val="000000"/>
                </a:solidFill>
                <a:latin typeface="Calibri"/>
                <a:ea typeface="Calibri"/>
              </a:rPr>
              <a:t>bezinin</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hemen</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arkasında</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ikisi</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alt,</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ikiside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tiroid</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bezinin</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üst</a:t>
            </a:r>
            <a:r>
              <a:rPr lang="en-US" altLang="zh-CN" sz="3200" spc="-55" dirty="0">
                <a:solidFill>
                  <a:srgbClr val="000000"/>
                </a:solidFill>
                <a:latin typeface="Calibri"/>
                <a:cs typeface="Calibri"/>
              </a:rPr>
              <a:t> </a:t>
            </a:r>
            <a:r>
              <a:rPr lang="en-US" altLang="zh-CN" sz="3200" dirty="0">
                <a:solidFill>
                  <a:srgbClr val="000000"/>
                </a:solidFill>
                <a:latin typeface="Calibri"/>
                <a:ea typeface="Calibri"/>
              </a:rPr>
              <a:t>kutuplarına</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yerleşmiş</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6</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mm</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uzunluğunda,</a:t>
            </a:r>
            <a:r>
              <a:rPr lang="en-US" altLang="zh-CN" sz="3200" spc="25" dirty="0">
                <a:solidFill>
                  <a:srgbClr val="000000"/>
                </a:solidFill>
                <a:latin typeface="Calibri"/>
                <a:cs typeface="Calibri"/>
              </a:rPr>
              <a:t> </a:t>
            </a:r>
            <a:r>
              <a:rPr lang="en-US" altLang="zh-CN" sz="3200" dirty="0">
                <a:solidFill>
                  <a:srgbClr val="000000"/>
                </a:solidFill>
                <a:latin typeface="Calibri"/>
                <a:ea typeface="Calibri"/>
              </a:rPr>
              <a:t>3mm</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genişliğinde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ve</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2</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mm</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kalınlığında</a:t>
            </a:r>
            <a:r>
              <a:rPr lang="en-US" altLang="zh-CN" sz="3200" spc="-125" dirty="0">
                <a:solidFill>
                  <a:srgbClr val="000000"/>
                </a:solidFill>
                <a:latin typeface="Calibri"/>
                <a:cs typeface="Calibri"/>
              </a:rPr>
              <a:t> </a:t>
            </a:r>
            <a:r>
              <a:rPr lang="en-US" altLang="zh-CN" sz="3200" dirty="0">
                <a:solidFill>
                  <a:srgbClr val="000000"/>
                </a:solidFill>
                <a:latin typeface="Calibri"/>
                <a:ea typeface="Calibri"/>
              </a:rPr>
              <a:t>koyu</a:t>
            </a:r>
            <a:r>
              <a:rPr lang="en-US" altLang="zh-CN" sz="3200" dirty="0">
                <a:solidFill>
                  <a:srgbClr val="000000"/>
                </a:solidFill>
                <a:latin typeface="Calibri"/>
                <a:cs typeface="Calibri"/>
              </a:rPr>
              <a:t> </a:t>
            </a:r>
            <a:r>
              <a:rPr lang="en-US" altLang="zh-CN" sz="3200" dirty="0">
                <a:solidFill>
                  <a:srgbClr val="000000"/>
                </a:solidFill>
                <a:latin typeface="Calibri"/>
                <a:ea typeface="Calibri"/>
              </a:rPr>
              <a:t>kahverengi</a:t>
            </a:r>
            <a:r>
              <a:rPr lang="en-US" altLang="zh-CN" sz="3200" spc="-114" dirty="0">
                <a:solidFill>
                  <a:srgbClr val="000000"/>
                </a:solidFill>
                <a:latin typeface="Calibri"/>
                <a:cs typeface="Calibri"/>
              </a:rPr>
              <a:t> </a:t>
            </a:r>
            <a:r>
              <a:rPr lang="en-US" altLang="zh-CN" sz="3200" dirty="0">
                <a:solidFill>
                  <a:srgbClr val="000000"/>
                </a:solidFill>
                <a:latin typeface="Calibri"/>
                <a:ea typeface="Calibri"/>
              </a:rPr>
              <a:t>4</a:t>
            </a:r>
            <a:r>
              <a:rPr lang="en-US" altLang="zh-CN" sz="3200" spc="-114" dirty="0">
                <a:solidFill>
                  <a:srgbClr val="000000"/>
                </a:solidFill>
                <a:latin typeface="Calibri"/>
                <a:cs typeface="Calibri"/>
              </a:rPr>
              <a:t> </a:t>
            </a:r>
            <a:r>
              <a:rPr lang="en-US" altLang="zh-CN" sz="3200" dirty="0">
                <a:solidFill>
                  <a:srgbClr val="000000"/>
                </a:solidFill>
                <a:latin typeface="Calibri"/>
                <a:ea typeface="Calibri"/>
              </a:rPr>
              <a:t>adet</a:t>
            </a:r>
            <a:r>
              <a:rPr lang="en-US" altLang="zh-CN" sz="3200" spc="-120" dirty="0">
                <a:solidFill>
                  <a:srgbClr val="000000"/>
                </a:solidFill>
                <a:latin typeface="Calibri"/>
                <a:cs typeface="Calibri"/>
              </a:rPr>
              <a:t> </a:t>
            </a:r>
            <a:r>
              <a:rPr lang="en-US" altLang="zh-CN" sz="3200" dirty="0">
                <a:solidFill>
                  <a:srgbClr val="000000"/>
                </a:solidFill>
                <a:latin typeface="Calibri"/>
                <a:ea typeface="Calibri"/>
              </a:rPr>
              <a:t>küçük</a:t>
            </a:r>
            <a:r>
              <a:rPr lang="en-US" altLang="zh-CN" sz="3200" spc="-114" dirty="0">
                <a:solidFill>
                  <a:srgbClr val="000000"/>
                </a:solidFill>
                <a:latin typeface="Calibri"/>
                <a:cs typeface="Calibri"/>
              </a:rPr>
              <a:t> </a:t>
            </a:r>
            <a:r>
              <a:rPr lang="en-US" altLang="zh-CN" sz="3200" dirty="0">
                <a:solidFill>
                  <a:srgbClr val="000000"/>
                </a:solidFill>
                <a:latin typeface="Calibri"/>
                <a:ea typeface="Calibri"/>
              </a:rPr>
              <a:t>bezden</a:t>
            </a:r>
            <a:r>
              <a:rPr lang="en-US" altLang="zh-CN" sz="3200" spc="-125" dirty="0">
                <a:solidFill>
                  <a:srgbClr val="000000"/>
                </a:solidFill>
                <a:latin typeface="Calibri"/>
                <a:cs typeface="Calibri"/>
              </a:rPr>
              <a:t> </a:t>
            </a:r>
            <a:r>
              <a:rPr lang="en-US" altLang="zh-CN" sz="3200" dirty="0" err="1">
                <a:solidFill>
                  <a:srgbClr val="000000"/>
                </a:solidFill>
                <a:latin typeface="Calibri"/>
                <a:ea typeface="Calibri"/>
              </a:rPr>
              <a:t>oluşur</a:t>
            </a:r>
            <a:r>
              <a:rPr lang="en-US" altLang="zh-CN" sz="3200" dirty="0" smtClean="0">
                <a:solidFill>
                  <a:srgbClr val="000000"/>
                </a:solidFill>
                <a:latin typeface="Calibri"/>
                <a:ea typeface="Calibri"/>
              </a:rPr>
              <a:t>.</a:t>
            </a:r>
            <a:endParaRPr lang="tr-TR" altLang="zh-CN" sz="3200" dirty="0" smtClean="0">
              <a:solidFill>
                <a:srgbClr val="000000"/>
              </a:solidFill>
              <a:latin typeface="Calibri"/>
              <a:ea typeface="Calibri"/>
            </a:endParaRPr>
          </a:p>
          <a:p>
            <a:pPr marL="457200" indent="-457200" hangingPunct="0">
              <a:lnSpc>
                <a:spcPct val="102499"/>
              </a:lnSpc>
              <a:buFont typeface="Arial" panose="020B0604020202020204" pitchFamily="34" charset="0"/>
              <a:buChar char="•"/>
            </a:pPr>
            <a:r>
              <a:rPr lang="tr-TR" altLang="zh-CN" sz="3200" dirty="0">
                <a:solidFill>
                  <a:srgbClr val="000000"/>
                </a:solidFill>
                <a:ea typeface="Calibri"/>
              </a:rPr>
              <a:t>Salgıladığı </a:t>
            </a:r>
            <a:r>
              <a:rPr lang="tr-TR" altLang="zh-CN" sz="3200" dirty="0" err="1">
                <a:solidFill>
                  <a:srgbClr val="000000"/>
                </a:solidFill>
                <a:ea typeface="Calibri"/>
              </a:rPr>
              <a:t>parathormon</a:t>
            </a:r>
            <a:r>
              <a:rPr lang="tr-TR" altLang="zh-CN" sz="3200" dirty="0">
                <a:solidFill>
                  <a:srgbClr val="000000"/>
                </a:solidFill>
                <a:ea typeface="Calibri"/>
              </a:rPr>
              <a:t> sayesinde kalsiyum ve fosfor metabolizmasını düzenler.  </a:t>
            </a:r>
            <a:endParaRPr lang="tr-TR" altLang="zh-CN" sz="3200" dirty="0" smtClean="0">
              <a:solidFill>
                <a:srgbClr val="000000"/>
              </a:solidFill>
              <a:ea typeface="Calibri"/>
            </a:endParaRPr>
          </a:p>
          <a:p>
            <a:pPr marL="457200" indent="-457200" hangingPunct="0">
              <a:lnSpc>
                <a:spcPct val="102499"/>
              </a:lnSpc>
              <a:buFont typeface="Arial" panose="020B0604020202020204" pitchFamily="34" charset="0"/>
              <a:buChar char="•"/>
            </a:pPr>
            <a:r>
              <a:rPr lang="tr-TR" altLang="zh-CN" sz="3200" dirty="0" smtClean="0">
                <a:solidFill>
                  <a:srgbClr val="000000"/>
                </a:solidFill>
                <a:ea typeface="Calibri"/>
              </a:rPr>
              <a:t>Kemikten </a:t>
            </a:r>
            <a:r>
              <a:rPr lang="tr-TR" altLang="zh-CN" sz="3200" dirty="0">
                <a:solidFill>
                  <a:srgbClr val="000000"/>
                </a:solidFill>
                <a:ea typeface="Calibri"/>
              </a:rPr>
              <a:t>kalsiyum ve fosfor salınmasını hızlandırır, kana geçişini sağlar.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4"/>
          <p:cNvPicPr>
            <a:picLocks noChangeAspect="1"/>
          </p:cNvPicPr>
          <p:nvPr/>
        </p:nvPicPr>
        <p:blipFill>
          <a:blip r:embed="rId2"/>
          <a:stretch>
            <a:fillRect/>
          </a:stretch>
        </p:blipFill>
        <p:spPr>
          <a:xfrm>
            <a:off x="5171440" y="4328160"/>
            <a:ext cx="3972560" cy="2529840"/>
          </a:xfrm>
          <a:prstGeom prst="rect">
            <a:avLst/>
          </a:prstGeom>
        </p:spPr>
      </p:pic>
      <p:sp>
        <p:nvSpPr>
          <p:cNvPr id="2" name="TextBox 94"/>
          <p:cNvSpPr txBox="1"/>
          <p:nvPr/>
        </p:nvSpPr>
        <p:spPr>
          <a:xfrm>
            <a:off x="132080" y="916574"/>
            <a:ext cx="8686800" cy="3813865"/>
          </a:xfrm>
          <a:prstGeom prst="rect">
            <a:avLst/>
          </a:prstGeom>
          <a:noFill/>
        </p:spPr>
        <p:txBody>
          <a:bodyPr wrap="square" lIns="0" tIns="0" rIns="0" bIns="0" rtlCol="0">
            <a:spAutoFit/>
          </a:bodyPr>
          <a:lstStyle/>
          <a:p>
            <a:pPr indent="371856" algn="ctr"/>
            <a:r>
              <a:rPr lang="tr-TR" altLang="zh-CN" sz="3200" b="1" dirty="0">
                <a:solidFill>
                  <a:srgbClr val="FF0000"/>
                </a:solidFill>
                <a:ea typeface="Times New Roman"/>
              </a:rPr>
              <a:t>5</a:t>
            </a:r>
            <a:r>
              <a:rPr lang="tr-TR" altLang="zh-CN" sz="3200" b="1" dirty="0" smtClean="0">
                <a:solidFill>
                  <a:srgbClr val="FF0000"/>
                </a:solidFill>
                <a:ea typeface="Times New Roman"/>
              </a:rPr>
              <a:t>. </a:t>
            </a:r>
            <a:r>
              <a:rPr lang="en-US" altLang="zh-CN" sz="3200" b="1" dirty="0" smtClean="0">
                <a:solidFill>
                  <a:srgbClr val="FF0000"/>
                </a:solidFill>
                <a:ea typeface="Times New Roman"/>
              </a:rPr>
              <a:t>ADRENAL BEZLER </a:t>
            </a:r>
            <a:endParaRPr lang="tr-TR" altLang="zh-CN" sz="3200" b="1" dirty="0" smtClean="0">
              <a:solidFill>
                <a:srgbClr val="FF0000"/>
              </a:solidFill>
              <a:ea typeface="Times New Roman"/>
            </a:endParaRPr>
          </a:p>
          <a:p>
            <a:pPr indent="371856" algn="ctr"/>
            <a:r>
              <a:rPr lang="en-US" altLang="zh-CN" sz="3200" b="1" dirty="0" smtClean="0">
                <a:solidFill>
                  <a:srgbClr val="FF0000"/>
                </a:solidFill>
                <a:ea typeface="Times New Roman"/>
              </a:rPr>
              <a:t>(</a:t>
            </a:r>
            <a:r>
              <a:rPr lang="en-US" altLang="zh-CN" sz="3200" b="1" dirty="0" err="1">
                <a:solidFill>
                  <a:srgbClr val="FF0000"/>
                </a:solidFill>
                <a:ea typeface="Times New Roman"/>
              </a:rPr>
              <a:t>glandula</a:t>
            </a:r>
            <a:r>
              <a:rPr lang="en-US" altLang="zh-CN" sz="3200" b="1" dirty="0">
                <a:solidFill>
                  <a:srgbClr val="FF0000"/>
                </a:solidFill>
                <a:ea typeface="Times New Roman"/>
              </a:rPr>
              <a:t> </a:t>
            </a:r>
            <a:r>
              <a:rPr lang="en-US" altLang="zh-CN" sz="3200" b="1" dirty="0" err="1">
                <a:solidFill>
                  <a:srgbClr val="FF0000"/>
                </a:solidFill>
                <a:ea typeface="Times New Roman"/>
              </a:rPr>
              <a:t>Suprarenalis-böbrek</a:t>
            </a:r>
            <a:r>
              <a:rPr lang="en-US" altLang="zh-CN" sz="3200" b="1" dirty="0">
                <a:solidFill>
                  <a:srgbClr val="FF0000"/>
                </a:solidFill>
                <a:ea typeface="Times New Roman"/>
              </a:rPr>
              <a:t> </a:t>
            </a:r>
            <a:r>
              <a:rPr lang="en-US" altLang="zh-CN" sz="3200" b="1" dirty="0" err="1">
                <a:solidFill>
                  <a:srgbClr val="FF0000"/>
                </a:solidFill>
                <a:ea typeface="Times New Roman"/>
              </a:rPr>
              <a:t>üstü</a:t>
            </a:r>
            <a:r>
              <a:rPr lang="en-US" altLang="zh-CN" sz="3200" b="1" dirty="0">
                <a:solidFill>
                  <a:srgbClr val="FF0000"/>
                </a:solidFill>
                <a:ea typeface="Times New Roman"/>
              </a:rPr>
              <a:t> </a:t>
            </a:r>
            <a:r>
              <a:rPr lang="en-US" altLang="zh-CN" sz="3200" b="1" dirty="0" err="1">
                <a:solidFill>
                  <a:srgbClr val="FF0000"/>
                </a:solidFill>
                <a:ea typeface="Times New Roman"/>
              </a:rPr>
              <a:t>bezleri</a:t>
            </a:r>
            <a:r>
              <a:rPr lang="en-US" altLang="zh-CN" sz="3200" b="1" dirty="0">
                <a:solidFill>
                  <a:srgbClr val="FF0000"/>
                </a:solidFill>
                <a:ea typeface="Times New Roman"/>
              </a:rPr>
              <a:t>)</a:t>
            </a:r>
            <a:endParaRPr lang="en-US" sz="3200" dirty="0" smtClean="0"/>
          </a:p>
          <a:p>
            <a:pPr>
              <a:lnSpc>
                <a:spcPts val="1854"/>
              </a:lnSpc>
            </a:pPr>
            <a:endParaRPr lang="en-US" dirty="0" smtClean="0"/>
          </a:p>
          <a:p>
            <a:r>
              <a:rPr lang="en-US" altLang="zh-CN" sz="3200" dirty="0">
                <a:solidFill>
                  <a:srgbClr val="000000"/>
                </a:solidFill>
                <a:latin typeface="Arial"/>
                <a:ea typeface="Arial"/>
              </a:rPr>
              <a:t>•</a:t>
            </a:r>
            <a:r>
              <a:rPr lang="en-US" altLang="zh-CN" sz="3200" spc="104" dirty="0">
                <a:solidFill>
                  <a:srgbClr val="000000"/>
                </a:solidFill>
                <a:latin typeface="Arial"/>
                <a:cs typeface="Arial"/>
              </a:rPr>
              <a:t> </a:t>
            </a:r>
            <a:r>
              <a:rPr lang="en-US" altLang="zh-CN" sz="3200" dirty="0">
                <a:solidFill>
                  <a:srgbClr val="000000"/>
                </a:solidFill>
                <a:latin typeface="+mj-lt"/>
                <a:ea typeface="Times New Roman"/>
              </a:rPr>
              <a:t>Adrenal </a:t>
            </a:r>
            <a:r>
              <a:rPr lang="en-US" altLang="zh-CN" sz="3200" dirty="0" err="1">
                <a:solidFill>
                  <a:srgbClr val="000000"/>
                </a:solidFill>
                <a:latin typeface="+mj-lt"/>
                <a:ea typeface="Times New Roman"/>
              </a:rPr>
              <a:t>bezin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iç</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kısmından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sempatik</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uyarı</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ile</a:t>
            </a:r>
            <a:r>
              <a:rPr lang="en-US" altLang="zh-CN" sz="3200" dirty="0">
                <a:solidFill>
                  <a:srgbClr val="000000"/>
                </a:solidFill>
                <a:latin typeface="+mj-lt"/>
                <a:ea typeface="Times New Roman"/>
              </a:rPr>
              <a:t> adrenalin (</a:t>
            </a:r>
            <a:r>
              <a:rPr lang="en-US" altLang="zh-CN" sz="3200" dirty="0" err="1">
                <a:solidFill>
                  <a:srgbClr val="000000"/>
                </a:solidFill>
                <a:latin typeface="+mj-lt"/>
                <a:ea typeface="Times New Roman"/>
              </a:rPr>
              <a:t>epinefrin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ve</a:t>
            </a:r>
            <a:r>
              <a:rPr lang="en-US" altLang="zh-CN" sz="3200" dirty="0">
                <a:solidFill>
                  <a:srgbClr val="000000"/>
                </a:solidFill>
                <a:latin typeface="+mj-lt"/>
                <a:ea typeface="Times New Roman"/>
              </a:rPr>
              <a:t> noradrenalin (</a:t>
            </a:r>
            <a:r>
              <a:rPr lang="en-US" altLang="zh-CN" sz="3200" dirty="0" err="1">
                <a:solidFill>
                  <a:srgbClr val="000000"/>
                </a:solidFill>
                <a:latin typeface="+mj-lt"/>
                <a:ea typeface="Times New Roman"/>
              </a:rPr>
              <a:t>norepinefrin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olmak</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üzere</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iki</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hormon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salgılanır</a:t>
            </a:r>
            <a:r>
              <a:rPr lang="en-US" altLang="zh-CN" sz="3200" dirty="0">
                <a:solidFill>
                  <a:srgbClr val="000000"/>
                </a:solidFill>
                <a:latin typeface="+mj-lt"/>
                <a:ea typeface="Times New Roman"/>
              </a:rPr>
              <a:t>. Bu </a:t>
            </a:r>
            <a:r>
              <a:rPr lang="en-US" altLang="zh-CN" sz="3200" dirty="0" err="1">
                <a:solidFill>
                  <a:srgbClr val="000000"/>
                </a:solidFill>
                <a:latin typeface="+mj-lt"/>
                <a:ea typeface="Times New Roman"/>
              </a:rPr>
              <a:t>bölümden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salgılanan</a:t>
            </a:r>
            <a:r>
              <a:rPr lang="en-US" altLang="zh-CN" sz="3200" dirty="0">
                <a:solidFill>
                  <a:srgbClr val="000000"/>
                </a:solidFill>
                <a:latin typeface="+mj-lt"/>
                <a:ea typeface="Times New Roman"/>
              </a:rPr>
              <a:t> </a:t>
            </a:r>
            <a:r>
              <a:rPr lang="en-US" altLang="zh-CN" sz="3200" dirty="0" err="1">
                <a:solidFill>
                  <a:srgbClr val="000000"/>
                </a:solidFill>
                <a:latin typeface="+mj-lt"/>
                <a:ea typeface="Times New Roman"/>
              </a:rPr>
              <a:t>hormonların</a:t>
            </a:r>
            <a:r>
              <a:rPr lang="en-US" altLang="zh-CN" sz="3200" dirty="0">
                <a:solidFill>
                  <a:srgbClr val="000000"/>
                </a:solidFill>
                <a:latin typeface="+mj-lt"/>
                <a:ea typeface="Times New Roman"/>
              </a:rPr>
              <a:t> % 80’ini adrenalin, % 20’sini noradrenalin </a:t>
            </a:r>
            <a:r>
              <a:rPr lang="en-US" altLang="zh-CN" sz="3200" dirty="0" err="1">
                <a:solidFill>
                  <a:srgbClr val="000000"/>
                </a:solidFill>
                <a:latin typeface="+mj-lt"/>
                <a:ea typeface="Times New Roman"/>
              </a:rPr>
              <a:t>oluşturur</a:t>
            </a:r>
            <a:r>
              <a:rPr lang="en-US" altLang="zh-CN" sz="3200" dirty="0">
                <a:solidFill>
                  <a:srgbClr val="000000"/>
                </a:solidFill>
                <a:latin typeface="+mj-lt"/>
                <a:ea typeface="Times New Roman"/>
              </a:rPr>
              <a:t>. </a:t>
            </a:r>
            <a:endParaRPr lang="en-US" altLang="zh-CN" sz="3200" spc="-10" dirty="0">
              <a:solidFill>
                <a:srgbClr val="000000"/>
              </a:solidFill>
              <a:latin typeface="+mj-lt"/>
              <a:ea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6039" y="560247"/>
            <a:ext cx="7661808" cy="4567735"/>
          </a:xfrm>
          <a:prstGeom prst="rect">
            <a:avLst/>
          </a:prstGeom>
          <a:noFill/>
        </p:spPr>
        <p:txBody>
          <a:bodyPr wrap="square" lIns="0" tIns="0" rIns="0" bIns="0" rtlCol="0">
            <a:spAutoFit/>
          </a:bodyPr>
          <a:lstStyle/>
          <a:p>
            <a:pPr indent="209702" algn="ctr"/>
            <a:r>
              <a:rPr lang="en-US" altLang="zh-CN" sz="4000" b="1" dirty="0">
                <a:solidFill>
                  <a:srgbClr val="0070C0"/>
                </a:solidFill>
                <a:ea typeface="Calibri"/>
              </a:rPr>
              <a:t>Endokrin</a:t>
            </a:r>
            <a:r>
              <a:rPr lang="en-US" altLang="zh-CN" sz="4000" b="1" dirty="0">
                <a:solidFill>
                  <a:srgbClr val="0070C0"/>
                </a:solidFill>
                <a:cs typeface="Calibri"/>
              </a:rPr>
              <a:t> </a:t>
            </a:r>
            <a:r>
              <a:rPr lang="en-US" altLang="zh-CN" sz="4000" b="1" dirty="0">
                <a:solidFill>
                  <a:srgbClr val="0070C0"/>
                </a:solidFill>
                <a:ea typeface="Calibri"/>
              </a:rPr>
              <a:t>bezler</a:t>
            </a:r>
            <a:r>
              <a:rPr lang="en-US" altLang="zh-CN" sz="4000" b="1" dirty="0">
                <a:solidFill>
                  <a:srgbClr val="0070C0"/>
                </a:solidFill>
                <a:cs typeface="Calibri"/>
              </a:rPr>
              <a:t> </a:t>
            </a:r>
            <a:r>
              <a:rPr lang="en-US" altLang="zh-CN" sz="4000" b="1" dirty="0" err="1">
                <a:solidFill>
                  <a:srgbClr val="0070C0"/>
                </a:solidFill>
                <a:ea typeface="Calibri"/>
              </a:rPr>
              <a:t>ve</a:t>
            </a:r>
            <a:r>
              <a:rPr lang="en-US" altLang="zh-CN" sz="4000" b="1" spc="-10" dirty="0">
                <a:solidFill>
                  <a:srgbClr val="0070C0"/>
                </a:solidFill>
                <a:cs typeface="Calibri"/>
              </a:rPr>
              <a:t> </a:t>
            </a:r>
            <a:r>
              <a:rPr lang="tr-TR" altLang="zh-CN" sz="4000" b="1" dirty="0" smtClean="0">
                <a:solidFill>
                  <a:srgbClr val="0070C0"/>
                </a:solidFill>
              </a:rPr>
              <a:t>H</a:t>
            </a:r>
            <a:r>
              <a:rPr lang="en-US" altLang="zh-CN" sz="4000" b="1" dirty="0" err="1" smtClean="0">
                <a:solidFill>
                  <a:srgbClr val="0070C0"/>
                </a:solidFill>
                <a:ea typeface="Calibri"/>
              </a:rPr>
              <a:t>ormonlar</a:t>
            </a:r>
            <a:endParaRPr lang="en-US" altLang="zh-CN" sz="4000" b="1" dirty="0">
              <a:solidFill>
                <a:srgbClr val="0070C0"/>
              </a:solidFill>
              <a:ea typeface="Calibri"/>
            </a:endParaRPr>
          </a:p>
          <a:p>
            <a:pPr>
              <a:lnSpc>
                <a:spcPts val="1000"/>
              </a:lnSpc>
            </a:pPr>
            <a:endParaRPr lang="en-US" dirty="0" smtClean="0">
              <a:solidFill>
                <a:prstClr val="black"/>
              </a:solidFill>
            </a:endParaRPr>
          </a:p>
          <a:p>
            <a:pPr>
              <a:lnSpc>
                <a:spcPts val="1000"/>
              </a:lnSpc>
            </a:pPr>
            <a:endParaRPr lang="en-US" dirty="0" smtClean="0">
              <a:solidFill>
                <a:prstClr val="black"/>
              </a:solidFill>
            </a:endParaRPr>
          </a:p>
          <a:p>
            <a:pPr>
              <a:lnSpc>
                <a:spcPts val="1310"/>
              </a:lnSpc>
            </a:pPr>
            <a:endParaRPr lang="en-US" dirty="0" smtClean="0">
              <a:solidFill>
                <a:prstClr val="black"/>
              </a:solidFill>
            </a:endParaRPr>
          </a:p>
          <a:p>
            <a:pPr marL="343204" indent="-343204" hangingPunct="0">
              <a:lnSpc>
                <a:spcPct val="104166"/>
              </a:lnSpc>
            </a:pPr>
            <a:r>
              <a:rPr lang="en-US" altLang="zh-CN" sz="3600" dirty="0">
                <a:solidFill>
                  <a:srgbClr val="000000"/>
                </a:solidFill>
                <a:latin typeface="Arial"/>
                <a:ea typeface="Arial"/>
              </a:rPr>
              <a:t>•</a:t>
            </a:r>
            <a:r>
              <a:rPr lang="en-US" altLang="zh-CN" sz="3600" dirty="0">
                <a:solidFill>
                  <a:srgbClr val="000000"/>
                </a:solidFill>
                <a:latin typeface="Arial"/>
                <a:cs typeface="Arial"/>
              </a:rPr>
              <a:t> </a:t>
            </a:r>
            <a:r>
              <a:rPr lang="en-US" altLang="zh-CN" sz="3600" dirty="0">
                <a:solidFill>
                  <a:srgbClr val="000000"/>
                </a:solidFill>
                <a:ea typeface="Calibri"/>
              </a:rPr>
              <a:t>Endokrin</a:t>
            </a:r>
            <a:r>
              <a:rPr lang="en-US" altLang="zh-CN" sz="3600" dirty="0">
                <a:solidFill>
                  <a:srgbClr val="000000"/>
                </a:solidFill>
                <a:cs typeface="Calibri"/>
              </a:rPr>
              <a:t> </a:t>
            </a:r>
            <a:r>
              <a:rPr lang="en-US" altLang="zh-CN" sz="3600" dirty="0">
                <a:solidFill>
                  <a:srgbClr val="000000"/>
                </a:solidFill>
                <a:ea typeface="Calibri"/>
              </a:rPr>
              <a:t>sistem</a:t>
            </a:r>
            <a:r>
              <a:rPr lang="en-US" altLang="zh-CN" sz="3600" dirty="0">
                <a:solidFill>
                  <a:srgbClr val="000000"/>
                </a:solidFill>
                <a:cs typeface="Calibri"/>
              </a:rPr>
              <a:t> </a:t>
            </a:r>
            <a:r>
              <a:rPr lang="en-US" altLang="zh-CN" sz="3600" dirty="0">
                <a:solidFill>
                  <a:srgbClr val="000000"/>
                </a:solidFill>
                <a:ea typeface="Calibri"/>
              </a:rPr>
              <a:t>endokrin</a:t>
            </a:r>
            <a:r>
              <a:rPr lang="en-US" altLang="zh-CN" sz="3600" dirty="0">
                <a:solidFill>
                  <a:srgbClr val="000000"/>
                </a:solidFill>
                <a:cs typeface="Calibri"/>
              </a:rPr>
              <a:t> </a:t>
            </a:r>
            <a:r>
              <a:rPr lang="en-US" altLang="zh-CN" sz="3600" dirty="0">
                <a:solidFill>
                  <a:srgbClr val="000000"/>
                </a:solidFill>
                <a:ea typeface="Calibri"/>
              </a:rPr>
              <a:t>bezler</a:t>
            </a:r>
            <a:r>
              <a:rPr lang="en-US" altLang="zh-CN" sz="3600" spc="160" dirty="0">
                <a:solidFill>
                  <a:srgbClr val="000000"/>
                </a:solidFill>
                <a:cs typeface="Calibri"/>
              </a:rPr>
              <a:t> </a:t>
            </a:r>
            <a:r>
              <a:rPr lang="en-US" altLang="zh-CN" sz="3600" dirty="0">
                <a:solidFill>
                  <a:srgbClr val="000000"/>
                </a:solidFill>
                <a:ea typeface="Calibri"/>
              </a:rPr>
              <a:t>olarak</a:t>
            </a:r>
            <a:r>
              <a:rPr lang="en-US" altLang="zh-CN" sz="3600" dirty="0">
                <a:solidFill>
                  <a:srgbClr val="000000"/>
                </a:solidFill>
                <a:cs typeface="Calibri"/>
              </a:rPr>
              <a:t> </a:t>
            </a:r>
            <a:r>
              <a:rPr lang="en-US" altLang="zh-CN" sz="3600" dirty="0">
                <a:solidFill>
                  <a:srgbClr val="000000"/>
                </a:solidFill>
                <a:ea typeface="Calibri"/>
              </a:rPr>
              <a:t>adlandırılan</a:t>
            </a:r>
            <a:r>
              <a:rPr lang="en-US" altLang="zh-CN" sz="3600" spc="-80" dirty="0">
                <a:solidFill>
                  <a:srgbClr val="000000"/>
                </a:solidFill>
                <a:cs typeface="Calibri"/>
              </a:rPr>
              <a:t> </a:t>
            </a:r>
            <a:r>
              <a:rPr lang="en-US" altLang="zh-CN" sz="3600" dirty="0">
                <a:solidFill>
                  <a:srgbClr val="000000"/>
                </a:solidFill>
                <a:ea typeface="Calibri"/>
              </a:rPr>
              <a:t>doku</a:t>
            </a:r>
            <a:r>
              <a:rPr lang="en-US" altLang="zh-CN" sz="3600" spc="-85" dirty="0">
                <a:solidFill>
                  <a:srgbClr val="000000"/>
                </a:solidFill>
                <a:cs typeface="Calibri"/>
              </a:rPr>
              <a:t> </a:t>
            </a:r>
            <a:r>
              <a:rPr lang="en-US" altLang="zh-CN" sz="3600" dirty="0">
                <a:solidFill>
                  <a:srgbClr val="000000"/>
                </a:solidFill>
                <a:ea typeface="Calibri"/>
              </a:rPr>
              <a:t>ve</a:t>
            </a:r>
            <a:r>
              <a:rPr lang="en-US" altLang="zh-CN" sz="3600" spc="-85" dirty="0">
                <a:solidFill>
                  <a:srgbClr val="000000"/>
                </a:solidFill>
                <a:cs typeface="Calibri"/>
              </a:rPr>
              <a:t> </a:t>
            </a:r>
            <a:r>
              <a:rPr lang="en-US" altLang="zh-CN" sz="3600" dirty="0">
                <a:solidFill>
                  <a:srgbClr val="000000"/>
                </a:solidFill>
                <a:ea typeface="Calibri"/>
              </a:rPr>
              <a:t>organlardan</a:t>
            </a:r>
            <a:r>
              <a:rPr lang="en-US" altLang="zh-CN" sz="3600" dirty="0">
                <a:solidFill>
                  <a:srgbClr val="000000"/>
                </a:solidFill>
                <a:cs typeface="Calibri"/>
              </a:rPr>
              <a:t> </a:t>
            </a:r>
            <a:r>
              <a:rPr lang="en-US" altLang="zh-CN" sz="3600" spc="-40" dirty="0">
                <a:solidFill>
                  <a:srgbClr val="000000"/>
                </a:solidFill>
                <a:ea typeface="Calibri"/>
              </a:rPr>
              <a:t>olu</a:t>
            </a:r>
            <a:r>
              <a:rPr lang="en-US" altLang="zh-CN" sz="3600" spc="-34" dirty="0">
                <a:solidFill>
                  <a:srgbClr val="000000"/>
                </a:solidFill>
                <a:ea typeface="Calibri"/>
              </a:rPr>
              <a:t>şmuştur.</a:t>
            </a:r>
          </a:p>
          <a:p>
            <a:pPr marL="343204" indent="-343204" hangingPunct="0">
              <a:lnSpc>
                <a:spcPct val="104166"/>
              </a:lnSpc>
              <a:spcBef>
                <a:spcPts val="320"/>
              </a:spcBef>
            </a:pPr>
            <a:r>
              <a:rPr lang="en-US" altLang="zh-CN" sz="3600" dirty="0">
                <a:solidFill>
                  <a:srgbClr val="000000"/>
                </a:solidFill>
                <a:latin typeface="Arial"/>
                <a:ea typeface="Arial"/>
              </a:rPr>
              <a:t>•</a:t>
            </a:r>
            <a:r>
              <a:rPr lang="en-US" altLang="zh-CN" sz="3600" spc="60" dirty="0">
                <a:solidFill>
                  <a:srgbClr val="000000"/>
                </a:solidFill>
                <a:latin typeface="Arial"/>
                <a:cs typeface="Arial"/>
              </a:rPr>
              <a:t> </a:t>
            </a:r>
            <a:r>
              <a:rPr lang="en-US" altLang="zh-CN" sz="3600" dirty="0">
                <a:solidFill>
                  <a:srgbClr val="000000"/>
                </a:solidFill>
                <a:ea typeface="Calibri"/>
              </a:rPr>
              <a:t>Bu</a:t>
            </a:r>
            <a:r>
              <a:rPr lang="en-US" altLang="zh-CN" sz="3600" spc="50" dirty="0">
                <a:solidFill>
                  <a:srgbClr val="000000"/>
                </a:solidFill>
                <a:cs typeface="Calibri"/>
              </a:rPr>
              <a:t> </a:t>
            </a:r>
            <a:r>
              <a:rPr lang="en-US" altLang="zh-CN" sz="3600" dirty="0">
                <a:solidFill>
                  <a:srgbClr val="000000"/>
                </a:solidFill>
                <a:ea typeface="Calibri"/>
              </a:rPr>
              <a:t>bezler</a:t>
            </a:r>
            <a:r>
              <a:rPr lang="en-US" altLang="zh-CN" sz="3600" spc="50" dirty="0">
                <a:solidFill>
                  <a:srgbClr val="000000"/>
                </a:solidFill>
                <a:cs typeface="Calibri"/>
              </a:rPr>
              <a:t> </a:t>
            </a:r>
            <a:r>
              <a:rPr lang="en-US" altLang="zh-CN" sz="3600" dirty="0">
                <a:solidFill>
                  <a:srgbClr val="000000"/>
                </a:solidFill>
                <a:ea typeface="Calibri"/>
              </a:rPr>
              <a:t>hormon</a:t>
            </a:r>
            <a:r>
              <a:rPr lang="en-US" altLang="zh-CN" sz="3600" spc="50" dirty="0">
                <a:solidFill>
                  <a:srgbClr val="000000"/>
                </a:solidFill>
                <a:cs typeface="Calibri"/>
              </a:rPr>
              <a:t> </a:t>
            </a:r>
            <a:r>
              <a:rPr lang="en-US" altLang="zh-CN" sz="3600" dirty="0">
                <a:solidFill>
                  <a:srgbClr val="000000"/>
                </a:solidFill>
                <a:ea typeface="Calibri"/>
              </a:rPr>
              <a:t>olarak</a:t>
            </a:r>
            <a:r>
              <a:rPr lang="en-US" altLang="zh-CN" sz="3600" spc="50" dirty="0">
                <a:solidFill>
                  <a:srgbClr val="000000"/>
                </a:solidFill>
                <a:cs typeface="Calibri"/>
              </a:rPr>
              <a:t> </a:t>
            </a:r>
            <a:r>
              <a:rPr lang="en-US" altLang="zh-CN" sz="3600" dirty="0">
                <a:solidFill>
                  <a:srgbClr val="000000"/>
                </a:solidFill>
                <a:ea typeface="Calibri"/>
              </a:rPr>
              <a:t>adlandırılan</a:t>
            </a:r>
            <a:r>
              <a:rPr lang="en-US" altLang="zh-CN" sz="3600" dirty="0">
                <a:solidFill>
                  <a:srgbClr val="000000"/>
                </a:solidFill>
                <a:cs typeface="Calibri"/>
              </a:rPr>
              <a:t> </a:t>
            </a:r>
            <a:r>
              <a:rPr lang="en-US" altLang="zh-CN" sz="3600" dirty="0">
                <a:solidFill>
                  <a:srgbClr val="000000"/>
                </a:solidFill>
                <a:ea typeface="Calibri"/>
              </a:rPr>
              <a:t>kimyasal</a:t>
            </a:r>
            <a:r>
              <a:rPr lang="en-US" altLang="zh-CN" sz="3600" spc="-135" dirty="0">
                <a:solidFill>
                  <a:srgbClr val="000000"/>
                </a:solidFill>
                <a:cs typeface="Calibri"/>
              </a:rPr>
              <a:t> </a:t>
            </a:r>
            <a:r>
              <a:rPr lang="en-US" altLang="zh-CN" sz="3600" dirty="0">
                <a:solidFill>
                  <a:srgbClr val="000000"/>
                </a:solidFill>
                <a:ea typeface="Calibri"/>
              </a:rPr>
              <a:t>maddeleri</a:t>
            </a:r>
            <a:r>
              <a:rPr lang="en-US" altLang="zh-CN" sz="3600" spc="-144" dirty="0">
                <a:solidFill>
                  <a:srgbClr val="000000"/>
                </a:solidFill>
                <a:cs typeface="Calibri"/>
              </a:rPr>
              <a:t> </a:t>
            </a:r>
            <a:r>
              <a:rPr lang="en-US" altLang="zh-CN" sz="3600" dirty="0">
                <a:solidFill>
                  <a:srgbClr val="000000"/>
                </a:solidFill>
                <a:ea typeface="Calibri"/>
              </a:rPr>
              <a:t>sentezleyip</a:t>
            </a:r>
            <a:r>
              <a:rPr lang="en-US" altLang="zh-CN" sz="3600" dirty="0">
                <a:solidFill>
                  <a:srgbClr val="000000"/>
                </a:solidFill>
                <a:cs typeface="Calibri"/>
              </a:rPr>
              <a:t> </a:t>
            </a:r>
            <a:r>
              <a:rPr lang="en-US" altLang="zh-CN" sz="3600" spc="-30" dirty="0">
                <a:solidFill>
                  <a:srgbClr val="000000"/>
                </a:solidFill>
                <a:ea typeface="Calibri"/>
              </a:rPr>
              <a:t>salgılarla</a:t>
            </a:r>
            <a:r>
              <a:rPr lang="en-US" altLang="zh-CN" sz="3600" spc="-25" dirty="0">
                <a:solidFill>
                  <a:srgbClr val="000000"/>
                </a:solidFill>
                <a:ea typeface="Calibri"/>
              </a:rPr>
              <a:t>r.</a:t>
            </a:r>
          </a:p>
        </p:txBody>
      </p:sp>
    </p:spTree>
    <p:extLst>
      <p:ext uri="{BB962C8B-B14F-4D97-AF65-F5344CB8AC3E}">
        <p14:creationId xmlns:p14="http://schemas.microsoft.com/office/powerpoint/2010/main" val="124554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14960"/>
            <a:ext cx="8229600" cy="609600"/>
          </a:xfrm>
        </p:spPr>
        <p:txBody>
          <a:bodyPr>
            <a:normAutofit/>
          </a:bodyPr>
          <a:lstStyle/>
          <a:p>
            <a:r>
              <a:rPr lang="tr-TR" sz="3200" b="1" dirty="0">
                <a:solidFill>
                  <a:srgbClr val="0070C0"/>
                </a:solidFill>
              </a:rPr>
              <a:t>Adrenalin ve </a:t>
            </a:r>
            <a:r>
              <a:rPr lang="tr-TR" sz="3200" b="1" dirty="0" err="1" smtClean="0">
                <a:solidFill>
                  <a:srgbClr val="0070C0"/>
                </a:solidFill>
              </a:rPr>
              <a:t>Noradrenalinin</a:t>
            </a:r>
            <a:r>
              <a:rPr lang="tr-TR" sz="3200" b="1" dirty="0" smtClean="0">
                <a:solidFill>
                  <a:srgbClr val="0070C0"/>
                </a:solidFill>
              </a:rPr>
              <a:t> Etkileri</a:t>
            </a:r>
            <a:endParaRPr lang="tr-TR" sz="3200" b="1" dirty="0">
              <a:solidFill>
                <a:srgbClr val="0070C0"/>
              </a:solidFill>
            </a:endParaRPr>
          </a:p>
        </p:txBody>
      </p:sp>
      <p:sp>
        <p:nvSpPr>
          <p:cNvPr id="3" name="İçerik Yer Tutucusu 2"/>
          <p:cNvSpPr>
            <a:spLocks noGrp="1"/>
          </p:cNvSpPr>
          <p:nvPr>
            <p:ph idx="1"/>
          </p:nvPr>
        </p:nvSpPr>
        <p:spPr>
          <a:xfrm>
            <a:off x="223520" y="1137920"/>
            <a:ext cx="8666480" cy="5405120"/>
          </a:xfrm>
        </p:spPr>
        <p:txBody>
          <a:bodyPr>
            <a:normAutofit fontScale="70000" lnSpcReduction="20000"/>
          </a:bodyPr>
          <a:lstStyle/>
          <a:p>
            <a:pPr marL="0" indent="0">
              <a:buNone/>
            </a:pPr>
            <a:r>
              <a:rPr lang="tr-TR" dirty="0"/>
              <a:t>1.   Kalbin çalışmasını hızlandırarak kan basıncını artırır.</a:t>
            </a:r>
          </a:p>
          <a:p>
            <a:endParaRPr lang="tr-TR" dirty="0"/>
          </a:p>
          <a:p>
            <a:pPr marL="0" indent="0">
              <a:buNone/>
            </a:pPr>
            <a:r>
              <a:rPr lang="tr-TR" dirty="0"/>
              <a:t>2.   Yüzeysel, çevresel kan damarlarını daraltır.</a:t>
            </a:r>
          </a:p>
          <a:p>
            <a:endParaRPr lang="tr-TR" dirty="0"/>
          </a:p>
          <a:p>
            <a:pPr marL="0" indent="0">
              <a:buNone/>
            </a:pPr>
            <a:r>
              <a:rPr lang="tr-TR" dirty="0"/>
              <a:t>3.   İskelet kasları kan damarlarını genişletir.</a:t>
            </a:r>
          </a:p>
          <a:p>
            <a:endParaRPr lang="tr-TR" dirty="0"/>
          </a:p>
          <a:p>
            <a:pPr marL="0" indent="0">
              <a:buNone/>
            </a:pPr>
            <a:r>
              <a:rPr lang="tr-TR" dirty="0"/>
              <a:t>4.   Karaciğerdeki glikojenin glikoza dönüşmesini etkileyerek kandaki şeker düzeyini yükseltir.</a:t>
            </a:r>
          </a:p>
          <a:p>
            <a:endParaRPr lang="tr-TR" dirty="0"/>
          </a:p>
          <a:p>
            <a:pPr marL="0" indent="0">
              <a:buNone/>
            </a:pPr>
            <a:r>
              <a:rPr lang="tr-TR" dirty="0"/>
              <a:t>5.   Oksijen tüketimini artırır.</a:t>
            </a:r>
          </a:p>
          <a:p>
            <a:endParaRPr lang="tr-TR" dirty="0"/>
          </a:p>
          <a:p>
            <a:pPr marL="0" indent="0">
              <a:buNone/>
            </a:pPr>
            <a:r>
              <a:rPr lang="tr-TR" dirty="0"/>
              <a:t>6.   Sindirim kanalında yavaşlamaya neden olur.</a:t>
            </a:r>
          </a:p>
          <a:p>
            <a:endParaRPr lang="tr-TR" dirty="0"/>
          </a:p>
          <a:p>
            <a:pPr marL="0" indent="0">
              <a:buNone/>
            </a:pPr>
            <a:r>
              <a:rPr lang="tr-TR" dirty="0"/>
              <a:t>7.   </a:t>
            </a:r>
            <a:r>
              <a:rPr lang="tr-TR" dirty="0" err="1"/>
              <a:t>Pupillaların</a:t>
            </a:r>
            <a:r>
              <a:rPr lang="tr-TR" dirty="0"/>
              <a:t> (göz bebeği) genişlemesini sağlar.</a:t>
            </a:r>
          </a:p>
          <a:p>
            <a:endParaRPr lang="tr-TR" dirty="0"/>
          </a:p>
          <a:p>
            <a:pPr marL="0" indent="0">
              <a:buNone/>
            </a:pPr>
            <a:r>
              <a:rPr lang="tr-TR" dirty="0"/>
              <a:t>8.   </a:t>
            </a:r>
            <a:r>
              <a:rPr lang="tr-TR" dirty="0" err="1"/>
              <a:t>Noradrenalin</a:t>
            </a:r>
            <a:r>
              <a:rPr lang="tr-TR" dirty="0"/>
              <a:t>, kılcal damarları daraltır, kan basıncını artırır.</a:t>
            </a:r>
          </a:p>
          <a:p>
            <a:endParaRPr lang="tr-TR" dirty="0"/>
          </a:p>
        </p:txBody>
      </p:sp>
    </p:spTree>
    <p:extLst>
      <p:ext uri="{BB962C8B-B14F-4D97-AF65-F5344CB8AC3E}">
        <p14:creationId xmlns:p14="http://schemas.microsoft.com/office/powerpoint/2010/main" val="4025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77"/>
          <p:cNvPicPr>
            <a:picLocks noChangeAspect="1"/>
          </p:cNvPicPr>
          <p:nvPr/>
        </p:nvPicPr>
        <p:blipFill>
          <a:blip r:embed="rId2"/>
          <a:stretch>
            <a:fillRect/>
          </a:stretch>
        </p:blipFill>
        <p:spPr>
          <a:xfrm>
            <a:off x="6149340" y="2438400"/>
            <a:ext cx="2994660" cy="4419600"/>
          </a:xfrm>
          <a:prstGeom prst="rect">
            <a:avLst/>
          </a:prstGeom>
        </p:spPr>
      </p:pic>
      <p:sp>
        <p:nvSpPr>
          <p:cNvPr id="2" name="TextBox 177"/>
          <p:cNvSpPr txBox="1"/>
          <p:nvPr/>
        </p:nvSpPr>
        <p:spPr>
          <a:xfrm>
            <a:off x="243841" y="989126"/>
            <a:ext cx="5720080" cy="3560718"/>
          </a:xfrm>
          <a:prstGeom prst="rect">
            <a:avLst/>
          </a:prstGeom>
          <a:noFill/>
        </p:spPr>
        <p:txBody>
          <a:bodyPr wrap="square" lIns="0" tIns="0" rIns="0" bIns="0" rtlCol="0">
            <a:spAutoFit/>
          </a:bodyPr>
          <a:lstStyle/>
          <a:p>
            <a:pPr algn="ctr">
              <a:lnSpc>
                <a:spcPts val="980"/>
              </a:lnSpc>
            </a:pPr>
            <a:endParaRPr lang="tr-TR" sz="4000" b="1" dirty="0" smtClean="0">
              <a:solidFill>
                <a:srgbClr val="FF0000"/>
              </a:solidFill>
            </a:endParaRPr>
          </a:p>
          <a:p>
            <a:pPr algn="ctr">
              <a:lnSpc>
                <a:spcPts val="980"/>
              </a:lnSpc>
            </a:pPr>
            <a:endParaRPr lang="tr-TR" sz="3200" b="1" dirty="0">
              <a:solidFill>
                <a:srgbClr val="FF0000"/>
              </a:solidFill>
            </a:endParaRPr>
          </a:p>
          <a:p>
            <a:pPr algn="ctr">
              <a:lnSpc>
                <a:spcPts val="980"/>
              </a:lnSpc>
            </a:pPr>
            <a:r>
              <a:rPr lang="tr-TR" sz="3200" b="1" dirty="0">
                <a:solidFill>
                  <a:srgbClr val="FF0000"/>
                </a:solidFill>
              </a:rPr>
              <a:t>6</a:t>
            </a:r>
            <a:r>
              <a:rPr lang="tr-TR" sz="3200" b="1" dirty="0" smtClean="0">
                <a:solidFill>
                  <a:srgbClr val="FF0000"/>
                </a:solidFill>
              </a:rPr>
              <a:t>. PANKREAS BEZİ</a:t>
            </a:r>
          </a:p>
          <a:p>
            <a:pPr algn="ctr">
              <a:lnSpc>
                <a:spcPts val="980"/>
              </a:lnSpc>
            </a:pPr>
            <a:endParaRPr lang="tr-TR" sz="4000" b="1" dirty="0"/>
          </a:p>
          <a:p>
            <a:pPr algn="ctr">
              <a:lnSpc>
                <a:spcPts val="980"/>
              </a:lnSpc>
            </a:pPr>
            <a:endParaRPr lang="en-US" sz="4000" b="1" dirty="0" smtClean="0"/>
          </a:p>
          <a:p>
            <a:pPr marL="343204" indent="-343204" hangingPunct="0">
              <a:lnSpc>
                <a:spcPct val="103333"/>
              </a:lnSpc>
            </a:pPr>
            <a:r>
              <a:rPr lang="en-US" altLang="zh-CN" sz="2800" dirty="0">
                <a:solidFill>
                  <a:srgbClr val="000000"/>
                </a:solidFill>
                <a:latin typeface="Arial"/>
                <a:ea typeface="Arial"/>
              </a:rPr>
              <a:t>•</a:t>
            </a:r>
            <a:r>
              <a:rPr lang="en-US" altLang="zh-CN" sz="2800" dirty="0">
                <a:solidFill>
                  <a:srgbClr val="000000"/>
                </a:solidFill>
                <a:latin typeface="Arial"/>
                <a:cs typeface="Arial"/>
              </a:rPr>
              <a:t>  </a:t>
            </a:r>
            <a:r>
              <a:rPr lang="en-US" altLang="zh-CN" sz="2800" dirty="0" err="1" smtClean="0">
                <a:solidFill>
                  <a:srgbClr val="000000"/>
                </a:solidFill>
                <a:ea typeface="Calibri"/>
              </a:rPr>
              <a:t>Pankreas</a:t>
            </a:r>
            <a:r>
              <a:rPr lang="en-US" altLang="zh-CN" sz="2800" dirty="0" smtClean="0">
                <a:solidFill>
                  <a:srgbClr val="000000"/>
                </a:solidFill>
                <a:ea typeface="Calibri"/>
              </a:rPr>
              <a:t>,</a:t>
            </a:r>
            <a:r>
              <a:rPr lang="tr-TR" altLang="zh-CN" sz="2800" dirty="0" smtClean="0">
                <a:solidFill>
                  <a:srgbClr val="000000"/>
                </a:solidFill>
                <a:ea typeface="Calibri"/>
              </a:rPr>
              <a:t> </a:t>
            </a:r>
            <a:r>
              <a:rPr lang="en-US" altLang="zh-CN" sz="2800" dirty="0" smtClean="0">
                <a:solidFill>
                  <a:srgbClr val="000000"/>
                </a:solidFill>
                <a:ea typeface="Calibri"/>
              </a:rPr>
              <a:t>hem </a:t>
            </a:r>
            <a:r>
              <a:rPr lang="en-US" altLang="zh-CN" sz="2800" dirty="0" err="1">
                <a:solidFill>
                  <a:srgbClr val="000000"/>
                </a:solidFill>
                <a:ea typeface="Calibri"/>
              </a:rPr>
              <a:t>endokrin</a:t>
            </a:r>
            <a:r>
              <a:rPr lang="en-US" altLang="zh-CN" sz="2800" dirty="0">
                <a:solidFill>
                  <a:srgbClr val="000000"/>
                </a:solidFill>
                <a:ea typeface="Calibri"/>
              </a:rPr>
              <a:t>, hem de </a:t>
            </a:r>
            <a:r>
              <a:rPr lang="en-US" altLang="zh-CN" sz="2800" dirty="0" err="1">
                <a:solidFill>
                  <a:srgbClr val="000000"/>
                </a:solidFill>
                <a:ea typeface="Calibri"/>
              </a:rPr>
              <a:t>ekzokrin</a:t>
            </a:r>
            <a:r>
              <a:rPr lang="en-US" altLang="zh-CN" sz="2800" dirty="0">
                <a:solidFill>
                  <a:srgbClr val="000000"/>
                </a:solidFill>
                <a:ea typeface="Calibri"/>
              </a:rPr>
              <a:t> </a:t>
            </a:r>
            <a:r>
              <a:rPr lang="en-US" altLang="zh-CN" sz="2800" dirty="0" err="1">
                <a:solidFill>
                  <a:srgbClr val="000000"/>
                </a:solidFill>
                <a:ea typeface="Calibri"/>
              </a:rPr>
              <a:t>salgı</a:t>
            </a:r>
            <a:r>
              <a:rPr lang="en-US" altLang="zh-CN" sz="2800" dirty="0">
                <a:solidFill>
                  <a:srgbClr val="000000"/>
                </a:solidFill>
                <a:ea typeface="Calibri"/>
              </a:rPr>
              <a:t> </a:t>
            </a:r>
            <a:r>
              <a:rPr lang="en-US" altLang="zh-CN" sz="2800" dirty="0" err="1">
                <a:solidFill>
                  <a:srgbClr val="000000"/>
                </a:solidFill>
                <a:ea typeface="Calibri"/>
              </a:rPr>
              <a:t>yapan</a:t>
            </a:r>
            <a:r>
              <a:rPr lang="en-US" altLang="zh-CN" sz="2800" dirty="0">
                <a:solidFill>
                  <a:srgbClr val="000000"/>
                </a:solidFill>
                <a:ea typeface="Calibri"/>
              </a:rPr>
              <a:t> </a:t>
            </a:r>
            <a:r>
              <a:rPr lang="en-US" altLang="zh-CN" sz="2800" dirty="0" err="1">
                <a:solidFill>
                  <a:srgbClr val="000000"/>
                </a:solidFill>
                <a:ea typeface="Calibri"/>
              </a:rPr>
              <a:t>karışık</a:t>
            </a:r>
            <a:r>
              <a:rPr lang="en-US" altLang="zh-CN" sz="2800" dirty="0">
                <a:solidFill>
                  <a:srgbClr val="000000"/>
                </a:solidFill>
                <a:ea typeface="Calibri"/>
              </a:rPr>
              <a:t> </a:t>
            </a:r>
            <a:r>
              <a:rPr lang="en-US" altLang="zh-CN" sz="2800" dirty="0" err="1">
                <a:solidFill>
                  <a:srgbClr val="000000"/>
                </a:solidFill>
                <a:ea typeface="Calibri"/>
              </a:rPr>
              <a:t>bir</a:t>
            </a:r>
            <a:r>
              <a:rPr lang="en-US" altLang="zh-CN" sz="2800" dirty="0">
                <a:solidFill>
                  <a:srgbClr val="000000"/>
                </a:solidFill>
                <a:ea typeface="Calibri"/>
              </a:rPr>
              <a:t> </a:t>
            </a:r>
            <a:r>
              <a:rPr lang="en-US" altLang="zh-CN" sz="2800" dirty="0" err="1">
                <a:solidFill>
                  <a:srgbClr val="000000"/>
                </a:solidFill>
                <a:ea typeface="Calibri"/>
              </a:rPr>
              <a:t>bezdir</a:t>
            </a:r>
            <a:r>
              <a:rPr lang="en-US" altLang="zh-CN" sz="2800" dirty="0">
                <a:solidFill>
                  <a:srgbClr val="000000"/>
                </a:solidFill>
                <a:ea typeface="Calibri"/>
              </a:rPr>
              <a:t>. </a:t>
            </a:r>
            <a:r>
              <a:rPr lang="en-US" altLang="zh-CN" sz="2800" dirty="0" err="1">
                <a:solidFill>
                  <a:srgbClr val="000000"/>
                </a:solidFill>
                <a:ea typeface="Calibri"/>
              </a:rPr>
              <a:t>Glukagon</a:t>
            </a:r>
            <a:r>
              <a:rPr lang="en-US" altLang="zh-CN" sz="2800" dirty="0">
                <a:solidFill>
                  <a:srgbClr val="000000"/>
                </a:solidFill>
                <a:ea typeface="Calibri"/>
              </a:rPr>
              <a:t> </a:t>
            </a:r>
            <a:r>
              <a:rPr lang="en-US" altLang="zh-CN" sz="2800" dirty="0" err="1">
                <a:solidFill>
                  <a:srgbClr val="000000"/>
                </a:solidFill>
                <a:ea typeface="Calibri"/>
              </a:rPr>
              <a:t>ve</a:t>
            </a:r>
            <a:r>
              <a:rPr lang="en-US" altLang="zh-CN" sz="2800" dirty="0">
                <a:solidFill>
                  <a:srgbClr val="000000"/>
                </a:solidFill>
                <a:ea typeface="Calibri"/>
              </a:rPr>
              <a:t> </a:t>
            </a:r>
            <a:r>
              <a:rPr lang="en-US" altLang="zh-CN" sz="2800" dirty="0" err="1">
                <a:solidFill>
                  <a:srgbClr val="000000"/>
                </a:solidFill>
                <a:ea typeface="Calibri"/>
              </a:rPr>
              <a:t>insülin</a:t>
            </a:r>
            <a:r>
              <a:rPr lang="en-US" altLang="zh-CN" sz="2800" dirty="0">
                <a:solidFill>
                  <a:srgbClr val="000000"/>
                </a:solidFill>
                <a:ea typeface="Calibri"/>
              </a:rPr>
              <a:t> </a:t>
            </a:r>
            <a:r>
              <a:rPr lang="en-US" altLang="zh-CN" sz="2800" dirty="0" err="1">
                <a:solidFill>
                  <a:srgbClr val="000000"/>
                </a:solidFill>
                <a:ea typeface="Calibri"/>
              </a:rPr>
              <a:t>salgılar</a:t>
            </a:r>
            <a:r>
              <a:rPr lang="en-US" altLang="zh-CN" sz="2800" dirty="0">
                <a:solidFill>
                  <a:srgbClr val="000000"/>
                </a:solidFill>
                <a:ea typeface="Calibri"/>
              </a:rPr>
              <a:t>.  </a:t>
            </a:r>
            <a:r>
              <a:rPr lang="en-US" altLang="zh-CN" sz="2800" dirty="0" err="1">
                <a:solidFill>
                  <a:srgbClr val="000000"/>
                </a:solidFill>
                <a:ea typeface="Calibri"/>
              </a:rPr>
              <a:t>İnsülin</a:t>
            </a:r>
            <a:r>
              <a:rPr lang="en-US" altLang="zh-CN" sz="2800" dirty="0">
                <a:solidFill>
                  <a:srgbClr val="000000"/>
                </a:solidFill>
                <a:ea typeface="Calibri"/>
              </a:rPr>
              <a:t>  </a:t>
            </a:r>
            <a:r>
              <a:rPr lang="en-US" altLang="zh-CN" sz="2800" dirty="0" err="1">
                <a:solidFill>
                  <a:srgbClr val="000000"/>
                </a:solidFill>
                <a:ea typeface="Calibri"/>
              </a:rPr>
              <a:t>kandaki</a:t>
            </a:r>
            <a:r>
              <a:rPr lang="en-US" altLang="zh-CN" sz="2800" dirty="0">
                <a:solidFill>
                  <a:srgbClr val="000000"/>
                </a:solidFill>
                <a:ea typeface="Calibri"/>
              </a:rPr>
              <a:t>  </a:t>
            </a:r>
            <a:r>
              <a:rPr lang="en-US" altLang="zh-CN" sz="2800" dirty="0" err="1">
                <a:solidFill>
                  <a:srgbClr val="000000"/>
                </a:solidFill>
                <a:ea typeface="Calibri"/>
              </a:rPr>
              <a:t>glikoz</a:t>
            </a:r>
            <a:r>
              <a:rPr lang="en-US" altLang="zh-CN" sz="2800" dirty="0">
                <a:solidFill>
                  <a:srgbClr val="000000"/>
                </a:solidFill>
                <a:ea typeface="Calibri"/>
              </a:rPr>
              <a:t>  </a:t>
            </a:r>
            <a:r>
              <a:rPr lang="en-US" altLang="zh-CN" sz="2800" dirty="0" err="1">
                <a:solidFill>
                  <a:srgbClr val="000000"/>
                </a:solidFill>
                <a:ea typeface="Calibri"/>
              </a:rPr>
              <a:t>seviyesini</a:t>
            </a:r>
            <a:r>
              <a:rPr lang="en-US" altLang="zh-CN" sz="2800" dirty="0">
                <a:solidFill>
                  <a:srgbClr val="000000"/>
                </a:solidFill>
                <a:ea typeface="Calibri"/>
              </a:rPr>
              <a:t>  </a:t>
            </a:r>
            <a:r>
              <a:rPr lang="en-US" altLang="zh-CN" sz="2800" dirty="0" err="1">
                <a:solidFill>
                  <a:srgbClr val="000000"/>
                </a:solidFill>
                <a:ea typeface="Calibri"/>
              </a:rPr>
              <a:t>düşürerek</a:t>
            </a:r>
            <a:r>
              <a:rPr lang="en-US" altLang="zh-CN" sz="2800" dirty="0">
                <a:solidFill>
                  <a:srgbClr val="000000"/>
                </a:solidFill>
                <a:ea typeface="Calibri"/>
              </a:rPr>
              <a:t>  </a:t>
            </a:r>
            <a:r>
              <a:rPr lang="en-US" altLang="zh-CN" sz="2800" dirty="0" err="1">
                <a:solidFill>
                  <a:srgbClr val="000000"/>
                </a:solidFill>
                <a:ea typeface="Calibri"/>
              </a:rPr>
              <a:t>düzenler</a:t>
            </a:r>
            <a:r>
              <a:rPr lang="en-US" altLang="zh-CN" sz="2800" dirty="0">
                <a:solidFill>
                  <a:srgbClr val="000000"/>
                </a:solidFill>
                <a:ea typeface="Calibri"/>
              </a:rPr>
              <a:t>.  Kanda  </a:t>
            </a:r>
            <a:r>
              <a:rPr lang="en-US" altLang="zh-CN" sz="2800" dirty="0" err="1">
                <a:solidFill>
                  <a:srgbClr val="000000"/>
                </a:solidFill>
                <a:ea typeface="Calibri"/>
              </a:rPr>
              <a:t>glikoz</a:t>
            </a:r>
            <a:r>
              <a:rPr lang="en-US" altLang="zh-CN" sz="2800" dirty="0">
                <a:solidFill>
                  <a:srgbClr val="000000"/>
                </a:solidFill>
                <a:ea typeface="Calibri"/>
              </a:rPr>
              <a:t>  </a:t>
            </a:r>
            <a:r>
              <a:rPr lang="en-US" altLang="zh-CN" sz="2800" dirty="0" err="1">
                <a:solidFill>
                  <a:srgbClr val="000000"/>
                </a:solidFill>
                <a:ea typeface="Calibri"/>
              </a:rPr>
              <a:t>seviyesi</a:t>
            </a:r>
            <a:r>
              <a:rPr lang="en-US" altLang="zh-CN" sz="2800" dirty="0">
                <a:solidFill>
                  <a:srgbClr val="000000"/>
                </a:solidFill>
                <a:ea typeface="Calibri"/>
              </a:rPr>
              <a:t>  </a:t>
            </a:r>
            <a:r>
              <a:rPr lang="en-US" altLang="zh-CN" sz="2800" dirty="0" err="1">
                <a:solidFill>
                  <a:srgbClr val="000000"/>
                </a:solidFill>
                <a:ea typeface="Calibri"/>
              </a:rPr>
              <a:t>yükseldiğinde</a:t>
            </a:r>
            <a:r>
              <a:rPr lang="en-US" altLang="zh-CN" sz="2800" dirty="0">
                <a:solidFill>
                  <a:srgbClr val="000000"/>
                </a:solidFill>
                <a:ea typeface="Calibri"/>
              </a:rPr>
              <a:t> </a:t>
            </a:r>
            <a:r>
              <a:rPr lang="en-US" altLang="zh-CN" sz="2800" dirty="0" err="1">
                <a:solidFill>
                  <a:srgbClr val="000000"/>
                </a:solidFill>
                <a:ea typeface="Calibri"/>
              </a:rPr>
              <a:t>insülin</a:t>
            </a:r>
            <a:r>
              <a:rPr lang="en-US" altLang="zh-CN" sz="2800" dirty="0">
                <a:solidFill>
                  <a:srgbClr val="000000"/>
                </a:solidFill>
                <a:ea typeface="Calibri"/>
              </a:rPr>
              <a:t> </a:t>
            </a:r>
            <a:r>
              <a:rPr lang="en-US" altLang="zh-CN" sz="2800" dirty="0" err="1">
                <a:solidFill>
                  <a:srgbClr val="000000"/>
                </a:solidFill>
                <a:ea typeface="Calibri"/>
              </a:rPr>
              <a:t>miktarı</a:t>
            </a:r>
            <a:r>
              <a:rPr lang="en-US" altLang="zh-CN" sz="2800" dirty="0">
                <a:solidFill>
                  <a:srgbClr val="000000"/>
                </a:solidFill>
                <a:ea typeface="Calibri"/>
              </a:rPr>
              <a:t> </a:t>
            </a:r>
            <a:r>
              <a:rPr lang="en-US" altLang="zh-CN" sz="2800" dirty="0" err="1">
                <a:solidFill>
                  <a:srgbClr val="000000"/>
                </a:solidFill>
                <a:ea typeface="Calibri"/>
              </a:rPr>
              <a:t>artar</a:t>
            </a:r>
            <a:r>
              <a:rPr lang="en-US" altLang="zh-CN" sz="2800" dirty="0">
                <a:solidFill>
                  <a:srgbClr val="000000"/>
                </a:solidFill>
                <a:ea typeface="Calibri"/>
              </a:rPr>
              <a:t>.</a:t>
            </a:r>
            <a:endParaRPr lang="en-US" dirty="0" smtClean="0"/>
          </a:p>
          <a:p>
            <a:pPr>
              <a:lnSpc>
                <a:spcPts val="1000"/>
              </a:lnSpc>
            </a:pPr>
            <a:endParaRPr lang="en-US" dirty="0" smtClean="0"/>
          </a:p>
          <a:p>
            <a:pPr>
              <a:lnSpc>
                <a:spcPts val="1000"/>
              </a:lnSpc>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64039"/>
            <a:ext cx="8229600" cy="578802"/>
          </a:xfrm>
        </p:spPr>
        <p:txBody>
          <a:bodyPr>
            <a:noAutofit/>
          </a:bodyPr>
          <a:lstStyle/>
          <a:p>
            <a:pPr algn="l"/>
            <a:r>
              <a:rPr lang="tr-TR" sz="3200" b="1" dirty="0">
                <a:solidFill>
                  <a:srgbClr val="0070C0"/>
                </a:solidFill>
              </a:rPr>
              <a:t>İnsülin;</a:t>
            </a:r>
          </a:p>
        </p:txBody>
      </p:sp>
      <p:sp>
        <p:nvSpPr>
          <p:cNvPr id="3" name="İçerik Yer Tutucusu 2"/>
          <p:cNvSpPr>
            <a:spLocks noGrp="1"/>
          </p:cNvSpPr>
          <p:nvPr>
            <p:ph idx="1"/>
          </p:nvPr>
        </p:nvSpPr>
        <p:spPr>
          <a:xfrm>
            <a:off x="243840" y="1869441"/>
            <a:ext cx="8656320" cy="3606800"/>
          </a:xfrm>
        </p:spPr>
        <p:txBody>
          <a:bodyPr/>
          <a:lstStyle/>
          <a:p>
            <a:r>
              <a:rPr lang="tr-TR" sz="2800" dirty="0"/>
              <a:t>Glikozun karaciğere taşınarak glikojen hâlinde depo edilmesini</a:t>
            </a:r>
            <a:r>
              <a:rPr lang="tr-TR" sz="2800" dirty="0" smtClean="0"/>
              <a:t>,</a:t>
            </a:r>
            <a:endParaRPr lang="tr-TR" sz="2800" dirty="0"/>
          </a:p>
          <a:p>
            <a:r>
              <a:rPr lang="tr-TR" sz="2800" dirty="0"/>
              <a:t>Glikozun hücre içine taşınmasını</a:t>
            </a:r>
            <a:r>
              <a:rPr lang="tr-TR" sz="2800" dirty="0" smtClean="0"/>
              <a:t>,</a:t>
            </a:r>
            <a:endParaRPr lang="tr-TR" sz="2800" dirty="0"/>
          </a:p>
          <a:p>
            <a:r>
              <a:rPr lang="tr-TR" sz="2800" dirty="0"/>
              <a:t>Glikozun hücreler tarafından kullanılması ve </a:t>
            </a:r>
            <a:r>
              <a:rPr lang="tr-TR" sz="2800" dirty="0" err="1" smtClean="0"/>
              <a:t>oksidasyonunu</a:t>
            </a:r>
            <a:r>
              <a:rPr lang="tr-TR" sz="2800" dirty="0" smtClean="0"/>
              <a:t>,</a:t>
            </a:r>
          </a:p>
          <a:p>
            <a:r>
              <a:rPr lang="tr-TR" sz="2800" dirty="0" smtClean="0"/>
              <a:t> </a:t>
            </a:r>
            <a:r>
              <a:rPr lang="tr-TR" sz="2800" dirty="0"/>
              <a:t>Karbonhidratlardan yağ oluşumunu sağlar</a:t>
            </a:r>
            <a:r>
              <a:rPr lang="tr-TR" sz="2800" dirty="0" smtClean="0"/>
              <a:t>.</a:t>
            </a:r>
            <a:endParaRPr lang="tr-TR" sz="2800" dirty="0"/>
          </a:p>
        </p:txBody>
      </p:sp>
    </p:spTree>
    <p:extLst>
      <p:ext uri="{BB962C8B-B14F-4D97-AF65-F5344CB8AC3E}">
        <p14:creationId xmlns:p14="http://schemas.microsoft.com/office/powerpoint/2010/main" val="1601974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3840" y="406400"/>
            <a:ext cx="8696960" cy="6146800"/>
          </a:xfrm>
        </p:spPr>
        <p:txBody>
          <a:bodyPr>
            <a:normAutofit fontScale="92500" lnSpcReduction="10000"/>
          </a:bodyPr>
          <a:lstStyle/>
          <a:p>
            <a:r>
              <a:rPr lang="tr-TR" dirty="0">
                <a:solidFill>
                  <a:srgbClr val="00B0F0"/>
                </a:solidFill>
              </a:rPr>
              <a:t>İnsülin yetersizliğinde ise;  glikoz karaciğerde glikojen hâlinde depo edilemez ve hücreler tarafından yeterince kullanılamaz. Sonuç olarak kanda glikoz seviyesi yükselir. Herhangi bir nedenle insülinin yetersiz salgılanmasına bağlı olarak kanda glikoz seviyesinin normalin üstünde olmasına </a:t>
            </a:r>
            <a:r>
              <a:rPr lang="tr-TR" b="1" u="sng" dirty="0" err="1">
                <a:solidFill>
                  <a:srgbClr val="00B050"/>
                </a:solidFill>
              </a:rPr>
              <a:t>hiperglisemi</a:t>
            </a:r>
            <a:r>
              <a:rPr lang="tr-TR" dirty="0">
                <a:solidFill>
                  <a:srgbClr val="00B0F0"/>
                </a:solidFill>
              </a:rPr>
              <a:t> denir. Kanda glikoz birikmesi </a:t>
            </a:r>
            <a:r>
              <a:rPr lang="tr-TR" b="1" u="sng" dirty="0" err="1">
                <a:solidFill>
                  <a:srgbClr val="00B050"/>
                </a:solidFill>
              </a:rPr>
              <a:t>diyabetes</a:t>
            </a:r>
            <a:r>
              <a:rPr lang="tr-TR" b="1" u="sng" dirty="0">
                <a:solidFill>
                  <a:srgbClr val="00B050"/>
                </a:solidFill>
              </a:rPr>
              <a:t> </a:t>
            </a:r>
            <a:r>
              <a:rPr lang="tr-TR" b="1" u="sng" dirty="0" err="1">
                <a:solidFill>
                  <a:srgbClr val="00B050"/>
                </a:solidFill>
              </a:rPr>
              <a:t>mellitus</a:t>
            </a:r>
            <a:r>
              <a:rPr lang="tr-TR" b="1" dirty="0">
                <a:solidFill>
                  <a:srgbClr val="00B050"/>
                </a:solidFill>
              </a:rPr>
              <a:t> </a:t>
            </a:r>
            <a:r>
              <a:rPr lang="tr-TR" dirty="0">
                <a:solidFill>
                  <a:srgbClr val="00B0F0"/>
                </a:solidFill>
              </a:rPr>
              <a:t>hastalığına (şeker hastalığı) neden olur</a:t>
            </a:r>
            <a:r>
              <a:rPr lang="tr-TR" dirty="0" smtClean="0">
                <a:solidFill>
                  <a:srgbClr val="00B0F0"/>
                </a:solidFill>
              </a:rPr>
              <a:t>.</a:t>
            </a:r>
          </a:p>
          <a:p>
            <a:pPr marL="0" indent="0">
              <a:buNone/>
            </a:pPr>
            <a:endParaRPr lang="tr-TR" dirty="0" smtClean="0">
              <a:solidFill>
                <a:srgbClr val="00B0F0"/>
              </a:solidFill>
            </a:endParaRPr>
          </a:p>
          <a:p>
            <a:r>
              <a:rPr lang="tr-TR" dirty="0">
                <a:solidFill>
                  <a:srgbClr val="00B0F0"/>
                </a:solidFill>
              </a:rPr>
              <a:t>İnsülinin  normalin  üstünde  salgılanmasına  bağlı  olarak  kanda  glikoz  düzeyinin  normalin  altına düşmesine ise </a:t>
            </a:r>
            <a:r>
              <a:rPr lang="tr-TR" b="1" u="sng" dirty="0">
                <a:solidFill>
                  <a:srgbClr val="00B050"/>
                </a:solidFill>
              </a:rPr>
              <a:t>hipoglisemi </a:t>
            </a:r>
            <a:r>
              <a:rPr lang="tr-TR" dirty="0">
                <a:solidFill>
                  <a:srgbClr val="00B0F0"/>
                </a:solidFill>
              </a:rPr>
              <a:t>denir. Bu durumda en çok beyin etkilenir. Çünkü beynin tek enerji kaynağı glikozdur.</a:t>
            </a:r>
          </a:p>
        </p:txBody>
      </p:sp>
    </p:spTree>
    <p:extLst>
      <p:ext uri="{BB962C8B-B14F-4D97-AF65-F5344CB8AC3E}">
        <p14:creationId xmlns:p14="http://schemas.microsoft.com/office/powerpoint/2010/main" val="231113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1"/>
          <p:cNvPicPr>
            <a:picLocks noChangeAspect="1"/>
          </p:cNvPicPr>
          <p:nvPr/>
        </p:nvPicPr>
        <p:blipFill>
          <a:blip r:embed="rId2"/>
          <a:stretch>
            <a:fillRect/>
          </a:stretch>
        </p:blipFill>
        <p:spPr>
          <a:xfrm>
            <a:off x="2125980" y="1264920"/>
            <a:ext cx="5532120" cy="467867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224"/>
          <p:cNvSpPr txBox="1"/>
          <p:nvPr/>
        </p:nvSpPr>
        <p:spPr>
          <a:xfrm>
            <a:off x="182880" y="1330960"/>
            <a:ext cx="8686800" cy="3493264"/>
          </a:xfrm>
          <a:prstGeom prst="rect">
            <a:avLst/>
          </a:prstGeom>
          <a:noFill/>
        </p:spPr>
        <p:txBody>
          <a:bodyPr wrap="square" lIns="0" tIns="0" rIns="0" bIns="0" rtlCol="0">
            <a:spAutoFit/>
          </a:bodyPr>
          <a:lstStyle/>
          <a:p>
            <a:pPr indent="1061592" algn="ctr"/>
            <a:r>
              <a:rPr lang="tr-TR" altLang="zh-CN" sz="3200" b="1" dirty="0">
                <a:solidFill>
                  <a:srgbClr val="FF0000"/>
                </a:solidFill>
                <a:ea typeface="Calibri"/>
              </a:rPr>
              <a:t>7</a:t>
            </a:r>
            <a:r>
              <a:rPr lang="tr-TR" altLang="zh-CN" sz="3200" b="1" dirty="0" smtClean="0">
                <a:solidFill>
                  <a:srgbClr val="FF0000"/>
                </a:solidFill>
                <a:ea typeface="Calibri"/>
              </a:rPr>
              <a:t>. </a:t>
            </a:r>
            <a:r>
              <a:rPr lang="en-US" altLang="zh-CN" sz="3200" b="1" dirty="0" err="1" smtClean="0">
                <a:solidFill>
                  <a:srgbClr val="FF0000"/>
                </a:solidFill>
                <a:ea typeface="Calibri"/>
              </a:rPr>
              <a:t>Gonadlar</a:t>
            </a:r>
            <a:r>
              <a:rPr lang="en-US" altLang="zh-CN" sz="3200" b="1" dirty="0">
                <a:solidFill>
                  <a:srgbClr val="FF0000"/>
                </a:solidFill>
                <a:ea typeface="Calibri"/>
              </a:rPr>
              <a:t>:</a:t>
            </a:r>
            <a:r>
              <a:rPr lang="en-US" altLang="zh-CN" sz="3200" b="1" dirty="0">
                <a:solidFill>
                  <a:srgbClr val="FF0000"/>
                </a:solidFill>
                <a:cs typeface="Calibri"/>
              </a:rPr>
              <a:t> </a:t>
            </a:r>
            <a:r>
              <a:rPr lang="en-US" altLang="zh-CN" sz="3200" b="1" dirty="0" err="1">
                <a:solidFill>
                  <a:srgbClr val="FF0000"/>
                </a:solidFill>
                <a:ea typeface="Calibri"/>
              </a:rPr>
              <a:t>Cinsiyet</a:t>
            </a:r>
            <a:r>
              <a:rPr lang="en-US" altLang="zh-CN" sz="3200" b="1" spc="-150" dirty="0">
                <a:solidFill>
                  <a:srgbClr val="FF0000"/>
                </a:solidFill>
                <a:cs typeface="Calibri"/>
              </a:rPr>
              <a:t> </a:t>
            </a:r>
            <a:r>
              <a:rPr lang="tr-TR" altLang="zh-CN" sz="3200" b="1" dirty="0">
                <a:solidFill>
                  <a:srgbClr val="FF0000"/>
                </a:solidFill>
              </a:rPr>
              <a:t>B</a:t>
            </a:r>
            <a:r>
              <a:rPr lang="en-US" altLang="zh-CN" sz="3200" b="1" dirty="0" err="1" smtClean="0">
                <a:solidFill>
                  <a:srgbClr val="FF0000"/>
                </a:solidFill>
                <a:ea typeface="Calibri"/>
              </a:rPr>
              <a:t>ezleri</a:t>
            </a:r>
            <a:r>
              <a:rPr lang="tr-TR" altLang="zh-CN" sz="3200" b="1" dirty="0" smtClean="0">
                <a:solidFill>
                  <a:srgbClr val="FF0000"/>
                </a:solidFill>
                <a:ea typeface="Calibri"/>
              </a:rPr>
              <a:t> </a:t>
            </a:r>
          </a:p>
          <a:p>
            <a:pPr indent="1061592" algn="ctr"/>
            <a:r>
              <a:rPr lang="tr-TR" altLang="zh-CN" sz="3200" b="1" dirty="0" smtClean="0">
                <a:solidFill>
                  <a:srgbClr val="FF0000"/>
                </a:solidFill>
                <a:ea typeface="Calibri"/>
              </a:rPr>
              <a:t>(</a:t>
            </a:r>
            <a:r>
              <a:rPr lang="tr-TR" sz="3200" b="1" dirty="0">
                <a:solidFill>
                  <a:srgbClr val="FF0000"/>
                </a:solidFill>
              </a:rPr>
              <a:t>testisler ve </a:t>
            </a:r>
            <a:r>
              <a:rPr lang="tr-TR" sz="3200" b="1" dirty="0" err="1" smtClean="0">
                <a:solidFill>
                  <a:srgbClr val="FF0000"/>
                </a:solidFill>
              </a:rPr>
              <a:t>ovariumlar</a:t>
            </a:r>
            <a:r>
              <a:rPr lang="tr-TR" sz="3200" b="1" dirty="0" smtClean="0">
                <a:solidFill>
                  <a:srgbClr val="FF0000"/>
                </a:solidFill>
              </a:rPr>
              <a:t>)</a:t>
            </a:r>
            <a:endParaRPr lang="en-US" altLang="zh-CN" sz="3200" b="1" dirty="0">
              <a:solidFill>
                <a:srgbClr val="FF0000"/>
              </a:solidFill>
              <a:ea typeface="Calibri"/>
            </a:endParaRPr>
          </a:p>
          <a:p>
            <a:pPr>
              <a:lnSpc>
                <a:spcPts val="1000"/>
              </a:lnSpc>
            </a:pPr>
            <a:endParaRPr lang="en-US" dirty="0" smtClean="0"/>
          </a:p>
          <a:p>
            <a:pPr>
              <a:lnSpc>
                <a:spcPts val="1000"/>
              </a:lnSpc>
            </a:pPr>
            <a:endParaRPr lang="en-US" dirty="0" smtClean="0"/>
          </a:p>
          <a:p>
            <a:pPr>
              <a:lnSpc>
                <a:spcPts val="1314"/>
              </a:lnSpc>
            </a:pPr>
            <a:endParaRPr lang="en-US" dirty="0" smtClean="0"/>
          </a:p>
          <a:p>
            <a:pPr marL="0">
              <a:lnSpc>
                <a:spcPct val="100000"/>
              </a:lnSpc>
            </a:pPr>
            <a:r>
              <a:rPr lang="en-US" altLang="zh-CN" sz="3200" dirty="0">
                <a:solidFill>
                  <a:srgbClr val="000000"/>
                </a:solidFill>
                <a:latin typeface="Arial"/>
                <a:ea typeface="Arial"/>
              </a:rPr>
              <a:t>•</a:t>
            </a:r>
            <a:r>
              <a:rPr lang="en-US" altLang="zh-CN" sz="3200" spc="104" dirty="0">
                <a:solidFill>
                  <a:srgbClr val="000000"/>
                </a:solidFill>
                <a:latin typeface="Arial"/>
                <a:cs typeface="Arial"/>
              </a:rPr>
              <a:t> </a:t>
            </a:r>
            <a:r>
              <a:rPr lang="en-US" altLang="zh-CN" sz="3200" dirty="0">
                <a:solidFill>
                  <a:srgbClr val="000000"/>
                </a:solidFill>
                <a:latin typeface="Calibri"/>
                <a:ea typeface="Calibri"/>
              </a:rPr>
              <a:t>Gonadlar</a:t>
            </a:r>
            <a:r>
              <a:rPr lang="en-US" altLang="zh-CN" sz="3200" spc="89" dirty="0">
                <a:solidFill>
                  <a:srgbClr val="000000"/>
                </a:solidFill>
                <a:latin typeface="Calibri"/>
                <a:cs typeface="Calibri"/>
              </a:rPr>
              <a:t> </a:t>
            </a:r>
            <a:r>
              <a:rPr lang="en-US" altLang="zh-CN" sz="3200" dirty="0">
                <a:solidFill>
                  <a:srgbClr val="000000"/>
                </a:solidFill>
                <a:latin typeface="Calibri"/>
                <a:ea typeface="Calibri"/>
              </a:rPr>
              <a:t>kadında</a:t>
            </a:r>
            <a:r>
              <a:rPr lang="en-US" altLang="zh-CN" sz="3200" spc="89" dirty="0">
                <a:solidFill>
                  <a:srgbClr val="000000"/>
                </a:solidFill>
                <a:latin typeface="Calibri"/>
                <a:cs typeface="Calibri"/>
              </a:rPr>
              <a:t> </a:t>
            </a:r>
            <a:r>
              <a:rPr lang="en-US" altLang="zh-CN" sz="3200" dirty="0">
                <a:solidFill>
                  <a:srgbClr val="000000"/>
                </a:solidFill>
                <a:latin typeface="Calibri"/>
                <a:ea typeface="Calibri"/>
              </a:rPr>
              <a:t>overler</a:t>
            </a:r>
            <a:r>
              <a:rPr lang="en-US" altLang="zh-CN" sz="3200" spc="89" dirty="0">
                <a:solidFill>
                  <a:srgbClr val="000000"/>
                </a:solidFill>
                <a:latin typeface="Calibri"/>
                <a:cs typeface="Calibri"/>
              </a:rPr>
              <a:t> </a:t>
            </a:r>
            <a:r>
              <a:rPr lang="en-US" altLang="zh-CN" sz="3200" dirty="0">
                <a:solidFill>
                  <a:srgbClr val="000000"/>
                </a:solidFill>
                <a:latin typeface="Calibri"/>
                <a:ea typeface="Calibri"/>
              </a:rPr>
              <a:t>erkekte</a:t>
            </a:r>
            <a:r>
              <a:rPr lang="en-US" altLang="zh-CN" sz="3200" spc="85" dirty="0">
                <a:solidFill>
                  <a:srgbClr val="000000"/>
                </a:solidFill>
                <a:latin typeface="Calibri"/>
                <a:cs typeface="Calibri"/>
              </a:rPr>
              <a:t> </a:t>
            </a:r>
            <a:r>
              <a:rPr lang="en-US" altLang="zh-CN" sz="3200" dirty="0">
                <a:solidFill>
                  <a:srgbClr val="000000"/>
                </a:solidFill>
                <a:latin typeface="Calibri"/>
                <a:ea typeface="Calibri"/>
              </a:rPr>
              <a:t>ise</a:t>
            </a:r>
          </a:p>
          <a:p>
            <a:pPr marL="0" indent="343204">
              <a:lnSpc>
                <a:spcPct val="100000"/>
              </a:lnSpc>
              <a:spcBef>
                <a:spcPts val="245"/>
              </a:spcBef>
            </a:pPr>
            <a:r>
              <a:rPr lang="en-US" altLang="zh-CN" sz="3200" spc="-40" dirty="0">
                <a:solidFill>
                  <a:srgbClr val="000000"/>
                </a:solidFill>
                <a:latin typeface="Calibri"/>
                <a:ea typeface="Calibri"/>
              </a:rPr>
              <a:t>test</a:t>
            </a:r>
            <a:r>
              <a:rPr lang="en-US" altLang="zh-CN" sz="3200" spc="-34" dirty="0">
                <a:solidFill>
                  <a:srgbClr val="000000"/>
                </a:solidFill>
                <a:latin typeface="Calibri"/>
                <a:ea typeface="Calibri"/>
              </a:rPr>
              <a:t>islerdir.</a:t>
            </a:r>
          </a:p>
          <a:p>
            <a:pPr>
              <a:lnSpc>
                <a:spcPts val="519"/>
              </a:lnSpc>
            </a:pPr>
            <a:endParaRPr lang="en-US" dirty="0" smtClean="0"/>
          </a:p>
          <a:p>
            <a:pPr marL="0">
              <a:lnSpc>
                <a:spcPct val="100000"/>
              </a:lnSpc>
            </a:pPr>
            <a:r>
              <a:rPr lang="en-US" altLang="zh-CN" sz="3200" dirty="0">
                <a:solidFill>
                  <a:srgbClr val="000000"/>
                </a:solidFill>
                <a:latin typeface="Arial"/>
                <a:ea typeface="Arial"/>
              </a:rPr>
              <a:t>•</a:t>
            </a:r>
            <a:r>
              <a:rPr lang="en-US" altLang="zh-CN" sz="3200" spc="89" dirty="0">
                <a:solidFill>
                  <a:srgbClr val="000000"/>
                </a:solidFill>
                <a:latin typeface="Arial"/>
                <a:cs typeface="Arial"/>
              </a:rPr>
              <a:t> </a:t>
            </a:r>
            <a:r>
              <a:rPr lang="en-US" altLang="zh-CN" sz="3200" dirty="0">
                <a:solidFill>
                  <a:srgbClr val="000000"/>
                </a:solidFill>
                <a:latin typeface="Calibri"/>
                <a:ea typeface="Calibri"/>
              </a:rPr>
              <a:t>Gonadlar</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üreme</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fonksiyonlarını</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kontrol</a:t>
            </a:r>
            <a:r>
              <a:rPr lang="en-US" altLang="zh-CN" sz="3200" spc="75" dirty="0">
                <a:solidFill>
                  <a:srgbClr val="000000"/>
                </a:solidFill>
                <a:latin typeface="Calibri"/>
                <a:cs typeface="Calibri"/>
              </a:rPr>
              <a:t> </a:t>
            </a:r>
            <a:r>
              <a:rPr lang="en-US" altLang="zh-CN" sz="3200" dirty="0">
                <a:solidFill>
                  <a:srgbClr val="000000"/>
                </a:solidFill>
                <a:latin typeface="Calibri"/>
                <a:ea typeface="Calibri"/>
              </a:rPr>
              <a:t>eden</a:t>
            </a:r>
          </a:p>
          <a:p>
            <a:pPr marL="0" indent="343204">
              <a:lnSpc>
                <a:spcPct val="100000"/>
              </a:lnSpc>
              <a:spcBef>
                <a:spcPts val="245"/>
              </a:spcBef>
            </a:pPr>
            <a:r>
              <a:rPr lang="en-US" altLang="zh-CN" sz="3200" spc="-20" dirty="0">
                <a:solidFill>
                  <a:srgbClr val="000000"/>
                </a:solidFill>
                <a:latin typeface="Calibri"/>
                <a:ea typeface="Calibri"/>
              </a:rPr>
              <a:t>hormonlar</a:t>
            </a:r>
            <a:r>
              <a:rPr lang="en-US" altLang="zh-CN" sz="3200" spc="-10" dirty="0">
                <a:solidFill>
                  <a:srgbClr val="000000"/>
                </a:solidFill>
                <a:latin typeface="Calibri"/>
                <a:cs typeface="Calibri"/>
              </a:rPr>
              <a:t> </a:t>
            </a:r>
            <a:r>
              <a:rPr lang="en-US" altLang="zh-CN" sz="3200" spc="-10" dirty="0" err="1">
                <a:solidFill>
                  <a:srgbClr val="000000"/>
                </a:solidFill>
                <a:latin typeface="Calibri"/>
                <a:ea typeface="Calibri"/>
              </a:rPr>
              <a:t>salgılarlar</a:t>
            </a:r>
            <a:r>
              <a:rPr lang="en-US" altLang="zh-CN" sz="3200" spc="-10" dirty="0" smtClean="0">
                <a:solidFill>
                  <a:srgbClr val="000000"/>
                </a:solidFill>
                <a:latin typeface="Calibri"/>
                <a:ea typeface="Calibri"/>
              </a:rPr>
              <a:t>.</a:t>
            </a:r>
            <a:endParaRPr lang="en-US" altLang="zh-CN" sz="3200" spc="-10" dirty="0">
              <a:solidFill>
                <a:srgbClr val="000000"/>
              </a:solidFill>
              <a:latin typeface="Calibri"/>
              <a:ea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5920" y="173038"/>
            <a:ext cx="8229600" cy="812482"/>
          </a:xfrm>
        </p:spPr>
        <p:txBody>
          <a:bodyPr>
            <a:normAutofit/>
          </a:bodyPr>
          <a:lstStyle/>
          <a:p>
            <a:pPr algn="l"/>
            <a:r>
              <a:rPr lang="tr-TR" sz="3200" dirty="0">
                <a:solidFill>
                  <a:srgbClr val="00B050"/>
                </a:solidFill>
              </a:rPr>
              <a:t>Testis (erkek seks) hormonları</a:t>
            </a:r>
          </a:p>
        </p:txBody>
      </p:sp>
      <p:sp>
        <p:nvSpPr>
          <p:cNvPr id="3" name="İçerik Yer Tutucusu 2"/>
          <p:cNvSpPr>
            <a:spLocks noGrp="1"/>
          </p:cNvSpPr>
          <p:nvPr>
            <p:ph idx="1"/>
          </p:nvPr>
        </p:nvSpPr>
        <p:spPr>
          <a:xfrm>
            <a:off x="457200" y="1137920"/>
            <a:ext cx="8229600" cy="4988243"/>
          </a:xfrm>
        </p:spPr>
        <p:txBody>
          <a:bodyPr/>
          <a:lstStyle/>
          <a:p>
            <a:r>
              <a:rPr lang="tr-TR" dirty="0"/>
              <a:t>Erkek  </a:t>
            </a:r>
            <a:r>
              <a:rPr lang="tr-TR" dirty="0" err="1"/>
              <a:t>gonadları</a:t>
            </a:r>
            <a:r>
              <a:rPr lang="tr-TR" dirty="0"/>
              <a:t>  olan  testisler  (erbezleri);  gövdenin  tabanında,  kasıklar  arasında  </a:t>
            </a:r>
            <a:r>
              <a:rPr lang="tr-TR" dirty="0" err="1"/>
              <a:t>skrotum</a:t>
            </a:r>
            <a:r>
              <a:rPr lang="tr-TR" dirty="0"/>
              <a:t>  </a:t>
            </a:r>
            <a:r>
              <a:rPr lang="tr-TR" dirty="0" smtClean="0"/>
              <a:t>denen kesenin </a:t>
            </a:r>
            <a:r>
              <a:rPr lang="tr-TR" dirty="0"/>
              <a:t>içinde bulunur. Sağlı solu iki adet olup oval şekilli ve 10- 15 gram ağırlığındadır</a:t>
            </a:r>
            <a:r>
              <a:rPr lang="tr-TR" dirty="0" smtClean="0"/>
              <a:t>.</a:t>
            </a:r>
          </a:p>
          <a:p>
            <a:r>
              <a:rPr lang="tr-TR" dirty="0"/>
              <a:t>Testislerde   erkek   üreme   hücresi   (</a:t>
            </a:r>
            <a:r>
              <a:rPr lang="tr-TR" dirty="0" err="1"/>
              <a:t>spermotozoalar</a:t>
            </a:r>
            <a:r>
              <a:rPr lang="tr-TR" dirty="0"/>
              <a:t>)   ve   </a:t>
            </a:r>
            <a:r>
              <a:rPr lang="tr-TR" dirty="0" err="1"/>
              <a:t>androjen</a:t>
            </a:r>
            <a:r>
              <a:rPr lang="tr-TR" dirty="0"/>
              <a:t>   hormonu   </a:t>
            </a:r>
            <a:r>
              <a:rPr lang="tr-TR" dirty="0" smtClean="0"/>
              <a:t>üretilir. </a:t>
            </a:r>
            <a:r>
              <a:rPr lang="tr-TR" dirty="0" err="1" smtClean="0"/>
              <a:t>Androjen</a:t>
            </a:r>
            <a:r>
              <a:rPr lang="tr-TR" dirty="0" smtClean="0"/>
              <a:t> hormonlarının </a:t>
            </a:r>
            <a:r>
              <a:rPr lang="tr-TR" dirty="0"/>
              <a:t>en önemlisi </a:t>
            </a:r>
            <a:r>
              <a:rPr lang="tr-TR" dirty="0" smtClean="0"/>
              <a:t>testosterondur.</a:t>
            </a:r>
            <a:endParaRPr lang="tr-TR" dirty="0"/>
          </a:p>
          <a:p>
            <a:endParaRPr lang="tr-TR" dirty="0"/>
          </a:p>
          <a:p>
            <a:endParaRPr lang="tr-TR" dirty="0"/>
          </a:p>
        </p:txBody>
      </p:sp>
    </p:spTree>
    <p:extLst>
      <p:ext uri="{BB962C8B-B14F-4D97-AF65-F5344CB8AC3E}">
        <p14:creationId xmlns:p14="http://schemas.microsoft.com/office/powerpoint/2010/main" val="4279598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51522"/>
          </a:xfrm>
        </p:spPr>
        <p:txBody>
          <a:bodyPr>
            <a:normAutofit/>
          </a:bodyPr>
          <a:lstStyle/>
          <a:p>
            <a:pPr algn="l"/>
            <a:r>
              <a:rPr lang="tr-TR" sz="3200" dirty="0">
                <a:solidFill>
                  <a:srgbClr val="00B050"/>
                </a:solidFill>
              </a:rPr>
              <a:t>Testosteron hormonunun görevleri</a:t>
            </a:r>
          </a:p>
        </p:txBody>
      </p:sp>
      <p:sp>
        <p:nvSpPr>
          <p:cNvPr id="3" name="İçerik Yer Tutucusu 2"/>
          <p:cNvSpPr>
            <a:spLocks noGrp="1"/>
          </p:cNvSpPr>
          <p:nvPr>
            <p:ph idx="1"/>
          </p:nvPr>
        </p:nvSpPr>
        <p:spPr>
          <a:xfrm>
            <a:off x="182880" y="1127760"/>
            <a:ext cx="8707120" cy="5506720"/>
          </a:xfrm>
        </p:spPr>
        <p:txBody>
          <a:bodyPr>
            <a:normAutofit fontScale="70000" lnSpcReduction="20000"/>
          </a:bodyPr>
          <a:lstStyle/>
          <a:p>
            <a:pPr marL="0" indent="0">
              <a:buNone/>
            </a:pPr>
            <a:r>
              <a:rPr lang="tr-TR" dirty="0"/>
              <a:t>1.   Erkek dış üreme organlarının büyümesi ve gelişmesini sağlar.</a:t>
            </a:r>
          </a:p>
          <a:p>
            <a:endParaRPr lang="tr-TR" dirty="0"/>
          </a:p>
          <a:p>
            <a:pPr marL="0" indent="0">
              <a:buNone/>
            </a:pPr>
            <a:r>
              <a:rPr lang="tr-TR" dirty="0"/>
              <a:t>2.   Erkeklerdeki seksüel davranışların yerine getirilmesini sağlar.</a:t>
            </a:r>
          </a:p>
          <a:p>
            <a:endParaRPr lang="tr-TR" dirty="0"/>
          </a:p>
          <a:p>
            <a:pPr marL="0" indent="0">
              <a:buNone/>
            </a:pPr>
            <a:r>
              <a:rPr lang="tr-TR" dirty="0"/>
              <a:t>3.   Vücutta kılların dağılımını sağlar.</a:t>
            </a:r>
          </a:p>
          <a:p>
            <a:endParaRPr lang="tr-TR" dirty="0"/>
          </a:p>
          <a:p>
            <a:pPr marL="0" indent="0">
              <a:buNone/>
            </a:pPr>
            <a:r>
              <a:rPr lang="tr-TR" dirty="0"/>
              <a:t>4.   Gırtlak mukozasının kalınlaşması ve gırtlağın genişlemesini sağlar. </a:t>
            </a:r>
            <a:r>
              <a:rPr lang="tr-TR" dirty="0" err="1"/>
              <a:t>Plika</a:t>
            </a:r>
            <a:r>
              <a:rPr lang="tr-TR" dirty="0"/>
              <a:t> </a:t>
            </a:r>
            <a:r>
              <a:rPr lang="tr-TR" dirty="0" err="1"/>
              <a:t>vokalislerin</a:t>
            </a:r>
            <a:r>
              <a:rPr lang="tr-TR" dirty="0"/>
              <a:t> (ses </a:t>
            </a:r>
            <a:r>
              <a:rPr lang="tr-TR" dirty="0" smtClean="0"/>
              <a:t>telleri) büyümesini </a:t>
            </a:r>
            <a:r>
              <a:rPr lang="tr-TR" dirty="0"/>
              <a:t>ve dolayısıyla sesin kalınlaşmasını sağlar.</a:t>
            </a:r>
          </a:p>
          <a:p>
            <a:endParaRPr lang="tr-TR" dirty="0"/>
          </a:p>
          <a:p>
            <a:pPr marL="0" indent="0">
              <a:buNone/>
            </a:pPr>
            <a:r>
              <a:rPr lang="tr-TR" dirty="0"/>
              <a:t>5.   Protein yapımı ve kasların gelişmesini sağlar.</a:t>
            </a:r>
          </a:p>
          <a:p>
            <a:endParaRPr lang="tr-TR" dirty="0"/>
          </a:p>
          <a:p>
            <a:pPr marL="0" indent="0">
              <a:buNone/>
            </a:pPr>
            <a:r>
              <a:rPr lang="tr-TR" dirty="0"/>
              <a:t>6.   Testosteronun kemik büyümesi ve kalsiyum tutulmasına etkisi vardır. Hem total kemik </a:t>
            </a:r>
            <a:r>
              <a:rPr lang="tr-TR" dirty="0" err="1" smtClean="0"/>
              <a:t>matriksi</a:t>
            </a:r>
            <a:r>
              <a:rPr lang="tr-TR" dirty="0" smtClean="0"/>
              <a:t> miktarını </a:t>
            </a:r>
            <a:r>
              <a:rPr lang="tr-TR" dirty="0"/>
              <a:t>artırır, hem de kalsiyumun kemiklerde birikerek sertleşmesini sağlar.</a:t>
            </a:r>
          </a:p>
          <a:p>
            <a:endParaRPr lang="tr-TR" dirty="0"/>
          </a:p>
          <a:p>
            <a:pPr marL="0" indent="0">
              <a:buNone/>
            </a:pPr>
            <a:r>
              <a:rPr lang="tr-TR" dirty="0"/>
              <a:t>7.   Sperm yapımı ve üreme sisteminin salgı bezlerinin gelişimini sağlar.</a:t>
            </a:r>
          </a:p>
          <a:p>
            <a:endParaRPr lang="tr-TR" dirty="0"/>
          </a:p>
        </p:txBody>
      </p:sp>
    </p:spTree>
    <p:extLst>
      <p:ext uri="{BB962C8B-B14F-4D97-AF65-F5344CB8AC3E}">
        <p14:creationId xmlns:p14="http://schemas.microsoft.com/office/powerpoint/2010/main" val="343208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61682"/>
          </a:xfrm>
        </p:spPr>
        <p:txBody>
          <a:bodyPr>
            <a:normAutofit/>
          </a:bodyPr>
          <a:lstStyle/>
          <a:p>
            <a:pPr algn="l"/>
            <a:r>
              <a:rPr lang="tr-TR" sz="3200" dirty="0" err="1">
                <a:solidFill>
                  <a:srgbClr val="00B050"/>
                </a:solidFill>
              </a:rPr>
              <a:t>Ovarium</a:t>
            </a:r>
            <a:r>
              <a:rPr lang="tr-TR" sz="3200" dirty="0">
                <a:solidFill>
                  <a:srgbClr val="00B050"/>
                </a:solidFill>
              </a:rPr>
              <a:t> (kadın seks) hormonları</a:t>
            </a:r>
          </a:p>
        </p:txBody>
      </p:sp>
      <p:sp>
        <p:nvSpPr>
          <p:cNvPr id="3" name="İçerik Yer Tutucusu 2"/>
          <p:cNvSpPr>
            <a:spLocks noGrp="1"/>
          </p:cNvSpPr>
          <p:nvPr>
            <p:ph idx="1"/>
          </p:nvPr>
        </p:nvSpPr>
        <p:spPr>
          <a:xfrm>
            <a:off x="254000" y="1107440"/>
            <a:ext cx="8666480" cy="5344160"/>
          </a:xfrm>
        </p:spPr>
        <p:txBody>
          <a:bodyPr>
            <a:normAutofit fontScale="92500" lnSpcReduction="10000"/>
          </a:bodyPr>
          <a:lstStyle/>
          <a:p>
            <a:r>
              <a:rPr lang="tr-TR" dirty="0"/>
              <a:t>Kadın bezi olan </a:t>
            </a:r>
            <a:r>
              <a:rPr lang="tr-TR" dirty="0" err="1"/>
              <a:t>ovariumlar</a:t>
            </a:r>
            <a:r>
              <a:rPr lang="tr-TR" dirty="0"/>
              <a:t> (</a:t>
            </a:r>
            <a:r>
              <a:rPr lang="tr-TR" dirty="0" err="1"/>
              <a:t>ovaryum</a:t>
            </a:r>
            <a:r>
              <a:rPr lang="tr-TR" dirty="0"/>
              <a:t>), küçük </a:t>
            </a:r>
            <a:r>
              <a:rPr lang="tr-TR" dirty="0" err="1"/>
              <a:t>pelvisin</a:t>
            </a:r>
            <a:r>
              <a:rPr lang="tr-TR" dirty="0"/>
              <a:t> yan duvarlarında kendine ait çukurda bulunur</a:t>
            </a:r>
            <a:r>
              <a:rPr lang="tr-TR" dirty="0" smtClean="0"/>
              <a:t>.</a:t>
            </a:r>
          </a:p>
          <a:p>
            <a:endParaRPr lang="tr-TR" dirty="0" smtClean="0"/>
          </a:p>
          <a:p>
            <a:r>
              <a:rPr lang="tr-TR" dirty="0" smtClean="0"/>
              <a:t>Sağlı </a:t>
            </a:r>
            <a:r>
              <a:rPr lang="tr-TR" dirty="0"/>
              <a:t>sollu iki adet olup yaklaşık 4–6 gram kadardır. </a:t>
            </a:r>
            <a:endParaRPr lang="tr-TR" dirty="0" smtClean="0"/>
          </a:p>
          <a:p>
            <a:endParaRPr lang="tr-TR" dirty="0" smtClean="0"/>
          </a:p>
          <a:p>
            <a:r>
              <a:rPr lang="tr-TR" dirty="0" err="1" smtClean="0"/>
              <a:t>Ovaryumlar</a:t>
            </a:r>
            <a:r>
              <a:rPr lang="tr-TR" dirty="0" smtClean="0"/>
              <a:t> </a:t>
            </a:r>
            <a:r>
              <a:rPr lang="tr-TR" dirty="0" err="1"/>
              <a:t>ovumu</a:t>
            </a:r>
            <a:r>
              <a:rPr lang="tr-TR" dirty="0"/>
              <a:t> (kadın üreme hücresi) meydana getirme görevinin yanında östrojen (östrojen) ve </a:t>
            </a:r>
            <a:r>
              <a:rPr lang="tr-TR" dirty="0" err="1"/>
              <a:t>progesteron</a:t>
            </a:r>
            <a:r>
              <a:rPr lang="tr-TR" dirty="0"/>
              <a:t> hormonlarını da salgılar. </a:t>
            </a:r>
            <a:endParaRPr lang="tr-TR" dirty="0" smtClean="0"/>
          </a:p>
          <a:p>
            <a:pPr marL="0" indent="0">
              <a:buNone/>
            </a:pPr>
            <a:endParaRPr lang="tr-TR" dirty="0" smtClean="0"/>
          </a:p>
          <a:p>
            <a:r>
              <a:rPr lang="tr-TR" dirty="0" smtClean="0"/>
              <a:t>Bu </a:t>
            </a:r>
            <a:r>
              <a:rPr lang="tr-TR" dirty="0"/>
              <a:t>hormonlar hipofiz ön lobundan salgılanan FSH ve LH hormonlarının denetimi altındadır.</a:t>
            </a:r>
          </a:p>
        </p:txBody>
      </p:sp>
    </p:spTree>
    <p:extLst>
      <p:ext uri="{BB962C8B-B14F-4D97-AF65-F5344CB8AC3E}">
        <p14:creationId xmlns:p14="http://schemas.microsoft.com/office/powerpoint/2010/main" val="3577658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29602"/>
          </a:xfrm>
        </p:spPr>
        <p:txBody>
          <a:bodyPr>
            <a:normAutofit/>
          </a:bodyPr>
          <a:lstStyle/>
          <a:p>
            <a:pPr algn="l"/>
            <a:r>
              <a:rPr lang="tr-TR" sz="3200" b="1" dirty="0">
                <a:solidFill>
                  <a:srgbClr val="00B050"/>
                </a:solidFill>
              </a:rPr>
              <a:t>Östrojen hormonu </a:t>
            </a:r>
            <a:r>
              <a:rPr lang="tr-TR" sz="3200" b="1" dirty="0" smtClean="0">
                <a:solidFill>
                  <a:srgbClr val="00B050"/>
                </a:solidFill>
              </a:rPr>
              <a:t>görevleri</a:t>
            </a:r>
            <a:endParaRPr lang="tr-TR" sz="3200" b="1" dirty="0">
              <a:solidFill>
                <a:srgbClr val="00B050"/>
              </a:solidFill>
            </a:endParaRPr>
          </a:p>
        </p:txBody>
      </p:sp>
      <p:sp>
        <p:nvSpPr>
          <p:cNvPr id="3" name="İçerik Yer Tutucusu 2"/>
          <p:cNvSpPr>
            <a:spLocks noGrp="1"/>
          </p:cNvSpPr>
          <p:nvPr>
            <p:ph idx="1"/>
          </p:nvPr>
        </p:nvSpPr>
        <p:spPr>
          <a:xfrm>
            <a:off x="457200" y="1046480"/>
            <a:ext cx="8229600" cy="5079683"/>
          </a:xfrm>
        </p:spPr>
        <p:txBody>
          <a:bodyPr>
            <a:normAutofit fontScale="77500" lnSpcReduction="20000"/>
          </a:bodyPr>
          <a:lstStyle/>
          <a:p>
            <a:r>
              <a:rPr lang="tr-TR" dirty="0" err="1"/>
              <a:t>Menstürasyonun</a:t>
            </a:r>
            <a:r>
              <a:rPr lang="tr-TR" dirty="0"/>
              <a:t> (adet kanaması) fizyolojik olarak düzenlenmesini sağlar. </a:t>
            </a:r>
            <a:r>
              <a:rPr lang="tr-TR" dirty="0" err="1"/>
              <a:t>Fallop</a:t>
            </a:r>
            <a:r>
              <a:rPr lang="tr-TR" dirty="0"/>
              <a:t> tüplerinin, </a:t>
            </a:r>
            <a:r>
              <a:rPr lang="tr-TR" dirty="0" err="1"/>
              <a:t>uterus</a:t>
            </a:r>
            <a:r>
              <a:rPr lang="tr-TR" dirty="0"/>
              <a:t> ve dış </a:t>
            </a:r>
            <a:r>
              <a:rPr lang="tr-TR" dirty="0" err="1"/>
              <a:t>genital</a:t>
            </a:r>
            <a:r>
              <a:rPr lang="tr-TR" dirty="0"/>
              <a:t> organların büyümesini sağlar</a:t>
            </a:r>
            <a:r>
              <a:rPr lang="tr-TR" dirty="0" smtClean="0"/>
              <a:t>.</a:t>
            </a:r>
          </a:p>
          <a:p>
            <a:endParaRPr lang="tr-TR" dirty="0"/>
          </a:p>
          <a:p>
            <a:r>
              <a:rPr lang="tr-TR" dirty="0"/>
              <a:t>Memede yağ toplanmasını, bağ dokusu kitlesinin artmasını ve süt bezlerinin kanallarının </a:t>
            </a:r>
            <a:r>
              <a:rPr lang="tr-TR" dirty="0" smtClean="0"/>
              <a:t>oluşmasını sağlar</a:t>
            </a:r>
            <a:r>
              <a:rPr lang="tr-TR" dirty="0"/>
              <a:t>.</a:t>
            </a:r>
          </a:p>
          <a:p>
            <a:endParaRPr lang="tr-TR" dirty="0"/>
          </a:p>
          <a:p>
            <a:r>
              <a:rPr lang="tr-TR" dirty="0"/>
              <a:t>Östrojen kemiklerin büyüme faaliyetlerini hızlandırır. Bu sebeple ergenlik döneminde kızlarda </a:t>
            </a:r>
            <a:r>
              <a:rPr lang="tr-TR" dirty="0" smtClean="0"/>
              <a:t>hızlı büyümeye </a:t>
            </a:r>
            <a:r>
              <a:rPr lang="tr-TR" dirty="0"/>
              <a:t>sebep olur.</a:t>
            </a:r>
          </a:p>
          <a:p>
            <a:endParaRPr lang="tr-TR" dirty="0"/>
          </a:p>
          <a:p>
            <a:r>
              <a:rPr lang="tr-TR" dirty="0"/>
              <a:t>Metabolizmayı  hızlandırırken  deri  altı  dokusunda,  kalça  ve  uyluklarda  yağ  birikmesini  ve  </a:t>
            </a:r>
            <a:r>
              <a:rPr lang="tr-TR" dirty="0" smtClean="0"/>
              <a:t>kadın vücudunda </a:t>
            </a:r>
            <a:r>
              <a:rPr lang="tr-TR" dirty="0"/>
              <a:t>karakteristik görünümün oluşmasını sağlar.</a:t>
            </a:r>
          </a:p>
          <a:p>
            <a:endParaRPr lang="tr-TR" dirty="0"/>
          </a:p>
        </p:txBody>
      </p:sp>
    </p:spTree>
    <p:extLst>
      <p:ext uri="{BB962C8B-B14F-4D97-AF65-F5344CB8AC3E}">
        <p14:creationId xmlns:p14="http://schemas.microsoft.com/office/powerpoint/2010/main" val="171631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78840"/>
            <a:ext cx="8229600" cy="5491480"/>
          </a:xfrm>
        </p:spPr>
        <p:txBody>
          <a:bodyPr>
            <a:normAutofit fontScale="85000" lnSpcReduction="20000"/>
          </a:bodyPr>
          <a:lstStyle/>
          <a:p>
            <a:r>
              <a:rPr lang="tr-TR" sz="3800" b="1" dirty="0" smtClean="0">
                <a:solidFill>
                  <a:srgbClr val="FF0000"/>
                </a:solidFill>
              </a:rPr>
              <a:t>Endokrin (İç Salgı) Bezleri</a:t>
            </a:r>
          </a:p>
          <a:p>
            <a:pPr marL="0" indent="0">
              <a:buNone/>
            </a:pPr>
            <a:endParaRPr lang="tr-TR" b="1" dirty="0" smtClean="0">
              <a:solidFill>
                <a:srgbClr val="FF0000"/>
              </a:solidFill>
            </a:endParaRPr>
          </a:p>
          <a:p>
            <a:r>
              <a:rPr lang="tr-TR" dirty="0" smtClean="0"/>
              <a:t>Salgılarını </a:t>
            </a:r>
            <a:r>
              <a:rPr lang="tr-TR" dirty="0"/>
              <a:t>bir kanala ihtiyaç duymadan direkt olarak kana veren bezlere endokrin bezler (iç salgı bezler) denir</a:t>
            </a:r>
            <a:r>
              <a:rPr lang="tr-TR" dirty="0" smtClean="0"/>
              <a:t>.</a:t>
            </a:r>
          </a:p>
          <a:p>
            <a:endParaRPr lang="tr-TR" dirty="0" smtClean="0"/>
          </a:p>
          <a:p>
            <a:r>
              <a:rPr lang="tr-TR" dirty="0" smtClean="0"/>
              <a:t>Ekzokrin </a:t>
            </a:r>
            <a:r>
              <a:rPr lang="tr-TR" dirty="0"/>
              <a:t>(dış salgı) bezler ise salgılarını bir kanal aracılığı ile vücut boşluğuna bırakan bezlerdir</a:t>
            </a:r>
            <a:r>
              <a:rPr lang="tr-TR" dirty="0" smtClean="0"/>
              <a:t>.</a:t>
            </a:r>
          </a:p>
          <a:p>
            <a:endParaRPr lang="tr-TR" dirty="0" smtClean="0"/>
          </a:p>
          <a:p>
            <a:r>
              <a:rPr lang="tr-TR" dirty="0"/>
              <a:t>İç  salgı  bezleri;  çok  sayıda  damar,  sinir  ve  salgı  epiteli  hücrelerinden  oluşur.  </a:t>
            </a:r>
            <a:endParaRPr lang="tr-TR" dirty="0" smtClean="0"/>
          </a:p>
          <a:p>
            <a:endParaRPr lang="tr-TR" dirty="0" smtClean="0"/>
          </a:p>
          <a:p>
            <a:r>
              <a:rPr lang="tr-TR" dirty="0" smtClean="0"/>
              <a:t>İç  </a:t>
            </a:r>
            <a:r>
              <a:rPr lang="tr-TR" dirty="0"/>
              <a:t>salgı  bezlerini oluşturan hücreler salgı (</a:t>
            </a:r>
            <a:r>
              <a:rPr lang="tr-TR" b="1" dirty="0"/>
              <a:t>hormon</a:t>
            </a:r>
            <a:r>
              <a:rPr lang="tr-TR" dirty="0"/>
              <a:t>) üretir. </a:t>
            </a:r>
          </a:p>
        </p:txBody>
      </p:sp>
    </p:spTree>
    <p:extLst>
      <p:ext uri="{BB962C8B-B14F-4D97-AF65-F5344CB8AC3E}">
        <p14:creationId xmlns:p14="http://schemas.microsoft.com/office/powerpoint/2010/main" val="26108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51522"/>
          </a:xfrm>
        </p:spPr>
        <p:txBody>
          <a:bodyPr>
            <a:normAutofit/>
          </a:bodyPr>
          <a:lstStyle/>
          <a:p>
            <a:pPr algn="l"/>
            <a:r>
              <a:rPr lang="tr-TR" sz="3200" b="1" dirty="0" err="1">
                <a:solidFill>
                  <a:srgbClr val="00B050"/>
                </a:solidFill>
              </a:rPr>
              <a:t>Progesteron</a:t>
            </a:r>
            <a:r>
              <a:rPr lang="tr-TR" sz="3200" b="1" dirty="0">
                <a:solidFill>
                  <a:srgbClr val="00B050"/>
                </a:solidFill>
              </a:rPr>
              <a:t> hormonu görevleri</a:t>
            </a:r>
          </a:p>
        </p:txBody>
      </p:sp>
      <p:sp>
        <p:nvSpPr>
          <p:cNvPr id="3" name="İçerik Yer Tutucusu 2"/>
          <p:cNvSpPr>
            <a:spLocks noGrp="1"/>
          </p:cNvSpPr>
          <p:nvPr>
            <p:ph idx="1"/>
          </p:nvPr>
        </p:nvSpPr>
        <p:spPr>
          <a:xfrm>
            <a:off x="457200" y="1148080"/>
            <a:ext cx="8331200" cy="5293360"/>
          </a:xfrm>
        </p:spPr>
        <p:txBody>
          <a:bodyPr>
            <a:normAutofit fontScale="92500" lnSpcReduction="20000"/>
          </a:bodyPr>
          <a:lstStyle/>
          <a:p>
            <a:r>
              <a:rPr lang="tr-TR" dirty="0" err="1"/>
              <a:t>Progesteron</a:t>
            </a:r>
            <a:r>
              <a:rPr lang="tr-TR" dirty="0"/>
              <a:t> hormonu, kadında ikincil seks karakterlerinin (meme gelişimi, kalça genişlemesi, </a:t>
            </a:r>
            <a:r>
              <a:rPr lang="tr-TR" dirty="0" smtClean="0"/>
              <a:t>sesin incelmesi </a:t>
            </a:r>
            <a:r>
              <a:rPr lang="tr-TR" dirty="0"/>
              <a:t>sakal bıyık çıkmaması) gelişmesini sağlar.</a:t>
            </a:r>
          </a:p>
          <a:p>
            <a:endParaRPr lang="tr-TR" dirty="0"/>
          </a:p>
          <a:p>
            <a:r>
              <a:rPr lang="tr-TR" dirty="0"/>
              <a:t>Cinsel </a:t>
            </a:r>
            <a:r>
              <a:rPr lang="tr-TR" dirty="0" err="1"/>
              <a:t>siklusun</a:t>
            </a:r>
            <a:r>
              <a:rPr lang="tr-TR" dirty="0"/>
              <a:t> ikinci yarısında rahim duvarının en iç tabasının kalınlaşmasını ve buradaki </a:t>
            </a:r>
            <a:r>
              <a:rPr lang="tr-TR" dirty="0" smtClean="0"/>
              <a:t>salgılarla ilgili </a:t>
            </a:r>
            <a:r>
              <a:rPr lang="tr-TR" dirty="0"/>
              <a:t>değişiklikleri başlatarak rahmin döllenmiş yumurtanın tutunmasını hazırlamaktır.</a:t>
            </a:r>
          </a:p>
          <a:p>
            <a:endParaRPr lang="tr-TR" dirty="0"/>
          </a:p>
          <a:p>
            <a:r>
              <a:rPr lang="tr-TR" dirty="0"/>
              <a:t>Rahim hareketlerini yavaşlatarak döllenmiş yumurtanın atılımını engeller, beslenmesini sağlar. Memelerde süt bezlerinin gelişmesini sağlar.</a:t>
            </a:r>
          </a:p>
          <a:p>
            <a:endParaRPr lang="tr-TR" dirty="0"/>
          </a:p>
        </p:txBody>
      </p:sp>
    </p:spTree>
    <p:extLst>
      <p:ext uri="{BB962C8B-B14F-4D97-AF65-F5344CB8AC3E}">
        <p14:creationId xmlns:p14="http://schemas.microsoft.com/office/powerpoint/2010/main" val="2102936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2080"/>
            <a:ext cx="8229600" cy="731520"/>
          </a:xfrm>
        </p:spPr>
        <p:txBody>
          <a:bodyPr>
            <a:normAutofit fontScale="90000"/>
          </a:bodyPr>
          <a:lstStyle/>
          <a:p>
            <a:r>
              <a:rPr lang="tr-TR" sz="2400" b="1" dirty="0">
                <a:solidFill>
                  <a:srgbClr val="C00000"/>
                </a:solidFill>
              </a:rPr>
              <a:t>ENDOKRİN SİSTEMLE İLE İLGİLİ ANATOMİK, SEMPTOM, LABORATUVAR, TANI VE CERRAHİ </a:t>
            </a:r>
            <a:r>
              <a:rPr lang="tr-TR" sz="2400" b="1" dirty="0" smtClean="0">
                <a:solidFill>
                  <a:srgbClr val="C00000"/>
                </a:solidFill>
              </a:rPr>
              <a:t>TERİMLER-ÖZET</a:t>
            </a:r>
            <a:endParaRPr lang="tr-TR" sz="2400" b="1" dirty="0">
              <a:solidFill>
                <a:srgbClr val="C00000"/>
              </a:solidFill>
            </a:endParaRPr>
          </a:p>
        </p:txBody>
      </p:sp>
      <p:sp>
        <p:nvSpPr>
          <p:cNvPr id="3" name="İçerik Yer Tutucusu 2"/>
          <p:cNvSpPr>
            <a:spLocks noGrp="1"/>
          </p:cNvSpPr>
          <p:nvPr>
            <p:ph idx="1"/>
          </p:nvPr>
        </p:nvSpPr>
        <p:spPr>
          <a:xfrm>
            <a:off x="223520" y="1066800"/>
            <a:ext cx="8788400" cy="5689600"/>
          </a:xfrm>
        </p:spPr>
        <p:txBody>
          <a:bodyPr>
            <a:normAutofit fontScale="32500" lnSpcReduction="20000"/>
          </a:bodyPr>
          <a:lstStyle/>
          <a:p>
            <a:r>
              <a:rPr lang="tr-TR" sz="4300" b="1" dirty="0" err="1"/>
              <a:t>Glandula</a:t>
            </a:r>
            <a:r>
              <a:rPr lang="tr-TR" sz="4300" b="1" dirty="0"/>
              <a:t> </a:t>
            </a:r>
            <a:r>
              <a:rPr lang="tr-TR" sz="4300" b="1" dirty="0" err="1"/>
              <a:t>endokrina</a:t>
            </a:r>
            <a:r>
              <a:rPr lang="tr-TR" sz="4300" b="1" dirty="0"/>
              <a:t>: </a:t>
            </a:r>
            <a:r>
              <a:rPr lang="tr-TR" sz="4300" dirty="0"/>
              <a:t>Endokrin sistem</a:t>
            </a:r>
          </a:p>
          <a:p>
            <a:endParaRPr lang="tr-TR" sz="4300" dirty="0"/>
          </a:p>
          <a:p>
            <a:r>
              <a:rPr lang="tr-TR" sz="4300" b="1" dirty="0" err="1"/>
              <a:t>Pitüiter</a:t>
            </a:r>
            <a:r>
              <a:rPr lang="tr-TR" sz="4300" b="1" dirty="0"/>
              <a:t> </a:t>
            </a:r>
            <a:r>
              <a:rPr lang="tr-TR" sz="4300" b="1" dirty="0" err="1"/>
              <a:t>gland</a:t>
            </a:r>
            <a:r>
              <a:rPr lang="tr-TR" sz="4300" b="1" dirty="0"/>
              <a:t> /hipofiz:</a:t>
            </a:r>
            <a:r>
              <a:rPr lang="tr-TR" sz="4300" dirty="0"/>
              <a:t> Hipofiz bezi. Kafatası içinde beynin alt yüzünde, </a:t>
            </a:r>
            <a:r>
              <a:rPr lang="tr-TR" sz="4300" dirty="0" err="1"/>
              <a:t>hipotalamusa</a:t>
            </a:r>
            <a:r>
              <a:rPr lang="tr-TR" sz="4300" dirty="0"/>
              <a:t> bağlı iç </a:t>
            </a:r>
            <a:r>
              <a:rPr lang="tr-TR" sz="4300" dirty="0" smtClean="0"/>
              <a:t>salgı bezi</a:t>
            </a:r>
            <a:r>
              <a:rPr lang="tr-TR" sz="4300" dirty="0"/>
              <a:t>.</a:t>
            </a:r>
          </a:p>
          <a:p>
            <a:endParaRPr lang="tr-TR" sz="4300" dirty="0"/>
          </a:p>
          <a:p>
            <a:r>
              <a:rPr lang="tr-TR" sz="4300" b="1" dirty="0" err="1"/>
              <a:t>Adenohipofiz</a:t>
            </a:r>
            <a:r>
              <a:rPr lang="tr-TR" sz="4300" b="1" dirty="0"/>
              <a:t>;</a:t>
            </a:r>
            <a:r>
              <a:rPr lang="tr-TR" sz="4300" dirty="0"/>
              <a:t> Hipofiz bezinin ön lobu </a:t>
            </a:r>
            <a:endParaRPr lang="tr-TR" sz="4300" dirty="0" smtClean="0"/>
          </a:p>
          <a:p>
            <a:endParaRPr lang="tr-TR" sz="4300" dirty="0" smtClean="0"/>
          </a:p>
          <a:p>
            <a:r>
              <a:rPr lang="tr-TR" sz="4300" b="1" dirty="0" err="1" smtClean="0"/>
              <a:t>Nörohipofiz</a:t>
            </a:r>
            <a:r>
              <a:rPr lang="tr-TR" sz="4300" b="1" dirty="0"/>
              <a:t>; </a:t>
            </a:r>
            <a:r>
              <a:rPr lang="tr-TR" sz="4300" dirty="0"/>
              <a:t>Hipofiz bezinin arka </a:t>
            </a:r>
            <a:r>
              <a:rPr lang="tr-TR" sz="4300" dirty="0" smtClean="0"/>
              <a:t>lobu</a:t>
            </a:r>
          </a:p>
          <a:p>
            <a:endParaRPr lang="tr-TR" sz="4300" dirty="0"/>
          </a:p>
          <a:p>
            <a:r>
              <a:rPr lang="tr-TR" sz="4300" b="1" dirty="0" err="1"/>
              <a:t>Korpus</a:t>
            </a:r>
            <a:r>
              <a:rPr lang="tr-TR" sz="4300" b="1" dirty="0"/>
              <a:t> </a:t>
            </a:r>
            <a:r>
              <a:rPr lang="tr-TR" sz="4300" b="1" dirty="0" err="1"/>
              <a:t>pineal</a:t>
            </a:r>
            <a:r>
              <a:rPr lang="tr-TR" sz="4300" b="1" dirty="0"/>
              <a:t>- </a:t>
            </a:r>
            <a:r>
              <a:rPr lang="tr-TR" sz="4300" b="1" dirty="0" err="1"/>
              <a:t>korpus</a:t>
            </a:r>
            <a:r>
              <a:rPr lang="tr-TR" sz="4300" b="1" dirty="0"/>
              <a:t> </a:t>
            </a:r>
            <a:r>
              <a:rPr lang="tr-TR" sz="4300" b="1" dirty="0" err="1"/>
              <a:t>pinealis</a:t>
            </a:r>
            <a:r>
              <a:rPr lang="tr-TR" sz="4300" b="1" dirty="0"/>
              <a:t> /</a:t>
            </a:r>
            <a:r>
              <a:rPr lang="tr-TR" sz="4300" b="1" dirty="0" err="1"/>
              <a:t>epifiz</a:t>
            </a:r>
            <a:r>
              <a:rPr lang="tr-TR" sz="4300" b="1" dirty="0"/>
              <a:t> </a:t>
            </a:r>
            <a:r>
              <a:rPr lang="tr-TR" sz="4300" b="1" dirty="0" err="1"/>
              <a:t>serebri</a:t>
            </a:r>
            <a:r>
              <a:rPr lang="tr-TR" sz="4300" b="1" dirty="0"/>
              <a:t>, </a:t>
            </a:r>
            <a:r>
              <a:rPr lang="tr-TR" sz="4300" b="1" dirty="0" err="1"/>
              <a:t>Epifiz</a:t>
            </a:r>
            <a:r>
              <a:rPr lang="tr-TR" sz="4300" b="1" dirty="0"/>
              <a:t> bezi;   </a:t>
            </a:r>
            <a:r>
              <a:rPr lang="tr-TR" sz="4300" dirty="0"/>
              <a:t>Beyinde arka tarafta küçük </a:t>
            </a:r>
            <a:r>
              <a:rPr lang="tr-TR" sz="4300" dirty="0" smtClean="0"/>
              <a:t>kabartı (çam </a:t>
            </a:r>
            <a:r>
              <a:rPr lang="tr-TR" sz="4300" dirty="0"/>
              <a:t>kozalağı </a:t>
            </a:r>
            <a:r>
              <a:rPr lang="tr-TR" sz="4300" dirty="0" smtClean="0"/>
              <a:t>şeklinde</a:t>
            </a:r>
            <a:r>
              <a:rPr lang="tr-TR" sz="4300" dirty="0"/>
              <a:t>) hâlinde bulunan bez.</a:t>
            </a:r>
          </a:p>
          <a:p>
            <a:pPr marL="0" indent="0">
              <a:buNone/>
            </a:pPr>
            <a:endParaRPr lang="tr-TR" sz="4300" dirty="0"/>
          </a:p>
          <a:p>
            <a:r>
              <a:rPr lang="tr-TR" sz="4300" b="1" dirty="0" err="1"/>
              <a:t>Glandula</a:t>
            </a:r>
            <a:r>
              <a:rPr lang="tr-TR" sz="4300" b="1" dirty="0"/>
              <a:t>  </a:t>
            </a:r>
            <a:r>
              <a:rPr lang="tr-TR" sz="4300" b="1" dirty="0" err="1"/>
              <a:t>paratiroid</a:t>
            </a:r>
            <a:r>
              <a:rPr lang="tr-TR" sz="4300" b="1" dirty="0"/>
              <a:t>,  paratiroit  bezleri;  </a:t>
            </a:r>
            <a:r>
              <a:rPr lang="tr-TR" sz="4300" dirty="0"/>
              <a:t>Tiroit  bezinin  arkasında  bulunan  </a:t>
            </a:r>
            <a:r>
              <a:rPr lang="tr-TR" sz="4300" dirty="0" err="1"/>
              <a:t>paratiroid</a:t>
            </a:r>
            <a:r>
              <a:rPr lang="tr-TR" sz="4300" dirty="0"/>
              <a:t>  </a:t>
            </a:r>
            <a:r>
              <a:rPr lang="tr-TR" sz="4300" dirty="0" smtClean="0"/>
              <a:t>hormonu (</a:t>
            </a:r>
            <a:r>
              <a:rPr lang="tr-TR" sz="4300" dirty="0" err="1" smtClean="0"/>
              <a:t>parathormon</a:t>
            </a:r>
            <a:r>
              <a:rPr lang="tr-TR" sz="4300" dirty="0" smtClean="0"/>
              <a:t>)nu </a:t>
            </a:r>
            <a:r>
              <a:rPr lang="tr-TR" sz="4300" dirty="0"/>
              <a:t>salgılayan dört küçük bezin tümü.</a:t>
            </a:r>
          </a:p>
          <a:p>
            <a:endParaRPr lang="tr-TR" sz="4300" dirty="0"/>
          </a:p>
          <a:p>
            <a:r>
              <a:rPr lang="tr-TR" sz="4300" b="1" dirty="0" err="1"/>
              <a:t>Gland</a:t>
            </a:r>
            <a:r>
              <a:rPr lang="tr-TR" sz="4300" b="1" dirty="0"/>
              <a:t> </a:t>
            </a:r>
            <a:r>
              <a:rPr lang="tr-TR" sz="4300" b="1" dirty="0" err="1"/>
              <a:t>suprarenalis</a:t>
            </a:r>
            <a:r>
              <a:rPr lang="tr-TR" sz="4300" b="1" dirty="0"/>
              <a:t>/ </a:t>
            </a:r>
            <a:r>
              <a:rPr lang="tr-TR" sz="4300" b="1" dirty="0" err="1"/>
              <a:t>suprarenal</a:t>
            </a:r>
            <a:r>
              <a:rPr lang="tr-TR" sz="4300" b="1" dirty="0"/>
              <a:t> </a:t>
            </a:r>
            <a:r>
              <a:rPr lang="tr-TR" sz="4300" b="1" dirty="0" err="1"/>
              <a:t>gland</a:t>
            </a:r>
            <a:r>
              <a:rPr lang="tr-TR" sz="4300" b="1" dirty="0"/>
              <a:t>, Böbrek üstü bezi. </a:t>
            </a:r>
            <a:r>
              <a:rPr lang="tr-TR" sz="4300" dirty="0"/>
              <a:t>Böbreğin üst ucu üzerinde yerleşmiş </a:t>
            </a:r>
            <a:r>
              <a:rPr lang="tr-TR" sz="4300" dirty="0" smtClean="0"/>
              <a:t>iç salgı </a:t>
            </a:r>
            <a:r>
              <a:rPr lang="tr-TR" sz="4300" dirty="0"/>
              <a:t>bezi. Adrenal bez. </a:t>
            </a:r>
            <a:r>
              <a:rPr lang="tr-TR" sz="4300" dirty="0" err="1"/>
              <a:t>Suprarenal</a:t>
            </a:r>
            <a:r>
              <a:rPr lang="tr-TR" sz="4300" dirty="0"/>
              <a:t> bez.</a:t>
            </a:r>
          </a:p>
          <a:p>
            <a:endParaRPr lang="tr-TR" sz="4300" dirty="0"/>
          </a:p>
          <a:p>
            <a:r>
              <a:rPr lang="tr-TR" sz="4300" b="1" dirty="0"/>
              <a:t>Tiroit/ </a:t>
            </a:r>
            <a:r>
              <a:rPr lang="tr-TR" sz="4300" b="1" dirty="0" err="1"/>
              <a:t>tiroid</a:t>
            </a:r>
            <a:r>
              <a:rPr lang="tr-TR" sz="4300" b="1" dirty="0"/>
              <a:t> </a:t>
            </a:r>
            <a:r>
              <a:rPr lang="tr-TR" sz="4300" b="1" dirty="0" err="1"/>
              <a:t>gland</a:t>
            </a:r>
            <a:r>
              <a:rPr lang="tr-TR" sz="4300" b="1" dirty="0"/>
              <a:t>/ </a:t>
            </a:r>
            <a:r>
              <a:rPr lang="tr-TR" sz="4300" b="1" dirty="0" err="1"/>
              <a:t>gland</a:t>
            </a:r>
            <a:r>
              <a:rPr lang="tr-TR" sz="4300" b="1" dirty="0"/>
              <a:t> </a:t>
            </a:r>
            <a:r>
              <a:rPr lang="tr-TR" sz="4300" b="1" dirty="0" err="1" smtClean="0"/>
              <a:t>tiroidea</a:t>
            </a:r>
            <a:r>
              <a:rPr lang="tr-TR" sz="4300" b="1" dirty="0" smtClean="0"/>
              <a:t>: </a:t>
            </a:r>
            <a:r>
              <a:rPr lang="tr-TR" sz="4300" dirty="0" err="1"/>
              <a:t>Tiroid</a:t>
            </a:r>
            <a:r>
              <a:rPr lang="tr-TR" sz="4300" dirty="0"/>
              <a:t> bezi.</a:t>
            </a:r>
          </a:p>
          <a:p>
            <a:endParaRPr lang="tr-TR" sz="4300" dirty="0"/>
          </a:p>
          <a:p>
            <a:r>
              <a:rPr lang="tr-TR" sz="4300" b="1" dirty="0" err="1"/>
              <a:t>Timus</a:t>
            </a:r>
            <a:r>
              <a:rPr lang="tr-TR" sz="4300" b="1" dirty="0"/>
              <a:t> </a:t>
            </a:r>
            <a:r>
              <a:rPr lang="tr-TR" sz="4300" b="1" dirty="0" err="1" smtClean="0"/>
              <a:t>bezi:</a:t>
            </a:r>
            <a:r>
              <a:rPr lang="tr-TR" sz="4300" dirty="0" err="1" smtClean="0"/>
              <a:t>Timus</a:t>
            </a:r>
            <a:r>
              <a:rPr lang="tr-TR" sz="4300" dirty="0"/>
              <a:t>, endokrin bir bez olmasının yanı sıra </a:t>
            </a:r>
            <a:r>
              <a:rPr lang="tr-TR" sz="4300" dirty="0" err="1"/>
              <a:t>lenfoid</a:t>
            </a:r>
            <a:r>
              <a:rPr lang="tr-TR" sz="4300" dirty="0"/>
              <a:t> sistemin santral organlarından biridir.</a:t>
            </a:r>
          </a:p>
          <a:p>
            <a:endParaRPr lang="tr-TR" sz="4300" dirty="0"/>
          </a:p>
          <a:p>
            <a:r>
              <a:rPr lang="tr-TR" sz="4300" b="1" dirty="0"/>
              <a:t>Pankreas: </a:t>
            </a:r>
            <a:r>
              <a:rPr lang="tr-TR" sz="4300" dirty="0"/>
              <a:t>Midenin arkasında, </a:t>
            </a:r>
            <a:r>
              <a:rPr lang="tr-TR" sz="4300" dirty="0" err="1"/>
              <a:t>duodenum</a:t>
            </a:r>
            <a:r>
              <a:rPr lang="tr-TR" sz="4300" dirty="0"/>
              <a:t> ile dalak arasında yer alan organ.</a:t>
            </a:r>
          </a:p>
          <a:p>
            <a:endParaRPr lang="tr-TR" sz="4300" dirty="0"/>
          </a:p>
          <a:p>
            <a:r>
              <a:rPr lang="tr-TR" sz="4300" b="1" dirty="0" err="1"/>
              <a:t>Langerhans</a:t>
            </a:r>
            <a:r>
              <a:rPr lang="tr-TR" sz="4300" b="1" dirty="0"/>
              <a:t> </a:t>
            </a:r>
            <a:r>
              <a:rPr lang="tr-TR" sz="4300" b="1" dirty="0" err="1"/>
              <a:t>izland</a:t>
            </a:r>
            <a:r>
              <a:rPr lang="tr-TR" sz="4300" b="1" dirty="0"/>
              <a:t>/ </a:t>
            </a:r>
            <a:r>
              <a:rPr lang="tr-TR" sz="4300" b="1" dirty="0" err="1"/>
              <a:t>langerhans</a:t>
            </a:r>
            <a:r>
              <a:rPr lang="tr-TR" sz="4300" b="1" dirty="0"/>
              <a:t> adacıkları: </a:t>
            </a:r>
            <a:r>
              <a:rPr lang="tr-TR" sz="4300" dirty="0"/>
              <a:t>Pankreastaki iç salgı işlevi ile ilgili küçük adacıklar. </a:t>
            </a:r>
            <a:endParaRPr lang="tr-TR" sz="4300" dirty="0" smtClean="0"/>
          </a:p>
          <a:p>
            <a:endParaRPr lang="tr-TR" sz="4300" dirty="0" smtClean="0"/>
          </a:p>
          <a:p>
            <a:r>
              <a:rPr lang="tr-TR" sz="4300" b="1" dirty="0" err="1" smtClean="0"/>
              <a:t>Gonad</a:t>
            </a:r>
            <a:r>
              <a:rPr lang="tr-TR" sz="4300" b="1" dirty="0" smtClean="0"/>
              <a:t> </a:t>
            </a:r>
            <a:r>
              <a:rPr lang="tr-TR" sz="4300" b="1" dirty="0"/>
              <a:t>(</a:t>
            </a:r>
            <a:r>
              <a:rPr lang="tr-TR" sz="4300" b="1" dirty="0" err="1"/>
              <a:t>gonad</a:t>
            </a:r>
            <a:r>
              <a:rPr lang="tr-TR" sz="4300" b="1" dirty="0"/>
              <a:t>): </a:t>
            </a:r>
            <a:r>
              <a:rPr lang="tr-TR" sz="4300" dirty="0"/>
              <a:t>Cinsiyet bezi. Erkekte testis, kadında </a:t>
            </a:r>
            <a:r>
              <a:rPr lang="tr-TR" sz="4300" dirty="0" err="1"/>
              <a:t>ovaryumdur</a:t>
            </a:r>
            <a:r>
              <a:rPr lang="tr-TR" sz="4300" dirty="0"/>
              <a:t>.</a:t>
            </a:r>
          </a:p>
          <a:p>
            <a:endParaRPr lang="tr-TR" dirty="0"/>
          </a:p>
        </p:txBody>
      </p:sp>
    </p:spTree>
    <p:extLst>
      <p:ext uri="{BB962C8B-B14F-4D97-AF65-F5344CB8AC3E}">
        <p14:creationId xmlns:p14="http://schemas.microsoft.com/office/powerpoint/2010/main" val="2966243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0722"/>
          </a:xfrm>
        </p:spPr>
        <p:txBody>
          <a:bodyPr>
            <a:normAutofit/>
          </a:bodyPr>
          <a:lstStyle/>
          <a:p>
            <a:pPr algn="l"/>
            <a:r>
              <a:rPr lang="tr-TR" sz="3200" dirty="0">
                <a:solidFill>
                  <a:schemeClr val="accent6">
                    <a:lumMod val="75000"/>
                  </a:schemeClr>
                </a:solidFill>
              </a:rPr>
              <a:t>Hipofiz Ön Lop Hormonları</a:t>
            </a:r>
          </a:p>
        </p:txBody>
      </p:sp>
      <p:sp>
        <p:nvSpPr>
          <p:cNvPr id="3" name="İçerik Yer Tutucusu 2"/>
          <p:cNvSpPr>
            <a:spLocks noGrp="1"/>
          </p:cNvSpPr>
          <p:nvPr>
            <p:ph idx="1"/>
          </p:nvPr>
        </p:nvSpPr>
        <p:spPr>
          <a:xfrm>
            <a:off x="457200" y="1178560"/>
            <a:ext cx="8229600" cy="4947603"/>
          </a:xfrm>
        </p:spPr>
        <p:txBody>
          <a:bodyPr>
            <a:normAutofit fontScale="70000" lnSpcReduction="20000"/>
          </a:bodyPr>
          <a:lstStyle/>
          <a:p>
            <a:r>
              <a:rPr lang="tr-TR" dirty="0"/>
              <a:t>ACTH-  </a:t>
            </a:r>
            <a:r>
              <a:rPr lang="tr-TR" dirty="0" err="1"/>
              <a:t>adrenokortikotropik</a:t>
            </a:r>
            <a:r>
              <a:rPr lang="tr-TR" dirty="0"/>
              <a:t>  hormon/</a:t>
            </a:r>
            <a:r>
              <a:rPr lang="tr-TR" dirty="0" err="1"/>
              <a:t>adrenokortikal</a:t>
            </a:r>
            <a:r>
              <a:rPr lang="tr-TR" dirty="0"/>
              <a:t>  hormonlar</a:t>
            </a:r>
            <a:r>
              <a:rPr lang="tr-TR" dirty="0" smtClean="0"/>
              <a:t>)</a:t>
            </a:r>
          </a:p>
          <a:p>
            <a:endParaRPr lang="tr-TR" dirty="0"/>
          </a:p>
          <a:p>
            <a:r>
              <a:rPr lang="tr-TR" dirty="0"/>
              <a:t>FSH- </a:t>
            </a:r>
            <a:r>
              <a:rPr lang="tr-TR" dirty="0" err="1"/>
              <a:t>follikül</a:t>
            </a:r>
            <a:r>
              <a:rPr lang="tr-TR" dirty="0"/>
              <a:t> </a:t>
            </a:r>
            <a:r>
              <a:rPr lang="tr-TR" dirty="0" err="1"/>
              <a:t>stimulan</a:t>
            </a:r>
            <a:r>
              <a:rPr lang="tr-TR" dirty="0"/>
              <a:t> hormon; </a:t>
            </a:r>
            <a:r>
              <a:rPr lang="tr-TR" dirty="0" err="1"/>
              <a:t>Follikülleri</a:t>
            </a:r>
            <a:r>
              <a:rPr lang="tr-TR" dirty="0"/>
              <a:t> uyarıcı hormon.</a:t>
            </a:r>
          </a:p>
          <a:p>
            <a:endParaRPr lang="tr-TR" dirty="0"/>
          </a:p>
          <a:p>
            <a:r>
              <a:rPr lang="tr-TR" dirty="0"/>
              <a:t>HGH- </a:t>
            </a:r>
            <a:r>
              <a:rPr lang="tr-TR" dirty="0" err="1"/>
              <a:t>human</a:t>
            </a:r>
            <a:r>
              <a:rPr lang="tr-TR" dirty="0"/>
              <a:t> </a:t>
            </a:r>
            <a:r>
              <a:rPr lang="tr-TR" dirty="0" err="1"/>
              <a:t>growth</a:t>
            </a:r>
            <a:r>
              <a:rPr lang="tr-TR" dirty="0"/>
              <a:t> </a:t>
            </a:r>
            <a:r>
              <a:rPr lang="tr-TR" dirty="0" err="1"/>
              <a:t>hormone</a:t>
            </a:r>
            <a:r>
              <a:rPr lang="tr-TR" dirty="0"/>
              <a:t>/GH; Büyüme ve gelişme </a:t>
            </a:r>
            <a:r>
              <a:rPr lang="tr-TR" dirty="0" smtClean="0"/>
              <a:t>hormonu</a:t>
            </a:r>
            <a:endParaRPr lang="tr-TR" dirty="0"/>
          </a:p>
          <a:p>
            <a:endParaRPr lang="tr-TR" dirty="0"/>
          </a:p>
          <a:p>
            <a:r>
              <a:rPr lang="tr-TR" dirty="0"/>
              <a:t>LH- </a:t>
            </a:r>
            <a:r>
              <a:rPr lang="tr-TR" dirty="0" err="1"/>
              <a:t>Lüteinize</a:t>
            </a:r>
            <a:r>
              <a:rPr lang="tr-TR" dirty="0"/>
              <a:t> edici hormon; Cinsiyet hormonlarının salgılanmasını sağlayan hormon.</a:t>
            </a:r>
          </a:p>
          <a:p>
            <a:endParaRPr lang="tr-TR" dirty="0"/>
          </a:p>
          <a:p>
            <a:r>
              <a:rPr lang="tr-TR" dirty="0" err="1"/>
              <a:t>Prolaktin</a:t>
            </a:r>
            <a:r>
              <a:rPr lang="tr-TR" dirty="0"/>
              <a:t>/ </a:t>
            </a:r>
            <a:r>
              <a:rPr lang="tr-TR" dirty="0" err="1"/>
              <a:t>laktojenik</a:t>
            </a:r>
            <a:r>
              <a:rPr lang="tr-TR" dirty="0"/>
              <a:t> hormon: Süt oluşumunu uyarıcı hormon.</a:t>
            </a:r>
          </a:p>
          <a:p>
            <a:endParaRPr lang="tr-TR" dirty="0"/>
          </a:p>
          <a:p>
            <a:r>
              <a:rPr lang="tr-TR" dirty="0"/>
              <a:t>TSH- </a:t>
            </a:r>
            <a:r>
              <a:rPr lang="tr-TR" dirty="0" err="1"/>
              <a:t>tirotropin</a:t>
            </a:r>
            <a:r>
              <a:rPr lang="tr-TR" dirty="0"/>
              <a:t>/ </a:t>
            </a:r>
            <a:r>
              <a:rPr lang="tr-TR" dirty="0" err="1"/>
              <a:t>tiroid</a:t>
            </a:r>
            <a:r>
              <a:rPr lang="tr-TR" dirty="0"/>
              <a:t> </a:t>
            </a:r>
            <a:r>
              <a:rPr lang="tr-TR" dirty="0" err="1"/>
              <a:t>stimulan</a:t>
            </a:r>
            <a:r>
              <a:rPr lang="tr-TR" dirty="0"/>
              <a:t> hormon: Tiroidi i uyarıcı hormon. </a:t>
            </a:r>
            <a:endParaRPr lang="tr-TR" dirty="0" smtClean="0"/>
          </a:p>
          <a:p>
            <a:endParaRPr lang="tr-TR" dirty="0"/>
          </a:p>
          <a:p>
            <a:r>
              <a:rPr lang="tr-TR" dirty="0"/>
              <a:t>MSH- </a:t>
            </a:r>
            <a:r>
              <a:rPr lang="tr-TR" dirty="0" err="1"/>
              <a:t>melanositleri</a:t>
            </a:r>
            <a:r>
              <a:rPr lang="tr-TR" dirty="0"/>
              <a:t> </a:t>
            </a:r>
            <a:r>
              <a:rPr lang="tr-TR" dirty="0" err="1" smtClean="0"/>
              <a:t>stimule</a:t>
            </a:r>
            <a:r>
              <a:rPr lang="tr-TR" dirty="0" smtClean="0"/>
              <a:t> </a:t>
            </a:r>
            <a:r>
              <a:rPr lang="tr-TR" dirty="0"/>
              <a:t>eden </a:t>
            </a:r>
            <a:r>
              <a:rPr lang="tr-TR" dirty="0" smtClean="0"/>
              <a:t>hormon</a:t>
            </a:r>
            <a:endParaRPr lang="tr-TR" dirty="0"/>
          </a:p>
        </p:txBody>
      </p:sp>
    </p:spTree>
    <p:extLst>
      <p:ext uri="{BB962C8B-B14F-4D97-AF65-F5344CB8AC3E}">
        <p14:creationId xmlns:p14="http://schemas.microsoft.com/office/powerpoint/2010/main" val="298044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4320" y="396558"/>
            <a:ext cx="8636000" cy="761682"/>
          </a:xfrm>
        </p:spPr>
        <p:txBody>
          <a:bodyPr>
            <a:normAutofit/>
          </a:bodyPr>
          <a:lstStyle/>
          <a:p>
            <a:pPr algn="l"/>
            <a:r>
              <a:rPr lang="tr-TR" sz="3200" dirty="0">
                <a:solidFill>
                  <a:schemeClr val="accent6">
                    <a:lumMod val="75000"/>
                  </a:schemeClr>
                </a:solidFill>
              </a:rPr>
              <a:t>Hipofiz Arka Lop Hormonları</a:t>
            </a:r>
          </a:p>
        </p:txBody>
      </p:sp>
      <p:sp>
        <p:nvSpPr>
          <p:cNvPr id="3" name="İçerik Yer Tutucusu 2"/>
          <p:cNvSpPr>
            <a:spLocks noGrp="1"/>
          </p:cNvSpPr>
          <p:nvPr>
            <p:ph idx="1"/>
          </p:nvPr>
        </p:nvSpPr>
        <p:spPr>
          <a:xfrm>
            <a:off x="274320" y="1493520"/>
            <a:ext cx="8524240" cy="4815523"/>
          </a:xfrm>
        </p:spPr>
        <p:txBody>
          <a:bodyPr/>
          <a:lstStyle/>
          <a:p>
            <a:r>
              <a:rPr lang="tr-TR" dirty="0"/>
              <a:t>ADH-  </a:t>
            </a:r>
            <a:r>
              <a:rPr lang="tr-TR" dirty="0" err="1"/>
              <a:t>antidiüretik</a:t>
            </a:r>
            <a:r>
              <a:rPr lang="tr-TR" dirty="0"/>
              <a:t>  </a:t>
            </a:r>
            <a:r>
              <a:rPr lang="tr-TR" dirty="0" smtClean="0"/>
              <a:t>hormon/</a:t>
            </a:r>
            <a:r>
              <a:rPr lang="tr-TR" dirty="0" err="1" smtClean="0"/>
              <a:t>vazopresin</a:t>
            </a:r>
            <a:endParaRPr lang="tr-TR" dirty="0"/>
          </a:p>
          <a:p>
            <a:r>
              <a:rPr lang="tr-TR" dirty="0" err="1"/>
              <a:t>Oksitosin</a:t>
            </a:r>
            <a:r>
              <a:rPr lang="tr-TR" dirty="0"/>
              <a:t>: Sütün salgılanmasını uyaran ve doğumda </a:t>
            </a:r>
            <a:r>
              <a:rPr lang="tr-TR" dirty="0" err="1"/>
              <a:t>uterus</a:t>
            </a:r>
            <a:r>
              <a:rPr lang="tr-TR" dirty="0"/>
              <a:t> kasılmasını kuvvetlendiren hormon.</a:t>
            </a:r>
          </a:p>
          <a:p>
            <a:endParaRPr lang="tr-TR" dirty="0"/>
          </a:p>
        </p:txBody>
      </p:sp>
    </p:spTree>
    <p:extLst>
      <p:ext uri="{BB962C8B-B14F-4D97-AF65-F5344CB8AC3E}">
        <p14:creationId xmlns:p14="http://schemas.microsoft.com/office/powerpoint/2010/main" val="3796013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03922"/>
          </a:xfrm>
        </p:spPr>
        <p:txBody>
          <a:bodyPr>
            <a:normAutofit/>
          </a:bodyPr>
          <a:lstStyle/>
          <a:p>
            <a:pPr algn="l"/>
            <a:r>
              <a:rPr lang="tr-TR" sz="3200" dirty="0" err="1">
                <a:solidFill>
                  <a:schemeClr val="accent6">
                    <a:lumMod val="75000"/>
                  </a:schemeClr>
                </a:solidFill>
              </a:rPr>
              <a:t>Epifiz</a:t>
            </a:r>
            <a:r>
              <a:rPr lang="tr-TR" sz="3200" dirty="0">
                <a:solidFill>
                  <a:schemeClr val="accent6">
                    <a:lumMod val="75000"/>
                  </a:schemeClr>
                </a:solidFill>
              </a:rPr>
              <a:t> Bezi Hormonları</a:t>
            </a:r>
          </a:p>
        </p:txBody>
      </p:sp>
      <p:sp>
        <p:nvSpPr>
          <p:cNvPr id="3" name="İçerik Yer Tutucusu 2"/>
          <p:cNvSpPr>
            <a:spLocks noGrp="1"/>
          </p:cNvSpPr>
          <p:nvPr>
            <p:ph idx="1"/>
          </p:nvPr>
        </p:nvSpPr>
        <p:spPr>
          <a:xfrm>
            <a:off x="294640" y="1600200"/>
            <a:ext cx="8564880" cy="4525963"/>
          </a:xfrm>
        </p:spPr>
        <p:txBody>
          <a:bodyPr/>
          <a:lstStyle/>
          <a:p>
            <a:r>
              <a:rPr lang="tr-TR" b="1" dirty="0" err="1"/>
              <a:t>Serotonin</a:t>
            </a:r>
            <a:r>
              <a:rPr lang="tr-TR" b="1" dirty="0"/>
              <a:t>;</a:t>
            </a:r>
            <a:r>
              <a:rPr lang="tr-TR" dirty="0"/>
              <a:t>   Uyku   düzenlenmesinde,   vücut   sıcaklığının   ayarlanmasında   ve   damar   </a:t>
            </a:r>
            <a:r>
              <a:rPr lang="tr-TR" dirty="0" smtClean="0"/>
              <a:t>kaslarının kasılmasında </a:t>
            </a:r>
            <a:r>
              <a:rPr lang="tr-TR" dirty="0"/>
              <a:t>uyarıcı etki yapan hormon</a:t>
            </a:r>
            <a:r>
              <a:rPr lang="tr-TR" dirty="0" smtClean="0"/>
              <a:t>.</a:t>
            </a:r>
          </a:p>
          <a:p>
            <a:r>
              <a:rPr lang="nl-NL" b="1" dirty="0"/>
              <a:t>Melatonin;</a:t>
            </a:r>
            <a:r>
              <a:rPr lang="nl-NL" dirty="0"/>
              <a:t> Üreme siklusunun düzenlenmesinde rol alan hormon. </a:t>
            </a:r>
            <a:endParaRPr lang="tr-TR" dirty="0"/>
          </a:p>
          <a:p>
            <a:endParaRPr lang="tr-TR" dirty="0"/>
          </a:p>
        </p:txBody>
      </p:sp>
    </p:spTree>
    <p:extLst>
      <p:ext uri="{BB962C8B-B14F-4D97-AF65-F5344CB8AC3E}">
        <p14:creationId xmlns:p14="http://schemas.microsoft.com/office/powerpoint/2010/main" val="2259446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7358"/>
            <a:ext cx="8229600" cy="771842"/>
          </a:xfrm>
        </p:spPr>
        <p:txBody>
          <a:bodyPr>
            <a:normAutofit/>
          </a:bodyPr>
          <a:lstStyle/>
          <a:p>
            <a:pPr algn="l"/>
            <a:r>
              <a:rPr lang="tr-TR" sz="3200" dirty="0">
                <a:solidFill>
                  <a:schemeClr val="accent6">
                    <a:lumMod val="75000"/>
                  </a:schemeClr>
                </a:solidFill>
              </a:rPr>
              <a:t>Tiroit Bezi Hormonları</a:t>
            </a:r>
          </a:p>
        </p:txBody>
      </p:sp>
      <p:sp>
        <p:nvSpPr>
          <p:cNvPr id="3" name="İçerik Yer Tutucusu 2"/>
          <p:cNvSpPr>
            <a:spLocks noGrp="1"/>
          </p:cNvSpPr>
          <p:nvPr>
            <p:ph idx="1"/>
          </p:nvPr>
        </p:nvSpPr>
        <p:spPr>
          <a:xfrm>
            <a:off x="457200" y="1442720"/>
            <a:ext cx="8229600" cy="4683443"/>
          </a:xfrm>
        </p:spPr>
        <p:txBody>
          <a:bodyPr>
            <a:normAutofit/>
          </a:bodyPr>
          <a:lstStyle/>
          <a:p>
            <a:r>
              <a:rPr lang="tr-TR" dirty="0" err="1" smtClean="0"/>
              <a:t>Kalsitonin</a:t>
            </a:r>
            <a:endParaRPr lang="tr-TR" dirty="0"/>
          </a:p>
          <a:p>
            <a:r>
              <a:rPr lang="tr-TR" dirty="0" smtClean="0"/>
              <a:t>Tiroksin</a:t>
            </a:r>
            <a:endParaRPr lang="tr-TR" dirty="0"/>
          </a:p>
          <a:p>
            <a:r>
              <a:rPr lang="tr-TR" dirty="0" err="1"/>
              <a:t>Triidothyronine</a:t>
            </a:r>
            <a:r>
              <a:rPr lang="tr-TR" dirty="0"/>
              <a:t> (</a:t>
            </a:r>
            <a:r>
              <a:rPr lang="tr-TR" dirty="0" err="1"/>
              <a:t>triiyodotironin</a:t>
            </a:r>
            <a:r>
              <a:rPr lang="tr-TR" dirty="0" smtClean="0"/>
              <a:t>)</a:t>
            </a:r>
            <a:endParaRPr lang="tr-TR" dirty="0"/>
          </a:p>
          <a:p>
            <a:r>
              <a:rPr lang="tr-TR" dirty="0" err="1" smtClean="0"/>
              <a:t>Tiroid</a:t>
            </a:r>
            <a:r>
              <a:rPr lang="tr-TR" dirty="0" smtClean="0"/>
              <a:t> hormonu</a:t>
            </a:r>
            <a:endParaRPr lang="tr-TR" dirty="0"/>
          </a:p>
        </p:txBody>
      </p:sp>
    </p:spTree>
    <p:extLst>
      <p:ext uri="{BB962C8B-B14F-4D97-AF65-F5344CB8AC3E}">
        <p14:creationId xmlns:p14="http://schemas.microsoft.com/office/powerpoint/2010/main" val="4165610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28638"/>
            <a:ext cx="8229600" cy="832802"/>
          </a:xfrm>
        </p:spPr>
        <p:txBody>
          <a:bodyPr>
            <a:normAutofit/>
          </a:bodyPr>
          <a:lstStyle/>
          <a:p>
            <a:pPr algn="l"/>
            <a:r>
              <a:rPr lang="tr-TR" sz="3200" dirty="0">
                <a:solidFill>
                  <a:schemeClr val="accent6">
                    <a:lumMod val="75000"/>
                  </a:schemeClr>
                </a:solidFill>
              </a:rPr>
              <a:t>Böbreküstü Bezi Hormonları</a:t>
            </a:r>
          </a:p>
        </p:txBody>
      </p:sp>
      <p:sp>
        <p:nvSpPr>
          <p:cNvPr id="3" name="İçerik Yer Tutucusu 2"/>
          <p:cNvSpPr>
            <a:spLocks noGrp="1"/>
          </p:cNvSpPr>
          <p:nvPr>
            <p:ph idx="1"/>
          </p:nvPr>
        </p:nvSpPr>
        <p:spPr>
          <a:xfrm>
            <a:off x="457200" y="1706881"/>
            <a:ext cx="8229600" cy="3403600"/>
          </a:xfrm>
        </p:spPr>
        <p:txBody>
          <a:bodyPr>
            <a:normAutofit/>
          </a:bodyPr>
          <a:lstStyle/>
          <a:p>
            <a:r>
              <a:rPr lang="tr-TR" dirty="0" err="1" smtClean="0"/>
              <a:t>Mineralokortikoid</a:t>
            </a:r>
            <a:endParaRPr lang="tr-TR" dirty="0"/>
          </a:p>
          <a:p>
            <a:r>
              <a:rPr lang="tr-TR" dirty="0" err="1"/>
              <a:t>Aldosterone</a:t>
            </a:r>
            <a:r>
              <a:rPr lang="tr-TR" dirty="0"/>
              <a:t>  (</a:t>
            </a:r>
            <a:r>
              <a:rPr lang="tr-TR" dirty="0" err="1"/>
              <a:t>aldosteron</a:t>
            </a:r>
            <a:r>
              <a:rPr lang="tr-TR" dirty="0" smtClean="0"/>
              <a:t>)</a:t>
            </a:r>
            <a:endParaRPr lang="tr-TR" dirty="0"/>
          </a:p>
          <a:p>
            <a:r>
              <a:rPr lang="tr-TR" dirty="0" err="1" smtClean="0"/>
              <a:t>Glukokortikoidler</a:t>
            </a:r>
            <a:endParaRPr lang="tr-TR" dirty="0"/>
          </a:p>
        </p:txBody>
      </p:sp>
    </p:spTree>
    <p:extLst>
      <p:ext uri="{BB962C8B-B14F-4D97-AF65-F5344CB8AC3E}">
        <p14:creationId xmlns:p14="http://schemas.microsoft.com/office/powerpoint/2010/main" val="2471355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a:solidFill>
                  <a:schemeClr val="accent6">
                    <a:lumMod val="75000"/>
                  </a:schemeClr>
                </a:solidFill>
              </a:rPr>
              <a:t>Pankreastan Salgılanan Hormonlar</a:t>
            </a:r>
          </a:p>
        </p:txBody>
      </p:sp>
      <p:sp>
        <p:nvSpPr>
          <p:cNvPr id="3" name="İçerik Yer Tutucusu 2"/>
          <p:cNvSpPr>
            <a:spLocks noGrp="1"/>
          </p:cNvSpPr>
          <p:nvPr>
            <p:ph idx="1"/>
          </p:nvPr>
        </p:nvSpPr>
        <p:spPr/>
        <p:txBody>
          <a:bodyPr>
            <a:normAutofit/>
          </a:bodyPr>
          <a:lstStyle/>
          <a:p>
            <a:r>
              <a:rPr lang="tr-TR" dirty="0" err="1"/>
              <a:t>Insülin</a:t>
            </a:r>
            <a:r>
              <a:rPr lang="tr-TR" dirty="0"/>
              <a:t> (insülin/ ensülin); </a:t>
            </a:r>
          </a:p>
          <a:p>
            <a:r>
              <a:rPr lang="tr-TR" dirty="0" err="1"/>
              <a:t>Glukagon</a:t>
            </a:r>
            <a:r>
              <a:rPr lang="tr-TR" dirty="0"/>
              <a:t>;  </a:t>
            </a:r>
          </a:p>
          <a:p>
            <a:r>
              <a:rPr lang="tr-TR" dirty="0" err="1"/>
              <a:t>Somatostatin</a:t>
            </a:r>
            <a:r>
              <a:rPr lang="tr-TR" dirty="0"/>
              <a:t>   (</a:t>
            </a:r>
            <a:r>
              <a:rPr lang="tr-TR" dirty="0" err="1"/>
              <a:t>somatostatin</a:t>
            </a:r>
            <a:r>
              <a:rPr lang="tr-TR" dirty="0"/>
              <a:t>);   </a:t>
            </a:r>
          </a:p>
        </p:txBody>
      </p:sp>
    </p:spTree>
    <p:extLst>
      <p:ext uri="{BB962C8B-B14F-4D97-AF65-F5344CB8AC3E}">
        <p14:creationId xmlns:p14="http://schemas.microsoft.com/office/powerpoint/2010/main" val="383651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a:solidFill>
                  <a:schemeClr val="accent6">
                    <a:lumMod val="75000"/>
                  </a:schemeClr>
                </a:solidFill>
              </a:rPr>
              <a:t>Testislerden Salgılanan Hormon</a:t>
            </a:r>
          </a:p>
        </p:txBody>
      </p:sp>
      <p:sp>
        <p:nvSpPr>
          <p:cNvPr id="3" name="İçerik Yer Tutucusu 2"/>
          <p:cNvSpPr>
            <a:spLocks noGrp="1"/>
          </p:cNvSpPr>
          <p:nvPr>
            <p:ph idx="1"/>
          </p:nvPr>
        </p:nvSpPr>
        <p:spPr/>
        <p:txBody>
          <a:bodyPr/>
          <a:lstStyle/>
          <a:p>
            <a:r>
              <a:rPr lang="fi-FI" dirty="0"/>
              <a:t>Testosterone (testosteron); Erkek cinsiyet hormonu.</a:t>
            </a:r>
            <a:endParaRPr lang="tr-TR" dirty="0"/>
          </a:p>
        </p:txBody>
      </p:sp>
    </p:spTree>
    <p:extLst>
      <p:ext uri="{BB962C8B-B14F-4D97-AF65-F5344CB8AC3E}">
        <p14:creationId xmlns:p14="http://schemas.microsoft.com/office/powerpoint/2010/main" val="289958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err="1">
                <a:solidFill>
                  <a:schemeClr val="accent6">
                    <a:lumMod val="75000"/>
                  </a:schemeClr>
                </a:solidFill>
              </a:rPr>
              <a:t>Overlerden</a:t>
            </a:r>
            <a:r>
              <a:rPr lang="tr-TR" sz="3200" dirty="0">
                <a:solidFill>
                  <a:schemeClr val="accent6">
                    <a:lumMod val="75000"/>
                  </a:schemeClr>
                </a:solidFill>
              </a:rPr>
              <a:t> Salgılanan Hormonlar</a:t>
            </a:r>
          </a:p>
        </p:txBody>
      </p:sp>
      <p:sp>
        <p:nvSpPr>
          <p:cNvPr id="3" name="İçerik Yer Tutucusu 2"/>
          <p:cNvSpPr>
            <a:spLocks noGrp="1"/>
          </p:cNvSpPr>
          <p:nvPr>
            <p:ph idx="1"/>
          </p:nvPr>
        </p:nvSpPr>
        <p:spPr/>
        <p:txBody>
          <a:bodyPr>
            <a:normAutofit/>
          </a:bodyPr>
          <a:lstStyle/>
          <a:p>
            <a:r>
              <a:rPr lang="tr-TR" dirty="0" err="1"/>
              <a:t>Estrogen</a:t>
            </a:r>
            <a:r>
              <a:rPr lang="tr-TR" dirty="0"/>
              <a:t> (östrojen</a:t>
            </a:r>
            <a:r>
              <a:rPr lang="tr-TR" dirty="0" smtClean="0"/>
              <a:t>),</a:t>
            </a:r>
            <a:endParaRPr lang="tr-TR" dirty="0"/>
          </a:p>
          <a:p>
            <a:r>
              <a:rPr lang="tr-TR" dirty="0" err="1"/>
              <a:t>Progesteron</a:t>
            </a:r>
            <a:r>
              <a:rPr lang="tr-TR" dirty="0"/>
              <a:t>  (</a:t>
            </a:r>
            <a:r>
              <a:rPr lang="tr-TR" dirty="0" err="1"/>
              <a:t>progesteron</a:t>
            </a:r>
            <a:r>
              <a:rPr lang="tr-TR" dirty="0" smtClean="0"/>
              <a:t>),</a:t>
            </a:r>
            <a:endParaRPr lang="tr-TR" dirty="0"/>
          </a:p>
        </p:txBody>
      </p:sp>
    </p:spTree>
    <p:extLst>
      <p:ext uri="{BB962C8B-B14F-4D97-AF65-F5344CB8AC3E}">
        <p14:creationId xmlns:p14="http://schemas.microsoft.com/office/powerpoint/2010/main" val="144622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51840"/>
            <a:ext cx="8229600" cy="5618480"/>
          </a:xfrm>
        </p:spPr>
        <p:txBody>
          <a:bodyPr/>
          <a:lstStyle/>
          <a:p>
            <a:r>
              <a:rPr lang="tr-TR" b="1" dirty="0"/>
              <a:t>Hormonlar</a:t>
            </a:r>
            <a:r>
              <a:rPr lang="tr-TR" dirty="0"/>
              <a:t>; iç salgı bezleri tarafından salgılandıktan sonra kana verilen, kan yoluyla çeşitli organ ve dokulara taşınarak bunların yapı ve fonksiyonlarını, vücudun ihtiyaçlarına göre düzenleyen kimyasal maddelerdir</a:t>
            </a:r>
            <a:r>
              <a:rPr lang="tr-TR" dirty="0" smtClean="0"/>
              <a:t>.</a:t>
            </a:r>
          </a:p>
          <a:p>
            <a:endParaRPr lang="tr-TR" dirty="0" smtClean="0"/>
          </a:p>
          <a:p>
            <a:r>
              <a:rPr lang="tr-TR" dirty="0"/>
              <a:t>Hormonlar belirli bir düzen içinde </a:t>
            </a:r>
            <a:r>
              <a:rPr lang="tr-TR" dirty="0" smtClean="0"/>
              <a:t>salgılanır.</a:t>
            </a:r>
          </a:p>
          <a:p>
            <a:endParaRPr lang="tr-TR" dirty="0" smtClean="0"/>
          </a:p>
          <a:p>
            <a:r>
              <a:rPr lang="tr-TR" dirty="0" smtClean="0"/>
              <a:t>Salgılanma </a:t>
            </a:r>
            <a:r>
              <a:rPr lang="tr-TR" dirty="0"/>
              <a:t>düzeni, sinir sistemi ile kontrol edilir. </a:t>
            </a:r>
          </a:p>
        </p:txBody>
      </p:sp>
    </p:spTree>
    <p:extLst>
      <p:ext uri="{BB962C8B-B14F-4D97-AF65-F5344CB8AC3E}">
        <p14:creationId xmlns:p14="http://schemas.microsoft.com/office/powerpoint/2010/main" val="2581597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60"/>
            <a:ext cx="8229600" cy="579120"/>
          </a:xfrm>
        </p:spPr>
        <p:txBody>
          <a:bodyPr>
            <a:normAutofit/>
          </a:bodyPr>
          <a:lstStyle/>
          <a:p>
            <a:pPr algn="l"/>
            <a:r>
              <a:rPr lang="tr-TR" sz="3200" b="1" dirty="0">
                <a:solidFill>
                  <a:schemeClr val="accent6">
                    <a:lumMod val="75000"/>
                  </a:schemeClr>
                </a:solidFill>
              </a:rPr>
              <a:t>Tanı </a:t>
            </a:r>
            <a:r>
              <a:rPr lang="tr-TR" sz="3200" b="1" dirty="0" smtClean="0">
                <a:solidFill>
                  <a:schemeClr val="accent6">
                    <a:lumMod val="75000"/>
                  </a:schemeClr>
                </a:solidFill>
              </a:rPr>
              <a:t>Terimleri</a:t>
            </a:r>
            <a:endParaRPr lang="tr-TR" sz="3200" b="1" dirty="0">
              <a:solidFill>
                <a:schemeClr val="accent6">
                  <a:lumMod val="75000"/>
                </a:schemeClr>
              </a:solidFill>
            </a:endParaRPr>
          </a:p>
        </p:txBody>
      </p:sp>
      <p:sp>
        <p:nvSpPr>
          <p:cNvPr id="3" name="İçerik Yer Tutucusu 2"/>
          <p:cNvSpPr>
            <a:spLocks noGrp="1"/>
          </p:cNvSpPr>
          <p:nvPr>
            <p:ph idx="1"/>
          </p:nvPr>
        </p:nvSpPr>
        <p:spPr>
          <a:xfrm>
            <a:off x="457200" y="741680"/>
            <a:ext cx="8229600" cy="5669280"/>
          </a:xfrm>
        </p:spPr>
        <p:txBody>
          <a:bodyPr>
            <a:normAutofit fontScale="77500" lnSpcReduction="20000"/>
          </a:bodyPr>
          <a:lstStyle/>
          <a:p>
            <a:r>
              <a:rPr lang="tr-TR" b="1" dirty="0"/>
              <a:t>Akromegali;</a:t>
            </a:r>
            <a:r>
              <a:rPr lang="tr-TR" dirty="0"/>
              <a:t>  Vücut  gelişimi  tamamlanmış  kişide,  hipofiz  ön  lobundan  gelişim  hormonunun  aşırı salgılanması sonucu yüzün irileşmesi, el ve ayakların ileri derecede büyümesi ile belirgin durum.</a:t>
            </a:r>
          </a:p>
          <a:p>
            <a:endParaRPr lang="tr-TR" dirty="0"/>
          </a:p>
          <a:p>
            <a:r>
              <a:rPr lang="tr-TR" b="1" dirty="0" err="1"/>
              <a:t>Dwarfism</a:t>
            </a:r>
            <a:r>
              <a:rPr lang="tr-TR" b="1" dirty="0"/>
              <a:t> (</a:t>
            </a:r>
            <a:r>
              <a:rPr lang="tr-TR" b="1" dirty="0" err="1"/>
              <a:t>dvarfizm</a:t>
            </a:r>
            <a:r>
              <a:rPr lang="tr-TR" b="1" dirty="0"/>
              <a:t>); </a:t>
            </a:r>
            <a:r>
              <a:rPr lang="tr-TR" dirty="0"/>
              <a:t>Kollar, bacaklar ve gövdenin normalin çok altında kısalık gösterişi ile </a:t>
            </a:r>
            <a:r>
              <a:rPr lang="tr-TR" dirty="0" smtClean="0"/>
              <a:t>belirgin durum</a:t>
            </a:r>
            <a:r>
              <a:rPr lang="tr-TR" dirty="0"/>
              <a:t>. Büyüme hormonunun az salgılanması nedeniyle doğuştan gelişememe. Cücelik, bodurluk. </a:t>
            </a:r>
            <a:endParaRPr lang="tr-TR" dirty="0" smtClean="0"/>
          </a:p>
          <a:p>
            <a:endParaRPr lang="tr-TR" dirty="0" smtClean="0"/>
          </a:p>
          <a:p>
            <a:r>
              <a:rPr lang="tr-TR" b="1" dirty="0" err="1" smtClean="0"/>
              <a:t>Gigantism</a:t>
            </a:r>
            <a:r>
              <a:rPr lang="tr-TR" b="1" dirty="0" smtClean="0"/>
              <a:t> </a:t>
            </a:r>
            <a:r>
              <a:rPr lang="tr-TR" b="1" dirty="0"/>
              <a:t>(</a:t>
            </a:r>
            <a:r>
              <a:rPr lang="tr-TR" b="1" dirty="0" err="1"/>
              <a:t>jigantizm</a:t>
            </a:r>
            <a:r>
              <a:rPr lang="tr-TR" b="1" dirty="0"/>
              <a:t>); </a:t>
            </a:r>
            <a:r>
              <a:rPr lang="tr-TR" dirty="0"/>
              <a:t>Büyüme hormonunun aşırı salgılanmasıyla anormal büyüme. Devlik</a:t>
            </a:r>
            <a:r>
              <a:rPr lang="tr-TR" dirty="0" smtClean="0"/>
              <a:t>.</a:t>
            </a:r>
          </a:p>
          <a:p>
            <a:pPr marL="0" indent="0">
              <a:buNone/>
            </a:pPr>
            <a:endParaRPr lang="tr-TR" dirty="0" smtClean="0"/>
          </a:p>
          <a:p>
            <a:r>
              <a:rPr lang="tr-TR" b="1" dirty="0"/>
              <a:t>DI- </a:t>
            </a:r>
            <a:r>
              <a:rPr lang="tr-TR" b="1" dirty="0" err="1"/>
              <a:t>diabetes</a:t>
            </a:r>
            <a:r>
              <a:rPr lang="tr-TR" b="1" dirty="0"/>
              <a:t> </a:t>
            </a:r>
            <a:r>
              <a:rPr lang="tr-TR" b="1" dirty="0" err="1"/>
              <a:t>insipidus</a:t>
            </a:r>
            <a:r>
              <a:rPr lang="tr-TR" b="1" dirty="0"/>
              <a:t>; </a:t>
            </a:r>
            <a:r>
              <a:rPr lang="tr-TR" dirty="0"/>
              <a:t>Hipofiz arka lobu hormonu olan </a:t>
            </a:r>
            <a:r>
              <a:rPr lang="tr-TR" dirty="0" err="1"/>
              <a:t>antidiüretik</a:t>
            </a:r>
            <a:r>
              <a:rPr lang="tr-TR" dirty="0"/>
              <a:t> hormon yetersizliğine bağlı gelişen bir hastalık. "şekersiz şeker hastalığı” da denir.</a:t>
            </a:r>
          </a:p>
          <a:p>
            <a:endParaRPr lang="tr-TR" dirty="0"/>
          </a:p>
        </p:txBody>
      </p:sp>
    </p:spTree>
    <p:extLst>
      <p:ext uri="{BB962C8B-B14F-4D97-AF65-F5344CB8AC3E}">
        <p14:creationId xmlns:p14="http://schemas.microsoft.com/office/powerpoint/2010/main" val="2223059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4000" y="528320"/>
            <a:ext cx="8676640" cy="6096000"/>
          </a:xfrm>
        </p:spPr>
        <p:txBody>
          <a:bodyPr>
            <a:normAutofit fontScale="85000" lnSpcReduction="20000"/>
          </a:bodyPr>
          <a:lstStyle/>
          <a:p>
            <a:pPr marL="0" indent="0">
              <a:buNone/>
            </a:pPr>
            <a:endParaRPr lang="tr-TR" dirty="0"/>
          </a:p>
          <a:p>
            <a:r>
              <a:rPr lang="tr-TR" b="1" dirty="0"/>
              <a:t>DM- </a:t>
            </a:r>
            <a:r>
              <a:rPr lang="tr-TR" b="1" dirty="0" err="1"/>
              <a:t>diyabetes</a:t>
            </a:r>
            <a:r>
              <a:rPr lang="tr-TR" b="1" dirty="0"/>
              <a:t> </a:t>
            </a:r>
            <a:r>
              <a:rPr lang="tr-TR" b="1" dirty="0" err="1"/>
              <a:t>mellitus</a:t>
            </a:r>
            <a:r>
              <a:rPr lang="tr-TR" b="1" dirty="0"/>
              <a:t>; </a:t>
            </a:r>
            <a:r>
              <a:rPr lang="tr-TR" dirty="0" smtClean="0"/>
              <a:t>Şeker hastalığı.</a:t>
            </a:r>
          </a:p>
          <a:p>
            <a:endParaRPr lang="tr-TR" dirty="0" smtClean="0"/>
          </a:p>
          <a:p>
            <a:r>
              <a:rPr lang="tr-TR" b="1" dirty="0" err="1" smtClean="0"/>
              <a:t>Hiperinsülinizm</a:t>
            </a:r>
            <a:r>
              <a:rPr lang="tr-TR" b="1" dirty="0"/>
              <a:t>;  </a:t>
            </a:r>
            <a:r>
              <a:rPr lang="tr-TR" dirty="0" err="1"/>
              <a:t>Pankreas’tan</a:t>
            </a:r>
            <a:r>
              <a:rPr lang="tr-TR" dirty="0"/>
              <a:t> aşırı insülin </a:t>
            </a:r>
            <a:r>
              <a:rPr lang="tr-TR" dirty="0" smtClean="0"/>
              <a:t>salgılanması.</a:t>
            </a:r>
          </a:p>
          <a:p>
            <a:endParaRPr lang="tr-TR" dirty="0" smtClean="0"/>
          </a:p>
          <a:p>
            <a:r>
              <a:rPr lang="tr-TR" b="1" dirty="0" smtClean="0"/>
              <a:t>Guatr</a:t>
            </a:r>
            <a:r>
              <a:rPr lang="tr-TR" b="1" dirty="0"/>
              <a:t>/ </a:t>
            </a:r>
            <a:r>
              <a:rPr lang="tr-TR" b="1" dirty="0" err="1"/>
              <a:t>struma</a:t>
            </a:r>
            <a:r>
              <a:rPr lang="tr-TR" b="1" dirty="0"/>
              <a:t>; </a:t>
            </a:r>
            <a:r>
              <a:rPr lang="tr-TR" dirty="0"/>
              <a:t>Tiroit bezinin büyümesi</a:t>
            </a:r>
            <a:r>
              <a:rPr lang="tr-TR" dirty="0" smtClean="0"/>
              <a:t>.</a:t>
            </a:r>
          </a:p>
          <a:p>
            <a:endParaRPr lang="tr-TR" dirty="0"/>
          </a:p>
          <a:p>
            <a:r>
              <a:rPr lang="tr-TR" b="1" dirty="0"/>
              <a:t>Endemik   guatr;   </a:t>
            </a:r>
            <a:r>
              <a:rPr lang="tr-TR" dirty="0"/>
              <a:t>Tiroit   hormonu   yapımının   azalması   nedeniyle   klinik   olarak   </a:t>
            </a:r>
            <a:r>
              <a:rPr lang="tr-TR" dirty="0" err="1" smtClean="0"/>
              <a:t>hipotiroidizm</a:t>
            </a:r>
            <a:r>
              <a:rPr lang="tr-TR" dirty="0" smtClean="0"/>
              <a:t> görülmeksizin </a:t>
            </a:r>
            <a:r>
              <a:rPr lang="tr-TR" dirty="0"/>
              <a:t>tiroit bezinin büyümesi.</a:t>
            </a:r>
          </a:p>
          <a:p>
            <a:endParaRPr lang="tr-TR" dirty="0"/>
          </a:p>
          <a:p>
            <a:r>
              <a:rPr lang="tr-TR" b="1" dirty="0" err="1"/>
              <a:t>Egzoftalmik</a:t>
            </a:r>
            <a:r>
              <a:rPr lang="tr-TR" b="1" dirty="0"/>
              <a:t> guatr; </a:t>
            </a:r>
            <a:r>
              <a:rPr lang="tr-TR" dirty="0"/>
              <a:t>Tiroit bezinin büyümesi ile oluşan hastalık</a:t>
            </a:r>
            <a:r>
              <a:rPr lang="tr-TR" dirty="0" smtClean="0"/>
              <a:t>.</a:t>
            </a:r>
          </a:p>
          <a:p>
            <a:endParaRPr lang="tr-TR" dirty="0" smtClean="0"/>
          </a:p>
          <a:p>
            <a:r>
              <a:rPr lang="fr-FR" b="1" dirty="0" err="1"/>
              <a:t>Thyroiditis</a:t>
            </a:r>
            <a:r>
              <a:rPr lang="fr-FR" b="1" dirty="0"/>
              <a:t> (</a:t>
            </a:r>
            <a:r>
              <a:rPr lang="fr-FR" b="1" dirty="0" err="1"/>
              <a:t>tiroidit</a:t>
            </a:r>
            <a:r>
              <a:rPr lang="fr-FR" b="1" dirty="0"/>
              <a:t>); </a:t>
            </a:r>
            <a:r>
              <a:rPr lang="fr-FR" dirty="0" err="1"/>
              <a:t>Tiroit</a:t>
            </a:r>
            <a:r>
              <a:rPr lang="fr-FR" dirty="0"/>
              <a:t> </a:t>
            </a:r>
            <a:r>
              <a:rPr lang="fr-FR" dirty="0" err="1"/>
              <a:t>bezi</a:t>
            </a:r>
            <a:r>
              <a:rPr lang="fr-FR" dirty="0"/>
              <a:t> </a:t>
            </a:r>
            <a:r>
              <a:rPr lang="fr-FR" dirty="0" err="1"/>
              <a:t>iltihabı</a:t>
            </a:r>
            <a:r>
              <a:rPr lang="fr-FR" dirty="0"/>
              <a:t>.</a:t>
            </a:r>
            <a:endParaRPr lang="tr-TR" dirty="0"/>
          </a:p>
          <a:p>
            <a:endParaRPr lang="tr-TR" dirty="0"/>
          </a:p>
        </p:txBody>
      </p:sp>
    </p:spTree>
    <p:extLst>
      <p:ext uri="{BB962C8B-B14F-4D97-AF65-F5344CB8AC3E}">
        <p14:creationId xmlns:p14="http://schemas.microsoft.com/office/powerpoint/2010/main" val="2170115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60400"/>
            <a:ext cx="8229600" cy="5506403"/>
          </a:xfrm>
        </p:spPr>
        <p:txBody>
          <a:bodyPr>
            <a:normAutofit fontScale="92500" lnSpcReduction="20000"/>
          </a:bodyPr>
          <a:lstStyle/>
          <a:p>
            <a:r>
              <a:rPr lang="tr-TR" b="1" dirty="0" err="1"/>
              <a:t>Hiperadrenalizm</a:t>
            </a:r>
            <a:r>
              <a:rPr lang="tr-TR" b="1" dirty="0"/>
              <a:t>;</a:t>
            </a:r>
            <a:r>
              <a:rPr lang="tr-TR" dirty="0"/>
              <a:t> Böbreküstü bezinden aşırı hormon salgılanması. </a:t>
            </a:r>
            <a:endParaRPr lang="tr-TR" dirty="0" smtClean="0"/>
          </a:p>
          <a:p>
            <a:endParaRPr lang="tr-TR" dirty="0" smtClean="0"/>
          </a:p>
          <a:p>
            <a:r>
              <a:rPr lang="tr-TR" b="1" dirty="0" err="1" smtClean="0"/>
              <a:t>Hipertiroidizm</a:t>
            </a:r>
            <a:r>
              <a:rPr lang="tr-TR" b="1" dirty="0"/>
              <a:t>; </a:t>
            </a:r>
            <a:r>
              <a:rPr lang="tr-TR" dirty="0"/>
              <a:t>Tiroit hormonunun aşırı derecede salgılanması</a:t>
            </a:r>
            <a:r>
              <a:rPr lang="tr-TR" dirty="0" smtClean="0"/>
              <a:t>.</a:t>
            </a:r>
          </a:p>
          <a:p>
            <a:endParaRPr lang="tr-TR" dirty="0" smtClean="0"/>
          </a:p>
          <a:p>
            <a:r>
              <a:rPr lang="tr-TR" b="1" dirty="0" err="1"/>
              <a:t>Hipoparatiroidizm</a:t>
            </a:r>
            <a:r>
              <a:rPr lang="tr-TR" b="1" dirty="0"/>
              <a:t>;</a:t>
            </a:r>
            <a:r>
              <a:rPr lang="tr-TR" dirty="0"/>
              <a:t> Paratiroit hormonunun yetersiz salgılanmasının neden olduğu patolojik durum.</a:t>
            </a:r>
          </a:p>
          <a:p>
            <a:endParaRPr lang="tr-TR" dirty="0"/>
          </a:p>
          <a:p>
            <a:r>
              <a:rPr lang="tr-TR" b="1" dirty="0" err="1"/>
              <a:t>Hipotiroidizm</a:t>
            </a:r>
            <a:r>
              <a:rPr lang="tr-TR" b="1" dirty="0"/>
              <a:t>; </a:t>
            </a:r>
            <a:r>
              <a:rPr lang="tr-TR" dirty="0"/>
              <a:t>Tiroit bezinin yetersiz salgı yapması.</a:t>
            </a:r>
          </a:p>
          <a:p>
            <a:endParaRPr lang="tr-TR" dirty="0"/>
          </a:p>
        </p:txBody>
      </p:sp>
    </p:spTree>
    <p:extLst>
      <p:ext uri="{BB962C8B-B14F-4D97-AF65-F5344CB8AC3E}">
        <p14:creationId xmlns:p14="http://schemas.microsoft.com/office/powerpoint/2010/main" val="3917867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b="1" dirty="0">
                <a:solidFill>
                  <a:schemeClr val="accent6">
                    <a:lumMod val="75000"/>
                  </a:schemeClr>
                </a:solidFill>
              </a:rPr>
              <a:t>Cerrahi </a:t>
            </a:r>
            <a:r>
              <a:rPr lang="tr-TR" sz="3200" b="1" dirty="0" smtClean="0">
                <a:solidFill>
                  <a:schemeClr val="accent6">
                    <a:lumMod val="75000"/>
                  </a:schemeClr>
                </a:solidFill>
              </a:rPr>
              <a:t>Terimleri</a:t>
            </a:r>
            <a:endParaRPr lang="tr-TR" sz="3200" b="1" dirty="0">
              <a:solidFill>
                <a:schemeClr val="accent6">
                  <a:lumMod val="75000"/>
                </a:schemeClr>
              </a:solidFill>
            </a:endParaRPr>
          </a:p>
        </p:txBody>
      </p:sp>
      <p:sp>
        <p:nvSpPr>
          <p:cNvPr id="3" name="İçerik Yer Tutucusu 2"/>
          <p:cNvSpPr>
            <a:spLocks noGrp="1"/>
          </p:cNvSpPr>
          <p:nvPr>
            <p:ph idx="1"/>
          </p:nvPr>
        </p:nvSpPr>
        <p:spPr/>
        <p:txBody>
          <a:bodyPr/>
          <a:lstStyle/>
          <a:p>
            <a:r>
              <a:rPr lang="tr-TR" b="1" dirty="0" err="1"/>
              <a:t>Adrenalektomi</a:t>
            </a:r>
            <a:r>
              <a:rPr lang="tr-TR" b="1" dirty="0"/>
              <a:t>; </a:t>
            </a:r>
            <a:r>
              <a:rPr lang="tr-TR" dirty="0"/>
              <a:t>Böbreküstü bezinin ameliyatla alınması. </a:t>
            </a:r>
            <a:endParaRPr lang="tr-TR" dirty="0" smtClean="0"/>
          </a:p>
          <a:p>
            <a:r>
              <a:rPr lang="tr-TR" b="1" dirty="0" err="1" smtClean="0"/>
              <a:t>Hipofizektomi</a:t>
            </a:r>
            <a:r>
              <a:rPr lang="tr-TR" b="1" dirty="0"/>
              <a:t>;</a:t>
            </a:r>
            <a:r>
              <a:rPr lang="tr-TR" dirty="0"/>
              <a:t>  Hipofiz bezinin ameliyatla alınması. </a:t>
            </a:r>
            <a:endParaRPr lang="tr-TR" dirty="0" smtClean="0"/>
          </a:p>
          <a:p>
            <a:r>
              <a:rPr lang="tr-TR" b="1" dirty="0" err="1" smtClean="0"/>
              <a:t>Paratiroidektomi</a:t>
            </a:r>
            <a:r>
              <a:rPr lang="tr-TR" b="1" dirty="0"/>
              <a:t>;</a:t>
            </a:r>
            <a:r>
              <a:rPr lang="tr-TR" dirty="0"/>
              <a:t> Paratiroit bezinin ameliyatla alınması. </a:t>
            </a:r>
            <a:endParaRPr lang="tr-TR" dirty="0" smtClean="0"/>
          </a:p>
          <a:p>
            <a:r>
              <a:rPr lang="tr-TR" b="1" dirty="0" err="1" smtClean="0"/>
              <a:t>Tiroidektomi</a:t>
            </a:r>
            <a:r>
              <a:rPr lang="tr-TR" b="1" dirty="0"/>
              <a:t>;  </a:t>
            </a:r>
            <a:r>
              <a:rPr lang="tr-TR" dirty="0" smtClean="0"/>
              <a:t>Tiroit </a:t>
            </a:r>
            <a:r>
              <a:rPr lang="tr-TR" dirty="0"/>
              <a:t>bezinin ameliyatla alınması.</a:t>
            </a:r>
          </a:p>
        </p:txBody>
      </p:sp>
    </p:spTree>
    <p:extLst>
      <p:ext uri="{BB962C8B-B14F-4D97-AF65-F5344CB8AC3E}">
        <p14:creationId xmlns:p14="http://schemas.microsoft.com/office/powerpoint/2010/main" val="127969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189634" y="558800"/>
            <a:ext cx="6892728" cy="615553"/>
          </a:xfrm>
          <a:prstGeom prst="rect">
            <a:avLst/>
          </a:prstGeom>
          <a:noFill/>
        </p:spPr>
        <p:txBody>
          <a:bodyPr wrap="square" lIns="0" tIns="0" rIns="0" bIns="0" rtlCol="0">
            <a:spAutoFit/>
          </a:bodyPr>
          <a:lstStyle/>
          <a:p>
            <a:pPr algn="ctr"/>
            <a:r>
              <a:rPr lang="en-US" altLang="zh-CN" sz="4000" b="1" dirty="0" err="1">
                <a:solidFill>
                  <a:srgbClr val="00B050"/>
                </a:solidFill>
                <a:ea typeface="Calibri"/>
              </a:rPr>
              <a:t>Hormonların</a:t>
            </a:r>
            <a:r>
              <a:rPr lang="en-US" altLang="zh-CN" sz="4000" b="1" spc="-40" dirty="0">
                <a:solidFill>
                  <a:srgbClr val="00B050"/>
                </a:solidFill>
                <a:cs typeface="Calibri"/>
              </a:rPr>
              <a:t> </a:t>
            </a:r>
            <a:r>
              <a:rPr lang="tr-TR" altLang="zh-CN" sz="4000" b="1" dirty="0">
                <a:solidFill>
                  <a:srgbClr val="00B050"/>
                </a:solidFill>
              </a:rPr>
              <a:t>S</a:t>
            </a:r>
            <a:r>
              <a:rPr lang="en-US" altLang="zh-CN" sz="4000" b="1" dirty="0" err="1" smtClean="0">
                <a:solidFill>
                  <a:srgbClr val="00B050"/>
                </a:solidFill>
                <a:ea typeface="Calibri"/>
              </a:rPr>
              <a:t>ınıflandırılması</a:t>
            </a:r>
            <a:endParaRPr lang="en-US" altLang="zh-CN" sz="4000" b="1" dirty="0">
              <a:solidFill>
                <a:srgbClr val="00B050"/>
              </a:solidFill>
              <a:ea typeface="Calibri"/>
            </a:endParaRPr>
          </a:p>
        </p:txBody>
      </p:sp>
      <p:sp>
        <p:nvSpPr>
          <p:cNvPr id="8" name="TextBox 8"/>
          <p:cNvSpPr txBox="1"/>
          <p:nvPr/>
        </p:nvSpPr>
        <p:spPr>
          <a:xfrm>
            <a:off x="548640" y="1642648"/>
            <a:ext cx="269457" cy="487680"/>
          </a:xfrm>
          <a:prstGeom prst="rect">
            <a:avLst/>
          </a:prstGeom>
          <a:noFill/>
        </p:spPr>
        <p:txBody>
          <a:bodyPr wrap="square" lIns="0" tIns="0" rIns="0" bIns="0" rtlCol="0">
            <a:spAutoFit/>
          </a:bodyPr>
          <a:lstStyle/>
          <a:p>
            <a:r>
              <a:rPr lang="en-US" altLang="zh-CN" sz="3200" spc="-10" dirty="0">
                <a:solidFill>
                  <a:srgbClr val="000000"/>
                </a:solidFill>
                <a:latin typeface="Arial"/>
                <a:ea typeface="Arial"/>
              </a:rPr>
              <a:t>•</a:t>
            </a:r>
          </a:p>
        </p:txBody>
      </p:sp>
      <p:sp>
        <p:nvSpPr>
          <p:cNvPr id="9" name="TextBox 9"/>
          <p:cNvSpPr txBox="1"/>
          <p:nvPr/>
        </p:nvSpPr>
        <p:spPr>
          <a:xfrm>
            <a:off x="1158544" y="1702307"/>
            <a:ext cx="7421598" cy="934719"/>
          </a:xfrm>
          <a:prstGeom prst="rect">
            <a:avLst/>
          </a:prstGeom>
          <a:noFill/>
        </p:spPr>
        <p:txBody>
          <a:bodyPr wrap="square" lIns="0" tIns="0" rIns="0" bIns="0" rtlCol="0">
            <a:spAutoFit/>
          </a:bodyPr>
          <a:lstStyle/>
          <a:p>
            <a:pPr hangingPunct="0">
              <a:lnSpc>
                <a:spcPct val="95416"/>
              </a:lnSpc>
            </a:pPr>
            <a:r>
              <a:rPr lang="en-US" altLang="zh-CN" sz="3200" dirty="0">
                <a:solidFill>
                  <a:srgbClr val="000000"/>
                </a:solidFill>
                <a:ea typeface="Calibri"/>
              </a:rPr>
              <a:t>Hormonlar</a:t>
            </a:r>
            <a:r>
              <a:rPr lang="en-US" altLang="zh-CN" sz="3200" spc="-44" dirty="0">
                <a:solidFill>
                  <a:srgbClr val="000000"/>
                </a:solidFill>
                <a:cs typeface="Calibri"/>
              </a:rPr>
              <a:t> </a:t>
            </a:r>
            <a:r>
              <a:rPr lang="en-US" altLang="zh-CN" sz="3200" dirty="0">
                <a:solidFill>
                  <a:srgbClr val="000000"/>
                </a:solidFill>
                <a:ea typeface="Calibri"/>
              </a:rPr>
              <a:t>kimyasal</a:t>
            </a:r>
            <a:r>
              <a:rPr lang="en-US" altLang="zh-CN" sz="3200" spc="-50" dirty="0">
                <a:solidFill>
                  <a:srgbClr val="000000"/>
                </a:solidFill>
                <a:cs typeface="Calibri"/>
              </a:rPr>
              <a:t> </a:t>
            </a:r>
            <a:r>
              <a:rPr lang="en-US" altLang="zh-CN" sz="3200" dirty="0">
                <a:solidFill>
                  <a:srgbClr val="000000"/>
                </a:solidFill>
                <a:ea typeface="Calibri"/>
              </a:rPr>
              <a:t>yapılarına</a:t>
            </a:r>
            <a:r>
              <a:rPr lang="en-US" altLang="zh-CN" sz="3200" spc="-50" dirty="0">
                <a:solidFill>
                  <a:srgbClr val="000000"/>
                </a:solidFill>
                <a:cs typeface="Calibri"/>
              </a:rPr>
              <a:t> </a:t>
            </a:r>
            <a:r>
              <a:rPr lang="en-US" altLang="zh-CN" sz="3200" dirty="0">
                <a:solidFill>
                  <a:srgbClr val="000000"/>
                </a:solidFill>
                <a:ea typeface="Calibri"/>
              </a:rPr>
              <a:t>göre</a:t>
            </a:r>
            <a:r>
              <a:rPr lang="en-US" altLang="zh-CN" sz="3200" spc="-44" dirty="0">
                <a:solidFill>
                  <a:srgbClr val="000000"/>
                </a:solidFill>
                <a:cs typeface="Calibri"/>
              </a:rPr>
              <a:t> </a:t>
            </a:r>
            <a:r>
              <a:rPr lang="en-US" altLang="zh-CN" sz="3200" dirty="0">
                <a:solidFill>
                  <a:srgbClr val="000000"/>
                </a:solidFill>
                <a:ea typeface="Calibri"/>
              </a:rPr>
              <a:t>3</a:t>
            </a:r>
            <a:r>
              <a:rPr lang="en-US" altLang="zh-CN" sz="3200" spc="-55" dirty="0">
                <a:solidFill>
                  <a:srgbClr val="000000"/>
                </a:solidFill>
                <a:cs typeface="Calibri"/>
              </a:rPr>
              <a:t> </a:t>
            </a:r>
            <a:r>
              <a:rPr lang="en-US" altLang="zh-CN" sz="3200" dirty="0">
                <a:solidFill>
                  <a:srgbClr val="000000"/>
                </a:solidFill>
                <a:ea typeface="Calibri"/>
              </a:rPr>
              <a:t>grupta</a:t>
            </a:r>
            <a:r>
              <a:rPr lang="en-US" altLang="zh-CN" sz="3200" dirty="0">
                <a:solidFill>
                  <a:srgbClr val="000000"/>
                </a:solidFill>
                <a:cs typeface="Calibri"/>
              </a:rPr>
              <a:t> </a:t>
            </a:r>
            <a:r>
              <a:rPr lang="en-US" altLang="zh-CN" sz="3200" spc="-5" dirty="0">
                <a:solidFill>
                  <a:srgbClr val="000000"/>
                </a:solidFill>
                <a:ea typeface="Calibri"/>
              </a:rPr>
              <a:t>i</a:t>
            </a:r>
            <a:r>
              <a:rPr lang="en-US" altLang="zh-CN" sz="3200" dirty="0">
                <a:solidFill>
                  <a:srgbClr val="000000"/>
                </a:solidFill>
                <a:ea typeface="Calibri"/>
              </a:rPr>
              <a:t>ncelenirler;</a:t>
            </a:r>
          </a:p>
        </p:txBody>
      </p:sp>
      <p:sp>
        <p:nvSpPr>
          <p:cNvPr id="10" name="TextBox 10"/>
          <p:cNvSpPr txBox="1"/>
          <p:nvPr/>
        </p:nvSpPr>
        <p:spPr>
          <a:xfrm>
            <a:off x="548640" y="2755137"/>
            <a:ext cx="435460" cy="487680"/>
          </a:xfrm>
          <a:prstGeom prst="rect">
            <a:avLst/>
          </a:prstGeom>
          <a:noFill/>
        </p:spPr>
        <p:txBody>
          <a:bodyPr wrap="square" lIns="0" tIns="0" rIns="0" bIns="0" rtlCol="0">
            <a:spAutoFit/>
          </a:bodyPr>
          <a:lstStyle/>
          <a:p>
            <a:r>
              <a:rPr lang="en-US" altLang="zh-CN" sz="3200" spc="-10" dirty="0">
                <a:solidFill>
                  <a:srgbClr val="000000"/>
                </a:solidFill>
                <a:ea typeface="Calibri"/>
              </a:rPr>
              <a:t>1.</a:t>
            </a:r>
          </a:p>
        </p:txBody>
      </p:sp>
      <p:sp>
        <p:nvSpPr>
          <p:cNvPr id="11" name="TextBox 11"/>
          <p:cNvSpPr txBox="1"/>
          <p:nvPr/>
        </p:nvSpPr>
        <p:spPr>
          <a:xfrm>
            <a:off x="1158544" y="2775457"/>
            <a:ext cx="6800748" cy="934720"/>
          </a:xfrm>
          <a:prstGeom prst="rect">
            <a:avLst/>
          </a:prstGeom>
          <a:noFill/>
        </p:spPr>
        <p:txBody>
          <a:bodyPr wrap="square" lIns="0" tIns="0" rIns="0" bIns="0" rtlCol="0">
            <a:spAutoFit/>
          </a:bodyPr>
          <a:lstStyle/>
          <a:p>
            <a:pPr hangingPunct="0">
              <a:lnSpc>
                <a:spcPct val="95833"/>
              </a:lnSpc>
            </a:pPr>
            <a:r>
              <a:rPr lang="en-US" altLang="zh-CN" sz="3200" dirty="0">
                <a:solidFill>
                  <a:srgbClr val="000000"/>
                </a:solidFill>
                <a:ea typeface="Calibri"/>
              </a:rPr>
              <a:t>Yağda</a:t>
            </a:r>
            <a:r>
              <a:rPr lang="en-US" altLang="zh-CN" sz="3200" spc="-139" dirty="0">
                <a:solidFill>
                  <a:srgbClr val="000000"/>
                </a:solidFill>
                <a:cs typeface="Calibri"/>
              </a:rPr>
              <a:t> </a:t>
            </a:r>
            <a:r>
              <a:rPr lang="en-US" altLang="zh-CN" sz="3200" dirty="0">
                <a:solidFill>
                  <a:srgbClr val="000000"/>
                </a:solidFill>
                <a:ea typeface="Calibri"/>
              </a:rPr>
              <a:t>eriyebilen</a:t>
            </a:r>
            <a:r>
              <a:rPr lang="en-US" altLang="zh-CN" sz="3200" spc="-145" dirty="0">
                <a:solidFill>
                  <a:srgbClr val="000000"/>
                </a:solidFill>
                <a:cs typeface="Calibri"/>
              </a:rPr>
              <a:t> </a:t>
            </a:r>
            <a:r>
              <a:rPr lang="en-US" altLang="zh-CN" sz="3200" dirty="0">
                <a:solidFill>
                  <a:srgbClr val="000000"/>
                </a:solidFill>
                <a:ea typeface="Calibri"/>
              </a:rPr>
              <a:t>steroid</a:t>
            </a:r>
            <a:r>
              <a:rPr lang="en-US" altLang="zh-CN" sz="3200" spc="-145" dirty="0">
                <a:solidFill>
                  <a:srgbClr val="000000"/>
                </a:solidFill>
                <a:cs typeface="Calibri"/>
              </a:rPr>
              <a:t> </a:t>
            </a:r>
            <a:r>
              <a:rPr lang="en-US" altLang="zh-CN" sz="3200" dirty="0">
                <a:solidFill>
                  <a:srgbClr val="000000"/>
                </a:solidFill>
                <a:ea typeface="Calibri"/>
              </a:rPr>
              <a:t>kaynaklı,</a:t>
            </a:r>
            <a:r>
              <a:rPr lang="en-US" altLang="zh-CN" sz="3200" spc="-150" dirty="0">
                <a:solidFill>
                  <a:srgbClr val="000000"/>
                </a:solidFill>
                <a:cs typeface="Calibri"/>
              </a:rPr>
              <a:t> </a:t>
            </a:r>
            <a:r>
              <a:rPr lang="en-US" altLang="zh-CN" sz="3200" dirty="0">
                <a:solidFill>
                  <a:srgbClr val="000000"/>
                </a:solidFill>
                <a:ea typeface="Calibri"/>
              </a:rPr>
              <a:t>streoid</a:t>
            </a:r>
            <a:r>
              <a:rPr lang="en-US" altLang="zh-CN" sz="3200" dirty="0">
                <a:solidFill>
                  <a:srgbClr val="000000"/>
                </a:solidFill>
                <a:cs typeface="Calibri"/>
              </a:rPr>
              <a:t> </a:t>
            </a:r>
            <a:r>
              <a:rPr lang="en-US" altLang="zh-CN" sz="3200" spc="-30" dirty="0">
                <a:solidFill>
                  <a:srgbClr val="000000"/>
                </a:solidFill>
                <a:ea typeface="Calibri"/>
              </a:rPr>
              <a:t>hormon</a:t>
            </a:r>
            <a:r>
              <a:rPr lang="en-US" altLang="zh-CN" sz="3200" spc="-25" dirty="0">
                <a:solidFill>
                  <a:srgbClr val="000000"/>
                </a:solidFill>
                <a:ea typeface="Calibri"/>
              </a:rPr>
              <a:t>lar,</a:t>
            </a:r>
          </a:p>
        </p:txBody>
      </p:sp>
      <p:sp>
        <p:nvSpPr>
          <p:cNvPr id="12" name="TextBox 12"/>
          <p:cNvSpPr txBox="1"/>
          <p:nvPr/>
        </p:nvSpPr>
        <p:spPr>
          <a:xfrm>
            <a:off x="548640" y="3827957"/>
            <a:ext cx="5828901" cy="487680"/>
          </a:xfrm>
          <a:prstGeom prst="rect">
            <a:avLst/>
          </a:prstGeom>
          <a:noFill/>
        </p:spPr>
        <p:txBody>
          <a:bodyPr wrap="square" lIns="0" tIns="0" rIns="0" bIns="0" rtlCol="0">
            <a:spAutoFit/>
          </a:bodyPr>
          <a:lstStyle/>
          <a:p>
            <a:r>
              <a:rPr lang="en-US" altLang="zh-CN" sz="3200" dirty="0">
                <a:solidFill>
                  <a:srgbClr val="000000"/>
                </a:solidFill>
                <a:ea typeface="Calibri"/>
              </a:rPr>
              <a:t>2.</a:t>
            </a:r>
            <a:r>
              <a:rPr lang="en-US" altLang="zh-CN" sz="3200" dirty="0">
                <a:solidFill>
                  <a:srgbClr val="000000"/>
                </a:solidFill>
                <a:cs typeface="Calibri"/>
              </a:rPr>
              <a:t>   </a:t>
            </a:r>
            <a:r>
              <a:rPr lang="en-US" altLang="zh-CN" sz="3200" dirty="0">
                <a:solidFill>
                  <a:srgbClr val="000000"/>
                </a:solidFill>
                <a:ea typeface="Calibri"/>
              </a:rPr>
              <a:t>Amino</a:t>
            </a:r>
            <a:r>
              <a:rPr lang="en-US" altLang="zh-CN" sz="3200" dirty="0">
                <a:solidFill>
                  <a:srgbClr val="000000"/>
                </a:solidFill>
                <a:cs typeface="Calibri"/>
              </a:rPr>
              <a:t> </a:t>
            </a:r>
            <a:r>
              <a:rPr lang="en-US" altLang="zh-CN" sz="3200" dirty="0">
                <a:solidFill>
                  <a:srgbClr val="000000"/>
                </a:solidFill>
                <a:ea typeface="Calibri"/>
              </a:rPr>
              <a:t>asit</a:t>
            </a:r>
            <a:r>
              <a:rPr lang="en-US" altLang="zh-CN" sz="3200" dirty="0">
                <a:solidFill>
                  <a:srgbClr val="000000"/>
                </a:solidFill>
                <a:cs typeface="Calibri"/>
              </a:rPr>
              <a:t> </a:t>
            </a:r>
            <a:r>
              <a:rPr lang="en-US" altLang="zh-CN" sz="3200" dirty="0">
                <a:solidFill>
                  <a:srgbClr val="000000"/>
                </a:solidFill>
                <a:ea typeface="Calibri"/>
              </a:rPr>
              <a:t>kaynaklı</a:t>
            </a:r>
            <a:r>
              <a:rPr lang="en-US" altLang="zh-CN" sz="3200" spc="-154" dirty="0">
                <a:solidFill>
                  <a:srgbClr val="000000"/>
                </a:solidFill>
                <a:cs typeface="Calibri"/>
              </a:rPr>
              <a:t> </a:t>
            </a:r>
            <a:r>
              <a:rPr lang="en-US" altLang="zh-CN" sz="3200" dirty="0">
                <a:solidFill>
                  <a:srgbClr val="000000"/>
                </a:solidFill>
                <a:ea typeface="Calibri"/>
              </a:rPr>
              <a:t>hormonlar,</a:t>
            </a:r>
          </a:p>
        </p:txBody>
      </p:sp>
      <p:sp>
        <p:nvSpPr>
          <p:cNvPr id="13" name="TextBox 13"/>
          <p:cNvSpPr txBox="1"/>
          <p:nvPr/>
        </p:nvSpPr>
        <p:spPr>
          <a:xfrm>
            <a:off x="548640" y="4413630"/>
            <a:ext cx="6835821" cy="487680"/>
          </a:xfrm>
          <a:prstGeom prst="rect">
            <a:avLst/>
          </a:prstGeom>
          <a:noFill/>
        </p:spPr>
        <p:txBody>
          <a:bodyPr wrap="square" lIns="0" tIns="0" rIns="0" bIns="0" rtlCol="0">
            <a:spAutoFit/>
          </a:bodyPr>
          <a:lstStyle/>
          <a:p>
            <a:r>
              <a:rPr lang="en-US" altLang="zh-CN" sz="3200" dirty="0">
                <a:solidFill>
                  <a:srgbClr val="000000"/>
                </a:solidFill>
                <a:ea typeface="Calibri"/>
              </a:rPr>
              <a:t>3.</a:t>
            </a:r>
            <a:r>
              <a:rPr lang="en-US" altLang="zh-CN" sz="3200" spc="-30" dirty="0">
                <a:solidFill>
                  <a:srgbClr val="000000"/>
                </a:solidFill>
                <a:cs typeface="Calibri"/>
              </a:rPr>
              <a:t>   </a:t>
            </a:r>
            <a:r>
              <a:rPr lang="en-US" altLang="zh-CN" sz="3200" dirty="0">
                <a:solidFill>
                  <a:srgbClr val="000000"/>
                </a:solidFill>
                <a:ea typeface="Calibri"/>
              </a:rPr>
              <a:t>Suda</a:t>
            </a:r>
            <a:r>
              <a:rPr lang="en-US" altLang="zh-CN" sz="3200" spc="-44" dirty="0">
                <a:solidFill>
                  <a:srgbClr val="000000"/>
                </a:solidFill>
                <a:cs typeface="Calibri"/>
              </a:rPr>
              <a:t> </a:t>
            </a:r>
            <a:r>
              <a:rPr lang="en-US" altLang="zh-CN" sz="3200" dirty="0">
                <a:solidFill>
                  <a:srgbClr val="000000"/>
                </a:solidFill>
                <a:ea typeface="Calibri"/>
              </a:rPr>
              <a:t>eriyen</a:t>
            </a:r>
            <a:r>
              <a:rPr lang="en-US" altLang="zh-CN" sz="3200" spc="-30" dirty="0">
                <a:solidFill>
                  <a:srgbClr val="000000"/>
                </a:solidFill>
                <a:cs typeface="Calibri"/>
              </a:rPr>
              <a:t> </a:t>
            </a:r>
            <a:r>
              <a:rPr lang="en-US" altLang="zh-CN" sz="3200" dirty="0">
                <a:solidFill>
                  <a:srgbClr val="000000"/>
                </a:solidFill>
                <a:ea typeface="Calibri"/>
              </a:rPr>
              <a:t>protein</a:t>
            </a:r>
            <a:r>
              <a:rPr lang="en-US" altLang="zh-CN" sz="3200" spc="-34" dirty="0">
                <a:solidFill>
                  <a:srgbClr val="000000"/>
                </a:solidFill>
                <a:cs typeface="Calibri"/>
              </a:rPr>
              <a:t> </a:t>
            </a:r>
            <a:r>
              <a:rPr lang="en-US" altLang="zh-CN" sz="3200" dirty="0">
                <a:solidFill>
                  <a:srgbClr val="000000"/>
                </a:solidFill>
                <a:ea typeface="Calibri"/>
              </a:rPr>
              <a:t>yapılı</a:t>
            </a:r>
            <a:r>
              <a:rPr lang="en-US" altLang="zh-CN" sz="3200" spc="-40" dirty="0">
                <a:solidFill>
                  <a:srgbClr val="000000"/>
                </a:solidFill>
                <a:cs typeface="Calibri"/>
              </a:rPr>
              <a:t> </a:t>
            </a:r>
            <a:r>
              <a:rPr lang="en-US" altLang="zh-CN" sz="3200" dirty="0">
                <a:solidFill>
                  <a:srgbClr val="000000"/>
                </a:solidFill>
                <a:ea typeface="Calibri"/>
              </a:rPr>
              <a:t>hormonlar.</a:t>
            </a:r>
          </a:p>
        </p:txBody>
      </p:sp>
    </p:spTree>
    <p:extLst>
      <p:ext uri="{BB962C8B-B14F-4D97-AF65-F5344CB8AC3E}">
        <p14:creationId xmlns:p14="http://schemas.microsoft.com/office/powerpoint/2010/main" val="283702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84798"/>
            <a:ext cx="8229600" cy="721042"/>
          </a:xfrm>
        </p:spPr>
        <p:txBody>
          <a:bodyPr>
            <a:normAutofit/>
          </a:bodyPr>
          <a:lstStyle/>
          <a:p>
            <a:pPr algn="l"/>
            <a:r>
              <a:rPr lang="tr-TR" sz="3600" b="1" dirty="0" smtClean="0">
                <a:solidFill>
                  <a:srgbClr val="FF0000"/>
                </a:solidFill>
              </a:rPr>
              <a:t>Hormonların Görevleri</a:t>
            </a:r>
            <a:endParaRPr lang="tr-TR" sz="3600" b="1" dirty="0">
              <a:solidFill>
                <a:srgbClr val="FF0000"/>
              </a:solidFill>
            </a:endParaRPr>
          </a:p>
        </p:txBody>
      </p:sp>
      <p:sp>
        <p:nvSpPr>
          <p:cNvPr id="3" name="İçerik Yer Tutucusu 2"/>
          <p:cNvSpPr>
            <a:spLocks noGrp="1"/>
          </p:cNvSpPr>
          <p:nvPr>
            <p:ph idx="1"/>
          </p:nvPr>
        </p:nvSpPr>
        <p:spPr>
          <a:xfrm>
            <a:off x="243840" y="1351280"/>
            <a:ext cx="8442960" cy="5049520"/>
          </a:xfrm>
        </p:spPr>
        <p:txBody>
          <a:bodyPr>
            <a:normAutofit fontScale="62500" lnSpcReduction="20000"/>
          </a:bodyPr>
          <a:lstStyle/>
          <a:p>
            <a:pPr marL="0" indent="0">
              <a:buNone/>
            </a:pPr>
            <a:r>
              <a:rPr lang="tr-TR" sz="3800" dirty="0"/>
              <a:t>1.   Vücudun dış çevreye uyumunu sağlar.</a:t>
            </a:r>
          </a:p>
          <a:p>
            <a:endParaRPr lang="tr-TR" sz="3800" dirty="0"/>
          </a:p>
          <a:p>
            <a:pPr marL="0" indent="0">
              <a:buNone/>
            </a:pPr>
            <a:r>
              <a:rPr lang="tr-TR" sz="3800" dirty="0"/>
              <a:t>2.   İç ortamın fiziksel ve kimyasal dengesini ve sürekliliğini sağlar.</a:t>
            </a:r>
          </a:p>
          <a:p>
            <a:endParaRPr lang="tr-TR" sz="3800" dirty="0"/>
          </a:p>
          <a:p>
            <a:pPr marL="0" indent="0">
              <a:buNone/>
            </a:pPr>
            <a:r>
              <a:rPr lang="tr-TR" sz="3800" dirty="0"/>
              <a:t>3.   Hücrelerdeki yapım ve yıkım olaylarını denetim altında tutar.</a:t>
            </a:r>
          </a:p>
          <a:p>
            <a:endParaRPr lang="tr-TR" sz="3800" dirty="0"/>
          </a:p>
          <a:p>
            <a:pPr marL="0" indent="0">
              <a:buNone/>
            </a:pPr>
            <a:r>
              <a:rPr lang="tr-TR" sz="3800" dirty="0"/>
              <a:t>4.   Vücut organlarının fonksiyonlarını düzenler.</a:t>
            </a:r>
          </a:p>
          <a:p>
            <a:endParaRPr lang="tr-TR" sz="3800" dirty="0"/>
          </a:p>
          <a:p>
            <a:pPr marL="0" indent="0">
              <a:buNone/>
            </a:pPr>
            <a:r>
              <a:rPr lang="tr-TR" sz="3800" dirty="0"/>
              <a:t>5.   Üreme fonksiyonlarını düzenler.</a:t>
            </a:r>
          </a:p>
          <a:p>
            <a:endParaRPr lang="tr-TR" sz="3800" dirty="0"/>
          </a:p>
          <a:p>
            <a:pPr marL="0" indent="0">
              <a:buNone/>
            </a:pPr>
            <a:r>
              <a:rPr lang="tr-TR" sz="3800" dirty="0"/>
              <a:t>6.   Büyüme ve gelişmeyi sağlar.</a:t>
            </a:r>
          </a:p>
          <a:p>
            <a:endParaRPr lang="tr-TR" sz="3800" dirty="0"/>
          </a:p>
          <a:p>
            <a:pPr marL="0" indent="0">
              <a:buNone/>
            </a:pPr>
            <a:r>
              <a:rPr lang="tr-TR" sz="3800" dirty="0"/>
              <a:t>7.   Enerji üretimi, kullanımı ve depolanmasını gerçekleştirir.</a:t>
            </a:r>
          </a:p>
          <a:p>
            <a:endParaRPr lang="tr-TR" dirty="0"/>
          </a:p>
        </p:txBody>
      </p:sp>
    </p:spTree>
    <p:extLst>
      <p:ext uri="{BB962C8B-B14F-4D97-AF65-F5344CB8AC3E}">
        <p14:creationId xmlns:p14="http://schemas.microsoft.com/office/powerpoint/2010/main" val="2752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080" y="274638"/>
            <a:ext cx="8808720" cy="649922"/>
          </a:xfrm>
        </p:spPr>
        <p:txBody>
          <a:bodyPr>
            <a:normAutofit fontScale="90000"/>
          </a:bodyPr>
          <a:lstStyle/>
          <a:p>
            <a:pPr algn="l"/>
            <a:r>
              <a:rPr lang="tr-TR" sz="3600" b="1" dirty="0" smtClean="0">
                <a:solidFill>
                  <a:srgbClr val="FF0000"/>
                </a:solidFill>
              </a:rPr>
              <a:t>Endokrin (Hormon Sağlayan) Bezler ve Hormonları</a:t>
            </a:r>
            <a:endParaRPr lang="tr-TR" sz="3600" b="1" dirty="0">
              <a:solidFill>
                <a:srgbClr val="FF0000"/>
              </a:solidFill>
            </a:endParaRPr>
          </a:p>
        </p:txBody>
      </p:sp>
      <p:sp>
        <p:nvSpPr>
          <p:cNvPr id="3" name="İçerik Yer Tutucusu 2"/>
          <p:cNvSpPr>
            <a:spLocks noGrp="1"/>
          </p:cNvSpPr>
          <p:nvPr>
            <p:ph idx="1"/>
          </p:nvPr>
        </p:nvSpPr>
        <p:spPr>
          <a:xfrm>
            <a:off x="365760" y="1097280"/>
            <a:ext cx="8432800" cy="5618480"/>
          </a:xfrm>
        </p:spPr>
        <p:txBody>
          <a:bodyPr>
            <a:normAutofit fontScale="47500" lnSpcReduction="20000"/>
          </a:bodyPr>
          <a:lstStyle/>
          <a:p>
            <a:pPr marL="0" indent="0">
              <a:buNone/>
            </a:pPr>
            <a:r>
              <a:rPr lang="tr-TR" sz="3800" dirty="0" smtClean="0"/>
              <a:t>1</a:t>
            </a:r>
            <a:r>
              <a:rPr lang="tr-TR" sz="3800" dirty="0"/>
              <a:t>.   Hipofiz bezi (</a:t>
            </a:r>
            <a:r>
              <a:rPr lang="tr-TR" sz="3800" dirty="0" err="1"/>
              <a:t>glandula</a:t>
            </a:r>
            <a:r>
              <a:rPr lang="tr-TR" sz="3800" dirty="0"/>
              <a:t> </a:t>
            </a:r>
            <a:r>
              <a:rPr lang="tr-TR" sz="3800" dirty="0" err="1"/>
              <a:t>Pituitaria</a:t>
            </a:r>
            <a:r>
              <a:rPr lang="tr-TR" sz="3800" dirty="0"/>
              <a:t>- </a:t>
            </a:r>
            <a:r>
              <a:rPr lang="tr-TR" sz="3800" dirty="0" err="1"/>
              <a:t>hypophysis</a:t>
            </a:r>
            <a:r>
              <a:rPr lang="tr-TR" sz="3800" dirty="0"/>
              <a:t>)</a:t>
            </a:r>
          </a:p>
          <a:p>
            <a:endParaRPr lang="tr-TR" sz="3800" dirty="0"/>
          </a:p>
          <a:p>
            <a:pPr marL="0" indent="0">
              <a:buNone/>
            </a:pPr>
            <a:r>
              <a:rPr lang="tr-TR" sz="3800" dirty="0"/>
              <a:t>2.   </a:t>
            </a:r>
            <a:r>
              <a:rPr lang="tr-TR" sz="3800" dirty="0" err="1"/>
              <a:t>Epifiz</a:t>
            </a:r>
            <a:r>
              <a:rPr lang="tr-TR" sz="3800" dirty="0"/>
              <a:t> bezi (</a:t>
            </a:r>
            <a:r>
              <a:rPr lang="tr-TR" sz="3800" dirty="0" err="1"/>
              <a:t>glandula</a:t>
            </a:r>
            <a:r>
              <a:rPr lang="tr-TR" sz="3800" dirty="0"/>
              <a:t> </a:t>
            </a:r>
            <a:r>
              <a:rPr lang="tr-TR" sz="3800" dirty="0" err="1"/>
              <a:t>pinealis-pineal</a:t>
            </a:r>
            <a:r>
              <a:rPr lang="tr-TR" sz="3800" dirty="0"/>
              <a:t> bez)</a:t>
            </a:r>
          </a:p>
          <a:p>
            <a:endParaRPr lang="tr-TR" sz="3800" dirty="0"/>
          </a:p>
          <a:p>
            <a:pPr marL="0" indent="0">
              <a:buNone/>
            </a:pPr>
            <a:r>
              <a:rPr lang="tr-TR" sz="3800" dirty="0"/>
              <a:t>3.   Tiroit bezi (</a:t>
            </a:r>
            <a:r>
              <a:rPr lang="tr-TR" sz="3800" dirty="0" err="1"/>
              <a:t>glandula</a:t>
            </a:r>
            <a:r>
              <a:rPr lang="tr-TR" sz="3800" dirty="0"/>
              <a:t> </a:t>
            </a:r>
            <a:r>
              <a:rPr lang="tr-TR" sz="3800" dirty="0" err="1"/>
              <a:t>Thyroidea</a:t>
            </a:r>
            <a:r>
              <a:rPr lang="tr-TR" sz="3800" dirty="0"/>
              <a:t>)</a:t>
            </a:r>
          </a:p>
          <a:p>
            <a:endParaRPr lang="tr-TR" sz="3800" dirty="0"/>
          </a:p>
          <a:p>
            <a:pPr marL="0" indent="0">
              <a:buNone/>
            </a:pPr>
            <a:r>
              <a:rPr lang="tr-TR" sz="3800" dirty="0"/>
              <a:t>4.   Paratiroit bezi (</a:t>
            </a:r>
            <a:r>
              <a:rPr lang="tr-TR" sz="3800" dirty="0" err="1"/>
              <a:t>glandula</a:t>
            </a:r>
            <a:r>
              <a:rPr lang="tr-TR" sz="3800" dirty="0"/>
              <a:t> </a:t>
            </a:r>
            <a:r>
              <a:rPr lang="tr-TR" sz="3800" dirty="0" err="1"/>
              <a:t>Parathyroidea</a:t>
            </a:r>
            <a:r>
              <a:rPr lang="tr-TR" sz="3800" dirty="0"/>
              <a:t>)</a:t>
            </a:r>
          </a:p>
          <a:p>
            <a:endParaRPr lang="tr-TR" sz="3800" dirty="0"/>
          </a:p>
          <a:p>
            <a:pPr marL="0" indent="0">
              <a:buNone/>
            </a:pPr>
            <a:r>
              <a:rPr lang="tr-TR" sz="3800" dirty="0"/>
              <a:t>5.   Böbreküstü bezleri (</a:t>
            </a:r>
            <a:r>
              <a:rPr lang="tr-TR" sz="3800" dirty="0" err="1"/>
              <a:t>glandula</a:t>
            </a:r>
            <a:r>
              <a:rPr lang="tr-TR" sz="3800" dirty="0"/>
              <a:t> </a:t>
            </a:r>
            <a:r>
              <a:rPr lang="tr-TR" sz="3800" dirty="0" err="1"/>
              <a:t>Suprarenales</a:t>
            </a:r>
            <a:r>
              <a:rPr lang="tr-TR" sz="3800" dirty="0"/>
              <a:t>-adrenal bezler))</a:t>
            </a:r>
          </a:p>
          <a:p>
            <a:endParaRPr lang="tr-TR" sz="3800" dirty="0"/>
          </a:p>
          <a:p>
            <a:pPr marL="0" indent="0">
              <a:buNone/>
            </a:pPr>
            <a:r>
              <a:rPr lang="tr-TR" sz="3800" dirty="0"/>
              <a:t>6.   </a:t>
            </a:r>
            <a:r>
              <a:rPr lang="tr-TR" sz="3800" dirty="0" err="1"/>
              <a:t>Timus</a:t>
            </a:r>
            <a:r>
              <a:rPr lang="tr-TR" sz="3800" dirty="0"/>
              <a:t> bezi ( </a:t>
            </a:r>
            <a:r>
              <a:rPr lang="tr-TR" sz="3800" dirty="0" err="1"/>
              <a:t>thymus</a:t>
            </a:r>
            <a:r>
              <a:rPr lang="tr-TR" sz="3800" dirty="0"/>
              <a:t> bezi)</a:t>
            </a:r>
          </a:p>
          <a:p>
            <a:endParaRPr lang="tr-TR" sz="3800" dirty="0"/>
          </a:p>
          <a:p>
            <a:pPr marL="0" indent="0">
              <a:buNone/>
            </a:pPr>
            <a:r>
              <a:rPr lang="tr-TR" sz="3800" dirty="0"/>
              <a:t>7.   Pankreas bezi (pankreas)</a:t>
            </a:r>
          </a:p>
          <a:p>
            <a:endParaRPr lang="tr-TR" sz="3800" dirty="0"/>
          </a:p>
          <a:p>
            <a:pPr marL="0" indent="0">
              <a:buNone/>
            </a:pPr>
            <a:r>
              <a:rPr lang="tr-TR" sz="3800" dirty="0"/>
              <a:t>8.   </a:t>
            </a:r>
            <a:r>
              <a:rPr lang="tr-TR" sz="3800" dirty="0" err="1"/>
              <a:t>Gonadlar</a:t>
            </a:r>
            <a:r>
              <a:rPr lang="tr-TR" sz="3800" dirty="0"/>
              <a:t> (testisler ve </a:t>
            </a:r>
            <a:r>
              <a:rPr lang="tr-TR" sz="3800" dirty="0" err="1"/>
              <a:t>ovariumlar</a:t>
            </a:r>
            <a:r>
              <a:rPr lang="tr-TR" sz="3800" dirty="0"/>
              <a:t>)</a:t>
            </a:r>
          </a:p>
          <a:p>
            <a:endParaRPr lang="tr-TR" sz="3800" dirty="0"/>
          </a:p>
          <a:p>
            <a:pPr marL="0" indent="0">
              <a:buNone/>
            </a:pPr>
            <a:r>
              <a:rPr lang="tr-TR" sz="3800" dirty="0"/>
              <a:t>9.   Böbrek, kalp ve </a:t>
            </a:r>
            <a:r>
              <a:rPr lang="tr-TR" sz="3800" dirty="0" err="1"/>
              <a:t>gastrointestinal</a:t>
            </a:r>
            <a:r>
              <a:rPr lang="tr-TR" sz="3800" dirty="0"/>
              <a:t> sistemde özel salgı hücreleri vardır.</a:t>
            </a:r>
          </a:p>
          <a:p>
            <a:endParaRPr lang="tr-TR" sz="3800" dirty="0"/>
          </a:p>
          <a:p>
            <a:pPr marL="0" indent="0">
              <a:buNone/>
            </a:pPr>
            <a:r>
              <a:rPr lang="tr-TR" sz="3800" dirty="0"/>
              <a:t>10. Plasenta gebelik süresince büyük bir iç salgı bezi görevi yapar.</a:t>
            </a:r>
          </a:p>
          <a:p>
            <a:endParaRPr lang="tr-TR" dirty="0"/>
          </a:p>
        </p:txBody>
      </p:sp>
    </p:spTree>
    <p:extLst>
      <p:ext uri="{BB962C8B-B14F-4D97-AF65-F5344CB8AC3E}">
        <p14:creationId xmlns:p14="http://schemas.microsoft.com/office/powerpoint/2010/main" val="394418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 y="274638"/>
            <a:ext cx="8879840" cy="599122"/>
          </a:xfrm>
        </p:spPr>
        <p:txBody>
          <a:bodyPr>
            <a:noAutofit/>
          </a:bodyPr>
          <a:lstStyle/>
          <a:p>
            <a:r>
              <a:rPr lang="tr-TR" sz="3600" dirty="0" smtClean="0">
                <a:solidFill>
                  <a:srgbClr val="FF0000"/>
                </a:solidFill>
              </a:rPr>
              <a:t>Hormonların Kaynak Bezlerini Özetlemektedir</a:t>
            </a:r>
            <a:endParaRPr lang="tr-TR" sz="3600" dirty="0">
              <a:solidFill>
                <a:srgbClr val="FF0000"/>
              </a:solidFill>
            </a:endParaRPr>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3920" y="1320800"/>
            <a:ext cx="7498080" cy="5435600"/>
          </a:xfrm>
          <a:prstGeom prst="rect">
            <a:avLst/>
          </a:prstGeom>
          <a:noFill/>
        </p:spPr>
      </p:pic>
    </p:spTree>
    <p:extLst>
      <p:ext uri="{BB962C8B-B14F-4D97-AF65-F5344CB8AC3E}">
        <p14:creationId xmlns:p14="http://schemas.microsoft.com/office/powerpoint/2010/main" val="28889622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335</TotalTime>
  <Words>2384</Words>
  <Application>Microsoft Office PowerPoint</Application>
  <PresentationFormat>Ekran Gösterisi (4:3)</PresentationFormat>
  <Paragraphs>385</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PowerPoint Sunusu</vt:lpstr>
      <vt:lpstr>PowerPoint Sunusu</vt:lpstr>
      <vt:lpstr>PowerPoint Sunusu</vt:lpstr>
      <vt:lpstr>PowerPoint Sunusu</vt:lpstr>
      <vt:lpstr>PowerPoint Sunusu</vt:lpstr>
      <vt:lpstr>PowerPoint Sunusu</vt:lpstr>
      <vt:lpstr>Hormonların Görevleri</vt:lpstr>
      <vt:lpstr>Endokrin (Hormon Sağlayan) Bezler ve Hormonları</vt:lpstr>
      <vt:lpstr>Hormonların Kaynak Bezlerini Özetlemektedir</vt:lpstr>
      <vt:lpstr>PowerPoint Sunusu</vt:lpstr>
      <vt:lpstr>PowerPoint Sunusu</vt:lpstr>
      <vt:lpstr>PowerPoint Sunusu</vt:lpstr>
      <vt:lpstr>PowerPoint Sunusu</vt:lpstr>
      <vt:lpstr>PowerPoint Sunusu</vt:lpstr>
      <vt:lpstr>Adenohipofiz Hormonları  (ön hipofizden salgilanan hormonlar)</vt:lpstr>
      <vt:lpstr>PowerPoint Sunusu</vt:lpstr>
      <vt:lpstr>PowerPoint Sunusu</vt:lpstr>
      <vt:lpstr>PowerPoint Sunusu</vt:lpstr>
      <vt:lpstr>PowerPoint Sunusu</vt:lpstr>
      <vt:lpstr>PowerPoint Sunusu</vt:lpstr>
      <vt:lpstr>Nörohipofiz Hormonları  (arka hipofizden salgilanan hormonlar)</vt:lpstr>
      <vt:lpstr>PowerPoint Sunusu</vt:lpstr>
      <vt:lpstr>PowerPoint Sunusu</vt:lpstr>
      <vt:lpstr>PowerPoint Sunusu</vt:lpstr>
      <vt:lpstr>PowerPoint Sunusu</vt:lpstr>
      <vt:lpstr>Tiroit bezi hormonlarının görevleri şunlardır;</vt:lpstr>
      <vt:lpstr>PowerPoint Sunusu</vt:lpstr>
      <vt:lpstr>PowerPoint Sunusu</vt:lpstr>
      <vt:lpstr>PowerPoint Sunusu</vt:lpstr>
      <vt:lpstr>Adrenalin ve Noradrenalinin Etkileri</vt:lpstr>
      <vt:lpstr>PowerPoint Sunusu</vt:lpstr>
      <vt:lpstr>İnsülin;</vt:lpstr>
      <vt:lpstr>PowerPoint Sunusu</vt:lpstr>
      <vt:lpstr>PowerPoint Sunusu</vt:lpstr>
      <vt:lpstr>PowerPoint Sunusu</vt:lpstr>
      <vt:lpstr>Testis (erkek seks) hormonları</vt:lpstr>
      <vt:lpstr>Testosteron hormonunun görevleri</vt:lpstr>
      <vt:lpstr>Ovarium (kadın seks) hormonları</vt:lpstr>
      <vt:lpstr>Östrojen hormonu görevleri</vt:lpstr>
      <vt:lpstr>Progesteron hormonu görevleri</vt:lpstr>
      <vt:lpstr>ENDOKRİN SİSTEMLE İLE İLGİLİ ANATOMİK, SEMPTOM, LABORATUVAR, TANI VE CERRAHİ TERİMLER-ÖZET</vt:lpstr>
      <vt:lpstr>Hipofiz Ön Lop Hormonları</vt:lpstr>
      <vt:lpstr>Hipofiz Arka Lop Hormonları</vt:lpstr>
      <vt:lpstr>Epifiz Bezi Hormonları</vt:lpstr>
      <vt:lpstr>Tiroit Bezi Hormonları</vt:lpstr>
      <vt:lpstr>Böbreküstü Bezi Hormonları</vt:lpstr>
      <vt:lpstr>Pankreastan Salgılanan Hormonlar</vt:lpstr>
      <vt:lpstr>Testislerden Salgılanan Hormon</vt:lpstr>
      <vt:lpstr>Overlerden Salgılanan Hormonlar</vt:lpstr>
      <vt:lpstr>Tanı Terimleri</vt:lpstr>
      <vt:lpstr>PowerPoint Sunusu</vt:lpstr>
      <vt:lpstr>PowerPoint Sunusu</vt:lpstr>
      <vt:lpstr>Cerrahi Terimleri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Fuat Yalman</dc:creator>
  <cp:lastModifiedBy>Windows Kullanıcısı</cp:lastModifiedBy>
  <cp:revision>56</cp:revision>
  <dcterms:created xsi:type="dcterms:W3CDTF">2011-01-21T15:00:27Z</dcterms:created>
  <dcterms:modified xsi:type="dcterms:W3CDTF">2019-05-20T13:01:38Z</dcterms:modified>
</cp:coreProperties>
</file>