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8" r:id="rId4"/>
    <p:sldId id="257" r:id="rId5"/>
    <p:sldId id="277" r:id="rId6"/>
    <p:sldId id="278" r:id="rId7"/>
    <p:sldId id="279" r:id="rId8"/>
    <p:sldId id="280" r:id="rId9"/>
    <p:sldId id="281" r:id="rId10"/>
    <p:sldId id="276" r:id="rId11"/>
    <p:sldId id="275" r:id="rId12"/>
    <p:sldId id="284" r:id="rId13"/>
    <p:sldId id="285" r:id="rId14"/>
    <p:sldId id="263" r:id="rId15"/>
    <p:sldId id="259" r:id="rId16"/>
    <p:sldId id="282" r:id="rId17"/>
    <p:sldId id="283" r:id="rId18"/>
    <p:sldId id="286" r:id="rId19"/>
    <p:sldId id="260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Sistemli bir biçimde düzenlenmiş, bir çok olayı açıklayan ve bir bilime temel olan kurallar, yasalar bütünüdür.</a:t>
            </a:r>
          </a:p>
          <a:p>
            <a:pPr lvl="1"/>
            <a:r>
              <a:rPr lang="tr-TR" dirty="0" smtClean="0"/>
              <a:t>Kesinlik ve açıklık</a:t>
            </a:r>
          </a:p>
          <a:p>
            <a:pPr lvl="1"/>
            <a:r>
              <a:rPr lang="tr-TR" dirty="0" smtClean="0"/>
              <a:t>Kapsamlılık</a:t>
            </a:r>
          </a:p>
          <a:p>
            <a:pPr lvl="1"/>
            <a:r>
              <a:rPr lang="tr-TR" dirty="0" smtClean="0"/>
              <a:t>Denenebilirlik</a:t>
            </a:r>
          </a:p>
          <a:p>
            <a:pPr lvl="1"/>
            <a:r>
              <a:rPr lang="tr-TR" dirty="0" smtClean="0"/>
              <a:t>Yararlılık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Danışanların sunduğu </a:t>
            </a:r>
            <a:r>
              <a:rPr lang="tr-TR" dirty="0" smtClean="0">
                <a:solidFill>
                  <a:srgbClr val="FF0000"/>
                </a:solidFill>
              </a:rPr>
              <a:t>bilgiyi organize </a:t>
            </a:r>
            <a:r>
              <a:rPr lang="tr-TR" dirty="0" smtClean="0"/>
              <a:t>etmeyi</a:t>
            </a:r>
          </a:p>
          <a:p>
            <a:r>
              <a:rPr lang="tr-TR" dirty="0" smtClean="0"/>
              <a:t>Danışanın deneyim ve davranışlarına ilişkin </a:t>
            </a:r>
            <a:r>
              <a:rPr lang="tr-TR" dirty="0" smtClean="0">
                <a:solidFill>
                  <a:srgbClr val="FF0000"/>
                </a:solidFill>
              </a:rPr>
              <a:t>hipotez oluşturmayı</a:t>
            </a:r>
          </a:p>
          <a:p>
            <a:r>
              <a:rPr lang="tr-TR" dirty="0" smtClean="0"/>
              <a:t>Süreğen </a:t>
            </a:r>
            <a:r>
              <a:rPr lang="tr-TR" dirty="0" err="1" smtClean="0"/>
              <a:t>terapötik</a:t>
            </a:r>
            <a:r>
              <a:rPr lang="tr-TR" dirty="0" smtClean="0"/>
              <a:t> süreci değerlendirmeleri için kurama dayalı bir </a:t>
            </a:r>
            <a:r>
              <a:rPr lang="tr-TR" dirty="0" smtClean="0">
                <a:solidFill>
                  <a:srgbClr val="FF0000"/>
                </a:solidFill>
              </a:rPr>
              <a:t>çerçeve sunmayı</a:t>
            </a:r>
          </a:p>
          <a:p>
            <a:r>
              <a:rPr lang="tr-TR" dirty="0" smtClean="0"/>
              <a:t>Belirli tedavi müdahale gerekçelerini kullanma gerekçelerini bilmeyi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Belirli adımlarda </a:t>
            </a:r>
            <a:r>
              <a:rPr lang="tr-TR" dirty="0" smtClean="0"/>
              <a:t>tedavi planlaması sunmayı</a:t>
            </a:r>
          </a:p>
          <a:p>
            <a:r>
              <a:rPr lang="tr-TR" dirty="0" smtClean="0"/>
              <a:t>Bu adımlarda psikolojik danışmanların daha </a:t>
            </a:r>
            <a:r>
              <a:rPr lang="tr-TR" dirty="0" smtClean="0">
                <a:solidFill>
                  <a:srgbClr val="FF0000"/>
                </a:solidFill>
              </a:rPr>
              <a:t>tutarlı ve amaçlı </a:t>
            </a:r>
            <a:r>
              <a:rPr lang="tr-TR" dirty="0" smtClean="0"/>
              <a:t>olmalarını sağlar</a:t>
            </a:r>
          </a:p>
          <a:p>
            <a:r>
              <a:rPr lang="tr-TR" dirty="0" smtClean="0"/>
              <a:t>Süreci yapılandırarak psikolojik danışmanın tutarlı bir şekilde danışanla ortak belirlenen hedeflere ilerlemesine yardımcı olur.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Kuramlara Genel Bakış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Psiko</a:t>
            </a:r>
            <a:r>
              <a:rPr lang="tr-TR" dirty="0" smtClean="0"/>
              <a:t>-analitik terapi: İç görü kazanma, bilinçaltının etkisi, kişiliğin yeniden yapılandırılması</a:t>
            </a:r>
          </a:p>
          <a:p>
            <a:r>
              <a:rPr lang="tr-TR" dirty="0" smtClean="0"/>
              <a:t>Bireysel Psikoloji: Yaşamın anlamı, amaçlı olma, amaca yönelik davranışlar ortaya koyabilme, ait olma, sosyal ilgi</a:t>
            </a:r>
          </a:p>
          <a:p>
            <a:r>
              <a:rPr lang="tr-TR" dirty="0" smtClean="0"/>
              <a:t>Varoluşçu yaklaşım: Gerçek insan olmanın ne anlama geldiğinin önemi, özgürlük ve sorumluluk, kaygı, suçluluk, ölüm, yaşamın anlamı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018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Kuramlara Genel Bakış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 Merkezli Terapi: Danışan-terapist arasındaki ilişkinin niteliği, danışanın kapasitesine güven</a:t>
            </a:r>
          </a:p>
          <a:p>
            <a:r>
              <a:rPr lang="tr-TR" dirty="0" err="1" smtClean="0"/>
              <a:t>Gestalt</a:t>
            </a:r>
            <a:r>
              <a:rPr lang="tr-TR" dirty="0" smtClean="0"/>
              <a:t> terapi: danışanın yaşadığı ana odaklanma, </a:t>
            </a:r>
            <a:r>
              <a:rPr lang="tr-TR" dirty="0" err="1" smtClean="0"/>
              <a:t>farkındalığını</a:t>
            </a:r>
            <a:r>
              <a:rPr lang="tr-TR" dirty="0" smtClean="0"/>
              <a:t> artırma</a:t>
            </a:r>
          </a:p>
          <a:p>
            <a:r>
              <a:rPr lang="tr-TR" dirty="0" smtClean="0"/>
              <a:t>Gerçeklik terapisi: danışanın halihazırdaki davranışlarına odaklanır.</a:t>
            </a:r>
          </a:p>
          <a:p>
            <a:r>
              <a:rPr lang="tr-TR" dirty="0" smtClean="0"/>
              <a:t>Davranışçı terapi: Öğrenme ilkeleri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5947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Kuramlara Genel Bakış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Bilişsel Davranışçı Terapi: Mantık dışı (irrasyonel) düşünce ve otomatik düşünceler, kendini tahrip eden düşünce, düşünce ve inanç sistemleri</a:t>
            </a:r>
          </a:p>
          <a:p>
            <a:r>
              <a:rPr lang="tr-TR" dirty="0" smtClean="0"/>
              <a:t>Post-modern yaklaşımlar: Danışanların problemlerine çözüm aramada içsel ve dışsal kaynakları birlikte kullanmaları </a:t>
            </a:r>
            <a:r>
              <a:rPr lang="tr-TR" dirty="0" err="1" smtClean="0"/>
              <a:t>sayıltısı</a:t>
            </a:r>
            <a:r>
              <a:rPr lang="tr-TR" dirty="0" smtClean="0"/>
              <a:t> üzerine kurulmuştur. Güçlü yönleri ele almak= pasif kişi olmaktan uzaklaşma.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Yaşanan kişiler arası ilişkiler ve sosyokültürel yapıyı vurgulamanın önemine değinenler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74937"/>
            <a:ext cx="8229600" cy="309720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Feminist terapi: Karşılaşılan güçlükleri dışsal faktörlerin nasıl etkilediğini, cinsel rollerin sosyalleşmede nasıl cinsiyet eşitsizliğine neden olduğunu</a:t>
            </a:r>
          </a:p>
          <a:p>
            <a:r>
              <a:rPr lang="tr-TR" dirty="0" smtClean="0"/>
              <a:t>Aile Terapisi: Bireyi aile sisteminden ayrı olarak ele almak onu anlamayı güçleştirir.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Dalgalar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1. Dalga: </a:t>
            </a:r>
            <a:r>
              <a:rPr lang="tr-TR" dirty="0" err="1" smtClean="0"/>
              <a:t>Freudyen</a:t>
            </a:r>
            <a:r>
              <a:rPr lang="tr-TR" dirty="0" smtClean="0"/>
              <a:t> Psikoloji</a:t>
            </a:r>
          </a:p>
          <a:p>
            <a:pPr lvl="1"/>
            <a:r>
              <a:rPr lang="tr-TR" dirty="0" smtClean="0"/>
              <a:t>Hastalık yönelimli</a:t>
            </a:r>
          </a:p>
          <a:p>
            <a:pPr lvl="1"/>
            <a:r>
              <a:rPr lang="tr-TR" dirty="0" smtClean="0"/>
              <a:t>Geçmiş odaklı</a:t>
            </a:r>
          </a:p>
          <a:p>
            <a:pPr lvl="1"/>
            <a:r>
              <a:rPr lang="tr-TR" dirty="0" smtClean="0"/>
              <a:t>Terapist güdümlü</a:t>
            </a:r>
          </a:p>
          <a:p>
            <a:pPr lvl="0"/>
            <a:r>
              <a:rPr lang="tr-TR" dirty="0" smtClean="0">
                <a:solidFill>
                  <a:prstClr val="black"/>
                </a:solidFill>
              </a:rPr>
              <a:t>2. </a:t>
            </a:r>
            <a:r>
              <a:rPr lang="tr-TR" dirty="0">
                <a:solidFill>
                  <a:prstClr val="black"/>
                </a:solidFill>
              </a:rPr>
              <a:t>Dalga: </a:t>
            </a:r>
            <a:r>
              <a:rPr lang="tr-TR" dirty="0" smtClean="0">
                <a:solidFill>
                  <a:prstClr val="black"/>
                </a:solidFill>
              </a:rPr>
              <a:t>Davranışçı, CBT, Aile sistemleri, </a:t>
            </a:r>
            <a:r>
              <a:rPr lang="tr-TR" dirty="0" err="1" smtClean="0">
                <a:solidFill>
                  <a:prstClr val="black"/>
                </a:solidFill>
              </a:rPr>
              <a:t>Gestalt</a:t>
            </a:r>
            <a:r>
              <a:rPr lang="tr-TR" dirty="0" smtClean="0">
                <a:solidFill>
                  <a:prstClr val="black"/>
                </a:solidFill>
              </a:rPr>
              <a:t>, EMDR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Ampirik ölçüm ve bilimsel görünüm esas</a:t>
            </a:r>
          </a:p>
          <a:p>
            <a:pPr lvl="1"/>
            <a:r>
              <a:rPr lang="tr-TR" dirty="0" err="1" smtClean="0">
                <a:solidFill>
                  <a:prstClr val="black"/>
                </a:solidFill>
              </a:rPr>
              <a:t>İçgörü</a:t>
            </a:r>
            <a:r>
              <a:rPr lang="tr-TR" dirty="0" smtClean="0">
                <a:solidFill>
                  <a:prstClr val="black"/>
                </a:solidFill>
              </a:rPr>
              <a:t> şart değil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Şimdiye odaklı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Terapist güdümlü</a:t>
            </a:r>
            <a:endParaRPr lang="tr-TR" dirty="0">
              <a:solidFill>
                <a:prstClr val="black"/>
              </a:solidFill>
            </a:endParaRP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153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Dalgalar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dalga: Post-modern yaklaşımlar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Sağlık, iyilik ve sahip olunan güçlere vurgu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Geleceğe ve çözüm odaklı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Danışan-terapist işbirliği</a:t>
            </a:r>
            <a:endParaRPr lang="tr-TR" dirty="0">
              <a:solidFill>
                <a:prstClr val="black"/>
              </a:solidFill>
            </a:endParaRP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7480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Corsini’ye</a:t>
            </a:r>
            <a:r>
              <a:rPr lang="tr-TR" dirty="0" smtClean="0"/>
              <a:t> göre </a:t>
            </a:r>
            <a:r>
              <a:rPr lang="tr-TR" dirty="0" err="1" smtClean="0"/>
              <a:t>terapötik</a:t>
            </a:r>
            <a:r>
              <a:rPr lang="tr-TR" dirty="0" smtClean="0"/>
              <a:t> değişimin temel mekanizmaları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368275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Bilişsel Faktörler</a:t>
            </a:r>
          </a:p>
          <a:p>
            <a:pPr lvl="1"/>
            <a:r>
              <a:rPr lang="tr-TR" dirty="0" smtClean="0"/>
              <a:t>Evrenselleştirme</a:t>
            </a:r>
          </a:p>
          <a:p>
            <a:pPr lvl="1"/>
            <a:r>
              <a:rPr lang="tr-TR" dirty="0" err="1" smtClean="0"/>
              <a:t>İçgörü</a:t>
            </a:r>
            <a:endParaRPr lang="tr-TR" dirty="0" smtClean="0"/>
          </a:p>
          <a:p>
            <a:pPr lvl="1"/>
            <a:r>
              <a:rPr lang="tr-TR" dirty="0" smtClean="0"/>
              <a:t>Model alma</a:t>
            </a:r>
          </a:p>
          <a:p>
            <a:r>
              <a:rPr lang="tr-TR" dirty="0" smtClean="0"/>
              <a:t>Duygusal Faktörler</a:t>
            </a:r>
          </a:p>
          <a:p>
            <a:pPr lvl="1"/>
            <a:r>
              <a:rPr lang="tr-TR" dirty="0" smtClean="0"/>
              <a:t>Kabullenme</a:t>
            </a:r>
          </a:p>
          <a:p>
            <a:pPr lvl="1"/>
            <a:r>
              <a:rPr lang="tr-TR" dirty="0" smtClean="0"/>
              <a:t>Diğerkamlık</a:t>
            </a:r>
          </a:p>
          <a:p>
            <a:pPr lvl="1"/>
            <a:r>
              <a:rPr lang="tr-TR" dirty="0" smtClean="0"/>
              <a:t>Aktarım 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860032" y="1724536"/>
            <a:ext cx="36827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mtClean="0"/>
              <a:t>Davranışsal </a:t>
            </a:r>
            <a:r>
              <a:rPr lang="tr-TR" dirty="0" smtClean="0"/>
              <a:t>faktörler </a:t>
            </a:r>
          </a:p>
          <a:p>
            <a:pPr lvl="1"/>
            <a:r>
              <a:rPr lang="tr-TR" dirty="0" smtClean="0"/>
              <a:t>Gerçeklik testi</a:t>
            </a:r>
          </a:p>
          <a:p>
            <a:pPr lvl="1"/>
            <a:r>
              <a:rPr lang="tr-TR" dirty="0" smtClean="0"/>
              <a:t>İç boşaltma</a:t>
            </a:r>
          </a:p>
          <a:p>
            <a:pPr lvl="1"/>
            <a:r>
              <a:rPr lang="tr-TR" dirty="0" smtClean="0"/>
              <a:t>etkileşim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315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 Psikolojik Danışmanın kuram seçimi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danışmanın kuramsal yönelimi sahip olduğu dünya görüşünden etkilenmektedir. </a:t>
            </a:r>
          </a:p>
          <a:p>
            <a:r>
              <a:rPr lang="tr-TR" dirty="0" smtClean="0"/>
              <a:t>Kişisel özelliklerin farkında olmak</a:t>
            </a:r>
          </a:p>
          <a:p>
            <a:pPr lvl="1"/>
            <a:r>
              <a:rPr lang="tr-TR" dirty="0" smtClean="0"/>
              <a:t>Gereksinimler</a:t>
            </a:r>
          </a:p>
          <a:p>
            <a:pPr lvl="1"/>
            <a:r>
              <a:rPr lang="tr-TR" dirty="0" smtClean="0"/>
              <a:t>Güdüler</a:t>
            </a:r>
          </a:p>
          <a:p>
            <a:pPr lvl="1"/>
            <a:r>
              <a:rPr lang="tr-TR" dirty="0" smtClean="0"/>
              <a:t>Değerler</a:t>
            </a:r>
          </a:p>
          <a:p>
            <a:pPr lvl="1"/>
            <a:r>
              <a:rPr lang="tr-TR" dirty="0" smtClean="0"/>
              <a:t>Kişilik özellikleri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Psikoterapi, </a:t>
            </a:r>
            <a:r>
              <a:rPr lang="tr-TR" dirty="0" err="1" smtClean="0"/>
              <a:t>terapötik</a:t>
            </a:r>
            <a:r>
              <a:rPr lang="tr-TR" dirty="0" smtClean="0"/>
              <a:t> bir ortamda değişim için risk alan iki kişi arasında yaşanan bir süreçtir.</a:t>
            </a:r>
          </a:p>
          <a:p>
            <a:endParaRPr lang="tr-TR" dirty="0" smtClean="0"/>
          </a:p>
          <a:p>
            <a:r>
              <a:rPr lang="tr-TR" dirty="0" smtClean="0"/>
              <a:t>Diğer bir ifadeyle, güçlüklere karşı psikolojik danışman ve danışanın birlikte çözüm üretmelerini içeren bir işbirliği sürecidir.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Etkili Danışman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Güçlü kişilik yapısı: Kim olduğunu, sınırlarını, yaşamdan ne beklediğini, neyin gerekli olduğunu bilme</a:t>
            </a:r>
          </a:p>
          <a:p>
            <a:r>
              <a:rPr lang="tr-TR" dirty="0" smtClean="0"/>
              <a:t>Kendine saygı duyma ve kendisi olmaktan hoşnut olma: </a:t>
            </a:r>
          </a:p>
          <a:p>
            <a:r>
              <a:rPr lang="tr-TR" dirty="0" smtClean="0"/>
              <a:t>Kendi gücünü tanımayı ve kabul etmeyi başarma</a:t>
            </a:r>
          </a:p>
          <a:p>
            <a:r>
              <a:rPr lang="tr-TR" dirty="0" smtClean="0"/>
              <a:t>Değişime açıklık: Bilinenin güvenli limanından çıkma cesareti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Etkili Danışman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Yaşamı biçimlendirecek tercihler yapma</a:t>
            </a:r>
          </a:p>
          <a:p>
            <a:r>
              <a:rPr lang="tr-TR" dirty="0" smtClean="0"/>
              <a:t>Kendini yaşama bağlı hissetme</a:t>
            </a:r>
          </a:p>
          <a:p>
            <a:r>
              <a:rPr lang="tr-TR" dirty="0" smtClean="0"/>
              <a:t>Otantik, samimi ve dürüst olma</a:t>
            </a:r>
          </a:p>
          <a:p>
            <a:r>
              <a:rPr lang="tr-TR" dirty="0" smtClean="0"/>
              <a:t>İnce bir mizah anlayışı</a:t>
            </a:r>
          </a:p>
          <a:p>
            <a:r>
              <a:rPr lang="tr-TR" dirty="0" smtClean="0"/>
              <a:t>Yanlışlarını fark ve kabul etme</a:t>
            </a:r>
          </a:p>
          <a:p>
            <a:r>
              <a:rPr lang="tr-TR" dirty="0" smtClean="0"/>
              <a:t>İçinde bulunduğu anı yaşama</a:t>
            </a:r>
          </a:p>
          <a:p>
            <a:r>
              <a:rPr lang="tr-TR" dirty="0" smtClean="0"/>
              <a:t>Kültürün etkisini taktir etme</a:t>
            </a:r>
          </a:p>
          <a:p>
            <a:r>
              <a:rPr lang="tr-TR" dirty="0" smtClean="0"/>
              <a:t>Diğerlerinin mutluluğuyla gerçekten ilgilenme</a:t>
            </a:r>
          </a:p>
          <a:p>
            <a:r>
              <a:rPr lang="tr-TR" dirty="0" smtClean="0"/>
              <a:t>İşine gerçekten bağlı olma ve işinde anlam bulma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Danışmanların kendileri üzerine odaklanarak kendilerini incelemeleri, kişisel </a:t>
            </a:r>
            <a:r>
              <a:rPr lang="tr-TR" dirty="0" err="1" smtClean="0"/>
              <a:t>farkındalık</a:t>
            </a:r>
            <a:r>
              <a:rPr lang="tr-TR" dirty="0" smtClean="0"/>
              <a:t> düzeylerini artıracaktır.</a:t>
            </a:r>
          </a:p>
          <a:p>
            <a:endParaRPr lang="tr-TR" dirty="0" smtClean="0"/>
          </a:p>
          <a:p>
            <a:r>
              <a:rPr lang="tr-TR" dirty="0" smtClean="0"/>
              <a:t>Psikolojik danışmanın psikolojik danışma alması hakkında ne düşünüyorsunuz?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danışma meslek alanının amacı, danışanın kendi değerlerine en uygun yanıtları bulmalarında yardımcı olmaktır.</a:t>
            </a:r>
          </a:p>
          <a:p>
            <a:r>
              <a:rPr lang="tr-TR" dirty="0" smtClean="0"/>
              <a:t>Danışanlar, izledikleri yolun yararlı olmadığına karar verdiklerinde yeni davranış biçimleri geliştirmek için onları teşvik etmek en uygun yoldur.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Psikolojik Danışmanlara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Sahip olduğunuz kaygı ile başa çıkma</a:t>
            </a:r>
          </a:p>
          <a:p>
            <a:r>
              <a:rPr lang="tr-TR" dirty="0" smtClean="0"/>
              <a:t>Kendin olma ve kendini ifade edebilme</a:t>
            </a:r>
          </a:p>
          <a:p>
            <a:r>
              <a:rPr lang="tr-TR" dirty="0" smtClean="0"/>
              <a:t>Kusursuzluk çabasından uzaklaşabilme- Çok bilme tuzağı</a:t>
            </a:r>
          </a:p>
          <a:p>
            <a:r>
              <a:rPr lang="tr-TR" dirty="0" smtClean="0"/>
              <a:t>Kişisel sınırlılıklarımız hakkında dürüst olabilme</a:t>
            </a:r>
          </a:p>
          <a:p>
            <a:r>
              <a:rPr lang="tr-TR" dirty="0" smtClean="0"/>
              <a:t>Sessizliğin ne anlama geldiğini fark edebilme</a:t>
            </a:r>
          </a:p>
          <a:p>
            <a:r>
              <a:rPr lang="tr-TR" dirty="0" smtClean="0"/>
              <a:t>Belirsizlik ile başa çıkabilme</a:t>
            </a:r>
          </a:p>
          <a:p>
            <a:r>
              <a:rPr lang="tr-TR" dirty="0" smtClean="0"/>
              <a:t>Kendini tükenmişlikten koruma</a:t>
            </a:r>
          </a:p>
          <a:p>
            <a:r>
              <a:rPr lang="tr-TR" dirty="0" smtClean="0"/>
              <a:t>Mizah anlayışı geliştirme</a:t>
            </a:r>
          </a:p>
          <a:p>
            <a:r>
              <a:rPr lang="tr-TR" dirty="0" smtClean="0"/>
              <a:t>Danışanla sorumluluk paylaşma</a:t>
            </a:r>
          </a:p>
          <a:p>
            <a:r>
              <a:rPr lang="tr-TR" dirty="0" smtClean="0"/>
              <a:t>Öğüt vermekten kaçınma</a:t>
            </a:r>
          </a:p>
          <a:p>
            <a:r>
              <a:rPr lang="tr-TR" dirty="0" smtClean="0"/>
              <a:t>Uygun tekniklerin kullanımını öğrenme</a:t>
            </a:r>
          </a:p>
          <a:p>
            <a:r>
              <a:rPr lang="tr-TR" dirty="0" smtClean="0"/>
              <a:t>Kendi kişisel psikolojik danışma tarzınızı oluşturma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Danışanlarımı yapmaları için teşvik ettiğim şeyleri kendi yaşantıma uyguluyor muyum?</a:t>
            </a:r>
          </a:p>
          <a:p>
            <a:endParaRPr lang="tr-TR" dirty="0" smtClean="0"/>
          </a:p>
          <a:p>
            <a:r>
              <a:rPr lang="tr-TR" dirty="0" smtClean="0"/>
              <a:t>Danışma sürecinde kimin ihtiyacı karşılanmalı (danışanın mı danışmanın mı)?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Mesleki olgunluk, sizin sorgulamaya açık ve kararsızlıklarınızı meslektaşlarınızla tartışmaya istekli olduğunuzun bir işaretidir.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Psikolojik danışma ve psikoterapide tanının amacı, danışanın halen sergilediği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davranışlarında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yaşam biçimindeki bozuklukları </a:t>
            </a:r>
            <a:r>
              <a:rPr lang="tr-TR" dirty="0" smtClean="0"/>
              <a:t>saptamaktır. </a:t>
            </a:r>
          </a:p>
          <a:p>
            <a:r>
              <a:rPr lang="tr-TR" dirty="0" smtClean="0"/>
              <a:t>Tanı, danışan ile yapılan ön görüşmede başlar ve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terapi boyunca devam eder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Problem yaratan alanlar açıkça belirlendikten sonra terapi sürecinin hedefleri oluşturulabilir ve terapi planı danışanın kendi gereksinimlerine göre biçimlendirilebilir.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Çoklu ilişki bir psikologun mesleki ilişkide bulunduğu bir kişi ile;</a:t>
            </a:r>
          </a:p>
          <a:p>
            <a:pPr marL="0" indent="0">
              <a:buNone/>
            </a:pPr>
            <a:r>
              <a:rPr lang="tr-TR" dirty="0" smtClean="0"/>
              <a:t>(1) aynı zamanda aynı kişi ile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başka bir rolde </a:t>
            </a:r>
            <a:r>
              <a:rPr lang="tr-TR" dirty="0" smtClean="0"/>
              <a:t>ilişkide bulunması,</a:t>
            </a:r>
          </a:p>
          <a:p>
            <a:pPr marL="0" indent="0">
              <a:buNone/>
            </a:pPr>
            <a:r>
              <a:rPr lang="tr-TR" dirty="0" smtClean="0"/>
              <a:t>(2)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yakın akraba </a:t>
            </a:r>
            <a:r>
              <a:rPr lang="tr-TR" dirty="0" smtClean="0"/>
              <a:t>veya yakın ilişkide bulunulan bir kişi olması veya</a:t>
            </a:r>
          </a:p>
          <a:p>
            <a:pPr marL="0" indent="0">
              <a:buNone/>
            </a:pPr>
            <a:r>
              <a:rPr lang="tr-TR" dirty="0" smtClean="0"/>
              <a:t>(3)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gelecekte yakın ilişkiye girilmesi </a:t>
            </a:r>
            <a:r>
              <a:rPr lang="tr-TR" dirty="0" smtClean="0"/>
              <a:t>sözü verilmiş olması durumunda çoklu ilişki oluşur.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Bir psikologun objektifliğini, yeterliliğini ve etkililiğini sınırladığı durumlarda veya profesyonel ilişkinin bulunduğu kişiye yönelik istismar veya zarar vermenin söz konusu olduğu durumlarda bir psikolog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çoklu ilişkiye girmekten kaçınmalı</a:t>
            </a:r>
            <a:r>
              <a:rPr lang="tr-TR" dirty="0" smtClean="0"/>
              <a:t>dır. </a:t>
            </a:r>
          </a:p>
          <a:p>
            <a:endParaRPr lang="tr-TR" dirty="0" smtClean="0"/>
          </a:p>
          <a:p>
            <a:r>
              <a:rPr lang="tr-TR" dirty="0" smtClean="0"/>
              <a:t>Mantıki olarak bir yetersizliğe veya zarar verme ve istismar etme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riskinin bulunmadığı çoklu ilişkiler etik dışı değild</a:t>
            </a:r>
            <a:r>
              <a:rPr lang="tr-TR" dirty="0" smtClean="0"/>
              <a:t>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kişilik kuramlarının iyi temellere oturtulmuş olması ve bunların psikolojik danışma kuramlarıyla ilişkilerinin bilinmesi çok önemlidir. </a:t>
            </a:r>
          </a:p>
          <a:p>
            <a:endParaRPr lang="tr-TR" dirty="0" smtClean="0"/>
          </a:p>
          <a:p>
            <a:r>
              <a:rPr lang="tr-TR" dirty="0" smtClean="0"/>
              <a:t>Bir kişiyle ilgili görüşleriniz o kişi için yapacağınız müdahaleleri etkilemektedir.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Danışma süreci sonucunda danışanın </a:t>
            </a:r>
            <a:r>
              <a:rPr lang="tr-TR" dirty="0" err="1" smtClean="0"/>
              <a:t>içgörü</a:t>
            </a:r>
            <a:r>
              <a:rPr lang="tr-TR" dirty="0" smtClean="0"/>
              <a:t> düzeyi ve </a:t>
            </a:r>
            <a:r>
              <a:rPr lang="tr-TR" dirty="0" err="1" smtClean="0"/>
              <a:t>farkındalığının</a:t>
            </a:r>
            <a:r>
              <a:rPr lang="tr-TR" dirty="0" smtClean="0"/>
              <a:t> artması önemli olsa da asıl gerekli olan danışanın terapi sırasında öğrendiklerini gerçek yaşama uygulamasıdır.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Müdahale seçeneklerinin belirlenmesi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Başarılı müdahaleler danışanın getirdiği sorunun doğası veya özüyle ilgili olanlardır. Seçilen müdahaleler sorunun öğeleri ile örtüştüğü zaman iyi sonuçlar elde edilir.</a:t>
            </a:r>
          </a:p>
          <a:p>
            <a:r>
              <a:rPr lang="tr-TR" dirty="0" smtClean="0"/>
              <a:t>Sorunun bileşenleri</a:t>
            </a:r>
          </a:p>
          <a:p>
            <a:pPr lvl="1"/>
            <a:r>
              <a:rPr lang="tr-TR" dirty="0" smtClean="0"/>
              <a:t>Bilişsel</a:t>
            </a:r>
          </a:p>
          <a:p>
            <a:pPr lvl="1"/>
            <a:r>
              <a:rPr lang="tr-TR" dirty="0" smtClean="0"/>
              <a:t>Davranışsal</a:t>
            </a:r>
          </a:p>
          <a:p>
            <a:pPr lvl="1"/>
            <a:r>
              <a:rPr lang="tr-TR" dirty="0" smtClean="0"/>
              <a:t>Duygusal</a:t>
            </a:r>
          </a:p>
          <a:p>
            <a:pPr lvl="1"/>
            <a:r>
              <a:rPr lang="tr-TR" dirty="0" smtClean="0"/>
              <a:t>Etkileşimsel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Strateji seçimi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Danışanın mevcut olanakları ve durumu dikkate alınmalıdır.</a:t>
            </a:r>
          </a:p>
          <a:p>
            <a:pPr lvl="1"/>
            <a:r>
              <a:rPr lang="tr-TR" dirty="0" smtClean="0"/>
              <a:t>Ego gücü</a:t>
            </a:r>
          </a:p>
          <a:p>
            <a:pPr lvl="1"/>
            <a:r>
              <a:rPr lang="tr-TR" dirty="0" smtClean="0"/>
              <a:t>Öz disiplin düzeyi</a:t>
            </a:r>
          </a:p>
          <a:p>
            <a:pPr lvl="1"/>
            <a:r>
              <a:rPr lang="tr-TR" dirty="0" smtClean="0"/>
              <a:t>Sosyal destek sistemi</a:t>
            </a:r>
          </a:p>
          <a:p>
            <a:pPr lvl="1"/>
            <a:r>
              <a:rPr lang="tr-TR" dirty="0" smtClean="0"/>
              <a:t>Danışanın değişim motivasyonu</a:t>
            </a:r>
          </a:p>
          <a:p>
            <a:pPr lvl="1"/>
            <a:r>
              <a:rPr lang="tr-TR" dirty="0" smtClean="0"/>
              <a:t>Danışanın dünya görüşü, kültürel yapısı müdahaleye uygun mu?</a:t>
            </a:r>
          </a:p>
          <a:p>
            <a:pPr lvl="1"/>
            <a:r>
              <a:rPr lang="tr-TR" dirty="0" smtClean="0"/>
              <a:t>Problemin çözümü sorun getirir mi?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Psikolojik danışma stratejileri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357158" y="2428868"/>
          <a:ext cx="82296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Duygusal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Bilişsel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Davranışsal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Etkileşimsel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Birey</a:t>
                      </a:r>
                      <a:r>
                        <a:rPr lang="tr-TR" baseline="0" dirty="0" smtClean="0"/>
                        <a:t> merkezli Terapi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Akılcı-Duygusal </a:t>
                      </a:r>
                      <a:r>
                        <a:rPr lang="tr-TR" baseline="0" dirty="0" smtClean="0"/>
                        <a:t>Terapi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Edimsel Koşullanma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Stratejik Aile Terapisi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Gestalt</a:t>
                      </a:r>
                      <a:r>
                        <a:rPr lang="tr-TR" baseline="0" dirty="0" smtClean="0"/>
                        <a:t> Terapi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Bilişsel </a:t>
                      </a:r>
                      <a:r>
                        <a:rPr lang="tr-TR" baseline="0" dirty="0" smtClean="0"/>
                        <a:t>Terapi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Sosyal Öğrenme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Yapısal Terapi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Psikodinamik</a:t>
                      </a:r>
                      <a:r>
                        <a:rPr lang="tr-TR" baseline="0" dirty="0" smtClean="0"/>
                        <a:t> Terapiler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Transaksiyonel</a:t>
                      </a:r>
                      <a:r>
                        <a:rPr lang="tr-TR" dirty="0" smtClean="0"/>
                        <a:t> Analiz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Çok modelli Terapi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Gerçeklik Terapisi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Psikolojik danışmada danışan problemlerine ilişkin göstergeler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384374"/>
              </p:ext>
            </p:extLst>
          </p:nvPr>
        </p:nvGraphicFramePr>
        <p:xfrm>
          <a:off x="285720" y="1928802"/>
          <a:ext cx="8229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Duygusal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Bilişsel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Davranışsal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Etkileşimsel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Duygusal dışavurumculuk ve tepkisellik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Entellektüelleştirme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Etkinliklere katılım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İç içe geçmiş veya kopuk ilişkiler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Problem çözme ve karar vermede</a:t>
                      </a:r>
                      <a:r>
                        <a:rPr lang="tr-TR" baseline="0" dirty="0" smtClean="0"/>
                        <a:t> duyguların kararsızlığı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Mantıksal, akılcı, sistematik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Güçlü amaç yönelimi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Katı ilişki sınırları</a:t>
                      </a:r>
                      <a:r>
                        <a:rPr lang="tr-TR" baseline="0" dirty="0" smtClean="0"/>
                        <a:t> ve kuralları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Kendine ve başkasına karşı hassasiyet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Karar</a:t>
                      </a:r>
                      <a:r>
                        <a:rPr lang="tr-TR" baseline="0" dirty="0" smtClean="0"/>
                        <a:t> verme, problem çözmeye bilgisayar gibi yaklaşım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Sürekli</a:t>
                      </a:r>
                      <a:r>
                        <a:rPr lang="tr-TR" baseline="0" dirty="0" smtClean="0"/>
                        <a:t> bir şey yapıyor olma gereksinimi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İşlevsel</a:t>
                      </a:r>
                      <a:r>
                        <a:rPr lang="tr-TR" baseline="0" dirty="0" smtClean="0"/>
                        <a:t> olmayan etkileşim örüntüleri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Başkalarının duygularına açık</a:t>
                      </a:r>
                      <a:r>
                        <a:rPr lang="tr-TR" baseline="0" dirty="0" smtClean="0"/>
                        <a:t> olma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Mantığa, fikirlere, analizlere daha açık</a:t>
                      </a:r>
                      <a:r>
                        <a:rPr lang="tr-TR" baseline="0" dirty="0" smtClean="0"/>
                        <a:t> olma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Etkinliğe, eyleme başkaları pahasına bir şeyi yaptırmaya açık olma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Psikolojik danışmada danışan sorunları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381901"/>
              </p:ext>
            </p:extLst>
          </p:nvPr>
        </p:nvGraphicFramePr>
        <p:xfrm>
          <a:off x="285720" y="1928802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Duygusal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Bilişsel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Davranışsal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Etkileşimsel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Stres, öfke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Öfke, kaygı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Kaygı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Ailede işlev bozukluğu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Başarısızlık korkusu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Panik, depresyon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Fobiler, sınıf davranışı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Ebeveyn sorunları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Savunuculuk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Uykusuzluk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Sağlık</a:t>
                      </a:r>
                      <a:r>
                        <a:rPr lang="tr-TR" baseline="0" dirty="0" smtClean="0"/>
                        <a:t> sorunları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Evlilik sorunları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Kaygı, değişken ruh hali, güvensizlik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Ebeveyn eğitimi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bozuklukları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</a:t>
                      </a:r>
                      <a:r>
                        <a:rPr lang="tr-TR" baseline="0" dirty="0" smtClean="0"/>
                        <a:t> sorunları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Çatışma içinde olma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Özsaygı, bağımlılıklar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Stres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Boşanma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Ebeveyn sorunları, tinsel sorunlar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Evlilik sorunları, tinsel sorunlar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Madde kullanımı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Yeniden</a:t>
                      </a:r>
                      <a:r>
                        <a:rPr lang="tr-TR" baseline="0" dirty="0" smtClean="0"/>
                        <a:t> evlenme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1129</Words>
  <Application>Microsoft Office PowerPoint</Application>
  <PresentationFormat>Ekran Gösterisi (4:3)</PresentationFormat>
  <Paragraphs>200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Ofis Teması</vt:lpstr>
      <vt:lpstr>PowerPoint Sunusu</vt:lpstr>
      <vt:lpstr>PowerPoint Sunusu</vt:lpstr>
      <vt:lpstr>PowerPoint Sunusu</vt:lpstr>
      <vt:lpstr>PowerPoint Sunusu</vt:lpstr>
      <vt:lpstr>Müdahale seçeneklerinin belirlenmesi</vt:lpstr>
      <vt:lpstr>Strateji seçimi</vt:lpstr>
      <vt:lpstr>Psikolojik danışma stratejileri</vt:lpstr>
      <vt:lpstr>Psikolojik danışmada danışan problemlerine ilişkin göstergeler</vt:lpstr>
      <vt:lpstr>Psikolojik danışmada danışan sorunları</vt:lpstr>
      <vt:lpstr>Kuram nedir?</vt:lpstr>
      <vt:lpstr>Kuramlar</vt:lpstr>
      <vt:lpstr>Kuramlara Genel Bakış</vt:lpstr>
      <vt:lpstr>Kuramlara Genel Bakış</vt:lpstr>
      <vt:lpstr>Kuramlara Genel Bakış</vt:lpstr>
      <vt:lpstr>Yaşanan kişiler arası ilişkiler ve sosyokültürel yapıyı vurgulamanın önemine değinenler</vt:lpstr>
      <vt:lpstr>Dalgalar</vt:lpstr>
      <vt:lpstr>Dalgalar</vt:lpstr>
      <vt:lpstr>Corsini’ye göre terapötik değişimin temel mekanizmaları </vt:lpstr>
      <vt:lpstr>Bir Psikolojik Danışmanın kuram seçimi</vt:lpstr>
      <vt:lpstr>Etkili Danışman Özellikleri</vt:lpstr>
      <vt:lpstr>Etkili Danışman Özellikleri</vt:lpstr>
      <vt:lpstr>PowerPoint Sunusu</vt:lpstr>
      <vt:lpstr>PowerPoint Sunusu</vt:lpstr>
      <vt:lpstr>Psikolojik Danışmanlara </vt:lpstr>
      <vt:lpstr>PowerPoint Sunusu</vt:lpstr>
      <vt:lpstr>PowerPoint Sunusu</vt:lpstr>
      <vt:lpstr>Tanı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Seda</dc:creator>
  <cp:lastModifiedBy>ef</cp:lastModifiedBy>
  <cp:revision>32</cp:revision>
  <dcterms:created xsi:type="dcterms:W3CDTF">2017-02-19T12:51:25Z</dcterms:created>
  <dcterms:modified xsi:type="dcterms:W3CDTF">2020-02-26T10:36:45Z</dcterms:modified>
</cp:coreProperties>
</file>