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341" r:id="rId19"/>
    <p:sldId id="342" r:id="rId20"/>
    <p:sldId id="340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488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410200" y="3810000"/>
            <a:ext cx="3733800" cy="91440"/>
          </a:xfrm>
          <a:custGeom>
            <a:avLst/>
            <a:gdLst/>
            <a:ahLst/>
            <a:cxnLst/>
            <a:rect l="l" t="t" r="r" b="b"/>
            <a:pathLst>
              <a:path w="3733800" h="91439">
                <a:moveTo>
                  <a:pt x="3733800" y="0"/>
                </a:moveTo>
                <a:lnTo>
                  <a:pt x="0" y="0"/>
                </a:lnTo>
                <a:lnTo>
                  <a:pt x="0" y="91439"/>
                </a:lnTo>
                <a:lnTo>
                  <a:pt x="3733800" y="91439"/>
                </a:lnTo>
                <a:lnTo>
                  <a:pt x="3733800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410200" y="3896867"/>
            <a:ext cx="3733800" cy="192405"/>
          </a:xfrm>
          <a:custGeom>
            <a:avLst/>
            <a:gdLst/>
            <a:ahLst/>
            <a:cxnLst/>
            <a:rect l="l" t="t" r="r" b="b"/>
            <a:pathLst>
              <a:path w="3733800" h="192404">
                <a:moveTo>
                  <a:pt x="3733800" y="0"/>
                </a:moveTo>
                <a:lnTo>
                  <a:pt x="0" y="0"/>
                </a:lnTo>
                <a:lnTo>
                  <a:pt x="0" y="192023"/>
                </a:lnTo>
                <a:lnTo>
                  <a:pt x="3733800" y="192023"/>
                </a:lnTo>
                <a:lnTo>
                  <a:pt x="3733800" y="0"/>
                </a:lnTo>
                <a:close/>
              </a:path>
            </a:pathLst>
          </a:custGeom>
          <a:solidFill>
            <a:srgbClr val="009DD9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410200" y="4114800"/>
            <a:ext cx="3733800" cy="9525"/>
          </a:xfrm>
          <a:custGeom>
            <a:avLst/>
            <a:gdLst/>
            <a:ahLst/>
            <a:cxnLst/>
            <a:rect l="l" t="t" r="r" b="b"/>
            <a:pathLst>
              <a:path w="3733800" h="9525">
                <a:moveTo>
                  <a:pt x="3733800" y="0"/>
                </a:moveTo>
                <a:lnTo>
                  <a:pt x="0" y="0"/>
                </a:lnTo>
                <a:lnTo>
                  <a:pt x="0" y="9143"/>
                </a:lnTo>
                <a:lnTo>
                  <a:pt x="3733800" y="9143"/>
                </a:lnTo>
                <a:lnTo>
                  <a:pt x="3733800" y="0"/>
                </a:lnTo>
                <a:close/>
              </a:path>
            </a:pathLst>
          </a:custGeom>
          <a:solidFill>
            <a:srgbClr val="009DD9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410200" y="4165091"/>
            <a:ext cx="1965960" cy="18415"/>
          </a:xfrm>
          <a:custGeom>
            <a:avLst/>
            <a:gdLst/>
            <a:ahLst/>
            <a:cxnLst/>
            <a:rect l="l" t="t" r="r" b="b"/>
            <a:pathLst>
              <a:path w="1965959" h="18414">
                <a:moveTo>
                  <a:pt x="1965959" y="0"/>
                </a:moveTo>
                <a:lnTo>
                  <a:pt x="0" y="0"/>
                </a:lnTo>
                <a:lnTo>
                  <a:pt x="0" y="18287"/>
                </a:lnTo>
                <a:lnTo>
                  <a:pt x="1965959" y="18287"/>
                </a:lnTo>
                <a:lnTo>
                  <a:pt x="1965959" y="0"/>
                </a:lnTo>
                <a:close/>
              </a:path>
            </a:pathLst>
          </a:custGeom>
          <a:solidFill>
            <a:srgbClr val="009DD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410200" y="4200144"/>
            <a:ext cx="1965960" cy="9525"/>
          </a:xfrm>
          <a:custGeom>
            <a:avLst/>
            <a:gdLst/>
            <a:ahLst/>
            <a:cxnLst/>
            <a:rect l="l" t="t" r="r" b="b"/>
            <a:pathLst>
              <a:path w="1965959" h="9525">
                <a:moveTo>
                  <a:pt x="1965959" y="0"/>
                </a:moveTo>
                <a:lnTo>
                  <a:pt x="0" y="0"/>
                </a:lnTo>
                <a:lnTo>
                  <a:pt x="0" y="9143"/>
                </a:lnTo>
                <a:lnTo>
                  <a:pt x="1965959" y="9143"/>
                </a:lnTo>
                <a:lnTo>
                  <a:pt x="1965959" y="0"/>
                </a:lnTo>
                <a:close/>
              </a:path>
            </a:pathLst>
          </a:custGeom>
          <a:solidFill>
            <a:srgbClr val="009DD9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410200" y="3962400"/>
            <a:ext cx="3566160" cy="135890"/>
          </a:xfrm>
          <a:custGeom>
            <a:avLst/>
            <a:gdLst/>
            <a:ahLst/>
            <a:cxnLst/>
            <a:rect l="l" t="t" r="r" b="b"/>
            <a:pathLst>
              <a:path w="3566159" h="135889">
                <a:moveTo>
                  <a:pt x="3063240" y="2032"/>
                </a:moveTo>
                <a:lnTo>
                  <a:pt x="3061208" y="0"/>
                </a:lnTo>
                <a:lnTo>
                  <a:pt x="2032" y="0"/>
                </a:lnTo>
                <a:lnTo>
                  <a:pt x="0" y="2032"/>
                </a:lnTo>
                <a:lnTo>
                  <a:pt x="0" y="4572"/>
                </a:lnTo>
                <a:lnTo>
                  <a:pt x="0" y="25400"/>
                </a:lnTo>
                <a:lnTo>
                  <a:pt x="2032" y="27432"/>
                </a:lnTo>
                <a:lnTo>
                  <a:pt x="3061208" y="27432"/>
                </a:lnTo>
                <a:lnTo>
                  <a:pt x="3063240" y="25400"/>
                </a:lnTo>
                <a:lnTo>
                  <a:pt x="3063240" y="2032"/>
                </a:lnTo>
                <a:close/>
              </a:path>
              <a:path w="3566159" h="135889">
                <a:moveTo>
                  <a:pt x="3566160" y="101727"/>
                </a:moveTo>
                <a:lnTo>
                  <a:pt x="3563493" y="99060"/>
                </a:lnTo>
                <a:lnTo>
                  <a:pt x="1968627" y="99060"/>
                </a:lnTo>
                <a:lnTo>
                  <a:pt x="1965960" y="101727"/>
                </a:lnTo>
                <a:lnTo>
                  <a:pt x="1965960" y="105156"/>
                </a:lnTo>
                <a:lnTo>
                  <a:pt x="1965960" y="132969"/>
                </a:lnTo>
                <a:lnTo>
                  <a:pt x="1968627" y="135636"/>
                </a:lnTo>
                <a:lnTo>
                  <a:pt x="3563493" y="135636"/>
                </a:lnTo>
                <a:lnTo>
                  <a:pt x="3566160" y="132969"/>
                </a:lnTo>
                <a:lnTo>
                  <a:pt x="3566160" y="1017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3816096"/>
            <a:ext cx="9144000" cy="78105"/>
          </a:xfrm>
          <a:custGeom>
            <a:avLst/>
            <a:gdLst/>
            <a:ahLst/>
            <a:cxnLst/>
            <a:rect l="l" t="t" r="r" b="b"/>
            <a:pathLst>
              <a:path w="9144000" h="78104">
                <a:moveTo>
                  <a:pt x="0" y="77723"/>
                </a:moveTo>
                <a:lnTo>
                  <a:pt x="9144000" y="77723"/>
                </a:lnTo>
                <a:lnTo>
                  <a:pt x="9144000" y="0"/>
                </a:lnTo>
                <a:lnTo>
                  <a:pt x="0" y="0"/>
                </a:lnTo>
                <a:lnTo>
                  <a:pt x="0" y="77723"/>
                </a:lnTo>
                <a:close/>
              </a:path>
            </a:pathLst>
          </a:custGeom>
          <a:solidFill>
            <a:srgbClr val="009DD9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3701795"/>
            <a:ext cx="9144000" cy="189230"/>
          </a:xfrm>
          <a:custGeom>
            <a:avLst/>
            <a:gdLst/>
            <a:ahLst/>
            <a:cxnLst/>
            <a:rect l="l" t="t" r="r" b="b"/>
            <a:pathLst>
              <a:path w="9144000" h="189229">
                <a:moveTo>
                  <a:pt x="9144000" y="0"/>
                </a:moveTo>
                <a:lnTo>
                  <a:pt x="6414516" y="0"/>
                </a:lnTo>
                <a:lnTo>
                  <a:pt x="0" y="0"/>
                </a:lnTo>
                <a:lnTo>
                  <a:pt x="0" y="114300"/>
                </a:lnTo>
                <a:lnTo>
                  <a:pt x="6414516" y="114300"/>
                </a:lnTo>
                <a:lnTo>
                  <a:pt x="6414516" y="188976"/>
                </a:lnTo>
                <a:lnTo>
                  <a:pt x="9144000" y="188976"/>
                </a:lnTo>
                <a:lnTo>
                  <a:pt x="9144000" y="1143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0"/>
            <a:ext cx="9144000" cy="3702050"/>
          </a:xfrm>
          <a:custGeom>
            <a:avLst/>
            <a:gdLst/>
            <a:ahLst/>
            <a:cxnLst/>
            <a:rect l="l" t="t" r="r" b="b"/>
            <a:pathLst>
              <a:path w="9144000" h="3702050">
                <a:moveTo>
                  <a:pt x="9144000" y="0"/>
                </a:moveTo>
                <a:lnTo>
                  <a:pt x="0" y="0"/>
                </a:lnTo>
                <a:lnTo>
                  <a:pt x="0" y="3701796"/>
                </a:lnTo>
                <a:lnTo>
                  <a:pt x="9144000" y="3701796"/>
                </a:lnTo>
                <a:lnTo>
                  <a:pt x="9144000" y="0"/>
                </a:lnTo>
                <a:close/>
              </a:path>
            </a:pathLst>
          </a:custGeom>
          <a:solidFill>
            <a:srgbClr val="0460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6892" y="1742313"/>
            <a:ext cx="8370214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4607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4607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4607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99288"/>
            <a:ext cx="5410200" cy="52069"/>
          </a:xfrm>
          <a:custGeom>
            <a:avLst/>
            <a:gdLst/>
            <a:ahLst/>
            <a:cxnLst/>
            <a:rect l="l" t="t" r="r" b="b"/>
            <a:pathLst>
              <a:path w="5410200" h="52070">
                <a:moveTo>
                  <a:pt x="0" y="51815"/>
                </a:moveTo>
                <a:lnTo>
                  <a:pt x="5410200" y="51815"/>
                </a:lnTo>
                <a:lnTo>
                  <a:pt x="5410200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  <a:solidFill>
            <a:srgbClr val="009DD9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l" t="t" r="r" b="b"/>
            <a:pathLst>
              <a:path w="9144000" h="311150">
                <a:moveTo>
                  <a:pt x="9144000" y="0"/>
                </a:moveTo>
                <a:lnTo>
                  <a:pt x="0" y="0"/>
                </a:lnTo>
                <a:lnTo>
                  <a:pt x="0" y="310896"/>
                </a:lnTo>
                <a:lnTo>
                  <a:pt x="9144000" y="310896"/>
                </a:lnTo>
                <a:lnTo>
                  <a:pt x="9144000" y="0"/>
                </a:lnTo>
                <a:close/>
              </a:path>
            </a:pathLst>
          </a:custGeom>
          <a:solidFill>
            <a:srgbClr val="0460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07847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9144000" y="0"/>
                </a:moveTo>
                <a:lnTo>
                  <a:pt x="0" y="0"/>
                </a:lnTo>
                <a:lnTo>
                  <a:pt x="0" y="91440"/>
                </a:lnTo>
                <a:lnTo>
                  <a:pt x="5410200" y="91440"/>
                </a:lnTo>
                <a:lnTo>
                  <a:pt x="5410200" y="143256"/>
                </a:lnTo>
                <a:lnTo>
                  <a:pt x="9144000" y="143256"/>
                </a:lnTo>
                <a:lnTo>
                  <a:pt x="9144000" y="91440"/>
                </a:lnTo>
                <a:lnTo>
                  <a:pt x="9144000" y="51816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410200" y="440435"/>
            <a:ext cx="3733800" cy="180340"/>
          </a:xfrm>
          <a:custGeom>
            <a:avLst/>
            <a:gdLst/>
            <a:ahLst/>
            <a:cxnLst/>
            <a:rect l="l" t="t" r="r" b="b"/>
            <a:pathLst>
              <a:path w="3733800" h="180340">
                <a:moveTo>
                  <a:pt x="3733800" y="0"/>
                </a:moveTo>
                <a:lnTo>
                  <a:pt x="0" y="0"/>
                </a:lnTo>
                <a:lnTo>
                  <a:pt x="0" y="179832"/>
                </a:lnTo>
                <a:lnTo>
                  <a:pt x="3733800" y="179832"/>
                </a:lnTo>
                <a:lnTo>
                  <a:pt x="3733800" y="0"/>
                </a:lnTo>
                <a:close/>
              </a:path>
            </a:pathLst>
          </a:custGeom>
          <a:solidFill>
            <a:srgbClr val="009DD9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407152" y="496823"/>
            <a:ext cx="3566160" cy="128270"/>
          </a:xfrm>
          <a:custGeom>
            <a:avLst/>
            <a:gdLst/>
            <a:ahLst/>
            <a:cxnLst/>
            <a:rect l="l" t="t" r="r" b="b"/>
            <a:pathLst>
              <a:path w="3566159" h="128270">
                <a:moveTo>
                  <a:pt x="3063240" y="2032"/>
                </a:moveTo>
                <a:lnTo>
                  <a:pt x="3061208" y="0"/>
                </a:lnTo>
                <a:lnTo>
                  <a:pt x="2032" y="0"/>
                </a:lnTo>
                <a:lnTo>
                  <a:pt x="0" y="2032"/>
                </a:lnTo>
                <a:lnTo>
                  <a:pt x="0" y="4572"/>
                </a:lnTo>
                <a:lnTo>
                  <a:pt x="0" y="25400"/>
                </a:lnTo>
                <a:lnTo>
                  <a:pt x="2032" y="27432"/>
                </a:lnTo>
                <a:lnTo>
                  <a:pt x="3061208" y="27432"/>
                </a:lnTo>
                <a:lnTo>
                  <a:pt x="3063240" y="25400"/>
                </a:lnTo>
                <a:lnTo>
                  <a:pt x="3063240" y="2032"/>
                </a:lnTo>
                <a:close/>
              </a:path>
              <a:path w="3566159" h="128270">
                <a:moveTo>
                  <a:pt x="3566160" y="94107"/>
                </a:moveTo>
                <a:lnTo>
                  <a:pt x="3563493" y="91440"/>
                </a:lnTo>
                <a:lnTo>
                  <a:pt x="1968627" y="91440"/>
                </a:lnTo>
                <a:lnTo>
                  <a:pt x="1965960" y="94107"/>
                </a:lnTo>
                <a:lnTo>
                  <a:pt x="1965960" y="97536"/>
                </a:lnTo>
                <a:lnTo>
                  <a:pt x="1965960" y="125349"/>
                </a:lnTo>
                <a:lnTo>
                  <a:pt x="1968627" y="128016"/>
                </a:lnTo>
                <a:lnTo>
                  <a:pt x="3563493" y="128016"/>
                </a:lnTo>
                <a:lnTo>
                  <a:pt x="3566160" y="125349"/>
                </a:lnTo>
                <a:lnTo>
                  <a:pt x="3566160" y="941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044940" y="0"/>
            <a:ext cx="97790" cy="622300"/>
          </a:xfrm>
          <a:custGeom>
            <a:avLst/>
            <a:gdLst/>
            <a:ahLst/>
            <a:cxnLst/>
            <a:rect l="l" t="t" r="r" b="b"/>
            <a:pathLst>
              <a:path w="97790" h="622300">
                <a:moveTo>
                  <a:pt x="27432" y="0"/>
                </a:moveTo>
                <a:lnTo>
                  <a:pt x="0" y="0"/>
                </a:lnTo>
                <a:lnTo>
                  <a:pt x="0" y="621792"/>
                </a:lnTo>
                <a:lnTo>
                  <a:pt x="27432" y="621792"/>
                </a:lnTo>
                <a:lnTo>
                  <a:pt x="27432" y="0"/>
                </a:lnTo>
                <a:close/>
              </a:path>
              <a:path w="97790" h="622300">
                <a:moveTo>
                  <a:pt x="97536" y="0"/>
                </a:moveTo>
                <a:lnTo>
                  <a:pt x="39624" y="0"/>
                </a:lnTo>
                <a:lnTo>
                  <a:pt x="39624" y="621792"/>
                </a:lnTo>
                <a:lnTo>
                  <a:pt x="97536" y="621792"/>
                </a:lnTo>
                <a:lnTo>
                  <a:pt x="9753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025128" y="0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974835" y="0"/>
            <a:ext cx="27940" cy="622300"/>
          </a:xfrm>
          <a:custGeom>
            <a:avLst/>
            <a:gdLst/>
            <a:ahLst/>
            <a:cxnLst/>
            <a:rect l="l" t="t" r="r" b="b"/>
            <a:pathLst>
              <a:path w="27940" h="622300">
                <a:moveTo>
                  <a:pt x="27431" y="0"/>
                </a:moveTo>
                <a:lnTo>
                  <a:pt x="0" y="0"/>
                </a:lnTo>
                <a:lnTo>
                  <a:pt x="0" y="621791"/>
                </a:lnTo>
                <a:lnTo>
                  <a:pt x="27431" y="621791"/>
                </a:lnTo>
                <a:lnTo>
                  <a:pt x="27431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915400" y="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5"/>
                </a:lnTo>
                <a:lnTo>
                  <a:pt x="54864" y="585215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872728" y="0"/>
            <a:ext cx="9525" cy="585470"/>
          </a:xfrm>
          <a:custGeom>
            <a:avLst/>
            <a:gdLst/>
            <a:ahLst/>
            <a:cxnLst/>
            <a:rect l="l" t="t" r="r" b="b"/>
            <a:pathLst>
              <a:path w="9525" h="585470">
                <a:moveTo>
                  <a:pt x="9143" y="0"/>
                </a:moveTo>
                <a:lnTo>
                  <a:pt x="0" y="0"/>
                </a:lnTo>
                <a:lnTo>
                  <a:pt x="0" y="585215"/>
                </a:lnTo>
                <a:lnTo>
                  <a:pt x="9143" y="585215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353313"/>
            <a:ext cx="475488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4607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0841" y="1029083"/>
            <a:ext cx="7862316" cy="4772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jp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892" y="1742313"/>
            <a:ext cx="52298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Trebuchet MS"/>
                <a:cs typeface="Trebuchet MS"/>
              </a:rPr>
              <a:t>Bilgisayarın</a:t>
            </a:r>
            <a:r>
              <a:rPr sz="4400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400" spc="-65" dirty="0">
                <a:solidFill>
                  <a:srgbClr val="FFFFFF"/>
                </a:solidFill>
                <a:latin typeface="Trebuchet MS"/>
                <a:cs typeface="Trebuchet MS"/>
              </a:rPr>
              <a:t>Tarihçesi</a:t>
            </a:r>
            <a:endParaRPr sz="44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3864862"/>
            <a:ext cx="9144000" cy="2993390"/>
            <a:chOff x="0" y="3864862"/>
            <a:chExt cx="9144000" cy="29933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7528" y="4204715"/>
              <a:ext cx="3776471" cy="265328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864862"/>
              <a:ext cx="5367528" cy="29931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754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Bilgisayarın</a:t>
            </a:r>
            <a:r>
              <a:rPr spc="-95" dirty="0"/>
              <a:t> </a:t>
            </a:r>
            <a:r>
              <a:rPr spc="-65" dirty="0"/>
              <a:t>Tarihçesi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11427"/>
            <a:ext cx="75076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Font typeface="Wingdings"/>
              <a:buChar char=""/>
              <a:tabLst>
                <a:tab pos="269240" algn="l"/>
              </a:tabLst>
            </a:pPr>
            <a:r>
              <a:rPr sz="2000" b="1" spc="-5" dirty="0">
                <a:latin typeface="Georgia"/>
                <a:cs typeface="Georgia"/>
              </a:rPr>
              <a:t>Eniac</a:t>
            </a:r>
            <a:r>
              <a:rPr sz="2000" b="1" spc="-10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(Electronic</a:t>
            </a:r>
            <a:r>
              <a:rPr sz="2000" b="1" spc="-20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Numerical</a:t>
            </a:r>
            <a:r>
              <a:rPr sz="2000" b="1" spc="-1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Integrator And</a:t>
            </a:r>
            <a:r>
              <a:rPr sz="2000" b="1" spc="-1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Computer)</a:t>
            </a:r>
            <a:endParaRPr sz="2000" dirty="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276" y="1633727"/>
            <a:ext cx="7642859" cy="47304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754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Bilgisayarın</a:t>
            </a:r>
            <a:r>
              <a:rPr spc="-95" dirty="0"/>
              <a:t> </a:t>
            </a:r>
            <a:r>
              <a:rPr spc="-65" dirty="0"/>
              <a:t>Tarihçesi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34288"/>
            <a:ext cx="4912360" cy="522351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400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spc="-5" dirty="0">
                <a:latin typeface="Georgia"/>
                <a:cs typeface="Georgia"/>
              </a:rPr>
              <a:t>Edvac</a:t>
            </a:r>
            <a:endParaRPr sz="2400" dirty="0">
              <a:latin typeface="Georgia"/>
              <a:cs typeface="Georgia"/>
            </a:endParaRPr>
          </a:p>
          <a:p>
            <a:pPr marL="268605" marR="5080">
              <a:lnSpc>
                <a:spcPct val="100000"/>
              </a:lnSpc>
              <a:spcBef>
                <a:spcPts val="300"/>
              </a:spcBef>
            </a:pPr>
            <a:r>
              <a:rPr sz="2400" dirty="0">
                <a:latin typeface="Georgia"/>
                <a:cs typeface="Georgia"/>
              </a:rPr>
              <a:t>Aynı </a:t>
            </a:r>
            <a:r>
              <a:rPr sz="2400" spc="-5" dirty="0">
                <a:latin typeface="Georgia"/>
                <a:cs typeface="Georgia"/>
              </a:rPr>
              <a:t>yıllarda </a:t>
            </a:r>
            <a:r>
              <a:rPr sz="2400" dirty="0">
                <a:latin typeface="Georgia"/>
                <a:cs typeface="Georgia"/>
              </a:rPr>
              <a:t>matematikçi </a:t>
            </a:r>
            <a:r>
              <a:rPr sz="2400" spc="-5" dirty="0">
                <a:latin typeface="Georgia"/>
                <a:cs typeface="Georgia"/>
              </a:rPr>
              <a:t>John </a:t>
            </a:r>
            <a:r>
              <a:rPr sz="2400" dirty="0">
                <a:latin typeface="Georgia"/>
                <a:cs typeface="Georgia"/>
              </a:rPr>
              <a:t> Von </a:t>
            </a:r>
            <a:r>
              <a:rPr sz="2400" spc="-5" dirty="0" err="1">
                <a:latin typeface="Georgia"/>
                <a:cs typeface="Georgia"/>
              </a:rPr>
              <a:t>Neumen</a:t>
            </a:r>
            <a:r>
              <a:rPr lang="tr-TR" sz="2400" spc="-5" dirty="0">
                <a:latin typeface="Georgia"/>
                <a:cs typeface="Georgia"/>
              </a:rPr>
              <a:t>'</a:t>
            </a:r>
            <a:r>
              <a:rPr sz="2400" spc="-5" dirty="0">
                <a:latin typeface="Georgia"/>
                <a:cs typeface="Georgia"/>
              </a:rPr>
              <a:t>in görüşleri </a:t>
            </a:r>
            <a:r>
              <a:rPr sz="2400" dirty="0">
                <a:latin typeface="Georgia"/>
                <a:cs typeface="Georgia"/>
              </a:rPr>
              <a:t> doğrultusunda EDVAC (</a:t>
            </a:r>
            <a:r>
              <a:rPr sz="2400" spc="-5" dirty="0" err="1">
                <a:latin typeface="Georgia"/>
                <a:cs typeface="Georgia"/>
              </a:rPr>
              <a:t>Elektronik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Soyut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Değişken 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dirty="0" err="1">
                <a:latin typeface="Georgia"/>
                <a:cs typeface="Georgia"/>
              </a:rPr>
              <a:t>Otomatik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 err="1">
                <a:latin typeface="Georgia"/>
                <a:cs typeface="Georgia"/>
              </a:rPr>
              <a:t>Bilgisayar</a:t>
            </a:r>
            <a:r>
              <a:rPr sz="2400" dirty="0">
                <a:latin typeface="Georgia"/>
                <a:cs typeface="Georgia"/>
              </a:rPr>
              <a:t>) </a:t>
            </a:r>
            <a:r>
              <a:rPr sz="2400" dirty="0" err="1">
                <a:latin typeface="Georgia"/>
                <a:cs typeface="Georgia"/>
              </a:rPr>
              <a:t>adl</a:t>
            </a:r>
            <a:r>
              <a:rPr lang="tr-TR" sz="2400" dirty="0">
                <a:latin typeface="Georgia"/>
                <a:cs typeface="Georgia"/>
              </a:rPr>
              <a:t>ı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yeni bir 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bilgisayar ürettiler. </a:t>
            </a:r>
            <a:r>
              <a:rPr sz="2400" dirty="0">
                <a:latin typeface="Georgia"/>
                <a:cs typeface="Georgia"/>
              </a:rPr>
              <a:t>Bu </a:t>
            </a:r>
            <a:r>
              <a:rPr sz="2400" spc="-5" dirty="0">
                <a:latin typeface="Georgia"/>
                <a:cs typeface="Georgia"/>
              </a:rPr>
              <a:t>bilgisayar 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ENIAC </a:t>
            </a:r>
            <a:r>
              <a:rPr sz="2400" dirty="0">
                <a:latin typeface="Georgia"/>
                <a:cs typeface="Georgia"/>
              </a:rPr>
              <a:t>‘dan </a:t>
            </a:r>
            <a:r>
              <a:rPr sz="2400" spc="-5" dirty="0">
                <a:latin typeface="Georgia"/>
                <a:cs typeface="Georgia"/>
              </a:rPr>
              <a:t>on </a:t>
            </a:r>
            <a:r>
              <a:rPr sz="2400" dirty="0">
                <a:latin typeface="Georgia"/>
                <a:cs typeface="Georgia"/>
              </a:rPr>
              <a:t>kez daha küçük ve 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yüz defa daha hızlı çalışabiliyordu. </a:t>
            </a:r>
            <a:r>
              <a:rPr sz="2400" spc="-56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Edvac, </a:t>
            </a:r>
            <a:r>
              <a:rPr sz="2400" dirty="0">
                <a:latin typeface="Georgia"/>
                <a:cs typeface="Georgia"/>
              </a:rPr>
              <a:t>komutların </a:t>
            </a:r>
            <a:r>
              <a:rPr sz="2400" spc="-5" dirty="0">
                <a:latin typeface="Georgia"/>
                <a:cs typeface="Georgia"/>
              </a:rPr>
              <a:t>diğer </a:t>
            </a:r>
            <a:r>
              <a:rPr sz="2400" dirty="0">
                <a:latin typeface="Georgia"/>
                <a:cs typeface="Georgia"/>
              </a:rPr>
              <a:t>veriler 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gibi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bilgisayara</a:t>
            </a:r>
            <a:r>
              <a:rPr sz="2400" spc="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dışarıdan 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girilmesini sağlıyordu. </a:t>
            </a:r>
            <a:r>
              <a:rPr sz="2400" dirty="0">
                <a:latin typeface="Georgia"/>
                <a:cs typeface="Georgia"/>
              </a:rPr>
              <a:t>Bu </a:t>
            </a:r>
            <a:r>
              <a:rPr sz="2400" spc="-5" dirty="0">
                <a:latin typeface="Georgia"/>
                <a:cs typeface="Georgia"/>
              </a:rPr>
              <a:t>özellik 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programcılıkta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büyük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kolaylıklar 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sağlamıştır.</a:t>
            </a:r>
            <a:endParaRPr sz="2400" dirty="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79364" y="1917192"/>
            <a:ext cx="3421380" cy="29519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754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Bilgisayarın</a:t>
            </a:r>
            <a:r>
              <a:rPr spc="-95" dirty="0"/>
              <a:t> </a:t>
            </a:r>
            <a:r>
              <a:rPr spc="-65" dirty="0"/>
              <a:t>Tarihçesi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34288"/>
            <a:ext cx="7847965" cy="193103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400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dirty="0">
                <a:latin typeface="Georgia"/>
                <a:cs typeface="Georgia"/>
              </a:rPr>
              <a:t>Univac</a:t>
            </a:r>
            <a:endParaRPr sz="2400">
              <a:latin typeface="Georgia"/>
              <a:cs typeface="Georgia"/>
            </a:endParaRPr>
          </a:p>
          <a:p>
            <a:pPr marL="268605" marR="5080">
              <a:lnSpc>
                <a:spcPct val="100000"/>
              </a:lnSpc>
              <a:spcBef>
                <a:spcPts val="300"/>
              </a:spcBef>
            </a:pPr>
            <a:r>
              <a:rPr sz="2400" spc="-5" dirty="0">
                <a:latin typeface="Georgia"/>
                <a:cs typeface="Georgia"/>
              </a:rPr>
              <a:t>EDVAC’dan sonra </a:t>
            </a:r>
            <a:r>
              <a:rPr sz="2400" dirty="0">
                <a:latin typeface="Georgia"/>
                <a:cs typeface="Georgia"/>
              </a:rPr>
              <a:t>1951 </a:t>
            </a:r>
            <a:r>
              <a:rPr sz="2400" spc="-5" dirty="0">
                <a:latin typeface="Georgia"/>
                <a:cs typeface="Georgia"/>
              </a:rPr>
              <a:t>yılında UNIVAC isimli bilgisayar </a:t>
            </a:r>
            <a:r>
              <a:rPr sz="2400" spc="-56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yapıldı.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UNIVAC,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ENIAC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bilgisayarlarını</a:t>
            </a:r>
            <a:r>
              <a:rPr sz="2400" spc="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yapan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kişiler 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tarafından geliştirildi. UNIVAC ilk defa </a:t>
            </a:r>
            <a:r>
              <a:rPr sz="2400" dirty="0">
                <a:latin typeface="Georgia"/>
                <a:cs typeface="Georgia"/>
              </a:rPr>
              <a:t>manyetik </a:t>
            </a:r>
            <a:r>
              <a:rPr sz="2400" spc="-5" dirty="0">
                <a:latin typeface="Georgia"/>
                <a:cs typeface="Georgia"/>
              </a:rPr>
              <a:t>teyp </a:t>
            </a:r>
            <a:r>
              <a:rPr sz="2400" dirty="0">
                <a:latin typeface="Georgia"/>
                <a:cs typeface="Georgia"/>
              </a:rPr>
              <a:t> kullanarak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verileri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depolayan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bilgisayar</a:t>
            </a:r>
            <a:r>
              <a:rPr sz="2400" spc="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idi.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52771" y="3429000"/>
            <a:ext cx="4293108" cy="316839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7868" y="3788664"/>
            <a:ext cx="3953255" cy="28011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754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Bilgisayarın</a:t>
            </a:r>
            <a:r>
              <a:rPr spc="-95" dirty="0"/>
              <a:t> </a:t>
            </a:r>
            <a:r>
              <a:rPr spc="-65" dirty="0"/>
              <a:t>Tarihçesi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34288"/>
            <a:ext cx="7952105" cy="375983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400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dirty="0">
                <a:latin typeface="Georgia"/>
                <a:cs typeface="Georgia"/>
              </a:rPr>
              <a:t>IBM</a:t>
            </a:r>
            <a:r>
              <a:rPr sz="2400" b="1" spc="-15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700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Serisi</a:t>
            </a:r>
            <a:endParaRPr sz="2400" dirty="0">
              <a:latin typeface="Georgia"/>
              <a:cs typeface="Georgia"/>
            </a:endParaRPr>
          </a:p>
          <a:p>
            <a:pPr marL="268605" marR="5080" algn="just">
              <a:lnSpc>
                <a:spcPct val="100000"/>
              </a:lnSpc>
              <a:spcBef>
                <a:spcPts val="300"/>
              </a:spcBef>
            </a:pPr>
            <a:r>
              <a:rPr sz="2400" dirty="0">
                <a:latin typeface="Georgia"/>
                <a:cs typeface="Georgia"/>
              </a:rPr>
              <a:t>1950’den </a:t>
            </a:r>
            <a:r>
              <a:rPr sz="2400" spc="-5" dirty="0">
                <a:latin typeface="Georgia"/>
                <a:cs typeface="Georgia"/>
              </a:rPr>
              <a:t>sonra </a:t>
            </a:r>
            <a:r>
              <a:rPr sz="2400" dirty="0">
                <a:latin typeface="Georgia"/>
                <a:cs typeface="Georgia"/>
              </a:rPr>
              <a:t>vakum </a:t>
            </a:r>
            <a:r>
              <a:rPr sz="2400" spc="-5" dirty="0">
                <a:latin typeface="Georgia"/>
                <a:cs typeface="Georgia"/>
              </a:rPr>
              <a:t>tüplerinin sık olarak kullanılmaya </a:t>
            </a:r>
            <a:r>
              <a:rPr sz="2400" spc="-56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başlandığı </a:t>
            </a:r>
            <a:r>
              <a:rPr sz="2400" dirty="0">
                <a:latin typeface="Georgia"/>
                <a:cs typeface="Georgia"/>
              </a:rPr>
              <a:t>dönemlerdir. </a:t>
            </a:r>
            <a:r>
              <a:rPr sz="2400" spc="-5" dirty="0">
                <a:latin typeface="Georgia"/>
                <a:cs typeface="Georgia"/>
              </a:rPr>
              <a:t>Univac </a:t>
            </a:r>
            <a:r>
              <a:rPr sz="2400" dirty="0">
                <a:latin typeface="Georgia"/>
                <a:cs typeface="Georgia"/>
              </a:rPr>
              <a:t>ve IBM </a:t>
            </a:r>
            <a:r>
              <a:rPr sz="2400" spc="-5" dirty="0">
                <a:latin typeface="Georgia"/>
                <a:cs typeface="Georgia"/>
              </a:rPr>
              <a:t>700 serisi </a:t>
            </a:r>
            <a:r>
              <a:rPr sz="2400" dirty="0">
                <a:latin typeface="Georgia"/>
                <a:cs typeface="Georgia"/>
              </a:rPr>
              <a:t>vakum </a:t>
            </a:r>
            <a:r>
              <a:rPr sz="2400" spc="-56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tüpler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kullanılarak </a:t>
            </a:r>
            <a:r>
              <a:rPr sz="2400" spc="-5" dirty="0">
                <a:latin typeface="Georgia"/>
                <a:cs typeface="Georgia"/>
              </a:rPr>
              <a:t>yapılan</a:t>
            </a:r>
            <a:r>
              <a:rPr sz="2400" dirty="0">
                <a:latin typeface="Georgia"/>
                <a:cs typeface="Georgia"/>
              </a:rPr>
              <a:t> elektronik </a:t>
            </a:r>
            <a:r>
              <a:rPr sz="2400" spc="-5" dirty="0">
                <a:latin typeface="Georgia"/>
                <a:cs typeface="Georgia"/>
              </a:rPr>
              <a:t>bilgisayarlardır.</a:t>
            </a:r>
            <a:endParaRPr sz="2400" dirty="0">
              <a:latin typeface="Georgia"/>
              <a:cs typeface="Georgia"/>
            </a:endParaRPr>
          </a:p>
          <a:p>
            <a:pPr marL="268605" marR="86360">
              <a:lnSpc>
                <a:spcPct val="100000"/>
              </a:lnSpc>
            </a:pPr>
            <a:r>
              <a:rPr sz="2400" dirty="0">
                <a:latin typeface="Georgia"/>
                <a:cs typeface="Georgia"/>
              </a:rPr>
              <a:t>Vakum </a:t>
            </a:r>
            <a:r>
              <a:rPr sz="2400" spc="-5" dirty="0">
                <a:latin typeface="Georgia"/>
                <a:cs typeface="Georgia"/>
              </a:rPr>
              <a:t>tüplerinin </a:t>
            </a:r>
            <a:r>
              <a:rPr sz="2400" dirty="0">
                <a:latin typeface="Georgia"/>
                <a:cs typeface="Georgia"/>
              </a:rPr>
              <a:t>çok </a:t>
            </a:r>
            <a:r>
              <a:rPr sz="2400" spc="-5" dirty="0">
                <a:latin typeface="Georgia"/>
                <a:cs typeface="Georgia"/>
              </a:rPr>
              <a:t>enerji harcaması, </a:t>
            </a:r>
            <a:r>
              <a:rPr sz="2400" dirty="0">
                <a:latin typeface="Georgia"/>
                <a:cs typeface="Georgia"/>
              </a:rPr>
              <a:t>ısınması </a:t>
            </a:r>
            <a:r>
              <a:rPr sz="2400" spc="-5" dirty="0">
                <a:latin typeface="Georgia"/>
                <a:cs typeface="Georgia"/>
              </a:rPr>
              <a:t>bu 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bilgisayarın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sürekli</a:t>
            </a:r>
            <a:r>
              <a:rPr sz="2400" dirty="0">
                <a:latin typeface="Georgia"/>
                <a:cs typeface="Georgia"/>
              </a:rPr>
              <a:t> arıza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yapmasına</a:t>
            </a:r>
            <a:r>
              <a:rPr sz="2400" spc="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sebep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oluyordu. </a:t>
            </a:r>
            <a:r>
              <a:rPr sz="2400" dirty="0">
                <a:latin typeface="Georgia"/>
                <a:cs typeface="Georgia"/>
              </a:rPr>
              <a:t> Vakum</a:t>
            </a:r>
            <a:r>
              <a:rPr sz="2400" spc="-5" dirty="0">
                <a:latin typeface="Georgia"/>
                <a:cs typeface="Georgia"/>
              </a:rPr>
              <a:t> tüplerin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boyutlarının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da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büyük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olması başka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bir 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sorundu. </a:t>
            </a:r>
            <a:r>
              <a:rPr sz="2400" dirty="0">
                <a:latin typeface="Georgia"/>
                <a:cs typeface="Georgia"/>
              </a:rPr>
              <a:t>Bu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yıllarda</a:t>
            </a:r>
            <a:r>
              <a:rPr sz="2400" spc="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program</a:t>
            </a:r>
            <a:r>
              <a:rPr sz="2400" spc="3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yazabilmek</a:t>
            </a:r>
            <a:r>
              <a:rPr sz="2400" spc="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için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kullanılan </a:t>
            </a:r>
            <a:r>
              <a:rPr sz="2400" spc="-56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bilgisayar</a:t>
            </a:r>
            <a:r>
              <a:rPr sz="2400" dirty="0">
                <a:latin typeface="Georgia"/>
                <a:cs typeface="Georgia"/>
              </a:rPr>
              <a:t> donanımının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çok</a:t>
            </a:r>
            <a:r>
              <a:rPr sz="2400" dirty="0">
                <a:latin typeface="Georgia"/>
                <a:cs typeface="Georgia"/>
              </a:rPr>
              <a:t> iyi </a:t>
            </a:r>
            <a:r>
              <a:rPr sz="2400" spc="-5" dirty="0">
                <a:latin typeface="Georgia"/>
                <a:cs typeface="Georgia"/>
              </a:rPr>
              <a:t>bilinmesi gerekiyordu.</a:t>
            </a:r>
            <a:endParaRPr sz="2400" dirty="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Georgia"/>
                <a:cs typeface="Georgia"/>
              </a:rPr>
              <a:t>Program </a:t>
            </a:r>
            <a:r>
              <a:rPr sz="2400" spc="-5" dirty="0">
                <a:latin typeface="Georgia"/>
                <a:cs typeface="Georgia"/>
              </a:rPr>
              <a:t>yazmak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için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makine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dili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kullanılıyordu.</a:t>
            </a:r>
            <a:endParaRPr sz="2400" dirty="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7196" y="4869179"/>
            <a:ext cx="3119628" cy="18364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91328" y="4869179"/>
            <a:ext cx="2481072" cy="17998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754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Bilgisayarın</a:t>
            </a:r>
            <a:r>
              <a:rPr spc="-95" dirty="0"/>
              <a:t> </a:t>
            </a:r>
            <a:r>
              <a:rPr spc="-65" dirty="0"/>
              <a:t>Tarihçesi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34288"/>
            <a:ext cx="7456170" cy="2675091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400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spc="-5" dirty="0">
                <a:latin typeface="Georgia"/>
                <a:cs typeface="Georgia"/>
              </a:rPr>
              <a:t>PHILCO TRANSAC S-200</a:t>
            </a:r>
            <a:r>
              <a:rPr sz="2400" b="1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IBM </a:t>
            </a:r>
            <a:r>
              <a:rPr sz="2400" b="1" dirty="0">
                <a:latin typeface="Georgia"/>
                <a:cs typeface="Georgia"/>
              </a:rPr>
              <a:t>1401</a:t>
            </a:r>
            <a:endParaRPr sz="2400" dirty="0">
              <a:latin typeface="Georgia"/>
              <a:cs typeface="Georgia"/>
            </a:endParaRPr>
          </a:p>
          <a:p>
            <a:pPr marL="268605" marR="5080">
              <a:lnSpc>
                <a:spcPct val="100000"/>
              </a:lnSpc>
              <a:spcBef>
                <a:spcPts val="300"/>
              </a:spcBef>
            </a:pPr>
            <a:r>
              <a:rPr sz="2400" dirty="0">
                <a:latin typeface="Georgia"/>
                <a:cs typeface="Georgia"/>
              </a:rPr>
              <a:t>1947 </a:t>
            </a:r>
            <a:r>
              <a:rPr sz="2400" spc="-5" dirty="0">
                <a:latin typeface="Georgia"/>
                <a:cs typeface="Georgia"/>
              </a:rPr>
              <a:t>yıllarında transistörün kullanılmaya başladığı 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yıllardır. </a:t>
            </a:r>
            <a:r>
              <a:rPr sz="2400" dirty="0">
                <a:latin typeface="Georgia"/>
                <a:cs typeface="Georgia"/>
              </a:rPr>
              <a:t>Transistörler vakum </a:t>
            </a:r>
            <a:r>
              <a:rPr sz="2400" spc="-5" dirty="0">
                <a:latin typeface="Georgia"/>
                <a:cs typeface="Georgia"/>
              </a:rPr>
              <a:t>tüplere göre </a:t>
            </a:r>
            <a:r>
              <a:rPr sz="2400" dirty="0">
                <a:latin typeface="Georgia"/>
                <a:cs typeface="Georgia"/>
              </a:rPr>
              <a:t>az </a:t>
            </a:r>
            <a:r>
              <a:rPr sz="2400" spc="-5" dirty="0">
                <a:latin typeface="Georgia"/>
                <a:cs typeface="Georgia"/>
              </a:rPr>
              <a:t>enerji 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harcayan, </a:t>
            </a:r>
            <a:r>
              <a:rPr sz="2400" dirty="0">
                <a:latin typeface="Georgia"/>
                <a:cs typeface="Georgia"/>
              </a:rPr>
              <a:t>az </a:t>
            </a:r>
            <a:r>
              <a:rPr sz="2400" spc="-5" dirty="0">
                <a:latin typeface="Georgia"/>
                <a:cs typeface="Georgia"/>
              </a:rPr>
              <a:t>yer </a:t>
            </a:r>
            <a:r>
              <a:rPr sz="2400" dirty="0">
                <a:latin typeface="Georgia"/>
                <a:cs typeface="Georgia"/>
              </a:rPr>
              <a:t>kaplayan, </a:t>
            </a:r>
            <a:r>
              <a:rPr sz="2400" spc="-5" dirty="0">
                <a:latin typeface="Georgia"/>
                <a:cs typeface="Georgia"/>
              </a:rPr>
              <a:t>fazla </a:t>
            </a:r>
            <a:r>
              <a:rPr sz="2400" dirty="0">
                <a:latin typeface="Georgia"/>
                <a:cs typeface="Georgia"/>
              </a:rPr>
              <a:t>ısınmayan elektronik </a:t>
            </a:r>
            <a:r>
              <a:rPr sz="2400" spc="-56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devre elemanlarıdır. Philco </a:t>
            </a:r>
            <a:r>
              <a:rPr sz="2400" dirty="0" err="1">
                <a:latin typeface="Georgia"/>
                <a:cs typeface="Georgia"/>
              </a:rPr>
              <a:t>Transac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S-200</a:t>
            </a:r>
            <a:r>
              <a:rPr lang="tr-TR" sz="2400" spc="-5" dirty="0">
                <a:latin typeface="Georgia"/>
                <a:cs typeface="Georgia"/>
              </a:rPr>
              <a:t>,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IBM 1401, </a:t>
            </a:r>
            <a:r>
              <a:rPr sz="2400" spc="-56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transistör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kullanılarak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üretilen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ilk </a:t>
            </a:r>
            <a:r>
              <a:rPr sz="2400" spc="-5" dirty="0">
                <a:latin typeface="Georgia"/>
                <a:cs typeface="Georgia"/>
              </a:rPr>
              <a:t>bilgisayarlardır.</a:t>
            </a:r>
            <a:endParaRPr sz="2400" dirty="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931664" y="3357371"/>
            <a:ext cx="3889375" cy="3474720"/>
            <a:chOff x="4931664" y="3357371"/>
            <a:chExt cx="3889375" cy="34747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1664" y="3357371"/>
              <a:ext cx="3313176" cy="13670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31664" y="4765547"/>
              <a:ext cx="3889247" cy="2066544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0124" y="3755354"/>
            <a:ext cx="4680204" cy="302513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754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Bilgisayarın</a:t>
            </a:r>
            <a:r>
              <a:rPr spc="-95" dirty="0"/>
              <a:t> </a:t>
            </a:r>
            <a:r>
              <a:rPr spc="-65" dirty="0"/>
              <a:t>Tarihçesi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40384"/>
            <a:ext cx="4399280" cy="522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5454"/>
              <a:buFont typeface="Wingdings"/>
              <a:buChar char=""/>
              <a:tabLst>
                <a:tab pos="269240" algn="l"/>
              </a:tabLst>
            </a:pPr>
            <a:r>
              <a:rPr sz="2200" b="1" dirty="0">
                <a:latin typeface="Georgia"/>
                <a:cs typeface="Georgia"/>
              </a:rPr>
              <a:t>IBM</a:t>
            </a:r>
            <a:r>
              <a:rPr sz="2200" b="1" spc="-45" dirty="0">
                <a:latin typeface="Georgia"/>
                <a:cs typeface="Georgia"/>
              </a:rPr>
              <a:t> </a:t>
            </a:r>
            <a:r>
              <a:rPr sz="2200" b="1" spc="-10" dirty="0">
                <a:latin typeface="Georgia"/>
                <a:cs typeface="Georgia"/>
              </a:rPr>
              <a:t>360</a:t>
            </a:r>
            <a:endParaRPr sz="2200">
              <a:latin typeface="Georgia"/>
              <a:cs typeface="Georgia"/>
            </a:endParaRPr>
          </a:p>
          <a:p>
            <a:pPr marL="268605" marR="5080">
              <a:lnSpc>
                <a:spcPct val="90000"/>
              </a:lnSpc>
              <a:spcBef>
                <a:spcPts val="300"/>
              </a:spcBef>
            </a:pPr>
            <a:r>
              <a:rPr sz="2200" spc="-5" dirty="0">
                <a:latin typeface="Georgia"/>
                <a:cs typeface="Georgia"/>
              </a:rPr>
              <a:t>1960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‘dan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sonralar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entegre </a:t>
            </a:r>
            <a:r>
              <a:rPr sz="2200" spc="-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devreler</a:t>
            </a:r>
            <a:r>
              <a:rPr sz="2200" spc="-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üretilmeye</a:t>
            </a:r>
            <a:r>
              <a:rPr sz="2200" spc="3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başlandı. 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Entegreler</a:t>
            </a:r>
            <a:r>
              <a:rPr sz="2200" spc="2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binlerce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transistörü </a:t>
            </a:r>
            <a:r>
              <a:rPr sz="2200" spc="-5" dirty="0">
                <a:latin typeface="Georgia"/>
                <a:cs typeface="Georgia"/>
              </a:rPr>
              <a:t> içerisinde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bulunduran</a:t>
            </a:r>
            <a:r>
              <a:rPr sz="2200" spc="4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devre </a:t>
            </a:r>
            <a:r>
              <a:rPr sz="2200" spc="-5" dirty="0">
                <a:latin typeface="Georgia"/>
                <a:cs typeface="Georgia"/>
              </a:rPr>
              <a:t> elemanları</a:t>
            </a:r>
            <a:r>
              <a:rPr sz="2200" spc="2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idi. Entegrelerin 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kullanılması;</a:t>
            </a:r>
            <a:r>
              <a:rPr sz="2200" spc="2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bilgisayarın </a:t>
            </a:r>
            <a:r>
              <a:rPr sz="2200" spc="-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boyutlarının</a:t>
            </a:r>
            <a:r>
              <a:rPr sz="2200" spc="4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küçülmesinin, 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maliyet</a:t>
            </a:r>
            <a:r>
              <a:rPr sz="2200" spc="2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azalmasına</a:t>
            </a:r>
            <a:r>
              <a:rPr sz="2200" spc="4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ve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işlem 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hızının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artmasına</a:t>
            </a:r>
            <a:r>
              <a:rPr sz="2200" spc="4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sebep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oldu.</a:t>
            </a:r>
            <a:r>
              <a:rPr sz="2200" spc="-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Bu 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yıllarda</a:t>
            </a:r>
            <a:r>
              <a:rPr sz="2200" spc="2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manyetik</a:t>
            </a:r>
            <a:r>
              <a:rPr sz="2200" spc="4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diskler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üretildi, </a:t>
            </a:r>
            <a:r>
              <a:rPr sz="2200" spc="-51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entegrelerin</a:t>
            </a:r>
            <a:r>
              <a:rPr sz="2200" spc="509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kullanımı ile 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merkezi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işlem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birimleri </a:t>
            </a:r>
            <a:r>
              <a:rPr sz="2200" spc="-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üretilmeye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başladı.</a:t>
            </a:r>
            <a:r>
              <a:rPr sz="2200" spc="2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IBM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360 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entegre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devre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elemanının 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kullanıldığı</a:t>
            </a:r>
            <a:r>
              <a:rPr sz="2200" spc="3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ilk 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bilgisayarlardandır.</a:t>
            </a:r>
            <a:endParaRPr sz="22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6444" y="1341119"/>
            <a:ext cx="3899915" cy="29245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6108" y="4436364"/>
            <a:ext cx="3096767" cy="20650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754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Bilgisayarın</a:t>
            </a:r>
            <a:r>
              <a:rPr spc="-95" dirty="0"/>
              <a:t> </a:t>
            </a:r>
            <a:r>
              <a:rPr spc="-65" dirty="0"/>
              <a:t>Tarihçesi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35201"/>
            <a:ext cx="7867650" cy="177863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0AD0D9"/>
              </a:buClr>
              <a:buSzPct val="95454"/>
              <a:buFont typeface="Wingdings"/>
              <a:buChar char=""/>
              <a:tabLst>
                <a:tab pos="269240" algn="l"/>
              </a:tabLst>
            </a:pPr>
            <a:r>
              <a:rPr sz="2200" b="1" spc="-5" dirty="0">
                <a:latin typeface="Georgia"/>
                <a:cs typeface="Georgia"/>
              </a:rPr>
              <a:t>INTEL</a:t>
            </a:r>
            <a:r>
              <a:rPr sz="2200" b="1" dirty="0">
                <a:latin typeface="Georgia"/>
                <a:cs typeface="Georgia"/>
              </a:rPr>
              <a:t> </a:t>
            </a:r>
            <a:r>
              <a:rPr sz="2200" b="1" spc="-10" dirty="0">
                <a:latin typeface="Georgia"/>
                <a:cs typeface="Georgia"/>
              </a:rPr>
              <a:t>4004</a:t>
            </a:r>
            <a:r>
              <a:rPr sz="2200" b="1" spc="-5" dirty="0">
                <a:latin typeface="Georgia"/>
                <a:cs typeface="Georgia"/>
              </a:rPr>
              <a:t> </a:t>
            </a:r>
            <a:r>
              <a:rPr sz="2200" b="1" spc="-10" dirty="0">
                <a:latin typeface="Georgia"/>
                <a:cs typeface="Georgia"/>
              </a:rPr>
              <a:t>MIKRO</a:t>
            </a:r>
            <a:r>
              <a:rPr sz="2200" b="1" spc="5" dirty="0">
                <a:latin typeface="Georgia"/>
                <a:cs typeface="Georgia"/>
              </a:rPr>
              <a:t> </a:t>
            </a:r>
            <a:r>
              <a:rPr sz="2200" b="1" spc="-5" dirty="0">
                <a:latin typeface="Georgia"/>
                <a:cs typeface="Georgia"/>
              </a:rPr>
              <a:t>İŞLEMCİSİ</a:t>
            </a:r>
            <a:endParaRPr sz="2200">
              <a:latin typeface="Georgia"/>
              <a:cs typeface="Georgia"/>
            </a:endParaRPr>
          </a:p>
          <a:p>
            <a:pPr marL="268605" marR="5080">
              <a:lnSpc>
                <a:spcPct val="100000"/>
              </a:lnSpc>
              <a:spcBef>
                <a:spcPts val="300"/>
              </a:spcBef>
            </a:pPr>
            <a:r>
              <a:rPr sz="2200" spc="-5" dirty="0">
                <a:latin typeface="Georgia"/>
                <a:cs typeface="Georgia"/>
              </a:rPr>
              <a:t>1970’den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sonra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entegre</a:t>
            </a:r>
            <a:r>
              <a:rPr sz="2200" spc="2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devre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teknolojisi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gelişimine</a:t>
            </a:r>
            <a:r>
              <a:rPr sz="2200" spc="3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devam </a:t>
            </a:r>
            <a:r>
              <a:rPr sz="2200" spc="-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etti.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Ve</a:t>
            </a:r>
            <a:r>
              <a:rPr sz="2200" spc="2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entegreler</a:t>
            </a:r>
            <a:r>
              <a:rPr sz="2200" spc="3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birleştirilerek</a:t>
            </a:r>
            <a:r>
              <a:rPr sz="2200" spc="4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chipler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üretilmeye</a:t>
            </a:r>
            <a:r>
              <a:rPr sz="2200" spc="5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başlandı. </a:t>
            </a:r>
            <a:r>
              <a:rPr sz="2200" spc="-5" dirty="0">
                <a:latin typeface="Georgia"/>
                <a:cs typeface="Georgia"/>
              </a:rPr>
              <a:t> Intel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4004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entegrelerin</a:t>
            </a:r>
            <a:r>
              <a:rPr sz="2200" spc="4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birleştirilmesiyle</a:t>
            </a:r>
            <a:r>
              <a:rPr sz="2200" spc="5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hızlanan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ilk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merkezi </a:t>
            </a:r>
            <a:r>
              <a:rPr sz="2200" spc="-5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işlem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birimi</a:t>
            </a:r>
            <a:r>
              <a:rPr sz="2200" spc="2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sayılabilir.</a:t>
            </a:r>
            <a:endParaRPr sz="22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831" y="3069335"/>
            <a:ext cx="5591556" cy="35341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83808" y="4148328"/>
            <a:ext cx="2702051" cy="14904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754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Bilgisayarın</a:t>
            </a:r>
            <a:r>
              <a:rPr spc="-95" dirty="0"/>
              <a:t> </a:t>
            </a:r>
            <a:r>
              <a:rPr spc="-65" dirty="0"/>
              <a:t>Tarihçesi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34897"/>
            <a:ext cx="7606030" cy="223583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0AD0D9"/>
              </a:buClr>
              <a:buFont typeface="Wingdings"/>
              <a:buChar char=""/>
              <a:tabLst>
                <a:tab pos="269240" algn="l"/>
              </a:tabLst>
            </a:pPr>
            <a:r>
              <a:rPr sz="2000" b="1" dirty="0">
                <a:latin typeface="Georgia"/>
                <a:cs typeface="Georgia"/>
              </a:rPr>
              <a:t>Moore</a:t>
            </a:r>
            <a:r>
              <a:rPr sz="2000" b="1" spc="-50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Kanunu</a:t>
            </a:r>
            <a:endParaRPr sz="2000" dirty="0">
              <a:latin typeface="Georgia"/>
              <a:cs typeface="Georgia"/>
            </a:endParaRPr>
          </a:p>
          <a:p>
            <a:pPr marL="268605" marR="5080" algn="just">
              <a:lnSpc>
                <a:spcPct val="100000"/>
              </a:lnSpc>
              <a:spcBef>
                <a:spcPts val="300"/>
              </a:spcBef>
            </a:pPr>
            <a:r>
              <a:rPr sz="2000" spc="-5" dirty="0">
                <a:latin typeface="Georgia"/>
                <a:cs typeface="Georgia"/>
              </a:rPr>
              <a:t>Moore Yasası’na göre, </a:t>
            </a:r>
            <a:r>
              <a:rPr sz="2000" dirty="0">
                <a:latin typeface="Georgia"/>
                <a:cs typeface="Georgia"/>
              </a:rPr>
              <a:t>temel </a:t>
            </a:r>
            <a:r>
              <a:rPr sz="2000" spc="-5" dirty="0">
                <a:latin typeface="Georgia"/>
                <a:cs typeface="Georgia"/>
              </a:rPr>
              <a:t>olarak, </a:t>
            </a:r>
            <a:r>
              <a:rPr sz="2000" dirty="0">
                <a:latin typeface="Georgia"/>
                <a:cs typeface="Georgia"/>
              </a:rPr>
              <a:t>bir çip üzerindeki </a:t>
            </a:r>
            <a:r>
              <a:rPr sz="2000" spc="-5" dirty="0">
                <a:latin typeface="Georgia"/>
                <a:cs typeface="Georgia"/>
              </a:rPr>
              <a:t>transistor 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sayısının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her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iki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yılda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bir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ikiye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katlanır.Daha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ayrıntılı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olarak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ifade </a:t>
            </a:r>
            <a:r>
              <a:rPr sz="2000" spc="-46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edecek </a:t>
            </a:r>
            <a:r>
              <a:rPr sz="2000" spc="-5" dirty="0">
                <a:latin typeface="Georgia"/>
                <a:cs typeface="Georgia"/>
              </a:rPr>
              <a:t>olursak, her </a:t>
            </a:r>
            <a:r>
              <a:rPr sz="2000" dirty="0">
                <a:latin typeface="Georgia"/>
                <a:cs typeface="Georgia"/>
              </a:rPr>
              <a:t>iki </a:t>
            </a:r>
            <a:r>
              <a:rPr sz="2000" spc="-5" dirty="0">
                <a:latin typeface="Georgia"/>
                <a:cs typeface="Georgia"/>
              </a:rPr>
              <a:t>yılda </a:t>
            </a:r>
            <a:r>
              <a:rPr sz="2000" dirty="0">
                <a:latin typeface="Georgia"/>
                <a:cs typeface="Georgia"/>
              </a:rPr>
              <a:t>bir, tümleşik devre </a:t>
            </a:r>
            <a:r>
              <a:rPr sz="2000" spc="-5" dirty="0">
                <a:latin typeface="Georgia"/>
                <a:cs typeface="Georgia"/>
              </a:rPr>
              <a:t>üzerine </a:t>
            </a:r>
            <a:r>
              <a:rPr sz="2000" dirty="0">
                <a:latin typeface="Georgia"/>
                <a:cs typeface="Georgia"/>
              </a:rPr>
              <a:t> yerleştirilebilecek bileşen </a:t>
            </a:r>
            <a:r>
              <a:rPr sz="2000" spc="-5" dirty="0">
                <a:latin typeface="Georgia"/>
                <a:cs typeface="Georgia"/>
              </a:rPr>
              <a:t>sayısının </a:t>
            </a:r>
            <a:r>
              <a:rPr sz="2000" dirty="0">
                <a:latin typeface="Georgia"/>
                <a:cs typeface="Georgia"/>
              </a:rPr>
              <a:t>iki katına </a:t>
            </a:r>
            <a:r>
              <a:rPr sz="2000" spc="-5" dirty="0">
                <a:latin typeface="Georgia"/>
                <a:cs typeface="Georgia"/>
              </a:rPr>
              <a:t>çıkacağını, </a:t>
            </a:r>
            <a:r>
              <a:rPr sz="2000" dirty="0">
                <a:latin typeface="Georgia"/>
                <a:cs typeface="Georgia"/>
              </a:rPr>
              <a:t>bunun 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bilgisayarların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işlem </a:t>
            </a:r>
            <a:r>
              <a:rPr sz="2000" spc="-5" dirty="0">
                <a:latin typeface="Georgia"/>
                <a:cs typeface="Georgia"/>
              </a:rPr>
              <a:t>kapasitelerinde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büyük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artışlar</a:t>
            </a:r>
            <a:r>
              <a:rPr sz="2000" dirty="0">
                <a:latin typeface="Georgia"/>
                <a:cs typeface="Georgia"/>
              </a:rPr>
              <a:t> yaratacağını 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öngören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deneysel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gözlemdir.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5435" y="4148328"/>
            <a:ext cx="2720340" cy="201625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18DF897-DE98-8482-00DB-A1B811442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85454"/>
            <a:ext cx="8032977" cy="603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326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5F87119-128B-1FE3-11F8-10A44FC80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341" y="1168783"/>
            <a:ext cx="7534720" cy="4772025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3BB6793-A7CE-59E6-2E4D-F5B7E2E78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219200"/>
            <a:ext cx="8763000" cy="469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147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0266"/>
            <a:ext cx="9144000" cy="623773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F9A3405-848B-C6F1-DC71-1740D6A6C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5641" y="1533020"/>
            <a:ext cx="7862316" cy="4772025"/>
          </a:xfrm>
        </p:spPr>
        <p:txBody>
          <a:bodyPr/>
          <a:lstStyle/>
          <a:p>
            <a:endParaRPr lang="tr-T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A29F5F-2249-C6F9-11FA-E062E4A18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189167"/>
            <a:ext cx="9067800" cy="510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255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754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Bilgisayarın</a:t>
            </a:r>
            <a:r>
              <a:rPr spc="-95" dirty="0"/>
              <a:t> </a:t>
            </a:r>
            <a:r>
              <a:rPr spc="-65" dirty="0"/>
              <a:t>Tarihçesi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112" y="919734"/>
            <a:ext cx="8867775" cy="501853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754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Bilgisayarın</a:t>
            </a:r>
            <a:r>
              <a:rPr spc="-95" dirty="0"/>
              <a:t> </a:t>
            </a:r>
            <a:r>
              <a:rPr spc="-65" dirty="0"/>
              <a:t>Tarihçesi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34897"/>
            <a:ext cx="7724775" cy="341693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0AD0D9"/>
              </a:buClr>
              <a:buFont typeface="Wingdings"/>
              <a:buChar char=""/>
              <a:tabLst>
                <a:tab pos="269240" algn="l"/>
              </a:tabLst>
            </a:pPr>
            <a:r>
              <a:rPr sz="2000" b="1" dirty="0">
                <a:latin typeface="Georgia"/>
                <a:cs typeface="Georgia"/>
              </a:rPr>
              <a:t>Bilgisayarın</a:t>
            </a:r>
            <a:r>
              <a:rPr sz="2000" b="1" spc="-3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Evreleri</a:t>
            </a:r>
            <a:endParaRPr sz="2000">
              <a:latin typeface="Georgia"/>
              <a:cs typeface="Georgia"/>
            </a:endParaRPr>
          </a:p>
          <a:p>
            <a:pPr marL="268605" marR="5080" indent="-256540">
              <a:lnSpc>
                <a:spcPct val="106300"/>
              </a:lnSpc>
              <a:spcBef>
                <a:spcPts val="145"/>
              </a:spcBef>
              <a:buClr>
                <a:srgbClr val="0AD0D9"/>
              </a:buClr>
              <a:buFont typeface="Wingdings"/>
              <a:buChar char=""/>
              <a:tabLst>
                <a:tab pos="269240" algn="l"/>
              </a:tabLst>
            </a:pPr>
            <a:r>
              <a:rPr sz="2000" b="1" spc="-5" dirty="0">
                <a:latin typeface="Georgia"/>
                <a:cs typeface="Georgia"/>
              </a:rPr>
              <a:t>Birinci </a:t>
            </a:r>
            <a:r>
              <a:rPr sz="2000" b="1" dirty="0">
                <a:latin typeface="Georgia"/>
                <a:cs typeface="Georgia"/>
              </a:rPr>
              <a:t>Kuşak (Vakum </a:t>
            </a:r>
            <a:r>
              <a:rPr sz="2000" b="1" spc="-5" dirty="0">
                <a:latin typeface="Georgia"/>
                <a:cs typeface="Georgia"/>
              </a:rPr>
              <a:t>Tüplü) </a:t>
            </a:r>
            <a:r>
              <a:rPr sz="2000" b="1" dirty="0">
                <a:latin typeface="Georgia"/>
                <a:cs typeface="Georgia"/>
              </a:rPr>
              <a:t>Bilgisayarlar </a:t>
            </a:r>
            <a:r>
              <a:rPr sz="2000" b="1" spc="-5" dirty="0">
                <a:latin typeface="Georgia"/>
                <a:cs typeface="Georgia"/>
              </a:rPr>
              <a:t>(1946-1959) </a:t>
            </a:r>
            <a:r>
              <a:rPr sz="2000" b="1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İlk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programlama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dili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makine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dilinde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yazılmaya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başlandı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bilgiler </a:t>
            </a:r>
            <a:r>
              <a:rPr sz="2000" spc="-46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bellekte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saklanıyordu.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Bu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kuşağın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temel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özellikleri şunlardır:</a:t>
            </a:r>
            <a:endParaRPr sz="2000">
              <a:latin typeface="Georgia"/>
              <a:cs typeface="Georgia"/>
            </a:endParaRPr>
          </a:p>
          <a:p>
            <a:pPr marL="252095" indent="-240029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252729" algn="l"/>
              </a:tabLst>
            </a:pPr>
            <a:r>
              <a:rPr sz="2000" spc="-5" dirty="0">
                <a:latin typeface="Georgia"/>
                <a:cs typeface="Georgia"/>
              </a:rPr>
              <a:t>İşlemci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olarak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çok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büyük vakum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tüpleri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kullanılırdı</a:t>
            </a:r>
            <a:endParaRPr sz="2000">
              <a:latin typeface="Georgia"/>
              <a:cs typeface="Georgia"/>
            </a:endParaRPr>
          </a:p>
          <a:p>
            <a:pPr marL="283845" indent="-271780">
              <a:lnSpc>
                <a:spcPct val="100000"/>
              </a:lnSpc>
              <a:spcBef>
                <a:spcPts val="305"/>
              </a:spcBef>
              <a:buAutoNum type="arabicPeriod"/>
              <a:tabLst>
                <a:tab pos="284480" algn="l"/>
              </a:tabLst>
            </a:pPr>
            <a:r>
              <a:rPr sz="2000" spc="-5" dirty="0">
                <a:latin typeface="Georgia"/>
                <a:cs typeface="Georgia"/>
              </a:rPr>
              <a:t>Fazla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enerji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harcarlardı</a:t>
            </a:r>
            <a:endParaRPr sz="2000">
              <a:latin typeface="Georgia"/>
              <a:cs typeface="Georgia"/>
            </a:endParaRPr>
          </a:p>
          <a:p>
            <a:pPr marL="281940" indent="-269875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282575" algn="l"/>
              </a:tabLst>
            </a:pPr>
            <a:r>
              <a:rPr sz="2000" spc="-5" dirty="0">
                <a:latin typeface="Georgia"/>
                <a:cs typeface="Georgia"/>
              </a:rPr>
              <a:t>Çevreye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fazla </a:t>
            </a:r>
            <a:r>
              <a:rPr sz="2000" dirty="0">
                <a:latin typeface="Georgia"/>
                <a:cs typeface="Georgia"/>
              </a:rPr>
              <a:t>ısı</a:t>
            </a:r>
            <a:r>
              <a:rPr sz="2000" spc="-5" dirty="0">
                <a:latin typeface="Georgia"/>
                <a:cs typeface="Georgia"/>
              </a:rPr>
              <a:t> yayarlardı</a:t>
            </a:r>
            <a:endParaRPr sz="2000">
              <a:latin typeface="Georgia"/>
              <a:cs typeface="Georgia"/>
            </a:endParaRPr>
          </a:p>
          <a:p>
            <a:pPr marL="285115" indent="-27305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285750" algn="l"/>
              </a:tabLst>
            </a:pPr>
            <a:r>
              <a:rPr sz="2000" dirty="0">
                <a:latin typeface="Georgia"/>
                <a:cs typeface="Georgia"/>
              </a:rPr>
              <a:t>Veri </a:t>
            </a:r>
            <a:r>
              <a:rPr sz="2000" spc="-5" dirty="0">
                <a:latin typeface="Georgia"/>
                <a:cs typeface="Georgia"/>
              </a:rPr>
              <a:t>programlarını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ana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belleklerinde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tutarlardı</a:t>
            </a:r>
            <a:endParaRPr sz="2000">
              <a:latin typeface="Georgia"/>
              <a:cs typeface="Georgia"/>
            </a:endParaRPr>
          </a:p>
          <a:p>
            <a:pPr marL="276225" indent="-26416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276860" algn="l"/>
              </a:tabLst>
            </a:pPr>
            <a:r>
              <a:rPr sz="2000" spc="-5" dirty="0">
                <a:latin typeface="Georgia"/>
                <a:cs typeface="Georgia"/>
              </a:rPr>
              <a:t>Saklama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aracı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olarak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manyetik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teyp </a:t>
            </a:r>
            <a:r>
              <a:rPr sz="2000" spc="-5" dirty="0">
                <a:latin typeface="Georgia"/>
                <a:cs typeface="Georgia"/>
              </a:rPr>
              <a:t>kullanılırdı</a:t>
            </a:r>
            <a:endParaRPr sz="2000">
              <a:latin typeface="Georgia"/>
              <a:cs typeface="Georgia"/>
            </a:endParaRPr>
          </a:p>
          <a:p>
            <a:pPr marL="286385" indent="-27432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287020" algn="l"/>
              </a:tabLst>
            </a:pPr>
            <a:r>
              <a:rPr sz="2000" dirty="0">
                <a:latin typeface="Georgia"/>
                <a:cs typeface="Georgia"/>
              </a:rPr>
              <a:t>Programlar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fazla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detay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gerektiren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makine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dilinde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yazılırdı.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33288" y="4652771"/>
            <a:ext cx="1483664" cy="18288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4276" y="4509515"/>
            <a:ext cx="4607052" cy="230428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754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Bilgisayarın</a:t>
            </a:r>
            <a:r>
              <a:rPr spc="-95" dirty="0"/>
              <a:t> </a:t>
            </a:r>
            <a:r>
              <a:rPr spc="-65" dirty="0"/>
              <a:t>Tarihçesi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34897"/>
            <a:ext cx="7706995" cy="334073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268605" marR="469900" indent="-256540" algn="just">
              <a:lnSpc>
                <a:spcPct val="106300"/>
              </a:lnSpc>
              <a:spcBef>
                <a:spcPts val="245"/>
              </a:spcBef>
              <a:buClr>
                <a:srgbClr val="0AD0D9"/>
              </a:buClr>
              <a:buFont typeface="Wingdings"/>
              <a:buChar char=""/>
              <a:tabLst>
                <a:tab pos="269240" algn="l"/>
              </a:tabLst>
            </a:pPr>
            <a:r>
              <a:rPr sz="2000" b="1" dirty="0">
                <a:latin typeface="Georgia"/>
                <a:cs typeface="Georgia"/>
              </a:rPr>
              <a:t>İkinci Kuşak </a:t>
            </a:r>
            <a:r>
              <a:rPr sz="2000" b="1" spc="-5" dirty="0">
                <a:latin typeface="Georgia"/>
                <a:cs typeface="Georgia"/>
              </a:rPr>
              <a:t>(Transistörlü) Bilgisayarlar </a:t>
            </a:r>
            <a:r>
              <a:rPr sz="2000" b="1" dirty="0">
                <a:latin typeface="Georgia"/>
                <a:cs typeface="Georgia"/>
              </a:rPr>
              <a:t>(1959-1964) </a:t>
            </a:r>
            <a:r>
              <a:rPr sz="2000" b="1" spc="-49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İlk dönemde kullanılan </a:t>
            </a:r>
            <a:r>
              <a:rPr sz="2000" spc="-5" dirty="0">
                <a:latin typeface="Georgia"/>
                <a:cs typeface="Georgia"/>
              </a:rPr>
              <a:t>Vakum </a:t>
            </a:r>
            <a:r>
              <a:rPr sz="2000" dirty="0">
                <a:latin typeface="Georgia"/>
                <a:cs typeface="Georgia"/>
              </a:rPr>
              <a:t>Tüplerinin </a:t>
            </a:r>
            <a:r>
              <a:rPr sz="2000" spc="-5" dirty="0">
                <a:latin typeface="Georgia"/>
                <a:cs typeface="Georgia"/>
              </a:rPr>
              <a:t>yerine transistörler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kullanılmaya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başlandı.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Bununla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beraber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daha </a:t>
            </a:r>
            <a:r>
              <a:rPr sz="2000" spc="-5" dirty="0">
                <a:latin typeface="Georgia"/>
                <a:cs typeface="Georgia"/>
              </a:rPr>
              <a:t>hızlı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daha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az</a:t>
            </a:r>
            <a:endParaRPr sz="2000">
              <a:latin typeface="Georgia"/>
              <a:cs typeface="Georgia"/>
            </a:endParaRPr>
          </a:p>
          <a:p>
            <a:pPr marL="268605" marR="5080" algn="just">
              <a:lnSpc>
                <a:spcPct val="100000"/>
              </a:lnSpc>
            </a:pPr>
            <a:r>
              <a:rPr sz="2000" spc="-5" dirty="0">
                <a:latin typeface="Georgia"/>
                <a:cs typeface="Georgia"/>
              </a:rPr>
              <a:t>elektrik harcamaktaydı. </a:t>
            </a:r>
            <a:r>
              <a:rPr sz="2000" dirty="0">
                <a:latin typeface="Georgia"/>
                <a:cs typeface="Georgia"/>
              </a:rPr>
              <a:t>ASSEMBLY makine dili </a:t>
            </a:r>
            <a:r>
              <a:rPr sz="2000" spc="-5" dirty="0">
                <a:latin typeface="Georgia"/>
                <a:cs typeface="Georgia"/>
              </a:rPr>
              <a:t>kullanılmaktaydı.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Bu kuşağın temel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özellikleri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şunlardır:</a:t>
            </a:r>
            <a:endParaRPr sz="2000">
              <a:latin typeface="Georgia"/>
              <a:cs typeface="Georgia"/>
            </a:endParaRPr>
          </a:p>
          <a:p>
            <a:pPr marL="252095" indent="-240029">
              <a:lnSpc>
                <a:spcPct val="100000"/>
              </a:lnSpc>
              <a:spcBef>
                <a:spcPts val="305"/>
              </a:spcBef>
              <a:buAutoNum type="arabicPeriod"/>
              <a:tabLst>
                <a:tab pos="252729" algn="l"/>
              </a:tabLst>
            </a:pPr>
            <a:r>
              <a:rPr sz="2000" dirty="0">
                <a:latin typeface="Georgia"/>
                <a:cs typeface="Georgia"/>
              </a:rPr>
              <a:t>İşlemci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olarak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transistörler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kullanılırdı</a:t>
            </a:r>
            <a:endParaRPr sz="2000">
              <a:latin typeface="Georgia"/>
              <a:cs typeface="Georgia"/>
            </a:endParaRPr>
          </a:p>
          <a:p>
            <a:pPr marL="283845" indent="-27178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284480" algn="l"/>
              </a:tabLst>
            </a:pPr>
            <a:r>
              <a:rPr sz="2000" spc="-5" dirty="0">
                <a:latin typeface="Georgia"/>
                <a:cs typeface="Georgia"/>
              </a:rPr>
              <a:t>Ortalama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10.000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transistör </a:t>
            </a:r>
            <a:r>
              <a:rPr sz="2000" dirty="0">
                <a:latin typeface="Georgia"/>
                <a:cs typeface="Georgia"/>
              </a:rPr>
              <a:t>ile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çalışırlardı</a:t>
            </a:r>
            <a:endParaRPr sz="2000">
              <a:latin typeface="Georgia"/>
              <a:cs typeface="Georgia"/>
            </a:endParaRPr>
          </a:p>
          <a:p>
            <a:pPr marL="281940" indent="-269875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282575" algn="l"/>
              </a:tabLst>
            </a:pPr>
            <a:r>
              <a:rPr sz="2000" dirty="0">
                <a:latin typeface="Georgia"/>
                <a:cs typeface="Georgia"/>
              </a:rPr>
              <a:t>Az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enerji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kullanırlardı</a:t>
            </a:r>
            <a:endParaRPr sz="2000">
              <a:latin typeface="Georgia"/>
              <a:cs typeface="Georgia"/>
            </a:endParaRPr>
          </a:p>
          <a:p>
            <a:pPr marL="285115" indent="-27305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285750" algn="l"/>
              </a:tabLst>
            </a:pPr>
            <a:r>
              <a:rPr sz="2000" dirty="0">
                <a:latin typeface="Georgia"/>
                <a:cs typeface="Georgia"/>
              </a:rPr>
              <a:t>Daha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az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ısı yayarlardı</a:t>
            </a:r>
            <a:endParaRPr sz="2000">
              <a:latin typeface="Georgia"/>
              <a:cs typeface="Georgia"/>
            </a:endParaRPr>
          </a:p>
          <a:p>
            <a:pPr marL="277495" indent="-26543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278130" algn="l"/>
              </a:tabLst>
            </a:pPr>
            <a:r>
              <a:rPr sz="2000" dirty="0">
                <a:latin typeface="Georgia"/>
                <a:cs typeface="Georgia"/>
              </a:rPr>
              <a:t>Transistörler</a:t>
            </a:r>
            <a:r>
              <a:rPr sz="2000" spc="-5" dirty="0">
                <a:latin typeface="Georgia"/>
                <a:cs typeface="Georgia"/>
              </a:rPr>
              <a:t> tablolar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üzerine </a:t>
            </a:r>
            <a:r>
              <a:rPr sz="2000" dirty="0">
                <a:latin typeface="Georgia"/>
                <a:cs typeface="Georgia"/>
              </a:rPr>
              <a:t>el ile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monte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edilirdi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276" y="4436362"/>
            <a:ext cx="3383279" cy="236677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3291" y="4436362"/>
            <a:ext cx="3019043" cy="230428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754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Bilgisayarın</a:t>
            </a:r>
            <a:r>
              <a:rPr spc="-95" dirty="0"/>
              <a:t> </a:t>
            </a:r>
            <a:r>
              <a:rPr spc="-65" dirty="0"/>
              <a:t>Tarihçesi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34897"/>
            <a:ext cx="7867015" cy="269303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68605" marR="5080" indent="-256540">
              <a:lnSpc>
                <a:spcPct val="104200"/>
              </a:lnSpc>
              <a:spcBef>
                <a:spcPts val="295"/>
              </a:spcBef>
              <a:buClr>
                <a:srgbClr val="0AD0D9"/>
              </a:buClr>
              <a:buFont typeface="Wingdings"/>
              <a:buChar char=""/>
              <a:tabLst>
                <a:tab pos="269240" algn="l"/>
              </a:tabLst>
            </a:pPr>
            <a:r>
              <a:rPr sz="2000" b="1" dirty="0">
                <a:latin typeface="Georgia"/>
                <a:cs typeface="Georgia"/>
              </a:rPr>
              <a:t>Üçüncü</a:t>
            </a:r>
            <a:r>
              <a:rPr sz="2000" b="1" spc="-3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Kuşak</a:t>
            </a:r>
            <a:r>
              <a:rPr sz="2000" b="1" spc="-1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(Entegre</a:t>
            </a:r>
            <a:r>
              <a:rPr sz="2000" b="1" spc="-2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Devreli)</a:t>
            </a:r>
            <a:r>
              <a:rPr sz="2000" b="1" spc="-3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Bilgisayarlar</a:t>
            </a:r>
            <a:r>
              <a:rPr sz="2000" b="1" spc="-5" dirty="0">
                <a:latin typeface="Georgia"/>
                <a:cs typeface="Georgia"/>
              </a:rPr>
              <a:t> </a:t>
            </a:r>
            <a:r>
              <a:rPr sz="2000" b="1" spc="-10" dirty="0">
                <a:latin typeface="Georgia"/>
                <a:cs typeface="Georgia"/>
              </a:rPr>
              <a:t>(1964-1970) </a:t>
            </a:r>
            <a:r>
              <a:rPr sz="2000" b="1" spc="-49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Transistörler bir </a:t>
            </a:r>
            <a:r>
              <a:rPr sz="2000" spc="-5" dirty="0">
                <a:latin typeface="Georgia"/>
                <a:cs typeface="Georgia"/>
              </a:rPr>
              <a:t>araya </a:t>
            </a:r>
            <a:r>
              <a:rPr sz="2000" dirty="0">
                <a:latin typeface="Georgia"/>
                <a:cs typeface="Georgia"/>
              </a:rPr>
              <a:t>getirilerek </a:t>
            </a:r>
            <a:r>
              <a:rPr sz="2000" spc="-5" dirty="0">
                <a:latin typeface="Georgia"/>
                <a:cs typeface="Georgia"/>
              </a:rPr>
              <a:t>Entegre </a:t>
            </a:r>
            <a:r>
              <a:rPr sz="2000" dirty="0">
                <a:latin typeface="Georgia"/>
                <a:cs typeface="Georgia"/>
              </a:rPr>
              <a:t>Devreler </a:t>
            </a:r>
            <a:r>
              <a:rPr sz="2000" spc="-5" dirty="0">
                <a:latin typeface="Georgia"/>
                <a:cs typeface="Georgia"/>
              </a:rPr>
              <a:t>yapıldı. </a:t>
            </a:r>
            <a:r>
              <a:rPr sz="2000" dirty="0">
                <a:latin typeface="Georgia"/>
                <a:cs typeface="Georgia"/>
              </a:rPr>
              <a:t>İlk 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Merkezi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İşlem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birimi </a:t>
            </a:r>
            <a:r>
              <a:rPr sz="2000" spc="-5" dirty="0">
                <a:latin typeface="Georgia"/>
                <a:cs typeface="Georgia"/>
              </a:rPr>
              <a:t>CPU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yapıldı.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Bu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kuşağın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temel</a:t>
            </a:r>
            <a:r>
              <a:rPr sz="2000" spc="-5" dirty="0">
                <a:latin typeface="Georgia"/>
                <a:cs typeface="Georgia"/>
              </a:rPr>
              <a:t> özellikleri 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şunlardır:</a:t>
            </a:r>
            <a:endParaRPr sz="2000">
              <a:latin typeface="Georgia"/>
              <a:cs typeface="Georgia"/>
            </a:endParaRPr>
          </a:p>
          <a:p>
            <a:pPr marL="252095" indent="-240029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252729" algn="l"/>
              </a:tabLst>
            </a:pPr>
            <a:r>
              <a:rPr sz="2000" spc="-5" dirty="0">
                <a:latin typeface="Georgia"/>
                <a:cs typeface="Georgia"/>
              </a:rPr>
              <a:t>İşlemci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olarak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entegre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devreler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kullanılırdı</a:t>
            </a:r>
            <a:endParaRPr sz="2000">
              <a:latin typeface="Georgia"/>
              <a:cs typeface="Georgia"/>
            </a:endParaRPr>
          </a:p>
          <a:p>
            <a:pPr marL="283845" indent="-271780">
              <a:lnSpc>
                <a:spcPct val="100000"/>
              </a:lnSpc>
              <a:spcBef>
                <a:spcPts val="305"/>
              </a:spcBef>
              <a:buAutoNum type="arabicPeriod"/>
              <a:tabLst>
                <a:tab pos="284480" algn="l"/>
              </a:tabLst>
            </a:pPr>
            <a:r>
              <a:rPr sz="2000" dirty="0">
                <a:latin typeface="Georgia"/>
                <a:cs typeface="Georgia"/>
              </a:rPr>
              <a:t>Düşük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maliyet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ile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yüksek </a:t>
            </a:r>
            <a:r>
              <a:rPr sz="2000" dirty="0">
                <a:latin typeface="Georgia"/>
                <a:cs typeface="Georgia"/>
              </a:rPr>
              <a:t>güvenirlik</a:t>
            </a:r>
            <a:r>
              <a:rPr sz="2000" spc="-5" dirty="0">
                <a:latin typeface="Georgia"/>
                <a:cs typeface="Georgia"/>
              </a:rPr>
              <a:t> sağlanmaya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başlandı</a:t>
            </a:r>
            <a:endParaRPr sz="2000">
              <a:latin typeface="Georgia"/>
              <a:cs typeface="Georgia"/>
            </a:endParaRPr>
          </a:p>
          <a:p>
            <a:pPr marL="281940" indent="-269875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282575" algn="l"/>
              </a:tabLst>
            </a:pPr>
            <a:r>
              <a:rPr sz="2000" spc="-5" dirty="0">
                <a:latin typeface="Georgia"/>
                <a:cs typeface="Georgia"/>
              </a:rPr>
              <a:t>Manyetik diskler kullanılmaya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başlandı</a:t>
            </a:r>
            <a:endParaRPr sz="2000">
              <a:latin typeface="Georgia"/>
              <a:cs typeface="Georgia"/>
            </a:endParaRPr>
          </a:p>
          <a:p>
            <a:pPr marL="285115" indent="-27305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285750" algn="l"/>
              </a:tabLst>
            </a:pPr>
            <a:r>
              <a:rPr sz="2000" dirty="0">
                <a:latin typeface="Georgia"/>
                <a:cs typeface="Georgia"/>
              </a:rPr>
              <a:t>Program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veriler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ihtiyaç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duyulduğu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sürece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saklanabiliyordu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32" y="4005071"/>
            <a:ext cx="3168396" cy="25709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76928" y="4021835"/>
            <a:ext cx="3794760" cy="253136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754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Bilgisayarın</a:t>
            </a:r>
            <a:r>
              <a:rPr spc="-95" dirty="0"/>
              <a:t> </a:t>
            </a:r>
            <a:r>
              <a:rPr spc="-65" dirty="0"/>
              <a:t>Tarihçesi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72388"/>
            <a:ext cx="7947659" cy="3608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marR="614680" indent="-25654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Font typeface="Wingdings"/>
              <a:buChar char=""/>
              <a:tabLst>
                <a:tab pos="269240" algn="l"/>
              </a:tabLst>
            </a:pPr>
            <a:r>
              <a:rPr sz="2000" b="1" dirty="0">
                <a:latin typeface="Georgia"/>
                <a:cs typeface="Georgia"/>
              </a:rPr>
              <a:t>Dördüncü</a:t>
            </a:r>
            <a:r>
              <a:rPr sz="2000" b="1" spc="-5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Kuşak (Mikroişlemcili)</a:t>
            </a:r>
            <a:r>
              <a:rPr sz="2000" b="1" spc="-3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Bilgisayarlar</a:t>
            </a:r>
            <a:r>
              <a:rPr sz="2000" b="1" spc="-10" dirty="0">
                <a:latin typeface="Georgia"/>
                <a:cs typeface="Georgia"/>
              </a:rPr>
              <a:t> (1970- </a:t>
            </a:r>
            <a:r>
              <a:rPr sz="2000" b="1" spc="-49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1990)</a:t>
            </a:r>
            <a:endParaRPr sz="2000" dirty="0">
              <a:latin typeface="Georgia"/>
              <a:cs typeface="Georgia"/>
            </a:endParaRPr>
          </a:p>
          <a:p>
            <a:pPr marL="268605" marR="83185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latin typeface="Georgia"/>
                <a:cs typeface="Georgia"/>
              </a:rPr>
              <a:t>İşlem ve kontrol birimlerinin </a:t>
            </a:r>
            <a:r>
              <a:rPr sz="2000" spc="-5" dirty="0">
                <a:latin typeface="Georgia"/>
                <a:cs typeface="Georgia"/>
              </a:rPr>
              <a:t>tümünün </a:t>
            </a:r>
            <a:r>
              <a:rPr sz="2000" dirty="0">
                <a:latin typeface="Georgia"/>
                <a:cs typeface="Georgia"/>
              </a:rPr>
              <a:t>bir arada bulunduğu </a:t>
            </a:r>
            <a:r>
              <a:rPr sz="2000" spc="-5" dirty="0">
                <a:latin typeface="Georgia"/>
                <a:cs typeface="Georgia"/>
              </a:rPr>
              <a:t>chipler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geliştirildi.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Bu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kuşağın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temel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özellikleri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şunlardır:</a:t>
            </a:r>
            <a:endParaRPr sz="2000" dirty="0">
              <a:latin typeface="Georgia"/>
              <a:cs typeface="Georgia"/>
            </a:endParaRPr>
          </a:p>
          <a:p>
            <a:pPr marL="252095" indent="-240029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252729" algn="l"/>
              </a:tabLst>
            </a:pPr>
            <a:r>
              <a:rPr sz="2000" spc="-5" dirty="0">
                <a:latin typeface="Georgia"/>
                <a:cs typeface="Georgia"/>
              </a:rPr>
              <a:t>Mikroişlemcilerle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daha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hızlı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işlemler</a:t>
            </a:r>
            <a:r>
              <a:rPr sz="2000" spc="-5" dirty="0">
                <a:latin typeface="Georgia"/>
                <a:cs typeface="Georgia"/>
              </a:rPr>
              <a:t> yapılmaktadır</a:t>
            </a:r>
            <a:endParaRPr sz="2000" dirty="0">
              <a:latin typeface="Georgia"/>
              <a:cs typeface="Georgia"/>
            </a:endParaRPr>
          </a:p>
          <a:p>
            <a:pPr marL="268605" marR="1485900" indent="-25654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284480" algn="l"/>
              </a:tabLst>
            </a:pPr>
            <a:r>
              <a:rPr sz="2000" dirty="0">
                <a:latin typeface="Georgia"/>
                <a:cs typeface="Georgia"/>
              </a:rPr>
              <a:t>Daha </a:t>
            </a:r>
            <a:r>
              <a:rPr sz="2000" spc="-5" dirty="0">
                <a:latin typeface="Georgia"/>
                <a:cs typeface="Georgia"/>
              </a:rPr>
              <a:t>fazla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bilgi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program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saklanabilen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disk </a:t>
            </a:r>
            <a:r>
              <a:rPr sz="2000" dirty="0">
                <a:latin typeface="Georgia"/>
                <a:cs typeface="Georgia"/>
              </a:rPr>
              <a:t>ve </a:t>
            </a:r>
            <a:r>
              <a:rPr sz="2000" spc="-5" dirty="0">
                <a:latin typeface="Georgia"/>
                <a:cs typeface="Georgia"/>
              </a:rPr>
              <a:t>CD'ler </a:t>
            </a:r>
            <a:r>
              <a:rPr sz="2000" spc="-46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kullanılabilmektedir</a:t>
            </a:r>
          </a:p>
          <a:p>
            <a:pPr marL="281940" indent="-269875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282575" algn="l"/>
              </a:tabLst>
            </a:pPr>
            <a:r>
              <a:rPr sz="2000" spc="-5" dirty="0">
                <a:latin typeface="Georgia"/>
                <a:cs typeface="Georgia"/>
              </a:rPr>
              <a:t>Yapay </a:t>
            </a:r>
            <a:r>
              <a:rPr sz="2000" dirty="0">
                <a:latin typeface="Georgia"/>
                <a:cs typeface="Georgia"/>
              </a:rPr>
              <a:t>zekâ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kavramı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hayata</a:t>
            </a:r>
            <a:r>
              <a:rPr sz="2000" dirty="0">
                <a:latin typeface="Georgia"/>
                <a:cs typeface="Georgia"/>
              </a:rPr>
              <a:t> geçirilmiştir</a:t>
            </a:r>
          </a:p>
          <a:p>
            <a:pPr marL="285115" indent="-27305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285750" algn="l"/>
              </a:tabLst>
            </a:pPr>
            <a:r>
              <a:rPr sz="2000" dirty="0">
                <a:latin typeface="Georgia"/>
                <a:cs typeface="Georgia"/>
              </a:rPr>
              <a:t>Ağ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sistemleri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oluşturulup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bilgisayarlar</a:t>
            </a:r>
            <a:r>
              <a:rPr sz="2000" spc="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arasında</a:t>
            </a:r>
            <a:r>
              <a:rPr sz="2000" spc="3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iletişim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sağlanabildi</a:t>
            </a:r>
            <a:endParaRPr sz="2000" dirty="0">
              <a:latin typeface="Georgia"/>
              <a:cs typeface="Georgia"/>
            </a:endParaRPr>
          </a:p>
          <a:p>
            <a:pPr marL="276860" indent="-264795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277495" algn="l"/>
              </a:tabLst>
            </a:pPr>
            <a:r>
              <a:rPr sz="2000" dirty="0">
                <a:latin typeface="Georgia"/>
                <a:cs typeface="Georgia"/>
              </a:rPr>
              <a:t>Bilgisayarlar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fiziksel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olarak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küçülerek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kullanışlı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</a:t>
            </a:r>
            <a:r>
              <a:rPr sz="2000" spc="-5" dirty="0">
                <a:latin typeface="Georgia"/>
                <a:cs typeface="Georgia"/>
              </a:rPr>
              <a:t> taşınabilir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hale</a:t>
            </a:r>
            <a:endParaRPr sz="2000" dirty="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</a:pPr>
            <a:r>
              <a:rPr sz="2000" spc="-5" dirty="0">
                <a:latin typeface="Georgia"/>
                <a:cs typeface="Georgia"/>
              </a:rPr>
              <a:t>geldi</a:t>
            </a:r>
            <a:endParaRPr sz="2000" dirty="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9160" y="4724400"/>
            <a:ext cx="3503676" cy="197205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754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Bilgisayarın</a:t>
            </a:r>
            <a:r>
              <a:rPr spc="-95" dirty="0"/>
              <a:t> </a:t>
            </a:r>
            <a:r>
              <a:rPr spc="-65" dirty="0"/>
              <a:t>Tarihçesi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34897"/>
            <a:ext cx="8018780" cy="421703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0AD0D9"/>
              </a:buClr>
              <a:buFont typeface="Wingdings"/>
              <a:buChar char=""/>
              <a:tabLst>
                <a:tab pos="269240" algn="l"/>
              </a:tabLst>
            </a:pPr>
            <a:r>
              <a:rPr sz="2000" b="1" dirty="0">
                <a:latin typeface="Georgia"/>
                <a:cs typeface="Georgia"/>
              </a:rPr>
              <a:t>Beşinci</a:t>
            </a:r>
            <a:r>
              <a:rPr sz="2000" b="1" spc="-1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Kuşak</a:t>
            </a:r>
            <a:r>
              <a:rPr sz="2000" b="1" spc="-2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(Yapay</a:t>
            </a:r>
            <a:r>
              <a:rPr sz="2000" b="1" spc="-20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Zekâlı)</a:t>
            </a:r>
            <a:r>
              <a:rPr sz="2000" b="1" spc="-3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Bilgisayarlar</a:t>
            </a:r>
            <a:r>
              <a:rPr sz="2000" b="1" spc="-30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(1990-….)</a:t>
            </a:r>
            <a:endParaRPr sz="2000" dirty="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300"/>
              </a:spcBef>
            </a:pPr>
            <a:r>
              <a:rPr sz="2000" spc="-5" dirty="0">
                <a:latin typeface="Georgia"/>
                <a:cs typeface="Georgia"/>
              </a:rPr>
              <a:t>Yapay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zeka </a:t>
            </a:r>
            <a:r>
              <a:rPr sz="2000" spc="-5" dirty="0">
                <a:latin typeface="Georgia"/>
                <a:cs typeface="Georgia"/>
              </a:rPr>
              <a:t>yapma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yönünde</a:t>
            </a:r>
            <a:r>
              <a:rPr sz="2000" spc="-5" dirty="0">
                <a:latin typeface="Georgia"/>
                <a:cs typeface="Georgia"/>
              </a:rPr>
              <a:t> çalışmalar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yapılmaktadır.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Yapay zekâ</a:t>
            </a:r>
            <a:endParaRPr sz="2000" dirty="0">
              <a:latin typeface="Georgia"/>
              <a:cs typeface="Georgia"/>
            </a:endParaRPr>
          </a:p>
          <a:p>
            <a:pPr marL="268605" marR="5080">
              <a:lnSpc>
                <a:spcPct val="100000"/>
              </a:lnSpc>
            </a:pPr>
            <a:r>
              <a:rPr sz="2000" dirty="0">
                <a:latin typeface="Georgia"/>
                <a:cs typeface="Georgia"/>
              </a:rPr>
              <a:t>"</a:t>
            </a:r>
            <a:r>
              <a:rPr sz="2000" b="1" dirty="0">
                <a:latin typeface="Georgia"/>
                <a:cs typeface="Georgia"/>
              </a:rPr>
              <a:t>kendi kendini </a:t>
            </a:r>
            <a:r>
              <a:rPr sz="2000" b="1" spc="-5" dirty="0">
                <a:latin typeface="Georgia"/>
                <a:cs typeface="Georgia"/>
              </a:rPr>
              <a:t>denetleyebilen, daha akıllı </a:t>
            </a:r>
            <a:r>
              <a:rPr sz="2000" b="1" dirty="0">
                <a:latin typeface="Georgia"/>
                <a:cs typeface="Georgia"/>
              </a:rPr>
              <a:t>ve </a:t>
            </a:r>
            <a:r>
              <a:rPr sz="2000" b="1" spc="-5" dirty="0">
                <a:latin typeface="Georgia"/>
                <a:cs typeface="Georgia"/>
              </a:rPr>
              <a:t>insanlarla tam </a:t>
            </a:r>
            <a:r>
              <a:rPr sz="2000" b="1" spc="-49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bir uyum içerisinde olabilen </a:t>
            </a:r>
            <a:r>
              <a:rPr sz="2000" b="1" spc="-5" dirty="0">
                <a:latin typeface="Georgia"/>
                <a:cs typeface="Georgia"/>
              </a:rPr>
              <a:t>zeki </a:t>
            </a:r>
            <a:r>
              <a:rPr sz="2000" b="1" dirty="0">
                <a:latin typeface="Georgia"/>
                <a:cs typeface="Georgia"/>
              </a:rPr>
              <a:t>makineler yapmak" </a:t>
            </a:r>
            <a:r>
              <a:rPr sz="2000" b="1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şeklinde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tarif</a:t>
            </a:r>
            <a:r>
              <a:rPr sz="2000" dirty="0">
                <a:latin typeface="Georgia"/>
                <a:cs typeface="Georgia"/>
              </a:rPr>
              <a:t> edilebilir.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Bu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alanda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yapılan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çalışmalar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yavaş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yavaş 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hedefe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ulaşmaktadır.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Bu kuşaktaki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bilgisayarlardan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beklenen 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hedefler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şunlardır:</a:t>
            </a:r>
            <a:endParaRPr sz="2000" dirty="0">
              <a:latin typeface="Georgia"/>
              <a:cs typeface="Georgia"/>
            </a:endParaRPr>
          </a:p>
          <a:p>
            <a:pPr marL="252729" marR="85090" indent="-252729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252729" algn="l"/>
              </a:tabLst>
            </a:pPr>
            <a:r>
              <a:rPr sz="2000" spc="-5" dirty="0">
                <a:latin typeface="Georgia"/>
                <a:cs typeface="Georgia"/>
              </a:rPr>
              <a:t>Üretkenliğin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düşük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olduğu </a:t>
            </a:r>
            <a:r>
              <a:rPr sz="2000" dirty="0">
                <a:latin typeface="Georgia"/>
                <a:cs typeface="Georgia"/>
              </a:rPr>
              <a:t>alanlarda,</a:t>
            </a:r>
            <a:r>
              <a:rPr sz="2000" spc="3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üretkenliği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arttırmak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amacıyla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pratik</a:t>
            </a:r>
            <a:r>
              <a:rPr sz="2000" dirty="0">
                <a:latin typeface="Georgia"/>
                <a:cs typeface="Georgia"/>
              </a:rPr>
              <a:t> metotlar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geliştirmek</a:t>
            </a:r>
          </a:p>
          <a:p>
            <a:pPr marL="283845" indent="-27178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284480" algn="l"/>
              </a:tabLst>
            </a:pPr>
            <a:r>
              <a:rPr sz="2000" spc="-5" dirty="0">
                <a:latin typeface="Georgia"/>
                <a:cs typeface="Georgia"/>
              </a:rPr>
              <a:t>Kalkınmada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</a:t>
            </a:r>
            <a:r>
              <a:rPr sz="2000" spc="-5" dirty="0">
                <a:latin typeface="Georgia"/>
                <a:cs typeface="Georgia"/>
              </a:rPr>
              <a:t> gelişmede</a:t>
            </a:r>
            <a:r>
              <a:rPr sz="2000" dirty="0">
                <a:latin typeface="Georgia"/>
                <a:cs typeface="Georgia"/>
              </a:rPr>
              <a:t> ve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dayanışmaya</a:t>
            </a:r>
            <a:r>
              <a:rPr sz="2000" dirty="0">
                <a:latin typeface="Georgia"/>
                <a:cs typeface="Georgia"/>
              </a:rPr>
              <a:t> katkıda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bulunmak</a:t>
            </a:r>
            <a:endParaRPr sz="2000" dirty="0">
              <a:latin typeface="Georgia"/>
              <a:cs typeface="Georgia"/>
            </a:endParaRPr>
          </a:p>
          <a:p>
            <a:pPr marL="281940" indent="-269875">
              <a:lnSpc>
                <a:spcPct val="100000"/>
              </a:lnSpc>
              <a:spcBef>
                <a:spcPts val="305"/>
              </a:spcBef>
              <a:buAutoNum type="arabicPeriod"/>
              <a:tabLst>
                <a:tab pos="282575" algn="l"/>
              </a:tabLst>
            </a:pPr>
            <a:r>
              <a:rPr sz="2000" dirty="0">
                <a:latin typeface="Georgia"/>
                <a:cs typeface="Georgia"/>
              </a:rPr>
              <a:t>Enerji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kaynak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tasarrufunda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bulunmak</a:t>
            </a:r>
            <a:endParaRPr sz="2000" dirty="0">
              <a:latin typeface="Georgia"/>
              <a:cs typeface="Georgia"/>
            </a:endParaRPr>
          </a:p>
          <a:p>
            <a:pPr marL="268605" marR="401955" indent="-25654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285750" algn="l"/>
              </a:tabLst>
            </a:pPr>
            <a:r>
              <a:rPr sz="2000" spc="-5" dirty="0">
                <a:latin typeface="Georgia"/>
                <a:cs typeface="Georgia"/>
              </a:rPr>
              <a:t>Toplumun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sorunlarına</a:t>
            </a:r>
            <a:r>
              <a:rPr sz="2000" spc="3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pratik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çareler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bularak,</a:t>
            </a:r>
            <a:r>
              <a:rPr sz="2000" spc="3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toplumsal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huzur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 </a:t>
            </a:r>
            <a:r>
              <a:rPr sz="2000" spc="-46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güvenin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sağlanmasında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katkıda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bulunmak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47232" y="4975858"/>
            <a:ext cx="3012948" cy="184708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Bilgisayarın</a:t>
            </a:r>
            <a:r>
              <a:rPr spc="-95" dirty="0"/>
              <a:t> </a:t>
            </a:r>
            <a:r>
              <a:rPr spc="-65" dirty="0"/>
              <a:t>Tarihçesi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2165" y="985520"/>
            <a:ext cx="5097145" cy="548576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780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spc="-5" dirty="0">
                <a:latin typeface="Georgia"/>
                <a:cs typeface="Georgia"/>
              </a:rPr>
              <a:t>Ülkemizde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Bilgisayar</a:t>
            </a:r>
            <a:endParaRPr sz="2400">
              <a:latin typeface="Georgia"/>
              <a:cs typeface="Georgia"/>
            </a:endParaRPr>
          </a:p>
          <a:p>
            <a:pPr marL="268605" marR="214629">
              <a:lnSpc>
                <a:spcPct val="100699"/>
              </a:lnSpc>
              <a:spcBef>
                <a:spcPts val="665"/>
              </a:spcBef>
            </a:pPr>
            <a:r>
              <a:rPr sz="2400" dirty="0">
                <a:latin typeface="Georgia"/>
                <a:cs typeface="Georgia"/>
              </a:rPr>
              <a:t>Türkiye’de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bilgisayar</a:t>
            </a:r>
            <a:r>
              <a:rPr sz="2400" spc="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kullanımı, 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Karayolları Genel Müdürlüğünde, 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1960 yılında hizmete giren </a:t>
            </a:r>
            <a:r>
              <a:rPr sz="2400" dirty="0">
                <a:latin typeface="Georgia"/>
                <a:cs typeface="Georgia"/>
              </a:rPr>
              <a:t>ve 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yaklaşık </a:t>
            </a:r>
            <a:r>
              <a:rPr sz="2400" dirty="0">
                <a:latin typeface="Georgia"/>
                <a:cs typeface="Georgia"/>
              </a:rPr>
              <a:t>12 </a:t>
            </a:r>
            <a:r>
              <a:rPr sz="2400" spc="-5" dirty="0">
                <a:latin typeface="Georgia"/>
                <a:cs typeface="Georgia"/>
              </a:rPr>
              <a:t>yıl </a:t>
            </a:r>
            <a:r>
              <a:rPr sz="2400" dirty="0">
                <a:latin typeface="Georgia"/>
                <a:cs typeface="Georgia"/>
              </a:rPr>
              <a:t>kullanılan </a:t>
            </a:r>
            <a:r>
              <a:rPr sz="2400" spc="-5" dirty="0">
                <a:latin typeface="Georgia"/>
                <a:cs typeface="Georgia"/>
              </a:rPr>
              <a:t>IBM-650 </a:t>
            </a:r>
            <a:r>
              <a:rPr sz="2400" spc="-57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Data Processing Machine” </a:t>
            </a:r>
            <a:r>
              <a:rPr sz="2400" dirty="0">
                <a:latin typeface="Georgia"/>
                <a:cs typeface="Georgia"/>
              </a:rPr>
              <a:t>ile 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başlamıştır.</a:t>
            </a:r>
            <a:endParaRPr sz="24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0AD0D9"/>
              </a:buClr>
              <a:buChar char="•"/>
              <a:tabLst>
                <a:tab pos="268605" algn="l"/>
                <a:tab pos="269240" algn="l"/>
              </a:tabLst>
            </a:pPr>
            <a:r>
              <a:rPr sz="2400" dirty="0">
                <a:latin typeface="Georgia"/>
                <a:cs typeface="Georgia"/>
              </a:rPr>
              <a:t>Birinci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nesil,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lambalı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olması,</a:t>
            </a:r>
            <a:endParaRPr sz="2400">
              <a:latin typeface="Georgia"/>
              <a:cs typeface="Georgia"/>
            </a:endParaRPr>
          </a:p>
          <a:p>
            <a:pPr marL="268605" marR="311150" indent="-256540">
              <a:lnSpc>
                <a:spcPct val="100000"/>
              </a:lnSpc>
              <a:spcBef>
                <a:spcPts val="305"/>
              </a:spcBef>
              <a:buClr>
                <a:srgbClr val="0AD0D9"/>
              </a:buClr>
              <a:buChar char="•"/>
              <a:tabLst>
                <a:tab pos="268605" algn="l"/>
                <a:tab pos="269240" algn="l"/>
              </a:tabLst>
            </a:pPr>
            <a:r>
              <a:rPr sz="2400" dirty="0">
                <a:latin typeface="Georgia"/>
                <a:cs typeface="Georgia"/>
              </a:rPr>
              <a:t>Her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biri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10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karakter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ve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1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işaretten </a:t>
            </a:r>
            <a:r>
              <a:rPr sz="2400" spc="-56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oluşan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2.000</a:t>
            </a:r>
            <a:r>
              <a:rPr sz="2400" spc="-5" dirty="0">
                <a:latin typeface="Georgia"/>
                <a:cs typeface="Georgia"/>
              </a:rPr>
              <a:t> sözcüklük</a:t>
            </a:r>
            <a:endParaRPr sz="24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0AD0D9"/>
              </a:buClr>
              <a:buChar char="•"/>
              <a:tabLst>
                <a:tab pos="268605" algn="l"/>
                <a:tab pos="269240" algn="l"/>
              </a:tabLst>
            </a:pPr>
            <a:r>
              <a:rPr sz="2400" spc="-5" dirty="0">
                <a:latin typeface="Georgia"/>
                <a:cs typeface="Georgia"/>
              </a:rPr>
              <a:t>tambur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bellek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bulunması,</a:t>
            </a:r>
            <a:endParaRPr sz="2400">
              <a:latin typeface="Georgia"/>
              <a:cs typeface="Georgia"/>
            </a:endParaRPr>
          </a:p>
          <a:p>
            <a:pPr marL="268605" marR="5080" indent="-256540">
              <a:lnSpc>
                <a:spcPct val="100000"/>
              </a:lnSpc>
              <a:spcBef>
                <a:spcPts val="300"/>
              </a:spcBef>
              <a:buClr>
                <a:srgbClr val="0AD0D9"/>
              </a:buClr>
              <a:buChar char="•"/>
              <a:tabLst>
                <a:tab pos="268605" algn="l"/>
                <a:tab pos="269240" algn="l"/>
              </a:tabLst>
            </a:pPr>
            <a:r>
              <a:rPr sz="2400" spc="-5" dirty="0">
                <a:latin typeface="Georgia"/>
                <a:cs typeface="Georgia"/>
              </a:rPr>
              <a:t>Dakikada 78.000 toplama- 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çıkartma, 5.000 çarpma ve </a:t>
            </a:r>
            <a:r>
              <a:rPr sz="2400" dirty="0">
                <a:latin typeface="Georgia"/>
                <a:cs typeface="Georgia"/>
              </a:rPr>
              <a:t>138.000 </a:t>
            </a:r>
            <a:r>
              <a:rPr sz="2400" spc="-56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mantıksal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karar </a:t>
            </a:r>
            <a:r>
              <a:rPr sz="2400" spc="-5" dirty="0">
                <a:latin typeface="Georgia"/>
                <a:cs typeface="Georgia"/>
              </a:rPr>
              <a:t>verebilme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özelliği..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79363" y="4128546"/>
            <a:ext cx="3518509" cy="270806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754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Bilgisayarın</a:t>
            </a:r>
            <a:r>
              <a:rPr spc="-95" dirty="0"/>
              <a:t> </a:t>
            </a:r>
            <a:r>
              <a:rPr spc="-65" dirty="0"/>
              <a:t>Tarihçesi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40992"/>
            <a:ext cx="7086600" cy="352297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345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spc="-5" dirty="0">
                <a:latin typeface="Georgia"/>
                <a:cs typeface="Georgia"/>
              </a:rPr>
              <a:t>Ülkemizde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Bilgisayar</a:t>
            </a:r>
            <a:endParaRPr sz="2400">
              <a:latin typeface="Georgia"/>
              <a:cs typeface="Georgia"/>
            </a:endParaRPr>
          </a:p>
          <a:p>
            <a:pPr marL="268605" marR="574040" indent="-256540">
              <a:lnSpc>
                <a:spcPct val="100000"/>
              </a:lnSpc>
              <a:spcBef>
                <a:spcPts val="285"/>
              </a:spcBef>
              <a:buClr>
                <a:srgbClr val="0AD0D9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İkinci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bilgisayar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ise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akademik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amaçlı 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kullanmak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için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İstanbul Teknik 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Üniversitesi'nin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Taşkışla</a:t>
            </a:r>
            <a:r>
              <a:rPr sz="2800" spc="3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binasına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geldi.</a:t>
            </a:r>
            <a:endParaRPr sz="2800">
              <a:latin typeface="Georgia"/>
              <a:cs typeface="Georgia"/>
            </a:endParaRPr>
          </a:p>
          <a:p>
            <a:pPr marL="268605" marR="1132840" indent="-256540">
              <a:lnSpc>
                <a:spcPct val="100000"/>
              </a:lnSpc>
              <a:spcBef>
                <a:spcPts val="300"/>
              </a:spcBef>
              <a:buClr>
                <a:srgbClr val="0AD0D9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İTÜ'den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sonra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ise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Orta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Doğu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Teknik </a:t>
            </a:r>
            <a:r>
              <a:rPr sz="2800" spc="-66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Üniversitesi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bilgisayara</a:t>
            </a:r>
            <a:r>
              <a:rPr sz="2800" spc="2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sahip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oldu.</a:t>
            </a:r>
            <a:endParaRPr sz="2800">
              <a:latin typeface="Georgia"/>
              <a:cs typeface="Georgia"/>
            </a:endParaRPr>
          </a:p>
          <a:p>
            <a:pPr marL="268605" marR="5080" indent="-256540">
              <a:lnSpc>
                <a:spcPct val="100000"/>
              </a:lnSpc>
              <a:spcBef>
                <a:spcPts val="300"/>
              </a:spcBef>
              <a:buClr>
                <a:srgbClr val="0AD0D9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Türkiye'deki</a:t>
            </a:r>
            <a:r>
              <a:rPr sz="2800" spc="3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dördüncü</a:t>
            </a:r>
            <a:r>
              <a:rPr sz="2800" spc="2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bilgisayar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ise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Devlet </a:t>
            </a:r>
            <a:r>
              <a:rPr sz="2800" spc="-66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Planlama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Teşkilatı'na</a:t>
            </a:r>
            <a:r>
              <a:rPr sz="2800" spc="2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geldi.</a:t>
            </a:r>
            <a:endParaRPr sz="28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20267"/>
            <a:ext cx="9133332" cy="62377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754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Bilgisayarın</a:t>
            </a:r>
            <a:r>
              <a:rPr spc="-95" dirty="0"/>
              <a:t> </a:t>
            </a:r>
            <a:r>
              <a:rPr spc="-65" dirty="0"/>
              <a:t>Tarihçesi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34288"/>
            <a:ext cx="7703820" cy="383603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400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spc="-5" dirty="0">
                <a:latin typeface="Georgia"/>
                <a:cs typeface="Georgia"/>
              </a:rPr>
              <a:t>Abaküs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(Sayı</a:t>
            </a:r>
            <a:r>
              <a:rPr sz="2400" b="1" spc="-15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Boncuğu)</a:t>
            </a:r>
            <a:endParaRPr sz="2400" dirty="0">
              <a:latin typeface="Georgia"/>
              <a:cs typeface="Georgia"/>
            </a:endParaRPr>
          </a:p>
          <a:p>
            <a:pPr marL="268605" marR="5080">
              <a:lnSpc>
                <a:spcPct val="100000"/>
              </a:lnSpc>
              <a:spcBef>
                <a:spcPts val="300"/>
              </a:spcBef>
            </a:pPr>
            <a:r>
              <a:rPr sz="2400" spc="-5" dirty="0">
                <a:latin typeface="Georgia"/>
                <a:cs typeface="Georgia"/>
              </a:rPr>
              <a:t>Sayı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boncuğu,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abaküs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veya</a:t>
            </a:r>
            <a:r>
              <a:rPr sz="2400" spc="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çörkü, </a:t>
            </a:r>
            <a:r>
              <a:rPr sz="2400" spc="-5" dirty="0">
                <a:latin typeface="Georgia"/>
                <a:cs typeface="Georgia"/>
              </a:rPr>
              <a:t>basit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toplama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ve 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çarpma </a:t>
            </a:r>
            <a:r>
              <a:rPr sz="2400" spc="-5" dirty="0">
                <a:latin typeface="Georgia"/>
                <a:cs typeface="Georgia"/>
              </a:rPr>
              <a:t>işlemleri </a:t>
            </a:r>
            <a:r>
              <a:rPr sz="2400" dirty="0">
                <a:latin typeface="Georgia"/>
                <a:cs typeface="Georgia"/>
              </a:rPr>
              <a:t>için </a:t>
            </a:r>
            <a:r>
              <a:rPr sz="2400" spc="-5" dirty="0">
                <a:latin typeface="Georgia"/>
                <a:cs typeface="Georgia"/>
              </a:rPr>
              <a:t>kullanılan bir </a:t>
            </a:r>
            <a:r>
              <a:rPr sz="2400" dirty="0">
                <a:latin typeface="Georgia"/>
                <a:cs typeface="Georgia"/>
              </a:rPr>
              <a:t>alettir. Boncukların </a:t>
            </a:r>
            <a:r>
              <a:rPr sz="2400" spc="-56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sayılması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şeklinde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çalışır.</a:t>
            </a:r>
            <a:endParaRPr sz="24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50" dirty="0">
              <a:latin typeface="Georgia"/>
              <a:cs typeface="Georgia"/>
            </a:endParaRPr>
          </a:p>
          <a:p>
            <a:pPr marL="268605" marR="14604">
              <a:lnSpc>
                <a:spcPct val="100000"/>
              </a:lnSpc>
            </a:pPr>
            <a:r>
              <a:rPr sz="2400" spc="-5" dirty="0">
                <a:latin typeface="Georgia"/>
                <a:cs typeface="Georgia"/>
              </a:rPr>
              <a:t>M.Ö. </a:t>
            </a:r>
            <a:r>
              <a:rPr sz="2400" dirty="0">
                <a:latin typeface="Georgia"/>
                <a:cs typeface="Georgia"/>
              </a:rPr>
              <a:t>2400 </a:t>
            </a:r>
            <a:r>
              <a:rPr sz="2400" spc="-5" dirty="0">
                <a:latin typeface="Georgia"/>
                <a:cs typeface="Georgia"/>
              </a:rPr>
              <a:t>yıllarında Çin’de geliştirilen </a:t>
            </a:r>
            <a:r>
              <a:rPr sz="2400" dirty="0">
                <a:latin typeface="Georgia"/>
                <a:cs typeface="Georgia"/>
              </a:rPr>
              <a:t>abaküs, 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denizaşırı ticaret </a:t>
            </a:r>
            <a:r>
              <a:rPr sz="2400" spc="-5" dirty="0">
                <a:latin typeface="Georgia"/>
                <a:cs typeface="Georgia"/>
              </a:rPr>
              <a:t>yapan tüccarlar sayesinde </a:t>
            </a:r>
            <a:r>
              <a:rPr sz="2400" dirty="0">
                <a:latin typeface="Georgia"/>
                <a:cs typeface="Georgia"/>
              </a:rPr>
              <a:t>Girit ve 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Miken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bölgelerinden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Avrupa</a:t>
            </a:r>
            <a:r>
              <a:rPr sz="2400" spc="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ve</a:t>
            </a:r>
            <a:r>
              <a:rPr sz="2400" spc="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Amerika'ya</a:t>
            </a:r>
            <a:r>
              <a:rPr sz="2400" spc="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yayılmıştır. </a:t>
            </a:r>
            <a:r>
              <a:rPr sz="2400" spc="-56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Abaküs,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hareketli</a:t>
            </a:r>
            <a:r>
              <a:rPr sz="2400" spc="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parçalara</a:t>
            </a:r>
            <a:r>
              <a:rPr sz="2400" spc="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sahip</a:t>
            </a:r>
            <a:r>
              <a:rPr sz="2400" spc="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olduğu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bilinen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ilk 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hesap</a:t>
            </a:r>
            <a:r>
              <a:rPr sz="2400" spc="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makinesidir.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21048" y="4648200"/>
            <a:ext cx="4177284" cy="206502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29083"/>
            <a:ext cx="7287895" cy="468503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440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spc="-5" dirty="0">
                <a:latin typeface="Georgia"/>
                <a:cs typeface="Georgia"/>
              </a:rPr>
              <a:t>Bilgisayar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Nedir?</a:t>
            </a:r>
            <a:endParaRPr sz="2400">
              <a:latin typeface="Georgia"/>
              <a:cs typeface="Georgia"/>
            </a:endParaRPr>
          </a:p>
          <a:p>
            <a:pPr marL="564515" lvl="1" indent="-250825">
              <a:lnSpc>
                <a:spcPct val="100000"/>
              </a:lnSpc>
              <a:spcBef>
                <a:spcPts val="305"/>
              </a:spcBef>
              <a:buSzPct val="95454"/>
              <a:buFont typeface="Wingdings"/>
              <a:buChar char=""/>
              <a:tabLst>
                <a:tab pos="565150" algn="l"/>
              </a:tabLst>
            </a:pPr>
            <a:r>
              <a:rPr sz="2200" b="1" spc="-10" dirty="0">
                <a:solidFill>
                  <a:srgbClr val="009DD9"/>
                </a:solidFill>
                <a:latin typeface="Georgia"/>
                <a:cs typeface="Georgia"/>
              </a:rPr>
              <a:t>Tanım</a:t>
            </a:r>
            <a:r>
              <a:rPr sz="2200" b="1" spc="-40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1</a:t>
            </a:r>
            <a:endParaRPr sz="2200">
              <a:latin typeface="Georgia"/>
              <a:cs typeface="Georgia"/>
            </a:endParaRPr>
          </a:p>
          <a:p>
            <a:pPr marL="268605" marR="5080" indent="-256540">
              <a:lnSpc>
                <a:spcPct val="100000"/>
              </a:lnSpc>
              <a:spcBef>
                <a:spcPts val="280"/>
              </a:spcBef>
              <a:buClr>
                <a:srgbClr val="0AD0D9"/>
              </a:buClr>
              <a:buFont typeface="Georgia"/>
              <a:buChar char="•"/>
              <a:tabLst>
                <a:tab pos="353695" algn="l"/>
                <a:tab pos="354965" algn="l"/>
              </a:tabLst>
            </a:pPr>
            <a:r>
              <a:rPr dirty="0"/>
              <a:t>	</a:t>
            </a:r>
            <a:r>
              <a:rPr sz="2800" spc="-5" dirty="0">
                <a:latin typeface="Georgia"/>
                <a:cs typeface="Georgia"/>
              </a:rPr>
              <a:t>Bilgisayar,</a:t>
            </a:r>
            <a:r>
              <a:rPr sz="2800" spc="2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donanım ve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yazılımdan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oluşan, </a:t>
            </a:r>
            <a:r>
              <a:rPr sz="2800" spc="-5" dirty="0">
                <a:latin typeface="Georgia"/>
                <a:cs typeface="Georgia"/>
              </a:rPr>
              <a:t> iletişim,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etkileşim </a:t>
            </a:r>
            <a:r>
              <a:rPr sz="2800" dirty="0">
                <a:latin typeface="Georgia"/>
                <a:cs typeface="Georgia"/>
              </a:rPr>
              <a:t>ve</a:t>
            </a:r>
            <a:r>
              <a:rPr sz="2800" spc="-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işbirliği</a:t>
            </a:r>
            <a:r>
              <a:rPr sz="2800" spc="3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amacıyla 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kullanıcı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tarafından</a:t>
            </a:r>
            <a:r>
              <a:rPr sz="2800" spc="5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girilen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verileri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alabilen, 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bu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veriler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üzerinde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aritmetiksel</a:t>
            </a:r>
            <a:r>
              <a:rPr sz="2800" spc="4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ve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mantıksal </a:t>
            </a:r>
            <a:r>
              <a:rPr sz="2800" spc="-66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işlemler </a:t>
            </a:r>
            <a:r>
              <a:rPr sz="2800" spc="-10" dirty="0">
                <a:latin typeface="Georgia"/>
                <a:cs typeface="Georgia"/>
              </a:rPr>
              <a:t>yapabilen,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daha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sonra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bu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verileri 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saklayabilen, güncelleyebilen, paylaşabilen, 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kullanıcı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ve işletim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sistemi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aracılığı</a:t>
            </a:r>
            <a:r>
              <a:rPr sz="2800" spc="4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ile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de </a:t>
            </a:r>
            <a:r>
              <a:rPr sz="2800" spc="-5" dirty="0">
                <a:latin typeface="Georgia"/>
                <a:cs typeface="Georgia"/>
              </a:rPr>
              <a:t> yönetebilen</a:t>
            </a:r>
            <a:r>
              <a:rPr sz="2800" spc="-2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veya </a:t>
            </a:r>
            <a:r>
              <a:rPr sz="2800" spc="-10" dirty="0">
                <a:latin typeface="Georgia"/>
                <a:cs typeface="Georgia"/>
              </a:rPr>
              <a:t>çıktı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olarak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sunabilen 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elektronik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bir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cihazdır.</a:t>
            </a:r>
            <a:endParaRPr sz="28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29083"/>
            <a:ext cx="7546340" cy="522668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440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spc="-5" dirty="0">
                <a:latin typeface="Georgia"/>
                <a:cs typeface="Georgia"/>
              </a:rPr>
              <a:t>Bilgisayar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Nedir?</a:t>
            </a:r>
            <a:endParaRPr sz="2400">
              <a:latin typeface="Georgia"/>
              <a:cs typeface="Georgia"/>
            </a:endParaRPr>
          </a:p>
          <a:p>
            <a:pPr marL="564515" lvl="1" indent="-250825">
              <a:lnSpc>
                <a:spcPct val="100000"/>
              </a:lnSpc>
              <a:spcBef>
                <a:spcPts val="305"/>
              </a:spcBef>
              <a:buSzPct val="95454"/>
              <a:buFont typeface="Wingdings"/>
              <a:buChar char=""/>
              <a:tabLst>
                <a:tab pos="565150" algn="l"/>
              </a:tabLst>
            </a:pPr>
            <a:r>
              <a:rPr sz="2200" b="1" spc="-10" dirty="0">
                <a:solidFill>
                  <a:srgbClr val="009DD9"/>
                </a:solidFill>
                <a:latin typeface="Georgia"/>
                <a:cs typeface="Georgia"/>
              </a:rPr>
              <a:t>Tanım</a:t>
            </a:r>
            <a:r>
              <a:rPr sz="2200" b="1" spc="-40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2</a:t>
            </a:r>
            <a:endParaRPr sz="2200">
              <a:latin typeface="Georgia"/>
              <a:cs typeface="Georgia"/>
            </a:endParaRPr>
          </a:p>
          <a:p>
            <a:pPr marL="268605" marR="5080" indent="-256540">
              <a:lnSpc>
                <a:spcPct val="100000"/>
              </a:lnSpc>
              <a:spcBef>
                <a:spcPts val="280"/>
              </a:spcBef>
              <a:buClr>
                <a:srgbClr val="0AD0D9"/>
              </a:buClr>
              <a:buFont typeface="Georgia"/>
              <a:buChar char="•"/>
              <a:tabLst>
                <a:tab pos="353695" algn="l"/>
                <a:tab pos="354965" algn="l"/>
              </a:tabLst>
            </a:pPr>
            <a:r>
              <a:rPr dirty="0"/>
              <a:t>	</a:t>
            </a:r>
            <a:r>
              <a:rPr sz="2800" spc="-5" dirty="0">
                <a:latin typeface="Georgia"/>
                <a:cs typeface="Georgia"/>
              </a:rPr>
              <a:t>Kullanıcıdan</a:t>
            </a:r>
            <a:r>
              <a:rPr sz="2800" spc="2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aldığı</a:t>
            </a:r>
            <a:r>
              <a:rPr sz="2800" spc="3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verilerle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aritmetiksel</a:t>
            </a:r>
            <a:r>
              <a:rPr sz="2800" spc="2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ve 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mantıksal</a:t>
            </a:r>
            <a:r>
              <a:rPr sz="2800" spc="2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işlemleri </a:t>
            </a:r>
            <a:r>
              <a:rPr sz="2800" dirty="0">
                <a:latin typeface="Georgia"/>
                <a:cs typeface="Georgia"/>
              </a:rPr>
              <a:t>yapan ve</a:t>
            </a:r>
            <a:r>
              <a:rPr sz="2800" spc="-5" dirty="0">
                <a:latin typeface="Georgia"/>
                <a:cs typeface="Georgia"/>
              </a:rPr>
              <a:t> bu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işlemlerin 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sonucu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istendiğinde</a:t>
            </a:r>
            <a:r>
              <a:rPr sz="2800" spc="2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saklayabilen,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saklanan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bu </a:t>
            </a:r>
            <a:r>
              <a:rPr sz="2800" spc="-66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verileri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istendiğinde</a:t>
            </a:r>
            <a:r>
              <a:rPr sz="2800" spc="2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tekrar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kullanıcıya</a:t>
            </a:r>
            <a:r>
              <a:rPr sz="2800" spc="3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sunan 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elektronik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ve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mekanik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bir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alettir.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AD0D9"/>
              </a:buClr>
              <a:buFont typeface="Georgia"/>
              <a:buChar char="•"/>
            </a:pPr>
            <a:endParaRPr sz="3450">
              <a:latin typeface="Georgia"/>
              <a:cs typeface="Georgia"/>
            </a:endParaRPr>
          </a:p>
          <a:p>
            <a:pPr marL="268605" marR="288290" indent="-256540">
              <a:lnSpc>
                <a:spcPct val="100000"/>
              </a:lnSpc>
              <a:buClr>
                <a:srgbClr val="0AD0D9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Aritmetiksel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işlemler: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Matematiksel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işlemler </a:t>
            </a:r>
            <a:r>
              <a:rPr sz="2800" spc="-66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yapma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+, -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*, /</a:t>
            </a:r>
            <a:endParaRPr sz="2800">
              <a:latin typeface="Georgia"/>
              <a:cs typeface="Georgia"/>
            </a:endParaRPr>
          </a:p>
          <a:p>
            <a:pPr marL="268605" marR="135255" indent="-256540">
              <a:lnSpc>
                <a:spcPct val="100000"/>
              </a:lnSpc>
              <a:spcBef>
                <a:spcPts val="300"/>
              </a:spcBef>
              <a:buClr>
                <a:srgbClr val="0AD0D9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Mantıksal</a:t>
            </a:r>
            <a:r>
              <a:rPr sz="2800" spc="4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işlemler: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Karar</a:t>
            </a:r>
            <a:r>
              <a:rPr sz="2800" spc="4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verme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işlemleri </a:t>
            </a:r>
            <a:r>
              <a:rPr sz="2800" dirty="0">
                <a:latin typeface="Georgia"/>
                <a:cs typeface="Georgia"/>
              </a:rPr>
              <a:t>Ve, </a:t>
            </a:r>
            <a:r>
              <a:rPr sz="2800" spc="-66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veya,</a:t>
            </a:r>
            <a:r>
              <a:rPr sz="2800" spc="-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ise,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değilse gibi…</a:t>
            </a:r>
            <a:endParaRPr sz="28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40992"/>
            <a:ext cx="7584440" cy="480314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277495">
              <a:lnSpc>
                <a:spcPct val="104900"/>
              </a:lnSpc>
              <a:spcBef>
                <a:spcPts val="204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spc="-5" dirty="0">
                <a:latin typeface="Georgia"/>
                <a:cs typeface="Georgia"/>
              </a:rPr>
              <a:t>Bilgisayar</a:t>
            </a:r>
            <a:r>
              <a:rPr sz="2400" b="1" spc="-15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Sistemi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- </a:t>
            </a:r>
            <a:r>
              <a:rPr sz="2400" b="1" spc="-5" dirty="0">
                <a:latin typeface="Georgia"/>
                <a:cs typeface="Georgia"/>
              </a:rPr>
              <a:t>Temel</a:t>
            </a:r>
            <a:r>
              <a:rPr sz="2400" b="1" spc="1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Bileşenler </a:t>
            </a:r>
            <a:r>
              <a:rPr sz="2400" b="1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Bilgisayar,</a:t>
            </a:r>
            <a:r>
              <a:rPr sz="2800" spc="2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donanım ve</a:t>
            </a:r>
            <a:r>
              <a:rPr sz="2800" spc="-10" dirty="0">
                <a:latin typeface="Georgia"/>
                <a:cs typeface="Georgia"/>
              </a:rPr>
              <a:t> yazılım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olmak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üzere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iki </a:t>
            </a:r>
            <a:r>
              <a:rPr sz="2800" spc="-66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temel </a:t>
            </a:r>
            <a:r>
              <a:rPr sz="2800" spc="-5" dirty="0">
                <a:latin typeface="Georgia"/>
                <a:cs typeface="Georgia"/>
              </a:rPr>
              <a:t>bileşenden</a:t>
            </a:r>
            <a:r>
              <a:rPr sz="2800" spc="-1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oluşur.</a:t>
            </a:r>
            <a:endParaRPr sz="2800">
              <a:latin typeface="Georgia"/>
              <a:cs typeface="Georgia"/>
            </a:endParaRPr>
          </a:p>
          <a:p>
            <a:pPr marL="12700" marR="877569">
              <a:lnSpc>
                <a:spcPct val="100000"/>
              </a:lnSpc>
              <a:spcBef>
                <a:spcPts val="300"/>
              </a:spcBef>
            </a:pPr>
            <a:r>
              <a:rPr sz="2800" spc="-5" dirty="0">
                <a:latin typeface="Georgia"/>
                <a:cs typeface="Georgia"/>
              </a:rPr>
              <a:t>Donanım,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bir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bilgisayarın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her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türlü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fiziksel </a:t>
            </a:r>
            <a:r>
              <a:rPr sz="2800" spc="-66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parçalarına</a:t>
            </a:r>
            <a:r>
              <a:rPr sz="2800" spc="4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denir.</a:t>
            </a:r>
            <a:endParaRPr sz="28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300"/>
              </a:spcBef>
            </a:pPr>
            <a:r>
              <a:rPr sz="2800" spc="-10" dirty="0">
                <a:latin typeface="Georgia"/>
                <a:cs typeface="Georgia"/>
              </a:rPr>
              <a:t>Yazılım</a:t>
            </a:r>
            <a:r>
              <a:rPr sz="2800" spc="1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ise</a:t>
            </a:r>
            <a:r>
              <a:rPr sz="2800" spc="1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bilgisayar</a:t>
            </a:r>
            <a:r>
              <a:rPr sz="2800" spc="1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donanımı</a:t>
            </a:r>
            <a:r>
              <a:rPr sz="2800" spc="9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üzerinde </a:t>
            </a:r>
            <a:r>
              <a:rPr sz="2800" spc="-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çalışan,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kullanıcı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işlemlerini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yerine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getiren </a:t>
            </a:r>
            <a:r>
              <a:rPr sz="2800" spc="-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sistem,</a:t>
            </a:r>
            <a:r>
              <a:rPr sz="2800" spc="-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uygulama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ve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yardımcı</a:t>
            </a:r>
            <a:r>
              <a:rPr sz="2800" spc="3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programlara </a:t>
            </a:r>
            <a:r>
              <a:rPr sz="2800" spc="-5" dirty="0">
                <a:latin typeface="Georgia"/>
                <a:cs typeface="Georgia"/>
              </a:rPr>
              <a:t> denir.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Bir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bilgisayar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sistemi;</a:t>
            </a:r>
            <a:r>
              <a:rPr sz="2800" spc="2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işlem,</a:t>
            </a:r>
            <a:r>
              <a:rPr sz="2800" spc="-1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giriş,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çıkış</a:t>
            </a:r>
            <a:r>
              <a:rPr sz="2800" spc="3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ve </a:t>
            </a:r>
            <a:r>
              <a:rPr sz="2800" spc="-66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depolama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birimleri,</a:t>
            </a:r>
            <a:r>
              <a:rPr sz="2800" spc="2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kullanıcılar,</a:t>
            </a:r>
            <a:r>
              <a:rPr sz="2800" spc="3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çevre ve</a:t>
            </a:r>
            <a:r>
              <a:rPr sz="2800" spc="-1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tüm </a:t>
            </a:r>
            <a:r>
              <a:rPr sz="2800" spc="-5" dirty="0">
                <a:latin typeface="Georgia"/>
                <a:cs typeface="Georgia"/>
              </a:rPr>
              <a:t> bunları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birbirine</a:t>
            </a:r>
            <a:r>
              <a:rPr sz="2800" spc="3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bağlayan</a:t>
            </a:r>
            <a:r>
              <a:rPr sz="2800" spc="-5" dirty="0">
                <a:latin typeface="Georgia"/>
                <a:cs typeface="Georgia"/>
              </a:rPr>
              <a:t> aygıtlardan</a:t>
            </a:r>
            <a:r>
              <a:rPr sz="2800" spc="2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oluşur.</a:t>
            </a:r>
            <a:endParaRPr sz="28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72388"/>
            <a:ext cx="6040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spc="-5" dirty="0">
                <a:latin typeface="Georgia"/>
                <a:cs typeface="Georgia"/>
              </a:rPr>
              <a:t>Bilgisayar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Sistemi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-</a:t>
            </a:r>
            <a:r>
              <a:rPr sz="2400" b="1" spc="-5" dirty="0">
                <a:latin typeface="Georgia"/>
                <a:cs typeface="Georgia"/>
              </a:rPr>
              <a:t> Temel</a:t>
            </a:r>
            <a:r>
              <a:rPr sz="2400" b="1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Bileşenler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" y="1513425"/>
            <a:ext cx="9137471" cy="534457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72388"/>
            <a:ext cx="2574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spc="-5" dirty="0">
                <a:latin typeface="Georgia"/>
                <a:cs typeface="Georgia"/>
              </a:rPr>
              <a:t>Sistem</a:t>
            </a:r>
            <a:r>
              <a:rPr sz="2400" b="1" spc="-6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Ünitesi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3" y="1513555"/>
            <a:ext cx="9113440" cy="532915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091809" y="5399633"/>
            <a:ext cx="27501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Sistem </a:t>
            </a:r>
            <a:r>
              <a:rPr sz="1800" dirty="0">
                <a:latin typeface="Times New Roman"/>
                <a:cs typeface="Times New Roman"/>
              </a:rPr>
              <a:t>ünitesi kavramı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bilgisayarın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kasası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kasanın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içerisindeki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donanım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parçalarını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ifade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eder.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40992"/>
            <a:ext cx="4672965" cy="1815464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345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spc="-5" dirty="0">
                <a:latin typeface="Georgia"/>
                <a:cs typeface="Georgia"/>
              </a:rPr>
              <a:t>Bilgisayarın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Ana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Bileşenleri</a:t>
            </a:r>
            <a:endParaRPr sz="24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285"/>
              </a:spcBef>
              <a:buClr>
                <a:srgbClr val="0AD0D9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Sistem</a:t>
            </a:r>
            <a:r>
              <a:rPr sz="2800" spc="-3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Birimleri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0AD0D9"/>
              </a:buClr>
              <a:buChar char="•"/>
              <a:tabLst>
                <a:tab pos="269240" algn="l"/>
              </a:tabLst>
            </a:pPr>
            <a:r>
              <a:rPr sz="2800" spc="-10" dirty="0">
                <a:latin typeface="Georgia"/>
                <a:cs typeface="Georgia"/>
              </a:rPr>
              <a:t>Giriş</a:t>
            </a:r>
            <a:r>
              <a:rPr sz="2800" spc="-4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Birimleri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0AD0D9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Çıkış</a:t>
            </a:r>
            <a:r>
              <a:rPr sz="2800" spc="-5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Birimleri</a:t>
            </a:r>
            <a:endParaRPr sz="28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72388"/>
            <a:ext cx="5373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spc="-5" dirty="0">
                <a:latin typeface="Georgia"/>
                <a:cs typeface="Georgia"/>
              </a:rPr>
              <a:t>Bilgisayar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Sistemi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Ünitesi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-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Kasa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871628"/>
            <a:ext cx="9130358" cy="466018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72388"/>
            <a:ext cx="5373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spc="-5" dirty="0">
                <a:latin typeface="Georgia"/>
                <a:cs typeface="Georgia"/>
              </a:rPr>
              <a:t>Bilgisayar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Sistemi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Ünitesi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-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Kasa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0391" y="1508654"/>
            <a:ext cx="7263264" cy="533258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40992"/>
            <a:ext cx="7313295" cy="259270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345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spc="-5" dirty="0">
                <a:latin typeface="Georgia"/>
                <a:cs typeface="Georgia"/>
              </a:rPr>
              <a:t>Bilgisayar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Sistemi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Ünitesi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- Kasa</a:t>
            </a:r>
            <a:endParaRPr sz="24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285"/>
              </a:spcBef>
            </a:pPr>
            <a:r>
              <a:rPr sz="2800" spc="-10" dirty="0">
                <a:latin typeface="Georgia"/>
                <a:cs typeface="Georgia"/>
              </a:rPr>
              <a:t>Kasa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içerisine;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sürücüler,</a:t>
            </a:r>
            <a:r>
              <a:rPr sz="2800" spc="3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anakart,</a:t>
            </a:r>
            <a:r>
              <a:rPr sz="2800" spc="2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güç</a:t>
            </a:r>
            <a:r>
              <a:rPr sz="2800" spc="-5" dirty="0">
                <a:latin typeface="Georgia"/>
                <a:cs typeface="Georgia"/>
              </a:rPr>
              <a:t> kaynağı </a:t>
            </a:r>
            <a:r>
              <a:rPr sz="2800" spc="-66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ve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fan</a:t>
            </a:r>
            <a:r>
              <a:rPr sz="2800" spc="-5" dirty="0">
                <a:latin typeface="Georgia"/>
                <a:cs typeface="Georgia"/>
              </a:rPr>
              <a:t> doğrudan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vida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ile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bağlanarak</a:t>
            </a:r>
            <a:r>
              <a:rPr sz="2800" spc="2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monte 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edilirken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diğer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donanım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kartları,</a:t>
            </a:r>
            <a:r>
              <a:rPr sz="2800" spc="3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işlemci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ve 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RAM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anakart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üzerine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monte edilerek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dolaylı 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olarak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kasa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içerisine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monte </a:t>
            </a:r>
            <a:r>
              <a:rPr sz="2800" spc="-10" dirty="0">
                <a:latin typeface="Georgia"/>
                <a:cs typeface="Georgia"/>
              </a:rPr>
              <a:t>edilirler</a:t>
            </a:r>
            <a:endParaRPr sz="28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19" y="2205227"/>
            <a:ext cx="6079801" cy="411070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45668" y="1019556"/>
            <a:ext cx="8343265" cy="531177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515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spc="-5" dirty="0">
                <a:latin typeface="Georgia"/>
                <a:cs typeface="Georgia"/>
              </a:rPr>
              <a:t>Bağlantı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Noktaları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(Portlar)</a:t>
            </a:r>
            <a:endParaRPr sz="2400">
              <a:latin typeface="Georgia"/>
              <a:cs typeface="Georgia"/>
            </a:endParaRPr>
          </a:p>
          <a:p>
            <a:pPr marL="12700" marR="800735">
              <a:lnSpc>
                <a:spcPct val="100000"/>
              </a:lnSpc>
              <a:spcBef>
                <a:spcPts val="310"/>
              </a:spcBef>
            </a:pPr>
            <a:r>
              <a:rPr sz="1800" dirty="0">
                <a:latin typeface="Georgia"/>
                <a:cs typeface="Georgia"/>
              </a:rPr>
              <a:t>Bilgisayarın,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yardımcı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diğer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çevre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birimleriyle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(klavye,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fare,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yazıcı, tarayıcı,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taşınabilir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disk</a:t>
            </a:r>
            <a:r>
              <a:rPr sz="1800" spc="-10" dirty="0">
                <a:latin typeface="Georgia"/>
                <a:cs typeface="Georgia"/>
              </a:rPr>
              <a:t> vb.)</a:t>
            </a:r>
            <a:r>
              <a:rPr sz="1800" spc="3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veri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iletişimi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sağlayan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bağlantı araçlarıdır.</a:t>
            </a:r>
            <a:endParaRPr sz="1800">
              <a:latin typeface="Georgia"/>
              <a:cs typeface="Georgia"/>
            </a:endParaRPr>
          </a:p>
          <a:p>
            <a:pPr marL="5746750" marR="422909">
              <a:lnSpc>
                <a:spcPct val="100000"/>
              </a:lnSpc>
              <a:spcBef>
                <a:spcPts val="1050"/>
              </a:spcBef>
            </a:pPr>
            <a:r>
              <a:rPr sz="1600" b="1" spc="-5" dirty="0">
                <a:latin typeface="Georgia"/>
                <a:cs typeface="Georgia"/>
              </a:rPr>
              <a:t>FireWire</a:t>
            </a:r>
            <a:r>
              <a:rPr sz="1600" b="1" spc="-20" dirty="0">
                <a:latin typeface="Georgia"/>
                <a:cs typeface="Georgia"/>
              </a:rPr>
              <a:t> </a:t>
            </a:r>
            <a:r>
              <a:rPr sz="1600" b="1" spc="-5" dirty="0">
                <a:latin typeface="Georgia"/>
                <a:cs typeface="Georgia"/>
              </a:rPr>
              <a:t>(IEEE</a:t>
            </a:r>
            <a:r>
              <a:rPr sz="1600" b="1" spc="-35" dirty="0">
                <a:latin typeface="Georgia"/>
                <a:cs typeface="Georgia"/>
              </a:rPr>
              <a:t> </a:t>
            </a:r>
            <a:r>
              <a:rPr sz="1600" b="1" spc="-5" dirty="0">
                <a:latin typeface="Georgia"/>
                <a:cs typeface="Georgia"/>
              </a:rPr>
              <a:t>1394 </a:t>
            </a:r>
            <a:r>
              <a:rPr sz="1600" b="1" spc="-390" dirty="0">
                <a:latin typeface="Georgia"/>
                <a:cs typeface="Georgia"/>
              </a:rPr>
              <a:t> </a:t>
            </a:r>
            <a:r>
              <a:rPr sz="1600" b="1" spc="-5" dirty="0">
                <a:latin typeface="Georgia"/>
                <a:cs typeface="Georgia"/>
              </a:rPr>
              <a:t>veya</a:t>
            </a:r>
            <a:r>
              <a:rPr sz="1600" b="1" spc="10" dirty="0">
                <a:latin typeface="Georgia"/>
                <a:cs typeface="Georgia"/>
              </a:rPr>
              <a:t> </a:t>
            </a:r>
            <a:r>
              <a:rPr sz="1600" b="1" spc="-5" dirty="0">
                <a:latin typeface="Georgia"/>
                <a:cs typeface="Georgia"/>
              </a:rPr>
              <a:t>i.LINK) </a:t>
            </a:r>
            <a:r>
              <a:rPr sz="1600" spc="-10" dirty="0">
                <a:latin typeface="Georgia"/>
                <a:cs typeface="Georgia"/>
              </a:rPr>
              <a:t>gerçek </a:t>
            </a:r>
            <a:r>
              <a:rPr sz="1600" spc="-5" dirty="0">
                <a:latin typeface="Georgia"/>
                <a:cs typeface="Georgia"/>
              </a:rPr>
              <a:t> zamanlı</a:t>
            </a:r>
            <a:r>
              <a:rPr sz="1600" spc="3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ve</a:t>
            </a:r>
            <a:r>
              <a:rPr sz="1600" spc="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yüksek</a:t>
            </a:r>
            <a:r>
              <a:rPr sz="1600" spc="1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hızlı </a:t>
            </a:r>
            <a:r>
              <a:rPr sz="160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sayısal</a:t>
            </a:r>
            <a:r>
              <a:rPr sz="1600" spc="3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görüntü</a:t>
            </a:r>
            <a:r>
              <a:rPr sz="1600" spc="-1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ve</a:t>
            </a:r>
            <a:r>
              <a:rPr sz="1600" spc="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ses </a:t>
            </a:r>
            <a:r>
              <a:rPr sz="1600" spc="-5" dirty="0">
                <a:latin typeface="Georgia"/>
                <a:cs typeface="Georgia"/>
              </a:rPr>
              <a:t> aktarmında</a:t>
            </a:r>
            <a:r>
              <a:rPr sz="1600" spc="5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kullanılır.</a:t>
            </a:r>
            <a:endParaRPr sz="1600">
              <a:latin typeface="Georgia"/>
              <a:cs typeface="Georgia"/>
            </a:endParaRPr>
          </a:p>
          <a:p>
            <a:pPr marL="5746750" marR="57785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latin typeface="Georgia"/>
                <a:cs typeface="Georgia"/>
              </a:rPr>
              <a:t>PS/2</a:t>
            </a:r>
            <a:r>
              <a:rPr sz="1600" b="1" spc="-2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seri</a:t>
            </a:r>
            <a:r>
              <a:rPr sz="1600" spc="1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bağlantı</a:t>
            </a:r>
            <a:r>
              <a:rPr sz="1600" spc="5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portu </a:t>
            </a:r>
            <a:r>
              <a:rPr sz="1600" spc="-5" dirty="0">
                <a:latin typeface="Georgia"/>
                <a:cs typeface="Georgia"/>
              </a:rPr>
              <a:t> klavye</a:t>
            </a:r>
            <a:r>
              <a:rPr sz="1600" spc="3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ve</a:t>
            </a:r>
            <a:r>
              <a:rPr sz="1600" spc="1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fare</a:t>
            </a:r>
            <a:r>
              <a:rPr sz="1600" spc="1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için</a:t>
            </a:r>
            <a:r>
              <a:rPr sz="1600" spc="1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kullanılır. </a:t>
            </a:r>
            <a:r>
              <a:rPr sz="1600" spc="-370" dirty="0">
                <a:latin typeface="Georgia"/>
                <a:cs typeface="Georgia"/>
              </a:rPr>
              <a:t> </a:t>
            </a:r>
            <a:r>
              <a:rPr sz="1600" b="1" spc="-10" dirty="0">
                <a:latin typeface="Georgia"/>
                <a:cs typeface="Georgia"/>
              </a:rPr>
              <a:t>USB</a:t>
            </a:r>
            <a:r>
              <a:rPr sz="1600" b="1" spc="-1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tüm</a:t>
            </a:r>
            <a:r>
              <a:rPr sz="160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donanım </a:t>
            </a:r>
            <a:r>
              <a:rPr sz="160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parçalarının</a:t>
            </a:r>
            <a:r>
              <a:rPr sz="1600" spc="4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bağlantısında </a:t>
            </a:r>
            <a:r>
              <a:rPr sz="160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kullanılır.</a:t>
            </a:r>
            <a:endParaRPr sz="1600">
              <a:latin typeface="Georgia"/>
              <a:cs typeface="Georgia"/>
            </a:endParaRPr>
          </a:p>
          <a:p>
            <a:pPr marL="5746750" marR="5080">
              <a:lnSpc>
                <a:spcPct val="100000"/>
              </a:lnSpc>
            </a:pPr>
            <a:r>
              <a:rPr sz="1600" b="1" spc="-10" dirty="0">
                <a:latin typeface="Georgia"/>
                <a:cs typeface="Georgia"/>
              </a:rPr>
              <a:t>RJ-45</a:t>
            </a:r>
            <a:r>
              <a:rPr sz="1600" b="1" spc="10" dirty="0">
                <a:latin typeface="Georgia"/>
                <a:cs typeface="Georgia"/>
              </a:rPr>
              <a:t> </a:t>
            </a:r>
            <a:r>
              <a:rPr sz="1600" b="1" spc="-5" dirty="0">
                <a:latin typeface="Georgia"/>
                <a:cs typeface="Georgia"/>
              </a:rPr>
              <a:t>(LAN)</a:t>
            </a:r>
            <a:r>
              <a:rPr sz="1600" b="1" spc="2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yerel</a:t>
            </a:r>
            <a:r>
              <a:rPr sz="1600" spc="2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alan </a:t>
            </a:r>
            <a:r>
              <a:rPr sz="160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ağları</a:t>
            </a:r>
            <a:r>
              <a:rPr sz="1600" spc="1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(LAN)</a:t>
            </a:r>
            <a:r>
              <a:rPr sz="160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ve</a:t>
            </a:r>
            <a:r>
              <a:rPr sz="160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internet </a:t>
            </a:r>
            <a:r>
              <a:rPr sz="160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bağlantısı</a:t>
            </a:r>
            <a:r>
              <a:rPr sz="160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için</a:t>
            </a:r>
            <a:r>
              <a:rPr sz="1600" spc="37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kullanılır. </a:t>
            </a:r>
            <a:r>
              <a:rPr sz="160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LPT (Paralel)</a:t>
            </a:r>
            <a:r>
              <a:rPr sz="1600" spc="3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portu</a:t>
            </a:r>
            <a:r>
              <a:rPr sz="160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yazıcı </a:t>
            </a:r>
            <a:r>
              <a:rPr sz="160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bağlantısı</a:t>
            </a:r>
            <a:r>
              <a:rPr sz="1600" spc="3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için</a:t>
            </a:r>
            <a:r>
              <a:rPr sz="1600" spc="1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kullanılır. </a:t>
            </a:r>
            <a:r>
              <a:rPr sz="1600" dirty="0">
                <a:latin typeface="Georgia"/>
                <a:cs typeface="Georgia"/>
              </a:rPr>
              <a:t> </a:t>
            </a:r>
            <a:r>
              <a:rPr sz="1600" b="1" spc="-10" dirty="0">
                <a:latin typeface="Georgia"/>
                <a:cs typeface="Georgia"/>
              </a:rPr>
              <a:t>COM</a:t>
            </a:r>
            <a:r>
              <a:rPr sz="1600" b="1" spc="5" dirty="0">
                <a:latin typeface="Georgia"/>
                <a:cs typeface="Georgia"/>
              </a:rPr>
              <a:t> </a:t>
            </a:r>
            <a:r>
              <a:rPr sz="1600" b="1" spc="-5" dirty="0">
                <a:latin typeface="Georgia"/>
                <a:cs typeface="Georgia"/>
              </a:rPr>
              <a:t>1,</a:t>
            </a:r>
            <a:r>
              <a:rPr sz="1600" b="1" spc="5" dirty="0">
                <a:latin typeface="Georgia"/>
                <a:cs typeface="Georgia"/>
              </a:rPr>
              <a:t> </a:t>
            </a:r>
            <a:r>
              <a:rPr sz="1600" b="1" spc="-10" dirty="0">
                <a:latin typeface="Georgia"/>
                <a:cs typeface="Georgia"/>
              </a:rPr>
              <a:t>COM</a:t>
            </a:r>
            <a:r>
              <a:rPr sz="1600" b="1" spc="10" dirty="0">
                <a:latin typeface="Georgia"/>
                <a:cs typeface="Georgia"/>
              </a:rPr>
              <a:t> </a:t>
            </a:r>
            <a:r>
              <a:rPr sz="1600" b="1" spc="-5" dirty="0">
                <a:latin typeface="Georgia"/>
                <a:cs typeface="Georgia"/>
              </a:rPr>
              <a:t>2</a:t>
            </a:r>
            <a:r>
              <a:rPr sz="1600" b="1" spc="1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vb.</a:t>
            </a:r>
            <a:r>
              <a:rPr sz="1600" spc="1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seri</a:t>
            </a:r>
            <a:r>
              <a:rPr sz="1600" spc="1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veri </a:t>
            </a:r>
            <a:r>
              <a:rPr sz="1600" spc="-37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iletişiminde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kullanılır.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754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Bilgisayarın</a:t>
            </a:r>
            <a:r>
              <a:rPr spc="-95" dirty="0"/>
              <a:t> </a:t>
            </a:r>
            <a:r>
              <a:rPr spc="-65" dirty="0"/>
              <a:t>Tarihçesi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34288"/>
            <a:ext cx="7698105" cy="302831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400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spc="-5" dirty="0">
                <a:latin typeface="Georgia"/>
                <a:cs typeface="Georgia"/>
              </a:rPr>
              <a:t>Pascaline</a:t>
            </a:r>
            <a:endParaRPr sz="2400" dirty="0">
              <a:latin typeface="Georgia"/>
              <a:cs typeface="Georgia"/>
            </a:endParaRPr>
          </a:p>
          <a:p>
            <a:pPr marL="268605" marR="5080" algn="just">
              <a:lnSpc>
                <a:spcPct val="100000"/>
              </a:lnSpc>
              <a:spcBef>
                <a:spcPts val="300"/>
              </a:spcBef>
            </a:pPr>
            <a:r>
              <a:rPr sz="2400" spc="-5" dirty="0">
                <a:latin typeface="Georgia"/>
                <a:cs typeface="Georgia"/>
              </a:rPr>
              <a:t>Hesap </a:t>
            </a:r>
            <a:r>
              <a:rPr sz="2400" dirty="0">
                <a:latin typeface="Georgia"/>
                <a:cs typeface="Georgia"/>
              </a:rPr>
              <a:t>makinesi </a:t>
            </a:r>
            <a:r>
              <a:rPr sz="2400" spc="-5" dirty="0">
                <a:latin typeface="Georgia"/>
                <a:cs typeface="Georgia"/>
              </a:rPr>
              <a:t>sayılabilecek </a:t>
            </a:r>
            <a:r>
              <a:rPr sz="2400" dirty="0">
                <a:latin typeface="Georgia"/>
                <a:cs typeface="Georgia"/>
              </a:rPr>
              <a:t>ilk ciddi icat </a:t>
            </a:r>
            <a:r>
              <a:rPr sz="2400" spc="-5" dirty="0">
                <a:latin typeface="Georgia"/>
                <a:cs typeface="Georgia"/>
              </a:rPr>
              <a:t>Fransız </a:t>
            </a:r>
            <a:r>
              <a:rPr sz="2400" dirty="0">
                <a:latin typeface="Georgia"/>
                <a:cs typeface="Georgia"/>
              </a:rPr>
              <a:t> matematikçi Blaise Pascal </a:t>
            </a:r>
            <a:r>
              <a:rPr sz="2400" spc="-5" dirty="0">
                <a:latin typeface="Georgia"/>
                <a:cs typeface="Georgia"/>
              </a:rPr>
              <a:t>tarafından geliştirilmiştir. </a:t>
            </a:r>
            <a:r>
              <a:rPr sz="2400" dirty="0">
                <a:latin typeface="Georgia"/>
                <a:cs typeface="Georgia"/>
              </a:rPr>
              <a:t> Babası vergi dairesinde memur </a:t>
            </a:r>
            <a:r>
              <a:rPr sz="2400" spc="-5" dirty="0">
                <a:latin typeface="Georgia"/>
                <a:cs typeface="Georgia"/>
              </a:rPr>
              <a:t>olarak çalışan </a:t>
            </a:r>
            <a:r>
              <a:rPr sz="2400" dirty="0">
                <a:latin typeface="Georgia"/>
                <a:cs typeface="Georgia"/>
              </a:rPr>
              <a:t>Pascal 16 </a:t>
            </a:r>
            <a:r>
              <a:rPr sz="2400" spc="-57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yaşında </a:t>
            </a:r>
            <a:r>
              <a:rPr sz="2400" dirty="0">
                <a:latin typeface="Georgia"/>
                <a:cs typeface="Georgia"/>
              </a:rPr>
              <a:t>iken 1642 </a:t>
            </a:r>
            <a:r>
              <a:rPr sz="2400" spc="-5" dirty="0">
                <a:latin typeface="Georgia"/>
                <a:cs typeface="Georgia"/>
              </a:rPr>
              <a:t>yılında </a:t>
            </a:r>
            <a:r>
              <a:rPr sz="2400" dirty="0">
                <a:latin typeface="Georgia"/>
                <a:cs typeface="Georgia"/>
              </a:rPr>
              <a:t>Pascalline adlı </a:t>
            </a:r>
            <a:r>
              <a:rPr sz="2400" spc="-5" dirty="0">
                <a:latin typeface="Georgia"/>
                <a:cs typeface="Georgia"/>
              </a:rPr>
              <a:t>hesap 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makinesini </a:t>
            </a:r>
            <a:r>
              <a:rPr sz="2400" dirty="0">
                <a:latin typeface="Georgia"/>
                <a:cs typeface="Georgia"/>
              </a:rPr>
              <a:t>icat </a:t>
            </a:r>
            <a:r>
              <a:rPr sz="2400" spc="-5" dirty="0">
                <a:latin typeface="Georgia"/>
                <a:cs typeface="Georgia"/>
              </a:rPr>
              <a:t>etmiştir. Değişik sayıda </a:t>
            </a:r>
            <a:r>
              <a:rPr sz="2400" dirty="0">
                <a:latin typeface="Georgia"/>
                <a:cs typeface="Georgia"/>
              </a:rPr>
              <a:t>dişleri </a:t>
            </a:r>
            <a:r>
              <a:rPr sz="2400" spc="-5" dirty="0">
                <a:latin typeface="Georgia"/>
                <a:cs typeface="Georgia"/>
              </a:rPr>
              <a:t>olan </a:t>
            </a:r>
            <a:r>
              <a:rPr sz="2400" dirty="0">
                <a:latin typeface="Georgia"/>
                <a:cs typeface="Georgia"/>
              </a:rPr>
              <a:t> çarklardan meydana </a:t>
            </a:r>
            <a:r>
              <a:rPr sz="2400" spc="-5" dirty="0">
                <a:latin typeface="Georgia"/>
                <a:cs typeface="Georgia"/>
              </a:rPr>
              <a:t>gelen bu </a:t>
            </a:r>
            <a:r>
              <a:rPr sz="2400" dirty="0">
                <a:latin typeface="Georgia"/>
                <a:cs typeface="Georgia"/>
              </a:rPr>
              <a:t>makine </a:t>
            </a:r>
            <a:r>
              <a:rPr sz="2400" spc="-5" dirty="0">
                <a:latin typeface="Georgia"/>
                <a:cs typeface="Georgia"/>
              </a:rPr>
              <a:t>toplama </a:t>
            </a:r>
            <a:r>
              <a:rPr sz="2400" dirty="0">
                <a:latin typeface="Georgia"/>
                <a:cs typeface="Georgia"/>
              </a:rPr>
              <a:t>ve 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çıkarma işlemleri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yapabiliyordu.</a:t>
            </a:r>
            <a:endParaRPr sz="2400" dirty="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2335" y="4293108"/>
            <a:ext cx="4169664" cy="228295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72388"/>
            <a:ext cx="4663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spc="-5" dirty="0">
                <a:latin typeface="Georgia"/>
                <a:cs typeface="Georgia"/>
              </a:rPr>
              <a:t>Bağlantı</a:t>
            </a:r>
            <a:r>
              <a:rPr sz="2400" b="1" spc="-5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Noktaları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(Portlar)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583" y="1447798"/>
            <a:ext cx="8065008" cy="540105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10511"/>
            <a:ext cx="8337550" cy="542036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585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spc="-5" dirty="0">
                <a:latin typeface="Georgia"/>
                <a:cs typeface="Georgia"/>
              </a:rPr>
              <a:t>Bağlantı</a:t>
            </a:r>
            <a:r>
              <a:rPr sz="2400" b="1" spc="-55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Türleri</a:t>
            </a:r>
            <a:endParaRPr sz="2400">
              <a:latin typeface="Georgia"/>
              <a:cs typeface="Georgia"/>
            </a:endParaRPr>
          </a:p>
          <a:p>
            <a:pPr marL="12700" marR="767715">
              <a:lnSpc>
                <a:spcPct val="100000"/>
              </a:lnSpc>
              <a:spcBef>
                <a:spcPts val="320"/>
              </a:spcBef>
            </a:pPr>
            <a:r>
              <a:rPr sz="1600" spc="-5" dirty="0">
                <a:latin typeface="Georgia"/>
                <a:cs typeface="Georgia"/>
              </a:rPr>
              <a:t>Bir</a:t>
            </a:r>
            <a:r>
              <a:rPr sz="1600" spc="2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kasa</a:t>
            </a:r>
            <a:r>
              <a:rPr sz="1600" spc="2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içinde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temel</a:t>
            </a:r>
            <a:r>
              <a:rPr sz="1600" spc="3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olarak</a:t>
            </a:r>
            <a:r>
              <a:rPr sz="1600" spc="2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güç kaynağı</a:t>
            </a:r>
            <a:r>
              <a:rPr sz="1600" spc="5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ünitesi</a:t>
            </a:r>
            <a:r>
              <a:rPr sz="1600" spc="2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kabloları,</a:t>
            </a:r>
            <a:r>
              <a:rPr sz="1600" spc="6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veri</a:t>
            </a:r>
            <a:r>
              <a:rPr sz="1600" spc="2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yolu</a:t>
            </a:r>
            <a:r>
              <a:rPr sz="1600" spc="3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kabloları</a:t>
            </a:r>
            <a:r>
              <a:rPr sz="1600" spc="6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ve</a:t>
            </a:r>
            <a:r>
              <a:rPr sz="1600" spc="2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kasa </a:t>
            </a:r>
            <a:r>
              <a:rPr sz="1600" spc="-37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ön</a:t>
            </a:r>
            <a:r>
              <a:rPr sz="1600" spc="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paneli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led</a:t>
            </a:r>
            <a:r>
              <a:rPr sz="1600" spc="2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kabloları</a:t>
            </a:r>
            <a:r>
              <a:rPr sz="1600" spc="5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olmak</a:t>
            </a:r>
            <a:r>
              <a:rPr sz="1600" spc="3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üzere</a:t>
            </a:r>
            <a:r>
              <a:rPr sz="1600" spc="1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üç</a:t>
            </a:r>
            <a:r>
              <a:rPr sz="160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tür</a:t>
            </a:r>
            <a:r>
              <a:rPr sz="1600" spc="-1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bağlantı</a:t>
            </a:r>
            <a:r>
              <a:rPr sz="1600" spc="4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vardır:</a:t>
            </a:r>
            <a:endParaRPr sz="1600">
              <a:latin typeface="Georgia"/>
              <a:cs typeface="Georgia"/>
            </a:endParaRPr>
          </a:p>
          <a:p>
            <a:pPr marL="4390390" marR="395605">
              <a:lnSpc>
                <a:spcPct val="100000"/>
              </a:lnSpc>
              <a:spcBef>
                <a:spcPts val="390"/>
              </a:spcBef>
            </a:pPr>
            <a:r>
              <a:rPr sz="1600" b="1" spc="-5" dirty="0">
                <a:latin typeface="Georgia"/>
                <a:cs typeface="Georgia"/>
              </a:rPr>
              <a:t>IDE</a:t>
            </a:r>
            <a:r>
              <a:rPr sz="1600" b="1" dirty="0">
                <a:latin typeface="Georgia"/>
                <a:cs typeface="Georgia"/>
              </a:rPr>
              <a:t> </a:t>
            </a:r>
            <a:r>
              <a:rPr sz="1600" b="1" spc="-5" dirty="0">
                <a:latin typeface="Georgia"/>
                <a:cs typeface="Georgia"/>
              </a:rPr>
              <a:t>(integrated</a:t>
            </a:r>
            <a:r>
              <a:rPr sz="1600" b="1" spc="20" dirty="0">
                <a:latin typeface="Georgia"/>
                <a:cs typeface="Georgia"/>
              </a:rPr>
              <a:t> </a:t>
            </a:r>
            <a:r>
              <a:rPr sz="1600" b="1" spc="-10" dirty="0">
                <a:latin typeface="Georgia"/>
                <a:cs typeface="Georgia"/>
              </a:rPr>
              <a:t>drive</a:t>
            </a:r>
            <a:r>
              <a:rPr sz="1600" b="1" spc="25" dirty="0">
                <a:latin typeface="Georgia"/>
                <a:cs typeface="Georgia"/>
              </a:rPr>
              <a:t> </a:t>
            </a:r>
            <a:r>
              <a:rPr sz="1600" b="1" spc="-5" dirty="0">
                <a:latin typeface="Georgia"/>
                <a:cs typeface="Georgia"/>
              </a:rPr>
              <a:t>elektronics) </a:t>
            </a:r>
            <a:r>
              <a:rPr sz="1600" b="1" spc="-390" dirty="0">
                <a:latin typeface="Georgia"/>
                <a:cs typeface="Georgia"/>
              </a:rPr>
              <a:t> </a:t>
            </a:r>
            <a:r>
              <a:rPr sz="1600" b="1" spc="-5" dirty="0">
                <a:latin typeface="Georgia"/>
                <a:cs typeface="Georgia"/>
              </a:rPr>
              <a:t>bağlantısı: </a:t>
            </a:r>
            <a:r>
              <a:rPr sz="1600" spc="-5" dirty="0">
                <a:latin typeface="Georgia"/>
                <a:cs typeface="Georgia"/>
              </a:rPr>
              <a:t>Harddisk,</a:t>
            </a:r>
            <a:r>
              <a:rPr sz="1600" spc="4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CD-ROM,</a:t>
            </a:r>
            <a:r>
              <a:rPr sz="1600" spc="2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CD- </a:t>
            </a:r>
            <a:r>
              <a:rPr sz="160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Writter,</a:t>
            </a:r>
            <a:r>
              <a:rPr sz="1600" spc="1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DVD-ROM,</a:t>
            </a:r>
            <a:r>
              <a:rPr sz="1600" spc="2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DVD-Writter</a:t>
            </a:r>
            <a:r>
              <a:rPr sz="1600" spc="-10" dirty="0">
                <a:latin typeface="Georgia"/>
                <a:cs typeface="Georgia"/>
              </a:rPr>
              <a:t> gibi </a:t>
            </a:r>
            <a:r>
              <a:rPr sz="1600" spc="-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sürücülerinin</a:t>
            </a:r>
            <a:r>
              <a:rPr sz="1600" spc="5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anakarta</a:t>
            </a:r>
            <a:r>
              <a:rPr sz="1600" spc="5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bağlanması</a:t>
            </a:r>
            <a:r>
              <a:rPr sz="1600" spc="6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için </a:t>
            </a:r>
            <a:r>
              <a:rPr sz="1600" spc="-37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kullanılır.</a:t>
            </a:r>
            <a:endParaRPr sz="1600">
              <a:latin typeface="Georgia"/>
              <a:cs typeface="Georgia"/>
            </a:endParaRPr>
          </a:p>
          <a:p>
            <a:pPr marL="4390390" marR="203200">
              <a:lnSpc>
                <a:spcPct val="100000"/>
              </a:lnSpc>
            </a:pPr>
            <a:r>
              <a:rPr sz="1600" b="1" spc="-5" dirty="0">
                <a:latin typeface="Georgia"/>
                <a:cs typeface="Georgia"/>
              </a:rPr>
              <a:t>SATA</a:t>
            </a:r>
            <a:r>
              <a:rPr sz="1600" b="1" spc="15" dirty="0">
                <a:latin typeface="Georgia"/>
                <a:cs typeface="Georgia"/>
              </a:rPr>
              <a:t> </a:t>
            </a:r>
            <a:r>
              <a:rPr sz="1600" b="1" spc="-5" dirty="0">
                <a:latin typeface="Georgia"/>
                <a:cs typeface="Georgia"/>
              </a:rPr>
              <a:t>bağlantısı:</a:t>
            </a:r>
            <a:r>
              <a:rPr sz="1600" b="1" spc="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Serial</a:t>
            </a:r>
            <a:r>
              <a:rPr sz="1600" spc="2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ATA</a:t>
            </a:r>
            <a:r>
              <a:rPr sz="1600" spc="1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(SATA) </a:t>
            </a:r>
            <a:r>
              <a:rPr sz="160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birimi</a:t>
            </a:r>
            <a:r>
              <a:rPr sz="1600" spc="3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ise</a:t>
            </a:r>
            <a:r>
              <a:rPr sz="1600" spc="1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günümüzde</a:t>
            </a:r>
            <a:r>
              <a:rPr sz="1600" spc="3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depolama</a:t>
            </a:r>
            <a:r>
              <a:rPr sz="1600" spc="3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birimleri </a:t>
            </a:r>
            <a:r>
              <a:rPr sz="1600" spc="-37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için</a:t>
            </a:r>
            <a:r>
              <a:rPr sz="1600" spc="1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en</a:t>
            </a:r>
            <a:r>
              <a:rPr sz="1600" spc="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çok</a:t>
            </a:r>
            <a:r>
              <a:rPr sz="1600" spc="1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kullanılan</a:t>
            </a:r>
            <a:r>
              <a:rPr sz="1600" spc="7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arayüzdür.</a:t>
            </a:r>
            <a:r>
              <a:rPr sz="1600" spc="5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SATA </a:t>
            </a:r>
            <a:r>
              <a:rPr sz="1600" spc="-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kabloları</a:t>
            </a:r>
            <a:r>
              <a:rPr sz="1600" spc="5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IDE</a:t>
            </a:r>
            <a:r>
              <a:rPr sz="1600" spc="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kablolara</a:t>
            </a:r>
            <a:r>
              <a:rPr sz="1600" spc="6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göre </a:t>
            </a:r>
            <a:r>
              <a:rPr sz="1600" spc="-10" dirty="0">
                <a:latin typeface="Georgia"/>
                <a:cs typeface="Georgia"/>
              </a:rPr>
              <a:t>çok</a:t>
            </a:r>
            <a:r>
              <a:rPr sz="1600" spc="2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daha </a:t>
            </a:r>
            <a:r>
              <a:rPr sz="1600" spc="-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incedir.</a:t>
            </a:r>
            <a:endParaRPr sz="1600">
              <a:latin typeface="Georgia"/>
              <a:cs typeface="Georgia"/>
            </a:endParaRPr>
          </a:p>
          <a:p>
            <a:pPr marL="4390390" marR="5080">
              <a:lnSpc>
                <a:spcPct val="100000"/>
              </a:lnSpc>
            </a:pPr>
            <a:r>
              <a:rPr sz="1600" b="1" spc="-10" dirty="0">
                <a:latin typeface="Georgia"/>
                <a:cs typeface="Georgia"/>
              </a:rPr>
              <a:t>ATX</a:t>
            </a:r>
            <a:r>
              <a:rPr sz="1600" b="1" spc="10" dirty="0">
                <a:latin typeface="Georgia"/>
                <a:cs typeface="Georgia"/>
              </a:rPr>
              <a:t> </a:t>
            </a:r>
            <a:r>
              <a:rPr sz="1600" b="1" spc="-5" dirty="0">
                <a:latin typeface="Georgia"/>
                <a:cs typeface="Georgia"/>
              </a:rPr>
              <a:t>güç</a:t>
            </a:r>
            <a:r>
              <a:rPr sz="1600" b="1" spc="15" dirty="0">
                <a:latin typeface="Georgia"/>
                <a:cs typeface="Georgia"/>
              </a:rPr>
              <a:t> </a:t>
            </a:r>
            <a:r>
              <a:rPr sz="1600" b="1" spc="-5" dirty="0">
                <a:latin typeface="Georgia"/>
                <a:cs typeface="Georgia"/>
              </a:rPr>
              <a:t>konnektörleri:</a:t>
            </a:r>
            <a:r>
              <a:rPr sz="1600" b="1" spc="1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Anakartın</a:t>
            </a:r>
            <a:r>
              <a:rPr sz="1600" spc="5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tüm </a:t>
            </a:r>
            <a:r>
              <a:rPr sz="160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işlevleri</a:t>
            </a:r>
            <a:r>
              <a:rPr sz="1600" spc="5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yerine</a:t>
            </a:r>
            <a:r>
              <a:rPr sz="1600" spc="2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getirebilmesi</a:t>
            </a:r>
            <a:r>
              <a:rPr sz="1600" spc="6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için</a:t>
            </a:r>
            <a:r>
              <a:rPr sz="1600" spc="2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güç </a:t>
            </a:r>
            <a:r>
              <a:rPr sz="160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kaynağının</a:t>
            </a:r>
            <a:r>
              <a:rPr sz="1600" spc="5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anakarta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bağlanmasını</a:t>
            </a:r>
            <a:r>
              <a:rPr sz="1600" spc="5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sağlayan </a:t>
            </a:r>
            <a:r>
              <a:rPr sz="1600" spc="-37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konnektörlerdir.</a:t>
            </a:r>
            <a:endParaRPr sz="1600">
              <a:latin typeface="Georgia"/>
              <a:cs typeface="Georgia"/>
            </a:endParaRPr>
          </a:p>
          <a:p>
            <a:pPr marL="4390390" marR="448945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Georgia"/>
                <a:cs typeface="Georgia"/>
              </a:rPr>
              <a:t>Ön</a:t>
            </a:r>
            <a:r>
              <a:rPr sz="1600" b="1" spc="-10" dirty="0">
                <a:latin typeface="Georgia"/>
                <a:cs typeface="Georgia"/>
              </a:rPr>
              <a:t> </a:t>
            </a:r>
            <a:r>
              <a:rPr sz="1600" b="1" spc="-5" dirty="0">
                <a:latin typeface="Georgia"/>
                <a:cs typeface="Georgia"/>
              </a:rPr>
              <a:t>panel</a:t>
            </a:r>
            <a:r>
              <a:rPr sz="1600" b="1" spc="10" dirty="0">
                <a:latin typeface="Georgia"/>
                <a:cs typeface="Georgia"/>
              </a:rPr>
              <a:t> </a:t>
            </a:r>
            <a:r>
              <a:rPr sz="1600" b="1" spc="-5" dirty="0">
                <a:latin typeface="Georgia"/>
                <a:cs typeface="Georgia"/>
              </a:rPr>
              <a:t>bağlantıları:</a:t>
            </a:r>
            <a:r>
              <a:rPr sz="1600" b="1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Bilgisayar </a:t>
            </a:r>
            <a:r>
              <a:rPr sz="160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kasasındaki</a:t>
            </a:r>
            <a:r>
              <a:rPr sz="1600" spc="5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aç-kapa,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reset,</a:t>
            </a:r>
            <a:r>
              <a:rPr sz="1600" spc="3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led,</a:t>
            </a:r>
            <a:r>
              <a:rPr sz="1600" spc="3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ve</a:t>
            </a:r>
            <a:r>
              <a:rPr sz="1600" spc="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USB </a:t>
            </a:r>
            <a:r>
              <a:rPr sz="1600" spc="-37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bağlantılarının</a:t>
            </a:r>
            <a:r>
              <a:rPr sz="1600" spc="5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aktif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hâle</a:t>
            </a:r>
            <a:r>
              <a:rPr sz="1600" spc="2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gelmesi</a:t>
            </a:r>
            <a:r>
              <a:rPr sz="1600" spc="3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için </a:t>
            </a:r>
            <a:r>
              <a:rPr sz="160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takılması</a:t>
            </a:r>
            <a:r>
              <a:rPr sz="1600" spc="5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gereken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konnektörlerdir.</a:t>
            </a:r>
            <a:endParaRPr sz="16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205227"/>
            <a:ext cx="4896612" cy="408296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26759"/>
            <a:ext cx="7501890" cy="1694814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459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spc="-5" dirty="0">
                <a:latin typeface="Georgia"/>
                <a:cs typeface="Georgia"/>
              </a:rPr>
              <a:t>Bilgisayar</a:t>
            </a:r>
            <a:r>
              <a:rPr sz="2400" b="1" spc="-15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Sistemi</a:t>
            </a:r>
            <a:r>
              <a:rPr sz="2400" b="1" dirty="0">
                <a:latin typeface="Georgia"/>
                <a:cs typeface="Georgia"/>
              </a:rPr>
              <a:t> Ünitesi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–</a:t>
            </a:r>
            <a:r>
              <a:rPr sz="2400" b="1" spc="5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Güç</a:t>
            </a:r>
            <a:r>
              <a:rPr sz="2400" b="1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Kaynağı</a:t>
            </a:r>
            <a:endParaRPr sz="24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300"/>
              </a:spcBef>
            </a:pPr>
            <a:r>
              <a:rPr sz="2000" spc="-5" dirty="0">
                <a:latin typeface="Georgia"/>
                <a:cs typeface="Georgia"/>
              </a:rPr>
              <a:t>Güç</a:t>
            </a:r>
            <a:r>
              <a:rPr sz="2000" dirty="0">
                <a:latin typeface="Georgia"/>
                <a:cs typeface="Georgia"/>
              </a:rPr>
              <a:t> kaynağı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ünitesi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bilgisayar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kasasının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içinde </a:t>
            </a:r>
            <a:r>
              <a:rPr sz="2000" spc="-5" dirty="0">
                <a:latin typeface="Georgia"/>
                <a:cs typeface="Georgia"/>
              </a:rPr>
              <a:t>yer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alır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tüm 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donanım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parçalarının</a:t>
            </a:r>
            <a:r>
              <a:rPr sz="2000" spc="4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elektrik </a:t>
            </a:r>
            <a:r>
              <a:rPr sz="2000" dirty="0">
                <a:latin typeface="Georgia"/>
                <a:cs typeface="Georgia"/>
              </a:rPr>
              <a:t>enerjisini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sağlar.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Bu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sebepten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dolayı </a:t>
            </a:r>
            <a:r>
              <a:rPr sz="2000" spc="-46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bir </a:t>
            </a:r>
            <a:r>
              <a:rPr sz="2000" spc="-5" dirty="0">
                <a:latin typeface="Georgia"/>
                <a:cs typeface="Georgia"/>
              </a:rPr>
              <a:t>güç</a:t>
            </a:r>
            <a:r>
              <a:rPr sz="2000" dirty="0">
                <a:latin typeface="Georgia"/>
                <a:cs typeface="Georgia"/>
              </a:rPr>
              <a:t> kaynağı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ünitesi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tüm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donanım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parçalarına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yetecek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güçte 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olmalıdır.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1639" y="2636520"/>
            <a:ext cx="5039868" cy="408432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26759"/>
            <a:ext cx="7830184" cy="49352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459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spc="-5" dirty="0">
                <a:latin typeface="Georgia"/>
                <a:cs typeface="Georgia"/>
              </a:rPr>
              <a:t>Bilgisayar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Sistemi </a:t>
            </a:r>
            <a:r>
              <a:rPr sz="2400" b="1" dirty="0">
                <a:latin typeface="Georgia"/>
                <a:cs typeface="Georgia"/>
              </a:rPr>
              <a:t>Ünitesi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–</a:t>
            </a:r>
            <a:r>
              <a:rPr sz="2400" b="1" spc="-5" dirty="0">
                <a:latin typeface="Georgia"/>
                <a:cs typeface="Georgia"/>
              </a:rPr>
              <a:t> Anakart</a:t>
            </a:r>
            <a:endParaRPr sz="2400">
              <a:latin typeface="Georgia"/>
              <a:cs typeface="Georgia"/>
            </a:endParaRPr>
          </a:p>
          <a:p>
            <a:pPr marL="12700" marR="186690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latin typeface="Georgia"/>
                <a:cs typeface="Georgia"/>
              </a:rPr>
              <a:t>Anakart,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bilgisayarın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donanım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parçalarını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(merkezi</a:t>
            </a:r>
            <a:r>
              <a:rPr sz="2000" dirty="0">
                <a:latin typeface="Georgia"/>
                <a:cs typeface="Georgia"/>
              </a:rPr>
              <a:t> işlem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birimi, 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yonga setleri,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bellek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vb.) ve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bu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parçalar</a:t>
            </a:r>
            <a:r>
              <a:rPr sz="2000" spc="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arasındaki</a:t>
            </a:r>
            <a:r>
              <a:rPr sz="2000" spc="3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iletişimi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sağlayan </a:t>
            </a:r>
            <a:r>
              <a:rPr sz="2000" spc="-46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veri </a:t>
            </a:r>
            <a:r>
              <a:rPr sz="2000" spc="-5" dirty="0">
                <a:latin typeface="Georgia"/>
                <a:cs typeface="Georgia"/>
              </a:rPr>
              <a:t>yollarını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üzerinde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barındıran,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ana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baskı</a:t>
            </a:r>
            <a:r>
              <a:rPr sz="2000" dirty="0">
                <a:latin typeface="Georgia"/>
                <a:cs typeface="Georgia"/>
              </a:rPr>
              <a:t> devre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kartıdır.</a:t>
            </a:r>
            <a:endParaRPr sz="2000">
              <a:latin typeface="Georgia"/>
              <a:cs typeface="Georgia"/>
            </a:endParaRPr>
          </a:p>
          <a:p>
            <a:pPr marL="12700" marR="24765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latin typeface="Georgia"/>
                <a:cs typeface="Georgia"/>
              </a:rPr>
              <a:t>Tüm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Donanım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birimlerinin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doğrudan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veya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dolaylı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olarak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bağlandığı 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elektronik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bir karttır. </a:t>
            </a:r>
            <a:r>
              <a:rPr sz="2000" spc="-5" dirty="0">
                <a:latin typeface="Georgia"/>
                <a:cs typeface="Georgia"/>
              </a:rPr>
              <a:t>Üzerinde</a:t>
            </a:r>
            <a:r>
              <a:rPr sz="2000" dirty="0">
                <a:latin typeface="Georgia"/>
                <a:cs typeface="Georgia"/>
              </a:rPr>
              <a:t> bulunan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veri </a:t>
            </a:r>
            <a:r>
              <a:rPr sz="2000" spc="-5" dirty="0">
                <a:latin typeface="Georgia"/>
                <a:cs typeface="Georgia"/>
              </a:rPr>
              <a:t>yolları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(BUS)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aracılığı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ile </a:t>
            </a:r>
            <a:r>
              <a:rPr sz="2000" spc="-46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donanım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birimleri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bir birleri ile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iletişim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kurar.</a:t>
            </a:r>
            <a:endParaRPr sz="2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2000" dirty="0">
                <a:latin typeface="Georgia"/>
                <a:cs typeface="Georgia"/>
              </a:rPr>
              <a:t>Gelişim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sırasına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göre</a:t>
            </a:r>
            <a:r>
              <a:rPr sz="2000" dirty="0">
                <a:latin typeface="Georgia"/>
                <a:cs typeface="Georgia"/>
              </a:rPr>
              <a:t> Ana</a:t>
            </a:r>
            <a:r>
              <a:rPr sz="2000" spc="-5" dirty="0">
                <a:latin typeface="Georgia"/>
                <a:cs typeface="Georgia"/>
              </a:rPr>
              <a:t> kart</a:t>
            </a:r>
            <a:r>
              <a:rPr sz="2000" spc="3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yapıları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XT,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AT,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ATX,</a:t>
            </a:r>
            <a:r>
              <a:rPr sz="2000" spc="3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Micro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ATX,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BTX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buClr>
                <a:srgbClr val="0AD0D9"/>
              </a:buClr>
              <a:buChar char="•"/>
              <a:tabLst>
                <a:tab pos="268605" algn="l"/>
                <a:tab pos="269240" algn="l"/>
              </a:tabLst>
            </a:pPr>
            <a:r>
              <a:rPr sz="2000" dirty="0">
                <a:latin typeface="Georgia"/>
                <a:cs typeface="Georgia"/>
              </a:rPr>
              <a:t>Bileşenleri</a:t>
            </a:r>
            <a:endParaRPr sz="20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10"/>
              </a:spcBef>
              <a:tabLst>
                <a:tab pos="561340" algn="l"/>
              </a:tabLst>
            </a:pPr>
            <a:r>
              <a:rPr sz="1800" dirty="0">
                <a:solidFill>
                  <a:srgbClr val="009DD9"/>
                </a:solidFill>
                <a:latin typeface="Georgia"/>
                <a:cs typeface="Georgia"/>
              </a:rPr>
              <a:t>▫	</a:t>
            </a:r>
            <a:r>
              <a:rPr sz="1800" spc="-5" dirty="0">
                <a:solidFill>
                  <a:srgbClr val="009DD9"/>
                </a:solidFill>
                <a:latin typeface="Georgia"/>
                <a:cs typeface="Georgia"/>
              </a:rPr>
              <a:t>Merkezi </a:t>
            </a:r>
            <a:r>
              <a:rPr sz="1800" dirty="0">
                <a:solidFill>
                  <a:srgbClr val="009DD9"/>
                </a:solidFill>
                <a:latin typeface="Georgia"/>
                <a:cs typeface="Georgia"/>
              </a:rPr>
              <a:t>işlem</a:t>
            </a:r>
            <a:r>
              <a:rPr sz="1800" spc="-5" dirty="0">
                <a:solidFill>
                  <a:srgbClr val="009DD9"/>
                </a:solidFill>
                <a:latin typeface="Georgia"/>
                <a:cs typeface="Georgia"/>
              </a:rPr>
              <a:t> birimi </a:t>
            </a:r>
            <a:r>
              <a:rPr sz="1800" spc="-10" dirty="0">
                <a:solidFill>
                  <a:srgbClr val="009DD9"/>
                </a:solidFill>
                <a:latin typeface="Georgia"/>
                <a:cs typeface="Georgia"/>
              </a:rPr>
              <a:t>(CPU),</a:t>
            </a:r>
            <a:endParaRPr sz="18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61340" algn="l"/>
              </a:tabLst>
            </a:pPr>
            <a:r>
              <a:rPr sz="1800" dirty="0">
                <a:solidFill>
                  <a:srgbClr val="009DD9"/>
                </a:solidFill>
                <a:latin typeface="Georgia"/>
                <a:cs typeface="Georgia"/>
              </a:rPr>
              <a:t>▫	RAM,</a:t>
            </a:r>
            <a:endParaRPr sz="18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61340" algn="l"/>
              </a:tabLst>
            </a:pPr>
            <a:r>
              <a:rPr sz="1800" dirty="0">
                <a:solidFill>
                  <a:srgbClr val="009DD9"/>
                </a:solidFill>
                <a:latin typeface="Georgia"/>
                <a:cs typeface="Georgia"/>
              </a:rPr>
              <a:t>▫	Genişleme</a:t>
            </a:r>
            <a:r>
              <a:rPr sz="1800" spc="-55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9DD9"/>
                </a:solidFill>
                <a:latin typeface="Georgia"/>
                <a:cs typeface="Georgia"/>
              </a:rPr>
              <a:t>yuvaları,</a:t>
            </a:r>
            <a:endParaRPr sz="18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61340" algn="l"/>
              </a:tabLst>
            </a:pPr>
            <a:r>
              <a:rPr sz="1800" dirty="0">
                <a:solidFill>
                  <a:srgbClr val="009DD9"/>
                </a:solidFill>
                <a:latin typeface="Georgia"/>
                <a:cs typeface="Georgia"/>
              </a:rPr>
              <a:t>▫	</a:t>
            </a:r>
            <a:r>
              <a:rPr sz="1800" spc="-5" dirty="0">
                <a:solidFill>
                  <a:srgbClr val="009DD9"/>
                </a:solidFill>
                <a:latin typeface="Georgia"/>
                <a:cs typeface="Georgia"/>
              </a:rPr>
              <a:t>BIOS</a:t>
            </a:r>
            <a:r>
              <a:rPr sz="1800" spc="-10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9DD9"/>
                </a:solidFill>
                <a:latin typeface="Georgia"/>
                <a:cs typeface="Georgia"/>
              </a:rPr>
              <a:t>(Temel</a:t>
            </a:r>
            <a:r>
              <a:rPr sz="1800" spc="-10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9DD9"/>
                </a:solidFill>
                <a:latin typeface="Georgia"/>
                <a:cs typeface="Georgia"/>
              </a:rPr>
              <a:t>Giriş/Çıkış</a:t>
            </a:r>
            <a:r>
              <a:rPr sz="1800" spc="-25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9DD9"/>
                </a:solidFill>
                <a:latin typeface="Georgia"/>
                <a:cs typeface="Georgia"/>
              </a:rPr>
              <a:t>Sistemi)</a:t>
            </a:r>
            <a:r>
              <a:rPr sz="1800" spc="-10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9DD9"/>
                </a:solidFill>
                <a:latin typeface="Georgia"/>
                <a:cs typeface="Georgia"/>
              </a:rPr>
              <a:t>yongası,</a:t>
            </a:r>
            <a:endParaRPr sz="18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61340" algn="l"/>
              </a:tabLst>
            </a:pPr>
            <a:r>
              <a:rPr sz="1800" dirty="0">
                <a:solidFill>
                  <a:srgbClr val="009DD9"/>
                </a:solidFill>
                <a:latin typeface="Georgia"/>
                <a:cs typeface="Georgia"/>
              </a:rPr>
              <a:t>▫	</a:t>
            </a:r>
            <a:r>
              <a:rPr sz="1800" spc="-5" dirty="0">
                <a:solidFill>
                  <a:srgbClr val="009DD9"/>
                </a:solidFill>
                <a:latin typeface="Georgia"/>
                <a:cs typeface="Georgia"/>
              </a:rPr>
              <a:t>Yonga</a:t>
            </a:r>
            <a:r>
              <a:rPr sz="1800" spc="-15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9DD9"/>
                </a:solidFill>
                <a:latin typeface="Georgia"/>
                <a:cs typeface="Georgia"/>
              </a:rPr>
              <a:t>kümesi</a:t>
            </a:r>
            <a:r>
              <a:rPr sz="1800" spc="-20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9DD9"/>
                </a:solidFill>
                <a:latin typeface="Georgia"/>
                <a:cs typeface="Georgia"/>
              </a:rPr>
              <a:t>(chipset)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72388"/>
            <a:ext cx="5979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spc="-5" dirty="0">
                <a:latin typeface="Georgia"/>
                <a:cs typeface="Georgia"/>
              </a:rPr>
              <a:t>Bilgisayar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Sistemi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Ünitesi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–</a:t>
            </a:r>
            <a:r>
              <a:rPr sz="2400" b="1" spc="-5" dirty="0">
                <a:latin typeface="Georgia"/>
                <a:cs typeface="Georgia"/>
              </a:rPr>
              <a:t> Anakart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495" y="1484375"/>
            <a:ext cx="8124444" cy="5239512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72388"/>
            <a:ext cx="5979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spc="-5" dirty="0">
                <a:latin typeface="Georgia"/>
                <a:cs typeface="Georgia"/>
              </a:rPr>
              <a:t>Bilgisayar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Sistemi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Ünitesi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–</a:t>
            </a:r>
            <a:r>
              <a:rPr sz="2400" b="1" spc="-5" dirty="0">
                <a:latin typeface="Georgia"/>
                <a:cs typeface="Georgia"/>
              </a:rPr>
              <a:t> Anakart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868" y="1557526"/>
            <a:ext cx="8171688" cy="5248656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72388"/>
            <a:ext cx="5979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spc="-5" dirty="0">
                <a:latin typeface="Georgia"/>
                <a:cs typeface="Georgia"/>
              </a:rPr>
              <a:t>Bilgisayar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Sistemi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Ünitesi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–</a:t>
            </a:r>
            <a:r>
              <a:rPr sz="2400" b="1" spc="-5" dirty="0">
                <a:latin typeface="Georgia"/>
                <a:cs typeface="Georgia"/>
              </a:rPr>
              <a:t> Anakart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84276" y="1700384"/>
            <a:ext cx="7658100" cy="5002530"/>
            <a:chOff x="684276" y="1700384"/>
            <a:chExt cx="7658100" cy="500253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4276" y="1700384"/>
              <a:ext cx="7543800" cy="275237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7376" y="4293107"/>
              <a:ext cx="5715000" cy="24094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26759"/>
            <a:ext cx="7817484" cy="321945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459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spc="-5" dirty="0">
                <a:latin typeface="Georgia"/>
                <a:cs typeface="Georgia"/>
              </a:rPr>
              <a:t>Bilgisayar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Sistemi </a:t>
            </a:r>
            <a:r>
              <a:rPr sz="2400" b="1" dirty="0">
                <a:latin typeface="Georgia"/>
                <a:cs typeface="Georgia"/>
              </a:rPr>
              <a:t>Ünitesi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–</a:t>
            </a:r>
            <a:r>
              <a:rPr sz="2400" b="1" spc="-5" dirty="0">
                <a:latin typeface="Georgia"/>
                <a:cs typeface="Georgia"/>
              </a:rPr>
              <a:t> Anakart</a:t>
            </a:r>
            <a:endParaRPr sz="24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latin typeface="Georgia"/>
                <a:cs typeface="Georgia"/>
              </a:rPr>
              <a:t>İşlemci </a:t>
            </a:r>
            <a:r>
              <a:rPr sz="2000" spc="-5" dirty="0">
                <a:latin typeface="Georgia"/>
                <a:cs typeface="Georgia"/>
              </a:rPr>
              <a:t>yuvası, yonga seti (chipset), </a:t>
            </a:r>
            <a:r>
              <a:rPr sz="2000" dirty="0">
                <a:latin typeface="Georgia"/>
                <a:cs typeface="Georgia"/>
              </a:rPr>
              <a:t>RAM bellek </a:t>
            </a:r>
            <a:r>
              <a:rPr sz="2000" spc="-5" dirty="0">
                <a:latin typeface="Georgia"/>
                <a:cs typeface="Georgia"/>
              </a:rPr>
              <a:t>yuvaları, BIOS </a:t>
            </a:r>
            <a:r>
              <a:rPr sz="2000" dirty="0">
                <a:latin typeface="Georgia"/>
                <a:cs typeface="Georgia"/>
              </a:rPr>
              <a:t>(Basic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Input/Output System;Temel Girdi </a:t>
            </a:r>
            <a:r>
              <a:rPr sz="2000" dirty="0">
                <a:latin typeface="Georgia"/>
                <a:cs typeface="Georgia"/>
              </a:rPr>
              <a:t>/ </a:t>
            </a:r>
            <a:r>
              <a:rPr sz="2000" spc="-5" dirty="0">
                <a:latin typeface="Georgia"/>
                <a:cs typeface="Georgia"/>
              </a:rPr>
              <a:t>Çıktı Sistemi) </a:t>
            </a:r>
            <a:r>
              <a:rPr sz="2000" dirty="0">
                <a:latin typeface="Georgia"/>
                <a:cs typeface="Georgia"/>
              </a:rPr>
              <a:t>, </a:t>
            </a:r>
            <a:r>
              <a:rPr sz="2000" spc="-5" dirty="0">
                <a:latin typeface="Georgia"/>
                <a:cs typeface="Georgia"/>
              </a:rPr>
              <a:t>giriş </a:t>
            </a:r>
            <a:r>
              <a:rPr sz="2000" dirty="0">
                <a:latin typeface="Georgia"/>
                <a:cs typeface="Georgia"/>
              </a:rPr>
              <a:t>ve </a:t>
            </a:r>
            <a:r>
              <a:rPr sz="2000" spc="-5" dirty="0">
                <a:latin typeface="Georgia"/>
                <a:cs typeface="Georgia"/>
              </a:rPr>
              <a:t>çıkış 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kapıları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(portlar),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BIOS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pili,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klavye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 </a:t>
            </a:r>
            <a:r>
              <a:rPr sz="2000" spc="-5" dirty="0">
                <a:latin typeface="Georgia"/>
                <a:cs typeface="Georgia"/>
              </a:rPr>
              <a:t>fare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kontrol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entegreleri,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sabit </a:t>
            </a:r>
            <a:r>
              <a:rPr sz="2000" dirty="0">
                <a:latin typeface="Georgia"/>
                <a:cs typeface="Georgia"/>
              </a:rPr>
              <a:t> (hard) </a:t>
            </a:r>
            <a:r>
              <a:rPr sz="2000" spc="-5" dirty="0">
                <a:latin typeface="Georgia"/>
                <a:cs typeface="Georgia"/>
              </a:rPr>
              <a:t>disk,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disket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CD/DVD-ROM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sürücü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kontrol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entegreleri 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anakart</a:t>
            </a:r>
            <a:r>
              <a:rPr sz="2000" spc="4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üzerinde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yer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alır.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Ekran</a:t>
            </a:r>
            <a:r>
              <a:rPr sz="2000" spc="4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kartı,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ses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kartı,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ağ</a:t>
            </a:r>
            <a:r>
              <a:rPr sz="2000" spc="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arayüz</a:t>
            </a:r>
            <a:r>
              <a:rPr sz="2000" spc="4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kartı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ise 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slot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veya </a:t>
            </a:r>
            <a:r>
              <a:rPr sz="2000" spc="-5" dirty="0">
                <a:latin typeface="Georgia"/>
                <a:cs typeface="Georgia"/>
              </a:rPr>
              <a:t>soket </a:t>
            </a:r>
            <a:r>
              <a:rPr sz="2000" dirty="0">
                <a:latin typeface="Georgia"/>
                <a:cs typeface="Georgia"/>
              </a:rPr>
              <a:t>denilen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anakart</a:t>
            </a:r>
            <a:r>
              <a:rPr sz="2000" spc="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genişleme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yuvalarına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takılırlar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. Yeni 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sistemlerin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çoğunda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ekran,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ses</a:t>
            </a:r>
            <a:r>
              <a:rPr sz="2000" dirty="0">
                <a:latin typeface="Georgia"/>
                <a:cs typeface="Georgia"/>
              </a:rPr>
              <a:t> ve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ağ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arayüz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kartı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anakart</a:t>
            </a:r>
            <a:r>
              <a:rPr sz="2000" spc="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ile 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tümleşik/dahili </a:t>
            </a:r>
            <a:r>
              <a:rPr sz="2000" dirty="0">
                <a:latin typeface="Georgia"/>
                <a:cs typeface="Georgia"/>
              </a:rPr>
              <a:t>(onboard)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olabilmektedir.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Anakart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üzerinde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yer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alan 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temel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bileşenler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şöyledir: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06083" y="4483577"/>
            <a:ext cx="4010674" cy="2123739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29083"/>
            <a:ext cx="7851775" cy="577024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440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dirty="0">
                <a:latin typeface="Georgia"/>
                <a:cs typeface="Georgia"/>
              </a:rPr>
              <a:t>Anakartın</a:t>
            </a:r>
            <a:r>
              <a:rPr sz="2400" b="1" spc="-7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Bileşenleri</a:t>
            </a:r>
            <a:endParaRPr sz="2400">
              <a:latin typeface="Georgia"/>
              <a:cs typeface="Georgia"/>
            </a:endParaRPr>
          </a:p>
          <a:p>
            <a:pPr marL="564515" lvl="1" indent="-250825">
              <a:lnSpc>
                <a:spcPct val="100000"/>
              </a:lnSpc>
              <a:spcBef>
                <a:spcPts val="305"/>
              </a:spcBef>
              <a:buSzPct val="95454"/>
              <a:buFont typeface="Wingdings"/>
              <a:buChar char=""/>
              <a:tabLst>
                <a:tab pos="565150" algn="l"/>
              </a:tabLst>
            </a:pPr>
            <a:r>
              <a:rPr sz="2200" b="1" spc="-10" dirty="0">
                <a:solidFill>
                  <a:srgbClr val="009DD9"/>
                </a:solidFill>
                <a:latin typeface="Georgia"/>
                <a:cs typeface="Georgia"/>
              </a:rPr>
              <a:t>Chipset</a:t>
            </a:r>
            <a:r>
              <a:rPr sz="2200" b="1" spc="5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(Yonga</a:t>
            </a:r>
            <a:r>
              <a:rPr sz="2200" b="1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Seti)</a:t>
            </a:r>
            <a:endParaRPr sz="2200">
              <a:latin typeface="Georgia"/>
              <a:cs typeface="Georgia"/>
            </a:endParaRPr>
          </a:p>
          <a:p>
            <a:pPr marL="268605" marR="24130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latin typeface="Georgia"/>
                <a:cs typeface="Georgia"/>
              </a:rPr>
              <a:t>Bir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yonga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seti;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anakart</a:t>
            </a:r>
            <a:r>
              <a:rPr sz="2000" spc="3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üzerindeki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bilgi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akış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trafiğini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denetler.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Bir 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anakart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üzerinde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birden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çok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yonga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seti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mevcuttur.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Ancak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anakartın </a:t>
            </a:r>
            <a:r>
              <a:rPr sz="2000" spc="-46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üzerinde bulundukları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bölgelere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iki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adet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yönetici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yonga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vardır.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</a:pPr>
            <a:r>
              <a:rPr sz="2000" spc="-5" dirty="0">
                <a:latin typeface="Georgia"/>
                <a:cs typeface="Georgia"/>
              </a:rPr>
              <a:t>Bunlar;</a:t>
            </a:r>
            <a:endParaRPr sz="2000">
              <a:latin typeface="Georgia"/>
              <a:cs typeface="Georgia"/>
            </a:endParaRPr>
          </a:p>
          <a:p>
            <a:pPr marL="508000" indent="-240029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508634" algn="l"/>
              </a:tabLst>
            </a:pPr>
            <a:r>
              <a:rPr sz="2000" spc="-5" dirty="0">
                <a:latin typeface="Georgia"/>
                <a:cs typeface="Georgia"/>
              </a:rPr>
              <a:t>Kuzey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köprüsü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(North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Bridge)</a:t>
            </a:r>
            <a:endParaRPr sz="2000">
              <a:latin typeface="Georgia"/>
              <a:cs typeface="Georgia"/>
            </a:endParaRPr>
          </a:p>
          <a:p>
            <a:pPr marL="539750" indent="-27178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540385" algn="l"/>
              </a:tabLst>
            </a:pPr>
            <a:r>
              <a:rPr sz="2000" spc="-5" dirty="0">
                <a:latin typeface="Georgia"/>
                <a:cs typeface="Georgia"/>
              </a:rPr>
              <a:t>Güney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köprüsü </a:t>
            </a:r>
            <a:r>
              <a:rPr sz="2000" dirty="0">
                <a:latin typeface="Georgia"/>
                <a:cs typeface="Georgia"/>
              </a:rPr>
              <a:t>(South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Bridge)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300">
              <a:latin typeface="Georgia"/>
              <a:cs typeface="Georgia"/>
            </a:endParaRPr>
          </a:p>
          <a:p>
            <a:pPr marL="268605" marR="5080" algn="just">
              <a:lnSpc>
                <a:spcPct val="100000"/>
              </a:lnSpc>
              <a:spcBef>
                <a:spcPts val="1350"/>
              </a:spcBef>
              <a:buAutoNum type="arabicPeriod"/>
              <a:tabLst>
                <a:tab pos="508634" algn="l"/>
              </a:tabLst>
            </a:pPr>
            <a:r>
              <a:rPr sz="2000" spc="-5" dirty="0">
                <a:latin typeface="Georgia"/>
                <a:cs typeface="Georgia"/>
              </a:rPr>
              <a:t>Kuzey köprüsü </a:t>
            </a:r>
            <a:r>
              <a:rPr sz="2000" dirty="0">
                <a:latin typeface="Georgia"/>
                <a:cs typeface="Georgia"/>
              </a:rPr>
              <a:t>(North Bridge), RAM'e ve </a:t>
            </a:r>
            <a:r>
              <a:rPr sz="2000" spc="-5" dirty="0">
                <a:latin typeface="Georgia"/>
                <a:cs typeface="Georgia"/>
              </a:rPr>
              <a:t>ekran kartına erişimi </a:t>
            </a:r>
            <a:r>
              <a:rPr sz="2000" dirty="0">
                <a:latin typeface="Georgia"/>
                <a:cs typeface="Georgia"/>
              </a:rPr>
              <a:t>ve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CPU'nun bu </a:t>
            </a:r>
            <a:r>
              <a:rPr sz="2000" dirty="0">
                <a:latin typeface="Georgia"/>
                <a:cs typeface="Georgia"/>
              </a:rPr>
              <a:t>bileşenlerle </a:t>
            </a:r>
            <a:r>
              <a:rPr sz="2000" spc="-5" dirty="0">
                <a:latin typeface="Georgia"/>
                <a:cs typeface="Georgia"/>
              </a:rPr>
              <a:t>iletişim </a:t>
            </a:r>
            <a:r>
              <a:rPr sz="2000" dirty="0">
                <a:latin typeface="Georgia"/>
                <a:cs typeface="Georgia"/>
              </a:rPr>
              <a:t>kurabildiği </a:t>
            </a:r>
            <a:r>
              <a:rPr sz="2000" spc="-5" dirty="0">
                <a:latin typeface="Georgia"/>
                <a:cs typeface="Georgia"/>
              </a:rPr>
              <a:t>hızları </a:t>
            </a:r>
            <a:r>
              <a:rPr sz="2000" dirty="0">
                <a:latin typeface="Georgia"/>
                <a:cs typeface="Georgia"/>
              </a:rPr>
              <a:t>denetler. </a:t>
            </a:r>
            <a:r>
              <a:rPr sz="2000" spc="-5" dirty="0">
                <a:latin typeface="Georgia"/>
                <a:cs typeface="Georgia"/>
              </a:rPr>
              <a:t>Ekran 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kartı,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bazen Northbridge'e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tümleşik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olur.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Georgia"/>
              <a:buAutoNum type="arabicPeriod"/>
            </a:pPr>
            <a:endParaRPr sz="2600">
              <a:latin typeface="Georgia"/>
              <a:cs typeface="Georgia"/>
            </a:endParaRPr>
          </a:p>
          <a:p>
            <a:pPr marL="268605" marR="428625">
              <a:lnSpc>
                <a:spcPct val="100000"/>
              </a:lnSpc>
              <a:buAutoNum type="arabicPeriod"/>
              <a:tabLst>
                <a:tab pos="540385" algn="l"/>
              </a:tabLst>
            </a:pPr>
            <a:r>
              <a:rPr sz="2000" spc="-5" dirty="0">
                <a:latin typeface="Georgia"/>
                <a:cs typeface="Georgia"/>
              </a:rPr>
              <a:t>Güney köprüsü </a:t>
            </a:r>
            <a:r>
              <a:rPr sz="2000" dirty="0">
                <a:latin typeface="Georgia"/>
                <a:cs typeface="Georgia"/>
              </a:rPr>
              <a:t>(South Bridge) ise </a:t>
            </a:r>
            <a:r>
              <a:rPr sz="2000" spc="-5" dirty="0">
                <a:latin typeface="Georgia"/>
                <a:cs typeface="Georgia"/>
              </a:rPr>
              <a:t>çoğu zaman CPU'nun sabit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disklerle,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ses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kartıyla,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USB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(Evrensel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Seri </a:t>
            </a:r>
            <a:r>
              <a:rPr sz="2000" dirty="0">
                <a:latin typeface="Georgia"/>
                <a:cs typeface="Georgia"/>
              </a:rPr>
              <a:t>Veriyolu)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bağlantı 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noktalarıyla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 </a:t>
            </a:r>
            <a:r>
              <a:rPr sz="2000" spc="-5" dirty="0">
                <a:latin typeface="Georgia"/>
                <a:cs typeface="Georgia"/>
              </a:rPr>
              <a:t>diğer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giriş/çıkış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bağlantı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noktalarıyla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iletişim </a:t>
            </a:r>
            <a:r>
              <a:rPr sz="2000" dirty="0">
                <a:latin typeface="Georgia"/>
                <a:cs typeface="Georgia"/>
              </a:rPr>
              <a:t> kurmasına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olanak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verir.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29083"/>
            <a:ext cx="3670300" cy="80899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440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dirty="0">
                <a:latin typeface="Georgia"/>
                <a:cs typeface="Georgia"/>
              </a:rPr>
              <a:t>Anakartın</a:t>
            </a:r>
            <a:r>
              <a:rPr sz="2400" b="1" spc="-105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Bileşenleri</a:t>
            </a:r>
            <a:endParaRPr sz="2400">
              <a:latin typeface="Georgia"/>
              <a:cs typeface="Georgia"/>
            </a:endParaRPr>
          </a:p>
          <a:p>
            <a:pPr marL="564515" lvl="1" indent="-250825">
              <a:lnSpc>
                <a:spcPct val="100000"/>
              </a:lnSpc>
              <a:spcBef>
                <a:spcPts val="305"/>
              </a:spcBef>
              <a:buSzPct val="95454"/>
              <a:buFont typeface="Wingdings"/>
              <a:buChar char=""/>
              <a:tabLst>
                <a:tab pos="565150" algn="l"/>
              </a:tabLst>
            </a:pPr>
            <a:r>
              <a:rPr sz="2200" b="1" spc="-10" dirty="0">
                <a:solidFill>
                  <a:srgbClr val="009DD9"/>
                </a:solidFill>
                <a:latin typeface="Georgia"/>
                <a:cs typeface="Georgia"/>
              </a:rPr>
              <a:t>Chipset</a:t>
            </a:r>
            <a:r>
              <a:rPr sz="2200" b="1" spc="5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(Yonga</a:t>
            </a:r>
            <a:r>
              <a:rPr sz="2200" b="1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Seti)</a:t>
            </a:r>
            <a:endParaRPr sz="22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8408" y="1700783"/>
            <a:ext cx="4000499" cy="48097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831" y="2060448"/>
            <a:ext cx="4477512" cy="338480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34339" y="5687364"/>
            <a:ext cx="31153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Georgia"/>
                <a:cs typeface="Georgia"/>
              </a:rPr>
              <a:t>Kuzey köprüsü (North</a:t>
            </a:r>
            <a:r>
              <a:rPr sz="1800" spc="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Georgia"/>
                <a:cs typeface="Georgia"/>
              </a:rPr>
              <a:t>Bridge)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54A839"/>
                </a:solidFill>
                <a:latin typeface="Georgia"/>
                <a:cs typeface="Georgia"/>
              </a:rPr>
              <a:t>Güney</a:t>
            </a:r>
            <a:r>
              <a:rPr sz="1800" spc="-10" dirty="0">
                <a:solidFill>
                  <a:srgbClr val="54A839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54A839"/>
                </a:solidFill>
                <a:latin typeface="Georgia"/>
                <a:cs typeface="Georgia"/>
              </a:rPr>
              <a:t>köprüsü</a:t>
            </a:r>
            <a:r>
              <a:rPr sz="1800" dirty="0">
                <a:solidFill>
                  <a:srgbClr val="54A839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54A839"/>
                </a:solidFill>
                <a:latin typeface="Georgia"/>
                <a:cs typeface="Georgia"/>
              </a:rPr>
              <a:t>(South</a:t>
            </a:r>
            <a:r>
              <a:rPr sz="1800" spc="5" dirty="0">
                <a:solidFill>
                  <a:srgbClr val="54A839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54A839"/>
                </a:solidFill>
                <a:latin typeface="Georgia"/>
                <a:cs typeface="Georgia"/>
              </a:rPr>
              <a:t>Bridge)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754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Bilgisayarın</a:t>
            </a:r>
            <a:r>
              <a:rPr spc="-95" dirty="0"/>
              <a:t> </a:t>
            </a:r>
            <a:r>
              <a:rPr spc="-65" dirty="0"/>
              <a:t>Tarihçesi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034288"/>
            <a:ext cx="7603998" cy="266255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84480" indent="-272415" algn="just">
              <a:lnSpc>
                <a:spcPct val="100000"/>
              </a:lnSpc>
              <a:spcBef>
                <a:spcPts val="400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dirty="0">
                <a:latin typeface="Georgia"/>
                <a:cs typeface="Georgia"/>
              </a:rPr>
              <a:t>Leibniz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Çarkı</a:t>
            </a:r>
            <a:endParaRPr sz="2400" dirty="0">
              <a:latin typeface="Georgia"/>
              <a:cs typeface="Georgia"/>
            </a:endParaRPr>
          </a:p>
          <a:p>
            <a:pPr marL="268605" marR="5080" algn="just">
              <a:lnSpc>
                <a:spcPct val="100000"/>
              </a:lnSpc>
              <a:spcBef>
                <a:spcPts val="300"/>
              </a:spcBef>
            </a:pPr>
            <a:r>
              <a:rPr sz="2400" dirty="0">
                <a:latin typeface="Georgia"/>
                <a:cs typeface="Georgia"/>
              </a:rPr>
              <a:t>Alman matematikçisi </a:t>
            </a:r>
            <a:r>
              <a:rPr sz="2400" spc="-5" dirty="0">
                <a:latin typeface="Georgia"/>
                <a:cs typeface="Georgia"/>
              </a:rPr>
              <a:t>olan Gottfried </a:t>
            </a:r>
            <a:r>
              <a:rPr sz="2400" dirty="0">
                <a:latin typeface="Georgia"/>
                <a:cs typeface="Georgia"/>
              </a:rPr>
              <a:t>Wilhelm Leibniz, </a:t>
            </a:r>
            <a:r>
              <a:rPr sz="2400" spc="-56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Pascal’ın 1642 </a:t>
            </a:r>
            <a:r>
              <a:rPr sz="2400" spc="-5" dirty="0">
                <a:latin typeface="Georgia"/>
                <a:cs typeface="Georgia"/>
              </a:rPr>
              <a:t>yılında hazırladığı hesaplayıcının 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fonksiyonlarını </a:t>
            </a:r>
            <a:r>
              <a:rPr sz="2400" dirty="0">
                <a:latin typeface="Georgia"/>
                <a:cs typeface="Georgia"/>
              </a:rPr>
              <a:t>daha </a:t>
            </a:r>
            <a:r>
              <a:rPr sz="2400" spc="-5" dirty="0">
                <a:latin typeface="Georgia"/>
                <a:cs typeface="Georgia"/>
              </a:rPr>
              <a:t>da </a:t>
            </a:r>
            <a:r>
              <a:rPr sz="2400" dirty="0">
                <a:latin typeface="Georgia"/>
                <a:cs typeface="Georgia"/>
              </a:rPr>
              <a:t>arttırarak 1671 </a:t>
            </a:r>
            <a:r>
              <a:rPr sz="2400" spc="-5" dirty="0">
                <a:latin typeface="Georgia"/>
                <a:cs typeface="Georgia"/>
              </a:rPr>
              <a:t>yılında Leibniz </a:t>
            </a:r>
            <a:r>
              <a:rPr sz="2400" spc="-56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Çarkı </a:t>
            </a:r>
            <a:r>
              <a:rPr sz="2400" dirty="0">
                <a:latin typeface="Georgia"/>
                <a:cs typeface="Georgia"/>
              </a:rPr>
              <a:t>adlı aygıtı icat </a:t>
            </a:r>
            <a:r>
              <a:rPr sz="2400" spc="-5" dirty="0">
                <a:latin typeface="Georgia"/>
                <a:cs typeface="Georgia"/>
              </a:rPr>
              <a:t>etti. </a:t>
            </a:r>
            <a:r>
              <a:rPr sz="2400" dirty="0">
                <a:latin typeface="Georgia"/>
                <a:cs typeface="Georgia"/>
              </a:rPr>
              <a:t>Bu aygıt; </a:t>
            </a:r>
            <a:r>
              <a:rPr sz="2400" spc="-5" dirty="0">
                <a:latin typeface="Georgia"/>
                <a:cs typeface="Georgia"/>
              </a:rPr>
              <a:t>toplama </a:t>
            </a:r>
            <a:r>
              <a:rPr sz="2400" dirty="0">
                <a:latin typeface="Georgia"/>
                <a:cs typeface="Georgia"/>
              </a:rPr>
              <a:t>ve çıkarma </a:t>
            </a:r>
            <a:r>
              <a:rPr sz="2400" spc="-56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işlemlerinin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yani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sıra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bölme,</a:t>
            </a:r>
            <a:r>
              <a:rPr sz="2400" spc="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çarpma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ve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karekök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alma 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işlemlerini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de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yapabiliyordu.</a:t>
            </a:r>
            <a:endParaRPr sz="2400" dirty="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6400" y="3713789"/>
            <a:ext cx="2880360" cy="2633472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E694A615-D002-4D7F-4688-96E580833E7F}"/>
              </a:ext>
            </a:extLst>
          </p:cNvPr>
          <p:cNvSpPr txBox="1"/>
          <p:nvPr/>
        </p:nvSpPr>
        <p:spPr>
          <a:xfrm>
            <a:off x="595086" y="4384194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0" i="0" dirty="0">
                <a:solidFill>
                  <a:srgbClr val="0F0F0F"/>
                </a:solidFill>
                <a:effectLst/>
                <a:latin typeface="Source Sans Pro" panose="020B0503030403020204" pitchFamily="34" charset="0"/>
              </a:rPr>
              <a:t>Eğer bir şey öğrenebileceksem en kötü düşmanımı dinlemek için yirmi mil yürürüm.</a:t>
            </a:r>
          </a:p>
          <a:p>
            <a:r>
              <a:rPr lang="tr-TR" sz="1800" b="1" dirty="0">
                <a:latin typeface="Georgia"/>
                <a:cs typeface="Georgia"/>
              </a:rPr>
              <a:t>Wilhelm Leibniz</a:t>
            </a:r>
            <a:endParaRPr lang="tr-T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88925" indent="-272415">
              <a:lnSpc>
                <a:spcPct val="100000"/>
              </a:lnSpc>
              <a:spcBef>
                <a:spcPts val="440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90195" algn="l"/>
              </a:tabLst>
            </a:pPr>
            <a:r>
              <a:rPr dirty="0"/>
              <a:t>Anakartın</a:t>
            </a:r>
            <a:r>
              <a:rPr spc="-70" dirty="0"/>
              <a:t> </a:t>
            </a:r>
            <a:r>
              <a:rPr spc="-5" dirty="0"/>
              <a:t>Bileşenleri</a:t>
            </a:r>
          </a:p>
          <a:p>
            <a:pPr marL="568960" lvl="1" indent="-250825">
              <a:lnSpc>
                <a:spcPct val="100000"/>
              </a:lnSpc>
              <a:spcBef>
                <a:spcPts val="305"/>
              </a:spcBef>
              <a:buSzPct val="95454"/>
              <a:buFont typeface="Wingdings"/>
              <a:buChar char=""/>
              <a:tabLst>
                <a:tab pos="570230" algn="l"/>
              </a:tabLst>
            </a:pP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Bus</a:t>
            </a:r>
            <a:r>
              <a:rPr sz="2200" b="1" spc="-25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(Veri yolları)</a:t>
            </a:r>
            <a:endParaRPr sz="2200">
              <a:latin typeface="Georgia"/>
              <a:cs typeface="Georgia"/>
            </a:endParaRPr>
          </a:p>
          <a:p>
            <a:pPr marL="273050" marR="60325" indent="62230">
              <a:lnSpc>
                <a:spcPct val="100000"/>
              </a:lnSpc>
              <a:spcBef>
                <a:spcPts val="300"/>
              </a:spcBef>
            </a:pPr>
            <a:r>
              <a:rPr sz="2000" b="0" dirty="0">
                <a:latin typeface="Georgia"/>
                <a:cs typeface="Georgia"/>
              </a:rPr>
              <a:t>Bir veri </a:t>
            </a:r>
            <a:r>
              <a:rPr sz="2000" b="0" spc="-5" dirty="0">
                <a:latin typeface="Georgia"/>
                <a:cs typeface="Georgia"/>
              </a:rPr>
              <a:t>yolu; </a:t>
            </a:r>
            <a:r>
              <a:rPr sz="2000" b="0" dirty="0">
                <a:latin typeface="Georgia"/>
                <a:cs typeface="Georgia"/>
              </a:rPr>
              <a:t>işlemci, ana bellek ve çevre </a:t>
            </a:r>
            <a:r>
              <a:rPr sz="2000" b="0" spc="-5" dirty="0">
                <a:latin typeface="Georgia"/>
                <a:cs typeface="Georgia"/>
              </a:rPr>
              <a:t>birimleri arasında </a:t>
            </a:r>
            <a:r>
              <a:rPr sz="2000" b="0" dirty="0">
                <a:latin typeface="Georgia"/>
                <a:cs typeface="Georgia"/>
              </a:rPr>
              <a:t> </a:t>
            </a:r>
            <a:r>
              <a:rPr sz="2000" b="0" spc="-5" dirty="0">
                <a:latin typeface="Georgia"/>
                <a:cs typeface="Georgia"/>
              </a:rPr>
              <a:t>karşılıklı</a:t>
            </a:r>
            <a:r>
              <a:rPr sz="2000" b="0" spc="25" dirty="0">
                <a:latin typeface="Georgia"/>
                <a:cs typeface="Georgia"/>
              </a:rPr>
              <a:t> </a:t>
            </a:r>
            <a:r>
              <a:rPr sz="2000" b="0" spc="-5" dirty="0">
                <a:latin typeface="Georgia"/>
                <a:cs typeface="Georgia"/>
              </a:rPr>
              <a:t>olarak</a:t>
            </a:r>
            <a:r>
              <a:rPr sz="2000" b="0" spc="30" dirty="0">
                <a:latin typeface="Georgia"/>
                <a:cs typeface="Georgia"/>
              </a:rPr>
              <a:t> </a:t>
            </a:r>
            <a:r>
              <a:rPr sz="2000" b="0" dirty="0">
                <a:latin typeface="Georgia"/>
                <a:cs typeface="Georgia"/>
              </a:rPr>
              <a:t>verinin</a:t>
            </a:r>
            <a:r>
              <a:rPr sz="2000" b="0" spc="-5" dirty="0">
                <a:latin typeface="Georgia"/>
                <a:cs typeface="Georgia"/>
              </a:rPr>
              <a:t> taşındığı</a:t>
            </a:r>
            <a:r>
              <a:rPr sz="2000" b="0" spc="10" dirty="0">
                <a:latin typeface="Georgia"/>
                <a:cs typeface="Georgia"/>
              </a:rPr>
              <a:t> </a:t>
            </a:r>
            <a:r>
              <a:rPr sz="2000" b="0" spc="-5" dirty="0">
                <a:latin typeface="Georgia"/>
                <a:cs typeface="Georgia"/>
              </a:rPr>
              <a:t>yoldur.</a:t>
            </a:r>
            <a:r>
              <a:rPr sz="2000" b="0" dirty="0">
                <a:latin typeface="Georgia"/>
                <a:cs typeface="Georgia"/>
              </a:rPr>
              <a:t> Veri</a:t>
            </a:r>
            <a:r>
              <a:rPr sz="2000" b="0" spc="15" dirty="0">
                <a:latin typeface="Georgia"/>
                <a:cs typeface="Georgia"/>
              </a:rPr>
              <a:t> </a:t>
            </a:r>
            <a:r>
              <a:rPr sz="2000" b="0" spc="-5" dirty="0">
                <a:latin typeface="Georgia"/>
                <a:cs typeface="Georgia"/>
              </a:rPr>
              <a:t>yollarının</a:t>
            </a:r>
            <a:r>
              <a:rPr sz="2000" b="0" spc="25" dirty="0">
                <a:latin typeface="Georgia"/>
                <a:cs typeface="Georgia"/>
              </a:rPr>
              <a:t> </a:t>
            </a:r>
            <a:r>
              <a:rPr sz="2000" b="0" dirty="0">
                <a:latin typeface="Georgia"/>
                <a:cs typeface="Georgia"/>
              </a:rPr>
              <a:t>genişliği</a:t>
            </a:r>
            <a:r>
              <a:rPr sz="2000" b="0" spc="-10" dirty="0">
                <a:latin typeface="Georgia"/>
                <a:cs typeface="Georgia"/>
              </a:rPr>
              <a:t> </a:t>
            </a:r>
            <a:r>
              <a:rPr sz="2000" b="0" dirty="0">
                <a:latin typeface="Georgia"/>
                <a:cs typeface="Georgia"/>
              </a:rPr>
              <a:t>ve </a:t>
            </a:r>
            <a:r>
              <a:rPr sz="2000" b="0" spc="-470" dirty="0">
                <a:latin typeface="Georgia"/>
                <a:cs typeface="Georgia"/>
              </a:rPr>
              <a:t> </a:t>
            </a:r>
            <a:r>
              <a:rPr sz="2000" b="0" dirty="0">
                <a:latin typeface="Georgia"/>
                <a:cs typeface="Georgia"/>
              </a:rPr>
              <a:t>veri</a:t>
            </a:r>
            <a:r>
              <a:rPr sz="2000" b="0" spc="-10" dirty="0">
                <a:latin typeface="Georgia"/>
                <a:cs typeface="Georgia"/>
              </a:rPr>
              <a:t> </a:t>
            </a:r>
            <a:r>
              <a:rPr sz="2000" b="0" dirty="0">
                <a:latin typeface="Georgia"/>
                <a:cs typeface="Georgia"/>
              </a:rPr>
              <a:t>transfer</a:t>
            </a:r>
            <a:r>
              <a:rPr sz="2000" b="0" spc="5" dirty="0">
                <a:latin typeface="Georgia"/>
                <a:cs typeface="Georgia"/>
              </a:rPr>
              <a:t> </a:t>
            </a:r>
            <a:r>
              <a:rPr sz="2000" b="0" spc="-5" dirty="0">
                <a:latin typeface="Georgia"/>
                <a:cs typeface="Georgia"/>
              </a:rPr>
              <a:t>hızı,</a:t>
            </a:r>
            <a:r>
              <a:rPr sz="2000" b="0" dirty="0">
                <a:latin typeface="Georgia"/>
                <a:cs typeface="Georgia"/>
              </a:rPr>
              <a:t> bilgisayarın</a:t>
            </a:r>
            <a:r>
              <a:rPr sz="2000" b="0" spc="15" dirty="0">
                <a:latin typeface="Georgia"/>
                <a:cs typeface="Georgia"/>
              </a:rPr>
              <a:t> </a:t>
            </a:r>
            <a:r>
              <a:rPr sz="2000" b="0" spc="-5" dirty="0">
                <a:latin typeface="Georgia"/>
                <a:cs typeface="Georgia"/>
              </a:rPr>
              <a:t>hızını</a:t>
            </a:r>
            <a:r>
              <a:rPr sz="2000" b="0" spc="5" dirty="0">
                <a:latin typeface="Georgia"/>
                <a:cs typeface="Georgia"/>
              </a:rPr>
              <a:t> </a:t>
            </a:r>
            <a:r>
              <a:rPr sz="2000" b="0" spc="-5" dirty="0">
                <a:latin typeface="Georgia"/>
                <a:cs typeface="Georgia"/>
              </a:rPr>
              <a:t>etkileyen </a:t>
            </a:r>
            <a:r>
              <a:rPr sz="2000" b="0" dirty="0">
                <a:latin typeface="Georgia"/>
                <a:cs typeface="Georgia"/>
              </a:rPr>
              <a:t>önemli</a:t>
            </a:r>
            <a:r>
              <a:rPr sz="2000" b="0" spc="-10" dirty="0">
                <a:latin typeface="Georgia"/>
                <a:cs typeface="Georgia"/>
              </a:rPr>
              <a:t> </a:t>
            </a:r>
            <a:r>
              <a:rPr sz="2000" b="0" spc="-5" dirty="0">
                <a:latin typeface="Georgia"/>
                <a:cs typeface="Georgia"/>
              </a:rPr>
              <a:t>faktörlerdir.</a:t>
            </a:r>
            <a:endParaRPr sz="2000">
              <a:latin typeface="Georgia"/>
              <a:cs typeface="Georgia"/>
            </a:endParaRPr>
          </a:p>
          <a:p>
            <a:pPr marL="273050" marR="5080">
              <a:lnSpc>
                <a:spcPct val="100000"/>
              </a:lnSpc>
            </a:pPr>
            <a:r>
              <a:rPr sz="2000" b="0" spc="-5" dirty="0">
                <a:latin typeface="Georgia"/>
                <a:cs typeface="Georgia"/>
              </a:rPr>
              <a:t>Çevre</a:t>
            </a:r>
            <a:r>
              <a:rPr sz="2000" b="0" spc="-10" dirty="0">
                <a:latin typeface="Georgia"/>
                <a:cs typeface="Georgia"/>
              </a:rPr>
              <a:t> </a:t>
            </a:r>
            <a:r>
              <a:rPr sz="2000" b="0" dirty="0">
                <a:latin typeface="Georgia"/>
                <a:cs typeface="Georgia"/>
              </a:rPr>
              <a:t>birimleri</a:t>
            </a:r>
            <a:r>
              <a:rPr sz="2000" b="0" spc="15" dirty="0">
                <a:latin typeface="Georgia"/>
                <a:cs typeface="Georgia"/>
              </a:rPr>
              <a:t> </a:t>
            </a:r>
            <a:r>
              <a:rPr sz="2000" b="0" dirty="0">
                <a:latin typeface="Georgia"/>
                <a:cs typeface="Georgia"/>
              </a:rPr>
              <a:t>veri</a:t>
            </a:r>
            <a:r>
              <a:rPr sz="2000" b="0" spc="10" dirty="0">
                <a:latin typeface="Georgia"/>
                <a:cs typeface="Georgia"/>
              </a:rPr>
              <a:t> </a:t>
            </a:r>
            <a:r>
              <a:rPr sz="2000" b="0" spc="-5" dirty="0">
                <a:latin typeface="Georgia"/>
                <a:cs typeface="Georgia"/>
              </a:rPr>
              <a:t>yolları</a:t>
            </a:r>
            <a:r>
              <a:rPr sz="2000" b="0" spc="5" dirty="0">
                <a:latin typeface="Georgia"/>
                <a:cs typeface="Georgia"/>
              </a:rPr>
              <a:t> </a:t>
            </a:r>
            <a:r>
              <a:rPr sz="2000" b="0" spc="-5" dirty="0">
                <a:latin typeface="Georgia"/>
                <a:cs typeface="Georgia"/>
              </a:rPr>
              <a:t>uçlarında</a:t>
            </a:r>
            <a:r>
              <a:rPr sz="2000" b="0" spc="25" dirty="0">
                <a:latin typeface="Georgia"/>
                <a:cs typeface="Georgia"/>
              </a:rPr>
              <a:t> </a:t>
            </a:r>
            <a:r>
              <a:rPr sz="2000" b="0" dirty="0">
                <a:latin typeface="Georgia"/>
                <a:cs typeface="Georgia"/>
              </a:rPr>
              <a:t>bulunan </a:t>
            </a:r>
            <a:r>
              <a:rPr sz="2000" b="0" spc="-5" dirty="0">
                <a:latin typeface="Georgia"/>
                <a:cs typeface="Georgia"/>
              </a:rPr>
              <a:t>slotlar</a:t>
            </a:r>
            <a:r>
              <a:rPr sz="2000" b="0" spc="15" dirty="0">
                <a:latin typeface="Georgia"/>
                <a:cs typeface="Georgia"/>
              </a:rPr>
              <a:t> </a:t>
            </a:r>
            <a:r>
              <a:rPr sz="2000" b="0" spc="-5" dirty="0">
                <a:latin typeface="Georgia"/>
                <a:cs typeface="Georgia"/>
              </a:rPr>
              <a:t>sayesinde</a:t>
            </a:r>
            <a:r>
              <a:rPr sz="2000" b="0" dirty="0">
                <a:latin typeface="Georgia"/>
                <a:cs typeface="Georgia"/>
              </a:rPr>
              <a:t> </a:t>
            </a:r>
            <a:r>
              <a:rPr sz="2000" b="0" spc="-5" dirty="0">
                <a:latin typeface="Georgia"/>
                <a:cs typeface="Georgia"/>
              </a:rPr>
              <a:t>bilgi </a:t>
            </a:r>
            <a:r>
              <a:rPr sz="2000" b="0" spc="-470" dirty="0">
                <a:latin typeface="Georgia"/>
                <a:cs typeface="Georgia"/>
              </a:rPr>
              <a:t> </a:t>
            </a:r>
            <a:r>
              <a:rPr sz="2000" b="0" spc="-5" dirty="0">
                <a:latin typeface="Georgia"/>
                <a:cs typeface="Georgia"/>
              </a:rPr>
              <a:t>iletişimi</a:t>
            </a:r>
            <a:r>
              <a:rPr sz="2000" b="0" spc="-10" dirty="0">
                <a:latin typeface="Georgia"/>
                <a:cs typeface="Georgia"/>
              </a:rPr>
              <a:t> </a:t>
            </a:r>
            <a:r>
              <a:rPr sz="2000" b="0" spc="-5" dirty="0">
                <a:latin typeface="Georgia"/>
                <a:cs typeface="Georgia"/>
              </a:rPr>
              <a:t>sağlamaktadır.</a:t>
            </a:r>
            <a:r>
              <a:rPr sz="2000" b="0" dirty="0">
                <a:latin typeface="Georgia"/>
                <a:cs typeface="Georgia"/>
              </a:rPr>
              <a:t> </a:t>
            </a:r>
            <a:r>
              <a:rPr sz="2000" b="0" spc="-5" dirty="0">
                <a:latin typeface="Georgia"/>
                <a:cs typeface="Georgia"/>
              </a:rPr>
              <a:t>Bunlar:</a:t>
            </a:r>
            <a:endParaRPr sz="2000">
              <a:latin typeface="Georgia"/>
              <a:cs typeface="Georgia"/>
            </a:endParaRPr>
          </a:p>
          <a:p>
            <a:pPr marL="4445">
              <a:lnSpc>
                <a:spcPct val="100000"/>
              </a:lnSpc>
              <a:spcBef>
                <a:spcPts val="45"/>
              </a:spcBef>
            </a:pPr>
            <a:endParaRPr sz="2600">
              <a:latin typeface="Georgia"/>
              <a:cs typeface="Georgia"/>
            </a:endParaRPr>
          </a:p>
          <a:p>
            <a:pPr marL="17145">
              <a:lnSpc>
                <a:spcPct val="100000"/>
              </a:lnSpc>
            </a:pPr>
            <a:r>
              <a:rPr sz="2000" spc="-5" dirty="0"/>
              <a:t>PCI (Peripheral</a:t>
            </a:r>
            <a:r>
              <a:rPr sz="2000" spc="-25" dirty="0"/>
              <a:t> </a:t>
            </a:r>
            <a:r>
              <a:rPr sz="2000" spc="-5" dirty="0"/>
              <a:t>Component</a:t>
            </a:r>
            <a:r>
              <a:rPr sz="2000" spc="5" dirty="0"/>
              <a:t> </a:t>
            </a:r>
            <a:r>
              <a:rPr sz="2000" spc="-5" dirty="0"/>
              <a:t>Interconnect)</a:t>
            </a:r>
            <a:endParaRPr sz="2000"/>
          </a:p>
          <a:p>
            <a:pPr marL="17145">
              <a:lnSpc>
                <a:spcPct val="100000"/>
              </a:lnSpc>
              <a:spcBef>
                <a:spcPts val="300"/>
              </a:spcBef>
            </a:pPr>
            <a:r>
              <a:rPr sz="2000" b="0" spc="-5" dirty="0">
                <a:latin typeface="Georgia"/>
                <a:cs typeface="Georgia"/>
              </a:rPr>
              <a:t>Genel</a:t>
            </a:r>
            <a:r>
              <a:rPr sz="2000" b="0" spc="-10" dirty="0">
                <a:latin typeface="Georgia"/>
                <a:cs typeface="Georgia"/>
              </a:rPr>
              <a:t> </a:t>
            </a:r>
            <a:r>
              <a:rPr sz="2000" b="0" spc="-5" dirty="0">
                <a:latin typeface="Georgia"/>
                <a:cs typeface="Georgia"/>
              </a:rPr>
              <a:t>yapı: Ses,</a:t>
            </a:r>
            <a:r>
              <a:rPr sz="2000" b="0" spc="-10" dirty="0">
                <a:latin typeface="Georgia"/>
                <a:cs typeface="Georgia"/>
              </a:rPr>
              <a:t> </a:t>
            </a:r>
            <a:r>
              <a:rPr sz="2000" b="0" spc="-5" dirty="0">
                <a:latin typeface="Georgia"/>
                <a:cs typeface="Georgia"/>
              </a:rPr>
              <a:t>ekran,</a:t>
            </a:r>
            <a:r>
              <a:rPr sz="2000" b="0" dirty="0">
                <a:latin typeface="Georgia"/>
                <a:cs typeface="Georgia"/>
              </a:rPr>
              <a:t> </a:t>
            </a:r>
            <a:r>
              <a:rPr sz="2000" b="0" spc="-5" dirty="0">
                <a:latin typeface="Georgia"/>
                <a:cs typeface="Georgia"/>
              </a:rPr>
              <a:t>network..</a:t>
            </a:r>
            <a:endParaRPr sz="2000">
              <a:latin typeface="Georgia"/>
              <a:cs typeface="Georgia"/>
            </a:endParaRPr>
          </a:p>
          <a:p>
            <a:pPr marL="17145">
              <a:lnSpc>
                <a:spcPct val="100000"/>
              </a:lnSpc>
              <a:spcBef>
                <a:spcPts val="305"/>
              </a:spcBef>
            </a:pPr>
            <a:r>
              <a:rPr sz="2000" dirty="0"/>
              <a:t>AGP</a:t>
            </a:r>
            <a:r>
              <a:rPr sz="2000" spc="-15" dirty="0"/>
              <a:t> </a:t>
            </a:r>
            <a:r>
              <a:rPr sz="2000" spc="-5" dirty="0"/>
              <a:t>(Accelerated</a:t>
            </a:r>
            <a:r>
              <a:rPr sz="2000" spc="-10" dirty="0"/>
              <a:t> </a:t>
            </a:r>
            <a:r>
              <a:rPr sz="2000" dirty="0"/>
              <a:t>graphics</a:t>
            </a:r>
            <a:r>
              <a:rPr sz="2000" spc="-25" dirty="0"/>
              <a:t> </a:t>
            </a:r>
            <a:r>
              <a:rPr sz="2000" spc="-5" dirty="0"/>
              <a:t>port–Hızlandırılmış</a:t>
            </a:r>
            <a:r>
              <a:rPr sz="2000" spc="5" dirty="0"/>
              <a:t> </a:t>
            </a:r>
            <a:r>
              <a:rPr sz="2000" spc="-5" dirty="0"/>
              <a:t>grafik</a:t>
            </a:r>
            <a:r>
              <a:rPr sz="2000" spc="20" dirty="0"/>
              <a:t> </a:t>
            </a:r>
            <a:r>
              <a:rPr sz="2000" dirty="0"/>
              <a:t>port)</a:t>
            </a:r>
            <a:endParaRPr sz="2000"/>
          </a:p>
          <a:p>
            <a:pPr marL="17145">
              <a:lnSpc>
                <a:spcPct val="100000"/>
              </a:lnSpc>
              <a:spcBef>
                <a:spcPts val="300"/>
              </a:spcBef>
            </a:pPr>
            <a:r>
              <a:rPr sz="2000" b="0" dirty="0">
                <a:latin typeface="Georgia"/>
                <a:cs typeface="Georgia"/>
              </a:rPr>
              <a:t>Video</a:t>
            </a:r>
            <a:r>
              <a:rPr sz="2000" b="0" spc="-10" dirty="0">
                <a:latin typeface="Georgia"/>
                <a:cs typeface="Georgia"/>
              </a:rPr>
              <a:t> </a:t>
            </a:r>
            <a:r>
              <a:rPr sz="2000" b="0" spc="-5" dirty="0">
                <a:latin typeface="Georgia"/>
                <a:cs typeface="Georgia"/>
              </a:rPr>
              <a:t>kartları</a:t>
            </a:r>
            <a:r>
              <a:rPr sz="2000" b="0" spc="15" dirty="0">
                <a:latin typeface="Georgia"/>
                <a:cs typeface="Georgia"/>
              </a:rPr>
              <a:t> </a:t>
            </a:r>
            <a:r>
              <a:rPr sz="2000" b="0" dirty="0">
                <a:latin typeface="Georgia"/>
                <a:cs typeface="Georgia"/>
              </a:rPr>
              <a:t>için</a:t>
            </a:r>
            <a:r>
              <a:rPr sz="2000" b="0" spc="5" dirty="0">
                <a:latin typeface="Georgia"/>
                <a:cs typeface="Georgia"/>
              </a:rPr>
              <a:t> </a:t>
            </a:r>
            <a:r>
              <a:rPr sz="2000" b="0" spc="-5" dirty="0">
                <a:latin typeface="Georgia"/>
                <a:cs typeface="Georgia"/>
              </a:rPr>
              <a:t>özel</a:t>
            </a:r>
            <a:r>
              <a:rPr sz="2000" b="0" spc="-15" dirty="0">
                <a:latin typeface="Georgia"/>
                <a:cs typeface="Georgia"/>
              </a:rPr>
              <a:t> </a:t>
            </a:r>
            <a:r>
              <a:rPr sz="2000" b="0" dirty="0">
                <a:latin typeface="Georgia"/>
                <a:cs typeface="Georgia"/>
              </a:rPr>
              <a:t>veri</a:t>
            </a:r>
            <a:r>
              <a:rPr sz="2000" b="0" spc="-5" dirty="0">
                <a:latin typeface="Georgia"/>
                <a:cs typeface="Georgia"/>
              </a:rPr>
              <a:t> yolu.</a:t>
            </a:r>
            <a:endParaRPr sz="2000">
              <a:latin typeface="Georgia"/>
              <a:cs typeface="Georgia"/>
            </a:endParaRPr>
          </a:p>
          <a:p>
            <a:pPr marL="17145">
              <a:lnSpc>
                <a:spcPct val="100000"/>
              </a:lnSpc>
              <a:spcBef>
                <a:spcPts val="300"/>
              </a:spcBef>
            </a:pPr>
            <a:r>
              <a:rPr sz="2000" spc="-5" dirty="0"/>
              <a:t>PCI</a:t>
            </a:r>
            <a:r>
              <a:rPr sz="2000" spc="-40" dirty="0"/>
              <a:t> </a:t>
            </a:r>
            <a:r>
              <a:rPr sz="2000" dirty="0"/>
              <a:t>express</a:t>
            </a:r>
            <a:r>
              <a:rPr sz="2000" spc="-50" dirty="0"/>
              <a:t> </a:t>
            </a:r>
            <a:r>
              <a:rPr sz="2000" dirty="0"/>
              <a:t>(PCI-e)</a:t>
            </a:r>
            <a:endParaRPr sz="2000"/>
          </a:p>
          <a:p>
            <a:pPr marL="17145">
              <a:lnSpc>
                <a:spcPct val="100000"/>
              </a:lnSpc>
              <a:spcBef>
                <a:spcPts val="300"/>
              </a:spcBef>
            </a:pPr>
            <a:r>
              <a:rPr sz="2000" b="0" dirty="0">
                <a:latin typeface="Georgia"/>
                <a:cs typeface="Georgia"/>
              </a:rPr>
              <a:t>En </a:t>
            </a:r>
            <a:r>
              <a:rPr sz="2000" b="0" spc="-5" dirty="0">
                <a:latin typeface="Georgia"/>
                <a:cs typeface="Georgia"/>
              </a:rPr>
              <a:t>yeni</a:t>
            </a:r>
            <a:r>
              <a:rPr sz="2000" b="0" dirty="0">
                <a:latin typeface="Georgia"/>
                <a:cs typeface="Georgia"/>
              </a:rPr>
              <a:t> bus</a:t>
            </a:r>
            <a:r>
              <a:rPr sz="2000" b="0" spc="-10" dirty="0">
                <a:latin typeface="Georgia"/>
                <a:cs typeface="Georgia"/>
              </a:rPr>
              <a:t> </a:t>
            </a:r>
            <a:r>
              <a:rPr sz="2000" b="0" spc="-5" dirty="0">
                <a:latin typeface="Georgia"/>
                <a:cs typeface="Georgia"/>
              </a:rPr>
              <a:t>yapısı,</a:t>
            </a:r>
            <a:r>
              <a:rPr sz="2000" b="0" dirty="0">
                <a:latin typeface="Georgia"/>
                <a:cs typeface="Georgia"/>
              </a:rPr>
              <a:t> </a:t>
            </a:r>
            <a:r>
              <a:rPr sz="2000" b="0" spc="-5" dirty="0">
                <a:latin typeface="Georgia"/>
                <a:cs typeface="Georgia"/>
              </a:rPr>
              <a:t>hızlı</a:t>
            </a:r>
            <a:r>
              <a:rPr sz="2000" b="0" dirty="0">
                <a:latin typeface="Georgia"/>
                <a:cs typeface="Georgia"/>
              </a:rPr>
              <a:t> ve</a:t>
            </a:r>
            <a:r>
              <a:rPr sz="2000" b="0" spc="-20" dirty="0">
                <a:latin typeface="Georgia"/>
                <a:cs typeface="Georgia"/>
              </a:rPr>
              <a:t> </a:t>
            </a:r>
            <a:r>
              <a:rPr sz="2000" b="0" dirty="0">
                <a:latin typeface="Georgia"/>
                <a:cs typeface="Georgia"/>
              </a:rPr>
              <a:t>teknolojik.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84494" y="4940808"/>
            <a:ext cx="3035503" cy="1650492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29083"/>
            <a:ext cx="5490845" cy="218059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440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dirty="0">
                <a:latin typeface="Georgia"/>
                <a:cs typeface="Georgia"/>
              </a:rPr>
              <a:t>Anakartın</a:t>
            </a:r>
            <a:r>
              <a:rPr sz="2400" b="1" spc="-7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Bileşenleri</a:t>
            </a:r>
            <a:endParaRPr sz="2400">
              <a:latin typeface="Georgia"/>
              <a:cs typeface="Georgia"/>
            </a:endParaRPr>
          </a:p>
          <a:p>
            <a:pPr marL="564515" lvl="1" indent="-250825">
              <a:lnSpc>
                <a:spcPct val="100000"/>
              </a:lnSpc>
              <a:spcBef>
                <a:spcPts val="305"/>
              </a:spcBef>
              <a:buSzPct val="95454"/>
              <a:buFont typeface="Wingdings"/>
              <a:buChar char=""/>
              <a:tabLst>
                <a:tab pos="565150" algn="l"/>
              </a:tabLst>
            </a:pP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Bus</a:t>
            </a:r>
            <a:r>
              <a:rPr sz="2200" b="1" spc="-25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(Veri yolları)</a:t>
            </a:r>
            <a:endParaRPr sz="2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000" b="1" spc="-5" dirty="0">
                <a:latin typeface="Georgia"/>
                <a:cs typeface="Georgia"/>
              </a:rPr>
              <a:t>SCSI</a:t>
            </a:r>
            <a:endParaRPr sz="2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latin typeface="Georgia"/>
                <a:cs typeface="Georgia"/>
              </a:rPr>
              <a:t>Belirli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bir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standarta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ulaşmamış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eski bus.Cd-Rom</a:t>
            </a:r>
            <a:endParaRPr sz="2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000" b="1" spc="-5" dirty="0">
                <a:latin typeface="Georgia"/>
                <a:cs typeface="Georgia"/>
              </a:rPr>
              <a:t>Firewire</a:t>
            </a:r>
            <a:r>
              <a:rPr sz="2000" b="1" spc="-30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(IEEE</a:t>
            </a:r>
            <a:r>
              <a:rPr sz="2000" b="1" spc="-3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1394)</a:t>
            </a:r>
            <a:endParaRPr sz="2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latin typeface="Georgia"/>
                <a:cs typeface="Georgia"/>
              </a:rPr>
              <a:t>Video,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müzik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aktarımında,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hızlı.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276" y="3357371"/>
            <a:ext cx="2898648" cy="2173224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29083"/>
            <a:ext cx="7801609" cy="298069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440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dirty="0">
                <a:latin typeface="Georgia"/>
                <a:cs typeface="Georgia"/>
              </a:rPr>
              <a:t>Anakartın</a:t>
            </a:r>
            <a:r>
              <a:rPr sz="2400" b="1" spc="-7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Bileşenleri</a:t>
            </a:r>
            <a:endParaRPr sz="2400">
              <a:latin typeface="Georgia"/>
              <a:cs typeface="Georgia"/>
            </a:endParaRPr>
          </a:p>
          <a:p>
            <a:pPr marL="564515" lvl="1" indent="-250825">
              <a:lnSpc>
                <a:spcPct val="100000"/>
              </a:lnSpc>
              <a:spcBef>
                <a:spcPts val="305"/>
              </a:spcBef>
              <a:buSzPct val="95454"/>
              <a:buFont typeface="Wingdings"/>
              <a:buChar char=""/>
              <a:tabLst>
                <a:tab pos="565150" algn="l"/>
              </a:tabLst>
            </a:pPr>
            <a:r>
              <a:rPr sz="2200" b="1" spc="-10" dirty="0">
                <a:solidFill>
                  <a:srgbClr val="009DD9"/>
                </a:solidFill>
                <a:latin typeface="Georgia"/>
                <a:cs typeface="Georgia"/>
              </a:rPr>
              <a:t>CPU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 (Merkezi</a:t>
            </a:r>
            <a:r>
              <a:rPr sz="2200" b="1" spc="5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İşlem</a:t>
            </a:r>
            <a:r>
              <a:rPr sz="2200" b="1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Birimi)</a:t>
            </a:r>
            <a:endParaRPr sz="2200">
              <a:latin typeface="Georgia"/>
              <a:cs typeface="Georgia"/>
            </a:endParaRPr>
          </a:p>
          <a:p>
            <a:pPr marL="268605" marR="5080" indent="62230">
              <a:lnSpc>
                <a:spcPct val="100000"/>
              </a:lnSpc>
              <a:spcBef>
                <a:spcPts val="300"/>
              </a:spcBef>
            </a:pPr>
            <a:r>
              <a:rPr sz="2000" spc="-5" dirty="0">
                <a:latin typeface="Georgia"/>
                <a:cs typeface="Georgia"/>
              </a:rPr>
              <a:t>Merkezi </a:t>
            </a:r>
            <a:r>
              <a:rPr sz="2000" dirty="0">
                <a:latin typeface="Georgia"/>
                <a:cs typeface="Georgia"/>
              </a:rPr>
              <a:t>işlem </a:t>
            </a:r>
            <a:r>
              <a:rPr sz="2000" spc="-5" dirty="0">
                <a:latin typeface="Georgia"/>
                <a:cs typeface="Georgia"/>
              </a:rPr>
              <a:t>birimi </a:t>
            </a:r>
            <a:r>
              <a:rPr sz="2000" dirty="0">
                <a:latin typeface="Georgia"/>
                <a:cs typeface="Georgia"/>
              </a:rPr>
              <a:t>(CPU) bilgisayardaki bütün verileri işlemek 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bilgisayarda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meydana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gelen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işlemleri kontrol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etmekle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görevlidir </a:t>
            </a:r>
            <a:r>
              <a:rPr sz="2000" dirty="0">
                <a:latin typeface="Georgia"/>
                <a:cs typeface="Georgia"/>
              </a:rPr>
              <a:t> CPU bir bilgisayarda temel işlemleri geçekleştiren birimi </a:t>
            </a:r>
            <a:r>
              <a:rPr sz="2000" spc="-5" dirty="0">
                <a:latin typeface="Georgia"/>
                <a:cs typeface="Georgia"/>
              </a:rPr>
              <a:t>olup </a:t>
            </a:r>
            <a:r>
              <a:rPr sz="2000" dirty="0">
                <a:latin typeface="Georgia"/>
                <a:cs typeface="Georgia"/>
              </a:rPr>
              <a:t> genelikle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bilgisayarın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beyni olarak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ifade edilir.CPU,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kullanıcı 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tarafından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gönderilen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komutları alıp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veriler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üzerinden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işlem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yapar.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Ayrıca bilgisayardaki</a:t>
            </a:r>
            <a:r>
              <a:rPr sz="2000" spc="3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diğer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aygıtlar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ile </a:t>
            </a:r>
            <a:r>
              <a:rPr sz="2000" spc="-5" dirty="0">
                <a:latin typeface="Georgia"/>
                <a:cs typeface="Georgia"/>
              </a:rPr>
              <a:t>interrupt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(kesme)</a:t>
            </a:r>
            <a:r>
              <a:rPr sz="2000" spc="-5" dirty="0">
                <a:latin typeface="Georgia"/>
                <a:cs typeface="Georgia"/>
              </a:rPr>
              <a:t> komutları </a:t>
            </a:r>
            <a:r>
              <a:rPr sz="2000" dirty="0">
                <a:latin typeface="Georgia"/>
                <a:cs typeface="Georgia"/>
              </a:rPr>
              <a:t> ile iletişim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kurar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bu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aygıtları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kontrol eder.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233" y="4200142"/>
            <a:ext cx="3481948" cy="265785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3877" y="4701874"/>
            <a:ext cx="2725155" cy="1583222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29083"/>
            <a:ext cx="7463790" cy="1761489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440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dirty="0">
                <a:latin typeface="Georgia"/>
                <a:cs typeface="Georgia"/>
              </a:rPr>
              <a:t>Anakartın</a:t>
            </a:r>
            <a:r>
              <a:rPr sz="2400" b="1" spc="-7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Bileşenleri</a:t>
            </a:r>
            <a:endParaRPr sz="2400">
              <a:latin typeface="Georgia"/>
              <a:cs typeface="Georgia"/>
            </a:endParaRPr>
          </a:p>
          <a:p>
            <a:pPr marL="564515" lvl="1" indent="-250825">
              <a:lnSpc>
                <a:spcPct val="100000"/>
              </a:lnSpc>
              <a:spcBef>
                <a:spcPts val="305"/>
              </a:spcBef>
              <a:buSzPct val="95454"/>
              <a:buFont typeface="Wingdings"/>
              <a:buChar char=""/>
              <a:tabLst>
                <a:tab pos="565150" algn="l"/>
              </a:tabLst>
            </a:pPr>
            <a:r>
              <a:rPr sz="2200" b="1" spc="-10" dirty="0">
                <a:solidFill>
                  <a:srgbClr val="009DD9"/>
                </a:solidFill>
                <a:latin typeface="Georgia"/>
                <a:cs typeface="Georgia"/>
              </a:rPr>
              <a:t>CPU</a:t>
            </a:r>
            <a:r>
              <a:rPr sz="2200" b="1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(Merkezi</a:t>
            </a:r>
            <a:r>
              <a:rPr sz="2200" b="1" spc="10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İşlem</a:t>
            </a:r>
            <a:r>
              <a:rPr sz="2200" b="1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Birimi)</a:t>
            </a:r>
            <a:r>
              <a:rPr sz="2200" b="1" spc="5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Genel</a:t>
            </a:r>
            <a:r>
              <a:rPr sz="2200" b="1" spc="15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Yapısı</a:t>
            </a:r>
            <a:endParaRPr sz="2200">
              <a:latin typeface="Georgia"/>
              <a:cs typeface="Georgia"/>
            </a:endParaRPr>
          </a:p>
          <a:p>
            <a:pPr marL="268605" marR="5080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latin typeface="Georgia"/>
                <a:cs typeface="Georgia"/>
              </a:rPr>
              <a:t>Bir merkezi işlem birimi çekirdek, ön bellek, aritmetik </a:t>
            </a:r>
            <a:r>
              <a:rPr sz="2000" spc="-5" dirty="0">
                <a:latin typeface="Georgia"/>
                <a:cs typeface="Georgia"/>
              </a:rPr>
              <a:t>mantık </a:t>
            </a:r>
            <a:r>
              <a:rPr sz="2000" dirty="0">
                <a:latin typeface="Georgia"/>
                <a:cs typeface="Georgia"/>
              </a:rPr>
              <a:t> birimi (ALU) ve kontrol </a:t>
            </a:r>
            <a:r>
              <a:rPr sz="2000" spc="-5" dirty="0">
                <a:latin typeface="Georgia"/>
                <a:cs typeface="Georgia"/>
              </a:rPr>
              <a:t>birimi olmak üzere </a:t>
            </a:r>
            <a:r>
              <a:rPr sz="2000" dirty="0">
                <a:latin typeface="Georgia"/>
                <a:cs typeface="Georgia"/>
              </a:rPr>
              <a:t>dört temel birimden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oluşmuştur.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0289" y="3015682"/>
            <a:ext cx="6701942" cy="2993152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29083"/>
            <a:ext cx="6457950" cy="80899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440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dirty="0">
                <a:latin typeface="Georgia"/>
                <a:cs typeface="Georgia"/>
              </a:rPr>
              <a:t>Anakartın</a:t>
            </a:r>
            <a:r>
              <a:rPr sz="2400" b="1" spc="-7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Bileşenleri</a:t>
            </a:r>
            <a:endParaRPr sz="2400">
              <a:latin typeface="Georgia"/>
              <a:cs typeface="Georgia"/>
            </a:endParaRPr>
          </a:p>
          <a:p>
            <a:pPr marL="564515" lvl="1" indent="-250825">
              <a:lnSpc>
                <a:spcPct val="100000"/>
              </a:lnSpc>
              <a:spcBef>
                <a:spcPts val="305"/>
              </a:spcBef>
              <a:buSzPct val="95454"/>
              <a:buFont typeface="Wingdings"/>
              <a:buChar char=""/>
              <a:tabLst>
                <a:tab pos="565150" algn="l"/>
              </a:tabLst>
            </a:pPr>
            <a:r>
              <a:rPr sz="2200" b="1" spc="-10" dirty="0">
                <a:solidFill>
                  <a:srgbClr val="009DD9"/>
                </a:solidFill>
                <a:latin typeface="Georgia"/>
                <a:cs typeface="Georgia"/>
              </a:rPr>
              <a:t>CPU</a:t>
            </a:r>
            <a:r>
              <a:rPr sz="2200" b="1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(Merkezi</a:t>
            </a:r>
            <a:r>
              <a:rPr sz="2200" b="1" spc="10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İşlem</a:t>
            </a:r>
            <a:r>
              <a:rPr sz="2200" b="1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Birimi)</a:t>
            </a:r>
            <a:r>
              <a:rPr sz="2200" b="1" spc="5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Genel</a:t>
            </a:r>
            <a:r>
              <a:rPr sz="2200" b="1" spc="10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Yapısı</a:t>
            </a:r>
            <a:endParaRPr sz="22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3574" y="2140268"/>
            <a:ext cx="6375399" cy="3532059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29083"/>
            <a:ext cx="6457950" cy="80899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440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dirty="0">
                <a:latin typeface="Georgia"/>
                <a:cs typeface="Georgia"/>
              </a:rPr>
              <a:t>Anakartın</a:t>
            </a:r>
            <a:r>
              <a:rPr sz="2400" b="1" spc="-7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Bileşenleri</a:t>
            </a:r>
            <a:endParaRPr sz="2400">
              <a:latin typeface="Georgia"/>
              <a:cs typeface="Georgia"/>
            </a:endParaRPr>
          </a:p>
          <a:p>
            <a:pPr marL="564515" lvl="1" indent="-250825">
              <a:lnSpc>
                <a:spcPct val="100000"/>
              </a:lnSpc>
              <a:spcBef>
                <a:spcPts val="305"/>
              </a:spcBef>
              <a:buSzPct val="95454"/>
              <a:buFont typeface="Wingdings"/>
              <a:buChar char=""/>
              <a:tabLst>
                <a:tab pos="565150" algn="l"/>
              </a:tabLst>
            </a:pPr>
            <a:r>
              <a:rPr sz="2200" b="1" spc="-10" dirty="0">
                <a:solidFill>
                  <a:srgbClr val="009DD9"/>
                </a:solidFill>
                <a:latin typeface="Georgia"/>
                <a:cs typeface="Georgia"/>
              </a:rPr>
              <a:t>CPU</a:t>
            </a:r>
            <a:r>
              <a:rPr sz="2200" b="1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(Merkezi</a:t>
            </a:r>
            <a:r>
              <a:rPr sz="2200" b="1" spc="10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İşlem</a:t>
            </a:r>
            <a:r>
              <a:rPr sz="2200" b="1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Birimi)</a:t>
            </a:r>
            <a:r>
              <a:rPr sz="2200" b="1" spc="5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Genel</a:t>
            </a:r>
            <a:r>
              <a:rPr sz="2200" b="1" spc="10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Yapısı</a:t>
            </a:r>
            <a:endParaRPr sz="22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3603" y="1772411"/>
            <a:ext cx="5743955" cy="361035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50442" y="5111622"/>
            <a:ext cx="7034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Georgia"/>
                <a:cs typeface="Georgia"/>
              </a:rPr>
              <a:t>L1</a:t>
            </a:r>
            <a:r>
              <a:rPr sz="1800" b="1" spc="1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Cache,</a:t>
            </a:r>
            <a:r>
              <a:rPr sz="1800" b="1" spc="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L2</a:t>
            </a:r>
            <a:r>
              <a:rPr sz="1800" b="1" spc="-5" dirty="0">
                <a:latin typeface="Georgia"/>
                <a:cs typeface="Georgia"/>
              </a:rPr>
              <a:t> Cache,</a:t>
            </a:r>
            <a:r>
              <a:rPr sz="1800" b="1" spc="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L3</a:t>
            </a:r>
            <a:r>
              <a:rPr sz="1800" b="1" spc="1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Cache,</a:t>
            </a:r>
            <a:r>
              <a:rPr sz="1800" b="1" dirty="0">
                <a:latin typeface="Georgia"/>
                <a:cs typeface="Georgia"/>
              </a:rPr>
              <a:t> Ram ,</a:t>
            </a:r>
            <a:r>
              <a:rPr sz="1800" b="1" spc="-5" dirty="0">
                <a:latin typeface="Georgia"/>
                <a:cs typeface="Georgia"/>
              </a:rPr>
              <a:t> Disk</a:t>
            </a:r>
            <a:r>
              <a:rPr sz="1800" b="1" spc="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Ön</a:t>
            </a:r>
            <a:r>
              <a:rPr sz="1800" b="1" spc="-5" dirty="0">
                <a:latin typeface="Georgia"/>
                <a:cs typeface="Georgia"/>
              </a:rPr>
              <a:t> Bellek</a:t>
            </a:r>
            <a:r>
              <a:rPr sz="1800" b="1" spc="-10" dirty="0">
                <a:latin typeface="Georgia"/>
                <a:cs typeface="Georgia"/>
              </a:rPr>
              <a:t> mantığı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29083"/>
            <a:ext cx="7833995" cy="561022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440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dirty="0">
                <a:latin typeface="Georgia"/>
                <a:cs typeface="Georgia"/>
              </a:rPr>
              <a:t>Anakartın</a:t>
            </a:r>
            <a:r>
              <a:rPr sz="2400" b="1" spc="-7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Bileşenleri</a:t>
            </a:r>
            <a:endParaRPr sz="2400">
              <a:latin typeface="Georgia"/>
              <a:cs typeface="Georgia"/>
            </a:endParaRPr>
          </a:p>
          <a:p>
            <a:pPr marL="564515" lvl="1" indent="-250825">
              <a:lnSpc>
                <a:spcPct val="100000"/>
              </a:lnSpc>
              <a:spcBef>
                <a:spcPts val="305"/>
              </a:spcBef>
              <a:buSzPct val="95454"/>
              <a:buFont typeface="Wingdings"/>
              <a:buChar char=""/>
              <a:tabLst>
                <a:tab pos="565150" algn="l"/>
              </a:tabLst>
            </a:pPr>
            <a:r>
              <a:rPr sz="2200" b="1" spc="-10" dirty="0">
                <a:solidFill>
                  <a:srgbClr val="009DD9"/>
                </a:solidFill>
                <a:latin typeface="Georgia"/>
                <a:cs typeface="Georgia"/>
              </a:rPr>
              <a:t>CPU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 (Merkezi</a:t>
            </a:r>
            <a:r>
              <a:rPr sz="2200" b="1" spc="5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İşlem</a:t>
            </a:r>
            <a:r>
              <a:rPr sz="2200" b="1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Birimi)</a:t>
            </a:r>
            <a:endParaRPr sz="22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300"/>
              </a:spcBef>
            </a:pPr>
            <a:r>
              <a:rPr sz="2000" b="1" i="1" spc="-5" dirty="0">
                <a:latin typeface="Georgia"/>
                <a:cs typeface="Georgia"/>
              </a:rPr>
              <a:t>İşlemci</a:t>
            </a:r>
            <a:r>
              <a:rPr sz="2000" b="1" i="1" spc="-25" dirty="0">
                <a:latin typeface="Georgia"/>
                <a:cs typeface="Georgia"/>
              </a:rPr>
              <a:t> </a:t>
            </a:r>
            <a:r>
              <a:rPr sz="2000" b="1" i="1" dirty="0">
                <a:latin typeface="Georgia"/>
                <a:cs typeface="Georgia"/>
              </a:rPr>
              <a:t>Parametreleri</a:t>
            </a:r>
            <a:endParaRPr sz="2000">
              <a:latin typeface="Georgia"/>
              <a:cs typeface="Georgia"/>
            </a:endParaRPr>
          </a:p>
          <a:p>
            <a:pPr marL="268605" marR="5080" indent="-256540">
              <a:lnSpc>
                <a:spcPct val="100000"/>
              </a:lnSpc>
              <a:spcBef>
                <a:spcPts val="300"/>
              </a:spcBef>
              <a:buClr>
                <a:srgbClr val="0AD0D9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latin typeface="Georgia"/>
                <a:cs typeface="Georgia"/>
              </a:rPr>
              <a:t>Hız: </a:t>
            </a:r>
            <a:r>
              <a:rPr sz="2000" dirty="0">
                <a:latin typeface="Georgia"/>
                <a:cs typeface="Georgia"/>
              </a:rPr>
              <a:t>İşlemcinin iş </a:t>
            </a:r>
            <a:r>
              <a:rPr sz="2000" spc="-5" dirty="0">
                <a:latin typeface="Georgia"/>
                <a:cs typeface="Georgia"/>
              </a:rPr>
              <a:t>bitirme hızı, </a:t>
            </a:r>
            <a:r>
              <a:rPr sz="2000" dirty="0">
                <a:latin typeface="Georgia"/>
                <a:cs typeface="Georgia"/>
              </a:rPr>
              <a:t>megahertz (MHz) adı verilen </a:t>
            </a:r>
            <a:r>
              <a:rPr sz="2000" spc="-5" dirty="0">
                <a:latin typeface="Georgia"/>
                <a:cs typeface="Georgia"/>
              </a:rPr>
              <a:t>saniye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başına milyon </a:t>
            </a:r>
            <a:r>
              <a:rPr sz="2000" spc="-5" dirty="0">
                <a:latin typeface="Georgia"/>
                <a:cs typeface="Georgia"/>
              </a:rPr>
              <a:t>döngü </a:t>
            </a:r>
            <a:r>
              <a:rPr sz="2000" dirty="0">
                <a:latin typeface="Georgia"/>
                <a:cs typeface="Georgia"/>
              </a:rPr>
              <a:t>ile veya </a:t>
            </a:r>
            <a:r>
              <a:rPr sz="2000" spc="-5" dirty="0">
                <a:latin typeface="Georgia"/>
                <a:cs typeface="Georgia"/>
              </a:rPr>
              <a:t>gigahertz </a:t>
            </a:r>
            <a:r>
              <a:rPr sz="2000" dirty="0">
                <a:latin typeface="Georgia"/>
                <a:cs typeface="Georgia"/>
              </a:rPr>
              <a:t>(GHz) adı verilen </a:t>
            </a:r>
            <a:r>
              <a:rPr sz="2000" spc="-5" dirty="0">
                <a:latin typeface="Georgia"/>
                <a:cs typeface="Georgia"/>
              </a:rPr>
              <a:t>saniye </a:t>
            </a:r>
            <a:r>
              <a:rPr sz="2000" dirty="0">
                <a:latin typeface="Georgia"/>
                <a:cs typeface="Georgia"/>
              </a:rPr>
              <a:t> başına milyar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döngü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ile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ölçülür.</a:t>
            </a:r>
            <a:endParaRPr sz="2000">
              <a:latin typeface="Georgia"/>
              <a:cs typeface="Georgia"/>
            </a:endParaRPr>
          </a:p>
          <a:p>
            <a:pPr marL="268605" marR="205740" indent="-256540">
              <a:lnSpc>
                <a:spcPct val="100000"/>
              </a:lnSpc>
              <a:spcBef>
                <a:spcPts val="300"/>
              </a:spcBef>
              <a:buClr>
                <a:srgbClr val="0AD0D9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latin typeface="Georgia"/>
                <a:cs typeface="Georgia"/>
              </a:rPr>
              <a:t>Bit Genişliği: </a:t>
            </a:r>
            <a:r>
              <a:rPr sz="2000" spc="-5" dirty="0">
                <a:latin typeface="Georgia"/>
                <a:cs typeface="Georgia"/>
              </a:rPr>
              <a:t>CPU'nun </a:t>
            </a:r>
            <a:r>
              <a:rPr sz="2000" dirty="0">
                <a:latin typeface="Georgia"/>
                <a:cs typeface="Georgia"/>
              </a:rPr>
              <a:t>bir </a:t>
            </a:r>
            <a:r>
              <a:rPr sz="2000" spc="-5" dirty="0">
                <a:latin typeface="Georgia"/>
                <a:cs typeface="Georgia"/>
              </a:rPr>
              <a:t>defada </a:t>
            </a:r>
            <a:r>
              <a:rPr sz="2000" dirty="0">
                <a:latin typeface="Georgia"/>
                <a:cs typeface="Georgia"/>
              </a:rPr>
              <a:t>işleyebileceği veri </a:t>
            </a:r>
            <a:r>
              <a:rPr sz="2000" spc="-5" dirty="0">
                <a:latin typeface="Georgia"/>
                <a:cs typeface="Georgia"/>
              </a:rPr>
              <a:t>miktarı, </a:t>
            </a:r>
            <a:r>
              <a:rPr sz="2000" dirty="0">
                <a:latin typeface="Georgia"/>
                <a:cs typeface="Georgia"/>
              </a:rPr>
              <a:t> işlemci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veri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yolunun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büyüklüğüne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bağlıdır.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Veri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paketi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büyüklüğü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işletim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sistemi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desteğine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göre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32 ve 64 bit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.</a:t>
            </a:r>
            <a:endParaRPr sz="20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0AD0D9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dirty="0">
                <a:latin typeface="Georgia"/>
                <a:cs typeface="Georgia"/>
              </a:rPr>
              <a:t>FSB </a:t>
            </a:r>
            <a:r>
              <a:rPr sz="2000" b="1" spc="-5" dirty="0">
                <a:latin typeface="Georgia"/>
                <a:cs typeface="Georgia"/>
              </a:rPr>
              <a:t>Hızı:</a:t>
            </a:r>
            <a:r>
              <a:rPr sz="2000" b="1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Kuzey köprüsü üzerinde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bulunan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işlemci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ile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ana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kart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Georgia"/>
                <a:cs typeface="Georgia"/>
              </a:rPr>
              <a:t>arasındaki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veri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akış hızı</a:t>
            </a:r>
            <a:endParaRPr sz="2000">
              <a:latin typeface="Georgia"/>
              <a:cs typeface="Georgia"/>
            </a:endParaRPr>
          </a:p>
          <a:p>
            <a:pPr marL="268605" marR="286385" indent="-256540">
              <a:lnSpc>
                <a:spcPct val="100000"/>
              </a:lnSpc>
              <a:spcBef>
                <a:spcPts val="300"/>
              </a:spcBef>
              <a:buClr>
                <a:srgbClr val="0AD0D9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dirty="0">
                <a:latin typeface="Georgia"/>
                <a:cs typeface="Georgia"/>
              </a:rPr>
              <a:t>Level 2 </a:t>
            </a:r>
            <a:r>
              <a:rPr sz="2000" b="1" spc="-5" dirty="0">
                <a:latin typeface="Georgia"/>
                <a:cs typeface="Georgia"/>
              </a:rPr>
              <a:t>Cache </a:t>
            </a:r>
            <a:r>
              <a:rPr sz="2000" b="1" dirty="0">
                <a:latin typeface="Georgia"/>
                <a:cs typeface="Georgia"/>
              </a:rPr>
              <a:t>(L2 </a:t>
            </a:r>
            <a:r>
              <a:rPr sz="2000" b="1" spc="-5" dirty="0">
                <a:latin typeface="Georgia"/>
                <a:cs typeface="Georgia"/>
              </a:rPr>
              <a:t>Önbellek): </a:t>
            </a:r>
            <a:r>
              <a:rPr sz="2000" spc="-5" dirty="0">
                <a:latin typeface="Georgia"/>
                <a:cs typeface="Georgia"/>
              </a:rPr>
              <a:t>Çalışan uygulama </a:t>
            </a:r>
            <a:r>
              <a:rPr sz="2000" dirty="0">
                <a:latin typeface="Georgia"/>
                <a:cs typeface="Georgia"/>
              </a:rPr>
              <a:t>için verilerin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ilk bakıldığı </a:t>
            </a:r>
            <a:r>
              <a:rPr sz="2000" spc="-5" dirty="0">
                <a:latin typeface="Georgia"/>
                <a:cs typeface="Georgia"/>
              </a:rPr>
              <a:t>yer</a:t>
            </a:r>
            <a:r>
              <a:rPr sz="2000" dirty="0">
                <a:latin typeface="Georgia"/>
                <a:cs typeface="Georgia"/>
              </a:rPr>
              <a:t> L1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Daha</a:t>
            </a:r>
            <a:r>
              <a:rPr sz="2000" dirty="0">
                <a:latin typeface="Georgia"/>
                <a:cs typeface="Georgia"/>
              </a:rPr>
              <a:t> sonra L2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L3 </a:t>
            </a:r>
            <a:r>
              <a:rPr sz="2000" spc="-5" dirty="0">
                <a:latin typeface="Georgia"/>
                <a:cs typeface="Georgia"/>
              </a:rPr>
              <a:t>ön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bellek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alanlarıdır.</a:t>
            </a:r>
            <a:endParaRPr sz="2000">
              <a:latin typeface="Georgia"/>
              <a:cs typeface="Georgia"/>
            </a:endParaRPr>
          </a:p>
          <a:p>
            <a:pPr marL="268605" marR="139700" indent="-256540">
              <a:lnSpc>
                <a:spcPct val="100000"/>
              </a:lnSpc>
              <a:spcBef>
                <a:spcPts val="300"/>
              </a:spcBef>
              <a:buClr>
                <a:srgbClr val="0AD0D9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dirty="0">
                <a:latin typeface="Georgia"/>
                <a:cs typeface="Georgia"/>
              </a:rPr>
              <a:t>Çekirdek: </a:t>
            </a:r>
            <a:r>
              <a:rPr sz="2000" dirty="0">
                <a:latin typeface="Georgia"/>
                <a:cs typeface="Georgia"/>
              </a:rPr>
              <a:t>İşlemlerin </a:t>
            </a:r>
            <a:r>
              <a:rPr sz="2000" spc="-5" dirty="0">
                <a:latin typeface="Georgia"/>
                <a:cs typeface="Georgia"/>
              </a:rPr>
              <a:t>esas yapıldığı yer </a:t>
            </a:r>
            <a:r>
              <a:rPr sz="2000" dirty="0">
                <a:latin typeface="Georgia"/>
                <a:cs typeface="Georgia"/>
              </a:rPr>
              <a:t>işlemci çekirdeğidir. 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Komutların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esas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çalıştığı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yerdir.</a:t>
            </a:r>
            <a:r>
              <a:rPr sz="2000" dirty="0">
                <a:latin typeface="Georgia"/>
                <a:cs typeface="Georgia"/>
              </a:rPr>
              <a:t> İşlemcinin birim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zamanda</a:t>
            </a:r>
            <a:r>
              <a:rPr sz="2000" spc="3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yaptığı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iş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1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çekirdek </a:t>
            </a:r>
            <a:r>
              <a:rPr sz="2000" spc="-5" dirty="0">
                <a:latin typeface="Georgia"/>
                <a:cs typeface="Georgia"/>
              </a:rPr>
              <a:t>için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1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tanedir.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Çekirdek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sayısı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arttıkça birim zamanda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yapılan</a:t>
            </a:r>
            <a:r>
              <a:rPr sz="2000" dirty="0">
                <a:latin typeface="Georgia"/>
                <a:cs typeface="Georgia"/>
              </a:rPr>
              <a:t> iş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sayısı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da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artar.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7209" y="3010274"/>
            <a:ext cx="4069115" cy="352557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45668" y="1029083"/>
            <a:ext cx="8044815" cy="490728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440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dirty="0">
                <a:latin typeface="Georgia"/>
                <a:cs typeface="Georgia"/>
              </a:rPr>
              <a:t>Anakartın</a:t>
            </a:r>
            <a:r>
              <a:rPr sz="2400" b="1" spc="-7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Bileşenleri</a:t>
            </a:r>
            <a:endParaRPr sz="2400">
              <a:latin typeface="Georgia"/>
              <a:cs typeface="Georgia"/>
            </a:endParaRPr>
          </a:p>
          <a:p>
            <a:pPr marL="564515" lvl="1" indent="-250825">
              <a:lnSpc>
                <a:spcPct val="100000"/>
              </a:lnSpc>
              <a:spcBef>
                <a:spcPts val="305"/>
              </a:spcBef>
              <a:buSzPct val="95454"/>
              <a:buFont typeface="Wingdings"/>
              <a:buChar char=""/>
              <a:tabLst>
                <a:tab pos="565150" algn="l"/>
              </a:tabLst>
            </a:pPr>
            <a:r>
              <a:rPr sz="2200" b="1" spc="-10" dirty="0">
                <a:solidFill>
                  <a:srgbClr val="009DD9"/>
                </a:solidFill>
                <a:latin typeface="Georgia"/>
                <a:cs typeface="Georgia"/>
              </a:rPr>
              <a:t>CPU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 (Merkezi</a:t>
            </a:r>
            <a:r>
              <a:rPr sz="2200" b="1" spc="5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İşlem</a:t>
            </a:r>
            <a:r>
              <a:rPr sz="2200" b="1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Birimi)</a:t>
            </a:r>
            <a:endParaRPr sz="2200">
              <a:latin typeface="Georgia"/>
              <a:cs typeface="Georgia"/>
            </a:endParaRPr>
          </a:p>
          <a:p>
            <a:pPr marL="268605" marR="236854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latin typeface="Georgia"/>
                <a:cs typeface="Georgia"/>
              </a:rPr>
              <a:t>Bir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işlemcinin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4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ana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evreden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oluşan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bir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çalışma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döngüsü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vardır.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Bu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evreler, genel </a:t>
            </a:r>
            <a:r>
              <a:rPr sz="2000" dirty="0">
                <a:latin typeface="Georgia"/>
                <a:cs typeface="Georgia"/>
              </a:rPr>
              <a:t>bir döngüyü ifade etmekte </a:t>
            </a:r>
            <a:r>
              <a:rPr sz="2000" spc="-5" dirty="0">
                <a:latin typeface="Georgia"/>
                <a:cs typeface="Georgia"/>
              </a:rPr>
              <a:t>olup her </a:t>
            </a:r>
            <a:r>
              <a:rPr sz="2000" dirty="0">
                <a:latin typeface="Georgia"/>
                <a:cs typeface="Georgia"/>
              </a:rPr>
              <a:t>işlemcide 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farklıdır.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Georgia"/>
              <a:cs typeface="Georgia"/>
            </a:endParaRPr>
          </a:p>
          <a:p>
            <a:pPr marL="372999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Georgia"/>
                <a:cs typeface="Georgia"/>
              </a:rPr>
              <a:t>Bir</a:t>
            </a:r>
            <a:r>
              <a:rPr sz="1800" b="1" spc="-3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İşlemcinin</a:t>
            </a:r>
            <a:r>
              <a:rPr sz="1800" b="1" spc="-2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Çalışma Döngüsü</a:t>
            </a:r>
            <a:endParaRPr sz="1800">
              <a:latin typeface="Georgia"/>
              <a:cs typeface="Georgia"/>
            </a:endParaRPr>
          </a:p>
          <a:p>
            <a:pPr marL="3945890" lvl="2" indent="-216535">
              <a:lnSpc>
                <a:spcPct val="100000"/>
              </a:lnSpc>
              <a:buAutoNum type="arabicPeriod"/>
              <a:tabLst>
                <a:tab pos="3946525" algn="l"/>
              </a:tabLst>
            </a:pPr>
            <a:r>
              <a:rPr sz="1800" spc="-5" dirty="0">
                <a:latin typeface="Georgia"/>
                <a:cs typeface="Georgia"/>
              </a:rPr>
              <a:t>Evre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(Fetch): Birinci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evrede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veri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ve</a:t>
            </a:r>
            <a:endParaRPr sz="1800">
              <a:latin typeface="Georgia"/>
              <a:cs typeface="Georgia"/>
            </a:endParaRPr>
          </a:p>
          <a:p>
            <a:pPr marL="3729990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program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komutları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hafızadan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okunur.</a:t>
            </a:r>
            <a:endParaRPr sz="1800">
              <a:latin typeface="Georgia"/>
              <a:cs typeface="Georgia"/>
            </a:endParaRPr>
          </a:p>
          <a:p>
            <a:pPr marL="3729990" marR="5080" lvl="2">
              <a:lnSpc>
                <a:spcPct val="100000"/>
              </a:lnSpc>
              <a:buAutoNum type="arabicPeriod" startAt="2"/>
              <a:tabLst>
                <a:tab pos="3974465" algn="l"/>
              </a:tabLst>
            </a:pPr>
            <a:r>
              <a:rPr sz="1800" spc="-5" dirty="0">
                <a:latin typeface="Georgia"/>
                <a:cs typeface="Georgia"/>
              </a:rPr>
              <a:t>Evre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(Decode):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İkinci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evrede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ise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kontrol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birimi </a:t>
            </a:r>
            <a:r>
              <a:rPr sz="1800" dirty="0">
                <a:latin typeface="Georgia"/>
                <a:cs typeface="Georgia"/>
              </a:rPr>
              <a:t>tarafından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bu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komutlar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yorumlanır.</a:t>
            </a:r>
            <a:endParaRPr sz="1800">
              <a:latin typeface="Georgia"/>
              <a:cs typeface="Georgia"/>
            </a:endParaRPr>
          </a:p>
          <a:p>
            <a:pPr marL="3729990" marR="334010" lvl="2">
              <a:lnSpc>
                <a:spcPct val="100000"/>
              </a:lnSpc>
              <a:buAutoNum type="arabicPeriod" startAt="2"/>
              <a:tabLst>
                <a:tab pos="3973829" algn="l"/>
              </a:tabLst>
            </a:pPr>
            <a:r>
              <a:rPr sz="1800" spc="-10" dirty="0">
                <a:latin typeface="Georgia"/>
                <a:cs typeface="Georgia"/>
              </a:rPr>
              <a:t>Evre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(Execute): Üçüncü evrede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işlem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birimi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(ALU) </a:t>
            </a:r>
            <a:r>
              <a:rPr sz="1800" dirty="0">
                <a:latin typeface="Georgia"/>
                <a:cs typeface="Georgia"/>
              </a:rPr>
              <a:t>tarafından</a:t>
            </a:r>
            <a:r>
              <a:rPr sz="1800" spc="-5" dirty="0">
                <a:latin typeface="Georgia"/>
                <a:cs typeface="Georgia"/>
              </a:rPr>
              <a:t> bu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komutlar </a:t>
            </a:r>
            <a:r>
              <a:rPr sz="1800" dirty="0">
                <a:latin typeface="Georgia"/>
                <a:cs typeface="Georgia"/>
              </a:rPr>
              <a:t> işlenir.</a:t>
            </a:r>
            <a:endParaRPr sz="1800">
              <a:latin typeface="Georgia"/>
              <a:cs typeface="Georgia"/>
            </a:endParaRPr>
          </a:p>
          <a:p>
            <a:pPr marL="3729990" marR="22225" lvl="2">
              <a:lnSpc>
                <a:spcPct val="100000"/>
              </a:lnSpc>
              <a:buAutoNum type="arabicPeriod" startAt="2"/>
              <a:tabLst>
                <a:tab pos="3976370" algn="l"/>
              </a:tabLst>
            </a:pPr>
            <a:r>
              <a:rPr sz="1800" spc="-10" dirty="0">
                <a:latin typeface="Georgia"/>
                <a:cs typeface="Georgia"/>
              </a:rPr>
              <a:t>Evre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(Store):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En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son evrede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ise </a:t>
            </a:r>
            <a:r>
              <a:rPr sz="1800" spc="-5" dirty="0">
                <a:latin typeface="Georgia"/>
                <a:cs typeface="Georgia"/>
              </a:rPr>
              <a:t>sonuçlar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hafızaya geri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yazılırlar.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29083"/>
            <a:ext cx="6457950" cy="80899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440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dirty="0">
                <a:latin typeface="Georgia"/>
                <a:cs typeface="Georgia"/>
              </a:rPr>
              <a:t>Anakartın</a:t>
            </a:r>
            <a:r>
              <a:rPr sz="2400" b="1" spc="-7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Bileşenleri</a:t>
            </a:r>
            <a:endParaRPr sz="2400">
              <a:latin typeface="Georgia"/>
              <a:cs typeface="Georgia"/>
            </a:endParaRPr>
          </a:p>
          <a:p>
            <a:pPr marL="564515" lvl="1" indent="-250825">
              <a:lnSpc>
                <a:spcPct val="100000"/>
              </a:lnSpc>
              <a:spcBef>
                <a:spcPts val="305"/>
              </a:spcBef>
              <a:buSzPct val="95454"/>
              <a:buFont typeface="Wingdings"/>
              <a:buChar char=""/>
              <a:tabLst>
                <a:tab pos="565150" algn="l"/>
              </a:tabLst>
            </a:pPr>
            <a:r>
              <a:rPr sz="2200" b="1" spc="-10" dirty="0">
                <a:solidFill>
                  <a:srgbClr val="009DD9"/>
                </a:solidFill>
                <a:latin typeface="Georgia"/>
                <a:cs typeface="Georgia"/>
              </a:rPr>
              <a:t>CPU</a:t>
            </a:r>
            <a:r>
              <a:rPr sz="2200" b="1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(Merkezi</a:t>
            </a:r>
            <a:r>
              <a:rPr sz="2200" b="1" spc="10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İşlem</a:t>
            </a:r>
            <a:r>
              <a:rPr sz="2200" b="1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Birimi)</a:t>
            </a:r>
            <a:r>
              <a:rPr sz="2200" b="1" spc="5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Genel</a:t>
            </a:r>
            <a:r>
              <a:rPr sz="2200" b="1" spc="10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Yapısı</a:t>
            </a:r>
            <a:endParaRPr sz="22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255775" y="1845562"/>
            <a:ext cx="6022975" cy="5012690"/>
            <a:chOff x="1255775" y="1845562"/>
            <a:chExt cx="6022975" cy="501269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5775" y="1845562"/>
              <a:ext cx="3069336" cy="497773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2543" y="1845562"/>
              <a:ext cx="2926079" cy="50124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29083"/>
            <a:ext cx="7799070" cy="145669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440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dirty="0">
                <a:latin typeface="Georgia"/>
                <a:cs typeface="Georgia"/>
              </a:rPr>
              <a:t>Anakartın</a:t>
            </a:r>
            <a:r>
              <a:rPr sz="2400" b="1" spc="-7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Bileşenleri</a:t>
            </a:r>
            <a:endParaRPr sz="2400">
              <a:latin typeface="Georgia"/>
              <a:cs typeface="Georgia"/>
            </a:endParaRPr>
          </a:p>
          <a:p>
            <a:pPr marL="564515" lvl="1" indent="-250825">
              <a:lnSpc>
                <a:spcPct val="100000"/>
              </a:lnSpc>
              <a:spcBef>
                <a:spcPts val="305"/>
              </a:spcBef>
              <a:buSzPct val="95454"/>
              <a:buFont typeface="Wingdings"/>
              <a:buChar char=""/>
              <a:tabLst>
                <a:tab pos="565150" algn="l"/>
              </a:tabLst>
            </a:pP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Bellek</a:t>
            </a:r>
            <a:r>
              <a:rPr sz="2200" b="1" spc="-20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(Memory)</a:t>
            </a:r>
            <a:endParaRPr sz="2200">
              <a:latin typeface="Georgia"/>
              <a:cs typeface="Georgia"/>
            </a:endParaRPr>
          </a:p>
          <a:p>
            <a:pPr marL="268605" marR="5080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latin typeface="Georgia"/>
                <a:cs typeface="Georgia"/>
              </a:rPr>
              <a:t>Bir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bilgisayardaki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bütün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verilerin </a:t>
            </a:r>
            <a:r>
              <a:rPr sz="2000" spc="-5" dirty="0">
                <a:latin typeface="Georgia"/>
                <a:cs typeface="Georgia"/>
              </a:rPr>
              <a:t>saklandığı</a:t>
            </a:r>
            <a:r>
              <a:rPr sz="2000" dirty="0">
                <a:latin typeface="Georgia"/>
                <a:cs typeface="Georgia"/>
              </a:rPr>
              <a:t> birimlere bellek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denir.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Geçici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kalıcı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bellek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olmak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üzere </a:t>
            </a:r>
            <a:r>
              <a:rPr sz="2000" dirty="0">
                <a:latin typeface="Georgia"/>
                <a:cs typeface="Georgia"/>
              </a:rPr>
              <a:t>iki adet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bellek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türü</a:t>
            </a:r>
            <a:r>
              <a:rPr sz="2000" spc="-5" dirty="0">
                <a:latin typeface="Georgia"/>
                <a:cs typeface="Georgia"/>
              </a:rPr>
              <a:t> vardır: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79676" y="2636520"/>
            <a:ext cx="5033772" cy="38938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754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Bilgisayarın</a:t>
            </a:r>
            <a:r>
              <a:rPr spc="-95" dirty="0"/>
              <a:t> </a:t>
            </a:r>
            <a:r>
              <a:rPr spc="-65" dirty="0"/>
              <a:t>Tarihçesi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06855"/>
            <a:ext cx="5186045" cy="536454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68605" marR="900430" indent="-256540">
              <a:lnSpc>
                <a:spcPct val="80000"/>
              </a:lnSpc>
              <a:spcBef>
                <a:spcPts val="620"/>
              </a:spcBef>
              <a:buClr>
                <a:srgbClr val="0AD0D9"/>
              </a:buClr>
              <a:buSzPct val="95454"/>
              <a:buFont typeface="Wingdings"/>
              <a:buChar char=""/>
              <a:tabLst>
                <a:tab pos="269240" algn="l"/>
              </a:tabLst>
            </a:pPr>
            <a:r>
              <a:rPr sz="2200" b="1" spc="-5" dirty="0">
                <a:latin typeface="Georgia"/>
                <a:cs typeface="Georgia"/>
              </a:rPr>
              <a:t>Fark</a:t>
            </a:r>
            <a:r>
              <a:rPr sz="2200" b="1" spc="5" dirty="0">
                <a:latin typeface="Georgia"/>
                <a:cs typeface="Georgia"/>
              </a:rPr>
              <a:t> </a:t>
            </a:r>
            <a:r>
              <a:rPr sz="2200" b="1" spc="-10" dirty="0">
                <a:latin typeface="Georgia"/>
                <a:cs typeface="Georgia"/>
              </a:rPr>
              <a:t>Makinası</a:t>
            </a:r>
            <a:r>
              <a:rPr sz="2200" b="1" dirty="0">
                <a:latin typeface="Georgia"/>
                <a:cs typeface="Georgia"/>
              </a:rPr>
              <a:t> </a:t>
            </a:r>
            <a:r>
              <a:rPr sz="2200" b="1" spc="-5" dirty="0">
                <a:latin typeface="Georgia"/>
                <a:cs typeface="Georgia"/>
              </a:rPr>
              <a:t>(Bilgisayarın </a:t>
            </a:r>
            <a:r>
              <a:rPr sz="2200" b="1" spc="-545" dirty="0">
                <a:latin typeface="Georgia"/>
                <a:cs typeface="Georgia"/>
              </a:rPr>
              <a:t> </a:t>
            </a:r>
            <a:r>
              <a:rPr sz="2200" b="1" spc="-5" dirty="0">
                <a:latin typeface="Georgia"/>
                <a:cs typeface="Georgia"/>
              </a:rPr>
              <a:t>Atası)</a:t>
            </a:r>
            <a:endParaRPr sz="2200" dirty="0">
              <a:latin typeface="Georgia"/>
              <a:cs typeface="Georgia"/>
            </a:endParaRPr>
          </a:p>
          <a:p>
            <a:pPr marL="268605" marR="110489">
              <a:lnSpc>
                <a:spcPct val="80000"/>
              </a:lnSpc>
              <a:spcBef>
                <a:spcPts val="305"/>
              </a:spcBef>
            </a:pPr>
            <a:r>
              <a:rPr sz="2200" spc="-5" dirty="0">
                <a:latin typeface="Georgia"/>
                <a:cs typeface="Georgia"/>
              </a:rPr>
              <a:t>İngiliz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hükümetinin</a:t>
            </a:r>
            <a:r>
              <a:rPr sz="2200" spc="2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parasal</a:t>
            </a:r>
            <a:r>
              <a:rPr sz="2200" spc="3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desteğini </a:t>
            </a:r>
            <a:r>
              <a:rPr sz="2200" spc="-5" dirty="0">
                <a:latin typeface="Georgia"/>
                <a:cs typeface="Georgia"/>
              </a:rPr>
              <a:t> de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alan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Babbage</a:t>
            </a:r>
            <a:r>
              <a:rPr sz="2200" spc="4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uzun</a:t>
            </a:r>
            <a:r>
              <a:rPr sz="2200" spc="-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süren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çalışmalar </a:t>
            </a:r>
            <a:r>
              <a:rPr sz="2200" spc="-51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sonunda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Fark</a:t>
            </a:r>
            <a:r>
              <a:rPr sz="2200" spc="-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Makinesini</a:t>
            </a:r>
            <a:r>
              <a:rPr sz="2200" spc="2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1830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yılında </a:t>
            </a:r>
            <a:r>
              <a:rPr sz="2200" spc="-5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icat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etti.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Babbage</a:t>
            </a:r>
            <a:r>
              <a:rPr sz="2200" spc="5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daha</a:t>
            </a:r>
            <a:r>
              <a:rPr sz="2200" spc="-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sonra Analitik 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Makine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adını</a:t>
            </a:r>
            <a:r>
              <a:rPr sz="2200" spc="2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verdiği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proje üzerinde 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çalışmaya</a:t>
            </a:r>
            <a:r>
              <a:rPr sz="2200" spc="3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başladı.</a:t>
            </a:r>
            <a:r>
              <a:rPr sz="2200" spc="2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Bu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makine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buhar </a:t>
            </a:r>
            <a:r>
              <a:rPr sz="2200" spc="-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gücü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kullanarak</a:t>
            </a:r>
            <a:r>
              <a:rPr sz="2200" spc="3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otomatik</a:t>
            </a:r>
            <a:r>
              <a:rPr sz="2200" spc="2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olarak </a:t>
            </a:r>
            <a:r>
              <a:rPr sz="2200" spc="-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çalıştırılacak</a:t>
            </a:r>
            <a:r>
              <a:rPr sz="2200" spc="5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ve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diğer</a:t>
            </a:r>
            <a:r>
              <a:rPr sz="2200" spc="2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hesaplatıcılardan </a:t>
            </a:r>
            <a:r>
              <a:rPr sz="2200" spc="-5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daha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fazla</a:t>
            </a:r>
            <a:r>
              <a:rPr sz="2200" spc="-5" dirty="0">
                <a:latin typeface="Georgia"/>
                <a:cs typeface="Georgia"/>
              </a:rPr>
              <a:t> fonksiyona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sahip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olacaktı.</a:t>
            </a:r>
            <a:endParaRPr sz="2200" dirty="0">
              <a:latin typeface="Georgia"/>
              <a:cs typeface="Georgia"/>
            </a:endParaRPr>
          </a:p>
          <a:p>
            <a:pPr marL="268605">
              <a:lnSpc>
                <a:spcPts val="1850"/>
              </a:lnSpc>
            </a:pPr>
            <a:r>
              <a:rPr sz="2200" spc="-5" dirty="0">
                <a:latin typeface="Georgia"/>
                <a:cs typeface="Georgia"/>
              </a:rPr>
              <a:t>Fakat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1871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yılında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ölmesi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nedeni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ile</a:t>
            </a:r>
            <a:endParaRPr sz="2200" dirty="0">
              <a:latin typeface="Georgia"/>
              <a:cs typeface="Georgia"/>
            </a:endParaRPr>
          </a:p>
          <a:p>
            <a:pPr marL="268605">
              <a:lnSpc>
                <a:spcPts val="2375"/>
              </a:lnSpc>
            </a:pPr>
            <a:r>
              <a:rPr sz="2200" spc="-10" dirty="0">
                <a:latin typeface="Georgia"/>
                <a:cs typeface="Georgia"/>
              </a:rPr>
              <a:t>çalışmaları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tamamlanamamıştır.</a:t>
            </a:r>
            <a:endParaRPr sz="22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 dirty="0">
              <a:latin typeface="Georgia"/>
              <a:cs typeface="Georgia"/>
            </a:endParaRPr>
          </a:p>
          <a:p>
            <a:pPr marL="268605" marR="5080" algn="just">
              <a:lnSpc>
                <a:spcPct val="80000"/>
              </a:lnSpc>
            </a:pPr>
            <a:r>
              <a:rPr sz="2200" spc="-5" dirty="0">
                <a:latin typeface="Georgia"/>
                <a:cs typeface="Georgia"/>
              </a:rPr>
              <a:t>Babbage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analitik</a:t>
            </a:r>
            <a:r>
              <a:rPr sz="2200" spc="3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makinede</a:t>
            </a:r>
            <a:r>
              <a:rPr sz="2200" spc="2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mantıksal </a:t>
            </a:r>
            <a:r>
              <a:rPr sz="2200" spc="-5" dirty="0">
                <a:latin typeface="Georgia"/>
                <a:cs typeface="Georgia"/>
              </a:rPr>
              <a:t> işlem birimi,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veri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depolama</a:t>
            </a:r>
            <a:r>
              <a:rPr sz="2200" spc="2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birimi,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giriş </a:t>
            </a:r>
            <a:r>
              <a:rPr sz="2200" spc="-5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ve çıkış </a:t>
            </a:r>
            <a:r>
              <a:rPr sz="2200" spc="-10" dirty="0">
                <a:latin typeface="Georgia"/>
                <a:cs typeface="Georgia"/>
              </a:rPr>
              <a:t>üniteleri</a:t>
            </a:r>
            <a:r>
              <a:rPr sz="2200" spc="3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kullanmayı 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planlıyordu.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Bu mantık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günümüzdeki </a:t>
            </a:r>
            <a:r>
              <a:rPr sz="2200" spc="-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bilgisayarın</a:t>
            </a:r>
            <a:r>
              <a:rPr sz="2200" spc="5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temel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prensibi</a:t>
            </a:r>
            <a:r>
              <a:rPr sz="2200" spc="2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olmuştur.</a:t>
            </a:r>
            <a:endParaRPr sz="2200" dirty="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80532" y="1263395"/>
            <a:ext cx="3311652" cy="33238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12179" y="4940808"/>
            <a:ext cx="3023616" cy="1703832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29083"/>
            <a:ext cx="7988934" cy="244729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440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dirty="0">
                <a:latin typeface="Georgia"/>
                <a:cs typeface="Georgia"/>
              </a:rPr>
              <a:t>Anakartın</a:t>
            </a:r>
            <a:r>
              <a:rPr sz="2400" b="1" spc="-7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Bileşenleri</a:t>
            </a:r>
            <a:endParaRPr sz="2400">
              <a:latin typeface="Georgia"/>
              <a:cs typeface="Georgia"/>
            </a:endParaRPr>
          </a:p>
          <a:p>
            <a:pPr marL="564515" lvl="1" indent="-250825">
              <a:lnSpc>
                <a:spcPct val="100000"/>
              </a:lnSpc>
              <a:spcBef>
                <a:spcPts val="305"/>
              </a:spcBef>
              <a:buSzPct val="95454"/>
              <a:buFont typeface="Wingdings"/>
              <a:buChar char=""/>
              <a:tabLst>
                <a:tab pos="565150" algn="l"/>
              </a:tabLst>
            </a:pP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Bellek</a:t>
            </a:r>
            <a:r>
              <a:rPr sz="2200" b="1" spc="5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(Memory)</a:t>
            </a:r>
            <a:r>
              <a:rPr sz="2200" b="1" spc="25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-</a:t>
            </a:r>
            <a:r>
              <a:rPr sz="2200" b="1" spc="-15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200" b="1" spc="-10" dirty="0">
                <a:solidFill>
                  <a:srgbClr val="009DD9"/>
                </a:solidFill>
                <a:latin typeface="Georgia"/>
                <a:cs typeface="Georgia"/>
              </a:rPr>
              <a:t>Geçici</a:t>
            </a:r>
            <a:endParaRPr sz="2200">
              <a:latin typeface="Georgia"/>
              <a:cs typeface="Georgia"/>
            </a:endParaRPr>
          </a:p>
          <a:p>
            <a:pPr marL="268605" marR="5080" indent="-256540">
              <a:lnSpc>
                <a:spcPct val="104200"/>
              </a:lnSpc>
              <a:spcBef>
                <a:spcPts val="200"/>
              </a:spcBef>
              <a:buClr>
                <a:srgbClr val="0AD0D9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dirty="0">
                <a:latin typeface="Georgia"/>
                <a:cs typeface="Georgia"/>
              </a:rPr>
              <a:t>RAM (Random Access </a:t>
            </a:r>
            <a:r>
              <a:rPr sz="2000" b="1" spc="-5" dirty="0">
                <a:latin typeface="Georgia"/>
                <a:cs typeface="Georgia"/>
              </a:rPr>
              <a:t>Memory) Rastgele Erişilebilir Bellek </a:t>
            </a:r>
            <a:r>
              <a:rPr sz="2000" b="1" spc="-49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Verilerin </a:t>
            </a:r>
            <a:r>
              <a:rPr sz="2000" spc="-5" dirty="0">
                <a:latin typeface="Georgia"/>
                <a:cs typeface="Georgia"/>
              </a:rPr>
              <a:t>geçici olarak </a:t>
            </a:r>
            <a:r>
              <a:rPr sz="2000" dirty="0">
                <a:latin typeface="Georgia"/>
                <a:cs typeface="Georgia"/>
              </a:rPr>
              <a:t>depolandığı ünitelerdir. İşlemci ile </a:t>
            </a:r>
            <a:r>
              <a:rPr sz="2000" spc="-5" dirty="0">
                <a:latin typeface="Georgia"/>
                <a:cs typeface="Georgia"/>
              </a:rPr>
              <a:t>depolama </a:t>
            </a:r>
            <a:r>
              <a:rPr sz="2000" dirty="0">
                <a:latin typeface="Georgia"/>
                <a:cs typeface="Georgia"/>
              </a:rPr>
              <a:t> birimleri </a:t>
            </a:r>
            <a:r>
              <a:rPr sz="2000" spc="5" dirty="0">
                <a:latin typeface="Georgia"/>
                <a:cs typeface="Georgia"/>
              </a:rPr>
              <a:t>(HD)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arasında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zaman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kaybetmemek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amacıyla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doğrudan 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erişim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İmkanı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sağlayan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yapılardır.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300"/>
              </a:spcBef>
            </a:pPr>
            <a:r>
              <a:rPr sz="2000" b="1" spc="-5" dirty="0">
                <a:latin typeface="Georgia"/>
                <a:cs typeface="Georgia"/>
              </a:rPr>
              <a:t>Ram</a:t>
            </a:r>
            <a:r>
              <a:rPr sz="2000" b="1" spc="-20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Teknolojileri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0836" y="3622551"/>
            <a:ext cx="5587639" cy="3109225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29083"/>
            <a:ext cx="7693659" cy="477202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440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dirty="0">
                <a:latin typeface="Georgia"/>
                <a:cs typeface="Georgia"/>
              </a:rPr>
              <a:t>Anakartın</a:t>
            </a:r>
            <a:r>
              <a:rPr sz="2400" b="1" spc="-7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Bileşenleri</a:t>
            </a:r>
            <a:endParaRPr sz="2400">
              <a:latin typeface="Georgia"/>
              <a:cs typeface="Georgia"/>
            </a:endParaRPr>
          </a:p>
          <a:p>
            <a:pPr marL="564515" lvl="1" indent="-250825">
              <a:lnSpc>
                <a:spcPct val="100000"/>
              </a:lnSpc>
              <a:spcBef>
                <a:spcPts val="305"/>
              </a:spcBef>
              <a:buSzPct val="95454"/>
              <a:buFont typeface="Wingdings"/>
              <a:buChar char=""/>
              <a:tabLst>
                <a:tab pos="565150" algn="l"/>
              </a:tabLst>
            </a:pP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Bellek</a:t>
            </a:r>
            <a:r>
              <a:rPr sz="2200" b="1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(Memory)</a:t>
            </a:r>
            <a:r>
              <a:rPr sz="2200" b="1" spc="-25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009DD9"/>
                </a:solidFill>
                <a:latin typeface="Georgia"/>
                <a:cs typeface="Georgia"/>
              </a:rPr>
              <a:t>-</a:t>
            </a:r>
            <a:r>
              <a:rPr sz="2000" b="1" spc="-15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009DD9"/>
                </a:solidFill>
                <a:latin typeface="Georgia"/>
                <a:cs typeface="Georgia"/>
              </a:rPr>
              <a:t>Geçici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300"/>
              </a:spcBef>
            </a:pPr>
            <a:r>
              <a:rPr sz="2000" b="1" dirty="0">
                <a:latin typeface="Georgia"/>
                <a:cs typeface="Georgia"/>
              </a:rPr>
              <a:t>SRAM</a:t>
            </a:r>
            <a:r>
              <a:rPr sz="2000" b="1" spc="-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(Durağan</a:t>
            </a:r>
            <a:r>
              <a:rPr sz="2000" b="1" spc="-30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Rastgele</a:t>
            </a:r>
            <a:r>
              <a:rPr sz="2000" b="1" spc="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Erişilebilir</a:t>
            </a:r>
            <a:r>
              <a:rPr sz="2000" b="1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Bellek)</a:t>
            </a:r>
            <a:endParaRPr sz="2000">
              <a:latin typeface="Georgia"/>
              <a:cs typeface="Georgia"/>
            </a:endParaRPr>
          </a:p>
          <a:p>
            <a:pPr marL="74930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latin typeface="Georgia"/>
                <a:cs typeface="Georgia"/>
              </a:rPr>
              <a:t>Transistör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kullanılan,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çok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hızlı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çalışan,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pahalı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bir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teknolojidir.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Georgia"/>
              <a:cs typeface="Georgia"/>
            </a:endParaRPr>
          </a:p>
          <a:p>
            <a:pPr marL="268605" marR="156210" indent="-256540">
              <a:lnSpc>
                <a:spcPct val="100000"/>
              </a:lnSpc>
              <a:buClr>
                <a:srgbClr val="0AD0D9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dirty="0">
                <a:latin typeface="Georgia"/>
                <a:cs typeface="Georgia"/>
              </a:rPr>
              <a:t>L1;</a:t>
            </a:r>
            <a:r>
              <a:rPr sz="2000" b="1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İşlemci </a:t>
            </a:r>
            <a:r>
              <a:rPr sz="2000" spc="-5" dirty="0">
                <a:latin typeface="Georgia"/>
                <a:cs typeface="Georgia"/>
              </a:rPr>
              <a:t>üzerindedir.</a:t>
            </a:r>
            <a:r>
              <a:rPr sz="2000" dirty="0">
                <a:latin typeface="Georgia"/>
                <a:cs typeface="Georgia"/>
              </a:rPr>
              <a:t> Ana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önbellektir.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Komut </a:t>
            </a:r>
            <a:r>
              <a:rPr sz="2000" dirty="0">
                <a:latin typeface="Georgia"/>
                <a:cs typeface="Georgia"/>
              </a:rPr>
              <a:t>ve </a:t>
            </a:r>
            <a:r>
              <a:rPr sz="2000" spc="-5" dirty="0">
                <a:latin typeface="Georgia"/>
                <a:cs typeface="Georgia"/>
              </a:rPr>
              <a:t>fonksiyonları </a:t>
            </a:r>
            <a:r>
              <a:rPr sz="2000" spc="-46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barındırır.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En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hızlısıdır.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Cache(Dahili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önbellek)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AD0D9"/>
              </a:buClr>
              <a:buFont typeface="Georgia"/>
              <a:buChar char="•"/>
            </a:pPr>
            <a:endParaRPr sz="2600">
              <a:latin typeface="Georgia"/>
              <a:cs typeface="Georgia"/>
            </a:endParaRPr>
          </a:p>
          <a:p>
            <a:pPr marL="268605" marR="5080" indent="-256540" algn="just">
              <a:lnSpc>
                <a:spcPct val="100000"/>
              </a:lnSpc>
              <a:buClr>
                <a:srgbClr val="0AD0D9"/>
              </a:buClr>
              <a:buFont typeface="Georgia"/>
              <a:buChar char="•"/>
              <a:tabLst>
                <a:tab pos="269240" algn="l"/>
              </a:tabLst>
            </a:pPr>
            <a:r>
              <a:rPr sz="2000" b="1" dirty="0">
                <a:latin typeface="Georgia"/>
                <a:cs typeface="Georgia"/>
              </a:rPr>
              <a:t>L2; </a:t>
            </a:r>
            <a:r>
              <a:rPr sz="2000" dirty="0">
                <a:latin typeface="Georgia"/>
                <a:cs typeface="Georgia"/>
              </a:rPr>
              <a:t>Anakart veya İşlmeci </a:t>
            </a:r>
            <a:r>
              <a:rPr sz="2000" spc="-5" dirty="0">
                <a:latin typeface="Georgia"/>
                <a:cs typeface="Georgia"/>
              </a:rPr>
              <a:t>üzerinde </a:t>
            </a:r>
            <a:r>
              <a:rPr sz="2000" dirty="0">
                <a:latin typeface="Georgia"/>
                <a:cs typeface="Georgia"/>
              </a:rPr>
              <a:t>bulunabilir. İkincil </a:t>
            </a:r>
            <a:r>
              <a:rPr sz="2000" spc="-5" dirty="0">
                <a:latin typeface="Georgia"/>
                <a:cs typeface="Georgia"/>
              </a:rPr>
              <a:t>önbellektir.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Çok sık </a:t>
            </a:r>
            <a:r>
              <a:rPr sz="2000" dirty="0">
                <a:latin typeface="Georgia"/>
                <a:cs typeface="Georgia"/>
              </a:rPr>
              <a:t>kullanılan komutları </a:t>
            </a:r>
            <a:r>
              <a:rPr sz="2000" spc="-5" dirty="0">
                <a:latin typeface="Georgia"/>
                <a:cs typeface="Georgia"/>
              </a:rPr>
              <a:t>tutar işlemci performansını artırmak </a:t>
            </a:r>
            <a:r>
              <a:rPr sz="2000" dirty="0">
                <a:latin typeface="Georgia"/>
                <a:cs typeface="Georgia"/>
              </a:rPr>
              <a:t> için.</a:t>
            </a:r>
            <a:r>
              <a:rPr sz="2000" spc="-5" dirty="0">
                <a:latin typeface="Georgia"/>
                <a:cs typeface="Georgia"/>
              </a:rPr>
              <a:t> Artık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İşlemciye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eklenmiştir.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Cache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AD0D9"/>
              </a:buClr>
              <a:buFont typeface="Georgia"/>
              <a:buChar char="•"/>
            </a:pPr>
            <a:endParaRPr sz="26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buClr>
                <a:srgbClr val="0AD0D9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sz="2000" b="1" spc="-5" dirty="0">
                <a:latin typeface="Georgia"/>
                <a:cs typeface="Georgia"/>
              </a:rPr>
              <a:t>L3;</a:t>
            </a:r>
            <a:r>
              <a:rPr sz="2000" b="1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Hem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işlemci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hem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de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anakart</a:t>
            </a:r>
            <a:r>
              <a:rPr sz="2000" spc="3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üzerinde </a:t>
            </a:r>
            <a:r>
              <a:rPr sz="2000" dirty="0">
                <a:latin typeface="Georgia"/>
                <a:cs typeface="Georgia"/>
              </a:rPr>
              <a:t>L2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varsa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anakart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</a:pPr>
            <a:r>
              <a:rPr sz="2000" spc="-5" dirty="0">
                <a:latin typeface="Georgia"/>
                <a:cs typeface="Georgia"/>
              </a:rPr>
              <a:t>üzerindeki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L3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olarak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dizayn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edilir.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Pek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kullanılmaz.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29083"/>
            <a:ext cx="7471409" cy="385762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440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dirty="0">
                <a:latin typeface="Georgia"/>
                <a:cs typeface="Georgia"/>
              </a:rPr>
              <a:t>Anakartın</a:t>
            </a:r>
            <a:r>
              <a:rPr sz="2400" b="1" spc="-7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Bileşenleri</a:t>
            </a:r>
            <a:endParaRPr sz="2400">
              <a:latin typeface="Georgia"/>
              <a:cs typeface="Georgia"/>
            </a:endParaRPr>
          </a:p>
          <a:p>
            <a:pPr marL="564515" lvl="1" indent="-250825">
              <a:lnSpc>
                <a:spcPct val="100000"/>
              </a:lnSpc>
              <a:spcBef>
                <a:spcPts val="305"/>
              </a:spcBef>
              <a:buSzPct val="95454"/>
              <a:buFont typeface="Wingdings"/>
              <a:buChar char=""/>
              <a:tabLst>
                <a:tab pos="565150" algn="l"/>
              </a:tabLst>
            </a:pP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Bellek</a:t>
            </a:r>
            <a:r>
              <a:rPr sz="2200" b="1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(Memory)</a:t>
            </a:r>
            <a:r>
              <a:rPr sz="2200" b="1" spc="-25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009DD9"/>
                </a:solidFill>
                <a:latin typeface="Georgia"/>
                <a:cs typeface="Georgia"/>
              </a:rPr>
              <a:t>-</a:t>
            </a:r>
            <a:r>
              <a:rPr sz="2000" b="1" spc="-15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009DD9"/>
                </a:solidFill>
                <a:latin typeface="Georgia"/>
                <a:cs typeface="Georgia"/>
              </a:rPr>
              <a:t>Geçici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300"/>
              </a:spcBef>
            </a:pPr>
            <a:r>
              <a:rPr sz="2000" b="1" dirty="0">
                <a:latin typeface="Georgia"/>
                <a:cs typeface="Georgia"/>
              </a:rPr>
              <a:t>DRAM</a:t>
            </a:r>
            <a:r>
              <a:rPr sz="2000" b="1" spc="-2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(Dynamic</a:t>
            </a:r>
            <a:r>
              <a:rPr sz="2000" b="1" spc="-1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RAM)</a:t>
            </a:r>
            <a:r>
              <a:rPr sz="2000" b="1" spc="-10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Dinamik</a:t>
            </a:r>
            <a:r>
              <a:rPr sz="2000" b="1" spc="-1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RAM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latin typeface="Georgia"/>
                <a:cs typeface="Georgia"/>
              </a:rPr>
              <a:t>Ana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bellek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olarak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kullandığımız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modeldir.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300"/>
              </a:spcBef>
            </a:pPr>
            <a:r>
              <a:rPr sz="2000" spc="-5" dirty="0">
                <a:latin typeface="Georgia"/>
                <a:cs typeface="Georgia"/>
              </a:rPr>
              <a:t>Kondansatör(veriler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tutulur)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transistör(anahtarlama)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birlikte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</a:pPr>
            <a:r>
              <a:rPr sz="2000" dirty="0">
                <a:latin typeface="Georgia"/>
                <a:cs typeface="Georgia"/>
              </a:rPr>
              <a:t>kullanılmıştır.</a:t>
            </a:r>
            <a:endParaRPr sz="20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0AD0D9"/>
              </a:buClr>
              <a:buFont typeface="Arial MT"/>
              <a:buChar char="•"/>
              <a:tabLst>
                <a:tab pos="268605" algn="l"/>
                <a:tab pos="269240" algn="l"/>
              </a:tabLst>
            </a:pPr>
            <a:r>
              <a:rPr sz="2000" spc="-5" dirty="0">
                <a:latin typeface="Georgia"/>
                <a:cs typeface="Georgia"/>
              </a:rPr>
              <a:t>FPM</a:t>
            </a:r>
            <a:endParaRPr sz="20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0AD0D9"/>
              </a:buClr>
              <a:buFont typeface="Arial MT"/>
              <a:buChar char="•"/>
              <a:tabLst>
                <a:tab pos="268605" algn="l"/>
                <a:tab pos="269240" algn="l"/>
              </a:tabLst>
            </a:pPr>
            <a:r>
              <a:rPr sz="2000" spc="-5" dirty="0">
                <a:latin typeface="Georgia"/>
                <a:cs typeface="Georgia"/>
              </a:rPr>
              <a:t>EDO</a:t>
            </a:r>
            <a:endParaRPr sz="20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0AD0D9"/>
              </a:buClr>
              <a:buFont typeface="Arial MT"/>
              <a:buChar char="•"/>
              <a:tabLst>
                <a:tab pos="268605" algn="l"/>
                <a:tab pos="269240" algn="l"/>
              </a:tabLst>
            </a:pPr>
            <a:r>
              <a:rPr sz="2000" dirty="0">
                <a:latin typeface="Georgia"/>
                <a:cs typeface="Georgia"/>
              </a:rPr>
              <a:t>BEDO</a:t>
            </a:r>
            <a:endParaRPr sz="20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5"/>
              </a:spcBef>
              <a:buClr>
                <a:srgbClr val="0AD0D9"/>
              </a:buClr>
              <a:buFont typeface="Arial MT"/>
              <a:buChar char="•"/>
              <a:tabLst>
                <a:tab pos="268605" algn="l"/>
                <a:tab pos="269240" algn="l"/>
              </a:tabLst>
            </a:pPr>
            <a:r>
              <a:rPr sz="2000" dirty="0">
                <a:latin typeface="Georgia"/>
                <a:cs typeface="Georgia"/>
              </a:rPr>
              <a:t>SDRAM</a:t>
            </a:r>
            <a:endParaRPr sz="20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0AD0D9"/>
              </a:buClr>
              <a:buFont typeface="Arial MT"/>
              <a:buChar char="•"/>
              <a:tabLst>
                <a:tab pos="268605" algn="l"/>
                <a:tab pos="269240" algn="l"/>
              </a:tabLst>
            </a:pPr>
            <a:r>
              <a:rPr sz="2000" dirty="0">
                <a:latin typeface="Georgia"/>
                <a:cs typeface="Georgia"/>
              </a:rPr>
              <a:t>RDRAM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29083"/>
            <a:ext cx="7593330" cy="591502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440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dirty="0">
                <a:latin typeface="Georgia"/>
                <a:cs typeface="Georgia"/>
              </a:rPr>
              <a:t>Anakartın</a:t>
            </a:r>
            <a:r>
              <a:rPr sz="2400" b="1" spc="-125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Bileşenleri</a:t>
            </a:r>
            <a:endParaRPr sz="2400">
              <a:latin typeface="Georgia"/>
              <a:cs typeface="Georgia"/>
            </a:endParaRPr>
          </a:p>
          <a:p>
            <a:pPr marL="268605" marR="2548255" lvl="1" indent="45720">
              <a:lnSpc>
                <a:spcPct val="111200"/>
              </a:lnSpc>
              <a:spcBef>
                <a:spcPts val="10"/>
              </a:spcBef>
              <a:buSzPct val="95454"/>
              <a:buFont typeface="Wingdings"/>
              <a:buChar char=""/>
              <a:tabLst>
                <a:tab pos="565150" algn="l"/>
              </a:tabLst>
            </a:pP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Bellek</a:t>
            </a:r>
            <a:r>
              <a:rPr sz="2200" b="1" spc="15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(Memory)</a:t>
            </a:r>
            <a:r>
              <a:rPr sz="2200" b="1" spc="-10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009DD9"/>
                </a:solidFill>
                <a:latin typeface="Georgia"/>
                <a:cs typeface="Georgia"/>
              </a:rPr>
              <a:t>-</a:t>
            </a:r>
            <a:r>
              <a:rPr sz="2000" b="1" spc="-5" dirty="0">
                <a:solidFill>
                  <a:srgbClr val="009DD9"/>
                </a:solidFill>
                <a:latin typeface="Georgia"/>
                <a:cs typeface="Georgia"/>
              </a:rPr>
              <a:t> Geçici </a:t>
            </a:r>
            <a:r>
              <a:rPr sz="2000" b="1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SDRAM</a:t>
            </a:r>
            <a:r>
              <a:rPr sz="2000" b="1" spc="-5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Synchronous</a:t>
            </a:r>
            <a:r>
              <a:rPr sz="2000" b="1" spc="-3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Dynamic</a:t>
            </a:r>
            <a:r>
              <a:rPr sz="2000" b="1" spc="-2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RAM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300"/>
              </a:spcBef>
            </a:pPr>
            <a:r>
              <a:rPr sz="2000" spc="-5" dirty="0">
                <a:latin typeface="Georgia"/>
                <a:cs typeface="Georgia"/>
              </a:rPr>
              <a:t>(Eşzamanlı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(Senkronize)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Dinamik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RAM)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latin typeface="Georgia"/>
                <a:cs typeface="Georgia"/>
              </a:rPr>
              <a:t>Bellek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veri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yoluyla</a:t>
            </a:r>
            <a:r>
              <a:rPr sz="2000" dirty="0">
                <a:latin typeface="Georgia"/>
                <a:cs typeface="Georgia"/>
              </a:rPr>
              <a:t> eşzamanlı </a:t>
            </a:r>
            <a:r>
              <a:rPr sz="2000" spc="-5" dirty="0">
                <a:latin typeface="Georgia"/>
                <a:cs typeface="Georgia"/>
              </a:rPr>
              <a:t>çalışan</a:t>
            </a:r>
            <a:r>
              <a:rPr sz="2000" dirty="0">
                <a:latin typeface="Georgia"/>
                <a:cs typeface="Georgia"/>
              </a:rPr>
              <a:t> DRAM’dır.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305"/>
              </a:spcBef>
            </a:pPr>
            <a:r>
              <a:rPr sz="2000" dirty="0">
                <a:latin typeface="Georgia"/>
                <a:cs typeface="Georgia"/>
              </a:rPr>
              <a:t>(Bellek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veri </a:t>
            </a:r>
            <a:r>
              <a:rPr sz="2000" spc="-5" dirty="0">
                <a:latin typeface="Georgia"/>
                <a:cs typeface="Georgia"/>
              </a:rPr>
              <a:t>yolu: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İşlemci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ile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ana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bellek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arasındaki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veri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yoludur.)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</a:pPr>
            <a:r>
              <a:rPr sz="2000" b="1" dirty="0">
                <a:latin typeface="Georgia"/>
                <a:cs typeface="Georgia"/>
              </a:rPr>
              <a:t>DDR</a:t>
            </a:r>
            <a:r>
              <a:rPr sz="2000" b="1" spc="-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SDRAM</a:t>
            </a:r>
            <a:r>
              <a:rPr sz="2000" b="1" spc="-2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Double</a:t>
            </a:r>
            <a:r>
              <a:rPr sz="2000" b="1" spc="-2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Data</a:t>
            </a:r>
            <a:r>
              <a:rPr sz="2000" b="1" spc="-10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Rate</a:t>
            </a:r>
            <a:r>
              <a:rPr sz="2000" b="1" spc="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SDRAM</a:t>
            </a:r>
            <a:r>
              <a:rPr sz="2000" b="1" spc="-1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(SDRAM</a:t>
            </a:r>
            <a:r>
              <a:rPr sz="2000" b="1" spc="-1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II)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latin typeface="Georgia"/>
                <a:cs typeface="Georgia"/>
              </a:rPr>
              <a:t>(Çift Veri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Hızlı </a:t>
            </a:r>
            <a:r>
              <a:rPr sz="2000" spc="-5" dirty="0">
                <a:latin typeface="Georgia"/>
                <a:cs typeface="Georgia"/>
              </a:rPr>
              <a:t>Senkronize Dinamik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RAM)</a:t>
            </a:r>
            <a:endParaRPr sz="2000">
              <a:latin typeface="Georgia"/>
              <a:cs typeface="Georgia"/>
            </a:endParaRPr>
          </a:p>
          <a:p>
            <a:pPr marL="268605" marR="400685">
              <a:lnSpc>
                <a:spcPct val="100000"/>
              </a:lnSpc>
              <a:spcBef>
                <a:spcPts val="305"/>
              </a:spcBef>
            </a:pPr>
            <a:r>
              <a:rPr sz="2000" dirty="0">
                <a:latin typeface="Georgia"/>
                <a:cs typeface="Georgia"/>
              </a:rPr>
              <a:t>Veriyi</a:t>
            </a:r>
            <a:r>
              <a:rPr sz="2000" spc="-5" dirty="0">
                <a:latin typeface="Georgia"/>
                <a:cs typeface="Georgia"/>
              </a:rPr>
              <a:t> SDRAM’e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göre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iki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kat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daha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hızlı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aktaran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bellektir.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DDR </a:t>
            </a:r>
            <a:r>
              <a:rPr sz="2000" spc="-46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SDRAM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her</a:t>
            </a:r>
            <a:r>
              <a:rPr sz="2000" dirty="0">
                <a:latin typeface="Georgia"/>
                <a:cs typeface="Georgia"/>
              </a:rPr>
              <a:t> döngüde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iki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veri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aktararak</a:t>
            </a:r>
            <a:r>
              <a:rPr sz="2000" spc="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başarımı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artırır.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Georgia"/>
                <a:cs typeface="Georgia"/>
              </a:rPr>
              <a:t>DDR2</a:t>
            </a:r>
            <a:r>
              <a:rPr sz="2000" b="1" spc="-1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SDRAM</a:t>
            </a:r>
            <a:r>
              <a:rPr sz="2000" b="1" spc="-2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Double</a:t>
            </a:r>
            <a:r>
              <a:rPr sz="2000" b="1" spc="-2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Data</a:t>
            </a:r>
            <a:r>
              <a:rPr sz="2000" b="1" spc="-1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Rate</a:t>
            </a:r>
            <a:r>
              <a:rPr sz="2000" b="1" dirty="0">
                <a:latin typeface="Georgia"/>
                <a:cs typeface="Georgia"/>
              </a:rPr>
              <a:t> 2</a:t>
            </a:r>
            <a:r>
              <a:rPr sz="2000" b="1" spc="-5" dirty="0">
                <a:latin typeface="Georgia"/>
                <a:cs typeface="Georgia"/>
              </a:rPr>
              <a:t> SDRAM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latin typeface="Georgia"/>
                <a:cs typeface="Georgia"/>
              </a:rPr>
              <a:t>(Çift Veri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Hızlı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2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Senkronize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Dinamik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RAM)</a:t>
            </a:r>
            <a:endParaRPr sz="2000">
              <a:latin typeface="Georgia"/>
              <a:cs typeface="Georgia"/>
            </a:endParaRPr>
          </a:p>
          <a:p>
            <a:pPr marL="268605" marR="5080">
              <a:lnSpc>
                <a:spcPct val="112500"/>
              </a:lnSpc>
            </a:pPr>
            <a:r>
              <a:rPr sz="2000" spc="-5" dirty="0">
                <a:latin typeface="Georgia"/>
                <a:cs typeface="Georgia"/>
              </a:rPr>
              <a:t>Daha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fazla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hız,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yüksek</a:t>
            </a:r>
            <a:r>
              <a:rPr sz="2000" dirty="0">
                <a:latin typeface="Georgia"/>
                <a:cs typeface="Georgia"/>
              </a:rPr>
              <a:t> bant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genişlikleri,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düşük</a:t>
            </a:r>
            <a:r>
              <a:rPr sz="2000" dirty="0">
                <a:latin typeface="Georgia"/>
                <a:cs typeface="Georgia"/>
              </a:rPr>
              <a:t> güç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tüketimi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 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iyileştirilmiş</a:t>
            </a:r>
            <a:r>
              <a:rPr sz="2000" dirty="0">
                <a:latin typeface="Georgia"/>
                <a:cs typeface="Georgia"/>
              </a:rPr>
              <a:t> ısı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davranışı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özelliklerini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beraberinde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getirmektedir.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DDR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SDRAM’dan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daha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hızlıdır.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29083"/>
            <a:ext cx="4041775" cy="80899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440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dirty="0">
                <a:latin typeface="Georgia"/>
                <a:cs typeface="Georgia"/>
              </a:rPr>
              <a:t>Anakartın</a:t>
            </a:r>
            <a:r>
              <a:rPr sz="2400" b="1" spc="-7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Bileşenleri</a:t>
            </a:r>
            <a:endParaRPr sz="2400">
              <a:latin typeface="Georgia"/>
              <a:cs typeface="Georgia"/>
            </a:endParaRPr>
          </a:p>
          <a:p>
            <a:pPr marL="564515" lvl="1" indent="-250825">
              <a:lnSpc>
                <a:spcPct val="100000"/>
              </a:lnSpc>
              <a:spcBef>
                <a:spcPts val="305"/>
              </a:spcBef>
              <a:buSzPct val="95454"/>
              <a:buFont typeface="Wingdings"/>
              <a:buChar char=""/>
              <a:tabLst>
                <a:tab pos="565150" algn="l"/>
              </a:tabLst>
            </a:pP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Bellek (Memory)</a:t>
            </a:r>
            <a:r>
              <a:rPr sz="2200" b="1" spc="-30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009DD9"/>
                </a:solidFill>
                <a:latin typeface="Georgia"/>
                <a:cs typeface="Georgia"/>
              </a:rPr>
              <a:t>-</a:t>
            </a:r>
            <a:r>
              <a:rPr sz="2000" b="1" spc="-20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009DD9"/>
                </a:solidFill>
                <a:latin typeface="Georgia"/>
                <a:cs typeface="Georgia"/>
              </a:rPr>
              <a:t>Geçici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32" y="2043730"/>
            <a:ext cx="7658847" cy="4434014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29083"/>
            <a:ext cx="5144135" cy="561022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440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dirty="0">
                <a:latin typeface="Georgia"/>
                <a:cs typeface="Georgia"/>
              </a:rPr>
              <a:t>Anakartın</a:t>
            </a:r>
            <a:r>
              <a:rPr sz="2400" b="1" spc="-7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Bileşenleri</a:t>
            </a:r>
            <a:endParaRPr sz="2400">
              <a:latin typeface="Georgia"/>
              <a:cs typeface="Georgia"/>
            </a:endParaRPr>
          </a:p>
          <a:p>
            <a:pPr marL="268605" marR="412750" lvl="1" indent="45720">
              <a:lnSpc>
                <a:spcPct val="105600"/>
              </a:lnSpc>
              <a:spcBef>
                <a:spcPts val="160"/>
              </a:spcBef>
              <a:buSzPct val="95454"/>
              <a:buFont typeface="Wingdings"/>
              <a:buChar char=""/>
              <a:tabLst>
                <a:tab pos="565150" algn="l"/>
              </a:tabLst>
            </a:pP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Bellek</a:t>
            </a:r>
            <a:r>
              <a:rPr sz="2200" b="1" spc="10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(Memory)</a:t>
            </a:r>
            <a:r>
              <a:rPr sz="2200" b="1" spc="-10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009DD9"/>
                </a:solidFill>
                <a:latin typeface="Georgia"/>
                <a:cs typeface="Georgia"/>
              </a:rPr>
              <a:t>-</a:t>
            </a:r>
            <a:r>
              <a:rPr sz="2000" b="1" spc="-5" dirty="0">
                <a:solidFill>
                  <a:srgbClr val="009DD9"/>
                </a:solidFill>
                <a:latin typeface="Georgia"/>
                <a:cs typeface="Georgia"/>
              </a:rPr>
              <a:t> Geçici </a:t>
            </a:r>
            <a:r>
              <a:rPr sz="2000" b="1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DDR3</a:t>
            </a:r>
            <a:r>
              <a:rPr sz="2000" b="1" spc="-2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SDRAM</a:t>
            </a:r>
            <a:r>
              <a:rPr sz="2000" b="1" spc="-3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Double</a:t>
            </a:r>
            <a:r>
              <a:rPr sz="2000" b="1" spc="-30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Data</a:t>
            </a:r>
            <a:r>
              <a:rPr sz="2000" b="1" spc="-20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Rate</a:t>
            </a:r>
            <a:r>
              <a:rPr sz="2000" b="1" dirty="0">
                <a:latin typeface="Georgia"/>
                <a:cs typeface="Georgia"/>
              </a:rPr>
              <a:t> 3 </a:t>
            </a:r>
            <a:r>
              <a:rPr sz="2000" b="1" spc="-49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SDRAM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latin typeface="Georgia"/>
                <a:cs typeface="Georgia"/>
              </a:rPr>
              <a:t>(Çift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Veri Hızlı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3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Senkronize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Dinamik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</a:pPr>
            <a:r>
              <a:rPr sz="2000" dirty="0">
                <a:latin typeface="Georgia"/>
                <a:cs typeface="Georgia"/>
              </a:rPr>
              <a:t>RAM)</a:t>
            </a:r>
            <a:endParaRPr sz="2000">
              <a:latin typeface="Georgia"/>
              <a:cs typeface="Georgia"/>
            </a:endParaRPr>
          </a:p>
          <a:p>
            <a:pPr marL="268605" marR="502284">
              <a:lnSpc>
                <a:spcPct val="100000"/>
              </a:lnSpc>
              <a:spcBef>
                <a:spcPts val="300"/>
              </a:spcBef>
            </a:pPr>
            <a:r>
              <a:rPr sz="2000" spc="-5" dirty="0">
                <a:latin typeface="Georgia"/>
                <a:cs typeface="Georgia"/>
              </a:rPr>
              <a:t>Giriş/Çıkış </a:t>
            </a:r>
            <a:r>
              <a:rPr sz="2000" dirty="0">
                <a:latin typeface="Georgia"/>
                <a:cs typeface="Georgia"/>
              </a:rPr>
              <a:t>(I/O) </a:t>
            </a:r>
            <a:r>
              <a:rPr sz="2000" spc="-5" dirty="0">
                <a:latin typeface="Georgia"/>
                <a:cs typeface="Georgia"/>
              </a:rPr>
              <a:t>yolunu </a:t>
            </a:r>
            <a:r>
              <a:rPr sz="2000" dirty="0">
                <a:latin typeface="Georgia"/>
                <a:cs typeface="Georgia"/>
              </a:rPr>
              <a:t>içerdiği bellek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hücrelerinden 4 kat </a:t>
            </a:r>
            <a:r>
              <a:rPr sz="2000" spc="-5" dirty="0">
                <a:latin typeface="Georgia"/>
                <a:cs typeface="Georgia"/>
              </a:rPr>
              <a:t>daha hızlı </a:t>
            </a:r>
            <a:r>
              <a:rPr sz="2000" dirty="0">
                <a:latin typeface="Georgia"/>
                <a:cs typeface="Georgia"/>
              </a:rPr>
              <a:t> kullanabilmesi ve böylece </a:t>
            </a:r>
            <a:r>
              <a:rPr sz="2000" spc="-5" dirty="0">
                <a:latin typeface="Georgia"/>
                <a:cs typeface="Georgia"/>
              </a:rPr>
              <a:t>yol hızını 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artırarak</a:t>
            </a:r>
            <a:r>
              <a:rPr sz="2000" spc="3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eski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teknolojilerden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birim 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zamanda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daha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fazla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iş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üretmesidir.</a:t>
            </a:r>
            <a:endParaRPr sz="2000">
              <a:latin typeface="Georgia"/>
              <a:cs typeface="Georgia"/>
            </a:endParaRPr>
          </a:p>
          <a:p>
            <a:pPr marL="268605" marR="534035">
              <a:lnSpc>
                <a:spcPct val="100000"/>
              </a:lnSpc>
              <a:spcBef>
                <a:spcPts val="305"/>
              </a:spcBef>
            </a:pPr>
            <a:r>
              <a:rPr sz="2000" dirty="0">
                <a:latin typeface="Georgia"/>
                <a:cs typeface="Georgia"/>
              </a:rPr>
              <a:t>Yalnız bunu başarmanın maliyeti </a:t>
            </a:r>
            <a:r>
              <a:rPr sz="2000" spc="-5" dirty="0">
                <a:latin typeface="Georgia"/>
                <a:cs typeface="Georgia"/>
              </a:rPr>
              <a:t>daha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fazla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gecikme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süresidir.</a:t>
            </a:r>
            <a:endParaRPr sz="2000">
              <a:latin typeface="Georgia"/>
              <a:cs typeface="Georgia"/>
            </a:endParaRPr>
          </a:p>
          <a:p>
            <a:pPr marL="268605" marR="408940">
              <a:lnSpc>
                <a:spcPts val="2700"/>
              </a:lnSpc>
              <a:spcBef>
                <a:spcPts val="140"/>
              </a:spcBef>
            </a:pPr>
            <a:r>
              <a:rPr sz="2000" spc="-5" dirty="0">
                <a:latin typeface="Georgia"/>
                <a:cs typeface="Georgia"/>
              </a:rPr>
              <a:t>DDR2 SDRAM'e göre </a:t>
            </a:r>
            <a:r>
              <a:rPr sz="2000" dirty="0">
                <a:latin typeface="Georgia"/>
                <a:cs typeface="Georgia"/>
              </a:rPr>
              <a:t>avantajları; 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Yüksek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bant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genişliği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performans artışı,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ts val="2260"/>
              </a:lnSpc>
            </a:pPr>
            <a:r>
              <a:rPr sz="2000" spc="-5" dirty="0">
                <a:latin typeface="Georgia"/>
                <a:cs typeface="Georgia"/>
              </a:rPr>
              <a:t>Düşük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güçle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performans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artışı, Daha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düşük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</a:pPr>
            <a:r>
              <a:rPr sz="2000" dirty="0">
                <a:latin typeface="Georgia"/>
                <a:cs typeface="Georgia"/>
              </a:rPr>
              <a:t>miktarda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ısınma.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11011" y="1917192"/>
            <a:ext cx="3332988" cy="3275851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29083"/>
            <a:ext cx="4041775" cy="80899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440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dirty="0">
                <a:latin typeface="Georgia"/>
                <a:cs typeface="Georgia"/>
              </a:rPr>
              <a:t>Anakartın</a:t>
            </a:r>
            <a:r>
              <a:rPr sz="2400" b="1" spc="-7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Bileşenleri</a:t>
            </a:r>
            <a:endParaRPr sz="2400">
              <a:latin typeface="Georgia"/>
              <a:cs typeface="Georgia"/>
            </a:endParaRPr>
          </a:p>
          <a:p>
            <a:pPr marL="564515" lvl="1" indent="-250825">
              <a:lnSpc>
                <a:spcPct val="100000"/>
              </a:lnSpc>
              <a:spcBef>
                <a:spcPts val="305"/>
              </a:spcBef>
              <a:buSzPct val="95454"/>
              <a:buFont typeface="Wingdings"/>
              <a:buChar char=""/>
              <a:tabLst>
                <a:tab pos="565150" algn="l"/>
              </a:tabLst>
            </a:pP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Bellek (Memory)</a:t>
            </a:r>
            <a:r>
              <a:rPr sz="2200" b="1" spc="-30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009DD9"/>
                </a:solidFill>
                <a:latin typeface="Georgia"/>
                <a:cs typeface="Georgia"/>
              </a:rPr>
              <a:t>-</a:t>
            </a:r>
            <a:r>
              <a:rPr sz="2000" b="1" spc="-20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009DD9"/>
                </a:solidFill>
                <a:latin typeface="Georgia"/>
                <a:cs typeface="Georgia"/>
              </a:rPr>
              <a:t>Geçici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241" y="2060448"/>
            <a:ext cx="7667802" cy="431133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29083"/>
            <a:ext cx="7409180" cy="244729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440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dirty="0">
                <a:latin typeface="Georgia"/>
                <a:cs typeface="Georgia"/>
              </a:rPr>
              <a:t>Anakartın</a:t>
            </a:r>
            <a:r>
              <a:rPr sz="2400" b="1" spc="-7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Bileşenleri</a:t>
            </a:r>
            <a:endParaRPr sz="2400">
              <a:latin typeface="Georgia"/>
              <a:cs typeface="Georgia"/>
            </a:endParaRPr>
          </a:p>
          <a:p>
            <a:pPr marL="564515" lvl="1" indent="-250825">
              <a:lnSpc>
                <a:spcPct val="100000"/>
              </a:lnSpc>
              <a:spcBef>
                <a:spcPts val="305"/>
              </a:spcBef>
              <a:buSzPct val="95454"/>
              <a:buFont typeface="Wingdings"/>
              <a:buChar char=""/>
              <a:tabLst>
                <a:tab pos="565150" algn="l"/>
              </a:tabLst>
            </a:pP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Bellek</a:t>
            </a:r>
            <a:r>
              <a:rPr sz="2200" b="1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(Memory)</a:t>
            </a:r>
            <a:r>
              <a:rPr sz="2200" b="1" spc="-25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009DD9"/>
                </a:solidFill>
                <a:latin typeface="Georgia"/>
                <a:cs typeface="Georgia"/>
              </a:rPr>
              <a:t>-</a:t>
            </a:r>
            <a:r>
              <a:rPr sz="2000" b="1" spc="-15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009DD9"/>
                </a:solidFill>
                <a:latin typeface="Georgia"/>
                <a:cs typeface="Georgia"/>
              </a:rPr>
              <a:t>Geçici</a:t>
            </a:r>
            <a:endParaRPr sz="2000">
              <a:latin typeface="Georgia"/>
              <a:cs typeface="Georgia"/>
            </a:endParaRPr>
          </a:p>
          <a:p>
            <a:pPr marL="268605" algn="just">
              <a:lnSpc>
                <a:spcPct val="100000"/>
              </a:lnSpc>
              <a:spcBef>
                <a:spcPts val="300"/>
              </a:spcBef>
            </a:pPr>
            <a:r>
              <a:rPr sz="2000" b="1" dirty="0">
                <a:latin typeface="Georgia"/>
                <a:cs typeface="Georgia"/>
              </a:rPr>
              <a:t>RDRAM</a:t>
            </a:r>
            <a:r>
              <a:rPr sz="2000" b="1" spc="49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Direkt</a:t>
            </a:r>
            <a:r>
              <a:rPr sz="2000" b="1" spc="-3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Rambus</a:t>
            </a:r>
            <a:r>
              <a:rPr sz="2000" b="1" spc="-2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(DRDRAM)</a:t>
            </a:r>
            <a:r>
              <a:rPr sz="2000" b="1" spc="-3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veya</a:t>
            </a:r>
            <a:r>
              <a:rPr sz="2000" b="1" spc="-1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RDRAM</a:t>
            </a:r>
            <a:endParaRPr sz="2000">
              <a:latin typeface="Georgia"/>
              <a:cs typeface="Georgia"/>
            </a:endParaRPr>
          </a:p>
          <a:p>
            <a:pPr marL="268605" marR="5080" algn="just">
              <a:lnSpc>
                <a:spcPct val="100000"/>
              </a:lnSpc>
              <a:spcBef>
                <a:spcPts val="300"/>
              </a:spcBef>
            </a:pPr>
            <a:r>
              <a:rPr sz="2000" spc="-5" dirty="0">
                <a:latin typeface="Georgia"/>
                <a:cs typeface="Georgia"/>
              </a:rPr>
              <a:t>Çok yüksek hızlarda iletişim sağlamak </a:t>
            </a:r>
            <a:r>
              <a:rPr sz="2000" dirty="0">
                <a:latin typeface="Georgia"/>
                <a:cs typeface="Georgia"/>
              </a:rPr>
              <a:t>için geliştirilen bir bellek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yongasıdır. Teorik olarak </a:t>
            </a:r>
            <a:r>
              <a:rPr sz="2000" dirty="0">
                <a:latin typeface="Georgia"/>
                <a:cs typeface="Georgia"/>
              </a:rPr>
              <a:t>RAMBUS 1,6GBps </a:t>
            </a:r>
            <a:r>
              <a:rPr sz="2000" spc="-5" dirty="0">
                <a:latin typeface="Georgia"/>
                <a:cs typeface="Georgia"/>
              </a:rPr>
              <a:t>değerinde </a:t>
            </a:r>
            <a:r>
              <a:rPr sz="2000" dirty="0">
                <a:latin typeface="Georgia"/>
                <a:cs typeface="Georgia"/>
              </a:rPr>
              <a:t>bir bant 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genişliği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sunabiliyor.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Genelde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Oyun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Konsollarında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kullanıldı.</a:t>
            </a:r>
            <a:endParaRPr sz="2000">
              <a:latin typeface="Georgia"/>
              <a:cs typeface="Georgia"/>
            </a:endParaRPr>
          </a:p>
          <a:p>
            <a:pPr marL="268605" algn="just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latin typeface="Georgia"/>
                <a:cs typeface="Georgia"/>
              </a:rPr>
              <a:t>RDRAM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yongaları </a:t>
            </a:r>
            <a:r>
              <a:rPr sz="2000" dirty="0">
                <a:latin typeface="Georgia"/>
                <a:cs typeface="Georgia"/>
              </a:rPr>
              <a:t>PC’lerde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yaygın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olarak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kullanılmaz.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27515" y="3767976"/>
            <a:ext cx="2494882" cy="2502468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29083"/>
            <a:ext cx="7112634" cy="1799589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440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dirty="0">
                <a:latin typeface="Georgia"/>
                <a:cs typeface="Georgia"/>
              </a:rPr>
              <a:t>Anakartın</a:t>
            </a:r>
            <a:r>
              <a:rPr sz="2400" b="1" spc="-7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Bileşenleri</a:t>
            </a:r>
            <a:endParaRPr sz="2400">
              <a:latin typeface="Georgia"/>
              <a:cs typeface="Georgia"/>
            </a:endParaRPr>
          </a:p>
          <a:p>
            <a:pPr marL="564515" lvl="1" indent="-250825">
              <a:lnSpc>
                <a:spcPct val="100000"/>
              </a:lnSpc>
              <a:spcBef>
                <a:spcPts val="305"/>
              </a:spcBef>
              <a:buSzPct val="95454"/>
              <a:buFont typeface="Wingdings"/>
              <a:buChar char=""/>
              <a:tabLst>
                <a:tab pos="565150" algn="l"/>
              </a:tabLst>
            </a:pP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Bellek (Memory)</a:t>
            </a:r>
            <a:r>
              <a:rPr sz="2200" b="1" spc="-25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009DD9"/>
                </a:solidFill>
                <a:latin typeface="Georgia"/>
                <a:cs typeface="Georgia"/>
              </a:rPr>
              <a:t>-</a:t>
            </a:r>
            <a:r>
              <a:rPr sz="2000" b="1" spc="-15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009DD9"/>
                </a:solidFill>
                <a:latin typeface="Georgia"/>
                <a:cs typeface="Georgia"/>
              </a:rPr>
              <a:t>Kalıcı</a:t>
            </a:r>
            <a:endParaRPr sz="2000">
              <a:latin typeface="Georgia"/>
              <a:cs typeface="Georgia"/>
            </a:endParaRPr>
          </a:p>
          <a:p>
            <a:pPr marL="268605" marR="5080">
              <a:lnSpc>
                <a:spcPct val="100000"/>
              </a:lnSpc>
              <a:spcBef>
                <a:spcPts val="300"/>
              </a:spcBef>
              <a:tabLst>
                <a:tab pos="1076325" algn="l"/>
              </a:tabLst>
            </a:pPr>
            <a:r>
              <a:rPr sz="2000" b="1" spc="-5" dirty="0">
                <a:latin typeface="Georgia"/>
                <a:cs typeface="Georgia"/>
              </a:rPr>
              <a:t>BIOS	Basic </a:t>
            </a:r>
            <a:r>
              <a:rPr sz="2000" b="1" dirty="0">
                <a:latin typeface="Georgia"/>
                <a:cs typeface="Georgia"/>
              </a:rPr>
              <a:t>Input/Output System </a:t>
            </a:r>
            <a:r>
              <a:rPr sz="2000" b="1" spc="-5" dirty="0">
                <a:latin typeface="Georgia"/>
                <a:cs typeface="Georgia"/>
              </a:rPr>
              <a:t>(</a:t>
            </a:r>
            <a:r>
              <a:rPr sz="2000" b="1" i="1" spc="-5" dirty="0">
                <a:latin typeface="Georgia"/>
                <a:cs typeface="Georgia"/>
              </a:rPr>
              <a:t>Temel Giriş/Çıkış </a:t>
            </a:r>
            <a:r>
              <a:rPr sz="2000" b="1" i="1" spc="-495" dirty="0">
                <a:latin typeface="Georgia"/>
                <a:cs typeface="Georgia"/>
              </a:rPr>
              <a:t> </a:t>
            </a:r>
            <a:r>
              <a:rPr sz="2000" b="1" i="1" dirty="0">
                <a:latin typeface="Georgia"/>
                <a:cs typeface="Georgia"/>
              </a:rPr>
              <a:t>Sistemi)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latin typeface="Georgia"/>
                <a:cs typeface="Georgia"/>
              </a:rPr>
              <a:t>Bilgisayarın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ilk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açılma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işlevini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yerine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getiren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yazılımdır.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3448" y="2924555"/>
            <a:ext cx="5715000" cy="37246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904" y="3069335"/>
            <a:ext cx="1905000" cy="16184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8951" y="4860035"/>
            <a:ext cx="1941576" cy="1728216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7323" y="3860290"/>
            <a:ext cx="4608576" cy="28803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45668" y="1029083"/>
            <a:ext cx="7496809" cy="526796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440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dirty="0">
                <a:latin typeface="Georgia"/>
                <a:cs typeface="Georgia"/>
              </a:rPr>
              <a:t>Anakartın</a:t>
            </a:r>
            <a:r>
              <a:rPr sz="2400" b="1" spc="-7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Bileşenleri</a:t>
            </a:r>
            <a:endParaRPr sz="2400">
              <a:latin typeface="Georgia"/>
              <a:cs typeface="Georgia"/>
            </a:endParaRPr>
          </a:p>
          <a:p>
            <a:pPr marL="564515" lvl="1" indent="-250825">
              <a:lnSpc>
                <a:spcPct val="100000"/>
              </a:lnSpc>
              <a:spcBef>
                <a:spcPts val="305"/>
              </a:spcBef>
              <a:buSzPct val="95454"/>
              <a:buFont typeface="Wingdings"/>
              <a:buChar char=""/>
              <a:tabLst>
                <a:tab pos="565150" algn="l"/>
              </a:tabLst>
            </a:pP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Bellek (Memory)</a:t>
            </a:r>
            <a:r>
              <a:rPr sz="2200" b="1" spc="-25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009DD9"/>
                </a:solidFill>
                <a:latin typeface="Georgia"/>
                <a:cs typeface="Georgia"/>
              </a:rPr>
              <a:t>-</a:t>
            </a:r>
            <a:r>
              <a:rPr sz="2000" b="1" spc="-15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009DD9"/>
                </a:solidFill>
                <a:latin typeface="Georgia"/>
                <a:cs typeface="Georgia"/>
              </a:rPr>
              <a:t>Kalıcı</a:t>
            </a:r>
            <a:endParaRPr sz="2000">
              <a:latin typeface="Georgia"/>
              <a:cs typeface="Georgia"/>
            </a:endParaRPr>
          </a:p>
          <a:p>
            <a:pPr marL="268605" marR="388620">
              <a:lnSpc>
                <a:spcPct val="100000"/>
              </a:lnSpc>
              <a:spcBef>
                <a:spcPts val="300"/>
              </a:spcBef>
              <a:tabLst>
                <a:tab pos="1076325" algn="l"/>
              </a:tabLst>
            </a:pPr>
            <a:r>
              <a:rPr sz="2000" b="1" spc="-5" dirty="0">
                <a:latin typeface="Georgia"/>
                <a:cs typeface="Georgia"/>
              </a:rPr>
              <a:t>BIOS	Basic </a:t>
            </a:r>
            <a:r>
              <a:rPr sz="2000" b="1" dirty="0">
                <a:latin typeface="Georgia"/>
                <a:cs typeface="Georgia"/>
              </a:rPr>
              <a:t>Input/Output System </a:t>
            </a:r>
            <a:r>
              <a:rPr sz="2000" b="1" spc="-5" dirty="0">
                <a:latin typeface="Georgia"/>
                <a:cs typeface="Georgia"/>
              </a:rPr>
              <a:t>(</a:t>
            </a:r>
            <a:r>
              <a:rPr sz="2000" b="1" i="1" spc="-5" dirty="0">
                <a:latin typeface="Georgia"/>
                <a:cs typeface="Georgia"/>
              </a:rPr>
              <a:t>Temel Giriş/Çıkış </a:t>
            </a:r>
            <a:r>
              <a:rPr sz="2000" b="1" i="1" spc="-495" dirty="0">
                <a:latin typeface="Georgia"/>
                <a:cs typeface="Georgia"/>
              </a:rPr>
              <a:t> </a:t>
            </a:r>
            <a:r>
              <a:rPr sz="2000" b="1" i="1" dirty="0">
                <a:latin typeface="Georgia"/>
                <a:cs typeface="Georgia"/>
              </a:rPr>
              <a:t>Sistemi)</a:t>
            </a:r>
            <a:endParaRPr sz="2000">
              <a:latin typeface="Georgia"/>
              <a:cs typeface="Georgia"/>
            </a:endParaRPr>
          </a:p>
          <a:p>
            <a:pPr marL="268605" marR="5080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latin typeface="Georgia"/>
                <a:cs typeface="Georgia"/>
              </a:rPr>
              <a:t>BIOS;</a:t>
            </a:r>
            <a:r>
              <a:rPr sz="2000" spc="-5" dirty="0">
                <a:latin typeface="Georgia"/>
                <a:cs typeface="Georgia"/>
              </a:rPr>
              <a:t> bilgisayarın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açılıp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kapanmasını,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donanım elemanlarının 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birbiriyle iletişiminiz, donanımların </a:t>
            </a:r>
            <a:r>
              <a:rPr sz="2000" spc="-5" dirty="0">
                <a:latin typeface="Georgia"/>
                <a:cs typeface="Georgia"/>
              </a:rPr>
              <a:t>çalışmasını </a:t>
            </a:r>
            <a:r>
              <a:rPr sz="2000" dirty="0">
                <a:latin typeface="Georgia"/>
                <a:cs typeface="Georgia"/>
              </a:rPr>
              <a:t>kontrol eden, 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bilgisayarın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anakartında</a:t>
            </a:r>
            <a:r>
              <a:rPr sz="2000" spc="4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bulunan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bir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yazılımdır.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16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bit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mimariye </a:t>
            </a:r>
            <a:r>
              <a:rPr sz="2000" spc="-46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uygun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olan</a:t>
            </a:r>
            <a:r>
              <a:rPr sz="2000" dirty="0">
                <a:latin typeface="Georgia"/>
                <a:cs typeface="Georgia"/>
              </a:rPr>
              <a:t> BIOS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zaman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içinde</a:t>
            </a:r>
            <a:r>
              <a:rPr sz="2000" spc="-5" dirty="0">
                <a:latin typeface="Georgia"/>
                <a:cs typeface="Georgia"/>
              </a:rPr>
              <a:t> pek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gelişmedi,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ancak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donanım 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elemanları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gün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geçtikçe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iyileşti.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Georgia"/>
              <a:cs typeface="Georgia"/>
            </a:endParaRPr>
          </a:p>
          <a:p>
            <a:pPr marL="57150" marR="4318635">
              <a:lnSpc>
                <a:spcPct val="100000"/>
              </a:lnSpc>
            </a:pPr>
            <a:r>
              <a:rPr sz="1600" spc="-5" dirty="0">
                <a:latin typeface="Georgia"/>
                <a:cs typeface="Georgia"/>
              </a:rPr>
              <a:t>Anakart</a:t>
            </a:r>
            <a:r>
              <a:rPr sz="1600" spc="3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üzerindeki</a:t>
            </a:r>
            <a:r>
              <a:rPr sz="1600" spc="6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aygıtları </a:t>
            </a:r>
            <a:r>
              <a:rPr sz="1600" spc="-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birbirine</a:t>
            </a:r>
            <a:r>
              <a:rPr sz="1600" spc="4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tanıtır.Yollar</a:t>
            </a:r>
            <a:r>
              <a:rPr sz="1600" spc="5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sadece </a:t>
            </a:r>
            <a:r>
              <a:rPr sz="1600" spc="-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fiziksel</a:t>
            </a:r>
            <a:r>
              <a:rPr sz="1600" spc="4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bağlantı</a:t>
            </a:r>
            <a:r>
              <a:rPr sz="1600" spc="3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sunar.Donanımlar </a:t>
            </a:r>
            <a:r>
              <a:rPr sz="1600" spc="-37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kendilerine</a:t>
            </a:r>
            <a:r>
              <a:rPr sz="1600" spc="4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gelen</a:t>
            </a:r>
            <a:r>
              <a:rPr sz="1600" spc="1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verileri </a:t>
            </a:r>
            <a:r>
              <a:rPr sz="160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anlamlandırmaya</a:t>
            </a:r>
            <a:r>
              <a:rPr sz="1600" spc="4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çalışır.BIOS </a:t>
            </a:r>
            <a:r>
              <a:rPr sz="160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hangi</a:t>
            </a:r>
            <a:r>
              <a:rPr sz="1600" spc="1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donanımın</a:t>
            </a:r>
            <a:r>
              <a:rPr sz="1600" spc="3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nerde</a:t>
            </a:r>
            <a:r>
              <a:rPr sz="1600" spc="1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olduğunu </a:t>
            </a:r>
            <a:r>
              <a:rPr sz="160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“herkese”</a:t>
            </a:r>
            <a:r>
              <a:rPr sz="1600" spc="5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söyler.BIOS</a:t>
            </a:r>
            <a:r>
              <a:rPr sz="1600" spc="3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yazılımı </a:t>
            </a:r>
            <a:r>
              <a:rPr sz="160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silinmez.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754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Bilgisayarın</a:t>
            </a:r>
            <a:r>
              <a:rPr spc="-95" dirty="0"/>
              <a:t> </a:t>
            </a:r>
            <a:r>
              <a:rPr spc="-65" dirty="0"/>
              <a:t>Tarihçesi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40384"/>
            <a:ext cx="5361305" cy="526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5454"/>
              <a:buFont typeface="Wingdings"/>
              <a:buChar char=""/>
              <a:tabLst>
                <a:tab pos="269240" algn="l"/>
              </a:tabLst>
            </a:pPr>
            <a:r>
              <a:rPr sz="2200" b="1" spc="-10" dirty="0">
                <a:latin typeface="Georgia"/>
                <a:cs typeface="Georgia"/>
              </a:rPr>
              <a:t>Mark-I</a:t>
            </a:r>
            <a:endParaRPr sz="2200" dirty="0">
              <a:latin typeface="Georgia"/>
              <a:cs typeface="Georgia"/>
            </a:endParaRPr>
          </a:p>
          <a:p>
            <a:pPr marL="268605" marR="5080" algn="just">
              <a:lnSpc>
                <a:spcPct val="90000"/>
              </a:lnSpc>
              <a:spcBef>
                <a:spcPts val="300"/>
              </a:spcBef>
            </a:pPr>
            <a:r>
              <a:rPr sz="2200" spc="-5" dirty="0">
                <a:latin typeface="Georgia"/>
                <a:cs typeface="Georgia"/>
              </a:rPr>
              <a:t>Amerikalı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istatistikçi</a:t>
            </a:r>
            <a:r>
              <a:rPr sz="2200" spc="2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Herman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Hollerith </a:t>
            </a:r>
            <a:r>
              <a:rPr sz="2200" dirty="0">
                <a:latin typeface="Georgia"/>
                <a:cs typeface="Georgia"/>
              </a:rPr>
              <a:t> 1890 </a:t>
            </a:r>
            <a:r>
              <a:rPr sz="2200" spc="-10" dirty="0">
                <a:latin typeface="Georgia"/>
                <a:cs typeface="Georgia"/>
              </a:rPr>
              <a:t>yılı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nüfus sayımında</a:t>
            </a:r>
            <a:r>
              <a:rPr sz="2200" spc="3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delikli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kart 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kullanarak</a:t>
            </a:r>
            <a:r>
              <a:rPr sz="2200" spc="2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geliştirdiği</a:t>
            </a:r>
            <a:r>
              <a:rPr sz="2200" spc="5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makineyi</a:t>
            </a:r>
            <a:r>
              <a:rPr sz="2200" spc="4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kullandı. </a:t>
            </a:r>
            <a:r>
              <a:rPr sz="2200" spc="-5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Hollerith’in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geliştirdiği</a:t>
            </a:r>
            <a:r>
              <a:rPr sz="2200" spc="4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bu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makine 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Georgia"/>
                <a:cs typeface="Georgia"/>
              </a:rPr>
              <a:t>J.M.Jaquard</a:t>
            </a:r>
            <a:r>
              <a:rPr sz="2200" spc="-10" dirty="0">
                <a:latin typeface="Georgia"/>
                <a:cs typeface="Georgia"/>
              </a:rPr>
              <a:t>’in</a:t>
            </a:r>
            <a:r>
              <a:rPr sz="2200" b="1" spc="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1806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yılında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kullandığı 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kart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sistemini</a:t>
            </a:r>
            <a:r>
              <a:rPr sz="2200" spc="2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kullanıyordu.</a:t>
            </a:r>
            <a:r>
              <a:rPr sz="2200" spc="2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Mark-I, </a:t>
            </a:r>
            <a:r>
              <a:rPr sz="2200" spc="-5" dirty="0">
                <a:latin typeface="Georgia"/>
                <a:cs typeface="Georgia"/>
              </a:rPr>
              <a:t> kartları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verilen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kodlara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göre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delerek </a:t>
            </a:r>
            <a:r>
              <a:rPr sz="2200" spc="-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bilgiyi</a:t>
            </a:r>
            <a:r>
              <a:rPr sz="2200" spc="4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kaydediyor,</a:t>
            </a:r>
            <a:r>
              <a:rPr sz="2200" spc="3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delikli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karttaki</a:t>
            </a:r>
            <a:r>
              <a:rPr sz="2200" spc="4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bilgiyi </a:t>
            </a:r>
            <a:r>
              <a:rPr sz="2200" spc="-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tekrar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okuyabiliyor</a:t>
            </a:r>
            <a:r>
              <a:rPr sz="2200" spc="4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ve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bu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bilgiyi </a:t>
            </a:r>
            <a:r>
              <a:rPr sz="2200" spc="-5" dirty="0">
                <a:latin typeface="Georgia"/>
                <a:cs typeface="Georgia"/>
              </a:rPr>
              <a:t> kullanabiliyordu.</a:t>
            </a:r>
            <a:endParaRPr sz="2200" dirty="0">
              <a:latin typeface="Georgia"/>
              <a:cs typeface="Georgia"/>
            </a:endParaRPr>
          </a:p>
          <a:p>
            <a:pPr marL="268605" marR="17780">
              <a:lnSpc>
                <a:spcPct val="90000"/>
              </a:lnSpc>
              <a:spcBef>
                <a:spcPts val="300"/>
              </a:spcBef>
            </a:pPr>
            <a:r>
              <a:rPr sz="2200" spc="-5" dirty="0">
                <a:latin typeface="Georgia"/>
                <a:cs typeface="Georgia"/>
              </a:rPr>
              <a:t>Herman Hollerith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makinesinde</a:t>
            </a:r>
            <a:r>
              <a:rPr sz="2200" spc="2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yaptığı </a:t>
            </a:r>
            <a:r>
              <a:rPr sz="2200" spc="-5" dirty="0">
                <a:latin typeface="Georgia"/>
                <a:cs typeface="Georgia"/>
              </a:rPr>
              <a:t> değişikliklerle</a:t>
            </a:r>
            <a:r>
              <a:rPr sz="2200" spc="2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üretime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1896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yılında 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kurduğu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“Tabulating</a:t>
            </a:r>
            <a:r>
              <a:rPr sz="2200" spc="4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Machine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Company” </a:t>
            </a:r>
            <a:r>
              <a:rPr sz="2200" spc="-5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adlı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bir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şirket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ile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devam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etti.</a:t>
            </a:r>
            <a:r>
              <a:rPr sz="2200" spc="-5" dirty="0">
                <a:latin typeface="Georgia"/>
                <a:cs typeface="Georgia"/>
              </a:rPr>
              <a:t> İleride</a:t>
            </a:r>
            <a:r>
              <a:rPr sz="2200" spc="3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bu </a:t>
            </a:r>
            <a:r>
              <a:rPr sz="2200" spc="-5" dirty="0">
                <a:latin typeface="Georgia"/>
                <a:cs typeface="Georgia"/>
              </a:rPr>
              <a:t> firma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başka</a:t>
            </a:r>
            <a:r>
              <a:rPr sz="2200" spc="3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bir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firma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ile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birleşerek</a:t>
            </a:r>
            <a:r>
              <a:rPr sz="2200" spc="3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IBM 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ismini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aldı.</a:t>
            </a:r>
            <a:endParaRPr sz="2200" dirty="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5435" y="1196339"/>
            <a:ext cx="2900171" cy="313486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55435" y="4652771"/>
            <a:ext cx="2880360" cy="1872995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29083"/>
            <a:ext cx="7740650" cy="301879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440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dirty="0">
                <a:latin typeface="Georgia"/>
                <a:cs typeface="Georgia"/>
              </a:rPr>
              <a:t>Anakartın</a:t>
            </a:r>
            <a:r>
              <a:rPr sz="2400" b="1" spc="-7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Bileşenleri</a:t>
            </a:r>
            <a:endParaRPr sz="2400">
              <a:latin typeface="Georgia"/>
              <a:cs typeface="Georgia"/>
            </a:endParaRPr>
          </a:p>
          <a:p>
            <a:pPr marL="564515" lvl="1" indent="-250825">
              <a:lnSpc>
                <a:spcPct val="100000"/>
              </a:lnSpc>
              <a:spcBef>
                <a:spcPts val="305"/>
              </a:spcBef>
              <a:buSzPct val="95454"/>
              <a:buFont typeface="Wingdings"/>
              <a:buChar char=""/>
              <a:tabLst>
                <a:tab pos="565150" algn="l"/>
              </a:tabLst>
            </a:pP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Bellek (Memory)</a:t>
            </a:r>
            <a:r>
              <a:rPr sz="2200" b="1" spc="-25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009DD9"/>
                </a:solidFill>
                <a:latin typeface="Georgia"/>
                <a:cs typeface="Georgia"/>
              </a:rPr>
              <a:t>-</a:t>
            </a:r>
            <a:r>
              <a:rPr sz="2000" b="1" spc="-15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009DD9"/>
                </a:solidFill>
                <a:latin typeface="Georgia"/>
                <a:cs typeface="Georgia"/>
              </a:rPr>
              <a:t>Kalıcı</a:t>
            </a:r>
            <a:endParaRPr sz="2000">
              <a:latin typeface="Georgia"/>
              <a:cs typeface="Georgia"/>
            </a:endParaRPr>
          </a:p>
          <a:p>
            <a:pPr marL="268605" marR="633095">
              <a:lnSpc>
                <a:spcPct val="100000"/>
              </a:lnSpc>
              <a:spcBef>
                <a:spcPts val="300"/>
              </a:spcBef>
              <a:tabLst>
                <a:tab pos="1076325" algn="l"/>
              </a:tabLst>
            </a:pPr>
            <a:r>
              <a:rPr sz="2000" b="1" spc="-5" dirty="0">
                <a:latin typeface="Georgia"/>
                <a:cs typeface="Georgia"/>
              </a:rPr>
              <a:t>BIOS	Basic </a:t>
            </a:r>
            <a:r>
              <a:rPr sz="2000" b="1" dirty="0">
                <a:latin typeface="Georgia"/>
                <a:cs typeface="Georgia"/>
              </a:rPr>
              <a:t>Input/Output System </a:t>
            </a:r>
            <a:r>
              <a:rPr sz="2000" b="1" spc="-5" dirty="0">
                <a:latin typeface="Georgia"/>
                <a:cs typeface="Georgia"/>
              </a:rPr>
              <a:t>(</a:t>
            </a:r>
            <a:r>
              <a:rPr sz="2000" b="1" i="1" spc="-5" dirty="0">
                <a:latin typeface="Georgia"/>
                <a:cs typeface="Georgia"/>
              </a:rPr>
              <a:t>Temel Giriş/Çıkış </a:t>
            </a:r>
            <a:r>
              <a:rPr sz="2000" b="1" i="1" spc="-495" dirty="0">
                <a:latin typeface="Georgia"/>
                <a:cs typeface="Georgia"/>
              </a:rPr>
              <a:t> </a:t>
            </a:r>
            <a:r>
              <a:rPr sz="2000" b="1" i="1" dirty="0">
                <a:latin typeface="Georgia"/>
                <a:cs typeface="Georgia"/>
              </a:rPr>
              <a:t>Sistemi)</a:t>
            </a:r>
            <a:endParaRPr sz="2000">
              <a:latin typeface="Georgia"/>
              <a:cs typeface="Georgia"/>
            </a:endParaRPr>
          </a:p>
          <a:p>
            <a:pPr marL="268605" marR="5080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latin typeface="Georgia"/>
                <a:cs typeface="Georgia"/>
              </a:rPr>
              <a:t>Bu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nedenle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bu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donanım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elemanlarının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daha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verimli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çalışması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için 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UEFI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isimli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bir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teknoloji</a:t>
            </a:r>
            <a:r>
              <a:rPr sz="2000" spc="-5" dirty="0">
                <a:latin typeface="Georgia"/>
                <a:cs typeface="Georgia"/>
              </a:rPr>
              <a:t> geliştirildi.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BIOS’un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daha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gelişmişi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olarak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adlandırabileceğimiz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UEFI;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bilgisayarın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daha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hızlı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açılmasını, 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donanım elemanlarının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daha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uyumlu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çalışmasını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sağlarken,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aynı 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zamanda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güvenliği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daha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üst seviyeye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çıkarıyor.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8008" y="4073650"/>
            <a:ext cx="3566160" cy="27051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06576" y="4751578"/>
            <a:ext cx="35877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99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Georgia"/>
                <a:cs typeface="Georgia"/>
              </a:rPr>
              <a:t>“Unified Extensible Firmware </a:t>
            </a:r>
            <a:r>
              <a:rPr sz="1800" b="1" spc="-445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Interface”</a:t>
            </a:r>
            <a:r>
              <a:rPr sz="1800" spc="-5" dirty="0">
                <a:latin typeface="Georgia"/>
                <a:cs typeface="Georgia"/>
              </a:rPr>
              <a:t>/</a:t>
            </a:r>
            <a:r>
              <a:rPr sz="1800" b="1" spc="-5" dirty="0">
                <a:latin typeface="Georgia"/>
                <a:cs typeface="Georgia"/>
              </a:rPr>
              <a:t>“Birleşik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Georgia"/>
                <a:cs typeface="Georgia"/>
              </a:rPr>
              <a:t>Genişletilmiş</a:t>
            </a:r>
            <a:r>
              <a:rPr sz="1800" b="1" spc="-2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Yazılım</a:t>
            </a:r>
            <a:r>
              <a:rPr sz="1800" b="1" spc="-1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Arayüzü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29083"/>
            <a:ext cx="7821295" cy="488632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440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dirty="0">
                <a:latin typeface="Georgia"/>
                <a:cs typeface="Georgia"/>
              </a:rPr>
              <a:t>Anakartın</a:t>
            </a:r>
            <a:r>
              <a:rPr sz="2400" b="1" spc="-70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Bileşenleri</a:t>
            </a:r>
            <a:endParaRPr sz="2400">
              <a:latin typeface="Georgia"/>
              <a:cs typeface="Georgia"/>
            </a:endParaRPr>
          </a:p>
          <a:p>
            <a:pPr marL="564515" lvl="1" indent="-250825">
              <a:lnSpc>
                <a:spcPct val="100000"/>
              </a:lnSpc>
              <a:spcBef>
                <a:spcPts val="305"/>
              </a:spcBef>
              <a:buSzPct val="95454"/>
              <a:buFont typeface="Wingdings"/>
              <a:buChar char=""/>
              <a:tabLst>
                <a:tab pos="565150" algn="l"/>
              </a:tabLst>
            </a:pPr>
            <a:r>
              <a:rPr sz="2200" b="1" spc="-5" dirty="0">
                <a:solidFill>
                  <a:srgbClr val="009DD9"/>
                </a:solidFill>
                <a:latin typeface="Georgia"/>
                <a:cs typeface="Georgia"/>
              </a:rPr>
              <a:t>Bellek (Memory)</a:t>
            </a:r>
            <a:r>
              <a:rPr sz="2200" b="1" spc="-25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009DD9"/>
                </a:solidFill>
                <a:latin typeface="Georgia"/>
                <a:cs typeface="Georgia"/>
              </a:rPr>
              <a:t>-</a:t>
            </a:r>
            <a:r>
              <a:rPr sz="2000" b="1" spc="-15" dirty="0">
                <a:solidFill>
                  <a:srgbClr val="009DD9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009DD9"/>
                </a:solidFill>
                <a:latin typeface="Georgia"/>
                <a:cs typeface="Georgia"/>
              </a:rPr>
              <a:t>Kalıcı</a:t>
            </a:r>
            <a:endParaRPr sz="2000">
              <a:latin typeface="Georgia"/>
              <a:cs typeface="Georgia"/>
            </a:endParaRPr>
          </a:p>
          <a:p>
            <a:pPr marL="268605" marR="713740">
              <a:lnSpc>
                <a:spcPct val="100000"/>
              </a:lnSpc>
              <a:spcBef>
                <a:spcPts val="300"/>
              </a:spcBef>
              <a:tabLst>
                <a:tab pos="1076325" algn="l"/>
              </a:tabLst>
            </a:pPr>
            <a:r>
              <a:rPr sz="2000" b="1" spc="-5" dirty="0">
                <a:latin typeface="Georgia"/>
                <a:cs typeface="Georgia"/>
              </a:rPr>
              <a:t>BIOS	Basic </a:t>
            </a:r>
            <a:r>
              <a:rPr sz="2000" b="1" dirty="0">
                <a:latin typeface="Georgia"/>
                <a:cs typeface="Georgia"/>
              </a:rPr>
              <a:t>Input/Output System </a:t>
            </a:r>
            <a:r>
              <a:rPr sz="2000" b="1" spc="-5" dirty="0">
                <a:latin typeface="Georgia"/>
                <a:cs typeface="Georgia"/>
              </a:rPr>
              <a:t>(</a:t>
            </a:r>
            <a:r>
              <a:rPr sz="2000" b="1" i="1" spc="-5" dirty="0">
                <a:latin typeface="Georgia"/>
                <a:cs typeface="Georgia"/>
              </a:rPr>
              <a:t>Temel Giriş/Çıkış </a:t>
            </a:r>
            <a:r>
              <a:rPr sz="2000" b="1" i="1" spc="-495" dirty="0">
                <a:latin typeface="Georgia"/>
                <a:cs typeface="Georgia"/>
              </a:rPr>
              <a:t> </a:t>
            </a:r>
            <a:r>
              <a:rPr sz="2000" b="1" i="1" dirty="0">
                <a:latin typeface="Georgia"/>
                <a:cs typeface="Georgia"/>
              </a:rPr>
              <a:t>Sistemi)</a:t>
            </a:r>
            <a:endParaRPr sz="2000">
              <a:latin typeface="Georgia"/>
              <a:cs typeface="Georgia"/>
            </a:endParaRPr>
          </a:p>
          <a:p>
            <a:pPr marL="268605" marR="297815">
              <a:lnSpc>
                <a:spcPct val="104200"/>
              </a:lnSpc>
              <a:spcBef>
                <a:spcPts val="200"/>
              </a:spcBef>
            </a:pPr>
            <a:r>
              <a:rPr sz="2000" b="1" i="1" dirty="0">
                <a:latin typeface="Georgia"/>
                <a:cs typeface="Georgia"/>
              </a:rPr>
              <a:t>CMOS </a:t>
            </a:r>
            <a:r>
              <a:rPr sz="2000" b="1" i="1" spc="-5" dirty="0">
                <a:latin typeface="Georgia"/>
                <a:cs typeface="Georgia"/>
              </a:rPr>
              <a:t>(</a:t>
            </a:r>
            <a:r>
              <a:rPr sz="2000" b="1" spc="-5" dirty="0">
                <a:latin typeface="Georgia"/>
                <a:cs typeface="Georgia"/>
              </a:rPr>
              <a:t>Complementary Metal-Oxide Semiconductor) </a:t>
            </a:r>
            <a:r>
              <a:rPr sz="2000" b="1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BIOS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ile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ilgili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değişken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bilgileri</a:t>
            </a:r>
            <a:r>
              <a:rPr sz="2000" spc="-5" dirty="0">
                <a:latin typeface="Georgia"/>
                <a:cs typeface="Georgia"/>
              </a:rPr>
              <a:t> depolar.Yazılımları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depolamaz </a:t>
            </a:r>
            <a:r>
              <a:rPr sz="2000" dirty="0">
                <a:latin typeface="Georgia"/>
                <a:cs typeface="Georgia"/>
              </a:rPr>
              <a:t> BIOS’daki</a:t>
            </a:r>
            <a:r>
              <a:rPr sz="2000" spc="-5" dirty="0">
                <a:latin typeface="Georgia"/>
                <a:cs typeface="Georgia"/>
              </a:rPr>
              <a:t> programlar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tarafından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okunacak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veri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kısmını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depolar.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CMOS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ismi </a:t>
            </a:r>
            <a:r>
              <a:rPr sz="2000" spc="-5" dirty="0">
                <a:latin typeface="Georgia"/>
                <a:cs typeface="Georgia"/>
              </a:rPr>
              <a:t>terim olarak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“tümleyen”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anlamındadır.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</a:pPr>
            <a:r>
              <a:rPr sz="2000" dirty="0">
                <a:latin typeface="Georgia"/>
                <a:cs typeface="Georgia"/>
              </a:rPr>
              <a:t>Mevcut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gün </a:t>
            </a:r>
            <a:r>
              <a:rPr sz="2000" dirty="0">
                <a:latin typeface="Georgia"/>
                <a:cs typeface="Georgia"/>
              </a:rPr>
              <a:t>ve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zaman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bilgisini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saklar.</a:t>
            </a:r>
            <a:endParaRPr sz="2000">
              <a:latin typeface="Georgia"/>
              <a:cs typeface="Georgia"/>
            </a:endParaRPr>
          </a:p>
          <a:p>
            <a:pPr marL="268605" marR="4391660" algn="just">
              <a:lnSpc>
                <a:spcPct val="100000"/>
              </a:lnSpc>
            </a:pPr>
            <a:r>
              <a:rPr sz="2000" dirty="0">
                <a:latin typeface="Georgia"/>
                <a:cs typeface="Georgia"/>
              </a:rPr>
              <a:t>Sistemin </a:t>
            </a:r>
            <a:r>
              <a:rPr sz="2000" spc="-5" dirty="0">
                <a:latin typeface="Georgia"/>
                <a:cs typeface="Georgia"/>
              </a:rPr>
              <a:t>saati </a:t>
            </a:r>
            <a:r>
              <a:rPr sz="2000" dirty="0">
                <a:latin typeface="Georgia"/>
                <a:cs typeface="Georgia"/>
              </a:rPr>
              <a:t>gibi </a:t>
            </a:r>
            <a:r>
              <a:rPr sz="2000" spc="-5" dirty="0">
                <a:latin typeface="Georgia"/>
                <a:cs typeface="Georgia"/>
              </a:rPr>
              <a:t>davranır.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BIOS’dan </a:t>
            </a:r>
            <a:r>
              <a:rPr sz="2000" spc="-5" dirty="0">
                <a:latin typeface="Georgia"/>
                <a:cs typeface="Georgia"/>
              </a:rPr>
              <a:t>ayrı </a:t>
            </a:r>
            <a:r>
              <a:rPr sz="2000" dirty="0">
                <a:latin typeface="Georgia"/>
                <a:cs typeface="Georgia"/>
              </a:rPr>
              <a:t>bir </a:t>
            </a:r>
            <a:r>
              <a:rPr sz="2000" spc="-5" dirty="0">
                <a:latin typeface="Georgia"/>
                <a:cs typeface="Georgia"/>
              </a:rPr>
              <a:t>yongadır. </a:t>
            </a:r>
            <a:r>
              <a:rPr sz="2000" dirty="0">
                <a:latin typeface="Georgia"/>
                <a:cs typeface="Georgia"/>
              </a:rPr>
              <a:t> RAM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yapıdadır.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</a:pPr>
            <a:r>
              <a:rPr sz="2000" dirty="0">
                <a:latin typeface="Georgia"/>
                <a:cs typeface="Georgia"/>
              </a:rPr>
              <a:t>Elektrik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gücü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kesilirse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verileri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kaybeder.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</a:pPr>
            <a:r>
              <a:rPr sz="2000" dirty="0">
                <a:latin typeface="Georgia"/>
                <a:cs typeface="Georgia"/>
              </a:rPr>
              <a:t>Bir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pil </a:t>
            </a:r>
            <a:r>
              <a:rPr sz="2000" dirty="0">
                <a:latin typeface="Georgia"/>
                <a:cs typeface="Georgia"/>
              </a:rPr>
              <a:t>ile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sürekli enerji </a:t>
            </a:r>
            <a:r>
              <a:rPr sz="2000" dirty="0">
                <a:latin typeface="Georgia"/>
                <a:cs typeface="Georgia"/>
              </a:rPr>
              <a:t>verilerek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içerisindeki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verileri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kaybetmemesi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</a:pPr>
            <a:r>
              <a:rPr sz="2000" spc="-5" dirty="0">
                <a:latin typeface="Georgia"/>
                <a:cs typeface="Georgia"/>
              </a:rPr>
              <a:t>sağlanır.Enerji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kesilirse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CMOS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varsayılan</a:t>
            </a:r>
            <a:r>
              <a:rPr sz="2000" spc="3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değerlere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döner.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9543" y="3788664"/>
            <a:ext cx="1527048" cy="1359408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73911"/>
            <a:ext cx="35159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5454"/>
              <a:buFont typeface="Wingdings"/>
              <a:buChar char=""/>
              <a:tabLst>
                <a:tab pos="269240" algn="l"/>
              </a:tabLst>
            </a:pPr>
            <a:r>
              <a:rPr sz="2200" b="1" spc="-5" dirty="0">
                <a:latin typeface="Georgia"/>
                <a:cs typeface="Georgia"/>
              </a:rPr>
              <a:t>Sürücüler</a:t>
            </a:r>
            <a:r>
              <a:rPr sz="2200" b="1" dirty="0">
                <a:latin typeface="Georgia"/>
                <a:cs typeface="Georgia"/>
              </a:rPr>
              <a:t> </a:t>
            </a:r>
            <a:r>
              <a:rPr sz="2200" b="1" spc="-5" dirty="0">
                <a:latin typeface="Georgia"/>
                <a:cs typeface="Georgia"/>
              </a:rPr>
              <a:t>(Depolama)</a:t>
            </a:r>
            <a:endParaRPr sz="22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587" y="1700783"/>
            <a:ext cx="8887207" cy="4751832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33163"/>
            <a:ext cx="7788909" cy="325882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15"/>
              </a:spcBef>
              <a:buClr>
                <a:srgbClr val="0AD0D9"/>
              </a:buClr>
              <a:buSzPct val="95454"/>
              <a:buFont typeface="Wingdings"/>
              <a:buChar char=""/>
              <a:tabLst>
                <a:tab pos="269240" algn="l"/>
              </a:tabLst>
            </a:pPr>
            <a:r>
              <a:rPr sz="2200" b="1" spc="-5" dirty="0">
                <a:latin typeface="Georgia"/>
                <a:cs typeface="Georgia"/>
              </a:rPr>
              <a:t>Sürücüler</a:t>
            </a:r>
            <a:r>
              <a:rPr sz="2200" b="1" spc="15" dirty="0">
                <a:latin typeface="Georgia"/>
                <a:cs typeface="Georgia"/>
              </a:rPr>
              <a:t> </a:t>
            </a:r>
            <a:r>
              <a:rPr sz="2200" b="1" spc="-5" dirty="0">
                <a:latin typeface="Georgia"/>
                <a:cs typeface="Georgia"/>
              </a:rPr>
              <a:t>(Depolama)</a:t>
            </a:r>
            <a:endParaRPr sz="22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295"/>
              </a:spcBef>
            </a:pPr>
            <a:r>
              <a:rPr sz="2000" b="1" dirty="0">
                <a:latin typeface="Georgia"/>
                <a:cs typeface="Georgia"/>
              </a:rPr>
              <a:t>Sabit</a:t>
            </a:r>
            <a:r>
              <a:rPr sz="2000" b="1" spc="-1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Disk</a:t>
            </a:r>
            <a:r>
              <a:rPr sz="2000" b="1" spc="-1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(Hard</a:t>
            </a:r>
            <a:r>
              <a:rPr sz="2000" b="1" spc="-3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Disk)</a:t>
            </a:r>
            <a:endParaRPr sz="2000">
              <a:latin typeface="Georgia"/>
              <a:cs typeface="Georgia"/>
            </a:endParaRPr>
          </a:p>
          <a:p>
            <a:pPr marL="268605" marR="57785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latin typeface="Georgia"/>
                <a:cs typeface="Georgia"/>
              </a:rPr>
              <a:t>Sabit disk, bilgisayarın tüm bilgilerinin (sistem </a:t>
            </a:r>
            <a:r>
              <a:rPr sz="2000" spc="-5" dirty="0">
                <a:latin typeface="Georgia"/>
                <a:cs typeface="Georgia"/>
              </a:rPr>
              <a:t>dosyaları, program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dosyaları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her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türlü </a:t>
            </a:r>
            <a:r>
              <a:rPr sz="2000" dirty="0">
                <a:latin typeface="Georgia"/>
                <a:cs typeface="Georgia"/>
              </a:rPr>
              <a:t>veri </a:t>
            </a:r>
            <a:r>
              <a:rPr sz="2000" spc="-5" dirty="0">
                <a:latin typeface="Georgia"/>
                <a:cs typeface="Georgia"/>
              </a:rPr>
              <a:t>dosyaları)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kalıcı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olarak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depolandığı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/ 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saklandığı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yerdir.Sabit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diskteki </a:t>
            </a:r>
            <a:r>
              <a:rPr sz="2000" dirty="0">
                <a:latin typeface="Georgia"/>
                <a:cs typeface="Georgia"/>
              </a:rPr>
              <a:t>veriler </a:t>
            </a:r>
            <a:r>
              <a:rPr sz="2000" spc="-5" dirty="0">
                <a:latin typeface="Georgia"/>
                <a:cs typeface="Georgia"/>
              </a:rPr>
              <a:t>elektrik kesintisi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veya 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bilgisayarın kapanması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durumunda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kaybolmazlar.</a:t>
            </a:r>
            <a:endParaRPr sz="2000">
              <a:latin typeface="Georgia"/>
              <a:cs typeface="Georgia"/>
            </a:endParaRPr>
          </a:p>
          <a:p>
            <a:pPr marL="268605" marR="5080">
              <a:lnSpc>
                <a:spcPct val="100000"/>
              </a:lnSpc>
              <a:spcBef>
                <a:spcPts val="305"/>
              </a:spcBef>
            </a:pPr>
            <a:r>
              <a:rPr sz="2000" dirty="0">
                <a:latin typeface="Georgia"/>
                <a:cs typeface="Georgia"/>
              </a:rPr>
              <a:t>Sabit disk </a:t>
            </a:r>
            <a:r>
              <a:rPr sz="2000" spc="-5" dirty="0">
                <a:latin typeface="Georgia"/>
                <a:cs typeface="Georgia"/>
              </a:rPr>
              <a:t>içerisinde </a:t>
            </a:r>
            <a:r>
              <a:rPr sz="2000" dirty="0">
                <a:latin typeface="Georgia"/>
                <a:cs typeface="Georgia"/>
              </a:rPr>
              <a:t>manyetik özeliklere </a:t>
            </a:r>
            <a:r>
              <a:rPr sz="2000" spc="-5" dirty="0">
                <a:latin typeface="Georgia"/>
                <a:cs typeface="Georgia"/>
              </a:rPr>
              <a:t>sahip </a:t>
            </a:r>
            <a:r>
              <a:rPr sz="2000" dirty="0">
                <a:latin typeface="Georgia"/>
                <a:cs typeface="Georgia"/>
              </a:rPr>
              <a:t>bir veya birden </a:t>
            </a:r>
            <a:r>
              <a:rPr sz="2000" spc="-5" dirty="0">
                <a:latin typeface="Georgia"/>
                <a:cs typeface="Georgia"/>
              </a:rPr>
              <a:t>çok 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disk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bulunur.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Veriler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bu</a:t>
            </a:r>
            <a:r>
              <a:rPr sz="2000" spc="-5" dirty="0">
                <a:latin typeface="Georgia"/>
                <a:cs typeface="Georgia"/>
              </a:rPr>
              <a:t> disklerin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üzerine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kaydedilir.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Diskler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bir </a:t>
            </a:r>
            <a:r>
              <a:rPr sz="2000" dirty="0">
                <a:latin typeface="Georgia"/>
                <a:cs typeface="Georgia"/>
              </a:rPr>
              <a:t> motor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aracılığı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ile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yüksek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hızlarda</a:t>
            </a:r>
            <a:r>
              <a:rPr sz="2000" dirty="0">
                <a:latin typeface="Georgia"/>
                <a:cs typeface="Georgia"/>
              </a:rPr>
              <a:t> dönerken</a:t>
            </a:r>
            <a:r>
              <a:rPr sz="2000" spc="-5" dirty="0">
                <a:latin typeface="Georgia"/>
                <a:cs typeface="Georgia"/>
              </a:rPr>
              <a:t> disk</a:t>
            </a:r>
            <a:r>
              <a:rPr sz="2000" dirty="0">
                <a:latin typeface="Georgia"/>
                <a:cs typeface="Georgia"/>
              </a:rPr>
              <a:t> üzerinde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bulunan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sürücü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kafası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verileri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okur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yazar.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6108" y="4148328"/>
            <a:ext cx="3002280" cy="2520696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33163"/>
            <a:ext cx="3515995" cy="1086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11900"/>
              </a:lnSpc>
              <a:spcBef>
                <a:spcPts val="100"/>
              </a:spcBef>
              <a:buClr>
                <a:srgbClr val="0AD0D9"/>
              </a:buClr>
              <a:buSzPct val="95454"/>
              <a:buFont typeface="Wingdings"/>
              <a:buChar char=""/>
              <a:tabLst>
                <a:tab pos="269240" algn="l"/>
              </a:tabLst>
            </a:pPr>
            <a:r>
              <a:rPr sz="2200" b="1" spc="-5" dirty="0">
                <a:latin typeface="Georgia"/>
                <a:cs typeface="Georgia"/>
              </a:rPr>
              <a:t>Sürücüler (Depolama) </a:t>
            </a:r>
            <a:r>
              <a:rPr sz="2200" b="1" spc="-54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Sabit Disk (Hard Disk) </a:t>
            </a:r>
            <a:r>
              <a:rPr sz="2000" b="1" spc="5" dirty="0">
                <a:latin typeface="Georgia"/>
                <a:cs typeface="Georgia"/>
              </a:rPr>
              <a:t> </a:t>
            </a:r>
            <a:r>
              <a:rPr sz="2000" b="1" i="1" dirty="0">
                <a:latin typeface="Georgia"/>
                <a:cs typeface="Georgia"/>
              </a:rPr>
              <a:t>Parametreleri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3979" y="2260044"/>
            <a:ext cx="7005960" cy="3102616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33163"/>
            <a:ext cx="8188325" cy="169608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15"/>
              </a:spcBef>
              <a:buClr>
                <a:srgbClr val="0AD0D9"/>
              </a:buClr>
              <a:buSzPct val="95454"/>
              <a:buFont typeface="Wingdings"/>
              <a:buChar char=""/>
              <a:tabLst>
                <a:tab pos="269240" algn="l"/>
              </a:tabLst>
            </a:pPr>
            <a:r>
              <a:rPr sz="2200" b="1" spc="-5" dirty="0">
                <a:latin typeface="Georgia"/>
                <a:cs typeface="Georgia"/>
              </a:rPr>
              <a:t>Sürücüler</a:t>
            </a:r>
            <a:r>
              <a:rPr sz="2200" b="1" spc="15" dirty="0">
                <a:latin typeface="Georgia"/>
                <a:cs typeface="Georgia"/>
              </a:rPr>
              <a:t> </a:t>
            </a:r>
            <a:r>
              <a:rPr sz="2200" b="1" spc="-5" dirty="0">
                <a:latin typeface="Georgia"/>
                <a:cs typeface="Georgia"/>
              </a:rPr>
              <a:t>(Depolama)</a:t>
            </a:r>
            <a:endParaRPr sz="22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295"/>
              </a:spcBef>
            </a:pPr>
            <a:r>
              <a:rPr sz="2000" b="1" dirty="0">
                <a:latin typeface="Georgia"/>
                <a:cs typeface="Georgia"/>
              </a:rPr>
              <a:t>Sabit</a:t>
            </a:r>
            <a:r>
              <a:rPr sz="2000" b="1" spc="-1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Disk</a:t>
            </a:r>
            <a:r>
              <a:rPr sz="2000" b="1" spc="-1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(Hard</a:t>
            </a:r>
            <a:r>
              <a:rPr sz="2000" b="1" spc="-3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Disk)</a:t>
            </a:r>
            <a:endParaRPr sz="2000">
              <a:latin typeface="Georgia"/>
              <a:cs typeface="Georgia"/>
            </a:endParaRPr>
          </a:p>
          <a:p>
            <a:pPr marL="268605" marR="5080">
              <a:lnSpc>
                <a:spcPct val="100000"/>
              </a:lnSpc>
              <a:spcBef>
                <a:spcPts val="300"/>
              </a:spcBef>
            </a:pPr>
            <a:r>
              <a:rPr sz="2000" spc="-5" dirty="0">
                <a:latin typeface="Georgia"/>
                <a:cs typeface="Georgia"/>
              </a:rPr>
              <a:t>Yapısı; </a:t>
            </a:r>
            <a:r>
              <a:rPr sz="2000" dirty="0">
                <a:latin typeface="Georgia"/>
                <a:cs typeface="Georgia"/>
              </a:rPr>
              <a:t>metal,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cam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veya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plastikten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yapılmış, yüzeyi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demir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oksit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ya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da </a:t>
            </a:r>
            <a:r>
              <a:rPr sz="2000" dirty="0">
                <a:latin typeface="Georgia"/>
                <a:cs typeface="Georgia"/>
              </a:rPr>
              <a:t> başka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manyetik </a:t>
            </a:r>
            <a:r>
              <a:rPr sz="2000" spc="-5" dirty="0">
                <a:latin typeface="Georgia"/>
                <a:cs typeface="Georgia"/>
              </a:rPr>
              <a:t>özellikteki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malzeme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ile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kaplı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diskler üzerine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yapılır. 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Çoğunlukla</a:t>
            </a:r>
            <a:r>
              <a:rPr sz="2000" dirty="0">
                <a:latin typeface="Georgia"/>
                <a:cs typeface="Georgia"/>
              </a:rPr>
              <a:t> metal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olan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bir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veya </a:t>
            </a:r>
            <a:r>
              <a:rPr sz="2000" spc="-5" dirty="0">
                <a:latin typeface="Georgia"/>
                <a:cs typeface="Georgia"/>
              </a:rPr>
              <a:t>birden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fazla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sayıda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kayıt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diski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bulunur.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2155" y="3069335"/>
            <a:ext cx="3953255" cy="3057144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33163"/>
            <a:ext cx="3515995" cy="314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11900"/>
              </a:lnSpc>
              <a:spcBef>
                <a:spcPts val="100"/>
              </a:spcBef>
              <a:buClr>
                <a:srgbClr val="0AD0D9"/>
              </a:buClr>
              <a:buSzPct val="95454"/>
              <a:buFont typeface="Wingdings"/>
              <a:buChar char=""/>
              <a:tabLst>
                <a:tab pos="269240" algn="l"/>
              </a:tabLst>
            </a:pPr>
            <a:r>
              <a:rPr sz="2200" b="1" spc="-5" dirty="0">
                <a:latin typeface="Georgia"/>
                <a:cs typeface="Georgia"/>
              </a:rPr>
              <a:t>Sürücüler (Depolama) </a:t>
            </a:r>
            <a:r>
              <a:rPr sz="2200" b="1" spc="-54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Sabit Disk (Hard Disk) </a:t>
            </a:r>
            <a:r>
              <a:rPr sz="2000" b="1" spc="5" dirty="0">
                <a:latin typeface="Georgia"/>
                <a:cs typeface="Georgia"/>
              </a:rPr>
              <a:t> </a:t>
            </a:r>
            <a:r>
              <a:rPr sz="2000" b="1" i="1" spc="-5" dirty="0">
                <a:latin typeface="Georgia"/>
                <a:cs typeface="Georgia"/>
              </a:rPr>
              <a:t>Bileşenleri</a:t>
            </a:r>
            <a:endParaRPr sz="20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0AD0D9"/>
              </a:buClr>
              <a:buChar char="•"/>
              <a:tabLst>
                <a:tab pos="268605" algn="l"/>
                <a:tab pos="269240" algn="l"/>
              </a:tabLst>
            </a:pPr>
            <a:r>
              <a:rPr sz="2000" spc="-5" dirty="0">
                <a:latin typeface="Georgia"/>
                <a:cs typeface="Georgia"/>
              </a:rPr>
              <a:t>Disk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Plakaları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(Platters)</a:t>
            </a:r>
            <a:endParaRPr sz="20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0AD0D9"/>
              </a:buClr>
              <a:buChar char="•"/>
              <a:tabLst>
                <a:tab pos="268605" algn="l"/>
                <a:tab pos="269240" algn="l"/>
              </a:tabLst>
            </a:pPr>
            <a:r>
              <a:rPr sz="2000" spc="-5" dirty="0">
                <a:latin typeface="Georgia"/>
                <a:cs typeface="Georgia"/>
              </a:rPr>
              <a:t>Okuma/Yazma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Kafası</a:t>
            </a:r>
            <a:endParaRPr sz="20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5"/>
              </a:spcBef>
              <a:buClr>
                <a:srgbClr val="0AD0D9"/>
              </a:buClr>
              <a:buChar char="•"/>
              <a:tabLst>
                <a:tab pos="268605" algn="l"/>
                <a:tab pos="269240" algn="l"/>
              </a:tabLst>
            </a:pPr>
            <a:r>
              <a:rPr sz="2000" spc="-5" dirty="0">
                <a:latin typeface="Georgia"/>
                <a:cs typeface="Georgia"/>
              </a:rPr>
              <a:t>Silindir(Cylinder)</a:t>
            </a:r>
            <a:endParaRPr sz="20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0AD0D9"/>
              </a:buClr>
              <a:buChar char="•"/>
              <a:tabLst>
                <a:tab pos="268605" algn="l"/>
                <a:tab pos="269240" algn="l"/>
              </a:tabLst>
            </a:pPr>
            <a:r>
              <a:rPr sz="2000" spc="-5" dirty="0">
                <a:latin typeface="Georgia"/>
                <a:cs typeface="Georgia"/>
              </a:rPr>
              <a:t>İz(Track)</a:t>
            </a:r>
            <a:endParaRPr sz="20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0AD0D9"/>
              </a:buClr>
              <a:buChar char="•"/>
              <a:tabLst>
                <a:tab pos="268605" algn="l"/>
                <a:tab pos="269240" algn="l"/>
              </a:tabLst>
            </a:pPr>
            <a:r>
              <a:rPr sz="2000" spc="-5" dirty="0">
                <a:latin typeface="Georgia"/>
                <a:cs typeface="Georgia"/>
              </a:rPr>
              <a:t>Kümeler(Cluster)</a:t>
            </a:r>
            <a:endParaRPr sz="20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0AD0D9"/>
              </a:buClr>
              <a:buChar char="•"/>
              <a:tabLst>
                <a:tab pos="268605" algn="l"/>
                <a:tab pos="269240" algn="l"/>
              </a:tabLst>
            </a:pPr>
            <a:r>
              <a:rPr sz="2000" dirty="0">
                <a:latin typeface="Georgia"/>
                <a:cs typeface="Georgia"/>
              </a:rPr>
              <a:t>Sektör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23088" y="1557527"/>
            <a:ext cx="8364220" cy="5183505"/>
            <a:chOff x="323088" y="1557527"/>
            <a:chExt cx="8364220" cy="518350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4299" y="1557527"/>
              <a:ext cx="4762500" cy="39624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088" y="4293106"/>
              <a:ext cx="3899916" cy="24475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33163"/>
            <a:ext cx="7610475" cy="2077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4098925" indent="-256540">
              <a:lnSpc>
                <a:spcPct val="111900"/>
              </a:lnSpc>
              <a:spcBef>
                <a:spcPts val="100"/>
              </a:spcBef>
              <a:buClr>
                <a:srgbClr val="0AD0D9"/>
              </a:buClr>
              <a:buSzPct val="95454"/>
              <a:buFont typeface="Wingdings"/>
              <a:buChar char=""/>
              <a:tabLst>
                <a:tab pos="269240" algn="l"/>
              </a:tabLst>
            </a:pPr>
            <a:r>
              <a:rPr sz="2200" b="1" spc="-5" dirty="0">
                <a:latin typeface="Georgia"/>
                <a:cs typeface="Georgia"/>
              </a:rPr>
              <a:t>Sürücüler (Depolama) </a:t>
            </a:r>
            <a:r>
              <a:rPr sz="2200" b="1" spc="-54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Sabit Disk (Hard Disk) </a:t>
            </a:r>
            <a:r>
              <a:rPr sz="2000" b="1" spc="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Disk</a:t>
            </a:r>
            <a:r>
              <a:rPr sz="2000" b="1" spc="-20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Plakaları</a:t>
            </a:r>
            <a:r>
              <a:rPr sz="2000" b="1" spc="-1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(Platters)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300"/>
              </a:spcBef>
            </a:pPr>
            <a:r>
              <a:rPr sz="2000" spc="-5" dirty="0">
                <a:latin typeface="Georgia"/>
                <a:cs typeface="Georgia"/>
              </a:rPr>
              <a:t>Üzerinde</a:t>
            </a:r>
            <a:r>
              <a:rPr sz="2000" dirty="0">
                <a:latin typeface="Georgia"/>
                <a:cs typeface="Georgia"/>
              </a:rPr>
              <a:t> manyetik </a:t>
            </a:r>
            <a:r>
              <a:rPr sz="2000" spc="-5" dirty="0">
                <a:latin typeface="Georgia"/>
                <a:cs typeface="Georgia"/>
              </a:rPr>
              <a:t>ortam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bulunan,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dairesel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biçimdeki</a:t>
            </a:r>
            <a:r>
              <a:rPr sz="2000" dirty="0">
                <a:latin typeface="Georgia"/>
                <a:cs typeface="Georgia"/>
              </a:rPr>
              <a:t> metal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veya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</a:pPr>
            <a:r>
              <a:rPr sz="2000" dirty="0">
                <a:latin typeface="Georgia"/>
                <a:cs typeface="Georgia"/>
              </a:rPr>
              <a:t>seramik</a:t>
            </a:r>
            <a:r>
              <a:rPr sz="2000" spc="-5" dirty="0">
                <a:latin typeface="Georgia"/>
                <a:cs typeface="Georgia"/>
              </a:rPr>
              <a:t> katkılı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cam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malzemeden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yapılmış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disklerdir.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305"/>
              </a:spcBef>
            </a:pPr>
            <a:r>
              <a:rPr sz="2000" dirty="0">
                <a:latin typeface="Georgia"/>
                <a:cs typeface="Georgia"/>
              </a:rPr>
              <a:t>Her</a:t>
            </a:r>
            <a:r>
              <a:rPr sz="2000" spc="-5" dirty="0">
                <a:latin typeface="Georgia"/>
                <a:cs typeface="Georgia"/>
              </a:rPr>
              <a:t> bir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diskin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iki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yüzü de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kullanılır.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96083" y="3788664"/>
            <a:ext cx="3959352" cy="1709927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33163"/>
            <a:ext cx="7908290" cy="1772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4396740" indent="-256540">
              <a:lnSpc>
                <a:spcPct val="111900"/>
              </a:lnSpc>
              <a:spcBef>
                <a:spcPts val="100"/>
              </a:spcBef>
              <a:buClr>
                <a:srgbClr val="0AD0D9"/>
              </a:buClr>
              <a:buSzPct val="95454"/>
              <a:buFont typeface="Wingdings"/>
              <a:buChar char=""/>
              <a:tabLst>
                <a:tab pos="269240" algn="l"/>
              </a:tabLst>
            </a:pPr>
            <a:r>
              <a:rPr sz="2200" b="1" spc="-5" dirty="0">
                <a:latin typeface="Georgia"/>
                <a:cs typeface="Georgia"/>
              </a:rPr>
              <a:t>Sürücüler (Depolama) </a:t>
            </a:r>
            <a:r>
              <a:rPr sz="2200" b="1" spc="-54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Sabit Disk (Hard Disk) </a:t>
            </a:r>
            <a:r>
              <a:rPr sz="2000" b="1" spc="5" dirty="0">
                <a:latin typeface="Georgia"/>
                <a:cs typeface="Georgia"/>
              </a:rPr>
              <a:t> Okuma</a:t>
            </a:r>
            <a:r>
              <a:rPr sz="2000" b="1" spc="-3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Yazma</a:t>
            </a:r>
            <a:r>
              <a:rPr sz="2000" b="1" spc="-2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Kafası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300"/>
              </a:spcBef>
            </a:pPr>
            <a:r>
              <a:rPr sz="2000" spc="-5" dirty="0">
                <a:latin typeface="Georgia"/>
                <a:cs typeface="Georgia"/>
              </a:rPr>
              <a:t>Disklerin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üzerinde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değmeden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gezen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istenen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adrese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verileri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yazan,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latin typeface="Georgia"/>
                <a:cs typeface="Georgia"/>
              </a:rPr>
              <a:t>İstenen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adresten </a:t>
            </a:r>
            <a:r>
              <a:rPr sz="2000" dirty="0">
                <a:latin typeface="Georgia"/>
                <a:cs typeface="Georgia"/>
              </a:rPr>
              <a:t>de verileri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okuyan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kafadır.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3291" y="3429000"/>
            <a:ext cx="3372612" cy="22570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7196" y="3645408"/>
            <a:ext cx="3305555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33163"/>
            <a:ext cx="7916545" cy="1734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4404995" indent="-256540">
              <a:lnSpc>
                <a:spcPct val="111900"/>
              </a:lnSpc>
              <a:spcBef>
                <a:spcPts val="100"/>
              </a:spcBef>
              <a:buClr>
                <a:srgbClr val="0AD0D9"/>
              </a:buClr>
              <a:buSzPct val="95454"/>
              <a:buFont typeface="Wingdings"/>
              <a:buChar char=""/>
              <a:tabLst>
                <a:tab pos="269240" algn="l"/>
              </a:tabLst>
            </a:pPr>
            <a:r>
              <a:rPr sz="2200" b="1" spc="-5" dirty="0">
                <a:latin typeface="Georgia"/>
                <a:cs typeface="Georgia"/>
              </a:rPr>
              <a:t>Sürücüler (Depolama) </a:t>
            </a:r>
            <a:r>
              <a:rPr sz="2200" b="1" spc="-54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Sabit Disk (Hard Disk) </a:t>
            </a:r>
            <a:r>
              <a:rPr sz="2000" b="1" spc="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Silindir</a:t>
            </a:r>
            <a:r>
              <a:rPr sz="2000" b="1" spc="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(Cylinder)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latin typeface="Georgia"/>
                <a:cs typeface="Georgia"/>
              </a:rPr>
              <a:t>Birden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fazla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disk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tabakası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için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düşeyde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aynı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hizadaki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tüm izleri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içine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</a:pPr>
            <a:r>
              <a:rPr sz="2000" dirty="0">
                <a:latin typeface="Georgia"/>
                <a:cs typeface="Georgia"/>
              </a:rPr>
              <a:t>alan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silindir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şeklindeki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tanımlamadır.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60192" y="2807207"/>
            <a:ext cx="2924556" cy="38602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754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Bilgisayarın</a:t>
            </a:r>
            <a:r>
              <a:rPr spc="-95" dirty="0"/>
              <a:t> </a:t>
            </a:r>
            <a:r>
              <a:rPr spc="-65" dirty="0"/>
              <a:t>Tarihçesi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34288"/>
            <a:ext cx="5249545" cy="412559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400"/>
              </a:spcBef>
              <a:buClr>
                <a:srgbClr val="0AD0D9"/>
              </a:buClr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spc="-5" dirty="0">
                <a:latin typeface="Georgia"/>
                <a:cs typeface="Georgia"/>
              </a:rPr>
              <a:t>Mark-I</a:t>
            </a:r>
            <a:endParaRPr sz="2400" dirty="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300"/>
              </a:spcBef>
            </a:pPr>
            <a:r>
              <a:rPr sz="2400" dirty="0">
                <a:latin typeface="Georgia"/>
                <a:cs typeface="Georgia"/>
              </a:rPr>
              <a:t>Har</a:t>
            </a:r>
            <a:r>
              <a:rPr lang="tr-TR" sz="2400" dirty="0">
                <a:latin typeface="Georgia"/>
                <a:cs typeface="Georgia"/>
              </a:rPr>
              <a:t>v</a:t>
            </a:r>
            <a:r>
              <a:rPr sz="2400" dirty="0" err="1">
                <a:latin typeface="Georgia"/>
                <a:cs typeface="Georgia"/>
              </a:rPr>
              <a:t>ard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Üniversitesinden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Howard</a:t>
            </a:r>
          </a:p>
          <a:p>
            <a:pPr marL="268605" marR="5080">
              <a:lnSpc>
                <a:spcPct val="100000"/>
              </a:lnSpc>
            </a:pPr>
            <a:r>
              <a:rPr sz="2400" dirty="0">
                <a:latin typeface="Georgia"/>
                <a:cs typeface="Georgia"/>
              </a:rPr>
              <a:t>H. Aiken </a:t>
            </a:r>
            <a:r>
              <a:rPr sz="2400" spc="-5" dirty="0">
                <a:latin typeface="Georgia"/>
                <a:cs typeface="Georgia"/>
              </a:rPr>
              <a:t>tasarladığı projesi </a:t>
            </a:r>
            <a:r>
              <a:rPr sz="2400" dirty="0">
                <a:latin typeface="Georgia"/>
                <a:cs typeface="Georgia"/>
              </a:rPr>
              <a:t>ile IBM 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firmasına gitti. </a:t>
            </a:r>
            <a:r>
              <a:rPr sz="2400" dirty="0">
                <a:latin typeface="Georgia"/>
                <a:cs typeface="Georgia"/>
              </a:rPr>
              <a:t>Bu </a:t>
            </a:r>
            <a:r>
              <a:rPr sz="2400" spc="-5" dirty="0">
                <a:latin typeface="Georgia"/>
                <a:cs typeface="Georgia"/>
              </a:rPr>
              <a:t>projeyi biraz daha </a:t>
            </a:r>
            <a:r>
              <a:rPr sz="2400" spc="-56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genişletilerek </a:t>
            </a:r>
            <a:r>
              <a:rPr sz="2400" dirty="0">
                <a:latin typeface="Georgia"/>
                <a:cs typeface="Georgia"/>
              </a:rPr>
              <a:t>1944 </a:t>
            </a:r>
            <a:r>
              <a:rPr sz="2400" spc="-5" dirty="0">
                <a:latin typeface="Georgia"/>
                <a:cs typeface="Georgia"/>
              </a:rPr>
              <a:t>yılında MARK </a:t>
            </a:r>
            <a:r>
              <a:rPr sz="2400" dirty="0">
                <a:latin typeface="Georgia"/>
                <a:cs typeface="Georgia"/>
              </a:rPr>
              <a:t>– I </a:t>
            </a:r>
            <a:r>
              <a:rPr sz="2400" spc="-56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üretildi. Mark </a:t>
            </a:r>
            <a:r>
              <a:rPr sz="2400" dirty="0">
                <a:latin typeface="Georgia"/>
                <a:cs typeface="Georgia"/>
              </a:rPr>
              <a:t>– I </a:t>
            </a:r>
            <a:r>
              <a:rPr sz="2400" spc="-5" dirty="0">
                <a:latin typeface="Georgia"/>
                <a:cs typeface="Georgia"/>
              </a:rPr>
              <a:t>saniyede </a:t>
            </a:r>
            <a:r>
              <a:rPr sz="2400" dirty="0">
                <a:latin typeface="Georgia"/>
                <a:cs typeface="Georgia"/>
              </a:rPr>
              <a:t>5 işlem 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yapabiliyordu. </a:t>
            </a:r>
            <a:r>
              <a:rPr sz="2400" dirty="0">
                <a:latin typeface="Georgia"/>
                <a:cs typeface="Georgia"/>
              </a:rPr>
              <a:t>18 m </a:t>
            </a:r>
            <a:r>
              <a:rPr sz="2400" spc="-5" dirty="0">
                <a:latin typeface="Georgia"/>
                <a:cs typeface="Georgia"/>
              </a:rPr>
              <a:t>uzunluğunda </a:t>
            </a:r>
            <a:r>
              <a:rPr sz="2400" dirty="0">
                <a:latin typeface="Georgia"/>
                <a:cs typeface="Georgia"/>
              </a:rPr>
              <a:t>ve 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2,5 m </a:t>
            </a:r>
            <a:r>
              <a:rPr sz="2400" spc="-5" dirty="0">
                <a:latin typeface="Georgia"/>
                <a:cs typeface="Georgia"/>
              </a:rPr>
              <a:t>yüksekliğinde </a:t>
            </a:r>
            <a:r>
              <a:rPr sz="2400" dirty="0">
                <a:latin typeface="Georgia"/>
                <a:cs typeface="Georgia"/>
              </a:rPr>
              <a:t>idi. </a:t>
            </a:r>
            <a:r>
              <a:rPr sz="2400" spc="-10" dirty="0">
                <a:latin typeface="Georgia"/>
                <a:cs typeface="Georgia"/>
              </a:rPr>
              <a:t>Mark- </a:t>
            </a:r>
            <a:r>
              <a:rPr sz="2400" dirty="0">
                <a:latin typeface="Georgia"/>
                <a:cs typeface="Georgia"/>
              </a:rPr>
              <a:t>I 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insan müdahalesi </a:t>
            </a:r>
            <a:r>
              <a:rPr sz="2400" spc="-5" dirty="0">
                <a:latin typeface="Georgia"/>
                <a:cs typeface="Georgia"/>
              </a:rPr>
              <a:t>olmadan sürekli 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olarak,</a:t>
            </a:r>
            <a:r>
              <a:rPr sz="2400" spc="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hazırlanan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programı</a:t>
            </a:r>
            <a:r>
              <a:rPr sz="2400" spc="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yürüten </a:t>
            </a:r>
            <a:r>
              <a:rPr sz="2400" dirty="0">
                <a:latin typeface="Georgia"/>
                <a:cs typeface="Georgia"/>
              </a:rPr>
              <a:t> ilk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bilgisayar</a:t>
            </a:r>
            <a:r>
              <a:rPr sz="2400" spc="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idi.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49111" y="4221479"/>
            <a:ext cx="3153156" cy="250698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33163"/>
            <a:ext cx="5428615" cy="524065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15"/>
              </a:spcBef>
              <a:buClr>
                <a:srgbClr val="0AD0D9"/>
              </a:buClr>
              <a:buSzPct val="95454"/>
              <a:buFont typeface="Wingdings"/>
              <a:buChar char=""/>
              <a:tabLst>
                <a:tab pos="269240" algn="l"/>
              </a:tabLst>
            </a:pPr>
            <a:r>
              <a:rPr sz="2200" b="1" spc="-5" dirty="0">
                <a:latin typeface="Georgia"/>
                <a:cs typeface="Georgia"/>
              </a:rPr>
              <a:t>Sürücüler</a:t>
            </a:r>
            <a:r>
              <a:rPr sz="2200" b="1" spc="15" dirty="0">
                <a:latin typeface="Georgia"/>
                <a:cs typeface="Georgia"/>
              </a:rPr>
              <a:t> </a:t>
            </a:r>
            <a:r>
              <a:rPr sz="2200" b="1" spc="-5" dirty="0">
                <a:latin typeface="Georgia"/>
                <a:cs typeface="Georgia"/>
              </a:rPr>
              <a:t>(Depolama)</a:t>
            </a:r>
            <a:endParaRPr sz="2200">
              <a:latin typeface="Georgia"/>
              <a:cs typeface="Georgia"/>
            </a:endParaRPr>
          </a:p>
          <a:p>
            <a:pPr marL="268605" marR="2186305">
              <a:lnSpc>
                <a:spcPts val="2700"/>
              </a:lnSpc>
              <a:spcBef>
                <a:spcPts val="135"/>
              </a:spcBef>
            </a:pPr>
            <a:r>
              <a:rPr sz="2000" b="1" dirty="0">
                <a:latin typeface="Georgia"/>
                <a:cs typeface="Georgia"/>
              </a:rPr>
              <a:t>Sabit</a:t>
            </a:r>
            <a:r>
              <a:rPr sz="2000" b="1" spc="-2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Disk</a:t>
            </a:r>
            <a:r>
              <a:rPr sz="2000" b="1" spc="-1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(Hard</a:t>
            </a:r>
            <a:r>
              <a:rPr sz="2000" b="1" spc="-3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Disk) </a:t>
            </a:r>
            <a:r>
              <a:rPr sz="2000" b="1" spc="-49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İz,</a:t>
            </a:r>
            <a:r>
              <a:rPr sz="2000" b="1" spc="-5" dirty="0">
                <a:latin typeface="Georgia"/>
                <a:cs typeface="Georgia"/>
              </a:rPr>
              <a:t> Sektör,</a:t>
            </a:r>
            <a:r>
              <a:rPr sz="2000" b="1" dirty="0">
                <a:latin typeface="Georgia"/>
                <a:cs typeface="Georgia"/>
              </a:rPr>
              <a:t> Küme</a:t>
            </a:r>
            <a:endParaRPr sz="2000">
              <a:latin typeface="Georgia"/>
              <a:cs typeface="Georgia"/>
            </a:endParaRPr>
          </a:p>
          <a:p>
            <a:pPr marL="268605" marR="95250">
              <a:lnSpc>
                <a:spcPct val="100000"/>
              </a:lnSpc>
              <a:spcBef>
                <a:spcPts val="160"/>
              </a:spcBef>
            </a:pPr>
            <a:r>
              <a:rPr sz="2000" b="1" dirty="0">
                <a:latin typeface="Georgia"/>
                <a:cs typeface="Georgia"/>
              </a:rPr>
              <a:t>İz;</a:t>
            </a:r>
            <a:r>
              <a:rPr sz="2000" b="1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Verilerin kaydedilmesi</a:t>
            </a:r>
            <a:r>
              <a:rPr sz="2000" spc="-5" dirty="0">
                <a:latin typeface="Georgia"/>
                <a:cs typeface="Georgia"/>
              </a:rPr>
              <a:t> amacıyla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iç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içe 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halkalar</a:t>
            </a:r>
            <a:r>
              <a:rPr sz="2000" spc="3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şeklinde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disk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üzerinde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oluşturulmuş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veri </a:t>
            </a:r>
            <a:r>
              <a:rPr sz="2000" spc="-5" dirty="0">
                <a:latin typeface="Georgia"/>
                <a:cs typeface="Georgia"/>
              </a:rPr>
              <a:t>kayıt </a:t>
            </a:r>
            <a:r>
              <a:rPr sz="2000" dirty="0">
                <a:latin typeface="Georgia"/>
                <a:cs typeface="Georgia"/>
              </a:rPr>
              <a:t>bölümleridir. </a:t>
            </a:r>
            <a:r>
              <a:rPr sz="2000" spc="-5" dirty="0">
                <a:latin typeface="Georgia"/>
                <a:cs typeface="Georgia"/>
              </a:rPr>
              <a:t>Merkeze </a:t>
            </a:r>
            <a:r>
              <a:rPr sz="2000" dirty="0">
                <a:latin typeface="Georgia"/>
                <a:cs typeface="Georgia"/>
              </a:rPr>
              <a:t>aynı 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uzaklıkta </a:t>
            </a:r>
            <a:r>
              <a:rPr sz="2000" dirty="0">
                <a:latin typeface="Georgia"/>
                <a:cs typeface="Georgia"/>
              </a:rPr>
              <a:t>iç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içe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dairesel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halkalardan</a:t>
            </a:r>
            <a:r>
              <a:rPr sz="2000" spc="3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oluşur.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</a:pPr>
            <a:r>
              <a:rPr sz="2000" b="1" spc="-5" dirty="0">
                <a:latin typeface="Georgia"/>
                <a:cs typeface="Georgia"/>
              </a:rPr>
              <a:t>Sektör;</a:t>
            </a:r>
            <a:r>
              <a:rPr sz="2000" b="1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256,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512Byte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gibi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büyüklüklere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sahip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</a:pPr>
            <a:r>
              <a:rPr sz="2000" spc="-5" dirty="0">
                <a:latin typeface="Georgia"/>
                <a:cs typeface="Georgia"/>
              </a:rPr>
              <a:t>ardışık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veri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depolama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kümeleridir.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Georgia"/>
              <a:cs typeface="Georgia"/>
            </a:endParaRPr>
          </a:p>
          <a:p>
            <a:pPr marL="268605" marR="14604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Georgia"/>
                <a:cs typeface="Georgia"/>
              </a:rPr>
              <a:t>Küme;</a:t>
            </a:r>
            <a:r>
              <a:rPr sz="2000" b="1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Disk </a:t>
            </a:r>
            <a:r>
              <a:rPr sz="2000" spc="-5" dirty="0">
                <a:latin typeface="Georgia"/>
                <a:cs typeface="Georgia"/>
              </a:rPr>
              <a:t>üzerinde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varsayılan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bir 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büyüklüktür.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İşletim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sisteminin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disk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yönetimi </a:t>
            </a:r>
            <a:r>
              <a:rPr sz="2000" spc="-46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ile alakalıdır.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Dosya ve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dizinlerin 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yerleştirildiği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en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küçük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disk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alanına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denir.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</a:pPr>
            <a:r>
              <a:rPr sz="2000" dirty="0">
                <a:latin typeface="Georgia"/>
                <a:cs typeface="Georgia"/>
              </a:rPr>
              <a:t>Boyutu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dosya sistemine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göre değişir.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41720" y="2276855"/>
            <a:ext cx="2988444" cy="2808732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33163"/>
            <a:ext cx="3515995" cy="108648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15"/>
              </a:spcBef>
              <a:buClr>
                <a:srgbClr val="0AD0D9"/>
              </a:buClr>
              <a:buSzPct val="95454"/>
              <a:buFont typeface="Wingdings"/>
              <a:buChar char=""/>
              <a:tabLst>
                <a:tab pos="269240" algn="l"/>
              </a:tabLst>
            </a:pPr>
            <a:r>
              <a:rPr sz="2200" b="1" spc="-5" dirty="0">
                <a:latin typeface="Georgia"/>
                <a:cs typeface="Georgia"/>
              </a:rPr>
              <a:t>Sürücüler</a:t>
            </a:r>
            <a:r>
              <a:rPr sz="2200" b="1" dirty="0">
                <a:latin typeface="Georgia"/>
                <a:cs typeface="Georgia"/>
              </a:rPr>
              <a:t> </a:t>
            </a:r>
            <a:r>
              <a:rPr sz="2200" b="1" spc="-5" dirty="0">
                <a:latin typeface="Georgia"/>
                <a:cs typeface="Georgia"/>
              </a:rPr>
              <a:t>(Depolama)</a:t>
            </a:r>
            <a:endParaRPr sz="2200">
              <a:latin typeface="Georgia"/>
              <a:cs typeface="Georgia"/>
            </a:endParaRPr>
          </a:p>
          <a:p>
            <a:pPr marL="268605" marR="273685">
              <a:lnSpc>
                <a:spcPts val="2700"/>
              </a:lnSpc>
              <a:spcBef>
                <a:spcPts val="95"/>
              </a:spcBef>
            </a:pPr>
            <a:r>
              <a:rPr sz="2000" b="1" dirty="0">
                <a:latin typeface="Georgia"/>
                <a:cs typeface="Georgia"/>
              </a:rPr>
              <a:t>Sabit</a:t>
            </a:r>
            <a:r>
              <a:rPr sz="2000" b="1" spc="-2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Disk</a:t>
            </a:r>
            <a:r>
              <a:rPr sz="2000" b="1" spc="-1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(Hard</a:t>
            </a:r>
            <a:r>
              <a:rPr sz="2000" b="1" spc="-3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Disk) </a:t>
            </a:r>
            <a:r>
              <a:rPr sz="2000" b="1" spc="-49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İz,</a:t>
            </a:r>
            <a:r>
              <a:rPr sz="2000" b="1" spc="-5" dirty="0">
                <a:latin typeface="Georgia"/>
                <a:cs typeface="Georgia"/>
              </a:rPr>
              <a:t> Sektör,</a:t>
            </a:r>
            <a:r>
              <a:rPr sz="2000" b="1" dirty="0">
                <a:latin typeface="Georgia"/>
                <a:cs typeface="Georgia"/>
              </a:rPr>
              <a:t> Küme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9160" y="2348483"/>
            <a:ext cx="3467100" cy="347776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5255" y="2493264"/>
            <a:ext cx="4067555" cy="3047624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33163"/>
            <a:ext cx="7084695" cy="207772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15"/>
              </a:spcBef>
              <a:buClr>
                <a:srgbClr val="0AD0D9"/>
              </a:buClr>
              <a:buSzPct val="95454"/>
              <a:buFont typeface="Wingdings"/>
              <a:buChar char=""/>
              <a:tabLst>
                <a:tab pos="269240" algn="l"/>
              </a:tabLst>
            </a:pPr>
            <a:r>
              <a:rPr sz="2200" b="1" spc="-5" dirty="0">
                <a:latin typeface="Georgia"/>
                <a:cs typeface="Georgia"/>
              </a:rPr>
              <a:t>Sürücüler</a:t>
            </a:r>
            <a:r>
              <a:rPr sz="2200" b="1" spc="15" dirty="0">
                <a:latin typeface="Georgia"/>
                <a:cs typeface="Georgia"/>
              </a:rPr>
              <a:t> </a:t>
            </a:r>
            <a:r>
              <a:rPr sz="2200" b="1" spc="-5" dirty="0">
                <a:latin typeface="Georgia"/>
                <a:cs typeface="Georgia"/>
              </a:rPr>
              <a:t>(Depolama)</a:t>
            </a:r>
            <a:endParaRPr sz="22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295"/>
              </a:spcBef>
            </a:pPr>
            <a:r>
              <a:rPr sz="2000" b="1" dirty="0">
                <a:latin typeface="Georgia"/>
                <a:cs typeface="Georgia"/>
              </a:rPr>
              <a:t>Sabit</a:t>
            </a:r>
            <a:r>
              <a:rPr sz="2000" b="1" spc="-1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Disk</a:t>
            </a:r>
            <a:r>
              <a:rPr sz="2000" b="1" spc="-1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(Hard</a:t>
            </a:r>
            <a:r>
              <a:rPr sz="2000" b="1" spc="-3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Disk)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300"/>
              </a:spcBef>
            </a:pPr>
            <a:r>
              <a:rPr sz="2000" spc="-5" dirty="0">
                <a:latin typeface="Georgia"/>
                <a:cs typeface="Georgia"/>
              </a:rPr>
              <a:t>Bilgisayarda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temel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veri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birimi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BİT’tir.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latin typeface="Georgia"/>
                <a:cs typeface="Georgia"/>
              </a:rPr>
              <a:t>BIT (BInary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digiT </a:t>
            </a:r>
            <a:r>
              <a:rPr sz="2000" dirty="0">
                <a:latin typeface="Georgia"/>
                <a:cs typeface="Georgia"/>
              </a:rPr>
              <a:t>-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İkili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Sayı)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anlamına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gelir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</a:t>
            </a:r>
            <a:r>
              <a:rPr sz="2000" spc="-5" dirty="0">
                <a:latin typeface="Georgia"/>
                <a:cs typeface="Georgia"/>
              </a:rPr>
              <a:t> sadece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0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1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</a:pPr>
            <a:r>
              <a:rPr sz="2000" spc="-5" dirty="0">
                <a:latin typeface="Georgia"/>
                <a:cs typeface="Georgia"/>
              </a:rPr>
              <a:t>değerlerini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alır.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305"/>
              </a:spcBef>
            </a:pPr>
            <a:r>
              <a:rPr sz="2000" dirty="0">
                <a:latin typeface="Georgia"/>
                <a:cs typeface="Georgia"/>
              </a:rPr>
              <a:t>1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Byte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=&gt;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8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Bit‘ten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oluşur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3267" y="3285744"/>
            <a:ext cx="5715000" cy="2752724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33163"/>
            <a:ext cx="7869555" cy="5545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4358005" indent="-256540">
              <a:lnSpc>
                <a:spcPct val="111900"/>
              </a:lnSpc>
              <a:spcBef>
                <a:spcPts val="100"/>
              </a:spcBef>
              <a:buClr>
                <a:srgbClr val="0AD0D9"/>
              </a:buClr>
              <a:buSzPct val="95454"/>
              <a:buFont typeface="Wingdings"/>
              <a:buChar char=""/>
              <a:tabLst>
                <a:tab pos="269240" algn="l"/>
              </a:tabLst>
            </a:pPr>
            <a:r>
              <a:rPr sz="2200" b="1" spc="-5" dirty="0">
                <a:latin typeface="Georgia"/>
                <a:cs typeface="Georgia"/>
              </a:rPr>
              <a:t>Sürücüler (Depolama) </a:t>
            </a:r>
            <a:r>
              <a:rPr sz="2200" b="1" spc="-54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Sabit Disk (Hard Disk) </a:t>
            </a:r>
            <a:r>
              <a:rPr sz="2000" b="1" spc="5" dirty="0">
                <a:latin typeface="Georgia"/>
                <a:cs typeface="Georgia"/>
              </a:rPr>
              <a:t> </a:t>
            </a:r>
            <a:r>
              <a:rPr sz="2000" b="1" i="1" spc="-5" dirty="0">
                <a:latin typeface="Georgia"/>
                <a:cs typeface="Georgia"/>
              </a:rPr>
              <a:t>Veri Birimleri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latin typeface="Georgia"/>
                <a:cs typeface="Georgia"/>
              </a:rPr>
              <a:t>Bit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=&gt;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Bit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=&gt;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0-1</a:t>
            </a:r>
            <a:endParaRPr sz="2000">
              <a:latin typeface="Georgia"/>
              <a:cs typeface="Georgia"/>
            </a:endParaRPr>
          </a:p>
          <a:p>
            <a:pPr marL="259079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latin typeface="Georgia"/>
                <a:cs typeface="Georgia"/>
              </a:rPr>
              <a:t>Byte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=&gt; Byte =&gt;</a:t>
            </a:r>
            <a:r>
              <a:rPr sz="2000" dirty="0">
                <a:latin typeface="Georgia"/>
                <a:cs typeface="Georgia"/>
              </a:rPr>
              <a:t> 8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Bit</a:t>
            </a:r>
            <a:endParaRPr sz="2000">
              <a:latin typeface="Georgia"/>
              <a:cs typeface="Georgia"/>
            </a:endParaRPr>
          </a:p>
          <a:p>
            <a:pPr marL="259079" marR="3645535">
              <a:lnSpc>
                <a:spcPct val="112500"/>
              </a:lnSpc>
              <a:spcBef>
                <a:spcPts val="5"/>
              </a:spcBef>
            </a:pPr>
            <a:r>
              <a:rPr sz="2000" dirty="0">
                <a:latin typeface="Georgia"/>
                <a:cs typeface="Georgia"/>
              </a:rPr>
              <a:t>Kilobyte =&gt; KB =&gt; </a:t>
            </a:r>
            <a:r>
              <a:rPr sz="2000" spc="-5" dirty="0">
                <a:latin typeface="Georgia"/>
                <a:cs typeface="Georgia"/>
              </a:rPr>
              <a:t>1024 </a:t>
            </a:r>
            <a:r>
              <a:rPr sz="2000" dirty="0">
                <a:latin typeface="Georgia"/>
                <a:cs typeface="Georgia"/>
              </a:rPr>
              <a:t>Byte 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Megabyte =&gt; MB </a:t>
            </a:r>
            <a:r>
              <a:rPr sz="2000" spc="-5" dirty="0">
                <a:latin typeface="Georgia"/>
                <a:cs typeface="Georgia"/>
              </a:rPr>
              <a:t>=&gt; 1024 Kilobyte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Gigabyte </a:t>
            </a:r>
            <a:r>
              <a:rPr sz="2000" dirty="0">
                <a:latin typeface="Georgia"/>
                <a:cs typeface="Georgia"/>
              </a:rPr>
              <a:t>=&gt; GB =&gt; 1024 </a:t>
            </a:r>
            <a:r>
              <a:rPr sz="2000" spc="-5" dirty="0">
                <a:latin typeface="Georgia"/>
                <a:cs typeface="Georgia"/>
              </a:rPr>
              <a:t>Megabyte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TeraByte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=&gt;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TB =&gt;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1024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Gigabyte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>
              <a:latin typeface="Georgia"/>
              <a:cs typeface="Georgia"/>
            </a:endParaRPr>
          </a:p>
          <a:p>
            <a:pPr marL="268605" marR="2059305">
              <a:lnSpc>
                <a:spcPct val="112500"/>
              </a:lnSpc>
            </a:pPr>
            <a:r>
              <a:rPr sz="2000" b="1" dirty="0">
                <a:latin typeface="Georgia"/>
                <a:cs typeface="Georgia"/>
              </a:rPr>
              <a:t>RAM </a:t>
            </a:r>
            <a:r>
              <a:rPr sz="2000" b="1" spc="-5" dirty="0">
                <a:latin typeface="Georgia"/>
                <a:cs typeface="Georgia"/>
              </a:rPr>
              <a:t>Bellekler </a:t>
            </a:r>
            <a:r>
              <a:rPr sz="2000" dirty="0">
                <a:latin typeface="Georgia"/>
                <a:cs typeface="Georgia"/>
              </a:rPr>
              <a:t>GB </a:t>
            </a:r>
            <a:r>
              <a:rPr sz="2000" spc="-5" dirty="0">
                <a:latin typeface="Georgia"/>
                <a:cs typeface="Georgia"/>
              </a:rPr>
              <a:t>(GigaByte) birimi </a:t>
            </a:r>
            <a:r>
              <a:rPr sz="2000" dirty="0">
                <a:latin typeface="Georgia"/>
                <a:cs typeface="Georgia"/>
              </a:rPr>
              <a:t>ile </a:t>
            </a:r>
            <a:r>
              <a:rPr sz="2000" spc="-5" dirty="0">
                <a:latin typeface="Georgia"/>
                <a:cs typeface="Georgia"/>
              </a:rPr>
              <a:t>ölçülür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Örn: </a:t>
            </a:r>
            <a:r>
              <a:rPr sz="2000" dirty="0">
                <a:latin typeface="Georgia"/>
                <a:cs typeface="Georgia"/>
              </a:rPr>
              <a:t>1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GB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,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2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GB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,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4</a:t>
            </a:r>
            <a:r>
              <a:rPr sz="2000" spc="-5" dirty="0">
                <a:latin typeface="Georgia"/>
                <a:cs typeface="Georgia"/>
              </a:rPr>
              <a:t> GB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300"/>
              </a:spcBef>
            </a:pPr>
            <a:r>
              <a:rPr sz="2000" b="1" dirty="0">
                <a:latin typeface="Georgia"/>
                <a:cs typeface="Georgia"/>
              </a:rPr>
              <a:t>Sabit Diskler</a:t>
            </a:r>
            <a:r>
              <a:rPr sz="2000" b="1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GB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(GigaByte)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TB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(TeraByte)</a:t>
            </a:r>
            <a:r>
              <a:rPr sz="2000" spc="-5" dirty="0">
                <a:latin typeface="Georgia"/>
                <a:cs typeface="Georgia"/>
              </a:rPr>
              <a:t> birimleri</a:t>
            </a:r>
            <a:r>
              <a:rPr sz="2000" dirty="0">
                <a:latin typeface="Georgia"/>
                <a:cs typeface="Georgia"/>
              </a:rPr>
              <a:t> ile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ölçülür</a:t>
            </a:r>
            <a:endParaRPr sz="2000">
              <a:latin typeface="Georgia"/>
              <a:cs typeface="Georgia"/>
            </a:endParaRPr>
          </a:p>
          <a:p>
            <a:pPr marL="259079">
              <a:lnSpc>
                <a:spcPct val="100000"/>
              </a:lnSpc>
              <a:spcBef>
                <a:spcPts val="300"/>
              </a:spcBef>
            </a:pPr>
            <a:r>
              <a:rPr sz="2000" spc="-5" dirty="0">
                <a:latin typeface="Georgia"/>
                <a:cs typeface="Georgia"/>
              </a:rPr>
              <a:t>Örn: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5" dirty="0">
                <a:latin typeface="Georgia"/>
                <a:cs typeface="Georgia"/>
              </a:rPr>
              <a:t>160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GB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, 250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GB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,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1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TB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305"/>
              </a:spcBef>
            </a:pPr>
            <a:r>
              <a:rPr sz="2000" dirty="0">
                <a:latin typeface="Georgia"/>
                <a:cs typeface="Georgia"/>
              </a:rPr>
              <a:t>1 GB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:</a:t>
            </a:r>
            <a:r>
              <a:rPr sz="2000" spc="-5" dirty="0">
                <a:latin typeface="Georgia"/>
                <a:cs typeface="Georgia"/>
              </a:rPr>
              <a:t> yaklaşık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olarak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1.000.000.000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(1 milyar)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latin typeface="Georgia"/>
                <a:cs typeface="Georgia"/>
              </a:rPr>
              <a:t>1 TB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:</a:t>
            </a:r>
            <a:r>
              <a:rPr sz="2000" spc="-5" dirty="0">
                <a:latin typeface="Georgia"/>
                <a:cs typeface="Georgia"/>
              </a:rPr>
              <a:t> yaklaşık</a:t>
            </a:r>
            <a:r>
              <a:rPr sz="2000" spc="3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olarak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1.000.000.000.000</a:t>
            </a:r>
            <a:r>
              <a:rPr sz="2000" dirty="0">
                <a:latin typeface="Georgia"/>
                <a:cs typeface="Georgia"/>
              </a:rPr>
              <a:t> B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(1 </a:t>
            </a:r>
            <a:r>
              <a:rPr sz="2000" spc="-5" dirty="0">
                <a:latin typeface="Georgia"/>
                <a:cs typeface="Georgia"/>
              </a:rPr>
              <a:t>trilyon)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33163"/>
            <a:ext cx="3515995" cy="1086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11900"/>
              </a:lnSpc>
              <a:spcBef>
                <a:spcPts val="100"/>
              </a:spcBef>
              <a:buClr>
                <a:srgbClr val="0AD0D9"/>
              </a:buClr>
              <a:buSzPct val="95454"/>
              <a:buFont typeface="Wingdings"/>
              <a:buChar char=""/>
              <a:tabLst>
                <a:tab pos="269240" algn="l"/>
              </a:tabLst>
            </a:pPr>
            <a:r>
              <a:rPr sz="2200" b="1" spc="-5" dirty="0">
                <a:latin typeface="Georgia"/>
                <a:cs typeface="Georgia"/>
              </a:rPr>
              <a:t>Sürücüler (Depolama) </a:t>
            </a:r>
            <a:r>
              <a:rPr sz="2200" b="1" spc="-54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Sabit Disk (Hard Disk) </a:t>
            </a:r>
            <a:r>
              <a:rPr sz="2000" b="1" spc="5" dirty="0">
                <a:latin typeface="Georgia"/>
                <a:cs typeface="Georgia"/>
              </a:rPr>
              <a:t> </a:t>
            </a:r>
            <a:r>
              <a:rPr sz="2000" b="1" i="1" spc="-5" dirty="0">
                <a:latin typeface="Georgia"/>
                <a:cs typeface="Georgia"/>
              </a:rPr>
              <a:t>Veri Birimleri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5895" y="2275015"/>
            <a:ext cx="6822845" cy="4390637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33163"/>
            <a:ext cx="7164705" cy="272542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15"/>
              </a:spcBef>
              <a:buClr>
                <a:srgbClr val="0AD0D9"/>
              </a:buClr>
              <a:buSzPct val="95454"/>
              <a:buFont typeface="Wingdings"/>
              <a:buChar char=""/>
              <a:tabLst>
                <a:tab pos="269240" algn="l"/>
              </a:tabLst>
            </a:pPr>
            <a:r>
              <a:rPr sz="2200" b="1" spc="-5" dirty="0">
                <a:latin typeface="Georgia"/>
                <a:cs typeface="Georgia"/>
              </a:rPr>
              <a:t>Genişleme</a:t>
            </a:r>
            <a:r>
              <a:rPr sz="2200" b="1" spc="10" dirty="0">
                <a:latin typeface="Georgia"/>
                <a:cs typeface="Georgia"/>
              </a:rPr>
              <a:t> </a:t>
            </a:r>
            <a:r>
              <a:rPr sz="2200" b="1" spc="-5" dirty="0">
                <a:latin typeface="Georgia"/>
                <a:cs typeface="Georgia"/>
              </a:rPr>
              <a:t>Yuvası</a:t>
            </a:r>
            <a:r>
              <a:rPr sz="2200" b="1" spc="5" dirty="0">
                <a:latin typeface="Georgia"/>
                <a:cs typeface="Georgia"/>
              </a:rPr>
              <a:t> </a:t>
            </a:r>
            <a:r>
              <a:rPr sz="2200" b="1" spc="-5" dirty="0">
                <a:latin typeface="Georgia"/>
                <a:cs typeface="Georgia"/>
              </a:rPr>
              <a:t>Elemanları</a:t>
            </a:r>
            <a:endParaRPr sz="2200">
              <a:latin typeface="Georgia"/>
              <a:cs typeface="Georgia"/>
            </a:endParaRPr>
          </a:p>
          <a:p>
            <a:pPr marL="268605" marR="5080">
              <a:lnSpc>
                <a:spcPct val="100000"/>
              </a:lnSpc>
              <a:spcBef>
                <a:spcPts val="295"/>
              </a:spcBef>
            </a:pPr>
            <a:r>
              <a:rPr sz="2000" b="1" dirty="0">
                <a:latin typeface="Georgia"/>
                <a:cs typeface="Georgia"/>
              </a:rPr>
              <a:t>Ekran</a:t>
            </a:r>
            <a:r>
              <a:rPr sz="2000" b="1" spc="-2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Kartı,</a:t>
            </a:r>
            <a:r>
              <a:rPr sz="2000" b="1" spc="1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Ses</a:t>
            </a:r>
            <a:r>
              <a:rPr sz="2000" b="1" spc="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Kartı,</a:t>
            </a:r>
            <a:r>
              <a:rPr sz="2000" b="1" spc="1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Network</a:t>
            </a:r>
            <a:r>
              <a:rPr sz="2000" b="1" spc="-1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(Ethernet)</a:t>
            </a:r>
            <a:r>
              <a:rPr sz="2000" b="1" spc="-2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Kartı,</a:t>
            </a:r>
            <a:r>
              <a:rPr sz="2000" b="1" spc="1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TV </a:t>
            </a:r>
            <a:r>
              <a:rPr sz="2000" b="1" spc="-49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Kartı…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</a:pPr>
            <a:r>
              <a:rPr sz="2000" b="1" dirty="0">
                <a:latin typeface="Georgia"/>
                <a:cs typeface="Georgia"/>
              </a:rPr>
              <a:t>Ekran</a:t>
            </a:r>
            <a:r>
              <a:rPr sz="2000" b="1" spc="-6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Kartı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305"/>
              </a:spcBef>
            </a:pPr>
            <a:r>
              <a:rPr sz="2000" spc="-5" dirty="0">
                <a:latin typeface="Georgia"/>
                <a:cs typeface="Georgia"/>
              </a:rPr>
              <a:t>Çıktıları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Monitörde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görüntülenmesi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için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gönderir…</a:t>
            </a:r>
            <a:endParaRPr sz="2000">
              <a:latin typeface="Georgia"/>
              <a:cs typeface="Georgia"/>
            </a:endParaRPr>
          </a:p>
          <a:p>
            <a:pPr marL="268605" marR="302895">
              <a:lnSpc>
                <a:spcPct val="100000"/>
              </a:lnSpc>
              <a:spcBef>
                <a:spcPts val="300"/>
              </a:spcBef>
            </a:pPr>
            <a:r>
              <a:rPr sz="2000" spc="-5" dirty="0">
                <a:latin typeface="Georgia"/>
                <a:cs typeface="Georgia"/>
              </a:rPr>
              <a:t>GPU (Graphical </a:t>
            </a:r>
            <a:r>
              <a:rPr sz="2000" dirty="0">
                <a:latin typeface="Georgia"/>
                <a:cs typeface="Georgia"/>
              </a:rPr>
              <a:t>Processing </a:t>
            </a:r>
            <a:r>
              <a:rPr sz="2000" spc="-5" dirty="0">
                <a:latin typeface="Georgia"/>
                <a:cs typeface="Georgia"/>
              </a:rPr>
              <a:t>Unit) </a:t>
            </a:r>
            <a:r>
              <a:rPr sz="2000" dirty="0">
                <a:latin typeface="Georgia"/>
                <a:cs typeface="Georgia"/>
              </a:rPr>
              <a:t>Kendi işlemcisi ve RAM’i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vardır.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Anakart’a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entegre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olabilir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2311" y="3933444"/>
            <a:ext cx="3504370" cy="2600764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33163"/>
            <a:ext cx="7226300" cy="474472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15"/>
              </a:spcBef>
              <a:buClr>
                <a:srgbClr val="0AD0D9"/>
              </a:buClr>
              <a:buSzPct val="95454"/>
              <a:buFont typeface="Wingdings"/>
              <a:buChar char=""/>
              <a:tabLst>
                <a:tab pos="269240" algn="l"/>
              </a:tabLst>
            </a:pPr>
            <a:r>
              <a:rPr sz="2200" b="1" spc="-5" dirty="0">
                <a:latin typeface="Georgia"/>
                <a:cs typeface="Georgia"/>
              </a:rPr>
              <a:t>Genişleme</a:t>
            </a:r>
            <a:r>
              <a:rPr sz="2200" b="1" spc="10" dirty="0">
                <a:latin typeface="Georgia"/>
                <a:cs typeface="Georgia"/>
              </a:rPr>
              <a:t> </a:t>
            </a:r>
            <a:r>
              <a:rPr sz="2200" b="1" spc="-5" dirty="0">
                <a:latin typeface="Georgia"/>
                <a:cs typeface="Georgia"/>
              </a:rPr>
              <a:t>Yuvası</a:t>
            </a:r>
            <a:r>
              <a:rPr sz="2200" b="1" spc="5" dirty="0">
                <a:latin typeface="Georgia"/>
                <a:cs typeface="Georgia"/>
              </a:rPr>
              <a:t> </a:t>
            </a:r>
            <a:r>
              <a:rPr sz="2200" b="1" spc="-5" dirty="0">
                <a:latin typeface="Georgia"/>
                <a:cs typeface="Georgia"/>
              </a:rPr>
              <a:t>Elemanları</a:t>
            </a:r>
            <a:endParaRPr sz="2200">
              <a:latin typeface="Georgia"/>
              <a:cs typeface="Georgia"/>
            </a:endParaRPr>
          </a:p>
          <a:p>
            <a:pPr marL="268605" marR="66040">
              <a:lnSpc>
                <a:spcPct val="100000"/>
              </a:lnSpc>
              <a:spcBef>
                <a:spcPts val="295"/>
              </a:spcBef>
            </a:pPr>
            <a:r>
              <a:rPr sz="2000" b="1" dirty="0">
                <a:latin typeface="Georgia"/>
                <a:cs typeface="Georgia"/>
              </a:rPr>
              <a:t>Ekran</a:t>
            </a:r>
            <a:r>
              <a:rPr sz="2000" b="1" spc="-2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Kartı,</a:t>
            </a:r>
            <a:r>
              <a:rPr sz="2000" b="1" spc="1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Ses</a:t>
            </a:r>
            <a:r>
              <a:rPr sz="2000" b="1" spc="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Kartı,</a:t>
            </a:r>
            <a:r>
              <a:rPr sz="2000" b="1" spc="1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Network</a:t>
            </a:r>
            <a:r>
              <a:rPr sz="2000" b="1" spc="-1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(Ethernet)</a:t>
            </a:r>
            <a:r>
              <a:rPr sz="2000" b="1" spc="-2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Kartı,</a:t>
            </a:r>
            <a:r>
              <a:rPr sz="2000" b="1" spc="1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TV </a:t>
            </a:r>
            <a:r>
              <a:rPr sz="2000" b="1" spc="-49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Kartı…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300"/>
              </a:spcBef>
            </a:pPr>
            <a:r>
              <a:rPr sz="2000" b="1" spc="-5" dirty="0">
                <a:latin typeface="Georgia"/>
                <a:cs typeface="Georgia"/>
              </a:rPr>
              <a:t>Ses</a:t>
            </a:r>
            <a:r>
              <a:rPr sz="2000" b="1" spc="-3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Kartı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latin typeface="Georgia"/>
                <a:cs typeface="Georgia"/>
              </a:rPr>
              <a:t>Bilgisayarınızdaki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dijital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çıktı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verilerini</a:t>
            </a:r>
            <a:r>
              <a:rPr sz="2000" spc="-5" dirty="0">
                <a:latin typeface="Georgia"/>
                <a:cs typeface="Georgia"/>
              </a:rPr>
              <a:t> hoparlör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veya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kulaklık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Georgia"/>
                <a:cs typeface="Georgia"/>
              </a:rPr>
              <a:t>gibi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birimler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için analoga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dönüştürür.</a:t>
            </a:r>
            <a:endParaRPr sz="2000">
              <a:latin typeface="Georgia"/>
              <a:cs typeface="Georgia"/>
            </a:endParaRPr>
          </a:p>
          <a:p>
            <a:pPr marL="268605" marR="3300729">
              <a:lnSpc>
                <a:spcPct val="112500"/>
              </a:lnSpc>
            </a:pPr>
            <a:r>
              <a:rPr sz="2000" spc="-5" dirty="0">
                <a:latin typeface="Georgia"/>
                <a:cs typeface="Georgia"/>
              </a:rPr>
              <a:t>Mikrofon </a:t>
            </a:r>
            <a:r>
              <a:rPr sz="2000" dirty="0">
                <a:latin typeface="Georgia"/>
                <a:cs typeface="Georgia"/>
              </a:rPr>
              <a:t>ile </a:t>
            </a:r>
            <a:r>
              <a:rPr sz="2000" spc="-5" dirty="0">
                <a:latin typeface="Georgia"/>
                <a:cs typeface="Georgia"/>
              </a:rPr>
              <a:t>girdi kartı </a:t>
            </a:r>
            <a:r>
              <a:rPr sz="2000" dirty="0">
                <a:latin typeface="Georgia"/>
                <a:cs typeface="Georgia"/>
              </a:rPr>
              <a:t>olabilir…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Anakarta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entegre</a:t>
            </a:r>
            <a:r>
              <a:rPr sz="2000" spc="-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olabilir…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</a:pPr>
            <a:r>
              <a:rPr sz="2000" b="1" dirty="0">
                <a:latin typeface="Georgia"/>
                <a:cs typeface="Georgia"/>
              </a:rPr>
              <a:t>TV</a:t>
            </a:r>
            <a:r>
              <a:rPr sz="2000" b="1" spc="-4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Kartı</a:t>
            </a:r>
            <a:endParaRPr sz="2000">
              <a:latin typeface="Georgia"/>
              <a:cs typeface="Georgia"/>
            </a:endParaRPr>
          </a:p>
          <a:p>
            <a:pPr marL="268605" marR="948690">
              <a:lnSpc>
                <a:spcPct val="100000"/>
              </a:lnSpc>
              <a:spcBef>
                <a:spcPts val="300"/>
              </a:spcBef>
            </a:pPr>
            <a:r>
              <a:rPr sz="2000" spc="-5" dirty="0">
                <a:latin typeface="Georgia"/>
                <a:cs typeface="Georgia"/>
              </a:rPr>
              <a:t>Bilgisayarda </a:t>
            </a:r>
            <a:r>
              <a:rPr sz="2000" dirty="0">
                <a:latin typeface="Georgia"/>
                <a:cs typeface="Georgia"/>
              </a:rPr>
              <a:t>televizyon izleyebilmeniz için gereken </a:t>
            </a:r>
            <a:r>
              <a:rPr sz="2000" spc="-5" dirty="0">
                <a:latin typeface="Georgia"/>
                <a:cs typeface="Georgia"/>
              </a:rPr>
              <a:t>ek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donanımdır.</a:t>
            </a:r>
            <a:endParaRPr sz="2000">
              <a:latin typeface="Georgia"/>
              <a:cs typeface="Georgia"/>
            </a:endParaRPr>
          </a:p>
          <a:p>
            <a:pPr marL="268605" marR="2025014">
              <a:lnSpc>
                <a:spcPct val="112500"/>
              </a:lnSpc>
            </a:pPr>
            <a:r>
              <a:rPr sz="2000" dirty="0">
                <a:latin typeface="Georgia"/>
                <a:cs typeface="Georgia"/>
              </a:rPr>
              <a:t>Televizyon ve </a:t>
            </a:r>
            <a:r>
              <a:rPr sz="2000" spc="-5" dirty="0">
                <a:latin typeface="Georgia"/>
                <a:cs typeface="Georgia"/>
              </a:rPr>
              <a:t>radyo </a:t>
            </a:r>
            <a:r>
              <a:rPr sz="2000" dirty="0">
                <a:latin typeface="Georgia"/>
                <a:cs typeface="Georgia"/>
              </a:rPr>
              <a:t>verilerini kaydetmenize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olanak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tanır…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5435" y="2852927"/>
            <a:ext cx="2441448" cy="187756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71844" y="5012435"/>
            <a:ext cx="2193036" cy="1519427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461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</a:t>
            </a:r>
            <a:r>
              <a:rPr spc="-40" dirty="0"/>
              <a:t> </a:t>
            </a:r>
            <a:r>
              <a:rPr spc="-10" dirty="0"/>
              <a:t>Donanımı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33163"/>
            <a:ext cx="7164705" cy="306832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15"/>
              </a:spcBef>
              <a:buClr>
                <a:srgbClr val="0AD0D9"/>
              </a:buClr>
              <a:buSzPct val="95454"/>
              <a:buFont typeface="Wingdings"/>
              <a:buChar char=""/>
              <a:tabLst>
                <a:tab pos="269240" algn="l"/>
              </a:tabLst>
            </a:pPr>
            <a:r>
              <a:rPr sz="2200" b="1" spc="-5" dirty="0">
                <a:latin typeface="Georgia"/>
                <a:cs typeface="Georgia"/>
              </a:rPr>
              <a:t>Genişleme</a:t>
            </a:r>
            <a:r>
              <a:rPr sz="2200" b="1" spc="10" dirty="0">
                <a:latin typeface="Georgia"/>
                <a:cs typeface="Georgia"/>
              </a:rPr>
              <a:t> </a:t>
            </a:r>
            <a:r>
              <a:rPr sz="2200" b="1" spc="-5" dirty="0">
                <a:latin typeface="Georgia"/>
                <a:cs typeface="Georgia"/>
              </a:rPr>
              <a:t>Yuvası</a:t>
            </a:r>
            <a:r>
              <a:rPr sz="2200" b="1" spc="5" dirty="0">
                <a:latin typeface="Georgia"/>
                <a:cs typeface="Georgia"/>
              </a:rPr>
              <a:t> </a:t>
            </a:r>
            <a:r>
              <a:rPr sz="2200" b="1" spc="-5" dirty="0">
                <a:latin typeface="Georgia"/>
                <a:cs typeface="Georgia"/>
              </a:rPr>
              <a:t>Elemanları</a:t>
            </a:r>
            <a:endParaRPr sz="2200">
              <a:latin typeface="Georgia"/>
              <a:cs typeface="Georgia"/>
            </a:endParaRPr>
          </a:p>
          <a:p>
            <a:pPr marL="268605" marR="5080">
              <a:lnSpc>
                <a:spcPct val="100000"/>
              </a:lnSpc>
              <a:spcBef>
                <a:spcPts val="295"/>
              </a:spcBef>
            </a:pPr>
            <a:r>
              <a:rPr sz="2000" b="1" dirty="0">
                <a:latin typeface="Georgia"/>
                <a:cs typeface="Georgia"/>
              </a:rPr>
              <a:t>Ekran</a:t>
            </a:r>
            <a:r>
              <a:rPr sz="2000" b="1" spc="-2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Kartı,</a:t>
            </a:r>
            <a:r>
              <a:rPr sz="2000" b="1" spc="1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Ses</a:t>
            </a:r>
            <a:r>
              <a:rPr sz="2000" b="1" spc="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Kartı,</a:t>
            </a:r>
            <a:r>
              <a:rPr sz="2000" b="1" spc="1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Network</a:t>
            </a:r>
            <a:r>
              <a:rPr sz="2000" b="1" spc="-1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(Ethernet)</a:t>
            </a:r>
            <a:r>
              <a:rPr sz="2000" b="1" spc="-2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Kartı,</a:t>
            </a:r>
            <a:r>
              <a:rPr sz="2000" b="1" spc="1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TV </a:t>
            </a:r>
            <a:r>
              <a:rPr sz="2000" b="1" spc="-49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Kartı…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300"/>
              </a:spcBef>
            </a:pPr>
            <a:r>
              <a:rPr sz="2000" b="1" spc="-5" dirty="0">
                <a:latin typeface="Georgia"/>
                <a:cs typeface="Georgia"/>
              </a:rPr>
              <a:t>Network</a:t>
            </a:r>
            <a:r>
              <a:rPr sz="2000" b="1" spc="-45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(Ethernet)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latin typeface="Georgia"/>
                <a:cs typeface="Georgia"/>
              </a:rPr>
              <a:t>Bilgisayarı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başka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bir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bilgisayara veya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ağa </a:t>
            </a:r>
            <a:r>
              <a:rPr sz="2000" dirty="0">
                <a:latin typeface="Georgia"/>
                <a:cs typeface="Georgia"/>
              </a:rPr>
              <a:t>bağlayan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Georgia"/>
                <a:cs typeface="Georgia"/>
              </a:rPr>
              <a:t>donanımdır….</a:t>
            </a:r>
            <a:endParaRPr sz="2000">
              <a:latin typeface="Georgia"/>
              <a:cs typeface="Georgia"/>
            </a:endParaRPr>
          </a:p>
          <a:p>
            <a:pPr marL="259079" marR="3197860">
              <a:lnSpc>
                <a:spcPct val="112500"/>
              </a:lnSpc>
            </a:pPr>
            <a:r>
              <a:rPr sz="2000" dirty="0">
                <a:latin typeface="Georgia"/>
                <a:cs typeface="Georgia"/>
              </a:rPr>
              <a:t>MAC </a:t>
            </a:r>
            <a:r>
              <a:rPr sz="2000" spc="-5" dirty="0">
                <a:latin typeface="Georgia"/>
                <a:cs typeface="Georgia"/>
              </a:rPr>
              <a:t>(Media </a:t>
            </a:r>
            <a:r>
              <a:rPr sz="2000" dirty="0">
                <a:latin typeface="Georgia"/>
                <a:cs typeface="Georgia"/>
              </a:rPr>
              <a:t>Access </a:t>
            </a:r>
            <a:r>
              <a:rPr sz="2000" spc="-5" dirty="0">
                <a:latin typeface="Georgia"/>
                <a:cs typeface="Georgia"/>
              </a:rPr>
              <a:t>Control) </a:t>
            </a:r>
            <a:r>
              <a:rPr sz="2000" dirty="0">
                <a:latin typeface="Georgia"/>
                <a:cs typeface="Georgia"/>
              </a:rPr>
              <a:t>… 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Paketler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oluşturur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ve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birleştirir…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latin typeface="Georgia"/>
                <a:cs typeface="Georgia"/>
              </a:rPr>
              <a:t>BNJ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(koaksiyel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kablo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– 10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Mbps)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– </a:t>
            </a:r>
            <a:r>
              <a:rPr sz="2000" spc="-5" dirty="0">
                <a:latin typeface="Georgia"/>
                <a:cs typeface="Georgia"/>
              </a:rPr>
              <a:t>RJ45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(100Mps)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12492" y="4293108"/>
            <a:ext cx="4094987" cy="22113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53313"/>
            <a:ext cx="47548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Bilgisayarın</a:t>
            </a:r>
            <a:r>
              <a:rPr spc="-95" dirty="0"/>
              <a:t> </a:t>
            </a:r>
            <a:r>
              <a:rPr spc="-65" dirty="0"/>
              <a:t>Tarihçesi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668" y="1035201"/>
            <a:ext cx="5357495" cy="546735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0AD0D9"/>
              </a:buClr>
              <a:buSzPct val="95454"/>
              <a:buFont typeface="Wingdings"/>
              <a:buChar char=""/>
              <a:tabLst>
                <a:tab pos="269240" algn="l"/>
              </a:tabLst>
            </a:pPr>
            <a:r>
              <a:rPr sz="2200" b="1" spc="-10" dirty="0">
                <a:latin typeface="Georgia"/>
                <a:cs typeface="Georgia"/>
              </a:rPr>
              <a:t>Eniac</a:t>
            </a:r>
            <a:endParaRPr sz="2200" dirty="0">
              <a:latin typeface="Georgia"/>
              <a:cs typeface="Georgia"/>
            </a:endParaRPr>
          </a:p>
          <a:p>
            <a:pPr marL="268605" marR="5080">
              <a:lnSpc>
                <a:spcPct val="100000"/>
              </a:lnSpc>
              <a:spcBef>
                <a:spcPts val="300"/>
              </a:spcBef>
            </a:pPr>
            <a:r>
              <a:rPr sz="2200" spc="-5" dirty="0">
                <a:latin typeface="Georgia"/>
                <a:cs typeface="Georgia"/>
              </a:rPr>
              <a:t>Mark–I </a:t>
            </a:r>
            <a:r>
              <a:rPr sz="2200" spc="-10" dirty="0">
                <a:latin typeface="Georgia"/>
                <a:cs typeface="Georgia"/>
              </a:rPr>
              <a:t>den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kısa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bir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süre sonra </a:t>
            </a:r>
            <a:r>
              <a:rPr sz="2200" spc="-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Pensilvanya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Üniversitesinde</a:t>
            </a:r>
            <a:r>
              <a:rPr sz="2200" spc="3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John 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Mauchly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ile </a:t>
            </a:r>
            <a:r>
              <a:rPr sz="2200" spc="-10" dirty="0">
                <a:latin typeface="Georgia"/>
                <a:cs typeface="Georgia"/>
              </a:rPr>
              <a:t>ENIAC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(</a:t>
            </a:r>
            <a:r>
              <a:rPr sz="2200" spc="-1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Elektronik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sayısal </a:t>
            </a:r>
            <a:r>
              <a:rPr sz="2200" spc="-5" dirty="0">
                <a:latin typeface="Georgia"/>
                <a:cs typeface="Georgia"/>
              </a:rPr>
              <a:t> Hesaplayıcı</a:t>
            </a:r>
            <a:r>
              <a:rPr sz="2200" spc="3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ve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Doğrulayıcı</a:t>
            </a:r>
            <a:r>
              <a:rPr sz="2200" spc="5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)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isimli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sayısal </a:t>
            </a:r>
            <a:r>
              <a:rPr sz="2200" spc="2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elektronik</a:t>
            </a:r>
            <a:r>
              <a:rPr sz="2200" spc="2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bilgisayarı</a:t>
            </a:r>
            <a:r>
              <a:rPr sz="2200" spc="5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1946 </a:t>
            </a:r>
            <a:r>
              <a:rPr sz="2200" spc="-10" dirty="0">
                <a:latin typeface="Georgia"/>
                <a:cs typeface="Georgia"/>
              </a:rPr>
              <a:t>yılında </a:t>
            </a:r>
            <a:r>
              <a:rPr sz="2200" spc="-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tamamladı.</a:t>
            </a:r>
            <a:r>
              <a:rPr sz="2200" spc="4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Yapımında</a:t>
            </a:r>
            <a:r>
              <a:rPr sz="2200" spc="2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18,000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adet 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elektronik</a:t>
            </a:r>
            <a:r>
              <a:rPr sz="2200" spc="2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tüp </a:t>
            </a:r>
            <a:r>
              <a:rPr sz="2200" spc="-5" dirty="0">
                <a:latin typeface="Georgia"/>
                <a:cs typeface="Georgia"/>
              </a:rPr>
              <a:t>kullanılan</a:t>
            </a:r>
            <a:r>
              <a:rPr sz="2200" spc="3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ENIAC;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150 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k</a:t>
            </a:r>
            <a:r>
              <a:rPr lang="tr-TR" sz="2200" spc="-5" dirty="0" err="1">
                <a:latin typeface="Georgia"/>
                <a:cs typeface="Georgia"/>
              </a:rPr>
              <a:t>ilo</a:t>
            </a:r>
            <a:r>
              <a:rPr sz="2200" spc="-5" dirty="0">
                <a:latin typeface="Georgia"/>
                <a:cs typeface="Georgia"/>
              </a:rPr>
              <a:t>watt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gücünde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idi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ve</a:t>
            </a:r>
            <a:r>
              <a:rPr sz="2200" spc="-20" dirty="0">
                <a:latin typeface="Georgia"/>
                <a:cs typeface="Georgia"/>
              </a:rPr>
              <a:t> </a:t>
            </a:r>
            <a:r>
              <a:rPr lang="tr-TR" sz="2200" spc="-5" dirty="0">
                <a:latin typeface="Georgia"/>
                <a:cs typeface="Georgia"/>
              </a:rPr>
              <a:t>3</a:t>
            </a:r>
            <a:r>
              <a:rPr sz="2200" spc="-5" dirty="0">
                <a:latin typeface="Georgia"/>
                <a:cs typeface="Georgia"/>
              </a:rPr>
              <a:t>0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ton</a:t>
            </a:r>
            <a:r>
              <a:rPr sz="2200" spc="-5" dirty="0">
                <a:latin typeface="Georgia"/>
                <a:cs typeface="Georgia"/>
              </a:rPr>
              <a:t> ağırlığıyla 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167</a:t>
            </a:r>
            <a:r>
              <a:rPr sz="2200" spc="-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m2 </a:t>
            </a:r>
            <a:r>
              <a:rPr sz="2200" spc="-10" dirty="0">
                <a:latin typeface="Georgia"/>
                <a:cs typeface="Georgia"/>
              </a:rPr>
              <a:t>yer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kaplıyordu.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Saniyede</a:t>
            </a:r>
            <a:r>
              <a:rPr sz="2200" spc="3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5000 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toplama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işlemi</a:t>
            </a:r>
            <a:r>
              <a:rPr sz="2200" spc="2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yapabiliyordu.</a:t>
            </a:r>
            <a:r>
              <a:rPr sz="2200" spc="3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Mark- </a:t>
            </a:r>
            <a:r>
              <a:rPr sz="2200" spc="-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I’den</a:t>
            </a:r>
            <a:r>
              <a:rPr sz="2200" spc="14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1000</a:t>
            </a:r>
            <a:r>
              <a:rPr sz="2200" spc="14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kat</a:t>
            </a:r>
            <a:r>
              <a:rPr sz="2200" spc="13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daha</a:t>
            </a:r>
            <a:r>
              <a:rPr sz="2200" spc="12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hızlıydı.</a:t>
            </a:r>
            <a:r>
              <a:rPr sz="2200" spc="14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Eniac 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askeri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amaçla</a:t>
            </a:r>
            <a:r>
              <a:rPr sz="2200" spc="2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üretildi</a:t>
            </a:r>
            <a:r>
              <a:rPr sz="2200" spc="1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ve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top </a:t>
            </a:r>
            <a:r>
              <a:rPr sz="2200" spc="-5" dirty="0">
                <a:latin typeface="Georgia"/>
                <a:cs typeface="Georgia"/>
              </a:rPr>
              <a:t> mermilerinin</a:t>
            </a:r>
            <a:r>
              <a:rPr sz="2200" spc="2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menzillerini</a:t>
            </a:r>
            <a:r>
              <a:rPr sz="2200" spc="2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hesaplamak 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için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kullanıldı.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(20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saatlik</a:t>
            </a:r>
            <a:r>
              <a:rPr sz="2200" spc="3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süreyi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15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sn. </a:t>
            </a:r>
            <a:r>
              <a:rPr sz="2200" spc="-5" dirty="0">
                <a:latin typeface="Georgia"/>
                <a:cs typeface="Georgia"/>
              </a:rPr>
              <a:t> indirdi)</a:t>
            </a:r>
            <a:endParaRPr sz="2200" dirty="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4" cy="10073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2179" y="1269491"/>
            <a:ext cx="2880360" cy="283921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4346</Words>
  <Application>Microsoft Office PowerPoint</Application>
  <PresentationFormat>Ekran Gösterisi (4:3)</PresentationFormat>
  <Paragraphs>447</Paragraphs>
  <Slides>87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87</vt:i4>
      </vt:variant>
    </vt:vector>
  </HeadingPairs>
  <TitlesOfParts>
    <vt:vector size="96" baseType="lpstr">
      <vt:lpstr>Arial</vt:lpstr>
      <vt:lpstr>Arial MT</vt:lpstr>
      <vt:lpstr>Calibri</vt:lpstr>
      <vt:lpstr>Georgia</vt:lpstr>
      <vt:lpstr>Source Sans Pro</vt:lpstr>
      <vt:lpstr>Times New Roman</vt:lpstr>
      <vt:lpstr>Trebuchet MS</vt:lpstr>
      <vt:lpstr>Wingdings</vt:lpstr>
      <vt:lpstr>Office Theme</vt:lpstr>
      <vt:lpstr>PowerPoint Sunusu</vt:lpstr>
      <vt:lpstr>PowerPoint Sunusu</vt:lpstr>
      <vt:lpstr>Bilgisayarın Tarihçesi</vt:lpstr>
      <vt:lpstr>Bilgisayarın Tarihçesi</vt:lpstr>
      <vt:lpstr>Bilgisayarın Tarihçesi</vt:lpstr>
      <vt:lpstr>Bilgisayarın Tarihçesi</vt:lpstr>
      <vt:lpstr>Bilgisayarın Tarihçesi</vt:lpstr>
      <vt:lpstr>Bilgisayarın Tarihçesi</vt:lpstr>
      <vt:lpstr>Bilgisayarın Tarihçesi</vt:lpstr>
      <vt:lpstr>Bilgisayarın Tarihçesi</vt:lpstr>
      <vt:lpstr>Bilgisayarın Tarihçesi</vt:lpstr>
      <vt:lpstr>Bilgisayarın Tarihçesi</vt:lpstr>
      <vt:lpstr>Bilgisayarın Tarihçesi</vt:lpstr>
      <vt:lpstr>Bilgisayarın Tarihçesi</vt:lpstr>
      <vt:lpstr>Bilgisayarın Tarihçesi</vt:lpstr>
      <vt:lpstr>Bilgisayarın Tarihçesi</vt:lpstr>
      <vt:lpstr>Bilgisayarın Tarihçesi</vt:lpstr>
      <vt:lpstr>PowerPoint Sunusu</vt:lpstr>
      <vt:lpstr>PowerPoint Sunusu</vt:lpstr>
      <vt:lpstr>PowerPoint Sunusu</vt:lpstr>
      <vt:lpstr>Bilgisayarın Tarihçesi</vt:lpstr>
      <vt:lpstr>Bilgisayarın Tarihçesi</vt:lpstr>
      <vt:lpstr>Bilgisayarın Tarihçesi</vt:lpstr>
      <vt:lpstr>Bilgisayarın Tarihçesi</vt:lpstr>
      <vt:lpstr>Bilgisayarın Tarihçesi</vt:lpstr>
      <vt:lpstr>Bilgisayarın Tarihçesi</vt:lpstr>
      <vt:lpstr>Bilgisayarın Tarihçesi</vt:lpstr>
      <vt:lpstr>Bilgisayarın Tarihçesi</vt:lpstr>
      <vt:lpstr>PowerPoint Sunusu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  <vt:lpstr>Bilgisayar Donanımı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Administrator</dc:creator>
  <cp:lastModifiedBy>Mustafa KORKMAZ</cp:lastModifiedBy>
  <cp:revision>3</cp:revision>
  <dcterms:created xsi:type="dcterms:W3CDTF">2023-10-12T18:30:53Z</dcterms:created>
  <dcterms:modified xsi:type="dcterms:W3CDTF">2023-10-13T06:15:06Z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2023-10-12T00:00:00Z</vt:filetime>
  </property>
</Properties>
</file>