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sldIdLst>
    <p:sldId id="256" r:id="rId2"/>
    <p:sldId id="364" r:id="rId3"/>
    <p:sldId id="304" r:id="rId4"/>
    <p:sldId id="306" r:id="rId5"/>
    <p:sldId id="307" r:id="rId6"/>
    <p:sldId id="308" r:id="rId7"/>
    <p:sldId id="309" r:id="rId8"/>
    <p:sldId id="310" r:id="rId9"/>
    <p:sldId id="305" r:id="rId10"/>
    <p:sldId id="311" r:id="rId11"/>
    <p:sldId id="312" r:id="rId12"/>
    <p:sldId id="313" r:id="rId13"/>
    <p:sldId id="314" r:id="rId14"/>
    <p:sldId id="315" r:id="rId15"/>
    <p:sldId id="316" r:id="rId16"/>
    <p:sldId id="361" r:id="rId17"/>
    <p:sldId id="362" r:id="rId18"/>
    <p:sldId id="363" r:id="rId19"/>
    <p:sldId id="317" r:id="rId20"/>
    <p:sldId id="318" r:id="rId21"/>
    <p:sldId id="322" r:id="rId22"/>
    <p:sldId id="351" r:id="rId23"/>
    <p:sldId id="365" r:id="rId24"/>
    <p:sldId id="341" r:id="rId25"/>
    <p:sldId id="323" r:id="rId26"/>
    <p:sldId id="319" r:id="rId27"/>
    <p:sldId id="374" r:id="rId28"/>
    <p:sldId id="352" r:id="rId29"/>
    <p:sldId id="368" r:id="rId30"/>
    <p:sldId id="320" r:id="rId31"/>
    <p:sldId id="321" r:id="rId32"/>
    <p:sldId id="324" r:id="rId33"/>
    <p:sldId id="345" r:id="rId34"/>
    <p:sldId id="369" r:id="rId35"/>
    <p:sldId id="355" r:id="rId36"/>
    <p:sldId id="325" r:id="rId37"/>
    <p:sldId id="372" r:id="rId38"/>
    <p:sldId id="370" r:id="rId39"/>
    <p:sldId id="371" r:id="rId40"/>
    <p:sldId id="356" r:id="rId41"/>
    <p:sldId id="326" r:id="rId42"/>
    <p:sldId id="357" r:id="rId43"/>
    <p:sldId id="358" r:id="rId44"/>
    <p:sldId id="359" r:id="rId45"/>
    <p:sldId id="327" r:id="rId46"/>
    <p:sldId id="348" r:id="rId47"/>
    <p:sldId id="328" r:id="rId48"/>
    <p:sldId id="360" r:id="rId49"/>
    <p:sldId id="373" r:id="rId5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587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98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419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374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7421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6708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701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72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344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950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4319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126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351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829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762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87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AFBDA-27A5-42E6-8197-8EB407CAE98E}" type="datetimeFigureOut">
              <a:rPr lang="tr-TR" smtClean="0"/>
              <a:t>23.03.2023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058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 HASTALIKLARI</a:t>
            </a:r>
            <a:endParaRPr lang="tr-T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6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219" y="129208"/>
            <a:ext cx="8598306" cy="309470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316" y="3047676"/>
            <a:ext cx="8810112" cy="36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3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452" y="59154"/>
            <a:ext cx="8871740" cy="360811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494" y="3563002"/>
            <a:ext cx="8027824" cy="335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0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5607" t="3212" r="3885" b="7366"/>
          <a:stretch/>
        </p:blipFill>
        <p:spPr>
          <a:xfrm>
            <a:off x="1619404" y="309280"/>
            <a:ext cx="8726712" cy="644114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t="95057"/>
          <a:stretch/>
        </p:blipFill>
        <p:spPr>
          <a:xfrm>
            <a:off x="1609791" y="-13448"/>
            <a:ext cx="8736325" cy="32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2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29352" y="1264555"/>
            <a:ext cx="10629247" cy="5248835"/>
          </a:xfrm>
        </p:spPr>
        <p:txBody>
          <a:bodyPr>
            <a:noAutofit/>
          </a:bodyPr>
          <a:lstStyle/>
          <a:p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Turunçgil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meyveleri, adi depolarda veya makineyle soğutulan depolarda muhafaza edilebilmektedirler.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Kış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aylarında, adi depo olarak havalandırılabilen herhangi bir oda kullanılabilmektedir.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odalarda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muhafaza,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hava sıcaklığının ürün için yüksek olacağı döneme kadar devam edebilmektedir.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Ülkemizde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"yatak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limonculuğu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" adı verilen işlem, buna örnektir.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Kış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aylarında hasat edilen limonlar, mart ayına kadar üretildikleri yerlerdeki adi depolarda saklanır.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Havalar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ısınınca, Nevşehir yöresindeki doğal soğutmalı depolara götürülür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şekilde limonlar, Ağustos-Eylül ayına kadar muhafaza edilebilmektedir. </a:t>
            </a:r>
          </a:p>
        </p:txBody>
      </p:sp>
    </p:spTree>
    <p:extLst>
      <p:ext uri="{BB962C8B-B14F-4D97-AF65-F5344CB8AC3E}">
        <p14:creationId xmlns:p14="http://schemas.microsoft.com/office/powerpoint/2010/main" val="214959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62119" y="1447800"/>
            <a:ext cx="10703858" cy="4361329"/>
          </a:xfrm>
        </p:spPr>
        <p:txBody>
          <a:bodyPr>
            <a:no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Meyveler, doğal soğutmalı depolara veya makine ile soğutulan modern depolara konmadan önce ambalajlanmalıdır.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Depolanacak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meyveler, ambalajlanmadan önce veya ambalajlama sırasında, hastalıklara karşı mutlaka ilaçlanmalıdır.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Aynı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şekilde, soğuk depolarda temizlenip ilaçlanmalıdır.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Soğuk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depolara ambalajlanmış meyveler, ambalaj kaplarının arasından hava geçebilecek şekilde istiflenmelidir.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Muhafaza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süreleri, tür ve çeşitlere göre 2-8 ay arasında değişmektedir. </a:t>
            </a:r>
          </a:p>
        </p:txBody>
      </p:sp>
    </p:spTree>
    <p:extLst>
      <p:ext uri="{BB962C8B-B14F-4D97-AF65-F5344CB8AC3E}">
        <p14:creationId xmlns:p14="http://schemas.microsoft.com/office/powerpoint/2010/main" val="83952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39137" y="435852"/>
            <a:ext cx="8911687" cy="518890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Turunçgillerin muhafaza istekleri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6002" t="18634" r="2839" b="4074"/>
          <a:stretch/>
        </p:blipFill>
        <p:spPr>
          <a:xfrm>
            <a:off x="914900" y="1281787"/>
            <a:ext cx="10954698" cy="48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992" r="1287"/>
          <a:stretch/>
        </p:blipFill>
        <p:spPr>
          <a:xfrm>
            <a:off x="277906" y="916424"/>
            <a:ext cx="11914094" cy="483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1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22" y="242170"/>
            <a:ext cx="7974047" cy="661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8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812" y="104391"/>
            <a:ext cx="9804411" cy="64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9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20572" y="2399120"/>
            <a:ext cx="8911687" cy="2320797"/>
          </a:xfrm>
        </p:spPr>
        <p:txBody>
          <a:bodyPr>
            <a:normAutofit/>
          </a:bodyPr>
          <a:lstStyle/>
          <a:p>
            <a:pPr algn="ctr"/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Hasat sonrası </a:t>
            </a:r>
            <a:r>
              <a:rPr lang="tr-TR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ararlanmaya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neden olan faktörler</a:t>
            </a:r>
            <a:b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Abiyotik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fakörler</a:t>
            </a: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9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903413" y="2393576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/>
              <a:t/>
            </a:r>
            <a:br>
              <a:rPr lang="tr-TR" dirty="0" smtClean="0"/>
            </a:br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TURUNÇGİL DEPO HASTALIKLARI</a:t>
            </a:r>
            <a:endParaRPr lang="tr-T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32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26443" y="506506"/>
            <a:ext cx="8911687" cy="559231"/>
          </a:xfrm>
        </p:spPr>
        <p:txBody>
          <a:bodyPr>
            <a:norm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Hasat sonrası </a:t>
            </a:r>
            <a:r>
              <a:rPr lang="tr-T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zararlanmaya</a:t>
            </a:r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neden olan faktörler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60286" y="1515035"/>
            <a:ext cx="10428847" cy="45899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Soğuk zararı: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Soğuk zararı,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tropikal ve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subtropikal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meyveler belli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bir süre 10–15ºC'nin altında tutulduğunda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meydana gelir.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ropikal bir meyve olan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turunçgillerde,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zararlanmanın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meydana geldiği kritik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sıcaklık, türlere ve çeşitlere göre ve hatta farklı iklim koşullarında yetiştirilen aynı tür içinde değişiklik gösterir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Genel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olarak misket limonu, limon ve greyfurt,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	mandalina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portakaldan daha hassastır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Limon ve Greyfurt				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10–15ºC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Portakal ve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mandalin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		1–5ºC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ağ Ok 3"/>
          <p:cNvSpPr/>
          <p:nvPr/>
        </p:nvSpPr>
        <p:spPr>
          <a:xfrm>
            <a:off x="7799294" y="4276165"/>
            <a:ext cx="954741" cy="174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244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20572" y="287933"/>
            <a:ext cx="8911687" cy="545784"/>
          </a:xfrm>
        </p:spPr>
        <p:txBody>
          <a:bodyPr>
            <a:norm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Hasat sonrası </a:t>
            </a:r>
            <a:r>
              <a:rPr lang="tr-T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zararlanmaya</a:t>
            </a:r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neden olan faktörler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67988" y="1246094"/>
            <a:ext cx="10615800" cy="52084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Soğuk zararı: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Soğuma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donmadan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farklıdır. Donmuş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dokular çözüldükten sonra tamamen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çöker. Donma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soğumadan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çok daha düşük bir sıcaklıkta gerçekleşir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Soğuk zararında , belirtilerin ortaya çıkması uzun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zaman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alır. Meyveler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daha yüksek sıcaklıklara alındığında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belirtiler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genellikle çok hızlı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gelişir.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Turunçgil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meyvesindeki yaygın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soğuk zararı belirtisi,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kabuğun çukurlaşmasıdır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Hücre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çökmesi, çökük ve kahverengi düzensiz alanlar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meydana getirir.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Belirtiler yüzeysel olsa da meyveyi görüntü olarak bozar ve ekonomik kayba neden olur.</a:t>
            </a:r>
          </a:p>
        </p:txBody>
      </p:sp>
    </p:spTree>
    <p:extLst>
      <p:ext uri="{BB962C8B-B14F-4D97-AF65-F5344CB8AC3E}">
        <p14:creationId xmlns:p14="http://schemas.microsoft.com/office/powerpoint/2010/main" val="142893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899" y="318865"/>
            <a:ext cx="5385551" cy="280533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016" y="0"/>
            <a:ext cx="3331065" cy="333106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3124200"/>
            <a:ext cx="110109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6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369" y="387915"/>
            <a:ext cx="9088311" cy="602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t="12065" r="13489" b="13338"/>
          <a:stretch/>
        </p:blipFill>
        <p:spPr>
          <a:xfrm>
            <a:off x="1425388" y="116210"/>
            <a:ext cx="8538883" cy="6273119"/>
          </a:xfrm>
        </p:spPr>
      </p:pic>
    </p:spTree>
    <p:extLst>
      <p:ext uri="{BB962C8B-B14F-4D97-AF65-F5344CB8AC3E}">
        <p14:creationId xmlns:p14="http://schemas.microsoft.com/office/powerpoint/2010/main" val="37378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25188" y="2012577"/>
            <a:ext cx="9822423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Soğuk zararı:</a:t>
            </a:r>
          </a:p>
          <a:p>
            <a:pPr marL="0" indent="0">
              <a:buNone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Soğuk zararının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gelişimi,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Hücre zarında bulunan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lipidlerinin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fiziksel durumunun bir sonucu olarak hücre zarının fiziksel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özelliklerinde meydana gelen değişiklikler,</a:t>
            </a:r>
          </a:p>
          <a:p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übülin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enzimler gibi yapısal proteinlerdeki, enzim kinetiğinde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meydana gelen değişikliklerden kaynaklanabilmektedir.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597843" y="933392"/>
            <a:ext cx="8911687" cy="5457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Hasat sonrası </a:t>
            </a:r>
            <a:r>
              <a:rPr lang="tr-TR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zararlanmaya</a:t>
            </a:r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neden olan faktörler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5517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57954" y="1151964"/>
            <a:ext cx="9808976" cy="5423647"/>
          </a:xfrm>
        </p:spPr>
        <p:txBody>
          <a:bodyPr>
            <a:noAutofit/>
          </a:bodyPr>
          <a:lstStyle/>
          <a:p>
            <a:r>
              <a:rPr lang="tr-TR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Oleocellosis</a:t>
            </a:r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(Kabuk-Yağ Lekesi)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Oleocellosis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tüm turunçgillerde bulunur; erken hasat edilmiş, yeşil renkli meyveler bu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zarara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daha yatkındır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Sabah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erken saatte misket limonu, limon, mandalina ve Göbek portakallarının toplanması ve ardından hemen nakledilmesi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yağ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lekelenmesine neden olabilir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Hasatta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işlemede meydana gelen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berelenmeler yağ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bezlerinin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yırtılmasına neden olur ve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bitişik epidermisin nekrozu ile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sonuçlanır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da düzensiz şekilli sarı, yeşil veya kahverengi lekelerin oluşumuna neden olur; bu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lekelerin arasındaki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dokuların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hafifçe çukurlaşması nedeniyle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derideki yağ bezlerinin belirgin bir şekilde öne çıkmasına neden olur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517161" y="207251"/>
            <a:ext cx="8911687" cy="5457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Hasat sonrası </a:t>
            </a:r>
            <a:r>
              <a:rPr lang="tr-TR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zararlanmaya</a:t>
            </a:r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neden olan faktörler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00521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22" y="242170"/>
            <a:ext cx="7974047" cy="661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6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7500"/>
          <a:stretch/>
        </p:blipFill>
        <p:spPr>
          <a:xfrm>
            <a:off x="485624" y="624110"/>
            <a:ext cx="5175511" cy="586291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35007" t="27152" r="31514" b="30999"/>
          <a:stretch/>
        </p:blipFill>
        <p:spPr>
          <a:xfrm>
            <a:off x="5661135" y="1154360"/>
            <a:ext cx="5688183" cy="533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3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781" y="838759"/>
            <a:ext cx="6751431" cy="503760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22477" r="29741" b="8000"/>
          <a:stretch/>
        </p:blipFill>
        <p:spPr>
          <a:xfrm>
            <a:off x="7590769" y="834804"/>
            <a:ext cx="3507173" cy="50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0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836" y="2093259"/>
            <a:ext cx="8915400" cy="3777622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Turunçgiller, 4000 yıldan daha fazla bir süredir yetiştirilen ve tüketilen türlerdir.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MÖ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2000 yıllarına ait Çin kaynaklarında adı geçen ve tarihi çok eskilere dayanan turunçgiller, Çin’ den Hindistan’ a, oradan Orta Doğu’ ya ve oradan da Avrupa’ ya geçiş yapmıştır.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Daha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sonra da diğer kıtalara çeşitli vasıtalarla geçiş gerçekleşmiştir. </a:t>
            </a:r>
          </a:p>
        </p:txBody>
      </p:sp>
    </p:spTree>
    <p:extLst>
      <p:ext uri="{BB962C8B-B14F-4D97-AF65-F5344CB8AC3E}">
        <p14:creationId xmlns:p14="http://schemas.microsoft.com/office/powerpoint/2010/main" val="5471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83141" y="1541930"/>
            <a:ext cx="9503357" cy="4751294"/>
          </a:xfrm>
        </p:spPr>
        <p:txBody>
          <a:bodyPr>
            <a:noAutofit/>
          </a:bodyPr>
          <a:lstStyle/>
          <a:p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Kabuk Boyama (Lekelenmesi)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Hasat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paketleme ve nakliye sırasındaki hafif aşınmanın bir sonucu olarak turunçgiller hasarlı bölgelerde kahverengi veya kırmızımsı kahverengi bir renk değişikliği geliştirir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Kabuk lekelenmesini kontrol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etmek için, yumuşak olgun meyvenin dikkatli bir şekilde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işlemesi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gerekir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Olgunlaşmış kabukta, 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kabuk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lekelenmesi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artar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uygulamaları bu bozukluğun azaltılmasında yardımcı olabilir.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674812" y="583769"/>
            <a:ext cx="8911687" cy="5457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Hasat sonrası </a:t>
            </a:r>
            <a:r>
              <a:rPr lang="tr-TR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zararlanmaya</a:t>
            </a:r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neden olan faktörler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29048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81936" y="3246286"/>
            <a:ext cx="8911687" cy="1280890"/>
          </a:xfrm>
        </p:spPr>
        <p:txBody>
          <a:bodyPr/>
          <a:lstStyle/>
          <a:p>
            <a:pPr algn="ctr"/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Hasat öncesi faktörlerin neden olduğu </a:t>
            </a:r>
            <a:r>
              <a:rPr lang="tr-TR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zararlanmalar</a:t>
            </a:r>
            <a:endParaRPr lang="tr-T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64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57502" y="395510"/>
            <a:ext cx="9495981" cy="639914"/>
          </a:xfrm>
        </p:spPr>
        <p:txBody>
          <a:bodyPr>
            <a:norm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Hasat öncesi faktörlerin neden olduğu </a:t>
            </a:r>
            <a:r>
              <a:rPr lang="tr-T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zararlanmalar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57502" y="1340223"/>
            <a:ext cx="8915400" cy="4428565"/>
          </a:xfrm>
        </p:spPr>
        <p:txBody>
          <a:bodyPr>
            <a:normAutofit fontScale="92500"/>
          </a:bodyPr>
          <a:lstStyle/>
          <a:p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 Zararı: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Tüm narenciyelerde don zararı görülebilir.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Akdeniz bölgesi, ABD, Latin Amerika, Çin ve Japonya'da narenciye yetiştiren bölgeler donma nedeniyle zarar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görülebilmektedir.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Kabuk kahverengileşir.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Segmentler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arasındaki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membran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suda haşlanmış gibi görünür.</a:t>
            </a:r>
          </a:p>
          <a:p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Mandalinlerde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meyve eti kristalleşir.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Greyfurt meyve eti süt gibi beyazlaşır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Meyve etinde boşluklar oluşur.</a:t>
            </a: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5154" t="1233" r="49632" b="46547"/>
          <a:stretch/>
        </p:blipFill>
        <p:spPr>
          <a:xfrm>
            <a:off x="8781756" y="4099403"/>
            <a:ext cx="2688585" cy="248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09" y="224324"/>
            <a:ext cx="8835668" cy="6633676"/>
          </a:xfrm>
        </p:spPr>
      </p:pic>
    </p:spTree>
    <p:extLst>
      <p:ext uri="{BB962C8B-B14F-4D97-AF65-F5344CB8AC3E}">
        <p14:creationId xmlns:p14="http://schemas.microsoft.com/office/powerpoint/2010/main" val="60939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52" y="461122"/>
            <a:ext cx="5685711" cy="425879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463" y="2305611"/>
            <a:ext cx="5855073" cy="43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029" y="369205"/>
            <a:ext cx="8628717" cy="648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88259" y="1474694"/>
            <a:ext cx="8915400" cy="3777622"/>
          </a:xfrm>
        </p:spPr>
        <p:txBody>
          <a:bodyPr/>
          <a:lstStyle/>
          <a:p>
            <a:r>
              <a:rPr lang="tr-TR" sz="2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Granülasyon</a:t>
            </a:r>
            <a:endParaRPr lang="tr-TR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Yapılan çalışmalara göre,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granülasyon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ilk olarak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1935 yılında Valencia portakallarında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görülmüştür.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Portakal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mandalina ve mandalina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hibritlerinde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zarar gören meyvelerde  meyve suyunu oluşturan keseciklerde jel oluşumu nedeniyle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meyvelerinin suyu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azalmaktadır.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557502" y="395510"/>
            <a:ext cx="9495981" cy="6399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Hasat öncesi faktörlerin neden olduğu </a:t>
            </a:r>
            <a:r>
              <a:rPr lang="tr-TR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zararlanmalar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82499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727" y="510849"/>
            <a:ext cx="6294247" cy="496196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12" y="1229228"/>
            <a:ext cx="6371303" cy="435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5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465" y="299475"/>
            <a:ext cx="7245905" cy="3586723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055840" y="3322797"/>
            <a:ext cx="7137530" cy="353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6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b="12662"/>
          <a:stretch/>
        </p:blipFill>
        <p:spPr>
          <a:xfrm>
            <a:off x="486304" y="701993"/>
            <a:ext cx="5724091" cy="546740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420" y="624110"/>
            <a:ext cx="5801285" cy="562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8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0918" y="2133600"/>
            <a:ext cx="10213694" cy="3777622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Türkiye’de ekonomik anlamda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turunçgil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yetiştiriciliği 1950 yılından sonra başlamıştır.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1950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yılına kadar tüketimini karşılayamayan ülkemiz, bugün uygun ekolojilerin değerlendirilmesiyle 4 milyon tonu aşan üretime ve 1 milyon tonu aşan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dış satıma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ulaşmıştır. 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Ülkemizde şu anki mevcut durumla Ege Bölgesi’nde,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turunçgil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üretiminde maksimum üretim rakamlarına ulaşılmıştır.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Akdeniz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Bölgesi’ne baktığımızda ise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turunçgil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yetiştirilebilecek birçok alanın turizme açıldığı görülmektedir. </a:t>
            </a:r>
          </a:p>
        </p:txBody>
      </p:sp>
    </p:spTree>
    <p:extLst>
      <p:ext uri="{BB962C8B-B14F-4D97-AF65-F5344CB8AC3E}">
        <p14:creationId xmlns:p14="http://schemas.microsoft.com/office/powerpoint/2010/main" val="369262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6823" r="5971"/>
          <a:stretch/>
        </p:blipFill>
        <p:spPr>
          <a:xfrm>
            <a:off x="239177" y="1707777"/>
            <a:ext cx="5744763" cy="438374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3"/>
          <a:srcRect l="3133" t="6367" r="3344" b="6216"/>
          <a:stretch/>
        </p:blipFill>
        <p:spPr>
          <a:xfrm>
            <a:off x="5836023" y="1754842"/>
            <a:ext cx="6119004" cy="42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31058" y="1259541"/>
            <a:ext cx="9997235" cy="4899212"/>
          </a:xfrm>
        </p:spPr>
        <p:txBody>
          <a:bodyPr>
            <a:noAutofit/>
          </a:bodyPr>
          <a:lstStyle/>
          <a:p>
            <a:r>
              <a:rPr lang="tr-T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Meyve çatlaması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Turunçgiller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özellikle asitli misket limonu ve mandalina, kabuğunda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çatlaklar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geliştirir ve pazarlanamaz hale gelir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Toprağın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su içeriğindeki ve dolayısıyla bitki dokularındaki geniş dalgalanmalar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tahmini nedenlerden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biri olabilir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.(Su dengesizliği) 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şiddetli sulama veya ani şiddetli sağanak yağmur meyve yarılmasına neden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olabilmektedir. 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Olgun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meyveler daha hassastır ve bu nedenle bu tür meyveler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durumdan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önce hasat edilmelidir. 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557502" y="395510"/>
            <a:ext cx="9495981" cy="6399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Hasat öncesi faktörlerin neden olduğu </a:t>
            </a:r>
            <a:r>
              <a:rPr lang="tr-TR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zararlanmalar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59024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61" r="34449" b="6968"/>
          <a:stretch/>
        </p:blipFill>
        <p:spPr>
          <a:xfrm>
            <a:off x="645458" y="1014066"/>
            <a:ext cx="6081708" cy="5213471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543" y="1014066"/>
            <a:ext cx="3910104" cy="52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9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5463" y="1837408"/>
            <a:ext cx="5876736" cy="41917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79" y="2996789"/>
            <a:ext cx="4793473" cy="359510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/>
          <a:srcRect l="23387" t="19185" r="17448" b="12371"/>
          <a:stretch/>
        </p:blipFill>
        <p:spPr>
          <a:xfrm>
            <a:off x="1293519" y="250426"/>
            <a:ext cx="3805518" cy="330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4938" y="397823"/>
            <a:ext cx="5039035" cy="366318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68" y="2014838"/>
            <a:ext cx="6885671" cy="409234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938" y="3710482"/>
            <a:ext cx="5039035" cy="284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5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78474" y="1636059"/>
            <a:ext cx="10254036" cy="3777622"/>
          </a:xfrm>
        </p:spPr>
        <p:txBody>
          <a:bodyPr>
            <a:noAutofit/>
          </a:bodyPr>
          <a:lstStyle/>
          <a:p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Şişkinlik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Satsuma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mandarinleri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şişmeye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çok yatkındır ve ileri olgunluktaki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meyvelerde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bahçede şişkinlik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meydana gelebilir.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Kabuk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kalınlaşır ve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bölümler ayrılır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kabuk ile bölümler arasında bir hava boşluğu oluşturur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Depolanan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meyvelerde depolama süresi uzadıkça yüksek nem nedeniyle şişkinlik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gelişmeye devam eder.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Şişkinlik tatlı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portakal, misket limonu ve limonda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nadir  görülmektedir.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557502" y="395510"/>
            <a:ext cx="9495981" cy="6399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Hasat öncesi faktörlerin neden olduğu </a:t>
            </a:r>
            <a:r>
              <a:rPr lang="tr-TR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zararlanmalar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48532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b="15603"/>
          <a:stretch/>
        </p:blipFill>
        <p:spPr>
          <a:xfrm>
            <a:off x="5678004" y="160555"/>
            <a:ext cx="5339930" cy="338003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14207" r="13654" b="7156"/>
          <a:stretch/>
        </p:blipFill>
        <p:spPr>
          <a:xfrm>
            <a:off x="789691" y="1169957"/>
            <a:ext cx="4911864" cy="474126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/>
          <a:srcRect t="14328"/>
          <a:stretch/>
        </p:blipFill>
        <p:spPr>
          <a:xfrm>
            <a:off x="5678004" y="3540589"/>
            <a:ext cx="5378656" cy="307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38635" y="1676400"/>
            <a:ext cx="8915400" cy="3777622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Buruşma;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Belirgin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bir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nedeni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henüz bilinmemekle birlikte, genel olarak yoğun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ürün,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yaşlı ağaçlar, yüksek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fosfor,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düşük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azot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potasyum veya kabuk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kalınlığının azalmasına neden olan su stresi gibi faktörlerin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buruşmaya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duyarlılığı artırma potansiyeli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olabilmektedir.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557502" y="395510"/>
            <a:ext cx="9495981" cy="6399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Hasat öncesi faktörlerin neden olduğu </a:t>
            </a:r>
            <a:r>
              <a:rPr lang="tr-TR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zararlanmalar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93641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9451" y="1264554"/>
            <a:ext cx="5275161" cy="480006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14820" r="15631"/>
          <a:stretch/>
        </p:blipFill>
        <p:spPr>
          <a:xfrm>
            <a:off x="658147" y="1264554"/>
            <a:ext cx="5441502" cy="480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7219" t="9389" r="13075" b="9435"/>
          <a:stretch/>
        </p:blipFill>
        <p:spPr>
          <a:xfrm>
            <a:off x="8901951" y="148448"/>
            <a:ext cx="3065931" cy="267783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36" y="2255184"/>
            <a:ext cx="9425512" cy="460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4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26" y="734527"/>
            <a:ext cx="11324292" cy="517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7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80" t="1703" r="2622" b="48250"/>
          <a:stretch/>
        </p:blipFill>
        <p:spPr>
          <a:xfrm>
            <a:off x="416859" y="798922"/>
            <a:ext cx="5576245" cy="5453961"/>
          </a:xfrm>
          <a:prstGeom prst="rect">
            <a:avLst/>
          </a:prstGeom>
        </p:spPr>
      </p:pic>
      <p:pic>
        <p:nvPicPr>
          <p:cNvPr id="5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989" t="51973" r="5278" b="2693"/>
          <a:stretch/>
        </p:blipFill>
        <p:spPr>
          <a:xfrm>
            <a:off x="5993104" y="798922"/>
            <a:ext cx="5997147" cy="545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3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30" y="1264555"/>
            <a:ext cx="11189025" cy="39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464" y="171348"/>
            <a:ext cx="7796795" cy="655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8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85" y="624110"/>
            <a:ext cx="11038971" cy="54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9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2932</TotalTime>
  <Words>920</Words>
  <Application>Microsoft Office PowerPoint</Application>
  <PresentationFormat>Geniş ekran</PresentationFormat>
  <Paragraphs>83</Paragraphs>
  <Slides>49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49</vt:i4>
      </vt:variant>
    </vt:vector>
  </HeadingPairs>
  <TitlesOfParts>
    <vt:vector size="53" baseType="lpstr">
      <vt:lpstr>Arial</vt:lpstr>
      <vt:lpstr>Century Gothic</vt:lpstr>
      <vt:lpstr>Wingdings 3</vt:lpstr>
      <vt:lpstr>Duman</vt:lpstr>
      <vt:lpstr> DEPO HASTALIKLARI</vt:lpstr>
      <vt:lpstr> TURUNÇGİL DEPO HASTALIKLARI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Turunçgillerin muhafaza istekleri</vt:lpstr>
      <vt:lpstr>PowerPoint Sunusu</vt:lpstr>
      <vt:lpstr>PowerPoint Sunusu</vt:lpstr>
      <vt:lpstr>PowerPoint Sunusu</vt:lpstr>
      <vt:lpstr>Hasat sonrası zararlanmaya neden olan faktörler (Abiyotik fakörler)</vt:lpstr>
      <vt:lpstr>Hasat sonrası zararlanmaya neden olan faktörler</vt:lpstr>
      <vt:lpstr>Hasat sonrası zararlanmaya neden olan faktörler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Hasat öncesi faktörlerin neden olduğu zararlanmalar</vt:lpstr>
      <vt:lpstr>Hasat öncesi faktörlerin neden olduğu zararlanmalar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Ölçme bilgisi</dc:title>
  <dc:creator>PackBell</dc:creator>
  <cp:lastModifiedBy>hakem</cp:lastModifiedBy>
  <cp:revision>236</cp:revision>
  <dcterms:created xsi:type="dcterms:W3CDTF">2015-10-05T20:20:57Z</dcterms:created>
  <dcterms:modified xsi:type="dcterms:W3CDTF">2023-03-23T07:58:28Z</dcterms:modified>
</cp:coreProperties>
</file>