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1" r:id="rId1"/>
  </p:sldMasterIdLst>
  <p:sldIdLst>
    <p:sldId id="256" r:id="rId2"/>
    <p:sldId id="257" r:id="rId3"/>
    <p:sldId id="259" r:id="rId4"/>
    <p:sldId id="261" r:id="rId5"/>
    <p:sldId id="296" r:id="rId6"/>
    <p:sldId id="262" r:id="rId7"/>
    <p:sldId id="266" r:id="rId8"/>
    <p:sldId id="265" r:id="rId9"/>
    <p:sldId id="260" r:id="rId10"/>
    <p:sldId id="267" r:id="rId11"/>
    <p:sldId id="272" r:id="rId12"/>
    <p:sldId id="273" r:id="rId13"/>
    <p:sldId id="268" r:id="rId14"/>
    <p:sldId id="269" r:id="rId15"/>
    <p:sldId id="274" r:id="rId16"/>
    <p:sldId id="275" r:id="rId17"/>
    <p:sldId id="295" r:id="rId18"/>
    <p:sldId id="276" r:id="rId19"/>
    <p:sldId id="277" r:id="rId20"/>
    <p:sldId id="278" r:id="rId21"/>
    <p:sldId id="279" r:id="rId22"/>
    <p:sldId id="280" r:id="rId23"/>
    <p:sldId id="270" r:id="rId24"/>
    <p:sldId id="271" r:id="rId25"/>
    <p:sldId id="281" r:id="rId26"/>
    <p:sldId id="282" r:id="rId27"/>
    <p:sldId id="297" r:id="rId28"/>
    <p:sldId id="298" r:id="rId29"/>
    <p:sldId id="283" r:id="rId30"/>
    <p:sldId id="286" r:id="rId31"/>
    <p:sldId id="292" r:id="rId32"/>
    <p:sldId id="299" r:id="rId33"/>
    <p:sldId id="300" r:id="rId34"/>
    <p:sldId id="301" r:id="rId35"/>
    <p:sldId id="302" r:id="rId36"/>
    <p:sldId id="303" r:id="rId37"/>
    <p:sldId id="304" r:id="rId38"/>
    <p:sldId id="305" r:id="rId39"/>
    <p:sldId id="306" r:id="rId40"/>
    <p:sldId id="308" r:id="rId41"/>
    <p:sldId id="307" r:id="rId42"/>
    <p:sldId id="293" r:id="rId43"/>
    <p:sldId id="294" r:id="rId44"/>
    <p:sldId id="309" r:id="rId45"/>
    <p:sldId id="312" r:id="rId46"/>
    <p:sldId id="310" r:id="rId47"/>
    <p:sldId id="311" r:id="rId4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5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1.03.2023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5870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1.03.2023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7986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1.03.2023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54199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1.03.2023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3374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1.03.2023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27421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1.03.2023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6708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1.03.2023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3701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1.03.2023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726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1.03.2023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3449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1.03.2023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39509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1.03.2023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04319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1.03.2023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1263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1.03.2023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3517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1.03.2023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28290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1.03.2023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7624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1.03.2023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3874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AFBDA-27A5-42E6-8197-8EB407CAE98E}" type="datetimeFigureOut">
              <a:rPr lang="tr-TR" smtClean="0"/>
              <a:t>1.03.2023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0588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Bitki </a:t>
            </a:r>
            <a:r>
              <a:rPr lang="tr-TR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Hastalıklarıyla Mücadele Yöntemleri</a:t>
            </a:r>
            <a:endParaRPr lang="tr-TR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66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456" y="312737"/>
            <a:ext cx="10743156" cy="618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6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96690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Tarım </a:t>
            </a:r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devrimi    </a:t>
            </a:r>
            <a:r>
              <a:rPr lang="tr-TR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tr-T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Tarım Devrimi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20812" y="1536700"/>
            <a:ext cx="8915400" cy="4787900"/>
          </a:xfrm>
        </p:spPr>
        <p:txBody>
          <a:bodyPr>
            <a:normAutofit/>
          </a:bodyPr>
          <a:lstStyle/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Tarımda alet geliştirilmesi ve ticaret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dönemidir.</a:t>
            </a:r>
          </a:p>
          <a:p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Tarım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işçiliğinde at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, katır vb. hayvanlar ile demir sabanın kullanımı,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sulama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amaçlı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kuyu ve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su kanallarının yapılması,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ticaret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yoluyla kültüre alınan bitkilerin başka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yerlere taşınması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üçlü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ve dörtlü rotasyon (ekim nöbetinin) sisteminin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kullanılması bu dönemde başlamıştır.</a:t>
            </a:r>
            <a:endParaRPr lang="tr-TR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20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96690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Tarım </a:t>
            </a:r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devrimi    </a:t>
            </a:r>
            <a:r>
              <a:rPr lang="tr-TR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tr-T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Tarım Devrimi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20812" y="1536700"/>
            <a:ext cx="9399588" cy="4787900"/>
          </a:xfrm>
        </p:spPr>
        <p:txBody>
          <a:bodyPr>
            <a:normAutofit/>
          </a:bodyPr>
          <a:lstStyle/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İpek yolu</a:t>
            </a:r>
          </a:p>
          <a:p>
            <a:r>
              <a:rPr 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Baharat yolu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Ticaret sayesinde yeni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bitki ve bilgilerin farklı coğrafyalara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taşınmıştır.</a:t>
            </a: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ticaretinin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yanı sıra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bitki</a:t>
            </a:r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, hayvan, bilgi ve teknoloji değişiminin de ana yolu olmuştur.</a:t>
            </a:r>
            <a:endParaRPr lang="tr-TR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299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016515" y="281210"/>
            <a:ext cx="8911687" cy="1280890"/>
          </a:xfrm>
        </p:spPr>
        <p:txBody>
          <a:bodyPr/>
          <a:lstStyle/>
          <a:p>
            <a:r>
              <a:rPr lang="tr-TR" dirty="0" smtClean="0"/>
              <a:t>İpek yolu</a:t>
            </a:r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799" y="1380810"/>
            <a:ext cx="9353403" cy="526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99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69025" y="382810"/>
            <a:ext cx="8911687" cy="665568"/>
          </a:xfrm>
        </p:spPr>
        <p:txBody>
          <a:bodyPr/>
          <a:lstStyle/>
          <a:p>
            <a:r>
              <a:rPr lang="tr-TR" dirty="0" smtClean="0"/>
              <a:t>Baharat yolu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t="9574"/>
          <a:stretch/>
        </p:blipFill>
        <p:spPr>
          <a:xfrm>
            <a:off x="1369627" y="1244600"/>
            <a:ext cx="9910482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13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96690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Tarım </a:t>
            </a:r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devrimi    </a:t>
            </a:r>
            <a:r>
              <a:rPr lang="tr-TR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tr-T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Tarım Devrimi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20812" y="1536700"/>
            <a:ext cx="9399588" cy="4787900"/>
          </a:xfrm>
        </p:spPr>
        <p:txBody>
          <a:bodyPr>
            <a:normAutofit/>
          </a:bodyPr>
          <a:lstStyle/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Bu dönemde şehirlerin büyümesi ve devletlerin gelişmesi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neticesinde üretimin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ana sermayesi toprak olmuş, insan sayısı ikinci sıraya düşmüştür.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Demir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ve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demirden elde edilen tarım aletlerinin keşfiyle daha çok tarım arazisi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işlemek veya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daha çok toprağa sahip olmak önemli hale gelmiştir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Kahire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, Pekin,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İstanbul, Şam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, Roma, Londra bu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devirde gelişen şehirlerdir.</a:t>
            </a:r>
            <a:endParaRPr lang="tr-TR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019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96690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Tarım </a:t>
            </a:r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devrimi    </a:t>
            </a:r>
            <a:r>
              <a:rPr lang="tr-TR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tr-T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Tarım Devrimi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20812" y="1536700"/>
            <a:ext cx="9399588" cy="4787900"/>
          </a:xfrm>
        </p:spPr>
        <p:txBody>
          <a:bodyPr>
            <a:normAutofit/>
          </a:bodyPr>
          <a:lstStyle/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Endüstriyel ve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Entansif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tarım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devri</a:t>
            </a: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Bu dönemin en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belirgin özelliği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tohumda ıslah yapılması, sulama imkân ve kabiliyetinin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gelişmesi ve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üretimde gübre, aşı, tarım ilacı ve makine kullanımı yoluyla insan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sayısına ve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arazi varlığına daha az bağımlı, makine ve girdiye daha çok bağımlı bir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tarım sistemine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geçilmiş olmasıdır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 dönem “</a:t>
            </a:r>
            <a:r>
              <a:rPr lang="tr-T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Endüstriyel </a:t>
            </a:r>
            <a:r>
              <a:rPr lang="tr-TR" sz="2400" i="1" dirty="0">
                <a:latin typeface="Arial" panose="020B0604020202020204" pitchFamily="34" charset="0"/>
                <a:cs typeface="Arial" panose="020B0604020202020204" pitchFamily="34" charset="0"/>
              </a:rPr>
              <a:t>Tarım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” modelini ortaya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çıkarmıştır</a:t>
            </a: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1950-1970 arasındaki sürecine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“Yeşil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Devrim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” denir.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Bitkisel üretimin artışına etki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eden ana unsurlar; tohum, gübre, sulama, ilaç ve mekanizasyondur.</a:t>
            </a:r>
            <a:endParaRPr lang="tr-TR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825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5310" y="3778623"/>
            <a:ext cx="4876800" cy="2879725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48" y="908143"/>
            <a:ext cx="5740962" cy="2870481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650" y="608123"/>
            <a:ext cx="5079302" cy="315451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646" y="3462617"/>
            <a:ext cx="5706664" cy="319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8872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96690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Tarım </a:t>
            </a:r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devrimi    </a:t>
            </a:r>
            <a:r>
              <a:rPr lang="tr-TR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tr-T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Tarım Devrimi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20812" y="1536700"/>
            <a:ext cx="9399588" cy="4787900"/>
          </a:xfrm>
        </p:spPr>
        <p:txBody>
          <a:bodyPr>
            <a:normAutofit/>
          </a:bodyPr>
          <a:lstStyle/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Örneğin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daha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önce dekara 75 kg buğday veren çeşitler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ıslah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ile 150 kg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kapasiteye erişmiş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sulamayla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aynı çeşidin verimi 300 kg’a,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gübreleme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ile 450 kg’a,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tarım ilaçları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ile zararlılarla mücadele sonucu buğdayda yaşanan kayıplar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azaltılarak ortalama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verim 600 kg/da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çıkmış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yani yaklaşık 8 kat artmıştır.</a:t>
            </a:r>
            <a:endParaRPr lang="tr-TR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588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96690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Tarım </a:t>
            </a:r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devrimi    </a:t>
            </a:r>
            <a:r>
              <a:rPr lang="tr-TR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tr-T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Tarım Devrimi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20812" y="1536700"/>
            <a:ext cx="9399588" cy="4787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Gelişen bitkisel üretime karşın; 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Ürünleri muhafaza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ve nakil şartlarının yetersizliği,</a:t>
            </a: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ış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ticaretteki yüksek vergiler,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erbest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pazar ekonomisinin tarım ve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gıda sektöründe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yarattığı bazı rekabet bozucu unsurlar,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şırı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kentleşme,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üresel iklim değişikliği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ve diğer bazı sebeplerden dolayı bazı ürünlerdeki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üretim azalmıştır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1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641140" y="408132"/>
            <a:ext cx="6409407" cy="663777"/>
          </a:xfrm>
        </p:spPr>
        <p:txBody>
          <a:bodyPr>
            <a:normAutofit/>
          </a:bodyPr>
          <a:lstStyle/>
          <a:p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Yararlanılan kaynaklar</a:t>
            </a:r>
            <a:endParaRPr lang="en-GB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26550" y="1243755"/>
            <a:ext cx="5366219" cy="3245476"/>
          </a:xfrm>
          <a:ln>
            <a:solidFill>
              <a:srgbClr val="C00000"/>
            </a:solidFill>
          </a:ln>
        </p:spPr>
        <p:txBody>
          <a:bodyPr>
            <a:noAutofit/>
          </a:bodyPr>
          <a:lstStyle/>
          <a:p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Tarım ve Orman Bakanlığı</a:t>
            </a:r>
          </a:p>
          <a:p>
            <a:pPr lvl="1"/>
            <a:r>
              <a:rPr lang="tr-T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Teoriden Pratiğe Kimyasal Mücadele</a:t>
            </a:r>
          </a:p>
          <a:p>
            <a:pPr lvl="1"/>
            <a:r>
              <a:rPr lang="tr-T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Teoriden Pratiğe Kültürel Mücadele</a:t>
            </a:r>
            <a:endParaRPr lang="tr-TR" sz="24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tr-T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Toprak</a:t>
            </a:r>
            <a:r>
              <a:rPr lang="tr-TR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Solarizasyonu</a:t>
            </a:r>
            <a:endParaRPr lang="tr-TR" sz="2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tr-T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Mevzuatlar</a:t>
            </a:r>
          </a:p>
          <a:p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6608989" y="1455313"/>
            <a:ext cx="5097908" cy="3674772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FİTOPATOLOJİ</a:t>
            </a:r>
          </a:p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T.C. ANADOLU ÜN</a:t>
            </a:r>
            <a:r>
              <a:rPr lang="tr-T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İ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VERS</a:t>
            </a:r>
            <a:r>
              <a:rPr lang="tr-T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İ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r>
              <a:rPr lang="tr-T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İ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YAYINI NO: 2293</a:t>
            </a:r>
          </a:p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tr-T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IK</a:t>
            </a:r>
            <a:r>
              <a:rPr lang="tr-T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ÖĞ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RET</a:t>
            </a:r>
            <a:r>
              <a:rPr lang="tr-T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İ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FAKÜLTES</a:t>
            </a:r>
            <a:r>
              <a:rPr lang="tr-T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İ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YAYINI NO: 1290</a:t>
            </a:r>
          </a:p>
          <a:p>
            <a:r>
              <a:rPr lang="en-GB" sz="1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Yazarlar</a:t>
            </a:r>
            <a:endParaRPr lang="en-GB" sz="16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Prof.Dr. F. Sara DOLAR </a:t>
            </a:r>
          </a:p>
          <a:p>
            <a:r>
              <a:rPr lang="de-DE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Prof.Dr</a:t>
            </a:r>
            <a:r>
              <a:rPr lang="de-DE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Erkol</a:t>
            </a:r>
            <a:r>
              <a:rPr lang="de-DE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DEM</a:t>
            </a:r>
            <a:r>
              <a:rPr lang="tr-TR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İ</a:t>
            </a:r>
            <a:r>
              <a:rPr lang="de-DE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RC</a:t>
            </a:r>
            <a:r>
              <a:rPr lang="tr-TR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İ</a:t>
            </a:r>
            <a:endParaRPr lang="de-DE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Prof.Dr</a:t>
            </a:r>
            <a:r>
              <a:rPr lang="en-GB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Hüseyin</a:t>
            </a:r>
            <a:r>
              <a:rPr lang="en-GB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BASIM </a:t>
            </a:r>
          </a:p>
          <a:p>
            <a:r>
              <a:rPr lang="en-GB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Doç.Dr</a:t>
            </a:r>
            <a:r>
              <a:rPr lang="en-GB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Fikret</a:t>
            </a:r>
            <a:r>
              <a:rPr lang="en-GB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DEM</a:t>
            </a:r>
            <a:r>
              <a:rPr lang="tr-TR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İ</a:t>
            </a:r>
            <a:r>
              <a:rPr lang="en-GB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RC</a:t>
            </a:r>
            <a:r>
              <a:rPr lang="tr-TR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İ</a:t>
            </a:r>
            <a:r>
              <a:rPr lang="en-GB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Doç.Dr</a:t>
            </a:r>
            <a:r>
              <a:rPr lang="en-GB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Özer</a:t>
            </a:r>
            <a:r>
              <a:rPr lang="en-GB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EL</a:t>
            </a:r>
            <a:r>
              <a:rPr lang="tr-TR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İ</a:t>
            </a:r>
            <a:r>
              <a:rPr lang="en-GB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BÜYÜK </a:t>
            </a:r>
          </a:p>
          <a:p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İçerik Yer Tutucusu 2"/>
          <p:cNvSpPr txBox="1">
            <a:spLocks/>
          </p:cNvSpPr>
          <p:nvPr/>
        </p:nvSpPr>
        <p:spPr>
          <a:xfrm>
            <a:off x="826550" y="4612067"/>
            <a:ext cx="5366219" cy="2077792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</a:t>
            </a:r>
            <a:r>
              <a:rPr lang="tr-TR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Pathology</a:t>
            </a:r>
            <a:endParaRPr lang="tr-TR" sz="28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GEORGE N. AGRIOS</a:t>
            </a:r>
          </a:p>
          <a:p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Department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Plant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Pathology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tr-TR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of Florida</a:t>
            </a:r>
            <a:endParaRPr lang="tr-T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99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96690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Tarım </a:t>
            </a:r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devrimi    </a:t>
            </a:r>
            <a:r>
              <a:rPr lang="tr-TR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</a:t>
            </a:r>
            <a:r>
              <a:rPr lang="tr-T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Tarım Devrimi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20812" y="1536700"/>
            <a:ext cx="9399588" cy="4787900"/>
          </a:xfrm>
        </p:spPr>
        <p:txBody>
          <a:bodyPr>
            <a:normAutofit/>
          </a:bodyPr>
          <a:lstStyle/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Biyoloji ve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teknolojinin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yön verdiği tarım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devri</a:t>
            </a: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günümüzde tarımda çalışan nüfus, tarım dışı alanlarda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çalışan nüfustan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daha azdır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Bu dönemin en belirgin özelliği kuşkusuz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biyoteknoloji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nanoteknoloji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ve bilişim teknolojilerinin tarımda daha yoğun ve etkin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kullanılması olacaktır.</a:t>
            </a: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Günümüzde bilişim, tasarım ve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inovasyon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esaslı büyümeyi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hedef alan ve özellikle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teknolojik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ve sanayi için kullanılan </a:t>
            </a:r>
            <a:r>
              <a:rPr lang="tr-TR" sz="2400" i="1" dirty="0">
                <a:latin typeface="Arial" panose="020B0604020202020204" pitchFamily="34" charset="0"/>
                <a:cs typeface="Arial" panose="020B0604020202020204" pitchFamily="34" charset="0"/>
              </a:rPr>
              <a:t>Dönüşüm 4.0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, ya da </a:t>
            </a:r>
            <a:r>
              <a:rPr lang="tr-TR" sz="2400" i="1" dirty="0">
                <a:latin typeface="Arial" panose="020B0604020202020204" pitchFamily="34" charset="0"/>
                <a:cs typeface="Arial" panose="020B0604020202020204" pitchFamily="34" charset="0"/>
              </a:rPr>
              <a:t>Endüstri 4.0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gibi 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terimler </a:t>
            </a:r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tarım için de kullanılmaktadır.</a:t>
            </a:r>
            <a:endParaRPr lang="tr-TR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002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96690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Tarım </a:t>
            </a:r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devrimi    </a:t>
            </a:r>
            <a:r>
              <a:rPr lang="tr-TR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</a:t>
            </a:r>
            <a:r>
              <a:rPr lang="tr-T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Tarım Devrimi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20812" y="1536700"/>
            <a:ext cx="9399588" cy="4787900"/>
          </a:xfrm>
        </p:spPr>
        <p:txBody>
          <a:bodyPr>
            <a:normAutofit/>
          </a:bodyPr>
          <a:lstStyle/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Bu dönem de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tarımsal üretim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; emek yoğun bir süreçten, bilgi yoğun bir sürece, doğal risklere açık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bir üretimden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, planlama ve kontrollü koşullarda yapılan bir üretime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dönüşecektir.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2010 yılından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beri dünyada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kentlerde yaşayan insan sayısı tarih boyunca ilk kez %50’nin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üstüne çıkmıştır.</a:t>
            </a: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Diğer önemli bir husus ise; bu dönemde tarımın büyük şirketler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marifetiyle yapılacağı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bu nedenle piyasada bazı temel gıda ürünleri üzerinde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tekelleşme risklerinin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ortaya çıkma ihtimalidir.</a:t>
            </a:r>
            <a:endParaRPr lang="tr-TR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559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96690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Tarım </a:t>
            </a:r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devrimi    </a:t>
            </a:r>
            <a:r>
              <a:rPr lang="tr-TR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</a:t>
            </a:r>
            <a:r>
              <a:rPr lang="tr-T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Tarım Devrimi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20812" y="1536700"/>
            <a:ext cx="9399588" cy="4787900"/>
          </a:xfrm>
        </p:spPr>
        <p:txBody>
          <a:bodyPr>
            <a:normAutofit/>
          </a:bodyPr>
          <a:lstStyle/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Yer kürede artan insan trafiği ile tohum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ve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süs bitkileri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başta olmak üzere artan bitki ve bitkisel kökenli ürün ticareti ve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 ticaretin her gün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çeşitlenmesi bitki sağlığı üzerinde riskleri her geçen gün artırmaktadır.</a:t>
            </a: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Bitki sağlığı için tehdit oluşturan bir zararlı organizmanın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dünyanın bir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ucundan diğer ucuna taşınması günler içinde mümkün olabilmektedir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Bu dönemin kazananı;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çok arazisi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, çok insanı, çok makinesi olan değil, biyoloji ve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biyoinformatik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bilgiye sahip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, makro ve mikro planlama yapabilen, üretimde ve ticarette strateji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üretebilen, değişen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koşullara adapte olabilen, risk yönetebilen, öngörebilen ve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bilgiye ve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bilgi üretmeye değer verenler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olacaktır.</a:t>
            </a:r>
            <a:endParaRPr lang="tr-TR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3761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20812" y="1447800"/>
            <a:ext cx="8915400" cy="4851400"/>
          </a:xfrm>
        </p:spPr>
        <p:txBody>
          <a:bodyPr>
            <a:noAutofit/>
          </a:bodyPr>
          <a:lstStyle/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Tarım devriminin her aşamasında bitki koruma ya da daha genel bir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ifadeyle bitki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sağlığı çalışmaları yapılmıştır.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Tarım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devrimi süreçlerine bağlı olarak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ve çoğunlukla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iç içe olacak şekilde bitki sağlığı uygulamaları da gelişme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göstermiştir.</a:t>
            </a:r>
          </a:p>
          <a:p>
            <a:pPr marL="0" indent="0">
              <a:buNone/>
            </a:pP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Bunlar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Kültürel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Mücadele,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Biyolojik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Mücadele,</a:t>
            </a:r>
          </a:p>
          <a:p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Biyoteknik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Mücadele,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Kimyasal Mücadele, olarak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sınıflandırılabilir.</a:t>
            </a:r>
          </a:p>
        </p:txBody>
      </p:sp>
    </p:spTree>
    <p:extLst>
      <p:ext uri="{BB962C8B-B14F-4D97-AF65-F5344CB8AC3E}">
        <p14:creationId xmlns:p14="http://schemas.microsoft.com/office/powerpoint/2010/main" val="3241616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84312" y="1333500"/>
            <a:ext cx="9183688" cy="4838700"/>
          </a:xfrm>
        </p:spPr>
        <p:txBody>
          <a:bodyPr>
            <a:normAutofit/>
          </a:bodyPr>
          <a:lstStyle/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Kültürel mücadele I. Tarım devriminden beri kullanılan ve maalesef son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zamanlarda ihmal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edilen bir konudur.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Biyoteknik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mücadele ise daha çok II.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Dönemde başlamış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ve bugün için güncelliğini koruyan bir konudur.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Biyolojik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mücadele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ise ilk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iki dönemde doğal biyolojik mücadele olarak bilinse de III. Dönemde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yaygın kullanılmış olup, gelecek dönemde daha çok uygulanacak olan bir yöntemdir.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Kimyasal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mücadele ise III. Dönemde başlamış olan ve IV. Dönemde daha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ileri teknolojilere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evrilecek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ve hala mücadelenin özünü oluşturacak gibi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görünen yöntemdir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55764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00212" y="2108200"/>
            <a:ext cx="8915400" cy="3777622"/>
          </a:xfrm>
        </p:spPr>
        <p:txBody>
          <a:bodyPr/>
          <a:lstStyle/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Bitkisel üretimde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etkin bir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bitki sağlığı mücadele programına rağmen %30-35 civarında kayıp oluşmaktadır.</a:t>
            </a: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Bitki sağlığı veya bitki koruma çalışmaları olmadığında ise bu kayıp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oranı ortalama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%70-75, bazı ürünlerde ise %100 olabilmektedir.</a:t>
            </a:r>
          </a:p>
        </p:txBody>
      </p:sp>
    </p:spTree>
    <p:extLst>
      <p:ext uri="{BB962C8B-B14F-4D97-AF65-F5344CB8AC3E}">
        <p14:creationId xmlns:p14="http://schemas.microsoft.com/office/powerpoint/2010/main" val="33907722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687691" y="2069206"/>
            <a:ext cx="8915400" cy="3777622"/>
          </a:xfrm>
        </p:spPr>
        <p:txBody>
          <a:bodyPr>
            <a:normAutofit/>
          </a:bodyPr>
          <a:lstStyle/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Tarımsal üretimi artırmanın en önemli yolu birim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alandan daha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çok ürün alınması, yani verimin artırılmasıdır.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Verimin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arttırılmasında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en önemli faktörlerden biri bitkisel üretimi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sınırlayan zararlı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organizmalarla mücadele etmektir.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Hastalık, zararlı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ve yabancı otların zararından bitkileri korumak; bu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yolla tarımsal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üretimi artırmak ve kalitesini yükseltmek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amacıyla yapılan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tüm işlemlere “Zirai Mücadele” ya da başka bir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deyişle “</a:t>
            </a: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Bitki 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Koruma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” denmektedir.</a:t>
            </a:r>
          </a:p>
        </p:txBody>
      </p:sp>
    </p:spTree>
    <p:extLst>
      <p:ext uri="{BB962C8B-B14F-4D97-AF65-F5344CB8AC3E}">
        <p14:creationId xmlns:p14="http://schemas.microsoft.com/office/powerpoint/2010/main" val="12158017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0880" y="3959411"/>
            <a:ext cx="5905500" cy="276225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356907"/>
            <a:ext cx="7143750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4642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3266" y="839263"/>
            <a:ext cx="8915400" cy="1790100"/>
          </a:xfrm>
        </p:spPr>
        <p:txBody>
          <a:bodyPr>
            <a:normAutofit/>
          </a:bodyPr>
          <a:lstStyle/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Bugün dünyada, bitkilerde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zarar yapan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hastalıklar, zararlılar ve yabancı otların, hasattan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önce neden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olduğu ürün kaybı %30-35 olup, bunun %14’ü zararlılardan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11’i hastalıklardan ve %10’u da yabancı otlardan 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ileri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gelmektedir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/>
          <a:srcRect l="19442"/>
          <a:stretch/>
        </p:blipFill>
        <p:spPr>
          <a:xfrm>
            <a:off x="256321" y="3039872"/>
            <a:ext cx="3928665" cy="321945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/>
          <a:srcRect r="17568"/>
          <a:stretch/>
        </p:blipFill>
        <p:spPr>
          <a:xfrm>
            <a:off x="3967439" y="3092118"/>
            <a:ext cx="4567054" cy="3114958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5552" y="3039872"/>
            <a:ext cx="3582205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606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26328" y="1773371"/>
            <a:ext cx="8915400" cy="1897676"/>
          </a:xfrm>
        </p:spPr>
        <p:txBody>
          <a:bodyPr>
            <a:normAutofit/>
          </a:bodyPr>
          <a:lstStyle/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Hasattan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sonra ise; böcekler, kemirgenler,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kuşlar ve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zararlı mikroorganizmalar, ortalama %14’lük bir ek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zarara sebep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olmaktadır.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Böylece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toplam zarar %50’yi bulmaktadır.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444" y="3671047"/>
            <a:ext cx="4554000" cy="27324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559" y="3605154"/>
            <a:ext cx="4680908" cy="280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670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691225" y="840010"/>
            <a:ext cx="8911687" cy="556990"/>
          </a:xfrm>
        </p:spPr>
        <p:txBody>
          <a:bodyPr>
            <a:normAutofit/>
          </a:bodyPr>
          <a:lstStyle/>
          <a:p>
            <a:r>
              <a:rPr lang="tr-TR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Ders kapsamında ele alınacak genel konular</a:t>
            </a:r>
            <a:endParaRPr lang="tr-TR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687512" y="2057400"/>
            <a:ext cx="8915400" cy="3777622"/>
          </a:xfrm>
        </p:spPr>
        <p:txBody>
          <a:bodyPr>
            <a:normAutofit/>
          </a:bodyPr>
          <a:lstStyle/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Bitki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hastalıklarıyla mücadele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öntemlerine giriş</a:t>
            </a: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Bitki hastalıklarıyla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mücadelede kültürel önlemler</a:t>
            </a: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Bitki hastalıklarıyla mücadelede f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iziksel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avaşım yöntemleri</a:t>
            </a:r>
          </a:p>
          <a:p>
            <a:r>
              <a:rPr lang="tr-TR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Bitki hastalıklarıyla mücadelede </a:t>
            </a:r>
            <a:r>
              <a:rPr lang="tr-TR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kanunsal</a:t>
            </a:r>
            <a:r>
              <a:rPr lang="tr-TR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mücadele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Bitki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hastalıklarıyla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mücadelede biyolojik mücadele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Bitki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hastalıklarıyla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mücadelede kimyasal mücadele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4059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52085" y="2030569"/>
            <a:ext cx="8915400" cy="3777622"/>
          </a:xfrm>
        </p:spPr>
        <p:txBody>
          <a:bodyPr>
            <a:normAutofit/>
          </a:bodyPr>
          <a:lstStyle/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Zararlı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organizmalardan dolayı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oluşan kayıpların engellenmesinde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hâlihazırda kültürel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, fiziksel, biyolojik,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biyoteknik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ve kimyasal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mücadele yöntemleri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kullanılmaktadır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Ancak kolay uygulanması, kısa sürede etkili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sonuçlar alınması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nedeniyle tüm dünyada olduğu gibi ülkemizde de en fazla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tercih edilen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yöntem kimyasal mücadeledir.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Kimyasal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mücadelede pestisitler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kullanılmakta olup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, bu zirai mücadele araştırma ve uygulamalarında kullanılan her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türlü kimyasal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madde ve preparatları ifade etmektedir.</a:t>
            </a:r>
          </a:p>
        </p:txBody>
      </p:sp>
    </p:spTree>
    <p:extLst>
      <p:ext uri="{BB962C8B-B14F-4D97-AF65-F5344CB8AC3E}">
        <p14:creationId xmlns:p14="http://schemas.microsoft.com/office/powerpoint/2010/main" val="23996844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673609" y="3098369"/>
            <a:ext cx="6591416" cy="855066"/>
          </a:xfrm>
        </p:spPr>
        <p:txBody>
          <a:bodyPr>
            <a:normAutofit/>
          </a:bodyPr>
          <a:lstStyle/>
          <a:p>
            <a:r>
              <a:rPr lang="tr-TR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Bitki korumanın tarihi</a:t>
            </a:r>
            <a:endParaRPr lang="tr-TR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9632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17235" y="1064654"/>
            <a:ext cx="10238146" cy="3292194"/>
          </a:xfrm>
        </p:spPr>
        <p:txBody>
          <a:bodyPr>
            <a:noAutofit/>
          </a:bodyPr>
          <a:lstStyle/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M.Ö. 2500 yılına ait Babil tabletlerinde zararlı otları toplayan kadınlardan,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M.Ö. 650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yılına ait bir Asur tabletinde ise hububat başaklarında zararlı bir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püstülden söz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edilmektedir.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kayıp ve zararları oluşturan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Mildiyö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, Pas ve Külleme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gibi hastalıklardan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, eski yazıtların yanı sıra kutsal kitaplarda da bahsedilmektedir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46266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57576" y="862948"/>
            <a:ext cx="10238146" cy="2458476"/>
          </a:xfrm>
        </p:spPr>
        <p:txBody>
          <a:bodyPr>
            <a:noAutofit/>
          </a:bodyPr>
          <a:lstStyle/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M.Ö. 4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. yüzyılda Romalıların hububatta görülen pas ve diğer hastalıklardan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dolayı oluşan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kayıplar nedeniyle çok fazla kıtlık çektikleri ve pagan olan toplumun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 olayı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Robigus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” adlı bir tanrıya atfedip, gazabından korunmak ve onu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memnun edebilmek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için, her ilkbaharda pas renginde olan köpek, koyun gibi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hayvanları kurban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ettikleri “</a:t>
            </a:r>
            <a:r>
              <a:rPr lang="tr-TR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Robigalia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” ayinini düzenledikleri bilinmektedir.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2330823" y="3321424"/>
            <a:ext cx="6858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039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51702" y="1693824"/>
            <a:ext cx="9890416" cy="4292958"/>
          </a:xfrm>
        </p:spPr>
        <p:txBody>
          <a:bodyPr>
            <a:normAutofit/>
          </a:bodyPr>
          <a:lstStyle/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M.Ö. 8.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yüzyılın başlarında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Homer’in yazdığı ünlü destan “</a:t>
            </a:r>
            <a:r>
              <a:rPr lang="tr-TR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Odysseia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” da kükürdün bitki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hastalıkları üzerindeki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tedavi edici etkilerinden söz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edilmektedir.</a:t>
            </a:r>
          </a:p>
          <a:p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M.Ö. 2000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yılına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ait </a:t>
            </a:r>
            <a:r>
              <a:rPr lang="fr-F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Hindu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kitabı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, “</a:t>
            </a:r>
            <a:r>
              <a:rPr lang="tr-TR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Rig</a:t>
            </a:r>
            <a:r>
              <a:rPr lang="tr-TR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Veda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”da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zararlılarla mücadelede zehirli otların kullanımı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tavsiye edilmiştir.</a:t>
            </a:r>
          </a:p>
          <a:p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otların, böcek öldürücü etkilerinin olduğu Firavunlar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zamanında Mısırlılar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tarafından da bilinmektedir.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122172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82383" y="2033788"/>
            <a:ext cx="9813143" cy="3777622"/>
          </a:xfrm>
        </p:spPr>
        <p:txBody>
          <a:bodyPr>
            <a:normAutofit/>
          </a:bodyPr>
          <a:lstStyle/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Yine Hint kayıtlarında bitki hastalıklarına karşı koruma ve tedavi amaçlı fil sütü ya da kaplan etinden yapılmış bulamaçlar ya da bitki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ekstraktlarının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kullanıldığı belirtilmiştir.</a:t>
            </a:r>
          </a:p>
          <a:p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M.Ö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. 470 yıllarında yaşayan Yunan filozof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Democritus’un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yazılarında,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zeytinden elde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edilen bir maddenin külleme ve diğer yanıklık hastalıklarında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nasıl kullanılacağı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açıklanmıştır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82557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506672" y="478247"/>
            <a:ext cx="9813143" cy="1969118"/>
          </a:xfrm>
        </p:spPr>
        <p:txBody>
          <a:bodyPr>
            <a:normAutofit/>
          </a:bodyPr>
          <a:lstStyle/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ikinci yüzyılın sonuna doğru İspanya’nın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güneyinde yaşayan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Arap ziraatçı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Ibn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-al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Awwam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tarafından yazılan yaklaşık 1000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sayfalık “</a:t>
            </a:r>
            <a:r>
              <a:rPr lang="tr-T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Kitāb</a:t>
            </a:r>
            <a:r>
              <a:rPr lang="tr-T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i="1" dirty="0">
                <a:latin typeface="Arial" panose="020B0604020202020204" pitchFamily="34" charset="0"/>
                <a:cs typeface="Arial" panose="020B0604020202020204" pitchFamily="34" charset="0"/>
              </a:rPr>
              <a:t>al-</a:t>
            </a:r>
            <a:r>
              <a:rPr lang="tr-TR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Filāḥa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” isimli tarım ansiklopedisinde, meyve ve bağlarda görülen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hastalıkların çok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detaylı olarak belirtileri anlatılmış ve mücadele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yöntemlerinden söz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edilmiştir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672" y="2565758"/>
            <a:ext cx="2863622" cy="408621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958" y="2565758"/>
            <a:ext cx="6125610" cy="408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4550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52839" y="2094962"/>
            <a:ext cx="9632839" cy="4125533"/>
          </a:xfrm>
        </p:spPr>
        <p:txBody>
          <a:bodyPr>
            <a:noAutofit/>
          </a:bodyPr>
          <a:lstStyle/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16. yüzyıldan itibaren inorganik bileşikler mücadelede yaygın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şekilde kullanılmaya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başlanmıştır.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yedinci yüzyılda bitki korumada önemli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bir adım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olan tohum dezenfeksiyonunu Johann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Rudolf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Glauber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gerçekleştirmiştir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Günümüzde “</a:t>
            </a:r>
            <a:r>
              <a:rPr lang="tr-T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Glauber’s</a:t>
            </a:r>
            <a:r>
              <a:rPr lang="tr-T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salt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” olarak da bilinen sodyum sülfatı 1625 yılında keşfetmiş, buna mucizevî tuz (</a:t>
            </a:r>
            <a:r>
              <a:rPr lang="tr-T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sal </a:t>
            </a:r>
            <a:r>
              <a:rPr lang="tr-T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mirabilis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adını vermiş, tıbbi olarak kullanımının yanı sıra tohumları bununla muamele ederek yüzeysel olarak bulaşmış mikroorganizmalardan tohumu arındırmayı başarmıştır.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410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042" y="782451"/>
            <a:ext cx="8351465" cy="555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0239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55301" y="1934733"/>
            <a:ext cx="10160872" cy="3013785"/>
          </a:xfrm>
        </p:spPr>
        <p:txBody>
          <a:bodyPr>
            <a:noAutofit/>
          </a:bodyPr>
          <a:lstStyle/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Fransa’da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Mathieu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Tillet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1755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yılında buğdayda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Sürme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hastalığına karşı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tohumlara bakır sülfat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uygulamış, </a:t>
            </a:r>
          </a:p>
          <a:p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Benedict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Prevost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1807 yılında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sü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rme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hastalığına neden olan sporların canlı bir etmen olduğunu tespit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etmiş ve bakır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sülfatın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sürme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sporlarının çimlenmesini engellediğini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keşfetmiştir.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617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44612" y="2108200"/>
            <a:ext cx="8915400" cy="3777622"/>
          </a:xfrm>
        </p:spPr>
        <p:txBody>
          <a:bodyPr>
            <a:normAutofit/>
          </a:bodyPr>
          <a:lstStyle/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Milattan Önce (M.Ö.) yaklaşık 9500 yılında başlayan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Tarım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devrimi;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insanoğlunun avcılık ve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toplayıcılık yoluyla gıda tedarik eden ve bu nedenle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göçebe olarak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yaşayan bir toplum modelinden, ekip-biçen,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depolayan ve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satan bir toplumsal yaşam modeline geçişinin serüvenidir.</a:t>
            </a:r>
          </a:p>
        </p:txBody>
      </p:sp>
    </p:spTree>
    <p:extLst>
      <p:ext uri="{BB962C8B-B14F-4D97-AF65-F5344CB8AC3E}">
        <p14:creationId xmlns:p14="http://schemas.microsoft.com/office/powerpoint/2010/main" val="14102895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5644" y="1410299"/>
            <a:ext cx="10160872" cy="4560196"/>
          </a:xfrm>
        </p:spPr>
        <p:txBody>
          <a:bodyPr>
            <a:noAutofit/>
          </a:bodyPr>
          <a:lstStyle/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1845-1846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yıllarında Avrupa’da Patates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mildiyösü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epidemi yapmış ve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tüm patates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ürününü tahrip etmiştir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İngiltere ve Fransa’da bağlarda külleme hastalığı görülmüş, 1854 yılına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kadar Fransa şarap üretiminin %80 azalmasına sebep olmuştur.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1845 yılında, İngiltere’de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, Edward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Tucker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bağ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küllemesine karşı kükürt ve sönmüş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kireci su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ile karıştırarak uygulamış, bu karışım Fransa’da da başarıyla kullanılmıştır.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7008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19318" y="2308412"/>
            <a:ext cx="9661058" cy="3137647"/>
          </a:xfrm>
        </p:spPr>
        <p:txBody>
          <a:bodyPr>
            <a:normAutofit/>
          </a:bodyPr>
          <a:lstStyle/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Fransa’da 1878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yılında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bağ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mildiyösü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hastalığı ortaya çıkmış, hızla yayılarak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önemli verim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kayıplarına sebep olmuştur.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Pierre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Marie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Alexis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Millardet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, asmada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ağ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mildiyösünün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mücadelesinde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“Bordo Bulamacı” olarak adlandırılan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bakır sülfat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ve sönmüş kireçten oluşan bu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karışımı bulmuştur.</a:t>
            </a:r>
          </a:p>
        </p:txBody>
      </p:sp>
    </p:spTree>
    <p:extLst>
      <p:ext uri="{BB962C8B-B14F-4D97-AF65-F5344CB8AC3E}">
        <p14:creationId xmlns:p14="http://schemas.microsoft.com/office/powerpoint/2010/main" val="4174183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594130" y="1098176"/>
            <a:ext cx="9782082" cy="5195048"/>
          </a:xfrm>
        </p:spPr>
        <p:txBody>
          <a:bodyPr>
            <a:noAutofit/>
          </a:bodyPr>
          <a:lstStyle/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1913 yılında organik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civalı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bileşikler tohum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ilaçlamalarında kullanılmaya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başlanmış ve yasaklandığı 1960’lı yıllara kadar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kullanımı artarak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devam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etmiştir. </a:t>
            </a:r>
          </a:p>
          <a:p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. yüzyılda ve 20. yüzyılın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başlarında Avrupa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ve ABD’de seyreltilmiş sülfürik asit, demir sülfat, bakır sülfat,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bakır nitrat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ve sodyum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arsenat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hububatta geniş yapraklı yabancı otların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mücadelesinde kullanılmıştır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Bitki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koruma ürünlerinin havadan ilk uygulaması, </a:t>
            </a:r>
            <a:r>
              <a:rPr lang="tr-T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Ceratonia</a:t>
            </a:r>
            <a:r>
              <a:rPr lang="tr-TR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catalpa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’nın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mücadelesi için, 1921 yılında ABD’nin Ohio eyaletinde yapılmıştır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4964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07776" y="1748118"/>
            <a:ext cx="9796836" cy="4163104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1934 yılında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fungisit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olarak kullanılan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ilk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dithiokarbamatlı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bileşik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thiram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keşfedilmiştir.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İkinci Dünya savaşı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sırasında ve ondan önceki dönemde silah amaçlı geliştirilen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kimyasallar tarım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ilaçları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sanayinin gelişmesini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sağlamıştır.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1939’da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İsviçreli kimyacı Paul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Hermann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Müller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tarafından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dichlorodiphenyl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trichloroethane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(DDT)’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nin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insektisit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özelliği keşfedilmiştir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300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627094" y="2133600"/>
            <a:ext cx="9877518" cy="3379694"/>
          </a:xfrm>
        </p:spPr>
        <p:txBody>
          <a:bodyPr>
            <a:normAutofit/>
          </a:bodyPr>
          <a:lstStyle/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Pestisitlere yönelik araştırmalar 1970 ve 1980’li yıllarda devam etmiştir.</a:t>
            </a: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Bu yıllarda dünya pestisit pazarına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glyphosate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sulfonylurea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imidazolinone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(imi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dinitroaniline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aryloxyphenoxypropionate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fop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) ve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cyclohexanedione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dim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) grubundan herbisitler giriş yapmıştır.</a:t>
            </a:r>
          </a:p>
        </p:txBody>
      </p:sp>
    </p:spTree>
    <p:extLst>
      <p:ext uri="{BB962C8B-B14F-4D97-AF65-F5344CB8AC3E}">
        <p14:creationId xmlns:p14="http://schemas.microsoft.com/office/powerpoint/2010/main" val="31291581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92625" y="2415989"/>
            <a:ext cx="10011987" cy="2989729"/>
          </a:xfrm>
        </p:spPr>
        <p:txBody>
          <a:bodyPr>
            <a:normAutofit/>
          </a:bodyPr>
          <a:lstStyle/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Bitki sağlığı sorunları başlıca iki etmen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grubundan kaynaklanmaktadır. 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Bunlar </a:t>
            </a:r>
            <a:r>
              <a:rPr lang="tr-T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biyotik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abiyotik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etkenlerdir.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Tüm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bu sorunların ortaya çıkmasını engellemek veya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ortaya çıktığında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zararının azaltılmasını sağlamak için insanoğlu tarım tarihi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süresince birçok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yöntem ve teknik geliştirilmiş ve bunlar zaman içinde bir disiplin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haline gelerek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metot haline gelmiştir.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8588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661365" y="1905000"/>
            <a:ext cx="8915400" cy="377762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Örneğin 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bir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bitkinin sökülerek veya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kesilerek imhası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bir teknik olup, bir hastalığın eradikasyonu amacıyla yapılırsa yasal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mücadele, 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çapalama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ile birlikte yapılırsa kültürel mücadele,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geniş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tarım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alanlarında veya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tarım dışı alanlarda makine ile yapılırsa mekanik mücadele metodu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olarak değerlendirilebilir.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nedenle herhangi bir teknik veya yöntem kullanış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amacı ve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şekline bağlı olarak farklı mücadele metotların altında değerlendirilebilir. </a:t>
            </a:r>
          </a:p>
        </p:txBody>
      </p:sp>
    </p:spTree>
    <p:extLst>
      <p:ext uri="{BB962C8B-B14F-4D97-AF65-F5344CB8AC3E}">
        <p14:creationId xmlns:p14="http://schemas.microsoft.com/office/powerpoint/2010/main" val="7627000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546411" y="2052918"/>
            <a:ext cx="10052330" cy="37776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 yaklaşımla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başlıca zirai mücadele metotları şu şekilde özetlenebilir: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Yasal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Mücadele (Karantina)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Kültürel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Mücadele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Fiziksel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(Mekanik) Mücadele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Biyolojik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Mücadele</a:t>
            </a:r>
          </a:p>
          <a:p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Biyoteknik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Mücadele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Kimyasal Mücadele</a:t>
            </a:r>
          </a:p>
          <a:p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7874730" y="4152909"/>
            <a:ext cx="30315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defTabSz="457200">
              <a:spcBef>
                <a:spcPts val="1000"/>
              </a:spcBef>
              <a:buClr>
                <a:srgbClr val="E78712"/>
              </a:buClr>
              <a:buFont typeface="Wingdings 3" charset="2"/>
              <a:buChar char=""/>
            </a:pPr>
            <a:r>
              <a:rPr lang="tr-TR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Entegre Mücadele</a:t>
            </a:r>
          </a:p>
        </p:txBody>
      </p:sp>
    </p:spTree>
    <p:extLst>
      <p:ext uri="{BB962C8B-B14F-4D97-AF65-F5344CB8AC3E}">
        <p14:creationId xmlns:p14="http://schemas.microsoft.com/office/powerpoint/2010/main" val="4174579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6514" y="3383895"/>
            <a:ext cx="5915586" cy="3327517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514" y="426103"/>
            <a:ext cx="5915586" cy="2957793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9956" y="426103"/>
            <a:ext cx="4876800" cy="3267075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9956" y="3313377"/>
            <a:ext cx="4074459" cy="339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508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96690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Tarım </a:t>
            </a:r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devrimi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20812" y="1536700"/>
            <a:ext cx="8915400" cy="5054600"/>
          </a:xfrm>
        </p:spPr>
        <p:txBody>
          <a:bodyPr>
            <a:normAutofit/>
          </a:bodyPr>
          <a:lstStyle/>
          <a:p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 Tarım Devrimi</a:t>
            </a:r>
          </a:p>
          <a:p>
            <a:pPr lvl="1"/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M.Ö. 9500 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ile MS 700 yılları 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arasını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kapsamaktadır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 Tarım </a:t>
            </a: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Devrimi</a:t>
            </a:r>
          </a:p>
          <a:p>
            <a:pPr lvl="1"/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M.S. 700 ile M.S. 1800 yılları 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arasını kapsamaktadır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Tarım </a:t>
            </a: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Devrimi</a:t>
            </a:r>
          </a:p>
          <a:p>
            <a:pPr lvl="1"/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M.S. 1800-2000 yıllarını 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kapsamaktadır.</a:t>
            </a:r>
          </a:p>
          <a:p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IV. 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Tarım </a:t>
            </a: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Devrimi</a:t>
            </a:r>
          </a:p>
          <a:p>
            <a:pPr lvl="1"/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M.S. 2000 yılından başladığı varsayılabilecek zaman yani 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içinde bulunduğumuz 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dönemdir.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6039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96690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Tarım </a:t>
            </a:r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devrimi    </a:t>
            </a:r>
            <a:r>
              <a:rPr lang="tr-T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Tarım Devrimi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54768" y="1514122"/>
            <a:ext cx="7079721" cy="4787900"/>
          </a:xfrm>
        </p:spPr>
        <p:txBody>
          <a:bodyPr>
            <a:normAutofit/>
          </a:bodyPr>
          <a:lstStyle/>
          <a:p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Bitkilerin ve hayvanların ehlileştirilmesi, kültüre </a:t>
            </a:r>
            <a:r>
              <a:rPr 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alınması yada 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evcilleştirmesi </a:t>
            </a:r>
            <a:r>
              <a:rPr 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dönemidir.</a:t>
            </a:r>
          </a:p>
          <a:p>
            <a:endParaRPr lang="tr-TR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Bereketli </a:t>
            </a:r>
            <a:r>
              <a:rPr 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Hilal (</a:t>
            </a:r>
            <a:r>
              <a:rPr lang="tr-TR" sz="24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Fertile</a:t>
            </a:r>
            <a:r>
              <a:rPr lang="tr-TR" sz="2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Crescent</a:t>
            </a:r>
            <a:r>
              <a:rPr 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)”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Çin’i 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ortadan ikiye bölerek doğuya </a:t>
            </a:r>
            <a:r>
              <a:rPr 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doğru ilerleyen 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Sarı ırmak </a:t>
            </a:r>
            <a:r>
              <a:rPr 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Hindistan’ı 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kuzeyden güneye doğru bölen </a:t>
            </a:r>
            <a:r>
              <a:rPr lang="tr-T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İndus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nehir etrafında</a:t>
            </a:r>
          </a:p>
          <a:p>
            <a:endParaRPr lang="tr-TR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İnsan sayısı en büyük güç olmuştur.</a:t>
            </a:r>
            <a:endParaRPr lang="tr-TR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8588" y="928849"/>
            <a:ext cx="3173412" cy="1777111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8588" y="2868887"/>
            <a:ext cx="3173412" cy="175619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8588" y="4788009"/>
            <a:ext cx="3173412" cy="197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1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b="9561"/>
          <a:stretch/>
        </p:blipFill>
        <p:spPr>
          <a:xfrm>
            <a:off x="1668462" y="133051"/>
            <a:ext cx="8262938" cy="656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832" y="0"/>
            <a:ext cx="109003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2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uman">
  <a:themeElements>
    <a:clrScheme name="Duman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Duma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uma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2304</TotalTime>
  <Words>2047</Words>
  <Application>Microsoft Office PowerPoint</Application>
  <PresentationFormat>Geniş ekran</PresentationFormat>
  <Paragraphs>176</Paragraphs>
  <Slides>47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47</vt:i4>
      </vt:variant>
    </vt:vector>
  </HeadingPairs>
  <TitlesOfParts>
    <vt:vector size="51" baseType="lpstr">
      <vt:lpstr>Arial</vt:lpstr>
      <vt:lpstr>Century Gothic</vt:lpstr>
      <vt:lpstr>Wingdings 3</vt:lpstr>
      <vt:lpstr>Duman</vt:lpstr>
      <vt:lpstr> Bitki Hastalıklarıyla Mücadele Yöntemleri</vt:lpstr>
      <vt:lpstr>Yararlanılan kaynaklar</vt:lpstr>
      <vt:lpstr>Ders kapsamında ele alınacak genel konular</vt:lpstr>
      <vt:lpstr>PowerPoint Sunusu</vt:lpstr>
      <vt:lpstr>PowerPoint Sunusu</vt:lpstr>
      <vt:lpstr>Tarım devrimi  </vt:lpstr>
      <vt:lpstr>Tarım devrimi    I. Tarım Devrimi   </vt:lpstr>
      <vt:lpstr>PowerPoint Sunusu</vt:lpstr>
      <vt:lpstr>PowerPoint Sunusu</vt:lpstr>
      <vt:lpstr>PowerPoint Sunusu</vt:lpstr>
      <vt:lpstr>Tarım devrimi    II. Tarım Devrimi   </vt:lpstr>
      <vt:lpstr>Tarım devrimi    II. Tarım Devrimi   </vt:lpstr>
      <vt:lpstr>İpek yolu</vt:lpstr>
      <vt:lpstr>Baharat yolu</vt:lpstr>
      <vt:lpstr>Tarım devrimi    II. Tarım Devrimi   </vt:lpstr>
      <vt:lpstr>Tarım devrimi    III. Tarım Devrimi   </vt:lpstr>
      <vt:lpstr>PowerPoint Sunusu</vt:lpstr>
      <vt:lpstr>Tarım devrimi    III. Tarım Devrimi   </vt:lpstr>
      <vt:lpstr>Tarım devrimi    III. Tarım Devrimi   </vt:lpstr>
      <vt:lpstr>Tarım devrimi    IV. Tarım Devrimi   </vt:lpstr>
      <vt:lpstr>Tarım devrimi    IV. Tarım Devrimi   </vt:lpstr>
      <vt:lpstr>Tarım devrimi    IV. Tarım Devrimi  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Bitki korumanın tarihi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Ölçme bilgisi</dc:title>
  <dc:creator>PackBell</dc:creator>
  <cp:lastModifiedBy>hakem</cp:lastModifiedBy>
  <cp:revision>202</cp:revision>
  <dcterms:created xsi:type="dcterms:W3CDTF">2015-10-05T20:20:57Z</dcterms:created>
  <dcterms:modified xsi:type="dcterms:W3CDTF">2023-03-01T07:59:00Z</dcterms:modified>
</cp:coreProperties>
</file>