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56" r:id="rId4"/>
    <p:sldId id="277" r:id="rId5"/>
    <p:sldId id="278" r:id="rId6"/>
    <p:sldId id="279" r:id="rId7"/>
    <p:sldId id="280" r:id="rId8"/>
    <p:sldId id="281" r:id="rId9"/>
    <p:sldId id="283" r:id="rId10"/>
    <p:sldId id="284" r:id="rId11"/>
    <p:sldId id="285" r:id="rId12"/>
    <p:sldId id="286" r:id="rId13"/>
    <p:sldId id="287" r:id="rId14"/>
    <p:sldId id="260" r:id="rId15"/>
    <p:sldId id="261" r:id="rId16"/>
    <p:sldId id="262" r:id="rId17"/>
    <p:sldId id="263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9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527" y="1366306"/>
            <a:ext cx="9401307" cy="942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9054" y="2492337"/>
            <a:ext cx="7742253" cy="11239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311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1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692" y="2826278"/>
            <a:ext cx="9401307" cy="8735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92" y="1864169"/>
            <a:ext cx="9401307" cy="96211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7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018" y="1026257"/>
            <a:ext cx="4884993" cy="2902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2350" y="1026257"/>
            <a:ext cx="4884993" cy="2902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6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018" y="984520"/>
            <a:ext cx="4886914" cy="410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3018" y="1394813"/>
            <a:ext cx="4886914" cy="25340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8518" y="984520"/>
            <a:ext cx="4888833" cy="410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8518" y="1394813"/>
            <a:ext cx="4888833" cy="25340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84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3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71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026" y="175115"/>
            <a:ext cx="3638783" cy="7452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294" y="175115"/>
            <a:ext cx="6183049" cy="3753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026" y="920373"/>
            <a:ext cx="3638783" cy="3008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908" y="3078770"/>
            <a:ext cx="6636217" cy="3634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67908" y="392997"/>
            <a:ext cx="6636217" cy="26389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908" y="3442236"/>
            <a:ext cx="6636217" cy="516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88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79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18762" y="176134"/>
            <a:ext cx="2488581" cy="3752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018" y="176134"/>
            <a:ext cx="7281404" cy="375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62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527" y="1366306"/>
            <a:ext cx="9401307" cy="942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9054" y="2492337"/>
            <a:ext cx="7742253" cy="11239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277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45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692" y="2826278"/>
            <a:ext cx="9401307" cy="8735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92" y="1864163"/>
            <a:ext cx="9401307" cy="96211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19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018" y="1026257"/>
            <a:ext cx="4884993" cy="2902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2350" y="1026257"/>
            <a:ext cx="4884993" cy="2902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792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018" y="984514"/>
            <a:ext cx="4886914" cy="410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3018" y="1394813"/>
            <a:ext cx="4886914" cy="25340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8511" y="984514"/>
            <a:ext cx="4888833" cy="4102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8511" y="1394813"/>
            <a:ext cx="4888833" cy="25340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9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81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4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018" y="175115"/>
            <a:ext cx="3638783" cy="7452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294" y="175115"/>
            <a:ext cx="6183049" cy="3753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018" y="920373"/>
            <a:ext cx="3638783" cy="3008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72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908" y="3078770"/>
            <a:ext cx="6636217" cy="3634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67908" y="392991"/>
            <a:ext cx="6636217" cy="26389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908" y="3442236"/>
            <a:ext cx="6636217" cy="516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001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26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18762" y="176134"/>
            <a:ext cx="2488581" cy="3752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018" y="176134"/>
            <a:ext cx="7281404" cy="375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3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3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9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3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018" y="176134"/>
            <a:ext cx="9954325" cy="73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018" y="1026257"/>
            <a:ext cx="9954325" cy="2902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3018" y="4076519"/>
            <a:ext cx="2580751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8957" y="4076519"/>
            <a:ext cx="3502448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6592" y="4076519"/>
            <a:ext cx="2580751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7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018" y="176134"/>
            <a:ext cx="9954325" cy="73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018" y="1026257"/>
            <a:ext cx="9954325" cy="2902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3018" y="4076519"/>
            <a:ext cx="2580751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8957" y="4076519"/>
            <a:ext cx="3502448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6592" y="4076519"/>
            <a:ext cx="2580751" cy="234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1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916833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TIP TERMİNOLOJİSİ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56" y="3068960"/>
            <a:ext cx="6400801" cy="247268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TERMİNOLOJİ TANIM VE </a:t>
            </a:r>
            <a:r>
              <a:rPr lang="tr-TR" b="1" dirty="0" smtClean="0">
                <a:solidFill>
                  <a:srgbClr val="FF0000"/>
                </a:solidFill>
              </a:rPr>
              <a:t>TARİHÇE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Dr. Fuat YALMAN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12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77500" lnSpcReduction="20000"/>
          </a:bodyPr>
          <a:lstStyle/>
          <a:p>
            <a:r>
              <a:rPr lang="tr-TR" sz="3500" b="1" dirty="0" smtClean="0">
                <a:solidFill>
                  <a:srgbClr val="7030A0"/>
                </a:solidFill>
              </a:rPr>
              <a:t>AKRONİMLER</a:t>
            </a:r>
          </a:p>
          <a:p>
            <a:r>
              <a:rPr lang="tr-TR" dirty="0"/>
              <a:t>Günümüzde bazı sözcükler birden fazla terimle ifade edilmektedir, yazım açısından kısaltmak ve daha kolay okunur hale getirmek için çoğunlukla birkaç harfleri birleştirilerek okunur ve yazılırlar</a:t>
            </a:r>
            <a:r>
              <a:rPr lang="tr-TR" dirty="0" smtClean="0"/>
              <a:t>.</a:t>
            </a:r>
          </a:p>
          <a:p>
            <a:r>
              <a:rPr lang="tr-TR" b="1" dirty="0"/>
              <a:t>BOS: Beyin Omurilik Sıvısı </a:t>
            </a:r>
            <a:endParaRPr lang="tr-TR" b="1" dirty="0" smtClean="0"/>
          </a:p>
          <a:p>
            <a:r>
              <a:rPr lang="tr-TR" b="1" dirty="0" smtClean="0"/>
              <a:t>BT</a:t>
            </a:r>
            <a:r>
              <a:rPr lang="tr-TR" b="1" dirty="0"/>
              <a:t>: Bilgisayarlı Tomografi </a:t>
            </a:r>
            <a:endParaRPr lang="tr-TR" b="1" dirty="0" smtClean="0"/>
          </a:p>
          <a:p>
            <a:r>
              <a:rPr lang="tr-TR" b="1" dirty="0" smtClean="0"/>
              <a:t>VKİ</a:t>
            </a:r>
            <a:r>
              <a:rPr lang="tr-TR" b="1" dirty="0"/>
              <a:t>: Vücut Kitle İndeksi </a:t>
            </a:r>
            <a:endParaRPr lang="tr-TR" b="1" dirty="0" smtClean="0"/>
          </a:p>
          <a:p>
            <a:r>
              <a:rPr lang="tr-TR" b="1" dirty="0" smtClean="0"/>
              <a:t>EKG</a:t>
            </a:r>
            <a:r>
              <a:rPr lang="tr-TR" b="1" dirty="0"/>
              <a:t>: </a:t>
            </a:r>
            <a:r>
              <a:rPr lang="tr-TR" b="1" dirty="0" err="1"/>
              <a:t>ElektroKardioGrafi</a:t>
            </a:r>
            <a:endParaRPr lang="tr-TR" b="1" dirty="0"/>
          </a:p>
          <a:p>
            <a:r>
              <a:rPr lang="tr-TR" b="1" dirty="0"/>
              <a:t>MR: </a:t>
            </a:r>
            <a:r>
              <a:rPr lang="tr-TR" b="1" dirty="0" smtClean="0"/>
              <a:t>Manyetik Rezonans Görüntüleme </a:t>
            </a:r>
          </a:p>
          <a:p>
            <a:r>
              <a:rPr lang="tr-TR" b="1" dirty="0" smtClean="0"/>
              <a:t>IVP</a:t>
            </a:r>
            <a:r>
              <a:rPr lang="tr-TR" b="1" dirty="0"/>
              <a:t>: </a:t>
            </a:r>
            <a:r>
              <a:rPr lang="tr-TR" b="1" dirty="0" err="1" smtClean="0"/>
              <a:t>Intravenöz</a:t>
            </a:r>
            <a:r>
              <a:rPr lang="tr-TR" b="1" dirty="0" smtClean="0"/>
              <a:t> </a:t>
            </a:r>
            <a:r>
              <a:rPr lang="tr-TR" b="1" dirty="0" err="1" smtClean="0"/>
              <a:t>Pyelogram</a:t>
            </a:r>
            <a:endParaRPr lang="tr-TR" b="1" dirty="0"/>
          </a:p>
          <a:p>
            <a:r>
              <a:rPr lang="tr-TR" b="1" dirty="0"/>
              <a:t>TİT: Tam idrar </a:t>
            </a:r>
            <a:r>
              <a:rPr lang="tr-TR" b="1" dirty="0" smtClean="0"/>
              <a:t>tetkiki</a:t>
            </a:r>
            <a:endParaRPr lang="tr-TR" b="1" dirty="0"/>
          </a:p>
          <a:p>
            <a:r>
              <a:rPr lang="tr-TR" b="1" dirty="0"/>
              <a:t>KOAH: kronik </a:t>
            </a:r>
            <a:r>
              <a:rPr lang="tr-TR" b="1" dirty="0" err="1"/>
              <a:t>obstrüktif</a:t>
            </a:r>
            <a:r>
              <a:rPr lang="tr-TR" b="1" dirty="0"/>
              <a:t> akciğer hastalığı </a:t>
            </a:r>
            <a:endParaRPr lang="tr-TR" b="1" dirty="0" smtClean="0"/>
          </a:p>
          <a:p>
            <a:r>
              <a:rPr lang="tr-TR" b="1" dirty="0" smtClean="0"/>
              <a:t>DM</a:t>
            </a:r>
            <a:r>
              <a:rPr lang="tr-TR" b="1" dirty="0"/>
              <a:t>: </a:t>
            </a:r>
            <a:r>
              <a:rPr lang="tr-TR" b="1" dirty="0" err="1"/>
              <a:t>Diabetes</a:t>
            </a:r>
            <a:r>
              <a:rPr lang="tr-TR" b="1" dirty="0"/>
              <a:t> </a:t>
            </a:r>
            <a:r>
              <a:rPr lang="tr-TR" b="1" dirty="0" err="1"/>
              <a:t>Mellitus</a:t>
            </a:r>
            <a:r>
              <a:rPr lang="tr-TR" b="1" dirty="0"/>
              <a:t> (şeker hastalığı) </a:t>
            </a:r>
            <a:endParaRPr lang="tr-TR" b="1" dirty="0" smtClean="0"/>
          </a:p>
          <a:p>
            <a:r>
              <a:rPr lang="tr-TR" b="1" dirty="0" smtClean="0"/>
              <a:t>US</a:t>
            </a:r>
            <a:r>
              <a:rPr lang="tr-TR" b="1" dirty="0"/>
              <a:t>: ultrasonografi</a:t>
            </a:r>
          </a:p>
          <a:p>
            <a:r>
              <a:rPr lang="tr-TR" b="1" dirty="0"/>
              <a:t>UV: </a:t>
            </a:r>
            <a:r>
              <a:rPr lang="tr-TR" b="1" dirty="0" err="1"/>
              <a:t>ultraviole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116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120680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HOMONİMLER</a:t>
            </a:r>
          </a:p>
          <a:p>
            <a:r>
              <a:rPr lang="tr-TR" dirty="0"/>
              <a:t>Söylenişi aynı, anlamları farklı olan </a:t>
            </a:r>
            <a:r>
              <a:rPr lang="tr-TR" dirty="0" smtClean="0"/>
              <a:t>kelimelere homonim </a:t>
            </a:r>
            <a:r>
              <a:rPr lang="tr-TR" dirty="0"/>
              <a:t>kelimeler denir.</a:t>
            </a:r>
          </a:p>
          <a:p>
            <a:r>
              <a:rPr lang="tr-TR" b="1" dirty="0" smtClean="0"/>
              <a:t>İlium</a:t>
            </a:r>
            <a:r>
              <a:rPr lang="tr-TR" dirty="0"/>
              <a:t>; pelvisin üst kısmıdır. </a:t>
            </a:r>
            <a:r>
              <a:rPr lang="tr-TR" b="1" dirty="0"/>
              <a:t>İleum</a:t>
            </a:r>
            <a:r>
              <a:rPr lang="tr-TR" dirty="0"/>
              <a:t> ise incebarsak son kısmıdır.  Pelvis üst kısmına; </a:t>
            </a:r>
            <a:r>
              <a:rPr lang="tr-TR" b="1" dirty="0"/>
              <a:t>iliak</a:t>
            </a:r>
            <a:r>
              <a:rPr lang="tr-TR" dirty="0"/>
              <a:t>, incebarsak son kısmına ise </a:t>
            </a:r>
            <a:r>
              <a:rPr lang="tr-TR" b="1" dirty="0"/>
              <a:t>ileal</a:t>
            </a:r>
            <a:r>
              <a:rPr lang="tr-TR" dirty="0"/>
              <a:t> denir.</a:t>
            </a:r>
          </a:p>
          <a:p>
            <a:r>
              <a:rPr lang="tr-TR" dirty="0" smtClean="0"/>
              <a:t>Mayoz</a:t>
            </a:r>
            <a:r>
              <a:rPr lang="tr-TR" dirty="0"/>
              <a:t>, hücrenin bölünmesi anlamında kullanılırken, miyoz </a:t>
            </a:r>
            <a:r>
              <a:rPr lang="tr-TR" dirty="0" err="1"/>
              <a:t>pupil</a:t>
            </a:r>
            <a:r>
              <a:rPr lang="tr-TR" dirty="0"/>
              <a:t> (göz bebeği) kasılması anlamındadır.  Her iki kelime de Grekçe azalmak anlamına gelen kelimeden türemiştir.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204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68952" cy="1728192"/>
          </a:xfrm>
        </p:spPr>
        <p:txBody>
          <a:bodyPr>
            <a:noAutofit/>
          </a:bodyPr>
          <a:lstStyle/>
          <a:p>
            <a:pPr algn="l"/>
            <a:r>
              <a:rPr lang="tr-TR" sz="3600" b="1" dirty="0" smtClean="0">
                <a:solidFill>
                  <a:srgbClr val="00B0F0"/>
                </a:solidFill>
              </a:rPr>
              <a:t>TERİMLERİN OKUNUŞU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err="1" smtClean="0"/>
              <a:t>Latince’deki</a:t>
            </a:r>
            <a:r>
              <a:rPr lang="tr-TR" sz="2800" dirty="0" smtClean="0"/>
              <a:t> </a:t>
            </a:r>
            <a:r>
              <a:rPr lang="tr-TR" sz="2800" dirty="0"/>
              <a:t>sesli harfler: 6 tane olup bunlar “</a:t>
            </a:r>
            <a:r>
              <a:rPr lang="tr-TR" sz="2800" b="1" dirty="0"/>
              <a:t>a,e,i,o,u,y</a:t>
            </a:r>
            <a:r>
              <a:rPr lang="tr-TR" sz="2800" dirty="0"/>
              <a:t>” dir.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348880"/>
            <a:ext cx="8496943" cy="3870287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1. c </a:t>
            </a:r>
            <a:r>
              <a:rPr lang="tr-TR" sz="2800" b="1" dirty="0">
                <a:solidFill>
                  <a:srgbClr val="FF0000"/>
                </a:solidFill>
              </a:rPr>
              <a:t>harfi </a:t>
            </a:r>
            <a:r>
              <a:rPr lang="tr-TR" sz="2800" b="1" dirty="0" smtClean="0">
                <a:solidFill>
                  <a:srgbClr val="FF0000"/>
                </a:solidFill>
              </a:rPr>
              <a:t>sadece “</a:t>
            </a:r>
            <a:r>
              <a:rPr lang="tr-TR" sz="2800" b="1" dirty="0" err="1" smtClean="0">
                <a:solidFill>
                  <a:srgbClr val="FF0000"/>
                </a:solidFill>
              </a:rPr>
              <a:t>a,o,u</a:t>
            </a:r>
            <a:r>
              <a:rPr lang="tr-TR" sz="2800" b="1" dirty="0">
                <a:solidFill>
                  <a:srgbClr val="FF0000"/>
                </a:solidFill>
              </a:rPr>
              <a:t>” sesli harflerinden veya </a:t>
            </a:r>
            <a:r>
              <a:rPr lang="tr-TR" sz="2800" b="1" dirty="0" smtClean="0">
                <a:solidFill>
                  <a:srgbClr val="FF0000"/>
                </a:solidFill>
              </a:rPr>
              <a:t>tüm sessiz  </a:t>
            </a:r>
            <a:r>
              <a:rPr lang="tr-TR" sz="2800" b="1" dirty="0">
                <a:solidFill>
                  <a:srgbClr val="FF0000"/>
                </a:solidFill>
              </a:rPr>
              <a:t>harflerden önce geldiğinde “</a:t>
            </a:r>
            <a:r>
              <a:rPr lang="tr-TR" sz="2800" b="1" u="sng" dirty="0">
                <a:solidFill>
                  <a:srgbClr val="FF0000"/>
                </a:solidFill>
              </a:rPr>
              <a:t>k</a:t>
            </a:r>
            <a:r>
              <a:rPr lang="tr-TR" sz="2800" b="1" dirty="0">
                <a:solidFill>
                  <a:srgbClr val="FF0000"/>
                </a:solidFill>
              </a:rPr>
              <a:t>” </a:t>
            </a:r>
            <a:r>
              <a:rPr lang="tr-TR" sz="2800" b="1" dirty="0" smtClean="0">
                <a:solidFill>
                  <a:srgbClr val="FF0000"/>
                </a:solidFill>
              </a:rPr>
              <a:t>olarak okunur…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20366"/>
              </p:ext>
            </p:extLst>
          </p:nvPr>
        </p:nvGraphicFramePr>
        <p:xfrm>
          <a:off x="467544" y="3501008"/>
          <a:ext cx="8208910" cy="23543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4296"/>
                <a:gridCol w="2160239"/>
                <a:gridCol w="3384375"/>
              </a:tblGrid>
              <a:tr h="27705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Cu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Ce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phal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Se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phal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2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</a:t>
                      </a: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Clav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icula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Klav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ikula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Köprücük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kemiğ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5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clera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Sik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lera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Gözün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beyaz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kısmı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Ci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rculation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Si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rkülasyon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Dola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şı</a:t>
                      </a:r>
                      <a:r>
                        <a:rPr lang="en-US" sz="1800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ryo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ri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yo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Donmu</a:t>
                      </a: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soğuk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ervix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Ser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viks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Boy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735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1" y="836711"/>
            <a:ext cx="8640960" cy="936105"/>
          </a:xfrm>
        </p:spPr>
        <p:txBody>
          <a:bodyPr>
            <a:normAutofit fontScale="90000"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2.	“j” harfi sesli bir harfin önüne gelirse “y” olarak okunur.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47964"/>
              </p:ext>
            </p:extLst>
          </p:nvPr>
        </p:nvGraphicFramePr>
        <p:xfrm>
          <a:off x="323528" y="2060848"/>
          <a:ext cx="8568952" cy="194501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19891"/>
                <a:gridCol w="1803761"/>
                <a:gridCol w="5045300"/>
              </a:tblGrid>
              <a:tr h="394580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97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Maj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May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Büy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ük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97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Juveni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Yuv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enil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Gençlik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gençlere</a:t>
                      </a:r>
                      <a:r>
                        <a:rPr lang="en-US" sz="1800" spc="-8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dair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3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Jeju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num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Yey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unum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İnce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bağırsağın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kısmı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5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pidemiology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Epidemi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yoloji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Sağlıkla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olayları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inceleyen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bilim</a:t>
                      </a:r>
                      <a:r>
                        <a:rPr lang="en-US" sz="1800" spc="-6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dalı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3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4" y="404664"/>
            <a:ext cx="8568953" cy="1656184"/>
          </a:xfrm>
        </p:spPr>
        <p:txBody>
          <a:bodyPr>
            <a:noAutofit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3.	“y” harfi  “i” şeklinde , “i” harfi de “i” şeklinde okunur (ancak “</a:t>
            </a:r>
            <a:r>
              <a:rPr lang="tr-TR" sz="2800" b="1" dirty="0" err="1">
                <a:solidFill>
                  <a:srgbClr val="FF0000"/>
                </a:solidFill>
              </a:rPr>
              <a:t>a,e,o,u</a:t>
            </a:r>
            <a:r>
              <a:rPr lang="tr-TR" sz="2800" b="1" dirty="0">
                <a:solidFill>
                  <a:srgbClr val="FF0000"/>
                </a:solidFill>
              </a:rPr>
              <a:t>” harflerinden </a:t>
            </a:r>
            <a:r>
              <a:rPr lang="tr-TR" sz="2800" b="1" dirty="0" smtClean="0">
                <a:solidFill>
                  <a:srgbClr val="FF0000"/>
                </a:solidFill>
              </a:rPr>
              <a:t>önce gelirse </a:t>
            </a:r>
            <a:r>
              <a:rPr lang="tr-TR" sz="2800" b="1" dirty="0">
                <a:solidFill>
                  <a:srgbClr val="FF0000"/>
                </a:solidFill>
              </a:rPr>
              <a:t>“y” şeklinde okunur).</a:t>
            </a:r>
            <a:br>
              <a:rPr lang="tr-TR" sz="2800" b="1" dirty="0">
                <a:solidFill>
                  <a:srgbClr val="FF0000"/>
                </a:solidFill>
              </a:rPr>
            </a:b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10181"/>
              </p:ext>
            </p:extLst>
          </p:nvPr>
        </p:nvGraphicFramePr>
        <p:xfrm>
          <a:off x="179512" y="2132856"/>
          <a:ext cx="8712968" cy="32995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76264"/>
                <a:gridCol w="2304256"/>
                <a:gridCol w="4032448"/>
              </a:tblGrid>
              <a:tr h="25733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1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Hyp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odermis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Hipo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dermis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Derialt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1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Hygie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nic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Hijye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nik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Koruyucu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sağlıkla</a:t>
                      </a:r>
                      <a:r>
                        <a:rPr lang="en-US" sz="1800" spc="-7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1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peremetic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Hip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eremetik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Aşırı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kusma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ile</a:t>
                      </a:r>
                      <a:r>
                        <a:rPr lang="en-US" sz="1800" spc="-7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1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Sp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lenectomy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iplenektomi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Dalağ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en-US" sz="1800" spc="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al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1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ontology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Ger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ontoloji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ıl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bilimi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3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Mater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ial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Matery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dde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edian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Me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dyan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yapıyı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iki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eşit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parçaya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bölen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33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Cyano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tic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Siya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notik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Siyanoze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olmu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378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Cyl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ic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iklik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Belli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aralarla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tekrar</a:t>
                      </a:r>
                      <a:r>
                        <a:rPr lang="en-US" sz="1800" spc="-7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etme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112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Autofit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4.	4-“x” harfi “</a:t>
            </a:r>
            <a:r>
              <a:rPr lang="tr-TR" sz="2800" b="1" dirty="0" err="1">
                <a:solidFill>
                  <a:srgbClr val="FF0000"/>
                </a:solidFill>
              </a:rPr>
              <a:t>ks</a:t>
            </a:r>
            <a:r>
              <a:rPr lang="tr-TR" sz="2800" b="1" dirty="0">
                <a:solidFill>
                  <a:srgbClr val="FF0000"/>
                </a:solidFill>
              </a:rPr>
              <a:t>” şeklinde okunur, “</a:t>
            </a:r>
            <a:r>
              <a:rPr lang="tr-TR" sz="2800" b="1" dirty="0" err="1">
                <a:solidFill>
                  <a:srgbClr val="FF0000"/>
                </a:solidFill>
              </a:rPr>
              <a:t>th</a:t>
            </a:r>
            <a:r>
              <a:rPr lang="tr-TR" sz="2800" b="1" dirty="0">
                <a:solidFill>
                  <a:srgbClr val="FF0000"/>
                </a:solidFill>
              </a:rPr>
              <a:t>” harfleri de “t” şeklinde okunur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542247"/>
              </p:ext>
            </p:extLst>
          </p:nvPr>
        </p:nvGraphicFramePr>
        <p:xfrm>
          <a:off x="241479" y="980728"/>
          <a:ext cx="8496943" cy="23355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3169"/>
                <a:gridCol w="1775737"/>
                <a:gridCol w="5028037"/>
              </a:tblGrid>
              <a:tr h="432048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1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Ox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ygen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Oks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ijen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Canlıların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yaşamı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için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gerekli</a:t>
                      </a:r>
                      <a:r>
                        <a:rPr lang="en-US" sz="1800" spc="-7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gaz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37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3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Ex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Eks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Hayatın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kaybedilmesi,</a:t>
                      </a:r>
                      <a:r>
                        <a:rPr lang="en-US" sz="1800" spc="-7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ölmek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Ex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cise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Ek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size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Kesip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çıkarmak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orax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To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raks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Gö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ğüs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kafesi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heory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kur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rapy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rapi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davi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Başlık 1"/>
          <p:cNvSpPr txBox="1">
            <a:spLocks/>
          </p:cNvSpPr>
          <p:nvPr/>
        </p:nvSpPr>
        <p:spPr>
          <a:xfrm>
            <a:off x="218051" y="3789040"/>
            <a:ext cx="8424937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smtClean="0">
                <a:solidFill>
                  <a:srgbClr val="FF0000"/>
                </a:solidFill>
              </a:rPr>
              <a:t>5.	“</a:t>
            </a:r>
            <a:r>
              <a:rPr lang="tr-TR" sz="2800" b="1" dirty="0" err="1" smtClean="0">
                <a:solidFill>
                  <a:srgbClr val="FF0000"/>
                </a:solidFill>
              </a:rPr>
              <a:t>ph</a:t>
            </a:r>
            <a:r>
              <a:rPr lang="tr-TR" sz="2800" b="1" dirty="0" smtClean="0">
                <a:solidFill>
                  <a:srgbClr val="FF0000"/>
                </a:solidFill>
              </a:rPr>
              <a:t>” harfleri “f” şeklinde okunur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809749"/>
              </p:ext>
            </p:extLst>
          </p:nvPr>
        </p:nvGraphicFramePr>
        <p:xfrm>
          <a:off x="206354" y="4293096"/>
          <a:ext cx="8436634" cy="21279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50139"/>
                <a:gridCol w="1850139"/>
                <a:gridCol w="4736356"/>
              </a:tblGrid>
              <a:tr h="27705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2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harmacology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Far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makoloji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İlaç</a:t>
                      </a:r>
                      <a:r>
                        <a:rPr lang="en-US" sz="1800" spc="1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bilimi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Pha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rynx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Far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inks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Yut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hotic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Fo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kla</a:t>
                      </a:r>
                      <a:r>
                        <a:rPr lang="en-US" sz="1800" spc="1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Physic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Fiz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ikal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Vücutla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Nep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hros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efroz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Bö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brek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64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Sphin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cter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Sfinkt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Büzücü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kapatıc</a:t>
                      </a:r>
                      <a:r>
                        <a:rPr lang="en-US" sz="1800" spc="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847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1" cy="432048"/>
          </a:xfrm>
        </p:spPr>
        <p:txBody>
          <a:bodyPr>
            <a:normAutofit fontScale="90000"/>
          </a:bodyPr>
          <a:lstStyle/>
          <a:p>
            <a:pPr algn="l"/>
            <a:r>
              <a:rPr lang="sv-SE" sz="2800" b="1" dirty="0">
                <a:solidFill>
                  <a:srgbClr val="FF0000"/>
                </a:solidFill>
              </a:rPr>
              <a:t>6.	“ch harfleri “k” şeklinde okunur.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571369"/>
              </p:ext>
            </p:extLst>
          </p:nvPr>
        </p:nvGraphicFramePr>
        <p:xfrm>
          <a:off x="395539" y="712659"/>
          <a:ext cx="8136906" cy="24026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1319"/>
                <a:gridCol w="1665581"/>
                <a:gridCol w="4510006"/>
              </a:tblGrid>
              <a:tr h="55279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34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Char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acter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Karak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Organizmayı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diğer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yapılardan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ayıran</a:t>
                      </a:r>
                      <a:r>
                        <a:rPr lang="en-US" sz="1800" spc="-7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özellik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lor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lor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Yeşil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anlamında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ön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Cho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lera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olera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Kolera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hastalı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ğı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5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onic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ronik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Uzun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süreli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6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Bronc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hus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Bron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Bron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Chr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onologic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Kro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nolojik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Oluş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sırsına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göre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dizilim</a:t>
                      </a:r>
                      <a:r>
                        <a:rPr lang="en-US" sz="1800" spc="-8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gösteren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79512" y="335699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7</a:t>
            </a:r>
            <a:r>
              <a:rPr lang="tr-TR" sz="2800" b="1" dirty="0" smtClean="0">
                <a:solidFill>
                  <a:srgbClr val="FF0000"/>
                </a:solidFill>
              </a:rPr>
              <a:t>. “</a:t>
            </a:r>
            <a:r>
              <a:rPr lang="tr-TR" sz="2800" b="1" dirty="0" err="1">
                <a:solidFill>
                  <a:srgbClr val="FF0000"/>
                </a:solidFill>
              </a:rPr>
              <a:t>th</a:t>
            </a:r>
            <a:r>
              <a:rPr lang="tr-TR" sz="2800" b="1" dirty="0">
                <a:solidFill>
                  <a:srgbClr val="FF0000"/>
                </a:solidFill>
              </a:rPr>
              <a:t>” harfleri “t” şeklinde okunur.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425510"/>
              </p:ext>
            </p:extLst>
          </p:nvPr>
        </p:nvGraphicFramePr>
        <p:xfrm>
          <a:off x="323529" y="4005065"/>
          <a:ext cx="8208911" cy="18263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5773"/>
                <a:gridCol w="2023221"/>
                <a:gridCol w="4549917"/>
              </a:tblGrid>
              <a:tr h="250942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57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Thy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roid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iroid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Boynun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tarafına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yerleşmiş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bez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Throm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Trom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Damar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içi</a:t>
                      </a:r>
                      <a:r>
                        <a:rPr lang="en-US" sz="1800" dirty="0" smtClean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pıhtı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oluşumu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33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The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Çayda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bulunan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kafein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benzeri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madde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757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Ther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ermal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Isı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ile</a:t>
                      </a:r>
                      <a:r>
                        <a:rPr lang="tr-TR" sz="1800" spc="-7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581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3022" y="176134"/>
            <a:ext cx="8195446" cy="73304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8.	“</a:t>
            </a:r>
            <a:r>
              <a:rPr lang="tr-TR" sz="2800" b="1" dirty="0" err="1">
                <a:solidFill>
                  <a:srgbClr val="FF0000"/>
                </a:solidFill>
              </a:rPr>
              <a:t>rh</a:t>
            </a:r>
            <a:r>
              <a:rPr lang="tr-TR" sz="2800" b="1" dirty="0">
                <a:solidFill>
                  <a:srgbClr val="FF0000"/>
                </a:solidFill>
              </a:rPr>
              <a:t>” harfleri “r” şeklinde okunur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835689"/>
              </p:ext>
            </p:extLst>
          </p:nvPr>
        </p:nvGraphicFramePr>
        <p:xfrm>
          <a:off x="323528" y="1124745"/>
          <a:ext cx="8208911" cy="14122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5773"/>
                <a:gridCol w="2023221"/>
                <a:gridCol w="4549917"/>
              </a:tblGrid>
              <a:tr h="232908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4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Rh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ythm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Ri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Kalbin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belli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düzende</a:t>
                      </a:r>
                      <a:r>
                        <a:rPr lang="en-US" sz="1800" spc="-6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atışı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74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hinorrhagia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Rinor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aji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Burun</a:t>
                      </a:r>
                      <a:r>
                        <a:rPr lang="en-US" sz="1800" spc="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kanaması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2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Rhonc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hus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Ro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nküs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Kuru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tıkırdar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tonda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akciğer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sesi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382216" y="2721505"/>
            <a:ext cx="8188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>
                <a:solidFill>
                  <a:srgbClr val="FF0000"/>
                </a:solidFill>
              </a:rPr>
              <a:t>9</a:t>
            </a:r>
            <a:r>
              <a:rPr lang="sv-SE" sz="2800" b="1" dirty="0" smtClean="0">
                <a:solidFill>
                  <a:srgbClr val="FF0000"/>
                </a:solidFill>
              </a:rPr>
              <a:t>.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sv-SE" sz="2800" b="1" dirty="0" smtClean="0">
                <a:solidFill>
                  <a:srgbClr val="FF0000"/>
                </a:solidFill>
              </a:rPr>
              <a:t>“</a:t>
            </a:r>
            <a:r>
              <a:rPr lang="sv-SE" sz="2800" b="1" dirty="0">
                <a:solidFill>
                  <a:srgbClr val="FF0000"/>
                </a:solidFill>
              </a:rPr>
              <a:t>sch” harfleri “ş” şeklinde okunur.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914034"/>
              </p:ext>
            </p:extLst>
          </p:nvPr>
        </p:nvGraphicFramePr>
        <p:xfrm>
          <a:off x="264105" y="3429000"/>
          <a:ext cx="8424938" cy="21602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84178"/>
                <a:gridCol w="1440160"/>
                <a:gridCol w="5400600"/>
              </a:tblGrid>
              <a:tr h="396655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1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Sch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istasis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taz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Vücudun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herhangi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parçasında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ortaya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çıkan</a:t>
                      </a:r>
                      <a:r>
                        <a:rPr lang="en-US" sz="1800" spc="-6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yarık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1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Sc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histosoma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iş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tozo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İnsan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hayvanlarda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kanda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yaşayan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parazit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4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chema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kil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1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Schizop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hrenia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Şizo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freni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akıl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hastalığı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267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8" y="176134"/>
            <a:ext cx="8208913" cy="73304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10.   “</a:t>
            </a:r>
            <a:r>
              <a:rPr lang="tr-TR" sz="2800" b="1" dirty="0" err="1">
                <a:solidFill>
                  <a:srgbClr val="FF0000"/>
                </a:solidFill>
              </a:rPr>
              <a:t>ae</a:t>
            </a:r>
            <a:r>
              <a:rPr lang="tr-TR" sz="2800" b="1" dirty="0">
                <a:solidFill>
                  <a:srgbClr val="FF0000"/>
                </a:solidFill>
              </a:rPr>
              <a:t>” harfleri “a” ya da “e” şeklinde okunur.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730990"/>
              </p:ext>
            </p:extLst>
          </p:nvPr>
        </p:nvGraphicFramePr>
        <p:xfrm>
          <a:off x="467544" y="1196753"/>
          <a:ext cx="8064896" cy="19679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07076"/>
                <a:gridCol w="1436089"/>
                <a:gridCol w="5021731"/>
              </a:tblGrid>
              <a:tr h="395108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08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Aer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obic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Aer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obik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Oksijenli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ortamda</a:t>
                      </a:r>
                      <a:r>
                        <a:rPr lang="en-US" sz="1800" spc="-7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yaşayan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08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ecum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Çe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kum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Kalın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bağırsağın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başlangıç</a:t>
                      </a:r>
                      <a:r>
                        <a:rPr lang="en-US" sz="1800" spc="-6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kısmı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3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ostae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Kos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Kabu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rgalar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53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Vert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ebrea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Verteb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Omu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rlar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5" y="3356992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11.  “g” harfi “g” ya da “j” şeklinde okunur.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11896"/>
              </p:ext>
            </p:extLst>
          </p:nvPr>
        </p:nvGraphicFramePr>
        <p:xfrm>
          <a:off x="395536" y="4293097"/>
          <a:ext cx="8208913" cy="23848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95573"/>
                <a:gridCol w="1421510"/>
                <a:gridCol w="5191830"/>
              </a:tblGrid>
              <a:tr h="335616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1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Gas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tral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Gast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Mide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ile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ilgili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1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2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Jel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Erimiş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maddenin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pelte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haline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gelmiş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hali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jel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9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Gin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givitis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Jin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jivitis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Diş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eti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iltihabı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1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Gluc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ose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likoz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Vücutta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bulunan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şeker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cinsi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30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Gyne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cology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Jin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ekoloji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Kadın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üreme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organlarının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hastalıklarını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inceleyen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bilim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dalı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823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33040"/>
          </a:xfrm>
        </p:spPr>
        <p:txBody>
          <a:bodyPr>
            <a:noAutofit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12.   “t” harfi “</a:t>
            </a:r>
            <a:r>
              <a:rPr lang="tr-TR" sz="2800" b="1" dirty="0" err="1">
                <a:solidFill>
                  <a:srgbClr val="FF0000"/>
                </a:solidFill>
              </a:rPr>
              <a:t>ia</a:t>
            </a:r>
            <a:r>
              <a:rPr lang="tr-TR" sz="2800" b="1" dirty="0">
                <a:solidFill>
                  <a:srgbClr val="FF0000"/>
                </a:solidFill>
              </a:rPr>
              <a:t>, </a:t>
            </a:r>
            <a:r>
              <a:rPr lang="tr-TR" sz="2800" b="1" dirty="0" err="1">
                <a:solidFill>
                  <a:srgbClr val="FF0000"/>
                </a:solidFill>
              </a:rPr>
              <a:t>io</a:t>
            </a:r>
            <a:r>
              <a:rPr lang="tr-TR" sz="2800" b="1" dirty="0">
                <a:solidFill>
                  <a:srgbClr val="FF0000"/>
                </a:solidFill>
              </a:rPr>
              <a:t>, </a:t>
            </a:r>
            <a:r>
              <a:rPr lang="tr-TR" sz="2800" b="1" dirty="0" err="1">
                <a:solidFill>
                  <a:srgbClr val="FF0000"/>
                </a:solidFill>
              </a:rPr>
              <a:t>iu</a:t>
            </a:r>
            <a:r>
              <a:rPr lang="tr-TR" sz="2800" b="1" dirty="0">
                <a:solidFill>
                  <a:srgbClr val="FF0000"/>
                </a:solidFill>
              </a:rPr>
              <a:t>” harflerinden önce gelirse “s” şeklinde okunur.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735309"/>
              </p:ext>
            </p:extLst>
          </p:nvPr>
        </p:nvGraphicFramePr>
        <p:xfrm>
          <a:off x="323532" y="1556793"/>
          <a:ext cx="8208913" cy="14006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00754"/>
                <a:gridCol w="1769636"/>
                <a:gridCol w="4838523"/>
              </a:tblGrid>
              <a:tr h="317814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1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sola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tion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zola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syon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Ayı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55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tier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Tersiy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er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Üçün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cül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963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mm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unization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mm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ünizasyon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ış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kl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ama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89248" y="364502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13.   “</a:t>
            </a:r>
            <a:r>
              <a:rPr lang="tr-TR" sz="2800" b="1" dirty="0" err="1">
                <a:solidFill>
                  <a:srgbClr val="FF0000"/>
                </a:solidFill>
              </a:rPr>
              <a:t>oe</a:t>
            </a:r>
            <a:r>
              <a:rPr lang="tr-TR" sz="2800" b="1" dirty="0">
                <a:solidFill>
                  <a:srgbClr val="FF0000"/>
                </a:solidFill>
              </a:rPr>
              <a:t>” harfleri “ö” şeklinde okunur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74099"/>
              </p:ext>
            </p:extLst>
          </p:nvPr>
        </p:nvGraphicFramePr>
        <p:xfrm>
          <a:off x="323532" y="4437115"/>
          <a:ext cx="8208911" cy="12241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56184"/>
                <a:gridCol w="1512168"/>
                <a:gridCol w="5040559"/>
              </a:tblGrid>
              <a:tr h="374713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1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Oestr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ogen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Östroj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Kadınl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800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hormonu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70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Oe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dema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Öd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Vücutta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yerde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su</a:t>
                      </a:r>
                      <a:r>
                        <a:rPr lang="en-US" sz="1800" spc="-7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birikmesi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50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fontScale="92500" lnSpcReduction="20000"/>
          </a:bodyPr>
          <a:lstStyle/>
          <a:p>
            <a:r>
              <a:rPr lang="tr-TR" sz="3400" b="1" dirty="0" smtClean="0"/>
              <a:t>Terminoloji,</a:t>
            </a:r>
            <a:r>
              <a:rPr lang="tr-TR" sz="3400" dirty="0" smtClean="0"/>
              <a:t> </a:t>
            </a:r>
            <a:r>
              <a:rPr lang="tr-TR" sz="3400" dirty="0"/>
              <a:t>terimlerle uğraşan bilim dalı anlamına gelmektedir</a:t>
            </a:r>
            <a:r>
              <a:rPr lang="tr-TR" sz="3400" dirty="0" smtClean="0"/>
              <a:t>.</a:t>
            </a:r>
          </a:p>
          <a:p>
            <a:endParaRPr lang="tr-TR" sz="3400" dirty="0" smtClean="0"/>
          </a:p>
          <a:p>
            <a:r>
              <a:rPr lang="tr-TR" sz="3400" b="1" dirty="0"/>
              <a:t>Grekçe</a:t>
            </a:r>
            <a:r>
              <a:rPr lang="tr-TR" sz="3400" dirty="0"/>
              <a:t> kökenlidir. </a:t>
            </a:r>
            <a:endParaRPr lang="tr-TR" sz="3400" dirty="0" smtClean="0"/>
          </a:p>
          <a:p>
            <a:endParaRPr lang="tr-TR" sz="3400" dirty="0" smtClean="0"/>
          </a:p>
          <a:p>
            <a:r>
              <a:rPr lang="tr-TR" sz="3400" b="1" dirty="0"/>
              <a:t>Tıbbi </a:t>
            </a:r>
            <a:r>
              <a:rPr lang="tr-TR" sz="3400" b="1" dirty="0" smtClean="0"/>
              <a:t>terminoloji</a:t>
            </a:r>
            <a:r>
              <a:rPr lang="tr-TR" sz="3400" dirty="0" smtClean="0"/>
              <a:t> de </a:t>
            </a:r>
            <a:r>
              <a:rPr lang="tr-TR" sz="3400" dirty="0"/>
              <a:t>tıp terimlerini kendine konu alan bilim dalıdır</a:t>
            </a:r>
            <a:r>
              <a:rPr lang="tr-TR" sz="3400" dirty="0" smtClean="0"/>
              <a:t>.</a:t>
            </a:r>
          </a:p>
          <a:p>
            <a:endParaRPr lang="tr-TR" sz="3400" dirty="0" smtClean="0"/>
          </a:p>
          <a:p>
            <a:r>
              <a:rPr lang="tr-TR" sz="3400" dirty="0"/>
              <a:t>Tıp terimleri </a:t>
            </a:r>
            <a:r>
              <a:rPr lang="tr-TR" sz="3400" b="1" dirty="0"/>
              <a:t>Latince</a:t>
            </a:r>
            <a:r>
              <a:rPr lang="tr-TR" sz="3400" dirty="0"/>
              <a:t> ve  </a:t>
            </a:r>
            <a:r>
              <a:rPr lang="tr-TR" sz="3400" b="1" dirty="0"/>
              <a:t>Grekçeden</a:t>
            </a:r>
            <a:r>
              <a:rPr lang="tr-TR" sz="3400" dirty="0"/>
              <a:t> köken </a:t>
            </a:r>
            <a:r>
              <a:rPr lang="tr-TR" sz="3400" dirty="0" smtClean="0"/>
              <a:t>alır.</a:t>
            </a:r>
          </a:p>
          <a:p>
            <a:endParaRPr lang="tr-TR" sz="3400" dirty="0" smtClean="0"/>
          </a:p>
          <a:p>
            <a:r>
              <a:rPr lang="tr-TR" sz="3400" dirty="0"/>
              <a:t>Tıp terimleri günümüze gelene kadar bir çok aşamadan geçmiş ve yavaş yavaş şekillenmiştir, ilk ortaya  çıkışı  </a:t>
            </a:r>
            <a:r>
              <a:rPr lang="tr-TR" sz="3400" b="1" dirty="0"/>
              <a:t>eski  Mısır  dillerinde  </a:t>
            </a:r>
            <a:r>
              <a:rPr lang="tr-TR" sz="3400" dirty="0"/>
              <a:t>gözlenmektedir. </a:t>
            </a:r>
          </a:p>
        </p:txBody>
      </p:sp>
    </p:spTree>
    <p:extLst>
      <p:ext uri="{BB962C8B-B14F-4D97-AF65-F5344CB8AC3E}">
        <p14:creationId xmlns:p14="http://schemas.microsoft.com/office/powerpoint/2010/main" val="3387691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424936" cy="733040"/>
          </a:xfrm>
        </p:spPr>
        <p:txBody>
          <a:bodyPr>
            <a:normAutofit/>
          </a:bodyPr>
          <a:lstStyle/>
          <a:p>
            <a:pPr algn="l"/>
            <a:r>
              <a:rPr lang="sv-SE" sz="2800" b="1" dirty="0">
                <a:solidFill>
                  <a:srgbClr val="FF0000"/>
                </a:solidFill>
              </a:rPr>
              <a:t>14.  “eu” harfleri “ö” harfi  şeklinde okunur.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841371"/>
              </p:ext>
            </p:extLst>
          </p:nvPr>
        </p:nvGraphicFramePr>
        <p:xfrm>
          <a:off x="251520" y="1120101"/>
          <a:ext cx="8136906" cy="15168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56186"/>
                <a:gridCol w="1584177"/>
                <a:gridCol w="4896543"/>
              </a:tblGrid>
              <a:tr h="323565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4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Eut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opic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topik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Normalde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bulunan,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dokuda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ortaya</a:t>
                      </a:r>
                      <a:r>
                        <a:rPr lang="en-US" sz="1800" spc="-7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çıkan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34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Euth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yroid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Öti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roid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Tiroid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bezinin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fonksiyonun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normal</a:t>
                      </a:r>
                      <a:r>
                        <a:rPr lang="en-US" sz="1800" spc="-6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olması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6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Eut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hanasia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Öton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azi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Kolay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ağrısız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ölüm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51520" y="3105835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15.   “</a:t>
            </a:r>
            <a:r>
              <a:rPr lang="tr-TR" sz="2800" b="1" dirty="0" err="1">
                <a:solidFill>
                  <a:srgbClr val="FF0000"/>
                </a:solidFill>
              </a:rPr>
              <a:t>au</a:t>
            </a:r>
            <a:r>
              <a:rPr lang="tr-TR" sz="2800" b="1" dirty="0">
                <a:solidFill>
                  <a:srgbClr val="FF0000"/>
                </a:solidFill>
              </a:rPr>
              <a:t>” harfleri “</a:t>
            </a:r>
            <a:r>
              <a:rPr lang="tr-TR" sz="2800" b="1" dirty="0" err="1">
                <a:solidFill>
                  <a:srgbClr val="FF0000"/>
                </a:solidFill>
              </a:rPr>
              <a:t>uv</a:t>
            </a:r>
            <a:r>
              <a:rPr lang="tr-TR" sz="2800" b="1" dirty="0">
                <a:solidFill>
                  <a:srgbClr val="FF0000"/>
                </a:solidFill>
              </a:rPr>
              <a:t>” ya da “o” şeklinde okunur.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98636"/>
              </p:ext>
            </p:extLst>
          </p:nvPr>
        </p:nvGraphicFramePr>
        <p:xfrm>
          <a:off x="251522" y="4149079"/>
          <a:ext cx="8424934" cy="25202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2168"/>
                <a:gridCol w="1594945"/>
                <a:gridCol w="5317821"/>
              </a:tblGrid>
              <a:tr h="344292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Kel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Okunuşu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9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Au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toallergy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Otoa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llerji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Vücudun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kendi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dokularına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alerji</a:t>
                      </a:r>
                      <a:r>
                        <a:rPr lang="en-US" sz="1800" spc="-7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oluşturması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9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Au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tism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Ot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izm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İleri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derecede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içine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kapanık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otistik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723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Aut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opsy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Ot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opsi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7625">
                        <a:lnSpc>
                          <a:spcPct val="104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Ölüm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nedenini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anlamak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için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cesedin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iç</a:t>
                      </a:r>
                      <a:r>
                        <a:rPr lang="en-US" sz="1800" spc="2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organlarının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ncelenmesi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29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Auton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omy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Oton</a:t>
                      </a:r>
                      <a:r>
                        <a:rPr lang="en-US" sz="1800" b="1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omi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Kendi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kendine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bağımsız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çalışma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rauma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ravma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Yaralanma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zedelenme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071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000" y="996935"/>
            <a:ext cx="1576101" cy="395842"/>
          </a:xfrm>
          <a:prstGeom prst="rect">
            <a:avLst/>
          </a:prstGeom>
        </p:spPr>
      </p:pic>
      <p:sp>
        <p:nvSpPr>
          <p:cNvPr id="3" name="Freeform 38"/>
          <p:cNvSpPr/>
          <p:nvPr/>
        </p:nvSpPr>
        <p:spPr>
          <a:xfrm>
            <a:off x="247213" y="975366"/>
            <a:ext cx="8424936" cy="4464496"/>
          </a:xfrm>
          <a:custGeom>
            <a:avLst/>
            <a:gdLst>
              <a:gd name="connsiteX0" fmla="*/ 2906648 w 2902076"/>
              <a:gd name="connsiteY0" fmla="*/ 16128 h 2178176"/>
              <a:gd name="connsiteX1" fmla="*/ 8001 w 2902076"/>
              <a:gd name="connsiteY1" fmla="*/ 16128 h 2178176"/>
              <a:gd name="connsiteX2" fmla="*/ 8001 w 2902076"/>
              <a:gd name="connsiteY2" fmla="*/ 2185542 h 2178176"/>
              <a:gd name="connsiteX3" fmla="*/ 2906648 w 2902076"/>
              <a:gd name="connsiteY3" fmla="*/ 2185542 h 2178176"/>
              <a:gd name="connsiteX4" fmla="*/ 2906648 w 2902076"/>
              <a:gd name="connsiteY4" fmla="*/ 16128 h 217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2076" h="2178176">
                <a:moveTo>
                  <a:pt x="2906648" y="16128"/>
                </a:moveTo>
                <a:lnTo>
                  <a:pt x="8001" y="16128"/>
                </a:lnTo>
                <a:lnTo>
                  <a:pt x="8001" y="2185542"/>
                </a:lnTo>
                <a:lnTo>
                  <a:pt x="2906648" y="2185542"/>
                </a:lnTo>
                <a:lnTo>
                  <a:pt x="2906648" y="16128"/>
                </a:lnTo>
                <a:close/>
              </a:path>
            </a:pathLst>
          </a:custGeom>
          <a:solidFill>
            <a:srgbClr val="0000FF">
              <a:alpha val="0"/>
            </a:srgbClr>
          </a:solidFill>
          <a:ln w="12953">
            <a:solidFill>
              <a:srgbClr val="000000">
                <a:alpha val="10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395535" y="1174750"/>
            <a:ext cx="7756487" cy="40657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13765"/>
            <a:r>
              <a:rPr lang="en-US" altLang="zh-CN" sz="2000" b="1" dirty="0">
                <a:solidFill>
                  <a:srgbClr val="000000"/>
                </a:solidFill>
                <a:ea typeface="Calibri"/>
              </a:rPr>
              <a:t>SÖZCÜKLERİN</a:t>
            </a:r>
            <a:r>
              <a:rPr lang="en-US" altLang="zh-CN" sz="2000" b="1" spc="-6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ea typeface="Calibri"/>
              </a:rPr>
              <a:t>TEMEL</a:t>
            </a:r>
            <a:r>
              <a:rPr lang="en-US" altLang="zh-CN" sz="2000" b="1" spc="-7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ea typeface="Calibri"/>
              </a:rPr>
              <a:t>YAPISI</a:t>
            </a:r>
          </a:p>
          <a:p>
            <a:pPr>
              <a:lnSpc>
                <a:spcPct val="92916"/>
              </a:lnSpc>
            </a:pP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sözcük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üç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kısımdan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oluşabilir:</a:t>
            </a:r>
          </a:p>
          <a:p>
            <a:r>
              <a:rPr lang="en-US" altLang="zh-CN" sz="2000" dirty="0">
                <a:solidFill>
                  <a:srgbClr val="006FBE"/>
                </a:solidFill>
                <a:ea typeface="Arial"/>
              </a:rPr>
              <a:t>•</a:t>
            </a:r>
            <a:r>
              <a:rPr lang="en-US" altLang="zh-CN" sz="2000" spc="-25" dirty="0">
                <a:solidFill>
                  <a:srgbClr val="006FBE"/>
                </a:solidFill>
                <a:cs typeface="Arial"/>
              </a:rPr>
              <a:t>  </a:t>
            </a:r>
            <a:r>
              <a:rPr lang="en-US" altLang="zh-CN" sz="2000" b="1" u="sng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ea typeface="Calibri"/>
              </a:rPr>
              <a:t>KÖK</a:t>
            </a:r>
            <a:r>
              <a:rPr lang="en-US" altLang="zh-CN" sz="2000" b="1" spc="-20" dirty="0">
                <a:solidFill>
                  <a:srgbClr val="006FBE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  <a:ea typeface="Calibri"/>
              </a:rPr>
              <a:t>root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):</a:t>
            </a:r>
            <a:r>
              <a:rPr lang="en-US" altLang="zh-CN" sz="2000" spc="-2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Kelimenin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esas</a:t>
            </a:r>
          </a:p>
          <a:p>
            <a:pPr>
              <a:lnSpc>
                <a:spcPct val="98333"/>
              </a:lnSpc>
            </a:pP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bölümünü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oluşturur.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b="1" u="sng" dirty="0">
                <a:solidFill>
                  <a:srgbClr val="FE0000"/>
                </a:solidFill>
                <a:uFill>
                  <a:solidFill>
                    <a:srgbClr val="FE0000"/>
                  </a:solidFill>
                </a:uFill>
                <a:ea typeface="Calibri"/>
              </a:rPr>
              <a:t>Kardi</a:t>
            </a:r>
            <a:r>
              <a:rPr lang="en-US" altLang="zh-CN" sz="2000" b="1" spc="-34" dirty="0">
                <a:solidFill>
                  <a:srgbClr val="FE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–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AF4F"/>
                </a:solidFill>
                <a:ea typeface="Calibri"/>
              </a:rPr>
              <a:t>yak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</a:t>
            </a:r>
          </a:p>
          <a:p>
            <a:r>
              <a:rPr lang="en-US" altLang="zh-CN" sz="2000" dirty="0">
                <a:solidFill>
                  <a:srgbClr val="006FBE"/>
                </a:solidFill>
                <a:ea typeface="Arial"/>
              </a:rPr>
              <a:t>•</a:t>
            </a:r>
            <a:r>
              <a:rPr lang="en-US" altLang="zh-CN" sz="2000" spc="-15" dirty="0">
                <a:solidFill>
                  <a:srgbClr val="006FBE"/>
                </a:solidFill>
                <a:cs typeface="Arial"/>
              </a:rPr>
              <a:t>  </a:t>
            </a:r>
            <a:r>
              <a:rPr lang="en-US" altLang="zh-CN" sz="2000" b="1" u="sng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ea typeface="Calibri"/>
              </a:rPr>
              <a:t>ÖNEK</a:t>
            </a:r>
            <a:r>
              <a:rPr lang="en-US" altLang="zh-CN" sz="2000" b="1" spc="-15" dirty="0">
                <a:solidFill>
                  <a:srgbClr val="006FBE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  <a:ea typeface="Calibri"/>
              </a:rPr>
              <a:t>prefix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):</a:t>
            </a:r>
            <a:r>
              <a:rPr lang="en-US" altLang="zh-CN" sz="2000" spc="-1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Kökün</a:t>
            </a:r>
            <a:r>
              <a:rPr lang="en-US" altLang="zh-CN" sz="2000" spc="-1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önüne</a:t>
            </a:r>
          </a:p>
          <a:p>
            <a:pPr indent="108965"/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eklenerek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5" dirty="0">
                <a:solidFill>
                  <a:srgbClr val="000000"/>
                </a:solidFill>
                <a:ea typeface="Calibri"/>
              </a:rPr>
              <a:t>anlam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5" dirty="0">
                <a:solidFill>
                  <a:srgbClr val="000000"/>
                </a:solidFill>
                <a:ea typeface="Calibri"/>
              </a:rPr>
              <a:t>de</a:t>
            </a:r>
            <a:r>
              <a:rPr lang="en-US" altLang="zh-CN" sz="2000" spc="-5" dirty="0">
                <a:solidFill>
                  <a:srgbClr val="000000"/>
                </a:solidFill>
                <a:ea typeface="Calibri"/>
              </a:rPr>
              <a:t>ği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ş</a:t>
            </a:r>
            <a:r>
              <a:rPr lang="en-US" altLang="zh-CN" sz="2000" spc="-5" dirty="0">
                <a:solidFill>
                  <a:srgbClr val="000000"/>
                </a:solidFill>
                <a:ea typeface="Calibri"/>
              </a:rPr>
              <a:t>ikli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ğ</a:t>
            </a:r>
            <a:r>
              <a:rPr lang="en-US" altLang="zh-CN" sz="2000" spc="-5" dirty="0">
                <a:solidFill>
                  <a:srgbClr val="000000"/>
                </a:solidFill>
                <a:ea typeface="Calibri"/>
              </a:rPr>
              <a:t>i</a:t>
            </a:r>
            <a:r>
              <a:rPr lang="en-US" altLang="zh-CN" sz="2000" spc="-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yapar.</a:t>
            </a:r>
          </a:p>
          <a:p>
            <a:pPr marL="108987" hangingPunct="0">
              <a:lnSpc>
                <a:spcPct val="86250"/>
              </a:lnSpc>
            </a:pP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Nasıl,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Niçin,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Nerede,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Ne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Zaman,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Ne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kadar,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Kaç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Tane,</a:t>
            </a:r>
            <a:r>
              <a:rPr lang="en-US" altLang="zh-CN" sz="2000" spc="-6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Yönü,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Zamanı</a:t>
            </a:r>
            <a:r>
              <a:rPr lang="en-US" altLang="zh-CN" sz="2000" spc="-3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veya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Durumu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ifade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eder.(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b="1" u="sng" dirty="0">
                <a:solidFill>
                  <a:srgbClr val="FE0000"/>
                </a:solidFill>
                <a:uFill>
                  <a:solidFill>
                    <a:srgbClr val="FE0000"/>
                  </a:solidFill>
                </a:uFill>
                <a:ea typeface="Calibri"/>
              </a:rPr>
              <a:t>Epi</a:t>
            </a:r>
            <a:r>
              <a:rPr lang="en-US" altLang="zh-CN" sz="2000" b="1" spc="-40" dirty="0">
                <a:solidFill>
                  <a:srgbClr val="FE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–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FE0000"/>
                </a:solidFill>
                <a:ea typeface="Calibri"/>
              </a:rPr>
              <a:t>kardi</a:t>
            </a:r>
            <a:r>
              <a:rPr lang="en-US" altLang="zh-CN" sz="2000" spc="-40" dirty="0">
                <a:solidFill>
                  <a:srgbClr val="FE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‐</a:t>
            </a:r>
            <a:r>
              <a:rPr lang="en-US" altLang="zh-CN" sz="2000" spc="-4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AF4F"/>
                </a:solidFill>
                <a:ea typeface="Calibri"/>
              </a:rPr>
              <a:t>yak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</a:t>
            </a:r>
          </a:p>
          <a:p>
            <a:pPr>
              <a:lnSpc>
                <a:spcPct val="87916"/>
              </a:lnSpc>
            </a:pPr>
            <a:r>
              <a:rPr lang="en-US" altLang="zh-CN" sz="2000" dirty="0">
                <a:solidFill>
                  <a:srgbClr val="006FBE"/>
                </a:solidFill>
                <a:ea typeface="Arial"/>
              </a:rPr>
              <a:t>•</a:t>
            </a:r>
            <a:r>
              <a:rPr lang="en-US" altLang="zh-CN" sz="2000" spc="-25" dirty="0">
                <a:solidFill>
                  <a:srgbClr val="006FBE"/>
                </a:solidFill>
                <a:cs typeface="Arial"/>
              </a:rPr>
              <a:t>  </a:t>
            </a:r>
            <a:r>
              <a:rPr lang="en-US" altLang="zh-CN" sz="2000" b="1" u="sng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ea typeface="Calibri"/>
              </a:rPr>
              <a:t>SONEK</a:t>
            </a:r>
            <a:r>
              <a:rPr lang="en-US" altLang="zh-CN" sz="2000" b="1" spc="-25" dirty="0">
                <a:solidFill>
                  <a:srgbClr val="006FBE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  <a:ea typeface="Calibri"/>
              </a:rPr>
              <a:t>suffix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):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Kökün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sonuna</a:t>
            </a:r>
            <a:r>
              <a:rPr lang="en-US" altLang="zh-CN" sz="2000" spc="-2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eklenerek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anlam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değişikliği</a:t>
            </a:r>
          </a:p>
          <a:p>
            <a:pPr indent="108965"/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yapar.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Uygulama,</a:t>
            </a:r>
            <a:r>
              <a:rPr lang="en-US" altLang="zh-CN" sz="2000" spc="-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5" dirty="0">
                <a:solidFill>
                  <a:srgbClr val="000000"/>
                </a:solidFill>
                <a:ea typeface="Calibri"/>
              </a:rPr>
              <a:t>durum</a:t>
            </a:r>
            <a:r>
              <a:rPr lang="en-US" altLang="zh-CN" sz="2000" spc="-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veya</a:t>
            </a:r>
            <a:r>
              <a:rPr lang="en-US" altLang="zh-CN" sz="2000" spc="-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hastal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ı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ğ</a:t>
            </a:r>
            <a:r>
              <a:rPr lang="en-US" altLang="zh-CN" sz="2000" spc="-5" dirty="0">
                <a:solidFill>
                  <a:srgbClr val="000000"/>
                </a:solidFill>
                <a:ea typeface="Calibri"/>
              </a:rPr>
              <a:t>ı</a:t>
            </a:r>
            <a:r>
              <a:rPr lang="en-US" altLang="zh-CN" sz="2000" spc="-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ifade</a:t>
            </a:r>
            <a:r>
              <a:rPr lang="en-US" altLang="zh-CN" sz="2000" spc="-1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ea typeface="Calibri"/>
              </a:rPr>
              <a:t>eder.</a:t>
            </a:r>
          </a:p>
          <a:p>
            <a:pPr indent="102869">
              <a:lnSpc>
                <a:spcPct val="89583"/>
              </a:lnSpc>
            </a:pP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dirty="0">
                <a:solidFill>
                  <a:srgbClr val="FE0000"/>
                </a:solidFill>
                <a:ea typeface="Calibri"/>
              </a:rPr>
              <a:t>Kardi</a:t>
            </a:r>
            <a:r>
              <a:rPr lang="en-US" altLang="zh-CN" sz="2000" spc="-34" dirty="0">
                <a:solidFill>
                  <a:srgbClr val="FE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–</a:t>
            </a:r>
            <a:r>
              <a:rPr lang="en-US" altLang="zh-CN" sz="2000" spc="-4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b="1" u="sng" dirty="0">
                <a:solidFill>
                  <a:srgbClr val="FE0000"/>
                </a:solidFill>
                <a:uFill>
                  <a:solidFill>
                    <a:srgbClr val="FE0000"/>
                  </a:solidFill>
                </a:uFill>
                <a:ea typeface="Calibri"/>
              </a:rPr>
              <a:t>yak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</a:t>
            </a:r>
          </a:p>
          <a:p>
            <a:pPr marL="108965" indent="-108965" hangingPunct="0">
              <a:lnSpc>
                <a:spcPct val="89999"/>
              </a:lnSpc>
            </a:pPr>
            <a:r>
              <a:rPr lang="en-US" altLang="zh-CN" sz="2000" dirty="0">
                <a:solidFill>
                  <a:srgbClr val="006FBE"/>
                </a:solidFill>
                <a:ea typeface="Arial"/>
              </a:rPr>
              <a:t>•</a:t>
            </a:r>
            <a:r>
              <a:rPr lang="en-US" altLang="zh-CN" sz="2000" spc="-25" dirty="0">
                <a:solidFill>
                  <a:srgbClr val="006FBE"/>
                </a:solidFill>
                <a:cs typeface="Arial"/>
              </a:rPr>
              <a:t>  </a:t>
            </a:r>
            <a:r>
              <a:rPr lang="en-US" altLang="zh-CN" sz="2000" b="1" u="sng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ea typeface="Calibri"/>
              </a:rPr>
              <a:t>BİLEŞİK</a:t>
            </a:r>
            <a:r>
              <a:rPr lang="en-US" altLang="zh-CN" sz="2000" b="1" u="sng" spc="-25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cs typeface="Calibri"/>
              </a:rPr>
              <a:t> </a:t>
            </a:r>
            <a:r>
              <a:rPr lang="en-US" altLang="zh-CN" sz="2000" b="1" u="sng" dirty="0">
                <a:solidFill>
                  <a:srgbClr val="006FBE"/>
                </a:solidFill>
                <a:uFill>
                  <a:solidFill>
                    <a:srgbClr val="006FBE"/>
                  </a:solidFill>
                </a:uFill>
                <a:ea typeface="Calibri"/>
              </a:rPr>
              <a:t>FORM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i="1" dirty="0">
                <a:solidFill>
                  <a:srgbClr val="000000"/>
                </a:solidFill>
                <a:ea typeface="Calibri"/>
              </a:rPr>
              <a:t>combining</a:t>
            </a:r>
            <a:r>
              <a:rPr lang="en-US" altLang="zh-CN" sz="2000" i="1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i="1" dirty="0">
                <a:solidFill>
                  <a:srgbClr val="000000"/>
                </a:solidFill>
                <a:ea typeface="Calibri"/>
              </a:rPr>
              <a:t>vowel/form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):</a:t>
            </a:r>
            <a:r>
              <a:rPr lang="en-US" altLang="zh-CN" sz="2000" spc="-2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sesli</a:t>
            </a:r>
            <a:r>
              <a:rPr lang="en-US" altLang="zh-CN" sz="2000" spc="-2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harf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çoğunlukla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“</a:t>
            </a:r>
            <a:r>
              <a:rPr lang="en-US" altLang="zh-CN" sz="2000" b="1" u="sng" dirty="0">
                <a:solidFill>
                  <a:srgbClr val="00AF4F"/>
                </a:solidFill>
                <a:uFill>
                  <a:solidFill>
                    <a:srgbClr val="00AF4F"/>
                  </a:solidFill>
                </a:uFill>
                <a:ea typeface="Calibri"/>
              </a:rPr>
              <a:t>o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”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kökü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ve/veya</a:t>
            </a:r>
            <a:r>
              <a:rPr lang="en-US" altLang="zh-CN" sz="2000" spc="-5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soneki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diğer</a:t>
            </a:r>
            <a:r>
              <a:rPr lang="en-US" altLang="zh-CN" sz="2000" spc="-5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köke</a:t>
            </a:r>
            <a:r>
              <a:rPr lang="en-US" altLang="zh-CN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bağlar.</a:t>
            </a:r>
            <a:r>
              <a:rPr lang="en-US" altLang="zh-CN" sz="2000" spc="-44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dirty="0">
                <a:solidFill>
                  <a:srgbClr val="FE0000"/>
                </a:solidFill>
                <a:ea typeface="Calibri"/>
              </a:rPr>
              <a:t>Kardi</a:t>
            </a:r>
            <a:r>
              <a:rPr lang="en-US" altLang="zh-CN" sz="2000" spc="-50" dirty="0">
                <a:solidFill>
                  <a:srgbClr val="FE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*y–</a:t>
            </a:r>
            <a:r>
              <a:rPr lang="en-US" altLang="zh-CN" sz="2000" spc="-5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b="1" u="sng" dirty="0">
                <a:solidFill>
                  <a:srgbClr val="00AF4F"/>
                </a:solidFill>
                <a:uFill>
                  <a:solidFill>
                    <a:srgbClr val="00AF4F"/>
                  </a:solidFill>
                </a:uFill>
                <a:ea typeface="Calibri"/>
              </a:rPr>
              <a:t>o</a:t>
            </a:r>
            <a:r>
              <a:rPr lang="en-US" altLang="zh-CN" sz="2000" b="1" spc="-44" dirty="0">
                <a:solidFill>
                  <a:srgbClr val="00AF4F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–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FE0000"/>
                </a:solidFill>
                <a:ea typeface="Calibri"/>
              </a:rPr>
              <a:t>grafi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</a:t>
            </a:r>
          </a:p>
          <a:p>
            <a:pPr indent="102869"/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5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kök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sesli</a:t>
            </a:r>
            <a:r>
              <a:rPr lang="en-US" altLang="zh-CN" sz="2000" spc="-5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harfle</a:t>
            </a:r>
            <a:r>
              <a:rPr lang="en-US" altLang="zh-CN" sz="2000" spc="-5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birleşir.</a:t>
            </a:r>
            <a:r>
              <a:rPr lang="en-US" altLang="zh-CN" sz="2000" spc="-6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(</a:t>
            </a:r>
            <a:r>
              <a:rPr lang="en-US" altLang="zh-CN" sz="2000" b="1" u="sng" dirty="0">
                <a:solidFill>
                  <a:srgbClr val="FE0000"/>
                </a:solidFill>
                <a:uFill>
                  <a:solidFill>
                    <a:srgbClr val="FE0000"/>
                  </a:solidFill>
                </a:uFill>
                <a:ea typeface="Calibri"/>
              </a:rPr>
              <a:t>Kardiy</a:t>
            </a:r>
            <a:r>
              <a:rPr lang="en-US" altLang="zh-CN" sz="2000" b="1" u="sng" dirty="0">
                <a:solidFill>
                  <a:srgbClr val="00AF4F"/>
                </a:solidFill>
                <a:uFill>
                  <a:solidFill>
                    <a:srgbClr val="00AF4F"/>
                  </a:solidFill>
                </a:uFill>
                <a:ea typeface="Calibri"/>
              </a:rPr>
              <a:t>o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‐</a:t>
            </a:r>
            <a:r>
              <a:rPr lang="en-US" altLang="zh-CN" sz="2000" dirty="0">
                <a:solidFill>
                  <a:srgbClr val="FE0000"/>
                </a:solidFill>
                <a:ea typeface="Calibri"/>
              </a:rPr>
              <a:t>gram</a:t>
            </a:r>
            <a:r>
              <a:rPr lang="en-US" altLang="zh-CN" sz="2000" dirty="0">
                <a:solidFill>
                  <a:srgbClr val="000000"/>
                </a:solidFill>
                <a:ea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4067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264696"/>
          </a:xfrm>
        </p:spPr>
        <p:txBody>
          <a:bodyPr>
            <a:normAutofit fontScale="62500" lnSpcReduction="20000"/>
          </a:bodyPr>
          <a:lstStyle/>
          <a:p>
            <a:r>
              <a:rPr lang="tr-TR" sz="3400" b="1" dirty="0"/>
              <a:t>Kaynaştırma </a:t>
            </a:r>
            <a:r>
              <a:rPr lang="tr-TR" sz="3400" b="1" dirty="0" smtClean="0"/>
              <a:t>ünlüsü, </a:t>
            </a:r>
            <a:r>
              <a:rPr lang="tr-TR" sz="3400" dirty="0"/>
              <a:t>Tıbbi terimler kendi alanlarına özel olan ve günlük hayatta kullanıldığında anlamanın  zor  olduğu  kelimelerdir.  Tıbbi  terimleri  öğrenmenin  en  temel  yolu  kelimeyi  köklerine ayırmaktır.  Kökle  birlikte  önek </a:t>
            </a:r>
            <a:r>
              <a:rPr lang="tr-TR" sz="3400" dirty="0" smtClean="0"/>
              <a:t>, sonek  </a:t>
            </a:r>
            <a:r>
              <a:rPr lang="tr-TR" sz="3400" dirty="0"/>
              <a:t>ve  kaynaştırma  ünlüsü  bir  kelimede  bulunması  gereken kısımlardır. Bu kısımlar üzerinden yeni sözcükler üretilebilir. Bu yapı Türkçede bile söz konusudur. </a:t>
            </a:r>
            <a:endParaRPr lang="tr-TR" sz="3400" dirty="0" smtClean="0"/>
          </a:p>
          <a:p>
            <a:endParaRPr lang="tr-TR" sz="3400" dirty="0" smtClean="0"/>
          </a:p>
          <a:p>
            <a:r>
              <a:rPr lang="tr-TR" sz="3400" dirty="0" smtClean="0"/>
              <a:t>Örnek</a:t>
            </a:r>
            <a:r>
              <a:rPr lang="tr-TR" sz="3400" dirty="0"/>
              <a:t>: kitap/kitaplık gibi, ayakkabı/ayakkabılık gibi. Bu iki kelime arasında anlam açısından çok büyük farklılıklar  söz  konusudur.  Birisinde  bir  eşyadan  diğerinde  ise  bu  eşyanın  saklandığı  bir  yerden bahsedilmektedir.</a:t>
            </a:r>
          </a:p>
          <a:p>
            <a:endParaRPr lang="tr-TR" sz="3400" dirty="0"/>
          </a:p>
          <a:p>
            <a:r>
              <a:rPr lang="tr-TR" sz="3400" dirty="0"/>
              <a:t>O halde   </a:t>
            </a:r>
            <a:r>
              <a:rPr lang="tr-TR" sz="3400" b="1" dirty="0"/>
              <a:t>kök</a:t>
            </a:r>
            <a:r>
              <a:rPr lang="tr-TR" sz="3400" dirty="0"/>
              <a:t> denilince bir kelimeden başka kelimelerin türetilebildiği, yalın haline verilen isim anlaşılmaktadır. </a:t>
            </a:r>
            <a:endParaRPr lang="tr-TR" sz="3400" dirty="0" smtClean="0"/>
          </a:p>
          <a:p>
            <a:r>
              <a:rPr lang="tr-TR" sz="3400" dirty="0" smtClean="0"/>
              <a:t>Kökün </a:t>
            </a:r>
            <a:r>
              <a:rPr lang="tr-TR" sz="3400" dirty="0"/>
              <a:t>önüne ilave olan eklere </a:t>
            </a:r>
            <a:r>
              <a:rPr lang="tr-TR" sz="3400" b="1" dirty="0"/>
              <a:t>önek</a:t>
            </a:r>
            <a:r>
              <a:rPr lang="tr-TR" sz="3400" dirty="0"/>
              <a:t>, sonuna ilave olan eklere ise </a:t>
            </a:r>
            <a:r>
              <a:rPr lang="tr-TR" sz="3400" b="1" dirty="0"/>
              <a:t>sonek</a:t>
            </a:r>
            <a:r>
              <a:rPr lang="tr-TR" sz="3400" dirty="0"/>
              <a:t> adı verilmektedir.</a:t>
            </a:r>
          </a:p>
          <a:p>
            <a:endParaRPr lang="tr-TR" sz="3400" dirty="0"/>
          </a:p>
          <a:p>
            <a:r>
              <a:rPr lang="tr-TR" sz="3400" b="1" dirty="0">
                <a:solidFill>
                  <a:srgbClr val="00B0F0"/>
                </a:solidFill>
              </a:rPr>
              <a:t>Önek:</a:t>
            </a:r>
            <a:r>
              <a:rPr lang="tr-TR" sz="3400" dirty="0"/>
              <a:t>  Genelde  tek  başına  kullanılmazlar  ve  köke  anlam  katmaya  yararlar.  Kelimenin  başında bulunurlar. Bir adet olurlar. Tanımlayıcı olarak görev alırlar. Örnek: </a:t>
            </a:r>
            <a:r>
              <a:rPr lang="tr-TR" sz="3400" dirty="0" err="1"/>
              <a:t>epi</a:t>
            </a:r>
            <a:r>
              <a:rPr lang="tr-TR" sz="3400" dirty="0"/>
              <a:t> :üzerinde anlamı taşıyan bir önektir. </a:t>
            </a:r>
            <a:r>
              <a:rPr lang="tr-TR" sz="3400" dirty="0" err="1"/>
              <a:t>Epicondyle</a:t>
            </a:r>
            <a:r>
              <a:rPr lang="tr-TR" sz="3400" dirty="0"/>
              <a:t> (kemiğin </a:t>
            </a:r>
            <a:r>
              <a:rPr lang="tr-TR" sz="3400" dirty="0" smtClean="0"/>
              <a:t>üzerinde) </a:t>
            </a:r>
            <a:r>
              <a:rPr lang="tr-TR" sz="3400" dirty="0" err="1"/>
              <a:t>epicard</a:t>
            </a:r>
            <a:r>
              <a:rPr lang="tr-TR" sz="3400" dirty="0"/>
              <a:t> (kalbin üzerinde</a:t>
            </a:r>
            <a:r>
              <a:rPr lang="tr-TR" sz="3400" dirty="0" smtClean="0"/>
              <a:t>) gibi  </a:t>
            </a:r>
            <a:r>
              <a:rPr lang="tr-TR" sz="3400" dirty="0"/>
              <a:t>ya da </a:t>
            </a:r>
            <a:r>
              <a:rPr lang="tr-TR" sz="3400" dirty="0" err="1" smtClean="0"/>
              <a:t>contra</a:t>
            </a:r>
            <a:r>
              <a:rPr lang="tr-TR" sz="3400" dirty="0" smtClean="0"/>
              <a:t>: zıt-karşı </a:t>
            </a:r>
            <a:r>
              <a:rPr lang="tr-TR" sz="3400" dirty="0"/>
              <a:t>anlamında bir </a:t>
            </a:r>
            <a:r>
              <a:rPr lang="tr-TR" sz="3400" dirty="0" smtClean="0"/>
              <a:t>önek </a:t>
            </a:r>
            <a:r>
              <a:rPr lang="tr-TR" sz="3400" dirty="0"/>
              <a:t>iken </a:t>
            </a:r>
            <a:r>
              <a:rPr lang="tr-TR" sz="3400" dirty="0" err="1"/>
              <a:t>contraception</a:t>
            </a:r>
            <a:r>
              <a:rPr lang="tr-TR" sz="3400" dirty="0"/>
              <a:t> (gebeliğe karşı, gebeliği önleyici anlamında kullanılmaktadır)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3443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372546"/>
          </a:xfrm>
        </p:spPr>
        <p:txBody>
          <a:bodyPr>
            <a:normAutofit fontScale="90000"/>
          </a:bodyPr>
          <a:lstStyle/>
          <a:p>
            <a:pPr algn="l"/>
            <a:r>
              <a:rPr lang="tr-TR" sz="2800" b="1" dirty="0">
                <a:solidFill>
                  <a:srgbClr val="FF0000"/>
                </a:solidFill>
              </a:rPr>
              <a:t>Tablo 2: </a:t>
            </a:r>
            <a:r>
              <a:rPr lang="tr-TR" sz="2800" b="1" dirty="0" smtClean="0">
                <a:solidFill>
                  <a:srgbClr val="FF0000"/>
                </a:solidFill>
              </a:rPr>
              <a:t>Çok Sık Kullanılan Öneklere Örnekler</a:t>
            </a:r>
            <a:endParaRPr lang="tr-T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10655"/>
              </p:ext>
            </p:extLst>
          </p:nvPr>
        </p:nvGraphicFramePr>
        <p:xfrm>
          <a:off x="18458" y="476672"/>
          <a:ext cx="8928993" cy="6276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16124"/>
                <a:gridCol w="2124236"/>
                <a:gridCol w="5688633"/>
              </a:tblGrid>
              <a:tr h="10555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Örnekl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er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0665">
                        <a:spcAft>
                          <a:spcPts val="0"/>
                        </a:spcAft>
                      </a:pP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97610"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Örne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kler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03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3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Yoklu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u,</a:t>
                      </a:r>
                      <a:r>
                        <a:rPr lang="en-US" sz="1800" spc="5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eksikli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reflexia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reflekslerin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al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ınamamas</a:t>
                      </a:r>
                      <a:r>
                        <a:rPr lang="en-US" sz="1800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 marR="340360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septic:</a:t>
                      </a:r>
                      <a:r>
                        <a:rPr lang="en-US" sz="18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patojen</a:t>
                      </a:r>
                      <a:r>
                        <a:rPr lang="en-US" sz="18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mikroorganizmaların</a:t>
                      </a:r>
                      <a:r>
                        <a:rPr lang="en-US" sz="1800" spc="-4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bulunmadığı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splenia:dala</a:t>
                      </a:r>
                      <a:r>
                        <a:rPr lang="en-US" sz="1800" spc="-2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en-US" sz="1800" spc="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bulunmamas</a:t>
                      </a:r>
                      <a:r>
                        <a:rPr lang="en-US" sz="1800" spc="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2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na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 algn="l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561975" algn="l"/>
                          <a:tab pos="892175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Yukarı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8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geri</a:t>
                      </a:r>
                      <a:r>
                        <a:rPr lang="tr-TR" sz="180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800" spc="-1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yeniden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0325" algn="l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ekrar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7513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Ana</a:t>
                      </a:r>
                      <a:r>
                        <a:rPr lang="en-US" sz="1800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biotic</a:t>
                      </a:r>
                      <a:r>
                        <a:rPr lang="en-US" sz="1800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spc="-1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canland</a:t>
                      </a:r>
                      <a:r>
                        <a:rPr lang="en-US" sz="1800" spc="3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rı</a:t>
                      </a:r>
                      <a:r>
                        <a:rPr lang="en-US" sz="1800" spc="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8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3500" marR="17513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Ana</a:t>
                      </a:r>
                      <a:r>
                        <a:rPr lang="en-US" sz="18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static</a:t>
                      </a:r>
                      <a:r>
                        <a:rPr lang="en-US" sz="18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tr-TR" sz="1800" spc="1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iyileş</a:t>
                      </a:r>
                      <a:r>
                        <a:rPr lang="en-US" sz="18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tirici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Ana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genesis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tırnakta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olduğu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gibi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dokunun</a:t>
                      </a:r>
                      <a:r>
                        <a:rPr lang="en-US" sz="18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yenilenmesi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1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-,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6675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zıt,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ters</a:t>
                      </a:r>
                      <a:r>
                        <a:rPr lang="en-US" sz="18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yön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3633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Anti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anemic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kansızlığa</a:t>
                      </a:r>
                      <a:r>
                        <a:rPr lang="en-US" sz="1800" spc="-4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8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3500" marR="13633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ibacterial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spc="-4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bakterilere</a:t>
                      </a:r>
                      <a:r>
                        <a:rPr lang="en-US" sz="1800" spc="-5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8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3500" marR="13633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Anti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diabetic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diabete</a:t>
                      </a:r>
                      <a:r>
                        <a:rPr lang="en-US" sz="1800" spc="-5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8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9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önceki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70710" algn="l"/>
                        </a:tabLs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Ante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roseptal:septumun</a:t>
                      </a:r>
                      <a:r>
                        <a:rPr lang="en-US" sz="1800" spc="5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önünde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Ante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orbital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göz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çukurunun</a:t>
                      </a:r>
                      <a:r>
                        <a:rPr lang="en-US" sz="1800" spc="-8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önünde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2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rady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Yava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,seyrek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Brady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arrhytmia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kalbin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atım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hızının</a:t>
                      </a:r>
                      <a:r>
                        <a:rPr lang="en-US" sz="1800" spc="-6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yavaşlaması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Brady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acusia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işitmenin</a:t>
                      </a:r>
                      <a:r>
                        <a:rPr lang="en-US" sz="18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azalması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Brady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cinesia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haraketlerin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anormal</a:t>
                      </a:r>
                      <a:r>
                        <a:rPr lang="en-US" sz="18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yavaşlaması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38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cir</a:t>
                      </a:r>
                      <a:r>
                        <a:rPr lang="en-US" sz="1800" b="1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cum</a:t>
                      </a:r>
                      <a:r>
                        <a:rPr lang="en-US" sz="1800" b="1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Çepe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çevre,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0325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çev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resinde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4450"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Circum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corneal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tr-TR" sz="1800" spc="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kornea</a:t>
                      </a:r>
                      <a:r>
                        <a:rPr lang="en-US" sz="1800" spc="65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çevresinde</a:t>
                      </a:r>
                      <a:r>
                        <a:rPr lang="en-US" sz="1800" spc="5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800" spc="55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3500" marR="44450"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Circum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oral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tr-TR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ağız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çevresinde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1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Con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tra-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şı,</a:t>
                      </a:r>
                      <a:r>
                        <a:rPr lang="en-US" sz="180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z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ıt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Contra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ception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gebeliğe</a:t>
                      </a:r>
                      <a:r>
                        <a:rPr lang="en-US" sz="18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 marR="45085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Contr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aindication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kontrendikasyon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):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istenilen</a:t>
                      </a:r>
                      <a:r>
                        <a:rPr lang="en-US" sz="1800" spc="1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tedaviye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karşı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olma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engel</a:t>
                      </a:r>
                      <a:r>
                        <a:rPr lang="en-US" sz="18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bulunması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3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8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e-,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6675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de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s-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466090" algn="l"/>
                          <a:tab pos="954405" algn="l"/>
                        </a:tabLst>
                      </a:pP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Yok</a:t>
                      </a:r>
                      <a:r>
                        <a:rPr lang="en-US" sz="18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8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olma</a:t>
                      </a:r>
                      <a:r>
                        <a:rPr lang="en-US" sz="18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tr-TR" sz="180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8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yitirme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kaybet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De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aktivasyon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aktivasyonun</a:t>
                      </a:r>
                      <a:r>
                        <a:rPr lang="en-US" sz="18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azalması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De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bride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ölü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dokunun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uzaklaştırılması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yok</a:t>
                      </a:r>
                      <a:r>
                        <a:rPr lang="en-US" sz="18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edilmesi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380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864211"/>
              </p:ext>
            </p:extLst>
          </p:nvPr>
        </p:nvGraphicFramePr>
        <p:xfrm>
          <a:off x="107504" y="188640"/>
          <a:ext cx="8928992" cy="63398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64096"/>
                <a:gridCol w="1512168"/>
                <a:gridCol w="6552728"/>
              </a:tblGrid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</a:t>
                      </a: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ys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Zorlu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kusurlu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bozuk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3467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Dys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control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kişinin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haraketlerini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kontrol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edememsi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3467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Dys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function: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organın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fonksiyonunun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bozulması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34671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Dys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metabolism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bozuk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metabolizma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İçteki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Endo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cellular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hücre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Endo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crine: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salgı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yapan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Endo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urethal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uretra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198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xtra-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xtro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Dışında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haricinde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10204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Extra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cerebral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beyin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0204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Extra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cellüler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hücre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0204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Extra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buccal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yanak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0204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Extra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genital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üreme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organları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dışında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epi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96290" algn="l"/>
                        </a:tabLs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Üzerinde,</a:t>
                      </a:r>
                      <a:r>
                        <a:rPr lang="en-US" sz="16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yak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nında,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tak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iben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Epi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dermis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dermisin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üzeri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Epi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fascial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faysa</a:t>
                      </a:r>
                      <a:r>
                        <a:rPr lang="en-US" sz="1600" spc="-8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üzerinde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156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Epi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dural: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duranın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üzerinde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hem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tek</a:t>
                      </a:r>
                      <a:r>
                        <a:rPr lang="en-US" sz="1600" spc="-6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taraflı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Hemi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anopsia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görme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alanının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yarısını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kaplayan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körlük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444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Hemi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atrophy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vücudun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veya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herhangi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organın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yarısında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görülen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atrofi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Hemi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facial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yüzün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ile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ilgili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yper-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şırı,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3836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Hyper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acid: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asiditesi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13836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Hyper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activite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aşırı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haraketlilik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Hyper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cholesterimia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kolesterol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fazlalılığı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74015" algn="l"/>
                          <a:tab pos="835025" algn="l"/>
                        </a:tabLs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Alt,</a:t>
                      </a:r>
                      <a:r>
                        <a:rPr lang="en-US" sz="16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aşağı,</a:t>
                      </a:r>
                      <a:r>
                        <a:rPr lang="en-US" sz="16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azalması,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yetersizle</a:t>
                      </a:r>
                      <a:r>
                        <a:rPr lang="en-US" sz="16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me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si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5632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cholesterimia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kolesterol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azlığı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5632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calcemia: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kan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kalsiyum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seviyesinin</a:t>
                      </a:r>
                      <a:r>
                        <a:rPr lang="en-US" sz="1600" spc="-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azlığı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457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Hypo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peristalsis:</a:t>
                      </a:r>
                      <a:r>
                        <a:rPr lang="en-US" sz="1600" spc="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mide</a:t>
                      </a:r>
                      <a:r>
                        <a:rPr lang="en-US" sz="1600" spc="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bağırsak</a:t>
                      </a:r>
                      <a:r>
                        <a:rPr lang="en-US" sz="1600" spc="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peristaltik</a:t>
                      </a:r>
                      <a:r>
                        <a:rPr lang="en-US" sz="1600" spc="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haraketlerinin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azalmas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nfra-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Altı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nda,</a:t>
                      </a:r>
                      <a:r>
                        <a:rPr lang="en-US" sz="1600" spc="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ağıs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11410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İnfra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umblical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göbeğin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altında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1410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İnfra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orbital: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göz</a:t>
                      </a:r>
                      <a:r>
                        <a:rPr lang="en-US" sz="1600" spc="-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çukurunun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altında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1410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İnfra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costal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kaburgaların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altında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551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993883"/>
              </p:ext>
            </p:extLst>
          </p:nvPr>
        </p:nvGraphicFramePr>
        <p:xfrm>
          <a:off x="179512" y="260650"/>
          <a:ext cx="8784976" cy="654538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88495"/>
                <a:gridCol w="2046015"/>
                <a:gridCol w="5850466"/>
              </a:tblGrid>
              <a:tr h="83591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nter-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Ortas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arası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12623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İnter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costal: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kaburgalar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arasında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4135" marR="12623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İnter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cellular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hücreler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arasında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2623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İnter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gluteal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iki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kalça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arasında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91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ntra-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İçinde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içerisinde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1356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gastric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mide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356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intestinal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bağırsak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1356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İntra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dermal: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deri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içerisinde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91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euk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-,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euko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eyaz</a:t>
                      </a:r>
                      <a:r>
                        <a:rPr lang="en-US" sz="16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Löko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sit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Leuk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emia: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lösemi,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kan</a:t>
                      </a:r>
                      <a:r>
                        <a:rPr lang="en-US" sz="1600" spc="-7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kanseri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7283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Leuko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blast: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olgunlaşmamış</a:t>
                      </a:r>
                      <a:r>
                        <a:rPr lang="en-US" sz="1600" spc="-5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lökosit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7283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Leuko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penia:</a:t>
                      </a:r>
                      <a:r>
                        <a:rPr lang="en-US" sz="1600" spc="-2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lökosit</a:t>
                      </a:r>
                      <a:r>
                        <a:rPr lang="en-US" sz="1600" spc="-3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sayısının</a:t>
                      </a:r>
                      <a:r>
                        <a:rPr lang="en-US" sz="1600" spc="-3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spc="-3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azalması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91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acro-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2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Bü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yük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4800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Macro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labia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dudakların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büyük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4800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Macro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somia: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vücudun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iri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4135" marR="4800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Macro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mastia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memelerin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iri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91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icro-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Kü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çük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6324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Micro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cephalic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başın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ufak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4135" marR="6324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Micro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cardia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kalbin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ufak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4135" marR="6324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Micro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brachia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doğuştan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kolların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kısa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olması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698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ulti-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 marR="368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Pek</a:t>
                      </a:r>
                      <a:r>
                        <a:rPr lang="en-US" sz="1600" spc="3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fazla,</a:t>
                      </a:r>
                      <a:r>
                        <a:rPr lang="en-US" sz="1600" spc="4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spc="3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birden</a:t>
                      </a:r>
                      <a:r>
                        <a:rPr lang="en-US" sz="1600" spc="1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Multi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factorial: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birçok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faktörün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etkisiyle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oluşmuş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Multi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glandular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birkaç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bezle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ilgili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438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Multi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infection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birkaç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patojen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mikroorganizmanın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birlikte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yapt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ğı</a:t>
                      </a:r>
                      <a:r>
                        <a:rPr lang="en-US" sz="1600" spc="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enfeksiyon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27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Ne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eni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441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Neo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gala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doğumdan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sonraki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süt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kolostrum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4135" marR="44196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Neo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morphism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evrim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sırasında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yeni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form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gelişimi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27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peri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b="1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Çevresinde,</a:t>
                      </a:r>
                      <a:r>
                        <a:rPr lang="en-US" sz="1600" spc="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etrafı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2179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Peri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anal: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anüs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çevresinde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12179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Peri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hepatic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karaciğer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çevresinde</a:t>
                      </a:r>
                      <a:endParaRPr lang="tr-TR" sz="16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21793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Peri</a:t>
                      </a:r>
                      <a:r>
                        <a:rPr lang="pt-BR" sz="16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vascular: damar çevresinde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092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638525"/>
              </p:ext>
            </p:extLst>
          </p:nvPr>
        </p:nvGraphicFramePr>
        <p:xfrm>
          <a:off x="107504" y="105883"/>
          <a:ext cx="8928991" cy="67337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1012"/>
                <a:gridCol w="2327380"/>
                <a:gridCol w="5400599"/>
              </a:tblGrid>
              <a:tr h="732884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ly-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sayıda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5085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Poly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adenitis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sayıda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lenf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düğümünün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aynı</a:t>
                      </a:r>
                      <a:r>
                        <a:rPr lang="en-US" sz="1600" spc="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iltihaplanmas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Poly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cystic: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yapısında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sayıda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kist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bulunan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629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 marR="3683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Sonunda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</a:t>
                      </a:r>
                      <a:r>
                        <a:rPr lang="en-US" sz="1600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79195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Post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abortal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düşük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sonrası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179195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Post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esophageal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özefagus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179195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Post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febrile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ateşten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sonra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179195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Post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ağız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Pos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tvital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ölür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ölmez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ölümden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hemen</a:t>
                      </a:r>
                      <a:r>
                        <a:rPr lang="en-US" sz="1600" spc="-8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sonra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377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rae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-,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önleyici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8623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renal: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böbrek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önü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586230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Pre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pubertal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buluğ</a:t>
                      </a:r>
                      <a:r>
                        <a:rPr lang="en-US" sz="1600" spc="-6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öncesi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1586230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Prae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önde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gelen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7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rim-,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rimi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Birinci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Prim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ary: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asıl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birinci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Primi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gravida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ilk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defa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gebe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kalan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kadın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39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  <a:tabLst>
                          <a:tab pos="542290" algn="l"/>
                          <a:tab pos="1132205" algn="l"/>
                        </a:tabLs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Önce,</a:t>
                      </a:r>
                      <a:r>
                        <a:rPr lang="en-US" sz="16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önünde,</a:t>
                      </a:r>
                      <a:r>
                        <a:rPr lang="en-US" sz="160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6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öne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ru</a:t>
                      </a:r>
                      <a:r>
                        <a:rPr lang="en-US" sz="1600" spc="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ilerleyen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lapsus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kayma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sarkma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97155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hormone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hormon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öncü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maddesi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phylaxis: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profilaksi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hastalığı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önleme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2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pseu</a:t>
                      </a:r>
                      <a:r>
                        <a:rPr lang="en-US" sz="1600" b="1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Yalancı,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taklit,</a:t>
                      </a:r>
                      <a:r>
                        <a:rPr lang="en-US" sz="1600" spc="-6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sahte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Pseudo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arthrosis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yalancı</a:t>
                      </a:r>
                      <a:r>
                        <a:rPr lang="en-US" sz="1600" spc="-8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eklem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25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qua</a:t>
                      </a:r>
                      <a:r>
                        <a:rPr lang="en-US" sz="1600" b="1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dri</a:t>
                      </a:r>
                      <a:r>
                        <a:rPr lang="en-US" sz="1600" b="1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Dörtlü,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dördüncü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6990" indent="-635">
                        <a:spcAft>
                          <a:spcPts val="0"/>
                        </a:spcAft>
                      </a:pPr>
                      <a:r>
                        <a:rPr lang="en-US" sz="16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Quadri</a:t>
                      </a:r>
                      <a:r>
                        <a:rPr lang="en-US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plegic:</a:t>
                      </a:r>
                      <a:r>
                        <a:rPr lang="en-US" sz="1600" spc="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2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</a:t>
                      </a:r>
                      <a:r>
                        <a:rPr lang="en-US" sz="1600" spc="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ekstremitesi</a:t>
                      </a:r>
                      <a:r>
                        <a:rPr lang="en-US" sz="1600" spc="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600" spc="2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kol</a:t>
                      </a:r>
                      <a:r>
                        <a:rPr lang="en-US" sz="1600" spc="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2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600" spc="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bacaklar</a:t>
                      </a:r>
                      <a:r>
                        <a:rPr lang="en-US" sz="16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)</a:t>
                      </a:r>
                      <a:r>
                        <a:rPr lang="en-US" sz="1600" spc="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Quadri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para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daha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önce</a:t>
                      </a:r>
                      <a:r>
                        <a:rPr lang="en-US" sz="1600" spc="-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doğum</a:t>
                      </a:r>
                      <a:r>
                        <a:rPr lang="en-US" sz="1600" spc="-1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yapmış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kadın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377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 marR="640080">
                        <a:spcAft>
                          <a:spcPts val="0"/>
                        </a:spcAft>
                      </a:pPr>
                      <a:r>
                        <a:rPr lang="en-US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Geriye</a:t>
                      </a:r>
                      <a:r>
                        <a:rPr lang="en-US" sz="1600" spc="-12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do</a:t>
                      </a:r>
                      <a:r>
                        <a:rPr lang="en-US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600" spc="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ru</a:t>
                      </a:r>
                      <a:r>
                        <a:rPr lang="en-US" sz="16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Yen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iden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98996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absorption: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geri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toplama</a:t>
                      </a:r>
                      <a:endParaRPr lang="tr-TR" sz="16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 marR="4445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lapse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iyileşme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dönemini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takiben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hastalık</a:t>
                      </a:r>
                      <a:r>
                        <a:rPr lang="en-US" sz="1600" spc="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belirtilerinin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yeniden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ortaya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çıkması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71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etro-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</a:t>
                      </a:r>
                      <a:r>
                        <a:rPr lang="en-US" sz="1600" spc="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nda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Retro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cervical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serviks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arkasında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 marR="231775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Retro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sternal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sternum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arkasında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bulunan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252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sem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5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600" spc="-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Semi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coma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koma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tr-TR" sz="1600" dirty="0" smtClean="0">
                        <a:effectLst/>
                        <a:latin typeface="Times New Roman"/>
                        <a:ea typeface="Arial"/>
                        <a:cs typeface="Times New Roman"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Semi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circle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yarım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ay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şeklinde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65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uper-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 marR="468630">
                        <a:spcAft>
                          <a:spcPts val="0"/>
                        </a:spcAft>
                      </a:pPr>
                      <a:r>
                        <a:rPr lang="en-US" sz="1600" spc="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600" spc="-10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5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fazla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363345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Super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nutrition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aşırı</a:t>
                      </a:r>
                      <a:r>
                        <a:rPr lang="en-US" sz="1600" spc="-5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beslenme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746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834538"/>
              </p:ext>
            </p:extLst>
          </p:nvPr>
        </p:nvGraphicFramePr>
        <p:xfrm>
          <a:off x="251520" y="1052736"/>
          <a:ext cx="8640959" cy="2733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62270"/>
                <a:gridCol w="2297156"/>
                <a:gridCol w="5181533"/>
              </a:tblGrid>
              <a:tr h="448873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upra-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Yukar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ıs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ında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üstünde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416560" indent="-635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Supra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lumbar</a:t>
                      </a:r>
                      <a:r>
                        <a:rPr lang="en-US" sz="1600" spc="-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bel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bölgesinin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yukarısına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yerleşen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Supra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ocular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gözün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yukarısına</a:t>
                      </a:r>
                      <a:r>
                        <a:rPr lang="en-US" sz="1600" spc="-4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yerleşmiş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Supra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umbilical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göbeğin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üstüne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yerleşmiş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578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achy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ızlı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1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çabuk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1003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Tachy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cardic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hızlı</a:t>
                      </a:r>
                      <a:r>
                        <a:rPr lang="en-US" sz="1600" spc="-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kalp</a:t>
                      </a:r>
                      <a:r>
                        <a:rPr lang="en-US" sz="1600" spc="-3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atışı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Tachypnea: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hızlı</a:t>
                      </a:r>
                      <a:r>
                        <a:rPr lang="en-US" sz="1600" spc="-7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solunum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2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etra-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dörtlü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Tetra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cuspid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kapakçıklı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3500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Tetra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logy: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dört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belirtinin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olduğu</a:t>
                      </a:r>
                      <a:r>
                        <a:rPr lang="en-US" sz="1600" spc="-7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hastalık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46">
                <a:tc>
                  <a:txBody>
                    <a:bodyPr/>
                    <a:lstStyle/>
                    <a:p>
                      <a:pPr marL="98425">
                        <a:spcAft>
                          <a:spcPts val="0"/>
                        </a:spcAft>
                      </a:pP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tra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6675"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rans-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Aracılığı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yla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dirty="0">
                          <a:effectLst/>
                          <a:latin typeface="Times New Roman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içinden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geçere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</a:t>
                      </a:r>
                      <a:r>
                        <a:rPr lang="en-US" sz="1600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4930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scutaneous: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deri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içinden</a:t>
                      </a:r>
                      <a:r>
                        <a:rPr lang="en-US" sz="1600" spc="-2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600" spc="-2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deri</a:t>
                      </a:r>
                      <a:r>
                        <a:rPr lang="en-US" sz="1600" spc="-3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yoluyla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Trans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ection: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enlemesine</a:t>
                      </a:r>
                      <a:r>
                        <a:rPr lang="en-US" sz="1600" spc="-65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kesit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66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i-</a:t>
                      </a:r>
                      <a:endParaRPr lang="tr-TR" sz="16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>
                        <a:spcAft>
                          <a:spcPts val="0"/>
                        </a:spcAft>
                      </a:pP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Üç</a:t>
                      </a:r>
                      <a:r>
                        <a:rPr lang="en-US" sz="1600" spc="1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anlam</a:t>
                      </a:r>
                      <a:r>
                        <a:rPr lang="en-US" sz="16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ında</a:t>
                      </a:r>
                      <a:endParaRPr lang="tr-TR" sz="16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644015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mester: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üç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aylık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süre</a:t>
                      </a:r>
                      <a:r>
                        <a:rPr lang="en-US" sz="16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Trigastric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üç</a:t>
                      </a:r>
                      <a:r>
                        <a:rPr lang="en-US" sz="1600" spc="-4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karna</a:t>
                      </a:r>
                      <a:r>
                        <a:rPr lang="en-US" sz="1600" spc="-5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sahip</a:t>
                      </a:r>
                      <a:endParaRPr lang="tr-TR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986778"/>
              </p:ext>
            </p:extLst>
          </p:nvPr>
        </p:nvGraphicFramePr>
        <p:xfrm>
          <a:off x="251520" y="3789040"/>
          <a:ext cx="8640960" cy="134404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52128"/>
                <a:gridCol w="2304256"/>
                <a:gridCol w="5184576"/>
              </a:tblGrid>
              <a:tr h="493395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2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600" b="1" spc="-1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ni</a:t>
                      </a:r>
                      <a:r>
                        <a:rPr lang="en-US" sz="1600" b="1" spc="-1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-</a:t>
                      </a:r>
                      <a:endParaRPr lang="tr-TR" sz="1600" b="1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en-US" sz="1600" spc="-2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Tek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74165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Unilobar: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1600" spc="-5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loblu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Uninuclear: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1600" spc="-5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hücreli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Uniarticular:</a:t>
                      </a:r>
                      <a:r>
                        <a:rPr lang="en-US" sz="1600" spc="-4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1600" spc="-45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ekleme</a:t>
                      </a:r>
                      <a:r>
                        <a:rPr lang="en-US" sz="1600" spc="-45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ait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090"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600" b="1" spc="-2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Xe</a:t>
                      </a:r>
                      <a:r>
                        <a:rPr lang="en-US" sz="1600" b="1" spc="-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16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-</a:t>
                      </a:r>
                      <a:endParaRPr lang="tr-TR" sz="1600" b="1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yabanc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572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Xenograft:</a:t>
                      </a:r>
                      <a:r>
                        <a:rPr lang="en-US" sz="1600" spc="65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farklı</a:t>
                      </a:r>
                      <a:r>
                        <a:rPr lang="en-US" sz="1600" spc="65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türlerdeki</a:t>
                      </a:r>
                      <a:r>
                        <a:rPr lang="en-US" sz="1600" spc="7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canlılar</a:t>
                      </a:r>
                      <a:r>
                        <a:rPr lang="en-US" sz="1600" spc="65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arasında</a:t>
                      </a:r>
                      <a:r>
                        <a:rPr lang="en-US" sz="1600" spc="7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doku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nakli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  <a:p>
                      <a:pPr marL="63500"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Xenophia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yabancılardan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aşırı</a:t>
                      </a:r>
                      <a:r>
                        <a:rPr lang="en-US" sz="1600" spc="-75" dirty="0"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korkma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073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400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B0F0"/>
                </a:solidFill>
              </a:rPr>
              <a:t>Sonek:</a:t>
            </a:r>
            <a:r>
              <a:rPr lang="tr-TR" dirty="0" smtClean="0"/>
              <a:t> </a:t>
            </a:r>
            <a:r>
              <a:rPr lang="tr-TR" dirty="0"/>
              <a:t>terimlerin sonuna eklenir. Sözcüklerin tipini belirlemekte önemli rol </a:t>
            </a:r>
            <a:r>
              <a:rPr lang="tr-TR" dirty="0" smtClean="0"/>
              <a:t>alırlar ve </a:t>
            </a:r>
            <a:r>
              <a:rPr lang="tr-TR" dirty="0"/>
              <a:t>sözcüklerin “kullanım amacını” </a:t>
            </a:r>
            <a:r>
              <a:rPr lang="tr-TR" dirty="0" smtClean="0"/>
              <a:t>belirtir.</a:t>
            </a:r>
          </a:p>
          <a:p>
            <a:r>
              <a:rPr lang="tr-TR" dirty="0" smtClean="0"/>
              <a:t>Terimlerde </a:t>
            </a:r>
            <a:r>
              <a:rPr lang="tr-TR" dirty="0"/>
              <a:t>bir adet </a:t>
            </a:r>
            <a:r>
              <a:rPr lang="tr-TR" dirty="0" smtClean="0"/>
              <a:t>sonek </a:t>
            </a:r>
            <a:r>
              <a:rPr lang="tr-TR" dirty="0"/>
              <a:t>bulunur. </a:t>
            </a:r>
            <a:endParaRPr lang="tr-TR" dirty="0" smtClean="0"/>
          </a:p>
          <a:p>
            <a:r>
              <a:rPr lang="tr-TR" dirty="0" smtClean="0"/>
              <a:t>Kökenleri </a:t>
            </a:r>
            <a:r>
              <a:rPr lang="tr-TR" dirty="0"/>
              <a:t>de </a:t>
            </a:r>
            <a:r>
              <a:rPr lang="tr-TR" dirty="0" smtClean="0"/>
              <a:t>öneklerde </a:t>
            </a:r>
            <a:r>
              <a:rPr lang="tr-TR" dirty="0"/>
              <a:t>olduğu gibi Grekçe  ya  da  Latince  </a:t>
            </a:r>
            <a:r>
              <a:rPr lang="tr-TR" dirty="0" smtClean="0"/>
              <a:t>kökenlidir.</a:t>
            </a:r>
          </a:p>
          <a:p>
            <a:r>
              <a:rPr lang="tr-TR" dirty="0" smtClean="0"/>
              <a:t>Örnek  </a:t>
            </a:r>
            <a:r>
              <a:rPr lang="tr-TR" dirty="0"/>
              <a:t>verecek  olursak  </a:t>
            </a:r>
            <a:r>
              <a:rPr lang="tr-TR" dirty="0" err="1"/>
              <a:t>diabetes</a:t>
            </a:r>
            <a:r>
              <a:rPr lang="tr-TR" dirty="0"/>
              <a:t>  kelimesinde  es  son  eki  hastalık, semptom anlamına gelmektedir ve bu da şeker hastalığı anlamındadır.</a:t>
            </a:r>
          </a:p>
        </p:txBody>
      </p:sp>
    </p:spTree>
    <p:extLst>
      <p:ext uri="{BB962C8B-B14F-4D97-AF65-F5344CB8AC3E}">
        <p14:creationId xmlns:p14="http://schemas.microsoft.com/office/powerpoint/2010/main" val="2724012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29105"/>
              </p:ext>
            </p:extLst>
          </p:nvPr>
        </p:nvGraphicFramePr>
        <p:xfrm>
          <a:off x="251520" y="476672"/>
          <a:ext cx="8568952" cy="59968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4682"/>
                <a:gridCol w="2769794"/>
                <a:gridCol w="4284476"/>
              </a:tblGrid>
              <a:tr h="258572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So</a:t>
                      </a:r>
                      <a:r>
                        <a:rPr lang="en-US" sz="17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nek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Kullan</a:t>
                      </a:r>
                      <a:r>
                        <a:rPr lang="en-US" sz="17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700" b="1" spc="1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b="1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amac</a:t>
                      </a:r>
                      <a:r>
                        <a:rPr lang="en-US" sz="17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Anlamı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398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7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7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lgia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Ağrı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ilgili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durum</a:t>
                      </a:r>
                      <a:r>
                        <a:rPr lang="en-US" sz="17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belirtir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Cephalalgia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baş</a:t>
                      </a:r>
                      <a:r>
                        <a:rPr lang="en-US" sz="17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ağrısı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Gastroenteroalgia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mide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bağırsakla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ilgili</a:t>
                      </a:r>
                      <a:r>
                        <a:rPr lang="en-US" sz="1700" spc="-8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ağrı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48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-as</a:t>
                      </a:r>
                      <a:r>
                        <a:rPr lang="en-US" sz="17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is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53415" algn="l"/>
                          <a:tab pos="1059815" algn="l"/>
                        </a:tabLst>
                      </a:pPr>
                      <a:r>
                        <a:rPr lang="en-US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Paraziter</a:t>
                      </a:r>
                      <a:r>
                        <a:rPr lang="tr-TR" sz="17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in</a:t>
                      </a:r>
                      <a:r>
                        <a:rPr lang="en-US" sz="17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7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bula</a:t>
                      </a:r>
                      <a:r>
                        <a:rPr lang="en-US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tr-TR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ması</a:t>
                      </a:r>
                      <a:r>
                        <a:rPr lang="tr-TR" sz="170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</a:t>
                      </a:r>
                      <a:r>
                        <a:rPr lang="tr-TR" sz="17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da</a:t>
                      </a:r>
                      <a:r>
                        <a:rPr lang="tr-TR" sz="170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700" spc="-1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baz</a:t>
                      </a:r>
                      <a:r>
                        <a:rPr lang="en-US" sz="1700" spc="-1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tr-TR" sz="1700" spc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benze</a:t>
                      </a:r>
                      <a:r>
                        <a:rPr lang="en-US" sz="1700" spc="-1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şm</a:t>
                      </a:r>
                      <a:r>
                        <a:rPr lang="en-US" sz="1700" spc="-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eler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835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Giardiasis:</a:t>
                      </a:r>
                      <a:r>
                        <a:rPr lang="en-US" sz="1700" spc="-2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giardia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adlı</a:t>
                      </a:r>
                      <a:r>
                        <a:rPr lang="en-US" sz="1700" spc="-2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enfeksiyonun</a:t>
                      </a:r>
                      <a:r>
                        <a:rPr lang="en-US" sz="1700" spc="-3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bulaşması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Urolithiasis: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boşaltım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sisteminde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taş</a:t>
                      </a:r>
                      <a:r>
                        <a:rPr lang="en-US" sz="17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oluşumu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72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-br</a:t>
                      </a:r>
                      <a:r>
                        <a:rPr lang="en-US" sz="17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um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Benzerlik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ifade</a:t>
                      </a:r>
                      <a:r>
                        <a:rPr lang="en-US" sz="1700" spc="-6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eder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Cerebrum:</a:t>
                      </a:r>
                      <a:r>
                        <a:rPr lang="en-US" sz="170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beyin,</a:t>
                      </a:r>
                      <a:r>
                        <a:rPr lang="en-US" sz="170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balmumu</a:t>
                      </a:r>
                      <a:r>
                        <a:rPr lang="en-US" sz="1700" spc="-75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gibi</a:t>
                      </a:r>
                      <a:endParaRPr lang="tr-TR" sz="17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48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700" b="1" spc="-25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ia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7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ria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Kapsam</a:t>
                      </a:r>
                      <a:r>
                        <a:rPr lang="en-US" sz="17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spc="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yayg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nl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ık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231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Bulimia:</a:t>
                      </a:r>
                      <a:r>
                        <a:rPr lang="en-US" sz="1700" spc="-3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aşırı</a:t>
                      </a:r>
                      <a:r>
                        <a:rPr lang="en-US" sz="1700" spc="-3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yemek</a:t>
                      </a:r>
                      <a:r>
                        <a:rPr lang="en-US" sz="1700" spc="-4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yeme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7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3500" marR="1231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700" spc="-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nsomnia</a:t>
                      </a:r>
                      <a:r>
                        <a:rPr lang="en-US" sz="17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spc="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uykusuzluk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48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-in</a:t>
                      </a:r>
                      <a:r>
                        <a:rPr lang="en-US" sz="17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um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342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spc="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700" spc="2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laç</a:t>
                      </a:r>
                      <a:r>
                        <a:rPr lang="en-US" sz="1700" spc="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spc="3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</a:t>
                      </a:r>
                      <a:r>
                        <a:rPr lang="en-US" sz="1700" spc="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spc="3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da</a:t>
                      </a:r>
                      <a:r>
                        <a:rPr lang="en-US" sz="1700" spc="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spc="3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kimyasal</a:t>
                      </a:r>
                      <a:r>
                        <a:rPr lang="en-US" sz="1700" spc="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spc="4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madde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isimlendirme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619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spc="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Morphinum</a:t>
                      </a:r>
                      <a:r>
                        <a:rPr lang="en-US" sz="1700" spc="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spc="-9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morfin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Vitaminum</a:t>
                      </a:r>
                      <a:r>
                        <a:rPr lang="en-US" sz="17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spc="-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vitamin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42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ist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336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Tıbbın</a:t>
                      </a:r>
                      <a:r>
                        <a:rPr lang="en-US" sz="1700" spc="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herhangi</a:t>
                      </a:r>
                      <a:r>
                        <a:rPr lang="en-US" sz="1700" spc="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700" spc="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alanında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uzman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olan</a:t>
                      </a:r>
                      <a:r>
                        <a:rPr lang="en-US" sz="17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kişi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04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Pediatr-ist</a:t>
                      </a:r>
                      <a:r>
                        <a:rPr lang="en-US" sz="1700" spc="-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spc="-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çocuk</a:t>
                      </a:r>
                      <a:r>
                        <a:rPr lang="en-US" sz="1700" spc="-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sağlığı</a:t>
                      </a:r>
                      <a:r>
                        <a:rPr lang="en-US" sz="1700" spc="-1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700" spc="-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hastalıkları</a:t>
                      </a:r>
                      <a:r>
                        <a:rPr lang="en-US" sz="1700" spc="-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uzmanı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Psikiyatr-ist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ruh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sağlığı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ve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hastalıkları</a:t>
                      </a:r>
                      <a:r>
                        <a:rPr lang="en-US" sz="17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uzmanı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733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-it</a:t>
                      </a:r>
                      <a:r>
                        <a:rPr lang="en-US" sz="17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is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79780" algn="l"/>
                        </a:tabLs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ltihap</a:t>
                      </a:r>
                      <a:r>
                        <a:rPr lang="en-US" sz="17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tan</a:t>
                      </a:r>
                      <a:r>
                        <a:rPr lang="en-US" sz="17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mlanmas</a:t>
                      </a:r>
                      <a:r>
                        <a:rPr lang="en-US" sz="1700" spc="-2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nda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 algn="l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kullan</a:t>
                      </a:r>
                      <a:r>
                        <a:rPr lang="en-US" sz="1700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594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Meningitis:</a:t>
                      </a:r>
                      <a:r>
                        <a:rPr lang="en-US" sz="1700" spc="-2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menenjit</a:t>
                      </a:r>
                      <a:r>
                        <a:rPr lang="en-US" sz="1700" spc="-2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(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beyin</a:t>
                      </a:r>
                      <a:r>
                        <a:rPr lang="en-US" sz="1700" spc="-2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zarı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iltihabı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)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Sinusitis: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sinüzit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,(sinus</a:t>
                      </a:r>
                      <a:r>
                        <a:rPr lang="en-US" sz="1700" spc="-4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iltihabı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)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endParaRPr lang="tr-TR" sz="1700" dirty="0" smtClean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64135" marR="5949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Nephritis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böbrek</a:t>
                      </a:r>
                      <a:r>
                        <a:rPr lang="en-US" sz="1700" spc="-6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iltihabı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13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-o</a:t>
                      </a:r>
                      <a:r>
                        <a:rPr lang="en-US" sz="1700" b="1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ma</a:t>
                      </a:r>
                      <a:endParaRPr lang="tr-TR" sz="1700" b="1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7445" algn="l"/>
                        </a:tabLst>
                      </a:pP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Genellikle</a:t>
                      </a:r>
                      <a:r>
                        <a:rPr lang="en-US" sz="17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tümörlerin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adlandırılması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bazen</a:t>
                      </a:r>
                      <a:r>
                        <a:rPr lang="en-US" sz="17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de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4135" marR="342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hastalıkların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tanımlanmasında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kullan</a:t>
                      </a:r>
                      <a:r>
                        <a:rPr lang="en-US" sz="1700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l</a:t>
                      </a:r>
                      <a:r>
                        <a:rPr lang="en-US" sz="17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7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</a:t>
                      </a:r>
                      <a:r>
                        <a:rPr lang="en-US" sz="17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.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 marR="781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Carcinoma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karsinom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kötü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huylu</a:t>
                      </a:r>
                      <a:r>
                        <a:rPr lang="en-US" sz="1700" spc="-5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kanser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Adenoma: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bez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epitelinden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gelişen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iyi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huylu</a:t>
                      </a:r>
                      <a:r>
                        <a:rPr lang="en-US" sz="17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tümör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Syndrome: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sendrom</a:t>
                      </a:r>
                      <a:r>
                        <a:rPr lang="en-US" sz="17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dirty="0" smtClean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belli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belirtilerin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700" spc="-5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arada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ortaya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çıktığı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</a:t>
                      </a:r>
                      <a:r>
                        <a:rPr lang="en-US" sz="17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durumu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733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700" b="1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en-US" sz="1700" b="1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sis</a:t>
                      </a:r>
                      <a:endParaRPr lang="tr-TR" sz="17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349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Gelişen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bulaşıcı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etken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yada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şikayetini</a:t>
                      </a:r>
                      <a:r>
                        <a:rPr lang="en-US" sz="1700" spc="-7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tanımlar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870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Siderosis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kanda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aşırı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demir</a:t>
                      </a:r>
                      <a:r>
                        <a:rPr lang="en-US" sz="1700" spc="-4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bulunması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Tuberculosis: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tüberkuloz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spc="-3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verem</a:t>
                      </a:r>
                      <a:r>
                        <a:rPr lang="en-US" sz="1700" spc="-4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hastalığı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Cyanosis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:</a:t>
                      </a:r>
                      <a:r>
                        <a:rPr lang="en-US" sz="17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siyanoz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700" spc="-8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7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morarma</a:t>
                      </a:r>
                      <a:endParaRPr lang="tr-TR" sz="17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33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6120680"/>
          </a:xfrm>
        </p:spPr>
        <p:txBody>
          <a:bodyPr>
            <a:normAutofit/>
          </a:bodyPr>
          <a:lstStyle/>
          <a:p>
            <a:r>
              <a:rPr lang="tr-TR" sz="3600" dirty="0"/>
              <a:t>Hekim  olan  bazı  bilim  adamlarının  Tıbbi  terminolojinin  şekillenmesi  ve  gelişimindeki  katkıları oldukça  önemlidir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tr-TR" sz="3600" dirty="0"/>
              <a:t>Günümüzde  kullanılan  bir  çok  tıbbi  terim  </a:t>
            </a:r>
            <a:r>
              <a:rPr lang="tr-TR" sz="3600" b="1" dirty="0" err="1"/>
              <a:t>Hippocrates</a:t>
            </a:r>
            <a:r>
              <a:rPr lang="tr-TR" sz="3600" dirty="0"/>
              <a:t>  zamanından  </a:t>
            </a:r>
            <a:r>
              <a:rPr lang="tr-TR" sz="3600" dirty="0" smtClean="0"/>
              <a:t>kalmıştır.</a:t>
            </a:r>
          </a:p>
          <a:p>
            <a:endParaRPr lang="tr-TR" sz="3600" dirty="0" smtClean="0"/>
          </a:p>
          <a:p>
            <a:r>
              <a:rPr lang="tr-TR" sz="3600" dirty="0" smtClean="0"/>
              <a:t>Aynı </a:t>
            </a:r>
            <a:r>
              <a:rPr lang="tr-TR" sz="3600" dirty="0"/>
              <a:t>dönemde yaşayan bir diğer bilim adamı olan </a:t>
            </a:r>
            <a:r>
              <a:rPr lang="tr-TR" sz="3600" b="1" dirty="0"/>
              <a:t>Aristoteles</a:t>
            </a:r>
            <a:r>
              <a:rPr lang="tr-TR" sz="3600" dirty="0"/>
              <a:t>’ten de </a:t>
            </a:r>
            <a:r>
              <a:rPr lang="tr-TR" sz="3600" dirty="0" err="1"/>
              <a:t>pancreas</a:t>
            </a:r>
            <a:r>
              <a:rPr lang="tr-TR" sz="3600" dirty="0"/>
              <a:t>, aorta gibi kelimler bu günlere kadar gelmiştir. </a:t>
            </a:r>
          </a:p>
        </p:txBody>
      </p:sp>
    </p:spTree>
    <p:extLst>
      <p:ext uri="{BB962C8B-B14F-4D97-AF65-F5344CB8AC3E}">
        <p14:creationId xmlns:p14="http://schemas.microsoft.com/office/powerpoint/2010/main" val="3467328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76134"/>
            <a:ext cx="8640961" cy="733040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7030A0"/>
                </a:solidFill>
              </a:rPr>
              <a:t>Kaynaştırma </a:t>
            </a:r>
            <a:r>
              <a:rPr lang="tr-TR" sz="3200" b="1" dirty="0" smtClean="0">
                <a:solidFill>
                  <a:srgbClr val="7030A0"/>
                </a:solidFill>
              </a:rPr>
              <a:t>Ünlüsü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026257"/>
            <a:ext cx="8640959" cy="535507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Sıklıkla  kaynaştırma  ünlüsü  </a:t>
            </a:r>
            <a:r>
              <a:rPr lang="tr-TR" b="1" dirty="0"/>
              <a:t>“o”</a:t>
            </a:r>
            <a:r>
              <a:rPr lang="tr-TR" dirty="0"/>
              <a:t>  harfidir.  </a:t>
            </a:r>
            <a:endParaRPr lang="tr-TR" dirty="0" smtClean="0"/>
          </a:p>
          <a:p>
            <a:r>
              <a:rPr lang="tr-TR" dirty="0" smtClean="0"/>
              <a:t>Bazen  </a:t>
            </a:r>
            <a:r>
              <a:rPr lang="tr-TR" b="1" dirty="0"/>
              <a:t>“</a:t>
            </a:r>
            <a:r>
              <a:rPr lang="tr-TR" b="1" dirty="0" err="1"/>
              <a:t>a,e,i</a:t>
            </a:r>
            <a:r>
              <a:rPr lang="tr-TR" b="1" dirty="0"/>
              <a:t>”  </a:t>
            </a:r>
            <a:r>
              <a:rPr lang="tr-TR" dirty="0"/>
              <a:t>gibi  harflerde  bu  görevi  yerine  getirir. </a:t>
            </a:r>
            <a:endParaRPr lang="tr-TR" dirty="0" smtClean="0"/>
          </a:p>
          <a:p>
            <a:r>
              <a:rPr lang="tr-TR" dirty="0" smtClean="0"/>
              <a:t>Kaynaştırma </a:t>
            </a:r>
            <a:r>
              <a:rPr lang="tr-TR" dirty="0"/>
              <a:t>ünlüsünün görevi kök sözcüğü soneke bağlamaktır. </a:t>
            </a:r>
            <a:endParaRPr lang="tr-TR" dirty="0" smtClean="0"/>
          </a:p>
          <a:p>
            <a:r>
              <a:rPr lang="tr-TR" dirty="0" err="1" smtClean="0"/>
              <a:t>Enter</a:t>
            </a:r>
            <a:r>
              <a:rPr lang="tr-TR" b="1" dirty="0" err="1" smtClean="0"/>
              <a:t>o</a:t>
            </a:r>
            <a:r>
              <a:rPr lang="tr-TR" dirty="0" err="1" smtClean="0"/>
              <a:t>stomy</a:t>
            </a:r>
            <a:r>
              <a:rPr lang="tr-TR" dirty="0"/>
              <a:t>: karın </a:t>
            </a:r>
            <a:r>
              <a:rPr lang="tr-TR" dirty="0" smtClean="0"/>
              <a:t>duvarından </a:t>
            </a:r>
            <a:r>
              <a:rPr lang="tr-TR" dirty="0"/>
              <a:t>cerrahi olarak </a:t>
            </a:r>
            <a:r>
              <a:rPr lang="tr-TR" dirty="0" smtClean="0"/>
              <a:t>bağırsağa doğru delik açma yöntemi</a:t>
            </a:r>
            <a:endParaRPr lang="tr-TR" dirty="0"/>
          </a:p>
          <a:p>
            <a:r>
              <a:rPr lang="tr-TR" dirty="0" err="1"/>
              <a:t>Ecocardi</a:t>
            </a:r>
            <a:r>
              <a:rPr lang="tr-TR" b="1" dirty="0" err="1"/>
              <a:t>o</a:t>
            </a:r>
            <a:r>
              <a:rPr lang="tr-TR" dirty="0" err="1"/>
              <a:t>grafi</a:t>
            </a:r>
            <a:r>
              <a:rPr lang="tr-TR" dirty="0"/>
              <a:t>: kalbin iç yapısını grafik olarak kaydetmek</a:t>
            </a:r>
          </a:p>
          <a:p>
            <a:r>
              <a:rPr lang="tr-TR" dirty="0" err="1"/>
              <a:t>Hormon</a:t>
            </a:r>
            <a:r>
              <a:rPr lang="tr-TR" b="1" dirty="0" err="1"/>
              <a:t>o</a:t>
            </a:r>
            <a:r>
              <a:rPr lang="tr-TR" dirty="0" err="1"/>
              <a:t>theraphy</a:t>
            </a:r>
            <a:r>
              <a:rPr lang="tr-TR" dirty="0"/>
              <a:t>: hormon tedavisi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270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3019" y="176134"/>
            <a:ext cx="8267454" cy="73304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</a:rPr>
              <a:t>Küçültme İfade Eden Terimler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32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r>
              <a:rPr lang="tr-TR" sz="3800" dirty="0" err="1"/>
              <a:t>canalis</a:t>
            </a:r>
            <a:r>
              <a:rPr lang="tr-TR" sz="3800" dirty="0"/>
              <a:t>	kanal	</a:t>
            </a:r>
            <a:r>
              <a:rPr lang="tr-TR" sz="3800" b="1" dirty="0" err="1"/>
              <a:t>canalicus</a:t>
            </a:r>
            <a:r>
              <a:rPr lang="tr-TR" sz="3800" dirty="0"/>
              <a:t>	</a:t>
            </a:r>
            <a:r>
              <a:rPr lang="tr-TR" sz="3800" dirty="0" smtClean="0">
                <a:solidFill>
                  <a:srgbClr val="0070C0"/>
                </a:solidFill>
              </a:rPr>
              <a:t>kanalcık</a:t>
            </a:r>
          </a:p>
          <a:p>
            <a:endParaRPr lang="tr-TR" sz="3800" dirty="0"/>
          </a:p>
          <a:p>
            <a:endParaRPr lang="tr-TR" sz="3800" dirty="0"/>
          </a:p>
          <a:p>
            <a:r>
              <a:rPr lang="tr-TR" sz="3800" dirty="0" err="1"/>
              <a:t>Bronchus</a:t>
            </a:r>
            <a:r>
              <a:rPr lang="tr-TR" sz="3800" dirty="0"/>
              <a:t>   bronş	</a:t>
            </a:r>
            <a:r>
              <a:rPr lang="tr-TR" sz="3800" b="1" dirty="0" err="1"/>
              <a:t>bronculus</a:t>
            </a:r>
            <a:r>
              <a:rPr lang="tr-TR" sz="3800" dirty="0"/>
              <a:t>	</a:t>
            </a:r>
            <a:r>
              <a:rPr lang="tr-TR" sz="3800" dirty="0" smtClean="0"/>
              <a:t> </a:t>
            </a:r>
            <a:r>
              <a:rPr lang="tr-TR" sz="3800" dirty="0" err="1" smtClean="0">
                <a:solidFill>
                  <a:srgbClr val="0070C0"/>
                </a:solidFill>
              </a:rPr>
              <a:t>bronşcuk</a:t>
            </a:r>
            <a:endParaRPr lang="tr-TR" sz="3800" dirty="0" smtClean="0">
              <a:solidFill>
                <a:srgbClr val="0070C0"/>
              </a:solidFill>
            </a:endParaRPr>
          </a:p>
          <a:p>
            <a:endParaRPr lang="tr-TR" sz="3800" dirty="0"/>
          </a:p>
          <a:p>
            <a:endParaRPr lang="tr-TR" sz="3800" dirty="0"/>
          </a:p>
          <a:p>
            <a:r>
              <a:rPr lang="tr-TR" sz="3800" dirty="0" err="1"/>
              <a:t>Cerebrum</a:t>
            </a:r>
            <a:r>
              <a:rPr lang="tr-TR" sz="3800" dirty="0"/>
              <a:t>   beyin	</a:t>
            </a:r>
            <a:r>
              <a:rPr lang="tr-TR" sz="3800" b="1" dirty="0" err="1" smtClean="0"/>
              <a:t>cerebellum</a:t>
            </a:r>
            <a:r>
              <a:rPr lang="tr-TR" sz="3800" dirty="0" smtClean="0"/>
              <a:t>   </a:t>
            </a:r>
            <a:r>
              <a:rPr lang="tr-TR" sz="3800" dirty="0" smtClean="0">
                <a:solidFill>
                  <a:srgbClr val="0070C0"/>
                </a:solidFill>
              </a:rPr>
              <a:t>beyincik</a:t>
            </a:r>
          </a:p>
          <a:p>
            <a:endParaRPr lang="tr-TR" sz="3800" dirty="0"/>
          </a:p>
          <a:p>
            <a:pPr marL="0" indent="0">
              <a:buNone/>
            </a:pPr>
            <a:endParaRPr lang="tr-TR" sz="3800" dirty="0"/>
          </a:p>
          <a:p>
            <a:r>
              <a:rPr lang="tr-TR" sz="3800" dirty="0"/>
              <a:t>Nodul	yumru	</a:t>
            </a:r>
            <a:r>
              <a:rPr lang="tr-TR" sz="3800" b="1" dirty="0" err="1" smtClean="0"/>
              <a:t>nodulus</a:t>
            </a:r>
            <a:r>
              <a:rPr lang="tr-TR" sz="3800" dirty="0" smtClean="0"/>
              <a:t>    </a:t>
            </a:r>
            <a:r>
              <a:rPr lang="tr-TR" sz="3800" dirty="0" smtClean="0">
                <a:solidFill>
                  <a:srgbClr val="0070C0"/>
                </a:solidFill>
              </a:rPr>
              <a:t>yumrucuklar</a:t>
            </a:r>
            <a:endParaRPr lang="tr-TR" sz="38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034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67454" cy="73304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</a:rPr>
              <a:t>Derecelendirme İfade Eden Terimler</a:t>
            </a:r>
            <a:endParaRPr lang="tr-TR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072448"/>
              </p:ext>
            </p:extLst>
          </p:nvPr>
        </p:nvGraphicFramePr>
        <p:xfrm>
          <a:off x="107504" y="1196752"/>
          <a:ext cx="8856984" cy="54726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88091"/>
                <a:gridCol w="1930102"/>
                <a:gridCol w="1777753"/>
                <a:gridCol w="3961038"/>
              </a:tblGrid>
              <a:tr h="592130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Hypo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Düş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ük,</a:t>
                      </a:r>
                      <a:r>
                        <a:rPr lang="en-US" sz="1800" spc="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az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pocalcemia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kalsiyumunun</a:t>
                      </a:r>
                      <a:r>
                        <a:rPr lang="en-US" sz="1800" spc="-6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azalması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68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Hyper</a:t>
                      </a: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Faz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ypercalcemia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kalsiyumunun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800" spc="-65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artması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68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Super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Çok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fazla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-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aşırı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Supernu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trition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ş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rı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beslenme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30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ligo-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Biraz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spc="-7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kaç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Olig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uria: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İdrarın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biraz</a:t>
                      </a:r>
                      <a:r>
                        <a:rPr lang="en-US" sz="1800" spc="-7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azalması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73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Pan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  <a:tabLst>
                          <a:tab pos="758190" algn="l"/>
                        </a:tabLs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Hepsi</a:t>
                      </a:r>
                      <a:r>
                        <a:rPr lang="en-US" sz="1800">
                          <a:effectLst/>
                          <a:latin typeface="Cambria"/>
                          <a:ea typeface="Cambria"/>
                          <a:cs typeface="Times New Roman"/>
                        </a:rPr>
                        <a:t>	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tümü,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6032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tamam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nsitopeni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Tüm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hücrelerinde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azalma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30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Mac</a:t>
                      </a:r>
                      <a:r>
                        <a:rPr lang="en-US" sz="1800" b="1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ro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80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büyük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akrosefali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Kafanın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normalden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büyük</a:t>
                      </a:r>
                      <a:r>
                        <a:rPr lang="en-US" sz="1800" spc="-6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olması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73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b="1" spc="-3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zo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Ayn</a:t>
                      </a:r>
                      <a:r>
                        <a:rPr lang="en-US" sz="1800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ı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İ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zogre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ft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45720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Genetik</a:t>
                      </a:r>
                      <a:r>
                        <a:rPr lang="en-US" sz="1800" spc="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olarak</a:t>
                      </a:r>
                      <a:r>
                        <a:rPr lang="en-US" sz="1800" spc="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benzer</a:t>
                      </a:r>
                      <a:r>
                        <a:rPr lang="en-US" sz="1800" spc="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doku</a:t>
                      </a:r>
                      <a:r>
                        <a:rPr lang="en-US" sz="1800" spc="6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özelliği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gösteren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kişilerden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alınan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doku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parçası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821">
                <a:tc>
                  <a:txBody>
                    <a:bodyPr/>
                    <a:lstStyle/>
                    <a:p>
                      <a:pPr marL="66675">
                        <a:lnSpc>
                          <a:spcPct val="101000"/>
                        </a:lnSpc>
                        <a:spcAft>
                          <a:spcPts val="0"/>
                        </a:spcAft>
                      </a:pPr>
                      <a:r>
                        <a:rPr lang="en-US" sz="1800" b="1" spc="-2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neo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spcAft>
                          <a:spcPts val="0"/>
                        </a:spcAft>
                      </a:pPr>
                      <a:r>
                        <a:rPr lang="en-US" sz="1800" spc="-2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Y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eni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Neona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tal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Doğumdan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sonraki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bir</a:t>
                      </a:r>
                      <a:r>
                        <a:rPr lang="en-US" sz="18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haftalık</a:t>
                      </a:r>
                      <a:r>
                        <a:rPr lang="en-US" sz="1800" spc="-7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dönem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642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3" cy="73304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</a:rPr>
              <a:t>Zaman ve Yön Gösterenler</a:t>
            </a:r>
            <a:endParaRPr lang="tr-TR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845283"/>
              </p:ext>
            </p:extLst>
          </p:nvPr>
        </p:nvGraphicFramePr>
        <p:xfrm>
          <a:off x="251520" y="2204864"/>
          <a:ext cx="8640961" cy="25907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24227"/>
                <a:gridCol w="2806084"/>
                <a:gridCol w="1592343"/>
                <a:gridCol w="3318307"/>
              </a:tblGrid>
              <a:tr h="513688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nte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</a:t>
                      </a:r>
                      <a:r>
                        <a:rPr lang="en-US" sz="1800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ce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An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tefebrile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Ateş</a:t>
                      </a:r>
                      <a:r>
                        <a:rPr lang="en-US" sz="180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yükselmeden</a:t>
                      </a:r>
                      <a:r>
                        <a:rPr lang="en-US" sz="1800" spc="-7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88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b="1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Pre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Önces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inde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Prena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tal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Do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um</a:t>
                      </a:r>
                      <a:r>
                        <a:rPr lang="en-US" sz="1800" spc="5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öncesinde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88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b="1" spc="-2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eri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ras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nda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spc="2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Çevresinde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Peri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natal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Do</a:t>
                      </a:r>
                      <a:r>
                        <a:rPr lang="en-US" sz="1800" spc="-1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ğ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um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sıras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nda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88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ost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Sonras</a:t>
                      </a: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nda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Pos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tnatal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Doğum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sonras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ı</a:t>
                      </a:r>
                      <a:r>
                        <a:rPr lang="en-US" sz="1800" spc="-5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nda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22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b="1" spc="-25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pro</a:t>
                      </a:r>
                      <a:endParaRPr lang="tr-TR" sz="18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Önces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inden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ofilaksi</a:t>
                      </a:r>
                      <a:endParaRPr lang="tr-TR" sz="18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Hastalıktan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önce</a:t>
                      </a:r>
                      <a:r>
                        <a:rPr lang="en-US" sz="180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önlem</a:t>
                      </a:r>
                      <a:r>
                        <a:rPr lang="en-US" sz="1800" spc="-70" dirty="0">
                          <a:effectLst/>
                          <a:latin typeface="+mn-lt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almak</a:t>
                      </a:r>
                      <a:endParaRPr lang="tr-TR" sz="18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5093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5" cy="73304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</a:rPr>
              <a:t>Çoğul Yapan Ekler</a:t>
            </a:r>
            <a:endParaRPr lang="tr-TR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589219"/>
              </p:ext>
            </p:extLst>
          </p:nvPr>
        </p:nvGraphicFramePr>
        <p:xfrm>
          <a:off x="323528" y="1988840"/>
          <a:ext cx="8496943" cy="24842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90538"/>
                <a:gridCol w="3090639"/>
                <a:gridCol w="3115766"/>
              </a:tblGrid>
              <a:tr h="411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 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Tek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b="1" spc="-1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Çoğ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ul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69">
                <a:tc>
                  <a:txBody>
                    <a:bodyPr/>
                    <a:lstStyle/>
                    <a:p>
                      <a:pPr marL="247015"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-a,</a:t>
                      </a:r>
                      <a:r>
                        <a:rPr lang="en-US" sz="1800" b="1" spc="1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-ae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verte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spcAft>
                          <a:spcPts val="0"/>
                        </a:spcAft>
                      </a:pP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Verte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brae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69">
                <a:tc>
                  <a:txBody>
                    <a:bodyPr/>
                    <a:lstStyle/>
                    <a:p>
                      <a:pPr marL="247015"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-on,</a:t>
                      </a:r>
                      <a:r>
                        <a:rPr lang="en-US" sz="1800" b="1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-a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Gangli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Gang</a:t>
                      </a:r>
                      <a:r>
                        <a:rPr lang="en-US" sz="1800" spc="-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lia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69">
                <a:tc>
                  <a:txBody>
                    <a:bodyPr/>
                    <a:lstStyle/>
                    <a:p>
                      <a:pPr marL="247015"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-um,</a:t>
                      </a:r>
                      <a:r>
                        <a:rPr lang="en-US" sz="1800" b="1" spc="5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-a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Ov</a:t>
                      </a: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um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spc="-2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Ova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69">
                <a:tc>
                  <a:txBody>
                    <a:bodyPr/>
                    <a:lstStyle/>
                    <a:p>
                      <a:pPr marL="247015"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-us,</a:t>
                      </a:r>
                      <a:r>
                        <a:rPr lang="en-US" sz="18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spcAft>
                          <a:spcPts val="0"/>
                        </a:spcAft>
                      </a:pPr>
                      <a:r>
                        <a:rPr lang="en-US" sz="1800" spc="-15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Fun</a:t>
                      </a:r>
                      <a:r>
                        <a:rPr lang="en-US" sz="1800" spc="-1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gus</a:t>
                      </a:r>
                      <a:endParaRPr lang="tr-TR" sz="18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Fu</a:t>
                      </a: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ngi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942">
                <a:tc>
                  <a:txBody>
                    <a:bodyPr/>
                    <a:lstStyle/>
                    <a:p>
                      <a:pPr marL="247015">
                        <a:spcAft>
                          <a:spcPts val="0"/>
                        </a:spcAft>
                      </a:pP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800" b="1" spc="-1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en</a:t>
                      </a:r>
                      <a:r>
                        <a:rPr lang="en-US" sz="1800" b="1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,</a:t>
                      </a:r>
                      <a:r>
                        <a:rPr lang="en-US" sz="18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1800" b="1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</a:t>
                      </a:r>
                      <a:r>
                        <a:rPr lang="en-US" sz="1800" b="1" spc="-5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ina</a:t>
                      </a:r>
                      <a:endParaRPr lang="tr-TR" sz="18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5110">
                        <a:spcAft>
                          <a:spcPts val="0"/>
                        </a:spcAft>
                      </a:pPr>
                      <a:r>
                        <a:rPr lang="en-US" sz="1800" spc="-1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Fora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men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spcAft>
                          <a:spcPts val="0"/>
                        </a:spcAft>
                      </a:pPr>
                      <a:r>
                        <a:rPr lang="en-US" sz="1800" spc="-1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Forami</a:t>
                      </a:r>
                      <a:r>
                        <a:rPr lang="en-US" sz="1800" spc="-5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na</a:t>
                      </a:r>
                      <a:endParaRPr lang="tr-TR" sz="18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55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76134"/>
            <a:ext cx="8712968" cy="733040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7030A0"/>
                </a:solidFill>
              </a:rPr>
              <a:t>TIP TERMİNOLOJİSİNDE KULLANILAN KISALTMALAR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3529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5232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5" cy="504056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solidFill>
                  <a:srgbClr val="7030A0"/>
                </a:solidFill>
              </a:rPr>
              <a:t>İNSAN VÜCUDUNUN BÖLÜMLERİ 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764705"/>
            <a:ext cx="8496944" cy="5904656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/>
              <a:t>Caput</a:t>
            </a:r>
            <a:r>
              <a:rPr lang="tr-TR" dirty="0"/>
              <a:t> (baş)</a:t>
            </a:r>
          </a:p>
          <a:p>
            <a:r>
              <a:rPr lang="tr-TR" b="1" dirty="0" err="1"/>
              <a:t>Collum</a:t>
            </a:r>
            <a:r>
              <a:rPr lang="tr-TR" dirty="0"/>
              <a:t> (boyun) </a:t>
            </a:r>
            <a:endParaRPr lang="tr-TR" dirty="0" smtClean="0"/>
          </a:p>
          <a:p>
            <a:r>
              <a:rPr lang="tr-TR" b="1" dirty="0" err="1" smtClean="0"/>
              <a:t>Truncus</a:t>
            </a:r>
            <a:r>
              <a:rPr lang="tr-TR" dirty="0" smtClean="0"/>
              <a:t> </a:t>
            </a:r>
            <a:r>
              <a:rPr lang="tr-TR" dirty="0"/>
              <a:t>(gövde) </a:t>
            </a:r>
            <a:endParaRPr lang="tr-TR" dirty="0" smtClean="0"/>
          </a:p>
          <a:p>
            <a:r>
              <a:rPr lang="tr-TR" b="1" dirty="0" err="1" smtClean="0"/>
              <a:t>Thorax</a:t>
            </a:r>
            <a:r>
              <a:rPr lang="tr-TR" dirty="0" smtClean="0"/>
              <a:t> </a:t>
            </a:r>
            <a:r>
              <a:rPr lang="tr-TR" dirty="0"/>
              <a:t>(göğüs) </a:t>
            </a:r>
            <a:endParaRPr lang="tr-TR" dirty="0" smtClean="0"/>
          </a:p>
          <a:p>
            <a:r>
              <a:rPr lang="tr-TR" b="1" dirty="0" smtClean="0"/>
              <a:t>Abdomen</a:t>
            </a:r>
            <a:r>
              <a:rPr lang="tr-TR" dirty="0" smtClean="0"/>
              <a:t> (</a:t>
            </a:r>
            <a:r>
              <a:rPr lang="tr-TR" dirty="0"/>
              <a:t>karın) </a:t>
            </a:r>
            <a:endParaRPr lang="tr-TR" dirty="0" smtClean="0"/>
          </a:p>
          <a:p>
            <a:r>
              <a:rPr lang="tr-TR" b="1" dirty="0" smtClean="0"/>
              <a:t>Pelvis</a:t>
            </a:r>
            <a:r>
              <a:rPr lang="tr-TR" dirty="0" smtClean="0"/>
              <a:t> (leğen</a:t>
            </a:r>
            <a:r>
              <a:rPr lang="tr-TR" dirty="0"/>
              <a:t>) </a:t>
            </a:r>
            <a:endParaRPr lang="tr-TR" dirty="0" smtClean="0"/>
          </a:p>
          <a:p>
            <a:r>
              <a:rPr lang="tr-TR" b="1" dirty="0" err="1" smtClean="0"/>
              <a:t>Dorsum</a:t>
            </a:r>
            <a:r>
              <a:rPr lang="tr-TR" dirty="0" smtClean="0"/>
              <a:t>  </a:t>
            </a:r>
            <a:r>
              <a:rPr lang="tr-TR" dirty="0"/>
              <a:t>(sırt) </a:t>
            </a:r>
            <a:endParaRPr lang="tr-TR" dirty="0" smtClean="0"/>
          </a:p>
          <a:p>
            <a:r>
              <a:rPr lang="tr-TR" b="1" dirty="0" err="1" smtClean="0"/>
              <a:t>Membra</a:t>
            </a:r>
            <a:r>
              <a:rPr lang="tr-TR" b="1" dirty="0" smtClean="0"/>
              <a:t>/</a:t>
            </a:r>
            <a:r>
              <a:rPr lang="tr-TR" b="1" dirty="0" err="1" smtClean="0"/>
              <a:t>extremitates</a:t>
            </a:r>
            <a:r>
              <a:rPr lang="tr-TR" dirty="0" smtClean="0"/>
              <a:t> (kısım, taraf, bölge)</a:t>
            </a:r>
            <a:endParaRPr lang="tr-TR" dirty="0"/>
          </a:p>
          <a:p>
            <a:r>
              <a:rPr lang="tr-TR" b="1" dirty="0" err="1"/>
              <a:t>Membrum</a:t>
            </a:r>
            <a:r>
              <a:rPr lang="tr-TR" b="1" dirty="0"/>
              <a:t> </a:t>
            </a:r>
            <a:r>
              <a:rPr lang="tr-TR" b="1" dirty="0" err="1"/>
              <a:t>superius</a:t>
            </a:r>
            <a:r>
              <a:rPr lang="tr-TR" b="1" dirty="0"/>
              <a:t> </a:t>
            </a:r>
            <a:r>
              <a:rPr lang="tr-TR" dirty="0"/>
              <a:t>(üst taraf) </a:t>
            </a:r>
            <a:endParaRPr lang="tr-TR" dirty="0" smtClean="0"/>
          </a:p>
          <a:p>
            <a:r>
              <a:rPr lang="tr-TR" b="1" dirty="0" err="1" smtClean="0"/>
              <a:t>Membrum</a:t>
            </a:r>
            <a:r>
              <a:rPr lang="tr-TR" b="1" dirty="0" smtClean="0"/>
              <a:t> </a:t>
            </a:r>
            <a:r>
              <a:rPr lang="tr-TR" b="1" dirty="0" err="1"/>
              <a:t>inferius</a:t>
            </a:r>
            <a:r>
              <a:rPr lang="tr-TR" b="1" dirty="0"/>
              <a:t> </a:t>
            </a:r>
            <a:r>
              <a:rPr lang="tr-TR" dirty="0"/>
              <a:t>(alt taraf) </a:t>
            </a:r>
            <a:endParaRPr lang="tr-TR" dirty="0" smtClean="0"/>
          </a:p>
          <a:p>
            <a:r>
              <a:rPr lang="tr-TR" b="1" dirty="0" err="1" smtClean="0"/>
              <a:t>Regio</a:t>
            </a:r>
            <a:r>
              <a:rPr lang="tr-TR" b="1" dirty="0" smtClean="0"/>
              <a:t> </a:t>
            </a:r>
            <a:r>
              <a:rPr lang="tr-TR" b="1" dirty="0" err="1"/>
              <a:t>capitis</a:t>
            </a:r>
            <a:r>
              <a:rPr lang="tr-TR" dirty="0"/>
              <a:t>: baş bölgesi </a:t>
            </a:r>
            <a:endParaRPr lang="tr-TR" dirty="0" smtClean="0"/>
          </a:p>
          <a:p>
            <a:r>
              <a:rPr lang="tr-TR" b="1" dirty="0" err="1" smtClean="0"/>
              <a:t>Regio</a:t>
            </a:r>
            <a:r>
              <a:rPr lang="tr-TR" b="1" dirty="0" smtClean="0"/>
              <a:t> </a:t>
            </a:r>
            <a:r>
              <a:rPr lang="tr-TR" b="1" dirty="0" err="1"/>
              <a:t>facialis</a:t>
            </a:r>
            <a:r>
              <a:rPr lang="tr-TR" dirty="0"/>
              <a:t>: yüz bölgesi</a:t>
            </a:r>
          </a:p>
          <a:p>
            <a:r>
              <a:rPr lang="tr-TR" b="1" dirty="0" err="1"/>
              <a:t>Regio</a:t>
            </a:r>
            <a:r>
              <a:rPr lang="tr-TR" b="1" dirty="0"/>
              <a:t> </a:t>
            </a:r>
            <a:r>
              <a:rPr lang="tr-TR" b="1" dirty="0" err="1"/>
              <a:t>pectoralis</a:t>
            </a:r>
            <a:r>
              <a:rPr lang="tr-TR" dirty="0"/>
              <a:t>: göğüs ön yüzü </a:t>
            </a:r>
            <a:endParaRPr lang="tr-TR" dirty="0" smtClean="0"/>
          </a:p>
          <a:p>
            <a:r>
              <a:rPr lang="tr-TR" b="1" dirty="0" err="1" smtClean="0"/>
              <a:t>Regio</a:t>
            </a:r>
            <a:r>
              <a:rPr lang="tr-TR" b="1" dirty="0" smtClean="0"/>
              <a:t>  </a:t>
            </a:r>
            <a:r>
              <a:rPr lang="tr-TR" b="1" dirty="0" err="1"/>
              <a:t>abdominalis</a:t>
            </a:r>
            <a:r>
              <a:rPr lang="tr-TR" dirty="0"/>
              <a:t>: karın bölgesi </a:t>
            </a:r>
            <a:endParaRPr lang="tr-TR" dirty="0" smtClean="0"/>
          </a:p>
          <a:p>
            <a:r>
              <a:rPr lang="tr-TR" b="1" dirty="0" err="1" smtClean="0"/>
              <a:t>Regio</a:t>
            </a:r>
            <a:r>
              <a:rPr lang="tr-TR" b="1" dirty="0" smtClean="0"/>
              <a:t> </a:t>
            </a:r>
            <a:r>
              <a:rPr lang="tr-TR" b="1" dirty="0" err="1"/>
              <a:t>umblicalis</a:t>
            </a:r>
            <a:r>
              <a:rPr lang="tr-TR" dirty="0"/>
              <a:t>: göbek bölgesi </a:t>
            </a:r>
          </a:p>
        </p:txBody>
      </p:sp>
    </p:spTree>
    <p:extLst>
      <p:ext uri="{BB962C8B-B14F-4D97-AF65-F5344CB8AC3E}">
        <p14:creationId xmlns:p14="http://schemas.microsoft.com/office/powerpoint/2010/main" val="41681099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6632"/>
            <a:ext cx="8640961" cy="6624735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/>
              <a:t>Regio</a:t>
            </a:r>
            <a:r>
              <a:rPr lang="tr-TR" b="1" dirty="0"/>
              <a:t> </a:t>
            </a:r>
            <a:r>
              <a:rPr lang="tr-TR" b="1" dirty="0" err="1"/>
              <a:t>pubica</a:t>
            </a:r>
            <a:r>
              <a:rPr lang="tr-TR" dirty="0"/>
              <a:t>: </a:t>
            </a:r>
            <a:r>
              <a:rPr lang="tr-TR" dirty="0" err="1"/>
              <a:t>pubik</a:t>
            </a:r>
            <a:r>
              <a:rPr lang="tr-TR" dirty="0"/>
              <a:t> bölge</a:t>
            </a:r>
          </a:p>
          <a:p>
            <a:r>
              <a:rPr lang="tr-TR" b="1" dirty="0" err="1"/>
              <a:t>Regio</a:t>
            </a:r>
            <a:r>
              <a:rPr lang="tr-TR" b="1" dirty="0"/>
              <a:t> </a:t>
            </a:r>
            <a:r>
              <a:rPr lang="tr-TR" b="1" dirty="0" err="1"/>
              <a:t>inguinalis</a:t>
            </a:r>
            <a:r>
              <a:rPr lang="tr-TR" dirty="0"/>
              <a:t>: kasık bölgesi </a:t>
            </a:r>
            <a:endParaRPr lang="tr-TR" dirty="0" smtClean="0"/>
          </a:p>
          <a:p>
            <a:r>
              <a:rPr lang="tr-TR" b="1" dirty="0" err="1" smtClean="0"/>
              <a:t>Regio</a:t>
            </a:r>
            <a:r>
              <a:rPr lang="tr-TR" b="1" dirty="0" smtClean="0"/>
              <a:t> </a:t>
            </a:r>
            <a:r>
              <a:rPr lang="tr-TR" b="1" dirty="0" err="1"/>
              <a:t>deltoidea</a:t>
            </a:r>
            <a:r>
              <a:rPr lang="tr-TR" dirty="0"/>
              <a:t>: omuz bölgesi </a:t>
            </a:r>
            <a:endParaRPr lang="tr-TR" dirty="0" smtClean="0"/>
          </a:p>
          <a:p>
            <a:r>
              <a:rPr lang="tr-TR" b="1" dirty="0" err="1" smtClean="0"/>
              <a:t>Axilla</a:t>
            </a:r>
            <a:r>
              <a:rPr lang="tr-TR" dirty="0"/>
              <a:t>: koltuk altı çukuru </a:t>
            </a:r>
            <a:endParaRPr lang="tr-TR" dirty="0" smtClean="0"/>
          </a:p>
          <a:p>
            <a:r>
              <a:rPr lang="tr-TR" b="1" dirty="0" err="1" smtClean="0"/>
              <a:t>Brachium</a:t>
            </a:r>
            <a:r>
              <a:rPr lang="tr-TR" dirty="0"/>
              <a:t>: kol</a:t>
            </a:r>
          </a:p>
          <a:p>
            <a:r>
              <a:rPr lang="tr-TR" b="1" dirty="0" err="1"/>
              <a:t>Cubitus</a:t>
            </a:r>
            <a:r>
              <a:rPr lang="tr-TR" dirty="0"/>
              <a:t>: dirsek </a:t>
            </a:r>
            <a:endParaRPr lang="tr-TR" dirty="0" smtClean="0"/>
          </a:p>
          <a:p>
            <a:r>
              <a:rPr lang="tr-TR" b="1" dirty="0" err="1" smtClean="0"/>
              <a:t>Manus</a:t>
            </a:r>
            <a:r>
              <a:rPr lang="tr-TR" dirty="0"/>
              <a:t>: el </a:t>
            </a:r>
            <a:endParaRPr lang="tr-TR" dirty="0" smtClean="0"/>
          </a:p>
          <a:p>
            <a:r>
              <a:rPr lang="tr-TR" b="1" dirty="0" err="1" smtClean="0"/>
              <a:t>Carpus</a:t>
            </a:r>
            <a:r>
              <a:rPr lang="tr-TR" dirty="0"/>
              <a:t>: el bileği,</a:t>
            </a:r>
          </a:p>
          <a:p>
            <a:r>
              <a:rPr lang="tr-TR" b="1" dirty="0" err="1"/>
              <a:t>Metacarpus</a:t>
            </a:r>
            <a:r>
              <a:rPr lang="tr-TR" dirty="0"/>
              <a:t>: el tarağı </a:t>
            </a:r>
            <a:endParaRPr lang="tr-TR" dirty="0" smtClean="0"/>
          </a:p>
          <a:p>
            <a:r>
              <a:rPr lang="tr-TR" b="1" dirty="0" err="1" smtClean="0"/>
              <a:t>Digitus</a:t>
            </a:r>
            <a:r>
              <a:rPr lang="tr-TR" dirty="0"/>
              <a:t>: parmak </a:t>
            </a:r>
            <a:endParaRPr lang="tr-TR" dirty="0" smtClean="0"/>
          </a:p>
          <a:p>
            <a:r>
              <a:rPr lang="tr-TR" b="1" dirty="0" err="1" smtClean="0"/>
              <a:t>Femur</a:t>
            </a:r>
            <a:r>
              <a:rPr lang="tr-TR" dirty="0"/>
              <a:t>: uyluk</a:t>
            </a:r>
          </a:p>
          <a:p>
            <a:r>
              <a:rPr lang="tr-TR" b="1" dirty="0" err="1"/>
              <a:t>Genus</a:t>
            </a:r>
            <a:r>
              <a:rPr lang="tr-TR" dirty="0"/>
              <a:t>: diz </a:t>
            </a:r>
            <a:endParaRPr lang="tr-TR" dirty="0" smtClean="0"/>
          </a:p>
          <a:p>
            <a:r>
              <a:rPr lang="tr-TR" b="1" dirty="0" err="1" smtClean="0"/>
              <a:t>Crus</a:t>
            </a:r>
            <a:r>
              <a:rPr lang="tr-TR" dirty="0"/>
              <a:t>: bacak </a:t>
            </a:r>
            <a:endParaRPr lang="tr-TR" dirty="0" smtClean="0"/>
          </a:p>
          <a:p>
            <a:r>
              <a:rPr lang="tr-TR" b="1" dirty="0" smtClean="0"/>
              <a:t>Pes</a:t>
            </a:r>
            <a:r>
              <a:rPr lang="tr-TR" dirty="0"/>
              <a:t>: ayak</a:t>
            </a:r>
          </a:p>
          <a:p>
            <a:r>
              <a:rPr lang="tr-TR" b="1" dirty="0"/>
              <a:t>Tarsus</a:t>
            </a:r>
            <a:r>
              <a:rPr lang="tr-TR" dirty="0"/>
              <a:t>: ayak bileği </a:t>
            </a:r>
            <a:endParaRPr lang="tr-TR" dirty="0" smtClean="0"/>
          </a:p>
          <a:p>
            <a:r>
              <a:rPr lang="tr-TR" b="1" dirty="0" err="1" smtClean="0"/>
              <a:t>Metatarsus</a:t>
            </a:r>
            <a:r>
              <a:rPr lang="tr-TR" dirty="0"/>
              <a:t>: ayak tarağı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34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33670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Bergama doğumlu ünlü bir hekim ve düşünür olan </a:t>
            </a:r>
            <a:r>
              <a:rPr lang="tr-TR" b="1" dirty="0" err="1"/>
              <a:t>Galenos</a:t>
            </a:r>
            <a:r>
              <a:rPr lang="tr-TR" dirty="0" err="1"/>
              <a:t>’da</a:t>
            </a:r>
            <a:r>
              <a:rPr lang="tr-TR" dirty="0"/>
              <a:t>  </a:t>
            </a:r>
            <a:r>
              <a:rPr lang="tr-TR" dirty="0" err="1"/>
              <a:t>Grekçe’yi</a:t>
            </a:r>
            <a:r>
              <a:rPr lang="tr-TR" dirty="0"/>
              <a:t> kullanmıştır. </a:t>
            </a:r>
            <a:endParaRPr lang="tr-TR" dirty="0" smtClean="0"/>
          </a:p>
          <a:p>
            <a:r>
              <a:rPr lang="tr-TR" b="1" dirty="0" smtClean="0"/>
              <a:t>Ünlü </a:t>
            </a:r>
            <a:r>
              <a:rPr lang="tr-TR" b="1" dirty="0"/>
              <a:t>anatomist </a:t>
            </a:r>
            <a:r>
              <a:rPr lang="tr-TR" dirty="0"/>
              <a:t>olarak da anılan </a:t>
            </a:r>
            <a:r>
              <a:rPr lang="tr-TR" b="1" dirty="0" err="1"/>
              <a:t>Galenos</a:t>
            </a:r>
            <a:r>
              <a:rPr lang="tr-TR" dirty="0" err="1"/>
              <a:t>’un</a:t>
            </a:r>
            <a:r>
              <a:rPr lang="tr-TR" dirty="0"/>
              <a:t>  hazırladığı </a:t>
            </a:r>
            <a:r>
              <a:rPr lang="tr-TR" b="1" dirty="0"/>
              <a:t>temel anatomi </a:t>
            </a:r>
            <a:r>
              <a:rPr lang="tr-TR" dirty="0"/>
              <a:t>ile ilgili terimler hiç değiştirilmeden günümüze kadar kullanım görmüştür</a:t>
            </a:r>
            <a:r>
              <a:rPr lang="tr-TR" dirty="0" smtClean="0"/>
              <a:t>.</a:t>
            </a:r>
          </a:p>
          <a:p>
            <a:r>
              <a:rPr lang="tr-TR" dirty="0"/>
              <a:t>Türkiye’de 31 yıl tıp öğretimi Fransızca olarak yapılmıştır ve 1929 yılına kadar Arapça, Farsça ve Fransızca  sözcükler  tıp  terimlerine  hakim  </a:t>
            </a:r>
            <a:r>
              <a:rPr lang="tr-TR" dirty="0" smtClean="0"/>
              <a:t>olmuştur.</a:t>
            </a:r>
          </a:p>
          <a:p>
            <a:r>
              <a:rPr lang="tr-TR" dirty="0" smtClean="0"/>
              <a:t>Harf  </a:t>
            </a:r>
            <a:r>
              <a:rPr lang="tr-TR" dirty="0"/>
              <a:t>devriminden  sonra  Latin  alfabesi  esasına dayanan Türk alfabesi kabul edilmiş ve özelliklede Latince ve Grekçe terimler dilimizde daha aktif olarak kullanılmaya başlanmıştır. </a:t>
            </a:r>
          </a:p>
        </p:txBody>
      </p:sp>
    </p:spTree>
    <p:extLst>
      <p:ext uri="{BB962C8B-B14F-4D97-AF65-F5344CB8AC3E}">
        <p14:creationId xmlns:p14="http://schemas.microsoft.com/office/powerpoint/2010/main" val="378848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Sağlık </a:t>
            </a:r>
            <a:r>
              <a:rPr lang="tr-TR" dirty="0"/>
              <a:t>alanında kullanılan, özgün ve özel sözcükler grubu Tıbbi terminolojiyi oluşturur.</a:t>
            </a:r>
          </a:p>
          <a:p>
            <a:endParaRPr lang="tr-TR" dirty="0"/>
          </a:p>
          <a:p>
            <a:r>
              <a:rPr lang="tr-TR" dirty="0" smtClean="0"/>
              <a:t>Tıbbi </a:t>
            </a:r>
            <a:r>
              <a:rPr lang="tr-TR" dirty="0"/>
              <a:t>terminoloji; </a:t>
            </a:r>
            <a:r>
              <a:rPr lang="tr-TR" b="1" dirty="0"/>
              <a:t>insan anatomisi ve fizyolojisini </a:t>
            </a:r>
            <a:r>
              <a:rPr lang="tr-TR" dirty="0"/>
              <a:t>(organları, sistemleri ve işlevlerini), </a:t>
            </a:r>
            <a:r>
              <a:rPr lang="tr-TR" b="1" dirty="0"/>
              <a:t>vücut bölgelerini</a:t>
            </a:r>
            <a:r>
              <a:rPr lang="tr-TR" dirty="0"/>
              <a:t>, </a:t>
            </a:r>
            <a:r>
              <a:rPr lang="tr-TR" b="1" dirty="0"/>
              <a:t>hastalıkları</a:t>
            </a:r>
            <a:r>
              <a:rPr lang="tr-TR" dirty="0"/>
              <a:t>, </a:t>
            </a:r>
            <a:r>
              <a:rPr lang="tr-TR" b="1" dirty="0"/>
              <a:t>klinik uygulamalar ile birlikte tanısal görüntüleme ve laboratuar testlerini, ameliyatları ve tanıları</a:t>
            </a:r>
            <a:r>
              <a:rPr lang="tr-TR" dirty="0"/>
              <a:t> açıklayan terimlerden oluşur.</a:t>
            </a:r>
          </a:p>
          <a:p>
            <a:endParaRPr lang="tr-TR" dirty="0"/>
          </a:p>
          <a:p>
            <a:r>
              <a:rPr lang="tr-TR" dirty="0" smtClean="0"/>
              <a:t>Tıbbi </a:t>
            </a:r>
            <a:r>
              <a:rPr lang="tr-TR" dirty="0"/>
              <a:t>terimlerin çoğunluğu </a:t>
            </a:r>
            <a:r>
              <a:rPr lang="tr-TR" b="1" dirty="0"/>
              <a:t>Latince ve </a:t>
            </a:r>
            <a:r>
              <a:rPr lang="tr-TR" b="1" dirty="0" smtClean="0"/>
              <a:t>Yunanca </a:t>
            </a:r>
            <a:r>
              <a:rPr lang="tr-TR" dirty="0" smtClean="0"/>
              <a:t>kökenlidir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smtClean="0"/>
              <a:t>Tıbbi </a:t>
            </a:r>
            <a:r>
              <a:rPr lang="tr-TR" dirty="0"/>
              <a:t>Terminoloji ile tüm dünyada, ortak bir tıbbi </a:t>
            </a:r>
            <a:br>
              <a:rPr lang="tr-TR" dirty="0"/>
            </a:br>
            <a:r>
              <a:rPr lang="tr-TR" dirty="0"/>
              <a:t>terminoloji kullanılarak iletişim kolaylığı sağlanmaya çalışılmaktadır.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46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1" cy="562074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7030A0"/>
                </a:solidFill>
              </a:rPr>
              <a:t>GREKÇE ve </a:t>
            </a:r>
            <a:r>
              <a:rPr lang="tr-TR" sz="3200" b="1" dirty="0" smtClean="0">
                <a:solidFill>
                  <a:srgbClr val="7030A0"/>
                </a:solidFill>
              </a:rPr>
              <a:t>LATİNCE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Tıbbi </a:t>
            </a:r>
            <a:r>
              <a:rPr lang="tr-TR" dirty="0"/>
              <a:t>terminolojinin babaları:</a:t>
            </a:r>
          </a:p>
          <a:p>
            <a:r>
              <a:rPr lang="tr-TR" b="1" dirty="0" smtClean="0"/>
              <a:t>Hipokrat</a:t>
            </a:r>
            <a:r>
              <a:rPr lang="tr-TR" b="1" dirty="0"/>
              <a:t>: Tıbbın kurucusu</a:t>
            </a:r>
          </a:p>
          <a:p>
            <a:r>
              <a:rPr lang="tr-TR" b="1" dirty="0" smtClean="0"/>
              <a:t>Aristo</a:t>
            </a:r>
            <a:r>
              <a:rPr lang="tr-TR" b="1" dirty="0"/>
              <a:t>: Anatomi ve </a:t>
            </a:r>
            <a:r>
              <a:rPr lang="tr-TR" b="1" dirty="0" smtClean="0"/>
              <a:t>Fizyoloji </a:t>
            </a:r>
            <a:r>
              <a:rPr lang="tr-TR" dirty="0" smtClean="0"/>
              <a:t>üzerine </a:t>
            </a:r>
            <a:r>
              <a:rPr lang="tr-TR" dirty="0"/>
              <a:t>çalışmış Yunan </a:t>
            </a:r>
            <a:r>
              <a:rPr lang="tr-TR" dirty="0" smtClean="0"/>
              <a:t>filozof,</a:t>
            </a:r>
          </a:p>
          <a:p>
            <a:r>
              <a:rPr lang="tr-TR" dirty="0"/>
              <a:t>Yunanlar, modern tıbbın kurucusu olmakla birlikte tıbbi terimlerin temel kaynağı; </a:t>
            </a:r>
            <a:r>
              <a:rPr lang="tr-TR" b="1" dirty="0"/>
              <a:t>Latincedir.</a:t>
            </a:r>
          </a:p>
          <a:p>
            <a:r>
              <a:rPr lang="tr-TR" dirty="0" smtClean="0"/>
              <a:t>Antik </a:t>
            </a:r>
            <a:r>
              <a:rPr lang="tr-TR" dirty="0"/>
              <a:t>Roma kökeni ile Latince; tıp ve bilim </a:t>
            </a:r>
            <a:r>
              <a:rPr lang="tr-TR" dirty="0" smtClean="0"/>
              <a:t>dilleri için </a:t>
            </a:r>
            <a:r>
              <a:rPr lang="tr-TR" dirty="0"/>
              <a:t>seçilen ve kullanılan temel dil olmuştur.</a:t>
            </a:r>
          </a:p>
          <a:p>
            <a:r>
              <a:rPr lang="tr-TR" dirty="0" smtClean="0"/>
              <a:t>Pek </a:t>
            </a:r>
            <a:r>
              <a:rPr lang="tr-TR" dirty="0"/>
              <a:t>çok Batı dili için </a:t>
            </a:r>
            <a:r>
              <a:rPr lang="tr-TR" b="1" dirty="0"/>
              <a:t>Latincenin</a:t>
            </a:r>
            <a:r>
              <a:rPr lang="tr-TR" dirty="0"/>
              <a:t> etkisi </a:t>
            </a:r>
            <a:r>
              <a:rPr lang="tr-TR" dirty="0" smtClean="0"/>
              <a:t>hala görülebilir</a:t>
            </a:r>
            <a:r>
              <a:rPr lang="tr-TR" dirty="0"/>
              <a:t>.</a:t>
            </a:r>
          </a:p>
          <a:p>
            <a:r>
              <a:rPr lang="tr-TR" dirty="0" smtClean="0"/>
              <a:t>Bugün </a:t>
            </a:r>
            <a:r>
              <a:rPr lang="tr-TR" dirty="0"/>
              <a:t>kullanılan tıbbi terimlerin %75 kadarı </a:t>
            </a:r>
            <a:r>
              <a:rPr lang="tr-TR" b="1" dirty="0" smtClean="0"/>
              <a:t>Latince ve </a:t>
            </a:r>
            <a:r>
              <a:rPr lang="tr-TR" b="1" dirty="0"/>
              <a:t>Grekçe</a:t>
            </a:r>
            <a:r>
              <a:rPr lang="tr-TR" dirty="0"/>
              <a:t> kökenlidir.</a:t>
            </a:r>
          </a:p>
          <a:p>
            <a:r>
              <a:rPr lang="tr-TR" dirty="0" smtClean="0"/>
              <a:t>Bugün </a:t>
            </a:r>
            <a:r>
              <a:rPr lang="tr-TR" dirty="0"/>
              <a:t>daha kapsamlı hale getirmek üzere terimlerde değişiklikler olsa da bu yeni terimler de </a:t>
            </a:r>
            <a:r>
              <a:rPr lang="tr-TR" b="1" dirty="0"/>
              <a:t>Latince ve Grekçe </a:t>
            </a:r>
            <a:r>
              <a:rPr lang="tr-TR" dirty="0"/>
              <a:t>türevleri ile yapılmaktadır.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6184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7030A0"/>
                </a:solidFill>
              </a:rPr>
              <a:t>NİÇİN LATİNCE ?</a:t>
            </a:r>
          </a:p>
          <a:p>
            <a:endParaRPr lang="tr-TR" dirty="0"/>
          </a:p>
          <a:p>
            <a:r>
              <a:rPr lang="tr-TR" dirty="0" smtClean="0"/>
              <a:t>Latince </a:t>
            </a:r>
            <a:r>
              <a:rPr lang="tr-TR" dirty="0"/>
              <a:t>; Hint‐Avrupa Dil Ailesine üye antik dildir.</a:t>
            </a:r>
          </a:p>
          <a:p>
            <a:r>
              <a:rPr lang="tr-TR" dirty="0" smtClean="0"/>
              <a:t>Roma </a:t>
            </a:r>
            <a:r>
              <a:rPr lang="tr-TR" dirty="0"/>
              <a:t>İmparatorluğu’nun resmi dili, Ortaçağ Kilise Dili, Bugün sadece Vatikan’da sembolik olarak kullanılıyor.</a:t>
            </a:r>
          </a:p>
          <a:p>
            <a:r>
              <a:rPr lang="tr-TR" dirty="0" smtClean="0"/>
              <a:t>Latince </a:t>
            </a:r>
            <a:r>
              <a:rPr lang="tr-TR" dirty="0"/>
              <a:t>bazı kelimeler 2000 yıldan daha eskidir.</a:t>
            </a:r>
          </a:p>
          <a:p>
            <a:r>
              <a:rPr lang="tr-TR" dirty="0" smtClean="0"/>
              <a:t>Latince </a:t>
            </a:r>
            <a:r>
              <a:rPr lang="tr-TR" dirty="0"/>
              <a:t>tarih boyunca eğitimin ve </a:t>
            </a:r>
            <a:r>
              <a:rPr lang="tr-TR" dirty="0" smtClean="0"/>
              <a:t>eğitimli kişilerin </a:t>
            </a:r>
            <a:r>
              <a:rPr lang="tr-TR" dirty="0"/>
              <a:t>dili olmuştur.</a:t>
            </a:r>
          </a:p>
          <a:p>
            <a:r>
              <a:rPr lang="tr-TR" b="1" dirty="0" smtClean="0"/>
              <a:t>Latince</a:t>
            </a:r>
            <a:r>
              <a:rPr lang="tr-TR" dirty="0" smtClean="0"/>
              <a:t> </a:t>
            </a:r>
            <a:r>
              <a:rPr lang="tr-TR" dirty="0"/>
              <a:t>Avrupa dillerinin çoğunun kökenidir.</a:t>
            </a:r>
          </a:p>
          <a:p>
            <a:r>
              <a:rPr lang="tr-TR" dirty="0" smtClean="0"/>
              <a:t>“</a:t>
            </a:r>
            <a:r>
              <a:rPr lang="tr-TR" b="1" dirty="0"/>
              <a:t>Ölü dil</a:t>
            </a:r>
            <a:r>
              <a:rPr lang="tr-TR" dirty="0"/>
              <a:t>” olduğu için değişme olasılığı yoktur.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9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264696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7030A0"/>
                </a:solidFill>
              </a:rPr>
              <a:t>EPONİMLER</a:t>
            </a:r>
          </a:p>
          <a:p>
            <a:r>
              <a:rPr lang="tr-TR" dirty="0"/>
              <a:t>Bir </a:t>
            </a:r>
            <a:r>
              <a:rPr lang="tr-TR" dirty="0" smtClean="0"/>
              <a:t>kişi veya </a:t>
            </a:r>
            <a:r>
              <a:rPr lang="tr-TR" dirty="0"/>
              <a:t>yer ile anılan hastalık, belirti, bulgu, cerrahi alet , test veya sendromlar ya da genel terimlerin özel kişi adlarıyla </a:t>
            </a:r>
            <a:r>
              <a:rPr lang="tr-TR" dirty="0" smtClean="0"/>
              <a:t>anılmasıdır.</a:t>
            </a:r>
          </a:p>
          <a:p>
            <a:r>
              <a:rPr lang="tr-TR" dirty="0" smtClean="0"/>
              <a:t>Genellikle de </a:t>
            </a:r>
            <a:r>
              <a:rPr lang="tr-TR" dirty="0"/>
              <a:t>o yapıyı bulan ya da üzerinde çalışan kişilerin isim ya da çoğunlukla soy-isimleriyle adlandırılmasıyla oluşturulur</a:t>
            </a:r>
            <a:r>
              <a:rPr lang="tr-TR" dirty="0" smtClean="0"/>
              <a:t>.</a:t>
            </a:r>
          </a:p>
          <a:p>
            <a:r>
              <a:rPr lang="tr-TR" dirty="0"/>
              <a:t>Tıp bilimi içinde önemli bir yeri olan </a:t>
            </a:r>
            <a:r>
              <a:rPr lang="tr-TR" b="1" dirty="0"/>
              <a:t>Behçet Hastalığı </a:t>
            </a:r>
            <a:r>
              <a:rPr lang="tr-TR" dirty="0"/>
              <a:t>buna en güzel </a:t>
            </a:r>
            <a:r>
              <a:rPr lang="tr-TR" dirty="0" smtClean="0"/>
              <a:t>örnektir. </a:t>
            </a:r>
          </a:p>
          <a:p>
            <a:r>
              <a:rPr lang="tr-TR" dirty="0" smtClean="0"/>
              <a:t>Türk </a:t>
            </a:r>
            <a:r>
              <a:rPr lang="tr-TR" dirty="0"/>
              <a:t>doktoru Hulusi Behçet tarafından tanımlanan hastalıkta ağızda yaralar, </a:t>
            </a:r>
            <a:r>
              <a:rPr lang="tr-TR" dirty="0" err="1"/>
              <a:t>genital</a:t>
            </a:r>
            <a:r>
              <a:rPr lang="tr-TR" dirty="0"/>
              <a:t> bölgede ülserler ve görme problemleri bir arada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250685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1" cy="6264696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ÖRNEKLER…</a:t>
            </a:r>
          </a:p>
          <a:p>
            <a:r>
              <a:rPr lang="tr-TR" b="1" dirty="0" smtClean="0"/>
              <a:t>APGAR </a:t>
            </a:r>
            <a:r>
              <a:rPr lang="tr-TR" b="1" dirty="0" err="1" smtClean="0"/>
              <a:t>skoru:</a:t>
            </a:r>
            <a:r>
              <a:rPr lang="tr-TR" dirty="0" err="1" smtClean="0"/>
              <a:t>yeni</a:t>
            </a:r>
            <a:r>
              <a:rPr lang="tr-TR" dirty="0" smtClean="0"/>
              <a:t> doğan </a:t>
            </a:r>
            <a:r>
              <a:rPr lang="tr-TR" dirty="0"/>
              <a:t>döneminde 1. ve 5. dakikalarda bebeğin durumunun değerlendirildiği </a:t>
            </a:r>
            <a:r>
              <a:rPr lang="tr-TR" dirty="0" smtClean="0"/>
              <a:t>bir </a:t>
            </a:r>
            <a:r>
              <a:rPr lang="tr-TR" dirty="0" err="1" smtClean="0"/>
              <a:t>skorlama</a:t>
            </a:r>
            <a:r>
              <a:rPr lang="tr-TR" dirty="0" smtClean="0"/>
              <a:t> </a:t>
            </a:r>
            <a:r>
              <a:rPr lang="tr-TR" dirty="0"/>
              <a:t>. Virginia </a:t>
            </a:r>
            <a:r>
              <a:rPr lang="tr-TR" dirty="0" err="1"/>
              <a:t>Apgar</a:t>
            </a:r>
            <a:r>
              <a:rPr lang="tr-TR" dirty="0"/>
              <a:t> tarafından bulunmuştur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b="1" dirty="0" err="1"/>
              <a:t>Fallopian</a:t>
            </a:r>
            <a:r>
              <a:rPr lang="tr-TR" b="1" dirty="0"/>
              <a:t> </a:t>
            </a:r>
            <a:r>
              <a:rPr lang="tr-TR" b="1" dirty="0" smtClean="0"/>
              <a:t>tüpü</a:t>
            </a:r>
          </a:p>
          <a:p>
            <a:r>
              <a:rPr lang="tr-TR" b="1" dirty="0" err="1" smtClean="0"/>
              <a:t>Bowman</a:t>
            </a:r>
            <a:r>
              <a:rPr lang="tr-TR" b="1" dirty="0" smtClean="0"/>
              <a:t> </a:t>
            </a:r>
            <a:r>
              <a:rPr lang="tr-TR" b="1" dirty="0"/>
              <a:t>kapsülü </a:t>
            </a:r>
            <a:endParaRPr lang="tr-TR" b="1" dirty="0" smtClean="0"/>
          </a:p>
          <a:p>
            <a:r>
              <a:rPr lang="tr-TR" b="1" dirty="0" err="1" smtClean="0"/>
              <a:t>Wirsung</a:t>
            </a:r>
            <a:r>
              <a:rPr lang="tr-TR" b="1" dirty="0" smtClean="0"/>
              <a:t> </a:t>
            </a:r>
            <a:r>
              <a:rPr lang="tr-TR" b="1" dirty="0"/>
              <a:t>kanalı, </a:t>
            </a:r>
            <a:endParaRPr lang="tr-TR" b="1" dirty="0" smtClean="0"/>
          </a:p>
          <a:p>
            <a:r>
              <a:rPr lang="tr-TR" b="1" dirty="0" smtClean="0"/>
              <a:t>Parkinson </a:t>
            </a:r>
            <a:r>
              <a:rPr lang="tr-TR" b="1" dirty="0"/>
              <a:t>hastalığı </a:t>
            </a:r>
            <a:endParaRPr lang="tr-TR" b="1" dirty="0" smtClean="0"/>
          </a:p>
          <a:p>
            <a:r>
              <a:rPr lang="tr-TR" b="1" dirty="0" err="1" smtClean="0"/>
              <a:t>Fanconi</a:t>
            </a:r>
            <a:r>
              <a:rPr lang="tr-TR" b="1" dirty="0" smtClean="0"/>
              <a:t> </a:t>
            </a:r>
            <a:r>
              <a:rPr lang="tr-TR" b="1" dirty="0"/>
              <a:t>anemisi </a:t>
            </a:r>
            <a:endParaRPr lang="tr-TR" b="1" dirty="0" smtClean="0"/>
          </a:p>
          <a:p>
            <a:r>
              <a:rPr lang="tr-TR" b="1" dirty="0" err="1" smtClean="0"/>
              <a:t>Cushing</a:t>
            </a:r>
            <a:r>
              <a:rPr lang="tr-TR" b="1" dirty="0" smtClean="0"/>
              <a:t> </a:t>
            </a:r>
            <a:r>
              <a:rPr lang="tr-TR" b="1" dirty="0"/>
              <a:t>sendromu </a:t>
            </a:r>
            <a:endParaRPr lang="tr-TR" b="1" dirty="0" smtClean="0"/>
          </a:p>
          <a:p>
            <a:r>
              <a:rPr lang="tr-TR" b="1" dirty="0" err="1" smtClean="0"/>
              <a:t>Down</a:t>
            </a:r>
            <a:r>
              <a:rPr lang="tr-TR" b="1" dirty="0" smtClean="0"/>
              <a:t> </a:t>
            </a:r>
            <a:r>
              <a:rPr lang="tr-TR" b="1" dirty="0"/>
              <a:t>sendromu gibi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810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2907</Words>
  <Application>Microsoft Office PowerPoint</Application>
  <PresentationFormat>Ekran Gösterisi (4:3)</PresentationFormat>
  <Paragraphs>745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37</vt:i4>
      </vt:variant>
    </vt:vector>
  </HeadingPairs>
  <TitlesOfParts>
    <vt:vector size="40" baseType="lpstr">
      <vt:lpstr>Ofis Teması</vt:lpstr>
      <vt:lpstr>1_Office Theme</vt:lpstr>
      <vt:lpstr>2_Office Theme</vt:lpstr>
      <vt:lpstr>TIP TERMİNOLOJİSİ</vt:lpstr>
      <vt:lpstr>PowerPoint Sunusu</vt:lpstr>
      <vt:lpstr>PowerPoint Sunusu</vt:lpstr>
      <vt:lpstr>PowerPoint Sunusu</vt:lpstr>
      <vt:lpstr>PowerPoint Sunusu</vt:lpstr>
      <vt:lpstr>GREKÇE ve LATİNCE</vt:lpstr>
      <vt:lpstr>PowerPoint Sunusu</vt:lpstr>
      <vt:lpstr>PowerPoint Sunusu</vt:lpstr>
      <vt:lpstr>PowerPoint Sunusu</vt:lpstr>
      <vt:lpstr>PowerPoint Sunusu</vt:lpstr>
      <vt:lpstr>PowerPoint Sunusu</vt:lpstr>
      <vt:lpstr>TERİMLERİN OKUNUŞU Latince’deki sesli harfler: 6 tane olup bunlar “a,e,i,o,u,y” dir. </vt:lpstr>
      <vt:lpstr>2. “j” harfi sesli bir harfin önüne gelirse “y” olarak okunur.</vt:lpstr>
      <vt:lpstr>3. “y” harfi  “i” şeklinde , “i” harfi de “i” şeklinde okunur (ancak “a,e,o,u” harflerinden önce gelirse “y” şeklinde okunur). </vt:lpstr>
      <vt:lpstr>4. 4-“x” harfi “ks” şeklinde okunur, “th” harfleri de “t” şeklinde okunur</vt:lpstr>
      <vt:lpstr>6. “ch harfleri “k” şeklinde okunur.</vt:lpstr>
      <vt:lpstr>8. “rh” harfleri “r” şeklinde okunur</vt:lpstr>
      <vt:lpstr>10.   “ae” harfleri “a” ya da “e” şeklinde okunur.</vt:lpstr>
      <vt:lpstr>12.   “t” harfi “ia, io, iu” harflerinden önce gelirse “s” şeklinde okunur.</vt:lpstr>
      <vt:lpstr>14.  “eu” harfleri “ö” harfi  şeklinde okunur.</vt:lpstr>
      <vt:lpstr>PowerPoint Sunusu</vt:lpstr>
      <vt:lpstr>PowerPoint Sunusu</vt:lpstr>
      <vt:lpstr>Tablo 2: Çok Sık Kullanılan Öneklere Örnekler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Kaynaştırma Ünlüsü</vt:lpstr>
      <vt:lpstr>Küçültme İfade Eden Terimler</vt:lpstr>
      <vt:lpstr>Derecelendirme İfade Eden Terimler</vt:lpstr>
      <vt:lpstr>Zaman ve Yön Gösterenler</vt:lpstr>
      <vt:lpstr>Çoğul Yapan Ekler</vt:lpstr>
      <vt:lpstr>TIP TERMİNOLOJİSİNDE KULLANILAN KISALTMALAR</vt:lpstr>
      <vt:lpstr>İNSAN VÜCUDUNUN BÖLÜMLERİ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TERMİNOLOJİSİ</dc:title>
  <dc:creator>Fuat Yalman</dc:creator>
  <cp:lastModifiedBy>Windows Kullanıcısı</cp:lastModifiedBy>
  <cp:revision>67</cp:revision>
  <dcterms:created xsi:type="dcterms:W3CDTF">2019-05-06T08:52:44Z</dcterms:created>
  <dcterms:modified xsi:type="dcterms:W3CDTF">2019-06-24T05:22:40Z</dcterms:modified>
</cp:coreProperties>
</file>