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30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7" r:id="rId25"/>
    <p:sldId id="278"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7827638-1314-4588-96AD-F4EB7A91B211}"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82B259-FF24-43F0-9635-1841EAF1F3BE}"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71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7827638-1314-4588-96AD-F4EB7A91B211}"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82B259-FF24-43F0-9635-1841EAF1F3BE}" type="slidenum">
              <a:rPr lang="tr-TR" smtClean="0"/>
              <a:t>‹#›</a:t>
            </a:fld>
            <a:endParaRPr lang="tr-TR"/>
          </a:p>
        </p:txBody>
      </p:sp>
    </p:spTree>
    <p:extLst>
      <p:ext uri="{BB962C8B-B14F-4D97-AF65-F5344CB8AC3E}">
        <p14:creationId xmlns:p14="http://schemas.microsoft.com/office/powerpoint/2010/main" val="280370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7827638-1314-4588-96AD-F4EB7A91B211}"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82B259-FF24-43F0-9635-1841EAF1F3BE}" type="slidenum">
              <a:rPr lang="tr-TR" smtClean="0"/>
              <a:t>‹#›</a:t>
            </a:fld>
            <a:endParaRPr lang="tr-TR"/>
          </a:p>
        </p:txBody>
      </p:sp>
    </p:spTree>
    <p:extLst>
      <p:ext uri="{BB962C8B-B14F-4D97-AF65-F5344CB8AC3E}">
        <p14:creationId xmlns:p14="http://schemas.microsoft.com/office/powerpoint/2010/main" val="327809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7827638-1314-4588-96AD-F4EB7A91B211}"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82B259-FF24-43F0-9635-1841EAF1F3BE}" type="slidenum">
              <a:rPr lang="tr-TR" smtClean="0"/>
              <a:t>‹#›</a:t>
            </a:fld>
            <a:endParaRPr lang="tr-TR"/>
          </a:p>
        </p:txBody>
      </p:sp>
    </p:spTree>
    <p:extLst>
      <p:ext uri="{BB962C8B-B14F-4D97-AF65-F5344CB8AC3E}">
        <p14:creationId xmlns:p14="http://schemas.microsoft.com/office/powerpoint/2010/main" val="138037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7827638-1314-4588-96AD-F4EB7A91B211}" type="datetimeFigureOut">
              <a:rPr lang="tr-TR" smtClean="0"/>
              <a:t>19.02.2026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82B259-FF24-43F0-9635-1841EAF1F3BE}"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3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7827638-1314-4588-96AD-F4EB7A91B211}" type="datetimeFigureOut">
              <a:rPr lang="tr-TR" smtClean="0"/>
              <a:t>19.02.2026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82B259-FF24-43F0-9635-1841EAF1F3BE}" type="slidenum">
              <a:rPr lang="tr-TR" smtClean="0"/>
              <a:t>‹#›</a:t>
            </a:fld>
            <a:endParaRPr lang="tr-TR"/>
          </a:p>
        </p:txBody>
      </p:sp>
    </p:spTree>
    <p:extLst>
      <p:ext uri="{BB962C8B-B14F-4D97-AF65-F5344CB8AC3E}">
        <p14:creationId xmlns:p14="http://schemas.microsoft.com/office/powerpoint/2010/main" val="379729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7827638-1314-4588-96AD-F4EB7A91B211}" type="datetimeFigureOut">
              <a:rPr lang="tr-TR" smtClean="0"/>
              <a:t>19.02.2026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82B259-FF24-43F0-9635-1841EAF1F3BE}" type="slidenum">
              <a:rPr lang="tr-TR" smtClean="0"/>
              <a:t>‹#›</a:t>
            </a:fld>
            <a:endParaRPr lang="tr-TR"/>
          </a:p>
        </p:txBody>
      </p:sp>
    </p:spTree>
    <p:extLst>
      <p:ext uri="{BB962C8B-B14F-4D97-AF65-F5344CB8AC3E}">
        <p14:creationId xmlns:p14="http://schemas.microsoft.com/office/powerpoint/2010/main" val="390082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7827638-1314-4588-96AD-F4EB7A91B211}" type="datetimeFigureOut">
              <a:rPr lang="tr-TR" smtClean="0"/>
              <a:t>19.02.2026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82B259-FF24-43F0-9635-1841EAF1F3BE}" type="slidenum">
              <a:rPr lang="tr-TR" smtClean="0"/>
              <a:t>‹#›</a:t>
            </a:fld>
            <a:endParaRPr lang="tr-TR"/>
          </a:p>
        </p:txBody>
      </p:sp>
    </p:spTree>
    <p:extLst>
      <p:ext uri="{BB962C8B-B14F-4D97-AF65-F5344CB8AC3E}">
        <p14:creationId xmlns:p14="http://schemas.microsoft.com/office/powerpoint/2010/main" val="160878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827638-1314-4588-96AD-F4EB7A91B211}" type="datetimeFigureOut">
              <a:rPr lang="tr-TR" smtClean="0"/>
              <a:t>19.02.2026</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1282B259-FF24-43F0-9635-1841EAF1F3BE}" type="slidenum">
              <a:rPr lang="tr-TR" smtClean="0"/>
              <a:t>‹#›</a:t>
            </a:fld>
            <a:endParaRPr lang="tr-TR"/>
          </a:p>
        </p:txBody>
      </p:sp>
    </p:spTree>
    <p:extLst>
      <p:ext uri="{BB962C8B-B14F-4D97-AF65-F5344CB8AC3E}">
        <p14:creationId xmlns:p14="http://schemas.microsoft.com/office/powerpoint/2010/main" val="258997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827638-1314-4588-96AD-F4EB7A91B211}" type="datetimeFigureOut">
              <a:rPr lang="tr-TR" smtClean="0"/>
              <a:t>19.02.2026</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82B259-FF24-43F0-9635-1841EAF1F3BE}" type="slidenum">
              <a:rPr lang="tr-TR" smtClean="0"/>
              <a:t>‹#›</a:t>
            </a:fld>
            <a:endParaRPr lang="tr-TR"/>
          </a:p>
        </p:txBody>
      </p:sp>
    </p:spTree>
    <p:extLst>
      <p:ext uri="{BB962C8B-B14F-4D97-AF65-F5344CB8AC3E}">
        <p14:creationId xmlns:p14="http://schemas.microsoft.com/office/powerpoint/2010/main" val="108841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7827638-1314-4588-96AD-F4EB7A91B211}" type="datetimeFigureOut">
              <a:rPr lang="tr-TR" smtClean="0"/>
              <a:t>19.02.2026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82B259-FF24-43F0-9635-1841EAF1F3BE}" type="slidenum">
              <a:rPr lang="tr-TR" smtClean="0"/>
              <a:t>‹#›</a:t>
            </a:fld>
            <a:endParaRPr lang="tr-TR"/>
          </a:p>
        </p:txBody>
      </p:sp>
    </p:spTree>
    <p:extLst>
      <p:ext uri="{BB962C8B-B14F-4D97-AF65-F5344CB8AC3E}">
        <p14:creationId xmlns:p14="http://schemas.microsoft.com/office/powerpoint/2010/main" val="301919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827638-1314-4588-96AD-F4EB7A91B211}" type="datetimeFigureOut">
              <a:rPr lang="tr-TR" smtClean="0"/>
              <a:t>19.02.2026</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82B259-FF24-43F0-9635-1841EAF1F3BE}"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430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63783" y="2159305"/>
            <a:ext cx="10494668" cy="1570895"/>
          </a:xfrm>
        </p:spPr>
        <p:txBody>
          <a:bodyPr>
            <a:normAutofit fontScale="90000"/>
          </a:bodyPr>
          <a:lstStyle/>
          <a:p>
            <a:pPr algn="ctr"/>
            <a:r>
              <a:rPr lang="tr-TR" sz="6000" dirty="0" smtClean="0"/>
              <a:t>MAKİNE ÖĞRENİMİ-YAPAY ZEKA-ARTTIRILMIŞ GERÇEKLİK VE  PAZARLAMA</a:t>
            </a:r>
            <a:endParaRPr lang="tr-TR" sz="6000" dirty="0"/>
          </a:p>
        </p:txBody>
      </p:sp>
      <p:sp>
        <p:nvSpPr>
          <p:cNvPr id="3" name="Alt Başlık 2"/>
          <p:cNvSpPr>
            <a:spLocks noGrp="1"/>
          </p:cNvSpPr>
          <p:nvPr>
            <p:ph type="subTitle" idx="1"/>
          </p:nvPr>
        </p:nvSpPr>
        <p:spPr/>
        <p:txBody>
          <a:bodyPr/>
          <a:lstStyle/>
          <a:p>
            <a:r>
              <a:rPr lang="tr-TR" dirty="0" smtClean="0"/>
              <a:t>3.HAFTA</a:t>
            </a:r>
            <a:endParaRPr lang="tr-TR" dirty="0"/>
          </a:p>
        </p:txBody>
      </p:sp>
    </p:spTree>
    <p:extLst>
      <p:ext uri="{BB962C8B-B14F-4D97-AF65-F5344CB8AC3E}">
        <p14:creationId xmlns:p14="http://schemas.microsoft.com/office/powerpoint/2010/main" val="266449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Yapay Zekanın Kavramsal </a:t>
            </a:r>
            <a:r>
              <a:rPr lang="tr-TR" dirty="0"/>
              <a:t>Gelişimi ve Tanımı</a:t>
            </a:r>
          </a:p>
        </p:txBody>
      </p:sp>
      <p:sp>
        <p:nvSpPr>
          <p:cNvPr id="3" name="İçerik Yer Tutucusu 2"/>
          <p:cNvSpPr>
            <a:spLocks noGrp="1"/>
          </p:cNvSpPr>
          <p:nvPr>
            <p:ph idx="1"/>
          </p:nvPr>
        </p:nvSpPr>
        <p:spPr>
          <a:xfrm>
            <a:off x="248981" y="1867767"/>
            <a:ext cx="5545891" cy="4023360"/>
          </a:xfrm>
        </p:spPr>
        <p:txBody>
          <a:bodyPr>
            <a:normAutofit fontScale="92500" lnSpcReduction="10000"/>
          </a:bodyPr>
          <a:lstStyle/>
          <a:p>
            <a:r>
              <a:rPr lang="tr-TR" dirty="0"/>
              <a:t>Zekâ kavramı net biçimde tanımlanamamakla birlikte genel olarak bilgiye dayalı analiz yapabilme ve problem çözebilme yeteneği olarak kabul edilmektedir. </a:t>
            </a:r>
            <a:r>
              <a:rPr lang="tr-TR" dirty="0" err="1"/>
              <a:t>Gardner’ın</a:t>
            </a:r>
            <a:r>
              <a:rPr lang="tr-TR" dirty="0"/>
              <a:t> çoklu zekâ kuramı zekânın farklı türlere ayrıldığını ortaya koymaktadır.</a:t>
            </a:r>
          </a:p>
          <a:p>
            <a:r>
              <a:rPr lang="tr-TR" dirty="0"/>
              <a:t>Yapay zekâ kavramı ilk kez 1956 yılında John </a:t>
            </a:r>
            <a:r>
              <a:rPr lang="tr-TR" dirty="0" err="1"/>
              <a:t>McCarthy</a:t>
            </a:r>
            <a:r>
              <a:rPr lang="tr-TR" dirty="0"/>
              <a:t> tarafından ortaya atılmıştır. Yapay zekâ, makinelerin insan benzeri bilişsel özellikler sergileyebilmesini sağlayan bilim ve mühendislik alanı olarak tanımlanmaktadır. </a:t>
            </a:r>
            <a:endParaRPr lang="tr-TR" dirty="0" smtClean="0"/>
          </a:p>
          <a:p>
            <a:r>
              <a:rPr lang="tr-TR" dirty="0" smtClean="0"/>
              <a:t>Öğrenme</a:t>
            </a:r>
            <a:r>
              <a:rPr lang="tr-TR" dirty="0"/>
              <a:t>, problem çözme ve uyum sağlama gibi insan zihniyle ilişkilendirilen özelliklerin makinelere kazandırılması amaçlanmaktadır. Günümüzde yapay zekâ sistemleri birçok görevi insanlardan daha hızlı ve tutarlı biçimde yerine getirebilmektedir.</a:t>
            </a:r>
          </a:p>
          <a:p>
            <a:endParaRPr lang="tr-TR" dirty="0"/>
          </a:p>
        </p:txBody>
      </p:sp>
      <p:pic>
        <p:nvPicPr>
          <p:cNvPr id="13314" name="Picture 2" descr="Yapay Zekânın Mucidi John McCarthy'nin İnanılmaz Hayatı - Webtekno – Güncel  Teknoloji Haberleri ve Video İncelem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867767"/>
            <a:ext cx="5914956" cy="413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62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Yapay Zekanın </a:t>
            </a:r>
            <a:r>
              <a:rPr lang="es-ES" dirty="0" smtClean="0"/>
              <a:t>Küresel </a:t>
            </a:r>
            <a:r>
              <a:rPr lang="es-ES" dirty="0"/>
              <a:t>Pazar Hacmi ve Çeşitleri</a:t>
            </a:r>
            <a:endParaRPr lang="tr-TR" dirty="0"/>
          </a:p>
        </p:txBody>
      </p:sp>
      <p:sp>
        <p:nvSpPr>
          <p:cNvPr id="3" name="İçerik Yer Tutucusu 2"/>
          <p:cNvSpPr>
            <a:spLocks noGrp="1"/>
          </p:cNvSpPr>
          <p:nvPr>
            <p:ph idx="1"/>
          </p:nvPr>
        </p:nvSpPr>
        <p:spPr>
          <a:xfrm>
            <a:off x="326099" y="1944885"/>
            <a:ext cx="5589959" cy="4023360"/>
          </a:xfrm>
        </p:spPr>
        <p:txBody>
          <a:bodyPr>
            <a:normAutofit fontScale="92500" lnSpcReduction="10000"/>
          </a:bodyPr>
          <a:lstStyle/>
          <a:p>
            <a:r>
              <a:rPr lang="tr-TR" dirty="0"/>
              <a:t>Yapay zekâ pazarı son yıllarda katlanarak büyümüştür. 2011 yılında yüz milyon dolar seviyesinde olan küresel gelir, 2020’li yıllarda yüz milyarlarca dolara ulaşmış ve önümüzdeki yıllarda yarım trilyon dolar seviyesine çıkacağı öngörülmüştür. IBM, Microsoft ve </a:t>
            </a:r>
            <a:r>
              <a:rPr lang="tr-TR" dirty="0" err="1"/>
              <a:t>Samsung</a:t>
            </a:r>
            <a:r>
              <a:rPr lang="tr-TR" dirty="0"/>
              <a:t> gibi teknoloji devleri bu alanda öncü konumdadır.</a:t>
            </a:r>
          </a:p>
          <a:p>
            <a:r>
              <a:rPr lang="tr-TR" dirty="0"/>
              <a:t>Yapay zekâ türleri üç ana gruba ayrılmaktadır:</a:t>
            </a:r>
          </a:p>
          <a:p>
            <a:r>
              <a:rPr lang="tr-TR" b="1" dirty="0"/>
              <a:t>Zayıf (Dar) Yapay Zekâ:</a:t>
            </a:r>
            <a:r>
              <a:rPr lang="tr-TR" dirty="0"/>
              <a:t> Belirli bir görevi başarıyla yerine getiren sistemlerdir. </a:t>
            </a:r>
            <a:r>
              <a:rPr lang="tr-TR" dirty="0" err="1"/>
              <a:t>Siri</a:t>
            </a:r>
            <a:r>
              <a:rPr lang="tr-TR" dirty="0"/>
              <a:t> ve </a:t>
            </a:r>
            <a:r>
              <a:rPr lang="tr-TR" dirty="0" err="1"/>
              <a:t>Alexa</a:t>
            </a:r>
            <a:r>
              <a:rPr lang="tr-TR" dirty="0"/>
              <a:t> bu gruba örnektir.</a:t>
            </a:r>
          </a:p>
          <a:p>
            <a:r>
              <a:rPr lang="tr-TR" b="1" dirty="0"/>
              <a:t>Güçlü Yapay Zekâ:</a:t>
            </a:r>
            <a:r>
              <a:rPr lang="tr-TR" dirty="0"/>
              <a:t> İnsan seviyesinde bilinç ve karar verme yeteneğine sahip olması varsayılan sistemlerdir.</a:t>
            </a:r>
          </a:p>
          <a:p>
            <a:r>
              <a:rPr lang="tr-TR" b="1" dirty="0"/>
              <a:t>Süper Yapay Zekâ:</a:t>
            </a:r>
            <a:r>
              <a:rPr lang="tr-TR" dirty="0"/>
              <a:t> İnsan zekâsını aşabilecek potansiyele sahip olduğu düşünülen teorik düzeydir.</a:t>
            </a:r>
          </a:p>
          <a:p>
            <a:endParaRPr lang="tr-TR" dirty="0"/>
          </a:p>
        </p:txBody>
      </p:sp>
      <p:pic>
        <p:nvPicPr>
          <p:cNvPr id="14340" name="Picture 4" descr="Yapay Zeka Çağında Özgün Kalmak: Teknolojiyle Şekillenen Gerçeklik - Finans  Kulü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6480" y="1944885"/>
            <a:ext cx="5467209" cy="381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1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Yapay Zekanın </a:t>
            </a:r>
            <a:r>
              <a:rPr lang="tr-TR" dirty="0" smtClean="0"/>
              <a:t>Sahip </a:t>
            </a:r>
            <a:r>
              <a:rPr lang="tr-TR" dirty="0"/>
              <a:t>Olduğu Kusurlar</a:t>
            </a:r>
            <a:r>
              <a:rPr lang="tr-TR" b="1" dirty="0"/>
              <a:t/>
            </a:r>
            <a:br>
              <a:rPr lang="tr-TR" b="1" dirty="0"/>
            </a:br>
            <a:endParaRPr lang="tr-TR" dirty="0"/>
          </a:p>
        </p:txBody>
      </p:sp>
      <p:sp>
        <p:nvSpPr>
          <p:cNvPr id="3" name="İçerik Yer Tutucusu 2"/>
          <p:cNvSpPr>
            <a:spLocks noGrp="1"/>
          </p:cNvSpPr>
          <p:nvPr>
            <p:ph idx="1"/>
          </p:nvPr>
        </p:nvSpPr>
        <p:spPr>
          <a:xfrm>
            <a:off x="1097280" y="1845734"/>
            <a:ext cx="4895896" cy="4023360"/>
          </a:xfrm>
        </p:spPr>
        <p:txBody>
          <a:bodyPr/>
          <a:lstStyle/>
          <a:p>
            <a:r>
              <a:rPr lang="tr-TR" dirty="0" smtClean="0"/>
              <a:t>Yapay </a:t>
            </a:r>
            <a:r>
              <a:rPr lang="tr-TR" dirty="0"/>
              <a:t>zekâ sistemleri insan zekâsını taklit etmeye çalışsa da çeşitli kusurlar barındırmaktadır. Görüntü tanıma hataları, bağlamı yanlış yorumlama, </a:t>
            </a:r>
            <a:r>
              <a:rPr lang="tr-TR" dirty="0" err="1"/>
              <a:t>algoritmik</a:t>
            </a:r>
            <a:r>
              <a:rPr lang="tr-TR" dirty="0"/>
              <a:t> önyargı ve etik sorunlar bu kusurlar arasındadır. Yapay zekâ sistemleri hatalı veriyle beslendiğinde yanlış sonuçlar üretebilmekte, hatta ayrımcı kararlar verebilmektedir. Ayrıca kontrolsüz gelişim senaryoları etik ve toplumsal tartışmaları beraberinde getirmektedir.</a:t>
            </a:r>
          </a:p>
          <a:p>
            <a:endParaRPr lang="tr-TR" dirty="0"/>
          </a:p>
        </p:txBody>
      </p:sp>
      <p:pic>
        <p:nvPicPr>
          <p:cNvPr id="15362" name="Picture 2" descr="Yapay Zeka Nedir? E-Ticarette Yapay Zeka Kullanım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725" y="1845733"/>
            <a:ext cx="5911497" cy="373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9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Yapay Zekanın </a:t>
            </a:r>
            <a:r>
              <a:rPr lang="tr-TR" dirty="0" smtClean="0"/>
              <a:t>Kullanım </a:t>
            </a:r>
            <a:r>
              <a:rPr lang="tr-TR" dirty="0"/>
              <a:t>Alanları</a:t>
            </a:r>
            <a:r>
              <a:rPr lang="tr-TR" b="1" dirty="0"/>
              <a:t/>
            </a:r>
            <a:br>
              <a:rPr lang="tr-TR" b="1" dirty="0"/>
            </a:br>
            <a:endParaRPr lang="tr-TR" dirty="0"/>
          </a:p>
        </p:txBody>
      </p:sp>
      <p:sp>
        <p:nvSpPr>
          <p:cNvPr id="3" name="İçerik Yer Tutucusu 2"/>
          <p:cNvSpPr>
            <a:spLocks noGrp="1"/>
          </p:cNvSpPr>
          <p:nvPr>
            <p:ph idx="1"/>
          </p:nvPr>
        </p:nvSpPr>
        <p:spPr>
          <a:xfrm>
            <a:off x="1097280" y="1845734"/>
            <a:ext cx="5050132" cy="4023360"/>
          </a:xfrm>
        </p:spPr>
        <p:txBody>
          <a:bodyPr>
            <a:normAutofit lnSpcReduction="10000"/>
          </a:bodyPr>
          <a:lstStyle/>
          <a:p>
            <a:r>
              <a:rPr lang="tr-TR" dirty="0" smtClean="0"/>
              <a:t>Yapay </a:t>
            </a:r>
            <a:r>
              <a:rPr lang="tr-TR" dirty="0"/>
              <a:t>zekâ telekomünikasyon, finans, sağlık, üretim, e-ticaret ve eğlence sektörlerinde yaygın biçimde kullanılmaktadır. </a:t>
            </a:r>
            <a:r>
              <a:rPr lang="tr-TR" dirty="0" err="1"/>
              <a:t>Netflix</a:t>
            </a:r>
            <a:r>
              <a:rPr lang="tr-TR" dirty="0"/>
              <a:t> ve Amazon gibi platformlar kişiselleştirilmiş öneri sistemleriyle tüketici davranışlarını analiz etmektedir. İnşaat sektöründe artırılmış gerçeklik uygulamaları kullanılmakta; sağlık alanında hastalık teşhis süreçleri desteklenmektedir.</a:t>
            </a:r>
          </a:p>
          <a:p>
            <a:r>
              <a:rPr lang="tr-TR" dirty="0"/>
              <a:t>Satış ekiplerinin eğitimi için geliştirilen “yapay zekâ koçları” da önemli uygulamalardandır. Bu sistemler satış görüşmelerini analiz ederek performans geliştirmeye yönelik geri bildirim sunmaktadır.</a:t>
            </a:r>
          </a:p>
          <a:p>
            <a:endParaRPr lang="tr-TR" dirty="0"/>
          </a:p>
        </p:txBody>
      </p:sp>
      <p:pic>
        <p:nvPicPr>
          <p:cNvPr id="16386" name="Picture 2" descr="AI is Coming for Your Watch Party: Netflix &amp; YouTube's New Ad Moves and Why  Cre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845734"/>
            <a:ext cx="5848855" cy="425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62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Yapay Zekânın Satış Yönetimi İçin Önemi</a:t>
            </a:r>
            <a:r>
              <a:rPr lang="tr-TR" b="1" dirty="0"/>
              <a:t/>
            </a:r>
            <a:br>
              <a:rPr lang="tr-TR" b="1" dirty="0"/>
            </a:br>
            <a:endParaRPr lang="tr-TR" dirty="0"/>
          </a:p>
        </p:txBody>
      </p:sp>
      <p:sp>
        <p:nvSpPr>
          <p:cNvPr id="3" name="İçerik Yer Tutucusu 2"/>
          <p:cNvSpPr>
            <a:spLocks noGrp="1"/>
          </p:cNvSpPr>
          <p:nvPr>
            <p:ph idx="1"/>
          </p:nvPr>
        </p:nvSpPr>
        <p:spPr>
          <a:xfrm>
            <a:off x="1097280" y="1845734"/>
            <a:ext cx="4829795" cy="4023360"/>
          </a:xfrm>
        </p:spPr>
        <p:txBody>
          <a:bodyPr>
            <a:normAutofit lnSpcReduction="10000"/>
          </a:bodyPr>
          <a:lstStyle/>
          <a:p>
            <a:r>
              <a:rPr lang="tr-TR" b="1" dirty="0" smtClean="0"/>
              <a:t>Satış </a:t>
            </a:r>
            <a:r>
              <a:rPr lang="tr-TR" b="1" dirty="0"/>
              <a:t>ve Satış Yönetimi Kavramları</a:t>
            </a:r>
          </a:p>
          <a:p>
            <a:r>
              <a:rPr lang="tr-TR" dirty="0"/>
              <a:t>Satış yönetimi, firmanın satış hedeflerine ulaşabilmesi için satış faaliyetlerinin planlanması, uygulanması ve kontrol edilmesidir. Satış süreci; hedef belirleme, müşteri bulma, ihtiyaç analizi, teklif sunma, itiraz yönetimi, satış kapama ve satış sonrası takip gibi aşamalardan oluşmaktadır.</a:t>
            </a:r>
          </a:p>
          <a:p>
            <a:r>
              <a:rPr lang="tr-TR" dirty="0"/>
              <a:t>Pazarlama daha uzun vadeli ve stratejik iken, satış daha kısa vadeli ve müşteri ilişkileri odaklıdır. Bu nedenle satış yönetimi değişken müşteri beklentileri nedeniyle dinamik bir yapıya sahiptir.</a:t>
            </a:r>
          </a:p>
          <a:p>
            <a:endParaRPr lang="tr-TR" dirty="0"/>
          </a:p>
        </p:txBody>
      </p:sp>
      <p:pic>
        <p:nvPicPr>
          <p:cNvPr id="5" name="Resim 4"/>
          <p:cNvPicPr>
            <a:picLocks noChangeAspect="1"/>
          </p:cNvPicPr>
          <p:nvPr/>
        </p:nvPicPr>
        <p:blipFill>
          <a:blip r:embed="rId2"/>
          <a:stretch>
            <a:fillRect/>
          </a:stretch>
        </p:blipFill>
        <p:spPr>
          <a:xfrm>
            <a:off x="6126480" y="1845734"/>
            <a:ext cx="5551400" cy="4169476"/>
          </a:xfrm>
          <a:prstGeom prst="rect">
            <a:avLst/>
          </a:prstGeom>
        </p:spPr>
      </p:pic>
    </p:spTree>
    <p:extLst>
      <p:ext uri="{BB962C8B-B14F-4D97-AF65-F5344CB8AC3E}">
        <p14:creationId xmlns:p14="http://schemas.microsoft.com/office/powerpoint/2010/main" val="38826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1960838"/>
          </a:xfrm>
        </p:spPr>
        <p:txBody>
          <a:bodyPr>
            <a:normAutofit/>
          </a:bodyPr>
          <a:lstStyle/>
          <a:p>
            <a:pPr algn="ctr"/>
            <a:r>
              <a:rPr lang="tr-TR" dirty="0"/>
              <a:t>Yapay Zekânın Satış Yönetimine Sağladığı Faydalar</a:t>
            </a:r>
            <a:r>
              <a:rPr lang="tr-TR" b="1" dirty="0"/>
              <a:t/>
            </a:r>
            <a:br>
              <a:rPr lang="tr-TR" b="1" dirty="0"/>
            </a:br>
            <a:endParaRPr lang="tr-TR" dirty="0"/>
          </a:p>
        </p:txBody>
      </p:sp>
      <p:sp>
        <p:nvSpPr>
          <p:cNvPr id="3" name="İçerik Yer Tutucusu 2"/>
          <p:cNvSpPr>
            <a:spLocks noGrp="1"/>
          </p:cNvSpPr>
          <p:nvPr>
            <p:ph idx="1"/>
          </p:nvPr>
        </p:nvSpPr>
        <p:spPr>
          <a:xfrm>
            <a:off x="689656" y="1944885"/>
            <a:ext cx="5523857" cy="4023360"/>
          </a:xfrm>
        </p:spPr>
        <p:txBody>
          <a:bodyPr>
            <a:normAutofit fontScale="70000" lnSpcReduction="20000"/>
          </a:bodyPr>
          <a:lstStyle/>
          <a:p>
            <a:r>
              <a:rPr lang="tr-TR" dirty="0" smtClean="0"/>
              <a:t>Yapay </a:t>
            </a:r>
            <a:r>
              <a:rPr lang="tr-TR" dirty="0"/>
              <a:t>zekâ, satış süreçlerini otomatikleştirerek verimliliği artırmaktadır. Büyük veri ve tahmine dayalı analizler sayesinde müşteri </a:t>
            </a:r>
            <a:r>
              <a:rPr lang="tr-TR" dirty="0" err="1"/>
              <a:t>segmentasyonu</a:t>
            </a:r>
            <a:r>
              <a:rPr lang="tr-TR" dirty="0"/>
              <a:t> yapılabilmekte, en kârlı müşteri adayları belirlenebilmekte ve kişiselleştirilmiş içerikler sunulabilmektedir.</a:t>
            </a:r>
          </a:p>
          <a:p>
            <a:r>
              <a:rPr lang="tr-TR" dirty="0"/>
              <a:t>Başlıca katkılar şunlardır:</a:t>
            </a:r>
          </a:p>
          <a:p>
            <a:r>
              <a:rPr lang="tr-TR" dirty="0"/>
              <a:t>Gerçek zamanlı veri analizi ile hızlı karar alma,</a:t>
            </a:r>
          </a:p>
          <a:p>
            <a:r>
              <a:rPr lang="tr-TR" dirty="0"/>
              <a:t>Nitelikli müşteri adaylarının belirlenmesi,</a:t>
            </a:r>
          </a:p>
          <a:p>
            <a:r>
              <a:rPr lang="tr-TR" dirty="0"/>
              <a:t>Kişiselleştirilmiş teklif ve içerik oluşturma,</a:t>
            </a:r>
          </a:p>
          <a:p>
            <a:r>
              <a:rPr lang="tr-TR" dirty="0"/>
              <a:t>Talep tahmini ve çapraz satış fırsatlarının belirlenmesi,</a:t>
            </a:r>
          </a:p>
          <a:p>
            <a:r>
              <a:rPr lang="tr-TR" dirty="0"/>
              <a:t>Rutin görevlerin otomasyonu sayesinde satış personelinin müşteri odaklı çalışabilmesi,</a:t>
            </a:r>
          </a:p>
          <a:p>
            <a:r>
              <a:rPr lang="tr-TR" dirty="0"/>
              <a:t>Veri doğruluğu ve güvenilirliğinin artırılması.</a:t>
            </a:r>
          </a:p>
          <a:p>
            <a:r>
              <a:rPr lang="tr-TR" dirty="0"/>
              <a:t>Yapay zekâ entegrasyonu sağlayan firmaların müşteri memnuniyeti ve satış sürekliliğinde önemli artışlar elde ettiği belirtilmektedir.</a:t>
            </a:r>
          </a:p>
          <a:p>
            <a:endParaRPr lang="tr-TR" dirty="0"/>
          </a:p>
        </p:txBody>
      </p:sp>
      <p:pic>
        <p:nvPicPr>
          <p:cNvPr id="18434" name="Picture 2" descr="Salesforce Unveils Two Autonomous AI Sales Agents to Accelerate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883" y="1944885"/>
            <a:ext cx="518894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447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616945"/>
            <a:ext cx="10058400" cy="1839816"/>
          </a:xfrm>
        </p:spPr>
        <p:txBody>
          <a:bodyPr>
            <a:normAutofit fontScale="90000"/>
          </a:bodyPr>
          <a:lstStyle/>
          <a:p>
            <a:pPr algn="ctr"/>
            <a:r>
              <a:rPr lang="tr-TR" b="1" dirty="0"/>
              <a:t>Yapay Zekâ Kullanımında Satış Personeli Eğitiminin Önemi</a:t>
            </a:r>
            <a:br>
              <a:rPr lang="tr-TR" b="1" dirty="0"/>
            </a:br>
            <a:endParaRPr lang="tr-TR" dirty="0"/>
          </a:p>
        </p:txBody>
      </p:sp>
      <p:sp>
        <p:nvSpPr>
          <p:cNvPr id="3" name="İçerik Yer Tutucusu 2"/>
          <p:cNvSpPr>
            <a:spLocks noGrp="1"/>
          </p:cNvSpPr>
          <p:nvPr>
            <p:ph idx="1"/>
          </p:nvPr>
        </p:nvSpPr>
        <p:spPr>
          <a:xfrm>
            <a:off x="1097280" y="1845734"/>
            <a:ext cx="5347587" cy="4023360"/>
          </a:xfrm>
        </p:spPr>
        <p:txBody>
          <a:bodyPr/>
          <a:lstStyle/>
          <a:p>
            <a:r>
              <a:rPr lang="tr-TR" dirty="0" smtClean="0"/>
              <a:t>Yapay </a:t>
            </a:r>
            <a:r>
              <a:rPr lang="tr-TR" dirty="0"/>
              <a:t>zekâ sistemleri veri analizi konusunda üstün olsa da nihai karar aşamasında insan faktörü kritik önem taşımaktadır. Satış personelinin yapay zekâ sistemlerini etkin kullanabilmesi için yeni beceriler geliştirmesi gerekmektedir. Ayrıca personelin yapay zekânın avantajlarını ve sınırlılıklarını doğru anlaması önemlidir.</a:t>
            </a:r>
          </a:p>
          <a:p>
            <a:r>
              <a:rPr lang="tr-TR" dirty="0"/>
              <a:t>Eğitim programları satış personelinin özgüvenini, motivasyonunu ve performansını artırmakta; bu da doğrudan firma gelirlerine yansımaktadır. Yapay zekâ destekli satış yönetimi, insan ve makine iş birliğine dayalı bir yapı gerektirmektedir.</a:t>
            </a:r>
          </a:p>
          <a:p>
            <a:endParaRPr lang="tr-TR" dirty="0"/>
          </a:p>
        </p:txBody>
      </p:sp>
      <p:pic>
        <p:nvPicPr>
          <p:cNvPr id="19458" name="Picture 2" descr="Salesperson vs. AI Sales Agent: Pros and Cons - Spr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472" y="1845734"/>
            <a:ext cx="5274746" cy="384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7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ARTIRILMIŞ GERÇEKLİK</a:t>
            </a:r>
          </a:p>
        </p:txBody>
      </p:sp>
      <p:sp>
        <p:nvSpPr>
          <p:cNvPr id="3" name="İçerik Yer Tutucusu 2"/>
          <p:cNvSpPr>
            <a:spLocks noGrp="1"/>
          </p:cNvSpPr>
          <p:nvPr>
            <p:ph idx="1"/>
          </p:nvPr>
        </p:nvSpPr>
        <p:spPr>
          <a:xfrm>
            <a:off x="228049" y="1889801"/>
            <a:ext cx="5898431" cy="4023360"/>
          </a:xfrm>
        </p:spPr>
        <p:txBody>
          <a:bodyPr>
            <a:normAutofit fontScale="85000" lnSpcReduction="10000"/>
          </a:bodyPr>
          <a:lstStyle/>
          <a:p>
            <a:r>
              <a:rPr lang="tr-TR" dirty="0"/>
              <a:t>Günümüz dijital dünyasında mobil cihazların ve giyilebilir teknolojilerin yaygınlaşması, artırılmış gerçeklik teknolojisinin (AR) gelişimini hızlandırmıştır. Akıllı telefonlar, akıllı gözlükler ve saatler gibi cihazlar, tüketicilerin günlük yaşamına entegre olurken mobil teknolojiler modern tüketimin temel bileşeni hâline gelmiştir. Pazarlama disiplini de teknolojik gelişmelerden doğrudan etkilenmektedir. </a:t>
            </a:r>
            <a:endParaRPr lang="tr-TR" dirty="0" smtClean="0"/>
          </a:p>
          <a:p>
            <a:r>
              <a:rPr lang="tr-TR" dirty="0" smtClean="0"/>
              <a:t>Geleneksel </a:t>
            </a:r>
            <a:r>
              <a:rPr lang="tr-TR" dirty="0"/>
              <a:t>pazarlama ortamlarının etkinliği görece iyi bilinirken, yeni teknolojilere dayalı pazarlama uygulamalarının etkilerine ilişkin bilgi sınırlıdır. Bu nedenle uygulayıcılar çoğu zaman kanıta dayalı stratejiler yerine sezgisel yaklaşımlara yönelmektedir. </a:t>
            </a:r>
            <a:endParaRPr lang="tr-TR" dirty="0" smtClean="0"/>
          </a:p>
          <a:p>
            <a:r>
              <a:rPr lang="tr-TR" dirty="0" smtClean="0"/>
              <a:t>Artırılmış </a:t>
            </a:r>
            <a:r>
              <a:rPr lang="tr-TR" dirty="0"/>
              <a:t>gerçeklik, GPS, kamera, hareket </a:t>
            </a:r>
            <a:r>
              <a:rPr lang="tr-TR" dirty="0" err="1"/>
              <a:t>sensörleri</a:t>
            </a:r>
            <a:r>
              <a:rPr lang="tr-TR" dirty="0"/>
              <a:t>, güçlü işlemciler ve hızlı internet altyapısı sayesinde sanal bilgileri fiziksel dünyanın üzerine bindiren bir teknoloji olarak hem tüketim hem de pazarlama açısından stratejik bir önem kazanmaktadır.</a:t>
            </a:r>
          </a:p>
          <a:p>
            <a:endParaRPr lang="tr-TR" dirty="0"/>
          </a:p>
        </p:txBody>
      </p:sp>
      <p:pic>
        <p:nvPicPr>
          <p:cNvPr id="20482" name="Picture 2" descr="How Augmented Reality Will Disrupt The Manufacturing Indu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987" y="1889800"/>
            <a:ext cx="5715000" cy="35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20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Artırılmış Gerçeklik Kavramına Tarihsel Bir Bakış</a:t>
            </a:r>
          </a:p>
        </p:txBody>
      </p:sp>
      <p:sp>
        <p:nvSpPr>
          <p:cNvPr id="3" name="İçerik Yer Tutucusu 2"/>
          <p:cNvSpPr>
            <a:spLocks noGrp="1"/>
          </p:cNvSpPr>
          <p:nvPr>
            <p:ph idx="1"/>
          </p:nvPr>
        </p:nvSpPr>
        <p:spPr>
          <a:xfrm>
            <a:off x="348134" y="1889801"/>
            <a:ext cx="6261987" cy="4023360"/>
          </a:xfrm>
        </p:spPr>
        <p:txBody>
          <a:bodyPr>
            <a:normAutofit lnSpcReduction="10000"/>
          </a:bodyPr>
          <a:lstStyle/>
          <a:p>
            <a:r>
              <a:rPr lang="tr-TR" dirty="0"/>
              <a:t>Artırılmış gerçeklik kavramı 1990’lı yıllarda Boeing araştırmacısı Tim </a:t>
            </a:r>
            <a:r>
              <a:rPr lang="tr-TR" dirty="0" err="1"/>
              <a:t>Caudell</a:t>
            </a:r>
            <a:r>
              <a:rPr lang="tr-TR" dirty="0"/>
              <a:t> tarafından kavramsallaştırılmıştır. Ancak teknolojik temelleri 1968 yılında </a:t>
            </a:r>
            <a:r>
              <a:rPr lang="tr-TR" dirty="0" err="1"/>
              <a:t>Ivan</a:t>
            </a:r>
            <a:r>
              <a:rPr lang="tr-TR" dirty="0"/>
              <a:t> </a:t>
            </a:r>
            <a:r>
              <a:rPr lang="tr-TR" dirty="0" err="1"/>
              <a:t>Sutherland’ın</a:t>
            </a:r>
            <a:r>
              <a:rPr lang="tr-TR" dirty="0"/>
              <a:t> geliştirdiği ilk başa takılan görüntüleme sistemine dayanmaktadır. Zaman içerisinde NASA simülasyonlarından reklam uygulamalarına kadar geniş bir kullanım alanı oluşmuştur.</a:t>
            </a:r>
          </a:p>
          <a:p>
            <a:r>
              <a:rPr lang="tr-TR" dirty="0"/>
              <a:t>Artırılmış gerçeklik, bilgisayar tarafından oluşturulan dijital bilgilerin gerçek dünya üzerine yerleştirilmesiyle oluşan bir sistemdir. Gerçek ve sanal unsurların birleşmesi, gerçek zamanlı etkileşim ve üç boyutlu ortamda çalışabilme artırılmış gerçekliğin temel özellikleridir. </a:t>
            </a:r>
            <a:r>
              <a:rPr lang="tr-TR" dirty="0" err="1"/>
              <a:t>Azuma’ya</a:t>
            </a:r>
            <a:r>
              <a:rPr lang="tr-TR" dirty="0"/>
              <a:t> göre bir sistemin artırılmış gerçeklik olarak kabul edilmesi için gerçek ve sanalın birleşmesi, gerçek zamanlı etkileşim sağlaması ve 3D ortamda çalışması gerekmektedir.</a:t>
            </a:r>
          </a:p>
          <a:p>
            <a:endParaRPr lang="tr-TR" dirty="0"/>
          </a:p>
        </p:txBody>
      </p:sp>
      <p:pic>
        <p:nvPicPr>
          <p:cNvPr id="21506" name="Picture 2" descr="The History of Virtual and Augmented Reality | dumm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55" y="1933868"/>
            <a:ext cx="4207104"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358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Artırılmış Gerçeklik Kavramına Tarihsel Bir Bakış</a:t>
            </a:r>
          </a:p>
        </p:txBody>
      </p:sp>
      <p:sp>
        <p:nvSpPr>
          <p:cNvPr id="3" name="İçerik Yer Tutucusu 2"/>
          <p:cNvSpPr>
            <a:spLocks noGrp="1"/>
          </p:cNvSpPr>
          <p:nvPr>
            <p:ph idx="1"/>
          </p:nvPr>
        </p:nvSpPr>
        <p:spPr>
          <a:xfrm>
            <a:off x="1097281" y="1845734"/>
            <a:ext cx="5248436" cy="4023360"/>
          </a:xfrm>
        </p:spPr>
        <p:txBody>
          <a:bodyPr>
            <a:normAutofit fontScale="92500" lnSpcReduction="10000"/>
          </a:bodyPr>
          <a:lstStyle/>
          <a:p>
            <a:r>
              <a:rPr lang="tr-TR" dirty="0" smtClean="0"/>
              <a:t>Gerçeklik-sanallık </a:t>
            </a:r>
            <a:r>
              <a:rPr lang="tr-TR" dirty="0"/>
              <a:t>sürekliliği çerçevesinde artırılmış gerçeklik, sanal gerçeklik (VR), artırılmış sanallık (AV) ve karma gerçeklik (MR/XR) kavramlarıyla ilişkilidir. Sanal gerçeklik kullanıcıyı tamamen dijital ortama taşırken artırılmış gerçeklik fiziksel gerçekliği ortadan kaldırmadan dijital katmanlar eklemektedir. Bu yönüyle gerçekliği tamamlayıcı bir rol üstlenmektedir.</a:t>
            </a:r>
          </a:p>
          <a:p>
            <a:r>
              <a:rPr lang="tr-TR" dirty="0"/>
              <a:t>Artırılmış gerçeklik sistemleri genel olarak işaretleyici temelli ve işaretleyici temelli olmayan sistemler olarak sınıflandırılmaktadır. Konum tabanlı sistemler GPS ve pusula verilerini kullanırken, görüntü tanıma sistemleri fiziksel ortamı tarayarak sanal içerik üretmektedir. Teknolojinin temel amacı fiziksel ortamı bağlamsal, kişiselleştirilmiş ve anlamlı dijital içeriklerle zenginleştirmektir.</a:t>
            </a:r>
          </a:p>
          <a:p>
            <a:endParaRPr lang="tr-TR" dirty="0"/>
          </a:p>
        </p:txBody>
      </p:sp>
      <p:pic>
        <p:nvPicPr>
          <p:cNvPr id="22530" name="Picture 2" descr="Future Workplace: Viability of Augmented and Virtual Reality for Le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6052" y="1845734"/>
            <a:ext cx="5299113" cy="407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6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ÖZET</a:t>
            </a:r>
            <a:endParaRPr lang="tr-TR" dirty="0"/>
          </a:p>
        </p:txBody>
      </p:sp>
      <p:sp>
        <p:nvSpPr>
          <p:cNvPr id="3" name="İçerik Yer Tutucusu 2"/>
          <p:cNvSpPr>
            <a:spLocks noGrp="1"/>
          </p:cNvSpPr>
          <p:nvPr>
            <p:ph idx="1"/>
          </p:nvPr>
        </p:nvSpPr>
        <p:spPr>
          <a:xfrm>
            <a:off x="469319" y="1933869"/>
            <a:ext cx="6261987" cy="4023360"/>
          </a:xfrm>
        </p:spPr>
        <p:txBody>
          <a:bodyPr>
            <a:normAutofit fontScale="85000" lnSpcReduction="20000"/>
          </a:bodyPr>
          <a:lstStyle/>
          <a:p>
            <a:r>
              <a:rPr lang="tr-TR" dirty="0"/>
              <a:t>Pazarlama araştırmaları 20. yüzyılın başlarından itibaren sistematik hâle gelmiştir.</a:t>
            </a:r>
          </a:p>
          <a:p>
            <a:r>
              <a:rPr lang="tr-TR" dirty="0"/>
              <a:t>İlk dönemlerde veri toplama yöntemleri sınırlı ve manuel idi.</a:t>
            </a:r>
          </a:p>
          <a:p>
            <a:r>
              <a:rPr lang="tr-TR" dirty="0"/>
              <a:t>Dijitalleşme ile birlikte:</a:t>
            </a:r>
          </a:p>
          <a:p>
            <a:pPr lvl="1"/>
            <a:r>
              <a:rPr lang="tr-TR" dirty="0"/>
              <a:t>Veri hacmi artmıştır.</a:t>
            </a:r>
          </a:p>
          <a:p>
            <a:pPr lvl="1"/>
            <a:r>
              <a:rPr lang="tr-TR" dirty="0"/>
              <a:t>Veri çeşitliliği genişlemiştir.</a:t>
            </a:r>
          </a:p>
          <a:p>
            <a:pPr lvl="1"/>
            <a:r>
              <a:rPr lang="tr-TR" dirty="0"/>
              <a:t>Veri işleme teknikleri gelişmiştir.</a:t>
            </a:r>
          </a:p>
          <a:p>
            <a:r>
              <a:rPr lang="tr-TR" dirty="0"/>
              <a:t>Sosyal medya, e-ticaret platformları ve mobil uygulamalar tüketici davranışlarını sürekli izlenebilir hâle getirmiştir.</a:t>
            </a:r>
          </a:p>
          <a:p>
            <a:r>
              <a:rPr lang="tr-TR" dirty="0"/>
              <a:t>Günümüzde pazarlama kararları:</a:t>
            </a:r>
          </a:p>
          <a:p>
            <a:pPr lvl="1"/>
            <a:r>
              <a:rPr lang="tr-TR" dirty="0"/>
              <a:t>Sezgisel yaklaşımdan</a:t>
            </a:r>
          </a:p>
          <a:p>
            <a:pPr lvl="1"/>
            <a:r>
              <a:rPr lang="tr-TR" dirty="0"/>
              <a:t>Veri temelli yaklaşıma</a:t>
            </a:r>
            <a:br>
              <a:rPr lang="tr-TR" dirty="0"/>
            </a:br>
            <a:r>
              <a:rPr lang="tr-TR" dirty="0" err="1"/>
              <a:t>evrilmiştir</a:t>
            </a:r>
            <a:r>
              <a:rPr lang="tr-TR" dirty="0"/>
              <a:t>.</a:t>
            </a:r>
          </a:p>
          <a:p>
            <a:r>
              <a:rPr lang="tr-TR" dirty="0"/>
              <a:t>Büyük veri ve makine öğrenimi pazarlama stratejilerinin merkezine yerleşmiştir.</a:t>
            </a:r>
          </a:p>
          <a:p>
            <a:endParaRPr lang="tr-TR" dirty="0"/>
          </a:p>
        </p:txBody>
      </p:sp>
      <p:pic>
        <p:nvPicPr>
          <p:cNvPr id="5122" name="Picture 2" descr="Makine Öğrenmesi Nedir? - Codinic Mobil Çözümler ve Yazılım Geliştirme  Firmas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306" y="1737360"/>
            <a:ext cx="5244029" cy="449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Artırılmış Gerçeklik Uygulama Alanları</a:t>
            </a:r>
          </a:p>
        </p:txBody>
      </p:sp>
      <p:sp>
        <p:nvSpPr>
          <p:cNvPr id="3" name="İçerik Yer Tutucusu 2"/>
          <p:cNvSpPr>
            <a:spLocks noGrp="1"/>
          </p:cNvSpPr>
          <p:nvPr>
            <p:ph idx="1"/>
          </p:nvPr>
        </p:nvSpPr>
        <p:spPr>
          <a:xfrm>
            <a:off x="1097280" y="1845734"/>
            <a:ext cx="5292503" cy="4023360"/>
          </a:xfrm>
        </p:spPr>
        <p:txBody>
          <a:bodyPr>
            <a:normAutofit lnSpcReduction="10000"/>
          </a:bodyPr>
          <a:lstStyle/>
          <a:p>
            <a:r>
              <a:rPr lang="tr-TR" dirty="0"/>
              <a:t>Artırılmış gerçeklik oyun-eğlence, eğitim, sağlık, askerî alan, mühendislik, mimarlık, otomotiv, medya ve perakende gibi çok sayıda sektörde kullanılmaktadır. Küresel pazarda büyük teknoloji şirketleri bu alana yatırım yapmakta ve pazar hacmi hızla büyümektedir.</a:t>
            </a:r>
          </a:p>
          <a:p>
            <a:r>
              <a:rPr lang="tr-TR" dirty="0"/>
              <a:t>Eğitim alanında artırılmış gerçeklik soyut kavramların somutlaştırılmasını sağlamakta ve özellikle yükseköğretimde karmaşık teorilerin anlaşılmasını kolaylaştırmaktadır. Sağlık alanında cerrahi operasyonlar, teşhis süreçleri ve tıp eğitimi artırılmış gerçeklik ile desteklenmektedir. </a:t>
            </a:r>
            <a:r>
              <a:rPr lang="tr-TR" dirty="0" err="1"/>
              <a:t>Haptik</a:t>
            </a:r>
            <a:r>
              <a:rPr lang="tr-TR" dirty="0"/>
              <a:t> teknolojiler sayesinde simülasyon temelli uygulamalar gelişmektedir.</a:t>
            </a:r>
          </a:p>
          <a:p>
            <a:endParaRPr lang="tr-TR" dirty="0"/>
          </a:p>
        </p:txBody>
      </p:sp>
      <p:pic>
        <p:nvPicPr>
          <p:cNvPr id="23554" name="Picture 2" descr="What is Augmented Reality in UX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154" y="1866720"/>
            <a:ext cx="5299114" cy="400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745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Artırılmış Gerçeklik Uygulama Alanları</a:t>
            </a:r>
          </a:p>
        </p:txBody>
      </p:sp>
      <p:sp>
        <p:nvSpPr>
          <p:cNvPr id="3" name="İçerik Yer Tutucusu 2"/>
          <p:cNvSpPr>
            <a:spLocks noGrp="1"/>
          </p:cNvSpPr>
          <p:nvPr>
            <p:ph idx="1"/>
          </p:nvPr>
        </p:nvSpPr>
        <p:spPr>
          <a:xfrm>
            <a:off x="1097280" y="1845734"/>
            <a:ext cx="4840812" cy="4023360"/>
          </a:xfrm>
        </p:spPr>
        <p:txBody>
          <a:bodyPr>
            <a:normAutofit lnSpcReduction="10000"/>
          </a:bodyPr>
          <a:lstStyle/>
          <a:p>
            <a:r>
              <a:rPr lang="tr-TR" dirty="0"/>
              <a:t>Askerî alanda artırılmış gerçeklik durum farkındalığını artırmakta, bilgi filtreleme sağlamaktadır ve hızlı karar mekanizmalarını desteklemektedir. Mühendislik ve mimarlık alanlarında ise montaj, bakım ve tasarım süreçlerinde adım adım yönlendirme sağlayarak </a:t>
            </a:r>
            <a:r>
              <a:rPr lang="tr-TR" dirty="0" err="1"/>
              <a:t>operasyonel</a:t>
            </a:r>
            <a:r>
              <a:rPr lang="tr-TR" dirty="0"/>
              <a:t> verimlilik sunmaktadır.</a:t>
            </a:r>
          </a:p>
          <a:p>
            <a:r>
              <a:rPr lang="tr-TR" dirty="0"/>
              <a:t>Oyun ve eğlence alanında artırılmış gerçekliğin küresel ölçekte dikkat çekmesini sağlayan en önemli örneklerden biri </a:t>
            </a:r>
            <a:r>
              <a:rPr lang="tr-TR" dirty="0" err="1"/>
              <a:t>Pokémon</a:t>
            </a:r>
            <a:r>
              <a:rPr lang="tr-TR" dirty="0"/>
              <a:t> </a:t>
            </a:r>
            <a:r>
              <a:rPr lang="tr-TR" dirty="0" err="1"/>
              <a:t>Go</a:t>
            </a:r>
            <a:r>
              <a:rPr lang="tr-TR" dirty="0"/>
              <a:t> olmuştur. Konum tabanlı yapısıyla sanal karakterleri fiziksel mekânla bütünleştiren bu uygulama, artırılmış gerçekliğin kitlesel kabulünü hızlandırmıştır.</a:t>
            </a:r>
          </a:p>
          <a:p>
            <a:endParaRPr lang="tr-TR" dirty="0"/>
          </a:p>
        </p:txBody>
      </p:sp>
      <p:sp>
        <p:nvSpPr>
          <p:cNvPr id="4" name="Dikdörtgen 3"/>
          <p:cNvSpPr/>
          <p:nvPr/>
        </p:nvSpPr>
        <p:spPr>
          <a:xfrm>
            <a:off x="6096000" y="1737360"/>
            <a:ext cx="6096000" cy="4801314"/>
          </a:xfrm>
          <a:prstGeom prst="rect">
            <a:avLst/>
          </a:prstGeom>
        </p:spPr>
        <p:txBody>
          <a:bodyPr>
            <a:spAutoFit/>
          </a:bodyPr>
          <a:lstStyle/>
          <a:p>
            <a:r>
              <a:rPr lang="tr-TR" dirty="0" err="1">
                <a:latin typeface="Cambria" panose="02040503050406030204" pitchFamily="18" charset="0"/>
              </a:rPr>
              <a:t>Pokémon</a:t>
            </a:r>
            <a:r>
              <a:rPr lang="tr-TR" dirty="0">
                <a:latin typeface="Cambria" panose="02040503050406030204" pitchFamily="18" charset="0"/>
              </a:rPr>
              <a:t> </a:t>
            </a:r>
            <a:r>
              <a:rPr lang="tr-TR" dirty="0" err="1">
                <a:latin typeface="Cambria" panose="02040503050406030204" pitchFamily="18" charset="0"/>
              </a:rPr>
              <a:t>Go</a:t>
            </a:r>
            <a:r>
              <a:rPr lang="tr-TR" dirty="0">
                <a:latin typeface="Cambria" panose="02040503050406030204" pitchFamily="18" charset="0"/>
              </a:rPr>
              <a:t>,</a:t>
            </a:r>
          </a:p>
          <a:p>
            <a:r>
              <a:rPr lang="tr-TR" dirty="0">
                <a:latin typeface="Cambria" panose="02040503050406030204" pitchFamily="18" charset="0"/>
              </a:rPr>
              <a:t>konum tabanlı bir artırılmış gerçeklik oyunudur. Oyunda oyuncular, ekranda</a:t>
            </a:r>
          </a:p>
          <a:p>
            <a:r>
              <a:rPr lang="tr-TR" dirty="0">
                <a:latin typeface="Cambria" panose="02040503050406030204" pitchFamily="18" charset="0"/>
              </a:rPr>
              <a:t>oyuncuyla aynı gerçek dünya konumundaymış gibi görünen </a:t>
            </a:r>
            <a:r>
              <a:rPr lang="tr-TR" dirty="0" err="1">
                <a:latin typeface="Cambria" panose="02040503050406030204" pitchFamily="18" charset="0"/>
              </a:rPr>
              <a:t>Pokémon</a:t>
            </a:r>
            <a:r>
              <a:rPr lang="tr-TR" dirty="0">
                <a:latin typeface="Cambria" panose="02040503050406030204" pitchFamily="18" charset="0"/>
              </a:rPr>
              <a:t> adlı</a:t>
            </a:r>
          </a:p>
          <a:p>
            <a:r>
              <a:rPr lang="tr-TR" dirty="0">
                <a:latin typeface="Cambria" panose="02040503050406030204" pitchFamily="18" charset="0"/>
              </a:rPr>
              <a:t>sanal yaratıkları bulmak, yakalamak, onlarla savaşmak ve onları eğitmek için</a:t>
            </a:r>
          </a:p>
          <a:p>
            <a:r>
              <a:rPr lang="tr-TR" dirty="0">
                <a:latin typeface="Cambria" panose="02040503050406030204" pitchFamily="18" charset="0"/>
              </a:rPr>
              <a:t>bir mobil cihazın GPS özelliğini kullanmaktadırlar. </a:t>
            </a:r>
            <a:r>
              <a:rPr lang="tr-TR" dirty="0" err="1">
                <a:latin typeface="Cambria" panose="02040503050406030204" pitchFamily="18" charset="0"/>
              </a:rPr>
              <a:t>Pokémon</a:t>
            </a:r>
            <a:r>
              <a:rPr lang="tr-TR" dirty="0">
                <a:latin typeface="Cambria" panose="02040503050406030204" pitchFamily="18" charset="0"/>
              </a:rPr>
              <a:t> </a:t>
            </a:r>
            <a:r>
              <a:rPr lang="tr-TR" dirty="0" err="1">
                <a:latin typeface="Cambria" panose="02040503050406030204" pitchFamily="18" charset="0"/>
              </a:rPr>
              <a:t>Go</a:t>
            </a:r>
            <a:r>
              <a:rPr lang="tr-TR" dirty="0">
                <a:latin typeface="Cambria" panose="02040503050406030204" pitchFamily="18" charset="0"/>
              </a:rPr>
              <a:t>, her ne kadar</a:t>
            </a:r>
          </a:p>
          <a:p>
            <a:r>
              <a:rPr lang="tr-TR" dirty="0">
                <a:latin typeface="Cambria" panose="02040503050406030204" pitchFamily="18" charset="0"/>
              </a:rPr>
              <a:t>çeşitli kazalara katkıda bulunması ve bazı yerlerde kamuya rahatsızlık vermesi</a:t>
            </a:r>
          </a:p>
          <a:p>
            <a:r>
              <a:rPr lang="tr-TR" dirty="0">
                <a:latin typeface="Cambria" panose="02040503050406030204" pitchFamily="18" charset="0"/>
              </a:rPr>
              <a:t>nedeniyle tartışmalara neden olsa da oyunun konseptini ve gerçek dünyada</a:t>
            </a:r>
          </a:p>
          <a:p>
            <a:r>
              <a:rPr lang="tr-TR" dirty="0">
                <a:latin typeface="Cambria" panose="02040503050406030204" pitchFamily="18" charset="0"/>
              </a:rPr>
              <a:t>daha aktif olma teşvikini öven ve artan yaya trafiği yoluyla yerel işletmelerin</a:t>
            </a:r>
          </a:p>
          <a:p>
            <a:r>
              <a:rPr lang="tr-TR" dirty="0">
                <a:latin typeface="Cambria" panose="02040503050406030204" pitchFamily="18" charset="0"/>
              </a:rPr>
              <a:t>büyümesine yardımcı olduğuna dair görüşlerde ortaya atılmıştır</a:t>
            </a:r>
            <a:endParaRPr lang="tr-TR" dirty="0"/>
          </a:p>
        </p:txBody>
      </p:sp>
    </p:spTree>
    <p:extLst>
      <p:ext uri="{BB962C8B-B14F-4D97-AF65-F5344CB8AC3E}">
        <p14:creationId xmlns:p14="http://schemas.microsoft.com/office/powerpoint/2010/main" val="1287959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28635" y="347604"/>
            <a:ext cx="10058400" cy="1450757"/>
          </a:xfrm>
        </p:spPr>
        <p:txBody>
          <a:bodyPr>
            <a:normAutofit fontScale="90000"/>
          </a:bodyPr>
          <a:lstStyle/>
          <a:p>
            <a:r>
              <a:rPr lang="tr-TR" dirty="0"/>
              <a:t>Artırılmış Gerçeklik Teknolojilerinin Pazarlama ve Tüketici Davranışlarına Yansıması</a:t>
            </a:r>
          </a:p>
        </p:txBody>
      </p:sp>
      <p:sp>
        <p:nvSpPr>
          <p:cNvPr id="3" name="İçerik Yer Tutucusu 2"/>
          <p:cNvSpPr>
            <a:spLocks noGrp="1"/>
          </p:cNvSpPr>
          <p:nvPr>
            <p:ph idx="1"/>
          </p:nvPr>
        </p:nvSpPr>
        <p:spPr>
          <a:xfrm>
            <a:off x="315082" y="1900818"/>
            <a:ext cx="5501824" cy="4023360"/>
          </a:xfrm>
        </p:spPr>
        <p:txBody>
          <a:bodyPr>
            <a:normAutofit fontScale="77500" lnSpcReduction="20000"/>
          </a:bodyPr>
          <a:lstStyle/>
          <a:p>
            <a:r>
              <a:rPr lang="tr-TR" dirty="0"/>
              <a:t>Tüketiciler günümüzde ürünlerden çok deneyime odaklanmaktadır. Artırılmış gerçeklik, gerçek dünya ile üç boyutlu dijital içerikleri birleştirerek deneyimsel değeri artırmaktadır. Bu teknoloji sayesinde tüketiciler ürünleri satın almadan önce sanal olarak deneyebilmekte, görselleştirebilmekte ve kişiselleştirilmiş içeriklerle etkileşim kurabilmektedir.</a:t>
            </a:r>
          </a:p>
          <a:p>
            <a:r>
              <a:rPr lang="tr-TR" dirty="0"/>
              <a:t>Alan yazında artırılmış gerçeklik pazarlaması (ARM) kavramı ortaya atılmıştır. Bu kavram, dijital nesnelerin tüketicinin fiziksel dünya algısına entegre edilerek örgütsel hedeflere ulaşılmasını ifade etmektedir. ARM, satın alma öncesi, satın alma anı ve satış sonrası süreçlerde farklı faydalar sunabilmektedir. Tüketicilerin marka ile etkileşime geçmesini kolaylaştırmakta, </a:t>
            </a:r>
            <a:r>
              <a:rPr lang="tr-TR" dirty="0" err="1"/>
              <a:t>hedonik</a:t>
            </a:r>
            <a:r>
              <a:rPr lang="tr-TR" dirty="0"/>
              <a:t> ve faydacı memnuniyeti artırmakta ve ağızdan ağıza iletişimi destekleyebilmektedir.</a:t>
            </a:r>
          </a:p>
          <a:p>
            <a:r>
              <a:rPr lang="tr-TR" dirty="0"/>
              <a:t>Ancak artırılmış gerçekliğin olumsuz yönleri de bulunmaktadır. Yetersiz tasarlanmış uygulamalar marka algısını zedeleyebilmekte; gizlilik sorunları, yetkisiz reklamcılık, davranışsal hedefleme ve fiziksel riskler gibi konular tartışma yaratmaktadır. Bu nedenle teknolojinin stratejik ve dengeli biçimde kullanılması gerekmektedir.</a:t>
            </a:r>
          </a:p>
          <a:p>
            <a:endParaRPr lang="tr-TR" dirty="0"/>
          </a:p>
        </p:txBody>
      </p:sp>
      <p:pic>
        <p:nvPicPr>
          <p:cNvPr id="24578" name="Picture 2" descr="10 augmented reality retail examples - Ove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311" y="1900818"/>
            <a:ext cx="5508434"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298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Artırılmış Gerçeklik Teknolojilerinin Pazarlama ve Tüketici Davranışlarına Yansıması</a:t>
            </a:r>
          </a:p>
        </p:txBody>
      </p:sp>
      <p:pic>
        <p:nvPicPr>
          <p:cNvPr id="4" name="İçerik Yer Tutucusu 3"/>
          <p:cNvPicPr>
            <a:picLocks noGrp="1" noChangeAspect="1"/>
          </p:cNvPicPr>
          <p:nvPr>
            <p:ph idx="1"/>
          </p:nvPr>
        </p:nvPicPr>
        <p:blipFill>
          <a:blip r:embed="rId2"/>
          <a:stretch>
            <a:fillRect/>
          </a:stretch>
        </p:blipFill>
        <p:spPr>
          <a:xfrm>
            <a:off x="1189822" y="1894901"/>
            <a:ext cx="10102467" cy="4274545"/>
          </a:xfrm>
          <a:prstGeom prst="rect">
            <a:avLst/>
          </a:prstGeom>
        </p:spPr>
      </p:pic>
    </p:spTree>
    <p:extLst>
      <p:ext uri="{BB962C8B-B14F-4D97-AF65-F5344CB8AC3E}">
        <p14:creationId xmlns:p14="http://schemas.microsoft.com/office/powerpoint/2010/main" val="3334815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Artırılmış Gerçeklik Teknolojilerinin Perakende Sektörüne Yansımaları</a:t>
            </a:r>
          </a:p>
        </p:txBody>
      </p:sp>
      <p:sp>
        <p:nvSpPr>
          <p:cNvPr id="3" name="İçerik Yer Tutucusu 2"/>
          <p:cNvSpPr>
            <a:spLocks noGrp="1"/>
          </p:cNvSpPr>
          <p:nvPr>
            <p:ph idx="1"/>
          </p:nvPr>
        </p:nvSpPr>
        <p:spPr>
          <a:xfrm>
            <a:off x="436268" y="1889801"/>
            <a:ext cx="5920465" cy="4023360"/>
          </a:xfrm>
        </p:spPr>
        <p:txBody>
          <a:bodyPr>
            <a:normAutofit fontScale="85000" lnSpcReduction="10000"/>
          </a:bodyPr>
          <a:lstStyle/>
          <a:p>
            <a:r>
              <a:rPr lang="tr-TR" dirty="0"/>
              <a:t>Perakende sektöründe mağaza atmosferi ve deneyim unsurları tüketici davranışını doğrudan etkilemektedir. Artırılmış gerçeklik, fiziksel mağaza ortamını dijital katmanlarla zenginleştirerek kullanıcı katılımını, memnuniyeti ve keyfi artırmaktadır. Tüketiciler mobil cihazları aracılığıyla ürün bilgilerine, stok durumuna veya alternatif kombinasyonlara erişebilmektedir.</a:t>
            </a:r>
          </a:p>
          <a:p>
            <a:r>
              <a:rPr lang="tr-TR" dirty="0"/>
              <a:t>Moda ve hazır giyim perakendeciliğinde sanal aynalar, dijital deneme kabinleri ve mobil uygulamalar sayesinde alışveriş deneyimi dönüşmektedir. Gerçek ve sanal unsurların birleşmesi deneyimsel değeri artırmakta ve marka algısını güçlendirmektedir.</a:t>
            </a:r>
          </a:p>
          <a:p>
            <a:r>
              <a:rPr lang="tr-TR" dirty="0"/>
              <a:t>Ancak perakende ortamında en kritik konu, sunulan bilginin türü ve miktarıdır. Aşırı bilgi yüklemesi satın alma kararını olumsuz etkileyebilmektedir. Bu nedenle artırılmış gerçeklik uygulamalarında bilgi; müşterinin geçmiş alışveriş deneyimi, mağaza içindeki konumu ve ürün bağlamı dikkate alınarak kişiselleştirilmelidir.</a:t>
            </a:r>
          </a:p>
          <a:p>
            <a:endParaRPr lang="tr-TR" dirty="0"/>
          </a:p>
        </p:txBody>
      </p:sp>
      <p:pic>
        <p:nvPicPr>
          <p:cNvPr id="25602" name="Picture 2" descr="AR in Retail: Stats, Benefits &amp; Examples for 2025 | REY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044" y="1889800"/>
            <a:ext cx="5586911" cy="431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03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ARAMA MOTORLARI</a:t>
            </a:r>
            <a:endParaRPr lang="tr-TR" dirty="0"/>
          </a:p>
        </p:txBody>
      </p:sp>
      <p:sp>
        <p:nvSpPr>
          <p:cNvPr id="3" name="İçerik Yer Tutucusu 2"/>
          <p:cNvSpPr>
            <a:spLocks noGrp="1"/>
          </p:cNvSpPr>
          <p:nvPr>
            <p:ph idx="1"/>
          </p:nvPr>
        </p:nvSpPr>
        <p:spPr>
          <a:xfrm>
            <a:off x="1097280" y="1845734"/>
            <a:ext cx="5204368" cy="4023360"/>
          </a:xfrm>
        </p:spPr>
        <p:txBody>
          <a:bodyPr>
            <a:normAutofit fontScale="92500" lnSpcReduction="20000"/>
          </a:bodyPr>
          <a:lstStyle/>
          <a:p>
            <a:r>
              <a:rPr lang="tr-TR" dirty="0"/>
              <a:t>Arama motorları, kullanıcıların belirli anahtar kelimeler aracılığıyla internet üzerindeki içeriklere ulaşmasını sağlayan sistemlerdir. Kullanıcı bir sorgu girdiğinde arama motoru, ilgili web sayfalarını alaka düzeyine göre sıralayarak bir sonuç sayfası (SERP) sunar. Bu sıralama, her arama motorunun kendine özgü algoritmalarıyla belirlenir</a:t>
            </a:r>
            <a:r>
              <a:rPr lang="tr-TR" dirty="0" smtClean="0"/>
              <a:t>.</a:t>
            </a:r>
          </a:p>
          <a:p>
            <a:r>
              <a:rPr lang="tr-TR" dirty="0"/>
              <a:t>Arama motorlarının gelişimi 1990’lı yıllara dayanmaktadır. İlk arama motoru olarak kabul edilen </a:t>
            </a:r>
            <a:r>
              <a:rPr lang="tr-TR" dirty="0" err="1"/>
              <a:t>Archie</a:t>
            </a:r>
            <a:r>
              <a:rPr lang="tr-TR" dirty="0"/>
              <a:t>, 1990 yılında Alan </a:t>
            </a:r>
            <a:r>
              <a:rPr lang="tr-TR" dirty="0" err="1"/>
              <a:t>Emtage</a:t>
            </a:r>
            <a:r>
              <a:rPr lang="tr-TR" dirty="0"/>
              <a:t> tarafından geliştirilmiştir. Sonraki yıllarda internetin yaygınlaşmasıyla birlikte birçok arama motoru ortaya çıkmıştır. Günümüzde dünya genelinde pazar payı açısından açık ara lider konumda olan arama motoru Google’dır. Onu Bing, </a:t>
            </a:r>
            <a:r>
              <a:rPr lang="tr-TR" dirty="0" err="1"/>
              <a:t>Yahoo</a:t>
            </a:r>
            <a:r>
              <a:rPr lang="tr-TR" dirty="0"/>
              <a:t> ve </a:t>
            </a:r>
            <a:r>
              <a:rPr lang="tr-TR" dirty="0" err="1"/>
              <a:t>Yandex</a:t>
            </a:r>
            <a:r>
              <a:rPr lang="tr-TR" dirty="0"/>
              <a:t> takip etmektedir. Türkiye’de de Google en yüksek kullanım oranına sahip olmakla birlikte </a:t>
            </a:r>
            <a:r>
              <a:rPr lang="tr-TR" dirty="0" err="1"/>
              <a:t>Yandex’in</a:t>
            </a:r>
            <a:r>
              <a:rPr lang="tr-TR" dirty="0"/>
              <a:t> pazar payı dünya ortalamasına göre daha yüksektir.</a:t>
            </a:r>
          </a:p>
        </p:txBody>
      </p:sp>
      <p:pic>
        <p:nvPicPr>
          <p:cNvPr id="26626" name="Picture 2" descr="Meet Alan Emtage, the Black Technologist Who Invented ARCHIE, the First  Internet Search Engine - JSTOR 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732" y="1845734"/>
            <a:ext cx="4707467" cy="420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575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ARAMA MOTORLARI</a:t>
            </a:r>
          </a:p>
        </p:txBody>
      </p:sp>
      <p:sp>
        <p:nvSpPr>
          <p:cNvPr id="3" name="İçerik Yer Tutucusu 2"/>
          <p:cNvSpPr>
            <a:spLocks noGrp="1"/>
          </p:cNvSpPr>
          <p:nvPr>
            <p:ph idx="1"/>
          </p:nvPr>
        </p:nvSpPr>
        <p:spPr>
          <a:xfrm>
            <a:off x="1097280" y="1845734"/>
            <a:ext cx="4576407" cy="4023360"/>
          </a:xfrm>
        </p:spPr>
        <p:txBody>
          <a:bodyPr/>
          <a:lstStyle/>
          <a:p>
            <a:r>
              <a:rPr lang="tr-TR" dirty="0"/>
              <a:t>Arama motorlarının mobil cihazlarda kullanımı masaüstüne kıyasla daha yüksektir. Özellikle akıllı telefonlar üzerinden yapılan aramalarda Google’ın çok büyük bir kullanıcı payına sahip olduğu görülmektedir. Bu durum, mobil uyumlu internet sitelerinin ve yerel arama optimizasyonunun önemini artırmaktadır.</a:t>
            </a:r>
          </a:p>
        </p:txBody>
      </p:sp>
      <p:pic>
        <p:nvPicPr>
          <p:cNvPr id="27650" name="Picture 2" descr="The Top 10 Best Search Engine in the World"/>
          <p:cNvPicPr>
            <a:picLocks noChangeAspect="1" noChangeArrowheads="1"/>
          </p:cNvPicPr>
          <p:nvPr/>
        </p:nvPicPr>
        <p:blipFill>
          <a:blip r:embed="rId2">
            <a:clrChange>
              <a:clrFrom>
                <a:srgbClr val="E7F0FD"/>
              </a:clrFrom>
              <a:clrTo>
                <a:srgbClr val="E7F0FD">
                  <a:alpha val="0"/>
                </a:srgbClr>
              </a:clrTo>
            </a:clrChange>
            <a:extLst>
              <a:ext uri="{28A0092B-C50C-407E-A947-70E740481C1C}">
                <a14:useLocalDpi xmlns:a14="http://schemas.microsoft.com/office/drawing/2010/main" val="0"/>
              </a:ext>
            </a:extLst>
          </a:blip>
          <a:srcRect/>
          <a:stretch>
            <a:fillRect/>
          </a:stretch>
        </p:blipFill>
        <p:spPr bwMode="auto">
          <a:xfrm>
            <a:off x="6126480" y="1845734"/>
            <a:ext cx="5927725" cy="434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49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Arama Motorlarının İşleyişi</a:t>
            </a:r>
          </a:p>
        </p:txBody>
      </p:sp>
      <p:sp>
        <p:nvSpPr>
          <p:cNvPr id="3" name="İçerik Yer Tutucusu 2"/>
          <p:cNvSpPr>
            <a:spLocks noGrp="1"/>
          </p:cNvSpPr>
          <p:nvPr>
            <p:ph idx="1"/>
          </p:nvPr>
        </p:nvSpPr>
        <p:spPr>
          <a:xfrm>
            <a:off x="1097280" y="1845734"/>
            <a:ext cx="5006065" cy="4023360"/>
          </a:xfrm>
        </p:spPr>
        <p:txBody>
          <a:bodyPr>
            <a:normAutofit fontScale="85000" lnSpcReduction="20000"/>
          </a:bodyPr>
          <a:lstStyle/>
          <a:p>
            <a:r>
              <a:rPr lang="tr-TR" dirty="0"/>
              <a:t>Arama motorlarının çalışma sistemi temelde üç aşamadan oluşmaktadır: tarama, dizin oluşturma ve sıralama.</a:t>
            </a:r>
          </a:p>
          <a:p>
            <a:r>
              <a:rPr lang="tr-TR" dirty="0"/>
              <a:t>Tarama aşamasında arama motorları, “örümcek” ya da “bot” adı verilen yazılımlar aracılığıyla internet üzerindeki sayfaları keşfeder. Bu botlar bağlantılar üzerinden ilerleyerek yeni ve güncellenmiş içerikleri tespit eder.</a:t>
            </a:r>
          </a:p>
          <a:p>
            <a:r>
              <a:rPr lang="tr-TR" dirty="0"/>
              <a:t>Dizin oluşturma aşamasında taranan sayfaların içerikleri analiz edilir ve arama motorunun veri tabanına kaydedilir. Sayfanın içeriğinde yer alan kelimeler, konumları ve teknik kod yapısı bu aşamada işlenir.</a:t>
            </a:r>
          </a:p>
          <a:p>
            <a:r>
              <a:rPr lang="tr-TR" dirty="0"/>
              <a:t>Sıralama aşamasında ise kullanıcı tarafından girilen sorguya en uygun sonuçlar belirlenir ve alaka düzeyine göre sıralanır. Kullanıcı, sonuçları inceleyerek ihtiyacına uygun sayfaya yönelir. Bu süreç kullanıcı deneyimi, arama amacı ve içerik uygunluğu ile doğrudan ilişkilidir.</a:t>
            </a:r>
          </a:p>
          <a:p>
            <a:endParaRPr lang="tr-TR" dirty="0"/>
          </a:p>
        </p:txBody>
      </p:sp>
      <p:pic>
        <p:nvPicPr>
          <p:cNvPr id="28674" name="Picture 2" descr="55 Best Search Engines To Use | Rein 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918" y="1845734"/>
            <a:ext cx="5502428" cy="39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34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Arama Motoru Pazarlaması</a:t>
            </a:r>
          </a:p>
        </p:txBody>
      </p:sp>
      <p:sp>
        <p:nvSpPr>
          <p:cNvPr id="3" name="İçerik Yer Tutucusu 2"/>
          <p:cNvSpPr>
            <a:spLocks noGrp="1"/>
          </p:cNvSpPr>
          <p:nvPr>
            <p:ph idx="1"/>
          </p:nvPr>
        </p:nvSpPr>
        <p:spPr>
          <a:xfrm>
            <a:off x="1097280" y="1845734"/>
            <a:ext cx="5061149" cy="4023360"/>
          </a:xfrm>
        </p:spPr>
        <p:txBody>
          <a:bodyPr>
            <a:normAutofit fontScale="85000" lnSpcReduction="10000"/>
          </a:bodyPr>
          <a:lstStyle/>
          <a:p>
            <a:r>
              <a:rPr lang="tr-TR" dirty="0"/>
              <a:t>Arama motoru pazarlaması, bir internet sitesinin arama motoru sonuç sayfalarında görünürlüğünü artırmaya yönelik tüm faaliyetleri kapsar. Temel amaç, potansiyel müşterilerin işletmenin internet sitesine yönlendirilmesini sağlamaktır. Bu faaliyetler hem ücretli reklamlar hem de doğal sonuçlarda üst sıralarda yer alma çabalarını içermektedir</a:t>
            </a:r>
            <a:r>
              <a:rPr lang="tr-TR" dirty="0" smtClean="0"/>
              <a:t>.</a:t>
            </a:r>
          </a:p>
          <a:p>
            <a:r>
              <a:rPr lang="tr-TR" dirty="0"/>
              <a:t>İşletmeler açısından internet sitesi oluşturmak tek başına yeterli değildir. Asıl önemli olan, bu sitenin arama sonuçlarında görünür olmasıdır. Arama motoru pazarlaması, hedef kitleye doğru zamanda ve doğru anahtar kelimeler üzerinden ulaşma imkânı sunmaktadır. Geleneksel reklamlardan farklı olarak burada kullanıcı aktif biçimde bilgi aramakta ve ihtiyacı doğrultusunda sorgu yapmaktadır. Bu nedenle arama motoru pazarlaması daha hedefli ve ölçülebilir bir yapı sunar.</a:t>
            </a:r>
          </a:p>
        </p:txBody>
      </p:sp>
      <p:pic>
        <p:nvPicPr>
          <p:cNvPr id="29698" name="Picture 2" descr="Top 15 Search Engines in 2026: Key Features &amp; Tracking 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307" y="1845734"/>
            <a:ext cx="4762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970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Arama Motorlarında Ücretli Reklamlar</a:t>
            </a:r>
          </a:p>
        </p:txBody>
      </p:sp>
      <p:sp>
        <p:nvSpPr>
          <p:cNvPr id="3" name="İçerik Yer Tutucusu 2"/>
          <p:cNvSpPr>
            <a:spLocks noGrp="1"/>
          </p:cNvSpPr>
          <p:nvPr>
            <p:ph idx="1"/>
          </p:nvPr>
        </p:nvSpPr>
        <p:spPr>
          <a:xfrm>
            <a:off x="1097280" y="1845733"/>
            <a:ext cx="4642508" cy="4268627"/>
          </a:xfrm>
        </p:spPr>
        <p:txBody>
          <a:bodyPr>
            <a:normAutofit fontScale="85000" lnSpcReduction="20000"/>
          </a:bodyPr>
          <a:lstStyle/>
          <a:p>
            <a:r>
              <a:rPr lang="tr-TR" dirty="0"/>
              <a:t>Ücretli arama reklamları, işletmelerin belirli anahtar kelimeler için teklif vererek arama sonuçlarında üst sıralarda yer almasını sağlayan bir modeldir. “Tıklama başına ödeme” sistemiyle çalışan bu modelde işletme, yalnızca kullanıcı reklama tıkladığında ödeme yapar</a:t>
            </a:r>
            <a:r>
              <a:rPr lang="tr-TR" dirty="0" smtClean="0"/>
              <a:t>.</a:t>
            </a:r>
          </a:p>
          <a:p>
            <a:r>
              <a:rPr lang="tr-TR" dirty="0"/>
              <a:t>Örneğin Google’da yapılan bir aramada sonuç sayfasının üst kısmında “reklam” ibaresiyle gösterilen bağlantılar ücretli reklamlardır. Bu yöntem hızlı görünürlük sağlar ve kısa sürede trafik elde edilmesine imkân tanır. Anahtar kelime seçimi burada kritik öneme sahiptir. Doğru anahtar kelimelerle hedeflenen müşteri kitlesine doğrudan ulaşmak mümkündür. </a:t>
            </a:r>
            <a:endParaRPr lang="tr-TR" dirty="0" smtClean="0"/>
          </a:p>
          <a:p>
            <a:r>
              <a:rPr lang="tr-TR" dirty="0" smtClean="0"/>
              <a:t>Bu </a:t>
            </a:r>
            <a:r>
              <a:rPr lang="tr-TR" dirty="0"/>
              <a:t>modelin en önemli avantajı, reklamın yalnızca ilgili kullanıcıya gösterilmesi ve ölçülebilir sonuçlar sunmasıdır. Ancak maliyetli olabilir ve kullanıcıların reklamlara karşı geliştirdiği güvensizlik zaman zaman etkileşimi azaltabilir.</a:t>
            </a:r>
          </a:p>
          <a:p>
            <a:endParaRPr lang="tr-TR" dirty="0"/>
          </a:p>
        </p:txBody>
      </p:sp>
      <p:pic>
        <p:nvPicPr>
          <p:cNvPr id="4" name="Resim 3"/>
          <p:cNvPicPr>
            <a:picLocks noChangeAspect="1"/>
          </p:cNvPicPr>
          <p:nvPr/>
        </p:nvPicPr>
        <p:blipFill>
          <a:blip r:embed="rId2"/>
          <a:stretch>
            <a:fillRect/>
          </a:stretch>
        </p:blipFill>
        <p:spPr>
          <a:xfrm>
            <a:off x="5960125" y="1845734"/>
            <a:ext cx="5563517" cy="4125408"/>
          </a:xfrm>
          <a:prstGeom prst="rect">
            <a:avLst/>
          </a:prstGeom>
        </p:spPr>
      </p:pic>
    </p:spTree>
    <p:extLst>
      <p:ext uri="{BB962C8B-B14F-4D97-AF65-F5344CB8AC3E}">
        <p14:creationId xmlns:p14="http://schemas.microsoft.com/office/powerpoint/2010/main" val="305825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Veri Kavramı</a:t>
            </a:r>
            <a:endParaRPr lang="tr-TR" dirty="0"/>
          </a:p>
        </p:txBody>
      </p:sp>
      <p:sp>
        <p:nvSpPr>
          <p:cNvPr id="3" name="İçerik Yer Tutucusu 2"/>
          <p:cNvSpPr>
            <a:spLocks noGrp="1"/>
          </p:cNvSpPr>
          <p:nvPr>
            <p:ph idx="1"/>
          </p:nvPr>
        </p:nvSpPr>
        <p:spPr>
          <a:xfrm>
            <a:off x="342441" y="1858676"/>
            <a:ext cx="6642253" cy="4351338"/>
          </a:xfrm>
        </p:spPr>
        <p:txBody>
          <a:bodyPr>
            <a:normAutofit fontScale="85000" lnSpcReduction="20000"/>
          </a:bodyPr>
          <a:lstStyle/>
          <a:p>
            <a:pPr marL="0" indent="0">
              <a:buNone/>
            </a:pPr>
            <a:r>
              <a:rPr lang="tr-TR" dirty="0" smtClean="0"/>
              <a:t>Veri; tek başına anlam ifade etmeyen ancak işlenerek enformasyona ve bilgiye dönüşebilen ham değerlerdir. Ölçüm ve gözlem yoluyla elde edilir ve analiz edilmeden kullanılabilir </a:t>
            </a:r>
            <a:r>
              <a:rPr lang="tr-TR" dirty="0"/>
              <a:t>değildir. Ham gerçeklerdir. Sayılar, metinler, görseller, ses kayıtları olabilir. İşlenmeden anlam taşımaz. Analiz edildiğinde enformasyona dönüşür.</a:t>
            </a:r>
            <a:endParaRPr lang="tr-TR" dirty="0" smtClean="0"/>
          </a:p>
          <a:p>
            <a:pPr marL="0" indent="0">
              <a:buNone/>
            </a:pPr>
            <a:r>
              <a:rPr lang="tr-TR" dirty="0" smtClean="0"/>
              <a:t>Veriler farklı biçimlerde sınıflandırılabilir:</a:t>
            </a:r>
          </a:p>
          <a:p>
            <a:pPr>
              <a:buFont typeface="Wingdings" panose="05000000000000000000" pitchFamily="2" charset="2"/>
              <a:buChar char="§"/>
            </a:pPr>
            <a:r>
              <a:rPr lang="tr-TR" dirty="0" smtClean="0"/>
              <a:t>Güvenli / açık</a:t>
            </a:r>
          </a:p>
          <a:p>
            <a:pPr>
              <a:buFont typeface="Wingdings" panose="05000000000000000000" pitchFamily="2" charset="2"/>
              <a:buChar char="§"/>
            </a:pPr>
            <a:r>
              <a:rPr lang="tr-TR" dirty="0" smtClean="0"/>
              <a:t>Özel / halka açık</a:t>
            </a:r>
          </a:p>
          <a:p>
            <a:pPr>
              <a:buFont typeface="Wingdings" panose="05000000000000000000" pitchFamily="2" charset="2"/>
              <a:buChar char="§"/>
            </a:pPr>
            <a:r>
              <a:rPr lang="tr-TR" dirty="0" smtClean="0"/>
              <a:t>Yapılandırılmış / yapılandırılmamış / yarı yapılandırılmış</a:t>
            </a:r>
          </a:p>
          <a:p>
            <a:pPr>
              <a:buFont typeface="Wingdings" panose="05000000000000000000" pitchFamily="2" charset="2"/>
              <a:buChar char="§"/>
            </a:pPr>
            <a:r>
              <a:rPr lang="tr-TR" dirty="0" smtClean="0"/>
              <a:t>Statik / dinamik / akan</a:t>
            </a:r>
          </a:p>
          <a:p>
            <a:pPr>
              <a:buFont typeface="Wingdings" panose="05000000000000000000" pitchFamily="2" charset="2"/>
              <a:buChar char="§"/>
            </a:pPr>
            <a:r>
              <a:rPr lang="tr-TR" dirty="0" smtClean="0"/>
              <a:t>Açık veri / açık hükümet verisi</a:t>
            </a:r>
          </a:p>
          <a:p>
            <a:pPr>
              <a:buFont typeface="Wingdings" panose="05000000000000000000" pitchFamily="2" charset="2"/>
              <a:buChar char="§"/>
            </a:pPr>
            <a:r>
              <a:rPr lang="tr-TR" dirty="0" smtClean="0"/>
              <a:t>Büyük veri</a:t>
            </a:r>
          </a:p>
          <a:p>
            <a:pPr marL="0" indent="0">
              <a:buNone/>
            </a:pPr>
            <a:r>
              <a:rPr lang="tr-TR" dirty="0" smtClean="0"/>
              <a:t>Makine öğrenimi problemlerinde veri türünün belirlenmesi önemlidir çünkü kullanılan yöntemler veri tipine göre değişmektedir.</a:t>
            </a:r>
          </a:p>
          <a:p>
            <a:pPr>
              <a:buFont typeface="Wingdings" panose="05000000000000000000" pitchFamily="2" charset="2"/>
              <a:buChar char="§"/>
            </a:pPr>
            <a:endParaRPr lang="tr-TR" dirty="0"/>
          </a:p>
        </p:txBody>
      </p:sp>
      <p:pic>
        <p:nvPicPr>
          <p:cNvPr id="6146" name="Picture 2" descr="Makine Öğrenmesi Temelleri ve Uygulamaları - Enoc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132" y="1990748"/>
            <a:ext cx="4720338" cy="376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388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Doğal Sonuçlar ve Arama Motoru Optimizasyonu</a:t>
            </a:r>
          </a:p>
        </p:txBody>
      </p:sp>
      <p:sp>
        <p:nvSpPr>
          <p:cNvPr id="3" name="İçerik Yer Tutucusu 2"/>
          <p:cNvSpPr>
            <a:spLocks noGrp="1"/>
          </p:cNvSpPr>
          <p:nvPr>
            <p:ph idx="1"/>
          </p:nvPr>
        </p:nvSpPr>
        <p:spPr>
          <a:xfrm>
            <a:off x="1097280" y="1845734"/>
            <a:ext cx="5810296" cy="4023360"/>
          </a:xfrm>
        </p:spPr>
        <p:txBody>
          <a:bodyPr>
            <a:normAutofit fontScale="92500" lnSpcReduction="20000"/>
          </a:bodyPr>
          <a:lstStyle/>
          <a:p>
            <a:r>
              <a:rPr lang="tr-TR" dirty="0"/>
              <a:t>Doğal sonuçlar, herhangi bir reklam ücreti ödenmeden arama motorunun algoritmaları tarafından sıralanan sonuçlardır. Bu alanda üst sıralarda yer almak için yapılan çalışmalara arama motoru optimizasyonu (SEO) denir.</a:t>
            </a:r>
          </a:p>
          <a:p>
            <a:r>
              <a:rPr lang="tr-TR" dirty="0"/>
              <a:t>SEO, internet sitesinin içerik, teknik yapı ve bağlantı kalitesi açısından arama motorlarına uygun hâle getirilmesi sürecidir. Organik sonuçlara kullanıcıların daha fazla güven duyduğu bilinmektedir. Bu nedenle işletmeler uzun vadeli strateji olarak SEO çalışmalarına önem vermektedir.</a:t>
            </a:r>
          </a:p>
          <a:p>
            <a:r>
              <a:rPr lang="tr-TR" dirty="0"/>
              <a:t>SEO iki temel boyuttan oluşmaktadır. Sayfa içi optimizasyon, içerik kalitesi, anahtar kelime kullanımı, site yapısı ve teknik düzenlemeleri kapsar. Sayfa dışı optimizasyon ise diğer internet sitelerinden alınan bağlantılar ve dış etkileşimlerle ilgilidir. İyi yapılandırılmış bir site haritası, kullanıcı dostu tasarım ve kaliteli içerik organik sıralamada üst sıralara çıkmada etkilidir.</a:t>
            </a:r>
          </a:p>
          <a:p>
            <a:endParaRPr lang="tr-TR" dirty="0"/>
          </a:p>
        </p:txBody>
      </p:sp>
      <p:pic>
        <p:nvPicPr>
          <p:cNvPr id="4" name="Resim 3"/>
          <p:cNvPicPr>
            <a:picLocks noChangeAspect="1"/>
          </p:cNvPicPr>
          <p:nvPr/>
        </p:nvPicPr>
        <p:blipFill>
          <a:blip r:embed="rId2"/>
          <a:stretch>
            <a:fillRect/>
          </a:stretch>
        </p:blipFill>
        <p:spPr>
          <a:xfrm>
            <a:off x="6973975" y="1845735"/>
            <a:ext cx="4781023" cy="4323712"/>
          </a:xfrm>
          <a:prstGeom prst="rect">
            <a:avLst/>
          </a:prstGeom>
        </p:spPr>
      </p:pic>
    </p:spTree>
    <p:extLst>
      <p:ext uri="{BB962C8B-B14F-4D97-AF65-F5344CB8AC3E}">
        <p14:creationId xmlns:p14="http://schemas.microsoft.com/office/powerpoint/2010/main" val="377558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Arama Motoru Optimizasyonu İçin Kullanılan Araçlar</a:t>
            </a:r>
          </a:p>
        </p:txBody>
      </p:sp>
      <p:sp>
        <p:nvSpPr>
          <p:cNvPr id="3" name="İçerik Yer Tutucusu 2"/>
          <p:cNvSpPr>
            <a:spLocks noGrp="1"/>
          </p:cNvSpPr>
          <p:nvPr>
            <p:ph idx="1"/>
          </p:nvPr>
        </p:nvSpPr>
        <p:spPr>
          <a:xfrm>
            <a:off x="414235" y="1856751"/>
            <a:ext cx="5744194" cy="4023360"/>
          </a:xfrm>
        </p:spPr>
        <p:txBody>
          <a:bodyPr/>
          <a:lstStyle/>
          <a:p>
            <a:r>
              <a:rPr lang="tr-TR" dirty="0"/>
              <a:t>Dijital pazarlamacılar SEO ve ücretli reklam çalışmalarını daha etkili yönetebilmek için çeşitli araçlardan yararlanmaktadır. Bunlardan biri </a:t>
            </a:r>
            <a:r>
              <a:rPr lang="tr-TR" dirty="0" err="1"/>
              <a:t>SEMrush</a:t>
            </a:r>
            <a:r>
              <a:rPr lang="tr-TR" dirty="0"/>
              <a:t> olup anahtar kelime analizi ve rakip takibi sağlar. Google </a:t>
            </a:r>
            <a:r>
              <a:rPr lang="tr-TR" dirty="0" err="1"/>
              <a:t>Keyword</a:t>
            </a:r>
            <a:r>
              <a:rPr lang="tr-TR" dirty="0"/>
              <a:t> Planner anahtar kelime araştırmalarında önemli bir platformdur. </a:t>
            </a:r>
            <a:r>
              <a:rPr lang="tr-TR" dirty="0" err="1"/>
              <a:t>SpyFu</a:t>
            </a:r>
            <a:r>
              <a:rPr lang="tr-TR" dirty="0"/>
              <a:t> rakiplerin kullandığı anahtar kelimeleri analiz etmeye yardımcı olur.</a:t>
            </a:r>
          </a:p>
          <a:p>
            <a:r>
              <a:rPr lang="tr-TR" dirty="0"/>
              <a:t>Ayrıca Google </a:t>
            </a:r>
            <a:r>
              <a:rPr lang="tr-TR" dirty="0" err="1"/>
              <a:t>Analytics</a:t>
            </a:r>
            <a:r>
              <a:rPr lang="tr-TR" dirty="0"/>
              <a:t> ve Google </a:t>
            </a:r>
            <a:r>
              <a:rPr lang="tr-TR" dirty="0" err="1"/>
              <a:t>Trends</a:t>
            </a:r>
            <a:r>
              <a:rPr lang="tr-TR" dirty="0"/>
              <a:t> gibi araçlar kullanıcı davranışlarını ve arama eğilimlerini takip etmede önemli veriler sunar. Bu araçlar sayesinde işletmeler stratejilerini veri temelli biçimde geliştirebilmektedir.</a:t>
            </a:r>
          </a:p>
        </p:txBody>
      </p:sp>
      <p:pic>
        <p:nvPicPr>
          <p:cNvPr id="4" name="Resim 3"/>
          <p:cNvPicPr>
            <a:picLocks noChangeAspect="1"/>
          </p:cNvPicPr>
          <p:nvPr/>
        </p:nvPicPr>
        <p:blipFill>
          <a:blip r:embed="rId2"/>
          <a:stretch>
            <a:fillRect/>
          </a:stretch>
        </p:blipFill>
        <p:spPr>
          <a:xfrm>
            <a:off x="6235547" y="1856751"/>
            <a:ext cx="5563518" cy="4114391"/>
          </a:xfrm>
          <a:prstGeom prst="rect">
            <a:avLst/>
          </a:prstGeom>
        </p:spPr>
      </p:pic>
    </p:spTree>
    <p:extLst>
      <p:ext uri="{BB962C8B-B14F-4D97-AF65-F5344CB8AC3E}">
        <p14:creationId xmlns:p14="http://schemas.microsoft.com/office/powerpoint/2010/main" val="3139472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Arama Motoru Optimizasyonu İçin Kullanılan Araçlar</a:t>
            </a:r>
          </a:p>
        </p:txBody>
      </p:sp>
      <p:pic>
        <p:nvPicPr>
          <p:cNvPr id="4" name="İçerik Yer Tutucusu 3"/>
          <p:cNvPicPr>
            <a:picLocks noGrp="1" noChangeAspect="1"/>
          </p:cNvPicPr>
          <p:nvPr>
            <p:ph idx="1"/>
          </p:nvPr>
        </p:nvPicPr>
        <p:blipFill>
          <a:blip r:embed="rId2"/>
          <a:stretch>
            <a:fillRect/>
          </a:stretch>
        </p:blipFill>
        <p:spPr>
          <a:xfrm>
            <a:off x="638978" y="1846263"/>
            <a:ext cx="10840598" cy="4022725"/>
          </a:xfrm>
          <a:prstGeom prst="rect">
            <a:avLst/>
          </a:prstGeom>
        </p:spPr>
      </p:pic>
    </p:spTree>
    <p:extLst>
      <p:ext uri="{BB962C8B-B14F-4D97-AF65-F5344CB8AC3E}">
        <p14:creationId xmlns:p14="http://schemas.microsoft.com/office/powerpoint/2010/main" val="3919424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MOBİL CİHAZLAR VE SOSYAL MEDYA</a:t>
            </a:r>
            <a:endParaRPr lang="tr-TR" dirty="0"/>
          </a:p>
        </p:txBody>
      </p:sp>
      <p:sp>
        <p:nvSpPr>
          <p:cNvPr id="3" name="İçerik Yer Tutucusu 2"/>
          <p:cNvSpPr>
            <a:spLocks noGrp="1"/>
          </p:cNvSpPr>
          <p:nvPr>
            <p:ph idx="1"/>
          </p:nvPr>
        </p:nvSpPr>
        <p:spPr>
          <a:xfrm>
            <a:off x="304066" y="1823700"/>
            <a:ext cx="5413689" cy="4023360"/>
          </a:xfrm>
        </p:spPr>
        <p:txBody>
          <a:bodyPr>
            <a:normAutofit fontScale="92500" lnSpcReduction="20000"/>
          </a:bodyPr>
          <a:lstStyle/>
          <a:p>
            <a:r>
              <a:rPr lang="tr-TR" dirty="0" smtClean="0"/>
              <a:t>Mobil </a:t>
            </a:r>
            <a:r>
              <a:rPr lang="tr-TR" dirty="0"/>
              <a:t>cihazların yaygınlaşması yalnızca iletişim biçimini değil; alışveriş, yatırım ve karar verme süreçlerini de etkilemektedir. Günümüzde internet erişimi büyük ölçüde mobil cihazlar üzerinden gerçekleşmekte, masaüstü kullanım oranları giderek azalmaktadır. Özellikle Google aramalarının önemli bir bölümünün mobil cihazlar üzerinden yapılması, işletmelerin mobil pazarlamaya yönelmesini zorunlu kılmıştır.</a:t>
            </a:r>
          </a:p>
          <a:p>
            <a:r>
              <a:rPr lang="tr-TR" dirty="0"/>
              <a:t>Sosyal medya platformları ise bireylerin günlük rutinlerinin ayrılmaz bir parçası hâline gelmiştir. Facebook, </a:t>
            </a:r>
            <a:r>
              <a:rPr lang="tr-TR" dirty="0" err="1"/>
              <a:t>Twitter</a:t>
            </a:r>
            <a:r>
              <a:rPr lang="tr-TR" dirty="0"/>
              <a:t> ve </a:t>
            </a:r>
            <a:r>
              <a:rPr lang="tr-TR" dirty="0" err="1"/>
              <a:t>Instagram</a:t>
            </a:r>
            <a:r>
              <a:rPr lang="tr-TR" dirty="0"/>
              <a:t> gibi platformlar bireylerin hem sosyal hem ekonomik davranışlarını etkileyen güçlü dijital alanlar oluşturmuştur. Dijital dönüşüm, reklam anlayışını da değiştirmiş; tek yönlü ikna çabaları yerini çift taraflı iletişim ve müşteri deneyimi odaklı yaklaşımlara bırakmıştır.</a:t>
            </a:r>
          </a:p>
          <a:p>
            <a:endParaRPr lang="tr-TR" dirty="0"/>
          </a:p>
        </p:txBody>
      </p:sp>
      <p:pic>
        <p:nvPicPr>
          <p:cNvPr id="30722" name="Picture 2" descr="Using social media to jump-start your content marketing strateg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6480" y="1823700"/>
            <a:ext cx="5704276" cy="436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299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MOBİL CİHAZLAR VE GELİŞİM SÜRECİ</a:t>
            </a:r>
          </a:p>
        </p:txBody>
      </p:sp>
      <p:sp>
        <p:nvSpPr>
          <p:cNvPr id="3" name="İçerik Yer Tutucusu 2"/>
          <p:cNvSpPr>
            <a:spLocks noGrp="1"/>
          </p:cNvSpPr>
          <p:nvPr>
            <p:ph idx="1"/>
          </p:nvPr>
        </p:nvSpPr>
        <p:spPr>
          <a:xfrm>
            <a:off x="248981" y="1878784"/>
            <a:ext cx="5457756" cy="4023360"/>
          </a:xfrm>
        </p:spPr>
        <p:txBody>
          <a:bodyPr>
            <a:normAutofit fontScale="92500" lnSpcReduction="20000"/>
          </a:bodyPr>
          <a:lstStyle/>
          <a:p>
            <a:r>
              <a:rPr lang="tr-TR" dirty="0"/>
              <a:t>Mobil teknolojinin gelişim süreci kablosuz telgrafla başlamış, analog sistemlerden dijital sistemlere ve multimedya altyapılarına doğru </a:t>
            </a:r>
            <a:r>
              <a:rPr lang="tr-TR" dirty="0" err="1"/>
              <a:t>evrilmiştir</a:t>
            </a:r>
            <a:r>
              <a:rPr lang="tr-TR" dirty="0"/>
              <a:t>. GSM, GPRS, Bluetooth ve </a:t>
            </a:r>
            <a:r>
              <a:rPr lang="tr-TR" dirty="0" err="1"/>
              <a:t>Wi</a:t>
            </a:r>
            <a:r>
              <a:rPr lang="tr-TR" dirty="0"/>
              <a:t>-Fi gibi bağlantı teknolojileri mobil hizmetlerin erişilebilirliğini artırmıştır.</a:t>
            </a:r>
          </a:p>
          <a:p>
            <a:r>
              <a:rPr lang="tr-TR" dirty="0"/>
              <a:t>1980’lerden itibaren mobil cihazlar günlük yaşamın merkezine yerleşmiş; kişisel dijital asistanlar (PDA), akıllı telefonlar, tabletler ve taşınabilir bilgisayarlar mobil ekosistemin parçaları hâline gelmiştir.</a:t>
            </a:r>
          </a:p>
          <a:p>
            <a:r>
              <a:rPr lang="tr-TR" dirty="0"/>
              <a:t>Küresel ölçekte mobil cihaz sayısı hızla artmakta; milyarlarca insan akıllı telefon ve tablet kullanmaktadır. </a:t>
            </a:r>
            <a:endParaRPr lang="tr-TR" dirty="0" smtClean="0"/>
          </a:p>
          <a:p>
            <a:r>
              <a:rPr lang="tr-TR" dirty="0" smtClean="0"/>
              <a:t>Kullanıcıların </a:t>
            </a:r>
            <a:r>
              <a:rPr lang="tr-TR" dirty="0"/>
              <a:t>mobil cihazlarda geçirdiği sürenin büyük bölümü uygulamalar üzerinden gerçekleşmektedir. Bu durum mobil uygulamaları pazarlama açısından stratejik bir alan hâline getirmiştir.</a:t>
            </a:r>
          </a:p>
          <a:p>
            <a:endParaRPr lang="tr-TR" dirty="0"/>
          </a:p>
        </p:txBody>
      </p:sp>
      <p:pic>
        <p:nvPicPr>
          <p:cNvPr id="31746" name="Picture 2" descr="What is Social Media Marketing? - siddharthdigital.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223" y="1794963"/>
            <a:ext cx="5286758" cy="410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615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MOBİL PAZARLAMA</a:t>
            </a:r>
          </a:p>
        </p:txBody>
      </p:sp>
      <p:sp>
        <p:nvSpPr>
          <p:cNvPr id="3" name="İçerik Yer Tutucusu 2"/>
          <p:cNvSpPr>
            <a:spLocks noGrp="1"/>
          </p:cNvSpPr>
          <p:nvPr>
            <p:ph idx="1"/>
          </p:nvPr>
        </p:nvSpPr>
        <p:spPr>
          <a:xfrm>
            <a:off x="226947" y="1856751"/>
            <a:ext cx="5578942" cy="4023360"/>
          </a:xfrm>
        </p:spPr>
        <p:txBody>
          <a:bodyPr>
            <a:normAutofit fontScale="92500" lnSpcReduction="10000"/>
          </a:bodyPr>
          <a:lstStyle/>
          <a:p>
            <a:r>
              <a:rPr lang="tr-TR" dirty="0"/>
              <a:t>Mobil pazarlama, işletmelerin mobil cihazlar aracılığıyla tüketicilerle doğrudan ve kişiselleştirilmiş iletişim kurmasını sağlayan bir pazarlama yaklaşımıdır.</a:t>
            </a:r>
          </a:p>
          <a:p>
            <a:r>
              <a:rPr lang="tr-TR" dirty="0"/>
              <a:t>Mobil cihazlar:</a:t>
            </a:r>
          </a:p>
          <a:p>
            <a:r>
              <a:rPr lang="tr-TR" dirty="0"/>
              <a:t>Sürekli erişilebilirlik sağlar</a:t>
            </a:r>
          </a:p>
          <a:p>
            <a:r>
              <a:rPr lang="tr-TR" dirty="0"/>
              <a:t>Anlık iletişime imkân tanır</a:t>
            </a:r>
          </a:p>
          <a:p>
            <a:r>
              <a:rPr lang="tr-TR" dirty="0"/>
              <a:t>Konum bazlı hedefleme yapılmasına olanak verir</a:t>
            </a:r>
          </a:p>
          <a:p>
            <a:r>
              <a:rPr lang="tr-TR" dirty="0"/>
              <a:t>Kişiselleştirilmiş içerik sunar</a:t>
            </a:r>
          </a:p>
          <a:p>
            <a:r>
              <a:rPr lang="tr-TR" dirty="0"/>
              <a:t>Mobil pazarlama, SMS, uygulama içi bildirimler, konum tabanlı servisler ve mobil reklamlar gibi çeşitli araçları kullanarak müşteri ile marka arasında doğrudan bir bağ kurmaktadır.</a:t>
            </a:r>
          </a:p>
          <a:p>
            <a:endParaRPr lang="tr-TR" dirty="0"/>
          </a:p>
        </p:txBody>
      </p:sp>
      <p:pic>
        <p:nvPicPr>
          <p:cNvPr id="32770" name="Picture 2" descr="Types of Social Media Marketing: Find the Best Fit for Your Business -  Being Digital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109" y="1856751"/>
            <a:ext cx="5972940" cy="388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649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MOBİL TEKNOLOJİDE PAZARLAMA İLETİŞİM KANALLARI</a:t>
            </a:r>
          </a:p>
        </p:txBody>
      </p:sp>
      <p:sp>
        <p:nvSpPr>
          <p:cNvPr id="3" name="İçerik Yer Tutucusu 2"/>
          <p:cNvSpPr>
            <a:spLocks noGrp="1"/>
          </p:cNvSpPr>
          <p:nvPr>
            <p:ph idx="1"/>
          </p:nvPr>
        </p:nvSpPr>
        <p:spPr>
          <a:xfrm>
            <a:off x="458302" y="1922852"/>
            <a:ext cx="5259453" cy="4023360"/>
          </a:xfrm>
        </p:spPr>
        <p:txBody>
          <a:bodyPr/>
          <a:lstStyle/>
          <a:p>
            <a:r>
              <a:rPr lang="tr-TR" dirty="0"/>
              <a:t>Mobil iletişim kanalları geleneksel pazarlama kanallarından farklı olarak:</a:t>
            </a:r>
          </a:p>
          <a:p>
            <a:r>
              <a:rPr lang="tr-TR" dirty="0"/>
              <a:t>Daha hızlıdır</a:t>
            </a:r>
          </a:p>
          <a:p>
            <a:r>
              <a:rPr lang="tr-TR" dirty="0"/>
              <a:t>Daha kişiselleştirilebilirdir</a:t>
            </a:r>
          </a:p>
          <a:p>
            <a:r>
              <a:rPr lang="tr-TR" dirty="0"/>
              <a:t>Çift yönlü iletişim sağlar</a:t>
            </a:r>
          </a:p>
          <a:p>
            <a:r>
              <a:rPr lang="tr-TR" dirty="0"/>
              <a:t>Anlık geri bildirim imkânı sunar</a:t>
            </a:r>
          </a:p>
          <a:p>
            <a:r>
              <a:rPr lang="tr-TR" dirty="0"/>
              <a:t>Bu kapsamda mobil iletişim araçları çeşitli alt başlıklar altında incelenmektedir.</a:t>
            </a:r>
          </a:p>
          <a:p>
            <a:endParaRPr lang="tr-TR" dirty="0"/>
          </a:p>
        </p:txBody>
      </p:sp>
      <p:pic>
        <p:nvPicPr>
          <p:cNvPr id="33794" name="Picture 2" descr="Guide on Mobile App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282" y="1922852"/>
            <a:ext cx="6432198" cy="387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480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MOBİL TEKNOLOJİDE PAZARLAMA İLETİŞİM KANALLARI</a:t>
            </a:r>
          </a:p>
        </p:txBody>
      </p:sp>
      <p:sp>
        <p:nvSpPr>
          <p:cNvPr id="3" name="İçerik Yer Tutucusu 2"/>
          <p:cNvSpPr>
            <a:spLocks noGrp="1"/>
          </p:cNvSpPr>
          <p:nvPr>
            <p:ph idx="1"/>
          </p:nvPr>
        </p:nvSpPr>
        <p:spPr>
          <a:xfrm>
            <a:off x="425251" y="1966919"/>
            <a:ext cx="5149284" cy="4023360"/>
          </a:xfrm>
        </p:spPr>
        <p:txBody>
          <a:bodyPr>
            <a:normAutofit fontScale="70000" lnSpcReduction="20000"/>
          </a:bodyPr>
          <a:lstStyle/>
          <a:p>
            <a:r>
              <a:rPr lang="tr-TR" b="1" dirty="0" smtClean="0"/>
              <a:t>GSM </a:t>
            </a:r>
            <a:r>
              <a:rPr lang="tr-TR" b="1" dirty="0"/>
              <a:t>ve Akıllı Telefonlar </a:t>
            </a:r>
            <a:endParaRPr lang="tr-TR" b="1" dirty="0" smtClean="0"/>
          </a:p>
          <a:p>
            <a:r>
              <a:rPr lang="tr-TR" dirty="0" smtClean="0"/>
              <a:t>GSM </a:t>
            </a:r>
            <a:r>
              <a:rPr lang="tr-TR" dirty="0"/>
              <a:t>sistemi dijital mobil iletişimin temelini oluşturmuştur. Analog sistemlerden dijital sistemlere geçiş mobil iletişimin kalitesini ve güvenliğini artırmıştır. Akıllı telefonların yaygınlaşması ile birlikte mobil internet kullanımı hız kazanmıştır. </a:t>
            </a:r>
            <a:endParaRPr lang="tr-TR" dirty="0" smtClean="0"/>
          </a:p>
          <a:p>
            <a:r>
              <a:rPr lang="tr-TR" b="1" dirty="0" smtClean="0"/>
              <a:t>Kısa </a:t>
            </a:r>
            <a:r>
              <a:rPr lang="tr-TR" b="1" dirty="0"/>
              <a:t>Mesaj Servisi (SMS) </a:t>
            </a:r>
            <a:endParaRPr lang="tr-TR" b="1" dirty="0" smtClean="0"/>
          </a:p>
          <a:p>
            <a:r>
              <a:rPr lang="tr-TR" dirty="0" smtClean="0"/>
              <a:t>SMS</a:t>
            </a:r>
            <a:r>
              <a:rPr lang="tr-TR" dirty="0"/>
              <a:t>, mobil pazarlamanın ilk ve en etkili araçlarından biridir. Yüksek okunma oranı ve anlık erişim avantajı nedeniyle özellikle promosyon, kampanya ve bilgilendirme mesajlarında kullanılmaktadır. </a:t>
            </a:r>
            <a:endParaRPr lang="tr-TR" dirty="0" smtClean="0"/>
          </a:p>
          <a:p>
            <a:r>
              <a:rPr lang="tr-TR" b="1" dirty="0" smtClean="0"/>
              <a:t>Kablosuz </a:t>
            </a:r>
            <a:r>
              <a:rPr lang="tr-TR" b="1" dirty="0"/>
              <a:t>Uygulama Protokolü (WAP) </a:t>
            </a:r>
            <a:endParaRPr lang="tr-TR" b="1" dirty="0" smtClean="0"/>
          </a:p>
          <a:p>
            <a:r>
              <a:rPr lang="tr-TR" dirty="0" smtClean="0"/>
              <a:t>WAP</a:t>
            </a:r>
            <a:r>
              <a:rPr lang="tr-TR" dirty="0"/>
              <a:t>, mobil cihazlar üzerinden internet içeriklerine erişim sağlayan sistemdir. Mobil web siteleri ve çevrim içi hizmetlere erişimi mümkün kılar. </a:t>
            </a:r>
            <a:endParaRPr lang="tr-TR" dirty="0" smtClean="0"/>
          </a:p>
          <a:p>
            <a:r>
              <a:rPr lang="tr-TR" b="1" dirty="0" smtClean="0"/>
              <a:t>Konum </a:t>
            </a:r>
            <a:r>
              <a:rPr lang="tr-TR" b="1" dirty="0"/>
              <a:t>Bazlı Servisler (LBS) </a:t>
            </a:r>
            <a:endParaRPr lang="tr-TR" b="1" dirty="0" smtClean="0"/>
          </a:p>
          <a:p>
            <a:r>
              <a:rPr lang="tr-TR" dirty="0" smtClean="0"/>
              <a:t>LBS</a:t>
            </a:r>
            <a:r>
              <a:rPr lang="tr-TR" dirty="0"/>
              <a:t>, GPS teknolojisi aracılığıyla kullanıcı konumuna dayalı pazarlama faaliyetleri yürütülmesini sağlar. Hedef kitleye </a:t>
            </a:r>
            <a:r>
              <a:rPr lang="tr-TR" dirty="0" err="1"/>
              <a:t>lokasyona</a:t>
            </a:r>
            <a:r>
              <a:rPr lang="tr-TR" dirty="0"/>
              <a:t> uygun kampanya ve teklifler sunulabilir.</a:t>
            </a:r>
          </a:p>
        </p:txBody>
      </p:sp>
      <p:sp>
        <p:nvSpPr>
          <p:cNvPr id="11" name="Dikdörtgen 10"/>
          <p:cNvSpPr/>
          <p:nvPr/>
        </p:nvSpPr>
        <p:spPr>
          <a:xfrm>
            <a:off x="5802217" y="1856751"/>
            <a:ext cx="6096000" cy="3970318"/>
          </a:xfrm>
          <a:prstGeom prst="rect">
            <a:avLst/>
          </a:prstGeom>
        </p:spPr>
        <p:txBody>
          <a:bodyPr>
            <a:spAutoFit/>
          </a:bodyPr>
          <a:lstStyle/>
          <a:p>
            <a:pPr>
              <a:spcBef>
                <a:spcPts val="600"/>
              </a:spcBef>
              <a:spcAft>
                <a:spcPts val="600"/>
              </a:spcAft>
            </a:pPr>
            <a:r>
              <a:rPr lang="tr-TR" sz="1400" b="1" dirty="0" smtClean="0"/>
              <a:t>GPRS </a:t>
            </a:r>
          </a:p>
          <a:p>
            <a:pPr>
              <a:spcBef>
                <a:spcPts val="600"/>
              </a:spcBef>
              <a:spcAft>
                <a:spcPts val="600"/>
              </a:spcAft>
            </a:pPr>
            <a:r>
              <a:rPr lang="tr-TR" sz="1400" dirty="0" smtClean="0"/>
              <a:t>GPRS</a:t>
            </a:r>
            <a:r>
              <a:rPr lang="tr-TR" sz="1400" dirty="0"/>
              <a:t>, mobil veri iletimini hızlandıran paket anahtarlamalı veri hizmetidir. Mobil internet kullanımını yaygınlaştırmıştır. </a:t>
            </a:r>
            <a:endParaRPr lang="tr-TR" sz="1400" dirty="0" smtClean="0"/>
          </a:p>
          <a:p>
            <a:pPr>
              <a:spcBef>
                <a:spcPts val="600"/>
              </a:spcBef>
              <a:spcAft>
                <a:spcPts val="600"/>
              </a:spcAft>
            </a:pPr>
            <a:r>
              <a:rPr lang="tr-TR" sz="1400" b="1" dirty="0" smtClean="0"/>
              <a:t>QR </a:t>
            </a:r>
            <a:r>
              <a:rPr lang="tr-TR" sz="1400" b="1" dirty="0"/>
              <a:t>Kodlar </a:t>
            </a:r>
            <a:endParaRPr lang="tr-TR" sz="1400" b="1" dirty="0" smtClean="0"/>
          </a:p>
          <a:p>
            <a:pPr>
              <a:spcBef>
                <a:spcPts val="600"/>
              </a:spcBef>
              <a:spcAft>
                <a:spcPts val="600"/>
              </a:spcAft>
            </a:pPr>
            <a:r>
              <a:rPr lang="tr-TR" sz="1400" dirty="0" smtClean="0"/>
              <a:t>QR </a:t>
            </a:r>
            <a:r>
              <a:rPr lang="tr-TR" sz="1400" dirty="0"/>
              <a:t>kodlar, kullanıcıyı fiziksel ortamdan dijital ortama yönlendiren iki boyutlu kodlardır. Özellikle </a:t>
            </a:r>
            <a:r>
              <a:rPr lang="tr-TR" sz="1400" dirty="0" err="1"/>
              <a:t>pandemi</a:t>
            </a:r>
            <a:r>
              <a:rPr lang="tr-TR" sz="1400" dirty="0"/>
              <a:t> sürecinde temassız erişim açısından önem kazanmıştır. </a:t>
            </a:r>
            <a:endParaRPr lang="tr-TR" sz="1400" dirty="0" smtClean="0"/>
          </a:p>
          <a:p>
            <a:pPr>
              <a:spcBef>
                <a:spcPts val="600"/>
              </a:spcBef>
              <a:spcAft>
                <a:spcPts val="600"/>
              </a:spcAft>
            </a:pPr>
            <a:r>
              <a:rPr lang="tr-TR" sz="1400" b="1" dirty="0" smtClean="0"/>
              <a:t>Kişisel </a:t>
            </a:r>
            <a:r>
              <a:rPr lang="tr-TR" sz="1400" b="1" dirty="0"/>
              <a:t>Dijital Asistanlar </a:t>
            </a:r>
            <a:endParaRPr lang="tr-TR" sz="1400" b="1" dirty="0" smtClean="0"/>
          </a:p>
          <a:p>
            <a:pPr>
              <a:spcBef>
                <a:spcPts val="600"/>
              </a:spcBef>
              <a:spcAft>
                <a:spcPts val="600"/>
              </a:spcAft>
            </a:pPr>
            <a:r>
              <a:rPr lang="tr-TR" sz="1400" dirty="0" smtClean="0"/>
              <a:t>Google </a:t>
            </a:r>
            <a:r>
              <a:rPr lang="tr-TR" sz="1400" dirty="0"/>
              <a:t>Asistan, </a:t>
            </a:r>
            <a:r>
              <a:rPr lang="tr-TR" sz="1400" dirty="0" err="1"/>
              <a:t>Siri</a:t>
            </a:r>
            <a:r>
              <a:rPr lang="tr-TR" sz="1400" dirty="0"/>
              <a:t>, </a:t>
            </a:r>
            <a:r>
              <a:rPr lang="tr-TR" sz="1400" dirty="0" err="1"/>
              <a:t>Bixby</a:t>
            </a:r>
            <a:r>
              <a:rPr lang="tr-TR" sz="1400" dirty="0"/>
              <a:t> gibi dijital asistanlar kullanıcı deneyimini dönüştürmüş; sesli arama ve yapay zekâ destekli etkileşim pazarlama stratejilerini etkilemiştir. </a:t>
            </a:r>
            <a:endParaRPr lang="tr-TR" sz="1400" dirty="0" smtClean="0"/>
          </a:p>
          <a:p>
            <a:pPr>
              <a:spcBef>
                <a:spcPts val="600"/>
              </a:spcBef>
              <a:spcAft>
                <a:spcPts val="600"/>
              </a:spcAft>
            </a:pPr>
            <a:r>
              <a:rPr lang="tr-TR" sz="1400" b="1" dirty="0" smtClean="0"/>
              <a:t>Mobil </a:t>
            </a:r>
            <a:r>
              <a:rPr lang="tr-TR" sz="1400" b="1" dirty="0"/>
              <a:t>Reklamlar ve Uygulamalar </a:t>
            </a:r>
            <a:endParaRPr lang="tr-TR" sz="1400" b="1" dirty="0" smtClean="0"/>
          </a:p>
          <a:p>
            <a:pPr>
              <a:spcBef>
                <a:spcPts val="600"/>
              </a:spcBef>
              <a:spcAft>
                <a:spcPts val="600"/>
              </a:spcAft>
            </a:pPr>
            <a:r>
              <a:rPr lang="tr-TR" sz="1400" dirty="0" smtClean="0"/>
              <a:t>Mobil </a:t>
            </a:r>
            <a:r>
              <a:rPr lang="tr-TR" sz="1400" dirty="0"/>
              <a:t>reklamlar 7/24 erişilebilirlik sağlar. Kişiselleştirme imkânı sayesinde geleneksel reklamlara göre daha esnek ve hedef odaklıdır.</a:t>
            </a:r>
          </a:p>
        </p:txBody>
      </p:sp>
    </p:spTree>
    <p:extLst>
      <p:ext uri="{BB962C8B-B14F-4D97-AF65-F5344CB8AC3E}">
        <p14:creationId xmlns:p14="http://schemas.microsoft.com/office/powerpoint/2010/main" val="1085498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SOSYAL MEDYA</a:t>
            </a:r>
            <a:br>
              <a:rPr lang="tr-TR" b="1" dirty="0"/>
            </a:br>
            <a:endParaRPr lang="tr-TR" dirty="0"/>
          </a:p>
        </p:txBody>
      </p:sp>
      <p:sp>
        <p:nvSpPr>
          <p:cNvPr id="3" name="İçerik Yer Tutucusu 2"/>
          <p:cNvSpPr>
            <a:spLocks noGrp="1"/>
          </p:cNvSpPr>
          <p:nvPr>
            <p:ph idx="1"/>
          </p:nvPr>
        </p:nvSpPr>
        <p:spPr>
          <a:xfrm>
            <a:off x="1097280" y="1845734"/>
            <a:ext cx="4356069" cy="4023360"/>
          </a:xfrm>
        </p:spPr>
        <p:txBody>
          <a:bodyPr/>
          <a:lstStyle/>
          <a:p>
            <a:r>
              <a:rPr lang="tr-TR" dirty="0" smtClean="0"/>
              <a:t>Sosyal </a:t>
            </a:r>
            <a:r>
              <a:rPr lang="tr-TR" dirty="0"/>
              <a:t>medya, kullanıcıların içerik üretmesine, paylaşmasına ve etkileşim kurmasına olanak sağlayan dijital platformlardır. Web 2.0 teknolojileri ile birlikte kullanıcı temelli içerik üretimi yaygınlaşmıştır.</a:t>
            </a:r>
          </a:p>
          <a:p>
            <a:r>
              <a:rPr lang="tr-TR" dirty="0"/>
              <a:t>Sosyal medya:</a:t>
            </a:r>
          </a:p>
          <a:p>
            <a:r>
              <a:rPr lang="tr-TR" dirty="0"/>
              <a:t>Bilgi paylaşımını hızlandırır</a:t>
            </a:r>
          </a:p>
          <a:p>
            <a:r>
              <a:rPr lang="tr-TR" dirty="0"/>
              <a:t>Küresel erişim sağlar</a:t>
            </a:r>
          </a:p>
          <a:p>
            <a:r>
              <a:rPr lang="tr-TR" dirty="0"/>
              <a:t>Çift yönlü iletişim sunar</a:t>
            </a:r>
          </a:p>
          <a:p>
            <a:r>
              <a:rPr lang="tr-TR" dirty="0"/>
              <a:t>Topluluk oluşturma imkânı verir</a:t>
            </a:r>
          </a:p>
          <a:p>
            <a:endParaRPr lang="tr-TR" dirty="0"/>
          </a:p>
        </p:txBody>
      </p:sp>
      <p:pic>
        <p:nvPicPr>
          <p:cNvPr id="34818" name="Picture 2" descr="Trendreport von Social Match: Das waren 2024 die Top-Trends in Social Media  - und das kommt 2025 - HORIZO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459" y="1980006"/>
            <a:ext cx="5192677" cy="375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33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SOSYAL MEDYANIN ÖNEMİ</a:t>
            </a:r>
          </a:p>
        </p:txBody>
      </p:sp>
      <p:sp>
        <p:nvSpPr>
          <p:cNvPr id="3" name="İçerik Yer Tutucusu 2"/>
          <p:cNvSpPr>
            <a:spLocks noGrp="1"/>
          </p:cNvSpPr>
          <p:nvPr>
            <p:ph idx="1"/>
          </p:nvPr>
        </p:nvSpPr>
        <p:spPr>
          <a:xfrm>
            <a:off x="215931" y="1867769"/>
            <a:ext cx="5380637" cy="4023360"/>
          </a:xfrm>
        </p:spPr>
        <p:txBody>
          <a:bodyPr>
            <a:noAutofit/>
          </a:bodyPr>
          <a:lstStyle/>
          <a:p>
            <a:pPr>
              <a:lnSpc>
                <a:spcPct val="100000"/>
              </a:lnSpc>
              <a:spcBef>
                <a:spcPts val="600"/>
              </a:spcBef>
              <a:spcAft>
                <a:spcPts val="600"/>
              </a:spcAft>
            </a:pPr>
            <a:r>
              <a:rPr lang="tr-TR" sz="1200" dirty="0"/>
              <a:t>Sosyal medya hem bireyler hem işletmeler için önemli fırsatlar sunmaktadır. Kullanıcılar ürün araştırma ve değerlendirme süreçlerinde daha aktif rol alırken; işletmeler hedefli kampanyalar geliştirme ve müşteri ilişkilerini güçlendirme imkânı bulmaktadır. </a:t>
            </a:r>
            <a:endParaRPr lang="tr-TR" sz="1200" dirty="0" smtClean="0"/>
          </a:p>
          <a:p>
            <a:pPr>
              <a:lnSpc>
                <a:spcPct val="100000"/>
              </a:lnSpc>
              <a:spcBef>
                <a:spcPts val="600"/>
              </a:spcBef>
              <a:spcAft>
                <a:spcPts val="600"/>
              </a:spcAft>
            </a:pPr>
            <a:r>
              <a:rPr lang="tr-TR" sz="1200" b="1" dirty="0" smtClean="0"/>
              <a:t>Teknolojik </a:t>
            </a:r>
            <a:r>
              <a:rPr lang="tr-TR" sz="1200" b="1" dirty="0"/>
              <a:t>Açıdan Sosyal Medya </a:t>
            </a:r>
            <a:endParaRPr lang="tr-TR" sz="1200" b="1" dirty="0" smtClean="0"/>
          </a:p>
          <a:p>
            <a:pPr>
              <a:lnSpc>
                <a:spcPct val="100000"/>
              </a:lnSpc>
              <a:spcBef>
                <a:spcPts val="600"/>
              </a:spcBef>
              <a:spcAft>
                <a:spcPts val="600"/>
              </a:spcAft>
            </a:pPr>
            <a:r>
              <a:rPr lang="tr-TR" sz="1200" dirty="0" smtClean="0"/>
              <a:t>Web </a:t>
            </a:r>
            <a:r>
              <a:rPr lang="tr-TR" sz="1200" dirty="0"/>
              <a:t>2.0 uygulamaları kullanıcı kontrollü, etkileşimli ve açık kaynaklı yapılar sunarak içerik üretimini demokratikleştirmiştir. </a:t>
            </a:r>
            <a:endParaRPr lang="tr-TR" sz="1200" dirty="0" smtClean="0"/>
          </a:p>
          <a:p>
            <a:pPr>
              <a:lnSpc>
                <a:spcPct val="100000"/>
              </a:lnSpc>
              <a:spcBef>
                <a:spcPts val="600"/>
              </a:spcBef>
              <a:spcAft>
                <a:spcPts val="600"/>
              </a:spcAft>
            </a:pPr>
            <a:r>
              <a:rPr lang="tr-TR" sz="1200" b="1" dirty="0" smtClean="0"/>
              <a:t>Kullanıcı </a:t>
            </a:r>
            <a:r>
              <a:rPr lang="tr-TR" sz="1200" b="1" dirty="0"/>
              <a:t>Açısından Sosyal Medya </a:t>
            </a:r>
            <a:endParaRPr lang="tr-TR" sz="1200" b="1" dirty="0" smtClean="0"/>
          </a:p>
          <a:p>
            <a:pPr>
              <a:lnSpc>
                <a:spcPct val="100000"/>
              </a:lnSpc>
              <a:spcBef>
                <a:spcPts val="600"/>
              </a:spcBef>
              <a:spcAft>
                <a:spcPts val="600"/>
              </a:spcAft>
            </a:pPr>
            <a:r>
              <a:rPr lang="tr-TR" sz="1200" dirty="0" smtClean="0"/>
              <a:t>Kullanıcılar </a:t>
            </a:r>
            <a:r>
              <a:rPr lang="tr-TR" sz="1200" dirty="0"/>
              <a:t>içerik üretmekte, paylaşmakta, topluluklar oluşturmakta ve çevrim içi ağlar kurmaktadır. Sosyal medya bireylerin iletişim ve sosyalleşme biçimlerini dönüştürmüştür. </a:t>
            </a:r>
            <a:endParaRPr lang="tr-TR" sz="1200" dirty="0" smtClean="0"/>
          </a:p>
          <a:p>
            <a:pPr>
              <a:lnSpc>
                <a:spcPct val="100000"/>
              </a:lnSpc>
              <a:spcBef>
                <a:spcPts val="600"/>
              </a:spcBef>
              <a:spcAft>
                <a:spcPts val="600"/>
              </a:spcAft>
            </a:pPr>
            <a:r>
              <a:rPr lang="tr-TR" sz="1200" b="1" dirty="0" smtClean="0"/>
              <a:t>Marka </a:t>
            </a:r>
            <a:r>
              <a:rPr lang="tr-TR" sz="1200" b="1" dirty="0"/>
              <a:t>ve Reklam Açısından Sosyal Medya </a:t>
            </a:r>
            <a:endParaRPr lang="tr-TR" sz="1200" b="1" dirty="0" smtClean="0"/>
          </a:p>
          <a:p>
            <a:pPr>
              <a:lnSpc>
                <a:spcPct val="100000"/>
              </a:lnSpc>
              <a:spcBef>
                <a:spcPts val="0"/>
              </a:spcBef>
              <a:spcAft>
                <a:spcPts val="0"/>
              </a:spcAft>
            </a:pPr>
            <a:r>
              <a:rPr lang="tr-TR" sz="1200" dirty="0" smtClean="0"/>
              <a:t>Sosyal </a:t>
            </a:r>
            <a:r>
              <a:rPr lang="tr-TR" sz="1200" dirty="0"/>
              <a:t>medya, markalara: </a:t>
            </a:r>
            <a:endParaRPr lang="tr-TR" sz="1200" dirty="0" smtClean="0"/>
          </a:p>
          <a:p>
            <a:pPr marL="228600" indent="-228600">
              <a:lnSpc>
                <a:spcPct val="100000"/>
              </a:lnSpc>
              <a:spcBef>
                <a:spcPts val="0"/>
              </a:spcBef>
              <a:spcAft>
                <a:spcPts val="0"/>
              </a:spcAft>
              <a:buFont typeface="+mj-lt"/>
              <a:buAutoNum type="arabicPeriod"/>
            </a:pPr>
            <a:r>
              <a:rPr lang="tr-TR" sz="1200" dirty="0" smtClean="0"/>
              <a:t>Müşterilerle </a:t>
            </a:r>
            <a:r>
              <a:rPr lang="tr-TR" sz="1200" dirty="0"/>
              <a:t>doğrudan </a:t>
            </a:r>
            <a:r>
              <a:rPr lang="tr-TR" sz="1200" dirty="0" smtClean="0"/>
              <a:t>iletişim</a:t>
            </a:r>
          </a:p>
          <a:p>
            <a:pPr marL="228600" indent="-228600">
              <a:lnSpc>
                <a:spcPct val="100000"/>
              </a:lnSpc>
              <a:spcBef>
                <a:spcPts val="0"/>
              </a:spcBef>
              <a:spcAft>
                <a:spcPts val="0"/>
              </a:spcAft>
              <a:buFont typeface="+mj-lt"/>
              <a:buAutoNum type="arabicPeriod"/>
            </a:pPr>
            <a:r>
              <a:rPr lang="tr-TR" sz="1200" dirty="0" smtClean="0"/>
              <a:t> </a:t>
            </a:r>
            <a:r>
              <a:rPr lang="tr-TR" sz="1200" dirty="0"/>
              <a:t>Sadakat oluşturma </a:t>
            </a:r>
            <a:endParaRPr lang="tr-TR" sz="1200" dirty="0" smtClean="0"/>
          </a:p>
          <a:p>
            <a:pPr marL="228600" indent="-228600">
              <a:lnSpc>
                <a:spcPct val="100000"/>
              </a:lnSpc>
              <a:spcBef>
                <a:spcPts val="0"/>
              </a:spcBef>
              <a:spcAft>
                <a:spcPts val="0"/>
              </a:spcAft>
              <a:buFont typeface="+mj-lt"/>
              <a:buAutoNum type="arabicPeriod"/>
            </a:pPr>
            <a:r>
              <a:rPr lang="tr-TR" sz="1200" dirty="0" smtClean="0"/>
              <a:t>İtibar </a:t>
            </a:r>
            <a:r>
              <a:rPr lang="tr-TR" sz="1200" dirty="0"/>
              <a:t>yönetimi </a:t>
            </a:r>
            <a:endParaRPr lang="tr-TR" sz="1200" dirty="0" smtClean="0"/>
          </a:p>
          <a:p>
            <a:pPr marL="228600" indent="-228600">
              <a:lnSpc>
                <a:spcPct val="100000"/>
              </a:lnSpc>
              <a:spcBef>
                <a:spcPts val="0"/>
              </a:spcBef>
              <a:spcAft>
                <a:spcPts val="0"/>
              </a:spcAft>
              <a:buFont typeface="+mj-lt"/>
              <a:buAutoNum type="arabicPeriod"/>
            </a:pPr>
            <a:r>
              <a:rPr lang="tr-TR" sz="1200" dirty="0" smtClean="0"/>
              <a:t>Satış </a:t>
            </a:r>
            <a:r>
              <a:rPr lang="tr-TR" sz="1200" dirty="0"/>
              <a:t>artırma </a:t>
            </a:r>
            <a:endParaRPr lang="tr-TR" sz="1200" dirty="0" smtClean="0"/>
          </a:p>
          <a:p>
            <a:pPr marL="228600" indent="-228600">
              <a:lnSpc>
                <a:spcPct val="100000"/>
              </a:lnSpc>
              <a:spcBef>
                <a:spcPts val="0"/>
              </a:spcBef>
              <a:spcAft>
                <a:spcPts val="0"/>
              </a:spcAft>
              <a:buFont typeface="+mj-lt"/>
              <a:buAutoNum type="arabicPeriod"/>
            </a:pPr>
            <a:r>
              <a:rPr lang="tr-TR" sz="1200" dirty="0" smtClean="0"/>
              <a:t>Müşteri </a:t>
            </a:r>
            <a:r>
              <a:rPr lang="tr-TR" sz="1200" dirty="0"/>
              <a:t>ilişkileri yönetimi gibi alanlarda stratejik avantajlar sağlamaktadır.</a:t>
            </a:r>
          </a:p>
        </p:txBody>
      </p:sp>
      <p:pic>
        <p:nvPicPr>
          <p:cNvPr id="2059" name="Picture 11" descr="Social Media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053" y="1856752"/>
            <a:ext cx="5242691" cy="413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1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Öğrenme Kavramı</a:t>
            </a:r>
            <a:endParaRPr lang="tr-TR" dirty="0"/>
          </a:p>
        </p:txBody>
      </p:sp>
      <p:sp>
        <p:nvSpPr>
          <p:cNvPr id="3" name="İçerik Yer Tutucusu 2"/>
          <p:cNvSpPr>
            <a:spLocks noGrp="1"/>
          </p:cNvSpPr>
          <p:nvPr>
            <p:ph idx="1"/>
          </p:nvPr>
        </p:nvSpPr>
        <p:spPr>
          <a:xfrm>
            <a:off x="1097280" y="1845734"/>
            <a:ext cx="6350122" cy="4023360"/>
          </a:xfrm>
        </p:spPr>
        <p:txBody>
          <a:bodyPr>
            <a:normAutofit fontScale="92500" lnSpcReduction="20000"/>
          </a:bodyPr>
          <a:lstStyle/>
          <a:p>
            <a:r>
              <a:rPr lang="tr-TR" dirty="0"/>
              <a:t>Öğrenme, geçmiş deneyimlerden hareketle gelecekteki durumlara ilişkin tahmin yapabilme yeteneğidir. İnsan öğrenmesinde deneyim ve tekrar önemli rol oynarken, makine öğreniminde bu süreç algoritmalar aracılığıyla gerçekleştirilir. Bir sistemin öğrenebilmesi için belirli bir model çerçevesinde verileri analiz etmesi, hatalarını ölçmesi ve performansını iyileştirmesi gerekir</a:t>
            </a:r>
            <a:r>
              <a:rPr lang="tr-TR" dirty="0" smtClean="0"/>
              <a:t>.</a:t>
            </a:r>
          </a:p>
          <a:p>
            <a:r>
              <a:rPr lang="tr-TR" dirty="0" smtClean="0"/>
              <a:t>Makine </a:t>
            </a:r>
            <a:r>
              <a:rPr lang="tr-TR" dirty="0"/>
              <a:t>öğreniminde öğrenme süreci üç temel bileşene dayanır</a:t>
            </a:r>
            <a:r>
              <a:rPr lang="tr-TR" dirty="0" smtClean="0"/>
              <a:t>: </a:t>
            </a:r>
            <a:r>
              <a:rPr lang="tr-TR" b="1" dirty="0" smtClean="0"/>
              <a:t>Temsil </a:t>
            </a:r>
            <a:r>
              <a:rPr lang="tr-TR" b="1" dirty="0"/>
              <a:t>(</a:t>
            </a:r>
            <a:r>
              <a:rPr lang="tr-TR" b="1" dirty="0" err="1"/>
              <a:t>Representation</a:t>
            </a:r>
            <a:r>
              <a:rPr lang="tr-TR" b="1" dirty="0"/>
              <a:t>):</a:t>
            </a:r>
            <a:r>
              <a:rPr lang="tr-TR" dirty="0"/>
              <a:t> Modelin nasıl yapılandırıldığı</a:t>
            </a:r>
          </a:p>
          <a:p>
            <a:r>
              <a:rPr lang="tr-TR" b="1" dirty="0"/>
              <a:t>Değerlendirme (Evaluation):</a:t>
            </a:r>
            <a:r>
              <a:rPr lang="tr-TR" dirty="0"/>
              <a:t> Modelin başarısının nasıl ölçüldüğü</a:t>
            </a:r>
          </a:p>
          <a:p>
            <a:r>
              <a:rPr lang="tr-TR" b="1" dirty="0"/>
              <a:t>Optimizasyon (</a:t>
            </a:r>
            <a:r>
              <a:rPr lang="tr-TR" b="1" dirty="0" err="1"/>
              <a:t>Optimization</a:t>
            </a:r>
            <a:r>
              <a:rPr lang="tr-TR" b="1" dirty="0"/>
              <a:t>):</a:t>
            </a:r>
            <a:r>
              <a:rPr lang="tr-TR" dirty="0"/>
              <a:t> En iyi modelin nasıl seçildiği</a:t>
            </a:r>
          </a:p>
          <a:p>
            <a:r>
              <a:rPr lang="tr-TR" dirty="0"/>
              <a:t>Bir modelin öğrenebilmesi için hipotez alanında yer alması ve performans kriterlerine göre optimize edilmesi gerekmektedir.</a:t>
            </a:r>
          </a:p>
          <a:p>
            <a:endParaRPr lang="tr-TR" dirty="0"/>
          </a:p>
        </p:txBody>
      </p:sp>
      <p:pic>
        <p:nvPicPr>
          <p:cNvPr id="7170" name="Picture 2" descr="Makine Öğreniminin Kullanım Alan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268" y="1737360"/>
            <a:ext cx="4693186" cy="413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451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1674399"/>
          </a:xfrm>
        </p:spPr>
        <p:txBody>
          <a:bodyPr/>
          <a:lstStyle/>
          <a:p>
            <a:r>
              <a:rPr lang="tr-TR" b="1" dirty="0"/>
              <a:t>Sosyal Medya Pazarlama Araçları</a:t>
            </a:r>
            <a:br>
              <a:rPr lang="tr-TR" b="1" dirty="0"/>
            </a:br>
            <a:endParaRPr lang="tr-TR" dirty="0"/>
          </a:p>
        </p:txBody>
      </p:sp>
      <p:sp>
        <p:nvSpPr>
          <p:cNvPr id="3" name="İçerik Yer Tutucusu 2"/>
          <p:cNvSpPr>
            <a:spLocks noGrp="1"/>
          </p:cNvSpPr>
          <p:nvPr>
            <p:ph idx="1"/>
          </p:nvPr>
        </p:nvSpPr>
        <p:spPr>
          <a:xfrm>
            <a:off x="1097280" y="1845734"/>
            <a:ext cx="4796744" cy="4023360"/>
          </a:xfrm>
        </p:spPr>
        <p:txBody>
          <a:bodyPr/>
          <a:lstStyle/>
          <a:p>
            <a:r>
              <a:rPr lang="tr-TR" dirty="0" smtClean="0"/>
              <a:t>Sosyal </a:t>
            </a:r>
            <a:r>
              <a:rPr lang="tr-TR" dirty="0"/>
              <a:t>medya pazarlamasında kullanılan araçlar, markaların hedef kitleleriyle etkileşim kurmasını, marka bilinirliği oluşturmasını ve satın alma davranışını yönlendirmesini sağlayan dijital platform ve uygulamalardır. Bu araçlar yalnızca reklam yayma kanalları değil; aynı zamanda ilişki yönetimi, içerik üretimi ve topluluk oluşturma alanlarıdır.</a:t>
            </a:r>
          </a:p>
          <a:p>
            <a:endParaRPr lang="tr-TR" dirty="0"/>
          </a:p>
        </p:txBody>
      </p:sp>
      <p:pic>
        <p:nvPicPr>
          <p:cNvPr id="35842" name="Picture 2" descr="What is Social Media? Functions, Types and SEO Integration Strategies –  Brand Mana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948" y="2016085"/>
            <a:ext cx="4493543" cy="36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464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Bloglar</a:t>
            </a:r>
            <a:r>
              <a:rPr lang="tr-TR" b="1" dirty="0"/>
              <a:t/>
            </a:r>
            <a:br>
              <a:rPr lang="tr-TR" b="1" dirty="0"/>
            </a:br>
            <a:endParaRPr lang="tr-TR" dirty="0"/>
          </a:p>
        </p:txBody>
      </p:sp>
      <p:sp>
        <p:nvSpPr>
          <p:cNvPr id="3" name="İçerik Yer Tutucusu 2"/>
          <p:cNvSpPr>
            <a:spLocks noGrp="1"/>
          </p:cNvSpPr>
          <p:nvPr>
            <p:ph idx="1"/>
          </p:nvPr>
        </p:nvSpPr>
        <p:spPr>
          <a:xfrm>
            <a:off x="1097280" y="1845734"/>
            <a:ext cx="5215385" cy="4023360"/>
          </a:xfrm>
        </p:spPr>
        <p:txBody>
          <a:bodyPr>
            <a:normAutofit/>
          </a:bodyPr>
          <a:lstStyle/>
          <a:p>
            <a:r>
              <a:rPr lang="tr-TR" dirty="0" err="1" smtClean="0"/>
              <a:t>Bloglar</a:t>
            </a:r>
            <a:r>
              <a:rPr lang="tr-TR" dirty="0"/>
              <a:t>, markaların uzmanlık alanlarına ilişkin içerik üretmesine ve hedef kitleye değer sunmasına olanak tanır. Kurumsal </a:t>
            </a:r>
            <a:r>
              <a:rPr lang="tr-TR" dirty="0" err="1"/>
              <a:t>bloglar</a:t>
            </a:r>
            <a:r>
              <a:rPr lang="tr-TR" dirty="0"/>
              <a:t> aracılığıyla işletmeler ürün tanıtımı, sektör analizi, kullanım rehberi ve bilgilendirici içerikler paylaşabilir.</a:t>
            </a:r>
          </a:p>
          <a:p>
            <a:r>
              <a:rPr lang="tr-TR" dirty="0" err="1"/>
              <a:t>Blog</a:t>
            </a:r>
            <a:r>
              <a:rPr lang="tr-TR" dirty="0"/>
              <a:t> içerikleri arama motoru optimizasyonu (SEO) açısından da önemlidir. Düzenli ve özgün içerik üretimi, markanın dijital görünürlüğünü artırır ve potansiyel müşterileri web sitesine yönlendirir. Bu yönüyle </a:t>
            </a:r>
            <a:r>
              <a:rPr lang="tr-TR" dirty="0" err="1"/>
              <a:t>bloglar</a:t>
            </a:r>
            <a:r>
              <a:rPr lang="tr-TR" dirty="0"/>
              <a:t>, hem içerik pazarlaması hem de uzun vadeli marka konumlandırma stratejisinin önemli bir bileşenidir.</a:t>
            </a:r>
          </a:p>
          <a:p>
            <a:endParaRPr lang="tr-TR" dirty="0"/>
          </a:p>
        </p:txBody>
      </p:sp>
      <p:pic>
        <p:nvPicPr>
          <p:cNvPr id="36868" name="Picture 4" descr="20 Social Media Marketing Blogs That'll Spark Inspi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1985" y="1845734"/>
            <a:ext cx="5221996" cy="409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00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Mikrobloglar</a:t>
            </a:r>
            <a:r>
              <a:rPr lang="tr-TR" b="1" dirty="0"/>
              <a:t/>
            </a:r>
            <a:br>
              <a:rPr lang="tr-TR" b="1" dirty="0"/>
            </a:br>
            <a:endParaRPr lang="tr-TR" dirty="0"/>
          </a:p>
        </p:txBody>
      </p:sp>
      <p:sp>
        <p:nvSpPr>
          <p:cNvPr id="3" name="İçerik Yer Tutucusu 2"/>
          <p:cNvSpPr>
            <a:spLocks noGrp="1"/>
          </p:cNvSpPr>
          <p:nvPr>
            <p:ph idx="1"/>
          </p:nvPr>
        </p:nvSpPr>
        <p:spPr>
          <a:xfrm>
            <a:off x="403218" y="1955903"/>
            <a:ext cx="5292503" cy="4023360"/>
          </a:xfrm>
        </p:spPr>
        <p:txBody>
          <a:bodyPr/>
          <a:lstStyle/>
          <a:p>
            <a:r>
              <a:rPr lang="tr-TR" dirty="0" err="1" smtClean="0"/>
              <a:t>Mikrobloglar</a:t>
            </a:r>
            <a:r>
              <a:rPr lang="tr-TR" dirty="0" smtClean="0"/>
              <a:t> </a:t>
            </a:r>
            <a:r>
              <a:rPr lang="tr-TR" dirty="0"/>
              <a:t>kısa ve hızlı içerik paylaşımına dayalı platformlardır. Özellikle </a:t>
            </a:r>
            <a:r>
              <a:rPr lang="tr-TR" dirty="0" err="1"/>
              <a:t>Twitter</a:t>
            </a:r>
            <a:r>
              <a:rPr lang="tr-TR" dirty="0"/>
              <a:t> (güncel adıyla X) bu yapının en bilinen örneğidir.</a:t>
            </a:r>
          </a:p>
          <a:p>
            <a:r>
              <a:rPr lang="tr-TR" dirty="0" err="1"/>
              <a:t>Mikrobloglar</a:t>
            </a:r>
            <a:r>
              <a:rPr lang="tr-TR" dirty="0"/>
              <a:t> sayesinde markalar:</a:t>
            </a:r>
          </a:p>
          <a:p>
            <a:r>
              <a:rPr lang="tr-TR" dirty="0"/>
              <a:t>Güncel gelişmeleri anlık paylaşabilir,</a:t>
            </a:r>
          </a:p>
          <a:p>
            <a:r>
              <a:rPr lang="tr-TR" dirty="0"/>
              <a:t>Kampanya ve duyuruları hızlı biçimde iletebilir,</a:t>
            </a:r>
          </a:p>
          <a:p>
            <a:r>
              <a:rPr lang="tr-TR" dirty="0"/>
              <a:t>Kriz yönetimi süreçlerinde doğrudan iletişim kurabilir.</a:t>
            </a:r>
          </a:p>
          <a:p>
            <a:r>
              <a:rPr lang="tr-TR" dirty="0"/>
              <a:t>Gerçek zamanlı iletişim özelliği, </a:t>
            </a:r>
            <a:r>
              <a:rPr lang="tr-TR" dirty="0" err="1"/>
              <a:t>mikroblogları</a:t>
            </a:r>
            <a:r>
              <a:rPr lang="tr-TR" dirty="0"/>
              <a:t> özellikle gündem takibi ve müşteri geri bildirim yönetimi açısından stratejik hâle getirmektedir.</a:t>
            </a:r>
          </a:p>
          <a:p>
            <a:endParaRPr lang="tr-TR" dirty="0"/>
          </a:p>
        </p:txBody>
      </p:sp>
      <p:pic>
        <p:nvPicPr>
          <p:cNvPr id="37890" name="Picture 2" descr="Q: What is microblogging, and is it considered news if it has an audience  and reports on real events? – News Literacy Ma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955903"/>
            <a:ext cx="5541714" cy="395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75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Sosyal Ağ Siteleri</a:t>
            </a:r>
            <a:br>
              <a:rPr lang="tr-TR" b="1" dirty="0"/>
            </a:br>
            <a:endParaRPr lang="tr-TR" dirty="0"/>
          </a:p>
        </p:txBody>
      </p:sp>
      <p:sp>
        <p:nvSpPr>
          <p:cNvPr id="3" name="İçerik Yer Tutucusu 2"/>
          <p:cNvSpPr>
            <a:spLocks noGrp="1"/>
          </p:cNvSpPr>
          <p:nvPr>
            <p:ph idx="1"/>
          </p:nvPr>
        </p:nvSpPr>
        <p:spPr>
          <a:xfrm>
            <a:off x="568470" y="1933869"/>
            <a:ext cx="5182334" cy="4023360"/>
          </a:xfrm>
        </p:spPr>
        <p:txBody>
          <a:bodyPr>
            <a:normAutofit fontScale="92500" lnSpcReduction="20000"/>
          </a:bodyPr>
          <a:lstStyle/>
          <a:p>
            <a:r>
              <a:rPr lang="tr-TR" dirty="0" smtClean="0"/>
              <a:t>Sosyal </a:t>
            </a:r>
            <a:r>
              <a:rPr lang="tr-TR" dirty="0"/>
              <a:t>ağ siteleri kullanıcıların profil oluşturduğu, içerik paylaştığı ve etkileşim kurduğu platformlardır. Bu kategoride en bilinen örnekler arasında Facebook, </a:t>
            </a:r>
            <a:r>
              <a:rPr lang="tr-TR" dirty="0" err="1"/>
              <a:t>Instagram</a:t>
            </a:r>
            <a:r>
              <a:rPr lang="tr-TR" dirty="0"/>
              <a:t> ve </a:t>
            </a:r>
            <a:r>
              <a:rPr lang="tr-TR" dirty="0" err="1"/>
              <a:t>LinkedIn</a:t>
            </a:r>
            <a:r>
              <a:rPr lang="tr-TR" dirty="0"/>
              <a:t> yer almaktadır.</a:t>
            </a:r>
          </a:p>
          <a:p>
            <a:r>
              <a:rPr lang="tr-TR" dirty="0"/>
              <a:t>Bu platformlar markalara:</a:t>
            </a:r>
          </a:p>
          <a:p>
            <a:r>
              <a:rPr lang="tr-TR" dirty="0"/>
              <a:t>Hedefli reklam verme,</a:t>
            </a:r>
          </a:p>
          <a:p>
            <a:r>
              <a:rPr lang="tr-TR" dirty="0"/>
              <a:t>Demografik ve davranışsal </a:t>
            </a:r>
            <a:r>
              <a:rPr lang="tr-TR" dirty="0" err="1"/>
              <a:t>segmentasyon</a:t>
            </a:r>
            <a:r>
              <a:rPr lang="tr-TR" dirty="0"/>
              <a:t> yapma,</a:t>
            </a:r>
          </a:p>
          <a:p>
            <a:r>
              <a:rPr lang="tr-TR" dirty="0"/>
              <a:t>Topluluk oluşturma,</a:t>
            </a:r>
          </a:p>
          <a:p>
            <a:r>
              <a:rPr lang="tr-TR" dirty="0"/>
              <a:t>Marka sadakati geliştirme</a:t>
            </a:r>
          </a:p>
          <a:p>
            <a:r>
              <a:rPr lang="tr-TR" dirty="0"/>
              <a:t>imkânı sunmaktadır.</a:t>
            </a:r>
          </a:p>
          <a:p>
            <a:r>
              <a:rPr lang="tr-TR" dirty="0"/>
              <a:t>Özellikle </a:t>
            </a:r>
            <a:r>
              <a:rPr lang="tr-TR" dirty="0" err="1"/>
              <a:t>Instagram</a:t>
            </a:r>
            <a:r>
              <a:rPr lang="tr-TR" dirty="0"/>
              <a:t> görsel temelli pazarlama açısından; </a:t>
            </a:r>
            <a:r>
              <a:rPr lang="tr-TR" dirty="0" err="1"/>
              <a:t>LinkedIn</a:t>
            </a:r>
            <a:r>
              <a:rPr lang="tr-TR" dirty="0"/>
              <a:t> ise B2B pazarlama ve kurumsal iletişim açısından önemli bir rol üstlenmektedir.</a:t>
            </a:r>
          </a:p>
          <a:p>
            <a:endParaRPr lang="tr-TR" dirty="0"/>
          </a:p>
        </p:txBody>
      </p:sp>
      <p:pic>
        <p:nvPicPr>
          <p:cNvPr id="3087" name="Picture 15" descr="En Popüler Sosyal Medya Uygulamaları - Kukumav.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3924" y="1933869"/>
            <a:ext cx="5869551"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45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Medya Paylaşım Siteleri</a:t>
            </a:r>
            <a:br>
              <a:rPr lang="tr-TR" b="1" dirty="0"/>
            </a:br>
            <a:endParaRPr lang="tr-TR" dirty="0"/>
          </a:p>
        </p:txBody>
      </p:sp>
      <p:sp>
        <p:nvSpPr>
          <p:cNvPr id="3" name="İçerik Yer Tutucusu 2"/>
          <p:cNvSpPr>
            <a:spLocks noGrp="1"/>
          </p:cNvSpPr>
          <p:nvPr>
            <p:ph idx="1"/>
          </p:nvPr>
        </p:nvSpPr>
        <p:spPr>
          <a:xfrm>
            <a:off x="458302" y="1867767"/>
            <a:ext cx="5468773" cy="4023360"/>
          </a:xfrm>
        </p:spPr>
        <p:txBody>
          <a:bodyPr>
            <a:normAutofit fontScale="92500" lnSpcReduction="20000"/>
          </a:bodyPr>
          <a:lstStyle/>
          <a:p>
            <a:r>
              <a:rPr lang="tr-TR" dirty="0" smtClean="0"/>
              <a:t>Video </a:t>
            </a:r>
            <a:r>
              <a:rPr lang="tr-TR" dirty="0"/>
              <a:t>ve görsel paylaşımına dayalı platformlar, deneyimsel ve duygusal pazarlama açısından güçlü araçlardır. </a:t>
            </a:r>
            <a:r>
              <a:rPr lang="tr-TR" dirty="0" err="1"/>
              <a:t>YouTube</a:t>
            </a:r>
            <a:r>
              <a:rPr lang="tr-TR" dirty="0"/>
              <a:t> ve </a:t>
            </a:r>
            <a:r>
              <a:rPr lang="tr-TR" dirty="0" err="1"/>
              <a:t>TikTok</a:t>
            </a:r>
            <a:r>
              <a:rPr lang="tr-TR" dirty="0"/>
              <a:t> bu alandaki en etkili örneklerdir.</a:t>
            </a:r>
          </a:p>
          <a:p>
            <a:r>
              <a:rPr lang="tr-TR" dirty="0"/>
              <a:t>Video içerikler:</a:t>
            </a:r>
          </a:p>
          <a:p>
            <a:r>
              <a:rPr lang="tr-TR" dirty="0"/>
              <a:t>Ürün tanıtımı,</a:t>
            </a:r>
          </a:p>
          <a:p>
            <a:r>
              <a:rPr lang="tr-TR" dirty="0"/>
              <a:t>Kullanım demonstrasyonu,</a:t>
            </a:r>
          </a:p>
          <a:p>
            <a:r>
              <a:rPr lang="tr-TR" dirty="0"/>
              <a:t>Marka hikâyesi anlatımı,</a:t>
            </a:r>
          </a:p>
          <a:p>
            <a:r>
              <a:rPr lang="tr-TR" dirty="0" err="1"/>
              <a:t>Influencer</a:t>
            </a:r>
            <a:r>
              <a:rPr lang="tr-TR" dirty="0"/>
              <a:t> iş birlikleri</a:t>
            </a:r>
          </a:p>
          <a:p>
            <a:r>
              <a:rPr lang="tr-TR" dirty="0"/>
              <a:t>için yoğun biçimde kullanılmaktadır.</a:t>
            </a:r>
          </a:p>
          <a:p>
            <a:r>
              <a:rPr lang="tr-TR" dirty="0"/>
              <a:t>Kısa video formatlarının yaygınlaşması, dikkat süresinin azalmasıyla birlikte daha dinamik ve yaratıcı pazarlama stratejilerini zorunlu kılmıştır.</a:t>
            </a:r>
          </a:p>
          <a:p>
            <a:endParaRPr lang="tr-TR" dirty="0"/>
          </a:p>
        </p:txBody>
      </p:sp>
      <p:pic>
        <p:nvPicPr>
          <p:cNvPr id="38914" name="Picture 2" descr="Sosyal Siteler - Sosyal Medyal: Dijital Pazarlama Blog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240" y="1867767"/>
            <a:ext cx="5099471"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821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Wikiler</a:t>
            </a:r>
            <a:r>
              <a:rPr lang="tr-TR" dirty="0" smtClean="0"/>
              <a:t>, </a:t>
            </a:r>
            <a:r>
              <a:rPr lang="tr-TR" dirty="0" err="1"/>
              <a:t>Influencer</a:t>
            </a:r>
            <a:r>
              <a:rPr lang="tr-TR" dirty="0"/>
              <a:t> ve İçerik Üretici </a:t>
            </a:r>
            <a:r>
              <a:rPr lang="tr-TR" dirty="0" smtClean="0"/>
              <a:t>Platformları, </a:t>
            </a:r>
            <a:r>
              <a:rPr lang="tr-TR" dirty="0"/>
              <a:t>Sanal Topluluklar ve Forumlar</a:t>
            </a:r>
          </a:p>
        </p:txBody>
      </p:sp>
      <p:sp>
        <p:nvSpPr>
          <p:cNvPr id="3" name="İçerik Yer Tutucusu 2"/>
          <p:cNvSpPr>
            <a:spLocks noGrp="1"/>
          </p:cNvSpPr>
          <p:nvPr>
            <p:ph idx="1"/>
          </p:nvPr>
        </p:nvSpPr>
        <p:spPr>
          <a:xfrm>
            <a:off x="105762" y="1856750"/>
            <a:ext cx="6812831" cy="4023360"/>
          </a:xfrm>
        </p:spPr>
        <p:txBody>
          <a:bodyPr>
            <a:noAutofit/>
          </a:bodyPr>
          <a:lstStyle/>
          <a:p>
            <a:pPr>
              <a:lnSpc>
                <a:spcPct val="100000"/>
              </a:lnSpc>
              <a:spcBef>
                <a:spcPts val="0"/>
              </a:spcBef>
              <a:spcAft>
                <a:spcPts val="0"/>
              </a:spcAft>
            </a:pPr>
            <a:r>
              <a:rPr lang="tr-TR" sz="1600" dirty="0" err="1" smtClean="0"/>
              <a:t>Wikiler</a:t>
            </a:r>
            <a:r>
              <a:rPr lang="tr-TR" sz="1600" dirty="0"/>
              <a:t>, kullanıcıların ortaklaşa içerik ürettiği ve düzenlediği platformlardır. En bilinen örnek </a:t>
            </a:r>
            <a:r>
              <a:rPr lang="tr-TR" sz="1600" dirty="0" err="1"/>
              <a:t>Wikipedia’dır</a:t>
            </a:r>
            <a:r>
              <a:rPr lang="tr-TR" sz="1600" dirty="0"/>
              <a:t>. Markalar açısından </a:t>
            </a:r>
            <a:r>
              <a:rPr lang="tr-TR" sz="1600" dirty="0" err="1"/>
              <a:t>wikiler</a:t>
            </a:r>
            <a:r>
              <a:rPr lang="tr-TR" sz="1600" dirty="0"/>
              <a:t> doğrudan reklam alanı olmamakla birlikte, kurumsal şeffaflık ve bilgi doğrulama açısından önemlidir. Doğru ve güvenilir bilgi sunumu marka itibarı üzerinde dolaylı etki yaratmaktadır. </a:t>
            </a:r>
            <a:endParaRPr lang="tr-TR" sz="1600" dirty="0" smtClean="0"/>
          </a:p>
          <a:p>
            <a:pPr>
              <a:lnSpc>
                <a:spcPct val="100000"/>
              </a:lnSpc>
              <a:spcBef>
                <a:spcPts val="0"/>
              </a:spcBef>
              <a:spcAft>
                <a:spcPts val="0"/>
              </a:spcAft>
            </a:pPr>
            <a:endParaRPr lang="tr-TR" sz="1600" dirty="0" smtClean="0"/>
          </a:p>
          <a:p>
            <a:pPr>
              <a:lnSpc>
                <a:spcPct val="100000"/>
              </a:lnSpc>
              <a:spcBef>
                <a:spcPts val="0"/>
              </a:spcBef>
              <a:spcAft>
                <a:spcPts val="0"/>
              </a:spcAft>
            </a:pPr>
            <a:r>
              <a:rPr lang="tr-TR" sz="1600" dirty="0" smtClean="0"/>
              <a:t>Sosyal </a:t>
            </a:r>
            <a:r>
              <a:rPr lang="tr-TR" sz="1600" dirty="0"/>
              <a:t>medya pazarlamasının önemli bileşenlerinden biri de içerik üreticileri ile yapılan iş birlikleridir. </a:t>
            </a:r>
            <a:r>
              <a:rPr lang="tr-TR" sz="1600" dirty="0" err="1"/>
              <a:t>Instagram</a:t>
            </a:r>
            <a:r>
              <a:rPr lang="tr-TR" sz="1600" dirty="0"/>
              <a:t>, </a:t>
            </a:r>
            <a:r>
              <a:rPr lang="tr-TR" sz="1600" dirty="0" err="1"/>
              <a:t>YouTube</a:t>
            </a:r>
            <a:r>
              <a:rPr lang="tr-TR" sz="1600" dirty="0"/>
              <a:t> ve </a:t>
            </a:r>
            <a:r>
              <a:rPr lang="tr-TR" sz="1600" dirty="0" err="1"/>
              <a:t>TikTok</a:t>
            </a:r>
            <a:r>
              <a:rPr lang="tr-TR" sz="1600" dirty="0"/>
              <a:t> gibi platformlarda geniş takipçi kitlesine sahip kullanıcılar aracılığıyla ürün tanıtımı yapılmaktadır. </a:t>
            </a:r>
            <a:endParaRPr lang="tr-TR" sz="1600" dirty="0" smtClean="0"/>
          </a:p>
          <a:p>
            <a:pPr>
              <a:lnSpc>
                <a:spcPct val="100000"/>
              </a:lnSpc>
              <a:spcBef>
                <a:spcPts val="0"/>
              </a:spcBef>
              <a:spcAft>
                <a:spcPts val="0"/>
              </a:spcAft>
            </a:pPr>
            <a:r>
              <a:rPr lang="tr-TR" sz="1600" dirty="0" smtClean="0"/>
              <a:t>Bu </a:t>
            </a:r>
            <a:r>
              <a:rPr lang="tr-TR" sz="1600" dirty="0"/>
              <a:t>yöntem: </a:t>
            </a:r>
            <a:endParaRPr lang="tr-TR" sz="1600" dirty="0" smtClean="0"/>
          </a:p>
          <a:p>
            <a:pPr marL="457200" indent="-457200">
              <a:lnSpc>
                <a:spcPct val="100000"/>
              </a:lnSpc>
              <a:spcBef>
                <a:spcPts val="0"/>
              </a:spcBef>
              <a:spcAft>
                <a:spcPts val="0"/>
              </a:spcAft>
              <a:buFont typeface="+mj-lt"/>
              <a:buAutoNum type="arabicPeriod"/>
            </a:pPr>
            <a:r>
              <a:rPr lang="tr-TR" sz="1600" dirty="0" smtClean="0"/>
              <a:t>Güven </a:t>
            </a:r>
            <a:r>
              <a:rPr lang="tr-TR" sz="1600" dirty="0"/>
              <a:t>temelli iletişim kurmayı, </a:t>
            </a:r>
            <a:endParaRPr lang="tr-TR" sz="1600" dirty="0" smtClean="0"/>
          </a:p>
          <a:p>
            <a:pPr marL="457200" indent="-457200">
              <a:lnSpc>
                <a:spcPct val="100000"/>
              </a:lnSpc>
              <a:spcBef>
                <a:spcPts val="0"/>
              </a:spcBef>
              <a:spcAft>
                <a:spcPts val="0"/>
              </a:spcAft>
              <a:buFont typeface="+mj-lt"/>
              <a:buAutoNum type="arabicPeriod"/>
            </a:pPr>
            <a:r>
              <a:rPr lang="tr-TR" sz="1600" dirty="0" smtClean="0"/>
              <a:t>Hedef </a:t>
            </a:r>
            <a:r>
              <a:rPr lang="tr-TR" sz="1600" dirty="0"/>
              <a:t>kitleye daha doğal biçimde ulaşmayı, </a:t>
            </a:r>
            <a:endParaRPr lang="tr-TR" sz="1600" dirty="0" smtClean="0"/>
          </a:p>
          <a:p>
            <a:pPr marL="457200" indent="-457200">
              <a:lnSpc>
                <a:spcPct val="100000"/>
              </a:lnSpc>
              <a:spcBef>
                <a:spcPts val="0"/>
              </a:spcBef>
              <a:spcAft>
                <a:spcPts val="0"/>
              </a:spcAft>
              <a:buFont typeface="+mj-lt"/>
              <a:buAutoNum type="arabicPeriod"/>
            </a:pPr>
            <a:r>
              <a:rPr lang="tr-TR" sz="1600" dirty="0" smtClean="0"/>
              <a:t>Satın </a:t>
            </a:r>
            <a:r>
              <a:rPr lang="tr-TR" sz="1600" dirty="0"/>
              <a:t>alma niyetini artırmayı amaçlamaktadır. </a:t>
            </a:r>
            <a:endParaRPr lang="tr-TR" sz="1600" dirty="0" smtClean="0"/>
          </a:p>
          <a:p>
            <a:pPr marL="457200" indent="-457200">
              <a:lnSpc>
                <a:spcPct val="100000"/>
              </a:lnSpc>
              <a:spcBef>
                <a:spcPts val="0"/>
              </a:spcBef>
              <a:spcAft>
                <a:spcPts val="0"/>
              </a:spcAft>
              <a:buFont typeface="+mj-lt"/>
              <a:buAutoNum type="arabicPeriod"/>
            </a:pPr>
            <a:endParaRPr lang="tr-TR" sz="1600" dirty="0" smtClean="0"/>
          </a:p>
          <a:p>
            <a:pPr>
              <a:lnSpc>
                <a:spcPct val="100000"/>
              </a:lnSpc>
              <a:spcBef>
                <a:spcPts val="0"/>
              </a:spcBef>
              <a:spcAft>
                <a:spcPts val="0"/>
              </a:spcAft>
            </a:pPr>
            <a:r>
              <a:rPr lang="tr-TR" sz="1600" dirty="0" smtClean="0"/>
              <a:t>Forumlar </a:t>
            </a:r>
            <a:r>
              <a:rPr lang="tr-TR" sz="1600" dirty="0"/>
              <a:t>ve çevrim içi topluluklar kullanıcı deneyimlerinin paylaşıldığı alanlardır. Marka hakkında yapılan yorumlar, tüketici algısını doğrudan etkileyebilmektedir. Bu nedenle işletmeler çevrim içi itibar yönetimini aktif biçimde yürütmek zorundadır.</a:t>
            </a:r>
          </a:p>
        </p:txBody>
      </p:sp>
      <p:pic>
        <p:nvPicPr>
          <p:cNvPr id="4103" name="Picture 7" descr="En Büyük 15 Sosyal Medya Sitesi ve Uygulaması [2021] | Uzaktan Eğit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593" y="1834716"/>
            <a:ext cx="4979624"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0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Makine Öğrenimi</a:t>
            </a:r>
          </a:p>
        </p:txBody>
      </p:sp>
      <p:sp>
        <p:nvSpPr>
          <p:cNvPr id="3" name="İçerik Yer Tutucusu 2"/>
          <p:cNvSpPr>
            <a:spLocks noGrp="1"/>
          </p:cNvSpPr>
          <p:nvPr>
            <p:ph idx="1"/>
          </p:nvPr>
        </p:nvSpPr>
        <p:spPr>
          <a:xfrm>
            <a:off x="182880" y="1737360"/>
            <a:ext cx="5314537" cy="4023360"/>
          </a:xfrm>
        </p:spPr>
        <p:txBody>
          <a:bodyPr>
            <a:noAutofit/>
          </a:bodyPr>
          <a:lstStyle/>
          <a:p>
            <a:r>
              <a:rPr lang="tr-TR" sz="1800" dirty="0"/>
              <a:t>Makine öğrenimi, yapay zekânın bir alt alanıdır ve verilerden öğrenebilen algoritmaların geliştirilmesini konu almaktadır. Arthur </a:t>
            </a:r>
            <a:r>
              <a:rPr lang="tr-TR" sz="1800" dirty="0" err="1"/>
              <a:t>Samuel</a:t>
            </a:r>
            <a:r>
              <a:rPr lang="tr-TR" sz="1800" dirty="0"/>
              <a:t> tarafından “bilgisayarlara açık şekilde programlanmaksızın öğrenme yeteneği kazandıran alan” olarak tanımlanmıştır.</a:t>
            </a:r>
          </a:p>
          <a:p>
            <a:r>
              <a:rPr lang="tr-TR" sz="1800" dirty="0"/>
              <a:t>Makine öğrenimi süreci veri toplama ile başlar. Toplanan veriler temizlenir, anlamlı özellikler çıkarılır ve eğitim veri seti oluşturulur. Ardından seçilen algoritma kullanılarak model eğitilir. Model test verileri üzerinde denenir ve performansı ölçülür. Başarılı bir model, daha önce görmediği veriler üzerinde de doğru tahminler yapabilmelidir. Bu süreç pazarlama alanında müşteri davranışı tahmini, satış öngörüsü ve </a:t>
            </a:r>
            <a:r>
              <a:rPr lang="tr-TR" sz="1800" dirty="0" err="1"/>
              <a:t>segmentasyon</a:t>
            </a:r>
            <a:r>
              <a:rPr lang="tr-TR" sz="1800" dirty="0"/>
              <a:t> gibi uygulamalarda yoğun şekilde kullanılmaktadır.</a:t>
            </a:r>
          </a:p>
        </p:txBody>
      </p:sp>
      <p:pic>
        <p:nvPicPr>
          <p:cNvPr id="9220" name="Picture 4" descr="Arthur Samu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392" y="1737360"/>
            <a:ext cx="4912184" cy="421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62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Makine Öğrenimi</a:t>
            </a:r>
          </a:p>
        </p:txBody>
      </p:sp>
      <p:sp>
        <p:nvSpPr>
          <p:cNvPr id="4" name="Dikdörtgen 3"/>
          <p:cNvSpPr/>
          <p:nvPr/>
        </p:nvSpPr>
        <p:spPr>
          <a:xfrm>
            <a:off x="481070" y="1990748"/>
            <a:ext cx="4509571" cy="2308324"/>
          </a:xfrm>
          <a:prstGeom prst="rect">
            <a:avLst/>
          </a:prstGeom>
        </p:spPr>
        <p:txBody>
          <a:bodyPr wrap="square">
            <a:spAutoFit/>
          </a:bodyPr>
          <a:lstStyle/>
          <a:p>
            <a:r>
              <a:rPr lang="tr-TR" dirty="0"/>
              <a:t>Makine öğreniminde temel sınıflandırma algoritmaları arasında:</a:t>
            </a:r>
          </a:p>
          <a:p>
            <a:r>
              <a:rPr lang="tr-TR" dirty="0" err="1"/>
              <a:t>LibSVM</a:t>
            </a:r>
            <a:endParaRPr lang="tr-TR" dirty="0"/>
          </a:p>
          <a:p>
            <a:r>
              <a:rPr lang="tr-TR" dirty="0"/>
              <a:t>k-En Yakın Komşu (k-NN)</a:t>
            </a:r>
          </a:p>
          <a:p>
            <a:r>
              <a:rPr lang="tr-TR" dirty="0" err="1"/>
              <a:t>Bayes</a:t>
            </a:r>
            <a:r>
              <a:rPr lang="tr-TR" dirty="0"/>
              <a:t> Ağları</a:t>
            </a:r>
          </a:p>
          <a:p>
            <a:r>
              <a:rPr lang="tr-TR" dirty="0" smtClean="0"/>
              <a:t>SMO (Sıralı Minimal </a:t>
            </a:r>
            <a:r>
              <a:rPr lang="tr-TR" dirty="0" err="1" smtClean="0"/>
              <a:t>Otimizasyon</a:t>
            </a:r>
            <a:r>
              <a:rPr lang="tr-TR" dirty="0"/>
              <a:t>)</a:t>
            </a:r>
            <a:endParaRPr lang="tr-TR" dirty="0"/>
          </a:p>
          <a:p>
            <a:r>
              <a:rPr lang="tr-TR" dirty="0" err="1"/>
              <a:t>Naïve</a:t>
            </a:r>
            <a:r>
              <a:rPr lang="tr-TR" dirty="0"/>
              <a:t> </a:t>
            </a:r>
            <a:r>
              <a:rPr lang="tr-TR" dirty="0" err="1"/>
              <a:t>Bayes</a:t>
            </a:r>
            <a:endParaRPr lang="tr-TR" dirty="0"/>
          </a:p>
          <a:p>
            <a:r>
              <a:rPr lang="tr-TR" dirty="0"/>
              <a:t>yer almaktadır.</a:t>
            </a:r>
          </a:p>
        </p:txBody>
      </p:sp>
      <p:pic>
        <p:nvPicPr>
          <p:cNvPr id="8194" name="Picture 2" descr="Optimizasyon Teknikleri Nedir? - devreyak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151" y="1858474"/>
            <a:ext cx="7039779" cy="370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21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MAKİNE ÖĞRENİMİ YÖNTEMLERİ</a:t>
            </a:r>
          </a:p>
        </p:txBody>
      </p:sp>
      <p:sp>
        <p:nvSpPr>
          <p:cNvPr id="3" name="İçerik Yer Tutucusu 2"/>
          <p:cNvSpPr>
            <a:spLocks noGrp="1"/>
          </p:cNvSpPr>
          <p:nvPr>
            <p:ph idx="1"/>
          </p:nvPr>
        </p:nvSpPr>
        <p:spPr>
          <a:xfrm>
            <a:off x="304066" y="1977936"/>
            <a:ext cx="6339106" cy="4023360"/>
          </a:xfrm>
        </p:spPr>
        <p:txBody>
          <a:bodyPr>
            <a:normAutofit fontScale="92500" lnSpcReduction="20000"/>
          </a:bodyPr>
          <a:lstStyle/>
          <a:p>
            <a:r>
              <a:rPr lang="tr-TR" dirty="0"/>
              <a:t>Makine öğrenimi yöntemleri genel olarak üç ana başlık altında incelenmektedir. </a:t>
            </a:r>
            <a:endParaRPr lang="tr-TR" dirty="0" smtClean="0"/>
          </a:p>
          <a:p>
            <a:r>
              <a:rPr lang="tr-TR" b="1" dirty="0" smtClean="0"/>
              <a:t>Gözetimli </a:t>
            </a:r>
            <a:r>
              <a:rPr lang="tr-TR" b="1" dirty="0"/>
              <a:t>öğrenme, </a:t>
            </a:r>
            <a:r>
              <a:rPr lang="tr-TR" dirty="0"/>
              <a:t>etiketlenmiş veri kullanılarak gerçekleştirilen bir yöntemdir. Bu yöntemde sistem, girdiler ile çıktılar arasındaki ilişkiyi öğrenir. Satış tahmini, müşteri kaybı analizi ve kredi risk değerlendirmesi gibi uygulamalar bu kapsamdadır. </a:t>
            </a:r>
            <a:endParaRPr lang="tr-TR" dirty="0" smtClean="0"/>
          </a:p>
          <a:p>
            <a:r>
              <a:rPr lang="tr-TR" b="1" dirty="0" smtClean="0"/>
              <a:t>Gözetimsiz </a:t>
            </a:r>
            <a:r>
              <a:rPr lang="tr-TR" b="1" dirty="0"/>
              <a:t>öğrenme </a:t>
            </a:r>
            <a:r>
              <a:rPr lang="tr-TR" dirty="0"/>
              <a:t>ise etiketlenmemiş verilerle çalışır. Amaç, veri içerisindeki gizli örüntüleri ortaya çıkarmaktır. Kümeleme teknikleri sayesinde müşteriler benzer özelliklerine göre gruplandırılabilir ve pazar bölümlendirme yapılabilir. </a:t>
            </a:r>
            <a:endParaRPr lang="tr-TR" dirty="0" smtClean="0"/>
          </a:p>
          <a:p>
            <a:r>
              <a:rPr lang="tr-TR" b="1" dirty="0" smtClean="0"/>
              <a:t>Takviyeli </a:t>
            </a:r>
            <a:r>
              <a:rPr lang="tr-TR" b="1" dirty="0"/>
              <a:t>öğrenme </a:t>
            </a:r>
            <a:r>
              <a:rPr lang="tr-TR" dirty="0"/>
              <a:t>ise bir ajan ile çevre arasındaki etkileşime dayanır. Sistem, ödül ve ceza mekanizması yoluyla en iyi kararı öğrenir. Dinamik fiyatlandırma ve reklam optimizasyonu gibi alanlarda kullanılmaktadır.</a:t>
            </a:r>
          </a:p>
        </p:txBody>
      </p:sp>
      <p:pic>
        <p:nvPicPr>
          <p:cNvPr id="10242" name="Picture 2" descr="YAPAY ZEKA - Enpro Yazılım - Aksaray Web Tasarım - Aksaray Yazılım  Hizmet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626" y="1977935"/>
            <a:ext cx="5140019" cy="387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46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PAZARLAMADA MAKİNE ÖĞRENİMİ</a:t>
            </a:r>
          </a:p>
        </p:txBody>
      </p:sp>
      <p:sp>
        <p:nvSpPr>
          <p:cNvPr id="3" name="İçerik Yer Tutucusu 2"/>
          <p:cNvSpPr>
            <a:spLocks noGrp="1"/>
          </p:cNvSpPr>
          <p:nvPr>
            <p:ph idx="1"/>
          </p:nvPr>
        </p:nvSpPr>
        <p:spPr>
          <a:xfrm>
            <a:off x="204915" y="1889802"/>
            <a:ext cx="5722160" cy="4023360"/>
          </a:xfrm>
        </p:spPr>
        <p:txBody>
          <a:bodyPr>
            <a:normAutofit fontScale="85000" lnSpcReduction="10000"/>
          </a:bodyPr>
          <a:lstStyle/>
          <a:p>
            <a:r>
              <a:rPr lang="tr-TR" dirty="0"/>
              <a:t>Makine öğrenimi pazarlamanın tüm aşamalarında kullanılmaktadır. </a:t>
            </a:r>
            <a:endParaRPr lang="tr-TR" dirty="0" smtClean="0"/>
          </a:p>
          <a:p>
            <a:r>
              <a:rPr lang="tr-TR" dirty="0" smtClean="0"/>
              <a:t>Müşteri </a:t>
            </a:r>
            <a:r>
              <a:rPr lang="tr-TR" dirty="0"/>
              <a:t>kazanım sürecinde potansiyel müşterilerin belirlenmesi ve hedefli reklam kampanyalarının oluşturulması mümkündür. </a:t>
            </a:r>
            <a:endParaRPr lang="tr-TR" dirty="0" smtClean="0"/>
          </a:p>
          <a:p>
            <a:r>
              <a:rPr lang="tr-TR" dirty="0" smtClean="0"/>
              <a:t>Müşteri </a:t>
            </a:r>
            <a:r>
              <a:rPr lang="tr-TR" dirty="0"/>
              <a:t>elde tutma aşamasında ise </a:t>
            </a:r>
            <a:r>
              <a:rPr lang="tr-TR" dirty="0" err="1"/>
              <a:t>churn</a:t>
            </a:r>
            <a:r>
              <a:rPr lang="tr-TR" dirty="0"/>
              <a:t> tahmini yapılarak kayıp riski taşıyan müşteriler önceden tespit edilebilir.</a:t>
            </a:r>
          </a:p>
          <a:p>
            <a:r>
              <a:rPr lang="tr-TR" dirty="0"/>
              <a:t>Kişiselleştirme uygulamaları makine öğreniminin en görünür alanıdır. Öneri sistemleri, tüketicilerin geçmiş davranışlarını analiz ederek kişiye özel ürün ve içerik sunar. Ayrıca sosyal medya analizleri sayesinde marka algısı ve tüketici duygu durumu ölçülebilmektedir.</a:t>
            </a:r>
          </a:p>
          <a:p>
            <a:r>
              <a:rPr lang="tr-TR" dirty="0"/>
              <a:t>Fiyatlandırma stratejileri de makine öğrenimi sayesinde dinamik hâle gelmiştir. Talep değişimleri, rakip fiyatları ve tüketici davranışları eş zamanlı analiz edilerek optimum fiyat belirlenebilmektedir.</a:t>
            </a:r>
          </a:p>
          <a:p>
            <a:endParaRPr lang="tr-TR" dirty="0"/>
          </a:p>
        </p:txBody>
      </p:sp>
      <p:pic>
        <p:nvPicPr>
          <p:cNvPr id="11266" name="Picture 2" descr="Makine Öğrenimi: Gelişimi ve Uygulama Alan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512" y="1889802"/>
            <a:ext cx="5464367" cy="427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64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Yapay Zekâ Öncesi Dünyadan Endüstri 4.0’a</a:t>
            </a:r>
          </a:p>
        </p:txBody>
      </p:sp>
      <p:sp>
        <p:nvSpPr>
          <p:cNvPr id="3" name="İçerik Yer Tutucusu 2"/>
          <p:cNvSpPr>
            <a:spLocks noGrp="1"/>
          </p:cNvSpPr>
          <p:nvPr>
            <p:ph idx="1"/>
          </p:nvPr>
        </p:nvSpPr>
        <p:spPr>
          <a:xfrm>
            <a:off x="403218" y="1845734"/>
            <a:ext cx="5700128" cy="4023360"/>
          </a:xfrm>
        </p:spPr>
        <p:txBody>
          <a:bodyPr>
            <a:normAutofit fontScale="92500" lnSpcReduction="10000"/>
          </a:bodyPr>
          <a:lstStyle/>
          <a:p>
            <a:r>
              <a:rPr lang="tr-TR" dirty="0"/>
              <a:t>Yapay zekânın anlaşılabilmesi için önce sanayi devrimleri sürecine bakmak gerekmektedir. Endüstri 1.0 buhar ve su gücüne dayalı mekanik üretimi; Endüstri 2.0 elektrik ve seri üretimi; Endüstri 3.0 ise bilgisayar ve otomasyon teknolojilerini temsil etmektedir.</a:t>
            </a:r>
          </a:p>
          <a:p>
            <a:r>
              <a:rPr lang="tr-TR" dirty="0"/>
              <a:t>2011 yılında Almanya’da ortaya konulan Endüstri 4.0 kavramı ise nesnelerin interneti, büyük veri, bulut bilişim, artırılmış gerçeklik, otonom robotlar ve siber güvenlik gibi teknolojilerle bütünleşmiş akıllı üretim sistemlerini ifade etmektedir. </a:t>
            </a:r>
            <a:endParaRPr lang="tr-TR" dirty="0" smtClean="0"/>
          </a:p>
          <a:p>
            <a:r>
              <a:rPr lang="tr-TR" dirty="0" smtClean="0"/>
              <a:t>Bu </a:t>
            </a:r>
            <a:r>
              <a:rPr lang="tr-TR" dirty="0"/>
              <a:t>dönemde karar verme süreçlerinde insan merkezli yapıdan makine destekli yapıya geçiş yaşanmaktadır. Akıllı fabrikalar, insansız üretim sistemleri ve yeni meslek türleri bu dönüşümün sonuçları arasındadır.</a:t>
            </a:r>
          </a:p>
          <a:p>
            <a:endParaRPr lang="tr-TR" dirty="0"/>
          </a:p>
        </p:txBody>
      </p:sp>
      <p:pic>
        <p:nvPicPr>
          <p:cNvPr id="5" name="Resim 4"/>
          <p:cNvPicPr>
            <a:picLocks noChangeAspect="1"/>
          </p:cNvPicPr>
          <p:nvPr/>
        </p:nvPicPr>
        <p:blipFill>
          <a:blip r:embed="rId2"/>
          <a:stretch>
            <a:fillRect/>
          </a:stretch>
        </p:blipFill>
        <p:spPr>
          <a:xfrm>
            <a:off x="6533002" y="1845734"/>
            <a:ext cx="5453349" cy="4023360"/>
          </a:xfrm>
          <a:prstGeom prst="rect">
            <a:avLst/>
          </a:prstGeom>
        </p:spPr>
      </p:pic>
    </p:spTree>
    <p:extLst>
      <p:ext uri="{BB962C8B-B14F-4D97-AF65-F5344CB8AC3E}">
        <p14:creationId xmlns:p14="http://schemas.microsoft.com/office/powerpoint/2010/main" val="3787778440"/>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165</TotalTime>
  <Words>4131</Words>
  <Application>Microsoft Office PowerPoint</Application>
  <PresentationFormat>Geniş ekran</PresentationFormat>
  <Paragraphs>247</Paragraphs>
  <Slides>45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45</vt:i4>
      </vt:variant>
    </vt:vector>
  </HeadingPairs>
  <TitlesOfParts>
    <vt:vector size="51" baseType="lpstr">
      <vt:lpstr>Arial</vt:lpstr>
      <vt:lpstr>Calibri</vt:lpstr>
      <vt:lpstr>Calibri Light</vt:lpstr>
      <vt:lpstr>Cambria</vt:lpstr>
      <vt:lpstr>Wingdings</vt:lpstr>
      <vt:lpstr>Geçmişe bakış</vt:lpstr>
      <vt:lpstr>MAKİNE ÖĞRENİMİ-YAPAY ZEKA-ARTTIRILMIŞ GERÇEKLİK VE  PAZARLAMA</vt:lpstr>
      <vt:lpstr>ÖZET</vt:lpstr>
      <vt:lpstr>Veri Kavramı</vt:lpstr>
      <vt:lpstr>Öğrenme Kavramı</vt:lpstr>
      <vt:lpstr>Makine Öğrenimi</vt:lpstr>
      <vt:lpstr>Makine Öğrenimi</vt:lpstr>
      <vt:lpstr>MAKİNE ÖĞRENİMİ YÖNTEMLERİ</vt:lpstr>
      <vt:lpstr>PAZARLAMADA MAKİNE ÖĞRENİMİ</vt:lpstr>
      <vt:lpstr>Yapay Zekâ Öncesi Dünyadan Endüstri 4.0’a</vt:lpstr>
      <vt:lpstr>Yapay Zekanın Kavramsal Gelişimi ve Tanımı</vt:lpstr>
      <vt:lpstr>Yapay Zekanın Küresel Pazar Hacmi ve Çeşitleri</vt:lpstr>
      <vt:lpstr>Yapay Zekanın Sahip Olduğu Kusurlar </vt:lpstr>
      <vt:lpstr>Yapay Zekanın Kullanım Alanları </vt:lpstr>
      <vt:lpstr>Yapay Zekânın Satış Yönetimi İçin Önemi </vt:lpstr>
      <vt:lpstr>Yapay Zekânın Satış Yönetimine Sağladığı Faydalar </vt:lpstr>
      <vt:lpstr>Yapay Zekâ Kullanımında Satış Personeli Eğitiminin Önemi </vt:lpstr>
      <vt:lpstr>ARTIRILMIŞ GERÇEKLİK</vt:lpstr>
      <vt:lpstr>Artırılmış Gerçeklik Kavramına Tarihsel Bir Bakış</vt:lpstr>
      <vt:lpstr>Artırılmış Gerçeklik Kavramına Tarihsel Bir Bakış</vt:lpstr>
      <vt:lpstr>Artırılmış Gerçeklik Uygulama Alanları</vt:lpstr>
      <vt:lpstr>Artırılmış Gerçeklik Uygulama Alanları</vt:lpstr>
      <vt:lpstr>Artırılmış Gerçeklik Teknolojilerinin Pazarlama ve Tüketici Davranışlarına Yansıması</vt:lpstr>
      <vt:lpstr>Artırılmış Gerçeklik Teknolojilerinin Pazarlama ve Tüketici Davranışlarına Yansıması</vt:lpstr>
      <vt:lpstr>Artırılmış Gerçeklik Teknolojilerinin Perakende Sektörüne Yansımaları</vt:lpstr>
      <vt:lpstr>ARAMA MOTORLARI</vt:lpstr>
      <vt:lpstr>ARAMA MOTORLARI</vt:lpstr>
      <vt:lpstr>Arama Motorlarının İşleyişi</vt:lpstr>
      <vt:lpstr>Arama Motoru Pazarlaması</vt:lpstr>
      <vt:lpstr>Arama Motorlarında Ücretli Reklamlar</vt:lpstr>
      <vt:lpstr>Doğal Sonuçlar ve Arama Motoru Optimizasyonu</vt:lpstr>
      <vt:lpstr>Arama Motoru Optimizasyonu İçin Kullanılan Araçlar</vt:lpstr>
      <vt:lpstr>Arama Motoru Optimizasyonu İçin Kullanılan Araçlar</vt:lpstr>
      <vt:lpstr>MOBİL CİHAZLAR VE SOSYAL MEDYA</vt:lpstr>
      <vt:lpstr>MOBİL CİHAZLAR VE GELİŞİM SÜRECİ</vt:lpstr>
      <vt:lpstr>MOBİL PAZARLAMA</vt:lpstr>
      <vt:lpstr>MOBİL TEKNOLOJİDE PAZARLAMA İLETİŞİM KANALLARI</vt:lpstr>
      <vt:lpstr>MOBİL TEKNOLOJİDE PAZARLAMA İLETİŞİM KANALLARI</vt:lpstr>
      <vt:lpstr>SOSYAL MEDYA </vt:lpstr>
      <vt:lpstr>SOSYAL MEDYANIN ÖNEMİ</vt:lpstr>
      <vt:lpstr>Sosyal Medya Pazarlama Araçları </vt:lpstr>
      <vt:lpstr>Bloglar </vt:lpstr>
      <vt:lpstr>Mikrobloglar </vt:lpstr>
      <vt:lpstr>Sosyal Ağ Siteleri </vt:lpstr>
      <vt:lpstr>Medya Paylaşım Siteleri </vt:lpstr>
      <vt:lpstr>Wikiler, Influencer ve İçerik Üretici Platformları, Sanal Topluluklar ve Forumlar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MAKİNE ÖĞRENME VE PAZARLAMA</dc:title>
  <dc:creator>Serhat Ata</dc:creator>
  <cp:lastModifiedBy>Serhat Ata</cp:lastModifiedBy>
  <cp:revision>15</cp:revision>
  <dcterms:created xsi:type="dcterms:W3CDTF">2026-02-18T11:26:17Z</dcterms:created>
  <dcterms:modified xsi:type="dcterms:W3CDTF">2026-02-19T07:52:49Z</dcterms:modified>
</cp:coreProperties>
</file>