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1" r:id="rId1"/>
  </p:sldMasterIdLst>
  <p:sldIdLst>
    <p:sldId id="256" r:id="rId2"/>
    <p:sldId id="257" r:id="rId3"/>
    <p:sldId id="258" r:id="rId4"/>
    <p:sldId id="332" r:id="rId5"/>
    <p:sldId id="259" r:id="rId6"/>
    <p:sldId id="331" r:id="rId7"/>
    <p:sldId id="260" r:id="rId8"/>
    <p:sldId id="261" r:id="rId9"/>
    <p:sldId id="330" r:id="rId10"/>
    <p:sldId id="333" r:id="rId11"/>
    <p:sldId id="263" r:id="rId12"/>
    <p:sldId id="264" r:id="rId13"/>
    <p:sldId id="33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335" r:id="rId23"/>
    <p:sldId id="273" r:id="rId24"/>
    <p:sldId id="336" r:id="rId25"/>
    <p:sldId id="274" r:id="rId26"/>
    <p:sldId id="275" r:id="rId27"/>
    <p:sldId id="277" r:id="rId28"/>
    <p:sldId id="278" r:id="rId29"/>
    <p:sldId id="280" r:id="rId30"/>
    <p:sldId id="281" r:id="rId31"/>
    <p:sldId id="282" r:id="rId32"/>
    <p:sldId id="283" r:id="rId33"/>
    <p:sldId id="279" r:id="rId34"/>
    <p:sldId id="284" r:id="rId35"/>
    <p:sldId id="337" r:id="rId36"/>
    <p:sldId id="285" r:id="rId37"/>
    <p:sldId id="340" r:id="rId38"/>
    <p:sldId id="339" r:id="rId39"/>
    <p:sldId id="286" r:id="rId40"/>
    <p:sldId id="338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341" r:id="rId49"/>
    <p:sldId id="342" r:id="rId50"/>
    <p:sldId id="343" r:id="rId5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5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5870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87986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54199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3374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274216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6708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3701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726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3449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39509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04319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1263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3517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28290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7624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AFBDA-27A5-42E6-8197-8EB407CAE98E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3874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AFBDA-27A5-42E6-8197-8EB407CAE98E}" type="datetimeFigureOut">
              <a:rPr lang="tr-TR" smtClean="0"/>
              <a:t>2.03.2023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2A87C11-7DD3-4C83-9960-31ED8F95F6A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0588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f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f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f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f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 HASTALIKLARI</a:t>
            </a:r>
            <a:endParaRPr lang="tr-TR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66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907126" y="3058029"/>
            <a:ext cx="9415298" cy="1280890"/>
          </a:xfrm>
        </p:spPr>
        <p:txBody>
          <a:bodyPr/>
          <a:lstStyle/>
          <a:p>
            <a:r>
              <a:rPr lang="tr-T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MEYVE VE SEBZELERDE ÖN İŞLEMLER</a:t>
            </a:r>
            <a:endParaRPr lang="tr-TR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401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20897" y="637557"/>
            <a:ext cx="8911687" cy="680255"/>
          </a:xfrm>
        </p:spPr>
        <p:txBody>
          <a:bodyPr>
            <a:normAutofit/>
          </a:bodyPr>
          <a:lstStyle/>
          <a:p>
            <a:r>
              <a:rPr lang="tr-TR" b="1" dirty="0" smtClean="0">
                <a:solidFill>
                  <a:srgbClr val="C00000"/>
                </a:solidFill>
              </a:rPr>
              <a:t>Meyve ve Sebzelerde ön İşlemler</a:t>
            </a:r>
            <a:endParaRPr lang="tr-TR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48871" y="1905000"/>
            <a:ext cx="10455741" cy="3777622"/>
          </a:xfrm>
        </p:spPr>
        <p:txBody>
          <a:bodyPr>
            <a:noAutofit/>
          </a:bodyPr>
          <a:lstStyle/>
          <a:p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Meyve	ve	</a:t>
            </a:r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sebzeler 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hasat 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	edildikten	sonra	</a:t>
            </a:r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depoya konulmadan 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önce farklı işlem ve aşamalardan geçirilmesi gerekmektedir</a:t>
            </a:r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Sebze ve meyvelerin bazı çeşitleri iyi bir sofralık niteliği taşırken muhafaza yöntemleri için uygun olmayabilir</a:t>
            </a:r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Bu nedenle ham maddenin amaca uygunluğu </a:t>
            </a:r>
            <a:r>
              <a:rPr lang="tr-TR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önceden belirlenmelidir.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474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907125" y="408957"/>
            <a:ext cx="8911687" cy="63991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Meyve ve Sebzelerde ön İşlemler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27848" y="1730188"/>
            <a:ext cx="10300446" cy="4845424"/>
          </a:xfrm>
        </p:spPr>
        <p:txBody>
          <a:bodyPr>
            <a:normAutofit/>
          </a:bodyPr>
          <a:lstStyle/>
          <a:p>
            <a:pPr lvl="0"/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Hasat edilmiş meyve ve sebzeler uygun koşullarda depolanınca, taze haldeki niteliklerini önemli ölçüde korurlar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/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Uygun koşullar sıcaklık derecesi ve nemin ayarlanması ile sağlanır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/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Her meyve ve sebzenin de en iyi şekilde depolanabileceği belli bir sıcaklık derecesi ve nem söz konusudur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12045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907125" y="408957"/>
            <a:ext cx="8911687" cy="63991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Meyve ve Sebzelerde ön İşlemler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27848" y="1730188"/>
            <a:ext cx="9890964" cy="4011706"/>
          </a:xfrm>
        </p:spPr>
        <p:txBody>
          <a:bodyPr>
            <a:normAutofit/>
          </a:bodyPr>
          <a:lstStyle/>
          <a:p>
            <a:pPr lvl="0"/>
            <a:r>
              <a:rPr lang="tr-T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Hatta 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aynı meyve ve sebzenin optimum depo istekleri, çeşide ve yetiştirildiği bölgenin koşullarına bağlı olarak değişebilmektedir</a:t>
            </a:r>
            <a:r>
              <a:rPr lang="tr-T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/>
            <a:endParaRPr lang="tr-TR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Bunun yanında depolamada koşullar ne kadar iyi sağlanırsa sağlansın, her meyve ve sebze ancak belli bir süre dayanmaktadır. </a:t>
            </a:r>
            <a:endParaRPr lang="tr-TR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tr-T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süre birkaç günden 5-6 aya kadar değişmektedir.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27154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676" y="218328"/>
            <a:ext cx="8613775" cy="647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764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586" y="304468"/>
            <a:ext cx="8383390" cy="631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045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57" y="228475"/>
            <a:ext cx="8469313" cy="636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133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410" y="272116"/>
            <a:ext cx="8641696" cy="667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312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542" y="391580"/>
            <a:ext cx="8039101" cy="611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600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323" y="1017006"/>
            <a:ext cx="9885386" cy="526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530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641140" y="408132"/>
            <a:ext cx="6409407" cy="663777"/>
          </a:xfrm>
        </p:spPr>
        <p:txBody>
          <a:bodyPr>
            <a:normAutofit/>
          </a:bodyPr>
          <a:lstStyle/>
          <a:p>
            <a:r>
              <a:rPr lang="tr-TR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Yararlanılan kaynaklar</a:t>
            </a:r>
            <a:endParaRPr lang="en-GB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26550" y="1243755"/>
            <a:ext cx="5366219" cy="3245476"/>
          </a:xfrm>
          <a:ln>
            <a:solidFill>
              <a:srgbClr val="C00000"/>
            </a:solidFill>
          </a:ln>
        </p:spPr>
        <p:txBody>
          <a:bodyPr>
            <a:noAutofit/>
          </a:bodyPr>
          <a:lstStyle/>
          <a:p>
            <a:r>
              <a:rPr lang="tr-T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Tarım ve Orman Bakanlığı</a:t>
            </a:r>
          </a:p>
          <a:p>
            <a:pPr lvl="1"/>
            <a:r>
              <a:rPr lang="tr-T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Teoriden Pratiğe Kimyasal Mücadele</a:t>
            </a:r>
          </a:p>
          <a:p>
            <a:pPr lvl="1"/>
            <a:r>
              <a:rPr lang="tr-T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Teoriden Pratiğe Kültürel Mücadele</a:t>
            </a:r>
            <a:endParaRPr lang="tr-TR" sz="24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tr-T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Toprak</a:t>
            </a:r>
            <a:r>
              <a:rPr lang="tr-TR" sz="2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Solarizasyonu</a:t>
            </a:r>
            <a:endParaRPr lang="tr-TR" sz="24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tr-TR" sz="2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Mevzuatlar</a:t>
            </a:r>
          </a:p>
          <a:p>
            <a:endParaRPr lang="tr-TR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İçerik Yer Tutucusu 2"/>
          <p:cNvSpPr txBox="1">
            <a:spLocks/>
          </p:cNvSpPr>
          <p:nvPr/>
        </p:nvSpPr>
        <p:spPr>
          <a:xfrm>
            <a:off x="6608989" y="1455313"/>
            <a:ext cx="5097908" cy="3674772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FİTOPATOLOJİ</a:t>
            </a:r>
          </a:p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T.C. ANADOLU ÜN</a:t>
            </a:r>
            <a:r>
              <a:rPr lang="tr-T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İ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VERS</a:t>
            </a:r>
            <a:r>
              <a:rPr lang="tr-T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İ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TES</a:t>
            </a:r>
            <a:r>
              <a:rPr lang="tr-T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İ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YAYINI NO: 2293</a:t>
            </a:r>
          </a:p>
          <a:p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tr-T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Ç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IK</a:t>
            </a:r>
            <a:r>
              <a:rPr lang="tr-T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ÖĞ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RET</a:t>
            </a:r>
            <a:r>
              <a:rPr lang="tr-T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İ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FAKÜLTES</a:t>
            </a:r>
            <a:r>
              <a:rPr lang="tr-T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İ </a:t>
            </a:r>
            <a:r>
              <a:rPr lang="en-GB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YAYINI NO: 1290</a:t>
            </a:r>
          </a:p>
          <a:p>
            <a:r>
              <a:rPr lang="en-GB" sz="16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Yazarlar</a:t>
            </a:r>
            <a:endParaRPr lang="en-GB" sz="16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Prof.Dr. F. Sara DOLAR </a:t>
            </a:r>
          </a:p>
          <a:p>
            <a:r>
              <a:rPr lang="de-DE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Prof.Dr</a:t>
            </a:r>
            <a:r>
              <a:rPr lang="de-DE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Erkol</a:t>
            </a:r>
            <a:r>
              <a:rPr lang="de-DE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DEM</a:t>
            </a:r>
            <a:r>
              <a:rPr lang="tr-TR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İ</a:t>
            </a:r>
            <a:r>
              <a:rPr lang="de-DE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RC</a:t>
            </a:r>
            <a:r>
              <a:rPr lang="tr-TR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İ</a:t>
            </a:r>
            <a:endParaRPr lang="de-DE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Prof.Dr</a:t>
            </a:r>
            <a:r>
              <a:rPr lang="en-GB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Hüseyin</a:t>
            </a:r>
            <a:r>
              <a:rPr lang="en-GB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BASIM </a:t>
            </a:r>
          </a:p>
          <a:p>
            <a:r>
              <a:rPr lang="en-GB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Doç.Dr</a:t>
            </a:r>
            <a:r>
              <a:rPr lang="en-GB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Fikret</a:t>
            </a:r>
            <a:r>
              <a:rPr lang="en-GB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DEM</a:t>
            </a:r>
            <a:r>
              <a:rPr lang="tr-TR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İ</a:t>
            </a:r>
            <a:r>
              <a:rPr lang="en-GB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RC</a:t>
            </a:r>
            <a:r>
              <a:rPr lang="tr-TR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İ</a:t>
            </a:r>
            <a:r>
              <a:rPr lang="en-GB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Doç.Dr</a:t>
            </a:r>
            <a:r>
              <a:rPr lang="en-GB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Özer</a:t>
            </a:r>
            <a:r>
              <a:rPr lang="en-GB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EL</a:t>
            </a:r>
            <a:r>
              <a:rPr lang="tr-TR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İ</a:t>
            </a:r>
            <a:r>
              <a:rPr lang="en-GB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BÜYÜK </a:t>
            </a:r>
          </a:p>
          <a:p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İçerik Yer Tutucusu 2"/>
          <p:cNvSpPr txBox="1">
            <a:spLocks/>
          </p:cNvSpPr>
          <p:nvPr/>
        </p:nvSpPr>
        <p:spPr>
          <a:xfrm>
            <a:off x="826550" y="4612067"/>
            <a:ext cx="5366219" cy="2077792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</a:t>
            </a:r>
            <a:r>
              <a:rPr lang="tr-TR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8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Pathology</a:t>
            </a:r>
            <a:endParaRPr lang="tr-TR" sz="28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GEORGE N. AGRIOS</a:t>
            </a:r>
          </a:p>
          <a:p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Department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tr-TR" i="1" dirty="0" err="1">
                <a:latin typeface="Arial" panose="020B0604020202020204" pitchFamily="34" charset="0"/>
                <a:cs typeface="Arial" panose="020B0604020202020204" pitchFamily="34" charset="0"/>
              </a:rPr>
              <a:t>Plant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Pathology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tr-TR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i="1" dirty="0">
                <a:latin typeface="Arial" panose="020B0604020202020204" pitchFamily="34" charset="0"/>
                <a:cs typeface="Arial" panose="020B0604020202020204" pitchFamily="34" charset="0"/>
              </a:rPr>
              <a:t>of Florida</a:t>
            </a:r>
            <a:endParaRPr lang="tr-T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99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25190" y="1662953"/>
            <a:ext cx="8915400" cy="4468905"/>
          </a:xfrm>
        </p:spPr>
        <p:txBody>
          <a:bodyPr>
            <a:normAutofit/>
          </a:bodyPr>
          <a:lstStyle/>
          <a:p>
            <a:pPr lvl="0"/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Sebze ve meyvelerin hasat zamanı da ürün kalitesi açısından önemlidir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/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Sebzeler kartlaşmadan, körpe iken, meyveler ise kendine özgü lezzet, aroma ve rengine ulaşınca hasat edilmelidir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/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Ancak sofra olgunluğu ile ürüne işleme olgunluğu farklı olabilmektedir.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37172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546412" y="2133600"/>
            <a:ext cx="9958200" cy="3777622"/>
          </a:xfrm>
        </p:spPr>
        <p:txBody>
          <a:bodyPr/>
          <a:lstStyle/>
          <a:p>
            <a:pPr lvl="0"/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Hasat edilen ürün, en uygun koşullar altında fazla bekletilmeksizin fabrikaya getirilerek süratle işlenmelidir.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Sebze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ve meyvelerin işlenmeden geçen sürede kalitesi olumsuz yönde değişmektedir.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Ancak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ürün işlenme esnasında geçirdiği süreçte değişik işlemlere tabii tutulmakta ve bu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esnada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depo hastalıklarına maruz kalabilmektedir.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aşamalar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2258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539" y="449821"/>
            <a:ext cx="4110566" cy="5859743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47" y="358587"/>
            <a:ext cx="6069186" cy="604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0055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C00000"/>
                </a:solidFill>
              </a:rPr>
              <a:t>Ürün Taşıma Düzenekleri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540341" y="1555377"/>
            <a:ext cx="9419012" cy="1497105"/>
          </a:xfrm>
        </p:spPr>
        <p:txBody>
          <a:bodyPr/>
          <a:lstStyle/>
          <a:p>
            <a:pPr lvl="0"/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Hasat edilen ürünün hatlar arasında geçişini sağlamak, ve ham maddeyi farklı yükseklikteki araçlara ulaştırmak gibi amaçlarla çeşitli taşıma düzeneklerinden faydalanılır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82" y="3052482"/>
            <a:ext cx="8725248" cy="284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250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080" y="1253536"/>
            <a:ext cx="5037666" cy="3778250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90" y="785474"/>
            <a:ext cx="6521490" cy="463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4997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71538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C00000"/>
                </a:solidFill>
              </a:rPr>
              <a:t>Ürünün Yıkanması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432763" y="1810871"/>
            <a:ext cx="10185495" cy="1201270"/>
          </a:xfrm>
        </p:spPr>
        <p:txBody>
          <a:bodyPr>
            <a:normAutofit/>
          </a:bodyPr>
          <a:lstStyle/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Sebze ve meyvelerin yıkama işleminden önce toprağının alınması gerekir. Toprak alma işlemi yıkama işlemini kolaylaştırır.</a:t>
            </a:r>
          </a:p>
          <a:p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899" y="3057150"/>
            <a:ext cx="4547031" cy="3530636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3437" y="3125658"/>
            <a:ext cx="5099704" cy="339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139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99801" y="2200836"/>
            <a:ext cx="10104811" cy="3877236"/>
          </a:xfrm>
        </p:spPr>
        <p:txBody>
          <a:bodyPr>
            <a:noAutofit/>
          </a:bodyPr>
          <a:lstStyle/>
          <a:p>
            <a:pPr lvl="0"/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Yıkama, fabrikaya alınan sebze ve meyvelere uygulanan ilk işlemdir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Yıkama toz, toprak gibi yabancı maddeleri gidermek, tarımsal ilaç kalıntılarını uzaklaştırmak ve ham madde yüzeyinde bulunan mikroorganizma yükünü hafifletmek amacıyla uygulanır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İşletmeler yıkama işlemini çoğunlukla 3 aşamada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gerçekleştirmektedir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tr-TR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Ön </a:t>
            </a:r>
            <a:r>
              <a:rPr lang="tr-TR" sz="2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yıkama</a:t>
            </a:r>
            <a:endParaRPr lang="tr-TR" sz="2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tr-TR" sz="2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Yıkama</a:t>
            </a:r>
            <a:endParaRPr lang="tr-TR" sz="2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tr-TR" sz="2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Durulama</a:t>
            </a:r>
            <a:r>
              <a:rPr lang="tr-TR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sz="2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7192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6685546" cy="559231"/>
          </a:xfrm>
        </p:spPr>
        <p:txBody>
          <a:bodyPr>
            <a:noAutofit/>
          </a:bodyPr>
          <a:lstStyle/>
          <a:p>
            <a:r>
              <a:rPr lang="tr-TR" sz="2400" b="1" i="1" dirty="0">
                <a:solidFill>
                  <a:srgbClr val="0070C0"/>
                </a:solidFill>
              </a:rPr>
              <a:t>Yumuşatma ( Ön Yıkama</a:t>
            </a:r>
            <a:r>
              <a:rPr lang="tr-TR" sz="2400" b="1" i="1" dirty="0" smtClean="0">
                <a:solidFill>
                  <a:srgbClr val="0070C0"/>
                </a:solidFill>
              </a:rPr>
              <a:t>)</a:t>
            </a:r>
            <a:endParaRPr lang="tr-TR" sz="2400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849624" y="2012577"/>
            <a:ext cx="8915400" cy="1416423"/>
          </a:xfrm>
        </p:spPr>
        <p:txBody>
          <a:bodyPr>
            <a:normAutofit/>
          </a:bodyPr>
          <a:lstStyle/>
          <a:p>
            <a:pPr lvl="0"/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Ürünün fabrikaya su akımıyla taşınmasını tercih eden işletmeler tarafından kullanılmaktadır. Yumuşatma işlemi, en basit olarak suya daldırarak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gerçekleştirilir</a:t>
            </a:r>
            <a:r>
              <a:rPr lang="tr-TR" dirty="0"/>
              <a:t>.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811" y="3298212"/>
            <a:ext cx="4855588" cy="323705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262" y="3429000"/>
            <a:ext cx="4051208" cy="318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416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586125"/>
          </a:xfrm>
        </p:spPr>
        <p:txBody>
          <a:bodyPr>
            <a:normAutofit/>
          </a:bodyPr>
          <a:lstStyle/>
          <a:p>
            <a:r>
              <a:rPr lang="tr-TR" sz="2400" b="1" i="1" dirty="0" smtClean="0">
                <a:solidFill>
                  <a:srgbClr val="0070C0"/>
                </a:solidFill>
              </a:rPr>
              <a:t>Yıkama</a:t>
            </a:r>
            <a:endParaRPr lang="tr-TR" sz="2400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43635" y="1340224"/>
            <a:ext cx="8915400" cy="960182"/>
          </a:xfrm>
        </p:spPr>
        <p:txBody>
          <a:bodyPr/>
          <a:lstStyle/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Çeşitli makineler yardımıyla ham maddenin özelliği göz önünde bulundurularak bu işlem gerçekleştirilir.</a:t>
            </a:r>
          </a:p>
          <a:p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9871" y="2300406"/>
            <a:ext cx="5334000" cy="4276725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917" y="3109633"/>
            <a:ext cx="5182300" cy="346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582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44506" y="2079812"/>
            <a:ext cx="9351776" cy="3777622"/>
          </a:xfrm>
        </p:spPr>
        <p:txBody>
          <a:bodyPr>
            <a:normAutofit/>
          </a:bodyPr>
          <a:lstStyle/>
          <a:p>
            <a:pPr lvl="0"/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Yıkama işlemi için daima temiz ve soğuk su kullanılmalıdır.</a:t>
            </a:r>
          </a:p>
          <a:p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İşletmelerde yıkama suyu 0.5–2 mg/l aktif klor içerecek düzeyde klorlanabilir.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sayede yıkama suyunun ve ürünün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mikrobiyal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yükü hafifletilmiş olur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551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53337" y="529981"/>
            <a:ext cx="8911687" cy="639914"/>
          </a:xfrm>
        </p:spPr>
        <p:txBody>
          <a:bodyPr>
            <a:normAutofit/>
          </a:bodyPr>
          <a:lstStyle/>
          <a:p>
            <a:r>
              <a:rPr lang="tr-T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Depolama </a:t>
            </a:r>
            <a:r>
              <a:rPr lang="tr-TR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nedir</a:t>
            </a:r>
            <a:r>
              <a:rPr lang="tr-T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önemi ve Depolama </a:t>
            </a:r>
            <a:r>
              <a:rPr lang="tr-TR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aşamaları</a:t>
            </a:r>
            <a:endParaRPr lang="tr-TR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92424" y="1600200"/>
            <a:ext cx="9163517" cy="4276165"/>
          </a:xfrm>
        </p:spPr>
        <p:txBody>
          <a:bodyPr>
            <a:noAutofit/>
          </a:bodyPr>
          <a:lstStyle/>
          <a:p>
            <a:pPr lvl="0" algn="just"/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İnsan beslenmesinde tarımsal faaliyetler sonucu elde edilen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bitkisel ürünler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önemli bir yer tutmaktadır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just"/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Tarımsal faaliyetler sonucu elde edilen bitkisel ürünler belli bir olgunluğa geldikten sonra hasat edilerek insanların tüketimini sunulmaktadır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 algn="just"/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Bu ürünler beslenmede taşıdıkları önem nedeniyle taze olarak tüketilmek zorundadır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9819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38634" y="1595718"/>
            <a:ext cx="9668436" cy="4173070"/>
          </a:xfrm>
        </p:spPr>
        <p:txBody>
          <a:bodyPr>
            <a:normAutofit/>
          </a:bodyPr>
          <a:lstStyle/>
          <a:p>
            <a:pPr lvl="0"/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Sebze ve meyvelerin esas yıkama aşaması, genellikle su içinde farklı sistemlerle hareket ettirilerek gerçekleşir.</a:t>
            </a:r>
          </a:p>
          <a:p>
            <a:pPr marL="0" indent="0">
              <a:buNone/>
            </a:pP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Tank içindeki suda paletler yardımıyla hareket ettirilerek veya tankın içindeki suya basınçlı hava verilerek çalkalanan su içinde etkili bir yıkama sağlanabilmektedir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/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Suyun çalkalanması ile özellikle suya klor eklenmişse köpürme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görülebilmektedir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2407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653988" y="2133600"/>
            <a:ext cx="9850624" cy="2640106"/>
          </a:xfrm>
        </p:spPr>
        <p:txBody>
          <a:bodyPr/>
          <a:lstStyle/>
          <a:p>
            <a:pPr lvl="0"/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Yıkama makinelerinde ise yıkama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duşlama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yapılarak, yani su püskürtülerek yapılır.</a:t>
            </a:r>
          </a:p>
          <a:p>
            <a:pPr marL="0" indent="0">
              <a:buNone/>
            </a:pP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Basınçlı su kullanımı ve püskürtme memelerinin ham maddeye yakın olması daha iyi yıkama sağlar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9300" y="4025714"/>
            <a:ext cx="36004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1751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647918" y="1905000"/>
            <a:ext cx="8915400" cy="2021541"/>
          </a:xfrm>
        </p:spPr>
        <p:txBody>
          <a:bodyPr>
            <a:normAutofit lnSpcReduction="10000"/>
          </a:bodyPr>
          <a:lstStyle/>
          <a:p>
            <a:pPr lvl="0"/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Fırçalı yıkama düzeneklerinde ise ham madde fırçalar arasına alınarak tank içindeki su ile yıkanır ve ileri doğru taşınır.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Patates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, hıyar ve turunçgiller bu sistemle etkin bir şekilde yıkanabilmektedir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594" y="3573275"/>
            <a:ext cx="5012112" cy="297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4848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122278" y="610663"/>
            <a:ext cx="8911687" cy="505443"/>
          </a:xfrm>
        </p:spPr>
        <p:txBody>
          <a:bodyPr/>
          <a:lstStyle/>
          <a:p>
            <a:r>
              <a:rPr lang="tr-TR" sz="2400" b="1" i="1" dirty="0" smtClean="0">
                <a:solidFill>
                  <a:srgbClr val="0070C0"/>
                </a:solidFill>
              </a:rPr>
              <a:t>Durulama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52083" y="1302124"/>
            <a:ext cx="8915400" cy="1913964"/>
          </a:xfrm>
        </p:spPr>
        <p:txBody>
          <a:bodyPr/>
          <a:lstStyle/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Sebze ve meyveler hangi yöntemle yıkanırsa yıkansın son olarak bant ya da </a:t>
            </a:r>
            <a:r>
              <a:rPr lang="tr-TR" sz="2400" dirty="0" err="1">
                <a:latin typeface="Arial" panose="020B0604020202020204" pitchFamily="34" charset="0"/>
                <a:cs typeface="Arial" panose="020B0604020202020204" pitchFamily="34" charset="0"/>
              </a:rPr>
              <a:t>elevatör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üzerinde taşınırken bir duş düzeneği yardımıyla su püskürtülerek durulanır. Durulama sayesinde önceki yıkama suyu artıkları uzaklaştırılmış olur.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142" y="3402106"/>
            <a:ext cx="4584306" cy="305620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8755" y="3402106"/>
            <a:ext cx="4652821" cy="314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622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60937"/>
          </a:xfrm>
        </p:spPr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rgbClr val="0070C0"/>
                </a:solidFill>
              </a:rPr>
              <a:t>Ayıklama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580683" y="1878106"/>
            <a:ext cx="9459352" cy="3777622"/>
          </a:xfrm>
        </p:spPr>
        <p:txBody>
          <a:bodyPr>
            <a:normAutofit/>
          </a:bodyPr>
          <a:lstStyle/>
          <a:p>
            <a:pPr lvl="0"/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Sebze ve meyveler, yıkama işleminden hemen sonra ayıklanmalıdır.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Çünkü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yıkanmış sebze ve meyvelerin kusurları daha iyi fark edilir.</a:t>
            </a:r>
          </a:p>
          <a:p>
            <a:pPr marL="0" indent="0">
              <a:buNone/>
            </a:pP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Bozuk, ezik, çürük ve küflenmiş, amaca uygun olmayan ham maddeler tamamen atılır.</a:t>
            </a:r>
          </a:p>
          <a:p>
            <a:pPr marL="0" indent="0">
              <a:buNone/>
            </a:pP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Ayıklama işlemi genellikle elle yapılmaktadır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6202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66" y="0"/>
            <a:ext cx="6900302" cy="3999836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988" y="2901923"/>
            <a:ext cx="5683623" cy="377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8129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431560" y="314827"/>
            <a:ext cx="8911687" cy="1280890"/>
          </a:xfrm>
        </p:spPr>
        <p:txBody>
          <a:bodyPr/>
          <a:lstStyle/>
          <a:p>
            <a:r>
              <a:rPr lang="tr-TR" b="1" dirty="0" smtClean="0">
                <a:solidFill>
                  <a:srgbClr val="0070C0"/>
                </a:solidFill>
              </a:rPr>
              <a:t>Sınıflandırma</a:t>
            </a:r>
            <a:endParaRPr lang="tr-TR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90717" y="1595717"/>
            <a:ext cx="9741741" cy="4589930"/>
          </a:xfrm>
        </p:spPr>
        <p:txBody>
          <a:bodyPr>
            <a:noAutofit/>
          </a:bodyPr>
          <a:lstStyle/>
          <a:p>
            <a:pPr lvl="0"/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Ayıklama işleminden sonra sebze ve meyveler sınıflandırılır. Böylece aynı özellikte olanlar farklı gruplara ayrılmış olur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Sınıflandırmanın temel amaçları şu şekilde sıralanabilir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Ambalaj içindeki sebze ve meyveleri aynı özellikte ve boyda görmek tüketiciyi olumlu yönde etkiler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Standartlar açısından zorunluluk vardır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Isıl işlemin yeterli düzeyde yapılabilmesini sağlar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Sınıflandırılmış ürünler piyasaya farklı fiyatlarla sürülebilmektedir.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9534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60" y="1089743"/>
            <a:ext cx="5965775" cy="2796457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448" y="1680882"/>
            <a:ext cx="5973235" cy="447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718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431560" y="314827"/>
            <a:ext cx="8911687" cy="1280890"/>
          </a:xfrm>
        </p:spPr>
        <p:txBody>
          <a:bodyPr/>
          <a:lstStyle/>
          <a:p>
            <a:r>
              <a:rPr lang="tr-TR" b="1" dirty="0" smtClean="0">
                <a:solidFill>
                  <a:srgbClr val="0070C0"/>
                </a:solidFill>
              </a:rPr>
              <a:t>Sınıflandırma</a:t>
            </a:r>
            <a:endParaRPr lang="tr-TR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50376" y="1501588"/>
            <a:ext cx="9741741" cy="1981201"/>
          </a:xfrm>
        </p:spPr>
        <p:txBody>
          <a:bodyPr>
            <a:noAutofit/>
          </a:bodyPr>
          <a:lstStyle/>
          <a:p>
            <a:pPr lvl="0"/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Sınıflandırma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işlemi, ham madde özelliğine ve muhafaza yöntemine göre işlemeden önce veya sonra yapılabilir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/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Örneğin, bezelye konserve yapılmadan önce, çilek dondurulduktan sonra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sınıflandırılır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2059" y="3252787"/>
            <a:ext cx="4775387" cy="310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234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934019" y="624110"/>
            <a:ext cx="3834769" cy="666808"/>
          </a:xfrm>
        </p:spPr>
        <p:txBody>
          <a:bodyPr>
            <a:normAutofit fontScale="90000"/>
          </a:bodyPr>
          <a:lstStyle/>
          <a:p>
            <a:r>
              <a:rPr lang="tr-TR" sz="27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Sınıflandırma Makineleri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715153" y="1290918"/>
            <a:ext cx="8915400" cy="2232211"/>
          </a:xfrm>
        </p:spPr>
        <p:txBody>
          <a:bodyPr>
            <a:normAutofit/>
          </a:bodyPr>
          <a:lstStyle/>
          <a:p>
            <a:pPr lvl="0"/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Piyasada   çok   çeşitli   sınıflandırma   makineleri   vardır.</a:t>
            </a:r>
          </a:p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Sınıflandırma makinelerinde ham maddeye göre delik biçimi ve delik çapı farklı, özel sınıflandırma elekleri kullanılmaktadır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En çok düz elek ve silindir elek tipinde olan sınıflandırma makineleri tercih edilmektedir.</a:t>
            </a:r>
          </a:p>
          <a:p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6"/>
          <a:stretch/>
        </p:blipFill>
        <p:spPr>
          <a:xfrm>
            <a:off x="6205973" y="3163557"/>
            <a:ext cx="4605462" cy="346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460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53337" y="529981"/>
            <a:ext cx="8911687" cy="639914"/>
          </a:xfrm>
        </p:spPr>
        <p:txBody>
          <a:bodyPr>
            <a:normAutofit/>
          </a:bodyPr>
          <a:lstStyle/>
          <a:p>
            <a:r>
              <a:rPr lang="tr-T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Depolama </a:t>
            </a:r>
            <a:r>
              <a:rPr lang="tr-TR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nedir</a:t>
            </a:r>
            <a:r>
              <a:rPr lang="tr-T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önemi ve Depolama </a:t>
            </a:r>
            <a:r>
              <a:rPr lang="tr-TR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aşamaları</a:t>
            </a:r>
            <a:endParaRPr lang="tr-TR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50377" y="1707777"/>
            <a:ext cx="9614647" cy="3267635"/>
          </a:xfrm>
        </p:spPr>
        <p:txBody>
          <a:bodyPr>
            <a:noAutofit/>
          </a:bodyPr>
          <a:lstStyle/>
          <a:p>
            <a:pPr algn="just"/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Günümüzde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, insanların gıda tüketimi alışkanlıklarında çok büyük değişiklikler olmuş, özellikle sağlık kaygısı yüzünden taze meyve-sebze tüketiminde büyük bir artış gözlemlenmiştir.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değişiklikler, çabuk bozulabilen gıdaların korunması için uygun teknolojilerin geliştirilmesi ihtiyacını doğurmuştur</a:t>
            </a:r>
          </a:p>
        </p:txBody>
      </p:sp>
    </p:spTree>
    <p:extLst>
      <p:ext uri="{BB962C8B-B14F-4D97-AF65-F5344CB8AC3E}">
        <p14:creationId xmlns:p14="http://schemas.microsoft.com/office/powerpoint/2010/main" val="12279176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938" y="3067610"/>
            <a:ext cx="6962216" cy="348110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55" y="103093"/>
            <a:ext cx="5097930" cy="382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547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251204" y="543428"/>
            <a:ext cx="3786526" cy="626466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tr-TR" sz="28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Sap ve Baş/Uç alma</a:t>
            </a:r>
            <a:endParaRPr lang="tr-TR" sz="2800" dirty="0">
              <a:solidFill>
                <a:srgbClr val="0070C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78977" y="1609165"/>
            <a:ext cx="10548564" cy="3777622"/>
          </a:xfrm>
        </p:spPr>
        <p:txBody>
          <a:bodyPr>
            <a:noAutofit/>
          </a:bodyPr>
          <a:lstStyle/>
          <a:p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Sebze ve meyvelere herhangi bir muhafaza yöntemi uygulamadan önce sap kısımlarını almanın amaçları şunlardır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Sebze ve meyvelerin yenmeyen kısımlarını uzaklaştırmak.</a:t>
            </a:r>
          </a:p>
          <a:p>
            <a:pPr lvl="1"/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Üretimi yapılacak ürünün görsel kalitesini artırmak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Ürünlerin ambalajlamasını kolaylaştırmak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Uygulanacak muhafaza yönteminden en fazla verimi almak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Ürünleri tamamen tüketilebilir hâle getirmek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>Saplarda bulunabilecek mikroorganizma yükünü </a:t>
            </a:r>
            <a:r>
              <a:rPr lang="tr-TR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hafifletmek</a:t>
            </a:r>
            <a: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3422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74384"/>
          </a:xfrm>
        </p:spPr>
        <p:txBody>
          <a:bodyPr>
            <a:normAutofit/>
          </a:bodyPr>
          <a:lstStyle/>
          <a:p>
            <a:r>
              <a:rPr lang="tr-TR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Çekirdek çıkarma</a:t>
            </a:r>
            <a:endParaRPr lang="tr-TR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566583" y="1154766"/>
            <a:ext cx="8915400" cy="932329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Çekirdekli meyvelerin işlenmesi esnasında çekirdek ve çekirdek evlerinin çıkartılması gerekir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886" y="2385732"/>
            <a:ext cx="4082303" cy="408230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979" y="2087095"/>
            <a:ext cx="4572561" cy="457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528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Kabuk soyma </a:t>
            </a:r>
            <a:r>
              <a:rPr lang="tr-TR" dirty="0" smtClean="0">
                <a:latin typeface="Arial" panose="020B0604020202020204" pitchFamily="34" charset="0"/>
                <a:cs typeface="Arial" panose="020B0604020202020204" pitchFamily="34" charset="0"/>
              </a:rPr>
              <a:t>işlemi</a:t>
            </a:r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903412" y="1317973"/>
            <a:ext cx="8915400" cy="1398333"/>
          </a:xfrm>
        </p:spPr>
        <p:txBody>
          <a:bodyPr/>
          <a:lstStyle/>
          <a:p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meyve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ve sebzelerin istenilmeyen, yenilemeyecek kısımlarının alınması, ürünün görünüşünün geliştirilmesi amacıyla yapılır.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6867" t="-381" r="-2576" b="381"/>
          <a:stretch/>
        </p:blipFill>
        <p:spPr>
          <a:xfrm>
            <a:off x="793376" y="2983566"/>
            <a:ext cx="5997388" cy="352481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106" y="2983566"/>
            <a:ext cx="6057152" cy="340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707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634471" y="1905000"/>
            <a:ext cx="8915400" cy="3777622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tr-TR" sz="2400" b="1" dirty="0">
                <a:latin typeface="Arial" panose="020B0604020202020204" pitchFamily="34" charset="0"/>
                <a:cs typeface="Arial" panose="020B0604020202020204" pitchFamily="34" charset="0"/>
              </a:rPr>
              <a:t>Soğukta muhafaza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gıdaların dondurulmaksızın düşük derecelerde fakat donma noktasının üzerinde tutularak muhafazasıdır.</a:t>
            </a:r>
          </a:p>
          <a:p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Nitekim evlerde gıdaların, sıcaklık derecesi 4 °C - 6 °C olan buzdolaplarında muhafaza edilmektedir.</a:t>
            </a:r>
          </a:p>
          <a:p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Bu muhafaza dondurarak muhafaza ile karıştırılmamalıdır.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Soğukta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muhafazada bazı mikroorganizmaların faaliyeti devam etmekte, ancak bazı mikroorganizmaların faaliyeti de ya durmuş ya da çok yavaş devam etmektedir.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915599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674811" y="1905000"/>
            <a:ext cx="9432459" cy="4213412"/>
          </a:xfrm>
        </p:spPr>
        <p:txBody>
          <a:bodyPr>
            <a:normAutofit fontScale="85000" lnSpcReduction="10000"/>
          </a:bodyPr>
          <a:lstStyle/>
          <a:p>
            <a:pPr lvl="0">
              <a:lnSpc>
                <a:spcPct val="120000"/>
              </a:lnSpc>
            </a:pPr>
            <a:r>
              <a:rPr lang="tr-TR" sz="2600" b="1" dirty="0">
                <a:latin typeface="Arial" panose="020B0604020202020204" pitchFamily="34" charset="0"/>
                <a:cs typeface="Arial" panose="020B0604020202020204" pitchFamily="34" charset="0"/>
              </a:rPr>
              <a:t>Dondurma işleminde 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ise ilke, düşük sıcaklık derecelerinde gıdalarda bulunan mikroorganizmaların çoğalma ve faaliyetlerinin durdurulması, kimyasal ve biyokimyasal reaksiyonlarının da olabildiğince yavaşlatılmasına dayanır</a:t>
            </a:r>
            <a:r>
              <a:rPr lang="tr-T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20000"/>
              </a:lnSpc>
            </a:pP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Mikroorganizmaların düşük sıcaklıklara olan dirençleri, yüksek sıcaklığa olandan daha fazladır. </a:t>
            </a:r>
            <a:endParaRPr lang="tr-TR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20000"/>
              </a:lnSpc>
            </a:pPr>
            <a:r>
              <a:rPr lang="tr-T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Düşük 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sıcaklıklarda mikroorganizmaların ölüm oranı ve hızı çok azdır. </a:t>
            </a:r>
            <a:endParaRPr lang="tr-TR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20000"/>
              </a:lnSpc>
            </a:pPr>
            <a:r>
              <a:rPr lang="tr-T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Bunların 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ölmeleri, başta yapılarındaki suyun buz kristallerine dönüşmesi ve böylece hücredeki basınç dengesinin bozulmasına dayanmaktadır</a:t>
            </a:r>
            <a:r>
              <a:rPr lang="tr-TR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473932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98493" y="1465730"/>
            <a:ext cx="9681883" cy="4397188"/>
          </a:xfrm>
        </p:spPr>
        <p:txBody>
          <a:bodyPr>
            <a:noAutofit/>
          </a:bodyPr>
          <a:lstStyle/>
          <a:p>
            <a:pPr lvl="0"/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Dondurarak muhafazada, gıdaların sıcaklık derecelerinin daima -10 ° </a:t>
            </a:r>
            <a:r>
              <a:rPr 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C’in 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altında kalmaları zorunludur</a:t>
            </a:r>
            <a:r>
              <a:rPr 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nedenle dondurulmuş gıdaların tüketime kadar, depolanmaları ve nakliyesi en az -10 °C de yapılmalıdır</a:t>
            </a:r>
            <a:r>
              <a:rPr 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Aksi halde ortamda bulunan ve canlı olan mikroorganizmalar faaliyete geçerek gıdada bozulmalar yol açabilir. </a:t>
            </a:r>
            <a:endParaRPr lang="tr-TR" sz="2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Bununla 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beraber </a:t>
            </a:r>
            <a:r>
              <a:rPr lang="tr-T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enzimatik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değişimlerin bu sıcaklıkta tam </a:t>
            </a:r>
            <a:r>
              <a:rPr 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olarak önlenmesi </a:t>
            </a:r>
            <a:r>
              <a:rPr lang="tr-T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çok düşük sıcaklıklarda mümkün olmakta, bu nedenle dondurulmuş gıdalar -10 °C de değil, -20 °C dolaylarında depolanmalıdır</a:t>
            </a:r>
            <a:r>
              <a:rPr lang="tr-TR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5757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960913" y="328275"/>
            <a:ext cx="8911687" cy="760937"/>
          </a:xfrm>
        </p:spPr>
        <p:txBody>
          <a:bodyPr>
            <a:normAutofit/>
          </a:bodyPr>
          <a:lstStyle/>
          <a:p>
            <a:r>
              <a:rPr lang="tr-TR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Kurutma</a:t>
            </a:r>
            <a:endParaRPr lang="tr-TR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553788" y="1089213"/>
            <a:ext cx="8915400" cy="5567082"/>
          </a:xfrm>
        </p:spPr>
        <p:txBody>
          <a:bodyPr>
            <a:normAutofit fontScale="92500" lnSpcReduction="20000"/>
          </a:bodyPr>
          <a:lstStyle/>
          <a:p>
            <a:pPr lvl="0">
              <a:lnSpc>
                <a:spcPct val="120000"/>
              </a:lnSpc>
            </a:pP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Kurutma işlemi yiyecekleri korumak için kullanılan en eski yöntemlerden biridir. Kurutulmuş gıdalar uzun süre dayanıklılığını korur.</a:t>
            </a:r>
          </a:p>
          <a:p>
            <a:pPr>
              <a:lnSpc>
                <a:spcPct val="120000"/>
              </a:lnSpc>
            </a:pPr>
            <a:endParaRPr lang="tr-TR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20000"/>
              </a:lnSpc>
            </a:pP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Çünkü içerdiği su miktarı düşük olduğundan yiyeceği bozacak mikroorganizmalar gelişip çoğalamaz. Bundan önceki yıllarda kurutma işlemi, genellikle açık havada güneş enerjisinden yararlanılarak yapılmaktaydı.</a:t>
            </a:r>
          </a:p>
          <a:p>
            <a:pPr>
              <a:lnSpc>
                <a:spcPct val="120000"/>
              </a:lnSpc>
            </a:pPr>
            <a:endParaRPr lang="tr-TR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20000"/>
              </a:lnSpc>
            </a:pP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Günümüzde ise yapılan araştırmalar doğrultusunda güneşte kurutmanın çok sağlıklı olmadığı, ürüne kalite ve enerji ve besin ögesi değerleri bakımından zararlar verdiği tespit edilmiş ve farklı kurutma yöntemleri geliştirilmiştir.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45334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2894" y="624110"/>
            <a:ext cx="5495365" cy="309114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812" y="2669641"/>
            <a:ext cx="6169211" cy="347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586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8453" y="2752165"/>
            <a:ext cx="6767014" cy="377825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978" y="183356"/>
            <a:ext cx="5162185" cy="344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36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08529" y="2326341"/>
            <a:ext cx="10617106" cy="3590365"/>
          </a:xfrm>
        </p:spPr>
        <p:txBody>
          <a:bodyPr>
            <a:normAutofit/>
          </a:bodyPr>
          <a:lstStyle/>
          <a:p>
            <a:pPr lvl="0"/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İnsan nüfusundaki artış nedeniyle, tarım alanlarından alınan ürünün korunması, muhafazası ve pazarlanması en az verim artışını sağlamak kadar önem taşımaktadır.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kapsamda, tarımsal üretimin artışına paralel olarak üretim ve tüketim zincirinde ortaya çıkan ürün kayıplarının mümkün olan en az düzeye indirilmesi gerekmektedir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6578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39045" y="3025588"/>
            <a:ext cx="6386523" cy="3592419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11" y="252412"/>
            <a:ext cx="6115635" cy="414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93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87506" y="2178423"/>
            <a:ext cx="10617106" cy="3361765"/>
          </a:xfrm>
        </p:spPr>
        <p:txBody>
          <a:bodyPr>
            <a:normAutofit/>
          </a:bodyPr>
          <a:lstStyle/>
          <a:p>
            <a:pPr lvl="0"/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Yaş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meyve ve sebzedeki hasat sonrası kayıplar gelişmekte olan ülkelerde ortalama %20-30 gibi oldukça önemli düzeylerdedir. </a:t>
            </a:r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tr-T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durum, hasat sonrasında ürünün canlılık olaylarının yeterince kontrol edilememesinin yanında, ürünlerin muhafaza koşullarının iyi olmaması ve esas itibariyle üretici-tüketici zinciri arasındaki hatalardan da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kaynaklanmaktadır</a:t>
            </a:r>
            <a:endParaRPr lang="tr-T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140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634471" y="923365"/>
            <a:ext cx="9580376" cy="2115671"/>
          </a:xfrm>
        </p:spPr>
        <p:txBody>
          <a:bodyPr>
            <a:normAutofit/>
          </a:bodyPr>
          <a:lstStyle/>
          <a:p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Ürünün daha sonra tüketilmek, işlenmek yada pazarlanmak üzere kalitesini koruyacak koşullarda bekletilmesi </a:t>
            </a:r>
            <a:r>
              <a:rPr lang="tr-TR" sz="2800" b="1" dirty="0">
                <a:latin typeface="Arial" panose="020B0604020202020204" pitchFamily="34" charset="0"/>
                <a:cs typeface="Arial" panose="020B0604020202020204" pitchFamily="34" charset="0"/>
              </a:rPr>
              <a:t>depolama</a:t>
            </a:r>
            <a:r>
              <a:rPr lang="tr-TR" sz="2800" dirty="0">
                <a:latin typeface="Arial" panose="020B0604020202020204" pitchFamily="34" charset="0"/>
                <a:cs typeface="Arial" panose="020B0604020202020204" pitchFamily="34" charset="0"/>
              </a:rPr>
              <a:t> olarak tanımlanmaktadır.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482" y="2873468"/>
            <a:ext cx="4989980" cy="3742485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63" y="2873468"/>
            <a:ext cx="6323935" cy="374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512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893677" y="476192"/>
            <a:ext cx="8911687" cy="680255"/>
          </a:xfrm>
        </p:spPr>
        <p:txBody>
          <a:bodyPr>
            <a:normAutofit fontScale="90000"/>
          </a:bodyPr>
          <a:lstStyle/>
          <a:p>
            <a:r>
              <a:rPr lang="tr-TR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Neden depolama yapılır?</a:t>
            </a:r>
            <a:r>
              <a:rPr lang="tr-TR" dirty="0">
                <a:solidFill>
                  <a:srgbClr val="C00000"/>
                </a:solidFill>
              </a:rPr>
              <a:t/>
            </a:r>
            <a:br>
              <a:rPr lang="tr-TR" dirty="0">
                <a:solidFill>
                  <a:srgbClr val="C00000"/>
                </a:solidFill>
              </a:rPr>
            </a:br>
            <a:endParaRPr lang="tr-TR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70222" y="1299883"/>
            <a:ext cx="10319964" cy="1591235"/>
          </a:xfrm>
        </p:spPr>
        <p:txBody>
          <a:bodyPr>
            <a:normAutofit/>
          </a:bodyPr>
          <a:lstStyle/>
          <a:p>
            <a:pPr lvl="0">
              <a:lnSpc>
                <a:spcPct val="120000"/>
              </a:lnSpc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Tarımsal ürünlerin belirli bir zaman aralığında olgunlaşması, çok yüksek miktarlarda üretilmesi ve aynı anda pazara sunulması talebe bağlı olarak elde edilecek gelir miktarında azalmaya yol açabilmektedir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020" y="2891118"/>
            <a:ext cx="5522259" cy="3451412"/>
          </a:xfrm>
          <a:prstGeom prst="rect">
            <a:avLst/>
          </a:prstGeom>
        </p:spPr>
      </p:pic>
      <p:sp>
        <p:nvSpPr>
          <p:cNvPr id="5" name="İçerik Yer Tutucusu 2"/>
          <p:cNvSpPr txBox="1">
            <a:spLocks/>
          </p:cNvSpPr>
          <p:nvPr/>
        </p:nvSpPr>
        <p:spPr>
          <a:xfrm>
            <a:off x="487076" y="3276601"/>
            <a:ext cx="6249901" cy="2519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Meyve ve sebzelerin vitamin, mineral,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antioksidant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tr-T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antikanserojenik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madde içeriği taze ürünlerde daha fazla olduğu için insanlar işlenmiş ürünler yerine taze ürünleri tüketmeyi tercih etmektedir.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74596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772654" y="261039"/>
            <a:ext cx="8911687" cy="680255"/>
          </a:xfrm>
        </p:spPr>
        <p:txBody>
          <a:bodyPr>
            <a:normAutofit fontScale="90000"/>
          </a:bodyPr>
          <a:lstStyle/>
          <a:p>
            <a:r>
              <a:rPr lang="tr-TR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Neden depolama yapılır?</a:t>
            </a:r>
            <a:r>
              <a:rPr lang="tr-TR" dirty="0">
                <a:solidFill>
                  <a:srgbClr val="C00000"/>
                </a:solidFill>
              </a:rPr>
              <a:t/>
            </a:r>
            <a:br>
              <a:rPr lang="tr-TR" dirty="0">
                <a:solidFill>
                  <a:srgbClr val="C00000"/>
                </a:solidFill>
              </a:rPr>
            </a:br>
            <a:endParaRPr lang="tr-TR" dirty="0">
              <a:solidFill>
                <a:srgbClr val="C0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234693" y="1455271"/>
            <a:ext cx="10319964" cy="4226858"/>
          </a:xfrm>
        </p:spPr>
        <p:txBody>
          <a:bodyPr>
            <a:normAutofit/>
          </a:bodyPr>
          <a:lstStyle/>
          <a:p>
            <a:pPr lvl="0">
              <a:lnSpc>
                <a:spcPct val="120000"/>
              </a:lnSpc>
            </a:pP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İnsanların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sebze ve meyveleri üretim sezonundan farklı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zamanlarda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ulaşma </a:t>
            </a: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talepleri, bu ürünlerin uzun süre saklanmasını gerektirmektedir</a:t>
            </a:r>
            <a:r>
              <a:rPr lang="tr-T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>
              <a:lnSpc>
                <a:spcPct val="120000"/>
              </a:lnSpc>
            </a:pPr>
            <a:endParaRPr lang="tr-T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20000"/>
              </a:lnSpc>
            </a:pPr>
            <a:r>
              <a:rPr lang="tr-TR" sz="2400" dirty="0">
                <a:latin typeface="Arial" panose="020B0604020202020204" pitchFamily="34" charset="0"/>
                <a:cs typeface="Arial" panose="020B0604020202020204" pitchFamily="34" charset="0"/>
              </a:rPr>
              <a:t>Meyve ve sebzelerin farklı il veya ülkelere nakledilebilmeleri için daha uzun süre depolanmaları gerekmektedir.</a:t>
            </a:r>
          </a:p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8841" y="4978773"/>
            <a:ext cx="2095500" cy="17145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963" y="4984904"/>
            <a:ext cx="2420189" cy="170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745920"/>
      </p:ext>
    </p:extLst>
  </p:cSld>
  <p:clrMapOvr>
    <a:masterClrMapping/>
  </p:clrMapOvr>
</p:sld>
</file>

<file path=ppt/theme/theme1.xml><?xml version="1.0" encoding="utf-8"?>
<a:theme xmlns:a="http://schemas.openxmlformats.org/drawingml/2006/main" name="Duman">
  <a:themeElements>
    <a:clrScheme name="Duman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Duma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uma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2263</TotalTime>
  <Words>1427</Words>
  <Application>Microsoft Office PowerPoint</Application>
  <PresentationFormat>Geniş ekran</PresentationFormat>
  <Paragraphs>151</Paragraphs>
  <Slides>50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50</vt:i4>
      </vt:variant>
    </vt:vector>
  </HeadingPairs>
  <TitlesOfParts>
    <vt:vector size="55" baseType="lpstr">
      <vt:lpstr>Arial</vt:lpstr>
      <vt:lpstr>Calibri</vt:lpstr>
      <vt:lpstr>Century Gothic</vt:lpstr>
      <vt:lpstr>Wingdings 3</vt:lpstr>
      <vt:lpstr>Duman</vt:lpstr>
      <vt:lpstr> DEPO HASTALIKLARI</vt:lpstr>
      <vt:lpstr>Yararlanılan kaynaklar</vt:lpstr>
      <vt:lpstr>Depolama nedir, önemi ve Depolama aşamaları</vt:lpstr>
      <vt:lpstr>Depolama nedir, önemi ve Depolama aşamaları</vt:lpstr>
      <vt:lpstr>PowerPoint Sunusu</vt:lpstr>
      <vt:lpstr>PowerPoint Sunusu</vt:lpstr>
      <vt:lpstr>PowerPoint Sunusu</vt:lpstr>
      <vt:lpstr>Neden depolama yapılır? </vt:lpstr>
      <vt:lpstr>Neden depolama yapılır? </vt:lpstr>
      <vt:lpstr>MEYVE VE SEBZELERDE ÖN İŞLEMLER</vt:lpstr>
      <vt:lpstr>Meyve ve Sebzelerde ön İşlemler</vt:lpstr>
      <vt:lpstr>Meyve ve Sebzelerde ön İşlemler</vt:lpstr>
      <vt:lpstr>Meyve ve Sebzelerde ön İşlemler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Ürün Taşıma Düzenekleri </vt:lpstr>
      <vt:lpstr>PowerPoint Sunusu</vt:lpstr>
      <vt:lpstr>Ürünün Yıkanması </vt:lpstr>
      <vt:lpstr>PowerPoint Sunusu</vt:lpstr>
      <vt:lpstr>Yumuşatma ( Ön Yıkama)</vt:lpstr>
      <vt:lpstr>Yıkama</vt:lpstr>
      <vt:lpstr>PowerPoint Sunusu</vt:lpstr>
      <vt:lpstr>PowerPoint Sunusu</vt:lpstr>
      <vt:lpstr>PowerPoint Sunusu</vt:lpstr>
      <vt:lpstr>PowerPoint Sunusu</vt:lpstr>
      <vt:lpstr>Durulama</vt:lpstr>
      <vt:lpstr>Ayıklama </vt:lpstr>
      <vt:lpstr>PowerPoint Sunusu</vt:lpstr>
      <vt:lpstr>Sınıflandırma</vt:lpstr>
      <vt:lpstr>PowerPoint Sunusu</vt:lpstr>
      <vt:lpstr>Sınıflandırma</vt:lpstr>
      <vt:lpstr>Sınıflandırma Makineleri </vt:lpstr>
      <vt:lpstr>PowerPoint Sunusu</vt:lpstr>
      <vt:lpstr>Sap ve Baş/Uç alma</vt:lpstr>
      <vt:lpstr>Çekirdek çıkarma</vt:lpstr>
      <vt:lpstr>Kabuk soyma işlemi </vt:lpstr>
      <vt:lpstr>PowerPoint Sunusu</vt:lpstr>
      <vt:lpstr>PowerPoint Sunusu</vt:lpstr>
      <vt:lpstr>PowerPoint Sunusu</vt:lpstr>
      <vt:lpstr>Kurutma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Ölçme bilgisi</dc:title>
  <dc:creator>PackBell</dc:creator>
  <cp:lastModifiedBy>hakem</cp:lastModifiedBy>
  <cp:revision>205</cp:revision>
  <dcterms:created xsi:type="dcterms:W3CDTF">2015-10-05T20:20:57Z</dcterms:created>
  <dcterms:modified xsi:type="dcterms:W3CDTF">2023-03-02T07:55:27Z</dcterms:modified>
</cp:coreProperties>
</file>