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4" r:id="rId7"/>
    <p:sldId id="273" r:id="rId8"/>
    <p:sldId id="287" r:id="rId9"/>
    <p:sldId id="286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288" r:id="rId22"/>
    <p:sldId id="296" r:id="rId23"/>
    <p:sldId id="299" r:id="rId24"/>
    <p:sldId id="291" r:id="rId25"/>
    <p:sldId id="297" r:id="rId26"/>
    <p:sldId id="293" r:id="rId27"/>
    <p:sldId id="298" r:id="rId28"/>
    <p:sldId id="303" r:id="rId29"/>
    <p:sldId id="304" r:id="rId30"/>
    <p:sldId id="305" r:id="rId31"/>
    <p:sldId id="294" r:id="rId32"/>
    <p:sldId id="295" r:id="rId33"/>
    <p:sldId id="289" r:id="rId34"/>
    <p:sldId id="302" r:id="rId35"/>
    <p:sldId id="290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579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204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728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99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447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79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344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771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635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009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767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89464-7814-4EEF-99D4-6B84A1E214E8}" type="datetimeFigureOut">
              <a:rPr lang="tr-TR" smtClean="0"/>
              <a:t>5.11.2024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48C69-433C-44E0-9A48-62F87113076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22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f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Katı Atık Yönetimi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Çağlar AKÇAY</a:t>
            </a:r>
          </a:p>
          <a:p>
            <a:r>
              <a:rPr lang="tr-TR" dirty="0" smtClean="0"/>
              <a:t>caglarakcay@duzce.edu.tr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24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4872" y="344774"/>
            <a:ext cx="8579851" cy="625089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tr-TR" b="1" dirty="0"/>
              <a:t>Atıkların </a:t>
            </a:r>
            <a:r>
              <a:rPr lang="tr-TR" b="1" dirty="0" smtClean="0"/>
              <a:t>Sınıflandırılması</a:t>
            </a:r>
          </a:p>
          <a:p>
            <a:r>
              <a:rPr lang="tr-TR" dirty="0" smtClean="0"/>
              <a:t>Atıkların sınıflandırılmasında çok çeşitli kıstaslar göz önünde bulundurulmaktadır.</a:t>
            </a:r>
            <a:r>
              <a:rPr lang="tr-TR" dirty="0"/>
              <a:t> Atıklar genel olarak üç ana gurup altında sınıflandırılmakta </a:t>
            </a:r>
            <a:r>
              <a:rPr lang="tr-TR" dirty="0" smtClean="0"/>
              <a:t>olup, bunlar</a:t>
            </a:r>
            <a:r>
              <a:rPr lang="tr-TR" dirty="0"/>
              <a:t>; </a:t>
            </a:r>
            <a:r>
              <a:rPr lang="tr-TR" dirty="0">
                <a:solidFill>
                  <a:srgbClr val="FF0000"/>
                </a:solidFill>
              </a:rPr>
              <a:t>etkileri bakımından atıklar</a:t>
            </a:r>
            <a:r>
              <a:rPr lang="tr-TR" dirty="0"/>
              <a:t>, </a:t>
            </a:r>
            <a:r>
              <a:rPr lang="tr-TR" dirty="0">
                <a:solidFill>
                  <a:srgbClr val="FF0000"/>
                </a:solidFill>
              </a:rPr>
              <a:t>yapıları bakımından </a:t>
            </a:r>
            <a:r>
              <a:rPr lang="tr-TR" dirty="0"/>
              <a:t>atıklar ve </a:t>
            </a:r>
            <a:r>
              <a:rPr lang="tr-TR" dirty="0">
                <a:solidFill>
                  <a:srgbClr val="FF0000"/>
                </a:solidFill>
              </a:rPr>
              <a:t>kaynakları bakımından </a:t>
            </a:r>
            <a:r>
              <a:rPr lang="tr-TR" dirty="0"/>
              <a:t>atıklardır</a:t>
            </a:r>
            <a:r>
              <a:rPr lang="tr-TR" dirty="0" smtClean="0"/>
              <a:t>.</a:t>
            </a:r>
          </a:p>
          <a:p>
            <a:r>
              <a:rPr lang="tr-TR" b="1" dirty="0"/>
              <a:t>Etkileri Bakımından </a:t>
            </a:r>
            <a:r>
              <a:rPr lang="tr-TR" b="1" dirty="0" smtClean="0"/>
              <a:t>Atıklar;</a:t>
            </a:r>
            <a:r>
              <a:rPr lang="tr-TR" dirty="0"/>
              <a:t> </a:t>
            </a:r>
            <a:r>
              <a:rPr lang="tr-TR" dirty="0" smtClean="0"/>
              <a:t>Yeryüzüne </a:t>
            </a:r>
            <a:r>
              <a:rPr lang="tr-TR" dirty="0"/>
              <a:t>bulunan atıkların tümü, doğaya ve insan </a:t>
            </a:r>
            <a:r>
              <a:rPr lang="tr-TR" dirty="0" smtClean="0"/>
              <a:t>sağlığına yaptıkları </a:t>
            </a:r>
            <a:r>
              <a:rPr lang="tr-TR" dirty="0"/>
              <a:t>etki bakımından </a:t>
            </a:r>
            <a:r>
              <a:rPr lang="tr-TR" dirty="0">
                <a:solidFill>
                  <a:srgbClr val="FF0000"/>
                </a:solidFill>
              </a:rPr>
              <a:t>zararlı veya zararsız atıklar </a:t>
            </a:r>
            <a:r>
              <a:rPr lang="tr-TR" dirty="0"/>
              <a:t>olarak doğaya bırakılmakta </a:t>
            </a:r>
            <a:r>
              <a:rPr lang="tr-TR" dirty="0" smtClean="0"/>
              <a:t>ve sınıflandırılmaktadır.</a:t>
            </a:r>
          </a:p>
          <a:p>
            <a:pPr marL="514350" indent="-514350" algn="just">
              <a:buAutoNum type="alphaLcParenR"/>
            </a:pPr>
            <a:r>
              <a:rPr lang="tr-TR" b="1" dirty="0" smtClean="0"/>
              <a:t>Zararlı </a:t>
            </a:r>
            <a:r>
              <a:rPr lang="tr-TR" b="1" dirty="0"/>
              <a:t>Atıklar: </a:t>
            </a:r>
            <a:r>
              <a:rPr lang="tr-TR" dirty="0"/>
              <a:t>Zararlı atıklar </a:t>
            </a:r>
            <a:r>
              <a:rPr lang="tr-TR" dirty="0">
                <a:solidFill>
                  <a:srgbClr val="FF0000"/>
                </a:solidFill>
              </a:rPr>
              <a:t>insan sağlığı ve doğaya bıraktıkları etki açısından, olumsuz </a:t>
            </a:r>
            <a:r>
              <a:rPr lang="tr-TR" dirty="0" smtClean="0">
                <a:solidFill>
                  <a:srgbClr val="FF0000"/>
                </a:solidFill>
              </a:rPr>
              <a:t>yönde etkiler </a:t>
            </a:r>
            <a:r>
              <a:rPr lang="tr-TR" dirty="0">
                <a:solidFill>
                  <a:srgbClr val="FF0000"/>
                </a:solidFill>
              </a:rPr>
              <a:t>bırakmakta</a:t>
            </a:r>
            <a:r>
              <a:rPr lang="tr-TR" dirty="0"/>
              <a:t>, özel işlemler yaparak ancak doğanın koruması sağlanmaktadır. Bu </a:t>
            </a:r>
            <a:r>
              <a:rPr lang="tr-TR" dirty="0" smtClean="0"/>
              <a:t>gruptaki atıkların </a:t>
            </a:r>
            <a:r>
              <a:rPr lang="tr-TR" dirty="0"/>
              <a:t>genellikle </a:t>
            </a:r>
            <a:r>
              <a:rPr lang="tr-TR" dirty="0">
                <a:solidFill>
                  <a:srgbClr val="FF0000"/>
                </a:solidFill>
              </a:rPr>
              <a:t>zehirleyici etkisi</a:t>
            </a:r>
            <a:r>
              <a:rPr lang="tr-TR" dirty="0"/>
              <a:t> göz önünde bulundurulmakta, doğada bulunan canlıları </a:t>
            </a:r>
            <a:r>
              <a:rPr lang="tr-TR" dirty="0" smtClean="0"/>
              <a:t>yok etmesi </a:t>
            </a:r>
            <a:r>
              <a:rPr lang="tr-TR" dirty="0"/>
              <a:t>bakımından </a:t>
            </a:r>
            <a:r>
              <a:rPr lang="tr-TR" dirty="0">
                <a:solidFill>
                  <a:srgbClr val="FF0000"/>
                </a:solidFill>
              </a:rPr>
              <a:t>ağır metaller (arsenik, kadmiyum, kobalt, krom, bakır, cıva, manganez, nikel, kurşun, kalay ve </a:t>
            </a:r>
            <a:r>
              <a:rPr lang="tr-TR" dirty="0" smtClean="0">
                <a:solidFill>
                  <a:srgbClr val="FF0000"/>
                </a:solidFill>
              </a:rPr>
              <a:t>titanyum) içermektedir</a:t>
            </a:r>
            <a:r>
              <a:rPr lang="tr-TR" dirty="0"/>
              <a:t>. </a:t>
            </a:r>
            <a:r>
              <a:rPr lang="tr-TR" dirty="0" smtClean="0"/>
              <a:t> </a:t>
            </a:r>
          </a:p>
          <a:p>
            <a:pPr marL="514350" indent="-514350" algn="just">
              <a:buAutoNum type="alphaLcParenR"/>
            </a:pPr>
            <a:r>
              <a:rPr lang="tr-TR" u="sng" dirty="0" smtClean="0"/>
              <a:t>Kimyasal atıklar, boya atıkları</a:t>
            </a:r>
            <a:r>
              <a:rPr lang="tr-TR" dirty="0" smtClean="0"/>
              <a:t> bu guruptadır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969" y="4396155"/>
            <a:ext cx="2969845" cy="16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4774" y="284812"/>
            <a:ext cx="6794580" cy="6340839"/>
          </a:xfrm>
        </p:spPr>
        <p:txBody>
          <a:bodyPr/>
          <a:lstStyle/>
          <a:p>
            <a:r>
              <a:rPr lang="tr-TR" b="1" dirty="0"/>
              <a:t>b) Zararsız </a:t>
            </a:r>
            <a:r>
              <a:rPr lang="tr-TR" b="1" dirty="0" smtClean="0"/>
              <a:t>Atıklar;</a:t>
            </a:r>
            <a:r>
              <a:rPr lang="tr-TR" dirty="0"/>
              <a:t>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Bu </a:t>
            </a:r>
            <a:r>
              <a:rPr lang="tr-TR" dirty="0"/>
              <a:t>grupta yer alan atıklar zararlı atıklardan farklı olarak, </a:t>
            </a:r>
            <a:r>
              <a:rPr lang="tr-TR" dirty="0">
                <a:solidFill>
                  <a:srgbClr val="FF0000"/>
                </a:solidFill>
              </a:rPr>
              <a:t>doğada herhangi </a:t>
            </a:r>
            <a:r>
              <a:rPr lang="tr-TR" dirty="0" smtClean="0">
                <a:solidFill>
                  <a:srgbClr val="FF0000"/>
                </a:solidFill>
              </a:rPr>
              <a:t>bir zararda </a:t>
            </a:r>
            <a:r>
              <a:rPr lang="tr-TR" dirty="0">
                <a:solidFill>
                  <a:srgbClr val="FF0000"/>
                </a:solidFill>
              </a:rPr>
              <a:t>bulunmayan </a:t>
            </a:r>
            <a:r>
              <a:rPr lang="tr-TR" u="sng" dirty="0"/>
              <a:t>organik veya inorganik </a:t>
            </a:r>
            <a:r>
              <a:rPr lang="tr-TR" dirty="0" smtClean="0"/>
              <a:t>atıklardır.</a:t>
            </a:r>
            <a:r>
              <a:rPr lang="tr-TR" dirty="0"/>
              <a:t>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Zararlı </a:t>
            </a:r>
            <a:r>
              <a:rPr lang="tr-TR" dirty="0"/>
              <a:t>olmayan atıklar, </a:t>
            </a:r>
            <a:r>
              <a:rPr lang="tr-TR" dirty="0" smtClean="0"/>
              <a:t>geri dönüşümü </a:t>
            </a:r>
            <a:r>
              <a:rPr lang="tr-TR" dirty="0"/>
              <a:t>olan ve ayrıştırma neticesinde tekrar kazanılma özelliği bulunan, depolama </a:t>
            </a:r>
            <a:r>
              <a:rPr lang="tr-TR" dirty="0" smtClean="0"/>
              <a:t>alanlarında bertaraf </a:t>
            </a:r>
            <a:r>
              <a:rPr lang="tr-TR" dirty="0"/>
              <a:t>edilebilen, insan sağlığı ve doğa açısından her hangi bir olumsuz etkisi olmayan </a:t>
            </a:r>
            <a:r>
              <a:rPr lang="tr-TR" dirty="0" smtClean="0"/>
              <a:t>atıklardır</a:t>
            </a:r>
          </a:p>
          <a:p>
            <a:r>
              <a:rPr lang="tr-TR" dirty="0">
                <a:solidFill>
                  <a:srgbClr val="FF0000"/>
                </a:solidFill>
              </a:rPr>
              <a:t>A</a:t>
            </a:r>
            <a:r>
              <a:rPr lang="tr-TR" dirty="0" smtClean="0">
                <a:solidFill>
                  <a:srgbClr val="FF0000"/>
                </a:solidFill>
              </a:rPr>
              <a:t>mbalaj atıkları, </a:t>
            </a:r>
            <a:r>
              <a:rPr lang="tr-TR" dirty="0">
                <a:solidFill>
                  <a:srgbClr val="FF0000"/>
                </a:solidFill>
              </a:rPr>
              <a:t>inşaat atıkları, camlar, kağıtlar ve </a:t>
            </a:r>
            <a:r>
              <a:rPr lang="tr-TR" dirty="0" smtClean="0">
                <a:solidFill>
                  <a:srgbClr val="FF0000"/>
                </a:solidFill>
              </a:rPr>
              <a:t>plastikler örnek olarak gösterilebilir.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92" y="4273062"/>
            <a:ext cx="3582111" cy="21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/>
              <a:t>Yapıları Açısından Atıklar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81454"/>
            <a:ext cx="7294685" cy="5095509"/>
          </a:xfrm>
        </p:spPr>
        <p:txBody>
          <a:bodyPr/>
          <a:lstStyle/>
          <a:p>
            <a:r>
              <a:rPr lang="tr-TR" dirty="0"/>
              <a:t>Yapıları bakımından atıklar </a:t>
            </a:r>
            <a:r>
              <a:rPr lang="tr-TR" dirty="0">
                <a:solidFill>
                  <a:srgbClr val="FF0000"/>
                </a:solidFill>
              </a:rPr>
              <a:t>üç ayrı grupta </a:t>
            </a:r>
            <a:r>
              <a:rPr lang="tr-TR" dirty="0"/>
              <a:t>sınıflandırılmakta </a:t>
            </a:r>
            <a:r>
              <a:rPr lang="tr-TR" dirty="0" smtClean="0"/>
              <a:t>olup, bunlar</a:t>
            </a:r>
            <a:r>
              <a:rPr lang="tr-TR" dirty="0"/>
              <a:t>; </a:t>
            </a:r>
            <a:r>
              <a:rPr lang="tr-TR" dirty="0">
                <a:solidFill>
                  <a:srgbClr val="FF0000"/>
                </a:solidFill>
              </a:rPr>
              <a:t>sıvı atıklar, katı atıklar ve gaz atıklar</a:t>
            </a:r>
            <a:r>
              <a:rPr lang="tr-TR" dirty="0"/>
              <a:t> olarak </a:t>
            </a:r>
            <a:r>
              <a:rPr lang="tr-TR" dirty="0" smtClean="0"/>
              <a:t>gruplandırılmaktadır</a:t>
            </a:r>
          </a:p>
          <a:p>
            <a:r>
              <a:rPr lang="tr-TR" b="1" dirty="0"/>
              <a:t>a) Sıvı Atıklar: </a:t>
            </a:r>
            <a:r>
              <a:rPr lang="tr-TR" dirty="0"/>
              <a:t>Sıvı atıklar yapıları gereği </a:t>
            </a:r>
            <a:r>
              <a:rPr lang="tr-TR" dirty="0">
                <a:solidFill>
                  <a:srgbClr val="FF0000"/>
                </a:solidFill>
              </a:rPr>
              <a:t>akışkanlık özelliği gösteren</a:t>
            </a:r>
            <a:r>
              <a:rPr lang="tr-TR" dirty="0"/>
              <a:t>, kendi içerisinde yine </a:t>
            </a:r>
            <a:r>
              <a:rPr lang="tr-TR" dirty="0" smtClean="0">
                <a:solidFill>
                  <a:srgbClr val="FF0000"/>
                </a:solidFill>
              </a:rPr>
              <a:t>zararsız ve </a:t>
            </a:r>
            <a:r>
              <a:rPr lang="tr-TR" dirty="0">
                <a:solidFill>
                  <a:srgbClr val="FF0000"/>
                </a:solidFill>
              </a:rPr>
              <a:t>zararlı </a:t>
            </a:r>
            <a:r>
              <a:rPr lang="tr-TR" dirty="0"/>
              <a:t>olarak çeşitleri bulunan, genellikle de </a:t>
            </a:r>
            <a:r>
              <a:rPr lang="tr-TR" u="sng" dirty="0"/>
              <a:t>sanayi işletmelerinin prosesleri sonucu ortaya </a:t>
            </a:r>
            <a:r>
              <a:rPr lang="tr-TR" dirty="0" smtClean="0"/>
              <a:t>çıkan atıklardır</a:t>
            </a:r>
            <a:r>
              <a:rPr lang="tr-TR" dirty="0"/>
              <a:t>. Sıvı atıklar etkileri bakımından zararlı maddeler içermesi halinde </a:t>
            </a:r>
            <a:r>
              <a:rPr lang="tr-TR" dirty="0">
                <a:solidFill>
                  <a:srgbClr val="FF0000"/>
                </a:solidFill>
              </a:rPr>
              <a:t>doğrudan doğaya ve </a:t>
            </a:r>
            <a:r>
              <a:rPr lang="tr-TR" dirty="0" smtClean="0">
                <a:solidFill>
                  <a:srgbClr val="FF0000"/>
                </a:solidFill>
              </a:rPr>
              <a:t>yer altı </a:t>
            </a:r>
            <a:r>
              <a:rPr lang="tr-TR" dirty="0">
                <a:solidFill>
                  <a:srgbClr val="FF0000"/>
                </a:solidFill>
              </a:rPr>
              <a:t>sularına karışabilen </a:t>
            </a:r>
            <a:r>
              <a:rPr lang="tr-TR" dirty="0"/>
              <a:t>atıklardır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830" y="2310909"/>
            <a:ext cx="4120662" cy="206033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642" y="457676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5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8015654" cy="4351338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b) Katı Atıklar: </a:t>
            </a:r>
            <a:r>
              <a:rPr lang="tr-TR" dirty="0"/>
              <a:t>Katı atıklar, doğada yaygın olarak görülebilen atıklardır. İnsanlar </a:t>
            </a:r>
            <a:r>
              <a:rPr lang="tr-TR" dirty="0" smtClean="0"/>
              <a:t>ihtiyaçlarının karşılanması </a:t>
            </a:r>
            <a:r>
              <a:rPr lang="tr-TR" dirty="0"/>
              <a:t>sırasında, kendisi için fayda sağladığı kısmını aldıktan sonra, kalan kısmına </a:t>
            </a:r>
            <a:r>
              <a:rPr lang="tr-TR" dirty="0" smtClean="0"/>
              <a:t>ihtiyacının olmadığı </a:t>
            </a:r>
            <a:r>
              <a:rPr lang="tr-TR" dirty="0"/>
              <a:t>sebebiyle çöpe atılan kısmını oluşturmaktadır. Katı atıklar, geri dönüşümü </a:t>
            </a:r>
            <a:r>
              <a:rPr lang="tr-TR" dirty="0" smtClean="0"/>
              <a:t>mümkün, ekonomik </a:t>
            </a:r>
            <a:r>
              <a:rPr lang="tr-TR" dirty="0"/>
              <a:t>açıdan tekrar dönüşümü faydalı olan atıklar olarak tanımlanmaktadır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Sağlık </a:t>
            </a:r>
            <a:r>
              <a:rPr lang="tr-TR" dirty="0" smtClean="0"/>
              <a:t>kurumlarından çıkan </a:t>
            </a:r>
            <a:r>
              <a:rPr lang="tr-TR" dirty="0"/>
              <a:t>tıbbi ve tehlikeli atıkların dışında kalan katı atıklar dönüşüm açısından faydalı olan atıklardır</a:t>
            </a:r>
          </a:p>
        </p:txBody>
      </p:sp>
    </p:spTree>
    <p:extLst>
      <p:ext uri="{BB962C8B-B14F-4D97-AF65-F5344CB8AC3E}">
        <p14:creationId xmlns:p14="http://schemas.microsoft.com/office/powerpoint/2010/main" val="384268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Çevre Sorunları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9685" y="1690688"/>
            <a:ext cx="10874115" cy="4486275"/>
          </a:xfrm>
        </p:spPr>
        <p:txBody>
          <a:bodyPr>
            <a:normAutofit/>
          </a:bodyPr>
          <a:lstStyle/>
          <a:p>
            <a:r>
              <a:rPr lang="tr-TR" dirty="0" smtClean="0"/>
              <a:t>Sanayi devrimi ve ona paralel gelişen teknoloji ile insanoğlu doğayı hakimiyeti altına almış ve doğanın dengesi üzerinde söz sahibi olmaya başlamıştır. Yani insan-çevre etkileşiminde insanın üstünlüğü hissedilmiştir. </a:t>
            </a:r>
          </a:p>
          <a:p>
            <a:r>
              <a:rPr lang="tr-TR" dirty="0" smtClean="0"/>
              <a:t>Sanayileşme, kentleşme ve hızlı nüfus artışı çevre sorunlarına neden olan en önemli etkenlerdir. 1650’ler de 500 milyon olan dünya nüfusu 350 yılda, 6 milyara yükselmiştir ve her yıl yaklaşık 97 milyon insanın dünya nüfusuna eklendiği tahmin edilmektedir.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001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Çevre sorunlarının nedenleri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Hızlı nüfus artışı </a:t>
            </a:r>
            <a:r>
              <a:rPr lang="tr-TR" dirty="0"/>
              <a:t>çevre sorunlarının </a:t>
            </a:r>
            <a:r>
              <a:rPr lang="tr-TR" u="sng" dirty="0"/>
              <a:t>en önemli nedeni olmaktadır</a:t>
            </a:r>
            <a:r>
              <a:rPr lang="tr-TR" dirty="0" smtClean="0"/>
              <a:t>.</a:t>
            </a:r>
          </a:p>
          <a:p>
            <a:r>
              <a:rPr lang="tr-TR" u="sng" dirty="0" smtClean="0"/>
              <a:t>İlk insanlar doğayı kutsal olarak görüyorken </a:t>
            </a:r>
            <a:r>
              <a:rPr lang="tr-TR" dirty="0" smtClean="0"/>
              <a:t>modern insanlar yerleşik hayata geçtikten sonra doğayı kutsal olarak görme düşüncesinden sıyrılmıştır</a:t>
            </a:r>
          </a:p>
          <a:p>
            <a:r>
              <a:rPr lang="tr-TR" u="sng" dirty="0" smtClean="0"/>
              <a:t>Tüketim alışkanlıklarının değişmesiyle </a:t>
            </a:r>
            <a:r>
              <a:rPr lang="tr-TR" dirty="0" smtClean="0"/>
              <a:t>insanoğlunun daha fazla kazanma hırsının doğal kaynakların kendisini yenilemesine imkan vermemektedir.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69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4815" y="1169232"/>
            <a:ext cx="5727734" cy="5688767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Ozon </a:t>
            </a:r>
            <a:r>
              <a:rPr lang="tr-TR" dirty="0">
                <a:solidFill>
                  <a:srgbClr val="FF0000"/>
                </a:solidFill>
              </a:rPr>
              <a:t>tabakasının tahribatı</a:t>
            </a:r>
          </a:p>
          <a:p>
            <a:r>
              <a:rPr lang="tr-TR" dirty="0" smtClean="0"/>
              <a:t> </a:t>
            </a:r>
            <a:r>
              <a:rPr lang="tr-TR" dirty="0"/>
              <a:t>Biyolojik çeşitlilikteki kayıplar ve tehdit altındaki </a:t>
            </a:r>
            <a:r>
              <a:rPr lang="tr-TR" u="sng" dirty="0"/>
              <a:t>türlerin neslinin tükenmesi</a:t>
            </a:r>
          </a:p>
          <a:p>
            <a:r>
              <a:rPr lang="tr-TR" dirty="0" smtClean="0"/>
              <a:t> </a:t>
            </a:r>
            <a:r>
              <a:rPr lang="tr-TR" u="sng" dirty="0"/>
              <a:t>Yeraltı suyunun kirlenmesi</a:t>
            </a:r>
          </a:p>
          <a:p>
            <a:r>
              <a:rPr lang="tr-TR" dirty="0" smtClean="0"/>
              <a:t> </a:t>
            </a:r>
            <a:r>
              <a:rPr lang="tr-TR" u="sng" dirty="0"/>
              <a:t>İklim değişikliği</a:t>
            </a:r>
          </a:p>
          <a:p>
            <a:r>
              <a:rPr lang="tr-TR" dirty="0" smtClean="0"/>
              <a:t> </a:t>
            </a:r>
            <a:r>
              <a:rPr lang="tr-TR" dirty="0"/>
              <a:t>Orman tahribatı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FF0000"/>
                </a:solidFill>
              </a:rPr>
              <a:t>Hava kirliliği</a:t>
            </a:r>
          </a:p>
          <a:p>
            <a:r>
              <a:rPr lang="tr-TR" dirty="0" smtClean="0"/>
              <a:t> </a:t>
            </a:r>
            <a:r>
              <a:rPr lang="tr-TR" dirty="0"/>
              <a:t>Denizlerin doğrudan akıtma veya boşaltma ile kirlenmeleri</a:t>
            </a:r>
          </a:p>
          <a:p>
            <a:r>
              <a:rPr lang="tr-TR" dirty="0" smtClean="0"/>
              <a:t> </a:t>
            </a:r>
            <a:r>
              <a:rPr lang="tr-TR" dirty="0">
                <a:solidFill>
                  <a:srgbClr val="FF0000"/>
                </a:solidFill>
              </a:rPr>
              <a:t>Toprak kirlenmesi</a:t>
            </a:r>
          </a:p>
          <a:p>
            <a:r>
              <a:rPr lang="tr-TR" dirty="0" smtClean="0"/>
              <a:t> </a:t>
            </a:r>
            <a:r>
              <a:rPr lang="tr-TR" dirty="0"/>
              <a:t>Çölleşme</a:t>
            </a:r>
          </a:p>
          <a:p>
            <a:r>
              <a:rPr lang="tr-TR" dirty="0" smtClean="0"/>
              <a:t> </a:t>
            </a:r>
            <a:r>
              <a:rPr lang="tr-TR" dirty="0"/>
              <a:t>İçme suyu temini ve güçlükleri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Dayanıklı organik bileşiklerin canlılarda birikimi</a:t>
            </a:r>
          </a:p>
          <a:p>
            <a:r>
              <a:rPr lang="tr-TR" dirty="0" smtClean="0"/>
              <a:t> </a:t>
            </a:r>
            <a:r>
              <a:rPr lang="tr-TR" dirty="0"/>
              <a:t>Toprak erozyonu</a:t>
            </a:r>
          </a:p>
          <a:p>
            <a:r>
              <a:rPr lang="tr-TR" dirty="0" smtClean="0"/>
              <a:t> </a:t>
            </a:r>
            <a:r>
              <a:rPr lang="tr-TR" u="sng" dirty="0"/>
              <a:t>Yüzeysel suların mikrobiyolojik kirlenmesi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48" y="1672086"/>
            <a:ext cx="6179452" cy="236983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04603" y="35664"/>
            <a:ext cx="11372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Dünyada çevre konusunda yapılan araştırmalar, yayınlar ve gözlemler incelendiğinde çevresel sorunları belirli başlıklar altında toplamak mümkündür:</a:t>
            </a:r>
          </a:p>
        </p:txBody>
      </p:sp>
    </p:spTree>
    <p:extLst>
      <p:ext uri="{BB962C8B-B14F-4D97-AF65-F5344CB8AC3E}">
        <p14:creationId xmlns:p14="http://schemas.microsoft.com/office/powerpoint/2010/main" val="25403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131736"/>
            <a:ext cx="6925456" cy="6478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Toprak Kirliliği: </a:t>
            </a:r>
            <a:r>
              <a:rPr lang="tr-TR" u="sng" dirty="0" smtClean="0"/>
              <a:t>İnsan faaliyetleri sonucunda toprağın fiziksel, kimyasal, biyolojik ve jeolojik yapısının değişime uğrayıp bozulmasına toprak kirliliği denir</a:t>
            </a:r>
            <a:r>
              <a:rPr lang="tr-TR" dirty="0" smtClean="0"/>
              <a:t>. Sulama, gübreleme, kimyasal uygulamalar, endüstriyel ve kentsel atık sularının toprağa karışması toprak kirlenmesine neden olmaktadır. </a:t>
            </a:r>
            <a:r>
              <a:rPr lang="tr-TR" dirty="0" smtClean="0">
                <a:solidFill>
                  <a:srgbClr val="FF0000"/>
                </a:solidFill>
              </a:rPr>
              <a:t>Toprak kirliliğinin insanoğlu üzerindeki en önemli etkisi çeşitli hastalıklara sebebiyet vermesidir.</a:t>
            </a:r>
            <a:r>
              <a:rPr lang="tr-TR" dirty="0" smtClean="0"/>
              <a:t> </a:t>
            </a:r>
            <a:r>
              <a:rPr lang="tr-TR" u="sng" dirty="0" smtClean="0"/>
              <a:t>Çünkü kirlenmiş toprak üzerinde yetişen bitkilerin bünyesine geçen kirleticiler, oradan da bu bitkilerle beslenen insanoğlunun bünyesine geçmekte ve canlıların sağlığı üzerinde olumsuz etkilere neden olmaktadır.</a:t>
            </a:r>
            <a:endParaRPr lang="tr-TR" u="sng" dirty="0"/>
          </a:p>
        </p:txBody>
      </p:sp>
      <p:pic>
        <p:nvPicPr>
          <p:cNvPr id="1026" name="Picture 2" descr="Toprak Kirliliği – İZA ÇEV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87" y="1109272"/>
            <a:ext cx="4756880" cy="35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8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9726" y="659567"/>
            <a:ext cx="7809874" cy="5517396"/>
          </a:xfrm>
        </p:spPr>
        <p:txBody>
          <a:bodyPr>
            <a:normAutofit/>
          </a:bodyPr>
          <a:lstStyle/>
          <a:p>
            <a:r>
              <a:rPr lang="tr-TR" b="1" dirty="0"/>
              <a:t>Su Kirliliği: </a:t>
            </a:r>
            <a:r>
              <a:rPr lang="tr-TR" dirty="0"/>
              <a:t>İnsanların birtakım faaliyetleri sonucu su kaynaklarının doğal </a:t>
            </a:r>
            <a:r>
              <a:rPr lang="tr-TR" dirty="0" smtClean="0"/>
              <a:t>bileşimindeki maddelerin </a:t>
            </a:r>
            <a:r>
              <a:rPr lang="tr-TR" dirty="0"/>
              <a:t>konsantrasyon değerlerinin üzerine çıkması ile su kaynaklarının doğal </a:t>
            </a:r>
            <a:r>
              <a:rPr lang="tr-TR" dirty="0" smtClean="0"/>
              <a:t>bileşiminin bozulması </a:t>
            </a:r>
            <a:r>
              <a:rPr lang="tr-TR" dirty="0"/>
              <a:t>ya da su kaynağında daha önce var olmayan maddelerin su da ortaya çıkmasına su </a:t>
            </a:r>
            <a:r>
              <a:rPr lang="tr-TR" dirty="0" smtClean="0"/>
              <a:t>kirliliği denir.</a:t>
            </a:r>
          </a:p>
          <a:p>
            <a:r>
              <a:rPr lang="tr-TR" dirty="0"/>
              <a:t>Kirli sularla tarım ve hayvancılık yapılması </a:t>
            </a:r>
            <a:r>
              <a:rPr lang="tr-TR" dirty="0" smtClean="0"/>
              <a:t>besin kaynaklarını </a:t>
            </a:r>
            <a:r>
              <a:rPr lang="tr-TR" dirty="0"/>
              <a:t>olumsuz yönde etkilenmektedir.</a:t>
            </a:r>
            <a:r>
              <a:rPr lang="tr-TR" dirty="0">
                <a:solidFill>
                  <a:srgbClr val="FF0000"/>
                </a:solidFill>
              </a:rPr>
              <a:t> Kaliteli olmayan suyun kullanımı; sudan </a:t>
            </a:r>
            <a:r>
              <a:rPr lang="tr-TR" dirty="0" smtClean="0">
                <a:solidFill>
                  <a:srgbClr val="FF0000"/>
                </a:solidFill>
              </a:rPr>
              <a:t>kaynaklanan çok </a:t>
            </a:r>
            <a:r>
              <a:rPr lang="tr-TR" dirty="0">
                <a:solidFill>
                  <a:srgbClr val="FF0000"/>
                </a:solidFill>
              </a:rPr>
              <a:t>sayıda hastalığa yol açmaktadır</a:t>
            </a:r>
          </a:p>
        </p:txBody>
      </p:sp>
      <p:pic>
        <p:nvPicPr>
          <p:cNvPr id="2050" name="Picture 2" descr="84.600+ Su Kirliliği Fotoğraflar Stok Fotoğrafları, Resimler ve  Royalty-Free Görseller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23" y="169266"/>
            <a:ext cx="3451536" cy="24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Çin'de su kirliliği kritik seviyede - Son Dakika Haber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25977"/>
            <a:ext cx="3851250" cy="21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441" y="516006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9862" y="314793"/>
            <a:ext cx="6565692" cy="5862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Hava Kirliliği: </a:t>
            </a:r>
            <a:r>
              <a:rPr lang="tr-TR" dirty="0"/>
              <a:t>“Havanın kirlenmesi, insan ve çevreye zarar verecek miktardaki </a:t>
            </a:r>
            <a:r>
              <a:rPr lang="tr-TR" dirty="0" smtClean="0"/>
              <a:t>kirleticilerin atmosfere </a:t>
            </a:r>
            <a:r>
              <a:rPr lang="tr-TR" dirty="0"/>
              <a:t>karışması olarak tanımlanmaktadır</a:t>
            </a:r>
            <a:r>
              <a:rPr lang="tr-TR" dirty="0" smtClean="0"/>
              <a:t>”.</a:t>
            </a:r>
          </a:p>
          <a:p>
            <a:r>
              <a:rPr lang="tr-TR" dirty="0">
                <a:solidFill>
                  <a:srgbClr val="FF0000"/>
                </a:solidFill>
              </a:rPr>
              <a:t>En yaygın hava kirletici </a:t>
            </a:r>
            <a:r>
              <a:rPr lang="tr-TR" dirty="0" smtClean="0">
                <a:solidFill>
                  <a:srgbClr val="FF0000"/>
                </a:solidFill>
              </a:rPr>
              <a:t>parametreleri </a:t>
            </a:r>
            <a:r>
              <a:rPr lang="tr-TR" u="sng" dirty="0" smtClean="0"/>
              <a:t>kükürt </a:t>
            </a:r>
            <a:r>
              <a:rPr lang="tr-TR" u="sng" dirty="0"/>
              <a:t>dioksit (SO2), </a:t>
            </a:r>
            <a:r>
              <a:rPr lang="tr-TR" b="1" dirty="0"/>
              <a:t>partikül madde </a:t>
            </a:r>
            <a:r>
              <a:rPr lang="tr-TR" dirty="0">
                <a:solidFill>
                  <a:srgbClr val="FF0000"/>
                </a:solidFill>
              </a:rPr>
              <a:t>(PM), </a:t>
            </a:r>
            <a:r>
              <a:rPr lang="tr-TR" u="sng" dirty="0"/>
              <a:t>azot oksitler (NO ve NO2), </a:t>
            </a:r>
            <a:r>
              <a:rPr lang="tr-TR" b="1" u="sng" dirty="0"/>
              <a:t>karbon monoksit </a:t>
            </a:r>
            <a:r>
              <a:rPr lang="tr-TR" u="sng" dirty="0">
                <a:solidFill>
                  <a:srgbClr val="FF0000"/>
                </a:solidFill>
              </a:rPr>
              <a:t>(CO), </a:t>
            </a:r>
            <a:r>
              <a:rPr lang="tr-TR" u="sng" dirty="0"/>
              <a:t>toz, </a:t>
            </a:r>
            <a:r>
              <a:rPr lang="tr-TR" u="sng" dirty="0" smtClean="0"/>
              <a:t>is ve </a:t>
            </a:r>
            <a:r>
              <a:rPr lang="tr-TR" u="sng" dirty="0"/>
              <a:t>dumanlar oluşturmaktadır. </a:t>
            </a:r>
            <a:endParaRPr lang="tr-TR" u="sng" dirty="0" smtClean="0"/>
          </a:p>
          <a:p>
            <a:r>
              <a:rPr lang="tr-TR" dirty="0" smtClean="0"/>
              <a:t>SO2 ve PM (partikül madde) kirliliği</a:t>
            </a:r>
            <a:r>
              <a:rPr lang="tr-TR" dirty="0"/>
              <a:t>; ısınma ve sanayi amaçlı vasıfsız ve yüksek </a:t>
            </a:r>
            <a:r>
              <a:rPr lang="tr-TR" u="sng" dirty="0"/>
              <a:t>kükürt </a:t>
            </a:r>
            <a:r>
              <a:rPr lang="tr-TR" u="sng" dirty="0" smtClean="0"/>
              <a:t>içeren fosil </a:t>
            </a:r>
            <a:r>
              <a:rPr lang="tr-TR" u="sng" dirty="0"/>
              <a:t>yakıtların yanması </a:t>
            </a:r>
            <a:r>
              <a:rPr lang="tr-TR" dirty="0"/>
              <a:t>ve bacalardan atılan </a:t>
            </a:r>
            <a:r>
              <a:rPr lang="tr-TR" dirty="0" smtClean="0"/>
              <a:t>kirleticilerden</a:t>
            </a:r>
            <a:r>
              <a:rPr lang="tr-TR" dirty="0"/>
              <a:t> </a:t>
            </a:r>
            <a:r>
              <a:rPr lang="tr-TR" dirty="0" smtClean="0"/>
              <a:t>kaynaklanmaktadır.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089" y="588129"/>
            <a:ext cx="5500141" cy="309382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74" y="3955294"/>
            <a:ext cx="4921770" cy="27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8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55262"/>
            <a:ext cx="10515600" cy="1325563"/>
          </a:xfrm>
        </p:spPr>
        <p:txBody>
          <a:bodyPr/>
          <a:lstStyle/>
          <a:p>
            <a:pPr algn="ctr"/>
            <a:r>
              <a:rPr lang="tr-TR" dirty="0" smtClean="0"/>
              <a:t>Atık ile ilgili Kavramlar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4794" y="1064302"/>
            <a:ext cx="7629993" cy="5621311"/>
          </a:xfrm>
        </p:spPr>
        <p:txBody>
          <a:bodyPr/>
          <a:lstStyle/>
          <a:p>
            <a:endParaRPr lang="tr-TR" b="1" dirty="0" smtClean="0"/>
          </a:p>
          <a:p>
            <a:r>
              <a:rPr lang="tr-TR" b="1" dirty="0" smtClean="0"/>
              <a:t>Atık: </a:t>
            </a:r>
            <a:r>
              <a:rPr lang="tr-TR" u="sng" dirty="0" smtClean="0"/>
              <a:t>herhangi bir üretim ve/veya tüketim süreci </a:t>
            </a:r>
            <a:r>
              <a:rPr lang="tr-TR" dirty="0" smtClean="0"/>
              <a:t>sonunda ortaya çıkan ve </a:t>
            </a:r>
            <a:r>
              <a:rPr lang="tr-TR" dirty="0" smtClean="0">
                <a:solidFill>
                  <a:srgbClr val="FF0000"/>
                </a:solidFill>
              </a:rPr>
              <a:t>yararlanıcısı tarafından istenmeyen katı, sıvı veya gaz halindeki maddeler </a:t>
            </a:r>
            <a:r>
              <a:rPr lang="tr-TR" dirty="0" smtClean="0"/>
              <a:t>olarak tanımlanabilir.</a:t>
            </a:r>
          </a:p>
          <a:p>
            <a:r>
              <a:rPr lang="tr-TR" b="1" dirty="0" smtClean="0"/>
              <a:t>Çöp: </a:t>
            </a:r>
            <a:r>
              <a:rPr lang="tr-TR" dirty="0" smtClean="0"/>
              <a:t>Atıkların </a:t>
            </a:r>
            <a:r>
              <a:rPr lang="tr-TR" dirty="0"/>
              <a:t>içinden, </a:t>
            </a:r>
            <a:r>
              <a:rPr lang="tr-TR" dirty="0">
                <a:solidFill>
                  <a:srgbClr val="FF0000"/>
                </a:solidFill>
              </a:rPr>
              <a:t>kağıt, cam, karton, plastik </a:t>
            </a:r>
            <a:r>
              <a:rPr lang="tr-TR" dirty="0"/>
              <a:t>gibi geri dönüşüm imkanı olan </a:t>
            </a:r>
            <a:r>
              <a:rPr lang="tr-TR" dirty="0" smtClean="0"/>
              <a:t>malzemeler ayrıldıktan </a:t>
            </a:r>
            <a:r>
              <a:rPr lang="tr-TR" dirty="0"/>
              <a:t>sonra geride kalan ve hiçbir şekilde kullanılamayacak halde olan artık </a:t>
            </a:r>
            <a:r>
              <a:rPr lang="tr-TR" dirty="0" smtClean="0"/>
              <a:t>malzemeye çöp denir.</a:t>
            </a:r>
            <a:endParaRPr lang="tr-TR" b="1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659" y="1603948"/>
            <a:ext cx="3114675" cy="14668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47" y="3523704"/>
            <a:ext cx="3812498" cy="21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184222"/>
            <a:ext cx="7435121" cy="5907140"/>
          </a:xfrm>
        </p:spPr>
        <p:txBody>
          <a:bodyPr/>
          <a:lstStyle/>
          <a:p>
            <a:r>
              <a:rPr lang="tr-TR" b="1" dirty="0" err="1" smtClean="0"/>
              <a:t>Sürdürülebilirlik:</a:t>
            </a:r>
            <a:r>
              <a:rPr lang="tr-TR" dirty="0" err="1"/>
              <a:t>Gelecek</a:t>
            </a:r>
            <a:r>
              <a:rPr lang="tr-TR" dirty="0"/>
              <a:t> kuşakların ihtiyaç duyacağı kaynakların varlığını ve kalitesini </a:t>
            </a:r>
            <a:r>
              <a:rPr lang="tr-TR" dirty="0" smtClean="0"/>
              <a:t>tehlikeye atmadan</a:t>
            </a:r>
            <a:r>
              <a:rPr lang="tr-TR" dirty="0"/>
              <a:t>, hem bugünün hem de gelecek kuşakların çevresini oluşturan tüm çevresel değerlerin </a:t>
            </a:r>
            <a:r>
              <a:rPr lang="tr-TR" dirty="0" smtClean="0"/>
              <a:t>her alanda </a:t>
            </a:r>
            <a:r>
              <a:rPr lang="tr-TR" dirty="0"/>
              <a:t>(sosyal, ekonomik, fizikî vb.) ıslahı, korunması ve geliştirilmesi sürecini ifade eder.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71" y="295251"/>
            <a:ext cx="3997986" cy="310881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371" y="3969153"/>
            <a:ext cx="4179964" cy="24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430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KOMPOSTLAŞTIRMA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933" y="1001166"/>
            <a:ext cx="6160956" cy="5856834"/>
          </a:xfrm>
        </p:spPr>
        <p:txBody>
          <a:bodyPr>
            <a:normAutofit lnSpcReduction="10000"/>
          </a:bodyPr>
          <a:lstStyle/>
          <a:p>
            <a:r>
              <a:rPr lang="tr-TR" b="1" dirty="0" err="1"/>
              <a:t>Kompostlaştırma</a:t>
            </a:r>
            <a:r>
              <a:rPr lang="tr-TR" dirty="0"/>
              <a:t>, katı atıkların içindeki organik kısımların (sebze, meyve, selüloz, yemek atıkları, her türlü bahçe atıkları) biyokimyasal süreçten geçirilmesi sonucu stabilize edilmiş, </a:t>
            </a:r>
            <a:r>
              <a:rPr lang="tr-TR" dirty="0" err="1"/>
              <a:t>mineralize</a:t>
            </a:r>
            <a:r>
              <a:rPr lang="tr-TR" dirty="0"/>
              <a:t> olmuş, humusa benzer yapıdaki maddeye dönüştürülmesi işlemidir. Bu maddeye de “</a:t>
            </a:r>
            <a:r>
              <a:rPr lang="tr-TR" dirty="0" err="1"/>
              <a:t>Kompost</a:t>
            </a:r>
            <a:r>
              <a:rPr lang="tr-TR" dirty="0"/>
              <a:t>” denir</a:t>
            </a:r>
            <a:r>
              <a:rPr lang="tr-TR" dirty="0" smtClean="0"/>
              <a:t>.</a:t>
            </a:r>
          </a:p>
          <a:p>
            <a:r>
              <a:rPr lang="tr-TR" dirty="0" err="1"/>
              <a:t>Kompostlaştırma</a:t>
            </a:r>
            <a:r>
              <a:rPr lang="tr-TR" dirty="0"/>
              <a:t> yöntemi, katı atıkların içinde bulunan </a:t>
            </a:r>
            <a:r>
              <a:rPr lang="tr-TR" dirty="0" err="1"/>
              <a:t>biyobozunur</a:t>
            </a:r>
            <a:r>
              <a:rPr lang="tr-TR" dirty="0"/>
              <a:t> maddelerin mikroorganizmalar tarafından, ideal koşullarda (yeterli su, hava, sıcaklık, tane yapısı, </a:t>
            </a:r>
            <a:r>
              <a:rPr lang="tr-TR" dirty="0" err="1"/>
              <a:t>pH</a:t>
            </a:r>
            <a:r>
              <a:rPr lang="tr-TR" dirty="0"/>
              <a:t>) biyokimyasal ayrıştırılması esasına dayanmaktadır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773" y="3217576"/>
            <a:ext cx="5366478" cy="29851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97" y="1214828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9392"/>
          </a:xfrm>
        </p:spPr>
        <p:txBody>
          <a:bodyPr>
            <a:normAutofit fontScale="90000"/>
          </a:bodyPr>
          <a:lstStyle/>
          <a:p>
            <a:r>
              <a:rPr lang="tr-TR" b="1" dirty="0" err="1" smtClean="0"/>
              <a:t>Kompost</a:t>
            </a:r>
            <a:r>
              <a:rPr lang="tr-TR" b="1" dirty="0" smtClean="0"/>
              <a:t> Yapılabilecek Atıklar: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1169233"/>
            <a:ext cx="7600949" cy="5531370"/>
          </a:xfrm>
        </p:spPr>
        <p:txBody>
          <a:bodyPr>
            <a:normAutofit/>
          </a:bodyPr>
          <a:lstStyle/>
          <a:p>
            <a:r>
              <a:rPr lang="tr-TR" dirty="0" smtClean="0"/>
              <a:t>Tarım işletmesinde bitkisel ve hayvansal ürünlerden kaynaklanan enerji ve madde olarak daha rasyonel bir amaca doğrudan hizmet etmeyen (</a:t>
            </a:r>
            <a:r>
              <a:rPr lang="tr-TR" dirty="0" smtClean="0">
                <a:solidFill>
                  <a:srgbClr val="FF0000"/>
                </a:solidFill>
              </a:rPr>
              <a:t>hayvan yemi</a:t>
            </a:r>
            <a:r>
              <a:rPr lang="tr-TR" dirty="0">
                <a:solidFill>
                  <a:srgbClr val="FF0000"/>
                </a:solidFill>
              </a:rPr>
              <a:t>, yakacak, çiftlik gübresi, vb.</a:t>
            </a:r>
            <a:r>
              <a:rPr lang="tr-TR" dirty="0"/>
              <a:t>) tüm atıklar.</a:t>
            </a:r>
          </a:p>
          <a:p>
            <a:r>
              <a:rPr lang="tr-TR" dirty="0"/>
              <a:t>Kışla, okul, işyerleri gibi toplu yemek yenilen yerler ve yemek fabrikalarından kaynaklanan </a:t>
            </a:r>
            <a:r>
              <a:rPr lang="tr-TR" dirty="0">
                <a:solidFill>
                  <a:srgbClr val="FF0000"/>
                </a:solidFill>
              </a:rPr>
              <a:t>mutfak atıkları</a:t>
            </a:r>
            <a:r>
              <a:rPr lang="tr-TR" dirty="0"/>
              <a:t>.</a:t>
            </a:r>
          </a:p>
          <a:p>
            <a:r>
              <a:rPr lang="tr-TR" dirty="0"/>
              <a:t>Orman ürünleri üreten işletmelerin </a:t>
            </a:r>
            <a:r>
              <a:rPr lang="tr-TR" dirty="0">
                <a:solidFill>
                  <a:srgbClr val="FF0000"/>
                </a:solidFill>
              </a:rPr>
              <a:t>talaş, yonga vb. atıkları</a:t>
            </a:r>
            <a:r>
              <a:rPr lang="tr-TR" dirty="0"/>
              <a:t>.</a:t>
            </a:r>
            <a:br>
              <a:rPr lang="tr-TR" dirty="0"/>
            </a:br>
            <a:r>
              <a:rPr lang="tr-TR" dirty="0">
                <a:solidFill>
                  <a:srgbClr val="FF0000"/>
                </a:solidFill>
              </a:rPr>
              <a:t>Gıda fabrikalarından çıkan atıklar(konserve, dondurulmuş gıda, meyve suyu vb</a:t>
            </a:r>
            <a:r>
              <a:rPr lang="tr-TR" dirty="0" smtClean="0">
                <a:solidFill>
                  <a:srgbClr val="FF0000"/>
                </a:solidFill>
              </a:rPr>
              <a:t>.)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097" y="1749945"/>
            <a:ext cx="4591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Kullanılacak Materyallerin Özellikleri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İçerisinde </a:t>
            </a:r>
            <a:r>
              <a:rPr lang="tr-TR" dirty="0">
                <a:solidFill>
                  <a:srgbClr val="FF0000"/>
                </a:solidFill>
              </a:rPr>
              <a:t>cam, teneke, plastik gibi maddeler </a:t>
            </a:r>
            <a:r>
              <a:rPr lang="tr-TR" u="sng" dirty="0">
                <a:solidFill>
                  <a:srgbClr val="FF0000"/>
                </a:solidFill>
              </a:rPr>
              <a:t>bulundurmamalı</a:t>
            </a:r>
            <a:r>
              <a:rPr lang="tr-TR" dirty="0"/>
              <a:t>, </a:t>
            </a:r>
            <a:r>
              <a:rPr lang="tr-TR" dirty="0">
                <a:solidFill>
                  <a:srgbClr val="00B050"/>
                </a:solidFill>
              </a:rPr>
              <a:t>ağır metallerle</a:t>
            </a:r>
            <a:r>
              <a:rPr lang="tr-TR" dirty="0"/>
              <a:t> bulaşık olmamalıdır</a:t>
            </a:r>
            <a:r>
              <a:rPr lang="tr-TR" dirty="0" smtClean="0"/>
              <a:t>.</a:t>
            </a:r>
          </a:p>
          <a:p>
            <a:r>
              <a:rPr lang="tr-TR" u="sng" dirty="0"/>
              <a:t>Azot ağırlıklı çabuk çürüyen </a:t>
            </a:r>
            <a:r>
              <a:rPr lang="tr-TR" dirty="0">
                <a:solidFill>
                  <a:srgbClr val="FF0000"/>
                </a:solidFill>
              </a:rPr>
              <a:t>şekerler, amino asitler, protein, nişasta ihtiva eden taze yeşil materyal </a:t>
            </a:r>
            <a:r>
              <a:rPr lang="tr-TR" u="sng" dirty="0"/>
              <a:t>ile karbon ağırlıklı </a:t>
            </a:r>
            <a:r>
              <a:rPr lang="tr-TR" dirty="0" err="1">
                <a:solidFill>
                  <a:srgbClr val="FF0000"/>
                </a:solidFill>
              </a:rPr>
              <a:t>selüloz,hemiselüloz</a:t>
            </a:r>
            <a:r>
              <a:rPr lang="tr-TR" dirty="0">
                <a:solidFill>
                  <a:srgbClr val="FF0000"/>
                </a:solidFill>
              </a:rPr>
              <a:t> ve lignin ihtiva eden </a:t>
            </a:r>
            <a:r>
              <a:rPr lang="tr-TR" u="sng" dirty="0">
                <a:solidFill>
                  <a:srgbClr val="00B050"/>
                </a:solidFill>
              </a:rPr>
              <a:t>geç </a:t>
            </a:r>
            <a:r>
              <a:rPr lang="tr-TR" u="sng" dirty="0" err="1">
                <a:solidFill>
                  <a:srgbClr val="00B050"/>
                </a:solidFill>
              </a:rPr>
              <a:t>kompostlaşan</a:t>
            </a:r>
            <a:r>
              <a:rPr lang="tr-TR" u="sng" dirty="0">
                <a:solidFill>
                  <a:srgbClr val="00B050"/>
                </a:solidFill>
              </a:rPr>
              <a:t> odunsu materyaller dengede olmalı</a:t>
            </a:r>
            <a:r>
              <a:rPr lang="tr-TR" u="sng" dirty="0" smtClean="0">
                <a:solidFill>
                  <a:srgbClr val="00B050"/>
                </a:solidFill>
              </a:rPr>
              <a:t>.</a:t>
            </a:r>
          </a:p>
          <a:p>
            <a:r>
              <a:rPr lang="tr-TR" dirty="0" err="1"/>
              <a:t>Kompostlaşmayı</a:t>
            </a:r>
            <a:r>
              <a:rPr lang="tr-TR" dirty="0"/>
              <a:t> sağlayacak olan </a:t>
            </a:r>
            <a:r>
              <a:rPr lang="tr-TR" dirty="0">
                <a:solidFill>
                  <a:srgbClr val="0070C0"/>
                </a:solidFill>
              </a:rPr>
              <a:t>bakteri ve mantarlar </a:t>
            </a:r>
            <a:r>
              <a:rPr lang="tr-TR" dirty="0">
                <a:solidFill>
                  <a:srgbClr val="FF0000"/>
                </a:solidFill>
              </a:rPr>
              <a:t>enerji ve büyüme için </a:t>
            </a:r>
            <a:r>
              <a:rPr lang="tr-TR" dirty="0" smtClean="0">
                <a:solidFill>
                  <a:srgbClr val="FF0000"/>
                </a:solidFill>
              </a:rPr>
              <a:t>karbon</a:t>
            </a:r>
            <a:r>
              <a:rPr lang="tr-TR" dirty="0"/>
              <a:t>, </a:t>
            </a:r>
            <a:r>
              <a:rPr lang="tr-TR" dirty="0">
                <a:solidFill>
                  <a:srgbClr val="002060"/>
                </a:solidFill>
              </a:rPr>
              <a:t>protein sentezi için azot isterler</a:t>
            </a:r>
            <a:r>
              <a:rPr lang="tr-TR" dirty="0" smtClean="0"/>
              <a:t>.</a:t>
            </a:r>
          </a:p>
          <a:p>
            <a:r>
              <a:rPr lang="tr-TR" u="sng" dirty="0" err="1"/>
              <a:t>Komposta</a:t>
            </a:r>
            <a:r>
              <a:rPr lang="tr-TR" u="sng" dirty="0"/>
              <a:t> ne kadar çok değişik kaynaktan materyal girerse </a:t>
            </a:r>
            <a:r>
              <a:rPr lang="tr-TR" dirty="0"/>
              <a:t>ürüne katkı fazlalaşır ve </a:t>
            </a:r>
            <a:r>
              <a:rPr lang="tr-TR" b="1" dirty="0">
                <a:solidFill>
                  <a:srgbClr val="002060"/>
                </a:solidFill>
              </a:rPr>
              <a:t>besin içeriği artar</a:t>
            </a:r>
            <a:r>
              <a:rPr lang="tr-TR" b="1" dirty="0"/>
              <a:t>. </a:t>
            </a:r>
            <a:endParaRPr lang="tr-TR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Bitkisel Atıklarla </a:t>
            </a:r>
            <a:r>
              <a:rPr lang="tr-TR" b="1" dirty="0" err="1"/>
              <a:t>Kompost</a:t>
            </a:r>
            <a:r>
              <a:rPr lang="tr-TR" b="1" dirty="0"/>
              <a:t> Yapımı</a:t>
            </a:r>
            <a:endParaRPr lang="tr-TR" dirty="0"/>
          </a:p>
        </p:txBody>
      </p:sp>
      <p:pic>
        <p:nvPicPr>
          <p:cNvPr id="2050" name="Picture 2" descr="1CBFD7D8-6710-4F48-A8DF-1E41011499D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6" y="1781465"/>
            <a:ext cx="2517556" cy="18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787" y="1820297"/>
            <a:ext cx="2414001" cy="18105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028" y="1781465"/>
            <a:ext cx="2510861" cy="18881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129" y="1731814"/>
            <a:ext cx="2525245" cy="189898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37" y="4236119"/>
            <a:ext cx="2381250" cy="17907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263" y="4236119"/>
            <a:ext cx="2381250" cy="17907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664" y="4236119"/>
            <a:ext cx="2381250" cy="17907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94" y="423611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7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108"/>
          </a:xfrm>
        </p:spPr>
        <p:txBody>
          <a:bodyPr/>
          <a:lstStyle/>
          <a:p>
            <a:r>
              <a:rPr lang="tr-TR" b="1" dirty="0" err="1"/>
              <a:t>Kompost</a:t>
            </a:r>
            <a:r>
              <a:rPr lang="tr-TR" b="1" dirty="0"/>
              <a:t> </a:t>
            </a:r>
            <a:r>
              <a:rPr lang="tr-TR" b="1" dirty="0" smtClean="0"/>
              <a:t>Yapım aşamaları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43987"/>
            <a:ext cx="10515600" cy="5112661"/>
          </a:xfrm>
        </p:spPr>
        <p:txBody>
          <a:bodyPr>
            <a:normAutofit/>
          </a:bodyPr>
          <a:lstStyle/>
          <a:p>
            <a:r>
              <a:rPr lang="tr-TR" dirty="0"/>
              <a:t>Organik materyaller (ağaç dalları, yapraklar, hasat sonrası serada oluşan bitki atıkları vb.) bir yerde toplanır.</a:t>
            </a:r>
          </a:p>
          <a:p>
            <a:r>
              <a:rPr lang="tr-TR" dirty="0"/>
              <a:t>Toplanan organik materyaller makine ile küçük parçalara ayrılır.</a:t>
            </a:r>
          </a:p>
          <a:p>
            <a:r>
              <a:rPr lang="tr-TR" dirty="0"/>
              <a:t>Parçalara ayrılmış organik maddeler katlama yapılarak </a:t>
            </a:r>
            <a:r>
              <a:rPr lang="tr-TR" dirty="0" err="1"/>
              <a:t>yığınlanır</a:t>
            </a:r>
            <a:endParaRPr lang="tr-TR" dirty="0"/>
          </a:p>
          <a:p>
            <a:r>
              <a:rPr lang="tr-TR" dirty="0"/>
              <a:t>Katlama yapılırken her kat arasına bir miktar taze çiftlik gübresi veya üre gübresi ilave edilir. Bu işlem yanmayı hızlandırır ve </a:t>
            </a:r>
            <a:r>
              <a:rPr lang="tr-TR" dirty="0" err="1"/>
              <a:t>kompostun</a:t>
            </a:r>
            <a:r>
              <a:rPr lang="tr-TR" dirty="0"/>
              <a:t> besin değerini arttırır.</a:t>
            </a:r>
          </a:p>
          <a:p>
            <a:r>
              <a:rPr lang="tr-TR" dirty="0"/>
              <a:t>Oluşturulan yığın zaman zaman karıştırılarak havalandırılır.</a:t>
            </a:r>
          </a:p>
          <a:p>
            <a:r>
              <a:rPr lang="tr-TR" dirty="0"/>
              <a:t>Oluşturulan yığın nemlendirilerek (damlama boruları çekilebilir) beklemeye </a:t>
            </a:r>
            <a:r>
              <a:rPr lang="tr-TR" dirty="0" err="1"/>
              <a:t>bırakılır.Yaklaşık</a:t>
            </a:r>
            <a:r>
              <a:rPr lang="tr-TR" dirty="0"/>
              <a:t> 3-4 ay içerisinde </a:t>
            </a:r>
            <a:r>
              <a:rPr lang="tr-TR" dirty="0" err="1"/>
              <a:t>kompost</a:t>
            </a:r>
            <a:r>
              <a:rPr lang="tr-TR" dirty="0"/>
              <a:t> kullanıma hazır hale gelir</a:t>
            </a:r>
          </a:p>
        </p:txBody>
      </p:sp>
    </p:spTree>
    <p:extLst>
      <p:ext uri="{BB962C8B-B14F-4D97-AF65-F5344CB8AC3E}">
        <p14:creationId xmlns:p14="http://schemas.microsoft.com/office/powerpoint/2010/main" val="2595466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9823" y="365126"/>
            <a:ext cx="11083977" cy="669196"/>
          </a:xfrm>
        </p:spPr>
        <p:txBody>
          <a:bodyPr>
            <a:normAutofit/>
          </a:bodyPr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Kompostlaştırmanın</a:t>
            </a:r>
            <a:r>
              <a:rPr lang="tr-TR" sz="4000" dirty="0" smtClean="0">
                <a:solidFill>
                  <a:srgbClr val="FF0000"/>
                </a:solidFill>
              </a:rPr>
              <a:t> çevre sağlığı açısından önemi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922" y="1259174"/>
            <a:ext cx="6880485" cy="4917789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err="1" smtClean="0"/>
              <a:t>Kompost</a:t>
            </a:r>
            <a:r>
              <a:rPr lang="tr-TR" dirty="0" smtClean="0"/>
              <a:t> içerisinde </a:t>
            </a:r>
            <a:r>
              <a:rPr lang="tr-TR" dirty="0"/>
              <a:t>3-5 günlük sürede sıcaklık </a:t>
            </a:r>
            <a:r>
              <a:rPr lang="tr-TR" dirty="0" smtClean="0"/>
              <a:t>67-70 </a:t>
            </a:r>
            <a:r>
              <a:rPr lang="tr-TR" dirty="0"/>
              <a:t>C'ye ulaşmaktadır. Bu sıcaklıkta (pastörizasyon sıcaklığı) pratik olarak tüm mikroorganizmalar (</a:t>
            </a:r>
            <a:r>
              <a:rPr lang="tr-TR" dirty="0" err="1"/>
              <a:t>hasalık</a:t>
            </a:r>
            <a:r>
              <a:rPr lang="tr-TR" dirty="0"/>
              <a:t> yapıcı) ölmektedir</a:t>
            </a:r>
            <a:r>
              <a:rPr lang="tr-TR" dirty="0" smtClean="0"/>
              <a:t>.. </a:t>
            </a:r>
          </a:p>
          <a:p>
            <a:r>
              <a:rPr lang="tr-TR" dirty="0" err="1" smtClean="0"/>
              <a:t>kompost</a:t>
            </a:r>
            <a:r>
              <a:rPr lang="tr-TR" dirty="0" smtClean="0"/>
              <a:t> </a:t>
            </a:r>
            <a:r>
              <a:rPr lang="tr-TR" dirty="0"/>
              <a:t>yardımı ile depolanacak çöp kütlesinde %40-60 oranında bir azalma sağlanabilmektedir.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23" y="1259175"/>
            <a:ext cx="4397115" cy="243386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832" y="3917890"/>
            <a:ext cx="4415306" cy="24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40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117"/>
          </a:xfrm>
        </p:spPr>
        <p:txBody>
          <a:bodyPr/>
          <a:lstStyle/>
          <a:p>
            <a:r>
              <a:rPr lang="tr-TR" b="1" dirty="0" err="1"/>
              <a:t>Kompost</a:t>
            </a:r>
            <a:r>
              <a:rPr lang="tr-TR" b="1" dirty="0"/>
              <a:t> Ürününün Tarımsal Yararları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394086"/>
            <a:ext cx="6804962" cy="4961744"/>
          </a:xfrm>
        </p:spPr>
        <p:txBody>
          <a:bodyPr>
            <a:normAutofit lnSpcReduction="10000"/>
          </a:bodyPr>
          <a:lstStyle/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-Topraktaki </a:t>
            </a:r>
            <a:r>
              <a:rPr lang="tr-TR" dirty="0"/>
              <a:t>(Zeminin) boşluk hacmini arttırır.</a:t>
            </a:r>
            <a:br>
              <a:rPr lang="tr-TR" dirty="0"/>
            </a:br>
            <a:r>
              <a:rPr lang="tr-TR" dirty="0"/>
              <a:t>- Zeminin kolay havalanmasını sağlar,</a:t>
            </a:r>
            <a:br>
              <a:rPr lang="tr-TR" dirty="0"/>
            </a:br>
            <a:r>
              <a:rPr lang="tr-TR" dirty="0"/>
              <a:t>- Zor işlenen toprakların kolay işlenmesini sağlar,</a:t>
            </a:r>
            <a:br>
              <a:rPr lang="tr-TR" dirty="0"/>
            </a:br>
            <a:r>
              <a:rPr lang="tr-TR" dirty="0"/>
              <a:t>- Toprağın su tutma kabiliyetini arttırarak kurak mevsimlerde tuzlanmayı önler.</a:t>
            </a:r>
            <a:br>
              <a:rPr lang="tr-TR" dirty="0"/>
            </a:br>
            <a:r>
              <a:rPr lang="tr-TR" dirty="0" smtClean="0"/>
              <a:t>- </a:t>
            </a:r>
            <a:r>
              <a:rPr lang="tr-TR" dirty="0"/>
              <a:t>Besin maddelerinin bitkilerce daha iyi kullanılmasını sağlar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/>
              <a:t>Kaynak:https</a:t>
            </a:r>
            <a:r>
              <a:rPr lang="tr-TR" dirty="0"/>
              <a:t>://</a:t>
            </a:r>
            <a:r>
              <a:rPr lang="tr-TR" dirty="0" smtClean="0"/>
              <a:t>www.gencziraat.com/Gubreleme/Kompost-ve-Kompostlastirma-Nedir.html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62" y="2054160"/>
            <a:ext cx="5215902" cy="39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46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9705" y="365126"/>
            <a:ext cx="11137692" cy="998980"/>
          </a:xfrm>
        </p:spPr>
        <p:txBody>
          <a:bodyPr/>
          <a:lstStyle/>
          <a:p>
            <a:r>
              <a:rPr lang="tr-TR" dirty="0" smtClean="0"/>
              <a:t>Atık Materyallerden Malç </a:t>
            </a:r>
            <a:r>
              <a:rPr lang="tr-TR" dirty="0"/>
              <a:t>Ü</a:t>
            </a:r>
            <a:r>
              <a:rPr lang="tr-TR" dirty="0" smtClean="0"/>
              <a:t>retimi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9987" y="1825624"/>
            <a:ext cx="8304550" cy="4351338"/>
          </a:xfrm>
        </p:spPr>
        <p:txBody>
          <a:bodyPr/>
          <a:lstStyle/>
          <a:p>
            <a:r>
              <a:rPr lang="tr-TR" dirty="0" smtClean="0"/>
              <a:t>Malç nedir?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FF0000"/>
                </a:solidFill>
              </a:rPr>
              <a:t>Toprak </a:t>
            </a:r>
            <a:r>
              <a:rPr lang="tr-TR" dirty="0">
                <a:solidFill>
                  <a:srgbClr val="FF0000"/>
                </a:solidFill>
              </a:rPr>
              <a:t>yüzeyini örtmek amacıyla kullanılan doğal veya yapay malzemelere verilen addır</a:t>
            </a:r>
            <a:r>
              <a:rPr lang="tr-TR" dirty="0"/>
              <a:t>.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Malçlamada</a:t>
            </a:r>
            <a:r>
              <a:rPr lang="tr-TR" dirty="0" smtClean="0"/>
              <a:t> </a:t>
            </a:r>
            <a:r>
              <a:rPr lang="tr-TR" dirty="0"/>
              <a:t>inorganik malç materyali olarak farklı renk ve özelliklerdeki </a:t>
            </a:r>
            <a:r>
              <a:rPr lang="tr-TR" dirty="0" smtClean="0"/>
              <a:t>plastikler, </a:t>
            </a:r>
            <a:r>
              <a:rPr lang="tr-TR" dirty="0"/>
              <a:t>alüminyum kaplı plastik folyo, çakıl taşı ve ufalanmış kayalar kullanılmaktadır.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u="sng" dirty="0" smtClean="0"/>
              <a:t>Organik </a:t>
            </a:r>
            <a:r>
              <a:rPr lang="tr-TR" u="sng" dirty="0"/>
              <a:t>malç materyali olarak ise </a:t>
            </a:r>
            <a:r>
              <a:rPr lang="tr-TR" dirty="0" smtClean="0">
                <a:solidFill>
                  <a:srgbClr val="FF0000"/>
                </a:solidFill>
              </a:rPr>
              <a:t>bitki sapları, saman</a:t>
            </a:r>
            <a:r>
              <a:rPr lang="tr-TR" dirty="0">
                <a:solidFill>
                  <a:srgbClr val="FF0000"/>
                </a:solidFill>
              </a:rPr>
              <a:t>, ağaç </a:t>
            </a:r>
            <a:r>
              <a:rPr lang="tr-TR" dirty="0" smtClean="0">
                <a:solidFill>
                  <a:srgbClr val="FF0000"/>
                </a:solidFill>
              </a:rPr>
              <a:t>yaprakları </a:t>
            </a:r>
            <a:r>
              <a:rPr lang="tr-TR" dirty="0">
                <a:solidFill>
                  <a:srgbClr val="FF0000"/>
                </a:solidFill>
              </a:rPr>
              <a:t>ve </a:t>
            </a:r>
            <a:r>
              <a:rPr lang="tr-TR" dirty="0" smtClean="0">
                <a:solidFill>
                  <a:srgbClr val="FF0000"/>
                </a:solidFill>
              </a:rPr>
              <a:t>kabukları, budama </a:t>
            </a:r>
            <a:r>
              <a:rPr lang="tr-TR" dirty="0">
                <a:solidFill>
                  <a:srgbClr val="FF0000"/>
                </a:solidFill>
              </a:rPr>
              <a:t>artıkları </a:t>
            </a:r>
            <a:r>
              <a:rPr lang="tr-TR" dirty="0" smtClean="0">
                <a:solidFill>
                  <a:srgbClr val="FF0000"/>
                </a:solidFill>
              </a:rPr>
              <a:t>vb</a:t>
            </a:r>
            <a:r>
              <a:rPr lang="tr-TR" dirty="0" smtClean="0"/>
              <a:t>. birçok ürün artıklarından </a:t>
            </a:r>
            <a:r>
              <a:rPr lang="tr-TR" dirty="0"/>
              <a:t>yararlanılmaktadır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027" y="3841851"/>
            <a:ext cx="3584570" cy="268842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158" y="1158512"/>
            <a:ext cx="2814308" cy="22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2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019"/>
          </a:xfrm>
        </p:spPr>
        <p:txBody>
          <a:bodyPr/>
          <a:lstStyle/>
          <a:p>
            <a:r>
              <a:rPr lang="tr-TR" dirty="0" err="1" smtClean="0"/>
              <a:t>Malçlamada</a:t>
            </a:r>
            <a:r>
              <a:rPr lang="tr-TR" dirty="0" smtClean="0"/>
              <a:t> Kullanılan Materyaller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4813" y="939020"/>
            <a:ext cx="11068987" cy="5806554"/>
          </a:xfrm>
        </p:spPr>
        <p:txBody>
          <a:bodyPr>
            <a:normAutofit lnSpcReduction="10000"/>
          </a:bodyPr>
          <a:lstStyle/>
          <a:p>
            <a:pPr fontAlgn="base"/>
            <a:r>
              <a:rPr lang="tr-TR" dirty="0"/>
              <a:t>ağaç kabukları;</a:t>
            </a:r>
          </a:p>
          <a:p>
            <a:pPr fontAlgn="base"/>
            <a:r>
              <a:rPr lang="tr-TR" dirty="0"/>
              <a:t>odun talaşı;</a:t>
            </a:r>
          </a:p>
          <a:p>
            <a:pPr fontAlgn="base"/>
            <a:r>
              <a:rPr lang="tr-TR" dirty="0"/>
              <a:t>(özellikle iğne) yapraklar ve humus;</a:t>
            </a:r>
          </a:p>
          <a:p>
            <a:pPr fontAlgn="base"/>
            <a:r>
              <a:rPr lang="tr-TR" dirty="0"/>
              <a:t>budanmış ağaç artıkları</a:t>
            </a:r>
          </a:p>
          <a:p>
            <a:pPr fontAlgn="base"/>
            <a:r>
              <a:rPr lang="tr-TR" dirty="0"/>
              <a:t>Fındık kabukları</a:t>
            </a:r>
          </a:p>
          <a:p>
            <a:pPr fontAlgn="base"/>
            <a:r>
              <a:rPr lang="tr-TR" dirty="0"/>
              <a:t>kağıt artıkları</a:t>
            </a:r>
          </a:p>
          <a:p>
            <a:pPr fontAlgn="base"/>
            <a:r>
              <a:rPr lang="tr-TR" dirty="0"/>
              <a:t>Çam kozalakları</a:t>
            </a:r>
          </a:p>
          <a:p>
            <a:pPr fontAlgn="base"/>
            <a:r>
              <a:rPr lang="tr-TR" dirty="0"/>
              <a:t>PVC </a:t>
            </a:r>
            <a:r>
              <a:rPr lang="tr-TR" dirty="0" err="1"/>
              <a:t>plastif</a:t>
            </a:r>
            <a:r>
              <a:rPr lang="tr-TR" dirty="0"/>
              <a:t> malzeme artıkları;</a:t>
            </a:r>
          </a:p>
          <a:p>
            <a:pPr fontAlgn="base"/>
            <a:r>
              <a:rPr lang="tr-TR" dirty="0"/>
              <a:t>tahıl kabukları;</a:t>
            </a:r>
          </a:p>
          <a:p>
            <a:pPr fontAlgn="base"/>
            <a:r>
              <a:rPr lang="tr-TR" dirty="0" smtClean="0"/>
              <a:t> biçilmiş </a:t>
            </a:r>
            <a:r>
              <a:rPr lang="tr-TR" dirty="0"/>
              <a:t>çim;</a:t>
            </a:r>
          </a:p>
          <a:p>
            <a:pPr fontAlgn="base"/>
            <a:r>
              <a:rPr lang="tr-TR" dirty="0"/>
              <a:t>karton ve gazeteler.</a:t>
            </a:r>
          </a:p>
          <a:p>
            <a:pPr fontAlgn="base"/>
            <a:r>
              <a:rPr lang="tr-TR" dirty="0" smtClean="0"/>
              <a:t>plastik </a:t>
            </a:r>
            <a:r>
              <a:rPr lang="tr-TR" dirty="0"/>
              <a:t>malzeme (naylon);</a:t>
            </a:r>
          </a:p>
          <a:p>
            <a:endParaRPr lang="tr-TR" dirty="0"/>
          </a:p>
        </p:txBody>
      </p:sp>
      <p:pic>
        <p:nvPicPr>
          <p:cNvPr id="1026" name="Picture 2" descr="https://peyzax.com/wp-content/uploads/2020/05/peyzajda-malc-kullanimi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61" y="834088"/>
            <a:ext cx="3498226" cy="244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306" y="2592032"/>
            <a:ext cx="3498226" cy="23338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730" y="3998783"/>
            <a:ext cx="3269933" cy="250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9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908" y="164891"/>
            <a:ext cx="12052092" cy="2852322"/>
          </a:xfrm>
        </p:spPr>
        <p:txBody>
          <a:bodyPr/>
          <a:lstStyle/>
          <a:p>
            <a:r>
              <a:rPr lang="tr-TR" b="1" dirty="0"/>
              <a:t>Atık Yönetimi: </a:t>
            </a:r>
            <a:r>
              <a:rPr lang="tr-TR" dirty="0"/>
              <a:t>Atık yönetimi; atığın oluşumunun önlenmesi, kaynağında azaltılması, </a:t>
            </a:r>
            <a:r>
              <a:rPr lang="tr-TR" dirty="0" smtClean="0"/>
              <a:t>yeniden kullanılması</a:t>
            </a:r>
            <a:r>
              <a:rPr lang="tr-TR" dirty="0"/>
              <a:t>, özelliğine ve türüne göre ayrılması, biriktirilmesi, toplanması, geçici </a:t>
            </a:r>
            <a:r>
              <a:rPr lang="tr-TR" dirty="0" smtClean="0"/>
              <a:t>depolanması, taşınması</a:t>
            </a:r>
            <a:r>
              <a:rPr lang="tr-TR" dirty="0"/>
              <a:t>, ara depolanması, geri dönüşümü, enerji geri kazanımı dâhil geri kazanılması, </a:t>
            </a:r>
            <a:r>
              <a:rPr lang="tr-TR" dirty="0" err="1" smtClean="0"/>
              <a:t>bertarafı</a:t>
            </a:r>
            <a:r>
              <a:rPr lang="tr-TR" dirty="0" smtClean="0"/>
              <a:t>, bertaraf </a:t>
            </a:r>
            <a:r>
              <a:rPr lang="tr-TR" dirty="0"/>
              <a:t>işlemleri sonrası izlenmesi, kontrolü ve denetimi faaliyetlerini kapsar.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97" y="2658203"/>
            <a:ext cx="90201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Malçlamanın</a:t>
            </a:r>
            <a:r>
              <a:rPr lang="tr-TR" dirty="0" smtClean="0"/>
              <a:t> faydaları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Atıklardan elde edildiği için </a:t>
            </a:r>
            <a:r>
              <a:rPr lang="tr-TR" dirty="0" smtClean="0">
                <a:solidFill>
                  <a:srgbClr val="FF0000"/>
                </a:solidFill>
              </a:rPr>
              <a:t>atık </a:t>
            </a:r>
            <a:r>
              <a:rPr lang="tr-TR" dirty="0" err="1" smtClean="0">
                <a:solidFill>
                  <a:srgbClr val="FF0000"/>
                </a:solidFill>
              </a:rPr>
              <a:t>azaltım</a:t>
            </a:r>
            <a:r>
              <a:rPr lang="tr-TR" dirty="0" smtClean="0">
                <a:solidFill>
                  <a:srgbClr val="FF0000"/>
                </a:solidFill>
              </a:rPr>
              <a:t> rolü </a:t>
            </a:r>
            <a:r>
              <a:rPr lang="tr-TR" dirty="0" smtClean="0"/>
              <a:t>vardır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Toprak </a:t>
            </a:r>
            <a:r>
              <a:rPr lang="tr-TR" dirty="0">
                <a:solidFill>
                  <a:srgbClr val="FF0000"/>
                </a:solidFill>
              </a:rPr>
              <a:t>Sıcaklığının </a:t>
            </a:r>
            <a:r>
              <a:rPr lang="tr-TR" dirty="0" smtClean="0">
                <a:solidFill>
                  <a:srgbClr val="FF0000"/>
                </a:solidFill>
              </a:rPr>
              <a:t>Düzenlenmesi</a:t>
            </a:r>
            <a:r>
              <a:rPr lang="tr-TR" dirty="0" smtClean="0"/>
              <a:t>; naylon gibi inorganiklere göre toprağı serin tutar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Yabancı ot kontrolü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Kurak alanlarda bitkinin su ihtiyacını azaltır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Toprak yapısının korur</a:t>
            </a:r>
            <a:r>
              <a:rPr lang="tr-TR" dirty="0" smtClean="0"/>
              <a:t>: Toprak yüzeyindeki erozyonu engeller ve toprağın mineralinin uzaklaşmasını önler</a:t>
            </a:r>
          </a:p>
          <a:p>
            <a:r>
              <a:rPr lang="tr-TR" dirty="0" smtClean="0"/>
              <a:t>Organik olan malçlarda zamanla çürüme gerçekleşeceği için humuslu toprak yapısı elde edilir </a:t>
            </a:r>
          </a:p>
          <a:p>
            <a:r>
              <a:rPr lang="tr-TR" dirty="0" smtClean="0"/>
              <a:t>Peyzaj amaçlı tasarım materyali olarak kullanımı ve görselliği arttırması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574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Biyogaz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Biyogaz terimi temel olarak organik atıklardan kullanılabilir gaz üretilmesini ifade eder. Diğer bir ifade ile Oksijensiz ortamda mikrobiyolojik floranın etkisi altında organik maddenin karbondioksit ve metan gazına dönüştürülmesidir. </a:t>
            </a:r>
          </a:p>
        </p:txBody>
      </p:sp>
    </p:spTree>
    <p:extLst>
      <p:ext uri="{BB962C8B-B14F-4D97-AF65-F5344CB8AC3E}">
        <p14:creationId xmlns:p14="http://schemas.microsoft.com/office/powerpoint/2010/main" val="3969385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Piroliz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87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37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Elektrik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4851" y="764498"/>
            <a:ext cx="7180289" cy="5936105"/>
          </a:xfrm>
        </p:spPr>
        <p:txBody>
          <a:bodyPr/>
          <a:lstStyle/>
          <a:p>
            <a:r>
              <a:rPr lang="tr-TR" dirty="0" smtClean="0"/>
              <a:t>Katı atıkların yanması sonucu oluşan ısıl değer elektrik enerjisine dönüştürülebilir. Bir kazandaki su ısıtıldığında açığa çıkan buhar eskiden olduğu gibi bugünde trenlerin çalıştırılmasında kullanılmaktadır.</a:t>
            </a:r>
          </a:p>
          <a:p>
            <a:r>
              <a:rPr lang="tr-TR" dirty="0" smtClean="0"/>
              <a:t>İsviçreli bilim adamı </a:t>
            </a:r>
            <a:r>
              <a:rPr lang="tr-TR" dirty="0" err="1" smtClean="0"/>
              <a:t>Von</a:t>
            </a:r>
            <a:r>
              <a:rPr lang="tr-TR" dirty="0" smtClean="0"/>
              <a:t> </a:t>
            </a:r>
            <a:r>
              <a:rPr lang="tr-TR" dirty="0" err="1" smtClean="0"/>
              <a:t>Roll</a:t>
            </a:r>
            <a:r>
              <a:rPr lang="tr-TR" dirty="0" smtClean="0"/>
              <a:t> 1837 yılında atıkları yakarak elde ettiği buharla buhar türbinlerini çalıştırarak elektrik enerjisi elde etmiştir. Bu mantıkla bugün dünya genelinde 2100 adet yakmaya dayalı elektrik üretimi yapan tesis bulunmaktadır.</a:t>
            </a:r>
          </a:p>
        </p:txBody>
      </p:sp>
      <p:sp>
        <p:nvSpPr>
          <p:cNvPr id="4" name="AutoShape 2" descr="TÜRKİYE’NİN İLK KATI ATIKTAN ENERJİ ÜRETEN TESİSİ AÇIL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10" y="899409"/>
            <a:ext cx="4780021" cy="2833141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994440" y="3875045"/>
            <a:ext cx="5215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Kemerburgaz Işıklar mahallesinde atıktan elektrik üreten tesis (</a:t>
            </a:r>
            <a:r>
              <a:rPr lang="tr-TR" dirty="0" err="1" smtClean="0"/>
              <a:t>İBB’ye</a:t>
            </a:r>
            <a:r>
              <a:rPr lang="tr-TR" dirty="0" smtClean="0"/>
              <a:t> ait): 1 </a:t>
            </a:r>
            <a:r>
              <a:rPr lang="tr-TR" dirty="0"/>
              <a:t>milyon 400 bin kişinin elektrik ihtiyacını karşılayacak olan bu tesis ile aynı zamanda İstanbul’da oluşan evsel atıkların yüzde </a:t>
            </a:r>
            <a:r>
              <a:rPr lang="tr-TR" dirty="0" smtClean="0"/>
              <a:t>15’i bertaraf edilebiliyor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4557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8613" y="266648"/>
            <a:ext cx="10515600" cy="4351338"/>
          </a:xfrm>
        </p:spPr>
        <p:txBody>
          <a:bodyPr/>
          <a:lstStyle/>
          <a:p>
            <a:r>
              <a:rPr lang="tr-TR" dirty="0" smtClean="0"/>
              <a:t>Evsel atıklardan elektrik üretim tesisi (</a:t>
            </a:r>
            <a:r>
              <a:rPr lang="tr-TR" dirty="0" err="1" smtClean="0"/>
              <a:t>Envio</a:t>
            </a:r>
            <a:r>
              <a:rPr lang="tr-TR" dirty="0" smtClean="0"/>
              <a:t>) </a:t>
            </a:r>
            <a:r>
              <a:rPr lang="tr-TR" smtClean="0"/>
              <a:t>(Yığılca, DÜZCE)</a:t>
            </a:r>
            <a:endParaRPr lang="tr-TR" dirty="0"/>
          </a:p>
        </p:txBody>
      </p:sp>
      <p:pic>
        <p:nvPicPr>
          <p:cNvPr id="1026" name="Picture 2" descr="https://static.daktilo.com/sites/1133/uploads/2022/04/21/p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9" y="1089607"/>
            <a:ext cx="7709923" cy="4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9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Yakma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14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9784" y="365124"/>
            <a:ext cx="7075357" cy="6492875"/>
          </a:xfrm>
        </p:spPr>
        <p:txBody>
          <a:bodyPr>
            <a:normAutofit fontScale="85000" lnSpcReduction="1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Önleme: </a:t>
            </a:r>
            <a:r>
              <a:rPr lang="tr-TR" dirty="0" smtClean="0"/>
              <a:t>Öncelik </a:t>
            </a:r>
            <a:r>
              <a:rPr lang="tr-TR" dirty="0"/>
              <a:t>sırasında ilk sırada yer alan önlemede amaç, atık miktarının ve dolayısıyla oluşacak tehlikenin azaltılmasıdır. Atıkları önleyerek doğal kaynakların gereksiz tüketimi minimize </a:t>
            </a:r>
            <a:r>
              <a:rPr lang="tr-TR" dirty="0" smtClean="0"/>
              <a:t>edilmektedir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FF0000"/>
                </a:solidFill>
              </a:rPr>
              <a:t>Doğal kaynakları olabildiğince </a:t>
            </a:r>
            <a:r>
              <a:rPr lang="tr-TR" u="sng" dirty="0">
                <a:solidFill>
                  <a:srgbClr val="FF0000"/>
                </a:solidFill>
              </a:rPr>
              <a:t>az kullanmak</a:t>
            </a:r>
            <a:r>
              <a:rPr lang="tr-TR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olarak değerlendirilen ürünleri tekrar kullanmak,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FF0000"/>
                </a:solidFill>
              </a:rPr>
              <a:t>Ürünlerin </a:t>
            </a:r>
            <a:r>
              <a:rPr lang="tr-TR" u="sng" dirty="0">
                <a:solidFill>
                  <a:srgbClr val="FF0000"/>
                </a:solidFill>
              </a:rPr>
              <a:t>kullanım sürelerini </a:t>
            </a:r>
            <a:r>
              <a:rPr lang="tr-TR" u="sng" dirty="0" smtClean="0">
                <a:solidFill>
                  <a:srgbClr val="FF0000"/>
                </a:solidFill>
              </a:rPr>
              <a:t>uzatmak (Cep telefonu ekran koruyucu örneği)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b="1" dirty="0" smtClean="0">
                <a:solidFill>
                  <a:srgbClr val="FF0000"/>
                </a:solidFill>
              </a:rPr>
              <a:t>Azaltma: </a:t>
            </a:r>
            <a:r>
              <a:rPr lang="tr-TR" dirty="0" smtClean="0"/>
              <a:t>Azaltma yöntemi ancak </a:t>
            </a:r>
            <a:r>
              <a:rPr lang="tr-TR" dirty="0"/>
              <a:t>atık oluşumunun önlenmesinin mümkün olmadığı durumlarda tercih </a:t>
            </a:r>
            <a:r>
              <a:rPr lang="tr-TR" dirty="0" smtClean="0"/>
              <a:t>edilmelidir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u="sng" dirty="0"/>
              <a:t>Atık üreten endüstrilerde daha temiz teknolojiler geliştirmek </a:t>
            </a:r>
            <a:r>
              <a:rPr lang="tr-TR" dirty="0"/>
              <a:t>ve bu temiz teknolojileri kullanarak üretilen atık miktarını minimize etmek,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u="sng" dirty="0">
                <a:solidFill>
                  <a:srgbClr val="FF0000"/>
                </a:solidFill>
              </a:rPr>
              <a:t>Endüstrilerin ambalaj kullanımını en aza indirmek</a:t>
            </a:r>
            <a:r>
              <a:rPr lang="tr-TR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u="sng" dirty="0"/>
              <a:t>Ambalaj miktarını azaltmak amacı ile</a:t>
            </a:r>
            <a:r>
              <a:rPr lang="tr-TR" dirty="0"/>
              <a:t> satın alınan malzemelerin </a:t>
            </a:r>
            <a:r>
              <a:rPr lang="tr-TR" u="sng" dirty="0">
                <a:solidFill>
                  <a:srgbClr val="FF0000"/>
                </a:solidFill>
              </a:rPr>
              <a:t>büyük hacimlerde alınmasını sağlamak</a:t>
            </a:r>
            <a:r>
              <a:rPr lang="tr-T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230" y="509664"/>
            <a:ext cx="4668912" cy="244339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764392" y="2953060"/>
            <a:ext cx="184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u="sng" dirty="0" smtClean="0">
                <a:solidFill>
                  <a:srgbClr val="FF0000"/>
                </a:solidFill>
              </a:rPr>
              <a:t>Ekran koruyucu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15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4871" y="359764"/>
            <a:ext cx="5996067" cy="6071016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Yeniden Kullanma</a:t>
            </a:r>
            <a:r>
              <a:rPr lang="tr-TR" b="1" dirty="0" smtClean="0"/>
              <a:t>: </a:t>
            </a:r>
            <a:r>
              <a:rPr lang="tr-TR" dirty="0" smtClean="0"/>
              <a:t>üretilen </a:t>
            </a:r>
            <a:r>
              <a:rPr lang="tr-TR" dirty="0"/>
              <a:t>atıkların mümkün olduğunca tekrar kullanılmasını kapsamaktadır. Atıkları yeniden kullanma yolları şunlardır: 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Başta </a:t>
            </a:r>
            <a:r>
              <a:rPr lang="tr-TR" u="sng" dirty="0">
                <a:solidFill>
                  <a:srgbClr val="FF0000"/>
                </a:solidFill>
              </a:rPr>
              <a:t>cam şişeler </a:t>
            </a:r>
            <a:r>
              <a:rPr lang="tr-TR" dirty="0"/>
              <a:t>olmak üzere, kullanılan materyalleri temizleyerek tekrar kullanmak,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Satın alınan </a:t>
            </a:r>
            <a:r>
              <a:rPr lang="tr-TR" u="sng" dirty="0"/>
              <a:t>maddelerin plastik kaplarını ihtiyaca yönelik </a:t>
            </a:r>
            <a:r>
              <a:rPr lang="tr-TR" dirty="0"/>
              <a:t>olarak (saksı yapımı vs.) kullanmak</a:t>
            </a:r>
            <a:r>
              <a:rPr lang="tr-TR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Kullanılmış mobilyaların onarılması, tekrar </a:t>
            </a:r>
            <a:r>
              <a:rPr lang="tr-TR" dirty="0" smtClean="0"/>
              <a:t>kullanılması, </a:t>
            </a:r>
            <a:r>
              <a:rPr lang="tr-TR" dirty="0"/>
              <a:t>kullanılmış giysilerin bağışı ya da satışı, doldurulabilen </a:t>
            </a:r>
            <a:r>
              <a:rPr lang="tr-TR" dirty="0" smtClean="0"/>
              <a:t>kalemler, kullanılmayan </a:t>
            </a:r>
            <a:r>
              <a:rPr lang="tr-TR" dirty="0"/>
              <a:t>kavanozdan kumbara yapmak, araba lastiğini rengarenk boyayıp saksı haline </a:t>
            </a:r>
            <a:r>
              <a:rPr lang="tr-TR" dirty="0" smtClean="0"/>
              <a:t>getirmek yeniden kullanıma örnektir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616" y="4948083"/>
            <a:ext cx="3857469" cy="16719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2" y="2777050"/>
            <a:ext cx="3282619" cy="18608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652" y="359765"/>
            <a:ext cx="2107086" cy="210708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311" y="78248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31735"/>
            <a:ext cx="8124669" cy="6538887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Geri Dönüşüm</a:t>
            </a:r>
            <a:r>
              <a:rPr lang="tr-TR" b="1" dirty="0"/>
              <a:t>: </a:t>
            </a:r>
            <a:r>
              <a:rPr lang="tr-TR" dirty="0"/>
              <a:t>Geri dönüşümü mümkün olan atıkların kaynağında ayrı toplanarak </a:t>
            </a:r>
            <a:r>
              <a:rPr lang="tr-TR" u="sng" dirty="0"/>
              <a:t>tekrar hammadde haline getirilmesidir</a:t>
            </a:r>
            <a:r>
              <a:rPr lang="tr-TR" dirty="0"/>
              <a:t>. Bu şekilde kullanılmış maddelerden hammadde üretilmekte ve yeniden ürün üretimi gerçekleşmektedir. Geri dönüştürülen ürünler sayesinde </a:t>
            </a:r>
            <a:r>
              <a:rPr lang="tr-TR" dirty="0">
                <a:solidFill>
                  <a:srgbClr val="FF0000"/>
                </a:solidFill>
              </a:rPr>
              <a:t>sera gazı </a:t>
            </a:r>
            <a:r>
              <a:rPr lang="tr-TR" dirty="0"/>
              <a:t>ve </a:t>
            </a:r>
            <a:r>
              <a:rPr lang="tr-TR" dirty="0" err="1"/>
              <a:t>atıksu</a:t>
            </a:r>
            <a:r>
              <a:rPr lang="tr-TR" dirty="0"/>
              <a:t> oluşumu azaltılmakta, </a:t>
            </a:r>
            <a:r>
              <a:rPr lang="tr-TR" dirty="0">
                <a:solidFill>
                  <a:srgbClr val="FF0000"/>
                </a:solidFill>
              </a:rPr>
              <a:t>enerji tasarrufu sağlanmakta</a:t>
            </a:r>
            <a:r>
              <a:rPr lang="tr-TR" dirty="0"/>
              <a:t>, </a:t>
            </a:r>
            <a:r>
              <a:rPr lang="tr-TR" dirty="0">
                <a:solidFill>
                  <a:srgbClr val="FF0000"/>
                </a:solidFill>
              </a:rPr>
              <a:t>istihdam yaratılmakta</a:t>
            </a:r>
            <a:r>
              <a:rPr lang="tr-TR" u="sng" dirty="0"/>
              <a:t>, temiz teknolojiler geliştirilmektedir</a:t>
            </a:r>
            <a:r>
              <a:rPr lang="tr-TR" dirty="0"/>
              <a:t>. </a:t>
            </a:r>
            <a:r>
              <a:rPr lang="tr-TR" dirty="0">
                <a:solidFill>
                  <a:srgbClr val="FF0000"/>
                </a:solidFill>
              </a:rPr>
              <a:t>Bunlara bağlı olarak ise atık depolama ve yakma tesislerine olan ihtiyaç azalmaktadır</a:t>
            </a:r>
            <a:r>
              <a:rPr lang="tr-TR" dirty="0"/>
              <a:t>. Geri dönüşüm yolları şunlardır: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Evde üretilen yemek, </a:t>
            </a:r>
            <a:r>
              <a:rPr lang="tr-TR" u="sng" dirty="0"/>
              <a:t>bahçe atıkları </a:t>
            </a:r>
            <a:r>
              <a:rPr lang="tr-TR" dirty="0"/>
              <a:t>ve </a:t>
            </a:r>
            <a:r>
              <a:rPr lang="tr-TR" u="sng" dirty="0"/>
              <a:t>diğer organik atıklardan</a:t>
            </a:r>
            <a:r>
              <a:rPr lang="tr-TR" b="1" i="1" dirty="0">
                <a:solidFill>
                  <a:srgbClr val="FF0000"/>
                </a:solidFill>
              </a:rPr>
              <a:t> </a:t>
            </a:r>
            <a:r>
              <a:rPr lang="tr-TR" b="1" i="1" dirty="0" err="1">
                <a:solidFill>
                  <a:srgbClr val="FF0000"/>
                </a:solidFill>
              </a:rPr>
              <a:t>kompost</a:t>
            </a:r>
            <a:r>
              <a:rPr lang="tr-TR" b="1" i="1" dirty="0">
                <a:solidFill>
                  <a:srgbClr val="FF0000"/>
                </a:solidFill>
              </a:rPr>
              <a:t> </a:t>
            </a:r>
            <a:r>
              <a:rPr lang="tr-TR" dirty="0"/>
              <a:t>üretmek</a:t>
            </a:r>
            <a:r>
              <a:rPr lang="tr-TR" dirty="0" smtClean="0"/>
              <a:t>,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>
                <a:solidFill>
                  <a:srgbClr val="FF0000"/>
                </a:solidFill>
              </a:rPr>
              <a:t>Cam, plastik, pil, metal, kâğıt, organik atıkların ayrı çöp kutularında toplanmasını sağlamak.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282" y="705786"/>
            <a:ext cx="3112155" cy="172262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025" y="2795277"/>
            <a:ext cx="3081412" cy="17317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982" y="4893902"/>
            <a:ext cx="3328753" cy="16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149900"/>
            <a:ext cx="6805534" cy="639330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Enerji geri kazanımı; </a:t>
            </a:r>
            <a:r>
              <a:rPr lang="tr-TR" dirty="0"/>
              <a:t>geri dönüştürülmesi mümkün olmayan atıklardan anaerobik (oksijensiz) </a:t>
            </a:r>
            <a:r>
              <a:rPr lang="tr-TR" b="1" u="sng" dirty="0"/>
              <a:t>çürütme, yakma</a:t>
            </a:r>
            <a:r>
              <a:rPr lang="tr-TR" b="1" dirty="0">
                <a:solidFill>
                  <a:srgbClr val="FF0000"/>
                </a:solidFill>
              </a:rPr>
              <a:t>, </a:t>
            </a:r>
            <a:r>
              <a:rPr lang="tr-TR" b="1" dirty="0" err="1">
                <a:solidFill>
                  <a:srgbClr val="FF0000"/>
                </a:solidFill>
              </a:rPr>
              <a:t>piroliz</a:t>
            </a:r>
            <a:r>
              <a:rPr lang="tr-TR" dirty="0"/>
              <a:t>, </a:t>
            </a:r>
            <a:r>
              <a:rPr lang="tr-TR" b="1" dirty="0" err="1"/>
              <a:t>gazlaştırma</a:t>
            </a:r>
            <a:r>
              <a:rPr lang="tr-TR" b="1" dirty="0"/>
              <a:t> ve düzenli depolama sahası yöntemleri ile gaz elde edilmesidir</a:t>
            </a:r>
            <a:r>
              <a:rPr lang="tr-TR" dirty="0"/>
              <a:t>. Elde edilen </a:t>
            </a:r>
            <a:r>
              <a:rPr lang="tr-TR" dirty="0">
                <a:solidFill>
                  <a:srgbClr val="FF0000"/>
                </a:solidFill>
              </a:rPr>
              <a:t>gaz </a:t>
            </a:r>
            <a:r>
              <a:rPr lang="tr-TR" u="sng" dirty="0">
                <a:solidFill>
                  <a:srgbClr val="FF0000"/>
                </a:solidFill>
              </a:rPr>
              <a:t>yakıt </a:t>
            </a:r>
            <a:r>
              <a:rPr lang="tr-TR" u="sng" dirty="0"/>
              <a:t>olarak kullanılabilmekte </a:t>
            </a:r>
            <a:r>
              <a:rPr lang="tr-TR" dirty="0"/>
              <a:t>ya da çeşitli işlemler sonucunda </a:t>
            </a:r>
            <a:r>
              <a:rPr lang="tr-TR" dirty="0">
                <a:solidFill>
                  <a:srgbClr val="FF0000"/>
                </a:solidFill>
              </a:rPr>
              <a:t>elektrik ve ısı </a:t>
            </a:r>
            <a:r>
              <a:rPr lang="tr-TR" dirty="0"/>
              <a:t>elde edilebilmektedir. </a:t>
            </a: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639" y="149900"/>
            <a:ext cx="5694361" cy="38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1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8613" y="266648"/>
            <a:ext cx="10515600" cy="4351338"/>
          </a:xfrm>
        </p:spPr>
        <p:txBody>
          <a:bodyPr/>
          <a:lstStyle/>
          <a:p>
            <a:r>
              <a:rPr lang="tr-TR" dirty="0" smtClean="0"/>
              <a:t>Evsel atıklardan elektrik üretim tesisi (</a:t>
            </a:r>
            <a:r>
              <a:rPr lang="tr-TR" dirty="0" err="1" smtClean="0"/>
              <a:t>Envio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1026" name="Picture 2" descr="https://static.daktilo.com/sites/1133/uploads/2022/04/21/p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9" y="1089607"/>
            <a:ext cx="7709923" cy="4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7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Bertaraf işlemi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Bertaraf </a:t>
            </a:r>
            <a:r>
              <a:rPr lang="tr-TR" dirty="0"/>
              <a:t>işlemi, atıkların ayıklanarak tekrar kullanım, geri dönüşüm ve geri kazanım gibi </a:t>
            </a:r>
            <a:r>
              <a:rPr lang="tr-TR" dirty="0" smtClean="0"/>
              <a:t>işlemlerden sonra</a:t>
            </a:r>
            <a:r>
              <a:rPr lang="tr-TR" dirty="0"/>
              <a:t>, çevre ve insan sağlığı açısından zararsız hale getirilmesi ve ekonomiye katkı </a:t>
            </a:r>
            <a:r>
              <a:rPr lang="tr-TR" dirty="0" smtClean="0"/>
              <a:t>sağlanması amacıyla </a:t>
            </a:r>
            <a:r>
              <a:rPr lang="tr-TR" dirty="0" err="1">
                <a:solidFill>
                  <a:srgbClr val="FF0000"/>
                </a:solidFill>
              </a:rPr>
              <a:t>kompostlaştırma</a:t>
            </a:r>
            <a:r>
              <a:rPr lang="tr-TR" dirty="0">
                <a:solidFill>
                  <a:srgbClr val="FF0000"/>
                </a:solidFill>
              </a:rPr>
              <a:t>, enerji kazanmak üzere yakma ve/veya düzenli depolama işlemlerinin </a:t>
            </a:r>
            <a:r>
              <a:rPr lang="tr-TR" dirty="0" smtClean="0">
                <a:solidFill>
                  <a:srgbClr val="FF0000"/>
                </a:solidFill>
              </a:rPr>
              <a:t>tümü </a:t>
            </a:r>
            <a:r>
              <a:rPr lang="tr-TR" dirty="0" smtClean="0"/>
              <a:t>olarak </a:t>
            </a:r>
            <a:r>
              <a:rPr lang="tr-TR" dirty="0"/>
              <a:t>tanımlanmaktadır.</a:t>
            </a:r>
          </a:p>
        </p:txBody>
      </p:sp>
    </p:spTree>
    <p:extLst>
      <p:ext uri="{BB962C8B-B14F-4D97-AF65-F5344CB8AC3E}">
        <p14:creationId xmlns:p14="http://schemas.microsoft.com/office/powerpoint/2010/main" val="245517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2070</Words>
  <Application>Microsoft Office PowerPoint</Application>
  <PresentationFormat>Geniş ekran</PresentationFormat>
  <Paragraphs>140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Teması</vt:lpstr>
      <vt:lpstr>Katı Atık Yönetimi</vt:lpstr>
      <vt:lpstr>Atık ile ilgili Kavramlar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Bertaraf işlemi </vt:lpstr>
      <vt:lpstr>PowerPoint Sunusu</vt:lpstr>
      <vt:lpstr>PowerPoint Sunusu</vt:lpstr>
      <vt:lpstr>Yapıları Açısından Atıklar</vt:lpstr>
      <vt:lpstr>PowerPoint Sunusu</vt:lpstr>
      <vt:lpstr>Çevre Sorunları</vt:lpstr>
      <vt:lpstr>Çevre sorunlarının nedenleri</vt:lpstr>
      <vt:lpstr>PowerPoint Sunusu</vt:lpstr>
      <vt:lpstr>PowerPoint Sunusu</vt:lpstr>
      <vt:lpstr>PowerPoint Sunusu</vt:lpstr>
      <vt:lpstr>PowerPoint Sunusu</vt:lpstr>
      <vt:lpstr>PowerPoint Sunusu</vt:lpstr>
      <vt:lpstr>KOMPOSTLAŞTIRMA</vt:lpstr>
      <vt:lpstr>Kompost Yapılabilecek Atıklar:</vt:lpstr>
      <vt:lpstr>Kullanılacak Materyallerin Özellikleri </vt:lpstr>
      <vt:lpstr>Bitkisel Atıklarla Kompost Yapımı</vt:lpstr>
      <vt:lpstr>Kompost Yapım aşamaları</vt:lpstr>
      <vt:lpstr>Kompostlaştırmanın çevre sağlığı açısından önemi</vt:lpstr>
      <vt:lpstr>Kompost Ürününün Tarımsal Yararları </vt:lpstr>
      <vt:lpstr>Atık Materyallerden Malç Üretimi</vt:lpstr>
      <vt:lpstr>Malçlamada Kullanılan Materyaller</vt:lpstr>
      <vt:lpstr>Malçlamanın faydaları</vt:lpstr>
      <vt:lpstr>Biyogaz</vt:lpstr>
      <vt:lpstr>Piroliz</vt:lpstr>
      <vt:lpstr>Elektrik</vt:lpstr>
      <vt:lpstr>PowerPoint Sunusu</vt:lpstr>
      <vt:lpstr>Yakma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Katı Atık Yönetimi</dc:title>
  <dc:creator>User</dc:creator>
  <cp:lastModifiedBy>Windows Kullanıcısı</cp:lastModifiedBy>
  <cp:revision>75</cp:revision>
  <dcterms:created xsi:type="dcterms:W3CDTF">2024-01-27T18:18:40Z</dcterms:created>
  <dcterms:modified xsi:type="dcterms:W3CDTF">2024-11-05T10:12:08Z</dcterms:modified>
</cp:coreProperties>
</file>