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64" r:id="rId3"/>
    <p:sldId id="256" r:id="rId4"/>
    <p:sldId id="257" r:id="rId5"/>
    <p:sldId id="258" r:id="rId6"/>
    <p:sldId id="259" r:id="rId7"/>
    <p:sldId id="260" r:id="rId8"/>
    <p:sldId id="261" r:id="rId9"/>
    <p:sldId id="262"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42" autoAdjust="0"/>
    <p:restoredTop sz="94660"/>
  </p:normalViewPr>
  <p:slideViewPr>
    <p:cSldViewPr>
      <p:cViewPr varScale="1">
        <p:scale>
          <a:sx n="84" d="100"/>
          <a:sy n="84" d="100"/>
        </p:scale>
        <p:origin x="151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10.02.2024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10.02.2024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10.02.2024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10.02.2024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10.02.2024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10.02.2024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10.02.2024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10.02.2024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10.02.2024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10.02.2024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10.02.2024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10.02.2024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3">
            <a:extLst>
              <a:ext uri="{FF2B5EF4-FFF2-40B4-BE49-F238E27FC236}">
                <a16:creationId xmlns:a16="http://schemas.microsoft.com/office/drawing/2014/main" id="{98D2A1E9-F76D-4C63-BC2C-4E53F96B1A4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8" y="762000"/>
            <a:ext cx="309562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1 Başlık">
            <a:extLst>
              <a:ext uri="{FF2B5EF4-FFF2-40B4-BE49-F238E27FC236}">
                <a16:creationId xmlns:a16="http://schemas.microsoft.com/office/drawing/2014/main" id="{70C557DB-EFF1-4C50-BCE1-3E47000DDAA0}"/>
              </a:ext>
            </a:extLst>
          </p:cNvPr>
          <p:cNvSpPr txBox="1">
            <a:spLocks noChangeArrowheads="1"/>
          </p:cNvSpPr>
          <p:nvPr/>
        </p:nvSpPr>
        <p:spPr>
          <a:xfrm>
            <a:off x="457200" y="1988840"/>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tr-TR" altLang="tr-TR" b="1" dirty="0">
                <a:solidFill>
                  <a:srgbClr val="0070C0"/>
                </a:solidFill>
              </a:rPr>
              <a:t>İŞLETME FAKÜLTESİ </a:t>
            </a:r>
            <a:br>
              <a:rPr lang="tr-TR" altLang="tr-TR" b="1" dirty="0">
                <a:solidFill>
                  <a:srgbClr val="0070C0"/>
                </a:solidFill>
              </a:rPr>
            </a:br>
            <a:br>
              <a:rPr lang="tr-TR" altLang="tr-TR" b="1" dirty="0">
                <a:solidFill>
                  <a:srgbClr val="0070C0"/>
                </a:solidFill>
              </a:rPr>
            </a:br>
            <a:br>
              <a:rPr lang="tr-TR" altLang="tr-TR" b="1" dirty="0">
                <a:solidFill>
                  <a:srgbClr val="0070C0"/>
                </a:solidFill>
              </a:rPr>
            </a:br>
            <a:r>
              <a:rPr lang="tr-TR" altLang="tr-TR" b="1" dirty="0">
                <a:solidFill>
                  <a:srgbClr val="C00000"/>
                </a:solidFill>
              </a:rPr>
              <a:t>Bölüm 1</a:t>
            </a:r>
            <a:br>
              <a:rPr lang="tr-TR" altLang="tr-TR" b="1" dirty="0">
                <a:solidFill>
                  <a:srgbClr val="002060"/>
                </a:solidFill>
              </a:rPr>
            </a:br>
            <a:r>
              <a:rPr lang="tr-TR" sz="4400" b="1" dirty="0">
                <a:solidFill>
                  <a:srgbClr val="FF0000"/>
                </a:solidFill>
              </a:rPr>
              <a:t>ÜRETİM YÖNETİMİNİN TEMEL KAVRAMLARI </a:t>
            </a:r>
          </a:p>
          <a:p>
            <a:pPr>
              <a:defRPr/>
            </a:pPr>
            <a:endParaRPr lang="tr-TR" alt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67544" y="1196752"/>
            <a:ext cx="7920880" cy="4764381"/>
          </a:xfrm>
          <a:prstGeom prst="rect">
            <a:avLst/>
          </a:prstGeom>
        </p:spPr>
        <p:txBody>
          <a:bodyPr wrap="square">
            <a:spAutoFit/>
          </a:bodyPr>
          <a:lstStyle/>
          <a:p>
            <a:pPr algn="ctr"/>
            <a:r>
              <a:rPr lang="tr-TR" altLang="en-US" sz="2800" b="1" dirty="0"/>
              <a:t>Üretim Yönetiminin Fonksiyonları</a:t>
            </a:r>
          </a:p>
          <a:p>
            <a:endParaRPr lang="tr-TR" sz="2800" b="1" dirty="0"/>
          </a:p>
          <a:p>
            <a:pPr marL="742950" lvl="1" indent="-285750">
              <a:spcBef>
                <a:spcPct val="20000"/>
              </a:spcBef>
              <a:buFont typeface="Wingdings" pitchFamily="2" charset="2"/>
              <a:buChar char="Ø"/>
              <a:defRPr/>
            </a:pPr>
            <a:r>
              <a:rPr lang="tr-TR" sz="2800" dirty="0">
                <a:latin typeface="Times New Roman" pitchFamily="18" charset="0"/>
              </a:rPr>
              <a:t>Yönetim, üretim amacı ile bir araya getirilen faktörlerin yönetilmesi</a:t>
            </a:r>
          </a:p>
          <a:p>
            <a:pPr marL="742950" lvl="1" indent="-285750">
              <a:spcBef>
                <a:spcPct val="20000"/>
              </a:spcBef>
              <a:buFont typeface="Wingdings" pitchFamily="2" charset="2"/>
              <a:buChar char="Ø"/>
              <a:defRPr/>
            </a:pPr>
            <a:r>
              <a:rPr lang="tr-TR" sz="2800" dirty="0">
                <a:latin typeface="Times New Roman" pitchFamily="18" charset="0"/>
              </a:rPr>
              <a:t> </a:t>
            </a:r>
            <a:r>
              <a:rPr lang="tr-TR" sz="2800" b="1" dirty="0">
                <a:latin typeface="Times New Roman" pitchFamily="18" charset="0"/>
              </a:rPr>
              <a:t>planlanması</a:t>
            </a:r>
          </a:p>
          <a:p>
            <a:pPr marL="742950" lvl="1" indent="-285750">
              <a:spcBef>
                <a:spcPct val="20000"/>
              </a:spcBef>
              <a:buFont typeface="Wingdings" pitchFamily="2" charset="2"/>
              <a:buChar char="Ø"/>
              <a:defRPr/>
            </a:pPr>
            <a:r>
              <a:rPr lang="tr-TR" sz="2800" b="1" dirty="0">
                <a:latin typeface="Times New Roman" pitchFamily="18" charset="0"/>
              </a:rPr>
              <a:t> örgütlenmesi</a:t>
            </a:r>
          </a:p>
          <a:p>
            <a:pPr marL="742950" lvl="1" indent="-285750">
              <a:spcBef>
                <a:spcPct val="20000"/>
              </a:spcBef>
              <a:buFont typeface="Wingdings" pitchFamily="2" charset="2"/>
              <a:buChar char="Ø"/>
              <a:defRPr/>
            </a:pPr>
            <a:r>
              <a:rPr lang="tr-TR" sz="2800" dirty="0">
                <a:latin typeface="Times New Roman" pitchFamily="18" charset="0"/>
              </a:rPr>
              <a:t> </a:t>
            </a:r>
            <a:r>
              <a:rPr lang="tr-TR" sz="2800" b="1" dirty="0">
                <a:latin typeface="Times New Roman" pitchFamily="18" charset="0"/>
              </a:rPr>
              <a:t>koordinasyonu</a:t>
            </a:r>
          </a:p>
          <a:p>
            <a:pPr marL="742950" lvl="1" indent="-285750">
              <a:spcBef>
                <a:spcPct val="20000"/>
              </a:spcBef>
              <a:buFont typeface="Wingdings" pitchFamily="2" charset="2"/>
              <a:buChar char="Ø"/>
              <a:defRPr/>
            </a:pPr>
            <a:r>
              <a:rPr lang="tr-TR" sz="2800" dirty="0">
                <a:latin typeface="Times New Roman" pitchFamily="18" charset="0"/>
              </a:rPr>
              <a:t> </a:t>
            </a:r>
            <a:r>
              <a:rPr lang="tr-TR" sz="2800" b="1" dirty="0">
                <a:latin typeface="Times New Roman" pitchFamily="18" charset="0"/>
              </a:rPr>
              <a:t>kontrolü</a:t>
            </a:r>
            <a:r>
              <a:rPr lang="tr-TR" sz="2800" dirty="0">
                <a:latin typeface="Times New Roman" pitchFamily="18" charset="0"/>
              </a:rPr>
              <a:t> </a:t>
            </a:r>
          </a:p>
          <a:p>
            <a:pPr marL="742950" lvl="1" indent="-285750">
              <a:spcBef>
                <a:spcPct val="20000"/>
              </a:spcBef>
              <a:defRPr/>
            </a:pPr>
            <a:r>
              <a:rPr lang="tr-TR" sz="2800" dirty="0">
                <a:latin typeface="Times New Roman" pitchFamily="18" charset="0"/>
              </a:rPr>
              <a:t>fonksiyonudur.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0"/>
            <a:ext cx="8964488" cy="6816289"/>
          </a:xfrm>
          <a:prstGeom prst="rect">
            <a:avLst/>
          </a:prstGeom>
        </p:spPr>
        <p:txBody>
          <a:bodyPr wrap="square">
            <a:spAutoFit/>
          </a:bodyPr>
          <a:lstStyle/>
          <a:p>
            <a:pPr marL="285750" indent="-285750" algn="ctr"/>
            <a:r>
              <a:rPr lang="tr-TR" altLang="en-US" sz="2800" b="1" dirty="0"/>
              <a:t>Planlama</a:t>
            </a:r>
          </a:p>
          <a:p>
            <a:pPr marL="285750" indent="-285750" algn="just"/>
            <a:endParaRPr lang="tr-TR" altLang="en-US" sz="2800" b="1" dirty="0"/>
          </a:p>
          <a:p>
            <a:pPr marL="285750" indent="-285750" algn="just">
              <a:buFont typeface="Wingdings" pitchFamily="2" charset="2"/>
              <a:buChar char="ü"/>
            </a:pPr>
            <a:r>
              <a:rPr lang="en-US" altLang="en-US" sz="2800" dirty="0" err="1">
                <a:cs typeface="Arial" charset="0"/>
              </a:rPr>
              <a:t>Yöneticiler</a:t>
            </a:r>
            <a:r>
              <a:rPr lang="en-US" altLang="en-US" sz="2800" dirty="0">
                <a:cs typeface="Arial" charset="0"/>
              </a:rPr>
              <a:t> </a:t>
            </a:r>
            <a:r>
              <a:rPr lang="en-US" altLang="en-US" sz="2800" dirty="0" err="1">
                <a:cs typeface="Arial" charset="0"/>
              </a:rPr>
              <a:t>örgütsel</a:t>
            </a:r>
            <a:r>
              <a:rPr lang="en-US" altLang="en-US" sz="2800" dirty="0">
                <a:cs typeface="Arial" charset="0"/>
              </a:rPr>
              <a:t> </a:t>
            </a:r>
            <a:r>
              <a:rPr lang="en-US" altLang="en-US" sz="2800" dirty="0" err="1">
                <a:cs typeface="Arial" charset="0"/>
              </a:rPr>
              <a:t>hedeflerini</a:t>
            </a:r>
            <a:r>
              <a:rPr lang="en-US" altLang="en-US" sz="2800" dirty="0">
                <a:cs typeface="Arial" charset="0"/>
              </a:rPr>
              <a:t> </a:t>
            </a:r>
            <a:r>
              <a:rPr lang="en-US" altLang="en-US" sz="2800" dirty="0" err="1">
                <a:cs typeface="Arial" charset="0"/>
              </a:rPr>
              <a:t>planlama</a:t>
            </a:r>
            <a:r>
              <a:rPr lang="en-US" altLang="en-US" sz="2800" dirty="0">
                <a:cs typeface="Arial" charset="0"/>
              </a:rPr>
              <a:t> </a:t>
            </a:r>
            <a:r>
              <a:rPr lang="en-US" altLang="en-US" sz="2800" dirty="0" err="1">
                <a:cs typeface="Arial" charset="0"/>
              </a:rPr>
              <a:t>fonksiyonu</a:t>
            </a:r>
            <a:r>
              <a:rPr lang="en-US" altLang="en-US" sz="2800" dirty="0">
                <a:cs typeface="Arial" charset="0"/>
              </a:rPr>
              <a:t> </a:t>
            </a:r>
            <a:r>
              <a:rPr lang="en-US" altLang="en-US" sz="2800" dirty="0" err="1">
                <a:cs typeface="Arial" charset="0"/>
              </a:rPr>
              <a:t>ile</a:t>
            </a:r>
            <a:r>
              <a:rPr lang="tr-TR" altLang="en-US" sz="2800" dirty="0">
                <a:cs typeface="Arial" charset="0"/>
              </a:rPr>
              <a:t> </a:t>
            </a:r>
            <a:r>
              <a:rPr lang="en-US" altLang="en-US" sz="2800" dirty="0" err="1">
                <a:cs typeface="Arial" charset="0"/>
              </a:rPr>
              <a:t>geliştirmektedirler</a:t>
            </a:r>
            <a:r>
              <a:rPr lang="en-US" altLang="en-US" sz="2800" dirty="0">
                <a:cs typeface="Arial" charset="0"/>
              </a:rPr>
              <a:t>. </a:t>
            </a:r>
            <a:endParaRPr lang="tr-TR" altLang="en-US" sz="2800" dirty="0">
              <a:cs typeface="Arial" charset="0"/>
            </a:endParaRPr>
          </a:p>
          <a:p>
            <a:pPr marL="285750" indent="-285750" algn="just">
              <a:buFont typeface="Wingdings" pitchFamily="2" charset="2"/>
              <a:buChar char="ü"/>
            </a:pPr>
            <a:endParaRPr lang="tr-TR" altLang="en-US" sz="2800" dirty="0">
              <a:cs typeface="Arial" charset="0"/>
            </a:endParaRPr>
          </a:p>
          <a:p>
            <a:pPr marL="285750" indent="-285750" algn="just">
              <a:buFont typeface="Wingdings" pitchFamily="2" charset="2"/>
              <a:buChar char="ü"/>
            </a:pPr>
            <a:r>
              <a:rPr lang="en-US" altLang="en-US" sz="2800" dirty="0" err="1">
                <a:cs typeface="Arial" charset="0"/>
              </a:rPr>
              <a:t>Planlama</a:t>
            </a:r>
            <a:r>
              <a:rPr lang="en-US" altLang="en-US" sz="2800" dirty="0">
                <a:cs typeface="Arial" charset="0"/>
              </a:rPr>
              <a:t> </a:t>
            </a:r>
            <a:r>
              <a:rPr lang="en-US" altLang="en-US" sz="2800" dirty="0" err="1">
                <a:cs typeface="Arial" charset="0"/>
              </a:rPr>
              <a:t>olarak</a:t>
            </a:r>
            <a:r>
              <a:rPr lang="en-US" altLang="en-US" sz="2800" dirty="0">
                <a:cs typeface="Arial" charset="0"/>
              </a:rPr>
              <a:t> </a:t>
            </a:r>
            <a:r>
              <a:rPr lang="en-US" altLang="en-US" sz="2800" dirty="0" err="1">
                <a:cs typeface="Arial" charset="0"/>
              </a:rPr>
              <a:t>gerçekleştirilen</a:t>
            </a:r>
            <a:r>
              <a:rPr lang="en-US" altLang="en-US" sz="2800" dirty="0">
                <a:cs typeface="Arial" charset="0"/>
              </a:rPr>
              <a:t> </a:t>
            </a:r>
            <a:r>
              <a:rPr lang="en-US" altLang="en-US" sz="2800" dirty="0" err="1">
                <a:cs typeface="Arial" charset="0"/>
              </a:rPr>
              <a:t>işlemler</a:t>
            </a:r>
            <a:r>
              <a:rPr lang="en-US" altLang="en-US" sz="2800" dirty="0">
                <a:cs typeface="Arial" charset="0"/>
              </a:rPr>
              <a:t> </a:t>
            </a:r>
            <a:r>
              <a:rPr lang="en-US" altLang="en-US" sz="2800" dirty="0" err="1">
                <a:cs typeface="Arial" charset="0"/>
              </a:rPr>
              <a:t>diğer</a:t>
            </a:r>
            <a:r>
              <a:rPr lang="en-US" altLang="en-US" sz="2800" dirty="0">
                <a:cs typeface="Arial" charset="0"/>
              </a:rPr>
              <a:t> </a:t>
            </a:r>
            <a:r>
              <a:rPr lang="en-US" altLang="en-US" sz="2800" dirty="0" err="1">
                <a:cs typeface="Arial" charset="0"/>
              </a:rPr>
              <a:t>fonksiyonların</a:t>
            </a:r>
            <a:r>
              <a:rPr lang="en-US" altLang="en-US" sz="2800" dirty="0">
                <a:cs typeface="Arial" charset="0"/>
              </a:rPr>
              <a:t> </a:t>
            </a:r>
            <a:r>
              <a:rPr lang="en-US" altLang="en-US" sz="2800" dirty="0" err="1">
                <a:cs typeface="Arial" charset="0"/>
              </a:rPr>
              <a:t>öncüsü</a:t>
            </a:r>
            <a:r>
              <a:rPr lang="tr-TR" altLang="en-US" sz="2800" dirty="0">
                <a:cs typeface="Arial" charset="0"/>
              </a:rPr>
              <a:t> </a:t>
            </a:r>
            <a:r>
              <a:rPr lang="en-US" altLang="en-US" sz="2800" dirty="0" err="1">
                <a:cs typeface="Arial" charset="0"/>
              </a:rPr>
              <a:t>durumundadır</a:t>
            </a:r>
            <a:r>
              <a:rPr lang="en-US" altLang="en-US" sz="2800" dirty="0">
                <a:cs typeface="Arial" charset="0"/>
              </a:rPr>
              <a:t>. </a:t>
            </a:r>
            <a:endParaRPr lang="tr-TR" altLang="en-US" sz="2800" dirty="0">
              <a:cs typeface="Arial" charset="0"/>
            </a:endParaRPr>
          </a:p>
          <a:p>
            <a:pPr marL="285750" indent="-285750" algn="just">
              <a:buFont typeface="Wingdings" pitchFamily="2" charset="2"/>
              <a:buChar char="ü"/>
            </a:pPr>
            <a:endParaRPr lang="tr-TR" altLang="en-US" sz="2800" dirty="0">
              <a:cs typeface="Arial" charset="0"/>
            </a:endParaRPr>
          </a:p>
          <a:p>
            <a:pPr marL="285750" indent="-285750" algn="just">
              <a:buFont typeface="Wingdings" pitchFamily="2" charset="2"/>
              <a:buChar char="ü"/>
            </a:pPr>
            <a:r>
              <a:rPr lang="en-US" altLang="en-US" sz="2800" dirty="0" err="1">
                <a:cs typeface="Arial" charset="0"/>
              </a:rPr>
              <a:t>Ancak</a:t>
            </a:r>
            <a:r>
              <a:rPr lang="en-US" altLang="en-US" sz="2800" dirty="0">
                <a:cs typeface="Arial" charset="0"/>
              </a:rPr>
              <a:t> </a:t>
            </a:r>
            <a:r>
              <a:rPr lang="en-US" altLang="en-US" sz="2800" dirty="0" err="1">
                <a:cs typeface="Arial" charset="0"/>
              </a:rPr>
              <a:t>örgütlerin</a:t>
            </a:r>
            <a:r>
              <a:rPr lang="en-US" altLang="en-US" sz="2800" dirty="0">
                <a:cs typeface="Arial" charset="0"/>
              </a:rPr>
              <a:t> tam </a:t>
            </a:r>
            <a:r>
              <a:rPr lang="en-US" altLang="en-US" sz="2800" dirty="0" err="1">
                <a:cs typeface="Arial" charset="0"/>
              </a:rPr>
              <a:t>olarak</a:t>
            </a:r>
            <a:r>
              <a:rPr lang="en-US" altLang="en-US" sz="2800" dirty="0">
                <a:cs typeface="Arial" charset="0"/>
              </a:rPr>
              <a:t> </a:t>
            </a:r>
            <a:r>
              <a:rPr lang="en-US" altLang="en-US" sz="2800" dirty="0" err="1">
                <a:cs typeface="Arial" charset="0"/>
              </a:rPr>
              <a:t>oluşturulamadığı</a:t>
            </a:r>
            <a:r>
              <a:rPr lang="en-US" altLang="en-US" sz="2800" dirty="0">
                <a:cs typeface="Arial" charset="0"/>
              </a:rPr>
              <a:t> </a:t>
            </a:r>
            <a:r>
              <a:rPr lang="en-US" altLang="en-US" sz="2800" dirty="0" err="1">
                <a:cs typeface="Arial" charset="0"/>
              </a:rPr>
              <a:t>ortamlarda</a:t>
            </a:r>
            <a:r>
              <a:rPr lang="en-US" altLang="en-US" sz="2800" dirty="0">
                <a:cs typeface="Arial" charset="0"/>
              </a:rPr>
              <a:t> </a:t>
            </a:r>
            <a:r>
              <a:rPr lang="en-US" altLang="en-US" sz="2800" dirty="0" err="1">
                <a:cs typeface="Arial" charset="0"/>
              </a:rPr>
              <a:t>planlama</a:t>
            </a:r>
            <a:r>
              <a:rPr lang="tr-TR" altLang="en-US" sz="2800" dirty="0">
                <a:cs typeface="Arial" charset="0"/>
              </a:rPr>
              <a:t> </a:t>
            </a:r>
            <a:r>
              <a:rPr lang="en-US" altLang="en-US" sz="2800" dirty="0" err="1">
                <a:cs typeface="Arial" charset="0"/>
              </a:rPr>
              <a:t>fonksiyonunun</a:t>
            </a:r>
            <a:r>
              <a:rPr lang="en-US" altLang="en-US" sz="2800" dirty="0">
                <a:cs typeface="Arial" charset="0"/>
              </a:rPr>
              <a:t> </a:t>
            </a:r>
            <a:r>
              <a:rPr lang="en-US" altLang="en-US" sz="2800" dirty="0" err="1">
                <a:cs typeface="Arial" charset="0"/>
              </a:rPr>
              <a:t>gerçekleştirilmesi</a:t>
            </a:r>
            <a:r>
              <a:rPr lang="en-US" altLang="en-US" sz="2800" dirty="0">
                <a:cs typeface="Arial" charset="0"/>
              </a:rPr>
              <a:t> </a:t>
            </a:r>
            <a:r>
              <a:rPr lang="tr-TR" altLang="en-US" sz="2800" dirty="0">
                <a:cs typeface="Arial" charset="0"/>
              </a:rPr>
              <a:t>imkansızdır.</a:t>
            </a:r>
          </a:p>
          <a:p>
            <a:pPr marL="285750" indent="-285750" algn="just">
              <a:buFont typeface="Wingdings" pitchFamily="2" charset="2"/>
              <a:buChar char="ü"/>
            </a:pPr>
            <a:endParaRPr lang="tr-TR" altLang="en-US" sz="2800" dirty="0">
              <a:cs typeface="Arial" charset="0"/>
            </a:endParaRPr>
          </a:p>
          <a:p>
            <a:pPr marL="285750" indent="-285750" algn="just">
              <a:buFont typeface="Wingdings" pitchFamily="2" charset="2"/>
              <a:buChar char="ü"/>
            </a:pPr>
            <a:r>
              <a:rPr lang="en-US" altLang="en-US" sz="2800" dirty="0" err="1">
                <a:cs typeface="Arial" charset="0"/>
              </a:rPr>
              <a:t>Üretim</a:t>
            </a:r>
            <a:r>
              <a:rPr lang="en-US" altLang="en-US" sz="2800" dirty="0">
                <a:cs typeface="Arial" charset="0"/>
              </a:rPr>
              <a:t> </a:t>
            </a:r>
            <a:r>
              <a:rPr lang="en-US" altLang="en-US" sz="2800" dirty="0" err="1">
                <a:cs typeface="Arial" charset="0"/>
              </a:rPr>
              <a:t>sistemleri</a:t>
            </a:r>
            <a:r>
              <a:rPr lang="en-US" altLang="en-US" sz="2800" dirty="0">
                <a:cs typeface="Arial" charset="0"/>
              </a:rPr>
              <a:t> </a:t>
            </a:r>
            <a:r>
              <a:rPr lang="en-US" altLang="en-US" sz="2800" dirty="0" err="1">
                <a:cs typeface="Arial" charset="0"/>
              </a:rPr>
              <a:t>açısından</a:t>
            </a:r>
            <a:r>
              <a:rPr lang="en-US" altLang="en-US" sz="2800" dirty="0">
                <a:cs typeface="Arial" charset="0"/>
              </a:rPr>
              <a:t> </a:t>
            </a:r>
            <a:r>
              <a:rPr lang="en-US" altLang="en-US" sz="2800" dirty="0" err="1">
                <a:cs typeface="Arial" charset="0"/>
              </a:rPr>
              <a:t>yaşamsal</a:t>
            </a:r>
            <a:r>
              <a:rPr lang="en-US" altLang="en-US" sz="2800" dirty="0">
                <a:cs typeface="Arial" charset="0"/>
              </a:rPr>
              <a:t> </a:t>
            </a:r>
            <a:r>
              <a:rPr lang="en-US" altLang="en-US" sz="2800" dirty="0" err="1">
                <a:cs typeface="Arial" charset="0"/>
              </a:rPr>
              <a:t>önemi</a:t>
            </a:r>
            <a:r>
              <a:rPr lang="tr-TR" altLang="en-US" sz="2800" dirty="0">
                <a:cs typeface="Arial" charset="0"/>
              </a:rPr>
              <a:t> </a:t>
            </a:r>
            <a:r>
              <a:rPr lang="en-US" altLang="en-US" sz="2800" dirty="0" err="1">
                <a:cs typeface="Arial" charset="0"/>
              </a:rPr>
              <a:t>olan</a:t>
            </a:r>
            <a:r>
              <a:rPr lang="en-US" altLang="en-US" sz="2800" dirty="0">
                <a:cs typeface="Arial" charset="0"/>
              </a:rPr>
              <a:t> </a:t>
            </a:r>
            <a:r>
              <a:rPr lang="en-US" altLang="en-US" sz="2800" dirty="0" err="1">
                <a:cs typeface="Arial" charset="0"/>
              </a:rPr>
              <a:t>planlama</a:t>
            </a:r>
            <a:r>
              <a:rPr lang="en-US" altLang="en-US" sz="2800" dirty="0">
                <a:cs typeface="Arial" charset="0"/>
              </a:rPr>
              <a:t> </a:t>
            </a:r>
            <a:r>
              <a:rPr lang="en-US" altLang="en-US" sz="2800" dirty="0" err="1">
                <a:cs typeface="Arial" charset="0"/>
              </a:rPr>
              <a:t>fonksiyonu</a:t>
            </a:r>
            <a:r>
              <a:rPr lang="en-US" altLang="en-US" sz="2800" dirty="0">
                <a:cs typeface="Arial" charset="0"/>
              </a:rPr>
              <a:t> </a:t>
            </a:r>
            <a:r>
              <a:rPr lang="en-US" altLang="en-US" sz="2800" dirty="0" err="1">
                <a:cs typeface="Arial" charset="0"/>
              </a:rPr>
              <a:t>için</a:t>
            </a:r>
            <a:r>
              <a:rPr lang="en-US" altLang="en-US" sz="2800" dirty="0">
                <a:cs typeface="Arial" charset="0"/>
              </a:rPr>
              <a:t> </a:t>
            </a:r>
            <a:r>
              <a:rPr lang="en-US" altLang="en-US" sz="2800" dirty="0" err="1">
                <a:cs typeface="Arial" charset="0"/>
              </a:rPr>
              <a:t>yapılan</a:t>
            </a:r>
            <a:r>
              <a:rPr lang="en-US" altLang="en-US" sz="2800" dirty="0">
                <a:cs typeface="Arial" charset="0"/>
              </a:rPr>
              <a:t> </a:t>
            </a:r>
            <a:r>
              <a:rPr lang="en-US" altLang="en-US" sz="2800" dirty="0" err="1">
                <a:cs typeface="Arial" charset="0"/>
              </a:rPr>
              <a:t>bir</a:t>
            </a:r>
            <a:r>
              <a:rPr lang="en-US" altLang="en-US" sz="2800" dirty="0">
                <a:cs typeface="Arial" charset="0"/>
              </a:rPr>
              <a:t> </a:t>
            </a:r>
            <a:r>
              <a:rPr lang="en-US" altLang="en-US" sz="2800" dirty="0" err="1">
                <a:cs typeface="Arial" charset="0"/>
              </a:rPr>
              <a:t>tanıma</a:t>
            </a:r>
            <a:r>
              <a:rPr lang="en-US" altLang="en-US" sz="2800" dirty="0">
                <a:cs typeface="Arial" charset="0"/>
              </a:rPr>
              <a:t> </a:t>
            </a:r>
            <a:r>
              <a:rPr lang="en-US" altLang="en-US" sz="2800" dirty="0" err="1">
                <a:cs typeface="Arial" charset="0"/>
              </a:rPr>
              <a:t>göre</a:t>
            </a:r>
            <a:r>
              <a:rPr lang="en-US" altLang="en-US" sz="2800" dirty="0">
                <a:cs typeface="Arial" charset="0"/>
              </a:rPr>
              <a:t>, </a:t>
            </a:r>
            <a:r>
              <a:rPr lang="en-US" altLang="en-US" sz="2800" dirty="0" err="1">
                <a:cs typeface="Arial" charset="0"/>
              </a:rPr>
              <a:t>yöneticiler</a:t>
            </a:r>
            <a:r>
              <a:rPr lang="en-US" altLang="en-US" sz="2800" dirty="0">
                <a:cs typeface="Arial" charset="0"/>
              </a:rPr>
              <a:t> "ne </a:t>
            </a:r>
            <a:r>
              <a:rPr lang="en-US" altLang="en-US" sz="2800" dirty="0" err="1">
                <a:cs typeface="Arial" charset="0"/>
              </a:rPr>
              <a:t>yapılacağına</a:t>
            </a:r>
            <a:r>
              <a:rPr lang="en-US" altLang="en-US" sz="2800" dirty="0">
                <a:cs typeface="Arial" charset="0"/>
              </a:rPr>
              <a:t>, ne</a:t>
            </a:r>
            <a:r>
              <a:rPr lang="tr-TR" altLang="en-US" sz="2800" dirty="0">
                <a:cs typeface="Arial" charset="0"/>
              </a:rPr>
              <a:t> </a:t>
            </a:r>
            <a:r>
              <a:rPr lang="en-US" altLang="en-US" sz="2800" dirty="0" err="1">
                <a:cs typeface="Arial" charset="0"/>
              </a:rPr>
              <a:t>zaman</a:t>
            </a:r>
            <a:r>
              <a:rPr lang="en-US" altLang="en-US" sz="2800" dirty="0">
                <a:cs typeface="Arial" charset="0"/>
              </a:rPr>
              <a:t> </a:t>
            </a:r>
            <a:r>
              <a:rPr lang="en-US" altLang="en-US" sz="2800" dirty="0" err="1">
                <a:cs typeface="Arial" charset="0"/>
              </a:rPr>
              <a:t>yapılacağına</a:t>
            </a:r>
            <a:r>
              <a:rPr lang="en-US" altLang="en-US" sz="2800" dirty="0">
                <a:cs typeface="Arial" charset="0"/>
              </a:rPr>
              <a:t>,</a:t>
            </a:r>
            <a:r>
              <a:rPr lang="tr-TR" altLang="en-US" sz="2800" dirty="0">
                <a:cs typeface="Arial" charset="0"/>
              </a:rPr>
              <a:t> </a:t>
            </a:r>
            <a:r>
              <a:rPr lang="en-US" altLang="en-US" sz="2800" dirty="0" err="1">
                <a:cs typeface="Arial" charset="0"/>
              </a:rPr>
              <a:t>nasıl</a:t>
            </a:r>
            <a:r>
              <a:rPr lang="tr-TR" altLang="en-US" sz="2800" dirty="0">
                <a:cs typeface="Arial" charset="0"/>
              </a:rPr>
              <a:t> </a:t>
            </a:r>
            <a:r>
              <a:rPr lang="en-US" altLang="en-US" sz="2800" dirty="0" err="1">
                <a:cs typeface="Arial" charset="0"/>
              </a:rPr>
              <a:t>yapılacağına</a:t>
            </a:r>
            <a:r>
              <a:rPr lang="en-US" altLang="en-US" sz="2800" dirty="0">
                <a:cs typeface="Arial" charset="0"/>
              </a:rPr>
              <a:t>, </a:t>
            </a:r>
            <a:r>
              <a:rPr lang="en-US" altLang="en-US" sz="2800" dirty="0" err="1">
                <a:cs typeface="Arial" charset="0"/>
              </a:rPr>
              <a:t>kimin</a:t>
            </a:r>
            <a:r>
              <a:rPr lang="en-US" altLang="en-US" sz="2800" dirty="0">
                <a:cs typeface="Arial" charset="0"/>
              </a:rPr>
              <a:t> </a:t>
            </a:r>
            <a:r>
              <a:rPr lang="en-US" altLang="en-US" sz="2800" dirty="0" err="1">
                <a:cs typeface="Arial" charset="0"/>
              </a:rPr>
              <a:t>yapacağına</a:t>
            </a:r>
            <a:r>
              <a:rPr lang="en-US" altLang="en-US" sz="2800" dirty="0">
                <a:cs typeface="Arial" charset="0"/>
              </a:rPr>
              <a:t> </a:t>
            </a:r>
            <a:r>
              <a:rPr lang="en-US" altLang="en-US" sz="2800" dirty="0" err="1">
                <a:cs typeface="Arial" charset="0"/>
              </a:rPr>
              <a:t>karar</a:t>
            </a:r>
            <a:r>
              <a:rPr lang="en-US" altLang="en-US" sz="2800" dirty="0">
                <a:cs typeface="Arial" charset="0"/>
              </a:rPr>
              <a:t> </a:t>
            </a:r>
            <a:r>
              <a:rPr lang="en-US" altLang="en-US" sz="2800" dirty="0" err="1">
                <a:cs typeface="Arial" charset="0"/>
              </a:rPr>
              <a:t>verme</a:t>
            </a:r>
            <a:r>
              <a:rPr lang="en-US" altLang="en-US" sz="2800" dirty="0">
                <a:cs typeface="Arial" charset="0"/>
              </a:rPr>
              <a:t> </a:t>
            </a:r>
            <a:r>
              <a:rPr lang="en-US" altLang="en-US" sz="2800" dirty="0" err="1">
                <a:cs typeface="Arial" charset="0"/>
              </a:rPr>
              <a:t>durumundadırlar</a:t>
            </a:r>
            <a:r>
              <a:rPr lang="en-US" altLang="en-US" sz="2800" dirty="0">
                <a:cs typeface="Arial" charset="0"/>
              </a:rPr>
              <a:t>.</a:t>
            </a:r>
            <a:r>
              <a:rPr lang="tr-TR" altLang="en-US" sz="2800" dirty="0">
                <a:cs typeface="Arial"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11560" y="404664"/>
            <a:ext cx="7848872" cy="5293757"/>
          </a:xfrm>
          <a:prstGeom prst="rect">
            <a:avLst/>
          </a:prstGeom>
        </p:spPr>
        <p:txBody>
          <a:bodyPr wrap="square">
            <a:spAutoFit/>
          </a:bodyPr>
          <a:lstStyle/>
          <a:p>
            <a:pPr algn="just"/>
            <a:r>
              <a:rPr lang="tr-TR" altLang="en-US" sz="2600" b="1" dirty="0"/>
              <a:t>Örgütleme</a:t>
            </a:r>
          </a:p>
          <a:p>
            <a:pPr marL="285750" indent="-285750" algn="just">
              <a:buFont typeface="Wingdings" pitchFamily="2" charset="2"/>
              <a:buChar char="ü"/>
            </a:pPr>
            <a:r>
              <a:rPr lang="en-US" altLang="en-US" sz="2600" dirty="0" err="1">
                <a:cs typeface="Arial" charset="0"/>
              </a:rPr>
              <a:t>Yönetimce</a:t>
            </a:r>
            <a:r>
              <a:rPr lang="en-US" altLang="en-US" sz="2600" dirty="0">
                <a:cs typeface="Arial" charset="0"/>
              </a:rPr>
              <a:t> </a:t>
            </a:r>
            <a:r>
              <a:rPr lang="en-US" altLang="en-US" sz="2600" dirty="0" err="1">
                <a:cs typeface="Arial" charset="0"/>
              </a:rPr>
              <a:t>hazırlanan</a:t>
            </a:r>
            <a:r>
              <a:rPr lang="en-US" altLang="en-US" sz="2600" dirty="0">
                <a:cs typeface="Arial" charset="0"/>
              </a:rPr>
              <a:t> </a:t>
            </a:r>
            <a:r>
              <a:rPr lang="en-US" altLang="en-US" sz="2600" dirty="0" err="1">
                <a:cs typeface="Arial" charset="0"/>
              </a:rPr>
              <a:t>planlar</a:t>
            </a:r>
            <a:r>
              <a:rPr lang="en-US" altLang="en-US" sz="2600" dirty="0">
                <a:cs typeface="Arial" charset="0"/>
              </a:rPr>
              <a:t> </a:t>
            </a:r>
            <a:r>
              <a:rPr lang="en-US" altLang="en-US" sz="2600" dirty="0" err="1">
                <a:cs typeface="Arial" charset="0"/>
              </a:rPr>
              <a:t>doğrultusunda</a:t>
            </a:r>
            <a:r>
              <a:rPr lang="en-US" altLang="en-US" sz="2600" dirty="0">
                <a:cs typeface="Arial" charset="0"/>
              </a:rPr>
              <a:t> </a:t>
            </a:r>
            <a:r>
              <a:rPr lang="en-US" altLang="en-US" sz="2600" dirty="0" err="1">
                <a:cs typeface="Arial" charset="0"/>
              </a:rPr>
              <a:t>hedefler</a:t>
            </a:r>
            <a:r>
              <a:rPr lang="en-US" altLang="en-US" sz="2600" dirty="0">
                <a:cs typeface="Arial" charset="0"/>
              </a:rPr>
              <a:t> </a:t>
            </a:r>
            <a:r>
              <a:rPr lang="en-US" altLang="en-US" sz="2600" dirty="0" err="1">
                <a:cs typeface="Arial" charset="0"/>
              </a:rPr>
              <a:t>belirlendikten</a:t>
            </a:r>
            <a:r>
              <a:rPr lang="tr-TR" altLang="en-US" sz="2600" dirty="0">
                <a:cs typeface="Arial" charset="0"/>
              </a:rPr>
              <a:t> </a:t>
            </a:r>
            <a:r>
              <a:rPr lang="en-US" altLang="en-US" sz="2600" dirty="0" err="1">
                <a:cs typeface="Arial" charset="0"/>
              </a:rPr>
              <a:t>sonraki</a:t>
            </a:r>
            <a:r>
              <a:rPr lang="en-US" altLang="en-US" sz="2600" dirty="0">
                <a:cs typeface="Arial" charset="0"/>
              </a:rPr>
              <a:t> </a:t>
            </a:r>
            <a:r>
              <a:rPr lang="en-US" altLang="en-US" sz="2600" dirty="0" err="1">
                <a:cs typeface="Arial" charset="0"/>
              </a:rPr>
              <a:t>fonksiyon</a:t>
            </a:r>
            <a:r>
              <a:rPr lang="en-US" altLang="en-US" sz="2600" dirty="0">
                <a:cs typeface="Arial" charset="0"/>
              </a:rPr>
              <a:t> </a:t>
            </a:r>
            <a:r>
              <a:rPr lang="en-US" altLang="en-US" sz="2600" dirty="0" err="1">
                <a:cs typeface="Arial" charset="0"/>
              </a:rPr>
              <a:t>öngörülen</a:t>
            </a:r>
            <a:r>
              <a:rPr lang="en-US" altLang="en-US" sz="2600" dirty="0">
                <a:cs typeface="Arial" charset="0"/>
              </a:rPr>
              <a:t> </a:t>
            </a:r>
            <a:r>
              <a:rPr lang="en-US" altLang="en-US" sz="2600" dirty="0" err="1">
                <a:cs typeface="Arial" charset="0"/>
              </a:rPr>
              <a:t>işlemleri</a:t>
            </a:r>
            <a:r>
              <a:rPr lang="en-US" altLang="en-US" sz="2600" dirty="0">
                <a:cs typeface="Arial" charset="0"/>
              </a:rPr>
              <a:t> </a:t>
            </a:r>
            <a:r>
              <a:rPr lang="en-US" altLang="en-US" sz="2600" dirty="0" err="1">
                <a:cs typeface="Arial" charset="0"/>
              </a:rPr>
              <a:t>gerçekleştirecek</a:t>
            </a:r>
            <a:r>
              <a:rPr lang="en-US" altLang="en-US" sz="2600" dirty="0">
                <a:cs typeface="Arial" charset="0"/>
              </a:rPr>
              <a:t> </a:t>
            </a:r>
            <a:r>
              <a:rPr lang="en-US" altLang="en-US" sz="2600" dirty="0" err="1">
                <a:cs typeface="Arial" charset="0"/>
              </a:rPr>
              <a:t>olan</a:t>
            </a:r>
            <a:r>
              <a:rPr lang="en-US" altLang="en-US" sz="2600" dirty="0">
                <a:cs typeface="Arial" charset="0"/>
              </a:rPr>
              <a:t> </a:t>
            </a:r>
            <a:r>
              <a:rPr lang="en-US" altLang="en-US" sz="2600" dirty="0" err="1">
                <a:cs typeface="Arial" charset="0"/>
              </a:rPr>
              <a:t>işgücü</a:t>
            </a:r>
            <a:r>
              <a:rPr lang="en-US" altLang="en-US" sz="2600" dirty="0">
                <a:cs typeface="Arial" charset="0"/>
              </a:rPr>
              <a:t> </a:t>
            </a:r>
            <a:r>
              <a:rPr lang="en-US" altLang="en-US" sz="2600" dirty="0" err="1">
                <a:cs typeface="Arial" charset="0"/>
              </a:rPr>
              <a:t>ve</a:t>
            </a:r>
            <a:r>
              <a:rPr lang="en-US" altLang="en-US" sz="2600" dirty="0">
                <a:cs typeface="Arial" charset="0"/>
              </a:rPr>
              <a:t> </a:t>
            </a:r>
            <a:r>
              <a:rPr lang="en-US" altLang="en-US" sz="2600" dirty="0" err="1">
                <a:cs typeface="Arial" charset="0"/>
              </a:rPr>
              <a:t>malzeme</a:t>
            </a:r>
            <a:r>
              <a:rPr lang="tr-TR" altLang="en-US" sz="2600" dirty="0">
                <a:cs typeface="Arial" charset="0"/>
              </a:rPr>
              <a:t> </a:t>
            </a:r>
            <a:r>
              <a:rPr lang="en-US" altLang="en-US" sz="2600" dirty="0" err="1">
                <a:cs typeface="Arial" charset="0"/>
              </a:rPr>
              <a:t>kaynaklarının</a:t>
            </a:r>
            <a:r>
              <a:rPr lang="en-US" altLang="en-US" sz="2600" dirty="0">
                <a:cs typeface="Arial" charset="0"/>
              </a:rPr>
              <a:t> </a:t>
            </a:r>
            <a:r>
              <a:rPr lang="en-US" altLang="en-US" sz="2600" dirty="0" err="1">
                <a:cs typeface="Arial" charset="0"/>
              </a:rPr>
              <a:t>örgütlenmesidir</a:t>
            </a:r>
            <a:r>
              <a:rPr lang="en-US" altLang="en-US" sz="2600" dirty="0">
                <a:cs typeface="Arial" charset="0"/>
              </a:rPr>
              <a:t>. </a:t>
            </a:r>
            <a:endParaRPr lang="tr-TR" altLang="en-US" sz="2600" dirty="0">
              <a:cs typeface="Arial" charset="0"/>
            </a:endParaRPr>
          </a:p>
          <a:p>
            <a:pPr marL="285750" indent="-285750" algn="just">
              <a:buFont typeface="Wingdings" pitchFamily="2" charset="2"/>
              <a:buChar char="ü"/>
            </a:pPr>
            <a:r>
              <a:rPr lang="en-US" altLang="en-US" sz="2600" dirty="0" err="1">
                <a:cs typeface="Arial" charset="0"/>
              </a:rPr>
              <a:t>Kaynakların</a:t>
            </a:r>
            <a:r>
              <a:rPr lang="en-US" altLang="en-US" sz="2600" dirty="0">
                <a:cs typeface="Arial" charset="0"/>
              </a:rPr>
              <a:t> </a:t>
            </a:r>
            <a:r>
              <a:rPr lang="en-US" altLang="en-US" sz="2600" dirty="0" err="1">
                <a:cs typeface="Arial" charset="0"/>
              </a:rPr>
              <a:t>sağlanması</a:t>
            </a:r>
            <a:r>
              <a:rPr lang="en-US" altLang="en-US" sz="2600" dirty="0">
                <a:cs typeface="Arial" charset="0"/>
              </a:rPr>
              <a:t> </a:t>
            </a:r>
            <a:r>
              <a:rPr lang="en-US" altLang="en-US" sz="2600" dirty="0" err="1">
                <a:cs typeface="Arial" charset="0"/>
              </a:rPr>
              <a:t>ve</a:t>
            </a:r>
            <a:r>
              <a:rPr lang="en-US" altLang="en-US" sz="2600" dirty="0">
                <a:cs typeface="Arial" charset="0"/>
              </a:rPr>
              <a:t> </a:t>
            </a:r>
            <a:r>
              <a:rPr lang="en-US" altLang="en-US" sz="2600" dirty="0" err="1">
                <a:cs typeface="Arial" charset="0"/>
              </a:rPr>
              <a:t>dağıtılmasının</a:t>
            </a:r>
            <a:r>
              <a:rPr lang="en-US" altLang="en-US" sz="2600" dirty="0">
                <a:cs typeface="Arial" charset="0"/>
              </a:rPr>
              <a:t> </a:t>
            </a:r>
            <a:r>
              <a:rPr lang="en-US" altLang="en-US" sz="2600" dirty="0" err="1">
                <a:cs typeface="Arial" charset="0"/>
              </a:rPr>
              <a:t>yanısıra</a:t>
            </a:r>
            <a:r>
              <a:rPr lang="en-US" altLang="en-US" sz="2600" dirty="0">
                <a:cs typeface="Arial" charset="0"/>
              </a:rPr>
              <a:t>, </a:t>
            </a:r>
            <a:r>
              <a:rPr lang="en-US" altLang="en-US" sz="2600" dirty="0" err="1">
                <a:cs typeface="Arial" charset="0"/>
              </a:rPr>
              <a:t>yapılacak</a:t>
            </a:r>
            <a:r>
              <a:rPr lang="tr-TR" altLang="en-US" sz="2600" dirty="0">
                <a:cs typeface="Arial" charset="0"/>
              </a:rPr>
              <a:t> </a:t>
            </a:r>
            <a:r>
              <a:rPr lang="en-US" altLang="en-US" sz="2600" dirty="0" err="1">
                <a:cs typeface="Arial" charset="0"/>
              </a:rPr>
              <a:t>işlerin</a:t>
            </a:r>
            <a:r>
              <a:rPr lang="en-US" altLang="en-US" sz="2600" dirty="0">
                <a:cs typeface="Arial" charset="0"/>
              </a:rPr>
              <a:t> </a:t>
            </a:r>
            <a:r>
              <a:rPr lang="tr-TR" altLang="en-US" sz="2600" dirty="0">
                <a:cs typeface="Arial" charset="0"/>
              </a:rPr>
              <a:t>koordinasyonunun</a:t>
            </a:r>
            <a:r>
              <a:rPr lang="en-US" altLang="en-US" sz="2600" dirty="0">
                <a:cs typeface="Arial" charset="0"/>
              </a:rPr>
              <a:t> </a:t>
            </a:r>
            <a:r>
              <a:rPr lang="en-US" altLang="en-US" sz="2600" dirty="0" err="1">
                <a:cs typeface="Arial" charset="0"/>
              </a:rPr>
              <a:t>sağlanması</a:t>
            </a:r>
            <a:r>
              <a:rPr lang="en-US" altLang="en-US" sz="2600" dirty="0">
                <a:cs typeface="Arial" charset="0"/>
              </a:rPr>
              <a:t> da </a:t>
            </a:r>
            <a:r>
              <a:rPr lang="en-US" altLang="en-US" sz="2600" dirty="0" err="1">
                <a:cs typeface="Arial" charset="0"/>
              </a:rPr>
              <a:t>gerekmektedir</a:t>
            </a:r>
            <a:r>
              <a:rPr lang="en-US" altLang="en-US" sz="2600" dirty="0">
                <a:cs typeface="Arial" charset="0"/>
              </a:rPr>
              <a:t>. </a:t>
            </a:r>
            <a:r>
              <a:rPr lang="en-US" altLang="en-US" sz="2600" dirty="0" err="1">
                <a:cs typeface="Arial" charset="0"/>
              </a:rPr>
              <a:t>Sağlanacak</a:t>
            </a:r>
            <a:r>
              <a:rPr lang="en-US" altLang="en-US" sz="2600" dirty="0">
                <a:cs typeface="Arial" charset="0"/>
              </a:rPr>
              <a:t> </a:t>
            </a:r>
            <a:r>
              <a:rPr lang="en-US" altLang="en-US" sz="2600" dirty="0" err="1">
                <a:cs typeface="Arial" charset="0"/>
              </a:rPr>
              <a:t>kaynaklar</a:t>
            </a:r>
            <a:r>
              <a:rPr lang="en-US" altLang="en-US" sz="2600" dirty="0">
                <a:cs typeface="Arial" charset="0"/>
              </a:rPr>
              <a:t> </a:t>
            </a:r>
            <a:r>
              <a:rPr lang="en-US" altLang="en-US" sz="2600" dirty="0" err="1">
                <a:cs typeface="Arial" charset="0"/>
              </a:rPr>
              <a:t>arasında</a:t>
            </a:r>
            <a:r>
              <a:rPr lang="en-US" altLang="en-US" sz="2600" dirty="0">
                <a:cs typeface="Arial" charset="0"/>
              </a:rPr>
              <a:t> </a:t>
            </a:r>
            <a:r>
              <a:rPr lang="en-US" altLang="en-US" sz="2600" dirty="0" err="1">
                <a:cs typeface="Arial" charset="0"/>
              </a:rPr>
              <a:t>uygun</a:t>
            </a:r>
            <a:r>
              <a:rPr lang="tr-TR" altLang="en-US" sz="2600" dirty="0">
                <a:cs typeface="Arial" charset="0"/>
              </a:rPr>
              <a:t> </a:t>
            </a:r>
            <a:r>
              <a:rPr lang="en-US" altLang="en-US" sz="2600" dirty="0" err="1">
                <a:cs typeface="Arial" charset="0"/>
              </a:rPr>
              <a:t>nitelik</a:t>
            </a:r>
            <a:r>
              <a:rPr lang="en-US" altLang="en-US" sz="2600" dirty="0">
                <a:cs typeface="Arial" charset="0"/>
              </a:rPr>
              <a:t> </a:t>
            </a:r>
            <a:r>
              <a:rPr lang="en-US" altLang="en-US" sz="2600" dirty="0" err="1">
                <a:cs typeface="Arial" charset="0"/>
              </a:rPr>
              <a:t>ve</a:t>
            </a:r>
            <a:r>
              <a:rPr lang="en-US" altLang="en-US" sz="2600" dirty="0">
                <a:cs typeface="Arial" charset="0"/>
              </a:rPr>
              <a:t> </a:t>
            </a:r>
            <a:r>
              <a:rPr lang="en-US" altLang="en-US" sz="2600" dirty="0" err="1">
                <a:cs typeface="Arial" charset="0"/>
              </a:rPr>
              <a:t>niceliklerde</a:t>
            </a:r>
            <a:r>
              <a:rPr lang="en-US" altLang="en-US" sz="2600" dirty="0">
                <a:cs typeface="Arial" charset="0"/>
              </a:rPr>
              <a:t> </a:t>
            </a:r>
            <a:r>
              <a:rPr lang="en-US" altLang="en-US" sz="2600" dirty="0" err="1">
                <a:cs typeface="Arial" charset="0"/>
              </a:rPr>
              <a:t>işgücü</a:t>
            </a:r>
            <a:r>
              <a:rPr lang="en-US" altLang="en-US" sz="2600" dirty="0">
                <a:cs typeface="Arial" charset="0"/>
              </a:rPr>
              <a:t> de </a:t>
            </a:r>
            <a:r>
              <a:rPr lang="en-US" altLang="en-US" sz="2600" dirty="0" err="1">
                <a:cs typeface="Arial" charset="0"/>
              </a:rPr>
              <a:t>bulunmaktadır</a:t>
            </a:r>
            <a:r>
              <a:rPr lang="en-US" altLang="en-US" sz="2600" dirty="0">
                <a:cs typeface="Arial" charset="0"/>
              </a:rPr>
              <a:t>.</a:t>
            </a:r>
          </a:p>
          <a:p>
            <a:pPr marL="285750" indent="-285750" algn="just">
              <a:buFont typeface="Wingdings" pitchFamily="2" charset="2"/>
              <a:buChar char="ü"/>
            </a:pPr>
            <a:r>
              <a:rPr lang="en-US" altLang="en-US" sz="2600" dirty="0" err="1">
                <a:cs typeface="Arial" charset="0"/>
              </a:rPr>
              <a:t>Örgütleme</a:t>
            </a:r>
            <a:r>
              <a:rPr lang="en-US" altLang="en-US" sz="2600" dirty="0">
                <a:cs typeface="Arial" charset="0"/>
              </a:rPr>
              <a:t> </a:t>
            </a:r>
            <a:r>
              <a:rPr lang="en-US" altLang="en-US" sz="2600" dirty="0" err="1">
                <a:cs typeface="Arial" charset="0"/>
              </a:rPr>
              <a:t>fonksiyonu</a:t>
            </a:r>
            <a:r>
              <a:rPr lang="en-US" altLang="en-US" sz="2600" dirty="0">
                <a:cs typeface="Arial" charset="0"/>
              </a:rPr>
              <a:t> </a:t>
            </a:r>
            <a:r>
              <a:rPr lang="en-US" altLang="en-US" sz="2600" dirty="0" err="1">
                <a:cs typeface="Arial" charset="0"/>
              </a:rPr>
              <a:t>özellikle</a:t>
            </a:r>
            <a:r>
              <a:rPr lang="en-US" altLang="en-US" sz="2600" dirty="0">
                <a:cs typeface="Arial" charset="0"/>
              </a:rPr>
              <a:t> </a:t>
            </a:r>
            <a:r>
              <a:rPr lang="en-US" altLang="en-US" sz="2600" dirty="0" err="1">
                <a:cs typeface="Arial" charset="0"/>
              </a:rPr>
              <a:t>tasarlanmış</a:t>
            </a:r>
            <a:r>
              <a:rPr lang="en-US" altLang="en-US" sz="2600" dirty="0">
                <a:cs typeface="Arial" charset="0"/>
              </a:rPr>
              <a:t> </a:t>
            </a:r>
            <a:r>
              <a:rPr lang="en-US" altLang="en-US" sz="2600" dirty="0" err="1">
                <a:cs typeface="Arial" charset="0"/>
              </a:rPr>
              <a:t>bir</a:t>
            </a:r>
            <a:r>
              <a:rPr lang="en-US" altLang="en-US" sz="2600" dirty="0">
                <a:cs typeface="Arial" charset="0"/>
              </a:rPr>
              <a:t> </a:t>
            </a:r>
            <a:r>
              <a:rPr lang="en-US" altLang="en-US" sz="2600" dirty="0" err="1">
                <a:cs typeface="Arial" charset="0"/>
              </a:rPr>
              <a:t>yapı</a:t>
            </a:r>
            <a:r>
              <a:rPr lang="en-US" altLang="en-US" sz="2600" dirty="0">
                <a:cs typeface="Arial" charset="0"/>
              </a:rPr>
              <a:t> </a:t>
            </a:r>
            <a:r>
              <a:rPr lang="en-US" altLang="en-US" sz="2600" dirty="0" err="1">
                <a:cs typeface="Arial" charset="0"/>
              </a:rPr>
              <a:t>doğrultusunda</a:t>
            </a:r>
            <a:r>
              <a:rPr lang="tr-TR" altLang="en-US" sz="2600" dirty="0">
                <a:cs typeface="Arial" charset="0"/>
              </a:rPr>
              <a:t> </a:t>
            </a:r>
            <a:r>
              <a:rPr lang="en-US" altLang="en-US" sz="2600" dirty="0" err="1">
                <a:cs typeface="Arial" charset="0"/>
              </a:rPr>
              <a:t>gerçekleştirilmelidir</a:t>
            </a:r>
            <a:r>
              <a:rPr lang="en-US" altLang="en-US" sz="2600" dirty="0">
                <a:cs typeface="Arial" charset="0"/>
              </a:rPr>
              <a:t>. Bu </a:t>
            </a:r>
            <a:r>
              <a:rPr lang="en-US" altLang="en-US" sz="2600" dirty="0" err="1">
                <a:cs typeface="Arial" charset="0"/>
              </a:rPr>
              <a:t>yapı</a:t>
            </a:r>
            <a:r>
              <a:rPr lang="en-US" altLang="en-US" sz="2600" dirty="0">
                <a:cs typeface="Arial" charset="0"/>
              </a:rPr>
              <a:t> </a:t>
            </a:r>
            <a:r>
              <a:rPr lang="en-US" altLang="en-US" sz="2600" dirty="0" err="1">
                <a:cs typeface="Arial" charset="0"/>
              </a:rPr>
              <a:t>çerçevesinde</a:t>
            </a:r>
            <a:r>
              <a:rPr lang="en-US" altLang="en-US" sz="2600" dirty="0">
                <a:cs typeface="Arial" charset="0"/>
              </a:rPr>
              <a:t> alt </a:t>
            </a:r>
            <a:r>
              <a:rPr lang="en-US" altLang="en-US" sz="2600" dirty="0" err="1">
                <a:cs typeface="Arial" charset="0"/>
              </a:rPr>
              <a:t>birimler</a:t>
            </a:r>
            <a:r>
              <a:rPr lang="en-US" altLang="en-US" sz="2600" dirty="0">
                <a:cs typeface="Arial" charset="0"/>
              </a:rPr>
              <a:t> </a:t>
            </a:r>
            <a:r>
              <a:rPr lang="en-US" altLang="en-US" sz="2600" dirty="0" err="1">
                <a:cs typeface="Arial" charset="0"/>
              </a:rPr>
              <a:t>ve</a:t>
            </a:r>
            <a:r>
              <a:rPr lang="en-US" altLang="en-US" sz="2600" dirty="0">
                <a:cs typeface="Arial" charset="0"/>
              </a:rPr>
              <a:t> </a:t>
            </a:r>
            <a:r>
              <a:rPr lang="en-US" altLang="en-US" sz="2600" dirty="0" err="1">
                <a:cs typeface="Arial" charset="0"/>
              </a:rPr>
              <a:t>bu</a:t>
            </a:r>
            <a:r>
              <a:rPr lang="en-US" altLang="en-US" sz="2600" dirty="0">
                <a:cs typeface="Arial" charset="0"/>
              </a:rPr>
              <a:t> </a:t>
            </a:r>
            <a:r>
              <a:rPr lang="en-US" altLang="en-US" sz="2600" dirty="0" err="1">
                <a:cs typeface="Arial" charset="0"/>
              </a:rPr>
              <a:t>birimler</a:t>
            </a:r>
            <a:r>
              <a:rPr lang="en-US" altLang="en-US" sz="2600" dirty="0">
                <a:cs typeface="Arial" charset="0"/>
              </a:rPr>
              <a:t> </a:t>
            </a:r>
            <a:r>
              <a:rPr lang="en-US" altLang="en-US" sz="2600" dirty="0" err="1">
                <a:cs typeface="Arial" charset="0"/>
              </a:rPr>
              <a:t>arasındaki</a:t>
            </a:r>
            <a:r>
              <a:rPr lang="en-US" altLang="en-US" sz="2600" dirty="0">
                <a:cs typeface="Arial" charset="0"/>
              </a:rPr>
              <a:t> </a:t>
            </a:r>
            <a:r>
              <a:rPr lang="en-US" altLang="en-US" sz="2600" dirty="0" err="1">
                <a:cs typeface="Arial" charset="0"/>
              </a:rPr>
              <a:t>ilişkiler</a:t>
            </a:r>
            <a:r>
              <a:rPr lang="en-US" altLang="en-US" sz="2600" dirty="0">
                <a:cs typeface="Arial" charset="0"/>
              </a:rPr>
              <a:t> de</a:t>
            </a:r>
            <a:r>
              <a:rPr lang="tr-TR" altLang="en-US" sz="2600" dirty="0">
                <a:cs typeface="Arial" charset="0"/>
              </a:rPr>
              <a:t> </a:t>
            </a:r>
            <a:r>
              <a:rPr lang="en-US" altLang="en-US" sz="2600" dirty="0" err="1">
                <a:cs typeface="Arial" charset="0"/>
              </a:rPr>
              <a:t>tanımlanmalıdır</a:t>
            </a:r>
            <a:r>
              <a:rPr lang="en-US" altLang="en-US" sz="2600" dirty="0">
                <a:cs typeface="Arial" charset="0"/>
              </a:rPr>
              <a:t>.</a:t>
            </a:r>
            <a:r>
              <a:rPr lang="tr-TR" altLang="en-US" sz="2600" dirty="0">
                <a:cs typeface="Arial"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1720840"/>
            <a:ext cx="8352928" cy="4093428"/>
          </a:xfrm>
          <a:prstGeom prst="rect">
            <a:avLst/>
          </a:prstGeom>
        </p:spPr>
        <p:txBody>
          <a:bodyPr wrap="square">
            <a:spAutoFit/>
          </a:bodyPr>
          <a:lstStyle/>
          <a:p>
            <a:pPr marL="285750" indent="-285750" algn="just">
              <a:defRPr/>
            </a:pPr>
            <a:r>
              <a:rPr lang="tr-TR" altLang="en-US" sz="2600" b="1" dirty="0"/>
              <a:t>Yönlendirme</a:t>
            </a:r>
          </a:p>
          <a:p>
            <a:pPr marL="285750" indent="-285750" algn="just">
              <a:defRPr/>
            </a:pPr>
            <a:endParaRPr lang="tr-TR" altLang="en-US" sz="2600" b="1" dirty="0"/>
          </a:p>
          <a:p>
            <a:pPr marL="285750" indent="-285750" algn="just">
              <a:buFont typeface="Wingdings" pitchFamily="2" charset="2"/>
              <a:buChar char="ü"/>
              <a:defRPr/>
            </a:pPr>
            <a:r>
              <a:rPr lang="en-US" sz="2600" dirty="0" err="1">
                <a:latin typeface="Arial" pitchFamily="34" charset="0"/>
                <a:cs typeface="Arial" pitchFamily="34" charset="0"/>
              </a:rPr>
              <a:t>Yönlendirme</a:t>
            </a:r>
            <a:r>
              <a:rPr lang="en-US" sz="2600" dirty="0">
                <a:latin typeface="Arial" pitchFamily="34" charset="0"/>
                <a:cs typeface="Arial" pitchFamily="34" charset="0"/>
              </a:rPr>
              <a:t> </a:t>
            </a:r>
            <a:r>
              <a:rPr lang="en-US" sz="2600" dirty="0" err="1">
                <a:latin typeface="Arial" pitchFamily="34" charset="0"/>
                <a:cs typeface="Arial" pitchFamily="34" charset="0"/>
              </a:rPr>
              <a:t>üstlerin</a:t>
            </a:r>
            <a:r>
              <a:rPr lang="en-US" sz="2600" dirty="0">
                <a:latin typeface="Arial" pitchFamily="34" charset="0"/>
                <a:cs typeface="Arial" pitchFamily="34" charset="0"/>
              </a:rPr>
              <a:t> </a:t>
            </a:r>
            <a:r>
              <a:rPr lang="en-US" sz="2600" dirty="0" err="1">
                <a:latin typeface="Arial" pitchFamily="34" charset="0"/>
                <a:cs typeface="Arial" pitchFamily="34" charset="0"/>
              </a:rPr>
              <a:t>astlarını</a:t>
            </a:r>
            <a:r>
              <a:rPr lang="en-US" sz="2600" dirty="0">
                <a:latin typeface="Arial" pitchFamily="34" charset="0"/>
                <a:cs typeface="Arial" pitchFamily="34" charset="0"/>
              </a:rPr>
              <a:t> </a:t>
            </a:r>
            <a:r>
              <a:rPr lang="en-US" sz="2600" dirty="0" err="1">
                <a:latin typeface="Arial" pitchFamily="34" charset="0"/>
                <a:cs typeface="Arial" pitchFamily="34" charset="0"/>
              </a:rPr>
              <a:t>etkilediği</a:t>
            </a:r>
            <a:r>
              <a:rPr lang="en-US" sz="2600" dirty="0">
                <a:latin typeface="Arial" pitchFamily="34" charset="0"/>
                <a:cs typeface="Arial" pitchFamily="34" charset="0"/>
              </a:rPr>
              <a:t> </a:t>
            </a:r>
            <a:r>
              <a:rPr lang="en-US" sz="2600" dirty="0" err="1">
                <a:latin typeface="Arial" pitchFamily="34" charset="0"/>
                <a:cs typeface="Arial" pitchFamily="34" charset="0"/>
              </a:rPr>
              <a:t>bir</a:t>
            </a:r>
            <a:r>
              <a:rPr lang="en-US" sz="2600" dirty="0">
                <a:latin typeface="Arial" pitchFamily="34" charset="0"/>
                <a:cs typeface="Arial" pitchFamily="34" charset="0"/>
              </a:rPr>
              <a:t> </a:t>
            </a:r>
            <a:r>
              <a:rPr lang="en-US" sz="2600" dirty="0" err="1">
                <a:latin typeface="Arial" pitchFamily="34" charset="0"/>
                <a:cs typeface="Arial" pitchFamily="34" charset="0"/>
              </a:rPr>
              <a:t>eşitsizlik</a:t>
            </a:r>
            <a:r>
              <a:rPr lang="en-US" sz="2600" dirty="0">
                <a:latin typeface="Arial" pitchFamily="34" charset="0"/>
                <a:cs typeface="Arial" pitchFamily="34" charset="0"/>
              </a:rPr>
              <a:t> </a:t>
            </a:r>
            <a:r>
              <a:rPr lang="en-US" sz="2600" dirty="0" err="1">
                <a:latin typeface="Arial" pitchFamily="34" charset="0"/>
                <a:cs typeface="Arial" pitchFamily="34" charset="0"/>
              </a:rPr>
              <a:t>sistemi</a:t>
            </a:r>
            <a:r>
              <a:rPr lang="en-US" sz="2600" dirty="0">
                <a:latin typeface="Arial" pitchFamily="34" charset="0"/>
                <a:cs typeface="Arial" pitchFamily="34" charset="0"/>
              </a:rPr>
              <a:t> </a:t>
            </a:r>
            <a:r>
              <a:rPr lang="en-US" sz="2600" dirty="0" err="1">
                <a:latin typeface="Arial" pitchFamily="34" charset="0"/>
                <a:cs typeface="Arial" pitchFamily="34" charset="0"/>
              </a:rPr>
              <a:t>olarak</a:t>
            </a:r>
            <a:r>
              <a:rPr lang="tr-TR" sz="2600" dirty="0">
                <a:latin typeface="Arial" pitchFamily="34" charset="0"/>
                <a:cs typeface="Arial" pitchFamily="34" charset="0"/>
              </a:rPr>
              <a:t> </a:t>
            </a:r>
            <a:r>
              <a:rPr lang="en-US" sz="2600" dirty="0" err="1">
                <a:latin typeface="Arial" pitchFamily="34" charset="0"/>
                <a:cs typeface="Arial" pitchFamily="34" charset="0"/>
              </a:rPr>
              <a:t>tanımlanmaktadır</a:t>
            </a:r>
            <a:r>
              <a:rPr lang="en-US" sz="2600" dirty="0">
                <a:latin typeface="Arial" pitchFamily="34" charset="0"/>
                <a:cs typeface="Arial" pitchFamily="34" charset="0"/>
              </a:rPr>
              <a:t>. </a:t>
            </a:r>
            <a:endParaRPr lang="tr-TR" sz="2600" dirty="0">
              <a:latin typeface="Arial" pitchFamily="34" charset="0"/>
              <a:cs typeface="Arial" pitchFamily="34" charset="0"/>
            </a:endParaRPr>
          </a:p>
          <a:p>
            <a:pPr algn="just">
              <a:defRPr/>
            </a:pPr>
            <a:endParaRPr lang="tr-TR" sz="2600" dirty="0">
              <a:latin typeface="Arial" pitchFamily="34" charset="0"/>
              <a:cs typeface="Arial" pitchFamily="34" charset="0"/>
            </a:endParaRPr>
          </a:p>
          <a:p>
            <a:pPr marL="285750" indent="-285750" algn="just">
              <a:buFont typeface="Wingdings" pitchFamily="2" charset="2"/>
              <a:buChar char="ü"/>
              <a:defRPr/>
            </a:pPr>
            <a:r>
              <a:rPr lang="en-US" sz="2600" dirty="0" err="1">
                <a:latin typeface="Arial" pitchFamily="34" charset="0"/>
                <a:cs typeface="Arial" pitchFamily="34" charset="0"/>
              </a:rPr>
              <a:t>Sözkonusu</a:t>
            </a:r>
            <a:r>
              <a:rPr lang="en-US" sz="2600" dirty="0">
                <a:latin typeface="Arial" pitchFamily="34" charset="0"/>
                <a:cs typeface="Arial" pitchFamily="34" charset="0"/>
              </a:rPr>
              <a:t> </a:t>
            </a:r>
            <a:r>
              <a:rPr lang="en-US" sz="2600" dirty="0" err="1">
                <a:latin typeface="Arial" pitchFamily="34" charset="0"/>
                <a:cs typeface="Arial" pitchFamily="34" charset="0"/>
              </a:rPr>
              <a:t>sistemde</a:t>
            </a:r>
            <a:r>
              <a:rPr lang="en-US" sz="2600" dirty="0">
                <a:latin typeface="Arial" pitchFamily="34" charset="0"/>
                <a:cs typeface="Arial" pitchFamily="34" charset="0"/>
              </a:rPr>
              <a:t>, </a:t>
            </a:r>
            <a:r>
              <a:rPr lang="en-US" sz="2600" dirty="0" err="1">
                <a:latin typeface="Arial" pitchFamily="34" charset="0"/>
                <a:cs typeface="Arial" pitchFamily="34" charset="0"/>
              </a:rPr>
              <a:t>yetkili</a:t>
            </a:r>
            <a:r>
              <a:rPr lang="en-US" sz="2600" dirty="0">
                <a:latin typeface="Arial" pitchFamily="34" charset="0"/>
                <a:cs typeface="Arial" pitchFamily="34" charset="0"/>
              </a:rPr>
              <a:t> </a:t>
            </a:r>
            <a:r>
              <a:rPr lang="en-US" sz="2600" dirty="0" err="1">
                <a:latin typeface="Arial" pitchFamily="34" charset="0"/>
                <a:cs typeface="Arial" pitchFamily="34" charset="0"/>
              </a:rPr>
              <a:t>yöneticiler</a:t>
            </a:r>
            <a:r>
              <a:rPr lang="en-US" sz="2600" dirty="0">
                <a:latin typeface="Arial" pitchFamily="34" charset="0"/>
                <a:cs typeface="Arial" pitchFamily="34" charset="0"/>
              </a:rPr>
              <a:t> </a:t>
            </a:r>
            <a:r>
              <a:rPr lang="en-US" sz="2600" dirty="0" err="1">
                <a:latin typeface="Arial" pitchFamily="34" charset="0"/>
                <a:cs typeface="Arial" pitchFamily="34" charset="0"/>
              </a:rPr>
              <a:t>örgütsel</a:t>
            </a:r>
            <a:r>
              <a:rPr lang="en-US" sz="2600" dirty="0">
                <a:latin typeface="Arial" pitchFamily="34" charset="0"/>
                <a:cs typeface="Arial" pitchFamily="34" charset="0"/>
              </a:rPr>
              <a:t> </a:t>
            </a:r>
            <a:r>
              <a:rPr lang="en-US" sz="2600" dirty="0" err="1">
                <a:latin typeface="Arial" pitchFamily="34" charset="0"/>
                <a:cs typeface="Arial" pitchFamily="34" charset="0"/>
              </a:rPr>
              <a:t>hedeflere</a:t>
            </a:r>
            <a:r>
              <a:rPr lang="en-US" sz="2600" dirty="0">
                <a:latin typeface="Arial" pitchFamily="34" charset="0"/>
                <a:cs typeface="Arial" pitchFamily="34" charset="0"/>
              </a:rPr>
              <a:t> </a:t>
            </a:r>
            <a:r>
              <a:rPr lang="en-US" sz="2600" dirty="0" err="1">
                <a:latin typeface="Arial" pitchFamily="34" charset="0"/>
                <a:cs typeface="Arial" pitchFamily="34" charset="0"/>
              </a:rPr>
              <a:t>ulaşmak</a:t>
            </a:r>
            <a:r>
              <a:rPr lang="en-US" sz="2600" dirty="0">
                <a:latin typeface="Arial" pitchFamily="34" charset="0"/>
                <a:cs typeface="Arial" pitchFamily="34" charset="0"/>
              </a:rPr>
              <a:t> </a:t>
            </a:r>
            <a:r>
              <a:rPr lang="en-US" sz="2600" dirty="0" err="1">
                <a:latin typeface="Arial" pitchFamily="34" charset="0"/>
                <a:cs typeface="Arial" pitchFamily="34" charset="0"/>
              </a:rPr>
              <a:t>için</a:t>
            </a:r>
            <a:r>
              <a:rPr lang="tr-TR" sz="2600" dirty="0">
                <a:latin typeface="Arial" pitchFamily="34" charset="0"/>
                <a:cs typeface="Arial" pitchFamily="34" charset="0"/>
              </a:rPr>
              <a:t> </a:t>
            </a:r>
            <a:r>
              <a:rPr lang="en-US" sz="2600" dirty="0" err="1">
                <a:latin typeface="Arial" pitchFamily="34" charset="0"/>
                <a:cs typeface="Arial" pitchFamily="34" charset="0"/>
              </a:rPr>
              <a:t>işgücüne</a:t>
            </a:r>
            <a:r>
              <a:rPr lang="en-US" sz="2600" dirty="0">
                <a:latin typeface="Arial" pitchFamily="34" charset="0"/>
                <a:cs typeface="Arial" pitchFamily="34" charset="0"/>
              </a:rPr>
              <a:t> </a:t>
            </a:r>
            <a:r>
              <a:rPr lang="en-US" sz="2600" dirty="0" err="1">
                <a:latin typeface="Arial" pitchFamily="34" charset="0"/>
                <a:cs typeface="Arial" pitchFamily="34" charset="0"/>
              </a:rPr>
              <a:t>yön</a:t>
            </a:r>
            <a:r>
              <a:rPr lang="en-US" sz="2600" dirty="0">
                <a:latin typeface="Arial" pitchFamily="34" charset="0"/>
                <a:cs typeface="Arial" pitchFamily="34" charset="0"/>
              </a:rPr>
              <a:t> </a:t>
            </a:r>
            <a:r>
              <a:rPr lang="en-US" sz="2600" dirty="0" err="1">
                <a:latin typeface="Arial" pitchFamily="34" charset="0"/>
                <a:cs typeface="Arial" pitchFamily="34" charset="0"/>
              </a:rPr>
              <a:t>vermektedirler</a:t>
            </a:r>
            <a:r>
              <a:rPr lang="en-US" sz="2600" dirty="0">
                <a:latin typeface="Arial" pitchFamily="34" charset="0"/>
                <a:cs typeface="Arial" pitchFamily="34" charset="0"/>
              </a:rPr>
              <a:t>. </a:t>
            </a:r>
            <a:endParaRPr lang="tr-TR" sz="2600" dirty="0">
              <a:latin typeface="Arial" pitchFamily="34" charset="0"/>
              <a:cs typeface="Arial" pitchFamily="34" charset="0"/>
            </a:endParaRPr>
          </a:p>
          <a:p>
            <a:pPr algn="just">
              <a:defRPr/>
            </a:pPr>
            <a:endParaRPr lang="tr-TR" sz="2600" dirty="0">
              <a:latin typeface="Arial" pitchFamily="34" charset="0"/>
              <a:cs typeface="Arial" pitchFamily="34" charset="0"/>
            </a:endParaRPr>
          </a:p>
          <a:p>
            <a:pPr marL="285750" indent="-285750" algn="just">
              <a:buFont typeface="Wingdings" pitchFamily="2" charset="2"/>
              <a:buChar char="ü"/>
              <a:defRPr/>
            </a:pPr>
            <a:r>
              <a:rPr lang="tr-TR" sz="2600" dirty="0">
                <a:latin typeface="Arial" pitchFamily="34" charset="0"/>
                <a:cs typeface="Arial" pitchFamily="34" charset="0"/>
              </a:rPr>
              <a:t>Y</a:t>
            </a:r>
            <a:r>
              <a:rPr lang="en-US" sz="2600" dirty="0" err="1">
                <a:latin typeface="Arial" pitchFamily="34" charset="0"/>
                <a:cs typeface="Arial" pitchFamily="34" charset="0"/>
              </a:rPr>
              <a:t>önetim</a:t>
            </a:r>
            <a:r>
              <a:rPr lang="en-US" sz="2600" dirty="0">
                <a:latin typeface="Arial" pitchFamily="34" charset="0"/>
                <a:cs typeface="Arial" pitchFamily="34" charset="0"/>
              </a:rPr>
              <a:t> </a:t>
            </a:r>
            <a:r>
              <a:rPr lang="en-US" sz="2600" dirty="0" err="1">
                <a:latin typeface="Arial" pitchFamily="34" charset="0"/>
                <a:cs typeface="Arial" pitchFamily="34" charset="0"/>
              </a:rPr>
              <a:t>bilimindeki</a:t>
            </a:r>
            <a:r>
              <a:rPr lang="en-US" sz="2600" dirty="0">
                <a:latin typeface="Arial" pitchFamily="34" charset="0"/>
                <a:cs typeface="Arial" pitchFamily="34" charset="0"/>
              </a:rPr>
              <a:t> </a:t>
            </a:r>
            <a:r>
              <a:rPr lang="en-US" sz="2600" dirty="0" err="1">
                <a:latin typeface="Arial" pitchFamily="34" charset="0"/>
                <a:cs typeface="Arial" pitchFamily="34" charset="0"/>
              </a:rPr>
              <a:t>gelişmeler</a:t>
            </a:r>
            <a:r>
              <a:rPr lang="tr-TR" sz="2600" dirty="0">
                <a:latin typeface="Arial" pitchFamily="34" charset="0"/>
                <a:cs typeface="Arial" pitchFamily="34" charset="0"/>
              </a:rPr>
              <a:t> sayesinde </a:t>
            </a:r>
            <a:r>
              <a:rPr lang="en-US" sz="2600" dirty="0" err="1">
                <a:latin typeface="Arial" pitchFamily="34" charset="0"/>
                <a:cs typeface="Arial" pitchFamily="34" charset="0"/>
              </a:rPr>
              <a:t>işgörenlerin</a:t>
            </a:r>
            <a:r>
              <a:rPr lang="tr-TR" sz="2600" dirty="0">
                <a:latin typeface="Arial" pitchFamily="34" charset="0"/>
                <a:cs typeface="Arial" pitchFamily="34" charset="0"/>
              </a:rPr>
              <a:t> </a:t>
            </a:r>
            <a:r>
              <a:rPr lang="en-US" sz="2600" dirty="0">
                <a:latin typeface="Arial" pitchFamily="34" charset="0"/>
                <a:cs typeface="Arial" pitchFamily="34" charset="0"/>
              </a:rPr>
              <a:t>de </a:t>
            </a:r>
            <a:r>
              <a:rPr lang="tr-TR" sz="2600" dirty="0">
                <a:latin typeface="Arial" pitchFamily="34" charset="0"/>
                <a:cs typeface="Arial" pitchFamily="34" charset="0"/>
              </a:rPr>
              <a:t>ilgili sistemde </a:t>
            </a:r>
            <a:r>
              <a:rPr lang="en-US" sz="2600" dirty="0" err="1">
                <a:latin typeface="Arial" pitchFamily="34" charset="0"/>
                <a:cs typeface="Arial" pitchFamily="34" charset="0"/>
              </a:rPr>
              <a:t>yer</a:t>
            </a:r>
            <a:r>
              <a:rPr lang="en-US" sz="2600" dirty="0">
                <a:latin typeface="Arial" pitchFamily="34" charset="0"/>
                <a:cs typeface="Arial" pitchFamily="34" charset="0"/>
              </a:rPr>
              <a:t> </a:t>
            </a:r>
            <a:r>
              <a:rPr lang="en-US" sz="2600" dirty="0" err="1">
                <a:latin typeface="Arial" pitchFamily="34" charset="0"/>
                <a:cs typeface="Arial" pitchFamily="34" charset="0"/>
              </a:rPr>
              <a:t>almasını</a:t>
            </a:r>
            <a:r>
              <a:rPr lang="en-US" sz="2600" dirty="0">
                <a:latin typeface="Arial" pitchFamily="34" charset="0"/>
                <a:cs typeface="Arial" pitchFamily="34" charset="0"/>
              </a:rPr>
              <a:t> </a:t>
            </a:r>
            <a:r>
              <a:rPr lang="en-US" sz="2600" dirty="0" err="1">
                <a:latin typeface="Arial" pitchFamily="34" charset="0"/>
                <a:cs typeface="Arial" pitchFamily="34" charset="0"/>
              </a:rPr>
              <a:t>gerektirmektedir</a:t>
            </a:r>
            <a:r>
              <a:rPr lang="en-US" sz="2600" dirty="0">
                <a:latin typeface="Arial" pitchFamily="34" charset="0"/>
                <a:cs typeface="Arial" pitchFamily="34" charset="0"/>
              </a:rPr>
              <a:t>.</a:t>
            </a:r>
            <a:endParaRPr lang="tr-TR" sz="2600"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548680"/>
            <a:ext cx="8640960" cy="4093428"/>
          </a:xfrm>
          <a:prstGeom prst="rect">
            <a:avLst/>
          </a:prstGeom>
        </p:spPr>
        <p:txBody>
          <a:bodyPr wrap="square">
            <a:spAutoFit/>
          </a:bodyPr>
          <a:lstStyle/>
          <a:p>
            <a:pPr marL="285750" indent="-285750"/>
            <a:r>
              <a:rPr lang="tr-TR" altLang="en-US" sz="2600" b="1" dirty="0"/>
              <a:t>Kontrol</a:t>
            </a:r>
          </a:p>
          <a:p>
            <a:pPr marL="285750" indent="-285750"/>
            <a:endParaRPr lang="tr-TR" altLang="en-US" sz="2600" b="1" dirty="0"/>
          </a:p>
          <a:p>
            <a:pPr marL="285750" indent="-285750">
              <a:buFont typeface="Wingdings" pitchFamily="2" charset="2"/>
              <a:buChar char="ü"/>
            </a:pPr>
            <a:r>
              <a:rPr lang="en-US" sz="2600" dirty="0"/>
              <a:t>Her </a:t>
            </a:r>
            <a:r>
              <a:rPr lang="en-US" sz="2600" dirty="0" err="1"/>
              <a:t>kademedeki</a:t>
            </a:r>
            <a:r>
              <a:rPr lang="en-US" sz="2600" dirty="0"/>
              <a:t> </a:t>
            </a:r>
            <a:r>
              <a:rPr lang="en-US" sz="2600" dirty="0" err="1"/>
              <a:t>yöneticiler</a:t>
            </a:r>
            <a:r>
              <a:rPr lang="en-US" sz="2600" dirty="0"/>
              <a:t>, </a:t>
            </a:r>
            <a:r>
              <a:rPr lang="en-US" sz="2600" dirty="0" err="1"/>
              <a:t>ilgi</a:t>
            </a:r>
            <a:r>
              <a:rPr lang="en-US" sz="2600" dirty="0"/>
              <a:t> </a:t>
            </a:r>
            <a:r>
              <a:rPr lang="en-US" sz="2600" dirty="0" err="1"/>
              <a:t>alanlarındaki</a:t>
            </a:r>
            <a:r>
              <a:rPr lang="en-US" sz="2600" dirty="0"/>
              <a:t> </a:t>
            </a:r>
            <a:r>
              <a:rPr lang="en-US" sz="2600" dirty="0" err="1"/>
              <a:t>işlerin</a:t>
            </a:r>
            <a:r>
              <a:rPr lang="en-US" sz="2600" dirty="0"/>
              <a:t> </a:t>
            </a:r>
            <a:r>
              <a:rPr lang="en-US" sz="2600" dirty="0" err="1"/>
              <a:t>yolunda</a:t>
            </a:r>
            <a:r>
              <a:rPr lang="en-US" sz="2600" dirty="0"/>
              <a:t> </a:t>
            </a:r>
            <a:r>
              <a:rPr lang="en-US" sz="2600" dirty="0" err="1"/>
              <a:t>gitmesinin</a:t>
            </a:r>
            <a:r>
              <a:rPr lang="tr-TR" sz="2600" dirty="0"/>
              <a:t> </a:t>
            </a:r>
            <a:r>
              <a:rPr lang="en-US" sz="2600" dirty="0" err="1"/>
              <a:t>sorumluluğunu</a:t>
            </a:r>
            <a:r>
              <a:rPr lang="en-US" sz="2600" dirty="0"/>
              <a:t> </a:t>
            </a:r>
            <a:r>
              <a:rPr lang="en-US" sz="2600" dirty="0" err="1"/>
              <a:t>taşım</a:t>
            </a:r>
            <a:r>
              <a:rPr lang="tr-TR" sz="2600" dirty="0"/>
              <a:t>alıdır</a:t>
            </a:r>
            <a:r>
              <a:rPr lang="en-US" sz="2600" dirty="0"/>
              <a:t>. </a:t>
            </a:r>
            <a:endParaRPr lang="tr-TR" sz="2600" dirty="0"/>
          </a:p>
          <a:p>
            <a:pPr marL="285750" indent="-285750">
              <a:buFont typeface="Wingdings" pitchFamily="2" charset="2"/>
              <a:buChar char="ü"/>
            </a:pPr>
            <a:endParaRPr lang="tr-TR" sz="2600" dirty="0"/>
          </a:p>
          <a:p>
            <a:pPr marL="285750" indent="-285750">
              <a:buFont typeface="Wingdings" pitchFamily="2" charset="2"/>
              <a:buChar char="ü"/>
            </a:pPr>
            <a:r>
              <a:rPr lang="en-US" sz="2600" dirty="0"/>
              <a:t>Bu </a:t>
            </a:r>
            <a:r>
              <a:rPr lang="en-US" sz="2600" dirty="0" err="1"/>
              <a:t>amaçla</a:t>
            </a:r>
            <a:r>
              <a:rPr lang="en-US" sz="2600" dirty="0"/>
              <a:t> </a:t>
            </a:r>
            <a:r>
              <a:rPr lang="en-US" sz="2600" dirty="0" err="1"/>
              <a:t>gerçekleştirilen</a:t>
            </a:r>
            <a:r>
              <a:rPr lang="en-US" sz="2600" dirty="0"/>
              <a:t> </a:t>
            </a:r>
            <a:r>
              <a:rPr lang="en-US" sz="2600" dirty="0" err="1"/>
              <a:t>fonksiyon</a:t>
            </a:r>
            <a:r>
              <a:rPr lang="en-US" sz="2600" dirty="0"/>
              <a:t> </a:t>
            </a:r>
            <a:r>
              <a:rPr lang="en-US" sz="2600" dirty="0" err="1"/>
              <a:t>kontrol</a:t>
            </a:r>
            <a:r>
              <a:rPr lang="en-US" sz="2600" dirty="0"/>
              <a:t> </a:t>
            </a:r>
            <a:r>
              <a:rPr lang="en-US" sz="2600" dirty="0" err="1"/>
              <a:t>olarak</a:t>
            </a:r>
            <a:r>
              <a:rPr lang="tr-TR" sz="2600" dirty="0"/>
              <a:t> </a:t>
            </a:r>
            <a:r>
              <a:rPr lang="en-US" sz="2600" dirty="0" err="1"/>
              <a:t>isimlendirilmektedir</a:t>
            </a:r>
            <a:r>
              <a:rPr lang="en-US" sz="2600" dirty="0"/>
              <a:t>.</a:t>
            </a:r>
            <a:endParaRPr lang="tr-TR" sz="2600" dirty="0"/>
          </a:p>
          <a:p>
            <a:pPr marL="285750" indent="-285750">
              <a:buFont typeface="Wingdings" pitchFamily="2" charset="2"/>
              <a:buChar char="ü"/>
            </a:pPr>
            <a:endParaRPr lang="tr-TR" sz="2600" dirty="0">
              <a:cs typeface="Arial" charset="0"/>
            </a:endParaRPr>
          </a:p>
          <a:p>
            <a:pPr marL="285750" indent="-285750">
              <a:buFont typeface="Wingdings" pitchFamily="2" charset="2"/>
              <a:buChar char="ü"/>
            </a:pPr>
            <a:r>
              <a:rPr lang="tr-TR" sz="2600" dirty="0">
                <a:cs typeface="Arial" charset="0"/>
              </a:rPr>
              <a:t>Yönetimin kontrol fonksiyonu, en basit şekliyle, arzulanan sonuçlara doğru performansın yaklaştırılmasını sağlar.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1115616" y="2492896"/>
            <a:ext cx="7200900" cy="3673475"/>
            <a:chOff x="780" y="1536"/>
            <a:chExt cx="4536" cy="2314"/>
          </a:xfrm>
        </p:grpSpPr>
        <p:sp>
          <p:nvSpPr>
            <p:cNvPr id="3" name="Rectangle 10"/>
            <p:cNvSpPr>
              <a:spLocks noChangeArrowheads="1"/>
            </p:cNvSpPr>
            <p:nvPr/>
          </p:nvSpPr>
          <p:spPr bwMode="auto">
            <a:xfrm>
              <a:off x="875" y="1858"/>
              <a:ext cx="877" cy="997"/>
            </a:xfrm>
            <a:prstGeom prst="rect">
              <a:avLst/>
            </a:prstGeom>
            <a:noFill/>
            <a:ln w="12700">
              <a:solidFill>
                <a:srgbClr val="B02A00"/>
              </a:solidFill>
              <a:miter lim="800000"/>
              <a:headEnd/>
              <a:tailEnd/>
            </a:ln>
            <a:effectLst/>
          </p:spPr>
          <p:txBody>
            <a:bodyPr wrap="none" anchor="ctr"/>
            <a:lstStyle/>
            <a:p>
              <a:endParaRPr lang="en-US" altLang="en-US"/>
            </a:p>
          </p:txBody>
        </p:sp>
        <p:sp>
          <p:nvSpPr>
            <p:cNvPr id="4" name="Rectangle 11"/>
            <p:cNvSpPr>
              <a:spLocks noChangeArrowheads="1"/>
            </p:cNvSpPr>
            <p:nvPr/>
          </p:nvSpPr>
          <p:spPr bwMode="auto">
            <a:xfrm>
              <a:off x="879" y="1884"/>
              <a:ext cx="792" cy="289"/>
            </a:xfrm>
            <a:prstGeom prst="rect">
              <a:avLst/>
            </a:prstGeom>
            <a:noFill/>
            <a:ln w="12700">
              <a:noFill/>
              <a:miter lim="800000"/>
              <a:headEnd/>
              <a:tailEnd/>
            </a:ln>
            <a:effectLst/>
          </p:spPr>
          <p:txBody>
            <a:bodyPr wrap="none" lIns="90488" tIns="44450" rIns="90488" bIns="44450">
              <a:spAutoFit/>
            </a:bodyPr>
            <a:lstStyle/>
            <a:p>
              <a:r>
                <a:rPr lang="tr-TR" altLang="en-US" sz="2400" b="1">
                  <a:solidFill>
                    <a:schemeClr val="tx2"/>
                  </a:solidFill>
                  <a:latin typeface="Times New Roman" pitchFamily="18" charset="0"/>
                </a:rPr>
                <a:t>Girdiler</a:t>
              </a:r>
              <a:endParaRPr lang="en-US" altLang="en-US" sz="2400" b="1">
                <a:solidFill>
                  <a:schemeClr val="tx2"/>
                </a:solidFill>
                <a:latin typeface="Times New Roman" pitchFamily="18" charset="0"/>
              </a:endParaRPr>
            </a:p>
          </p:txBody>
        </p:sp>
        <p:sp>
          <p:nvSpPr>
            <p:cNvPr id="5" name="Rectangle 12"/>
            <p:cNvSpPr>
              <a:spLocks noChangeArrowheads="1"/>
            </p:cNvSpPr>
            <p:nvPr/>
          </p:nvSpPr>
          <p:spPr bwMode="auto">
            <a:xfrm>
              <a:off x="879" y="2114"/>
              <a:ext cx="712" cy="289"/>
            </a:xfrm>
            <a:prstGeom prst="rect">
              <a:avLst/>
            </a:prstGeom>
            <a:noFill/>
            <a:ln w="12700">
              <a:noFill/>
              <a:miter lim="800000"/>
              <a:headEnd/>
              <a:tailEnd/>
            </a:ln>
            <a:effectLst/>
          </p:spPr>
          <p:txBody>
            <a:bodyPr wrap="none" lIns="90488" tIns="44450" rIns="90488" bIns="44450">
              <a:spAutoFit/>
            </a:bodyPr>
            <a:lstStyle/>
            <a:p>
              <a:r>
                <a:rPr lang="en-US" altLang="en-US" sz="2400" b="1">
                  <a:solidFill>
                    <a:schemeClr val="tx2"/>
                  </a:solidFill>
                  <a:latin typeface="Times New Roman" pitchFamily="18" charset="0"/>
                </a:rPr>
                <a:t>   </a:t>
              </a:r>
              <a:r>
                <a:rPr lang="tr-TR" altLang="en-US" sz="2400" b="1">
                  <a:solidFill>
                    <a:schemeClr val="tx2"/>
                  </a:solidFill>
                  <a:latin typeface="Times New Roman" pitchFamily="18" charset="0"/>
                </a:rPr>
                <a:t>Arazi</a:t>
              </a:r>
              <a:endParaRPr lang="en-US" altLang="en-US" sz="2400" b="1">
                <a:solidFill>
                  <a:schemeClr val="tx2"/>
                </a:solidFill>
                <a:latin typeface="Times New Roman" pitchFamily="18" charset="0"/>
              </a:endParaRPr>
            </a:p>
          </p:txBody>
        </p:sp>
        <p:sp>
          <p:nvSpPr>
            <p:cNvPr id="6" name="Rectangle 13"/>
            <p:cNvSpPr>
              <a:spLocks noChangeArrowheads="1"/>
            </p:cNvSpPr>
            <p:nvPr/>
          </p:nvSpPr>
          <p:spPr bwMode="auto">
            <a:xfrm>
              <a:off x="879" y="2344"/>
              <a:ext cx="811" cy="289"/>
            </a:xfrm>
            <a:prstGeom prst="rect">
              <a:avLst/>
            </a:prstGeom>
            <a:noFill/>
            <a:ln w="12700">
              <a:noFill/>
              <a:miter lim="800000"/>
              <a:headEnd/>
              <a:tailEnd/>
            </a:ln>
            <a:effectLst/>
          </p:spPr>
          <p:txBody>
            <a:bodyPr wrap="none" lIns="90488" tIns="44450" rIns="90488" bIns="44450">
              <a:spAutoFit/>
            </a:bodyPr>
            <a:lstStyle/>
            <a:p>
              <a:r>
                <a:rPr lang="en-US" altLang="en-US" sz="2400" b="1">
                  <a:solidFill>
                    <a:schemeClr val="tx2"/>
                  </a:solidFill>
                  <a:latin typeface="Times New Roman" pitchFamily="18" charset="0"/>
                </a:rPr>
                <a:t>   </a:t>
              </a:r>
              <a:r>
                <a:rPr lang="tr-TR" altLang="en-US" sz="2400" b="1">
                  <a:solidFill>
                    <a:schemeClr val="tx2"/>
                  </a:solidFill>
                  <a:latin typeface="Times New Roman" pitchFamily="18" charset="0"/>
                </a:rPr>
                <a:t>İşgücü</a:t>
              </a:r>
              <a:endParaRPr lang="en-US" altLang="en-US" sz="2400" b="1">
                <a:solidFill>
                  <a:schemeClr val="tx2"/>
                </a:solidFill>
                <a:latin typeface="Times New Roman" pitchFamily="18" charset="0"/>
              </a:endParaRPr>
            </a:p>
          </p:txBody>
        </p:sp>
        <p:sp>
          <p:nvSpPr>
            <p:cNvPr id="7" name="Rectangle 14"/>
            <p:cNvSpPr>
              <a:spLocks noChangeArrowheads="1"/>
            </p:cNvSpPr>
            <p:nvPr/>
          </p:nvSpPr>
          <p:spPr bwMode="auto">
            <a:xfrm>
              <a:off x="780" y="2574"/>
              <a:ext cx="981" cy="289"/>
            </a:xfrm>
            <a:prstGeom prst="rect">
              <a:avLst/>
            </a:prstGeom>
            <a:noFill/>
            <a:ln w="12700">
              <a:noFill/>
              <a:miter lim="800000"/>
              <a:headEnd/>
              <a:tailEnd/>
            </a:ln>
            <a:effectLst/>
          </p:spPr>
          <p:txBody>
            <a:bodyPr wrap="none" lIns="90488" tIns="44450" rIns="90488" bIns="44450">
              <a:spAutoFit/>
            </a:bodyPr>
            <a:lstStyle/>
            <a:p>
              <a:r>
                <a:rPr lang="en-US" altLang="en-US" sz="2400" b="1">
                  <a:solidFill>
                    <a:schemeClr val="tx2"/>
                  </a:solidFill>
                  <a:latin typeface="Times New Roman" pitchFamily="18" charset="0"/>
                </a:rPr>
                <a:t>   </a:t>
              </a:r>
              <a:r>
                <a:rPr lang="tr-TR" altLang="en-US" sz="2400" b="1">
                  <a:solidFill>
                    <a:schemeClr val="tx2"/>
                  </a:solidFill>
                  <a:latin typeface="Times New Roman" pitchFamily="18" charset="0"/>
                </a:rPr>
                <a:t>Sermaye</a:t>
              </a:r>
              <a:endParaRPr lang="en-US" altLang="en-US" sz="2400" b="1">
                <a:solidFill>
                  <a:schemeClr val="tx2"/>
                </a:solidFill>
                <a:latin typeface="Times New Roman" pitchFamily="18" charset="0"/>
              </a:endParaRPr>
            </a:p>
          </p:txBody>
        </p:sp>
        <p:sp>
          <p:nvSpPr>
            <p:cNvPr id="8" name="Rectangle 15"/>
            <p:cNvSpPr>
              <a:spLocks noChangeArrowheads="1"/>
            </p:cNvSpPr>
            <p:nvPr/>
          </p:nvSpPr>
          <p:spPr bwMode="auto">
            <a:xfrm>
              <a:off x="2291" y="2019"/>
              <a:ext cx="1441" cy="757"/>
            </a:xfrm>
            <a:prstGeom prst="rect">
              <a:avLst/>
            </a:prstGeom>
            <a:noFill/>
            <a:ln w="12700">
              <a:solidFill>
                <a:srgbClr val="B02A00"/>
              </a:solidFill>
              <a:miter lim="800000"/>
              <a:headEnd/>
              <a:tailEnd/>
            </a:ln>
            <a:effectLst/>
          </p:spPr>
          <p:txBody>
            <a:bodyPr wrap="none" anchor="ctr"/>
            <a:lstStyle/>
            <a:p>
              <a:endParaRPr lang="en-US" altLang="en-US"/>
            </a:p>
          </p:txBody>
        </p:sp>
        <p:sp>
          <p:nvSpPr>
            <p:cNvPr id="9" name="Rectangle 16"/>
            <p:cNvSpPr>
              <a:spLocks noChangeArrowheads="1"/>
            </p:cNvSpPr>
            <p:nvPr/>
          </p:nvSpPr>
          <p:spPr bwMode="auto">
            <a:xfrm>
              <a:off x="2295" y="2040"/>
              <a:ext cx="1394" cy="289"/>
            </a:xfrm>
            <a:prstGeom prst="rect">
              <a:avLst/>
            </a:prstGeom>
            <a:noFill/>
            <a:ln w="12700">
              <a:noFill/>
              <a:miter lim="800000"/>
              <a:headEnd/>
              <a:tailEnd/>
            </a:ln>
            <a:effectLst/>
          </p:spPr>
          <p:txBody>
            <a:bodyPr wrap="none" lIns="90488" tIns="44450" rIns="90488" bIns="44450">
              <a:spAutoFit/>
            </a:bodyPr>
            <a:lstStyle/>
            <a:p>
              <a:r>
                <a:rPr lang="tr-TR" altLang="en-US" sz="2400" b="1">
                  <a:solidFill>
                    <a:schemeClr val="tx2"/>
                  </a:solidFill>
                  <a:latin typeface="Times New Roman" pitchFamily="18" charset="0"/>
                </a:rPr>
                <a:t>Üretim Prosesi</a:t>
              </a:r>
              <a:r>
                <a:rPr lang="en-US" altLang="en-US" sz="2400" b="1">
                  <a:solidFill>
                    <a:schemeClr val="tx2"/>
                  </a:solidFill>
                  <a:latin typeface="Times New Roman" pitchFamily="18" charset="0"/>
                </a:rPr>
                <a:t>/</a:t>
              </a:r>
            </a:p>
          </p:txBody>
        </p:sp>
        <p:sp>
          <p:nvSpPr>
            <p:cNvPr id="10" name="Rectangle 17"/>
            <p:cNvSpPr>
              <a:spLocks noChangeArrowheads="1"/>
            </p:cNvSpPr>
            <p:nvPr/>
          </p:nvSpPr>
          <p:spPr bwMode="auto">
            <a:xfrm>
              <a:off x="2439" y="2270"/>
              <a:ext cx="1150" cy="289"/>
            </a:xfrm>
            <a:prstGeom prst="rect">
              <a:avLst/>
            </a:prstGeom>
            <a:noFill/>
            <a:ln w="12700">
              <a:noFill/>
              <a:miter lim="800000"/>
              <a:headEnd/>
              <a:tailEnd/>
            </a:ln>
            <a:effectLst/>
          </p:spPr>
          <p:txBody>
            <a:bodyPr wrap="none" lIns="90488" tIns="44450" rIns="90488" bIns="44450">
              <a:spAutoFit/>
            </a:bodyPr>
            <a:lstStyle/>
            <a:p>
              <a:r>
                <a:rPr lang="tr-TR" altLang="en-US" sz="2400" b="1" dirty="0">
                  <a:solidFill>
                    <a:schemeClr val="tx2"/>
                  </a:solidFill>
                  <a:latin typeface="Times New Roman" pitchFamily="18" charset="0"/>
                </a:rPr>
                <a:t>Dönüştürme</a:t>
              </a:r>
              <a:endParaRPr lang="en-US" altLang="en-US" sz="2400" b="1" dirty="0">
                <a:solidFill>
                  <a:schemeClr val="tx2"/>
                </a:solidFill>
                <a:latin typeface="Times New Roman" pitchFamily="18" charset="0"/>
              </a:endParaRPr>
            </a:p>
          </p:txBody>
        </p:sp>
        <p:sp>
          <p:nvSpPr>
            <p:cNvPr id="11" name="Rectangle 18"/>
            <p:cNvSpPr>
              <a:spLocks noChangeArrowheads="1"/>
            </p:cNvSpPr>
            <p:nvPr/>
          </p:nvSpPr>
          <p:spPr bwMode="auto">
            <a:xfrm>
              <a:off x="2631" y="2500"/>
              <a:ext cx="752" cy="289"/>
            </a:xfrm>
            <a:prstGeom prst="rect">
              <a:avLst/>
            </a:prstGeom>
            <a:noFill/>
            <a:ln w="12700">
              <a:noFill/>
              <a:miter lim="800000"/>
              <a:headEnd/>
              <a:tailEnd/>
            </a:ln>
            <a:effectLst/>
          </p:spPr>
          <p:txBody>
            <a:bodyPr wrap="none" lIns="90488" tIns="44450" rIns="90488" bIns="44450">
              <a:spAutoFit/>
            </a:bodyPr>
            <a:lstStyle/>
            <a:p>
              <a:r>
                <a:rPr lang="en-US" altLang="en-US" sz="2400" b="1">
                  <a:solidFill>
                    <a:schemeClr val="tx2"/>
                  </a:solidFill>
                  <a:latin typeface="Times New Roman" pitchFamily="18" charset="0"/>
                </a:rPr>
                <a:t> </a:t>
              </a:r>
              <a:r>
                <a:rPr lang="tr-TR" altLang="en-US" sz="2400" b="1">
                  <a:solidFill>
                    <a:schemeClr val="tx2"/>
                  </a:solidFill>
                  <a:latin typeface="Times New Roman" pitchFamily="18" charset="0"/>
                </a:rPr>
                <a:t>Prosesi</a:t>
              </a:r>
              <a:endParaRPr lang="en-US" altLang="en-US" sz="2400" b="1">
                <a:solidFill>
                  <a:schemeClr val="tx2"/>
                </a:solidFill>
                <a:latin typeface="Times New Roman" pitchFamily="18" charset="0"/>
              </a:endParaRPr>
            </a:p>
          </p:txBody>
        </p:sp>
        <p:sp>
          <p:nvSpPr>
            <p:cNvPr id="12" name="Rectangle 19"/>
            <p:cNvSpPr>
              <a:spLocks noChangeArrowheads="1"/>
            </p:cNvSpPr>
            <p:nvPr/>
          </p:nvSpPr>
          <p:spPr bwMode="auto">
            <a:xfrm>
              <a:off x="4367" y="2002"/>
              <a:ext cx="949" cy="709"/>
            </a:xfrm>
            <a:prstGeom prst="rect">
              <a:avLst/>
            </a:prstGeom>
            <a:noFill/>
            <a:ln w="12700">
              <a:solidFill>
                <a:srgbClr val="B02A00"/>
              </a:solidFill>
              <a:miter lim="800000"/>
              <a:headEnd/>
              <a:tailEnd/>
            </a:ln>
            <a:effectLst/>
          </p:spPr>
          <p:txBody>
            <a:bodyPr wrap="none" anchor="ctr"/>
            <a:lstStyle/>
            <a:p>
              <a:endParaRPr lang="en-US" altLang="en-US"/>
            </a:p>
          </p:txBody>
        </p:sp>
        <p:sp>
          <p:nvSpPr>
            <p:cNvPr id="13" name="Rectangle 20"/>
            <p:cNvSpPr>
              <a:spLocks noChangeArrowheads="1"/>
            </p:cNvSpPr>
            <p:nvPr/>
          </p:nvSpPr>
          <p:spPr bwMode="auto">
            <a:xfrm>
              <a:off x="4383" y="1999"/>
              <a:ext cx="771" cy="289"/>
            </a:xfrm>
            <a:prstGeom prst="rect">
              <a:avLst/>
            </a:prstGeom>
            <a:noFill/>
            <a:ln w="12700">
              <a:noFill/>
              <a:miter lim="800000"/>
              <a:headEnd/>
              <a:tailEnd/>
            </a:ln>
            <a:effectLst/>
          </p:spPr>
          <p:txBody>
            <a:bodyPr wrap="none" lIns="90488" tIns="44450" rIns="90488" bIns="44450">
              <a:spAutoFit/>
            </a:bodyPr>
            <a:lstStyle/>
            <a:p>
              <a:r>
                <a:rPr lang="tr-TR" altLang="en-US" sz="2400" b="1">
                  <a:solidFill>
                    <a:schemeClr val="tx2"/>
                  </a:solidFill>
                  <a:latin typeface="Times New Roman" pitchFamily="18" charset="0"/>
                </a:rPr>
                <a:t>Çıktılar</a:t>
              </a:r>
              <a:endParaRPr lang="en-US" altLang="en-US" sz="2400" b="1">
                <a:solidFill>
                  <a:schemeClr val="tx2"/>
                </a:solidFill>
                <a:latin typeface="Times New Roman" pitchFamily="18" charset="0"/>
              </a:endParaRPr>
            </a:p>
          </p:txBody>
        </p:sp>
        <p:sp>
          <p:nvSpPr>
            <p:cNvPr id="14" name="Rectangle 21"/>
            <p:cNvSpPr>
              <a:spLocks noChangeArrowheads="1"/>
            </p:cNvSpPr>
            <p:nvPr/>
          </p:nvSpPr>
          <p:spPr bwMode="auto">
            <a:xfrm>
              <a:off x="4287" y="2229"/>
              <a:ext cx="863" cy="289"/>
            </a:xfrm>
            <a:prstGeom prst="rect">
              <a:avLst/>
            </a:prstGeom>
            <a:noFill/>
            <a:ln w="12700">
              <a:noFill/>
              <a:miter lim="800000"/>
              <a:headEnd/>
              <a:tailEnd/>
            </a:ln>
            <a:effectLst/>
          </p:spPr>
          <p:txBody>
            <a:bodyPr wrap="none" lIns="90488" tIns="44450" rIns="90488" bIns="44450">
              <a:spAutoFit/>
            </a:bodyPr>
            <a:lstStyle/>
            <a:p>
              <a:r>
                <a:rPr lang="en-US" altLang="en-US" sz="2400" b="1">
                  <a:solidFill>
                    <a:schemeClr val="tx2"/>
                  </a:solidFill>
                  <a:latin typeface="Times New Roman" pitchFamily="18" charset="0"/>
                </a:rPr>
                <a:t>   </a:t>
              </a:r>
              <a:r>
                <a:rPr lang="tr-TR" altLang="en-US" sz="2400" b="1">
                  <a:solidFill>
                    <a:schemeClr val="tx2"/>
                  </a:solidFill>
                  <a:latin typeface="Times New Roman" pitchFamily="18" charset="0"/>
                </a:rPr>
                <a:t>Mamul</a:t>
              </a:r>
              <a:endParaRPr lang="en-US" altLang="en-US" sz="2400" b="1">
                <a:solidFill>
                  <a:schemeClr val="tx2"/>
                </a:solidFill>
                <a:latin typeface="Times New Roman" pitchFamily="18" charset="0"/>
              </a:endParaRPr>
            </a:p>
          </p:txBody>
        </p:sp>
        <p:sp>
          <p:nvSpPr>
            <p:cNvPr id="15" name="Rectangle 22"/>
            <p:cNvSpPr>
              <a:spLocks noChangeArrowheads="1"/>
            </p:cNvSpPr>
            <p:nvPr/>
          </p:nvSpPr>
          <p:spPr bwMode="auto">
            <a:xfrm>
              <a:off x="4212" y="2459"/>
              <a:ext cx="1088" cy="289"/>
            </a:xfrm>
            <a:prstGeom prst="rect">
              <a:avLst/>
            </a:prstGeom>
            <a:noFill/>
            <a:ln w="12700">
              <a:noFill/>
              <a:miter lim="800000"/>
              <a:headEnd/>
              <a:tailEnd/>
            </a:ln>
            <a:effectLst/>
          </p:spPr>
          <p:txBody>
            <a:bodyPr wrap="none" lIns="90488" tIns="44450" rIns="90488" bIns="44450">
              <a:spAutoFit/>
            </a:bodyPr>
            <a:lstStyle/>
            <a:p>
              <a:r>
                <a:rPr lang="en-US" altLang="en-US" sz="2400" b="1">
                  <a:solidFill>
                    <a:schemeClr val="tx2"/>
                  </a:solidFill>
                  <a:latin typeface="Times New Roman" pitchFamily="18" charset="0"/>
                </a:rPr>
                <a:t>   </a:t>
              </a:r>
              <a:r>
                <a:rPr lang="tr-TR" altLang="en-US" sz="2400" b="1">
                  <a:solidFill>
                    <a:schemeClr val="tx2"/>
                  </a:solidFill>
                  <a:latin typeface="Times New Roman" pitchFamily="18" charset="0"/>
                </a:rPr>
                <a:t>Hizmetler</a:t>
              </a:r>
              <a:endParaRPr lang="en-US" altLang="en-US" sz="2400" b="1">
                <a:solidFill>
                  <a:schemeClr val="tx2"/>
                </a:solidFill>
                <a:latin typeface="Times New Roman" pitchFamily="18" charset="0"/>
              </a:endParaRPr>
            </a:p>
          </p:txBody>
        </p:sp>
        <p:sp>
          <p:nvSpPr>
            <p:cNvPr id="16" name="Rectangle 23"/>
            <p:cNvSpPr>
              <a:spLocks noChangeArrowheads="1"/>
            </p:cNvSpPr>
            <p:nvPr/>
          </p:nvSpPr>
          <p:spPr bwMode="auto">
            <a:xfrm>
              <a:off x="2603" y="3202"/>
              <a:ext cx="901" cy="469"/>
            </a:xfrm>
            <a:prstGeom prst="rect">
              <a:avLst/>
            </a:prstGeom>
            <a:noFill/>
            <a:ln w="12700">
              <a:solidFill>
                <a:srgbClr val="B02A00"/>
              </a:solidFill>
              <a:miter lim="800000"/>
              <a:headEnd/>
              <a:tailEnd/>
            </a:ln>
            <a:effectLst/>
          </p:spPr>
          <p:txBody>
            <a:bodyPr wrap="none" anchor="ctr"/>
            <a:lstStyle/>
            <a:p>
              <a:endParaRPr lang="en-US" altLang="en-US"/>
            </a:p>
          </p:txBody>
        </p:sp>
        <p:sp>
          <p:nvSpPr>
            <p:cNvPr id="17" name="Rectangle 24"/>
            <p:cNvSpPr>
              <a:spLocks noChangeArrowheads="1"/>
            </p:cNvSpPr>
            <p:nvPr/>
          </p:nvSpPr>
          <p:spPr bwMode="auto">
            <a:xfrm>
              <a:off x="2680" y="3309"/>
              <a:ext cx="768" cy="289"/>
            </a:xfrm>
            <a:prstGeom prst="rect">
              <a:avLst/>
            </a:prstGeom>
            <a:noFill/>
            <a:ln w="12700">
              <a:noFill/>
              <a:miter lim="800000"/>
              <a:headEnd/>
              <a:tailEnd/>
            </a:ln>
            <a:effectLst/>
          </p:spPr>
          <p:txBody>
            <a:bodyPr wrap="none" lIns="90488" tIns="44450" rIns="90488" bIns="44450">
              <a:spAutoFit/>
            </a:bodyPr>
            <a:lstStyle/>
            <a:p>
              <a:r>
                <a:rPr lang="tr-TR" altLang="en-US" sz="2400" b="1">
                  <a:solidFill>
                    <a:schemeClr val="tx2"/>
                  </a:solidFill>
                  <a:latin typeface="Times New Roman" pitchFamily="18" charset="0"/>
                </a:rPr>
                <a:t>K</a:t>
              </a:r>
              <a:r>
                <a:rPr lang="en-US" altLang="en-US" sz="2400" b="1">
                  <a:solidFill>
                    <a:schemeClr val="tx2"/>
                  </a:solidFill>
                  <a:latin typeface="Times New Roman" pitchFamily="18" charset="0"/>
                </a:rPr>
                <a:t>ontrol</a:t>
              </a:r>
            </a:p>
          </p:txBody>
        </p:sp>
        <p:grpSp>
          <p:nvGrpSpPr>
            <p:cNvPr id="18" name="Group 25"/>
            <p:cNvGrpSpPr>
              <a:grpSpLocks/>
            </p:cNvGrpSpPr>
            <p:nvPr/>
          </p:nvGrpSpPr>
          <p:grpSpPr bwMode="auto">
            <a:xfrm>
              <a:off x="4906" y="2764"/>
              <a:ext cx="1" cy="633"/>
              <a:chOff x="4645" y="2929"/>
              <a:chExt cx="1" cy="633"/>
            </a:xfrm>
          </p:grpSpPr>
          <p:sp>
            <p:nvSpPr>
              <p:cNvPr id="110" name="Freeform 26"/>
              <p:cNvSpPr>
                <a:spLocks/>
              </p:cNvSpPr>
              <p:nvPr/>
            </p:nvSpPr>
            <p:spPr bwMode="auto">
              <a:xfrm>
                <a:off x="4645" y="2929"/>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11" name="Freeform 27"/>
              <p:cNvSpPr>
                <a:spLocks/>
              </p:cNvSpPr>
              <p:nvPr/>
            </p:nvSpPr>
            <p:spPr bwMode="auto">
              <a:xfrm>
                <a:off x="4645" y="2985"/>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12" name="Freeform 28"/>
              <p:cNvSpPr>
                <a:spLocks/>
              </p:cNvSpPr>
              <p:nvPr/>
            </p:nvSpPr>
            <p:spPr bwMode="auto">
              <a:xfrm>
                <a:off x="4645" y="3041"/>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13" name="Freeform 29"/>
              <p:cNvSpPr>
                <a:spLocks/>
              </p:cNvSpPr>
              <p:nvPr/>
            </p:nvSpPr>
            <p:spPr bwMode="auto">
              <a:xfrm>
                <a:off x="4645" y="3097"/>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14" name="Freeform 30"/>
              <p:cNvSpPr>
                <a:spLocks/>
              </p:cNvSpPr>
              <p:nvPr/>
            </p:nvSpPr>
            <p:spPr bwMode="auto">
              <a:xfrm>
                <a:off x="4645" y="3153"/>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15" name="Freeform 31"/>
              <p:cNvSpPr>
                <a:spLocks/>
              </p:cNvSpPr>
              <p:nvPr/>
            </p:nvSpPr>
            <p:spPr bwMode="auto">
              <a:xfrm>
                <a:off x="4645" y="3209"/>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16" name="Freeform 32"/>
              <p:cNvSpPr>
                <a:spLocks/>
              </p:cNvSpPr>
              <p:nvPr/>
            </p:nvSpPr>
            <p:spPr bwMode="auto">
              <a:xfrm>
                <a:off x="4645" y="3265"/>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17" name="Freeform 33"/>
              <p:cNvSpPr>
                <a:spLocks/>
              </p:cNvSpPr>
              <p:nvPr/>
            </p:nvSpPr>
            <p:spPr bwMode="auto">
              <a:xfrm>
                <a:off x="4645" y="3321"/>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18" name="Freeform 34"/>
              <p:cNvSpPr>
                <a:spLocks/>
              </p:cNvSpPr>
              <p:nvPr/>
            </p:nvSpPr>
            <p:spPr bwMode="auto">
              <a:xfrm>
                <a:off x="4645" y="3377"/>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19" name="Freeform 35"/>
              <p:cNvSpPr>
                <a:spLocks/>
              </p:cNvSpPr>
              <p:nvPr/>
            </p:nvSpPr>
            <p:spPr bwMode="auto">
              <a:xfrm>
                <a:off x="4645" y="3433"/>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20" name="Freeform 36"/>
              <p:cNvSpPr>
                <a:spLocks/>
              </p:cNvSpPr>
              <p:nvPr/>
            </p:nvSpPr>
            <p:spPr bwMode="auto">
              <a:xfrm>
                <a:off x="4645" y="3489"/>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21" name="Freeform 37"/>
              <p:cNvSpPr>
                <a:spLocks/>
              </p:cNvSpPr>
              <p:nvPr/>
            </p:nvSpPr>
            <p:spPr bwMode="auto">
              <a:xfrm>
                <a:off x="4645" y="3545"/>
                <a:ext cx="1" cy="17"/>
              </a:xfrm>
              <a:custGeom>
                <a:avLst/>
                <a:gdLst>
                  <a:gd name="T0" fmla="*/ 0 w 1"/>
                  <a:gd name="T1" fmla="*/ 0 h 17"/>
                  <a:gd name="T2" fmla="*/ 0 w 1"/>
                  <a:gd name="T3" fmla="*/ 0 h 17"/>
                  <a:gd name="T4" fmla="*/ 0 w 1"/>
                  <a:gd name="T5" fmla="*/ 16 h 17"/>
                  <a:gd name="T6" fmla="*/ 0 w 1"/>
                  <a:gd name="T7" fmla="*/ 1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0"/>
                    </a:lnTo>
                    <a:lnTo>
                      <a:pt x="0" y="16"/>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grpSp>
        <p:grpSp>
          <p:nvGrpSpPr>
            <p:cNvPr id="19" name="Group 38"/>
            <p:cNvGrpSpPr>
              <a:grpSpLocks/>
            </p:cNvGrpSpPr>
            <p:nvPr/>
          </p:nvGrpSpPr>
          <p:grpSpPr bwMode="auto">
            <a:xfrm>
              <a:off x="3557" y="3406"/>
              <a:ext cx="1350" cy="60"/>
              <a:chOff x="3373" y="3571"/>
              <a:chExt cx="1305" cy="60"/>
            </a:xfrm>
          </p:grpSpPr>
          <p:sp>
            <p:nvSpPr>
              <p:cNvPr id="86" name="Freeform 39"/>
              <p:cNvSpPr>
                <a:spLocks/>
              </p:cNvSpPr>
              <p:nvPr/>
            </p:nvSpPr>
            <p:spPr bwMode="auto">
              <a:xfrm>
                <a:off x="4653"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87" name="Freeform 40"/>
              <p:cNvSpPr>
                <a:spLocks/>
              </p:cNvSpPr>
              <p:nvPr/>
            </p:nvSpPr>
            <p:spPr bwMode="auto">
              <a:xfrm>
                <a:off x="4597"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88" name="Freeform 41"/>
              <p:cNvSpPr>
                <a:spLocks/>
              </p:cNvSpPr>
              <p:nvPr/>
            </p:nvSpPr>
            <p:spPr bwMode="auto">
              <a:xfrm>
                <a:off x="4541"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89" name="Freeform 42"/>
              <p:cNvSpPr>
                <a:spLocks/>
              </p:cNvSpPr>
              <p:nvPr/>
            </p:nvSpPr>
            <p:spPr bwMode="auto">
              <a:xfrm>
                <a:off x="4485"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90" name="Freeform 43"/>
              <p:cNvSpPr>
                <a:spLocks/>
              </p:cNvSpPr>
              <p:nvPr/>
            </p:nvSpPr>
            <p:spPr bwMode="auto">
              <a:xfrm>
                <a:off x="4429"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91" name="Freeform 44"/>
              <p:cNvSpPr>
                <a:spLocks/>
              </p:cNvSpPr>
              <p:nvPr/>
            </p:nvSpPr>
            <p:spPr bwMode="auto">
              <a:xfrm>
                <a:off x="4373"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92" name="Freeform 45"/>
              <p:cNvSpPr>
                <a:spLocks/>
              </p:cNvSpPr>
              <p:nvPr/>
            </p:nvSpPr>
            <p:spPr bwMode="auto">
              <a:xfrm>
                <a:off x="4317"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93" name="Freeform 46"/>
              <p:cNvSpPr>
                <a:spLocks/>
              </p:cNvSpPr>
              <p:nvPr/>
            </p:nvSpPr>
            <p:spPr bwMode="auto">
              <a:xfrm>
                <a:off x="4261"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94" name="Freeform 47"/>
              <p:cNvSpPr>
                <a:spLocks/>
              </p:cNvSpPr>
              <p:nvPr/>
            </p:nvSpPr>
            <p:spPr bwMode="auto">
              <a:xfrm>
                <a:off x="4205"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95" name="Freeform 48"/>
              <p:cNvSpPr>
                <a:spLocks/>
              </p:cNvSpPr>
              <p:nvPr/>
            </p:nvSpPr>
            <p:spPr bwMode="auto">
              <a:xfrm>
                <a:off x="4149"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96" name="Freeform 49"/>
              <p:cNvSpPr>
                <a:spLocks/>
              </p:cNvSpPr>
              <p:nvPr/>
            </p:nvSpPr>
            <p:spPr bwMode="auto">
              <a:xfrm>
                <a:off x="4093"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97" name="Freeform 50"/>
              <p:cNvSpPr>
                <a:spLocks/>
              </p:cNvSpPr>
              <p:nvPr/>
            </p:nvSpPr>
            <p:spPr bwMode="auto">
              <a:xfrm>
                <a:off x="4037"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98" name="Freeform 51"/>
              <p:cNvSpPr>
                <a:spLocks/>
              </p:cNvSpPr>
              <p:nvPr/>
            </p:nvSpPr>
            <p:spPr bwMode="auto">
              <a:xfrm>
                <a:off x="3981"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99" name="Freeform 52"/>
              <p:cNvSpPr>
                <a:spLocks/>
              </p:cNvSpPr>
              <p:nvPr/>
            </p:nvSpPr>
            <p:spPr bwMode="auto">
              <a:xfrm>
                <a:off x="3925"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00" name="Freeform 53"/>
              <p:cNvSpPr>
                <a:spLocks/>
              </p:cNvSpPr>
              <p:nvPr/>
            </p:nvSpPr>
            <p:spPr bwMode="auto">
              <a:xfrm>
                <a:off x="3869"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01" name="Freeform 54"/>
              <p:cNvSpPr>
                <a:spLocks/>
              </p:cNvSpPr>
              <p:nvPr/>
            </p:nvSpPr>
            <p:spPr bwMode="auto">
              <a:xfrm>
                <a:off x="3813"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02" name="Freeform 55"/>
              <p:cNvSpPr>
                <a:spLocks/>
              </p:cNvSpPr>
              <p:nvPr/>
            </p:nvSpPr>
            <p:spPr bwMode="auto">
              <a:xfrm>
                <a:off x="3757"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03" name="Freeform 56"/>
              <p:cNvSpPr>
                <a:spLocks/>
              </p:cNvSpPr>
              <p:nvPr/>
            </p:nvSpPr>
            <p:spPr bwMode="auto">
              <a:xfrm>
                <a:off x="3701"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04" name="Freeform 57"/>
              <p:cNvSpPr>
                <a:spLocks/>
              </p:cNvSpPr>
              <p:nvPr/>
            </p:nvSpPr>
            <p:spPr bwMode="auto">
              <a:xfrm>
                <a:off x="3645"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05" name="Freeform 58"/>
              <p:cNvSpPr>
                <a:spLocks/>
              </p:cNvSpPr>
              <p:nvPr/>
            </p:nvSpPr>
            <p:spPr bwMode="auto">
              <a:xfrm>
                <a:off x="3589"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06" name="Freeform 59"/>
              <p:cNvSpPr>
                <a:spLocks/>
              </p:cNvSpPr>
              <p:nvPr/>
            </p:nvSpPr>
            <p:spPr bwMode="auto">
              <a:xfrm>
                <a:off x="3533"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07" name="Freeform 60"/>
              <p:cNvSpPr>
                <a:spLocks/>
              </p:cNvSpPr>
              <p:nvPr/>
            </p:nvSpPr>
            <p:spPr bwMode="auto">
              <a:xfrm>
                <a:off x="3477"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08" name="Freeform 61"/>
              <p:cNvSpPr>
                <a:spLocks/>
              </p:cNvSpPr>
              <p:nvPr/>
            </p:nvSpPr>
            <p:spPr bwMode="auto">
              <a:xfrm>
                <a:off x="3438" y="3601"/>
                <a:ext cx="8" cy="1"/>
              </a:xfrm>
              <a:custGeom>
                <a:avLst/>
                <a:gdLst>
                  <a:gd name="T0" fmla="*/ 7 w 8"/>
                  <a:gd name="T1" fmla="*/ 0 h 1"/>
                  <a:gd name="T2" fmla="*/ 7 w 8"/>
                  <a:gd name="T3" fmla="*/ 0 h 1"/>
                  <a:gd name="T4" fmla="*/ 0 w 8"/>
                  <a:gd name="T5" fmla="*/ 0 h 1"/>
                  <a:gd name="T6" fmla="*/ 0 w 8"/>
                  <a:gd name="T7" fmla="*/ 0 h 1"/>
                  <a:gd name="T8" fmla="*/ 7 w 8"/>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 h="1">
                    <a:moveTo>
                      <a:pt x="7" y="0"/>
                    </a:moveTo>
                    <a:lnTo>
                      <a:pt x="7" y="0"/>
                    </a:lnTo>
                    <a:lnTo>
                      <a:pt x="0" y="0"/>
                    </a:lnTo>
                    <a:lnTo>
                      <a:pt x="7"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109" name="Freeform 62"/>
              <p:cNvSpPr>
                <a:spLocks/>
              </p:cNvSpPr>
              <p:nvPr/>
            </p:nvSpPr>
            <p:spPr bwMode="auto">
              <a:xfrm>
                <a:off x="3373" y="3571"/>
                <a:ext cx="60" cy="60"/>
              </a:xfrm>
              <a:custGeom>
                <a:avLst/>
                <a:gdLst>
                  <a:gd name="T0" fmla="*/ 59 w 60"/>
                  <a:gd name="T1" fmla="*/ 0 h 60"/>
                  <a:gd name="T2" fmla="*/ 0 w 60"/>
                  <a:gd name="T3" fmla="*/ 30 h 60"/>
                  <a:gd name="T4" fmla="*/ 59 w 60"/>
                  <a:gd name="T5" fmla="*/ 59 h 60"/>
                  <a:gd name="T6" fmla="*/ 59 w 60"/>
                  <a:gd name="T7" fmla="*/ 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60">
                    <a:moveTo>
                      <a:pt x="59" y="0"/>
                    </a:moveTo>
                    <a:lnTo>
                      <a:pt x="0" y="30"/>
                    </a:lnTo>
                    <a:lnTo>
                      <a:pt x="59" y="59"/>
                    </a:lnTo>
                    <a:lnTo>
                      <a:pt x="59"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grpSp>
        <p:grpSp>
          <p:nvGrpSpPr>
            <p:cNvPr id="20" name="Group 63"/>
            <p:cNvGrpSpPr>
              <a:grpSpLocks/>
            </p:cNvGrpSpPr>
            <p:nvPr/>
          </p:nvGrpSpPr>
          <p:grpSpPr bwMode="auto">
            <a:xfrm>
              <a:off x="1253" y="3436"/>
              <a:ext cx="1257" cy="1"/>
              <a:chOff x="1069" y="3601"/>
              <a:chExt cx="1257" cy="1"/>
            </a:xfrm>
          </p:grpSpPr>
          <p:sp>
            <p:nvSpPr>
              <p:cNvPr id="63" name="Freeform 64"/>
              <p:cNvSpPr>
                <a:spLocks/>
              </p:cNvSpPr>
              <p:nvPr/>
            </p:nvSpPr>
            <p:spPr bwMode="auto">
              <a:xfrm>
                <a:off x="2301"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64" name="Freeform 65"/>
              <p:cNvSpPr>
                <a:spLocks/>
              </p:cNvSpPr>
              <p:nvPr/>
            </p:nvSpPr>
            <p:spPr bwMode="auto">
              <a:xfrm>
                <a:off x="2245"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65" name="Freeform 66"/>
              <p:cNvSpPr>
                <a:spLocks/>
              </p:cNvSpPr>
              <p:nvPr/>
            </p:nvSpPr>
            <p:spPr bwMode="auto">
              <a:xfrm>
                <a:off x="2189"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66" name="Freeform 67"/>
              <p:cNvSpPr>
                <a:spLocks/>
              </p:cNvSpPr>
              <p:nvPr/>
            </p:nvSpPr>
            <p:spPr bwMode="auto">
              <a:xfrm>
                <a:off x="2133"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67" name="Freeform 68"/>
              <p:cNvSpPr>
                <a:spLocks/>
              </p:cNvSpPr>
              <p:nvPr/>
            </p:nvSpPr>
            <p:spPr bwMode="auto">
              <a:xfrm>
                <a:off x="2077"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68" name="Freeform 69"/>
              <p:cNvSpPr>
                <a:spLocks/>
              </p:cNvSpPr>
              <p:nvPr/>
            </p:nvSpPr>
            <p:spPr bwMode="auto">
              <a:xfrm>
                <a:off x="2021"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69" name="Freeform 70"/>
              <p:cNvSpPr>
                <a:spLocks/>
              </p:cNvSpPr>
              <p:nvPr/>
            </p:nvSpPr>
            <p:spPr bwMode="auto">
              <a:xfrm>
                <a:off x="1965"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70" name="Freeform 71"/>
              <p:cNvSpPr>
                <a:spLocks/>
              </p:cNvSpPr>
              <p:nvPr/>
            </p:nvSpPr>
            <p:spPr bwMode="auto">
              <a:xfrm>
                <a:off x="1909"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71" name="Freeform 72"/>
              <p:cNvSpPr>
                <a:spLocks/>
              </p:cNvSpPr>
              <p:nvPr/>
            </p:nvSpPr>
            <p:spPr bwMode="auto">
              <a:xfrm>
                <a:off x="1853"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72" name="Freeform 73"/>
              <p:cNvSpPr>
                <a:spLocks/>
              </p:cNvSpPr>
              <p:nvPr/>
            </p:nvSpPr>
            <p:spPr bwMode="auto">
              <a:xfrm>
                <a:off x="1797"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73" name="Freeform 74"/>
              <p:cNvSpPr>
                <a:spLocks/>
              </p:cNvSpPr>
              <p:nvPr/>
            </p:nvSpPr>
            <p:spPr bwMode="auto">
              <a:xfrm>
                <a:off x="1741"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74" name="Freeform 75"/>
              <p:cNvSpPr>
                <a:spLocks/>
              </p:cNvSpPr>
              <p:nvPr/>
            </p:nvSpPr>
            <p:spPr bwMode="auto">
              <a:xfrm>
                <a:off x="1685"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75" name="Freeform 76"/>
              <p:cNvSpPr>
                <a:spLocks/>
              </p:cNvSpPr>
              <p:nvPr/>
            </p:nvSpPr>
            <p:spPr bwMode="auto">
              <a:xfrm>
                <a:off x="1629"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76" name="Freeform 77"/>
              <p:cNvSpPr>
                <a:spLocks/>
              </p:cNvSpPr>
              <p:nvPr/>
            </p:nvSpPr>
            <p:spPr bwMode="auto">
              <a:xfrm>
                <a:off x="1573"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77" name="Freeform 78"/>
              <p:cNvSpPr>
                <a:spLocks/>
              </p:cNvSpPr>
              <p:nvPr/>
            </p:nvSpPr>
            <p:spPr bwMode="auto">
              <a:xfrm>
                <a:off x="1517"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78" name="Freeform 79"/>
              <p:cNvSpPr>
                <a:spLocks/>
              </p:cNvSpPr>
              <p:nvPr/>
            </p:nvSpPr>
            <p:spPr bwMode="auto">
              <a:xfrm>
                <a:off x="1461"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79" name="Freeform 80"/>
              <p:cNvSpPr>
                <a:spLocks/>
              </p:cNvSpPr>
              <p:nvPr/>
            </p:nvSpPr>
            <p:spPr bwMode="auto">
              <a:xfrm>
                <a:off x="1405"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80" name="Freeform 81"/>
              <p:cNvSpPr>
                <a:spLocks/>
              </p:cNvSpPr>
              <p:nvPr/>
            </p:nvSpPr>
            <p:spPr bwMode="auto">
              <a:xfrm>
                <a:off x="1349"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81" name="Freeform 82"/>
              <p:cNvSpPr>
                <a:spLocks/>
              </p:cNvSpPr>
              <p:nvPr/>
            </p:nvSpPr>
            <p:spPr bwMode="auto">
              <a:xfrm>
                <a:off x="1293"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82" name="Freeform 83"/>
              <p:cNvSpPr>
                <a:spLocks/>
              </p:cNvSpPr>
              <p:nvPr/>
            </p:nvSpPr>
            <p:spPr bwMode="auto">
              <a:xfrm>
                <a:off x="1237"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83" name="Freeform 84"/>
              <p:cNvSpPr>
                <a:spLocks/>
              </p:cNvSpPr>
              <p:nvPr/>
            </p:nvSpPr>
            <p:spPr bwMode="auto">
              <a:xfrm>
                <a:off x="1181"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84" name="Freeform 85"/>
              <p:cNvSpPr>
                <a:spLocks/>
              </p:cNvSpPr>
              <p:nvPr/>
            </p:nvSpPr>
            <p:spPr bwMode="auto">
              <a:xfrm>
                <a:off x="1125"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sp>
            <p:nvSpPr>
              <p:cNvPr id="85" name="Freeform 86"/>
              <p:cNvSpPr>
                <a:spLocks/>
              </p:cNvSpPr>
              <p:nvPr/>
            </p:nvSpPr>
            <p:spPr bwMode="auto">
              <a:xfrm>
                <a:off x="1069" y="3601"/>
                <a:ext cx="25" cy="1"/>
              </a:xfrm>
              <a:custGeom>
                <a:avLst/>
                <a:gdLst>
                  <a:gd name="T0" fmla="*/ 24 w 25"/>
                  <a:gd name="T1" fmla="*/ 0 h 1"/>
                  <a:gd name="T2" fmla="*/ 24 w 25"/>
                  <a:gd name="T3" fmla="*/ 0 h 1"/>
                  <a:gd name="T4" fmla="*/ 0 w 25"/>
                  <a:gd name="T5" fmla="*/ 0 h 1"/>
                  <a:gd name="T6" fmla="*/ 0 w 25"/>
                  <a:gd name="T7" fmla="*/ 0 h 1"/>
                  <a:gd name="T8" fmla="*/ 24 w 25"/>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
                    <a:moveTo>
                      <a:pt x="24" y="0"/>
                    </a:moveTo>
                    <a:lnTo>
                      <a:pt x="24" y="0"/>
                    </a:lnTo>
                    <a:lnTo>
                      <a:pt x="0" y="0"/>
                    </a:lnTo>
                    <a:lnTo>
                      <a:pt x="24" y="0"/>
                    </a:lnTo>
                  </a:path>
                </a:pathLst>
              </a:custGeom>
              <a:solidFill>
                <a:srgbClr val="B22A92"/>
              </a:solidFill>
              <a:ln w="12700" cap="rnd" cmpd="sng">
                <a:noFill/>
                <a:prstDash val="solid"/>
                <a:round/>
                <a:headEnd type="none" w="med" len="med"/>
                <a:tailEnd type="none" w="med" len="med"/>
              </a:ln>
              <a:effectLst/>
            </p:spPr>
            <p:txBody>
              <a:bodyPr/>
              <a:lstStyle/>
              <a:p>
                <a:endParaRPr lang="tr-TR"/>
              </a:p>
            </p:txBody>
          </p:sp>
        </p:grpSp>
        <p:grpSp>
          <p:nvGrpSpPr>
            <p:cNvPr id="21" name="Group 87"/>
            <p:cNvGrpSpPr>
              <a:grpSpLocks/>
            </p:cNvGrpSpPr>
            <p:nvPr/>
          </p:nvGrpSpPr>
          <p:grpSpPr bwMode="auto">
            <a:xfrm>
              <a:off x="1211" y="2856"/>
              <a:ext cx="60" cy="568"/>
              <a:chOff x="1064" y="3062"/>
              <a:chExt cx="60" cy="568"/>
            </a:xfrm>
          </p:grpSpPr>
          <p:sp>
            <p:nvSpPr>
              <p:cNvPr id="51" name="Freeform 88"/>
              <p:cNvSpPr>
                <a:spLocks/>
              </p:cNvSpPr>
              <p:nvPr/>
            </p:nvSpPr>
            <p:spPr bwMode="auto">
              <a:xfrm>
                <a:off x="1093" y="3605"/>
                <a:ext cx="1" cy="25"/>
              </a:xfrm>
              <a:custGeom>
                <a:avLst/>
                <a:gdLst>
                  <a:gd name="T0" fmla="*/ 0 w 1"/>
                  <a:gd name="T1" fmla="*/ 24 h 25"/>
                  <a:gd name="T2" fmla="*/ 0 w 1"/>
                  <a:gd name="T3" fmla="*/ 24 h 25"/>
                  <a:gd name="T4" fmla="*/ 0 w 1"/>
                  <a:gd name="T5" fmla="*/ 0 h 25"/>
                  <a:gd name="T6" fmla="*/ 0 w 1"/>
                  <a:gd name="T7" fmla="*/ 0 h 25"/>
                  <a:gd name="T8" fmla="*/ 0 w 1"/>
                  <a:gd name="T9" fmla="*/ 24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24"/>
                    </a:moveTo>
                    <a:lnTo>
                      <a:pt x="0" y="24"/>
                    </a:lnTo>
                    <a:lnTo>
                      <a:pt x="0" y="0"/>
                    </a:lnTo>
                    <a:lnTo>
                      <a:pt x="0" y="24"/>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52" name="Freeform 89"/>
              <p:cNvSpPr>
                <a:spLocks/>
              </p:cNvSpPr>
              <p:nvPr/>
            </p:nvSpPr>
            <p:spPr bwMode="auto">
              <a:xfrm>
                <a:off x="1093" y="3549"/>
                <a:ext cx="1" cy="25"/>
              </a:xfrm>
              <a:custGeom>
                <a:avLst/>
                <a:gdLst>
                  <a:gd name="T0" fmla="*/ 0 w 1"/>
                  <a:gd name="T1" fmla="*/ 24 h 25"/>
                  <a:gd name="T2" fmla="*/ 0 w 1"/>
                  <a:gd name="T3" fmla="*/ 24 h 25"/>
                  <a:gd name="T4" fmla="*/ 0 w 1"/>
                  <a:gd name="T5" fmla="*/ 0 h 25"/>
                  <a:gd name="T6" fmla="*/ 0 w 1"/>
                  <a:gd name="T7" fmla="*/ 0 h 25"/>
                  <a:gd name="T8" fmla="*/ 0 w 1"/>
                  <a:gd name="T9" fmla="*/ 24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24"/>
                    </a:moveTo>
                    <a:lnTo>
                      <a:pt x="0" y="24"/>
                    </a:lnTo>
                    <a:lnTo>
                      <a:pt x="0" y="0"/>
                    </a:lnTo>
                    <a:lnTo>
                      <a:pt x="0" y="24"/>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53" name="Freeform 90"/>
              <p:cNvSpPr>
                <a:spLocks/>
              </p:cNvSpPr>
              <p:nvPr/>
            </p:nvSpPr>
            <p:spPr bwMode="auto">
              <a:xfrm>
                <a:off x="1093" y="3493"/>
                <a:ext cx="1" cy="25"/>
              </a:xfrm>
              <a:custGeom>
                <a:avLst/>
                <a:gdLst>
                  <a:gd name="T0" fmla="*/ 0 w 1"/>
                  <a:gd name="T1" fmla="*/ 24 h 25"/>
                  <a:gd name="T2" fmla="*/ 0 w 1"/>
                  <a:gd name="T3" fmla="*/ 24 h 25"/>
                  <a:gd name="T4" fmla="*/ 0 w 1"/>
                  <a:gd name="T5" fmla="*/ 0 h 25"/>
                  <a:gd name="T6" fmla="*/ 0 w 1"/>
                  <a:gd name="T7" fmla="*/ 0 h 25"/>
                  <a:gd name="T8" fmla="*/ 0 w 1"/>
                  <a:gd name="T9" fmla="*/ 24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24"/>
                    </a:moveTo>
                    <a:lnTo>
                      <a:pt x="0" y="24"/>
                    </a:lnTo>
                    <a:lnTo>
                      <a:pt x="0" y="0"/>
                    </a:lnTo>
                    <a:lnTo>
                      <a:pt x="0" y="24"/>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54" name="Freeform 91"/>
              <p:cNvSpPr>
                <a:spLocks/>
              </p:cNvSpPr>
              <p:nvPr/>
            </p:nvSpPr>
            <p:spPr bwMode="auto">
              <a:xfrm>
                <a:off x="1093" y="3437"/>
                <a:ext cx="1" cy="25"/>
              </a:xfrm>
              <a:custGeom>
                <a:avLst/>
                <a:gdLst>
                  <a:gd name="T0" fmla="*/ 0 w 1"/>
                  <a:gd name="T1" fmla="*/ 24 h 25"/>
                  <a:gd name="T2" fmla="*/ 0 w 1"/>
                  <a:gd name="T3" fmla="*/ 24 h 25"/>
                  <a:gd name="T4" fmla="*/ 0 w 1"/>
                  <a:gd name="T5" fmla="*/ 0 h 25"/>
                  <a:gd name="T6" fmla="*/ 0 w 1"/>
                  <a:gd name="T7" fmla="*/ 0 h 25"/>
                  <a:gd name="T8" fmla="*/ 0 w 1"/>
                  <a:gd name="T9" fmla="*/ 24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24"/>
                    </a:moveTo>
                    <a:lnTo>
                      <a:pt x="0" y="24"/>
                    </a:lnTo>
                    <a:lnTo>
                      <a:pt x="0" y="0"/>
                    </a:lnTo>
                    <a:lnTo>
                      <a:pt x="0" y="24"/>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55" name="Freeform 92"/>
              <p:cNvSpPr>
                <a:spLocks/>
              </p:cNvSpPr>
              <p:nvPr/>
            </p:nvSpPr>
            <p:spPr bwMode="auto">
              <a:xfrm>
                <a:off x="1093" y="3381"/>
                <a:ext cx="1" cy="25"/>
              </a:xfrm>
              <a:custGeom>
                <a:avLst/>
                <a:gdLst>
                  <a:gd name="T0" fmla="*/ 0 w 1"/>
                  <a:gd name="T1" fmla="*/ 24 h 25"/>
                  <a:gd name="T2" fmla="*/ 0 w 1"/>
                  <a:gd name="T3" fmla="*/ 24 h 25"/>
                  <a:gd name="T4" fmla="*/ 0 w 1"/>
                  <a:gd name="T5" fmla="*/ 0 h 25"/>
                  <a:gd name="T6" fmla="*/ 0 w 1"/>
                  <a:gd name="T7" fmla="*/ 0 h 25"/>
                  <a:gd name="T8" fmla="*/ 0 w 1"/>
                  <a:gd name="T9" fmla="*/ 24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24"/>
                    </a:moveTo>
                    <a:lnTo>
                      <a:pt x="0" y="24"/>
                    </a:lnTo>
                    <a:lnTo>
                      <a:pt x="0" y="0"/>
                    </a:lnTo>
                    <a:lnTo>
                      <a:pt x="0" y="24"/>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56" name="Freeform 93"/>
              <p:cNvSpPr>
                <a:spLocks/>
              </p:cNvSpPr>
              <p:nvPr/>
            </p:nvSpPr>
            <p:spPr bwMode="auto">
              <a:xfrm>
                <a:off x="1093" y="3325"/>
                <a:ext cx="1" cy="25"/>
              </a:xfrm>
              <a:custGeom>
                <a:avLst/>
                <a:gdLst>
                  <a:gd name="T0" fmla="*/ 0 w 1"/>
                  <a:gd name="T1" fmla="*/ 24 h 25"/>
                  <a:gd name="T2" fmla="*/ 0 w 1"/>
                  <a:gd name="T3" fmla="*/ 24 h 25"/>
                  <a:gd name="T4" fmla="*/ 0 w 1"/>
                  <a:gd name="T5" fmla="*/ 0 h 25"/>
                  <a:gd name="T6" fmla="*/ 0 w 1"/>
                  <a:gd name="T7" fmla="*/ 0 h 25"/>
                  <a:gd name="T8" fmla="*/ 0 w 1"/>
                  <a:gd name="T9" fmla="*/ 24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24"/>
                    </a:moveTo>
                    <a:lnTo>
                      <a:pt x="0" y="24"/>
                    </a:lnTo>
                    <a:lnTo>
                      <a:pt x="0" y="0"/>
                    </a:lnTo>
                    <a:lnTo>
                      <a:pt x="0" y="24"/>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57" name="Freeform 94"/>
              <p:cNvSpPr>
                <a:spLocks/>
              </p:cNvSpPr>
              <p:nvPr/>
            </p:nvSpPr>
            <p:spPr bwMode="auto">
              <a:xfrm>
                <a:off x="1093" y="3269"/>
                <a:ext cx="1" cy="25"/>
              </a:xfrm>
              <a:custGeom>
                <a:avLst/>
                <a:gdLst>
                  <a:gd name="T0" fmla="*/ 0 w 1"/>
                  <a:gd name="T1" fmla="*/ 24 h 25"/>
                  <a:gd name="T2" fmla="*/ 0 w 1"/>
                  <a:gd name="T3" fmla="*/ 24 h 25"/>
                  <a:gd name="T4" fmla="*/ 0 w 1"/>
                  <a:gd name="T5" fmla="*/ 0 h 25"/>
                  <a:gd name="T6" fmla="*/ 0 w 1"/>
                  <a:gd name="T7" fmla="*/ 0 h 25"/>
                  <a:gd name="T8" fmla="*/ 0 w 1"/>
                  <a:gd name="T9" fmla="*/ 24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24"/>
                    </a:moveTo>
                    <a:lnTo>
                      <a:pt x="0" y="24"/>
                    </a:lnTo>
                    <a:lnTo>
                      <a:pt x="0" y="0"/>
                    </a:lnTo>
                    <a:lnTo>
                      <a:pt x="0" y="24"/>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58" name="Freeform 95"/>
              <p:cNvSpPr>
                <a:spLocks/>
              </p:cNvSpPr>
              <p:nvPr/>
            </p:nvSpPr>
            <p:spPr bwMode="auto">
              <a:xfrm>
                <a:off x="1093" y="3441"/>
                <a:ext cx="1" cy="25"/>
              </a:xfrm>
              <a:custGeom>
                <a:avLst/>
                <a:gdLst>
                  <a:gd name="T0" fmla="*/ 0 w 1"/>
                  <a:gd name="T1" fmla="*/ 24 h 25"/>
                  <a:gd name="T2" fmla="*/ 0 w 1"/>
                  <a:gd name="T3" fmla="*/ 24 h 25"/>
                  <a:gd name="T4" fmla="*/ 0 w 1"/>
                  <a:gd name="T5" fmla="*/ 0 h 25"/>
                  <a:gd name="T6" fmla="*/ 0 w 1"/>
                  <a:gd name="T7" fmla="*/ 0 h 25"/>
                  <a:gd name="T8" fmla="*/ 0 w 1"/>
                  <a:gd name="T9" fmla="*/ 24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24"/>
                    </a:moveTo>
                    <a:lnTo>
                      <a:pt x="0" y="24"/>
                    </a:lnTo>
                    <a:lnTo>
                      <a:pt x="0" y="0"/>
                    </a:lnTo>
                    <a:lnTo>
                      <a:pt x="0" y="24"/>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59" name="Freeform 96"/>
              <p:cNvSpPr>
                <a:spLocks/>
              </p:cNvSpPr>
              <p:nvPr/>
            </p:nvSpPr>
            <p:spPr bwMode="auto">
              <a:xfrm>
                <a:off x="1093" y="3157"/>
                <a:ext cx="1" cy="25"/>
              </a:xfrm>
              <a:custGeom>
                <a:avLst/>
                <a:gdLst>
                  <a:gd name="T0" fmla="*/ 0 w 1"/>
                  <a:gd name="T1" fmla="*/ 24 h 25"/>
                  <a:gd name="T2" fmla="*/ 0 w 1"/>
                  <a:gd name="T3" fmla="*/ 24 h 25"/>
                  <a:gd name="T4" fmla="*/ 0 w 1"/>
                  <a:gd name="T5" fmla="*/ 0 h 25"/>
                  <a:gd name="T6" fmla="*/ 0 w 1"/>
                  <a:gd name="T7" fmla="*/ 0 h 25"/>
                  <a:gd name="T8" fmla="*/ 0 w 1"/>
                  <a:gd name="T9" fmla="*/ 24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24"/>
                    </a:moveTo>
                    <a:lnTo>
                      <a:pt x="0" y="24"/>
                    </a:lnTo>
                    <a:lnTo>
                      <a:pt x="0" y="0"/>
                    </a:lnTo>
                    <a:lnTo>
                      <a:pt x="0" y="24"/>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60" name="Freeform 97"/>
              <p:cNvSpPr>
                <a:spLocks/>
              </p:cNvSpPr>
              <p:nvPr/>
            </p:nvSpPr>
            <p:spPr bwMode="auto">
              <a:xfrm>
                <a:off x="1093" y="3101"/>
                <a:ext cx="1" cy="25"/>
              </a:xfrm>
              <a:custGeom>
                <a:avLst/>
                <a:gdLst>
                  <a:gd name="T0" fmla="*/ 0 w 1"/>
                  <a:gd name="T1" fmla="*/ 24 h 25"/>
                  <a:gd name="T2" fmla="*/ 0 w 1"/>
                  <a:gd name="T3" fmla="*/ 24 h 25"/>
                  <a:gd name="T4" fmla="*/ 0 w 1"/>
                  <a:gd name="T5" fmla="*/ 0 h 25"/>
                  <a:gd name="T6" fmla="*/ 0 w 1"/>
                  <a:gd name="T7" fmla="*/ 0 h 25"/>
                  <a:gd name="T8" fmla="*/ 0 w 1"/>
                  <a:gd name="T9" fmla="*/ 24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24"/>
                    </a:moveTo>
                    <a:lnTo>
                      <a:pt x="0" y="24"/>
                    </a:lnTo>
                    <a:lnTo>
                      <a:pt x="0" y="0"/>
                    </a:lnTo>
                    <a:lnTo>
                      <a:pt x="0" y="24"/>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61" name="Freeform 98"/>
              <p:cNvSpPr>
                <a:spLocks/>
              </p:cNvSpPr>
              <p:nvPr/>
            </p:nvSpPr>
            <p:spPr bwMode="auto">
              <a:xfrm>
                <a:off x="1093" y="3062"/>
                <a:ext cx="1" cy="8"/>
              </a:xfrm>
              <a:custGeom>
                <a:avLst/>
                <a:gdLst>
                  <a:gd name="T0" fmla="*/ 0 w 1"/>
                  <a:gd name="T1" fmla="*/ 7 h 8"/>
                  <a:gd name="T2" fmla="*/ 0 w 1"/>
                  <a:gd name="T3" fmla="*/ 7 h 8"/>
                  <a:gd name="T4" fmla="*/ 0 w 1"/>
                  <a:gd name="T5" fmla="*/ 0 h 8"/>
                  <a:gd name="T6" fmla="*/ 0 w 1"/>
                  <a:gd name="T7" fmla="*/ 0 h 8"/>
                  <a:gd name="T8" fmla="*/ 0 w 1"/>
                  <a:gd name="T9" fmla="*/ 7 h 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8">
                    <a:moveTo>
                      <a:pt x="0" y="7"/>
                    </a:moveTo>
                    <a:lnTo>
                      <a:pt x="0" y="7"/>
                    </a:lnTo>
                    <a:lnTo>
                      <a:pt x="0" y="0"/>
                    </a:lnTo>
                    <a:lnTo>
                      <a:pt x="0" y="7"/>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62" name="Freeform 99"/>
              <p:cNvSpPr>
                <a:spLocks/>
              </p:cNvSpPr>
              <p:nvPr/>
            </p:nvSpPr>
            <p:spPr bwMode="auto">
              <a:xfrm>
                <a:off x="1064" y="3133"/>
                <a:ext cx="60" cy="60"/>
              </a:xfrm>
              <a:custGeom>
                <a:avLst/>
                <a:gdLst>
                  <a:gd name="T0" fmla="*/ 59 w 60"/>
                  <a:gd name="T1" fmla="*/ 59 h 60"/>
                  <a:gd name="T2" fmla="*/ 29 w 60"/>
                  <a:gd name="T3" fmla="*/ 0 h 60"/>
                  <a:gd name="T4" fmla="*/ 0 w 60"/>
                  <a:gd name="T5" fmla="*/ 59 h 60"/>
                  <a:gd name="T6" fmla="*/ 59 w 60"/>
                  <a:gd name="T7" fmla="*/ 59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60">
                    <a:moveTo>
                      <a:pt x="59" y="59"/>
                    </a:moveTo>
                    <a:lnTo>
                      <a:pt x="29" y="0"/>
                    </a:lnTo>
                    <a:lnTo>
                      <a:pt x="0" y="59"/>
                    </a:lnTo>
                    <a:lnTo>
                      <a:pt x="59" y="59"/>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grpSp>
        <p:grpSp>
          <p:nvGrpSpPr>
            <p:cNvPr id="22" name="Group 100"/>
            <p:cNvGrpSpPr>
              <a:grpSpLocks/>
            </p:cNvGrpSpPr>
            <p:nvPr/>
          </p:nvGrpSpPr>
          <p:grpSpPr bwMode="auto">
            <a:xfrm>
              <a:off x="2784" y="2860"/>
              <a:ext cx="60" cy="249"/>
              <a:chOff x="2600" y="3025"/>
              <a:chExt cx="60" cy="249"/>
            </a:xfrm>
          </p:grpSpPr>
          <p:sp>
            <p:nvSpPr>
              <p:cNvPr id="46" name="Freeform 101"/>
              <p:cNvSpPr>
                <a:spLocks/>
              </p:cNvSpPr>
              <p:nvPr/>
            </p:nvSpPr>
            <p:spPr bwMode="auto">
              <a:xfrm>
                <a:off x="2629" y="3090"/>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47" name="Freeform 102"/>
              <p:cNvSpPr>
                <a:spLocks/>
              </p:cNvSpPr>
              <p:nvPr/>
            </p:nvSpPr>
            <p:spPr bwMode="auto">
              <a:xfrm>
                <a:off x="2629" y="3146"/>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48" name="Freeform 103"/>
              <p:cNvSpPr>
                <a:spLocks/>
              </p:cNvSpPr>
              <p:nvPr/>
            </p:nvSpPr>
            <p:spPr bwMode="auto">
              <a:xfrm>
                <a:off x="2629" y="3202"/>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49" name="Freeform 104"/>
              <p:cNvSpPr>
                <a:spLocks/>
              </p:cNvSpPr>
              <p:nvPr/>
            </p:nvSpPr>
            <p:spPr bwMode="auto">
              <a:xfrm>
                <a:off x="2629" y="3258"/>
                <a:ext cx="1" cy="16"/>
              </a:xfrm>
              <a:custGeom>
                <a:avLst/>
                <a:gdLst>
                  <a:gd name="T0" fmla="*/ 0 w 1"/>
                  <a:gd name="T1" fmla="*/ 0 h 16"/>
                  <a:gd name="T2" fmla="*/ 0 w 1"/>
                  <a:gd name="T3" fmla="*/ 0 h 16"/>
                  <a:gd name="T4" fmla="*/ 0 w 1"/>
                  <a:gd name="T5" fmla="*/ 15 h 16"/>
                  <a:gd name="T6" fmla="*/ 0 w 1"/>
                  <a:gd name="T7" fmla="*/ 15 h 16"/>
                  <a:gd name="T8" fmla="*/ 0 w 1"/>
                  <a:gd name="T9" fmla="*/ 0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6">
                    <a:moveTo>
                      <a:pt x="0" y="0"/>
                    </a:moveTo>
                    <a:lnTo>
                      <a:pt x="0" y="0"/>
                    </a:lnTo>
                    <a:lnTo>
                      <a:pt x="0" y="15"/>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50" name="Freeform 105"/>
              <p:cNvSpPr>
                <a:spLocks/>
              </p:cNvSpPr>
              <p:nvPr/>
            </p:nvSpPr>
            <p:spPr bwMode="auto">
              <a:xfrm>
                <a:off x="2600" y="3025"/>
                <a:ext cx="60" cy="60"/>
              </a:xfrm>
              <a:custGeom>
                <a:avLst/>
                <a:gdLst>
                  <a:gd name="T0" fmla="*/ 59 w 60"/>
                  <a:gd name="T1" fmla="*/ 59 h 60"/>
                  <a:gd name="T2" fmla="*/ 29 w 60"/>
                  <a:gd name="T3" fmla="*/ 0 h 60"/>
                  <a:gd name="T4" fmla="*/ 0 w 60"/>
                  <a:gd name="T5" fmla="*/ 59 h 60"/>
                  <a:gd name="T6" fmla="*/ 59 w 60"/>
                  <a:gd name="T7" fmla="*/ 59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60">
                    <a:moveTo>
                      <a:pt x="59" y="59"/>
                    </a:moveTo>
                    <a:lnTo>
                      <a:pt x="29" y="0"/>
                    </a:lnTo>
                    <a:lnTo>
                      <a:pt x="0" y="59"/>
                    </a:lnTo>
                    <a:lnTo>
                      <a:pt x="59" y="59"/>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grpSp>
        <p:grpSp>
          <p:nvGrpSpPr>
            <p:cNvPr id="23" name="Group 106"/>
            <p:cNvGrpSpPr>
              <a:grpSpLocks/>
            </p:cNvGrpSpPr>
            <p:nvPr/>
          </p:nvGrpSpPr>
          <p:grpSpPr bwMode="auto">
            <a:xfrm>
              <a:off x="3179" y="2860"/>
              <a:ext cx="60" cy="249"/>
              <a:chOff x="3079" y="3025"/>
              <a:chExt cx="60" cy="249"/>
            </a:xfrm>
          </p:grpSpPr>
          <p:sp>
            <p:nvSpPr>
              <p:cNvPr id="41" name="Freeform 107"/>
              <p:cNvSpPr>
                <a:spLocks/>
              </p:cNvSpPr>
              <p:nvPr/>
            </p:nvSpPr>
            <p:spPr bwMode="auto">
              <a:xfrm>
                <a:off x="3109" y="3025"/>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42" name="Freeform 108"/>
              <p:cNvSpPr>
                <a:spLocks/>
              </p:cNvSpPr>
              <p:nvPr/>
            </p:nvSpPr>
            <p:spPr bwMode="auto">
              <a:xfrm>
                <a:off x="3109" y="3081"/>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43" name="Freeform 109"/>
              <p:cNvSpPr>
                <a:spLocks/>
              </p:cNvSpPr>
              <p:nvPr/>
            </p:nvSpPr>
            <p:spPr bwMode="auto">
              <a:xfrm>
                <a:off x="3109" y="3137"/>
                <a:ext cx="1" cy="25"/>
              </a:xfrm>
              <a:custGeom>
                <a:avLst/>
                <a:gdLst>
                  <a:gd name="T0" fmla="*/ 0 w 1"/>
                  <a:gd name="T1" fmla="*/ 0 h 25"/>
                  <a:gd name="T2" fmla="*/ 0 w 1"/>
                  <a:gd name="T3" fmla="*/ 0 h 25"/>
                  <a:gd name="T4" fmla="*/ 0 w 1"/>
                  <a:gd name="T5" fmla="*/ 24 h 25"/>
                  <a:gd name="T6" fmla="*/ 0 w 1"/>
                  <a:gd name="T7" fmla="*/ 24 h 25"/>
                  <a:gd name="T8" fmla="*/ 0 w 1"/>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5">
                    <a:moveTo>
                      <a:pt x="0" y="0"/>
                    </a:moveTo>
                    <a:lnTo>
                      <a:pt x="0" y="0"/>
                    </a:lnTo>
                    <a:lnTo>
                      <a:pt x="0" y="24"/>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44" name="Freeform 110"/>
              <p:cNvSpPr>
                <a:spLocks/>
              </p:cNvSpPr>
              <p:nvPr/>
            </p:nvSpPr>
            <p:spPr bwMode="auto">
              <a:xfrm>
                <a:off x="3109" y="3193"/>
                <a:ext cx="1" cy="16"/>
              </a:xfrm>
              <a:custGeom>
                <a:avLst/>
                <a:gdLst>
                  <a:gd name="T0" fmla="*/ 0 w 1"/>
                  <a:gd name="T1" fmla="*/ 0 h 16"/>
                  <a:gd name="T2" fmla="*/ 0 w 1"/>
                  <a:gd name="T3" fmla="*/ 0 h 16"/>
                  <a:gd name="T4" fmla="*/ 0 w 1"/>
                  <a:gd name="T5" fmla="*/ 15 h 16"/>
                  <a:gd name="T6" fmla="*/ 0 w 1"/>
                  <a:gd name="T7" fmla="*/ 15 h 16"/>
                  <a:gd name="T8" fmla="*/ 0 w 1"/>
                  <a:gd name="T9" fmla="*/ 0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6">
                    <a:moveTo>
                      <a:pt x="0" y="0"/>
                    </a:moveTo>
                    <a:lnTo>
                      <a:pt x="0" y="0"/>
                    </a:lnTo>
                    <a:lnTo>
                      <a:pt x="0" y="15"/>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sp>
            <p:nvSpPr>
              <p:cNvPr id="45" name="Freeform 111"/>
              <p:cNvSpPr>
                <a:spLocks/>
              </p:cNvSpPr>
              <p:nvPr/>
            </p:nvSpPr>
            <p:spPr bwMode="auto">
              <a:xfrm>
                <a:off x="3079" y="3214"/>
                <a:ext cx="60" cy="60"/>
              </a:xfrm>
              <a:custGeom>
                <a:avLst/>
                <a:gdLst>
                  <a:gd name="T0" fmla="*/ 0 w 60"/>
                  <a:gd name="T1" fmla="*/ 0 h 60"/>
                  <a:gd name="T2" fmla="*/ 30 w 60"/>
                  <a:gd name="T3" fmla="*/ 59 h 60"/>
                  <a:gd name="T4" fmla="*/ 59 w 60"/>
                  <a:gd name="T5" fmla="*/ 0 h 60"/>
                  <a:gd name="T6" fmla="*/ 0 w 60"/>
                  <a:gd name="T7" fmla="*/ 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60">
                    <a:moveTo>
                      <a:pt x="0" y="0"/>
                    </a:moveTo>
                    <a:lnTo>
                      <a:pt x="30" y="59"/>
                    </a:lnTo>
                    <a:lnTo>
                      <a:pt x="59" y="0"/>
                    </a:lnTo>
                    <a:lnTo>
                      <a:pt x="0" y="0"/>
                    </a:lnTo>
                  </a:path>
                </a:pathLst>
              </a:custGeom>
              <a:solidFill>
                <a:srgbClr val="B22A92"/>
              </a:solidFill>
              <a:ln w="12700" cap="rnd" cmpd="sng">
                <a:solidFill>
                  <a:schemeClr val="tx1"/>
                </a:solidFill>
                <a:prstDash val="solid"/>
                <a:round/>
                <a:headEnd type="none" w="med" len="med"/>
                <a:tailEnd type="none" w="med" len="med"/>
              </a:ln>
              <a:effectLst/>
            </p:spPr>
            <p:txBody>
              <a:bodyPr/>
              <a:lstStyle/>
              <a:p>
                <a:endParaRPr lang="tr-TR"/>
              </a:p>
            </p:txBody>
          </p:sp>
        </p:grpSp>
        <p:sp>
          <p:nvSpPr>
            <p:cNvPr id="24" name="Rectangle 112"/>
            <p:cNvSpPr>
              <a:spLocks noChangeArrowheads="1"/>
            </p:cNvSpPr>
            <p:nvPr/>
          </p:nvSpPr>
          <p:spPr bwMode="auto">
            <a:xfrm>
              <a:off x="3330" y="2878"/>
              <a:ext cx="1146" cy="249"/>
            </a:xfrm>
            <a:prstGeom prst="rect">
              <a:avLst/>
            </a:prstGeom>
            <a:noFill/>
            <a:ln w="12700">
              <a:solidFill>
                <a:srgbClr val="B02A00"/>
              </a:solidFill>
              <a:miter lim="800000"/>
              <a:headEnd/>
              <a:tailEnd/>
            </a:ln>
            <a:effectLst/>
          </p:spPr>
          <p:txBody>
            <a:bodyPr wrap="none" anchor="ctr"/>
            <a:lstStyle/>
            <a:p>
              <a:endParaRPr lang="en-US" altLang="en-US"/>
            </a:p>
          </p:txBody>
        </p:sp>
        <p:sp>
          <p:nvSpPr>
            <p:cNvPr id="25" name="Rectangle 113"/>
            <p:cNvSpPr>
              <a:spLocks noChangeArrowheads="1"/>
            </p:cNvSpPr>
            <p:nvPr/>
          </p:nvSpPr>
          <p:spPr bwMode="auto">
            <a:xfrm>
              <a:off x="3398" y="2885"/>
              <a:ext cx="1049" cy="250"/>
            </a:xfrm>
            <a:prstGeom prst="rect">
              <a:avLst/>
            </a:prstGeom>
            <a:noFill/>
            <a:ln w="12700">
              <a:noFill/>
              <a:miter lim="800000"/>
              <a:headEnd/>
              <a:tailEnd/>
            </a:ln>
            <a:effectLst/>
          </p:spPr>
          <p:txBody>
            <a:bodyPr wrap="square" lIns="90488" tIns="44450" rIns="90488" bIns="44450">
              <a:spAutoFit/>
            </a:bodyPr>
            <a:lstStyle/>
            <a:p>
              <a:r>
                <a:rPr lang="tr-TR" altLang="en-US" sz="2000" b="1" dirty="0">
                  <a:solidFill>
                    <a:schemeClr val="tx2"/>
                  </a:solidFill>
                  <a:latin typeface="Times New Roman" pitchFamily="18" charset="0"/>
                </a:rPr>
                <a:t>Geri besleme</a:t>
              </a:r>
              <a:endParaRPr lang="en-US" altLang="en-US" sz="2000" b="1" dirty="0">
                <a:solidFill>
                  <a:schemeClr val="tx2"/>
                </a:solidFill>
                <a:latin typeface="Times New Roman" pitchFamily="18" charset="0"/>
              </a:endParaRPr>
            </a:p>
          </p:txBody>
        </p:sp>
        <p:sp>
          <p:nvSpPr>
            <p:cNvPr id="26" name="Rectangle 114"/>
            <p:cNvSpPr>
              <a:spLocks noChangeArrowheads="1"/>
            </p:cNvSpPr>
            <p:nvPr/>
          </p:nvSpPr>
          <p:spPr bwMode="auto">
            <a:xfrm>
              <a:off x="4032" y="3600"/>
              <a:ext cx="1015" cy="250"/>
            </a:xfrm>
            <a:prstGeom prst="rect">
              <a:avLst/>
            </a:prstGeom>
            <a:noFill/>
            <a:ln w="12700">
              <a:solidFill>
                <a:srgbClr val="B02A00"/>
              </a:solidFill>
              <a:miter lim="800000"/>
              <a:headEnd/>
              <a:tailEnd/>
            </a:ln>
            <a:effectLst/>
          </p:spPr>
          <p:txBody>
            <a:bodyPr wrap="none" lIns="90488" tIns="44450" rIns="90488" bIns="44450">
              <a:spAutoFit/>
            </a:bodyPr>
            <a:lstStyle/>
            <a:p>
              <a:r>
                <a:rPr lang="tr-TR" altLang="en-US" sz="2000" b="1">
                  <a:solidFill>
                    <a:schemeClr val="tx2"/>
                  </a:solidFill>
                  <a:latin typeface="Times New Roman" pitchFamily="18" charset="0"/>
                </a:rPr>
                <a:t>Geri besleme</a:t>
              </a:r>
              <a:endParaRPr lang="en-US" altLang="en-US" sz="2000" b="1">
                <a:solidFill>
                  <a:schemeClr val="tx2"/>
                </a:solidFill>
                <a:latin typeface="Times New Roman" pitchFamily="18" charset="0"/>
              </a:endParaRPr>
            </a:p>
          </p:txBody>
        </p:sp>
        <p:sp>
          <p:nvSpPr>
            <p:cNvPr id="27" name="Rectangle 115"/>
            <p:cNvSpPr>
              <a:spLocks noChangeArrowheads="1"/>
            </p:cNvSpPr>
            <p:nvPr/>
          </p:nvSpPr>
          <p:spPr bwMode="auto">
            <a:xfrm>
              <a:off x="1440" y="3600"/>
              <a:ext cx="1015" cy="250"/>
            </a:xfrm>
            <a:prstGeom prst="rect">
              <a:avLst/>
            </a:prstGeom>
            <a:noFill/>
            <a:ln w="12700">
              <a:solidFill>
                <a:srgbClr val="B02A00"/>
              </a:solidFill>
              <a:miter lim="800000"/>
              <a:headEnd/>
              <a:tailEnd/>
            </a:ln>
            <a:effectLst/>
          </p:spPr>
          <p:txBody>
            <a:bodyPr wrap="none" lIns="90488" tIns="44450" rIns="90488" bIns="44450">
              <a:spAutoFit/>
            </a:bodyPr>
            <a:lstStyle/>
            <a:p>
              <a:r>
                <a:rPr lang="tr-TR" altLang="en-US" sz="2000" b="1">
                  <a:solidFill>
                    <a:schemeClr val="tx2"/>
                  </a:solidFill>
                  <a:latin typeface="Times New Roman" pitchFamily="18" charset="0"/>
                </a:rPr>
                <a:t>Geri besleme</a:t>
              </a:r>
              <a:endParaRPr lang="en-US" altLang="en-US" sz="2000" b="1">
                <a:solidFill>
                  <a:schemeClr val="tx2"/>
                </a:solidFill>
                <a:latin typeface="Times New Roman" pitchFamily="18" charset="0"/>
              </a:endParaRPr>
            </a:p>
          </p:txBody>
        </p:sp>
        <p:grpSp>
          <p:nvGrpSpPr>
            <p:cNvPr id="28" name="Group 116"/>
            <p:cNvGrpSpPr>
              <a:grpSpLocks/>
            </p:cNvGrpSpPr>
            <p:nvPr/>
          </p:nvGrpSpPr>
          <p:grpSpPr bwMode="auto">
            <a:xfrm>
              <a:off x="1836" y="2355"/>
              <a:ext cx="359" cy="56"/>
              <a:chOff x="1603" y="2516"/>
              <a:chExt cx="395" cy="60"/>
            </a:xfrm>
          </p:grpSpPr>
          <p:sp>
            <p:nvSpPr>
              <p:cNvPr id="39" name="Line 117"/>
              <p:cNvSpPr>
                <a:spLocks noChangeShapeType="1"/>
              </p:cNvSpPr>
              <p:nvPr/>
            </p:nvSpPr>
            <p:spPr bwMode="auto">
              <a:xfrm flipH="1">
                <a:off x="1603" y="2549"/>
                <a:ext cx="369" cy="7"/>
              </a:xfrm>
              <a:prstGeom prst="line">
                <a:avLst/>
              </a:prstGeom>
              <a:noFill/>
              <a:ln w="12700">
                <a:solidFill>
                  <a:srgbClr val="B02A00"/>
                </a:solidFill>
                <a:round/>
                <a:headEnd/>
                <a:tailEnd/>
              </a:ln>
              <a:effectLst/>
            </p:spPr>
            <p:txBody>
              <a:bodyPr wrap="none" anchor="ctr"/>
              <a:lstStyle/>
              <a:p>
                <a:endParaRPr lang="tr-TR"/>
              </a:p>
            </p:txBody>
          </p:sp>
          <p:sp>
            <p:nvSpPr>
              <p:cNvPr id="40" name="Freeform 118"/>
              <p:cNvSpPr>
                <a:spLocks/>
              </p:cNvSpPr>
              <p:nvPr/>
            </p:nvSpPr>
            <p:spPr bwMode="auto">
              <a:xfrm>
                <a:off x="1938" y="2516"/>
                <a:ext cx="60" cy="60"/>
              </a:xfrm>
              <a:custGeom>
                <a:avLst/>
                <a:gdLst>
                  <a:gd name="T0" fmla="*/ 0 w 60"/>
                  <a:gd name="T1" fmla="*/ 59 h 60"/>
                  <a:gd name="T2" fmla="*/ 59 w 60"/>
                  <a:gd name="T3" fmla="*/ 29 h 60"/>
                  <a:gd name="T4" fmla="*/ 0 w 60"/>
                  <a:gd name="T5" fmla="*/ 0 h 60"/>
                  <a:gd name="T6" fmla="*/ 0 w 60"/>
                  <a:gd name="T7" fmla="*/ 59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60">
                    <a:moveTo>
                      <a:pt x="0" y="59"/>
                    </a:moveTo>
                    <a:lnTo>
                      <a:pt x="59" y="29"/>
                    </a:lnTo>
                    <a:lnTo>
                      <a:pt x="0" y="0"/>
                    </a:lnTo>
                    <a:lnTo>
                      <a:pt x="0" y="59"/>
                    </a:lnTo>
                  </a:path>
                </a:pathLst>
              </a:custGeom>
              <a:solidFill>
                <a:srgbClr val="B22A92"/>
              </a:solidFill>
              <a:ln w="12700" cap="rnd" cmpd="sng">
                <a:solidFill>
                  <a:srgbClr val="B02A00"/>
                </a:solidFill>
                <a:prstDash val="solid"/>
                <a:round/>
                <a:headEnd type="none" w="med" len="med"/>
                <a:tailEnd type="none" w="med" len="med"/>
              </a:ln>
              <a:effectLst/>
            </p:spPr>
            <p:txBody>
              <a:bodyPr/>
              <a:lstStyle/>
              <a:p>
                <a:endParaRPr lang="tr-TR"/>
              </a:p>
            </p:txBody>
          </p:sp>
        </p:grpSp>
        <p:grpSp>
          <p:nvGrpSpPr>
            <p:cNvPr id="29" name="Group 119"/>
            <p:cNvGrpSpPr>
              <a:grpSpLocks/>
            </p:cNvGrpSpPr>
            <p:nvPr/>
          </p:nvGrpSpPr>
          <p:grpSpPr bwMode="auto">
            <a:xfrm>
              <a:off x="3733" y="2356"/>
              <a:ext cx="553" cy="60"/>
              <a:chOff x="3549" y="2521"/>
              <a:chExt cx="553" cy="60"/>
            </a:xfrm>
          </p:grpSpPr>
          <p:sp>
            <p:nvSpPr>
              <p:cNvPr id="37" name="Line 120"/>
              <p:cNvSpPr>
                <a:spLocks noChangeShapeType="1"/>
              </p:cNvSpPr>
              <p:nvPr/>
            </p:nvSpPr>
            <p:spPr bwMode="auto">
              <a:xfrm flipH="1">
                <a:off x="3549" y="2554"/>
                <a:ext cx="499" cy="0"/>
              </a:xfrm>
              <a:prstGeom prst="line">
                <a:avLst/>
              </a:prstGeom>
              <a:noFill/>
              <a:ln w="12700">
                <a:solidFill>
                  <a:srgbClr val="B02A00"/>
                </a:solidFill>
                <a:round/>
                <a:headEnd/>
                <a:tailEnd/>
              </a:ln>
              <a:effectLst/>
            </p:spPr>
            <p:txBody>
              <a:bodyPr wrap="none" anchor="ctr"/>
              <a:lstStyle/>
              <a:p>
                <a:endParaRPr lang="tr-TR"/>
              </a:p>
            </p:txBody>
          </p:sp>
          <p:sp>
            <p:nvSpPr>
              <p:cNvPr id="38" name="Freeform 121"/>
              <p:cNvSpPr>
                <a:spLocks/>
              </p:cNvSpPr>
              <p:nvPr/>
            </p:nvSpPr>
            <p:spPr bwMode="auto">
              <a:xfrm>
                <a:off x="4042" y="2521"/>
                <a:ext cx="60" cy="60"/>
              </a:xfrm>
              <a:custGeom>
                <a:avLst/>
                <a:gdLst>
                  <a:gd name="T0" fmla="*/ 0 w 60"/>
                  <a:gd name="T1" fmla="*/ 59 h 60"/>
                  <a:gd name="T2" fmla="*/ 59 w 60"/>
                  <a:gd name="T3" fmla="*/ 29 h 60"/>
                  <a:gd name="T4" fmla="*/ 0 w 60"/>
                  <a:gd name="T5" fmla="*/ 0 h 60"/>
                  <a:gd name="T6" fmla="*/ 0 w 60"/>
                  <a:gd name="T7" fmla="*/ 59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60">
                    <a:moveTo>
                      <a:pt x="0" y="59"/>
                    </a:moveTo>
                    <a:lnTo>
                      <a:pt x="59" y="29"/>
                    </a:lnTo>
                    <a:lnTo>
                      <a:pt x="0" y="0"/>
                    </a:lnTo>
                    <a:lnTo>
                      <a:pt x="0" y="59"/>
                    </a:lnTo>
                  </a:path>
                </a:pathLst>
              </a:custGeom>
              <a:solidFill>
                <a:srgbClr val="B22A92"/>
              </a:solidFill>
              <a:ln w="12700" cap="rnd" cmpd="sng">
                <a:solidFill>
                  <a:srgbClr val="B02A00"/>
                </a:solidFill>
                <a:prstDash val="solid"/>
                <a:round/>
                <a:headEnd type="none" w="med" len="med"/>
                <a:tailEnd type="none" w="med" len="med"/>
              </a:ln>
              <a:effectLst/>
            </p:spPr>
            <p:txBody>
              <a:bodyPr/>
              <a:lstStyle/>
              <a:p>
                <a:endParaRPr lang="tr-TR"/>
              </a:p>
            </p:txBody>
          </p:sp>
        </p:grpSp>
        <p:sp>
          <p:nvSpPr>
            <p:cNvPr id="30" name="Line 122"/>
            <p:cNvSpPr>
              <a:spLocks noChangeShapeType="1"/>
            </p:cNvSpPr>
            <p:nvPr/>
          </p:nvSpPr>
          <p:spPr bwMode="auto">
            <a:xfrm>
              <a:off x="1233" y="1616"/>
              <a:ext cx="0" cy="152"/>
            </a:xfrm>
            <a:prstGeom prst="line">
              <a:avLst/>
            </a:prstGeom>
            <a:noFill/>
            <a:ln w="12700">
              <a:solidFill>
                <a:srgbClr val="B02A00"/>
              </a:solidFill>
              <a:round/>
              <a:headEnd/>
              <a:tailEnd/>
            </a:ln>
            <a:effectLst/>
          </p:spPr>
          <p:txBody>
            <a:bodyPr wrap="none" anchor="ctr"/>
            <a:lstStyle/>
            <a:p>
              <a:endParaRPr lang="tr-TR"/>
            </a:p>
          </p:txBody>
        </p:sp>
        <p:sp>
          <p:nvSpPr>
            <p:cNvPr id="31" name="Line 123"/>
            <p:cNvSpPr>
              <a:spLocks noChangeShapeType="1"/>
            </p:cNvSpPr>
            <p:nvPr/>
          </p:nvSpPr>
          <p:spPr bwMode="auto">
            <a:xfrm>
              <a:off x="4881" y="1616"/>
              <a:ext cx="0" cy="152"/>
            </a:xfrm>
            <a:prstGeom prst="line">
              <a:avLst/>
            </a:prstGeom>
            <a:noFill/>
            <a:ln w="12700">
              <a:solidFill>
                <a:srgbClr val="B02A00"/>
              </a:solidFill>
              <a:round/>
              <a:headEnd/>
              <a:tailEnd/>
            </a:ln>
            <a:effectLst/>
          </p:spPr>
          <p:txBody>
            <a:bodyPr wrap="none" anchor="ctr"/>
            <a:lstStyle/>
            <a:p>
              <a:endParaRPr lang="tr-TR"/>
            </a:p>
          </p:txBody>
        </p:sp>
        <p:sp>
          <p:nvSpPr>
            <p:cNvPr id="32" name="Line 124"/>
            <p:cNvSpPr>
              <a:spLocks noChangeShapeType="1"/>
            </p:cNvSpPr>
            <p:nvPr/>
          </p:nvSpPr>
          <p:spPr bwMode="auto">
            <a:xfrm>
              <a:off x="1281" y="1712"/>
              <a:ext cx="680" cy="0"/>
            </a:xfrm>
            <a:prstGeom prst="line">
              <a:avLst/>
            </a:prstGeom>
            <a:noFill/>
            <a:ln w="12700">
              <a:solidFill>
                <a:srgbClr val="B02A00"/>
              </a:solidFill>
              <a:round/>
              <a:headEnd/>
              <a:tailEnd/>
            </a:ln>
            <a:effectLst/>
          </p:spPr>
          <p:txBody>
            <a:bodyPr wrap="none" anchor="ctr"/>
            <a:lstStyle/>
            <a:p>
              <a:endParaRPr lang="tr-TR"/>
            </a:p>
          </p:txBody>
        </p:sp>
        <p:sp>
          <p:nvSpPr>
            <p:cNvPr id="33" name="Rectangle 125"/>
            <p:cNvSpPr>
              <a:spLocks noChangeArrowheads="1"/>
            </p:cNvSpPr>
            <p:nvPr/>
          </p:nvSpPr>
          <p:spPr bwMode="auto">
            <a:xfrm>
              <a:off x="2226" y="1536"/>
              <a:ext cx="1349" cy="326"/>
            </a:xfrm>
            <a:prstGeom prst="rect">
              <a:avLst/>
            </a:prstGeom>
            <a:noFill/>
            <a:ln w="12700">
              <a:solidFill>
                <a:srgbClr val="B02A00"/>
              </a:solidFill>
              <a:miter lim="800000"/>
              <a:headEnd/>
              <a:tailEnd/>
            </a:ln>
            <a:effectLst/>
          </p:spPr>
          <p:txBody>
            <a:bodyPr wrap="none" anchor="ctr"/>
            <a:lstStyle/>
            <a:p>
              <a:endParaRPr lang="en-US" altLang="en-US"/>
            </a:p>
          </p:txBody>
        </p:sp>
        <p:sp>
          <p:nvSpPr>
            <p:cNvPr id="34" name="Rectangle 126"/>
            <p:cNvSpPr>
              <a:spLocks noChangeArrowheads="1"/>
            </p:cNvSpPr>
            <p:nvPr/>
          </p:nvSpPr>
          <p:spPr bwMode="auto">
            <a:xfrm>
              <a:off x="2230" y="1555"/>
              <a:ext cx="2211" cy="328"/>
            </a:xfrm>
            <a:prstGeom prst="rect">
              <a:avLst/>
            </a:prstGeom>
            <a:noFill/>
            <a:ln w="12700">
              <a:noFill/>
              <a:miter lim="800000"/>
              <a:headEnd/>
              <a:tailEnd/>
            </a:ln>
            <a:effectLst/>
          </p:spPr>
          <p:txBody>
            <a:bodyPr wrap="none" lIns="90488" tIns="44450" rIns="90488" bIns="44450">
              <a:spAutoFit/>
            </a:bodyPr>
            <a:lstStyle/>
            <a:p>
              <a:r>
                <a:rPr lang="tr-TR" altLang="en-US" sz="2800" b="1" i="1">
                  <a:solidFill>
                    <a:schemeClr val="tx2"/>
                  </a:solidFill>
                  <a:latin typeface="Times New Roman" pitchFamily="18" charset="0"/>
                </a:rPr>
                <a:t>Katma değer   (Fayda)</a:t>
              </a:r>
              <a:endParaRPr lang="en-US" altLang="en-US" sz="2800" b="1" i="1">
                <a:solidFill>
                  <a:schemeClr val="tx2"/>
                </a:solidFill>
                <a:latin typeface="Times New Roman" pitchFamily="18" charset="0"/>
              </a:endParaRPr>
            </a:p>
          </p:txBody>
        </p:sp>
        <p:sp>
          <p:nvSpPr>
            <p:cNvPr id="35" name="Line 127"/>
            <p:cNvSpPr>
              <a:spLocks noChangeShapeType="1"/>
            </p:cNvSpPr>
            <p:nvPr/>
          </p:nvSpPr>
          <p:spPr bwMode="auto">
            <a:xfrm>
              <a:off x="4441" y="1712"/>
              <a:ext cx="400" cy="0"/>
            </a:xfrm>
            <a:prstGeom prst="line">
              <a:avLst/>
            </a:prstGeom>
            <a:noFill/>
            <a:ln w="12700">
              <a:solidFill>
                <a:srgbClr val="B02A00"/>
              </a:solidFill>
              <a:round/>
              <a:headEnd/>
              <a:tailEnd/>
            </a:ln>
            <a:effectLst/>
          </p:spPr>
          <p:txBody>
            <a:bodyPr wrap="none" anchor="ctr"/>
            <a:lstStyle/>
            <a:p>
              <a:endParaRPr lang="tr-TR"/>
            </a:p>
          </p:txBody>
        </p:sp>
        <p:sp>
          <p:nvSpPr>
            <p:cNvPr id="36" name="Line 128"/>
            <p:cNvSpPr>
              <a:spLocks noChangeShapeType="1"/>
            </p:cNvSpPr>
            <p:nvPr/>
          </p:nvSpPr>
          <p:spPr bwMode="auto">
            <a:xfrm>
              <a:off x="1259" y="3424"/>
              <a:ext cx="1344" cy="0"/>
            </a:xfrm>
            <a:prstGeom prst="line">
              <a:avLst/>
            </a:prstGeom>
            <a:noFill/>
            <a:ln w="12700">
              <a:solidFill>
                <a:schemeClr val="tx1"/>
              </a:solidFill>
              <a:prstDash val="dash"/>
              <a:round/>
              <a:headEnd/>
              <a:tailEnd/>
            </a:ln>
            <a:effectLst/>
          </p:spPr>
          <p:txBody>
            <a:bodyPr wrap="none" anchor="ctr"/>
            <a:lstStyle/>
            <a:p>
              <a:endParaRPr lang="tr-TR"/>
            </a:p>
          </p:txBody>
        </p:sp>
      </p:grpSp>
      <p:sp>
        <p:nvSpPr>
          <p:cNvPr id="122" name="121 Dikdörtgen"/>
          <p:cNvSpPr/>
          <p:nvPr/>
        </p:nvSpPr>
        <p:spPr>
          <a:xfrm>
            <a:off x="1043608" y="404664"/>
            <a:ext cx="7272808" cy="1846659"/>
          </a:xfrm>
          <a:prstGeom prst="rect">
            <a:avLst/>
          </a:prstGeom>
        </p:spPr>
        <p:txBody>
          <a:bodyPr wrap="square">
            <a:spAutoFit/>
          </a:bodyPr>
          <a:lstStyle/>
          <a:p>
            <a:pPr algn="ctr"/>
            <a:r>
              <a:rPr lang="tr-TR" altLang="en-US" sz="2400" b="1" dirty="0"/>
              <a:t>Üretim sisteminin elemanları</a:t>
            </a:r>
          </a:p>
          <a:p>
            <a:pPr algn="ctr"/>
            <a:br>
              <a:rPr lang="tr-TR" altLang="en-US" sz="2400" b="1" dirty="0"/>
            </a:br>
            <a:r>
              <a:rPr lang="tr-TR" altLang="en-US" sz="2400" i="1" dirty="0"/>
              <a:t>Girdilerin Çıktılar olarak dönüşümünü gösteren Üretim Sistemi şeması</a:t>
            </a:r>
            <a:br>
              <a:rPr lang="en-US" altLang="en-US" i="1" dirty="0"/>
            </a:b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23528" y="1388442"/>
            <a:ext cx="8496944" cy="3564053"/>
          </a:xfrm>
          <a:prstGeom prst="rect">
            <a:avLst/>
          </a:prstGeom>
        </p:spPr>
        <p:txBody>
          <a:bodyPr wrap="square">
            <a:spAutoFit/>
          </a:bodyPr>
          <a:lstStyle/>
          <a:p>
            <a:pPr marL="342900" indent="-342900" algn="just">
              <a:spcBef>
                <a:spcPct val="20000"/>
              </a:spcBef>
              <a:buFont typeface="Wingdings" pitchFamily="2" charset="2"/>
              <a:buChar char="ü"/>
              <a:defRPr/>
            </a:pPr>
            <a:r>
              <a:rPr lang="tr-TR" sz="2400" b="1" dirty="0">
                <a:latin typeface="Times New Roman" pitchFamily="18" charset="0"/>
              </a:rPr>
              <a:t>Katma Değer</a:t>
            </a:r>
            <a:r>
              <a:rPr lang="tr-TR" sz="2400" dirty="0">
                <a:latin typeface="Times New Roman" pitchFamily="18" charset="0"/>
              </a:rPr>
              <a:t>: Nihai ürünün, nihai değerini oluşturmak üzere girdilere katılan değer miktarıdır.</a:t>
            </a:r>
          </a:p>
          <a:p>
            <a:pPr>
              <a:spcBef>
                <a:spcPct val="20000"/>
              </a:spcBef>
              <a:defRPr/>
            </a:pPr>
            <a:endParaRPr lang="tr-TR" sz="2400" dirty="0">
              <a:latin typeface="Times New Roman" pitchFamily="18" charset="0"/>
            </a:endParaRPr>
          </a:p>
          <a:p>
            <a:pPr marL="342900" indent="-342900" algn="just">
              <a:spcBef>
                <a:spcPct val="20000"/>
              </a:spcBef>
              <a:buFont typeface="Wingdings" pitchFamily="2" charset="2"/>
              <a:buChar char="v"/>
              <a:defRPr/>
            </a:pPr>
            <a:r>
              <a:rPr lang="tr-TR" sz="2400" dirty="0">
                <a:latin typeface="Arial" pitchFamily="34" charset="0"/>
                <a:cs typeface="Arial" pitchFamily="34" charset="0"/>
              </a:rPr>
              <a:t>Üretim yönetimin başarılı olması için; dönüşüm süreci sırasında değer katkısı sağlaması gerekmektedir. Katma değer terimi; ürünün nihai değeri ile tüm girdilerinin değeri arasındaki farktır. Katma değer büyüdükçe işletme daha verimli olmaktadır. Katma değeri artırmanın bariz bir yolu dönüşüm sürecindeki faaliyetlerin maliyetlerini azaltmadır</a:t>
            </a:r>
            <a:r>
              <a:rPr lang="tr-TR" dirty="0">
                <a:latin typeface="Arial" pitchFamily="34" charset="0"/>
                <a:cs typeface="Arial" pitchFamily="34" charset="0"/>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404664"/>
            <a:ext cx="8496944" cy="5336846"/>
          </a:xfrm>
          <a:prstGeom prst="rect">
            <a:avLst/>
          </a:prstGeom>
        </p:spPr>
        <p:txBody>
          <a:bodyPr wrap="square">
            <a:spAutoFit/>
          </a:bodyPr>
          <a:lstStyle/>
          <a:p>
            <a:pPr marL="342900" indent="-342900" algn="ctr">
              <a:spcBef>
                <a:spcPct val="20000"/>
              </a:spcBef>
              <a:defRPr/>
            </a:pPr>
            <a:r>
              <a:rPr lang="tr-TR" sz="2400" b="1" dirty="0">
                <a:latin typeface="Times New Roman" pitchFamily="18" charset="0"/>
              </a:rPr>
              <a:t>İsraf </a:t>
            </a:r>
          </a:p>
          <a:p>
            <a:pPr marL="342900" indent="-342900" algn="just">
              <a:spcBef>
                <a:spcPct val="20000"/>
              </a:spcBef>
              <a:buFont typeface="Wingdings" pitchFamily="2" charset="2"/>
              <a:buChar char="ü"/>
              <a:defRPr/>
            </a:pPr>
            <a:endParaRPr lang="tr-TR" sz="2400" dirty="0">
              <a:latin typeface="Times New Roman" pitchFamily="18" charset="0"/>
            </a:endParaRPr>
          </a:p>
          <a:p>
            <a:pPr marL="342900" indent="-342900" algn="just">
              <a:spcBef>
                <a:spcPct val="20000"/>
              </a:spcBef>
              <a:buFont typeface="Wingdings" pitchFamily="2" charset="2"/>
              <a:buChar char="ü"/>
              <a:defRPr/>
            </a:pPr>
            <a:r>
              <a:rPr lang="tr-TR" sz="2400" dirty="0">
                <a:latin typeface="Times New Roman" pitchFamily="18" charset="0"/>
              </a:rPr>
              <a:t>Katma değeri olmayan faaliyetler israf (</a:t>
            </a:r>
            <a:r>
              <a:rPr lang="tr-TR" sz="2400" dirty="0" err="1">
                <a:latin typeface="Times New Roman" pitchFamily="18" charset="0"/>
              </a:rPr>
              <a:t>waste</a:t>
            </a:r>
            <a:r>
              <a:rPr lang="tr-TR" sz="2400" dirty="0">
                <a:latin typeface="Times New Roman" pitchFamily="18" charset="0"/>
              </a:rPr>
              <a:t>) olarak görülür ve görev, ekipman veya süreçleri kapsayabilir. </a:t>
            </a:r>
          </a:p>
          <a:p>
            <a:pPr algn="just">
              <a:spcBef>
                <a:spcPct val="20000"/>
              </a:spcBef>
              <a:defRPr/>
            </a:pPr>
            <a:endParaRPr lang="tr-TR" sz="2400" dirty="0">
              <a:latin typeface="Times New Roman" pitchFamily="18" charset="0"/>
            </a:endParaRPr>
          </a:p>
          <a:p>
            <a:pPr marL="342900" indent="-342900" algn="just">
              <a:spcBef>
                <a:spcPct val="20000"/>
              </a:spcBef>
              <a:buFont typeface="Wingdings" pitchFamily="2" charset="2"/>
              <a:buChar char="ü"/>
              <a:defRPr/>
            </a:pPr>
            <a:r>
              <a:rPr lang="tr-TR" sz="2400" dirty="0">
                <a:latin typeface="Times New Roman" pitchFamily="18" charset="0"/>
              </a:rPr>
              <a:t>Üretim yönetiminin önemli bir fonksiyonu, tüm faaliyetleri analiz etmek, değer katmayanları elimine etmek, süreçleri ve görevleri yeniden yapılandırmak (şekillendirmek) ve etkinliğini artırmaktır. </a:t>
            </a:r>
          </a:p>
          <a:p>
            <a:pPr algn="just">
              <a:spcBef>
                <a:spcPct val="20000"/>
              </a:spcBef>
              <a:defRPr/>
            </a:pPr>
            <a:endParaRPr lang="tr-TR" sz="2400" dirty="0">
              <a:latin typeface="Times New Roman" pitchFamily="18" charset="0"/>
            </a:endParaRPr>
          </a:p>
          <a:p>
            <a:pPr marL="342900" indent="-342900" algn="just">
              <a:spcBef>
                <a:spcPct val="20000"/>
              </a:spcBef>
              <a:buFont typeface="Wingdings" pitchFamily="2" charset="2"/>
              <a:buChar char="ü"/>
              <a:defRPr/>
            </a:pPr>
            <a:r>
              <a:rPr lang="tr-TR" sz="2400" dirty="0">
                <a:latin typeface="Times New Roman" pitchFamily="18" charset="0"/>
              </a:rPr>
              <a:t>Günümüzün iş çevresi her zamankinden daha rekabetçidir ve üretim yönetimi, etkinliği artırarak rekabet edebilmeyi artıracak çabaların odak noktasını oluşturmaktadır</a:t>
            </a:r>
            <a:r>
              <a:rPr lang="tr-TR" sz="2400" b="1" dirty="0">
                <a:latin typeface="Times New Roman" pitchFamily="18" charset="0"/>
              </a:rPr>
              <a:t>.</a:t>
            </a:r>
            <a:endParaRPr lang="tr-TR" sz="2400"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23528" y="476672"/>
            <a:ext cx="8568952" cy="5349157"/>
          </a:xfrm>
          <a:prstGeom prst="rect">
            <a:avLst/>
          </a:prstGeom>
        </p:spPr>
        <p:txBody>
          <a:bodyPr wrap="square">
            <a:spAutoFit/>
          </a:bodyPr>
          <a:lstStyle/>
          <a:p>
            <a:pPr marL="342900" indent="-342900">
              <a:spcBef>
                <a:spcPct val="20000"/>
              </a:spcBef>
              <a:buFont typeface="Wingdings" pitchFamily="2" charset="2"/>
              <a:buChar char="ü"/>
            </a:pPr>
            <a:r>
              <a:rPr lang="tr-TR" sz="2800" b="1" dirty="0">
                <a:latin typeface="Times New Roman" pitchFamily="18" charset="0"/>
              </a:rPr>
              <a:t>Verimlilik (</a:t>
            </a:r>
            <a:r>
              <a:rPr lang="tr-TR" sz="2800" b="1" dirty="0" err="1">
                <a:latin typeface="Times New Roman" pitchFamily="18" charset="0"/>
              </a:rPr>
              <a:t>Efficiency</a:t>
            </a:r>
            <a:r>
              <a:rPr lang="tr-TR" sz="2800" b="1" dirty="0">
                <a:latin typeface="Times New Roman" pitchFamily="18" charset="0"/>
              </a:rPr>
              <a:t>): </a:t>
            </a:r>
            <a:r>
              <a:rPr lang="tr-TR" sz="2800" dirty="0">
                <a:latin typeface="Times New Roman" pitchFamily="18" charset="0"/>
              </a:rPr>
              <a:t>Birim girdi başına üretilen çıktı olarak ölçülür.</a:t>
            </a:r>
          </a:p>
          <a:p>
            <a:pPr marL="342900" indent="-342900">
              <a:spcBef>
                <a:spcPct val="20000"/>
              </a:spcBef>
            </a:pPr>
            <a:endParaRPr lang="tr-TR" sz="2800" dirty="0">
              <a:latin typeface="Times New Roman" pitchFamily="18" charset="0"/>
            </a:endParaRPr>
          </a:p>
          <a:p>
            <a:pPr marL="342900" indent="-342900">
              <a:spcBef>
                <a:spcPct val="20000"/>
              </a:spcBef>
              <a:buFont typeface="Wingdings" pitchFamily="2" charset="2"/>
              <a:buChar char="ü"/>
            </a:pPr>
            <a:r>
              <a:rPr lang="tr-TR" sz="2800" b="1" dirty="0">
                <a:latin typeface="Times New Roman" pitchFamily="18" charset="0"/>
                <a:cs typeface="Arial" charset="0"/>
              </a:rPr>
              <a:t>Etkinlik (</a:t>
            </a:r>
            <a:r>
              <a:rPr lang="tr-TR" sz="2800" b="1" dirty="0" err="1">
                <a:latin typeface="Times New Roman" pitchFamily="18" charset="0"/>
                <a:cs typeface="Arial" charset="0"/>
              </a:rPr>
              <a:t>Efectiveness</a:t>
            </a:r>
            <a:r>
              <a:rPr lang="tr-TR" sz="2800" b="1" dirty="0">
                <a:latin typeface="Times New Roman" pitchFamily="18" charset="0"/>
                <a:cs typeface="Arial" charset="0"/>
              </a:rPr>
              <a:t>): </a:t>
            </a:r>
            <a:r>
              <a:rPr lang="tr-TR" sz="2800" dirty="0">
                <a:latin typeface="Times New Roman" pitchFamily="18" charset="0"/>
                <a:cs typeface="Arial" charset="0"/>
              </a:rPr>
              <a:t>Üretim sisteminin amaçlarını gerçekleştirme derecesi olarak tanımlanır. (Performans)</a:t>
            </a:r>
          </a:p>
          <a:p>
            <a:pPr marL="342900" indent="-342900">
              <a:spcBef>
                <a:spcPct val="20000"/>
              </a:spcBef>
            </a:pPr>
            <a:endParaRPr lang="tr-TR" sz="2800" b="1" dirty="0">
              <a:latin typeface="Times New Roman" pitchFamily="18" charset="0"/>
              <a:cs typeface="Arial" charset="0"/>
            </a:endParaRPr>
          </a:p>
          <a:p>
            <a:pPr marL="342900" indent="-342900">
              <a:spcBef>
                <a:spcPct val="20000"/>
              </a:spcBef>
              <a:buFont typeface="Wingdings" pitchFamily="2" charset="2"/>
              <a:buChar char="ü"/>
            </a:pPr>
            <a:r>
              <a:rPr lang="tr-TR" sz="2800" b="1" dirty="0">
                <a:latin typeface="Times New Roman" pitchFamily="18" charset="0"/>
                <a:cs typeface="Arial" charset="0"/>
              </a:rPr>
              <a:t>Kapasite ( </a:t>
            </a:r>
            <a:r>
              <a:rPr lang="tr-TR" sz="2800" b="1" dirty="0" err="1">
                <a:latin typeface="Times New Roman" pitchFamily="18" charset="0"/>
                <a:cs typeface="Arial" charset="0"/>
              </a:rPr>
              <a:t>Capacity</a:t>
            </a:r>
            <a:r>
              <a:rPr lang="tr-TR" sz="2800" b="1" dirty="0">
                <a:latin typeface="Times New Roman" pitchFamily="18" charset="0"/>
                <a:cs typeface="Arial" charset="0"/>
              </a:rPr>
              <a:t>): </a:t>
            </a:r>
            <a:r>
              <a:rPr lang="tr-TR" sz="2800" dirty="0">
                <a:latin typeface="Times New Roman" pitchFamily="18" charset="0"/>
                <a:cs typeface="Arial" charset="0"/>
              </a:rPr>
              <a:t>Üretim sisteminin elverdiği üretim düzeyini ölçer.</a:t>
            </a:r>
          </a:p>
          <a:p>
            <a:pPr marL="342900" indent="-342900">
              <a:spcBef>
                <a:spcPct val="20000"/>
              </a:spcBef>
            </a:pPr>
            <a:endParaRPr lang="tr-TR" sz="2800" dirty="0">
              <a:latin typeface="Times New Roman" pitchFamily="18" charset="0"/>
              <a:cs typeface="Arial" charset="0"/>
            </a:endParaRPr>
          </a:p>
          <a:p>
            <a:pPr marL="342900" indent="-342900">
              <a:spcBef>
                <a:spcPct val="20000"/>
              </a:spcBef>
              <a:buFont typeface="Wingdings" pitchFamily="2" charset="2"/>
              <a:buChar char="ü"/>
            </a:pPr>
            <a:r>
              <a:rPr lang="tr-TR" sz="2800" b="1" dirty="0">
                <a:latin typeface="Times New Roman" pitchFamily="18" charset="0"/>
                <a:cs typeface="Arial" charset="0"/>
              </a:rPr>
              <a:t>Esneklik (</a:t>
            </a:r>
            <a:r>
              <a:rPr lang="tr-TR" sz="2800" b="1" dirty="0" err="1">
                <a:latin typeface="Times New Roman" pitchFamily="18" charset="0"/>
                <a:cs typeface="Arial" charset="0"/>
              </a:rPr>
              <a:t>flexibility</a:t>
            </a:r>
            <a:r>
              <a:rPr lang="tr-TR" sz="2800" b="1" dirty="0">
                <a:latin typeface="Times New Roman" pitchFamily="18" charset="0"/>
                <a:cs typeface="Arial" charset="0"/>
              </a:rPr>
              <a:t>): </a:t>
            </a:r>
            <a:r>
              <a:rPr lang="tr-TR" sz="2800" dirty="0">
                <a:latin typeface="Times New Roman" pitchFamily="18" charset="0"/>
                <a:cs typeface="Arial" charset="0"/>
              </a:rPr>
              <a:t>Bir üretim sisteminin ani talep değişikliğine cevap verebilme yeteneği.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908720"/>
            <a:ext cx="8208912" cy="3539430"/>
          </a:xfrm>
          <a:prstGeom prst="rect">
            <a:avLst/>
          </a:prstGeom>
        </p:spPr>
        <p:txBody>
          <a:bodyPr wrap="square">
            <a:spAutoFit/>
          </a:bodyPr>
          <a:lstStyle/>
          <a:p>
            <a:pPr algn="ctr"/>
            <a:r>
              <a:rPr lang="tr-TR" altLang="en-US" sz="2800" b="1" dirty="0"/>
              <a:t>Ürün Paketi </a:t>
            </a:r>
          </a:p>
          <a:p>
            <a:endParaRPr lang="tr-TR" altLang="en-US" sz="2800" dirty="0"/>
          </a:p>
          <a:p>
            <a:pPr marL="457200" indent="-457200">
              <a:buFont typeface="Arial" panose="020B0604020202020204" pitchFamily="34" charset="0"/>
              <a:buChar char="•"/>
            </a:pPr>
            <a:r>
              <a:rPr lang="tr-TR" altLang="en-US" sz="2800" dirty="0"/>
              <a:t>Firmalar hem imalat hem de hizmet verdiği zaman kârları daha fazla olmaktadır</a:t>
            </a:r>
            <a:r>
              <a:rPr lang="en-US" altLang="en-US" sz="2800" dirty="0"/>
              <a:t>.</a:t>
            </a:r>
            <a:endParaRPr lang="tr-TR" altLang="en-US" sz="2800" dirty="0"/>
          </a:p>
          <a:p>
            <a:pPr marL="457200" indent="-457200">
              <a:buFont typeface="Arial" panose="020B0604020202020204" pitchFamily="34" charset="0"/>
              <a:buChar char="•"/>
            </a:pPr>
            <a:endParaRPr lang="en-US" altLang="en-US" sz="2800" dirty="0"/>
          </a:p>
          <a:p>
            <a:pPr marL="457200" indent="-457200">
              <a:buFont typeface="Arial" panose="020B0604020202020204" pitchFamily="34" charset="0"/>
              <a:buChar char="•"/>
            </a:pPr>
            <a:r>
              <a:rPr lang="tr-TR" altLang="en-US" sz="2800" dirty="0"/>
              <a:t>Ürün paketi mal ve hizmetlerin birleşimidir</a:t>
            </a:r>
            <a:r>
              <a:rPr lang="en-US" altLang="en-US" sz="2800" dirty="0"/>
              <a:t>.</a:t>
            </a:r>
            <a:endParaRPr lang="tr-TR" altLang="en-US" sz="2800" dirty="0"/>
          </a:p>
          <a:p>
            <a:pPr marL="457200" indent="-457200">
              <a:buFont typeface="Arial" panose="020B0604020202020204" pitchFamily="34" charset="0"/>
              <a:buChar char="•"/>
            </a:pPr>
            <a:endParaRPr lang="tr-TR" altLang="en-US" sz="2800" dirty="0"/>
          </a:p>
          <a:p>
            <a:pPr marL="457200" indent="-457200">
              <a:buFont typeface="Arial" panose="020B0604020202020204" pitchFamily="34" charset="0"/>
              <a:buChar char="•"/>
            </a:pPr>
            <a:r>
              <a:rPr lang="tr-TR" altLang="en-US" sz="2800" dirty="0"/>
              <a:t>Ürün paketi bir firmayı daha fazla rekabetçi kılar.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p:cNvSpPr>
          <p:nvPr/>
        </p:nvSpPr>
        <p:spPr bwMode="auto">
          <a:xfrm>
            <a:off x="381000" y="1295400"/>
            <a:ext cx="8382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gn="just">
              <a:buFont typeface="Wingdings" pitchFamily="2" charset="2"/>
              <a:buChar char="ü"/>
            </a:pPr>
            <a:r>
              <a:rPr lang="tr-TR" sz="2800" dirty="0"/>
              <a:t>Üretim; işletmenin amaçlarına ulaşabilmesi için insan gereksinimlerini karşılayacak mal ve hizmetleri oluşturma işlemi ve sürecidir.</a:t>
            </a:r>
          </a:p>
          <a:p>
            <a:pPr marL="342900" indent="-342900" algn="just">
              <a:buFont typeface="Wingdings" pitchFamily="2" charset="2"/>
              <a:buChar char="ü"/>
            </a:pPr>
            <a:r>
              <a:rPr lang="tr-TR" sz="2800" dirty="0"/>
              <a:t>Üretim; fiziksel bir maddenin; araç, gereç, insan gücü ve materyallerin yardımıyla monte edilmesi ya da yapımıdır (imalidir).</a:t>
            </a:r>
          </a:p>
          <a:p>
            <a:pPr marL="342900" indent="-342900" algn="just">
              <a:buFont typeface="Wingdings" pitchFamily="2" charset="2"/>
              <a:buChar char="ü"/>
            </a:pPr>
            <a:r>
              <a:rPr lang="tr-TR" sz="2800" dirty="0"/>
              <a:t>Üretim; malların, şekil, mekan, zaman, mülkiyet ve itibar faydalarının artırılmasıdır. Söz konusu faydalar, şöyle tanımlanabilir:</a:t>
            </a:r>
          </a:p>
          <a:p>
            <a:pPr marL="342900" indent="-342900" algn="just"/>
            <a:endParaRPr lang="en-US" sz="2400" dirty="0"/>
          </a:p>
          <a:p>
            <a:pPr marL="342900" indent="-342900" algn="just" eaLnBrk="1" hangingPunct="1">
              <a:spcBef>
                <a:spcPct val="20000"/>
              </a:spcBef>
            </a:pPr>
            <a:endParaRPr lang="tr-TR" sz="2500" dirty="0">
              <a:latin typeface="Times New Roman" pitchFamily="18" charset="0"/>
            </a:endParaRPr>
          </a:p>
        </p:txBody>
      </p:sp>
      <p:sp>
        <p:nvSpPr>
          <p:cNvPr id="3" name="Metin kutusu 2">
            <a:extLst>
              <a:ext uri="{FF2B5EF4-FFF2-40B4-BE49-F238E27FC236}">
                <a16:creationId xmlns:a16="http://schemas.microsoft.com/office/drawing/2014/main" id="{BD50CDDA-771F-4DD3-B073-ABA70C13A79D}"/>
              </a:ext>
            </a:extLst>
          </p:cNvPr>
          <p:cNvSpPr txBox="1"/>
          <p:nvPr/>
        </p:nvSpPr>
        <p:spPr>
          <a:xfrm>
            <a:off x="1043608" y="548680"/>
            <a:ext cx="6696744" cy="523220"/>
          </a:xfrm>
          <a:prstGeom prst="rect">
            <a:avLst/>
          </a:prstGeom>
          <a:noFill/>
        </p:spPr>
        <p:txBody>
          <a:bodyPr wrap="square" rtlCol="0">
            <a:spAutoFit/>
          </a:bodyPr>
          <a:lstStyle/>
          <a:p>
            <a:pPr algn="ctr"/>
            <a:r>
              <a:rPr lang="tr-TR" sz="2800" b="1" dirty="0"/>
              <a:t>TANIMLAR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67544" y="332656"/>
            <a:ext cx="8208912" cy="4967514"/>
          </a:xfrm>
          <a:prstGeom prst="rect">
            <a:avLst/>
          </a:prstGeom>
        </p:spPr>
        <p:txBody>
          <a:bodyPr wrap="square">
            <a:spAutoFit/>
          </a:bodyPr>
          <a:lstStyle/>
          <a:p>
            <a:pPr marL="342900" indent="-342900" algn="just">
              <a:spcBef>
                <a:spcPct val="20000"/>
              </a:spcBef>
              <a:buFont typeface="Wingdings" pitchFamily="2" charset="2"/>
              <a:buChar char="ü"/>
              <a:defRPr/>
            </a:pPr>
            <a:r>
              <a:rPr lang="tr-TR" sz="2400" b="1" dirty="0">
                <a:latin typeface="Times New Roman" pitchFamily="18" charset="0"/>
              </a:rPr>
              <a:t>Üretim sistemi: </a:t>
            </a:r>
            <a:r>
              <a:rPr lang="tr-TR" sz="2400" dirty="0">
                <a:latin typeface="Times New Roman" pitchFamily="18" charset="0"/>
              </a:rPr>
              <a:t>Ürün veya hizmet oluşturulması yoluyla topluma değer üreten  sistemlere "üretim sistemleri" denir.</a:t>
            </a:r>
          </a:p>
          <a:p>
            <a:pPr marL="342900" indent="-342900" algn="just">
              <a:spcBef>
                <a:spcPct val="20000"/>
              </a:spcBef>
              <a:buFont typeface="Wingdings" pitchFamily="2" charset="2"/>
              <a:buChar char="v"/>
              <a:defRPr/>
            </a:pPr>
            <a:r>
              <a:rPr lang="tr-TR" sz="2400" dirty="0">
                <a:latin typeface="Times New Roman" pitchFamily="18" charset="0"/>
              </a:rPr>
              <a:t>Yönetimlerine göre İmalat işlemlerinin sınıflandırılması</a:t>
            </a:r>
          </a:p>
          <a:p>
            <a:pPr marL="342900" indent="-342900" algn="just">
              <a:spcBef>
                <a:spcPct val="20000"/>
              </a:spcBef>
              <a:buFont typeface="Wingdings" pitchFamily="2" charset="2"/>
              <a:buChar char="ü"/>
              <a:defRPr/>
            </a:pPr>
            <a:r>
              <a:rPr lang="tr-TR" sz="2400" dirty="0">
                <a:latin typeface="Times New Roman" pitchFamily="18" charset="0"/>
              </a:rPr>
              <a:t> </a:t>
            </a:r>
            <a:r>
              <a:rPr lang="tr-TR" sz="2400" b="1" dirty="0">
                <a:latin typeface="Times New Roman" pitchFamily="18" charset="0"/>
              </a:rPr>
              <a:t>Birincil:</a:t>
            </a:r>
            <a:r>
              <a:rPr lang="tr-TR" sz="2400" dirty="0">
                <a:latin typeface="Times New Roman" pitchFamily="18" charset="0"/>
              </a:rPr>
              <a:t> Temel hammaddelerin işlendiği sınıf, petrol gibi...</a:t>
            </a:r>
          </a:p>
          <a:p>
            <a:pPr marL="342900" indent="-342900" algn="just">
              <a:spcBef>
                <a:spcPct val="20000"/>
              </a:spcBef>
              <a:buFont typeface="Wingdings" pitchFamily="2" charset="2"/>
              <a:buChar char="ü"/>
              <a:defRPr/>
            </a:pPr>
            <a:r>
              <a:rPr lang="tr-TR" sz="2400" b="1" dirty="0">
                <a:latin typeface="Times New Roman" pitchFamily="18" charset="0"/>
              </a:rPr>
              <a:t>Analitik: </a:t>
            </a:r>
            <a:r>
              <a:rPr lang="tr-TR" sz="2400" dirty="0">
                <a:latin typeface="Times New Roman" pitchFamily="18" charset="0"/>
              </a:rPr>
              <a:t>Hammaddenin işlenerek ürüne dönüşümü, petrol-benzin, makine yağı gibi...</a:t>
            </a:r>
          </a:p>
          <a:p>
            <a:pPr marL="342900" indent="-342900" algn="just">
              <a:spcBef>
                <a:spcPct val="20000"/>
              </a:spcBef>
              <a:buFont typeface="Wingdings" pitchFamily="2" charset="2"/>
              <a:buChar char="ü"/>
              <a:defRPr/>
            </a:pPr>
            <a:r>
              <a:rPr lang="tr-TR" sz="2400" b="1" dirty="0">
                <a:latin typeface="Times New Roman" pitchFamily="18" charset="0"/>
              </a:rPr>
              <a:t>Sentetik: </a:t>
            </a:r>
            <a:r>
              <a:rPr lang="tr-TR" sz="2400" dirty="0">
                <a:latin typeface="Times New Roman" pitchFamily="18" charset="0"/>
              </a:rPr>
              <a:t>Bazı işlemlerden sonra yeni </a:t>
            </a:r>
            <a:r>
              <a:rPr lang="tr-TR" sz="2400" dirty="0" err="1">
                <a:latin typeface="Times New Roman" pitchFamily="18" charset="0"/>
              </a:rPr>
              <a:t>mamüle</a:t>
            </a:r>
            <a:r>
              <a:rPr lang="tr-TR" sz="2400" dirty="0">
                <a:latin typeface="Times New Roman" pitchFamily="18" charset="0"/>
              </a:rPr>
              <a:t> dönüşüm, cam, plastik, kauçuk...</a:t>
            </a:r>
          </a:p>
          <a:p>
            <a:pPr marL="342900" indent="-342900" algn="just">
              <a:spcBef>
                <a:spcPct val="20000"/>
              </a:spcBef>
              <a:buFont typeface="Wingdings" pitchFamily="2" charset="2"/>
              <a:buChar char="ü"/>
              <a:defRPr/>
            </a:pPr>
            <a:r>
              <a:rPr lang="tr-TR" sz="2400" b="1" dirty="0">
                <a:latin typeface="Times New Roman" pitchFamily="18" charset="0"/>
              </a:rPr>
              <a:t>Fabrikasyon: </a:t>
            </a:r>
            <a:r>
              <a:rPr lang="tr-TR" sz="2400" dirty="0">
                <a:latin typeface="Times New Roman" pitchFamily="18" charset="0"/>
              </a:rPr>
              <a:t>Fiziksel değişiklik yapılan </a:t>
            </a:r>
            <a:r>
              <a:rPr lang="tr-TR" sz="2400" dirty="0" err="1">
                <a:latin typeface="Times New Roman" pitchFamily="18" charset="0"/>
              </a:rPr>
              <a:t>mamüller</a:t>
            </a:r>
            <a:r>
              <a:rPr lang="tr-TR" sz="2400" dirty="0">
                <a:latin typeface="Times New Roman" pitchFamily="18" charset="0"/>
              </a:rPr>
              <a:t> bu sınıfta incelenir.</a:t>
            </a:r>
          </a:p>
          <a:p>
            <a:pPr marL="342900" indent="-342900" algn="just">
              <a:spcBef>
                <a:spcPct val="20000"/>
              </a:spcBef>
              <a:buFont typeface="Wingdings" pitchFamily="2" charset="2"/>
              <a:buChar char="ü"/>
              <a:defRPr/>
            </a:pPr>
            <a:r>
              <a:rPr lang="tr-TR" sz="2400" b="1" dirty="0">
                <a:latin typeface="Times New Roman" pitchFamily="18" charset="0"/>
              </a:rPr>
              <a:t>Montaj: </a:t>
            </a:r>
            <a:r>
              <a:rPr lang="tr-TR" sz="2400" dirty="0">
                <a:latin typeface="Times New Roman" pitchFamily="18" charset="0"/>
              </a:rPr>
              <a:t>Küçük ve uyumlu parçaları bir bütün ürün haline getirme, otomobil, televizyon, buzdolabı gibi...</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332656"/>
            <a:ext cx="8964488" cy="5773888"/>
          </a:xfrm>
          <a:prstGeom prst="rect">
            <a:avLst/>
          </a:prstGeom>
        </p:spPr>
        <p:txBody>
          <a:bodyPr wrap="square">
            <a:spAutoFit/>
          </a:bodyPr>
          <a:lstStyle/>
          <a:p>
            <a:pPr marL="342900" indent="-342900" algn="just">
              <a:spcBef>
                <a:spcPct val="20000"/>
              </a:spcBef>
              <a:buFont typeface="Wingdings" pitchFamily="2" charset="2"/>
              <a:buChar char="v"/>
            </a:pPr>
            <a:r>
              <a:rPr lang="tr-TR" altLang="en-US" sz="2600" dirty="0">
                <a:latin typeface="Times New Roman" pitchFamily="18" charset="0"/>
              </a:rPr>
              <a:t>Üretim miktarı veya esnekliği kriterine göre sınıflandırılması</a:t>
            </a:r>
          </a:p>
          <a:p>
            <a:pPr marL="342900" indent="-342900" algn="just">
              <a:spcBef>
                <a:spcPct val="20000"/>
              </a:spcBef>
              <a:buFont typeface="Wingdings" pitchFamily="2" charset="2"/>
              <a:buChar char="ü"/>
            </a:pPr>
            <a:r>
              <a:rPr lang="tr-TR" altLang="en-US" sz="2600" b="1" dirty="0">
                <a:latin typeface="Times New Roman" pitchFamily="18" charset="0"/>
              </a:rPr>
              <a:t>Atölye tipi üretim (</a:t>
            </a:r>
            <a:r>
              <a:rPr lang="tr-TR" altLang="en-US" sz="2600" b="1" dirty="0" err="1">
                <a:latin typeface="Times New Roman" pitchFamily="18" charset="0"/>
              </a:rPr>
              <a:t>job</a:t>
            </a:r>
            <a:r>
              <a:rPr lang="tr-TR" altLang="en-US" sz="2600" b="1" dirty="0">
                <a:latin typeface="Times New Roman" pitchFamily="18" charset="0"/>
              </a:rPr>
              <a:t>-</a:t>
            </a:r>
            <a:r>
              <a:rPr lang="tr-TR" altLang="en-US" sz="2600" b="1" dirty="0" err="1">
                <a:latin typeface="Times New Roman" pitchFamily="18" charset="0"/>
              </a:rPr>
              <a:t>shop</a:t>
            </a:r>
            <a:r>
              <a:rPr lang="tr-TR" altLang="en-US" sz="2600" b="1" dirty="0">
                <a:latin typeface="Times New Roman" pitchFamily="18" charset="0"/>
              </a:rPr>
              <a:t>)</a:t>
            </a:r>
          </a:p>
          <a:p>
            <a:pPr marL="342900" indent="-342900" algn="just">
              <a:spcBef>
                <a:spcPct val="20000"/>
              </a:spcBef>
              <a:buFont typeface="Wingdings" pitchFamily="2" charset="2"/>
              <a:buChar char="§"/>
            </a:pPr>
            <a:r>
              <a:rPr lang="tr-TR" altLang="en-US" sz="2600" dirty="0">
                <a:latin typeface="Times New Roman" pitchFamily="18" charset="0"/>
              </a:rPr>
              <a:t> Özel sipariş üzerine yapılan üretimdir... Gemi, makineler gibi...</a:t>
            </a:r>
          </a:p>
          <a:p>
            <a:pPr marL="342900" indent="-342900" algn="just">
              <a:spcBef>
                <a:spcPct val="20000"/>
              </a:spcBef>
              <a:buFont typeface="Wingdings" pitchFamily="2" charset="2"/>
              <a:buChar char="ü"/>
            </a:pPr>
            <a:r>
              <a:rPr lang="tr-TR" altLang="en-US" sz="2600" b="1" dirty="0">
                <a:latin typeface="Times New Roman" pitchFamily="18" charset="0"/>
              </a:rPr>
              <a:t>Parti üretim (</a:t>
            </a:r>
            <a:r>
              <a:rPr lang="tr-TR" altLang="en-US" sz="2600" b="1" dirty="0" err="1">
                <a:latin typeface="Times New Roman" pitchFamily="18" charset="0"/>
              </a:rPr>
              <a:t>batch</a:t>
            </a:r>
            <a:r>
              <a:rPr lang="tr-TR" altLang="en-US" sz="2600" b="1" dirty="0">
                <a:latin typeface="Times New Roman" pitchFamily="18" charset="0"/>
              </a:rPr>
              <a:t>)</a:t>
            </a:r>
          </a:p>
          <a:p>
            <a:pPr marL="342900" indent="-342900" algn="just">
              <a:spcBef>
                <a:spcPct val="20000"/>
              </a:spcBef>
              <a:buFont typeface="Wingdings" pitchFamily="2" charset="2"/>
              <a:buChar char="§"/>
            </a:pPr>
            <a:r>
              <a:rPr lang="tr-TR" altLang="en-US" sz="2600" dirty="0">
                <a:latin typeface="Times New Roman" pitchFamily="18" charset="0"/>
              </a:rPr>
              <a:t>Partiler halinde sürekli bir talep karşılığı olan üretimdir... Ayar değişikliği ile başka cins mal üretimi yapılabilir... Ev eşyası, konfeksiyon, gıda gibi...</a:t>
            </a:r>
          </a:p>
          <a:p>
            <a:pPr marL="342900" indent="-342900" algn="just">
              <a:spcBef>
                <a:spcPct val="20000"/>
              </a:spcBef>
              <a:buFont typeface="Wingdings" pitchFamily="2" charset="2"/>
              <a:buChar char="ü"/>
            </a:pPr>
            <a:r>
              <a:rPr lang="tr-TR" altLang="en-US" sz="2600" b="1" dirty="0">
                <a:latin typeface="Times New Roman" pitchFamily="18" charset="0"/>
              </a:rPr>
              <a:t>Tekrarlamalı-yığın üretim (</a:t>
            </a:r>
            <a:r>
              <a:rPr lang="tr-TR" altLang="en-US" sz="2600" b="1" dirty="0" err="1">
                <a:latin typeface="Times New Roman" pitchFamily="18" charset="0"/>
              </a:rPr>
              <a:t>repetetive</a:t>
            </a:r>
            <a:r>
              <a:rPr lang="tr-TR" altLang="en-US" sz="2600" b="1" dirty="0">
                <a:latin typeface="Times New Roman" pitchFamily="18" charset="0"/>
              </a:rPr>
              <a:t>)</a:t>
            </a:r>
          </a:p>
          <a:p>
            <a:pPr marL="342900" indent="-342900" algn="just">
              <a:spcBef>
                <a:spcPct val="20000"/>
              </a:spcBef>
              <a:buFont typeface="Wingdings" pitchFamily="2" charset="2"/>
              <a:buChar char="§"/>
            </a:pPr>
            <a:r>
              <a:rPr lang="tr-TR" altLang="en-US" sz="2600" dirty="0">
                <a:latin typeface="Times New Roman" pitchFamily="18" charset="0"/>
              </a:rPr>
              <a:t>Standart veya az çeşit ürünün çok miktarda sürekli üretimi... Malzeme veya parçalar ürünü oluşturmak üzere aynı işlem sırasını izlerler... Ürün siparişe değil </a:t>
            </a:r>
            <a:r>
              <a:rPr lang="tr-TR" altLang="en-US" sz="2600" dirty="0" err="1">
                <a:latin typeface="Times New Roman" pitchFamily="18" charset="0"/>
              </a:rPr>
              <a:t>stoğa</a:t>
            </a:r>
            <a:r>
              <a:rPr lang="tr-TR" altLang="en-US" sz="2600" dirty="0">
                <a:latin typeface="Times New Roman" pitchFamily="18" charset="0"/>
              </a:rPr>
              <a:t> yapılır. Hareketli montaj hattı ve yürüyen bant kullanılır...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404664"/>
            <a:ext cx="8712968" cy="3453253"/>
          </a:xfrm>
          <a:prstGeom prst="rect">
            <a:avLst/>
          </a:prstGeom>
        </p:spPr>
        <p:txBody>
          <a:bodyPr wrap="square">
            <a:spAutoFit/>
          </a:bodyPr>
          <a:lstStyle/>
          <a:p>
            <a:pPr marL="342900" indent="-342900" algn="just">
              <a:spcBef>
                <a:spcPct val="20000"/>
              </a:spcBef>
              <a:buFont typeface="Wingdings" pitchFamily="2" charset="2"/>
              <a:buChar char="ü"/>
            </a:pPr>
            <a:r>
              <a:rPr lang="tr-TR" altLang="en-US" sz="2600" b="1" dirty="0">
                <a:latin typeface="Times New Roman" pitchFamily="18" charset="0"/>
              </a:rPr>
              <a:t>Süreç tipi üretim (</a:t>
            </a:r>
            <a:r>
              <a:rPr lang="tr-TR" altLang="en-US" sz="2600" b="1" dirty="0" err="1">
                <a:latin typeface="Times New Roman" pitchFamily="18" charset="0"/>
              </a:rPr>
              <a:t>process</a:t>
            </a:r>
            <a:r>
              <a:rPr lang="tr-TR" altLang="en-US" sz="2600" b="1" dirty="0">
                <a:latin typeface="Times New Roman" pitchFamily="18" charset="0"/>
              </a:rPr>
              <a:t>)</a:t>
            </a:r>
          </a:p>
          <a:p>
            <a:pPr marL="342900" indent="-342900" algn="just">
              <a:spcBef>
                <a:spcPct val="20000"/>
              </a:spcBef>
              <a:buFont typeface="Wingdings" pitchFamily="2" charset="2"/>
              <a:buChar char="§"/>
            </a:pPr>
            <a:r>
              <a:rPr lang="tr-TR" altLang="en-US" sz="2600" dirty="0">
                <a:latin typeface="Times New Roman" pitchFamily="18" charset="0"/>
              </a:rPr>
              <a:t>Tekrarlamalı üretim işlemleri kesiksiz, yığınlar halinde üretilir. Esnek değildir.</a:t>
            </a:r>
          </a:p>
          <a:p>
            <a:pPr marL="342900" indent="-342900" algn="just">
              <a:spcBef>
                <a:spcPct val="20000"/>
              </a:spcBef>
              <a:buFont typeface="Wingdings" pitchFamily="2" charset="2"/>
              <a:buChar char="ü"/>
            </a:pPr>
            <a:r>
              <a:rPr lang="tr-TR" altLang="en-US" sz="2600" b="1" dirty="0">
                <a:latin typeface="Times New Roman" pitchFamily="18" charset="0"/>
              </a:rPr>
              <a:t>Proje tipi üretim (</a:t>
            </a:r>
            <a:r>
              <a:rPr lang="tr-TR" altLang="en-US" sz="2600" b="1" dirty="0" err="1">
                <a:latin typeface="Times New Roman" pitchFamily="18" charset="0"/>
              </a:rPr>
              <a:t>project</a:t>
            </a:r>
            <a:r>
              <a:rPr lang="tr-TR" altLang="en-US" sz="2600" b="1" dirty="0">
                <a:latin typeface="Times New Roman" pitchFamily="18" charset="0"/>
              </a:rPr>
              <a:t>)</a:t>
            </a:r>
            <a:endParaRPr lang="tr-TR" altLang="en-US" sz="2600" dirty="0">
              <a:cs typeface="Arial" charset="0"/>
            </a:endParaRPr>
          </a:p>
          <a:p>
            <a:pPr marL="342900" indent="-342900">
              <a:buFont typeface="Wingdings" pitchFamily="2" charset="2"/>
              <a:buChar char="§"/>
            </a:pPr>
            <a:r>
              <a:rPr lang="tr-TR" altLang="en-US" sz="2600" dirty="0">
                <a:latin typeface="Times New Roman" pitchFamily="18" charset="0"/>
                <a:cs typeface="Arial" charset="0"/>
              </a:rPr>
              <a:t>En esnek , düşük hacimli (tek) üretim tipi. Uzun süreli faaliyetlerden oluşur. Belli bir süre için bir grup insan bu işe atanır. Film yapımı, </a:t>
            </a:r>
            <a:r>
              <a:rPr lang="tr-TR" altLang="en-US" sz="2600" dirty="0" err="1">
                <a:latin typeface="Times New Roman" pitchFamily="18" charset="0"/>
                <a:cs typeface="Arial" charset="0"/>
              </a:rPr>
              <a:t>dersane</a:t>
            </a:r>
            <a:r>
              <a:rPr lang="tr-TR" altLang="en-US" sz="2600" dirty="0">
                <a:latin typeface="Times New Roman" pitchFamily="18" charset="0"/>
                <a:cs typeface="Arial" charset="0"/>
              </a:rPr>
              <a:t> yapımı, olimpiyat köyü inşaatı gibi</a:t>
            </a:r>
            <a:endParaRPr lang="tr-TR" sz="2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11560" y="889844"/>
            <a:ext cx="8136904" cy="4893647"/>
          </a:xfrm>
          <a:prstGeom prst="rect">
            <a:avLst/>
          </a:prstGeom>
        </p:spPr>
        <p:txBody>
          <a:bodyPr wrap="square">
            <a:spAutoFit/>
          </a:bodyPr>
          <a:lstStyle/>
          <a:p>
            <a:pPr marL="342900" indent="-342900" algn="just">
              <a:buFont typeface="Wingdings" pitchFamily="2" charset="2"/>
              <a:buChar char="v"/>
            </a:pPr>
            <a:r>
              <a:rPr lang="tr-TR" altLang="en-US" sz="2400" dirty="0"/>
              <a:t>Şekil faydası: Bir malın fiziksel ve kimyasal yapısı üzerinde bir takım değişiklikler  yapmak suretiyle insanlara yararlı hale getirmektir.</a:t>
            </a:r>
          </a:p>
          <a:p>
            <a:pPr marL="342900" indent="-342900" algn="just">
              <a:buFont typeface="Wingdings" pitchFamily="2" charset="2"/>
              <a:buChar char="v"/>
            </a:pPr>
            <a:r>
              <a:rPr lang="tr-TR" altLang="en-US" sz="2400" dirty="0"/>
              <a:t>Mekan faydası: Bir malın daha çok ihtiyaç duyulan mekana taşınması ve orada	bulundurulması; kullanıma sunulmasıdır.</a:t>
            </a:r>
          </a:p>
          <a:p>
            <a:pPr marL="342900" indent="-342900" algn="just">
              <a:buFont typeface="Wingdings" pitchFamily="2" charset="2"/>
              <a:buChar char="v"/>
            </a:pPr>
            <a:r>
              <a:rPr lang="tr-TR" altLang="en-US" sz="2400" dirty="0"/>
              <a:t>Zaman faydası: Bir malın ona ihtiyaç duyulan zamanda ortaya sürülmesidir.</a:t>
            </a:r>
          </a:p>
          <a:p>
            <a:pPr marL="342900" indent="-342900" algn="just">
              <a:buFont typeface="Wingdings" pitchFamily="2" charset="2"/>
              <a:buChar char="v"/>
            </a:pPr>
            <a:r>
              <a:rPr lang="tr-TR" altLang="en-US" sz="2400" dirty="0"/>
              <a:t>Mülkiyet faydası: Bir malın, ihtiyacı olana aktarılması ve sahiplenilmesinin sağlanmasıdır.</a:t>
            </a:r>
          </a:p>
          <a:p>
            <a:pPr marL="342900" indent="-342900" algn="just">
              <a:buFont typeface="Wingdings" pitchFamily="2" charset="2"/>
              <a:buChar char="v"/>
            </a:pPr>
            <a:r>
              <a:rPr lang="tr-TR" altLang="en-US" sz="2400" dirty="0"/>
              <a:t>İtibar faydası: </a:t>
            </a:r>
            <a:r>
              <a:rPr lang="tr-TR" altLang="en-US" sz="2400" dirty="0">
                <a:cs typeface="Arial" charset="0"/>
              </a:rPr>
              <a:t>A</a:t>
            </a:r>
            <a:r>
              <a:rPr lang="en-US" altLang="en-US" sz="2400" dirty="0">
                <a:cs typeface="Arial" charset="0"/>
              </a:rPr>
              <a:t>z </a:t>
            </a:r>
            <a:r>
              <a:rPr lang="en-US" altLang="en-US" sz="2400" dirty="0" err="1">
                <a:cs typeface="Arial" charset="0"/>
              </a:rPr>
              <a:t>gelişmiş</a:t>
            </a:r>
            <a:r>
              <a:rPr lang="en-US" altLang="en-US" sz="2400" dirty="0">
                <a:cs typeface="Arial" charset="0"/>
              </a:rPr>
              <a:t> </a:t>
            </a:r>
            <a:r>
              <a:rPr lang="en-US" altLang="en-US" sz="2400" dirty="0" err="1">
                <a:cs typeface="Arial" charset="0"/>
              </a:rPr>
              <a:t>toplumlarda</a:t>
            </a:r>
            <a:r>
              <a:rPr lang="en-US" altLang="en-US" sz="2400" dirty="0">
                <a:cs typeface="Arial" charset="0"/>
              </a:rPr>
              <a:t> </a:t>
            </a:r>
            <a:r>
              <a:rPr lang="en-US" altLang="en-US" sz="2400" dirty="0" err="1">
                <a:cs typeface="Arial" charset="0"/>
              </a:rPr>
              <a:t>bazı</a:t>
            </a:r>
            <a:r>
              <a:rPr lang="en-US" altLang="en-US" sz="2400" dirty="0">
                <a:cs typeface="Arial" charset="0"/>
              </a:rPr>
              <a:t> </a:t>
            </a:r>
            <a:r>
              <a:rPr lang="en-US" altLang="en-US" sz="2400" dirty="0" err="1">
                <a:cs typeface="Arial" charset="0"/>
              </a:rPr>
              <a:t>malların</a:t>
            </a:r>
            <a:r>
              <a:rPr lang="en-US" altLang="en-US" sz="2400" dirty="0">
                <a:cs typeface="Arial" charset="0"/>
              </a:rPr>
              <a:t> </a:t>
            </a:r>
            <a:r>
              <a:rPr lang="en-US" altLang="en-US" sz="2400" dirty="0" err="1">
                <a:cs typeface="Arial" charset="0"/>
              </a:rPr>
              <a:t>kullanılıp</a:t>
            </a:r>
            <a:r>
              <a:rPr lang="en-US" altLang="en-US" sz="2400" dirty="0">
                <a:cs typeface="Arial" charset="0"/>
              </a:rPr>
              <a:t> </a:t>
            </a:r>
            <a:r>
              <a:rPr lang="en-US" altLang="en-US" sz="2400" dirty="0" err="1">
                <a:cs typeface="Arial" charset="0"/>
              </a:rPr>
              <a:t>tüketilmesi</a:t>
            </a:r>
            <a:r>
              <a:rPr lang="en-US" altLang="en-US" sz="2400" dirty="0">
                <a:cs typeface="Arial" charset="0"/>
              </a:rPr>
              <a:t>, </a:t>
            </a:r>
            <a:r>
              <a:rPr lang="en-US" altLang="en-US" sz="2400" dirty="0" err="1">
                <a:cs typeface="Arial" charset="0"/>
              </a:rPr>
              <a:t>kişilere</a:t>
            </a:r>
            <a:r>
              <a:rPr lang="en-US" altLang="en-US" sz="2400" dirty="0">
                <a:cs typeface="Arial" charset="0"/>
              </a:rPr>
              <a:t> </a:t>
            </a:r>
            <a:r>
              <a:rPr lang="en-US" altLang="en-US" sz="2400" dirty="0" err="1">
                <a:cs typeface="Arial" charset="0"/>
              </a:rPr>
              <a:t>belirli</a:t>
            </a:r>
            <a:r>
              <a:rPr lang="en-US" altLang="en-US" sz="2400" dirty="0">
                <a:cs typeface="Arial" charset="0"/>
              </a:rPr>
              <a:t> </a:t>
            </a:r>
            <a:r>
              <a:rPr lang="en-US" altLang="en-US" sz="2400" dirty="0" err="1">
                <a:cs typeface="Arial" charset="0"/>
              </a:rPr>
              <a:t>ölçüde</a:t>
            </a:r>
            <a:r>
              <a:rPr lang="en-US" altLang="en-US" sz="2400" dirty="0">
                <a:cs typeface="Arial" charset="0"/>
              </a:rPr>
              <a:t> </a:t>
            </a:r>
            <a:r>
              <a:rPr lang="en-US" altLang="en-US" sz="2400" dirty="0" err="1">
                <a:cs typeface="Arial" charset="0"/>
              </a:rPr>
              <a:t>itibar</a:t>
            </a:r>
            <a:r>
              <a:rPr lang="en-US" altLang="en-US" sz="2400" dirty="0">
                <a:cs typeface="Arial" charset="0"/>
              </a:rPr>
              <a:t> </a:t>
            </a:r>
            <a:r>
              <a:rPr lang="en-US" altLang="en-US" sz="2400" dirty="0" err="1">
                <a:cs typeface="Arial" charset="0"/>
              </a:rPr>
              <a:t>sağlar</a:t>
            </a:r>
            <a:r>
              <a:rPr lang="en-US" altLang="en-US" sz="2400" dirty="0">
                <a:cs typeface="Arial" charset="0"/>
              </a:rPr>
              <a:t>. </a:t>
            </a:r>
            <a:r>
              <a:rPr lang="en-US" altLang="en-US" sz="2400" dirty="0" err="1">
                <a:cs typeface="Arial" charset="0"/>
              </a:rPr>
              <a:t>Aslında</a:t>
            </a:r>
            <a:r>
              <a:rPr lang="en-US" altLang="en-US" sz="2400" dirty="0">
                <a:cs typeface="Arial" charset="0"/>
              </a:rPr>
              <a:t> </a:t>
            </a:r>
            <a:r>
              <a:rPr lang="en-US" altLang="en-US" sz="2400" dirty="0" err="1">
                <a:cs typeface="Arial" charset="0"/>
              </a:rPr>
              <a:t>bu</a:t>
            </a:r>
            <a:r>
              <a:rPr lang="en-US" altLang="en-US" sz="2400" dirty="0">
                <a:cs typeface="Arial" charset="0"/>
              </a:rPr>
              <a:t> </a:t>
            </a:r>
            <a:r>
              <a:rPr lang="en-US" altLang="en-US" sz="2400" dirty="0" err="1">
                <a:cs typeface="Arial" charset="0"/>
              </a:rPr>
              <a:t>itibarın</a:t>
            </a:r>
            <a:r>
              <a:rPr lang="en-US" altLang="en-US" sz="2400" dirty="0">
                <a:cs typeface="Arial" charset="0"/>
              </a:rPr>
              <a:t> </a:t>
            </a:r>
            <a:r>
              <a:rPr lang="en-US" altLang="en-US" sz="2400" dirty="0" err="1">
                <a:cs typeface="Arial" charset="0"/>
              </a:rPr>
              <a:t>nedeni</a:t>
            </a:r>
            <a:r>
              <a:rPr lang="en-US" altLang="en-US" sz="2400" dirty="0">
                <a:cs typeface="Arial" charset="0"/>
              </a:rPr>
              <a:t> </a:t>
            </a:r>
            <a:r>
              <a:rPr lang="en-US" altLang="en-US" sz="2400" dirty="0" err="1">
                <a:cs typeface="Arial" charset="0"/>
              </a:rPr>
              <a:t>ihtiyacın</a:t>
            </a:r>
            <a:r>
              <a:rPr lang="en-US" altLang="en-US" sz="2400" dirty="0">
                <a:cs typeface="Arial" charset="0"/>
              </a:rPr>
              <a:t> </a:t>
            </a:r>
            <a:r>
              <a:rPr lang="en-US" altLang="en-US" sz="2400" dirty="0" err="1">
                <a:cs typeface="Arial" charset="0"/>
              </a:rPr>
              <a:t>karşılanmasından</a:t>
            </a:r>
            <a:r>
              <a:rPr lang="en-US" altLang="en-US" sz="2400" dirty="0">
                <a:cs typeface="Arial" charset="0"/>
              </a:rPr>
              <a:t> </a:t>
            </a:r>
            <a:r>
              <a:rPr lang="en-US" altLang="en-US" sz="2400" dirty="0" err="1">
                <a:cs typeface="Arial" charset="0"/>
              </a:rPr>
              <a:t>ziyade</a:t>
            </a:r>
            <a:r>
              <a:rPr lang="en-US" altLang="en-US" sz="2400" dirty="0">
                <a:cs typeface="Arial" charset="0"/>
              </a:rPr>
              <a:t> </a:t>
            </a:r>
            <a:r>
              <a:rPr lang="en-US" altLang="en-US" sz="2400" dirty="0" err="1">
                <a:cs typeface="Arial" charset="0"/>
              </a:rPr>
              <a:t>gösteriş</a:t>
            </a:r>
            <a:r>
              <a:rPr lang="en-US" altLang="en-US" sz="2400" dirty="0">
                <a:cs typeface="Arial" charset="0"/>
              </a:rPr>
              <a:t> </a:t>
            </a:r>
            <a:r>
              <a:rPr lang="en-US" altLang="en-US" sz="2400" dirty="0" err="1">
                <a:cs typeface="Arial" charset="0"/>
              </a:rPr>
              <a:t>yapmaktır</a:t>
            </a:r>
            <a:r>
              <a:rPr lang="en-US" altLang="en-US" sz="2400" dirty="0">
                <a:cs typeface="Arial"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67544" y="1997838"/>
            <a:ext cx="8424936" cy="2308324"/>
          </a:xfrm>
          <a:prstGeom prst="rect">
            <a:avLst/>
          </a:prstGeom>
        </p:spPr>
        <p:txBody>
          <a:bodyPr wrap="square">
            <a:spAutoFit/>
          </a:bodyPr>
          <a:lstStyle/>
          <a:p>
            <a:pPr marL="457200" indent="-457200" algn="just">
              <a:buFont typeface="Wingdings" pitchFamily="2" charset="2"/>
              <a:buChar char="q"/>
              <a:defRPr/>
            </a:pPr>
            <a:r>
              <a:rPr lang="tr-TR" sz="2400" dirty="0"/>
              <a:t>Üretim, malların üretildiği, var edildiği bir süreçtir.</a:t>
            </a:r>
          </a:p>
          <a:p>
            <a:pPr algn="just">
              <a:defRPr/>
            </a:pPr>
            <a:endParaRPr lang="tr-TR" sz="2400" dirty="0"/>
          </a:p>
          <a:p>
            <a:pPr marL="457200" indent="-457200" algn="just">
              <a:buFont typeface="Wingdings" pitchFamily="2" charset="2"/>
              <a:buChar char="q"/>
              <a:defRPr/>
            </a:pPr>
            <a:r>
              <a:rPr lang="tr-TR" sz="2400" dirty="0"/>
              <a:t>Üretim yönetimi ise, üretim süreçlerini ilgilendiren tüm kararların alınması ile ilgili disiplindir. Başka bir deyişle, üretim yönetimi, üretilen malların istenilen nicelikte ve zamanda, en az giderle oluşturulmasını amaçlar ve bunu temel tutar.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23528" y="476672"/>
            <a:ext cx="8496944" cy="3785652"/>
          </a:xfrm>
          <a:prstGeom prst="rect">
            <a:avLst/>
          </a:prstGeom>
        </p:spPr>
        <p:txBody>
          <a:bodyPr wrap="square">
            <a:spAutoFit/>
          </a:bodyPr>
          <a:lstStyle/>
          <a:p>
            <a:pPr marL="457200" indent="-457200">
              <a:buFont typeface="Wingdings" pitchFamily="2" charset="2"/>
              <a:buChar char="q"/>
              <a:defRPr/>
            </a:pPr>
            <a:r>
              <a:rPr lang="tr-TR" sz="2400" dirty="0"/>
              <a:t>Üretim yönetiminin sorumlulukları, </a:t>
            </a:r>
            <a:endParaRPr lang="en-US" sz="2400" dirty="0"/>
          </a:p>
          <a:p>
            <a:pPr>
              <a:defRPr/>
            </a:pPr>
            <a:r>
              <a:rPr lang="tr-TR" sz="2400" dirty="0"/>
              <a:t> </a:t>
            </a:r>
            <a:endParaRPr lang="en-US" sz="2400" dirty="0"/>
          </a:p>
          <a:p>
            <a:pPr marL="457200" indent="-457200">
              <a:buFont typeface="Wingdings" pitchFamily="2" charset="2"/>
              <a:buChar char="v"/>
              <a:defRPr/>
            </a:pPr>
            <a:r>
              <a:rPr lang="tr-TR" sz="2400" dirty="0"/>
              <a:t>Üretim sisteminin tasarımı, </a:t>
            </a:r>
          </a:p>
          <a:p>
            <a:pPr marL="457200" indent="-457200">
              <a:buFont typeface="Wingdings" pitchFamily="2" charset="2"/>
              <a:buChar char="v"/>
              <a:defRPr/>
            </a:pPr>
            <a:r>
              <a:rPr lang="tr-TR" sz="2400" dirty="0"/>
              <a:t> Kontrol sistemlerinin geliştirilmesi, </a:t>
            </a:r>
            <a:endParaRPr lang="en-US" sz="2400" dirty="0"/>
          </a:p>
          <a:p>
            <a:pPr>
              <a:defRPr/>
            </a:pPr>
            <a:r>
              <a:rPr lang="tr-TR" sz="2400" dirty="0"/>
              <a:t> </a:t>
            </a:r>
            <a:endParaRPr lang="en-US" sz="2400" dirty="0"/>
          </a:p>
          <a:p>
            <a:pPr marL="457200" indent="-457200" algn="just">
              <a:buFont typeface="Wingdings" pitchFamily="2" charset="2"/>
              <a:buChar char="Ø"/>
              <a:defRPr/>
            </a:pPr>
            <a:r>
              <a:rPr lang="tr-TR" sz="2400" dirty="0"/>
              <a:t>Birinci sorumluluk alanı; yapım, süreç, işletme, araç ve gereç unsurlarını kapsar. </a:t>
            </a:r>
          </a:p>
          <a:p>
            <a:pPr marL="457200" indent="-457200" algn="just">
              <a:buFont typeface="Wingdings" pitchFamily="2" charset="2"/>
              <a:buChar char="Ø"/>
              <a:defRPr/>
            </a:pPr>
            <a:r>
              <a:rPr lang="tr-TR" sz="2400" dirty="0"/>
              <a:t>İkincisi ise, envanterleri, yapım kalitesini,üretim programlarını ve üretkenliği (verimlilik) yönetecek kontrol sistemlerinin geliştirilmesini amaçlar.</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23528" y="188640"/>
            <a:ext cx="8424936" cy="1815882"/>
          </a:xfrm>
          <a:prstGeom prst="rect">
            <a:avLst/>
          </a:prstGeom>
        </p:spPr>
        <p:txBody>
          <a:bodyPr wrap="square">
            <a:spAutoFit/>
          </a:bodyPr>
          <a:lstStyle/>
          <a:p>
            <a:pPr marL="457200" indent="-457200">
              <a:buFont typeface="Wingdings" pitchFamily="2" charset="2"/>
              <a:buChar char="q"/>
            </a:pPr>
            <a:r>
              <a:rPr lang="tr-TR" altLang="en-US" sz="2800" dirty="0"/>
              <a:t>Üretim sürecinde etkili olan unsurlar, üretim yönetimi literatüründe, kısaca   "</a:t>
            </a:r>
            <a:r>
              <a:rPr lang="tr-TR" altLang="en-US" sz="2800" b="1" dirty="0"/>
              <a:t>6M </a:t>
            </a:r>
            <a:r>
              <a:rPr lang="tr-TR" altLang="en-US" sz="2800" dirty="0"/>
              <a:t>" kavramı ile ifade edilmektedir. 6M, şu unsurlardan meydana gelmektedir:</a:t>
            </a:r>
            <a:endParaRPr lang="en-US" altLang="en-US" sz="2800" dirty="0"/>
          </a:p>
        </p:txBody>
      </p:sp>
      <p:graphicFrame>
        <p:nvGraphicFramePr>
          <p:cNvPr id="3" name="Table 1"/>
          <p:cNvGraphicFramePr>
            <a:graphicFrameLocks noGrp="1"/>
          </p:cNvGraphicFramePr>
          <p:nvPr/>
        </p:nvGraphicFramePr>
        <p:xfrm>
          <a:off x="755576" y="2060848"/>
          <a:ext cx="7914456" cy="4479774"/>
        </p:xfrm>
        <a:graphic>
          <a:graphicData uri="http://schemas.openxmlformats.org/drawingml/2006/table">
            <a:tbl>
              <a:tblPr>
                <a:tableStyleId>{5C22544A-7EE6-4342-B048-85BDC9FD1C3A}</a:tableStyleId>
              </a:tblPr>
              <a:tblGrid>
                <a:gridCol w="4253677">
                  <a:extLst>
                    <a:ext uri="{9D8B030D-6E8A-4147-A177-3AD203B41FA5}">
                      <a16:colId xmlns:a16="http://schemas.microsoft.com/office/drawing/2014/main" val="20000"/>
                    </a:ext>
                  </a:extLst>
                </a:gridCol>
                <a:gridCol w="3660779">
                  <a:extLst>
                    <a:ext uri="{9D8B030D-6E8A-4147-A177-3AD203B41FA5}">
                      <a16:colId xmlns:a16="http://schemas.microsoft.com/office/drawing/2014/main" val="20001"/>
                    </a:ext>
                  </a:extLst>
                </a:gridCol>
              </a:tblGrid>
              <a:tr h="746629">
                <a:tc>
                  <a:txBody>
                    <a:bodyPr/>
                    <a:lstStyle/>
                    <a:p>
                      <a:pPr marL="0" marR="0" indent="635" algn="just">
                        <a:lnSpc>
                          <a:spcPts val="1800"/>
                        </a:lnSpc>
                        <a:spcBef>
                          <a:spcPts val="0"/>
                        </a:spcBef>
                        <a:spcAft>
                          <a:spcPts val="0"/>
                        </a:spcAft>
                      </a:pPr>
                      <a:r>
                        <a:rPr lang="tr-TR" sz="2000" dirty="0">
                          <a:solidFill>
                            <a:schemeClr val="tx1"/>
                          </a:solidFill>
                          <a:effectLst/>
                        </a:rPr>
                        <a:t>Materials</a:t>
                      </a:r>
                      <a:endParaRPr lang="en-US" sz="2000" dirty="0">
                        <a:solidFill>
                          <a:schemeClr val="tx1"/>
                        </a:solidFill>
                        <a:effectLst/>
                        <a:latin typeface="Times New Roman"/>
                        <a:ea typeface="Times New Roman"/>
                      </a:endParaRPr>
                    </a:p>
                  </a:txBody>
                  <a:tcPr marL="68580" marR="68580" marT="0" marB="0">
                    <a:solidFill>
                      <a:schemeClr val="accent3">
                        <a:lumMod val="85000"/>
                        <a:alpha val="70000"/>
                      </a:schemeClr>
                    </a:solidFill>
                  </a:tcPr>
                </a:tc>
                <a:tc>
                  <a:txBody>
                    <a:bodyPr/>
                    <a:lstStyle/>
                    <a:p>
                      <a:pPr marL="0" marR="0" indent="635" algn="just">
                        <a:lnSpc>
                          <a:spcPts val="1800"/>
                        </a:lnSpc>
                        <a:spcBef>
                          <a:spcPts val="0"/>
                        </a:spcBef>
                        <a:spcAft>
                          <a:spcPts val="0"/>
                        </a:spcAft>
                      </a:pPr>
                      <a:r>
                        <a:rPr lang="tr-TR" sz="2000" dirty="0">
                          <a:solidFill>
                            <a:schemeClr val="tx1"/>
                          </a:solidFill>
                          <a:effectLst/>
                        </a:rPr>
                        <a:t>Malzeme</a:t>
                      </a:r>
                      <a:endParaRPr lang="en-US" sz="2000" dirty="0">
                        <a:solidFill>
                          <a:schemeClr val="tx1"/>
                        </a:solidFill>
                        <a:effectLst/>
                        <a:latin typeface="Times New Roman"/>
                        <a:ea typeface="Times New Roman"/>
                      </a:endParaRPr>
                    </a:p>
                  </a:txBody>
                  <a:tcPr marL="68580" marR="68580" marT="0" marB="0">
                    <a:solidFill>
                      <a:schemeClr val="accent3">
                        <a:lumMod val="85000"/>
                        <a:alpha val="70000"/>
                      </a:schemeClr>
                    </a:solidFill>
                  </a:tcPr>
                </a:tc>
                <a:extLst>
                  <a:ext uri="{0D108BD9-81ED-4DB2-BD59-A6C34878D82A}">
                    <a16:rowId xmlns:a16="http://schemas.microsoft.com/office/drawing/2014/main" val="10000"/>
                  </a:ext>
                </a:extLst>
              </a:tr>
              <a:tr h="746629">
                <a:tc>
                  <a:txBody>
                    <a:bodyPr/>
                    <a:lstStyle/>
                    <a:p>
                      <a:pPr marL="0" marR="0" indent="635" algn="just">
                        <a:lnSpc>
                          <a:spcPts val="1800"/>
                        </a:lnSpc>
                        <a:spcBef>
                          <a:spcPts val="0"/>
                        </a:spcBef>
                        <a:spcAft>
                          <a:spcPts val="0"/>
                        </a:spcAft>
                      </a:pPr>
                      <a:r>
                        <a:rPr lang="tr-TR" sz="2000" dirty="0">
                          <a:solidFill>
                            <a:schemeClr val="tx1"/>
                          </a:solidFill>
                          <a:effectLst/>
                        </a:rPr>
                        <a:t>Machinery</a:t>
                      </a:r>
                      <a:endParaRPr lang="en-US" sz="2000" dirty="0">
                        <a:solidFill>
                          <a:schemeClr val="tx1"/>
                        </a:solidFill>
                        <a:effectLst/>
                        <a:latin typeface="Times New Roman"/>
                        <a:ea typeface="Times New Roman"/>
                      </a:endParaRPr>
                    </a:p>
                  </a:txBody>
                  <a:tcPr marL="68580" marR="68580" marT="0" marB="0">
                    <a:solidFill>
                      <a:schemeClr val="accent3">
                        <a:lumMod val="85000"/>
                        <a:alpha val="70000"/>
                      </a:schemeClr>
                    </a:solidFill>
                  </a:tcPr>
                </a:tc>
                <a:tc>
                  <a:txBody>
                    <a:bodyPr/>
                    <a:lstStyle/>
                    <a:p>
                      <a:pPr marL="0" marR="0" indent="635" algn="just">
                        <a:lnSpc>
                          <a:spcPts val="1800"/>
                        </a:lnSpc>
                        <a:spcBef>
                          <a:spcPts val="0"/>
                        </a:spcBef>
                        <a:spcAft>
                          <a:spcPts val="0"/>
                        </a:spcAft>
                      </a:pPr>
                      <a:r>
                        <a:rPr lang="tr-TR" sz="2000" dirty="0">
                          <a:solidFill>
                            <a:schemeClr val="tx1"/>
                          </a:solidFill>
                          <a:effectLst/>
                        </a:rPr>
                        <a:t>Makina</a:t>
                      </a:r>
                      <a:endParaRPr lang="en-US" sz="2000" dirty="0">
                        <a:solidFill>
                          <a:schemeClr val="tx1"/>
                        </a:solidFill>
                        <a:effectLst/>
                        <a:latin typeface="Times New Roman"/>
                        <a:ea typeface="Times New Roman"/>
                      </a:endParaRPr>
                    </a:p>
                  </a:txBody>
                  <a:tcPr marL="68580" marR="68580" marT="0" marB="0">
                    <a:solidFill>
                      <a:schemeClr val="accent3">
                        <a:lumMod val="85000"/>
                        <a:alpha val="70000"/>
                      </a:schemeClr>
                    </a:solidFill>
                  </a:tcPr>
                </a:tc>
                <a:extLst>
                  <a:ext uri="{0D108BD9-81ED-4DB2-BD59-A6C34878D82A}">
                    <a16:rowId xmlns:a16="http://schemas.microsoft.com/office/drawing/2014/main" val="10001"/>
                  </a:ext>
                </a:extLst>
              </a:tr>
              <a:tr h="746629">
                <a:tc>
                  <a:txBody>
                    <a:bodyPr/>
                    <a:lstStyle/>
                    <a:p>
                      <a:pPr marL="0" marR="0" indent="635" algn="just">
                        <a:lnSpc>
                          <a:spcPts val="1800"/>
                        </a:lnSpc>
                        <a:spcBef>
                          <a:spcPts val="0"/>
                        </a:spcBef>
                        <a:spcAft>
                          <a:spcPts val="0"/>
                        </a:spcAft>
                      </a:pPr>
                      <a:r>
                        <a:rPr lang="tr-TR" sz="2000" dirty="0">
                          <a:solidFill>
                            <a:schemeClr val="tx1"/>
                          </a:solidFill>
                          <a:effectLst/>
                        </a:rPr>
                        <a:t>Methods</a:t>
                      </a:r>
                      <a:endParaRPr lang="en-US" sz="2000" dirty="0">
                        <a:solidFill>
                          <a:schemeClr val="tx1"/>
                        </a:solidFill>
                        <a:effectLst/>
                        <a:latin typeface="Times New Roman"/>
                        <a:ea typeface="Times New Roman"/>
                      </a:endParaRPr>
                    </a:p>
                  </a:txBody>
                  <a:tcPr marL="68580" marR="68580" marT="0" marB="0">
                    <a:solidFill>
                      <a:schemeClr val="accent3">
                        <a:lumMod val="85000"/>
                        <a:alpha val="70000"/>
                      </a:schemeClr>
                    </a:solidFill>
                  </a:tcPr>
                </a:tc>
                <a:tc>
                  <a:txBody>
                    <a:bodyPr/>
                    <a:lstStyle/>
                    <a:p>
                      <a:pPr marL="0" marR="0" indent="635" algn="just">
                        <a:lnSpc>
                          <a:spcPts val="1800"/>
                        </a:lnSpc>
                        <a:spcBef>
                          <a:spcPts val="0"/>
                        </a:spcBef>
                        <a:spcAft>
                          <a:spcPts val="0"/>
                        </a:spcAft>
                      </a:pPr>
                      <a:r>
                        <a:rPr lang="tr-TR" sz="2000" dirty="0">
                          <a:solidFill>
                            <a:schemeClr val="tx1"/>
                          </a:solidFill>
                          <a:effectLst/>
                        </a:rPr>
                        <a:t>Metod</a:t>
                      </a:r>
                      <a:endParaRPr lang="en-US" sz="2000" dirty="0">
                        <a:solidFill>
                          <a:schemeClr val="tx1"/>
                        </a:solidFill>
                        <a:effectLst/>
                        <a:latin typeface="Times New Roman"/>
                        <a:ea typeface="Times New Roman"/>
                      </a:endParaRPr>
                    </a:p>
                  </a:txBody>
                  <a:tcPr marL="68580" marR="68580" marT="0" marB="0">
                    <a:solidFill>
                      <a:schemeClr val="accent3">
                        <a:lumMod val="85000"/>
                        <a:alpha val="70000"/>
                      </a:schemeClr>
                    </a:solidFill>
                  </a:tcPr>
                </a:tc>
                <a:extLst>
                  <a:ext uri="{0D108BD9-81ED-4DB2-BD59-A6C34878D82A}">
                    <a16:rowId xmlns:a16="http://schemas.microsoft.com/office/drawing/2014/main" val="10002"/>
                  </a:ext>
                </a:extLst>
              </a:tr>
              <a:tr h="746629">
                <a:tc>
                  <a:txBody>
                    <a:bodyPr/>
                    <a:lstStyle/>
                    <a:p>
                      <a:pPr marL="0" marR="0" indent="635" algn="just">
                        <a:lnSpc>
                          <a:spcPts val="1800"/>
                        </a:lnSpc>
                        <a:spcBef>
                          <a:spcPts val="0"/>
                        </a:spcBef>
                        <a:spcAft>
                          <a:spcPts val="0"/>
                        </a:spcAft>
                      </a:pPr>
                      <a:r>
                        <a:rPr lang="tr-TR" sz="2000">
                          <a:solidFill>
                            <a:schemeClr val="tx1"/>
                          </a:solidFill>
                          <a:effectLst/>
                        </a:rPr>
                        <a:t>Men</a:t>
                      </a:r>
                      <a:endParaRPr lang="en-US" sz="2000">
                        <a:solidFill>
                          <a:schemeClr val="tx1"/>
                        </a:solidFill>
                        <a:effectLst/>
                        <a:latin typeface="Times New Roman"/>
                        <a:ea typeface="Times New Roman"/>
                      </a:endParaRPr>
                    </a:p>
                  </a:txBody>
                  <a:tcPr marL="68580" marR="68580" marT="0" marB="0">
                    <a:solidFill>
                      <a:schemeClr val="accent3">
                        <a:lumMod val="85000"/>
                        <a:alpha val="70000"/>
                      </a:schemeClr>
                    </a:solidFill>
                  </a:tcPr>
                </a:tc>
                <a:tc>
                  <a:txBody>
                    <a:bodyPr/>
                    <a:lstStyle/>
                    <a:p>
                      <a:pPr marL="0" marR="0" indent="635" algn="just">
                        <a:lnSpc>
                          <a:spcPts val="1800"/>
                        </a:lnSpc>
                        <a:spcBef>
                          <a:spcPts val="0"/>
                        </a:spcBef>
                        <a:spcAft>
                          <a:spcPts val="0"/>
                        </a:spcAft>
                      </a:pPr>
                      <a:r>
                        <a:rPr lang="tr-TR" sz="2000" dirty="0">
                          <a:solidFill>
                            <a:schemeClr val="tx1"/>
                          </a:solidFill>
                          <a:effectLst/>
                        </a:rPr>
                        <a:t>Insan</a:t>
                      </a:r>
                      <a:endParaRPr lang="en-US" sz="2000" dirty="0">
                        <a:solidFill>
                          <a:schemeClr val="tx1"/>
                        </a:solidFill>
                        <a:effectLst/>
                        <a:latin typeface="Times New Roman"/>
                        <a:ea typeface="Times New Roman"/>
                      </a:endParaRPr>
                    </a:p>
                  </a:txBody>
                  <a:tcPr marL="68580" marR="68580" marT="0" marB="0">
                    <a:solidFill>
                      <a:schemeClr val="accent3">
                        <a:lumMod val="85000"/>
                        <a:alpha val="70000"/>
                      </a:schemeClr>
                    </a:solidFill>
                  </a:tcPr>
                </a:tc>
                <a:extLst>
                  <a:ext uri="{0D108BD9-81ED-4DB2-BD59-A6C34878D82A}">
                    <a16:rowId xmlns:a16="http://schemas.microsoft.com/office/drawing/2014/main" val="10003"/>
                  </a:ext>
                </a:extLst>
              </a:tr>
              <a:tr h="746629">
                <a:tc>
                  <a:txBody>
                    <a:bodyPr/>
                    <a:lstStyle/>
                    <a:p>
                      <a:pPr marL="0" marR="0" indent="635" algn="just">
                        <a:lnSpc>
                          <a:spcPts val="1800"/>
                        </a:lnSpc>
                        <a:spcBef>
                          <a:spcPts val="0"/>
                        </a:spcBef>
                        <a:spcAft>
                          <a:spcPts val="0"/>
                        </a:spcAft>
                      </a:pPr>
                      <a:r>
                        <a:rPr lang="tr-TR" sz="2000">
                          <a:solidFill>
                            <a:schemeClr val="tx1"/>
                          </a:solidFill>
                          <a:effectLst/>
                        </a:rPr>
                        <a:t>Money</a:t>
                      </a:r>
                      <a:endParaRPr lang="en-US" sz="2000">
                        <a:solidFill>
                          <a:schemeClr val="tx1"/>
                        </a:solidFill>
                        <a:effectLst/>
                        <a:latin typeface="Times New Roman"/>
                        <a:ea typeface="Times New Roman"/>
                      </a:endParaRPr>
                    </a:p>
                  </a:txBody>
                  <a:tcPr marL="68580" marR="68580" marT="0" marB="0">
                    <a:solidFill>
                      <a:schemeClr val="accent3">
                        <a:lumMod val="85000"/>
                        <a:alpha val="70000"/>
                      </a:schemeClr>
                    </a:solidFill>
                  </a:tcPr>
                </a:tc>
                <a:tc>
                  <a:txBody>
                    <a:bodyPr/>
                    <a:lstStyle/>
                    <a:p>
                      <a:pPr marL="0" marR="0" indent="635" algn="just">
                        <a:lnSpc>
                          <a:spcPts val="1800"/>
                        </a:lnSpc>
                        <a:spcBef>
                          <a:spcPts val="0"/>
                        </a:spcBef>
                        <a:spcAft>
                          <a:spcPts val="0"/>
                        </a:spcAft>
                      </a:pPr>
                      <a:r>
                        <a:rPr lang="tr-TR" sz="2000" dirty="0">
                          <a:solidFill>
                            <a:schemeClr val="tx1"/>
                          </a:solidFill>
                          <a:effectLst/>
                        </a:rPr>
                        <a:t>Para</a:t>
                      </a:r>
                      <a:endParaRPr lang="en-US" sz="2000" dirty="0">
                        <a:solidFill>
                          <a:schemeClr val="tx1"/>
                        </a:solidFill>
                        <a:effectLst/>
                        <a:latin typeface="Times New Roman"/>
                        <a:ea typeface="Times New Roman"/>
                      </a:endParaRPr>
                    </a:p>
                  </a:txBody>
                  <a:tcPr marL="68580" marR="68580" marT="0" marB="0">
                    <a:solidFill>
                      <a:schemeClr val="accent3">
                        <a:lumMod val="85000"/>
                        <a:alpha val="70000"/>
                      </a:schemeClr>
                    </a:solidFill>
                  </a:tcPr>
                </a:tc>
                <a:extLst>
                  <a:ext uri="{0D108BD9-81ED-4DB2-BD59-A6C34878D82A}">
                    <a16:rowId xmlns:a16="http://schemas.microsoft.com/office/drawing/2014/main" val="10004"/>
                  </a:ext>
                </a:extLst>
              </a:tr>
              <a:tr h="746629">
                <a:tc>
                  <a:txBody>
                    <a:bodyPr/>
                    <a:lstStyle/>
                    <a:p>
                      <a:pPr marL="0" marR="0" indent="635" algn="just">
                        <a:lnSpc>
                          <a:spcPts val="1800"/>
                        </a:lnSpc>
                        <a:spcBef>
                          <a:spcPts val="0"/>
                        </a:spcBef>
                        <a:spcAft>
                          <a:spcPts val="0"/>
                        </a:spcAft>
                      </a:pPr>
                      <a:r>
                        <a:rPr lang="tr-TR" sz="2000">
                          <a:solidFill>
                            <a:schemeClr val="tx1"/>
                          </a:solidFill>
                          <a:effectLst/>
                        </a:rPr>
                        <a:t>Minutes</a:t>
                      </a:r>
                      <a:endParaRPr lang="en-US" sz="2000">
                        <a:solidFill>
                          <a:schemeClr val="tx1"/>
                        </a:solidFill>
                        <a:effectLst/>
                        <a:latin typeface="Times New Roman"/>
                        <a:ea typeface="Times New Roman"/>
                      </a:endParaRPr>
                    </a:p>
                  </a:txBody>
                  <a:tcPr marL="68580" marR="68580" marT="0" marB="0">
                    <a:solidFill>
                      <a:schemeClr val="accent3">
                        <a:lumMod val="85000"/>
                        <a:alpha val="70000"/>
                      </a:schemeClr>
                    </a:solidFill>
                  </a:tcPr>
                </a:tc>
                <a:tc>
                  <a:txBody>
                    <a:bodyPr/>
                    <a:lstStyle/>
                    <a:p>
                      <a:pPr marL="0" marR="0" indent="635" algn="just">
                        <a:lnSpc>
                          <a:spcPts val="1800"/>
                        </a:lnSpc>
                        <a:spcBef>
                          <a:spcPts val="0"/>
                        </a:spcBef>
                        <a:spcAft>
                          <a:spcPts val="0"/>
                        </a:spcAft>
                      </a:pPr>
                      <a:r>
                        <a:rPr lang="tr-TR" sz="2000" dirty="0">
                          <a:solidFill>
                            <a:schemeClr val="tx1"/>
                          </a:solidFill>
                          <a:effectLst/>
                        </a:rPr>
                        <a:t>Zaman</a:t>
                      </a:r>
                      <a:endParaRPr lang="en-US" sz="2000" dirty="0">
                        <a:solidFill>
                          <a:schemeClr val="tx1"/>
                        </a:solidFill>
                        <a:effectLst/>
                        <a:latin typeface="Times New Roman"/>
                        <a:ea typeface="Times New Roman"/>
                      </a:endParaRPr>
                    </a:p>
                  </a:txBody>
                  <a:tcPr marL="68580" marR="68580" marT="0" marB="0">
                    <a:solidFill>
                      <a:schemeClr val="accent3">
                        <a:lumMod val="85000"/>
                        <a:alpha val="70000"/>
                      </a:schemeClr>
                    </a:solid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692696"/>
            <a:ext cx="8496944" cy="5853910"/>
          </a:xfrm>
          <a:prstGeom prst="rect">
            <a:avLst/>
          </a:prstGeom>
        </p:spPr>
        <p:txBody>
          <a:bodyPr wrap="square">
            <a:spAutoFit/>
          </a:bodyPr>
          <a:lstStyle/>
          <a:p>
            <a:pPr algn="ctr">
              <a:spcBef>
                <a:spcPct val="20000"/>
              </a:spcBef>
            </a:pPr>
            <a:r>
              <a:rPr lang="tr-TR" altLang="en-US" sz="2800" b="1" dirty="0">
                <a:solidFill>
                  <a:srgbClr val="000000"/>
                </a:solidFill>
                <a:latin typeface="Times New Roman" pitchFamily="18" charset="0"/>
              </a:rPr>
              <a:t>Üretimin Ülke Ekonomisindeki Önemi</a:t>
            </a:r>
          </a:p>
          <a:p>
            <a:pPr marL="342900" indent="-342900" algn="just">
              <a:spcBef>
                <a:spcPct val="20000"/>
              </a:spcBef>
              <a:buFont typeface="Wingdings" pitchFamily="2" charset="2"/>
              <a:buChar char="ü"/>
            </a:pPr>
            <a:r>
              <a:rPr lang="tr-TR" altLang="en-US" sz="2800" dirty="0">
                <a:latin typeface="Times New Roman" pitchFamily="18" charset="0"/>
              </a:rPr>
              <a:t>Bir canlının hayatını  sürdürmesi için gerekli besini alıp damarlarındaki kanı temizlemesi,  gerekiyorsa, üretimde bir ülke ekonomisi için gerekli kandır.</a:t>
            </a:r>
          </a:p>
          <a:p>
            <a:pPr marL="342900" indent="-342900" algn="just">
              <a:spcBef>
                <a:spcPct val="20000"/>
              </a:spcBef>
              <a:buFont typeface="Wingdings" pitchFamily="2" charset="2"/>
              <a:buChar char="ü"/>
            </a:pPr>
            <a:r>
              <a:rPr lang="tr-TR" altLang="en-US" sz="2800" dirty="0">
                <a:latin typeface="Times New Roman" pitchFamily="18" charset="0"/>
              </a:rPr>
              <a:t>İnsan gücü ve diğer kaynakların yerinde kullanılması ile gerçekleştirilen yeterli düzeyde üretim, ekonominin sağlıklı bir şekilde yaşaması ve gelişmesi için ön koşul olarak kabul edilir.</a:t>
            </a:r>
          </a:p>
          <a:p>
            <a:pPr marL="342900" indent="-342900" algn="just">
              <a:spcBef>
                <a:spcPct val="20000"/>
              </a:spcBef>
              <a:buFont typeface="Wingdings" pitchFamily="2" charset="2"/>
              <a:buChar char="ü"/>
            </a:pPr>
            <a:r>
              <a:rPr lang="tr-TR" altLang="en-US" sz="2800" dirty="0">
                <a:latin typeface="Times New Roman" pitchFamily="18" charset="0"/>
              </a:rPr>
              <a:t>Ekonomistler üretimi fayda üretmek anlamında tanımlarlar, mühendisler ise bir fiziksel varlık üzerinde onun değerini artıracak bir değişiklik yapmayı ve kullanılır bir </a:t>
            </a:r>
            <a:r>
              <a:rPr lang="tr-TR" altLang="en-US" sz="2800" dirty="0" err="1">
                <a:latin typeface="Times New Roman" pitchFamily="18" charset="0"/>
              </a:rPr>
              <a:t>mamüle</a:t>
            </a:r>
            <a:r>
              <a:rPr lang="tr-TR" altLang="en-US" sz="2800" dirty="0">
                <a:latin typeface="Times New Roman" pitchFamily="18" charset="0"/>
              </a:rPr>
              <a:t> dönüştürmeyi üretim sayarlar.</a:t>
            </a:r>
          </a:p>
          <a:p>
            <a:pPr algn="ctr">
              <a:spcBef>
                <a:spcPct val="20000"/>
              </a:spcBef>
            </a:pPr>
            <a:endParaRPr lang="tr-TR" altLang="en-US" dirty="0">
              <a:solidFill>
                <a:srgbClr val="000000"/>
              </a:solidFill>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95536" y="188640"/>
            <a:ext cx="8568952" cy="5693866"/>
          </a:xfrm>
          <a:prstGeom prst="rect">
            <a:avLst/>
          </a:prstGeom>
        </p:spPr>
        <p:txBody>
          <a:bodyPr wrap="square">
            <a:spAutoFit/>
          </a:bodyPr>
          <a:lstStyle/>
          <a:p>
            <a:pPr algn="ctr"/>
            <a:r>
              <a:rPr lang="tr-TR" sz="2800" b="1" dirty="0">
                <a:solidFill>
                  <a:srgbClr val="000000"/>
                </a:solidFill>
              </a:rPr>
              <a:t>Üretim Yönetiminin amacı ve tanımı</a:t>
            </a:r>
          </a:p>
          <a:p>
            <a:endParaRPr lang="tr-TR" sz="2800" dirty="0">
              <a:solidFill>
                <a:srgbClr val="000000"/>
              </a:solidFill>
            </a:endParaRPr>
          </a:p>
          <a:p>
            <a:r>
              <a:rPr lang="tr-TR" altLang="en-US" sz="2800" dirty="0"/>
              <a:t>Üretim yönetiminin  amacı bir </a:t>
            </a:r>
            <a:r>
              <a:rPr lang="tr-TR" altLang="en-US" sz="2800" dirty="0" err="1"/>
              <a:t>mamülü</a:t>
            </a:r>
            <a:r>
              <a:rPr lang="tr-TR" altLang="en-US" sz="2800" dirty="0"/>
              <a:t> elde mevcut kaynakları en ekonomik şekilde kullanarak istenilen miktar, kalite ve zaman koşullarına uygun en düşük fiyatla üretmek şeklinde tanımlanabilir.</a:t>
            </a:r>
          </a:p>
          <a:p>
            <a:endParaRPr lang="tr-TR" sz="2800" dirty="0"/>
          </a:p>
          <a:p>
            <a:r>
              <a:rPr lang="tr-TR" altLang="en-US" sz="2800" dirty="0">
                <a:ea typeface="Times New Roman" pitchFamily="18" charset="0"/>
                <a:cs typeface="Arial" charset="0"/>
              </a:rPr>
              <a:t>Üretim yönetiminin ana amacı, üretilen mamul ile bağlı olarak miktar, kalite, zaman ve maliyet faktörleri için en uygun (optimum) değerlerin bulunmasına yönelmiştir. Yani hangi malların, ne miktarlarda, hangi özelliklerde, nerede ve kim tarafından yapılacağı sorularına en düşük maliyeti ( veya en fazla karı ) sağlayan çözümü bulmaktır. </a:t>
            </a:r>
            <a:endParaRPr lang="tr-T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692696"/>
            <a:ext cx="8820472" cy="4074962"/>
          </a:xfrm>
          <a:prstGeom prst="rect">
            <a:avLst/>
          </a:prstGeom>
        </p:spPr>
        <p:txBody>
          <a:bodyPr wrap="square">
            <a:spAutoFit/>
          </a:bodyPr>
          <a:lstStyle/>
          <a:p>
            <a:pPr algn="ctr"/>
            <a:r>
              <a:rPr lang="tr-TR" altLang="en-US" sz="2800" b="1" dirty="0"/>
              <a:t>Üretim Yönetiminin Amaçları</a:t>
            </a:r>
          </a:p>
          <a:p>
            <a:endParaRPr lang="tr-TR" sz="2800" b="1" dirty="0"/>
          </a:p>
          <a:p>
            <a:pPr marL="742950" lvl="1" indent="-285750" algn="just">
              <a:spcBef>
                <a:spcPct val="20000"/>
              </a:spcBef>
              <a:buFont typeface="Wingdings" pitchFamily="2" charset="2"/>
              <a:buChar char="Ø"/>
            </a:pPr>
            <a:r>
              <a:rPr lang="tr-TR" sz="2800" dirty="0"/>
              <a:t>Tüketici isteklerinin fiyat, zaman, miktar ve kalite açısından en iyi şekilde karşılanması,</a:t>
            </a:r>
            <a:endParaRPr lang="tr-TR" sz="2800" dirty="0">
              <a:latin typeface="Times New Roman" pitchFamily="18" charset="0"/>
            </a:endParaRPr>
          </a:p>
          <a:p>
            <a:pPr marL="742950" lvl="1" indent="-285750" algn="just">
              <a:spcBef>
                <a:spcPct val="20000"/>
              </a:spcBef>
              <a:buFont typeface="Wingdings" pitchFamily="2" charset="2"/>
              <a:buChar char="Ø"/>
            </a:pPr>
            <a:r>
              <a:rPr lang="tr-TR" sz="2800" dirty="0"/>
              <a:t>Stok düzeyinin mümkün olduğu kadar düşük tutulması veya stok devir hızının artırılması,</a:t>
            </a:r>
            <a:endParaRPr lang="en-US" sz="2800" dirty="0"/>
          </a:p>
          <a:p>
            <a:pPr marL="742950" lvl="1" indent="-285750" algn="just">
              <a:spcBef>
                <a:spcPct val="20000"/>
              </a:spcBef>
              <a:buFont typeface="Wingdings" pitchFamily="2" charset="2"/>
              <a:buChar char="Ø"/>
            </a:pPr>
            <a:r>
              <a:rPr lang="tr-TR" sz="2800" dirty="0">
                <a:latin typeface="Times New Roman" pitchFamily="18" charset="0"/>
              </a:rPr>
              <a:t> </a:t>
            </a:r>
            <a:r>
              <a:rPr lang="tr-TR" sz="2800" dirty="0">
                <a:cs typeface="Arial" charset="0"/>
              </a:rPr>
              <a:t>İşletmenin insan gücü ve makina kaynaklarından yararlanma derecesinin yükseltilmesi.</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1246</Words>
  <Application>Microsoft Office PowerPoint</Application>
  <PresentationFormat>Ekran Gösterisi (4:3)</PresentationFormat>
  <Paragraphs>141</Paragraphs>
  <Slides>22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Arial</vt:lpstr>
      <vt:lpstr>Calibri</vt:lpstr>
      <vt:lpstr>Times New Roman</vt:lpstr>
      <vt:lpstr>Wingdings</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dc:creator>
  <cp:lastModifiedBy>mpolat</cp:lastModifiedBy>
  <cp:revision>9</cp:revision>
  <dcterms:created xsi:type="dcterms:W3CDTF">2015-11-04T05:32:35Z</dcterms:created>
  <dcterms:modified xsi:type="dcterms:W3CDTF">2024-02-10T13:52:17Z</dcterms:modified>
</cp:coreProperties>
</file>