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4" r:id="rId18"/>
    <p:sldId id="275" r:id="rId19"/>
    <p:sldId id="276" r:id="rId20"/>
    <p:sldId id="277" r:id="rId21"/>
    <p:sldId id="271" r:id="rId22"/>
    <p:sldId id="27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A051C17-2AAC-4953-B289-5A45C45F7343}" type="datetimeFigureOut">
              <a:rPr lang="tr-TR" smtClean="0"/>
              <a:t>17.12.2023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DCCEFAF5-8478-4B7D-B3B5-D0C29291A10C}" type="slidenum">
              <a:rPr lang="tr-TR" smtClean="0"/>
              <a:t>‹#›</a:t>
            </a:fld>
            <a:endParaRPr lang="tr-TR"/>
          </a:p>
        </p:txBody>
      </p:sp>
    </p:spTree>
    <p:extLst>
      <p:ext uri="{BB962C8B-B14F-4D97-AF65-F5344CB8AC3E}">
        <p14:creationId xmlns:p14="http://schemas.microsoft.com/office/powerpoint/2010/main" val="381014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A051C17-2AAC-4953-B289-5A45C45F7343}" type="datetimeFigureOut">
              <a:rPr lang="tr-TR" smtClean="0"/>
              <a:t>17.12.2023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CEFAF5-8478-4B7D-B3B5-D0C29291A10C}" type="slidenum">
              <a:rPr lang="tr-TR" smtClean="0"/>
              <a:t>‹#›</a:t>
            </a:fld>
            <a:endParaRPr lang="tr-TR"/>
          </a:p>
        </p:txBody>
      </p:sp>
    </p:spTree>
    <p:extLst>
      <p:ext uri="{BB962C8B-B14F-4D97-AF65-F5344CB8AC3E}">
        <p14:creationId xmlns:p14="http://schemas.microsoft.com/office/powerpoint/2010/main" val="2017976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A051C17-2AAC-4953-B289-5A45C45F7343}" type="datetimeFigureOut">
              <a:rPr lang="tr-TR" smtClean="0"/>
              <a:t>17.12.2023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CEFAF5-8478-4B7D-B3B5-D0C29291A10C}" type="slidenum">
              <a:rPr lang="tr-TR" smtClean="0"/>
              <a:t>‹#›</a:t>
            </a:fld>
            <a:endParaRPr lang="tr-TR"/>
          </a:p>
        </p:txBody>
      </p:sp>
    </p:spTree>
    <p:extLst>
      <p:ext uri="{BB962C8B-B14F-4D97-AF65-F5344CB8AC3E}">
        <p14:creationId xmlns:p14="http://schemas.microsoft.com/office/powerpoint/2010/main" val="616422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A051C17-2AAC-4953-B289-5A45C45F7343}" type="datetimeFigureOut">
              <a:rPr lang="tr-TR" smtClean="0"/>
              <a:t>17.12.2023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CEFAF5-8478-4B7D-B3B5-D0C29291A10C}" type="slidenum">
              <a:rPr lang="tr-TR" smtClean="0"/>
              <a:t>‹#›</a:t>
            </a:fld>
            <a:endParaRPr lang="tr-TR"/>
          </a:p>
        </p:txBody>
      </p:sp>
    </p:spTree>
    <p:extLst>
      <p:ext uri="{BB962C8B-B14F-4D97-AF65-F5344CB8AC3E}">
        <p14:creationId xmlns:p14="http://schemas.microsoft.com/office/powerpoint/2010/main" val="2267404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593667" y="6272784"/>
            <a:ext cx="2644309" cy="365125"/>
          </a:xfrm>
        </p:spPr>
        <p:txBody>
          <a:bodyPr/>
          <a:lstStyle/>
          <a:p>
            <a:fld id="{9A051C17-2AAC-4953-B289-5A45C45F7343}" type="datetimeFigureOut">
              <a:rPr lang="tr-TR" smtClean="0"/>
              <a:t>17.12.2023</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DCCEFAF5-8478-4B7D-B3B5-D0C29291A10C}" type="slidenum">
              <a:rPr lang="tr-TR" smtClean="0"/>
              <a:t>‹#›</a:t>
            </a:fld>
            <a:endParaRPr lang="tr-TR"/>
          </a:p>
        </p:txBody>
      </p:sp>
    </p:spTree>
    <p:extLst>
      <p:ext uri="{BB962C8B-B14F-4D97-AF65-F5344CB8AC3E}">
        <p14:creationId xmlns:p14="http://schemas.microsoft.com/office/powerpoint/2010/main" val="2706277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A051C17-2AAC-4953-B289-5A45C45F7343}" type="datetimeFigureOut">
              <a:rPr lang="tr-TR" smtClean="0"/>
              <a:t>17.12.2023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CCEFAF5-8478-4B7D-B3B5-D0C29291A10C}" type="slidenum">
              <a:rPr lang="tr-TR" smtClean="0"/>
              <a:t>‹#›</a:t>
            </a:fld>
            <a:endParaRPr lang="tr-TR"/>
          </a:p>
        </p:txBody>
      </p:sp>
    </p:spTree>
    <p:extLst>
      <p:ext uri="{BB962C8B-B14F-4D97-AF65-F5344CB8AC3E}">
        <p14:creationId xmlns:p14="http://schemas.microsoft.com/office/powerpoint/2010/main" val="884627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A051C17-2AAC-4953-B289-5A45C45F7343}" type="datetimeFigureOut">
              <a:rPr lang="tr-TR" smtClean="0"/>
              <a:t>17.12.2023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CCEFAF5-8478-4B7D-B3B5-D0C29291A10C}" type="slidenum">
              <a:rPr lang="tr-TR" smtClean="0"/>
              <a:t>‹#›</a:t>
            </a:fld>
            <a:endParaRPr lang="tr-TR"/>
          </a:p>
        </p:txBody>
      </p:sp>
    </p:spTree>
    <p:extLst>
      <p:ext uri="{BB962C8B-B14F-4D97-AF65-F5344CB8AC3E}">
        <p14:creationId xmlns:p14="http://schemas.microsoft.com/office/powerpoint/2010/main" val="3856904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A051C17-2AAC-4953-B289-5A45C45F7343}" type="datetimeFigureOut">
              <a:rPr lang="tr-TR" smtClean="0"/>
              <a:t>17.12.2023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CCEFAF5-8478-4B7D-B3B5-D0C29291A10C}" type="slidenum">
              <a:rPr lang="tr-TR" smtClean="0"/>
              <a:t>‹#›</a:t>
            </a:fld>
            <a:endParaRPr lang="tr-TR"/>
          </a:p>
        </p:txBody>
      </p:sp>
    </p:spTree>
    <p:extLst>
      <p:ext uri="{BB962C8B-B14F-4D97-AF65-F5344CB8AC3E}">
        <p14:creationId xmlns:p14="http://schemas.microsoft.com/office/powerpoint/2010/main" val="3598035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051C17-2AAC-4953-B289-5A45C45F7343}" type="datetimeFigureOut">
              <a:rPr lang="tr-TR" smtClean="0"/>
              <a:t>17.12.2023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CCEFAF5-8478-4B7D-B3B5-D0C29291A10C}" type="slidenum">
              <a:rPr lang="tr-TR" smtClean="0"/>
              <a:t>‹#›</a:t>
            </a:fld>
            <a:endParaRPr lang="tr-TR"/>
          </a:p>
        </p:txBody>
      </p:sp>
    </p:spTree>
    <p:extLst>
      <p:ext uri="{BB962C8B-B14F-4D97-AF65-F5344CB8AC3E}">
        <p14:creationId xmlns:p14="http://schemas.microsoft.com/office/powerpoint/2010/main" val="3860413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A051C17-2AAC-4953-B289-5A45C45F7343}" type="datetimeFigureOut">
              <a:rPr lang="tr-TR" smtClean="0"/>
              <a:t>17.12.2023</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DCCEFAF5-8478-4B7D-B3B5-D0C29291A10C}" type="slidenum">
              <a:rPr lang="tr-TR" smtClean="0"/>
              <a:t>‹#›</a:t>
            </a:fld>
            <a:endParaRPr lang="tr-TR"/>
          </a:p>
        </p:txBody>
      </p:sp>
    </p:spTree>
    <p:extLst>
      <p:ext uri="{BB962C8B-B14F-4D97-AF65-F5344CB8AC3E}">
        <p14:creationId xmlns:p14="http://schemas.microsoft.com/office/powerpoint/2010/main" val="1510648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A051C17-2AAC-4953-B289-5A45C45F7343}" type="datetimeFigureOut">
              <a:rPr lang="tr-TR" smtClean="0"/>
              <a:t>17.12.2023</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DCCEFAF5-8478-4B7D-B3B5-D0C29291A10C}" type="slidenum">
              <a:rPr lang="tr-TR" smtClean="0"/>
              <a:t>‹#›</a:t>
            </a:fld>
            <a:endParaRPr lang="tr-TR"/>
          </a:p>
        </p:txBody>
      </p:sp>
    </p:spTree>
    <p:extLst>
      <p:ext uri="{BB962C8B-B14F-4D97-AF65-F5344CB8AC3E}">
        <p14:creationId xmlns:p14="http://schemas.microsoft.com/office/powerpoint/2010/main" val="375166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9A051C17-2AAC-4953-B289-5A45C45F7343}" type="datetimeFigureOut">
              <a:rPr lang="tr-TR" smtClean="0"/>
              <a:t>17.12.2023</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DCCEFAF5-8478-4B7D-B3B5-D0C29291A10C}" type="slidenum">
              <a:rPr lang="tr-TR" smtClean="0"/>
              <a:t>‹#›</a:t>
            </a:fld>
            <a:endParaRPr lang="tr-TR"/>
          </a:p>
        </p:txBody>
      </p:sp>
    </p:spTree>
    <p:extLst>
      <p:ext uri="{BB962C8B-B14F-4D97-AF65-F5344CB8AC3E}">
        <p14:creationId xmlns:p14="http://schemas.microsoft.com/office/powerpoint/2010/main" val="1119378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2CE6AE-B4F0-330B-0390-7200F578C1B3}"/>
              </a:ext>
            </a:extLst>
          </p:cNvPr>
          <p:cNvSpPr>
            <a:spLocks noGrp="1"/>
          </p:cNvSpPr>
          <p:nvPr>
            <p:ph type="ctrTitle"/>
          </p:nvPr>
        </p:nvSpPr>
        <p:spPr/>
        <p:txBody>
          <a:bodyPr/>
          <a:lstStyle/>
          <a:p>
            <a:r>
              <a:rPr lang="tr-TR" dirty="0" err="1"/>
              <a:t>Vırtual</a:t>
            </a:r>
            <a:r>
              <a:rPr lang="tr-TR" dirty="0"/>
              <a:t> Memory</a:t>
            </a:r>
          </a:p>
        </p:txBody>
      </p:sp>
      <p:sp>
        <p:nvSpPr>
          <p:cNvPr id="3" name="Alt Başlık 2">
            <a:extLst>
              <a:ext uri="{FF2B5EF4-FFF2-40B4-BE49-F238E27FC236}">
                <a16:creationId xmlns:a16="http://schemas.microsoft.com/office/drawing/2014/main" id="{80810DB5-3C0A-B6AC-38EE-21C0ECB80DC0}"/>
              </a:ext>
            </a:extLst>
          </p:cNvPr>
          <p:cNvSpPr>
            <a:spLocks noGrp="1"/>
          </p:cNvSpPr>
          <p:nvPr>
            <p:ph type="subTitle" idx="1"/>
          </p:nvPr>
        </p:nvSpPr>
        <p:spPr/>
        <p:txBody>
          <a:bodyPr/>
          <a:lstStyle/>
          <a:p>
            <a:pPr algn="r"/>
            <a:endParaRPr lang="tr-TR" dirty="0"/>
          </a:p>
        </p:txBody>
      </p:sp>
    </p:spTree>
    <p:extLst>
      <p:ext uri="{BB962C8B-B14F-4D97-AF65-F5344CB8AC3E}">
        <p14:creationId xmlns:p14="http://schemas.microsoft.com/office/powerpoint/2010/main" val="2228130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240E4F-81BD-F386-6196-AE2069B22FEA}"/>
              </a:ext>
            </a:extLst>
          </p:cNvPr>
          <p:cNvSpPr>
            <a:spLocks noGrp="1"/>
          </p:cNvSpPr>
          <p:nvPr>
            <p:ph type="title"/>
          </p:nvPr>
        </p:nvSpPr>
        <p:spPr/>
        <p:txBody>
          <a:bodyPr/>
          <a:lstStyle/>
          <a:p>
            <a:r>
              <a:rPr lang="en-US" dirty="0"/>
              <a:t>Disadvantages of Virtual Memory</a:t>
            </a:r>
            <a:endParaRPr lang="tr-TR" dirty="0"/>
          </a:p>
        </p:txBody>
      </p:sp>
      <p:sp>
        <p:nvSpPr>
          <p:cNvPr id="3" name="İçerik Yer Tutucusu 2">
            <a:extLst>
              <a:ext uri="{FF2B5EF4-FFF2-40B4-BE49-F238E27FC236}">
                <a16:creationId xmlns:a16="http://schemas.microsoft.com/office/drawing/2014/main" id="{5C1F8629-FCC4-1F5D-048B-DBE5D4DA4F95}"/>
              </a:ext>
            </a:extLst>
          </p:cNvPr>
          <p:cNvSpPr>
            <a:spLocks noGrp="1"/>
          </p:cNvSpPr>
          <p:nvPr>
            <p:ph idx="1"/>
          </p:nvPr>
        </p:nvSpPr>
        <p:spPr/>
        <p:txBody>
          <a:bodyPr>
            <a:normAutofit/>
          </a:bodyPr>
          <a:lstStyle/>
          <a:p>
            <a:pPr algn="just"/>
            <a:r>
              <a:rPr lang="en-US" dirty="0"/>
              <a:t>It can slow down the system performance, as data needs to be constantly transferred between the physical memory and the hard disk.</a:t>
            </a:r>
          </a:p>
          <a:p>
            <a:pPr algn="just"/>
            <a:r>
              <a:rPr lang="en-US" dirty="0"/>
              <a:t>It can increase the risk of data loss or corruption, as data can be lost if the hard disk fails or if there is a power outage while data is being transferred to or from the hard disk.</a:t>
            </a:r>
          </a:p>
          <a:p>
            <a:pPr algn="just"/>
            <a:r>
              <a:rPr lang="en-US" dirty="0"/>
              <a:t>It can increase the complexity of the memory management system, as the operating system needs to manage both physical and virtual memory.</a:t>
            </a:r>
          </a:p>
        </p:txBody>
      </p:sp>
    </p:spTree>
    <p:extLst>
      <p:ext uri="{BB962C8B-B14F-4D97-AF65-F5344CB8AC3E}">
        <p14:creationId xmlns:p14="http://schemas.microsoft.com/office/powerpoint/2010/main" val="1831176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5F5251-4B37-59EF-B858-D54339AEE567}"/>
              </a:ext>
            </a:extLst>
          </p:cNvPr>
          <p:cNvSpPr>
            <a:spLocks noGrp="1"/>
          </p:cNvSpPr>
          <p:nvPr>
            <p:ph type="title"/>
          </p:nvPr>
        </p:nvSpPr>
        <p:spPr/>
        <p:txBody>
          <a:bodyPr/>
          <a:lstStyle/>
          <a:p>
            <a:r>
              <a:rPr lang="en-US" dirty="0"/>
              <a:t>Page Fault Service Time</a:t>
            </a:r>
            <a:endParaRPr lang="tr-TR" dirty="0"/>
          </a:p>
        </p:txBody>
      </p:sp>
      <p:sp>
        <p:nvSpPr>
          <p:cNvPr id="3" name="İçerik Yer Tutucusu 2">
            <a:extLst>
              <a:ext uri="{FF2B5EF4-FFF2-40B4-BE49-F238E27FC236}">
                <a16:creationId xmlns:a16="http://schemas.microsoft.com/office/drawing/2014/main" id="{CFDD6E6D-9DA5-BEF6-E8B7-1AAF56F32553}"/>
              </a:ext>
            </a:extLst>
          </p:cNvPr>
          <p:cNvSpPr>
            <a:spLocks noGrp="1"/>
          </p:cNvSpPr>
          <p:nvPr>
            <p:ph idx="1"/>
          </p:nvPr>
        </p:nvSpPr>
        <p:spPr/>
        <p:txBody>
          <a:bodyPr/>
          <a:lstStyle/>
          <a:p>
            <a:pPr marL="0" indent="0" algn="just">
              <a:buNone/>
            </a:pPr>
            <a:r>
              <a:rPr lang="en-US" dirty="0"/>
              <a:t>The time taken to service the page fault is called page fault service time.</a:t>
            </a:r>
            <a:endParaRPr lang="tr-TR" dirty="0"/>
          </a:p>
        </p:txBody>
      </p:sp>
    </p:spTree>
    <p:extLst>
      <p:ext uri="{BB962C8B-B14F-4D97-AF65-F5344CB8AC3E}">
        <p14:creationId xmlns:p14="http://schemas.microsoft.com/office/powerpoint/2010/main" val="2180953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DFFDEC-C0D9-3DD8-F999-9D4C4C7A099F}"/>
              </a:ext>
            </a:extLst>
          </p:cNvPr>
          <p:cNvSpPr>
            <a:spLocks noGrp="1"/>
          </p:cNvSpPr>
          <p:nvPr>
            <p:ph type="title"/>
          </p:nvPr>
        </p:nvSpPr>
        <p:spPr/>
        <p:txBody>
          <a:bodyPr/>
          <a:lstStyle/>
          <a:p>
            <a:r>
              <a:rPr lang="en-US" dirty="0"/>
              <a:t>Effective memory access time</a:t>
            </a:r>
            <a:endParaRPr lang="tr-TR" dirty="0"/>
          </a:p>
        </p:txBody>
      </p:sp>
      <p:sp>
        <p:nvSpPr>
          <p:cNvPr id="3" name="İçerik Yer Tutucusu 2">
            <a:extLst>
              <a:ext uri="{FF2B5EF4-FFF2-40B4-BE49-F238E27FC236}">
                <a16:creationId xmlns:a16="http://schemas.microsoft.com/office/drawing/2014/main" id="{FD3DCCDD-154E-127D-D054-177EABAAAB3D}"/>
              </a:ext>
            </a:extLst>
          </p:cNvPr>
          <p:cNvSpPr>
            <a:spLocks noGrp="1"/>
          </p:cNvSpPr>
          <p:nvPr>
            <p:ph idx="1"/>
          </p:nvPr>
        </p:nvSpPr>
        <p:spPr/>
        <p:txBody>
          <a:bodyPr/>
          <a:lstStyle/>
          <a:p>
            <a:pPr marL="0" indent="0">
              <a:buNone/>
            </a:pPr>
            <a:r>
              <a:rPr lang="en-US" dirty="0"/>
              <a:t>Let Main memory access time is: m</a:t>
            </a:r>
          </a:p>
          <a:p>
            <a:pPr marL="0" indent="0">
              <a:buNone/>
            </a:pPr>
            <a:r>
              <a:rPr lang="en-US" dirty="0"/>
              <a:t>Page fault service time is: s</a:t>
            </a:r>
          </a:p>
          <a:p>
            <a:pPr marL="0" indent="0">
              <a:buNone/>
            </a:pPr>
            <a:r>
              <a:rPr lang="en-US" dirty="0"/>
              <a:t>Page fault rate is : p</a:t>
            </a:r>
          </a:p>
          <a:p>
            <a:pPr marL="0" indent="0">
              <a:buNone/>
            </a:pPr>
            <a:r>
              <a:rPr lang="en-US" dirty="0"/>
              <a:t>Then, Effective memory access time = (p*s) + (1-p)*m</a:t>
            </a:r>
          </a:p>
          <a:p>
            <a:pPr marL="0" indent="0">
              <a:buNone/>
            </a:pPr>
            <a:endParaRPr lang="tr-TR" dirty="0"/>
          </a:p>
        </p:txBody>
      </p:sp>
    </p:spTree>
    <p:extLst>
      <p:ext uri="{BB962C8B-B14F-4D97-AF65-F5344CB8AC3E}">
        <p14:creationId xmlns:p14="http://schemas.microsoft.com/office/powerpoint/2010/main" val="3774495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3494AC-0850-4BFC-4369-DE57E4AEF5CB}"/>
              </a:ext>
            </a:extLst>
          </p:cNvPr>
          <p:cNvSpPr>
            <a:spLocks noGrp="1"/>
          </p:cNvSpPr>
          <p:nvPr>
            <p:ph type="title"/>
          </p:nvPr>
        </p:nvSpPr>
        <p:spPr/>
        <p:txBody>
          <a:bodyPr/>
          <a:lstStyle/>
          <a:p>
            <a:r>
              <a:rPr lang="en-US" dirty="0"/>
              <a:t>Swapping</a:t>
            </a:r>
            <a:endParaRPr lang="tr-TR" dirty="0"/>
          </a:p>
        </p:txBody>
      </p:sp>
      <p:sp>
        <p:nvSpPr>
          <p:cNvPr id="3" name="İçerik Yer Tutucusu 2">
            <a:extLst>
              <a:ext uri="{FF2B5EF4-FFF2-40B4-BE49-F238E27FC236}">
                <a16:creationId xmlns:a16="http://schemas.microsoft.com/office/drawing/2014/main" id="{782A7864-6286-BFC6-67E2-B274AB182CB8}"/>
              </a:ext>
            </a:extLst>
          </p:cNvPr>
          <p:cNvSpPr>
            <a:spLocks noGrp="1"/>
          </p:cNvSpPr>
          <p:nvPr>
            <p:ph idx="1"/>
          </p:nvPr>
        </p:nvSpPr>
        <p:spPr/>
        <p:txBody>
          <a:bodyPr/>
          <a:lstStyle/>
          <a:p>
            <a:pPr marL="0" indent="0" algn="just">
              <a:buNone/>
            </a:pPr>
            <a:r>
              <a:rPr lang="en-US" dirty="0"/>
              <a:t>Swapping is a process out means removing all of its pages from memory, or marking them so that they will be removed by the normal page replacement process. Suspending a process ensures that it is not runnable while it is swapped out. At some later time, the system swaps back the process from the secondary storage to the main memory. When a process is busy swapping pages in and out then this situation is called thrashing.</a:t>
            </a:r>
          </a:p>
          <a:p>
            <a:pPr marL="0" indent="0" algn="just">
              <a:buNone/>
            </a:pPr>
            <a:endParaRPr lang="tr-TR" dirty="0"/>
          </a:p>
        </p:txBody>
      </p:sp>
    </p:spTree>
    <p:extLst>
      <p:ext uri="{BB962C8B-B14F-4D97-AF65-F5344CB8AC3E}">
        <p14:creationId xmlns:p14="http://schemas.microsoft.com/office/powerpoint/2010/main" val="1955634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621EAB-E8BF-1B66-A3E4-E27F6AED8286}"/>
              </a:ext>
            </a:extLst>
          </p:cNvPr>
          <p:cNvSpPr>
            <a:spLocks noGrp="1"/>
          </p:cNvSpPr>
          <p:nvPr>
            <p:ph type="title"/>
          </p:nvPr>
        </p:nvSpPr>
        <p:spPr/>
        <p:txBody>
          <a:bodyPr/>
          <a:lstStyle/>
          <a:p>
            <a:r>
              <a:rPr lang="en-US" dirty="0"/>
              <a:t>Swapping</a:t>
            </a:r>
            <a:endParaRPr lang="tr-TR" dirty="0"/>
          </a:p>
        </p:txBody>
      </p:sp>
      <p:pic>
        <p:nvPicPr>
          <p:cNvPr id="5" name="İçerik Yer Tutucusu 4">
            <a:extLst>
              <a:ext uri="{FF2B5EF4-FFF2-40B4-BE49-F238E27FC236}">
                <a16:creationId xmlns:a16="http://schemas.microsoft.com/office/drawing/2014/main" id="{FDEE0E4B-8586-A748-07D0-E2656FC23B0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89860" y="2120900"/>
            <a:ext cx="6018629" cy="4051300"/>
          </a:xfrm>
          <a:prstGeom prst="rect">
            <a:avLst/>
          </a:prstGeom>
        </p:spPr>
      </p:pic>
    </p:spTree>
    <p:extLst>
      <p:ext uri="{BB962C8B-B14F-4D97-AF65-F5344CB8AC3E}">
        <p14:creationId xmlns:p14="http://schemas.microsoft.com/office/powerpoint/2010/main" val="745388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71DB5D-BAB0-950B-A1E0-697DBA427729}"/>
              </a:ext>
            </a:extLst>
          </p:cNvPr>
          <p:cNvSpPr>
            <a:spLocks noGrp="1"/>
          </p:cNvSpPr>
          <p:nvPr>
            <p:ph type="title"/>
          </p:nvPr>
        </p:nvSpPr>
        <p:spPr/>
        <p:txBody>
          <a:bodyPr/>
          <a:lstStyle/>
          <a:p>
            <a:r>
              <a:rPr lang="en-US" dirty="0"/>
              <a:t>Thrashing</a:t>
            </a:r>
            <a:endParaRPr lang="tr-TR" dirty="0"/>
          </a:p>
        </p:txBody>
      </p:sp>
      <p:sp>
        <p:nvSpPr>
          <p:cNvPr id="3" name="İçerik Yer Tutucusu 2">
            <a:extLst>
              <a:ext uri="{FF2B5EF4-FFF2-40B4-BE49-F238E27FC236}">
                <a16:creationId xmlns:a16="http://schemas.microsoft.com/office/drawing/2014/main" id="{9AB8079B-ACEE-C9C8-BB07-21BB8D3D05F2}"/>
              </a:ext>
            </a:extLst>
          </p:cNvPr>
          <p:cNvSpPr>
            <a:spLocks noGrp="1"/>
          </p:cNvSpPr>
          <p:nvPr>
            <p:ph idx="1"/>
          </p:nvPr>
        </p:nvSpPr>
        <p:spPr/>
        <p:txBody>
          <a:bodyPr>
            <a:normAutofit/>
          </a:bodyPr>
          <a:lstStyle/>
          <a:p>
            <a:pPr marL="0" indent="0" algn="just">
              <a:buNone/>
            </a:pPr>
            <a:r>
              <a:rPr lang="en-US" dirty="0"/>
              <a:t>At any given time, only a few pages of any process are in the main memory, and therefore more processes can be maintained in memory. Furthermore, time is saved because unused pages are not swapped in and out of memory. However, the OS must be clever about how it manages this scheme. In the steady state practically, all of the main memory will be occupied with process pages, so that the processor and OS have direct access to as many processes as possible. Thus when the OS brings one page in, it must throw another out. If it throws out a page just before it is used, then it will just have to get that page again almost immediately. Too much of this leads to a condition called Thrashing. </a:t>
            </a:r>
            <a:endParaRPr lang="tr-TR" dirty="0"/>
          </a:p>
        </p:txBody>
      </p:sp>
    </p:spTree>
    <p:extLst>
      <p:ext uri="{BB962C8B-B14F-4D97-AF65-F5344CB8AC3E}">
        <p14:creationId xmlns:p14="http://schemas.microsoft.com/office/powerpoint/2010/main" val="1321910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E2B0B4-76D7-C358-EBAA-1CB0F5AF63D6}"/>
              </a:ext>
            </a:extLst>
          </p:cNvPr>
          <p:cNvSpPr>
            <a:spLocks noGrp="1"/>
          </p:cNvSpPr>
          <p:nvPr>
            <p:ph type="title"/>
          </p:nvPr>
        </p:nvSpPr>
        <p:spPr/>
        <p:txBody>
          <a:bodyPr/>
          <a:lstStyle/>
          <a:p>
            <a:r>
              <a:rPr lang="en-US" dirty="0"/>
              <a:t>Thrashing</a:t>
            </a:r>
            <a:endParaRPr lang="tr-TR" dirty="0"/>
          </a:p>
        </p:txBody>
      </p:sp>
      <p:sp>
        <p:nvSpPr>
          <p:cNvPr id="3" name="İçerik Yer Tutucusu 2">
            <a:extLst>
              <a:ext uri="{FF2B5EF4-FFF2-40B4-BE49-F238E27FC236}">
                <a16:creationId xmlns:a16="http://schemas.microsoft.com/office/drawing/2014/main" id="{6E1CA599-83D0-4B02-D99E-9A36616C3CD1}"/>
              </a:ext>
            </a:extLst>
          </p:cNvPr>
          <p:cNvSpPr>
            <a:spLocks noGrp="1"/>
          </p:cNvSpPr>
          <p:nvPr>
            <p:ph idx="1"/>
          </p:nvPr>
        </p:nvSpPr>
        <p:spPr>
          <a:xfrm>
            <a:off x="1069848" y="2121408"/>
            <a:ext cx="6218719" cy="4050792"/>
          </a:xfrm>
        </p:spPr>
        <p:txBody>
          <a:bodyPr/>
          <a:lstStyle/>
          <a:p>
            <a:pPr marL="0" indent="0" algn="just">
              <a:buNone/>
            </a:pPr>
            <a:r>
              <a:rPr lang="en-US" dirty="0"/>
              <a:t>The system spends most of its time swapping pages rather than executing instructions. So a good page replacement algorithm is required. </a:t>
            </a:r>
          </a:p>
          <a:p>
            <a:pPr marL="0" indent="0" algn="just">
              <a:buNone/>
            </a:pPr>
            <a:r>
              <a:rPr lang="en-US" dirty="0"/>
              <a:t>In the given diagram, the initial degree of multiprogramming up to some extent of point(lambda), the CPU utilization is very high and the system resources are utilized 100%. But if we further increase the degree of multiprogramming the CPU utilization will drastically fall down and the system will spend more time only on the page replacement and the time taken to complete the execution of the process will increase. This situation in the system is called thrashing.</a:t>
            </a:r>
          </a:p>
          <a:p>
            <a:pPr marL="0" indent="0" algn="just">
              <a:buNone/>
            </a:pPr>
            <a:endParaRPr lang="tr-TR" dirty="0"/>
          </a:p>
        </p:txBody>
      </p:sp>
      <p:pic>
        <p:nvPicPr>
          <p:cNvPr id="4" name="İçerik Yer Tutucusu 3">
            <a:extLst>
              <a:ext uri="{FF2B5EF4-FFF2-40B4-BE49-F238E27FC236}">
                <a16:creationId xmlns:a16="http://schemas.microsoft.com/office/drawing/2014/main" id="{6F53A0C7-9AA6-A5CE-E567-72DC6ACCB8A1}"/>
              </a:ext>
            </a:extLst>
          </p:cNvPr>
          <p:cNvPicPr>
            <a:picLocks noChangeAspect="1"/>
          </p:cNvPicPr>
          <p:nvPr/>
        </p:nvPicPr>
        <p:blipFill>
          <a:blip r:embed="rId2"/>
          <a:stretch>
            <a:fillRect/>
          </a:stretch>
        </p:blipFill>
        <p:spPr>
          <a:xfrm>
            <a:off x="7419136" y="2233907"/>
            <a:ext cx="4515480" cy="3505689"/>
          </a:xfrm>
          <a:prstGeom prst="rect">
            <a:avLst/>
          </a:prstGeom>
        </p:spPr>
      </p:pic>
    </p:spTree>
    <p:extLst>
      <p:ext uri="{BB962C8B-B14F-4D97-AF65-F5344CB8AC3E}">
        <p14:creationId xmlns:p14="http://schemas.microsoft.com/office/powerpoint/2010/main" val="3434318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282F622-C4BE-1B0F-F630-A71EE7FEAF22}"/>
              </a:ext>
            </a:extLst>
          </p:cNvPr>
          <p:cNvSpPr>
            <a:spLocks noGrp="1"/>
          </p:cNvSpPr>
          <p:nvPr>
            <p:ph type="title"/>
          </p:nvPr>
        </p:nvSpPr>
        <p:spPr/>
        <p:txBody>
          <a:bodyPr/>
          <a:lstStyle/>
          <a:p>
            <a:r>
              <a:rPr lang="en-US" dirty="0"/>
              <a:t>High Degree of Multiprogramming</a:t>
            </a:r>
            <a:endParaRPr lang="tr-TR" dirty="0"/>
          </a:p>
        </p:txBody>
      </p:sp>
      <p:sp>
        <p:nvSpPr>
          <p:cNvPr id="3" name="İçerik Yer Tutucusu 2">
            <a:extLst>
              <a:ext uri="{FF2B5EF4-FFF2-40B4-BE49-F238E27FC236}">
                <a16:creationId xmlns:a16="http://schemas.microsoft.com/office/drawing/2014/main" id="{F6B62812-DAF3-6547-61A9-3D4211259974}"/>
              </a:ext>
            </a:extLst>
          </p:cNvPr>
          <p:cNvSpPr>
            <a:spLocks noGrp="1"/>
          </p:cNvSpPr>
          <p:nvPr>
            <p:ph idx="1"/>
          </p:nvPr>
        </p:nvSpPr>
        <p:spPr/>
        <p:txBody>
          <a:bodyPr>
            <a:normAutofit/>
          </a:bodyPr>
          <a:lstStyle/>
          <a:p>
            <a:pPr marL="0" indent="0" algn="just">
              <a:buNone/>
            </a:pPr>
            <a:r>
              <a:rPr lang="en-US" dirty="0"/>
              <a:t>If the number of processes keeps on increasing in the memory then the number of frames allocated to each process will be decreased. So, fewer frames will be available for each process. Due to this, a page fault will occur more frequently and more CPU time will be wasted in just swapping in and out of pages and the utilization will keep on decreasing. </a:t>
            </a:r>
          </a:p>
          <a:p>
            <a:pPr marL="0" indent="0" algn="just">
              <a:buNone/>
            </a:pPr>
            <a:r>
              <a:rPr lang="en-US" dirty="0"/>
              <a:t>For example: </a:t>
            </a:r>
          </a:p>
          <a:p>
            <a:pPr marL="0" indent="0" algn="just">
              <a:buNone/>
            </a:pPr>
            <a:r>
              <a:rPr lang="en-US" dirty="0"/>
              <a:t>Let free frames = 400 </a:t>
            </a:r>
          </a:p>
          <a:p>
            <a:pPr marL="0" indent="0" algn="just">
              <a:buNone/>
            </a:pPr>
            <a:r>
              <a:rPr lang="en-US" dirty="0"/>
              <a:t>Case 1: Number of processes = 100 </a:t>
            </a:r>
          </a:p>
          <a:p>
            <a:pPr marL="0" indent="0" algn="just">
              <a:buNone/>
            </a:pPr>
            <a:r>
              <a:rPr lang="en-US" dirty="0"/>
              <a:t>Then, each process will get 4 frames. </a:t>
            </a:r>
          </a:p>
        </p:txBody>
      </p:sp>
    </p:spTree>
    <p:extLst>
      <p:ext uri="{BB962C8B-B14F-4D97-AF65-F5344CB8AC3E}">
        <p14:creationId xmlns:p14="http://schemas.microsoft.com/office/powerpoint/2010/main" val="3311962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CC15C5-1C06-F9EC-CFDF-73D6C1B514FA}"/>
              </a:ext>
            </a:extLst>
          </p:cNvPr>
          <p:cNvSpPr>
            <a:spLocks noGrp="1"/>
          </p:cNvSpPr>
          <p:nvPr>
            <p:ph type="title"/>
          </p:nvPr>
        </p:nvSpPr>
        <p:spPr/>
        <p:txBody>
          <a:bodyPr/>
          <a:lstStyle/>
          <a:p>
            <a:r>
              <a:rPr lang="en-US" dirty="0"/>
              <a:t>High Degree of Multiprogramming</a:t>
            </a:r>
            <a:endParaRPr lang="tr-TR" dirty="0"/>
          </a:p>
        </p:txBody>
      </p:sp>
      <p:sp>
        <p:nvSpPr>
          <p:cNvPr id="3" name="İçerik Yer Tutucusu 2">
            <a:extLst>
              <a:ext uri="{FF2B5EF4-FFF2-40B4-BE49-F238E27FC236}">
                <a16:creationId xmlns:a16="http://schemas.microsoft.com/office/drawing/2014/main" id="{E8FC23F0-AAEA-CAA7-FF7E-7C0EDEFD18EC}"/>
              </a:ext>
            </a:extLst>
          </p:cNvPr>
          <p:cNvSpPr>
            <a:spLocks noGrp="1"/>
          </p:cNvSpPr>
          <p:nvPr>
            <p:ph idx="1"/>
          </p:nvPr>
        </p:nvSpPr>
        <p:spPr/>
        <p:txBody>
          <a:bodyPr/>
          <a:lstStyle/>
          <a:p>
            <a:pPr marL="0" indent="0" algn="just">
              <a:buNone/>
            </a:pPr>
            <a:r>
              <a:rPr lang="en-US" dirty="0"/>
              <a:t>Case 2: Number of processes = 400 </a:t>
            </a:r>
          </a:p>
          <a:p>
            <a:pPr marL="0" indent="0" algn="just">
              <a:buNone/>
            </a:pPr>
            <a:r>
              <a:rPr lang="en-US" dirty="0"/>
              <a:t>Each process will get 1 frame. </a:t>
            </a:r>
          </a:p>
          <a:p>
            <a:pPr marL="0" indent="0" algn="just">
              <a:buNone/>
            </a:pPr>
            <a:r>
              <a:rPr lang="en-US" dirty="0"/>
              <a:t>Case 2 is a condition of thrashing, as the number of processes is increased, frames per process are decreased. Hence CPU time will be consumed just by swapping pages. </a:t>
            </a:r>
          </a:p>
          <a:p>
            <a:pPr marL="0" indent="0" algn="just">
              <a:buNone/>
            </a:pPr>
            <a:endParaRPr lang="tr-TR" dirty="0"/>
          </a:p>
        </p:txBody>
      </p:sp>
    </p:spTree>
    <p:extLst>
      <p:ext uri="{BB962C8B-B14F-4D97-AF65-F5344CB8AC3E}">
        <p14:creationId xmlns:p14="http://schemas.microsoft.com/office/powerpoint/2010/main" val="2724535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1B815F-D50E-93F1-4755-38B6E80C8DF9}"/>
              </a:ext>
            </a:extLst>
          </p:cNvPr>
          <p:cNvSpPr>
            <a:spLocks noGrp="1"/>
          </p:cNvSpPr>
          <p:nvPr>
            <p:ph type="title"/>
          </p:nvPr>
        </p:nvSpPr>
        <p:spPr/>
        <p:txBody>
          <a:bodyPr/>
          <a:lstStyle/>
          <a:p>
            <a:r>
              <a:rPr lang="en-US" dirty="0"/>
              <a:t>Lacks of Frames</a:t>
            </a:r>
            <a:endParaRPr lang="tr-TR" dirty="0"/>
          </a:p>
        </p:txBody>
      </p:sp>
      <p:sp>
        <p:nvSpPr>
          <p:cNvPr id="3" name="İçerik Yer Tutucusu 2">
            <a:extLst>
              <a:ext uri="{FF2B5EF4-FFF2-40B4-BE49-F238E27FC236}">
                <a16:creationId xmlns:a16="http://schemas.microsoft.com/office/drawing/2014/main" id="{B32CB75B-83A1-5DDB-F95A-E74098FF56FD}"/>
              </a:ext>
            </a:extLst>
          </p:cNvPr>
          <p:cNvSpPr>
            <a:spLocks noGrp="1"/>
          </p:cNvSpPr>
          <p:nvPr>
            <p:ph idx="1"/>
          </p:nvPr>
        </p:nvSpPr>
        <p:spPr/>
        <p:txBody>
          <a:bodyPr/>
          <a:lstStyle/>
          <a:p>
            <a:pPr marL="0" indent="0" algn="just">
              <a:buNone/>
            </a:pPr>
            <a:r>
              <a:rPr lang="en-US" dirty="0"/>
              <a:t>If a process has fewer frames then fewer pages of that process will be able to reside in memory and hence more frequent swapping in and out will be required. This may lead to thrashing. Hence a sufficient amount of frames must be allocated to each process in order to prevent thrashing.</a:t>
            </a:r>
            <a:endParaRPr lang="tr-TR" dirty="0"/>
          </a:p>
        </p:txBody>
      </p:sp>
    </p:spTree>
    <p:extLst>
      <p:ext uri="{BB962C8B-B14F-4D97-AF65-F5344CB8AC3E}">
        <p14:creationId xmlns:p14="http://schemas.microsoft.com/office/powerpoint/2010/main" val="2266431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9006C2-8BC9-3EB5-E9A7-7A7D05280F44}"/>
              </a:ext>
            </a:extLst>
          </p:cNvPr>
          <p:cNvSpPr>
            <a:spLocks noGrp="1"/>
          </p:cNvSpPr>
          <p:nvPr>
            <p:ph type="title"/>
          </p:nvPr>
        </p:nvSpPr>
        <p:spPr/>
        <p:txBody>
          <a:bodyPr/>
          <a:lstStyle/>
          <a:p>
            <a:r>
              <a:rPr lang="tr-TR" dirty="0" err="1"/>
              <a:t>Vırtual</a:t>
            </a:r>
            <a:r>
              <a:rPr lang="tr-TR" dirty="0"/>
              <a:t> Memory</a:t>
            </a:r>
          </a:p>
        </p:txBody>
      </p:sp>
      <p:sp>
        <p:nvSpPr>
          <p:cNvPr id="3" name="İçerik Yer Tutucusu 2">
            <a:extLst>
              <a:ext uri="{FF2B5EF4-FFF2-40B4-BE49-F238E27FC236}">
                <a16:creationId xmlns:a16="http://schemas.microsoft.com/office/drawing/2014/main" id="{900ECCA4-64AF-2206-07DE-A35C5BD8AA16}"/>
              </a:ext>
            </a:extLst>
          </p:cNvPr>
          <p:cNvSpPr>
            <a:spLocks noGrp="1"/>
          </p:cNvSpPr>
          <p:nvPr>
            <p:ph idx="1"/>
          </p:nvPr>
        </p:nvSpPr>
        <p:spPr/>
        <p:txBody>
          <a:bodyPr>
            <a:normAutofit/>
          </a:bodyPr>
          <a:lstStyle/>
          <a:p>
            <a:pPr marL="0" indent="0" algn="just">
              <a:buNone/>
            </a:pPr>
            <a:r>
              <a:rPr lang="en-US" dirty="0"/>
              <a:t>Virtual Memory is a storage allocation scheme in which secondary memory can be addressed as though it were part of the main memory. The addresses a program may use to reference memory are distinguished from the addresses the memory system uses to identify physical storage sites and program-generated addresses are translated automatically to the corresponding machine addresses. </a:t>
            </a:r>
          </a:p>
          <a:p>
            <a:pPr marL="0" indent="0" algn="just">
              <a:buNone/>
            </a:pPr>
            <a:r>
              <a:rPr lang="en-US" dirty="0"/>
              <a:t>The size of virtual storage is limited by the addressing scheme of the computer system and the amount of secondary memory available not by the actual number of main storage locations. </a:t>
            </a:r>
          </a:p>
          <a:p>
            <a:pPr marL="0" indent="0" algn="just">
              <a:buNone/>
            </a:pPr>
            <a:r>
              <a:rPr lang="en-US" dirty="0"/>
              <a:t>It is a technique that is implemented using both hardware and software. It maps memory addresses used by a program, called virtual addresses, into physical addresses in computer memory.</a:t>
            </a:r>
          </a:p>
          <a:p>
            <a:pPr marL="0" indent="0" algn="just">
              <a:buNone/>
            </a:pPr>
            <a:endParaRPr lang="tr-TR" dirty="0"/>
          </a:p>
        </p:txBody>
      </p:sp>
    </p:spTree>
    <p:extLst>
      <p:ext uri="{BB962C8B-B14F-4D97-AF65-F5344CB8AC3E}">
        <p14:creationId xmlns:p14="http://schemas.microsoft.com/office/powerpoint/2010/main" val="1933088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1BCCD6-4B4C-7CDB-22DE-59B98467249C}"/>
              </a:ext>
            </a:extLst>
          </p:cNvPr>
          <p:cNvSpPr>
            <a:spLocks noGrp="1"/>
          </p:cNvSpPr>
          <p:nvPr>
            <p:ph type="title"/>
          </p:nvPr>
        </p:nvSpPr>
        <p:spPr/>
        <p:txBody>
          <a:bodyPr/>
          <a:lstStyle/>
          <a:p>
            <a:r>
              <a:rPr lang="en-US" dirty="0"/>
              <a:t>Frame Allocation</a:t>
            </a:r>
            <a:endParaRPr lang="tr-TR" dirty="0"/>
          </a:p>
        </p:txBody>
      </p:sp>
      <p:sp>
        <p:nvSpPr>
          <p:cNvPr id="3" name="İçerik Yer Tutucusu 2">
            <a:extLst>
              <a:ext uri="{FF2B5EF4-FFF2-40B4-BE49-F238E27FC236}">
                <a16:creationId xmlns:a16="http://schemas.microsoft.com/office/drawing/2014/main" id="{FFA96D9A-CCD2-81F3-32D6-CDDA30FBBCFE}"/>
              </a:ext>
            </a:extLst>
          </p:cNvPr>
          <p:cNvSpPr>
            <a:spLocks noGrp="1"/>
          </p:cNvSpPr>
          <p:nvPr>
            <p:ph idx="1"/>
          </p:nvPr>
        </p:nvSpPr>
        <p:spPr/>
        <p:txBody>
          <a:bodyPr>
            <a:normAutofit/>
          </a:bodyPr>
          <a:lstStyle/>
          <a:p>
            <a:pPr marL="0" indent="0" algn="just">
              <a:buNone/>
            </a:pPr>
            <a:r>
              <a:rPr lang="en-US" dirty="0"/>
              <a:t>A number of frames allocated to each process in either static or dynamic.</a:t>
            </a:r>
          </a:p>
          <a:p>
            <a:pPr marL="0" indent="0" algn="just">
              <a:buNone/>
            </a:pPr>
            <a:r>
              <a:rPr lang="en-US" u="sng" dirty="0"/>
              <a:t>Static Allocation</a:t>
            </a:r>
            <a:r>
              <a:rPr lang="en-US" dirty="0"/>
              <a:t>: The number of frame allocations to a process is fixed.</a:t>
            </a:r>
          </a:p>
          <a:p>
            <a:pPr marL="0" indent="0" algn="just">
              <a:buNone/>
            </a:pPr>
            <a:r>
              <a:rPr lang="en-US" u="sng" dirty="0"/>
              <a:t>Dynamic Allocation</a:t>
            </a:r>
            <a:r>
              <a:rPr lang="en-US" dirty="0"/>
              <a:t>:</a:t>
            </a:r>
            <a:r>
              <a:rPr lang="tr-TR" dirty="0"/>
              <a:t> </a:t>
            </a:r>
            <a:r>
              <a:rPr lang="en-US" dirty="0"/>
              <a:t>The number of frames allocated to a process changes.</a:t>
            </a:r>
          </a:p>
        </p:txBody>
      </p:sp>
    </p:spTree>
    <p:extLst>
      <p:ext uri="{BB962C8B-B14F-4D97-AF65-F5344CB8AC3E}">
        <p14:creationId xmlns:p14="http://schemas.microsoft.com/office/powerpoint/2010/main" val="7668190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708B40-B99F-DC14-4D86-0D8581C604A4}"/>
              </a:ext>
            </a:extLst>
          </p:cNvPr>
          <p:cNvSpPr>
            <a:spLocks noGrp="1"/>
          </p:cNvSpPr>
          <p:nvPr>
            <p:ph type="title"/>
          </p:nvPr>
        </p:nvSpPr>
        <p:spPr/>
        <p:txBody>
          <a:bodyPr/>
          <a:lstStyle/>
          <a:p>
            <a:r>
              <a:rPr lang="en-US" dirty="0"/>
              <a:t>Paging Policies</a:t>
            </a:r>
            <a:endParaRPr lang="tr-TR" dirty="0"/>
          </a:p>
        </p:txBody>
      </p:sp>
      <p:sp>
        <p:nvSpPr>
          <p:cNvPr id="3" name="İçerik Yer Tutucusu 2">
            <a:extLst>
              <a:ext uri="{FF2B5EF4-FFF2-40B4-BE49-F238E27FC236}">
                <a16:creationId xmlns:a16="http://schemas.microsoft.com/office/drawing/2014/main" id="{C33BBD82-C33E-0120-8697-E674CAB74E33}"/>
              </a:ext>
            </a:extLst>
          </p:cNvPr>
          <p:cNvSpPr>
            <a:spLocks noGrp="1"/>
          </p:cNvSpPr>
          <p:nvPr>
            <p:ph idx="1"/>
          </p:nvPr>
        </p:nvSpPr>
        <p:spPr/>
        <p:txBody>
          <a:bodyPr/>
          <a:lstStyle/>
          <a:p>
            <a:pPr marL="0" indent="0" algn="just">
              <a:buNone/>
            </a:pPr>
            <a:r>
              <a:rPr lang="en-US" u="sng" dirty="0"/>
              <a:t>Fetch Policy</a:t>
            </a:r>
            <a:r>
              <a:rPr lang="en-US" dirty="0"/>
              <a:t>: It decides when a page should be loaded into memory.</a:t>
            </a:r>
          </a:p>
          <a:p>
            <a:pPr marL="0" indent="0" algn="just">
              <a:buNone/>
            </a:pPr>
            <a:r>
              <a:rPr lang="en-US" u="sng" dirty="0"/>
              <a:t>Replacement Policy</a:t>
            </a:r>
            <a:r>
              <a:rPr lang="en-US" dirty="0"/>
              <a:t>: It decides which page in memory should be replaced.</a:t>
            </a:r>
          </a:p>
          <a:p>
            <a:pPr marL="0" indent="0" algn="just">
              <a:buNone/>
            </a:pPr>
            <a:r>
              <a:rPr lang="en-US" u="sng" dirty="0"/>
              <a:t>Placement Policy</a:t>
            </a:r>
            <a:r>
              <a:rPr lang="en-US" dirty="0"/>
              <a:t>:</a:t>
            </a:r>
            <a:r>
              <a:rPr lang="tr-TR" dirty="0"/>
              <a:t> </a:t>
            </a:r>
            <a:r>
              <a:rPr lang="en-US" dirty="0"/>
              <a:t>It decides where in memory should a page be loaded.</a:t>
            </a:r>
          </a:p>
        </p:txBody>
      </p:sp>
    </p:spTree>
    <p:extLst>
      <p:ext uri="{BB962C8B-B14F-4D97-AF65-F5344CB8AC3E}">
        <p14:creationId xmlns:p14="http://schemas.microsoft.com/office/powerpoint/2010/main" val="2604722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23C9E1-32B5-65C3-6545-24C7D70878A7}"/>
              </a:ext>
            </a:extLst>
          </p:cNvPr>
          <p:cNvSpPr>
            <a:spLocks noGrp="1"/>
          </p:cNvSpPr>
          <p:nvPr>
            <p:ph type="title"/>
          </p:nvPr>
        </p:nvSpPr>
        <p:spPr/>
        <p:txBody>
          <a:bodyPr/>
          <a:lstStyle/>
          <a:p>
            <a:r>
              <a:rPr lang="tr-TR" dirty="0"/>
              <a:t>reference</a:t>
            </a:r>
          </a:p>
        </p:txBody>
      </p:sp>
      <p:sp>
        <p:nvSpPr>
          <p:cNvPr id="3" name="İçerik Yer Tutucusu 2">
            <a:extLst>
              <a:ext uri="{FF2B5EF4-FFF2-40B4-BE49-F238E27FC236}">
                <a16:creationId xmlns:a16="http://schemas.microsoft.com/office/drawing/2014/main" id="{AA965335-98B4-BDC1-14BB-6C0CE2D5E44D}"/>
              </a:ext>
            </a:extLst>
          </p:cNvPr>
          <p:cNvSpPr>
            <a:spLocks noGrp="1"/>
          </p:cNvSpPr>
          <p:nvPr>
            <p:ph idx="1"/>
          </p:nvPr>
        </p:nvSpPr>
        <p:spPr/>
        <p:txBody>
          <a:bodyPr/>
          <a:lstStyle/>
          <a:p>
            <a:pPr marL="0" indent="0">
              <a:buNone/>
            </a:pPr>
            <a:r>
              <a:rPr lang="tr-TR" dirty="0"/>
              <a:t>https://www.geeksforgeeks.org/virtual-memory-in-operating-system/</a:t>
            </a:r>
          </a:p>
        </p:txBody>
      </p:sp>
    </p:spTree>
    <p:extLst>
      <p:ext uri="{BB962C8B-B14F-4D97-AF65-F5344CB8AC3E}">
        <p14:creationId xmlns:p14="http://schemas.microsoft.com/office/powerpoint/2010/main" val="1503785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9E4F4B-FB70-0AEB-87B6-93E1AABB4AE3}"/>
              </a:ext>
            </a:extLst>
          </p:cNvPr>
          <p:cNvSpPr>
            <a:spLocks noGrp="1"/>
          </p:cNvSpPr>
          <p:nvPr>
            <p:ph type="title"/>
          </p:nvPr>
        </p:nvSpPr>
        <p:spPr/>
        <p:txBody>
          <a:bodyPr/>
          <a:lstStyle/>
          <a:p>
            <a:r>
              <a:rPr lang="tr-TR" dirty="0" err="1"/>
              <a:t>Vırtual</a:t>
            </a:r>
            <a:r>
              <a:rPr lang="tr-TR" dirty="0"/>
              <a:t> Memory</a:t>
            </a:r>
          </a:p>
        </p:txBody>
      </p:sp>
      <p:sp>
        <p:nvSpPr>
          <p:cNvPr id="3" name="İçerik Yer Tutucusu 2">
            <a:extLst>
              <a:ext uri="{FF2B5EF4-FFF2-40B4-BE49-F238E27FC236}">
                <a16:creationId xmlns:a16="http://schemas.microsoft.com/office/drawing/2014/main" id="{9E8C3CFE-1BAA-49D8-9F05-661BC2167986}"/>
              </a:ext>
            </a:extLst>
          </p:cNvPr>
          <p:cNvSpPr>
            <a:spLocks noGrp="1"/>
          </p:cNvSpPr>
          <p:nvPr>
            <p:ph idx="1"/>
          </p:nvPr>
        </p:nvSpPr>
        <p:spPr/>
        <p:txBody>
          <a:bodyPr/>
          <a:lstStyle/>
          <a:p>
            <a:pPr marL="0" indent="0" algn="just">
              <a:buNone/>
            </a:pPr>
            <a:r>
              <a:rPr lang="en-US" dirty="0"/>
              <a:t>1.</a:t>
            </a:r>
            <a:r>
              <a:rPr lang="tr-TR" dirty="0"/>
              <a:t> </a:t>
            </a:r>
            <a:r>
              <a:rPr lang="en-US" dirty="0"/>
              <a:t>All memory references within a process are logical addresses that are dynamically translated into physical addresses at runtime. This means that a process can be swapped in and out of the main memory such that it occupies different places in the main memory at different times during the course of execution.</a:t>
            </a:r>
          </a:p>
          <a:p>
            <a:pPr marL="0" indent="0" algn="just">
              <a:buNone/>
            </a:pPr>
            <a:r>
              <a:rPr lang="en-US" dirty="0"/>
              <a:t>2.</a:t>
            </a:r>
            <a:r>
              <a:rPr lang="tr-TR" dirty="0"/>
              <a:t> </a:t>
            </a:r>
            <a:r>
              <a:rPr lang="en-US" dirty="0"/>
              <a:t>A process may be broken into a number of pieces and these pieces need not be continuously located in the main memory during execution. The combination of dynamic runtime address translation and the use of a page or segment table permits this.</a:t>
            </a:r>
          </a:p>
          <a:p>
            <a:pPr marL="0" indent="0" algn="just">
              <a:buNone/>
            </a:pPr>
            <a:endParaRPr lang="tr-TR" dirty="0"/>
          </a:p>
        </p:txBody>
      </p:sp>
    </p:spTree>
    <p:extLst>
      <p:ext uri="{BB962C8B-B14F-4D97-AF65-F5344CB8AC3E}">
        <p14:creationId xmlns:p14="http://schemas.microsoft.com/office/powerpoint/2010/main" val="773254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4CFE82-D67C-AFB6-19E3-5F3F2CB10CAB}"/>
              </a:ext>
            </a:extLst>
          </p:cNvPr>
          <p:cNvSpPr>
            <a:spLocks noGrp="1"/>
          </p:cNvSpPr>
          <p:nvPr>
            <p:ph type="title"/>
          </p:nvPr>
        </p:nvSpPr>
        <p:spPr/>
        <p:txBody>
          <a:bodyPr/>
          <a:lstStyle/>
          <a:p>
            <a:r>
              <a:rPr lang="tr-TR" dirty="0" err="1"/>
              <a:t>Vırtual</a:t>
            </a:r>
            <a:r>
              <a:rPr lang="tr-TR" dirty="0"/>
              <a:t> Memory</a:t>
            </a:r>
          </a:p>
        </p:txBody>
      </p:sp>
      <p:sp>
        <p:nvSpPr>
          <p:cNvPr id="3" name="İçerik Yer Tutucusu 2">
            <a:extLst>
              <a:ext uri="{FF2B5EF4-FFF2-40B4-BE49-F238E27FC236}">
                <a16:creationId xmlns:a16="http://schemas.microsoft.com/office/drawing/2014/main" id="{4D109F63-6954-B1DC-81E3-8681C215A0A8}"/>
              </a:ext>
            </a:extLst>
          </p:cNvPr>
          <p:cNvSpPr>
            <a:spLocks noGrp="1"/>
          </p:cNvSpPr>
          <p:nvPr>
            <p:ph idx="1"/>
          </p:nvPr>
        </p:nvSpPr>
        <p:spPr/>
        <p:txBody>
          <a:bodyPr/>
          <a:lstStyle/>
          <a:p>
            <a:pPr marL="0" indent="0" algn="just">
              <a:buNone/>
            </a:pPr>
            <a:r>
              <a:rPr lang="en-US" dirty="0"/>
              <a:t>If these characteristics are present then, it is not necessary that all the pages or segments are present in the main memory during execution. This means that the required pages need to be loaded into memory whenever required. Virtual memory is implemented using Demand Paging or Demand Segmentation.</a:t>
            </a:r>
            <a:endParaRPr lang="tr-TR" dirty="0"/>
          </a:p>
        </p:txBody>
      </p:sp>
    </p:spTree>
    <p:extLst>
      <p:ext uri="{BB962C8B-B14F-4D97-AF65-F5344CB8AC3E}">
        <p14:creationId xmlns:p14="http://schemas.microsoft.com/office/powerpoint/2010/main" val="2628059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6AD365-A209-5762-43A4-3D338AEB5D0A}"/>
              </a:ext>
            </a:extLst>
          </p:cNvPr>
          <p:cNvSpPr>
            <a:spLocks noGrp="1"/>
          </p:cNvSpPr>
          <p:nvPr>
            <p:ph type="title"/>
          </p:nvPr>
        </p:nvSpPr>
        <p:spPr/>
        <p:txBody>
          <a:bodyPr/>
          <a:lstStyle/>
          <a:p>
            <a:r>
              <a:rPr lang="en-US" dirty="0"/>
              <a:t>Demand Paging</a:t>
            </a:r>
            <a:endParaRPr lang="tr-TR" dirty="0"/>
          </a:p>
        </p:txBody>
      </p:sp>
      <p:sp>
        <p:nvSpPr>
          <p:cNvPr id="3" name="İçerik Yer Tutucusu 2">
            <a:extLst>
              <a:ext uri="{FF2B5EF4-FFF2-40B4-BE49-F238E27FC236}">
                <a16:creationId xmlns:a16="http://schemas.microsoft.com/office/drawing/2014/main" id="{83234073-0DBB-A7EB-B3F5-A05D9A9BD872}"/>
              </a:ext>
            </a:extLst>
          </p:cNvPr>
          <p:cNvSpPr>
            <a:spLocks noGrp="1"/>
          </p:cNvSpPr>
          <p:nvPr>
            <p:ph idx="1"/>
          </p:nvPr>
        </p:nvSpPr>
        <p:spPr/>
        <p:txBody>
          <a:bodyPr>
            <a:normAutofit/>
          </a:bodyPr>
          <a:lstStyle/>
          <a:p>
            <a:pPr marL="0" indent="0" algn="just">
              <a:buNone/>
            </a:pPr>
            <a:r>
              <a:rPr lang="en-US" dirty="0"/>
              <a:t>The process of loading the page into memory on demand (whenever a page fault occurs) is known as demand paging. The process includes the following steps are as follows:</a:t>
            </a:r>
          </a:p>
          <a:p>
            <a:pPr marL="0" indent="0" algn="just">
              <a:buNone/>
            </a:pPr>
            <a:r>
              <a:rPr lang="en-US" dirty="0"/>
              <a:t>1.</a:t>
            </a:r>
            <a:r>
              <a:rPr lang="tr-TR" dirty="0"/>
              <a:t> </a:t>
            </a:r>
            <a:r>
              <a:rPr lang="en-US" dirty="0"/>
              <a:t>If the CPU tries to refer to a page that is currently not available in the main memory, it generates an interrupt indicating a memory access fault.</a:t>
            </a:r>
          </a:p>
          <a:p>
            <a:pPr marL="0" indent="0" algn="just">
              <a:buNone/>
            </a:pPr>
            <a:r>
              <a:rPr lang="en-US" dirty="0"/>
              <a:t>2.</a:t>
            </a:r>
            <a:r>
              <a:rPr lang="tr-TR" dirty="0"/>
              <a:t> </a:t>
            </a:r>
            <a:r>
              <a:rPr lang="en-US" dirty="0"/>
              <a:t>The OS puts the interrupted process in a blocking state. For the execution to proceed the OS must bring the required page into the memory.</a:t>
            </a:r>
          </a:p>
          <a:p>
            <a:pPr marL="0" indent="0" algn="just">
              <a:buNone/>
            </a:pPr>
            <a:r>
              <a:rPr lang="en-US" dirty="0"/>
              <a:t>3.</a:t>
            </a:r>
            <a:r>
              <a:rPr lang="tr-TR" dirty="0"/>
              <a:t> </a:t>
            </a:r>
            <a:r>
              <a:rPr lang="en-US" dirty="0"/>
              <a:t>The OS will search for the required page in the logical address space.</a:t>
            </a:r>
          </a:p>
        </p:txBody>
      </p:sp>
    </p:spTree>
    <p:extLst>
      <p:ext uri="{BB962C8B-B14F-4D97-AF65-F5344CB8AC3E}">
        <p14:creationId xmlns:p14="http://schemas.microsoft.com/office/powerpoint/2010/main" val="4148839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D6212E-4F20-76B3-E50E-84555D9E6688}"/>
              </a:ext>
            </a:extLst>
          </p:cNvPr>
          <p:cNvSpPr>
            <a:spLocks noGrp="1"/>
          </p:cNvSpPr>
          <p:nvPr>
            <p:ph type="title"/>
          </p:nvPr>
        </p:nvSpPr>
        <p:spPr/>
        <p:txBody>
          <a:bodyPr/>
          <a:lstStyle/>
          <a:p>
            <a:r>
              <a:rPr lang="en-US" dirty="0"/>
              <a:t>Demand Paging</a:t>
            </a:r>
            <a:endParaRPr lang="tr-TR" dirty="0"/>
          </a:p>
        </p:txBody>
      </p:sp>
      <p:sp>
        <p:nvSpPr>
          <p:cNvPr id="3" name="İçerik Yer Tutucusu 2">
            <a:extLst>
              <a:ext uri="{FF2B5EF4-FFF2-40B4-BE49-F238E27FC236}">
                <a16:creationId xmlns:a16="http://schemas.microsoft.com/office/drawing/2014/main" id="{953D596D-0473-982F-31DE-6A18B93747FF}"/>
              </a:ext>
            </a:extLst>
          </p:cNvPr>
          <p:cNvSpPr>
            <a:spLocks noGrp="1"/>
          </p:cNvSpPr>
          <p:nvPr>
            <p:ph idx="1"/>
          </p:nvPr>
        </p:nvSpPr>
        <p:spPr/>
        <p:txBody>
          <a:bodyPr/>
          <a:lstStyle/>
          <a:p>
            <a:pPr marL="0" indent="0" algn="just">
              <a:buNone/>
            </a:pPr>
            <a:r>
              <a:rPr lang="en-US" dirty="0"/>
              <a:t>4.</a:t>
            </a:r>
            <a:r>
              <a:rPr lang="tr-TR" dirty="0"/>
              <a:t> </a:t>
            </a:r>
            <a:r>
              <a:rPr lang="en-US" dirty="0"/>
              <a:t>The required page will be brought from logical address space to physical address space. The page replacement algorithms are used for the decision-making of replacing the page in physical address space.</a:t>
            </a:r>
          </a:p>
          <a:p>
            <a:pPr marL="0" indent="0" algn="just">
              <a:buNone/>
            </a:pPr>
            <a:r>
              <a:rPr lang="en-US" dirty="0"/>
              <a:t>5.</a:t>
            </a:r>
            <a:r>
              <a:rPr lang="tr-TR" dirty="0"/>
              <a:t> </a:t>
            </a:r>
            <a:r>
              <a:rPr lang="en-US" dirty="0"/>
              <a:t>The page table will be updated accordingly.</a:t>
            </a:r>
          </a:p>
          <a:p>
            <a:pPr marL="0" indent="0" algn="just">
              <a:buNone/>
            </a:pPr>
            <a:r>
              <a:rPr lang="en-US" dirty="0"/>
              <a:t>6.</a:t>
            </a:r>
            <a:r>
              <a:rPr lang="tr-TR" dirty="0"/>
              <a:t> </a:t>
            </a:r>
            <a:r>
              <a:rPr lang="en-US" dirty="0"/>
              <a:t>The signal will be sent to the CPU to continue the program execution and it will place the process back into the ready state.</a:t>
            </a:r>
          </a:p>
          <a:p>
            <a:pPr marL="0" indent="0" algn="just">
              <a:buNone/>
            </a:pPr>
            <a:r>
              <a:rPr lang="en-US" dirty="0"/>
              <a:t>Hence whenever a page fault occurs these steps are followed by the operating system and the required page is brought into memory.</a:t>
            </a:r>
          </a:p>
        </p:txBody>
      </p:sp>
    </p:spTree>
    <p:extLst>
      <p:ext uri="{BB962C8B-B14F-4D97-AF65-F5344CB8AC3E}">
        <p14:creationId xmlns:p14="http://schemas.microsoft.com/office/powerpoint/2010/main" val="1202626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AEACD9-EC82-D320-6313-3E9865D053A7}"/>
              </a:ext>
            </a:extLst>
          </p:cNvPr>
          <p:cNvSpPr>
            <a:spLocks noGrp="1"/>
          </p:cNvSpPr>
          <p:nvPr>
            <p:ph type="title"/>
          </p:nvPr>
        </p:nvSpPr>
        <p:spPr/>
        <p:txBody>
          <a:bodyPr/>
          <a:lstStyle/>
          <a:p>
            <a:r>
              <a:rPr lang="en-US" dirty="0"/>
              <a:t>Advantages of Virtual Memory</a:t>
            </a:r>
            <a:endParaRPr lang="tr-TR" dirty="0"/>
          </a:p>
        </p:txBody>
      </p:sp>
      <p:sp>
        <p:nvSpPr>
          <p:cNvPr id="3" name="İçerik Yer Tutucusu 2">
            <a:extLst>
              <a:ext uri="{FF2B5EF4-FFF2-40B4-BE49-F238E27FC236}">
                <a16:creationId xmlns:a16="http://schemas.microsoft.com/office/drawing/2014/main" id="{03E4FD32-AB78-B2F1-11E1-3B0DCC6A84D7}"/>
              </a:ext>
            </a:extLst>
          </p:cNvPr>
          <p:cNvSpPr>
            <a:spLocks noGrp="1"/>
          </p:cNvSpPr>
          <p:nvPr>
            <p:ph idx="1"/>
          </p:nvPr>
        </p:nvSpPr>
        <p:spPr/>
        <p:txBody>
          <a:bodyPr>
            <a:normAutofit/>
          </a:bodyPr>
          <a:lstStyle/>
          <a:p>
            <a:pPr marL="0" indent="0" algn="just">
              <a:buNone/>
            </a:pPr>
            <a:r>
              <a:rPr lang="en-US" dirty="0"/>
              <a:t>More processes may be maintained in the main memory: Because we are going to load only some of the pages of any particular process, there is room for more processes. This leads to more efficient utilization of the processor because it is more likely that at least one of the more numerous processes will be in the ready state at any particular time.</a:t>
            </a:r>
          </a:p>
          <a:p>
            <a:pPr algn="just"/>
            <a:r>
              <a:rPr lang="en-US" dirty="0"/>
              <a:t>A process may be larger than all of the main memory: One of the most fundamental restrictions in programming is lifted. A process larger than the main memory can be executed because of demand paging. The OS itself loads pages of a process in the main memory as required.</a:t>
            </a:r>
          </a:p>
          <a:p>
            <a:pPr algn="just"/>
            <a:r>
              <a:rPr lang="en-US" dirty="0"/>
              <a:t>It allows greater multiprogramming levels by using less of the available (primary) memory for each process.</a:t>
            </a:r>
          </a:p>
          <a:p>
            <a:pPr marL="0" indent="0" algn="just">
              <a:buNone/>
            </a:pPr>
            <a:endParaRPr lang="tr-TR" dirty="0"/>
          </a:p>
        </p:txBody>
      </p:sp>
    </p:spTree>
    <p:extLst>
      <p:ext uri="{BB962C8B-B14F-4D97-AF65-F5344CB8AC3E}">
        <p14:creationId xmlns:p14="http://schemas.microsoft.com/office/powerpoint/2010/main" val="1684387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4AF6D9-B0E3-C9D2-FCAB-3463116AC521}"/>
              </a:ext>
            </a:extLst>
          </p:cNvPr>
          <p:cNvSpPr>
            <a:spLocks noGrp="1"/>
          </p:cNvSpPr>
          <p:nvPr>
            <p:ph type="title"/>
          </p:nvPr>
        </p:nvSpPr>
        <p:spPr/>
        <p:txBody>
          <a:bodyPr/>
          <a:lstStyle/>
          <a:p>
            <a:r>
              <a:rPr lang="en-US" dirty="0"/>
              <a:t>Advantages of Virtual Memory</a:t>
            </a:r>
            <a:endParaRPr lang="tr-TR" dirty="0"/>
          </a:p>
        </p:txBody>
      </p:sp>
      <p:sp>
        <p:nvSpPr>
          <p:cNvPr id="3" name="İçerik Yer Tutucusu 2">
            <a:extLst>
              <a:ext uri="{FF2B5EF4-FFF2-40B4-BE49-F238E27FC236}">
                <a16:creationId xmlns:a16="http://schemas.microsoft.com/office/drawing/2014/main" id="{38AB1E15-46A7-158D-5F3F-E2F93B052BBF}"/>
              </a:ext>
            </a:extLst>
          </p:cNvPr>
          <p:cNvSpPr>
            <a:spLocks noGrp="1"/>
          </p:cNvSpPr>
          <p:nvPr>
            <p:ph idx="1"/>
          </p:nvPr>
        </p:nvSpPr>
        <p:spPr/>
        <p:txBody>
          <a:bodyPr>
            <a:normAutofit/>
          </a:bodyPr>
          <a:lstStyle/>
          <a:p>
            <a:pPr algn="just"/>
            <a:r>
              <a:rPr lang="en-US" dirty="0"/>
              <a:t>It has twice the capacity for addresses as main memory.</a:t>
            </a:r>
          </a:p>
          <a:p>
            <a:pPr algn="just"/>
            <a:r>
              <a:rPr lang="en-US" dirty="0"/>
              <a:t>It makes it possible to run more applications at once.</a:t>
            </a:r>
          </a:p>
          <a:p>
            <a:pPr algn="just"/>
            <a:r>
              <a:rPr lang="en-US" dirty="0"/>
              <a:t>Users are spared from having to add memory modules when RAM space runs out, and applications are liberated from shared memory management.</a:t>
            </a:r>
          </a:p>
          <a:p>
            <a:pPr algn="just"/>
            <a:r>
              <a:rPr lang="en-US" dirty="0"/>
              <a:t>When only a portion of a program is required for execution, speed has increased.</a:t>
            </a:r>
          </a:p>
          <a:p>
            <a:pPr algn="just"/>
            <a:r>
              <a:rPr lang="en-US" dirty="0"/>
              <a:t>Memory isolation has increased security.</a:t>
            </a:r>
          </a:p>
        </p:txBody>
      </p:sp>
    </p:spTree>
    <p:extLst>
      <p:ext uri="{BB962C8B-B14F-4D97-AF65-F5344CB8AC3E}">
        <p14:creationId xmlns:p14="http://schemas.microsoft.com/office/powerpoint/2010/main" val="2454494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6430CE-5D18-BB13-4201-81C32C645BEE}"/>
              </a:ext>
            </a:extLst>
          </p:cNvPr>
          <p:cNvSpPr>
            <a:spLocks noGrp="1"/>
          </p:cNvSpPr>
          <p:nvPr>
            <p:ph type="title"/>
          </p:nvPr>
        </p:nvSpPr>
        <p:spPr/>
        <p:txBody>
          <a:bodyPr/>
          <a:lstStyle/>
          <a:p>
            <a:r>
              <a:rPr lang="en-US" dirty="0"/>
              <a:t>Advantages of Virtual Memory</a:t>
            </a:r>
            <a:endParaRPr lang="tr-TR" dirty="0"/>
          </a:p>
        </p:txBody>
      </p:sp>
      <p:sp>
        <p:nvSpPr>
          <p:cNvPr id="3" name="İçerik Yer Tutucusu 2">
            <a:extLst>
              <a:ext uri="{FF2B5EF4-FFF2-40B4-BE49-F238E27FC236}">
                <a16:creationId xmlns:a16="http://schemas.microsoft.com/office/drawing/2014/main" id="{4B640D6C-B48D-D09C-4A6E-6AFD07478C15}"/>
              </a:ext>
            </a:extLst>
          </p:cNvPr>
          <p:cNvSpPr>
            <a:spLocks noGrp="1"/>
          </p:cNvSpPr>
          <p:nvPr>
            <p:ph idx="1"/>
          </p:nvPr>
        </p:nvSpPr>
        <p:spPr/>
        <p:txBody>
          <a:bodyPr/>
          <a:lstStyle/>
          <a:p>
            <a:pPr algn="just"/>
            <a:r>
              <a:rPr lang="en-US" dirty="0"/>
              <a:t>It makes it possible for several larger applications to run at once.</a:t>
            </a:r>
          </a:p>
          <a:p>
            <a:pPr algn="just"/>
            <a:r>
              <a:rPr lang="en-US" dirty="0"/>
              <a:t>Memory allocation is comparatively cheap.</a:t>
            </a:r>
          </a:p>
          <a:p>
            <a:pPr algn="just"/>
            <a:r>
              <a:rPr lang="en-US" dirty="0"/>
              <a:t>It doesn’t require outside fragmentation.</a:t>
            </a:r>
          </a:p>
          <a:p>
            <a:pPr algn="just"/>
            <a:r>
              <a:rPr lang="en-US" dirty="0"/>
              <a:t>It is efficient to manage logical partition workloads using the CPU.</a:t>
            </a:r>
          </a:p>
          <a:p>
            <a:pPr algn="just"/>
            <a:r>
              <a:rPr lang="en-US" dirty="0"/>
              <a:t>Automatic data movement is possible.</a:t>
            </a:r>
          </a:p>
          <a:p>
            <a:pPr marL="0" indent="0">
              <a:buNone/>
            </a:pPr>
            <a:endParaRPr lang="tr-TR" dirty="0"/>
          </a:p>
        </p:txBody>
      </p:sp>
    </p:spTree>
    <p:extLst>
      <p:ext uri="{BB962C8B-B14F-4D97-AF65-F5344CB8AC3E}">
        <p14:creationId xmlns:p14="http://schemas.microsoft.com/office/powerpoint/2010/main" val="23677690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hta Yazı">
  <a:themeElements>
    <a:clrScheme name="Tahta Yazı">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ahta Yazı">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ahta Yazı">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Tahta Yazı</Template>
  <TotalTime>45</TotalTime>
  <Words>1550</Words>
  <Application>Microsoft Office PowerPoint</Application>
  <PresentationFormat>Geniş ekran</PresentationFormat>
  <Paragraphs>77</Paragraphs>
  <Slides>22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22</vt:i4>
      </vt:variant>
    </vt:vector>
  </HeadingPairs>
  <TitlesOfParts>
    <vt:vector size="26" baseType="lpstr">
      <vt:lpstr>Rockwell</vt:lpstr>
      <vt:lpstr>Rockwell Condensed</vt:lpstr>
      <vt:lpstr>Wingdings</vt:lpstr>
      <vt:lpstr>Tahta Yazı</vt:lpstr>
      <vt:lpstr>Vırtual Memory</vt:lpstr>
      <vt:lpstr>Vırtual Memory</vt:lpstr>
      <vt:lpstr>Vırtual Memory</vt:lpstr>
      <vt:lpstr>Vırtual Memory</vt:lpstr>
      <vt:lpstr>Demand Paging</vt:lpstr>
      <vt:lpstr>Demand Paging</vt:lpstr>
      <vt:lpstr>Advantages of Virtual Memory</vt:lpstr>
      <vt:lpstr>Advantages of Virtual Memory</vt:lpstr>
      <vt:lpstr>Advantages of Virtual Memory</vt:lpstr>
      <vt:lpstr>Disadvantages of Virtual Memory</vt:lpstr>
      <vt:lpstr>Page Fault Service Time</vt:lpstr>
      <vt:lpstr>Effective memory access time</vt:lpstr>
      <vt:lpstr>Swapping</vt:lpstr>
      <vt:lpstr>Swapping</vt:lpstr>
      <vt:lpstr>Thrashing</vt:lpstr>
      <vt:lpstr>Thrashing</vt:lpstr>
      <vt:lpstr>High Degree of Multiprogramming</vt:lpstr>
      <vt:lpstr>High Degree of Multiprogramming</vt:lpstr>
      <vt:lpstr>Lacks of Frames</vt:lpstr>
      <vt:lpstr>Frame Allocation</vt:lpstr>
      <vt:lpstr>Paging Policies</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Huseyin</dc:creator>
  <cp:lastModifiedBy>Huseyin</cp:lastModifiedBy>
  <cp:revision>14</cp:revision>
  <dcterms:created xsi:type="dcterms:W3CDTF">2023-11-10T21:12:03Z</dcterms:created>
  <dcterms:modified xsi:type="dcterms:W3CDTF">2023-12-17T21:04:32Z</dcterms:modified>
</cp:coreProperties>
</file>