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9" r:id="rId3"/>
    <p:sldId id="260" r:id="rId4"/>
    <p:sldId id="261" r:id="rId5"/>
    <p:sldId id="262" r:id="rId6"/>
    <p:sldId id="263" r:id="rId7"/>
    <p:sldId id="318" r:id="rId8"/>
    <p:sldId id="264" r:id="rId9"/>
    <p:sldId id="299" r:id="rId10"/>
    <p:sldId id="265" r:id="rId11"/>
    <p:sldId id="293" r:id="rId12"/>
    <p:sldId id="309" r:id="rId13"/>
    <p:sldId id="300" r:id="rId14"/>
    <p:sldId id="310" r:id="rId15"/>
    <p:sldId id="267" r:id="rId16"/>
    <p:sldId id="301" r:id="rId17"/>
    <p:sldId id="269" r:id="rId18"/>
    <p:sldId id="311" r:id="rId19"/>
    <p:sldId id="270" r:id="rId20"/>
    <p:sldId id="303" r:id="rId21"/>
    <p:sldId id="271" r:id="rId22"/>
    <p:sldId id="312" r:id="rId23"/>
    <p:sldId id="272" r:id="rId24"/>
    <p:sldId id="302" r:id="rId25"/>
    <p:sldId id="273" r:id="rId26"/>
    <p:sldId id="314" r:id="rId27"/>
    <p:sldId id="315" r:id="rId28"/>
    <p:sldId id="316" r:id="rId29"/>
    <p:sldId id="294" r:id="rId30"/>
    <p:sldId id="304" r:id="rId31"/>
    <p:sldId id="295" r:id="rId32"/>
    <p:sldId id="274" r:id="rId33"/>
    <p:sldId id="275" r:id="rId34"/>
    <p:sldId id="313" r:id="rId35"/>
    <p:sldId id="276" r:id="rId36"/>
    <p:sldId id="305" r:id="rId37"/>
    <p:sldId id="277" r:id="rId38"/>
    <p:sldId id="278" r:id="rId39"/>
    <p:sldId id="306" r:id="rId40"/>
    <p:sldId id="279" r:id="rId41"/>
    <p:sldId id="280" r:id="rId42"/>
    <p:sldId id="281" r:id="rId43"/>
    <p:sldId id="317"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85" d="100"/>
          <a:sy n="85" d="100"/>
        </p:scale>
        <p:origin x="19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295587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398798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87C11-7DD3-4C83-9960-31ED8F95F6A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4199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75337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87C11-7DD3-4C83-9960-31ED8F95F6A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7421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189670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50370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6872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409344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F2AFBDA-27A5-42E6-8197-8EB407CAE98E}" type="datetimeFigureOut">
              <a:rPr lang="tr-TR" smtClean="0"/>
              <a:t>9.03.2023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293950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340431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F2AFBDA-27A5-42E6-8197-8EB407CAE98E}" type="datetimeFigureOut">
              <a:rPr lang="tr-TR" smtClean="0"/>
              <a:t>9.03.2023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74126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F2AFBDA-27A5-42E6-8197-8EB407CAE98E}" type="datetimeFigureOut">
              <a:rPr lang="tr-TR" smtClean="0"/>
              <a:t>9.03.2023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173351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FBDA-27A5-42E6-8197-8EB407CAE98E}" type="datetimeFigureOut">
              <a:rPr lang="tr-TR" smtClean="0"/>
              <a:t>9.03.2023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392829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254762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F2AFBDA-27A5-42E6-8197-8EB407CAE98E}" type="datetimeFigureOut">
              <a:rPr lang="tr-TR" smtClean="0"/>
              <a:t>9.03.2023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87C11-7DD3-4C83-9960-31ED8F95F6AA}" type="slidenum">
              <a:rPr lang="tr-TR" smtClean="0"/>
              <a:t>‹#›</a:t>
            </a:fld>
            <a:endParaRPr lang="tr-TR"/>
          </a:p>
        </p:txBody>
      </p:sp>
    </p:spTree>
    <p:extLst>
      <p:ext uri="{BB962C8B-B14F-4D97-AF65-F5344CB8AC3E}">
        <p14:creationId xmlns:p14="http://schemas.microsoft.com/office/powerpoint/2010/main" val="50387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F2AFBDA-27A5-42E6-8197-8EB407CAE98E}" type="datetimeFigureOut">
              <a:rPr lang="tr-TR" smtClean="0"/>
              <a:t>9.03.2023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A87C11-7DD3-4C83-9960-31ED8F95F6AA}" type="slidenum">
              <a:rPr lang="tr-TR" smtClean="0"/>
              <a:t>‹#›</a:t>
            </a:fld>
            <a:endParaRPr lang="tr-TR"/>
          </a:p>
        </p:txBody>
      </p:sp>
    </p:spTree>
    <p:extLst>
      <p:ext uri="{BB962C8B-B14F-4D97-AF65-F5344CB8AC3E}">
        <p14:creationId xmlns:p14="http://schemas.microsoft.com/office/powerpoint/2010/main" val="250058891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dirty="0" smtClean="0"/>
              <a:t/>
            </a:r>
            <a:br>
              <a:rPr lang="tr-TR" dirty="0" smtClean="0"/>
            </a:br>
            <a:r>
              <a:rPr lang="tr-TR" dirty="0" smtClean="0">
                <a:solidFill>
                  <a:srgbClr val="C00000"/>
                </a:solidFill>
                <a:latin typeface="Arial" panose="020B0604020202020204" pitchFamily="34" charset="0"/>
                <a:cs typeface="Arial" panose="020B0604020202020204" pitchFamily="34" charset="0"/>
              </a:rPr>
              <a:t>DEPO HASTALIKLARI</a:t>
            </a:r>
            <a:endParaRPr lang="tr-T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6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6212" y="1017493"/>
            <a:ext cx="9593824" cy="5235389"/>
          </a:xfrm>
        </p:spPr>
        <p:txBody>
          <a:bodyPr>
            <a:normAutofit/>
          </a:bodyPr>
          <a:lstStyle/>
          <a:p>
            <a:pPr lvl="0"/>
            <a:r>
              <a:rPr lang="tr-TR" sz="2400" dirty="0">
                <a:latin typeface="Arial" panose="020B0604020202020204" pitchFamily="34" charset="0"/>
                <a:cs typeface="Arial" panose="020B0604020202020204" pitchFamily="34" charset="0"/>
              </a:rPr>
              <a:t>Çürümenin nasıl engelleneceği veya geciktirileceğinin anlaşılması için bu etmenlerin </a:t>
            </a:r>
            <a:endParaRPr lang="tr-TR" sz="2400" dirty="0" smtClean="0">
              <a:latin typeface="Arial" panose="020B0604020202020204" pitchFamily="34" charset="0"/>
              <a:cs typeface="Arial" panose="020B0604020202020204" pitchFamily="34" charset="0"/>
            </a:endParaRPr>
          </a:p>
          <a:p>
            <a:pPr lvl="1"/>
            <a:r>
              <a:rPr lang="tr-TR" sz="2200" dirty="0" err="1" smtClean="0">
                <a:latin typeface="Arial" panose="020B0604020202020204" pitchFamily="34" charset="0"/>
                <a:cs typeface="Arial" panose="020B0604020202020204" pitchFamily="34" charset="0"/>
              </a:rPr>
              <a:t>biyolojsinin</a:t>
            </a:r>
            <a:r>
              <a:rPr lang="tr-TR" sz="2200" dirty="0">
                <a:latin typeface="Arial" panose="020B0604020202020204" pitchFamily="34" charset="0"/>
                <a:cs typeface="Arial" panose="020B0604020202020204" pitchFamily="34" charset="0"/>
              </a:rPr>
              <a:t>, </a:t>
            </a:r>
            <a:endParaRPr lang="tr-TR" sz="2200" dirty="0" smtClean="0">
              <a:latin typeface="Arial" panose="020B0604020202020204" pitchFamily="34" charset="0"/>
              <a:cs typeface="Arial" panose="020B0604020202020204" pitchFamily="34" charset="0"/>
            </a:endParaRPr>
          </a:p>
          <a:p>
            <a:pPr lvl="1"/>
            <a:r>
              <a:rPr lang="tr-TR" sz="2200" dirty="0" smtClean="0">
                <a:latin typeface="Arial" panose="020B0604020202020204" pitchFamily="34" charset="0"/>
                <a:cs typeface="Arial" panose="020B0604020202020204" pitchFamily="34" charset="0"/>
              </a:rPr>
              <a:t>konukçuya </a:t>
            </a:r>
            <a:r>
              <a:rPr lang="tr-TR" sz="2200" dirty="0">
                <a:latin typeface="Arial" panose="020B0604020202020204" pitchFamily="34" charset="0"/>
                <a:cs typeface="Arial" panose="020B0604020202020204" pitchFamily="34" charset="0"/>
              </a:rPr>
              <a:t>nasıl girdiği </a:t>
            </a:r>
            <a:endParaRPr lang="tr-TR" sz="2200" dirty="0" smtClean="0">
              <a:latin typeface="Arial" panose="020B0604020202020204" pitchFamily="34" charset="0"/>
              <a:cs typeface="Arial" panose="020B0604020202020204" pitchFamily="34" charset="0"/>
            </a:endParaRPr>
          </a:p>
          <a:p>
            <a:pPr lvl="1"/>
            <a:r>
              <a:rPr lang="tr-TR" sz="2200" dirty="0" smtClean="0">
                <a:latin typeface="Arial" panose="020B0604020202020204" pitchFamily="34" charset="0"/>
                <a:cs typeface="Arial" panose="020B0604020202020204" pitchFamily="34" charset="0"/>
              </a:rPr>
              <a:t>hasat </a:t>
            </a:r>
            <a:r>
              <a:rPr lang="tr-TR" sz="2200" dirty="0">
                <a:latin typeface="Arial" panose="020B0604020202020204" pitchFamily="34" charset="0"/>
                <a:cs typeface="Arial" panose="020B0604020202020204" pitchFamily="34" charset="0"/>
              </a:rPr>
              <a:t>sonrası gelişimlerinin nasıl olduğu </a:t>
            </a:r>
            <a:r>
              <a:rPr lang="tr-TR" sz="2200" dirty="0" smtClean="0">
                <a:latin typeface="Arial" panose="020B0604020202020204" pitchFamily="34" charset="0"/>
                <a:cs typeface="Arial" panose="020B0604020202020204" pitchFamily="34" charset="0"/>
              </a:rPr>
              <a:t>bilinmesi</a:t>
            </a:r>
          </a:p>
          <a:p>
            <a:pPr marL="0" lvl="0" indent="0">
              <a:buNone/>
            </a:pPr>
            <a:r>
              <a:rPr lang="tr-TR" sz="2400" dirty="0" smtClean="0">
                <a:latin typeface="Arial" panose="020B0604020202020204" pitchFamily="34" charset="0"/>
                <a:cs typeface="Arial" panose="020B0604020202020204" pitchFamily="34" charset="0"/>
              </a:rPr>
              <a:t>hasat </a:t>
            </a:r>
            <a:r>
              <a:rPr lang="tr-TR" sz="2400" dirty="0">
                <a:latin typeface="Arial" panose="020B0604020202020204" pitchFamily="34" charset="0"/>
                <a:cs typeface="Arial" panose="020B0604020202020204" pitchFamily="34" charset="0"/>
              </a:rPr>
              <a:t>edilen ürünün kalitesini koruyarak depolama ve raf ömrü süresince çürümeye neden olan etmenlerden korunmasına yardımcı olacaktır</a:t>
            </a:r>
          </a:p>
          <a:p>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Hastalık başlamasının ve gelişmesinin engellenmesi için </a:t>
            </a:r>
            <a:r>
              <a:rPr lang="tr-TR" sz="2400" dirty="0" smtClean="0">
                <a:latin typeface="Arial" panose="020B0604020202020204" pitchFamily="34" charset="0"/>
                <a:cs typeface="Arial" panose="020B0604020202020204" pitchFamily="34" charset="0"/>
              </a:rPr>
              <a:t>yani konukçu </a:t>
            </a:r>
            <a:r>
              <a:rPr lang="tr-TR" sz="2400" dirty="0">
                <a:latin typeface="Arial" panose="020B0604020202020204" pitchFamily="34" charset="0"/>
                <a:cs typeface="Arial" panose="020B0604020202020204" pitchFamily="34" charset="0"/>
              </a:rPr>
              <a:t>dayanıklılığın artırılması için gerekli metotların bilinmesi gereklidir.</a:t>
            </a:r>
          </a:p>
          <a:p>
            <a:endParaRPr lang="tr-TR" dirty="0"/>
          </a:p>
        </p:txBody>
      </p:sp>
    </p:spTree>
    <p:extLst>
      <p:ext uri="{BB962C8B-B14F-4D97-AF65-F5344CB8AC3E}">
        <p14:creationId xmlns:p14="http://schemas.microsoft.com/office/powerpoint/2010/main" val="146600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82389" y="645459"/>
            <a:ext cx="8915400" cy="5822575"/>
          </a:xfrm>
        </p:spPr>
        <p:txBody>
          <a:bodyPr>
            <a:normAutofit/>
          </a:bodyPr>
          <a:lstStyle/>
          <a:p>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Depolarda çürüklüğe neden olan </a:t>
            </a:r>
            <a:r>
              <a:rPr lang="tr-TR" altLang="tr-TR" sz="2400" dirty="0" err="1">
                <a:solidFill>
                  <a:schemeClr val="tx1"/>
                </a:solidFill>
                <a:latin typeface="Arial" panose="020B0604020202020204" pitchFamily="34" charset="0"/>
                <a:ea typeface="Calibri" panose="020F0502020204030204" pitchFamily="34" charset="0"/>
                <a:cs typeface="Arial" panose="020B0604020202020204" pitchFamily="34" charset="0"/>
              </a:rPr>
              <a:t>fungus</a:t>
            </a:r>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 ve bakteriler tarla ve meyve bahçeleri ile yakından ilişkilidir.</a:t>
            </a:r>
            <a:endParaRPr lang="tr-TR" altLang="tr-TR" sz="2400" dirty="0">
              <a:solidFill>
                <a:schemeClr val="tx1"/>
              </a:solidFill>
              <a:latin typeface="Arial" panose="020B0604020202020204" pitchFamily="34" charset="0"/>
              <a:cs typeface="Arial" panose="020B0604020202020204" pitchFamily="34" charset="0"/>
            </a:endParaRPr>
          </a:p>
          <a:p>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Özellikle </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Cladosporium</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Alternaria</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Stemphylium</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Penicillium</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Aspergillus</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Rhizopus</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Mucor</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Botrytis</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Fusarium</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gibi </a:t>
            </a:r>
            <a:r>
              <a:rPr lang="tr-TR" altLang="tr-TR" sz="220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funguslar</a:t>
            </a:r>
            <a:r>
              <a:rPr lang="tr-TR" altLang="tr-TR" sz="2200" dirty="0" smtClean="0">
                <a:solidFill>
                  <a:schemeClr val="tx1"/>
                </a:solidFill>
                <a:latin typeface="Arial" panose="020B0604020202020204" pitchFamily="34" charset="0"/>
                <a:ea typeface="Calibri" panose="020F0502020204030204" pitchFamily="34" charset="0"/>
                <a:cs typeface="Arial" panose="020B0604020202020204" pitchFamily="34" charset="0"/>
              </a:rPr>
              <a:t> hava hareketleri ile kolayca taşınabilmektedir</a:t>
            </a:r>
          </a:p>
          <a:p>
            <a:endParaRPr lang="tr-TR" altLang="tr-TR"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05071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5023" r="11059"/>
          <a:stretch/>
        </p:blipFill>
        <p:spPr>
          <a:xfrm>
            <a:off x="5040872" y="255127"/>
            <a:ext cx="3818965" cy="3063791"/>
          </a:xfrm>
          <a:prstGeom prst="rect">
            <a:avLst/>
          </a:prstGeom>
        </p:spPr>
      </p:pic>
      <p:pic>
        <p:nvPicPr>
          <p:cNvPr id="4" name="Resim 3"/>
          <p:cNvPicPr>
            <a:picLocks noChangeAspect="1"/>
          </p:cNvPicPr>
          <p:nvPr/>
        </p:nvPicPr>
        <p:blipFill>
          <a:blip r:embed="rId3"/>
          <a:stretch>
            <a:fillRect/>
          </a:stretch>
        </p:blipFill>
        <p:spPr>
          <a:xfrm>
            <a:off x="906422" y="3471271"/>
            <a:ext cx="4437294" cy="3256224"/>
          </a:xfrm>
          <a:prstGeom prst="rect">
            <a:avLst/>
          </a:prstGeom>
        </p:spPr>
      </p:pic>
      <p:pic>
        <p:nvPicPr>
          <p:cNvPr id="6" name="Resim 5"/>
          <p:cNvPicPr>
            <a:picLocks noChangeAspect="1"/>
          </p:cNvPicPr>
          <p:nvPr/>
        </p:nvPicPr>
        <p:blipFill>
          <a:blip r:embed="rId4"/>
          <a:stretch>
            <a:fillRect/>
          </a:stretch>
        </p:blipFill>
        <p:spPr>
          <a:xfrm>
            <a:off x="895231" y="255127"/>
            <a:ext cx="4241545" cy="3310032"/>
          </a:xfrm>
          <a:prstGeom prst="rect">
            <a:avLst/>
          </a:prstGeom>
        </p:spPr>
      </p:pic>
      <p:pic>
        <p:nvPicPr>
          <p:cNvPr id="7" name="Resim 6"/>
          <p:cNvPicPr>
            <a:picLocks noChangeAspect="1"/>
          </p:cNvPicPr>
          <p:nvPr/>
        </p:nvPicPr>
        <p:blipFill>
          <a:blip r:embed="rId5"/>
          <a:stretch>
            <a:fillRect/>
          </a:stretch>
        </p:blipFill>
        <p:spPr>
          <a:xfrm>
            <a:off x="5136776" y="3118738"/>
            <a:ext cx="3723061" cy="3608757"/>
          </a:xfrm>
          <a:prstGeom prst="rect">
            <a:avLst/>
          </a:prstGeom>
        </p:spPr>
      </p:pic>
    </p:spTree>
    <p:extLst>
      <p:ext uri="{BB962C8B-B14F-4D97-AF65-F5344CB8AC3E}">
        <p14:creationId xmlns:p14="http://schemas.microsoft.com/office/powerpoint/2010/main" val="15979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0342" y="1386048"/>
            <a:ext cx="8915400" cy="4167587"/>
          </a:xfrm>
        </p:spPr>
        <p:txBody>
          <a:bodyPr>
            <a:normAutofit/>
          </a:bodyPr>
          <a:lstStyle/>
          <a:p>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Havayla  </a:t>
            </a:r>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taşınan  </a:t>
            </a:r>
            <a:r>
              <a:rPr lang="tr-TR" altLang="tr-TR" sz="2400" dirty="0" err="1">
                <a:solidFill>
                  <a:schemeClr val="tx1"/>
                </a:solidFill>
                <a:latin typeface="Arial" panose="020B0604020202020204" pitchFamily="34" charset="0"/>
                <a:ea typeface="Calibri" panose="020F0502020204030204" pitchFamily="34" charset="0"/>
                <a:cs typeface="Arial" panose="020B0604020202020204" pitchFamily="34" charset="0"/>
              </a:rPr>
              <a:t>fungusların</a:t>
            </a:r>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çoğu,  </a:t>
            </a:r>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hasat  edilmiş  sebze  </a:t>
            </a:r>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ve</a:t>
            </a:r>
            <a:r>
              <a:rPr lang="tr-TR" altLang="tr-TR" sz="2400" dirty="0" smtClean="0">
                <a:solidFill>
                  <a:schemeClr val="tx1"/>
                </a:solidFill>
                <a:latin typeface="Arial" panose="020B0604020202020204" pitchFamily="34" charset="0"/>
                <a:cs typeface="Arial" panose="020B0604020202020204" pitchFamily="34" charset="0"/>
              </a:rPr>
              <a:t> </a:t>
            </a:r>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meyveler </a:t>
            </a:r>
            <a:r>
              <a:rPr lang="tr-TR" altLang="tr-TR" sz="2400" dirty="0">
                <a:solidFill>
                  <a:schemeClr val="tx1"/>
                </a:solidFill>
                <a:latin typeface="Arial" panose="020B0604020202020204" pitchFamily="34" charset="0"/>
                <a:ea typeface="Calibri" panose="020F0502020204030204" pitchFamily="34" charset="0"/>
                <a:cs typeface="Arial" panose="020B0604020202020204" pitchFamily="34" charset="0"/>
              </a:rPr>
              <a:t>doğru koşullarda depolanmadığında gelişerek çürüklüğe neden </a:t>
            </a:r>
            <a:r>
              <a:rPr lang="tr-TR" alt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olmaktadır.</a:t>
            </a:r>
          </a:p>
          <a:p>
            <a:r>
              <a:rPr 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Tarlada  konukçu  içerisine  giren patojenler herhangi bir çürüme ve belirti göstermeden konukçu dokusu içerisinde depolara taşınmaktadır.</a:t>
            </a:r>
          </a:p>
          <a:p>
            <a:r>
              <a:rPr lang="tr-TR" sz="2400" dirty="0" smtClean="0">
                <a:solidFill>
                  <a:schemeClr val="tx1"/>
                </a:solidFill>
                <a:latin typeface="Arial" panose="020B0604020202020204" pitchFamily="34" charset="0"/>
                <a:ea typeface="Calibri" panose="020F0502020204030204" pitchFamily="34" charset="0"/>
                <a:cs typeface="Arial" panose="020B0604020202020204" pitchFamily="34" charset="0"/>
              </a:rPr>
              <a:t>Ayrıca hasat öncesi enfeksiyonlar olmasa bile gelişme boyunca meyve ve sebzeler üzerinde bulunabilen ve havayla depolara taşınabilen mikroorganizmalarda bulunmaktadır.</a:t>
            </a:r>
          </a:p>
          <a:p>
            <a:endParaRPr lang="tr-TR" altLang="tr-TR"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tr-TR" altLang="tr-TR"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45726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a:srcRect l="8108" r="5378"/>
          <a:stretch/>
        </p:blipFill>
        <p:spPr>
          <a:xfrm>
            <a:off x="5387926" y="61853"/>
            <a:ext cx="5531085" cy="3671841"/>
          </a:xfrm>
          <a:prstGeom prst="rect">
            <a:avLst/>
          </a:prstGeom>
        </p:spPr>
      </p:pic>
      <p:pic>
        <p:nvPicPr>
          <p:cNvPr id="6" name="Resim 5"/>
          <p:cNvPicPr>
            <a:picLocks noChangeAspect="1"/>
          </p:cNvPicPr>
          <p:nvPr/>
        </p:nvPicPr>
        <p:blipFill rotWithShape="1">
          <a:blip r:embed="rId3"/>
          <a:srcRect b="7712"/>
          <a:stretch/>
        </p:blipFill>
        <p:spPr>
          <a:xfrm>
            <a:off x="442576" y="51938"/>
            <a:ext cx="4980904" cy="3077696"/>
          </a:xfrm>
          <a:prstGeom prst="rect">
            <a:avLst/>
          </a:prstGeom>
        </p:spPr>
      </p:pic>
      <p:pic>
        <p:nvPicPr>
          <p:cNvPr id="7" name="Resim 6"/>
          <p:cNvPicPr>
            <a:picLocks noChangeAspect="1"/>
          </p:cNvPicPr>
          <p:nvPr/>
        </p:nvPicPr>
        <p:blipFill>
          <a:blip r:embed="rId4"/>
          <a:stretch>
            <a:fillRect/>
          </a:stretch>
        </p:blipFill>
        <p:spPr>
          <a:xfrm>
            <a:off x="8937812" y="4182492"/>
            <a:ext cx="3003176" cy="2311037"/>
          </a:xfrm>
          <a:prstGeom prst="rect">
            <a:avLst/>
          </a:prstGeom>
        </p:spPr>
      </p:pic>
      <p:pic>
        <p:nvPicPr>
          <p:cNvPr id="8" name="Resim 7"/>
          <p:cNvPicPr>
            <a:picLocks noChangeAspect="1"/>
          </p:cNvPicPr>
          <p:nvPr/>
        </p:nvPicPr>
        <p:blipFill>
          <a:blip r:embed="rId5"/>
          <a:stretch>
            <a:fillRect/>
          </a:stretch>
        </p:blipFill>
        <p:spPr>
          <a:xfrm>
            <a:off x="6471901" y="4195483"/>
            <a:ext cx="2807465" cy="2298046"/>
          </a:xfrm>
          <a:prstGeom prst="rect">
            <a:avLst/>
          </a:prstGeom>
        </p:spPr>
      </p:pic>
      <p:pic>
        <p:nvPicPr>
          <p:cNvPr id="10" name="Resim 9"/>
          <p:cNvPicPr>
            <a:picLocks noChangeAspect="1"/>
          </p:cNvPicPr>
          <p:nvPr/>
        </p:nvPicPr>
        <p:blipFill>
          <a:blip r:embed="rId6"/>
          <a:stretch>
            <a:fillRect/>
          </a:stretch>
        </p:blipFill>
        <p:spPr>
          <a:xfrm>
            <a:off x="442576" y="3241022"/>
            <a:ext cx="6029325" cy="3371850"/>
          </a:xfrm>
          <a:prstGeom prst="rect">
            <a:avLst/>
          </a:prstGeom>
        </p:spPr>
      </p:pic>
    </p:spTree>
    <p:extLst>
      <p:ext uri="{BB962C8B-B14F-4D97-AF65-F5344CB8AC3E}">
        <p14:creationId xmlns:p14="http://schemas.microsoft.com/office/powerpoint/2010/main" val="283266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6859" y="2106706"/>
            <a:ext cx="8915400" cy="3777622"/>
          </a:xfrm>
        </p:spPr>
        <p:txBody>
          <a:bodyPr/>
          <a:lstStyle/>
          <a:p>
            <a:r>
              <a:rPr lang="tr-TR" sz="2400" dirty="0" smtClean="0">
                <a:latin typeface="Arial" panose="020B0604020202020204" pitchFamily="34" charset="0"/>
                <a:cs typeface="Arial" panose="020B0604020202020204" pitchFamily="34" charset="0"/>
              </a:rPr>
              <a:t>Pek çok </a:t>
            </a:r>
            <a:r>
              <a:rPr lang="tr-TR" sz="2400" dirty="0">
                <a:latin typeface="Arial" panose="020B0604020202020204" pitchFamily="34" charset="0"/>
                <a:cs typeface="Arial" panose="020B0604020202020204" pitchFamily="34" charset="0"/>
              </a:rPr>
              <a:t>depo hastalığı tarlada bitki artıklarında canlılıklarını koruyabilmekte ve </a:t>
            </a:r>
            <a:r>
              <a:rPr lang="tr-TR" sz="2400" dirty="0" smtClean="0">
                <a:latin typeface="Arial" panose="020B0604020202020204" pitchFamily="34" charset="0"/>
                <a:cs typeface="Arial" panose="020B0604020202020204" pitchFamily="34" charset="0"/>
              </a:rPr>
              <a:t>depoda uygun </a:t>
            </a:r>
            <a:r>
              <a:rPr lang="tr-TR" sz="2400" dirty="0">
                <a:latin typeface="Arial" panose="020B0604020202020204" pitchFamily="34" charset="0"/>
                <a:cs typeface="Arial" panose="020B0604020202020204" pitchFamily="34" charset="0"/>
              </a:rPr>
              <a:t>koşullarda gelişip çoğalabilmektedir</a:t>
            </a:r>
            <a:r>
              <a:rPr lang="tr-TR" sz="2400" dirty="0" smtClean="0">
                <a:latin typeface="Arial" panose="020B0604020202020204" pitchFamily="34" charset="0"/>
                <a:cs typeface="Arial" panose="020B0604020202020204" pitchFamily="34" charset="0"/>
              </a:rPr>
              <a:t>.</a:t>
            </a: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Bu </a:t>
            </a:r>
            <a:r>
              <a:rPr lang="tr-TR" sz="2400" dirty="0" err="1">
                <a:latin typeface="Arial" panose="020B0604020202020204" pitchFamily="34" charset="0"/>
                <a:cs typeface="Arial" panose="020B0604020202020204" pitchFamily="34" charset="0"/>
              </a:rPr>
              <a:t>fungus</a:t>
            </a:r>
            <a:r>
              <a:rPr lang="tr-TR" sz="2400" dirty="0">
                <a:latin typeface="Arial" panose="020B0604020202020204" pitchFamily="34" charset="0"/>
                <a:cs typeface="Arial" panose="020B0604020202020204" pitchFamily="34" charset="0"/>
              </a:rPr>
              <a:t> sporları hava hareketleri, yağmur ve böceklerle gelişmenin farklı safhalarında çiçek ve </a:t>
            </a:r>
            <a:r>
              <a:rPr lang="tr-TR" sz="2400" dirty="0" smtClean="0">
                <a:latin typeface="Arial" panose="020B0604020202020204" pitchFamily="34" charset="0"/>
                <a:cs typeface="Arial" panose="020B0604020202020204" pitchFamily="34" charset="0"/>
              </a:rPr>
              <a:t>meyvelere </a:t>
            </a:r>
            <a:r>
              <a:rPr lang="tr-TR" sz="2400" dirty="0">
                <a:latin typeface="Arial" panose="020B0604020202020204" pitchFamily="34" charset="0"/>
                <a:cs typeface="Arial" panose="020B0604020202020204" pitchFamily="34" charset="0"/>
              </a:rPr>
              <a:t>gelerek enfeksiyon yapabilmektedir.</a:t>
            </a:r>
          </a:p>
          <a:p>
            <a:endParaRPr lang="tr-TR" dirty="0"/>
          </a:p>
        </p:txBody>
      </p:sp>
    </p:spTree>
    <p:extLst>
      <p:ext uri="{BB962C8B-B14F-4D97-AF65-F5344CB8AC3E}">
        <p14:creationId xmlns:p14="http://schemas.microsoft.com/office/powerpoint/2010/main" val="95087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0200" y="1004046"/>
            <a:ext cx="9641541" cy="5477435"/>
          </a:xfrm>
        </p:spPr>
        <p:txBody>
          <a:bodyPr>
            <a:noAutofit/>
          </a:bodyPr>
          <a:lstStyle/>
          <a:p>
            <a:pPr marL="0" indent="0">
              <a:buNone/>
            </a:pPr>
            <a:endParaRPr lang="tr-TR" sz="1100" dirty="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Toprak patojenleri bulaşık </a:t>
            </a:r>
            <a:r>
              <a:rPr lang="tr-TR" sz="2400" dirty="0">
                <a:latin typeface="Arial" panose="020B0604020202020204" pitchFamily="34" charset="0"/>
                <a:cs typeface="Arial" panose="020B0604020202020204" pitchFamily="34" charset="0"/>
              </a:rPr>
              <a:t>toprak partiküllerinin hareketiyle depoya taşınarak yeni enfeksiyonlara neden olabilmektedir.</a:t>
            </a:r>
          </a:p>
          <a:p>
            <a:pPr marL="0" indent="0">
              <a:buNone/>
            </a:pPr>
            <a:endParaRPr lang="tr-TR" sz="1100" dirty="0">
              <a:latin typeface="Arial" panose="020B0604020202020204" pitchFamily="34" charset="0"/>
              <a:cs typeface="Arial" panose="020B0604020202020204" pitchFamily="34" charset="0"/>
            </a:endParaRPr>
          </a:p>
          <a:p>
            <a:pPr marL="0" indent="0">
              <a:buNone/>
            </a:pPr>
            <a:r>
              <a:rPr lang="tr-TR" sz="2400" dirty="0">
                <a:latin typeface="Arial" panose="020B0604020202020204" pitchFamily="34" charset="0"/>
                <a:cs typeface="Arial" panose="020B0604020202020204" pitchFamily="34" charset="0"/>
              </a:rPr>
              <a:t>Örneğin </a:t>
            </a:r>
            <a:endParaRPr lang="tr-TR" sz="2400" dirty="0" smtClean="0">
              <a:latin typeface="Arial" panose="020B0604020202020204" pitchFamily="34" charset="0"/>
              <a:cs typeface="Arial" panose="020B0604020202020204" pitchFamily="34" charset="0"/>
            </a:endParaRPr>
          </a:p>
          <a:p>
            <a:r>
              <a:rPr lang="tr-TR" sz="2400" dirty="0" err="1" smtClean="0">
                <a:latin typeface="Arial" panose="020B0604020202020204" pitchFamily="34" charset="0"/>
                <a:cs typeface="Arial" panose="020B0604020202020204" pitchFamily="34" charset="0"/>
              </a:rPr>
              <a:t>Botrytis</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r>
              <a:rPr lang="tr-TR" sz="2400" dirty="0" err="1" smtClean="0">
                <a:latin typeface="Arial" panose="020B0604020202020204" pitchFamily="34" charset="0"/>
                <a:cs typeface="Arial" panose="020B0604020202020204" pitchFamily="34" charset="0"/>
              </a:rPr>
              <a:t>Sclerotinia</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r>
              <a:rPr lang="tr-TR" sz="2400" dirty="0" err="1" smtClean="0">
                <a:latin typeface="Arial" panose="020B0604020202020204" pitchFamily="34" charset="0"/>
                <a:cs typeface="Arial" panose="020B0604020202020204" pitchFamily="34" charset="0"/>
              </a:rPr>
              <a:t>Fusarium</a:t>
            </a:r>
            <a:r>
              <a:rPr lang="tr-TR" sz="2400" dirty="0" smtClean="0">
                <a:latin typeface="Arial" panose="020B0604020202020204" pitchFamily="34" charset="0"/>
                <a:cs typeface="Arial" panose="020B0604020202020204" pitchFamily="34" charset="0"/>
              </a:rPr>
              <a:t> </a:t>
            </a:r>
          </a:p>
          <a:p>
            <a:r>
              <a:rPr lang="tr-TR" sz="2400" i="1" dirty="0" err="1" smtClean="0">
                <a:latin typeface="Arial" panose="020B0604020202020204" pitchFamily="34" charset="0"/>
                <a:cs typeface="Arial" panose="020B0604020202020204" pitchFamily="34" charset="0"/>
              </a:rPr>
              <a:t>Erwinia</a:t>
            </a:r>
            <a:r>
              <a:rPr lang="tr-TR" sz="2400" i="1" dirty="0" smtClean="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carotovora</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toprak patojenleri olup depolarda da çürümeye neden olabilmektedir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49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6859" y="1353671"/>
            <a:ext cx="8915400" cy="4549588"/>
          </a:xfrm>
        </p:spPr>
        <p:txBody>
          <a:bodyPr>
            <a:noAutofit/>
          </a:bodyPr>
          <a:lstStyle/>
          <a:p>
            <a:pPr lvl="0"/>
            <a:r>
              <a:rPr lang="tr-TR" sz="2400" dirty="0">
                <a:latin typeface="Arial" panose="020B0604020202020204" pitchFamily="34" charset="0"/>
                <a:cs typeface="Arial" panose="020B0604020202020204" pitchFamily="34" charset="0"/>
              </a:rPr>
              <a:t>Konukçu enfeksiyonları </a:t>
            </a:r>
            <a:endParaRPr lang="tr-TR" sz="2400" dirty="0" smtClean="0">
              <a:latin typeface="Arial" panose="020B0604020202020204" pitchFamily="34" charset="0"/>
              <a:cs typeface="Arial" panose="020B0604020202020204" pitchFamily="34" charset="0"/>
            </a:endParaRPr>
          </a:p>
          <a:p>
            <a:pPr lvl="1"/>
            <a:r>
              <a:rPr lang="tr-TR" sz="2400" dirty="0">
                <a:latin typeface="Arial" panose="020B0604020202020204" pitchFamily="34" charset="0"/>
                <a:cs typeface="Arial" panose="020B0604020202020204" pitchFamily="34" charset="0"/>
              </a:rPr>
              <a:t>H</a:t>
            </a:r>
            <a:r>
              <a:rPr lang="tr-TR" sz="2400" dirty="0" smtClean="0">
                <a:latin typeface="Arial" panose="020B0604020202020204" pitchFamily="34" charset="0"/>
                <a:cs typeface="Arial" panose="020B0604020202020204" pitchFamily="34" charset="0"/>
              </a:rPr>
              <a:t>asattan </a:t>
            </a:r>
            <a:r>
              <a:rPr lang="tr-TR" sz="2400" dirty="0">
                <a:latin typeface="Arial" panose="020B0604020202020204" pitchFamily="34" charset="0"/>
                <a:cs typeface="Arial" panose="020B0604020202020204" pitchFamily="34" charset="0"/>
              </a:rPr>
              <a:t>önce, </a:t>
            </a:r>
            <a:endParaRPr lang="tr-TR" sz="2400" dirty="0" smtClean="0">
              <a:latin typeface="Arial" panose="020B0604020202020204" pitchFamily="34" charset="0"/>
              <a:cs typeface="Arial" panose="020B0604020202020204" pitchFamily="34" charset="0"/>
            </a:endParaRPr>
          </a:p>
          <a:p>
            <a:pPr lvl="1"/>
            <a:r>
              <a:rPr lang="tr-TR" sz="2400" dirty="0">
                <a:latin typeface="Arial" panose="020B0604020202020204" pitchFamily="34" charset="0"/>
                <a:cs typeface="Arial" panose="020B0604020202020204" pitchFamily="34" charset="0"/>
              </a:rPr>
              <a:t>H</a:t>
            </a:r>
            <a:r>
              <a:rPr lang="tr-TR" sz="2400" dirty="0" smtClean="0">
                <a:latin typeface="Arial" panose="020B0604020202020204" pitchFamily="34" charset="0"/>
                <a:cs typeface="Arial" panose="020B0604020202020204" pitchFamily="34" charset="0"/>
              </a:rPr>
              <a:t>asat </a:t>
            </a:r>
            <a:r>
              <a:rPr lang="tr-TR" sz="2400" dirty="0">
                <a:latin typeface="Arial" panose="020B0604020202020204" pitchFamily="34" charset="0"/>
                <a:cs typeface="Arial" panose="020B0604020202020204" pitchFamily="34" charset="0"/>
              </a:rPr>
              <a:t>esnasında </a:t>
            </a:r>
          </a:p>
          <a:p>
            <a:pPr lvl="1"/>
            <a:r>
              <a:rPr lang="tr-TR" sz="2400" dirty="0" smtClean="0">
                <a:latin typeface="Arial" panose="020B0604020202020204" pitchFamily="34" charset="0"/>
                <a:cs typeface="Arial" panose="020B0604020202020204" pitchFamily="34" charset="0"/>
              </a:rPr>
              <a:t>Hasat sonrasında</a:t>
            </a:r>
            <a:r>
              <a:rPr lang="tr-TR" sz="2400" dirty="0">
                <a:latin typeface="Arial" panose="020B0604020202020204" pitchFamily="34" charset="0"/>
                <a:cs typeface="Arial" panose="020B0604020202020204" pitchFamily="34" charset="0"/>
              </a:rPr>
              <a:t> i</a:t>
            </a:r>
            <a:r>
              <a:rPr lang="tr-TR" sz="2400" dirty="0" smtClean="0">
                <a:latin typeface="Arial" panose="020B0604020202020204" pitchFamily="34" charset="0"/>
                <a:cs typeface="Arial" panose="020B0604020202020204" pitchFamily="34" charset="0"/>
              </a:rPr>
              <a:t>şleme </a:t>
            </a:r>
            <a:r>
              <a:rPr lang="tr-TR" sz="2400" dirty="0">
                <a:latin typeface="Arial" panose="020B0604020202020204" pitchFamily="34" charset="0"/>
                <a:cs typeface="Arial" panose="020B0604020202020204" pitchFamily="34" charset="0"/>
              </a:rPr>
              <a:t>aşamalarında oluşabilmektedir</a:t>
            </a:r>
            <a:r>
              <a:rPr lang="tr-TR" sz="2400" dirty="0" smtClean="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Hasat </a:t>
            </a:r>
            <a:r>
              <a:rPr lang="tr-TR" sz="2400" dirty="0" smtClean="0">
                <a:latin typeface="Arial" panose="020B0604020202020204" pitchFamily="34" charset="0"/>
                <a:cs typeface="Arial" panose="020B0604020202020204" pitchFamily="34" charset="0"/>
              </a:rPr>
              <a:t>aletlerinde, </a:t>
            </a:r>
            <a:r>
              <a:rPr lang="tr-TR" sz="2400" dirty="0">
                <a:latin typeface="Arial" panose="020B0604020202020204" pitchFamily="34" charset="0"/>
                <a:cs typeface="Arial" panose="020B0604020202020204" pitchFamily="34" charset="0"/>
              </a:rPr>
              <a:t>depolama </a:t>
            </a:r>
            <a:r>
              <a:rPr lang="tr-TR" sz="2400" dirty="0" smtClean="0">
                <a:latin typeface="Arial" panose="020B0604020202020204" pitchFamily="34" charset="0"/>
                <a:cs typeface="Arial" panose="020B0604020202020204" pitchFamily="34" charset="0"/>
              </a:rPr>
              <a:t>kutularında, </a:t>
            </a:r>
            <a:r>
              <a:rPr lang="tr-TR" sz="2400" dirty="0">
                <a:latin typeface="Arial" panose="020B0604020202020204" pitchFamily="34" charset="0"/>
                <a:cs typeface="Arial" panose="020B0604020202020204" pitchFamily="34" charset="0"/>
              </a:rPr>
              <a:t>paketleme </a:t>
            </a:r>
            <a:r>
              <a:rPr lang="tr-TR" sz="2400" dirty="0" smtClean="0">
                <a:latin typeface="Arial" panose="020B0604020202020204" pitchFamily="34" charset="0"/>
                <a:cs typeface="Arial" panose="020B0604020202020204" pitchFamily="34" charset="0"/>
              </a:rPr>
              <a:t>evlerinde, </a:t>
            </a:r>
            <a:r>
              <a:rPr lang="tr-TR" sz="2400" dirty="0">
                <a:latin typeface="Arial" panose="020B0604020202020204" pitchFamily="34" charset="0"/>
                <a:cs typeface="Arial" panose="020B0604020202020204" pitchFamily="34" charset="0"/>
              </a:rPr>
              <a:t>sıralama ve seçme </a:t>
            </a:r>
            <a:r>
              <a:rPr lang="tr-TR" sz="2400" dirty="0" smtClean="0">
                <a:latin typeface="Arial" panose="020B0604020202020204" pitchFamily="34" charset="0"/>
                <a:cs typeface="Arial" panose="020B0604020202020204" pitchFamily="34" charset="0"/>
              </a:rPr>
              <a:t>makinelerinde, </a:t>
            </a:r>
            <a:r>
              <a:rPr lang="tr-TR" sz="2400" dirty="0">
                <a:latin typeface="Arial" panose="020B0604020202020204" pitchFamily="34" charset="0"/>
                <a:cs typeface="Arial" panose="020B0604020202020204" pitchFamily="34" charset="0"/>
              </a:rPr>
              <a:t>depo atmosferlerinde </a:t>
            </a:r>
            <a:r>
              <a:rPr lang="tr-TR" sz="2400" dirty="0" smtClean="0">
                <a:latin typeface="Arial" panose="020B0604020202020204" pitchFamily="34" charset="0"/>
                <a:cs typeface="Arial" panose="020B0604020202020204" pitchFamily="34" charset="0"/>
              </a:rPr>
              <a:t>enfeksiyon </a:t>
            </a:r>
            <a:r>
              <a:rPr lang="tr-TR" sz="2400" dirty="0">
                <a:latin typeface="Arial" panose="020B0604020202020204" pitchFamily="34" charset="0"/>
                <a:cs typeface="Arial" panose="020B0604020202020204" pitchFamily="34" charset="0"/>
              </a:rPr>
              <a:t>için bol miktarda </a:t>
            </a:r>
            <a:r>
              <a:rPr lang="tr-TR" sz="2400" dirty="0" err="1">
                <a:latin typeface="Arial" panose="020B0604020202020204" pitchFamily="34" charset="0"/>
                <a:cs typeface="Arial" panose="020B0604020202020204" pitchFamily="34" charset="0"/>
              </a:rPr>
              <a:t>fungus</a:t>
            </a:r>
            <a:r>
              <a:rPr lang="tr-TR" sz="2400" dirty="0">
                <a:latin typeface="Arial" panose="020B0604020202020204" pitchFamily="34" charset="0"/>
                <a:cs typeface="Arial" panose="020B0604020202020204" pitchFamily="34" charset="0"/>
              </a:rPr>
              <a:t> sporu bulunmaktadır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82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6031498" y="406148"/>
            <a:ext cx="5613655" cy="3722097"/>
          </a:xfrm>
          <a:prstGeom prst="rect">
            <a:avLst/>
          </a:prstGeom>
        </p:spPr>
      </p:pic>
      <p:pic>
        <p:nvPicPr>
          <p:cNvPr id="4" name="Resim 3"/>
          <p:cNvPicPr>
            <a:picLocks noChangeAspect="1"/>
          </p:cNvPicPr>
          <p:nvPr/>
        </p:nvPicPr>
        <p:blipFill>
          <a:blip r:embed="rId3"/>
          <a:stretch>
            <a:fillRect/>
          </a:stretch>
        </p:blipFill>
        <p:spPr>
          <a:xfrm>
            <a:off x="832885" y="406147"/>
            <a:ext cx="4962797" cy="3722098"/>
          </a:xfrm>
          <a:prstGeom prst="rect">
            <a:avLst/>
          </a:prstGeom>
        </p:spPr>
      </p:pic>
      <p:pic>
        <p:nvPicPr>
          <p:cNvPr id="6" name="Resim 5"/>
          <p:cNvPicPr>
            <a:picLocks noChangeAspect="1"/>
          </p:cNvPicPr>
          <p:nvPr/>
        </p:nvPicPr>
        <p:blipFill>
          <a:blip r:embed="rId4"/>
          <a:stretch>
            <a:fillRect/>
          </a:stretch>
        </p:blipFill>
        <p:spPr>
          <a:xfrm>
            <a:off x="3305163" y="3891237"/>
            <a:ext cx="5452670" cy="2886081"/>
          </a:xfrm>
          <a:prstGeom prst="rect">
            <a:avLst/>
          </a:prstGeom>
        </p:spPr>
      </p:pic>
      <p:sp>
        <p:nvSpPr>
          <p:cNvPr id="7" name="Sağ Ok 6"/>
          <p:cNvSpPr/>
          <p:nvPr/>
        </p:nvSpPr>
        <p:spPr>
          <a:xfrm>
            <a:off x="5163671" y="2124635"/>
            <a:ext cx="1411941" cy="470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ol Yukarı Ok 7"/>
          <p:cNvSpPr/>
          <p:nvPr/>
        </p:nvSpPr>
        <p:spPr>
          <a:xfrm>
            <a:off x="8838325" y="3993776"/>
            <a:ext cx="1139393" cy="155985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2595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647" y="963706"/>
            <a:ext cx="9501000" cy="5235388"/>
          </a:xfrm>
        </p:spPr>
        <p:txBody>
          <a:bodyPr>
            <a:noAutofit/>
          </a:bodyPr>
          <a:lstStyle/>
          <a:p>
            <a:pPr lvl="0"/>
            <a:r>
              <a:rPr lang="tr-TR" sz="2400" dirty="0">
                <a:latin typeface="Arial" panose="020B0604020202020204" pitchFamily="34" charset="0"/>
                <a:cs typeface="Arial" panose="020B0604020202020204" pitchFamily="34" charset="0"/>
              </a:rPr>
              <a:t>Meyve ve sebzeler üzerinde çok farklı mikroorganizmalar depolara taşınabildiği halde bunlardan sadece birkaçı doğal olarak enfeksiyon yeteneğine sahiptir.</a:t>
            </a:r>
          </a:p>
          <a:p>
            <a:pPr marL="0" indent="0">
              <a:buNone/>
            </a:pPr>
            <a:endParaRPr lang="tr-TR" sz="10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Bitki yüzeyinde bol miktarda bulunmalarına rağmen birçoğu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yapamaz ve çürüklüğe neden olamaz.</a:t>
            </a:r>
          </a:p>
          <a:p>
            <a:pPr marL="0" indent="0">
              <a:buNone/>
            </a:pPr>
            <a:endParaRPr lang="tr-TR" sz="10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Depolama esnasında hastalıkların gelişimi konukçunun </a:t>
            </a:r>
            <a:r>
              <a:rPr lang="tr-TR" sz="2400" dirty="0" smtClean="0">
                <a:latin typeface="Arial" panose="020B0604020202020204" pitchFamily="34" charset="0"/>
                <a:cs typeface="Arial" panose="020B0604020202020204" pitchFamily="34" charset="0"/>
              </a:rPr>
              <a:t>yanı sıra </a:t>
            </a:r>
            <a:r>
              <a:rPr lang="tr-TR" sz="2400" dirty="0">
                <a:latin typeface="Arial" panose="020B0604020202020204" pitchFamily="34" charset="0"/>
                <a:cs typeface="Arial" panose="020B0604020202020204" pitchFamily="34" charset="0"/>
              </a:rPr>
              <a:t>uygun mikroorganizmanın bulunmasına bağlıdır.</a:t>
            </a:r>
          </a:p>
          <a:p>
            <a:pPr marL="0" indent="0">
              <a:buNone/>
            </a:pPr>
            <a:endParaRPr lang="tr-TR" sz="10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Ayrıca konukçu üzerinde etmenlerin çimlenmesi, </a:t>
            </a:r>
            <a:r>
              <a:rPr lang="tr-TR" sz="2400" dirty="0" err="1">
                <a:latin typeface="Arial" panose="020B0604020202020204" pitchFamily="34" charset="0"/>
                <a:cs typeface="Arial" panose="020B0604020202020204" pitchFamily="34" charset="0"/>
              </a:rPr>
              <a:t>penetre</a:t>
            </a:r>
            <a:r>
              <a:rPr lang="tr-TR" sz="2400" dirty="0">
                <a:latin typeface="Arial" panose="020B0604020202020204" pitchFamily="34" charset="0"/>
                <a:cs typeface="Arial" panose="020B0604020202020204" pitchFamily="34" charset="0"/>
              </a:rPr>
              <a:t> edebilmesi ve gelişebilmesi içinde uygun koşulların bulunması gerekmektedir</a:t>
            </a:r>
            <a:r>
              <a:rPr lang="tr-TR" sz="2400" dirty="0" smtClean="0">
                <a:latin typeface="Arial" panose="020B0604020202020204" pitchFamily="34" charset="0"/>
                <a:cs typeface="Arial" panose="020B0604020202020204" pitchFamily="34" charset="0"/>
              </a:rPr>
              <a:t>.</a:t>
            </a:r>
            <a:endParaRPr lang="tr-TR" sz="2400" dirty="0"/>
          </a:p>
        </p:txBody>
      </p:sp>
    </p:spTree>
    <p:extLst>
      <p:ext uri="{BB962C8B-B14F-4D97-AF65-F5344CB8AC3E}">
        <p14:creationId xmlns:p14="http://schemas.microsoft.com/office/powerpoint/2010/main" val="33285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2729" y="3279243"/>
            <a:ext cx="8911687" cy="902793"/>
          </a:xfrm>
        </p:spPr>
        <p:txBody>
          <a:bodyPr>
            <a:normAutofit/>
          </a:bodyPr>
          <a:lstStyle/>
          <a:p>
            <a:pPr algn="ctr"/>
            <a:r>
              <a:rPr lang="tr-TR" b="1" dirty="0">
                <a:solidFill>
                  <a:srgbClr val="C00000"/>
                </a:solidFill>
                <a:latin typeface="Arial" panose="020B0604020202020204" pitchFamily="34" charset="0"/>
                <a:cs typeface="Arial" panose="020B0604020202020204" pitchFamily="34" charset="0"/>
              </a:rPr>
              <a:t>DEPO HASTALIKLARININ </a:t>
            </a:r>
            <a:r>
              <a:rPr lang="tr-TR" b="1" dirty="0" smtClean="0">
                <a:solidFill>
                  <a:srgbClr val="C00000"/>
                </a:solidFill>
                <a:latin typeface="Arial" panose="020B0604020202020204" pitchFamily="34" charset="0"/>
                <a:cs typeface="Arial" panose="020B0604020202020204" pitchFamily="34" charset="0"/>
              </a:rPr>
              <a:t>OLUŞUMU</a:t>
            </a:r>
            <a:endParaRPr lang="tr-TR"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20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4667" y="2977346"/>
            <a:ext cx="6456945" cy="935748"/>
          </a:xfrm>
        </p:spPr>
        <p:txBody>
          <a:bodyPr/>
          <a:lstStyle/>
          <a:p>
            <a:pPr algn="ctr"/>
            <a:r>
              <a:rPr lang="tr-TR" b="1" dirty="0" smtClean="0">
                <a:solidFill>
                  <a:srgbClr val="C00000"/>
                </a:solidFill>
                <a:latin typeface="Arial" panose="020B0604020202020204" pitchFamily="34" charset="0"/>
                <a:cs typeface="Arial" panose="020B0604020202020204" pitchFamily="34" charset="0"/>
              </a:rPr>
              <a:t>Spor çimlenmesi</a:t>
            </a:r>
            <a:endParaRPr lang="tr-T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47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4117157" cy="720596"/>
          </a:xfrm>
        </p:spPr>
        <p:txBody>
          <a:bodyPr>
            <a:normAutofit/>
          </a:bodyPr>
          <a:lstStyle/>
          <a:p>
            <a:r>
              <a:rPr lang="tr-TR" sz="2800" b="1" dirty="0">
                <a:solidFill>
                  <a:srgbClr val="C00000"/>
                </a:solidFill>
                <a:latin typeface="Arial" panose="020B0604020202020204" pitchFamily="34" charset="0"/>
                <a:cs typeface="Arial" panose="020B0604020202020204" pitchFamily="34" charset="0"/>
              </a:rPr>
              <a:t>Spor çimlenmesi</a:t>
            </a:r>
            <a:endParaRPr lang="tr-TR" sz="2800" dirty="0"/>
          </a:p>
        </p:txBody>
      </p:sp>
      <p:sp>
        <p:nvSpPr>
          <p:cNvPr id="3" name="İçerik Yer Tutucusu 2"/>
          <p:cNvSpPr>
            <a:spLocks noGrp="1"/>
          </p:cNvSpPr>
          <p:nvPr>
            <p:ph idx="1"/>
          </p:nvPr>
        </p:nvSpPr>
        <p:spPr>
          <a:xfrm>
            <a:off x="1217611" y="1625601"/>
            <a:ext cx="10218033" cy="4707964"/>
          </a:xfrm>
        </p:spPr>
        <p:txBody>
          <a:bodyPr>
            <a:normAutofit/>
          </a:bodyPr>
          <a:lstStyle/>
          <a:p>
            <a:r>
              <a:rPr lang="tr-TR" sz="2400" dirty="0" smtClean="0">
                <a:latin typeface="Arial" panose="020B0604020202020204" pitchFamily="34" charset="0"/>
                <a:cs typeface="Arial" panose="020B0604020202020204" pitchFamily="34" charset="0"/>
              </a:rPr>
              <a:t>Patojenin konukçu </a:t>
            </a:r>
            <a:r>
              <a:rPr lang="tr-TR" sz="2400" dirty="0" smtClean="0">
                <a:latin typeface="Arial" panose="020B0604020202020204" pitchFamily="34" charset="0"/>
                <a:cs typeface="Arial" panose="020B0604020202020204" pitchFamily="34" charset="0"/>
              </a:rPr>
              <a:t>içine </a:t>
            </a:r>
            <a:r>
              <a:rPr lang="tr-TR" sz="2400" dirty="0" err="1" smtClean="0">
                <a:latin typeface="Arial" panose="020B0604020202020204" pitchFamily="34" charset="0"/>
                <a:cs typeface="Arial" panose="020B0604020202020204" pitchFamily="34" charset="0"/>
              </a:rPr>
              <a:t>penetrasyonu</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için ilk </a:t>
            </a:r>
            <a:r>
              <a:rPr lang="tr-TR" sz="2400" dirty="0" smtClean="0">
                <a:latin typeface="Arial" panose="020B0604020202020204" pitchFamily="34" charset="0"/>
                <a:cs typeface="Arial" panose="020B0604020202020204" pitchFamily="34" charset="0"/>
              </a:rPr>
              <a:t>koşul spor çimlenmesidir.</a:t>
            </a:r>
            <a:endParaRPr lang="tr-TR" sz="2400" dirty="0">
              <a:latin typeface="Arial" panose="020B0604020202020204" pitchFamily="34" charset="0"/>
              <a:cs typeface="Arial" panose="020B0604020202020204" pitchFamily="34" charset="0"/>
            </a:endParaRPr>
          </a:p>
          <a:p>
            <a:pPr marL="0" indent="0">
              <a:buNone/>
            </a:pPr>
            <a:endParaRPr lang="tr-TR" sz="2400" dirty="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Spor çimlenmesini etkileyen faktörler</a:t>
            </a:r>
          </a:p>
          <a:p>
            <a:pPr lvl="1"/>
            <a:r>
              <a:rPr lang="tr-TR" sz="2400" dirty="0" smtClean="0">
                <a:latin typeface="Arial" panose="020B0604020202020204" pitchFamily="34" charset="0"/>
                <a:cs typeface="Arial" panose="020B0604020202020204" pitchFamily="34" charset="0"/>
              </a:rPr>
              <a:t>Ortam </a:t>
            </a:r>
            <a:r>
              <a:rPr lang="tr-TR" sz="2400" dirty="0">
                <a:latin typeface="Arial" panose="020B0604020202020204" pitchFamily="34" charset="0"/>
                <a:cs typeface="Arial" panose="020B0604020202020204" pitchFamily="34" charset="0"/>
              </a:rPr>
              <a:t>sıcaklığı</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1"/>
            <a:r>
              <a:rPr lang="tr-TR" sz="2400" dirty="0">
                <a:latin typeface="Arial" panose="020B0604020202020204" pitchFamily="34" charset="0"/>
                <a:cs typeface="Arial" panose="020B0604020202020204" pitchFamily="34" charset="0"/>
              </a:rPr>
              <a:t>su</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1"/>
            <a:r>
              <a:rPr lang="tr-TR" sz="2400" dirty="0">
                <a:latin typeface="Arial" panose="020B0604020202020204" pitchFamily="34" charset="0"/>
                <a:cs typeface="Arial" panose="020B0604020202020204" pitchFamily="34" charset="0"/>
              </a:rPr>
              <a:t>nem</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1"/>
            <a:r>
              <a:rPr lang="tr-TR" sz="2400" dirty="0">
                <a:latin typeface="Arial" panose="020B0604020202020204" pitchFamily="34" charset="0"/>
                <a:cs typeface="Arial" panose="020B0604020202020204" pitchFamily="34" charset="0"/>
              </a:rPr>
              <a:t>besin maddesi </a:t>
            </a:r>
          </a:p>
          <a:p>
            <a:pPr lvl="1"/>
            <a:r>
              <a:rPr lang="tr-TR" sz="2400" dirty="0">
                <a:latin typeface="Arial" panose="020B0604020202020204" pitchFamily="34" charset="0"/>
                <a:cs typeface="Arial" panose="020B0604020202020204" pitchFamily="34" charset="0"/>
              </a:rPr>
              <a:t>atmosferik gazlar (CO2 ve O2</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21991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b="7451"/>
          <a:stretch/>
        </p:blipFill>
        <p:spPr>
          <a:xfrm>
            <a:off x="1560335" y="268940"/>
            <a:ext cx="7665864" cy="6347012"/>
          </a:xfrm>
          <a:prstGeom prst="rect">
            <a:avLst/>
          </a:prstGeom>
        </p:spPr>
      </p:pic>
    </p:spTree>
    <p:extLst>
      <p:ext uri="{BB962C8B-B14F-4D97-AF65-F5344CB8AC3E}">
        <p14:creationId xmlns:p14="http://schemas.microsoft.com/office/powerpoint/2010/main" val="34609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258" y="1734671"/>
            <a:ext cx="9850624" cy="2998694"/>
          </a:xfrm>
        </p:spPr>
        <p:txBody>
          <a:bodyPr>
            <a:normAutofit/>
          </a:bodyPr>
          <a:lstStyle/>
          <a:p>
            <a:pPr marL="0" lvl="0" indent="0">
              <a:buNone/>
            </a:pPr>
            <a:r>
              <a:rPr lang="tr-TR" sz="2400" dirty="0" smtClean="0">
                <a:solidFill>
                  <a:srgbClr val="0070C0"/>
                </a:solidFill>
                <a:latin typeface="Arial" panose="020B0604020202020204" pitchFamily="34" charset="0"/>
                <a:cs typeface="Arial" panose="020B0604020202020204" pitchFamily="34" charset="0"/>
              </a:rPr>
              <a:t>Ortam sıcaklığı:</a:t>
            </a:r>
          </a:p>
          <a:p>
            <a:pPr lvl="0"/>
            <a:r>
              <a:rPr lang="tr-TR" sz="2400" dirty="0" smtClean="0">
                <a:latin typeface="Arial" panose="020B0604020202020204" pitchFamily="34" charset="0"/>
                <a:cs typeface="Arial" panose="020B0604020202020204" pitchFamily="34" charset="0"/>
              </a:rPr>
              <a:t>Depolarda </a:t>
            </a:r>
            <a:r>
              <a:rPr lang="tr-TR" sz="2400" dirty="0">
                <a:latin typeface="Arial" panose="020B0604020202020204" pitchFamily="34" charset="0"/>
                <a:cs typeface="Arial" panose="020B0604020202020204" pitchFamily="34" charset="0"/>
              </a:rPr>
              <a:t>çürüklüğe neden olan </a:t>
            </a:r>
            <a:r>
              <a:rPr lang="tr-TR" sz="2400" dirty="0" err="1">
                <a:latin typeface="Arial" panose="020B0604020202020204" pitchFamily="34" charset="0"/>
                <a:cs typeface="Arial" panose="020B0604020202020204" pitchFamily="34" charset="0"/>
              </a:rPr>
              <a:t>fungusların</a:t>
            </a:r>
            <a:r>
              <a:rPr lang="tr-TR" sz="2400" dirty="0">
                <a:latin typeface="Arial" panose="020B0604020202020204" pitchFamily="34" charset="0"/>
                <a:cs typeface="Arial" panose="020B0604020202020204" pitchFamily="34" charset="0"/>
              </a:rPr>
              <a:t> çoğu </a:t>
            </a:r>
            <a:r>
              <a:rPr lang="tr-TR" sz="2400" dirty="0" err="1">
                <a:latin typeface="Arial" panose="020B0604020202020204" pitchFamily="34" charset="0"/>
                <a:cs typeface="Arial" panose="020B0604020202020204" pitchFamily="34" charset="0"/>
              </a:rPr>
              <a:t>mezofilik</a:t>
            </a:r>
            <a:r>
              <a:rPr lang="tr-TR" sz="2400" dirty="0">
                <a:latin typeface="Arial" panose="020B0604020202020204" pitchFamily="34" charset="0"/>
                <a:cs typeface="Arial" panose="020B0604020202020204" pitchFamily="34" charset="0"/>
              </a:rPr>
              <a:t> orta derecede sıcaklığı tercih etmektedir.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Genelde </a:t>
            </a:r>
            <a:r>
              <a:rPr lang="tr-TR" sz="2400" dirty="0">
                <a:latin typeface="Arial" panose="020B0604020202020204" pitchFamily="34" charset="0"/>
                <a:cs typeface="Arial" panose="020B0604020202020204" pitchFamily="34" charset="0"/>
              </a:rPr>
              <a:t>optimum gelişme sıcaklığı 20-25 °C </a:t>
            </a:r>
            <a:r>
              <a:rPr lang="tr-TR" sz="2400" dirty="0" err="1">
                <a:latin typeface="Arial" panose="020B0604020202020204" pitchFamily="34" charset="0"/>
                <a:cs typeface="Arial" panose="020B0604020202020204" pitchFamily="34" charset="0"/>
              </a:rPr>
              <a:t>dir</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Sıcaklık </a:t>
            </a:r>
            <a:r>
              <a:rPr lang="tr-TR" sz="2400" dirty="0">
                <a:latin typeface="Arial" panose="020B0604020202020204" pitchFamily="34" charset="0"/>
                <a:cs typeface="Arial" panose="020B0604020202020204" pitchFamily="34" charset="0"/>
              </a:rPr>
              <a:t>optimumdan uzaklaştıkça spor çimlenmesi ve çim tüpünün uzaması azalmaktadır.</a:t>
            </a: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dirty="0"/>
          </a:p>
        </p:txBody>
      </p:sp>
      <p:sp>
        <p:nvSpPr>
          <p:cNvPr id="4" name="Unvan 1"/>
          <p:cNvSpPr>
            <a:spLocks noGrp="1"/>
          </p:cNvSpPr>
          <p:nvPr>
            <p:ph type="title"/>
          </p:nvPr>
        </p:nvSpPr>
        <p:spPr>
          <a:xfrm>
            <a:off x="2592925" y="624110"/>
            <a:ext cx="4117157" cy="720596"/>
          </a:xfrm>
        </p:spPr>
        <p:txBody>
          <a:bodyPr>
            <a:normAutofit/>
          </a:bodyPr>
          <a:lstStyle/>
          <a:p>
            <a:r>
              <a:rPr lang="tr-TR" sz="2800" b="1" dirty="0">
                <a:solidFill>
                  <a:srgbClr val="C00000"/>
                </a:solidFill>
                <a:latin typeface="Arial" panose="020B0604020202020204" pitchFamily="34" charset="0"/>
                <a:cs typeface="Arial" panose="020B0604020202020204" pitchFamily="34" charset="0"/>
              </a:rPr>
              <a:t>Spor çimlenmesi</a:t>
            </a:r>
            <a:endParaRPr lang="tr-TR" sz="2800" dirty="0"/>
          </a:p>
        </p:txBody>
      </p:sp>
    </p:spTree>
    <p:extLst>
      <p:ext uri="{BB962C8B-B14F-4D97-AF65-F5344CB8AC3E}">
        <p14:creationId xmlns:p14="http://schemas.microsoft.com/office/powerpoint/2010/main" val="174503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4023" y="1909482"/>
            <a:ext cx="9850624" cy="3186953"/>
          </a:xfrm>
        </p:spPr>
        <p:txBody>
          <a:bodyPr>
            <a:normAutofit/>
          </a:bodyPr>
          <a:lstStyle/>
          <a:p>
            <a:pPr marL="0" lvl="0" indent="0">
              <a:buNone/>
            </a:pPr>
            <a:r>
              <a:rPr lang="tr-TR" sz="2400" dirty="0" smtClean="0">
                <a:solidFill>
                  <a:srgbClr val="0070C0"/>
                </a:solidFill>
                <a:latin typeface="Arial" panose="020B0604020202020204" pitchFamily="34" charset="0"/>
                <a:cs typeface="Arial" panose="020B0604020202020204" pitchFamily="34" charset="0"/>
              </a:rPr>
              <a:t>Su</a:t>
            </a:r>
            <a:r>
              <a:rPr lang="tr-TR" sz="2400" dirty="0">
                <a:solidFill>
                  <a:srgbClr val="0070C0"/>
                </a:solidFill>
                <a:latin typeface="Arial" panose="020B0604020202020204" pitchFamily="34" charset="0"/>
                <a:cs typeface="Arial" panose="020B0604020202020204" pitchFamily="34" charset="0"/>
              </a:rPr>
              <a:t>: </a:t>
            </a:r>
            <a:endParaRPr lang="tr-TR" sz="2400" dirty="0" smtClean="0">
              <a:solidFill>
                <a:srgbClr val="0070C0"/>
              </a:solidFill>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Spor </a:t>
            </a:r>
            <a:r>
              <a:rPr lang="tr-TR" sz="2400" dirty="0">
                <a:latin typeface="Arial" panose="020B0604020202020204" pitchFamily="34" charset="0"/>
                <a:cs typeface="Arial" panose="020B0604020202020204" pitchFamily="34" charset="0"/>
              </a:rPr>
              <a:t>çimlenmesi için mutlaka gerekli olup nispeten yüksek nispi neme ihtiyaç duymaktadır.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Depo </a:t>
            </a:r>
            <a:r>
              <a:rPr lang="tr-TR" sz="2400" dirty="0">
                <a:latin typeface="Arial" panose="020B0604020202020204" pitchFamily="34" charset="0"/>
                <a:cs typeface="Arial" panose="020B0604020202020204" pitchFamily="34" charset="0"/>
              </a:rPr>
              <a:t>patojenlerinin çoğunun sporu konukçu yüzeyinden veya yaralardan sızan düşük miktarlardaki besin maddesi içeriğinde saf suda bile </a:t>
            </a:r>
            <a:r>
              <a:rPr lang="tr-TR" sz="2400" dirty="0" smtClean="0">
                <a:latin typeface="Arial" panose="020B0604020202020204" pitchFamily="34" charset="0"/>
                <a:cs typeface="Arial" panose="020B0604020202020204" pitchFamily="34" charset="0"/>
              </a:rPr>
              <a:t>çimlenebilmektedir</a:t>
            </a:r>
            <a:r>
              <a:rPr lang="tr-TR" sz="2400" dirty="0">
                <a:latin typeface="Arial" panose="020B0604020202020204" pitchFamily="34" charset="0"/>
                <a:cs typeface="Arial" panose="020B0604020202020204" pitchFamily="34" charset="0"/>
              </a:rPr>
              <a:t>.</a:t>
            </a:r>
          </a:p>
        </p:txBody>
      </p:sp>
      <p:sp>
        <p:nvSpPr>
          <p:cNvPr id="4" name="Unvan 1"/>
          <p:cNvSpPr>
            <a:spLocks noGrp="1"/>
          </p:cNvSpPr>
          <p:nvPr>
            <p:ph type="title"/>
          </p:nvPr>
        </p:nvSpPr>
        <p:spPr>
          <a:xfrm>
            <a:off x="2592925" y="624110"/>
            <a:ext cx="4117157" cy="720596"/>
          </a:xfrm>
        </p:spPr>
        <p:txBody>
          <a:bodyPr>
            <a:normAutofit/>
          </a:bodyPr>
          <a:lstStyle/>
          <a:p>
            <a:r>
              <a:rPr lang="tr-TR" sz="2800" b="1" dirty="0">
                <a:solidFill>
                  <a:srgbClr val="C00000"/>
                </a:solidFill>
                <a:latin typeface="Arial" panose="020B0604020202020204" pitchFamily="34" charset="0"/>
                <a:cs typeface="Arial" panose="020B0604020202020204" pitchFamily="34" charset="0"/>
              </a:rPr>
              <a:t>Spor çimlenmesi</a:t>
            </a:r>
            <a:endParaRPr lang="tr-TR" sz="2800" dirty="0"/>
          </a:p>
        </p:txBody>
      </p:sp>
    </p:spTree>
    <p:extLst>
      <p:ext uri="{BB962C8B-B14F-4D97-AF65-F5344CB8AC3E}">
        <p14:creationId xmlns:p14="http://schemas.microsoft.com/office/powerpoint/2010/main" val="121992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1849" y="1905000"/>
            <a:ext cx="9771496" cy="3777622"/>
          </a:xfrm>
        </p:spPr>
        <p:txBody>
          <a:bodyPr>
            <a:normAutofit/>
          </a:bodyPr>
          <a:lstStyle/>
          <a:p>
            <a:pPr marL="0" indent="0" algn="just">
              <a:buNone/>
            </a:pPr>
            <a:r>
              <a:rPr lang="tr-TR" sz="2400" dirty="0">
                <a:solidFill>
                  <a:srgbClr val="0070C0"/>
                </a:solidFill>
                <a:latin typeface="Arial" panose="020B0604020202020204" pitchFamily="34" charset="0"/>
                <a:cs typeface="Arial" panose="020B0604020202020204" pitchFamily="34" charset="0"/>
              </a:rPr>
              <a:t>Besin maddesi</a:t>
            </a:r>
            <a:r>
              <a:rPr lang="tr-TR" sz="2400" dirty="0" smtClean="0">
                <a:solidFill>
                  <a:srgbClr val="0070C0"/>
                </a:solidFill>
                <a:latin typeface="Arial" panose="020B0604020202020204" pitchFamily="34" charset="0"/>
                <a:cs typeface="Arial" panose="020B0604020202020204" pitchFamily="34" charset="0"/>
              </a:rPr>
              <a:t>:</a:t>
            </a:r>
          </a:p>
          <a:p>
            <a:pPr algn="just"/>
            <a:r>
              <a:rPr lang="tr-TR" sz="2400" dirty="0" smtClean="0">
                <a:solidFill>
                  <a:srgbClr val="0070C0"/>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Bazı </a:t>
            </a:r>
            <a:r>
              <a:rPr lang="tr-TR" sz="2400" dirty="0" err="1">
                <a:latin typeface="Arial" panose="020B0604020202020204" pitchFamily="34" charset="0"/>
                <a:cs typeface="Arial" panose="020B0604020202020204" pitchFamily="34" charset="0"/>
              </a:rPr>
              <a:t>funguslar</a:t>
            </a:r>
            <a:r>
              <a:rPr lang="tr-TR" sz="2400" dirty="0">
                <a:latin typeface="Arial" panose="020B0604020202020204" pitchFamily="34" charset="0"/>
                <a:cs typeface="Arial" panose="020B0604020202020204" pitchFamily="34" charset="0"/>
              </a:rPr>
              <a:t> saf suda sınırlı bir çimlenme gösterdiği halde besin maddesi ilavesiyle spor çimlenmesi hızlanmaktadır. </a:t>
            </a:r>
            <a:endParaRPr lang="tr-TR" sz="2400" dirty="0" smtClean="0">
              <a:latin typeface="Arial" panose="020B0604020202020204" pitchFamily="34" charset="0"/>
              <a:cs typeface="Arial" panose="020B0604020202020204" pitchFamily="34" charset="0"/>
            </a:endParaRPr>
          </a:p>
          <a:p>
            <a:pPr algn="just"/>
            <a:r>
              <a:rPr lang="tr-TR" sz="2400" dirty="0" smtClean="0">
                <a:latin typeface="Arial" panose="020B0604020202020204" pitchFamily="34" charset="0"/>
                <a:cs typeface="Arial" panose="020B0604020202020204" pitchFamily="34" charset="0"/>
              </a:rPr>
              <a:t>Örneğin </a:t>
            </a:r>
            <a:r>
              <a:rPr lang="tr-TR" sz="2400" i="1" dirty="0" err="1" smtClean="0">
                <a:latin typeface="Arial" panose="020B0604020202020204" pitchFamily="34" charset="0"/>
                <a:cs typeface="Arial" panose="020B0604020202020204" pitchFamily="34" charset="0"/>
              </a:rPr>
              <a:t>Penicillium</a:t>
            </a:r>
            <a:r>
              <a:rPr lang="tr-TR" sz="2400" i="1" dirty="0" smtClean="0">
                <a:latin typeface="Arial" panose="020B0604020202020204" pitchFamily="34" charset="0"/>
                <a:cs typeface="Arial" panose="020B0604020202020204" pitchFamily="34" charset="0"/>
              </a:rPr>
              <a:t> </a:t>
            </a:r>
            <a:r>
              <a:rPr lang="tr-TR" sz="2400" i="1" dirty="0" err="1" smtClean="0">
                <a:latin typeface="Arial" panose="020B0604020202020204" pitchFamily="34" charset="0"/>
                <a:cs typeface="Arial" panose="020B0604020202020204" pitchFamily="34" charset="0"/>
              </a:rPr>
              <a:t>digitatum</a:t>
            </a:r>
            <a:r>
              <a:rPr lang="tr-TR" sz="2400" i="1"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saf suda sınırlı bir çimlenme </a:t>
            </a:r>
            <a:r>
              <a:rPr lang="tr-TR" sz="2400" dirty="0" smtClean="0">
                <a:latin typeface="Arial" panose="020B0604020202020204" pitchFamily="34" charset="0"/>
                <a:cs typeface="Arial" panose="020B0604020202020204" pitchFamily="34" charset="0"/>
              </a:rPr>
              <a:t>gösterir. Ortam içerisine bir miktar meyve suyu ilave edildiğinde gelişme hızlanır.</a:t>
            </a:r>
          </a:p>
          <a:p>
            <a:pPr algn="just"/>
            <a:r>
              <a:rPr lang="tr-TR" sz="2400" dirty="0" smtClean="0">
                <a:latin typeface="Arial" panose="020B0604020202020204" pitchFamily="34" charset="0"/>
                <a:cs typeface="Arial" panose="020B0604020202020204" pitchFamily="34" charset="0"/>
              </a:rPr>
              <a:t>Özellikle </a:t>
            </a:r>
            <a:r>
              <a:rPr lang="tr-TR" sz="2400" dirty="0">
                <a:latin typeface="Arial" panose="020B0604020202020204" pitchFamily="34" charset="0"/>
                <a:cs typeface="Arial" panose="020B0604020202020204" pitchFamily="34" charset="0"/>
              </a:rPr>
              <a:t>şeker kaynakları (</a:t>
            </a:r>
            <a:r>
              <a:rPr lang="tr-TR" sz="2400" dirty="0" err="1">
                <a:latin typeface="Arial" panose="020B0604020202020204" pitchFamily="34" charset="0"/>
                <a:cs typeface="Arial" panose="020B0604020202020204" pitchFamily="34" charset="0"/>
              </a:rPr>
              <a:t>glukoz</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sukroz</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fruktoz</a:t>
            </a:r>
            <a:r>
              <a:rPr lang="tr-TR" sz="2400" dirty="0">
                <a:latin typeface="Arial" panose="020B0604020202020204" pitchFamily="34" charset="0"/>
                <a:cs typeface="Arial" panose="020B0604020202020204" pitchFamily="34" charset="0"/>
              </a:rPr>
              <a:t>) spor çimlenmesini en iyi teşvik eden besin </a:t>
            </a:r>
            <a:r>
              <a:rPr lang="tr-TR" sz="2400" dirty="0" smtClean="0">
                <a:latin typeface="Arial" panose="020B0604020202020204" pitchFamily="34" charset="0"/>
                <a:cs typeface="Arial" panose="020B0604020202020204" pitchFamily="34" charset="0"/>
              </a:rPr>
              <a:t>maddeleridir.</a:t>
            </a:r>
          </a:p>
        </p:txBody>
      </p:sp>
      <p:sp>
        <p:nvSpPr>
          <p:cNvPr id="4" name="Unvan 1"/>
          <p:cNvSpPr>
            <a:spLocks noGrp="1"/>
          </p:cNvSpPr>
          <p:nvPr>
            <p:ph type="title"/>
          </p:nvPr>
        </p:nvSpPr>
        <p:spPr>
          <a:xfrm>
            <a:off x="2592925" y="624110"/>
            <a:ext cx="4117157" cy="720596"/>
          </a:xfrm>
        </p:spPr>
        <p:txBody>
          <a:bodyPr>
            <a:normAutofit/>
          </a:bodyPr>
          <a:lstStyle/>
          <a:p>
            <a:r>
              <a:rPr lang="tr-TR" sz="2800" b="1" dirty="0">
                <a:solidFill>
                  <a:srgbClr val="C00000"/>
                </a:solidFill>
                <a:latin typeface="Arial" panose="020B0604020202020204" pitchFamily="34" charset="0"/>
                <a:cs typeface="Arial" panose="020B0604020202020204" pitchFamily="34" charset="0"/>
              </a:rPr>
              <a:t>Spor çimlenmesi</a:t>
            </a:r>
            <a:endParaRPr lang="tr-TR" sz="2800" dirty="0"/>
          </a:p>
        </p:txBody>
      </p:sp>
    </p:spTree>
    <p:extLst>
      <p:ext uri="{BB962C8B-B14F-4D97-AF65-F5344CB8AC3E}">
        <p14:creationId xmlns:p14="http://schemas.microsoft.com/office/powerpoint/2010/main" val="276401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692" y="2341445"/>
            <a:ext cx="5197097" cy="1824985"/>
          </a:xfrm>
        </p:spPr>
        <p:txBody>
          <a:bodyPr>
            <a:normAutofit/>
          </a:bodyPr>
          <a:lstStyle/>
          <a:p>
            <a:pPr algn="just"/>
            <a:r>
              <a:rPr lang="tr-TR" sz="2400" dirty="0" smtClean="0">
                <a:latin typeface="Arial" panose="020B0604020202020204" pitchFamily="34" charset="0"/>
                <a:cs typeface="Arial" panose="020B0604020202020204" pitchFamily="34" charset="0"/>
              </a:rPr>
              <a:t>%1’lik su </a:t>
            </a:r>
            <a:r>
              <a:rPr lang="tr-TR" sz="2400" dirty="0" err="1" smtClean="0">
                <a:latin typeface="Arial" panose="020B0604020202020204" pitchFamily="34" charset="0"/>
                <a:cs typeface="Arial" panose="020B0604020202020204" pitchFamily="34" charset="0"/>
              </a:rPr>
              <a:t>agar</a:t>
            </a:r>
            <a:r>
              <a:rPr lang="tr-TR" sz="2400" dirty="0" smtClean="0">
                <a:latin typeface="Arial" panose="020B0604020202020204" pitchFamily="34" charset="0"/>
                <a:cs typeface="Arial" panose="020B0604020202020204" pitchFamily="34" charset="0"/>
              </a:rPr>
              <a:t> içerisine belirli oranlarda  portakal yağı ilave edildiğinde </a:t>
            </a:r>
            <a:r>
              <a:rPr lang="tr-TR" sz="2400" i="1" dirty="0" err="1">
                <a:latin typeface="Arial" panose="020B0604020202020204" pitchFamily="34" charset="0"/>
                <a:cs typeface="Arial" panose="020B0604020202020204" pitchFamily="34" charset="0"/>
              </a:rPr>
              <a:t>Penicillium</a:t>
            </a:r>
            <a:r>
              <a:rPr lang="tr-TR" sz="2400" i="1" dirty="0">
                <a:latin typeface="Arial" panose="020B0604020202020204" pitchFamily="34" charset="0"/>
                <a:cs typeface="Arial" panose="020B0604020202020204" pitchFamily="34" charset="0"/>
              </a:rPr>
              <a:t> </a:t>
            </a:r>
            <a:r>
              <a:rPr lang="tr-TR" sz="2400" i="1" dirty="0" err="1" smtClean="0">
                <a:latin typeface="Arial" panose="020B0604020202020204" pitchFamily="34" charset="0"/>
                <a:cs typeface="Arial" panose="020B0604020202020204" pitchFamily="34" charset="0"/>
              </a:rPr>
              <a:t>digitatum</a:t>
            </a:r>
            <a:r>
              <a:rPr lang="tr-TR" sz="2400" i="1"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sporlarının çimlenme oranları </a:t>
            </a: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rotWithShape="1">
          <a:blip r:embed="rId2"/>
          <a:srcRect l="5310" t="22541" r="5342"/>
          <a:stretch/>
        </p:blipFill>
        <p:spPr>
          <a:xfrm>
            <a:off x="5768789" y="1035424"/>
            <a:ext cx="5997388" cy="4911370"/>
          </a:xfrm>
          <a:prstGeom prst="rect">
            <a:avLst/>
          </a:prstGeom>
        </p:spPr>
      </p:pic>
    </p:spTree>
    <p:extLst>
      <p:ext uri="{BB962C8B-B14F-4D97-AF65-F5344CB8AC3E}">
        <p14:creationId xmlns:p14="http://schemas.microsoft.com/office/powerpoint/2010/main" val="333668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0285" y="551268"/>
            <a:ext cx="6767189" cy="1681805"/>
          </a:xfrm>
        </p:spPr>
        <p:txBody>
          <a:bodyPr>
            <a:normAutofit/>
          </a:bodyPr>
          <a:lstStyle/>
          <a:p>
            <a:r>
              <a:rPr lang="tr-TR" sz="2400" dirty="0" smtClean="0">
                <a:latin typeface="Arial" panose="020B0604020202020204" pitchFamily="34" charset="0"/>
                <a:cs typeface="Arial" panose="020B0604020202020204" pitchFamily="34" charset="0"/>
              </a:rPr>
              <a:t>Yaralı bir portakalın etrafında bulunan uçucu bileşiklerin  </a:t>
            </a:r>
            <a:r>
              <a:rPr lang="tr-TR" sz="2400" i="1" dirty="0" err="1">
                <a:latin typeface="Arial" panose="020B0604020202020204" pitchFamily="34" charset="0"/>
                <a:cs typeface="Arial" panose="020B0604020202020204" pitchFamily="34" charset="0"/>
              </a:rPr>
              <a:t>Penicillium</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digitatum</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sporlarının çimlenme oranları</a:t>
            </a:r>
            <a:r>
              <a:rPr lang="tr-TR" sz="2400" dirty="0" smtClean="0">
                <a:latin typeface="Arial" panose="020B0604020202020204" pitchFamily="34" charset="0"/>
                <a:cs typeface="Arial" panose="020B0604020202020204" pitchFamily="34" charset="0"/>
              </a:rPr>
              <a:t> belirli oranlarda artırmaktadır.</a:t>
            </a: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844415" y="2013733"/>
            <a:ext cx="6442769" cy="4508090"/>
          </a:xfrm>
          <a:prstGeom prst="rect">
            <a:avLst/>
          </a:prstGeom>
        </p:spPr>
      </p:pic>
      <p:pic>
        <p:nvPicPr>
          <p:cNvPr id="5" name="Resim 4"/>
          <p:cNvPicPr>
            <a:picLocks noChangeAspect="1"/>
          </p:cNvPicPr>
          <p:nvPr/>
        </p:nvPicPr>
        <p:blipFill>
          <a:blip r:embed="rId3"/>
          <a:stretch>
            <a:fillRect/>
          </a:stretch>
        </p:blipFill>
        <p:spPr>
          <a:xfrm>
            <a:off x="7381314" y="562557"/>
            <a:ext cx="4577515" cy="6064685"/>
          </a:xfrm>
          <a:prstGeom prst="rect">
            <a:avLst/>
          </a:prstGeom>
        </p:spPr>
      </p:pic>
    </p:spTree>
    <p:extLst>
      <p:ext uri="{BB962C8B-B14F-4D97-AF65-F5344CB8AC3E}">
        <p14:creationId xmlns:p14="http://schemas.microsoft.com/office/powerpoint/2010/main" val="118584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0306" y="1340224"/>
            <a:ext cx="6929718" cy="3777622"/>
          </a:xfrm>
        </p:spPr>
        <p:txBody>
          <a:bodyPr>
            <a:normAutofit lnSpcReduction="10000"/>
          </a:bodyPr>
          <a:lstStyle/>
          <a:p>
            <a:r>
              <a:rPr lang="tr-TR" sz="2400" dirty="0" smtClean="0">
                <a:latin typeface="Arial" panose="020B0604020202020204" pitchFamily="34" charset="0"/>
                <a:cs typeface="Arial" panose="020B0604020202020204" pitchFamily="34" charset="0"/>
              </a:rPr>
              <a:t>Olgunlaşan </a:t>
            </a:r>
            <a:r>
              <a:rPr lang="tr-TR" sz="2400" dirty="0">
                <a:latin typeface="Arial" panose="020B0604020202020204" pitchFamily="34" charset="0"/>
                <a:cs typeface="Arial" panose="020B0604020202020204" pitchFamily="34" charset="0"/>
              </a:rPr>
              <a:t>kayısılar </a:t>
            </a:r>
            <a:r>
              <a:rPr lang="tr-TR" sz="2400" dirty="0" smtClean="0">
                <a:latin typeface="Arial" panose="020B0604020202020204" pitchFamily="34" charset="0"/>
                <a:cs typeface="Arial" panose="020B0604020202020204" pitchFamily="34" charset="0"/>
              </a:rPr>
              <a:t>etanol </a:t>
            </a:r>
            <a:r>
              <a:rPr lang="tr-TR" sz="2400" dirty="0">
                <a:latin typeface="Arial" panose="020B0604020202020204" pitchFamily="34" charset="0"/>
                <a:cs typeface="Arial" panose="020B0604020202020204" pitchFamily="34" charset="0"/>
              </a:rPr>
              <a:t>ve </a:t>
            </a:r>
            <a:r>
              <a:rPr lang="tr-TR" sz="2400" dirty="0" err="1">
                <a:latin typeface="Arial" panose="020B0604020202020204" pitchFamily="34" charset="0"/>
                <a:cs typeface="Arial" panose="020B0604020202020204" pitchFamily="34" charset="0"/>
              </a:rPr>
              <a:t>asetaldehit</a:t>
            </a:r>
            <a:r>
              <a:rPr lang="tr-TR" sz="2400" dirty="0">
                <a:latin typeface="Arial" panose="020B0604020202020204" pitchFamily="34" charset="0"/>
                <a:cs typeface="Arial" panose="020B0604020202020204" pitchFamily="34" charset="0"/>
              </a:rPr>
              <a:t> açığa çıkarır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Bu bileşiklerin düşük konsantrasyonları </a:t>
            </a:r>
            <a:r>
              <a:rPr lang="tr-TR" sz="2400" i="1" dirty="0" err="1" smtClean="0">
                <a:latin typeface="Arial" panose="020B0604020202020204" pitchFamily="34" charset="0"/>
                <a:cs typeface="Arial" panose="020B0604020202020204" pitchFamily="34" charset="0"/>
              </a:rPr>
              <a:t>Monilinia</a:t>
            </a:r>
            <a:r>
              <a:rPr lang="tr-TR" sz="2400" i="1" dirty="0" smtClean="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fructicola</a:t>
            </a:r>
            <a:r>
              <a:rPr lang="tr-TR" sz="2400" dirty="0" err="1">
                <a:latin typeface="Arial" panose="020B0604020202020204" pitchFamily="34" charset="0"/>
                <a:cs typeface="Arial" panose="020B0604020202020204" pitchFamily="34" charset="0"/>
              </a:rPr>
              <a:t>'nın</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çim </a:t>
            </a:r>
            <a:r>
              <a:rPr lang="tr-TR" sz="2400" dirty="0">
                <a:latin typeface="Arial" panose="020B0604020202020204" pitchFamily="34" charset="0"/>
                <a:cs typeface="Arial" panose="020B0604020202020204" pitchFamily="34" charset="0"/>
              </a:rPr>
              <a:t>tüpü büyümesini </a:t>
            </a:r>
            <a:r>
              <a:rPr lang="tr-TR" sz="2400" dirty="0" smtClean="0">
                <a:latin typeface="Arial" panose="020B0604020202020204" pitchFamily="34" charset="0"/>
                <a:cs typeface="Arial" panose="020B0604020202020204" pitchFamily="34" charset="0"/>
              </a:rPr>
              <a:t>uyarmaktadır.</a:t>
            </a:r>
          </a:p>
          <a:p>
            <a:pPr marL="0" indent="0">
              <a:buNone/>
            </a:pP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Spor </a:t>
            </a:r>
            <a:r>
              <a:rPr lang="tr-TR" sz="2400" dirty="0">
                <a:latin typeface="Arial" panose="020B0604020202020204" pitchFamily="34" charset="0"/>
                <a:cs typeface="Arial" panose="020B0604020202020204" pitchFamily="34" charset="0"/>
              </a:rPr>
              <a:t>çimlenmesini veya </a:t>
            </a:r>
            <a:r>
              <a:rPr lang="tr-TR" sz="2400" dirty="0" err="1" smtClean="0">
                <a:latin typeface="Arial" panose="020B0604020202020204" pitchFamily="34" charset="0"/>
                <a:cs typeface="Arial" panose="020B0604020202020204" pitchFamily="34" charset="0"/>
              </a:rPr>
              <a:t>fungusun</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gelişimini uyaran uçucu </a:t>
            </a:r>
            <a:r>
              <a:rPr lang="tr-TR" sz="2400" dirty="0" smtClean="0">
                <a:latin typeface="Arial" panose="020B0604020202020204" pitchFamily="34" charset="0"/>
                <a:cs typeface="Arial" panose="020B0604020202020204" pitchFamily="34" charset="0"/>
              </a:rPr>
              <a:t>bileşikler </a:t>
            </a:r>
            <a:r>
              <a:rPr lang="tr-TR" sz="2400" dirty="0" err="1" smtClean="0">
                <a:latin typeface="Arial" panose="020B0604020202020204" pitchFamily="34" charset="0"/>
                <a:cs typeface="Arial" panose="020B0604020202020204" pitchFamily="34" charset="0"/>
              </a:rPr>
              <a:t>fungusların</a:t>
            </a:r>
            <a:r>
              <a:rPr lang="tr-TR" sz="2400" dirty="0" smtClean="0">
                <a:latin typeface="Arial" panose="020B0604020202020204" pitchFamily="34" charset="0"/>
                <a:cs typeface="Arial" panose="020B0604020202020204" pitchFamily="34" charset="0"/>
              </a:rPr>
              <a:t> zar </a:t>
            </a:r>
            <a:r>
              <a:rPr lang="tr-TR" sz="2400" dirty="0">
                <a:latin typeface="Arial" panose="020B0604020202020204" pitchFamily="34" charset="0"/>
                <a:cs typeface="Arial" panose="020B0604020202020204" pitchFamily="34" charset="0"/>
              </a:rPr>
              <a:t>geçirgenliğini değiştirerek veya metabolizmayı düzenleyerek etki gösterdiği öne sürülmüştür.</a:t>
            </a:r>
          </a:p>
        </p:txBody>
      </p:sp>
      <p:pic>
        <p:nvPicPr>
          <p:cNvPr id="4" name="Resim 3"/>
          <p:cNvPicPr>
            <a:picLocks noChangeAspect="1"/>
          </p:cNvPicPr>
          <p:nvPr/>
        </p:nvPicPr>
        <p:blipFill>
          <a:blip r:embed="rId2"/>
          <a:stretch>
            <a:fillRect/>
          </a:stretch>
        </p:blipFill>
        <p:spPr>
          <a:xfrm>
            <a:off x="7158318" y="726141"/>
            <a:ext cx="4396120" cy="2884954"/>
          </a:xfrm>
          <a:prstGeom prst="rect">
            <a:avLst/>
          </a:prstGeom>
        </p:spPr>
      </p:pic>
      <p:pic>
        <p:nvPicPr>
          <p:cNvPr id="5" name="Resim 4"/>
          <p:cNvPicPr>
            <a:picLocks noChangeAspect="1"/>
          </p:cNvPicPr>
          <p:nvPr/>
        </p:nvPicPr>
        <p:blipFill rotWithShape="1">
          <a:blip r:embed="rId3"/>
          <a:srcRect t="16078" b="10392"/>
          <a:stretch/>
        </p:blipFill>
        <p:spPr>
          <a:xfrm>
            <a:off x="7360024" y="3539882"/>
            <a:ext cx="3370729" cy="3155928"/>
          </a:xfrm>
          <a:prstGeom prst="rect">
            <a:avLst/>
          </a:prstGeom>
        </p:spPr>
      </p:pic>
    </p:spTree>
    <p:extLst>
      <p:ext uri="{BB962C8B-B14F-4D97-AF65-F5344CB8AC3E}">
        <p14:creationId xmlns:p14="http://schemas.microsoft.com/office/powerpoint/2010/main" val="1252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6893" y="1555377"/>
            <a:ext cx="9042495" cy="4415118"/>
          </a:xfrm>
        </p:spPr>
        <p:txBody>
          <a:bodyPr>
            <a:normAutofit/>
          </a:bodyPr>
          <a:lstStyle/>
          <a:p>
            <a:pPr marL="0" indent="0">
              <a:buNone/>
            </a:pPr>
            <a:r>
              <a:rPr lang="tr-TR" sz="2400" dirty="0" smtClean="0">
                <a:solidFill>
                  <a:srgbClr val="0070C0"/>
                </a:solidFill>
                <a:latin typeface="Arial" panose="020B0604020202020204" pitchFamily="34" charset="0"/>
                <a:cs typeface="Arial" panose="020B0604020202020204" pitchFamily="34" charset="0"/>
              </a:rPr>
              <a:t>Atmosfer </a:t>
            </a:r>
            <a:r>
              <a:rPr lang="tr-TR" sz="2400" dirty="0">
                <a:solidFill>
                  <a:srgbClr val="0070C0"/>
                </a:solidFill>
                <a:latin typeface="Arial" panose="020B0604020202020204" pitchFamily="34" charset="0"/>
                <a:cs typeface="Arial" panose="020B0604020202020204" pitchFamily="34" charset="0"/>
              </a:rPr>
              <a:t>gazları: </a:t>
            </a:r>
            <a:endParaRPr lang="tr-TR" sz="2400" dirty="0" smtClean="0">
              <a:solidFill>
                <a:srgbClr val="0070C0"/>
              </a:solidFill>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Sebze </a:t>
            </a:r>
            <a:r>
              <a:rPr lang="tr-TR" sz="2400" dirty="0">
                <a:latin typeface="Arial" panose="020B0604020202020204" pitchFamily="34" charset="0"/>
                <a:cs typeface="Arial" panose="020B0604020202020204" pitchFamily="34" charset="0"/>
              </a:rPr>
              <a:t>ve meyvelerin bulunduğu atmosferdeki oksijen ve CO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gibi gazlar spor çimlenmesini etkileyebilmektedir. </a:t>
            </a:r>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Havadaki </a:t>
            </a:r>
            <a:r>
              <a:rPr lang="tr-TR" sz="2400" dirty="0">
                <a:latin typeface="Arial" panose="020B0604020202020204" pitchFamily="34" charset="0"/>
                <a:cs typeface="Arial" panose="020B0604020202020204" pitchFamily="34" charset="0"/>
              </a:rPr>
              <a:t>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gazı %21’ in altına indiğinde veya CO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gazı miktarı %0.03’ ün üzerine çıktığında </a:t>
            </a:r>
            <a:r>
              <a:rPr lang="tr-TR" sz="2400" dirty="0" err="1">
                <a:latin typeface="Arial" panose="020B0604020202020204" pitchFamily="34" charset="0"/>
                <a:cs typeface="Arial" panose="020B0604020202020204" pitchFamily="34" charset="0"/>
              </a:rPr>
              <a:t>funguslara</a:t>
            </a:r>
            <a:r>
              <a:rPr lang="tr-TR" sz="2400" dirty="0">
                <a:latin typeface="Arial" panose="020B0604020202020204" pitchFamily="34" charset="0"/>
                <a:cs typeface="Arial" panose="020B0604020202020204" pitchFamily="34" charset="0"/>
              </a:rPr>
              <a:t> göre değişmekle beraber spor çimlenmesi </a:t>
            </a:r>
            <a:r>
              <a:rPr lang="tr-TR" sz="2400" dirty="0" smtClean="0">
                <a:latin typeface="Arial" panose="020B0604020202020204" pitchFamily="34" charset="0"/>
                <a:cs typeface="Arial" panose="020B0604020202020204" pitchFamily="34" charset="0"/>
              </a:rPr>
              <a:t>engellenmektedir</a:t>
            </a:r>
          </a:p>
        </p:txBody>
      </p:sp>
      <p:sp>
        <p:nvSpPr>
          <p:cNvPr id="4" name="Unvan 1"/>
          <p:cNvSpPr txBox="1">
            <a:spLocks/>
          </p:cNvSpPr>
          <p:nvPr/>
        </p:nvSpPr>
        <p:spPr>
          <a:xfrm>
            <a:off x="2592925" y="624110"/>
            <a:ext cx="4117157" cy="7205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smtClean="0">
                <a:solidFill>
                  <a:srgbClr val="C00000"/>
                </a:solidFill>
                <a:latin typeface="Arial" panose="020B0604020202020204" pitchFamily="34" charset="0"/>
                <a:cs typeface="Arial" panose="020B0604020202020204" pitchFamily="34" charset="0"/>
              </a:rPr>
              <a:t>Spor çimlenmesi</a:t>
            </a:r>
            <a:endParaRPr lang="tr-TR" sz="2800" dirty="0"/>
          </a:p>
        </p:txBody>
      </p:sp>
    </p:spTree>
    <p:extLst>
      <p:ext uri="{BB962C8B-B14F-4D97-AF65-F5344CB8AC3E}">
        <p14:creationId xmlns:p14="http://schemas.microsoft.com/office/powerpoint/2010/main" val="4858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6106" y="1138518"/>
            <a:ext cx="10058400" cy="5598458"/>
          </a:xfrm>
        </p:spPr>
        <p:txBody>
          <a:bodyPr>
            <a:normAutofit/>
          </a:bodyPr>
          <a:lstStyle/>
          <a:p>
            <a:pPr lvl="0"/>
            <a:r>
              <a:rPr lang="tr-TR" sz="2400" dirty="0">
                <a:latin typeface="Arial" panose="020B0604020202020204" pitchFamily="34" charset="0"/>
                <a:cs typeface="Arial" panose="020B0604020202020204" pitchFamily="34" charset="0"/>
              </a:rPr>
              <a:t>Depolanan ürünler besin maddesi ve nem içeriklerinin yüksek olması nedeniyle mikroorganizmaların gelişimi için uygun bir ortam sağlamaktadır.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Oluşan </a:t>
            </a:r>
            <a:r>
              <a:rPr lang="tr-TR" sz="2400" dirty="0">
                <a:latin typeface="Arial" panose="020B0604020202020204" pitchFamily="34" charset="0"/>
                <a:cs typeface="Arial" panose="020B0604020202020204" pitchFamily="34" charset="0"/>
              </a:rPr>
              <a:t>lekeler, çürümeler ve kimyasal bileşikler nedeniyle ürün kayıplarına neden olmaktadır.</a:t>
            </a:r>
          </a:p>
          <a:p>
            <a:pPr marL="0" indent="0">
              <a:buNone/>
            </a:pP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Bazen hasattan tüketiciye ulaşana kadar süreç içerisinde yapılan sıralama, paketleme, nakliye, depolama gibi hasat işlemleri nedeniyle harcanan emek ve yatırımlar göz önüne alındığında depo hastalıkları nedeniyle meydana gelen hastalıklar tarlada oluşan hastalıklarına göre daha büyük ekonomik kayıplara neden olabilmektedir.</a:t>
            </a:r>
          </a:p>
          <a:p>
            <a:pPr marL="0" indent="0">
              <a:buNone/>
            </a:pPr>
            <a:endParaRPr lang="tr-TR" dirty="0"/>
          </a:p>
        </p:txBody>
      </p:sp>
    </p:spTree>
    <p:extLst>
      <p:ext uri="{BB962C8B-B14F-4D97-AF65-F5344CB8AC3E}">
        <p14:creationId xmlns:p14="http://schemas.microsoft.com/office/powerpoint/2010/main" val="2156156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2422" y="1501589"/>
            <a:ext cx="9466729" cy="4415118"/>
          </a:xfrm>
        </p:spPr>
        <p:txBody>
          <a:bodyPr>
            <a:normAutofit/>
          </a:bodyPr>
          <a:lstStyle/>
          <a:p>
            <a:pPr marL="0" indent="0">
              <a:buNone/>
            </a:pPr>
            <a:r>
              <a:rPr lang="tr-TR" sz="2400" dirty="0" smtClean="0">
                <a:solidFill>
                  <a:srgbClr val="0070C0"/>
                </a:solidFill>
                <a:latin typeface="Arial" panose="020B0604020202020204" pitchFamily="34" charset="0"/>
                <a:cs typeface="Arial" panose="020B0604020202020204" pitchFamily="34" charset="0"/>
              </a:rPr>
              <a:t>Atmosfer </a:t>
            </a:r>
            <a:r>
              <a:rPr lang="tr-TR" sz="2400" dirty="0">
                <a:solidFill>
                  <a:srgbClr val="0070C0"/>
                </a:solidFill>
                <a:latin typeface="Arial" panose="020B0604020202020204" pitchFamily="34" charset="0"/>
                <a:cs typeface="Arial" panose="020B0604020202020204" pitchFamily="34" charset="0"/>
              </a:rPr>
              <a:t>gazları: </a:t>
            </a:r>
            <a:endParaRPr lang="tr-TR" sz="2400" dirty="0" smtClean="0">
              <a:solidFill>
                <a:srgbClr val="0070C0"/>
              </a:solidFill>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Atmosferde </a:t>
            </a:r>
            <a:r>
              <a:rPr lang="tr-TR" sz="2400" dirty="0">
                <a:latin typeface="Arial" panose="020B0604020202020204" pitchFamily="34" charset="0"/>
                <a:cs typeface="Arial" panose="020B0604020202020204" pitchFamily="34" charset="0"/>
              </a:rPr>
              <a:t>%15-20 CO</a:t>
            </a:r>
            <a:r>
              <a:rPr lang="tr-TR" sz="2400" baseline="-25000" dirty="0">
                <a:latin typeface="Arial" panose="020B0604020202020204" pitchFamily="34" charset="0"/>
                <a:cs typeface="Arial" panose="020B0604020202020204" pitchFamily="34" charset="0"/>
              </a:rPr>
              <a:t>2</a:t>
            </a:r>
            <a:r>
              <a:rPr lang="tr-TR" sz="2400" dirty="0">
                <a:latin typeface="Arial" panose="020B0604020202020204" pitchFamily="34" charset="0"/>
                <a:cs typeface="Arial" panose="020B0604020202020204" pitchFamily="34" charset="0"/>
              </a:rPr>
              <a:t> gazı </a:t>
            </a:r>
            <a:endParaRPr lang="tr-TR" sz="2400" dirty="0" smtClean="0">
              <a:latin typeface="Arial" panose="020B0604020202020204" pitchFamily="34" charset="0"/>
              <a:cs typeface="Arial" panose="020B0604020202020204" pitchFamily="34" charset="0"/>
            </a:endParaRPr>
          </a:p>
          <a:p>
            <a:pPr lvl="1"/>
            <a:r>
              <a:rPr lang="tr-TR" sz="2200" i="1" dirty="0" err="1" smtClean="0">
                <a:latin typeface="Arial" panose="020B0604020202020204" pitchFamily="34" charset="0"/>
                <a:cs typeface="Arial" panose="020B0604020202020204" pitchFamily="34" charset="0"/>
              </a:rPr>
              <a:t>Rhizopus</a:t>
            </a:r>
            <a:r>
              <a:rPr lang="tr-TR" sz="2200" i="1" dirty="0" smtClean="0">
                <a:latin typeface="Arial" panose="020B0604020202020204" pitchFamily="34" charset="0"/>
                <a:cs typeface="Arial" panose="020B0604020202020204" pitchFamily="34" charset="0"/>
              </a:rPr>
              <a:t> </a:t>
            </a:r>
            <a:r>
              <a:rPr lang="tr-TR" sz="2200" i="1" dirty="0" err="1" smtClean="0">
                <a:latin typeface="Arial" panose="020B0604020202020204" pitchFamily="34" charset="0"/>
                <a:cs typeface="Arial" panose="020B0604020202020204" pitchFamily="34" charset="0"/>
              </a:rPr>
              <a:t>stolonifer</a:t>
            </a:r>
            <a:endParaRPr lang="tr-TR" sz="2200" i="1" dirty="0" smtClean="0">
              <a:latin typeface="Arial" panose="020B0604020202020204" pitchFamily="34" charset="0"/>
              <a:cs typeface="Arial" panose="020B0604020202020204" pitchFamily="34" charset="0"/>
            </a:endParaRPr>
          </a:p>
          <a:p>
            <a:pPr lvl="1"/>
            <a:r>
              <a:rPr lang="tr-TR" sz="2200" i="1" dirty="0" err="1" smtClean="0">
                <a:latin typeface="Arial" panose="020B0604020202020204" pitchFamily="34" charset="0"/>
                <a:cs typeface="Arial" panose="020B0604020202020204" pitchFamily="34" charset="0"/>
              </a:rPr>
              <a:t>Botrytis</a:t>
            </a:r>
            <a:r>
              <a:rPr lang="tr-TR" sz="2200" i="1" dirty="0" smtClean="0">
                <a:latin typeface="Arial" panose="020B0604020202020204" pitchFamily="34" charset="0"/>
                <a:cs typeface="Arial" panose="020B0604020202020204" pitchFamily="34" charset="0"/>
              </a:rPr>
              <a:t> </a:t>
            </a:r>
            <a:r>
              <a:rPr lang="tr-TR" sz="2200" i="1" dirty="0" err="1" smtClean="0">
                <a:latin typeface="Arial" panose="020B0604020202020204" pitchFamily="34" charset="0"/>
                <a:cs typeface="Arial" panose="020B0604020202020204" pitchFamily="34" charset="0"/>
              </a:rPr>
              <a:t>cinerea</a:t>
            </a:r>
            <a:endParaRPr lang="tr-TR" sz="2200" dirty="0" smtClean="0">
              <a:latin typeface="Arial" panose="020B0604020202020204" pitchFamily="34" charset="0"/>
              <a:cs typeface="Arial" panose="020B0604020202020204" pitchFamily="34" charset="0"/>
            </a:endParaRPr>
          </a:p>
          <a:p>
            <a:pPr lvl="1"/>
            <a:r>
              <a:rPr lang="tr-TR" sz="2200" i="1" dirty="0" err="1" smtClean="0">
                <a:latin typeface="Arial" panose="020B0604020202020204" pitchFamily="34" charset="0"/>
                <a:cs typeface="Arial" panose="020B0604020202020204" pitchFamily="34" charset="0"/>
              </a:rPr>
              <a:t>Cladosporium</a:t>
            </a:r>
            <a:r>
              <a:rPr lang="tr-TR" sz="2200" i="1" dirty="0" smtClean="0">
                <a:latin typeface="Arial" panose="020B0604020202020204" pitchFamily="34" charset="0"/>
                <a:cs typeface="Arial" panose="020B0604020202020204" pitchFamily="34" charset="0"/>
              </a:rPr>
              <a:t> </a:t>
            </a:r>
            <a:r>
              <a:rPr lang="tr-TR" sz="2200" i="1" dirty="0" err="1">
                <a:latin typeface="Arial" panose="020B0604020202020204" pitchFamily="34" charset="0"/>
                <a:cs typeface="Arial" panose="020B0604020202020204" pitchFamily="34" charset="0"/>
              </a:rPr>
              <a:t>herbarum</a:t>
            </a:r>
            <a:r>
              <a:rPr lang="tr-TR" sz="2200" i="1" dirty="0">
                <a:latin typeface="Arial" panose="020B0604020202020204" pitchFamily="34" charset="0"/>
                <a:cs typeface="Arial" panose="020B0604020202020204" pitchFamily="34" charset="0"/>
              </a:rPr>
              <a:t>,</a:t>
            </a:r>
            <a:r>
              <a:rPr lang="tr-TR" sz="2200" dirty="0">
                <a:latin typeface="Arial" panose="020B0604020202020204" pitchFamily="34" charset="0"/>
                <a:cs typeface="Arial" panose="020B0604020202020204" pitchFamily="34" charset="0"/>
              </a:rPr>
              <a:t> spor çimlenmesini direk engellemektedir. </a:t>
            </a:r>
            <a:endParaRPr lang="tr-TR" sz="22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O</a:t>
            </a:r>
            <a:r>
              <a:rPr lang="tr-TR" sz="2400" baseline="-25000" dirty="0" smtClean="0">
                <a:latin typeface="Arial" panose="020B0604020202020204" pitchFamily="34" charset="0"/>
                <a:cs typeface="Arial" panose="020B0604020202020204" pitchFamily="34" charset="0"/>
              </a:rPr>
              <a:t>2</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gazı seviyesi %1’ in altına indiğinde ise spor çimlenmesi büyük ölçüde gecikmektedir</a:t>
            </a:r>
            <a:r>
              <a:rPr lang="tr-TR" sz="2400" dirty="0" smtClean="0">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sebeple kontrollü atmosfer koşulları depolanan sebze ve meyvelerin depo </a:t>
            </a:r>
            <a:r>
              <a:rPr lang="tr-TR" sz="2400" dirty="0" smtClean="0">
                <a:latin typeface="Arial" panose="020B0604020202020204" pitchFamily="34" charset="0"/>
                <a:cs typeface="Arial" panose="020B0604020202020204" pitchFamily="34" charset="0"/>
              </a:rPr>
              <a:t>ömrünün </a:t>
            </a:r>
            <a:r>
              <a:rPr lang="tr-TR" sz="2400" dirty="0">
                <a:latin typeface="Arial" panose="020B0604020202020204" pitchFamily="34" charset="0"/>
                <a:cs typeface="Arial" panose="020B0604020202020204" pitchFamily="34" charset="0"/>
              </a:rPr>
              <a:t>uzatılmasına yardımcı olmaktadır</a:t>
            </a:r>
          </a:p>
          <a:p>
            <a:endParaRPr lang="tr-TR" dirty="0"/>
          </a:p>
        </p:txBody>
      </p:sp>
      <p:sp>
        <p:nvSpPr>
          <p:cNvPr id="4" name="Unvan 1"/>
          <p:cNvSpPr txBox="1">
            <a:spLocks/>
          </p:cNvSpPr>
          <p:nvPr/>
        </p:nvSpPr>
        <p:spPr>
          <a:xfrm>
            <a:off x="2592925" y="624110"/>
            <a:ext cx="4117157" cy="7205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smtClean="0">
                <a:solidFill>
                  <a:srgbClr val="C00000"/>
                </a:solidFill>
                <a:latin typeface="Arial" panose="020B0604020202020204" pitchFamily="34" charset="0"/>
                <a:cs typeface="Arial" panose="020B0604020202020204" pitchFamily="34" charset="0"/>
              </a:rPr>
              <a:t>Spor çimlenmesi</a:t>
            </a:r>
            <a:endParaRPr lang="tr-TR" sz="2800" dirty="0"/>
          </a:p>
        </p:txBody>
      </p:sp>
    </p:spTree>
    <p:extLst>
      <p:ext uri="{BB962C8B-B14F-4D97-AF65-F5344CB8AC3E}">
        <p14:creationId xmlns:p14="http://schemas.microsoft.com/office/powerpoint/2010/main" val="3746918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2961" y="2721851"/>
            <a:ext cx="8911687" cy="1280890"/>
          </a:xfrm>
        </p:spPr>
        <p:txBody>
          <a:bodyPr/>
          <a:lstStyle/>
          <a:p>
            <a:pPr algn="ctr"/>
            <a:r>
              <a:rPr lang="tr-TR" b="1" dirty="0">
                <a:solidFill>
                  <a:srgbClr val="C00000"/>
                </a:solidFill>
                <a:latin typeface="Arial" panose="020B0604020202020204" pitchFamily="34" charset="0"/>
                <a:cs typeface="Arial" panose="020B0604020202020204" pitchFamily="34" charset="0"/>
              </a:rPr>
              <a:t>Patojenlerin konukçu içerisine</a:t>
            </a:r>
            <a:br>
              <a:rPr lang="tr-TR" b="1" dirty="0">
                <a:solidFill>
                  <a:srgbClr val="C00000"/>
                </a:solidFill>
                <a:latin typeface="Arial" panose="020B0604020202020204" pitchFamily="34" charset="0"/>
                <a:cs typeface="Arial" panose="020B0604020202020204" pitchFamily="34" charset="0"/>
              </a:rPr>
            </a:br>
            <a:r>
              <a:rPr lang="tr-TR" b="1" dirty="0" err="1">
                <a:solidFill>
                  <a:srgbClr val="C00000"/>
                </a:solidFill>
                <a:latin typeface="Arial" panose="020B0604020202020204" pitchFamily="34" charset="0"/>
                <a:cs typeface="Arial" panose="020B0604020202020204" pitchFamily="34" charset="0"/>
              </a:rPr>
              <a:t>penetrasyonu</a:t>
            </a:r>
            <a:endParaRPr lang="tr-T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87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4360" y="718239"/>
            <a:ext cx="8911687" cy="707149"/>
          </a:xfrm>
        </p:spPr>
        <p:txBody>
          <a:bodyPr>
            <a:noAutofit/>
          </a:bodyPr>
          <a:lstStyle/>
          <a:p>
            <a:r>
              <a:rPr lang="tr-TR" sz="2800" dirty="0">
                <a:solidFill>
                  <a:srgbClr val="C00000"/>
                </a:solidFill>
                <a:latin typeface="Arial" panose="020B0604020202020204" pitchFamily="34" charset="0"/>
                <a:cs typeface="Arial" panose="020B0604020202020204" pitchFamily="34" charset="0"/>
              </a:rPr>
              <a:t>Patojenlerin konukçu </a:t>
            </a:r>
            <a:r>
              <a:rPr lang="tr-TR" sz="2800" dirty="0" smtClean="0">
                <a:solidFill>
                  <a:srgbClr val="C00000"/>
                </a:solidFill>
                <a:latin typeface="Arial" panose="020B0604020202020204" pitchFamily="34" charset="0"/>
                <a:cs typeface="Arial" panose="020B0604020202020204" pitchFamily="34" charset="0"/>
              </a:rPr>
              <a:t>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284847" y="1689847"/>
            <a:ext cx="9849317" cy="3777622"/>
          </a:xfrm>
        </p:spPr>
        <p:txBody>
          <a:bodyPr>
            <a:normAutofit lnSpcReduction="10000"/>
          </a:bodyPr>
          <a:lstStyle/>
          <a:p>
            <a:pPr lvl="0"/>
            <a:r>
              <a:rPr lang="tr-TR" sz="2400" dirty="0">
                <a:latin typeface="Arial" panose="020B0604020202020204" pitchFamily="34" charset="0"/>
                <a:cs typeface="Arial" panose="020B0604020202020204" pitchFamily="34" charset="0"/>
              </a:rPr>
              <a:t>Depo hastalık etmenleri konukçu içerisine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zamanlarına göre farklı şekillerde </a:t>
            </a:r>
            <a:r>
              <a:rPr lang="tr-TR" sz="2400" dirty="0" err="1">
                <a:latin typeface="Arial" panose="020B0604020202020204" pitchFamily="34" charset="0"/>
                <a:cs typeface="Arial" panose="020B0604020202020204" pitchFamily="34" charset="0"/>
              </a:rPr>
              <a:t>sınıflandıralabilmektedir</a:t>
            </a:r>
            <a:r>
              <a:rPr lang="tr-TR" sz="2400" dirty="0">
                <a:latin typeface="Arial" panose="020B0604020202020204" pitchFamily="34" charset="0"/>
                <a:cs typeface="Arial" panose="020B0604020202020204" pitchFamily="34" charset="0"/>
              </a:rPr>
              <a:t>.</a:t>
            </a:r>
          </a:p>
          <a:p>
            <a:pPr marL="0" indent="0">
              <a:buNone/>
            </a:pP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Bazıları ürün tarlada iken sebze ve meyvelere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yapmakta ancak hasattan sonra</a:t>
            </a:r>
            <a:r>
              <a:rPr lang="tr-TR" sz="2400" dirty="0" smtClean="0">
                <a:latin typeface="Arial" panose="020B0604020202020204" pitchFamily="34" charset="0"/>
                <a:cs typeface="Arial" panose="020B0604020202020204" pitchFamily="34" charset="0"/>
              </a:rPr>
              <a:t>, depolama </a:t>
            </a:r>
            <a:r>
              <a:rPr lang="tr-TR" sz="2400" dirty="0">
                <a:latin typeface="Arial" panose="020B0604020202020204" pitchFamily="34" charset="0"/>
                <a:cs typeface="Arial" panose="020B0604020202020204" pitchFamily="34" charset="0"/>
              </a:rPr>
              <a:t>ve </a:t>
            </a:r>
            <a:r>
              <a:rPr lang="tr-TR" sz="2400" dirty="0" smtClean="0">
                <a:latin typeface="Arial" panose="020B0604020202020204" pitchFamily="34" charset="0"/>
                <a:cs typeface="Arial" panose="020B0604020202020204" pitchFamily="34" charset="0"/>
              </a:rPr>
              <a:t>marketlerde </a:t>
            </a:r>
            <a:r>
              <a:rPr lang="tr-TR" sz="2400" dirty="0">
                <a:latin typeface="Arial" panose="020B0604020202020204" pitchFamily="34" charset="0"/>
                <a:cs typeface="Arial" panose="020B0604020202020204" pitchFamily="34" charset="0"/>
              </a:rPr>
              <a:t>gelişebilmektedir.</a:t>
            </a:r>
          </a:p>
          <a:p>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Diğer patojenler ise hasat esnasında veya sonrasında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yapmaktadır.</a:t>
            </a:r>
          </a:p>
          <a:p>
            <a:endParaRPr lang="tr-TR" dirty="0"/>
          </a:p>
        </p:txBody>
      </p:sp>
    </p:spTree>
    <p:extLst>
      <p:ext uri="{BB962C8B-B14F-4D97-AF65-F5344CB8AC3E}">
        <p14:creationId xmlns:p14="http://schemas.microsoft.com/office/powerpoint/2010/main" val="46389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7576" y="1407459"/>
            <a:ext cx="9822423" cy="4482353"/>
          </a:xfrm>
        </p:spPr>
        <p:txBody>
          <a:bodyPr>
            <a:normAutofit/>
          </a:bodyPr>
          <a:lstStyle/>
          <a:p>
            <a:pPr marL="0" indent="0">
              <a:buNone/>
            </a:pPr>
            <a:r>
              <a:rPr lang="tr-TR" sz="2400" dirty="0" smtClean="0">
                <a:solidFill>
                  <a:srgbClr val="0070C0"/>
                </a:solidFill>
                <a:latin typeface="Arial" panose="020B0604020202020204" pitchFamily="34" charset="0"/>
                <a:cs typeface="Arial" panose="020B0604020202020204" pitchFamily="34" charset="0"/>
              </a:rPr>
              <a:t>Tarla </a:t>
            </a:r>
            <a:r>
              <a:rPr lang="tr-TR" sz="2400" dirty="0" err="1">
                <a:solidFill>
                  <a:srgbClr val="0070C0"/>
                </a:solidFill>
                <a:latin typeface="Arial" panose="020B0604020202020204" pitchFamily="34" charset="0"/>
                <a:cs typeface="Arial" panose="020B0604020202020204" pitchFamily="34" charset="0"/>
              </a:rPr>
              <a:t>penetrasyonu</a:t>
            </a:r>
            <a:r>
              <a:rPr lang="tr-TR" sz="2400" dirty="0">
                <a:solidFill>
                  <a:srgbClr val="0070C0"/>
                </a:solidFill>
                <a:latin typeface="Arial" panose="020B0604020202020204" pitchFamily="34" charset="0"/>
                <a:cs typeface="Arial" panose="020B0604020202020204" pitchFamily="34" charset="0"/>
              </a:rPr>
              <a:t> ve </a:t>
            </a:r>
            <a:r>
              <a:rPr lang="tr-TR" sz="2400" dirty="0" err="1">
                <a:solidFill>
                  <a:srgbClr val="0070C0"/>
                </a:solidFill>
                <a:latin typeface="Arial" panose="020B0604020202020204" pitchFamily="34" charset="0"/>
                <a:cs typeface="Arial" panose="020B0604020202020204" pitchFamily="34" charset="0"/>
              </a:rPr>
              <a:t>latent</a:t>
            </a:r>
            <a:r>
              <a:rPr lang="tr-TR" sz="2400" dirty="0">
                <a:solidFill>
                  <a:srgbClr val="0070C0"/>
                </a:solidFill>
                <a:latin typeface="Arial" panose="020B0604020202020204" pitchFamily="34" charset="0"/>
                <a:cs typeface="Arial" panose="020B0604020202020204" pitchFamily="34" charset="0"/>
              </a:rPr>
              <a:t>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a:latin typeface="Arial" panose="020B0604020202020204" pitchFamily="34" charset="0"/>
              <a:cs typeface="Arial" panose="020B0604020202020204" pitchFamily="34" charset="0"/>
            </a:endParaRPr>
          </a:p>
          <a:p>
            <a:pPr marL="0" lvl="0" indent="0">
              <a:buNone/>
            </a:pPr>
            <a:r>
              <a:rPr lang="tr-TR" sz="2400" dirty="0">
                <a:solidFill>
                  <a:srgbClr val="00B050"/>
                </a:solidFill>
                <a:latin typeface="Arial" panose="020B0604020202020204" pitchFamily="34" charset="0"/>
                <a:cs typeface="Arial" panose="020B0604020202020204" pitchFamily="34" charset="0"/>
              </a:rPr>
              <a:t>Direkt </a:t>
            </a:r>
            <a:r>
              <a:rPr lang="tr-TR" sz="2400" dirty="0" err="1">
                <a:solidFill>
                  <a:srgbClr val="00B050"/>
                </a:solidFill>
                <a:latin typeface="Arial" panose="020B0604020202020204" pitchFamily="34" charset="0"/>
                <a:cs typeface="Arial" panose="020B0604020202020204" pitchFamily="34" charset="0"/>
              </a:rPr>
              <a:t>penetrasyon</a:t>
            </a:r>
            <a:r>
              <a:rPr lang="tr-TR" sz="2400" dirty="0">
                <a:solidFill>
                  <a:srgbClr val="00B050"/>
                </a:solidFill>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yeteneğine sahip etmenler hasattan önce bitkiyi </a:t>
            </a:r>
            <a:r>
              <a:rPr lang="tr-TR" sz="2400" dirty="0" err="1">
                <a:latin typeface="Arial" panose="020B0604020202020204" pitchFamily="34" charset="0"/>
                <a:cs typeface="Arial" panose="020B0604020202020204" pitchFamily="34" charset="0"/>
              </a:rPr>
              <a:t>enfekte</a:t>
            </a:r>
            <a:r>
              <a:rPr lang="tr-TR" sz="2400" dirty="0">
                <a:latin typeface="Arial" panose="020B0604020202020204" pitchFamily="34" charset="0"/>
                <a:cs typeface="Arial" panose="020B0604020202020204" pitchFamily="34" charset="0"/>
              </a:rPr>
              <a:t> etmekte ancak gözle görülür bir </a:t>
            </a:r>
            <a:r>
              <a:rPr lang="tr-TR" sz="2400" dirty="0" smtClean="0">
                <a:latin typeface="Arial" panose="020B0604020202020204" pitchFamily="34" charset="0"/>
                <a:cs typeface="Arial" panose="020B0604020202020204" pitchFamily="34" charset="0"/>
              </a:rPr>
              <a:t>belirti </a:t>
            </a:r>
            <a:r>
              <a:rPr lang="tr-TR" sz="2400" dirty="0">
                <a:latin typeface="Arial" panose="020B0604020202020204" pitchFamily="34" charset="0"/>
                <a:cs typeface="Arial" panose="020B0604020202020204" pitchFamily="34" charset="0"/>
              </a:rPr>
              <a:t>oluşturmamaktadır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Uygun koşullarda gelişerek ürünün zarar görmesine neden olmaktadır.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Patateste </a:t>
            </a:r>
            <a:r>
              <a:rPr lang="tr-TR" sz="2400" dirty="0">
                <a:latin typeface="Arial" panose="020B0604020202020204" pitchFamily="34" charset="0"/>
                <a:cs typeface="Arial" panose="020B0604020202020204" pitchFamily="34" charset="0"/>
              </a:rPr>
              <a:t>geç yanıklık etmeni </a:t>
            </a:r>
            <a:r>
              <a:rPr lang="tr-TR" sz="2400" i="1" dirty="0" err="1">
                <a:latin typeface="Arial" panose="020B0604020202020204" pitchFamily="34" charset="0"/>
                <a:cs typeface="Arial" panose="020B0604020202020204" pitchFamily="34" charset="0"/>
              </a:rPr>
              <a:t>Phytophthora</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infestans</a:t>
            </a:r>
            <a:r>
              <a:rPr lang="tr-TR" sz="2400" dirty="0">
                <a:latin typeface="Arial" panose="020B0604020202020204" pitchFamily="34" charset="0"/>
                <a:cs typeface="Arial" panose="020B0604020202020204" pitchFamily="34" charset="0"/>
              </a:rPr>
              <a:t> toprakta bulunan zoosporları yumru gözlerinden, yaralardan veya bitkiye bağlanma noktalarından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yapmaktadır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Herhangi bir </a:t>
            </a:r>
            <a:r>
              <a:rPr lang="tr-TR" sz="2400" dirty="0" smtClean="0">
                <a:latin typeface="Arial" panose="020B0604020202020204" pitchFamily="34" charset="0"/>
                <a:cs typeface="Arial" panose="020B0604020202020204" pitchFamily="34" charset="0"/>
              </a:rPr>
              <a:t>belirti </a:t>
            </a:r>
            <a:r>
              <a:rPr lang="tr-TR" sz="2400" dirty="0">
                <a:latin typeface="Arial" panose="020B0604020202020204" pitchFamily="34" charset="0"/>
                <a:cs typeface="Arial" panose="020B0604020202020204" pitchFamily="34" charset="0"/>
              </a:rPr>
              <a:t>göstermeyen yumrular depolandığında uygun koşullarda çürüklük </a:t>
            </a:r>
            <a:r>
              <a:rPr lang="tr-TR" sz="2400" dirty="0" smtClean="0">
                <a:latin typeface="Arial" panose="020B0604020202020204" pitchFamily="34" charset="0"/>
                <a:cs typeface="Arial" panose="020B0604020202020204" pitchFamily="34" charset="0"/>
              </a:rPr>
              <a:t>gelişmektedir.</a:t>
            </a:r>
            <a:endParaRPr lang="tr-TR" sz="2400" dirty="0"/>
          </a:p>
        </p:txBody>
      </p:sp>
      <p:sp>
        <p:nvSpPr>
          <p:cNvPr id="4" name="Unvan 1"/>
          <p:cNvSpPr txBox="1">
            <a:spLocks/>
          </p:cNvSpPr>
          <p:nvPr/>
        </p:nvSpPr>
        <p:spPr>
          <a:xfrm>
            <a:off x="1826442" y="516533"/>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08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15214" y="451436"/>
            <a:ext cx="10481441" cy="5459786"/>
          </a:xfrm>
          <a:prstGeom prst="rect">
            <a:avLst/>
          </a:prstGeom>
        </p:spPr>
      </p:pic>
    </p:spTree>
    <p:extLst>
      <p:ext uri="{BB962C8B-B14F-4D97-AF65-F5344CB8AC3E}">
        <p14:creationId xmlns:p14="http://schemas.microsoft.com/office/powerpoint/2010/main" val="1621399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0079" y="1250576"/>
            <a:ext cx="9716153" cy="4751294"/>
          </a:xfrm>
        </p:spPr>
        <p:txBody>
          <a:bodyPr>
            <a:normAutofit/>
          </a:bodyPr>
          <a:lstStyle/>
          <a:p>
            <a:pPr marL="0" indent="0">
              <a:buNone/>
            </a:pPr>
            <a:r>
              <a:rPr lang="tr-TR" sz="2600" dirty="0">
                <a:solidFill>
                  <a:srgbClr val="0070C0"/>
                </a:solidFill>
                <a:latin typeface="Arial" panose="020B0604020202020204" pitchFamily="34" charset="0"/>
                <a:cs typeface="Arial" panose="020B0604020202020204" pitchFamily="34" charset="0"/>
              </a:rPr>
              <a:t>Tarla </a:t>
            </a:r>
            <a:r>
              <a:rPr lang="tr-TR" sz="2600" dirty="0" err="1">
                <a:solidFill>
                  <a:srgbClr val="0070C0"/>
                </a:solidFill>
                <a:latin typeface="Arial" panose="020B0604020202020204" pitchFamily="34" charset="0"/>
                <a:cs typeface="Arial" panose="020B0604020202020204" pitchFamily="34" charset="0"/>
              </a:rPr>
              <a:t>penetrasyonu</a:t>
            </a:r>
            <a:r>
              <a:rPr lang="tr-TR" sz="2600" dirty="0">
                <a:solidFill>
                  <a:srgbClr val="0070C0"/>
                </a:solidFill>
                <a:latin typeface="Arial" panose="020B0604020202020204" pitchFamily="34" charset="0"/>
                <a:cs typeface="Arial" panose="020B0604020202020204" pitchFamily="34" charset="0"/>
              </a:rPr>
              <a:t> ve </a:t>
            </a:r>
            <a:r>
              <a:rPr lang="tr-TR" sz="2600" dirty="0" err="1">
                <a:solidFill>
                  <a:srgbClr val="0070C0"/>
                </a:solidFill>
                <a:latin typeface="Arial" panose="020B0604020202020204" pitchFamily="34" charset="0"/>
                <a:cs typeface="Arial" panose="020B0604020202020204" pitchFamily="34" charset="0"/>
              </a:rPr>
              <a:t>latent</a:t>
            </a:r>
            <a:r>
              <a:rPr lang="tr-TR" sz="2600" dirty="0">
                <a:solidFill>
                  <a:srgbClr val="0070C0"/>
                </a:solidFill>
                <a:latin typeface="Arial" panose="020B0604020202020204" pitchFamily="34" charset="0"/>
                <a:cs typeface="Arial" panose="020B0604020202020204" pitchFamily="34" charset="0"/>
              </a:rPr>
              <a:t> enfeksiyon</a:t>
            </a:r>
            <a:endParaRPr lang="tr-TR" sz="2600" dirty="0">
              <a:latin typeface="Arial" panose="020B0604020202020204" pitchFamily="34" charset="0"/>
              <a:cs typeface="Arial" panose="020B0604020202020204" pitchFamily="34" charset="0"/>
            </a:endParaRPr>
          </a:p>
          <a:p>
            <a:pPr marL="0" lvl="0" indent="0">
              <a:buNone/>
            </a:pPr>
            <a:r>
              <a:rPr lang="tr-TR" sz="2600" dirty="0" smtClean="0">
                <a:solidFill>
                  <a:srgbClr val="00B050"/>
                </a:solidFill>
                <a:latin typeface="Arial" panose="020B0604020202020204" pitchFamily="34" charset="0"/>
                <a:cs typeface="Arial" panose="020B0604020202020204" pitchFamily="34" charset="0"/>
              </a:rPr>
              <a:t>Doğal </a:t>
            </a:r>
            <a:r>
              <a:rPr lang="tr-TR" sz="2600" dirty="0">
                <a:solidFill>
                  <a:srgbClr val="00B050"/>
                </a:solidFill>
                <a:latin typeface="Arial" panose="020B0604020202020204" pitchFamily="34" charset="0"/>
                <a:cs typeface="Arial" panose="020B0604020202020204" pitchFamily="34" charset="0"/>
              </a:rPr>
              <a:t>açıklıklardan </a:t>
            </a:r>
            <a:r>
              <a:rPr lang="tr-TR" sz="2600" dirty="0" err="1" smtClean="0">
                <a:solidFill>
                  <a:srgbClr val="00B050"/>
                </a:solidFill>
                <a:latin typeface="Arial" panose="020B0604020202020204" pitchFamily="34" charset="0"/>
                <a:cs typeface="Arial" panose="020B0604020202020204" pitchFamily="34" charset="0"/>
              </a:rPr>
              <a:t>pentrasyon</a:t>
            </a:r>
            <a:endParaRPr lang="tr-TR" sz="2600" dirty="0">
              <a:latin typeface="Arial" panose="020B0604020202020204" pitchFamily="34" charset="0"/>
              <a:cs typeface="Arial" panose="020B0604020202020204" pitchFamily="34" charset="0"/>
            </a:endParaRPr>
          </a:p>
          <a:p>
            <a:pPr lvl="0"/>
            <a:r>
              <a:rPr lang="tr-TR" sz="2600" dirty="0">
                <a:latin typeface="Arial" panose="020B0604020202020204" pitchFamily="34" charset="0"/>
                <a:cs typeface="Arial" panose="020B0604020202020204" pitchFamily="34" charset="0"/>
              </a:rPr>
              <a:t>Bazı </a:t>
            </a:r>
            <a:r>
              <a:rPr lang="tr-TR" sz="2600" dirty="0" err="1">
                <a:latin typeface="Arial" panose="020B0604020202020204" pitchFamily="34" charset="0"/>
                <a:cs typeface="Arial" panose="020B0604020202020204" pitchFamily="34" charset="0"/>
              </a:rPr>
              <a:t>fungus</a:t>
            </a:r>
            <a:r>
              <a:rPr lang="tr-TR" sz="2600" dirty="0">
                <a:latin typeface="Arial" panose="020B0604020202020204" pitchFamily="34" charset="0"/>
                <a:cs typeface="Arial" panose="020B0604020202020204" pitchFamily="34" charset="0"/>
              </a:rPr>
              <a:t> ve bakteriler bitki üzerinde bir yara bulunmadan direkt olarak </a:t>
            </a:r>
            <a:r>
              <a:rPr lang="tr-TR" sz="2600" dirty="0" err="1">
                <a:latin typeface="Arial" panose="020B0604020202020204" pitchFamily="34" charset="0"/>
                <a:cs typeface="Arial" panose="020B0604020202020204" pitchFamily="34" charset="0"/>
              </a:rPr>
              <a:t>penetrasyon</a:t>
            </a:r>
            <a:r>
              <a:rPr lang="tr-TR" sz="2600" dirty="0">
                <a:latin typeface="Arial" panose="020B0604020202020204" pitchFamily="34" charset="0"/>
                <a:cs typeface="Arial" panose="020B0604020202020204" pitchFamily="34" charset="0"/>
              </a:rPr>
              <a:t> yeteneğine sahip değildir. </a:t>
            </a:r>
            <a:endParaRPr lang="tr-TR" sz="2600" dirty="0" smtClean="0">
              <a:latin typeface="Arial" panose="020B0604020202020204" pitchFamily="34" charset="0"/>
              <a:cs typeface="Arial" panose="020B0604020202020204" pitchFamily="34" charset="0"/>
            </a:endParaRPr>
          </a:p>
          <a:p>
            <a:pPr lvl="0"/>
            <a:r>
              <a:rPr lang="tr-TR" sz="2600" dirty="0" smtClean="0">
                <a:latin typeface="Arial" panose="020B0604020202020204" pitchFamily="34" charset="0"/>
                <a:cs typeface="Arial" panose="020B0604020202020204" pitchFamily="34" charset="0"/>
              </a:rPr>
              <a:t>Böyle </a:t>
            </a:r>
            <a:r>
              <a:rPr lang="tr-TR" sz="2600" dirty="0">
                <a:latin typeface="Arial" panose="020B0604020202020204" pitchFamily="34" charset="0"/>
                <a:cs typeface="Arial" panose="020B0604020202020204" pitchFamily="34" charset="0"/>
              </a:rPr>
              <a:t>patojenler bitki üzerinde bulanan </a:t>
            </a:r>
            <a:r>
              <a:rPr lang="tr-TR" sz="2600" dirty="0" err="1">
                <a:latin typeface="Arial" panose="020B0604020202020204" pitchFamily="34" charset="0"/>
                <a:cs typeface="Arial" panose="020B0604020202020204" pitchFamily="34" charset="0"/>
              </a:rPr>
              <a:t>stomata</a:t>
            </a:r>
            <a:r>
              <a:rPr lang="tr-TR" sz="2600" dirty="0">
                <a:latin typeface="Arial" panose="020B0604020202020204" pitchFamily="34" charset="0"/>
                <a:cs typeface="Arial" panose="020B0604020202020204" pitchFamily="34" charset="0"/>
              </a:rPr>
              <a:t> ve </a:t>
            </a:r>
            <a:r>
              <a:rPr lang="tr-TR" sz="2600" dirty="0" err="1">
                <a:latin typeface="Arial" panose="020B0604020202020204" pitchFamily="34" charset="0"/>
                <a:cs typeface="Arial" panose="020B0604020202020204" pitchFamily="34" charset="0"/>
              </a:rPr>
              <a:t>lenticel</a:t>
            </a:r>
            <a:r>
              <a:rPr lang="tr-TR" sz="2600" dirty="0">
                <a:latin typeface="Arial" panose="020B0604020202020204" pitchFamily="34" charset="0"/>
                <a:cs typeface="Arial" panose="020B0604020202020204" pitchFamily="34" charset="0"/>
              </a:rPr>
              <a:t> gibi doğal açılıklardan </a:t>
            </a:r>
            <a:r>
              <a:rPr lang="tr-TR" sz="2600" dirty="0" err="1">
                <a:latin typeface="Arial" panose="020B0604020202020204" pitchFamily="34" charset="0"/>
                <a:cs typeface="Arial" panose="020B0604020202020204" pitchFamily="34" charset="0"/>
              </a:rPr>
              <a:t>penetrasyon</a:t>
            </a:r>
            <a:r>
              <a:rPr lang="tr-TR" sz="2600" dirty="0">
                <a:latin typeface="Arial" panose="020B0604020202020204" pitchFamily="34" charset="0"/>
                <a:cs typeface="Arial" panose="020B0604020202020204" pitchFamily="34" charset="0"/>
              </a:rPr>
              <a:t> yapar.</a:t>
            </a:r>
          </a:p>
          <a:p>
            <a:pPr marL="0" indent="0">
              <a:buNone/>
            </a:pPr>
            <a:endParaRPr lang="tr-TR" sz="3400" dirty="0">
              <a:latin typeface="Arial" panose="020B0604020202020204" pitchFamily="34" charset="0"/>
              <a:cs typeface="Arial" panose="020B0604020202020204" pitchFamily="34" charset="0"/>
            </a:endParaRPr>
          </a:p>
        </p:txBody>
      </p:sp>
      <p:sp>
        <p:nvSpPr>
          <p:cNvPr id="5" name="Unvan 1"/>
          <p:cNvSpPr txBox="1">
            <a:spLocks/>
          </p:cNvSpPr>
          <p:nvPr/>
        </p:nvSpPr>
        <p:spPr>
          <a:xfrm>
            <a:off x="1732313" y="435851"/>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12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0079" y="1250576"/>
            <a:ext cx="9716153" cy="4751294"/>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Tarla </a:t>
            </a:r>
            <a:r>
              <a:rPr lang="tr-TR" sz="2400" dirty="0" err="1">
                <a:solidFill>
                  <a:srgbClr val="0070C0"/>
                </a:solidFill>
                <a:latin typeface="Arial" panose="020B0604020202020204" pitchFamily="34" charset="0"/>
                <a:cs typeface="Arial" panose="020B0604020202020204" pitchFamily="34" charset="0"/>
              </a:rPr>
              <a:t>penetrasyonu</a:t>
            </a:r>
            <a:r>
              <a:rPr lang="tr-TR" sz="2400" dirty="0">
                <a:solidFill>
                  <a:srgbClr val="0070C0"/>
                </a:solidFill>
                <a:latin typeface="Arial" panose="020B0604020202020204" pitchFamily="34" charset="0"/>
                <a:cs typeface="Arial" panose="020B0604020202020204" pitchFamily="34" charset="0"/>
              </a:rPr>
              <a:t> ve </a:t>
            </a:r>
            <a:r>
              <a:rPr lang="tr-TR" sz="2400" dirty="0" err="1">
                <a:solidFill>
                  <a:srgbClr val="0070C0"/>
                </a:solidFill>
                <a:latin typeface="Arial" panose="020B0604020202020204" pitchFamily="34" charset="0"/>
                <a:cs typeface="Arial" panose="020B0604020202020204" pitchFamily="34" charset="0"/>
              </a:rPr>
              <a:t>latent</a:t>
            </a:r>
            <a:r>
              <a:rPr lang="tr-TR" sz="2400" dirty="0">
                <a:solidFill>
                  <a:srgbClr val="0070C0"/>
                </a:solidFill>
                <a:latin typeface="Arial" panose="020B0604020202020204" pitchFamily="34" charset="0"/>
                <a:cs typeface="Arial" panose="020B0604020202020204" pitchFamily="34" charset="0"/>
              </a:rPr>
              <a:t> enfeksiyon</a:t>
            </a:r>
            <a:endParaRPr lang="tr-TR" sz="2400" dirty="0">
              <a:latin typeface="Arial" panose="020B0604020202020204" pitchFamily="34" charset="0"/>
              <a:cs typeface="Arial" panose="020B0604020202020204" pitchFamily="34" charset="0"/>
            </a:endParaRPr>
          </a:p>
          <a:p>
            <a:pPr marL="0" lvl="0" indent="0">
              <a:buNone/>
            </a:pPr>
            <a:r>
              <a:rPr lang="tr-TR" sz="2400" dirty="0" smtClean="0">
                <a:solidFill>
                  <a:srgbClr val="00B050"/>
                </a:solidFill>
                <a:latin typeface="Arial" panose="020B0604020202020204" pitchFamily="34" charset="0"/>
                <a:cs typeface="Arial" panose="020B0604020202020204" pitchFamily="34" charset="0"/>
              </a:rPr>
              <a:t>Doğal </a:t>
            </a:r>
            <a:r>
              <a:rPr lang="tr-TR" sz="2400" dirty="0">
                <a:solidFill>
                  <a:srgbClr val="00B050"/>
                </a:solidFill>
                <a:latin typeface="Arial" panose="020B0604020202020204" pitchFamily="34" charset="0"/>
                <a:cs typeface="Arial" panose="020B0604020202020204" pitchFamily="34" charset="0"/>
              </a:rPr>
              <a:t>açıklıklardan </a:t>
            </a:r>
            <a:r>
              <a:rPr lang="tr-TR" sz="2400" dirty="0" err="1" smtClean="0">
                <a:solidFill>
                  <a:srgbClr val="00B050"/>
                </a:solidFill>
                <a:latin typeface="Arial" panose="020B0604020202020204" pitchFamily="34" charset="0"/>
                <a:cs typeface="Arial" panose="020B0604020202020204" pitchFamily="34" charset="0"/>
              </a:rPr>
              <a:t>pentrasyon</a:t>
            </a:r>
            <a:endParaRPr lang="tr-TR" sz="2400" dirty="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Hastalık </a:t>
            </a:r>
            <a:r>
              <a:rPr lang="tr-TR" sz="2400" dirty="0">
                <a:latin typeface="Arial" panose="020B0604020202020204" pitchFamily="34" charset="0"/>
                <a:cs typeface="Arial" panose="020B0604020202020204" pitchFamily="34" charset="0"/>
              </a:rPr>
              <a:t>gelişimi için uygun koşullar oluşana kadar </a:t>
            </a:r>
            <a:r>
              <a:rPr lang="tr-TR" sz="2400" dirty="0" err="1">
                <a:latin typeface="Arial" panose="020B0604020202020204" pitchFamily="34" charset="0"/>
                <a:cs typeface="Arial" panose="020B0604020202020204" pitchFamily="34" charset="0"/>
              </a:rPr>
              <a:t>inaktif</a:t>
            </a:r>
            <a:r>
              <a:rPr lang="tr-TR" sz="2400" dirty="0">
                <a:latin typeface="Arial" panose="020B0604020202020204" pitchFamily="34" charset="0"/>
                <a:cs typeface="Arial" panose="020B0604020202020204" pitchFamily="34" charset="0"/>
              </a:rPr>
              <a:t> olarak kalabilirler.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Patateste </a:t>
            </a:r>
            <a:r>
              <a:rPr lang="tr-TR" sz="2400" dirty="0">
                <a:latin typeface="Arial" panose="020B0604020202020204" pitchFamily="34" charset="0"/>
                <a:cs typeface="Arial" panose="020B0604020202020204" pitchFamily="34" charset="0"/>
              </a:rPr>
              <a:t>yumuşak çürüklük etmeni </a:t>
            </a:r>
            <a:r>
              <a:rPr lang="tr-TR" sz="2400" i="1" dirty="0" err="1">
                <a:latin typeface="Arial" panose="020B0604020202020204" pitchFamily="34" charset="0"/>
                <a:cs typeface="Arial" panose="020B0604020202020204" pitchFamily="34" charset="0"/>
              </a:rPr>
              <a:t>Erwinia</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caratovora</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patates yumruları üzerindeki </a:t>
            </a:r>
            <a:r>
              <a:rPr lang="tr-TR" sz="2400" dirty="0" err="1">
                <a:latin typeface="Arial" panose="020B0604020202020204" pitchFamily="34" charset="0"/>
                <a:cs typeface="Arial" panose="020B0604020202020204" pitchFamily="34" charset="0"/>
              </a:rPr>
              <a:t>lenticellerinden</a:t>
            </a:r>
            <a:r>
              <a:rPr lang="tr-TR" sz="2400" dirty="0">
                <a:latin typeface="Arial" panose="020B0604020202020204" pitchFamily="34" charset="0"/>
                <a:cs typeface="Arial" panose="020B0604020202020204" pitchFamily="34" charset="0"/>
              </a:rPr>
              <a:t> giriş yapmaktadır. </a:t>
            </a:r>
            <a:endParaRPr lang="tr-TR" sz="2400" dirty="0" smtClean="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Patateste </a:t>
            </a:r>
            <a:r>
              <a:rPr lang="tr-TR" sz="2400" dirty="0">
                <a:latin typeface="Arial" panose="020B0604020202020204" pitchFamily="34" charset="0"/>
                <a:cs typeface="Arial" panose="020B0604020202020204" pitchFamily="34" charset="0"/>
              </a:rPr>
              <a:t>gümüşi </a:t>
            </a:r>
            <a:r>
              <a:rPr lang="tr-TR" sz="2400" dirty="0" smtClean="0">
                <a:latin typeface="Arial" panose="020B0604020202020204" pitchFamily="34" charset="0"/>
                <a:cs typeface="Arial" panose="020B0604020202020204" pitchFamily="34" charset="0"/>
              </a:rPr>
              <a:t>leke hastalığı </a:t>
            </a:r>
            <a:r>
              <a:rPr lang="tr-TR" sz="2400" dirty="0">
                <a:latin typeface="Arial" panose="020B0604020202020204" pitchFamily="34" charset="0"/>
                <a:cs typeface="Arial" panose="020B0604020202020204" pitchFamily="34" charset="0"/>
              </a:rPr>
              <a:t>etmeni olan </a:t>
            </a:r>
            <a:r>
              <a:rPr lang="tr-TR" sz="2400" i="1" dirty="0" err="1">
                <a:latin typeface="Arial" panose="020B0604020202020204" pitchFamily="34" charset="0"/>
                <a:cs typeface="Arial" panose="020B0604020202020204" pitchFamily="34" charset="0"/>
              </a:rPr>
              <a:t>Helminthosporium</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solani</a:t>
            </a:r>
            <a:r>
              <a:rPr lang="tr-TR" sz="2400" dirty="0">
                <a:latin typeface="Arial" panose="020B0604020202020204" pitchFamily="34" charset="0"/>
                <a:cs typeface="Arial" panose="020B0604020202020204" pitchFamily="34" charset="0"/>
              </a:rPr>
              <a:t> direk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yeteneğini sahip olmakla beraber </a:t>
            </a:r>
            <a:r>
              <a:rPr lang="tr-TR" sz="2400" dirty="0" err="1">
                <a:latin typeface="Arial" panose="020B0604020202020204" pitchFamily="34" charset="0"/>
                <a:cs typeface="Arial" panose="020B0604020202020204" pitchFamily="34" charset="0"/>
              </a:rPr>
              <a:t>lenticelerden</a:t>
            </a:r>
            <a:r>
              <a:rPr lang="tr-TR" sz="2400" dirty="0">
                <a:latin typeface="Arial" panose="020B0604020202020204" pitchFamily="34" charset="0"/>
                <a:cs typeface="Arial" panose="020B0604020202020204" pitchFamily="34" charset="0"/>
              </a:rPr>
              <a:t> de giriş yapabilmektedir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5" name="Unvan 1"/>
          <p:cNvSpPr txBox="1">
            <a:spLocks/>
          </p:cNvSpPr>
          <p:nvPr/>
        </p:nvSpPr>
        <p:spPr>
          <a:xfrm>
            <a:off x="1732313" y="435851"/>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898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51955" y="1797424"/>
            <a:ext cx="9514447" cy="3777622"/>
          </a:xfrm>
        </p:spPr>
        <p:txBody>
          <a:bodyPr>
            <a:normAutofit/>
          </a:bodyPr>
          <a:lstStyle/>
          <a:p>
            <a:pPr marL="0" indent="0">
              <a:buNone/>
            </a:pPr>
            <a:r>
              <a:rPr lang="tr-TR" sz="2400" dirty="0" smtClean="0">
                <a:solidFill>
                  <a:srgbClr val="0070C0"/>
                </a:solidFill>
                <a:latin typeface="Arial" panose="020B0604020202020204" pitchFamily="34" charset="0"/>
                <a:cs typeface="Arial" panose="020B0604020202020204" pitchFamily="34" charset="0"/>
              </a:rPr>
              <a:t>Hasat </a:t>
            </a:r>
            <a:r>
              <a:rPr lang="tr-TR" sz="2400" dirty="0">
                <a:solidFill>
                  <a:srgbClr val="0070C0"/>
                </a:solidFill>
                <a:latin typeface="Arial" panose="020B0604020202020204" pitchFamily="34" charset="0"/>
                <a:cs typeface="Arial" panose="020B0604020202020204" pitchFamily="34" charset="0"/>
              </a:rPr>
              <a:t>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Yaralardan </a:t>
            </a:r>
            <a:r>
              <a:rPr lang="tr-TR" sz="2400" dirty="0" smtClean="0">
                <a:latin typeface="Arial" panose="020B0604020202020204" pitchFamily="34" charset="0"/>
                <a:cs typeface="Arial" panose="020B0604020202020204" pitchFamily="34" charset="0"/>
              </a:rPr>
              <a:t>enfeksiyon</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Fizyolojik zarara takiben </a:t>
            </a:r>
            <a:r>
              <a:rPr lang="tr-TR" sz="2400" dirty="0" smtClean="0">
                <a:latin typeface="Arial" panose="020B0604020202020204" pitchFamily="34" charset="0"/>
                <a:cs typeface="Arial" panose="020B0604020202020204" pitchFamily="34" charset="0"/>
              </a:rPr>
              <a:t>enfeksiyon</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Esas patojeni takiben </a:t>
            </a:r>
            <a:r>
              <a:rPr lang="tr-TR" sz="2400" dirty="0" err="1" smtClean="0">
                <a:latin typeface="Arial" panose="020B0604020202020204" pitchFamily="34" charset="0"/>
                <a:cs typeface="Arial" panose="020B0604020202020204" pitchFamily="34" charset="0"/>
              </a:rPr>
              <a:t>penetrasyon</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Dokuların olgunlaşmasından kaynaklanan </a:t>
            </a:r>
            <a:r>
              <a:rPr lang="tr-TR" sz="2400" dirty="0" err="1" smtClean="0">
                <a:latin typeface="Arial" panose="020B0604020202020204" pitchFamily="34" charset="0"/>
                <a:cs typeface="Arial" panose="020B0604020202020204" pitchFamily="34" charset="0"/>
              </a:rPr>
              <a:t>penetrasyon</a:t>
            </a:r>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Temas yoluyla enfeksiyon</a:t>
            </a:r>
          </a:p>
          <a:p>
            <a:pPr marL="0" indent="0">
              <a:buNone/>
            </a:pPr>
            <a:endParaRPr lang="tr-TR" dirty="0"/>
          </a:p>
        </p:txBody>
      </p:sp>
      <p:sp>
        <p:nvSpPr>
          <p:cNvPr id="4" name="Unvan 1"/>
          <p:cNvSpPr txBox="1">
            <a:spLocks/>
          </p:cNvSpPr>
          <p:nvPr/>
        </p:nvSpPr>
        <p:spPr>
          <a:xfrm>
            <a:off x="1853336" y="812369"/>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853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3447" y="1434353"/>
            <a:ext cx="8915400" cy="4065494"/>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Hasat 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smtClean="0">
              <a:solidFill>
                <a:srgbClr val="00B050"/>
              </a:solidFill>
              <a:latin typeface="Arial" panose="020B0604020202020204" pitchFamily="34" charset="0"/>
              <a:cs typeface="Arial" panose="020B0604020202020204" pitchFamily="34" charset="0"/>
            </a:endParaRPr>
          </a:p>
          <a:p>
            <a:r>
              <a:rPr lang="tr-TR" sz="2400" dirty="0" smtClean="0">
                <a:solidFill>
                  <a:srgbClr val="00B050"/>
                </a:solidFill>
                <a:latin typeface="Arial" panose="020B0604020202020204" pitchFamily="34" charset="0"/>
                <a:cs typeface="Arial" panose="020B0604020202020204" pitchFamily="34" charset="0"/>
              </a:rPr>
              <a:t>Yaralardan </a:t>
            </a:r>
            <a:r>
              <a:rPr lang="tr-TR" sz="2400" dirty="0">
                <a:solidFill>
                  <a:srgbClr val="00B050"/>
                </a:solidFill>
                <a:latin typeface="Arial" panose="020B0604020202020204" pitchFamily="34" charset="0"/>
                <a:cs typeface="Arial" panose="020B0604020202020204" pitchFamily="34" charset="0"/>
              </a:rPr>
              <a:t>enfeksiyon</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1"/>
            <a:r>
              <a:rPr lang="tr-TR" sz="2400" dirty="0" smtClean="0">
                <a:latin typeface="Arial" panose="020B0604020202020204" pitchFamily="34" charset="0"/>
                <a:cs typeface="Arial" panose="020B0604020202020204" pitchFamily="34" charset="0"/>
              </a:rPr>
              <a:t>Tarlada </a:t>
            </a:r>
            <a:r>
              <a:rPr lang="tr-TR" sz="2400" dirty="0">
                <a:latin typeface="Arial" panose="020B0604020202020204" pitchFamily="34" charset="0"/>
                <a:cs typeface="Arial" panose="020B0604020202020204" pitchFamily="34" charset="0"/>
              </a:rPr>
              <a:t>sebze ve meyvelere saldıran patojenlerin tersine depo patojenlerin çoğu direkt </a:t>
            </a:r>
            <a:r>
              <a:rPr lang="tr-TR" sz="2400" dirty="0" err="1">
                <a:latin typeface="Arial" panose="020B0604020202020204" pitchFamily="34" charset="0"/>
                <a:cs typeface="Arial" panose="020B0604020202020204" pitchFamily="34" charset="0"/>
              </a:rPr>
              <a:t>penetrasyon</a:t>
            </a:r>
            <a:r>
              <a:rPr lang="tr-TR" sz="2400" dirty="0">
                <a:latin typeface="Arial" panose="020B0604020202020204" pitchFamily="34" charset="0"/>
                <a:cs typeface="Arial" panose="020B0604020202020204" pitchFamily="34" charset="0"/>
              </a:rPr>
              <a:t> yeteneğine sahip değildir. </a:t>
            </a:r>
            <a:endParaRPr lang="tr-TR" sz="2400" dirty="0" smtClean="0">
              <a:latin typeface="Arial" panose="020B0604020202020204" pitchFamily="34" charset="0"/>
              <a:cs typeface="Arial" panose="020B0604020202020204" pitchFamily="34" charset="0"/>
            </a:endParaRPr>
          </a:p>
          <a:p>
            <a:pPr lvl="1"/>
            <a:r>
              <a:rPr lang="tr-TR" sz="2400" i="1" dirty="0" err="1" smtClean="0">
                <a:latin typeface="Arial" panose="020B0604020202020204" pitchFamily="34" charset="0"/>
                <a:cs typeface="Arial" panose="020B0604020202020204" pitchFamily="34" charset="0"/>
              </a:rPr>
              <a:t>Penicillium</a:t>
            </a:r>
            <a:r>
              <a:rPr lang="tr-TR" sz="2400" i="1" dirty="0" smtClean="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digitatum</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1"/>
            <a:r>
              <a:rPr lang="tr-TR" sz="2400" i="1" dirty="0" err="1" smtClean="0">
                <a:latin typeface="Arial" panose="020B0604020202020204" pitchFamily="34" charset="0"/>
                <a:cs typeface="Arial" panose="020B0604020202020204" pitchFamily="34" charset="0"/>
              </a:rPr>
              <a:t>Penicillium</a:t>
            </a:r>
            <a:r>
              <a:rPr lang="tr-TR" sz="2400" dirty="0" smtClean="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italicum</a:t>
            </a:r>
            <a:r>
              <a:rPr lang="tr-TR" sz="2400" i="1"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turunçgil</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meyvelerini yaralardan </a:t>
            </a:r>
            <a:r>
              <a:rPr lang="tr-TR" sz="2400" dirty="0" err="1">
                <a:latin typeface="Arial" panose="020B0604020202020204" pitchFamily="34" charset="0"/>
                <a:cs typeface="Arial" panose="020B0604020202020204" pitchFamily="34" charset="0"/>
              </a:rPr>
              <a:t>penetre</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etmektedir</a:t>
            </a:r>
          </a:p>
        </p:txBody>
      </p:sp>
      <p:sp>
        <p:nvSpPr>
          <p:cNvPr id="4" name="Unvan 1"/>
          <p:cNvSpPr txBox="1">
            <a:spLocks/>
          </p:cNvSpPr>
          <p:nvPr/>
        </p:nvSpPr>
        <p:spPr>
          <a:xfrm>
            <a:off x="1826442" y="543427"/>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9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3447" y="1434353"/>
            <a:ext cx="8915400" cy="4805082"/>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Hasat 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smtClean="0">
              <a:solidFill>
                <a:srgbClr val="00B050"/>
              </a:solidFill>
              <a:latin typeface="Arial" panose="020B0604020202020204" pitchFamily="34" charset="0"/>
              <a:cs typeface="Arial" panose="020B0604020202020204" pitchFamily="34" charset="0"/>
            </a:endParaRPr>
          </a:p>
          <a:p>
            <a:pPr lvl="0"/>
            <a:r>
              <a:rPr lang="tr-TR" sz="2400" dirty="0" smtClean="0">
                <a:solidFill>
                  <a:srgbClr val="00B050"/>
                </a:solidFill>
                <a:latin typeface="Arial" panose="020B0604020202020204" pitchFamily="34" charset="0"/>
                <a:cs typeface="Arial" panose="020B0604020202020204" pitchFamily="34" charset="0"/>
              </a:rPr>
              <a:t>Fizyolojik </a:t>
            </a:r>
            <a:r>
              <a:rPr lang="tr-TR" sz="2400" dirty="0">
                <a:solidFill>
                  <a:srgbClr val="00B050"/>
                </a:solidFill>
                <a:latin typeface="Arial" panose="020B0604020202020204" pitchFamily="34" charset="0"/>
                <a:cs typeface="Arial" panose="020B0604020202020204" pitchFamily="34" charset="0"/>
              </a:rPr>
              <a:t>zarara takiben enfeksiyon: </a:t>
            </a:r>
            <a:endParaRPr lang="tr-TR" sz="2400" dirty="0" smtClean="0">
              <a:solidFill>
                <a:srgbClr val="00B050"/>
              </a:solidFill>
              <a:latin typeface="Arial" panose="020B0604020202020204" pitchFamily="34" charset="0"/>
              <a:cs typeface="Arial" panose="020B0604020202020204" pitchFamily="34" charset="0"/>
            </a:endParaRPr>
          </a:p>
          <a:p>
            <a:pPr lvl="1"/>
            <a:r>
              <a:rPr lang="tr-TR" sz="2400" dirty="0" smtClean="0">
                <a:latin typeface="Arial" panose="020B0604020202020204" pitchFamily="34" charset="0"/>
                <a:cs typeface="Arial" panose="020B0604020202020204" pitchFamily="34" charset="0"/>
              </a:rPr>
              <a:t>Düşük </a:t>
            </a:r>
            <a:r>
              <a:rPr lang="tr-TR" sz="2400" dirty="0">
                <a:latin typeface="Arial" panose="020B0604020202020204" pitchFamily="34" charset="0"/>
                <a:cs typeface="Arial" panose="020B0604020202020204" pitchFamily="34" charset="0"/>
              </a:rPr>
              <a:t>sıcaklık, ısı, oksijen yetersizliği ve diğer çevresel stresler nedeniyle oluşan fizyolojik etkiler meyve ve sebzelerin depo </a:t>
            </a:r>
            <a:r>
              <a:rPr lang="tr-TR" sz="2400" dirty="0" err="1" smtClean="0">
                <a:latin typeface="Arial" panose="020B0604020202020204" pitchFamily="34" charset="0"/>
                <a:cs typeface="Arial" panose="020B0604020202020204" pitchFamily="34" charset="0"/>
              </a:rPr>
              <a:t>funguslarına</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hassasiyetini </a:t>
            </a:r>
            <a:r>
              <a:rPr lang="tr-TR" sz="2400" dirty="0">
                <a:latin typeface="Arial" panose="020B0604020202020204" pitchFamily="34" charset="0"/>
                <a:cs typeface="Arial" panose="020B0604020202020204" pitchFamily="34" charset="0"/>
              </a:rPr>
              <a:t>artırmaktadır</a:t>
            </a:r>
            <a:r>
              <a:rPr lang="tr-TR" sz="2400" dirty="0" smtClean="0">
                <a:latin typeface="Arial" panose="020B0604020202020204" pitchFamily="34" charset="0"/>
                <a:cs typeface="Arial" panose="020B0604020202020204" pitchFamily="34" charset="0"/>
              </a:rPr>
              <a:t>.</a:t>
            </a:r>
          </a:p>
          <a:p>
            <a:pPr lvl="1"/>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Aşırı sıcaklığa maruz kalan domates meyveleri </a:t>
            </a:r>
            <a:endParaRPr lang="tr-TR" sz="2400" dirty="0" smtClean="0">
              <a:latin typeface="Arial" panose="020B0604020202020204" pitchFamily="34" charset="0"/>
              <a:cs typeface="Arial" panose="020B0604020202020204" pitchFamily="34" charset="0"/>
            </a:endParaRPr>
          </a:p>
          <a:p>
            <a:pPr marL="457200" lvl="1" indent="0">
              <a:buNone/>
            </a:pPr>
            <a:r>
              <a:rPr lang="tr-TR" sz="2400" i="1" dirty="0" smtClean="0">
                <a:latin typeface="Arial" panose="020B0604020202020204" pitchFamily="34" charset="0"/>
                <a:cs typeface="Arial" panose="020B0604020202020204" pitchFamily="34" charset="0"/>
              </a:rPr>
              <a:t>B</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cinera</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ve </a:t>
            </a:r>
            <a:r>
              <a:rPr lang="tr-TR" sz="2400" i="1" dirty="0">
                <a:latin typeface="Arial" panose="020B0604020202020204" pitchFamily="34" charset="0"/>
                <a:cs typeface="Arial" panose="020B0604020202020204" pitchFamily="34" charset="0"/>
              </a:rPr>
              <a:t>A. </a:t>
            </a:r>
            <a:r>
              <a:rPr lang="tr-TR" sz="2400" i="1" dirty="0" err="1">
                <a:latin typeface="Arial" panose="020B0604020202020204" pitchFamily="34" charset="0"/>
                <a:cs typeface="Arial" panose="020B0604020202020204" pitchFamily="34" charset="0"/>
              </a:rPr>
              <a:t>alternata</a:t>
            </a:r>
            <a:r>
              <a:rPr lang="tr-TR" sz="2400" dirty="0" err="1">
                <a:latin typeface="Arial" panose="020B0604020202020204" pitchFamily="34" charset="0"/>
                <a:cs typeface="Arial" panose="020B0604020202020204" pitchFamily="34" charset="0"/>
              </a:rPr>
              <a:t>’ya</a:t>
            </a:r>
            <a:r>
              <a:rPr lang="tr-TR" sz="2400" dirty="0">
                <a:latin typeface="Arial" panose="020B0604020202020204" pitchFamily="34" charset="0"/>
                <a:cs typeface="Arial" panose="020B0604020202020204" pitchFamily="34" charset="0"/>
              </a:rPr>
              <a:t> hassasiyeti artmaktadır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p:cNvSpPr txBox="1">
            <a:spLocks/>
          </p:cNvSpPr>
          <p:nvPr/>
        </p:nvSpPr>
        <p:spPr>
          <a:xfrm>
            <a:off x="1826442" y="543427"/>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0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1906" y="2133600"/>
            <a:ext cx="9702706" cy="3777622"/>
          </a:xfrm>
        </p:spPr>
        <p:txBody>
          <a:bodyPr>
            <a:normAutofit/>
          </a:bodyPr>
          <a:lstStyle/>
          <a:p>
            <a:r>
              <a:rPr lang="tr-TR" sz="2400" dirty="0">
                <a:latin typeface="Arial" panose="020B0604020202020204" pitchFamily="34" charset="0"/>
                <a:cs typeface="Arial" panose="020B0604020202020204" pitchFamily="34" charset="0"/>
              </a:rPr>
              <a:t>Hatta meyve ve sebzelerin taşınması, sınıflandırılması, kontrollü atmosfer depolaması, ambalajı için gelişmiş teknolojilerin kullanıldığı toplumlarda bile depo hastalıkları önemli kayıplara neden olabilmektedir.</a:t>
            </a:r>
          </a:p>
          <a:p>
            <a:endParaRPr lang="tr-TR" sz="2400" dirty="0">
              <a:latin typeface="Arial" panose="020B0604020202020204" pitchFamily="34" charset="0"/>
              <a:cs typeface="Arial" panose="020B0604020202020204" pitchFamily="34" charset="0"/>
            </a:endParaRPr>
          </a:p>
          <a:p>
            <a:pPr lvl="0"/>
            <a:r>
              <a:rPr lang="tr-TR" sz="2400" dirty="0" smtClean="0">
                <a:latin typeface="Arial" panose="020B0604020202020204" pitchFamily="34" charset="0"/>
                <a:cs typeface="Arial" panose="020B0604020202020204" pitchFamily="34" charset="0"/>
              </a:rPr>
              <a:t>Bu durum gelecekte </a:t>
            </a:r>
            <a:r>
              <a:rPr lang="tr-TR" sz="2400" dirty="0">
                <a:latin typeface="Arial" panose="020B0604020202020204" pitchFamily="34" charset="0"/>
                <a:cs typeface="Arial" panose="020B0604020202020204" pitchFamily="34" charset="0"/>
              </a:rPr>
              <a:t>insan ihtiyaçlarını karşılayabilmek </a:t>
            </a:r>
            <a:r>
              <a:rPr lang="tr-TR" sz="2400" dirty="0" smtClean="0">
                <a:latin typeface="Arial" panose="020B0604020202020204" pitchFamily="34" charset="0"/>
                <a:cs typeface="Arial" panose="020B0604020202020204" pitchFamily="34" charset="0"/>
              </a:rPr>
              <a:t>için hasat </a:t>
            </a:r>
            <a:r>
              <a:rPr lang="tr-TR" sz="2400" dirty="0">
                <a:latin typeface="Arial" panose="020B0604020202020204" pitchFamily="34" charset="0"/>
                <a:cs typeface="Arial" panose="020B0604020202020204" pitchFamily="34" charset="0"/>
              </a:rPr>
              <a:t>sonrası kayıpların azaltılmasının gerekli olduğu bildirilmektedir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566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8600" y="1143000"/>
            <a:ext cx="8915400" cy="5405718"/>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Hasat 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smtClean="0">
              <a:solidFill>
                <a:srgbClr val="00B050"/>
              </a:solidFill>
              <a:latin typeface="Arial" panose="020B0604020202020204" pitchFamily="34" charset="0"/>
              <a:cs typeface="Arial" panose="020B0604020202020204" pitchFamily="34" charset="0"/>
            </a:endParaRPr>
          </a:p>
          <a:p>
            <a:r>
              <a:rPr lang="tr-TR" sz="2400" dirty="0" smtClean="0">
                <a:solidFill>
                  <a:srgbClr val="00B050"/>
                </a:solidFill>
                <a:latin typeface="Arial" panose="020B0604020202020204" pitchFamily="34" charset="0"/>
                <a:cs typeface="Arial" panose="020B0604020202020204" pitchFamily="34" charset="0"/>
              </a:rPr>
              <a:t>Esas </a:t>
            </a:r>
            <a:r>
              <a:rPr lang="tr-TR" sz="2400" dirty="0">
                <a:solidFill>
                  <a:srgbClr val="00B050"/>
                </a:solidFill>
                <a:latin typeface="Arial" panose="020B0604020202020204" pitchFamily="34" charset="0"/>
                <a:cs typeface="Arial" panose="020B0604020202020204" pitchFamily="34" charset="0"/>
              </a:rPr>
              <a:t>patojeni takiben </a:t>
            </a:r>
            <a:r>
              <a:rPr lang="tr-TR" sz="2400" dirty="0" err="1">
                <a:solidFill>
                  <a:srgbClr val="00B050"/>
                </a:solidFill>
                <a:latin typeface="Arial" panose="020B0604020202020204" pitchFamily="34" charset="0"/>
                <a:cs typeface="Arial" panose="020B0604020202020204" pitchFamily="34" charset="0"/>
              </a:rPr>
              <a:t>penetrasyon</a:t>
            </a:r>
            <a:r>
              <a:rPr lang="tr-TR" sz="2400" dirty="0">
                <a:solidFill>
                  <a:srgbClr val="00B050"/>
                </a:solidFill>
                <a:latin typeface="Arial" panose="020B0604020202020204" pitchFamily="34" charset="0"/>
                <a:cs typeface="Arial" panose="020B0604020202020204" pitchFamily="34" charset="0"/>
              </a:rPr>
              <a:t>: </a:t>
            </a:r>
            <a:endParaRPr lang="tr-TR" sz="2400" dirty="0" smtClean="0">
              <a:solidFill>
                <a:srgbClr val="00B050"/>
              </a:solidFill>
              <a:latin typeface="Arial" panose="020B0604020202020204" pitchFamily="34" charset="0"/>
              <a:cs typeface="Arial" panose="020B0604020202020204" pitchFamily="34" charset="0"/>
            </a:endParaRPr>
          </a:p>
          <a:p>
            <a:pPr lvl="1"/>
            <a:r>
              <a:rPr lang="tr-TR" sz="2400" dirty="0" smtClean="0">
                <a:latin typeface="Arial" panose="020B0604020202020204" pitchFamily="34" charset="0"/>
                <a:cs typeface="Arial" panose="020B0604020202020204" pitchFamily="34" charset="0"/>
              </a:rPr>
              <a:t>Bazı </a:t>
            </a:r>
            <a:r>
              <a:rPr lang="tr-TR" sz="2400" dirty="0">
                <a:latin typeface="Arial" panose="020B0604020202020204" pitchFamily="34" charset="0"/>
                <a:cs typeface="Arial" panose="020B0604020202020204" pitchFamily="34" charset="0"/>
              </a:rPr>
              <a:t>etmenler başka patojenler tarafından oluşturulan enfeksiyonu takiben gelişmektedirler. </a:t>
            </a:r>
            <a:endParaRPr lang="tr-TR" sz="2400" dirty="0" smtClean="0">
              <a:latin typeface="Arial" panose="020B0604020202020204" pitchFamily="34" charset="0"/>
              <a:cs typeface="Arial" panose="020B0604020202020204" pitchFamily="34" charset="0"/>
            </a:endParaRPr>
          </a:p>
          <a:p>
            <a:pPr lvl="1"/>
            <a:r>
              <a:rPr lang="tr-TR" sz="2400" i="1" dirty="0" err="1" smtClean="0">
                <a:latin typeface="Arial" panose="020B0604020202020204" pitchFamily="34" charset="0"/>
                <a:cs typeface="Arial" panose="020B0604020202020204" pitchFamily="34" charset="0"/>
              </a:rPr>
              <a:t>Mucor</a:t>
            </a:r>
            <a:r>
              <a:rPr lang="tr-TR" sz="2400" i="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lvl="1"/>
            <a:r>
              <a:rPr lang="tr-TR" sz="2400" i="1" dirty="0" err="1" smtClean="0">
                <a:latin typeface="Arial" panose="020B0604020202020204" pitchFamily="34" charset="0"/>
                <a:cs typeface="Arial" panose="020B0604020202020204" pitchFamily="34" charset="0"/>
              </a:rPr>
              <a:t>Gloeosporium</a:t>
            </a:r>
            <a:r>
              <a:rPr lang="tr-TR" sz="2400" i="1" dirty="0" smtClean="0">
                <a:latin typeface="Arial" panose="020B0604020202020204" pitchFamily="34" charset="0"/>
                <a:cs typeface="Arial" panose="020B0604020202020204" pitchFamily="34" charset="0"/>
              </a:rPr>
              <a:t>  </a:t>
            </a:r>
          </a:p>
          <a:p>
            <a:pPr lvl="1"/>
            <a:r>
              <a:rPr lang="tr-TR" sz="2400" i="1" dirty="0" err="1" smtClean="0">
                <a:latin typeface="Arial" panose="020B0604020202020204" pitchFamily="34" charset="0"/>
                <a:cs typeface="Arial" panose="020B0604020202020204" pitchFamily="34" charset="0"/>
              </a:rPr>
              <a:t>Phytophthora</a:t>
            </a:r>
            <a:r>
              <a:rPr lang="tr-TR" sz="2400" i="1"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enfeksiyonunu</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takiben elma</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meyvelerinde </a:t>
            </a:r>
            <a:endParaRPr lang="tr-TR" sz="2400" dirty="0" smtClean="0">
              <a:latin typeface="Arial" panose="020B0604020202020204" pitchFamily="34" charset="0"/>
              <a:cs typeface="Arial" panose="020B0604020202020204" pitchFamily="34" charset="0"/>
            </a:endParaRPr>
          </a:p>
          <a:p>
            <a:pPr lvl="1"/>
            <a:endParaRPr lang="tr-TR" sz="2400" i="1" dirty="0">
              <a:latin typeface="Arial" panose="020B0604020202020204" pitchFamily="34" charset="0"/>
              <a:cs typeface="Arial" panose="020B0604020202020204" pitchFamily="34" charset="0"/>
            </a:endParaRPr>
          </a:p>
          <a:p>
            <a:pPr lvl="1"/>
            <a:r>
              <a:rPr lang="tr-TR" sz="2400" i="1" dirty="0" err="1" smtClean="0">
                <a:latin typeface="Arial" panose="020B0604020202020204" pitchFamily="34" charset="0"/>
                <a:cs typeface="Arial" panose="020B0604020202020204" pitchFamily="34" charset="0"/>
              </a:rPr>
              <a:t>Penicillium</a:t>
            </a:r>
            <a:r>
              <a:rPr lang="tr-TR" sz="2400" i="1" dirty="0" smtClean="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expansum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penetrasyonu</a:t>
            </a:r>
            <a:r>
              <a:rPr lang="tr-TR" sz="2400" dirty="0">
                <a:latin typeface="Arial" panose="020B0604020202020204" pitchFamily="34" charset="0"/>
                <a:cs typeface="Arial" panose="020B0604020202020204" pitchFamily="34" charset="0"/>
              </a:rPr>
              <a:t> olmaktadır</a:t>
            </a:r>
          </a:p>
        </p:txBody>
      </p:sp>
      <p:sp>
        <p:nvSpPr>
          <p:cNvPr id="4" name="Unvan 1"/>
          <p:cNvSpPr txBox="1">
            <a:spLocks/>
          </p:cNvSpPr>
          <p:nvPr/>
        </p:nvSpPr>
        <p:spPr>
          <a:xfrm>
            <a:off x="1732313" y="435851"/>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
        <p:nvSpPr>
          <p:cNvPr id="5" name="Aşağı Ok 4"/>
          <p:cNvSpPr/>
          <p:nvPr/>
        </p:nvSpPr>
        <p:spPr>
          <a:xfrm>
            <a:off x="3536576" y="4450977"/>
            <a:ext cx="564777" cy="537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0473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5032" y="1143000"/>
            <a:ext cx="9486247" cy="4132729"/>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Hasat 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smtClean="0">
              <a:solidFill>
                <a:srgbClr val="00B050"/>
              </a:solidFill>
              <a:latin typeface="Arial" panose="020B0604020202020204" pitchFamily="34" charset="0"/>
              <a:cs typeface="Arial" panose="020B0604020202020204" pitchFamily="34" charset="0"/>
            </a:endParaRPr>
          </a:p>
          <a:p>
            <a:r>
              <a:rPr lang="tr-TR" sz="2400" dirty="0" smtClean="0">
                <a:solidFill>
                  <a:srgbClr val="00B050"/>
                </a:solidFill>
                <a:latin typeface="Arial" panose="020B0604020202020204" pitchFamily="34" charset="0"/>
                <a:cs typeface="Arial" panose="020B0604020202020204" pitchFamily="34" charset="0"/>
              </a:rPr>
              <a:t>Dokuların </a:t>
            </a:r>
            <a:r>
              <a:rPr lang="tr-TR" sz="2400" dirty="0">
                <a:solidFill>
                  <a:srgbClr val="00B050"/>
                </a:solidFill>
                <a:latin typeface="Arial" panose="020B0604020202020204" pitchFamily="34" charset="0"/>
                <a:cs typeface="Arial" panose="020B0604020202020204" pitchFamily="34" charset="0"/>
              </a:rPr>
              <a:t>olgunlaşmasından kaynaklanan </a:t>
            </a:r>
            <a:r>
              <a:rPr lang="tr-TR" sz="2400" dirty="0" err="1">
                <a:solidFill>
                  <a:srgbClr val="00B050"/>
                </a:solidFill>
                <a:latin typeface="Arial" panose="020B0604020202020204" pitchFamily="34" charset="0"/>
                <a:cs typeface="Arial" panose="020B0604020202020204" pitchFamily="34" charset="0"/>
              </a:rPr>
              <a:t>penetrasyon</a:t>
            </a:r>
            <a:r>
              <a:rPr lang="tr-TR" sz="2400" dirty="0">
                <a:solidFill>
                  <a:srgbClr val="00B050"/>
                </a:solidFill>
                <a:latin typeface="Arial" panose="020B0604020202020204" pitchFamily="34" charset="0"/>
                <a:cs typeface="Arial" panose="020B0604020202020204" pitchFamily="34" charset="0"/>
              </a:rPr>
              <a:t>: </a:t>
            </a:r>
            <a:endParaRPr lang="tr-TR" sz="2400" dirty="0" smtClean="0">
              <a:solidFill>
                <a:srgbClr val="00B050"/>
              </a:solidFill>
              <a:latin typeface="Arial" panose="020B0604020202020204" pitchFamily="34" charset="0"/>
              <a:cs typeface="Arial" panose="020B0604020202020204" pitchFamily="34" charset="0"/>
            </a:endParaRPr>
          </a:p>
          <a:p>
            <a:pPr lvl="1"/>
            <a:r>
              <a:rPr lang="tr-TR" sz="2400" dirty="0" smtClean="0">
                <a:latin typeface="Arial" panose="020B0604020202020204" pitchFamily="34" charset="0"/>
                <a:cs typeface="Arial" panose="020B0604020202020204" pitchFamily="34" charset="0"/>
              </a:rPr>
              <a:t>Uzun </a:t>
            </a:r>
            <a:r>
              <a:rPr lang="tr-TR" sz="2400" dirty="0">
                <a:latin typeface="Arial" panose="020B0604020202020204" pitchFamily="34" charset="0"/>
                <a:cs typeface="Arial" panose="020B0604020202020204" pitchFamily="34" charset="0"/>
              </a:rPr>
              <a:t>süre depolanma esnasında doku olgunlaşması hastalık dayanıklılığını azaltmaktadır. </a:t>
            </a:r>
            <a:endParaRPr lang="tr-TR" sz="2400" dirty="0" smtClean="0">
              <a:latin typeface="Arial" panose="020B0604020202020204" pitchFamily="34" charset="0"/>
              <a:cs typeface="Arial" panose="020B0604020202020204" pitchFamily="34" charset="0"/>
            </a:endParaRPr>
          </a:p>
          <a:p>
            <a:pPr lvl="1"/>
            <a:r>
              <a:rPr lang="tr-TR" sz="2400" dirty="0" smtClean="0">
                <a:latin typeface="Arial" panose="020B0604020202020204" pitchFamily="34" charset="0"/>
                <a:cs typeface="Arial" panose="020B0604020202020204" pitchFamily="34" charset="0"/>
              </a:rPr>
              <a:t>Depolama </a:t>
            </a:r>
            <a:r>
              <a:rPr lang="tr-TR" sz="2400" dirty="0">
                <a:latin typeface="Arial" panose="020B0604020202020204" pitchFamily="34" charset="0"/>
                <a:cs typeface="Arial" panose="020B0604020202020204" pitchFamily="34" charset="0"/>
              </a:rPr>
              <a:t>periyodunun sonunda kavunun </a:t>
            </a:r>
            <a:r>
              <a:rPr lang="tr-TR" sz="2400" dirty="0" err="1">
                <a:latin typeface="Arial" panose="020B0604020202020204" pitchFamily="34" charset="0"/>
                <a:cs typeface="Arial" panose="020B0604020202020204" pitchFamily="34" charset="0"/>
              </a:rPr>
              <a:t>Penicillium</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spp</a:t>
            </a:r>
            <a:r>
              <a:rPr lang="tr-TR" sz="2400" dirty="0">
                <a:latin typeface="Arial" panose="020B0604020202020204" pitchFamily="34" charset="0"/>
                <a:cs typeface="Arial" panose="020B0604020202020204" pitchFamily="34" charset="0"/>
              </a:rPr>
              <a:t>.’un neden olduğu mavi-yeşil küf ve </a:t>
            </a:r>
            <a:r>
              <a:rPr lang="tr-TR" sz="2400" i="1" dirty="0" err="1">
                <a:latin typeface="Arial" panose="020B0604020202020204" pitchFamily="34" charset="0"/>
                <a:cs typeface="Arial" panose="020B0604020202020204" pitchFamily="34" charset="0"/>
              </a:rPr>
              <a:t>Trichothecium</a:t>
            </a:r>
            <a:r>
              <a:rPr lang="tr-TR" sz="2400" i="1" dirty="0">
                <a:latin typeface="Arial" panose="020B0604020202020204" pitchFamily="34" charset="0"/>
                <a:cs typeface="Arial" panose="020B0604020202020204" pitchFamily="34" charset="0"/>
              </a:rPr>
              <a:t> </a:t>
            </a:r>
            <a:r>
              <a:rPr lang="tr-TR" sz="2400" i="1" dirty="0" err="1">
                <a:latin typeface="Arial" panose="020B0604020202020204" pitchFamily="34" charset="0"/>
                <a:cs typeface="Arial" panose="020B0604020202020204" pitchFamily="34" charset="0"/>
              </a:rPr>
              <a:t>roseum</a:t>
            </a:r>
            <a:r>
              <a:rPr lang="tr-TR" sz="2400" i="1"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un sebep olduğu pembe küfe hassasiyeti artmaktadır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p:cNvSpPr txBox="1">
            <a:spLocks/>
          </p:cNvSpPr>
          <p:nvPr/>
        </p:nvSpPr>
        <p:spPr>
          <a:xfrm>
            <a:off x="1732313" y="435851"/>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8337177" y="4237922"/>
            <a:ext cx="2925845" cy="2362483"/>
          </a:xfrm>
          <a:prstGeom prst="rect">
            <a:avLst/>
          </a:prstGeom>
        </p:spPr>
      </p:pic>
    </p:spTree>
    <p:extLst>
      <p:ext uri="{BB962C8B-B14F-4D97-AF65-F5344CB8AC3E}">
        <p14:creationId xmlns:p14="http://schemas.microsoft.com/office/powerpoint/2010/main" val="160053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53788" y="1407459"/>
            <a:ext cx="8915400" cy="3777622"/>
          </a:xfrm>
        </p:spPr>
        <p:txBody>
          <a:bodyPr>
            <a:normAutofit/>
          </a:bodyPr>
          <a:lstStyle/>
          <a:p>
            <a:pPr marL="0" indent="0">
              <a:buNone/>
            </a:pPr>
            <a:r>
              <a:rPr lang="tr-TR" sz="2400" dirty="0">
                <a:solidFill>
                  <a:srgbClr val="0070C0"/>
                </a:solidFill>
                <a:latin typeface="Arial" panose="020B0604020202020204" pitchFamily="34" charset="0"/>
                <a:cs typeface="Arial" panose="020B0604020202020204" pitchFamily="34" charset="0"/>
              </a:rPr>
              <a:t>Hasat esnasında ve sonrasında </a:t>
            </a:r>
            <a:r>
              <a:rPr lang="tr-TR" sz="2400" dirty="0" smtClean="0">
                <a:solidFill>
                  <a:srgbClr val="0070C0"/>
                </a:solidFill>
                <a:latin typeface="Arial" panose="020B0604020202020204" pitchFamily="34" charset="0"/>
                <a:cs typeface="Arial" panose="020B0604020202020204" pitchFamily="34" charset="0"/>
              </a:rPr>
              <a:t>enfeksiyon</a:t>
            </a:r>
            <a:endParaRPr lang="tr-TR" sz="2400" dirty="0" smtClean="0">
              <a:solidFill>
                <a:srgbClr val="00B050"/>
              </a:solidFill>
              <a:latin typeface="Arial" panose="020B0604020202020204" pitchFamily="34" charset="0"/>
              <a:cs typeface="Arial" panose="020B0604020202020204" pitchFamily="34" charset="0"/>
            </a:endParaRPr>
          </a:p>
          <a:p>
            <a:r>
              <a:rPr lang="tr-TR" sz="2400" dirty="0" smtClean="0">
                <a:solidFill>
                  <a:srgbClr val="00B050"/>
                </a:solidFill>
                <a:latin typeface="Arial" panose="020B0604020202020204" pitchFamily="34" charset="0"/>
                <a:cs typeface="Arial" panose="020B0604020202020204" pitchFamily="34" charset="0"/>
              </a:rPr>
              <a:t>Temas </a:t>
            </a:r>
            <a:r>
              <a:rPr lang="tr-TR" sz="2400" dirty="0">
                <a:solidFill>
                  <a:srgbClr val="00B050"/>
                </a:solidFill>
                <a:latin typeface="Arial" panose="020B0604020202020204" pitchFamily="34" charset="0"/>
                <a:cs typeface="Arial" panose="020B0604020202020204" pitchFamily="34" charset="0"/>
              </a:rPr>
              <a:t>yoluyla enfeksiyon</a:t>
            </a:r>
            <a:r>
              <a:rPr lang="tr-TR" sz="2400" dirty="0" smtClean="0">
                <a:solidFill>
                  <a:srgbClr val="00B050"/>
                </a:solidFill>
                <a:latin typeface="Arial" panose="020B0604020202020204" pitchFamily="34" charset="0"/>
                <a:cs typeface="Arial" panose="020B0604020202020204" pitchFamily="34" charset="0"/>
              </a:rPr>
              <a:t>:</a:t>
            </a:r>
          </a:p>
          <a:p>
            <a:r>
              <a:rPr lang="tr-TR" sz="2400" dirty="0" smtClean="0">
                <a:latin typeface="Arial" panose="020B0604020202020204" pitchFamily="34" charset="0"/>
                <a:cs typeface="Arial" panose="020B0604020202020204" pitchFamily="34" charset="0"/>
              </a:rPr>
              <a:t>Farklı </a:t>
            </a:r>
            <a:r>
              <a:rPr lang="tr-TR" sz="2400" dirty="0">
                <a:latin typeface="Arial" panose="020B0604020202020204" pitchFamily="34" charset="0"/>
                <a:cs typeface="Arial" panose="020B0604020202020204" pitchFamily="34" charset="0"/>
              </a:rPr>
              <a:t>şekillerde </a:t>
            </a:r>
            <a:r>
              <a:rPr lang="tr-TR" sz="2400" dirty="0" smtClean="0">
                <a:latin typeface="Arial" panose="020B0604020202020204" pitchFamily="34" charset="0"/>
                <a:cs typeface="Arial" panose="020B0604020202020204" pitchFamily="34" charset="0"/>
              </a:rPr>
              <a:t>hastalanan (patojenin </a:t>
            </a:r>
            <a:r>
              <a:rPr lang="tr-TR" sz="2400" dirty="0" err="1" smtClean="0">
                <a:latin typeface="Arial" panose="020B0604020202020204" pitchFamily="34" charset="0"/>
                <a:cs typeface="Arial" panose="020B0604020202020204" pitchFamily="34" charset="0"/>
              </a:rPr>
              <a:t>penetre</a:t>
            </a:r>
            <a:r>
              <a:rPr lang="tr-TR" sz="2400" dirty="0" smtClean="0">
                <a:latin typeface="Arial" panose="020B0604020202020204" pitchFamily="34" charset="0"/>
                <a:cs typeface="Arial" panose="020B0604020202020204" pitchFamily="34" charset="0"/>
              </a:rPr>
              <a:t> olma durumunda) meyve </a:t>
            </a:r>
            <a:r>
              <a:rPr lang="tr-TR" sz="2400" dirty="0">
                <a:latin typeface="Arial" panose="020B0604020202020204" pitchFamily="34" charset="0"/>
                <a:cs typeface="Arial" panose="020B0604020202020204" pitchFamily="34" charset="0"/>
              </a:rPr>
              <a:t>ve sebzeler depolama esansında sağlıklı ürünle temas ederek patojenlerin yayılmasına neden olabilir. </a:t>
            </a:r>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Marul</a:t>
            </a:r>
            <a:r>
              <a:rPr lang="tr-TR" sz="2400" dirty="0">
                <a:latin typeface="Arial" panose="020B0604020202020204" pitchFamily="34" charset="0"/>
                <a:cs typeface="Arial" panose="020B0604020202020204" pitchFamily="34" charset="0"/>
              </a:rPr>
              <a:t>, lahana, kereviz, havuç gibi ürünlerde sorun olan beyaz çürüklük etmeni </a:t>
            </a:r>
            <a:r>
              <a:rPr lang="tr-TR" sz="2400" i="1" dirty="0" err="1">
                <a:latin typeface="Arial" panose="020B0604020202020204" pitchFamily="34" charset="0"/>
                <a:cs typeface="Arial" panose="020B0604020202020204" pitchFamily="34" charset="0"/>
              </a:rPr>
              <a:t>Sclerotinia</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spp</a:t>
            </a:r>
            <a:r>
              <a:rPr lang="tr-TR" sz="2400" dirty="0">
                <a:latin typeface="Arial" panose="020B0604020202020204" pitchFamily="34" charset="0"/>
                <a:cs typeface="Arial" panose="020B0604020202020204" pitchFamily="34" charset="0"/>
              </a:rPr>
              <a:t>. ve bakteriyel çürüklük etmeni </a:t>
            </a:r>
            <a:r>
              <a:rPr lang="tr-TR" sz="2400" i="1" dirty="0" err="1">
                <a:latin typeface="Arial" panose="020B0604020202020204" pitchFamily="34" charset="0"/>
                <a:cs typeface="Arial" panose="020B0604020202020204" pitchFamily="34" charset="0"/>
              </a:rPr>
              <a:t>Erwinia</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spp</a:t>
            </a:r>
            <a:r>
              <a:rPr lang="tr-TR" sz="2400" dirty="0">
                <a:latin typeface="Arial" panose="020B0604020202020204" pitchFamily="34" charset="0"/>
                <a:cs typeface="Arial" panose="020B0604020202020204" pitchFamily="34" charset="0"/>
              </a:rPr>
              <a:t>. temas yoluyla depolarda yayılmaktadır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Unvan 1"/>
          <p:cNvSpPr txBox="1">
            <a:spLocks/>
          </p:cNvSpPr>
          <p:nvPr/>
        </p:nvSpPr>
        <p:spPr>
          <a:xfrm>
            <a:off x="1732313" y="435851"/>
            <a:ext cx="8911687" cy="7071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solidFill>
                  <a:srgbClr val="C00000"/>
                </a:solidFill>
                <a:latin typeface="Arial" panose="020B0604020202020204" pitchFamily="34" charset="0"/>
                <a:cs typeface="Arial" panose="020B0604020202020204" pitchFamily="34" charset="0"/>
              </a:rPr>
              <a:t>Patojenlerin konukçu içerisine </a:t>
            </a:r>
            <a:r>
              <a:rPr lang="tr-TR" sz="2800" dirty="0" err="1" smtClean="0">
                <a:solidFill>
                  <a:srgbClr val="C00000"/>
                </a:solidFill>
                <a:latin typeface="Arial" panose="020B0604020202020204" pitchFamily="34" charset="0"/>
                <a:cs typeface="Arial" panose="020B0604020202020204" pitchFamily="34" charset="0"/>
              </a:rPr>
              <a:t>penetrasyonu</a:t>
            </a:r>
            <a:endParaRPr lang="tr-T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114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03107" y="134802"/>
            <a:ext cx="8395635" cy="6723198"/>
          </a:xfrm>
          <a:prstGeom prst="rect">
            <a:avLst/>
          </a:prstGeom>
        </p:spPr>
      </p:pic>
    </p:spTree>
    <p:extLst>
      <p:ext uri="{BB962C8B-B14F-4D97-AF65-F5344CB8AC3E}">
        <p14:creationId xmlns:p14="http://schemas.microsoft.com/office/powerpoint/2010/main" val="262039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088" y="327373"/>
            <a:ext cx="8229862" cy="626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6894" y="485147"/>
            <a:ext cx="8266693" cy="618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8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3196" y="3152157"/>
            <a:ext cx="7169640" cy="1280890"/>
          </a:xfrm>
        </p:spPr>
        <p:txBody>
          <a:bodyPr/>
          <a:lstStyle/>
          <a:p>
            <a:r>
              <a:rPr lang="tr-TR" b="1" dirty="0" smtClean="0">
                <a:solidFill>
                  <a:srgbClr val="C00000"/>
                </a:solidFill>
                <a:latin typeface="Arial" panose="020B0604020202020204" pitchFamily="34" charset="0"/>
                <a:cs typeface="Arial" panose="020B0604020202020204" pitchFamily="34" charset="0"/>
              </a:rPr>
              <a:t>Patojenlerin orijini</a:t>
            </a:r>
            <a:endParaRPr lang="tr-TR"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32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5529" y="1205753"/>
            <a:ext cx="9445906" cy="4778188"/>
          </a:xfrm>
        </p:spPr>
        <p:txBody>
          <a:bodyPr>
            <a:normAutofit/>
          </a:bodyPr>
          <a:lstStyle/>
          <a:p>
            <a:r>
              <a:rPr lang="tr-TR" sz="2400" dirty="0">
                <a:latin typeface="Arial" panose="020B0604020202020204" pitchFamily="34" charset="0"/>
                <a:cs typeface="Arial" panose="020B0604020202020204" pitchFamily="34" charset="0"/>
              </a:rPr>
              <a:t>Hasattan  sonra  olgun  meyve  ve  sebzeler   tarladaki  gelişme esnasında   enfeksiyon  yapma yeteneğine  sebep  olmayan </a:t>
            </a:r>
            <a:r>
              <a:rPr lang="tr-TR" sz="2400" dirty="0" smtClean="0">
                <a:latin typeface="Arial" panose="020B0604020202020204" pitchFamily="34" charset="0"/>
                <a:cs typeface="Arial" panose="020B0604020202020204" pitchFamily="34" charset="0"/>
              </a:rPr>
              <a:t>farklı etmenlerinin </a:t>
            </a:r>
            <a:r>
              <a:rPr lang="tr-TR" sz="2400" dirty="0">
                <a:latin typeface="Arial" panose="020B0604020202020204" pitchFamily="34" charset="0"/>
                <a:cs typeface="Arial" panose="020B0604020202020204" pitchFamily="34" charset="0"/>
              </a:rPr>
              <a:t>saldırısına maruz kalmaktadır. </a:t>
            </a:r>
            <a:endParaRPr lang="tr-TR" sz="2400" dirty="0" smtClean="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Zayıflık </a:t>
            </a:r>
            <a:r>
              <a:rPr lang="tr-TR" sz="2400" dirty="0">
                <a:latin typeface="Arial" panose="020B0604020202020204" pitchFamily="34" charset="0"/>
                <a:cs typeface="Arial" panose="020B0604020202020204" pitchFamily="34" charset="0"/>
              </a:rPr>
              <a:t>patojeni çok sayıda </a:t>
            </a:r>
            <a:r>
              <a:rPr lang="tr-TR" sz="2400" dirty="0" err="1">
                <a:latin typeface="Arial" panose="020B0604020202020204" pitchFamily="34" charset="0"/>
                <a:cs typeface="Arial" panose="020B0604020202020204" pitchFamily="34" charset="0"/>
              </a:rPr>
              <a:t>fungus</a:t>
            </a:r>
            <a:r>
              <a:rPr lang="tr-TR" sz="2400" dirty="0">
                <a:latin typeface="Arial" panose="020B0604020202020204" pitchFamily="34" charset="0"/>
                <a:cs typeface="Arial" panose="020B0604020202020204" pitchFamily="34" charset="0"/>
              </a:rPr>
              <a:t> ve bakteri bulunmaktadır</a:t>
            </a:r>
            <a:r>
              <a:rPr lang="tr-TR" sz="2400" dirty="0" smtClean="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pPr lvl="0"/>
            <a:r>
              <a:rPr lang="tr-TR" sz="2400" dirty="0">
                <a:latin typeface="Arial" panose="020B0604020202020204" pitchFamily="34" charset="0"/>
                <a:cs typeface="Arial" panose="020B0604020202020204" pitchFamily="34" charset="0"/>
              </a:rPr>
              <a:t>Bitkilerin gelişimi esansında  bitki organlarında </a:t>
            </a:r>
            <a:r>
              <a:rPr lang="tr-TR" sz="2400" dirty="0" smtClean="0">
                <a:latin typeface="Arial" panose="020B0604020202020204" pitchFamily="34" charset="0"/>
                <a:cs typeface="Arial" panose="020B0604020202020204" pitchFamily="34" charset="0"/>
              </a:rPr>
              <a:t>dayanıklılığı sağlayan mekanizmalar meyve ve sebzelerin hasta edilmesi ile zayıflamaktadır.</a:t>
            </a:r>
          </a:p>
        </p:txBody>
      </p:sp>
    </p:spTree>
    <p:extLst>
      <p:ext uri="{BB962C8B-B14F-4D97-AF65-F5344CB8AC3E}">
        <p14:creationId xmlns:p14="http://schemas.microsoft.com/office/powerpoint/2010/main" val="164018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7235" y="654422"/>
            <a:ext cx="8915400" cy="5235387"/>
          </a:xfrm>
        </p:spPr>
        <p:txBody>
          <a:bodyPr>
            <a:normAutofit fontScale="92500" lnSpcReduction="10000"/>
          </a:bodyPr>
          <a:lstStyle/>
          <a:p>
            <a:pPr lvl="0"/>
            <a:r>
              <a:rPr lang="tr-TR" sz="2600" dirty="0" smtClean="0">
                <a:latin typeface="Arial" panose="020B0604020202020204" pitchFamily="34" charset="0"/>
                <a:cs typeface="Arial" panose="020B0604020202020204" pitchFamily="34" charset="0"/>
              </a:rPr>
              <a:t>Hasat </a:t>
            </a:r>
            <a:r>
              <a:rPr lang="tr-TR" sz="2600" dirty="0">
                <a:latin typeface="Arial" panose="020B0604020202020204" pitchFamily="34" charset="0"/>
                <a:cs typeface="Arial" panose="020B0604020202020204" pitchFamily="34" charset="0"/>
              </a:rPr>
              <a:t>edilen sebze ve meyveler nem ve besin içeriği bakımından zengin olup </a:t>
            </a:r>
            <a:r>
              <a:rPr lang="tr-TR" sz="2600" dirty="0" smtClean="0">
                <a:latin typeface="Arial" panose="020B0604020202020204" pitchFamily="34" charset="0"/>
                <a:cs typeface="Arial" panose="020B0604020202020204" pitchFamily="34" charset="0"/>
              </a:rPr>
              <a:t>bu durum </a:t>
            </a:r>
            <a:r>
              <a:rPr lang="tr-TR" sz="2600" dirty="0">
                <a:latin typeface="Arial" panose="020B0604020202020204" pitchFamily="34" charset="0"/>
                <a:cs typeface="Arial" panose="020B0604020202020204" pitchFamily="34" charset="0"/>
              </a:rPr>
              <a:t>patojen gelişimleri için </a:t>
            </a:r>
            <a:r>
              <a:rPr lang="tr-TR" sz="2600" dirty="0" smtClean="0">
                <a:latin typeface="Arial" panose="020B0604020202020204" pitchFamily="34" charset="0"/>
                <a:cs typeface="Arial" panose="020B0604020202020204" pitchFamily="34" charset="0"/>
              </a:rPr>
              <a:t>uygundur.</a:t>
            </a:r>
            <a:endParaRPr lang="tr-TR" sz="2600" dirty="0">
              <a:latin typeface="Arial" panose="020B0604020202020204" pitchFamily="34" charset="0"/>
              <a:cs typeface="Arial" panose="020B0604020202020204" pitchFamily="34" charset="0"/>
            </a:endParaRPr>
          </a:p>
          <a:p>
            <a:endParaRPr lang="tr-TR" sz="2600" dirty="0">
              <a:latin typeface="Arial" panose="020B0604020202020204" pitchFamily="34" charset="0"/>
              <a:cs typeface="Arial" panose="020B0604020202020204" pitchFamily="34" charset="0"/>
            </a:endParaRPr>
          </a:p>
          <a:p>
            <a:pPr lvl="0"/>
            <a:r>
              <a:rPr lang="tr-TR" sz="2600" dirty="0" smtClean="0">
                <a:latin typeface="Arial" panose="020B0604020202020204" pitchFamily="34" charset="0"/>
                <a:cs typeface="Arial" panose="020B0604020202020204" pitchFamily="34" charset="0"/>
              </a:rPr>
              <a:t>Olgun </a:t>
            </a:r>
            <a:r>
              <a:rPr lang="tr-TR" sz="2600" dirty="0">
                <a:latin typeface="Arial" panose="020B0604020202020204" pitchFamily="34" charset="0"/>
                <a:cs typeface="Arial" panose="020B0604020202020204" pitchFamily="34" charset="0"/>
              </a:rPr>
              <a:t>meyveler yaralanmalara karşı daha hassas olup </a:t>
            </a:r>
            <a:r>
              <a:rPr lang="tr-TR" sz="2600" dirty="0" err="1">
                <a:latin typeface="Arial" panose="020B0604020202020204" pitchFamily="34" charset="0"/>
                <a:cs typeface="Arial" panose="020B0604020202020204" pitchFamily="34" charset="0"/>
              </a:rPr>
              <a:t>penetrasyon</a:t>
            </a:r>
            <a:r>
              <a:rPr lang="tr-TR" sz="2600" dirty="0">
                <a:latin typeface="Arial" panose="020B0604020202020204" pitchFamily="34" charset="0"/>
                <a:cs typeface="Arial" panose="020B0604020202020204" pitchFamily="34" charset="0"/>
              </a:rPr>
              <a:t> için yaralanmış dokuya ihtiyaç duyan mikroorganizmaların daha fazla saldırısına maruz kalmaktadır.</a:t>
            </a:r>
          </a:p>
          <a:p>
            <a:pPr marL="0" indent="0">
              <a:buNone/>
            </a:pPr>
            <a:endParaRPr lang="tr-TR" sz="2600" dirty="0">
              <a:latin typeface="Arial" panose="020B0604020202020204" pitchFamily="34" charset="0"/>
              <a:cs typeface="Arial" panose="020B0604020202020204" pitchFamily="34" charset="0"/>
            </a:endParaRPr>
          </a:p>
          <a:p>
            <a:pPr lvl="0"/>
            <a:r>
              <a:rPr lang="tr-TR" sz="2600" dirty="0" smtClean="0">
                <a:latin typeface="Arial" panose="020B0604020202020204" pitchFamily="34" charset="0"/>
                <a:cs typeface="Arial" panose="020B0604020202020204" pitchFamily="34" charset="0"/>
              </a:rPr>
              <a:t>Ayrıca</a:t>
            </a:r>
            <a:r>
              <a:rPr lang="tr-TR" sz="2600" dirty="0">
                <a:latin typeface="Arial" panose="020B0604020202020204" pitchFamily="34" charset="0"/>
                <a:cs typeface="Arial" panose="020B0604020202020204" pitchFamily="34" charset="0"/>
              </a:rPr>
              <a:t>, meyve ve sebzelerin uzun süreli depolanması sırasında, bitkisel dokuların yaşlanmasına ve buna paralel olarak, yaşlanan bitki dokularına saldıran zayıf patojenlere karşı artan duyarlılıklarına yol açan bir dizi fizyolojik süreç meydana gelir.</a:t>
            </a:r>
            <a:endParaRPr lang="tr-TR" dirty="0"/>
          </a:p>
        </p:txBody>
      </p:sp>
      <p:pic>
        <p:nvPicPr>
          <p:cNvPr id="1026" name="Picture 2" descr="çilek meyvelerinin çürümes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4617" y="2751929"/>
            <a:ext cx="2204295" cy="147067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9760323" y="654422"/>
            <a:ext cx="2160799" cy="1292878"/>
          </a:xfrm>
          <a:prstGeom prst="rect">
            <a:avLst/>
          </a:prstGeom>
        </p:spPr>
      </p:pic>
    </p:spTree>
    <p:extLst>
      <p:ext uri="{BB962C8B-B14F-4D97-AF65-F5344CB8AC3E}">
        <p14:creationId xmlns:p14="http://schemas.microsoft.com/office/powerpoint/2010/main" val="3561917213"/>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2418</TotalTime>
  <Words>1366</Words>
  <Application>Microsoft Office PowerPoint</Application>
  <PresentationFormat>Geniş ekran</PresentationFormat>
  <Paragraphs>171</Paragraphs>
  <Slides>43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43</vt:i4>
      </vt:variant>
    </vt:vector>
  </HeadingPairs>
  <TitlesOfParts>
    <vt:vector size="48" baseType="lpstr">
      <vt:lpstr>Arial</vt:lpstr>
      <vt:lpstr>Calibri</vt:lpstr>
      <vt:lpstr>Century Gothic</vt:lpstr>
      <vt:lpstr>Wingdings 3</vt:lpstr>
      <vt:lpstr>Duman</vt:lpstr>
      <vt:lpstr> DEPO HASTALIKLARI</vt:lpstr>
      <vt:lpstr>DEPO HASTALIKLARININ OLUŞUMU</vt:lpstr>
      <vt:lpstr>PowerPoint Sunusu</vt:lpstr>
      <vt:lpstr>PowerPoint Sunusu</vt:lpstr>
      <vt:lpstr>PowerPoint Sunusu</vt:lpstr>
      <vt:lpstr>PowerPoint Sunusu</vt:lpstr>
      <vt:lpstr>Patojenlerin orijini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Spor çimlenmesi</vt:lpstr>
      <vt:lpstr>Spor çimlenmesi</vt:lpstr>
      <vt:lpstr>PowerPoint Sunusu</vt:lpstr>
      <vt:lpstr>Spor çimlenmesi</vt:lpstr>
      <vt:lpstr>Spor çimlenmesi</vt:lpstr>
      <vt:lpstr>Spor çimlenmesi</vt:lpstr>
      <vt:lpstr>PowerPoint Sunusu</vt:lpstr>
      <vt:lpstr>PowerPoint Sunusu</vt:lpstr>
      <vt:lpstr>PowerPoint Sunusu</vt:lpstr>
      <vt:lpstr>PowerPoint Sunusu</vt:lpstr>
      <vt:lpstr>PowerPoint Sunusu</vt:lpstr>
      <vt:lpstr>Patojenlerin konukçu içerisine penetrasyonu</vt:lpstr>
      <vt:lpstr>Patojenlerin konukçu içerisine penetrasyonu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Ölçme bilgisi</dc:title>
  <dc:creator>PackBell</dc:creator>
  <cp:lastModifiedBy>hakem</cp:lastModifiedBy>
  <cp:revision>220</cp:revision>
  <dcterms:created xsi:type="dcterms:W3CDTF">2015-10-05T20:20:57Z</dcterms:created>
  <dcterms:modified xsi:type="dcterms:W3CDTF">2023-03-09T08:02:30Z</dcterms:modified>
</cp:coreProperties>
</file>