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90"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4660"/>
  </p:normalViewPr>
  <p:slideViewPr>
    <p:cSldViewPr snapToGrid="0">
      <p:cViewPr varScale="1">
        <p:scale>
          <a:sx n="82" d="100"/>
          <a:sy n="82" d="100"/>
        </p:scale>
        <p:origin x="71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F92C777-B740-4A3A-9390-78EAAC06B9EC}"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79F72A9B-D9C2-4DEF-BA58-4661529FD537}" type="slidenum">
              <a:rPr lang="en-US" smtClean="0"/>
              <a:t>‹#›</a:t>
            </a:fld>
            <a:endParaRPr lang="en-US"/>
          </a:p>
        </p:txBody>
      </p:sp>
    </p:spTree>
    <p:extLst>
      <p:ext uri="{BB962C8B-B14F-4D97-AF65-F5344CB8AC3E}">
        <p14:creationId xmlns:p14="http://schemas.microsoft.com/office/powerpoint/2010/main" val="1173371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F92C777-B740-4A3A-9390-78EAAC06B9EC}"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72A9B-D9C2-4DEF-BA58-4661529FD537}" type="slidenum">
              <a:rPr lang="en-US" smtClean="0"/>
              <a:t>‹#›</a:t>
            </a:fld>
            <a:endParaRPr lang="en-US"/>
          </a:p>
        </p:txBody>
      </p:sp>
    </p:spTree>
    <p:extLst>
      <p:ext uri="{BB962C8B-B14F-4D97-AF65-F5344CB8AC3E}">
        <p14:creationId xmlns:p14="http://schemas.microsoft.com/office/powerpoint/2010/main" val="1979003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F92C777-B740-4A3A-9390-78EAAC06B9EC}"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72A9B-D9C2-4DEF-BA58-4661529FD537}" type="slidenum">
              <a:rPr lang="en-US" smtClean="0"/>
              <a:t>‹#›</a:t>
            </a:fld>
            <a:endParaRPr lang="en-US"/>
          </a:p>
        </p:txBody>
      </p:sp>
    </p:spTree>
    <p:extLst>
      <p:ext uri="{BB962C8B-B14F-4D97-AF65-F5344CB8AC3E}">
        <p14:creationId xmlns:p14="http://schemas.microsoft.com/office/powerpoint/2010/main" val="577496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F92C777-B740-4A3A-9390-78EAAC06B9EC}" type="datetimeFigureOut">
              <a:rPr lang="en-US" smtClean="0"/>
              <a:t>11/2/2023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72A9B-D9C2-4DEF-BA58-4661529FD537}" type="slidenum">
              <a:rPr lang="en-US" smtClean="0"/>
              <a:t>‹#›</a:t>
            </a:fld>
            <a:endParaRPr lang="en-US"/>
          </a:p>
        </p:txBody>
      </p:sp>
    </p:spTree>
    <p:extLst>
      <p:ext uri="{BB962C8B-B14F-4D97-AF65-F5344CB8AC3E}">
        <p14:creationId xmlns:p14="http://schemas.microsoft.com/office/powerpoint/2010/main" val="2596185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4F92C777-B740-4A3A-9390-78EAAC06B9EC}" type="datetimeFigureOut">
              <a:rPr lang="en-US" smtClean="0"/>
              <a:t>11/2/2023</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79F72A9B-D9C2-4DEF-BA58-4661529FD537}" type="slidenum">
              <a:rPr lang="en-US" smtClean="0"/>
              <a:t>‹#›</a:t>
            </a:fld>
            <a:endParaRPr lang="en-US"/>
          </a:p>
        </p:txBody>
      </p:sp>
    </p:spTree>
    <p:extLst>
      <p:ext uri="{BB962C8B-B14F-4D97-AF65-F5344CB8AC3E}">
        <p14:creationId xmlns:p14="http://schemas.microsoft.com/office/powerpoint/2010/main" val="4161223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F92C777-B740-4A3A-9390-78EAAC06B9EC}"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72A9B-D9C2-4DEF-BA58-4661529FD537}" type="slidenum">
              <a:rPr lang="en-US" smtClean="0"/>
              <a:t>‹#›</a:t>
            </a:fld>
            <a:endParaRPr lang="en-US"/>
          </a:p>
        </p:txBody>
      </p:sp>
    </p:spTree>
    <p:extLst>
      <p:ext uri="{BB962C8B-B14F-4D97-AF65-F5344CB8AC3E}">
        <p14:creationId xmlns:p14="http://schemas.microsoft.com/office/powerpoint/2010/main" val="670058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F92C777-B740-4A3A-9390-78EAAC06B9EC}" type="datetimeFigureOut">
              <a:rPr lang="en-US" smtClean="0"/>
              <a:t>11/2/2023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72A9B-D9C2-4DEF-BA58-4661529FD537}" type="slidenum">
              <a:rPr lang="en-US" smtClean="0"/>
              <a:t>‹#›</a:t>
            </a:fld>
            <a:endParaRPr lang="en-US"/>
          </a:p>
        </p:txBody>
      </p:sp>
    </p:spTree>
    <p:extLst>
      <p:ext uri="{BB962C8B-B14F-4D97-AF65-F5344CB8AC3E}">
        <p14:creationId xmlns:p14="http://schemas.microsoft.com/office/powerpoint/2010/main" val="3026388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F92C777-B740-4A3A-9390-78EAAC06B9EC}" type="datetimeFigureOut">
              <a:rPr lang="en-US" smtClean="0"/>
              <a:t>11/2/2023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72A9B-D9C2-4DEF-BA58-4661529FD537}" type="slidenum">
              <a:rPr lang="en-US" smtClean="0"/>
              <a:t>‹#›</a:t>
            </a:fld>
            <a:endParaRPr lang="en-US"/>
          </a:p>
        </p:txBody>
      </p:sp>
    </p:spTree>
    <p:extLst>
      <p:ext uri="{BB962C8B-B14F-4D97-AF65-F5344CB8AC3E}">
        <p14:creationId xmlns:p14="http://schemas.microsoft.com/office/powerpoint/2010/main" val="798834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92C777-B740-4A3A-9390-78EAAC06B9EC}" type="datetimeFigureOut">
              <a:rPr lang="en-US" smtClean="0"/>
              <a:t>11/2/2023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72A9B-D9C2-4DEF-BA58-4661529FD537}" type="slidenum">
              <a:rPr lang="en-US" smtClean="0"/>
              <a:t>‹#›</a:t>
            </a:fld>
            <a:endParaRPr lang="en-US"/>
          </a:p>
        </p:txBody>
      </p:sp>
    </p:spTree>
    <p:extLst>
      <p:ext uri="{BB962C8B-B14F-4D97-AF65-F5344CB8AC3E}">
        <p14:creationId xmlns:p14="http://schemas.microsoft.com/office/powerpoint/2010/main" val="3040397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F92C777-B740-4A3A-9390-78EAAC06B9EC}" type="datetimeFigureOut">
              <a:rPr lang="en-US" smtClean="0"/>
              <a:t>11/2/2023</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9F72A9B-D9C2-4DEF-BA58-4661529FD537}" type="slidenum">
              <a:rPr lang="en-US" smtClean="0"/>
              <a:t>‹#›</a:t>
            </a:fld>
            <a:endParaRPr lang="en-US"/>
          </a:p>
        </p:txBody>
      </p:sp>
    </p:spTree>
    <p:extLst>
      <p:ext uri="{BB962C8B-B14F-4D97-AF65-F5344CB8AC3E}">
        <p14:creationId xmlns:p14="http://schemas.microsoft.com/office/powerpoint/2010/main" val="1313338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F92C777-B740-4A3A-9390-78EAAC06B9EC}" type="datetimeFigureOut">
              <a:rPr lang="en-US" smtClean="0"/>
              <a:t>11/2/2023</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79F72A9B-D9C2-4DEF-BA58-4661529FD537}" type="slidenum">
              <a:rPr lang="en-US" smtClean="0"/>
              <a:t>‹#›</a:t>
            </a:fld>
            <a:endParaRPr lang="en-US"/>
          </a:p>
        </p:txBody>
      </p:sp>
    </p:spTree>
    <p:extLst>
      <p:ext uri="{BB962C8B-B14F-4D97-AF65-F5344CB8AC3E}">
        <p14:creationId xmlns:p14="http://schemas.microsoft.com/office/powerpoint/2010/main" val="55899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F92C777-B740-4A3A-9390-78EAAC06B9EC}" type="datetimeFigureOut">
              <a:rPr lang="en-US" smtClean="0"/>
              <a:t>11/2/2023</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79F72A9B-D9C2-4DEF-BA58-4661529FD537}" type="slidenum">
              <a:rPr lang="en-US" smtClean="0"/>
              <a:t>‹#›</a:t>
            </a:fld>
            <a:endParaRPr lang="en-US"/>
          </a:p>
        </p:txBody>
      </p:sp>
    </p:spTree>
    <p:extLst>
      <p:ext uri="{BB962C8B-B14F-4D97-AF65-F5344CB8AC3E}">
        <p14:creationId xmlns:p14="http://schemas.microsoft.com/office/powerpoint/2010/main" val="386951927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C5E2E5-5F5D-F715-9FA3-A3EE6842CC03}"/>
              </a:ext>
            </a:extLst>
          </p:cNvPr>
          <p:cNvSpPr>
            <a:spLocks noGrp="1"/>
          </p:cNvSpPr>
          <p:nvPr>
            <p:ph type="ctrTitle"/>
          </p:nvPr>
        </p:nvSpPr>
        <p:spPr/>
        <p:txBody>
          <a:bodyPr/>
          <a:lstStyle/>
          <a:p>
            <a:r>
              <a:rPr lang="tr-TR" dirty="0" err="1"/>
              <a:t>Operatıng</a:t>
            </a:r>
            <a:r>
              <a:rPr lang="tr-TR" dirty="0"/>
              <a:t> </a:t>
            </a:r>
            <a:r>
              <a:rPr lang="tr-TR"/>
              <a:t>Systems</a:t>
            </a:r>
            <a:endParaRPr lang="en-US" dirty="0"/>
          </a:p>
        </p:txBody>
      </p:sp>
      <p:sp>
        <p:nvSpPr>
          <p:cNvPr id="3" name="Alt Başlık 2">
            <a:extLst>
              <a:ext uri="{FF2B5EF4-FFF2-40B4-BE49-F238E27FC236}">
                <a16:creationId xmlns:a16="http://schemas.microsoft.com/office/drawing/2014/main" id="{D33E240E-1190-9682-1A11-8D96D2A71D8F}"/>
              </a:ext>
            </a:extLst>
          </p:cNvPr>
          <p:cNvSpPr>
            <a:spLocks noGrp="1"/>
          </p:cNvSpPr>
          <p:nvPr>
            <p:ph type="subTitle" idx="1"/>
          </p:nvPr>
        </p:nvSpPr>
        <p:spPr>
          <a:xfrm>
            <a:off x="1069848" y="4389120"/>
            <a:ext cx="8571302" cy="1069848"/>
          </a:xfrm>
        </p:spPr>
        <p:txBody>
          <a:bodyPr/>
          <a:lstStyle/>
          <a:p>
            <a:pPr algn="r"/>
            <a:r>
              <a:rPr lang="tr-TR" dirty="0" err="1"/>
              <a:t>H.Bodur</a:t>
            </a:r>
            <a:endParaRPr lang="en-US" dirty="0"/>
          </a:p>
        </p:txBody>
      </p:sp>
    </p:spTree>
    <p:extLst>
      <p:ext uri="{BB962C8B-B14F-4D97-AF65-F5344CB8AC3E}">
        <p14:creationId xmlns:p14="http://schemas.microsoft.com/office/powerpoint/2010/main" val="231224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BF5946-F6D1-27FB-CAC4-989C9490EAFC}"/>
              </a:ext>
            </a:extLst>
          </p:cNvPr>
          <p:cNvSpPr>
            <a:spLocks noGrp="1"/>
          </p:cNvSpPr>
          <p:nvPr>
            <p:ph type="title"/>
          </p:nvPr>
        </p:nvSpPr>
        <p:spPr/>
        <p:txBody>
          <a:bodyPr/>
          <a:lstStyle/>
          <a:p>
            <a:r>
              <a:rPr lang="en-US" dirty="0"/>
              <a:t>Information about each process</a:t>
            </a:r>
          </a:p>
        </p:txBody>
      </p:sp>
      <p:sp>
        <p:nvSpPr>
          <p:cNvPr id="3" name="İçerik Yer Tutucusu 2">
            <a:extLst>
              <a:ext uri="{FF2B5EF4-FFF2-40B4-BE49-F238E27FC236}">
                <a16:creationId xmlns:a16="http://schemas.microsoft.com/office/drawing/2014/main" id="{4075C658-6CF2-0796-12E4-D617958FED23}"/>
              </a:ext>
            </a:extLst>
          </p:cNvPr>
          <p:cNvSpPr>
            <a:spLocks noGrp="1"/>
          </p:cNvSpPr>
          <p:nvPr>
            <p:ph idx="1"/>
          </p:nvPr>
        </p:nvSpPr>
        <p:spPr/>
        <p:txBody>
          <a:bodyPr>
            <a:normAutofit lnSpcReduction="10000"/>
          </a:bodyPr>
          <a:lstStyle/>
          <a:p>
            <a:pPr marL="0" indent="0" algn="just">
              <a:buNone/>
            </a:pPr>
            <a:r>
              <a:rPr lang="en-US" sz="2800" u="sng" dirty="0"/>
              <a:t>Program counter:</a:t>
            </a:r>
            <a:r>
              <a:rPr lang="en-US" sz="2800" dirty="0"/>
              <a:t> It indicates the address of the next instruction to be executed for this purpose.</a:t>
            </a:r>
          </a:p>
          <a:p>
            <a:pPr marL="0" indent="0" algn="just">
              <a:buNone/>
            </a:pPr>
            <a:r>
              <a:rPr lang="en-US" sz="2800" u="sng" dirty="0"/>
              <a:t>CPU registers:</a:t>
            </a:r>
            <a:r>
              <a:rPr lang="en-US" sz="2800" dirty="0"/>
              <a:t> The registers vary in number &amp; type depending on the computer architecture. It includes accumulators, index registers, stack pointer &amp; general purpose registers, plus any condition</a:t>
            </a:r>
            <a:r>
              <a:rPr lang="tr-TR" sz="2800" dirty="0"/>
              <a:t> </a:t>
            </a:r>
            <a:r>
              <a:rPr lang="en-US" sz="2800" dirty="0"/>
              <a:t>code information must be saved when an interrupt occurs to allow the process to be continued correctly afterward.</a:t>
            </a:r>
          </a:p>
          <a:p>
            <a:pPr marL="0" indent="0" algn="just">
              <a:buNone/>
            </a:pPr>
            <a:r>
              <a:rPr lang="en-US" sz="2800" u="sng" dirty="0"/>
              <a:t>CPU scheduling information:</a:t>
            </a:r>
            <a:r>
              <a:rPr lang="en-US" sz="2800" dirty="0"/>
              <a:t> It includes process priorities, scheduling parameters.</a:t>
            </a:r>
          </a:p>
          <a:p>
            <a:pPr marL="0" indent="0" algn="just">
              <a:buNone/>
            </a:pPr>
            <a:endParaRPr lang="en-US" sz="2800" dirty="0"/>
          </a:p>
        </p:txBody>
      </p:sp>
    </p:spTree>
    <p:extLst>
      <p:ext uri="{BB962C8B-B14F-4D97-AF65-F5344CB8AC3E}">
        <p14:creationId xmlns:p14="http://schemas.microsoft.com/office/powerpoint/2010/main" val="2932449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F6424B-4C79-DBFD-16B7-0E9E1DCD78E1}"/>
              </a:ext>
            </a:extLst>
          </p:cNvPr>
          <p:cNvSpPr>
            <a:spLocks noGrp="1"/>
          </p:cNvSpPr>
          <p:nvPr>
            <p:ph type="title"/>
          </p:nvPr>
        </p:nvSpPr>
        <p:spPr/>
        <p:txBody>
          <a:bodyPr/>
          <a:lstStyle/>
          <a:p>
            <a:r>
              <a:rPr lang="en-US" dirty="0"/>
              <a:t>Information about each process</a:t>
            </a:r>
          </a:p>
        </p:txBody>
      </p:sp>
      <p:sp>
        <p:nvSpPr>
          <p:cNvPr id="3" name="İçerik Yer Tutucusu 2">
            <a:extLst>
              <a:ext uri="{FF2B5EF4-FFF2-40B4-BE49-F238E27FC236}">
                <a16:creationId xmlns:a16="http://schemas.microsoft.com/office/drawing/2014/main" id="{9096EDF1-A9FF-43EC-BB10-EE8268E56D08}"/>
              </a:ext>
            </a:extLst>
          </p:cNvPr>
          <p:cNvSpPr>
            <a:spLocks noGrp="1"/>
          </p:cNvSpPr>
          <p:nvPr>
            <p:ph idx="1"/>
          </p:nvPr>
        </p:nvSpPr>
        <p:spPr/>
        <p:txBody>
          <a:bodyPr>
            <a:normAutofit/>
          </a:bodyPr>
          <a:lstStyle/>
          <a:p>
            <a:pPr marL="0" indent="0" algn="just">
              <a:lnSpc>
                <a:spcPct val="107000"/>
              </a:lnSpc>
              <a:spcAft>
                <a:spcPts val="800"/>
              </a:spcAft>
              <a:buNone/>
            </a:pPr>
            <a:r>
              <a:rPr lang="en-US" sz="2400" u="sng" kern="100" dirty="0">
                <a:effectLst/>
                <a:ea typeface="Calibri" panose="020F0502020204030204" pitchFamily="34" charset="0"/>
                <a:cs typeface="Times New Roman" panose="02020603050405020304" pitchFamily="18" charset="0"/>
              </a:rPr>
              <a:t>Memory management information:</a:t>
            </a:r>
            <a:r>
              <a:rPr lang="en-US" sz="2400" kern="100" dirty="0">
                <a:effectLst/>
                <a:ea typeface="Calibri" panose="020F0502020204030204" pitchFamily="34" charset="0"/>
                <a:cs typeface="Times New Roman" panose="02020603050405020304" pitchFamily="18" charset="0"/>
              </a:rPr>
              <a:t> This information may include such information as the value of the bar &amp; limit registers, the page tables or the segment tables, depending upon the memory system used by the operating system.</a:t>
            </a:r>
          </a:p>
          <a:p>
            <a:pPr marL="0" indent="0" algn="just">
              <a:lnSpc>
                <a:spcPct val="107000"/>
              </a:lnSpc>
              <a:spcAft>
                <a:spcPts val="800"/>
              </a:spcAft>
              <a:buNone/>
            </a:pPr>
            <a:r>
              <a:rPr lang="en-US" sz="2400" u="sng" kern="100" dirty="0">
                <a:effectLst/>
                <a:ea typeface="Calibri" panose="020F0502020204030204" pitchFamily="34" charset="0"/>
                <a:cs typeface="Times New Roman" panose="02020603050405020304" pitchFamily="18" charset="0"/>
              </a:rPr>
              <a:t>Statistical information:</a:t>
            </a:r>
            <a:r>
              <a:rPr lang="en-US" sz="2400" kern="100" dirty="0">
                <a:effectLst/>
                <a:ea typeface="Calibri" panose="020F0502020204030204" pitchFamily="34" charset="0"/>
                <a:cs typeface="Times New Roman" panose="02020603050405020304" pitchFamily="18" charset="0"/>
              </a:rPr>
              <a:t> This information includes the amount of CPU and real time used, time limits, account number, job or process numbers and so on. </a:t>
            </a:r>
          </a:p>
        </p:txBody>
      </p:sp>
    </p:spTree>
    <p:extLst>
      <p:ext uri="{BB962C8B-B14F-4D97-AF65-F5344CB8AC3E}">
        <p14:creationId xmlns:p14="http://schemas.microsoft.com/office/powerpoint/2010/main" val="309152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F6424B-4C79-DBFD-16B7-0E9E1DCD78E1}"/>
              </a:ext>
            </a:extLst>
          </p:cNvPr>
          <p:cNvSpPr>
            <a:spLocks noGrp="1"/>
          </p:cNvSpPr>
          <p:nvPr>
            <p:ph type="title"/>
          </p:nvPr>
        </p:nvSpPr>
        <p:spPr/>
        <p:txBody>
          <a:bodyPr/>
          <a:lstStyle/>
          <a:p>
            <a:r>
              <a:rPr lang="en-US" dirty="0"/>
              <a:t>Information about each process</a:t>
            </a:r>
          </a:p>
        </p:txBody>
      </p:sp>
      <p:sp>
        <p:nvSpPr>
          <p:cNvPr id="3" name="İçerik Yer Tutucusu 2">
            <a:extLst>
              <a:ext uri="{FF2B5EF4-FFF2-40B4-BE49-F238E27FC236}">
                <a16:creationId xmlns:a16="http://schemas.microsoft.com/office/drawing/2014/main" id="{9096EDF1-A9FF-43EC-BB10-EE8268E56D08}"/>
              </a:ext>
            </a:extLst>
          </p:cNvPr>
          <p:cNvSpPr>
            <a:spLocks noGrp="1"/>
          </p:cNvSpPr>
          <p:nvPr>
            <p:ph idx="1"/>
          </p:nvPr>
        </p:nvSpPr>
        <p:spPr/>
        <p:txBody>
          <a:bodyPr>
            <a:normAutofit/>
          </a:bodyPr>
          <a:lstStyle/>
          <a:p>
            <a:pPr marL="0" indent="0" algn="just">
              <a:lnSpc>
                <a:spcPct val="107000"/>
              </a:lnSpc>
              <a:spcAft>
                <a:spcPts val="800"/>
              </a:spcAft>
              <a:buNone/>
            </a:pPr>
            <a:r>
              <a:rPr lang="en-US" sz="2400" u="sng" kern="100" dirty="0">
                <a:effectLst/>
                <a:ea typeface="Calibri" panose="020F0502020204030204" pitchFamily="34" charset="0"/>
                <a:cs typeface="Times New Roman" panose="02020603050405020304" pitchFamily="18" charset="0"/>
              </a:rPr>
              <a:t>I/O status information:</a:t>
            </a:r>
            <a:r>
              <a:rPr lang="en-US" sz="2400" kern="100" dirty="0">
                <a:effectLst/>
                <a:ea typeface="Calibri" panose="020F0502020204030204" pitchFamily="34" charset="0"/>
                <a:cs typeface="Times New Roman" panose="02020603050405020304" pitchFamily="18" charset="0"/>
              </a:rPr>
              <a:t> This information includes the list of I/O devices allocated to this process, a list of open files and so on. The PCB simply serves as the repository for any information that may vary from process to process.</a:t>
            </a:r>
          </a:p>
        </p:txBody>
      </p:sp>
    </p:spTree>
    <p:extLst>
      <p:ext uri="{BB962C8B-B14F-4D97-AF65-F5344CB8AC3E}">
        <p14:creationId xmlns:p14="http://schemas.microsoft.com/office/powerpoint/2010/main" val="895551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5A2199-FDE6-DB1C-7670-387C29CEBD00}"/>
              </a:ext>
            </a:extLst>
          </p:cNvPr>
          <p:cNvSpPr>
            <a:spLocks noGrp="1"/>
          </p:cNvSpPr>
          <p:nvPr>
            <p:ph type="title"/>
          </p:nvPr>
        </p:nvSpPr>
        <p:spPr/>
        <p:txBody>
          <a:bodyPr/>
          <a:lstStyle/>
          <a:p>
            <a:r>
              <a:rPr lang="en-US" dirty="0"/>
              <a:t>Schedulers</a:t>
            </a:r>
          </a:p>
        </p:txBody>
      </p:sp>
      <p:sp>
        <p:nvSpPr>
          <p:cNvPr id="3" name="İçerik Yer Tutucusu 2">
            <a:extLst>
              <a:ext uri="{FF2B5EF4-FFF2-40B4-BE49-F238E27FC236}">
                <a16:creationId xmlns:a16="http://schemas.microsoft.com/office/drawing/2014/main" id="{D5302876-FA78-4C1C-3328-6BAF20C5D81F}"/>
              </a:ext>
            </a:extLst>
          </p:cNvPr>
          <p:cNvSpPr>
            <a:spLocks noGrp="1"/>
          </p:cNvSpPr>
          <p:nvPr>
            <p:ph idx="1"/>
          </p:nvPr>
        </p:nvSpPr>
        <p:spPr/>
        <p:txBody>
          <a:bodyPr>
            <a:normAutofit/>
          </a:bodyPr>
          <a:lstStyle/>
          <a:p>
            <a:pPr marL="0" indent="0" algn="just">
              <a:buNone/>
            </a:pPr>
            <a:r>
              <a:rPr lang="en-US" sz="2800" dirty="0"/>
              <a:t>A process migrates between the various scheduling queues throughout its life-time purposes. The OS must select for scheduling processes from these queues in some fashion. This selection process is carried out by the appropriate scheduler.</a:t>
            </a:r>
          </a:p>
          <a:p>
            <a:pPr marL="0" indent="0" algn="just">
              <a:buNone/>
            </a:pPr>
            <a:r>
              <a:rPr lang="en-US" sz="2800" dirty="0"/>
              <a:t>There are 3 types of schedulers mainly used:</a:t>
            </a:r>
          </a:p>
          <a:p>
            <a:pPr marL="0" indent="0" algn="just">
              <a:buNone/>
            </a:pPr>
            <a:endParaRPr lang="en-US" sz="2800" dirty="0"/>
          </a:p>
        </p:txBody>
      </p:sp>
    </p:spTree>
    <p:extLst>
      <p:ext uri="{BB962C8B-B14F-4D97-AF65-F5344CB8AC3E}">
        <p14:creationId xmlns:p14="http://schemas.microsoft.com/office/powerpoint/2010/main" val="16822100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645AC9-C5A8-69D8-718D-618DEB47AFC1}"/>
              </a:ext>
            </a:extLst>
          </p:cNvPr>
          <p:cNvSpPr>
            <a:spLocks noGrp="1"/>
          </p:cNvSpPr>
          <p:nvPr>
            <p:ph type="title"/>
          </p:nvPr>
        </p:nvSpPr>
        <p:spPr/>
        <p:txBody>
          <a:bodyPr/>
          <a:lstStyle/>
          <a:p>
            <a:r>
              <a:rPr lang="en-US" dirty="0"/>
              <a:t>1.Long term scheduler</a:t>
            </a:r>
          </a:p>
        </p:txBody>
      </p:sp>
      <p:sp>
        <p:nvSpPr>
          <p:cNvPr id="3" name="İçerik Yer Tutucusu 2">
            <a:extLst>
              <a:ext uri="{FF2B5EF4-FFF2-40B4-BE49-F238E27FC236}">
                <a16:creationId xmlns:a16="http://schemas.microsoft.com/office/drawing/2014/main" id="{D5B085C9-764E-5195-0DD1-CF7E6D37CA2B}"/>
              </a:ext>
            </a:extLst>
          </p:cNvPr>
          <p:cNvSpPr>
            <a:spLocks noGrp="1"/>
          </p:cNvSpPr>
          <p:nvPr>
            <p:ph idx="1"/>
          </p:nvPr>
        </p:nvSpPr>
        <p:spPr/>
        <p:txBody>
          <a:bodyPr>
            <a:normAutofit/>
          </a:bodyPr>
          <a:lstStyle/>
          <a:p>
            <a:pPr marL="0" indent="0" algn="just">
              <a:buNone/>
            </a:pPr>
            <a:r>
              <a:rPr lang="en-US" sz="2800" dirty="0"/>
              <a:t>Long term scheduler selects process from the disk &amp; loads them into memory for execution. It controls the degree</a:t>
            </a:r>
            <a:r>
              <a:rPr lang="tr-TR" sz="2800" dirty="0"/>
              <a:t> </a:t>
            </a:r>
            <a:r>
              <a:rPr lang="en-US" sz="2800" dirty="0"/>
              <a:t>of multi-programming i.e. count of processes in memory. It executes less frequently than other schedulers. If the degree of multiprogramming is stable than the average rate of process creation is equal to the average departure rate of processes leaving the system. So, the long-term scheduler is needed to be invoked only when a process leaves the system.</a:t>
            </a:r>
          </a:p>
        </p:txBody>
      </p:sp>
    </p:spTree>
    <p:extLst>
      <p:ext uri="{BB962C8B-B14F-4D97-AF65-F5344CB8AC3E}">
        <p14:creationId xmlns:p14="http://schemas.microsoft.com/office/powerpoint/2010/main" val="4134211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744942-9A8D-012F-E281-8523F1317F17}"/>
              </a:ext>
            </a:extLst>
          </p:cNvPr>
          <p:cNvSpPr>
            <a:spLocks noGrp="1"/>
          </p:cNvSpPr>
          <p:nvPr>
            <p:ph type="title"/>
          </p:nvPr>
        </p:nvSpPr>
        <p:spPr/>
        <p:txBody>
          <a:bodyPr>
            <a:normAutofit/>
          </a:bodyPr>
          <a:lstStyle/>
          <a:p>
            <a:r>
              <a:rPr lang="en-US" kern="100" dirty="0">
                <a:effectLst/>
                <a:ea typeface="Calibri" panose="020F0502020204030204" pitchFamily="34" charset="0"/>
                <a:cs typeface="Times New Roman" panose="02020603050405020304" pitchFamily="18" charset="0"/>
              </a:rPr>
              <a:t>2. Short-term scheduler</a:t>
            </a:r>
            <a:endParaRPr lang="en-US" sz="6600" dirty="0"/>
          </a:p>
        </p:txBody>
      </p:sp>
      <p:sp>
        <p:nvSpPr>
          <p:cNvPr id="3" name="İçerik Yer Tutucusu 2">
            <a:extLst>
              <a:ext uri="{FF2B5EF4-FFF2-40B4-BE49-F238E27FC236}">
                <a16:creationId xmlns:a16="http://schemas.microsoft.com/office/drawing/2014/main" id="{107D4B1B-D160-1D78-C869-61CFCC0D70E2}"/>
              </a:ext>
            </a:extLst>
          </p:cNvPr>
          <p:cNvSpPr>
            <a:spLocks noGrp="1"/>
          </p:cNvSpPr>
          <p:nvPr>
            <p:ph idx="1"/>
          </p:nvPr>
        </p:nvSpPr>
        <p:spPr/>
        <p:txBody>
          <a:bodyPr>
            <a:normAutofit/>
          </a:bodyPr>
          <a:lstStyle/>
          <a:p>
            <a:pPr marL="0" indent="0" algn="just">
              <a:buNone/>
            </a:pPr>
            <a:r>
              <a:rPr lang="en-US" sz="2800" kern="100" dirty="0">
                <a:effectLst/>
                <a:ea typeface="Calibri" panose="020F0502020204030204" pitchFamily="34" charset="0"/>
                <a:cs typeface="Times New Roman" panose="02020603050405020304" pitchFamily="18" charset="0"/>
              </a:rPr>
              <a:t>The short-term scheduler selects among the process that are ready to execute &amp; allocates the CPU to one of them. The primary distinction between these two schedulers is the frequency of their execution. The short-term scheduler must select a new process for the CPU quite frequently. It must execute at least one in 100ms. Due to the short duration of time between executions, it must be very fast.  The ready queue is an example of a short-term scheduler.</a:t>
            </a:r>
          </a:p>
          <a:p>
            <a:pPr marL="0" indent="0" algn="just">
              <a:buNone/>
            </a:pPr>
            <a:endParaRPr lang="en-US" sz="3200" dirty="0"/>
          </a:p>
        </p:txBody>
      </p:sp>
    </p:spTree>
    <p:extLst>
      <p:ext uri="{BB962C8B-B14F-4D97-AF65-F5344CB8AC3E}">
        <p14:creationId xmlns:p14="http://schemas.microsoft.com/office/powerpoint/2010/main" val="1269597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C74D05-659C-F5F8-BA8F-D1EBC43F56D8}"/>
              </a:ext>
            </a:extLst>
          </p:cNvPr>
          <p:cNvSpPr>
            <a:spLocks noGrp="1"/>
          </p:cNvSpPr>
          <p:nvPr>
            <p:ph type="title"/>
          </p:nvPr>
        </p:nvSpPr>
        <p:spPr/>
        <p:txBody>
          <a:bodyPr>
            <a:normAutofit/>
          </a:bodyPr>
          <a:lstStyle/>
          <a:p>
            <a:r>
              <a:rPr lang="en-US" kern="100" dirty="0">
                <a:effectLst/>
                <a:ea typeface="Calibri" panose="020F0502020204030204" pitchFamily="34" charset="0"/>
                <a:cs typeface="Times New Roman" panose="02020603050405020304" pitchFamily="18" charset="0"/>
              </a:rPr>
              <a:t>3. Medium-term scheduler</a:t>
            </a:r>
            <a:endParaRPr lang="en-US" sz="6600" dirty="0"/>
          </a:p>
        </p:txBody>
      </p:sp>
      <p:sp>
        <p:nvSpPr>
          <p:cNvPr id="3" name="İçerik Yer Tutucusu 2">
            <a:extLst>
              <a:ext uri="{FF2B5EF4-FFF2-40B4-BE49-F238E27FC236}">
                <a16:creationId xmlns:a16="http://schemas.microsoft.com/office/drawing/2014/main" id="{6B5EC106-161F-793C-F757-5FC7AF1CE562}"/>
              </a:ext>
            </a:extLst>
          </p:cNvPr>
          <p:cNvSpPr>
            <a:spLocks noGrp="1"/>
          </p:cNvSpPr>
          <p:nvPr>
            <p:ph idx="1"/>
          </p:nvPr>
        </p:nvSpPr>
        <p:spPr/>
        <p:txBody>
          <a:bodyPr>
            <a:normAutofit/>
          </a:bodyPr>
          <a:lstStyle/>
          <a:p>
            <a:pPr marL="0" indent="0" algn="just">
              <a:buNone/>
            </a:pPr>
            <a:r>
              <a:rPr lang="tr-TR" sz="2400" kern="100" dirty="0">
                <a:ea typeface="Calibri" panose="020F0502020204030204" pitchFamily="34" charset="0"/>
                <a:cs typeface="Times New Roman" panose="02020603050405020304" pitchFamily="18" charset="0"/>
              </a:rPr>
              <a:t>S</a:t>
            </a:r>
            <a:r>
              <a:rPr lang="en-US" sz="2400" kern="100" dirty="0" err="1">
                <a:effectLst/>
                <a:ea typeface="Calibri" panose="020F0502020204030204" pitchFamily="34" charset="0"/>
                <a:cs typeface="Times New Roman" panose="02020603050405020304" pitchFamily="18" charset="0"/>
              </a:rPr>
              <a:t>ome</a:t>
            </a:r>
            <a:r>
              <a:rPr lang="en-US" sz="2400" kern="100" dirty="0">
                <a:effectLst/>
                <a:ea typeface="Calibri" panose="020F0502020204030204" pitchFamily="34" charset="0"/>
                <a:cs typeface="Times New Roman" panose="02020603050405020304" pitchFamily="18" charset="0"/>
              </a:rPr>
              <a:t> operating systems introduce an additional intermediate level of scheduling known as medium - term scheduler. The main idea behind this scheduler is that sometimes it is advantageous to remove processes from memory &amp; thus reduce the degree of multiprogramming. At some later time, the process can be reintroduced into memory &amp; its execution can be continued from where it had left off. This is called as swapping.</a:t>
            </a:r>
          </a:p>
          <a:p>
            <a:pPr marL="0" indent="0" algn="just">
              <a:buNone/>
            </a:pPr>
            <a:endParaRPr lang="en-US" sz="3600" dirty="0"/>
          </a:p>
        </p:txBody>
      </p:sp>
    </p:spTree>
    <p:extLst>
      <p:ext uri="{BB962C8B-B14F-4D97-AF65-F5344CB8AC3E}">
        <p14:creationId xmlns:p14="http://schemas.microsoft.com/office/powerpoint/2010/main" val="2272439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194FE0-F6BA-FF5B-B32E-6C21A172395A}"/>
              </a:ext>
            </a:extLst>
          </p:cNvPr>
          <p:cNvSpPr>
            <a:spLocks noGrp="1"/>
          </p:cNvSpPr>
          <p:nvPr>
            <p:ph type="title"/>
          </p:nvPr>
        </p:nvSpPr>
        <p:spPr/>
        <p:txBody>
          <a:bodyPr/>
          <a:lstStyle/>
          <a:p>
            <a:endParaRPr lang="en-US"/>
          </a:p>
        </p:txBody>
      </p:sp>
      <p:pic>
        <p:nvPicPr>
          <p:cNvPr id="4" name="Picture 9408">
            <a:extLst>
              <a:ext uri="{FF2B5EF4-FFF2-40B4-BE49-F238E27FC236}">
                <a16:creationId xmlns:a16="http://schemas.microsoft.com/office/drawing/2014/main" id="{FCC65623-EE2A-1CF6-8FBD-CA486423A19A}"/>
              </a:ext>
            </a:extLst>
          </p:cNvPr>
          <p:cNvPicPr>
            <a:picLocks noGrp="1"/>
          </p:cNvPicPr>
          <p:nvPr>
            <p:ph idx="1"/>
          </p:nvPr>
        </p:nvPicPr>
        <p:blipFill>
          <a:blip r:embed="rId2"/>
          <a:stretch>
            <a:fillRect/>
          </a:stretch>
        </p:blipFill>
        <p:spPr>
          <a:xfrm>
            <a:off x="2343705" y="1997476"/>
            <a:ext cx="6888285" cy="3781887"/>
          </a:xfrm>
          <a:prstGeom prst="rect">
            <a:avLst/>
          </a:prstGeom>
        </p:spPr>
      </p:pic>
    </p:spTree>
    <p:extLst>
      <p:ext uri="{BB962C8B-B14F-4D97-AF65-F5344CB8AC3E}">
        <p14:creationId xmlns:p14="http://schemas.microsoft.com/office/powerpoint/2010/main" val="2512546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63C9F9-F84F-D48C-5466-7F02E55A7F54}"/>
              </a:ext>
            </a:extLst>
          </p:cNvPr>
          <p:cNvSpPr>
            <a:spLocks noGrp="1"/>
          </p:cNvSpPr>
          <p:nvPr>
            <p:ph type="title"/>
          </p:nvPr>
        </p:nvSpPr>
        <p:spPr/>
        <p:txBody>
          <a:bodyPr/>
          <a:lstStyle/>
          <a:p>
            <a:r>
              <a:rPr lang="en-US" dirty="0"/>
              <a:t>CPU Scheduling Algorithm</a:t>
            </a:r>
          </a:p>
        </p:txBody>
      </p:sp>
      <p:sp>
        <p:nvSpPr>
          <p:cNvPr id="3" name="İçerik Yer Tutucusu 2">
            <a:extLst>
              <a:ext uri="{FF2B5EF4-FFF2-40B4-BE49-F238E27FC236}">
                <a16:creationId xmlns:a16="http://schemas.microsoft.com/office/drawing/2014/main" id="{AF817C00-2C40-9921-9489-2BD6825CA595}"/>
              </a:ext>
            </a:extLst>
          </p:cNvPr>
          <p:cNvSpPr>
            <a:spLocks noGrp="1"/>
          </p:cNvSpPr>
          <p:nvPr>
            <p:ph idx="1"/>
          </p:nvPr>
        </p:nvSpPr>
        <p:spPr/>
        <p:txBody>
          <a:bodyPr>
            <a:normAutofit/>
          </a:bodyPr>
          <a:lstStyle/>
          <a:p>
            <a:pPr marL="0" indent="0" algn="just">
              <a:buNone/>
            </a:pPr>
            <a:r>
              <a:rPr lang="en-US" sz="2400" dirty="0"/>
              <a:t>CPU Scheduling deals with the problem of deciding which of the processes in the ready queue is to be allocated first to the CPU. There are four types of CPU scheduling that exist.  </a:t>
            </a:r>
          </a:p>
        </p:txBody>
      </p:sp>
    </p:spTree>
    <p:extLst>
      <p:ext uri="{BB962C8B-B14F-4D97-AF65-F5344CB8AC3E}">
        <p14:creationId xmlns:p14="http://schemas.microsoft.com/office/powerpoint/2010/main" val="3172401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578662-DE95-665F-E892-45BA2DA293F8}"/>
              </a:ext>
            </a:extLst>
          </p:cNvPr>
          <p:cNvSpPr>
            <a:spLocks noGrp="1"/>
          </p:cNvSpPr>
          <p:nvPr>
            <p:ph type="title"/>
          </p:nvPr>
        </p:nvSpPr>
        <p:spPr/>
        <p:txBody>
          <a:bodyPr>
            <a:normAutofit/>
          </a:bodyPr>
          <a:lstStyle/>
          <a:p>
            <a:r>
              <a:rPr lang="en-US" sz="4800" dirty="0"/>
              <a:t>1.First Come, First Served Scheduling (FCFS) Algorithm</a:t>
            </a:r>
          </a:p>
        </p:txBody>
      </p:sp>
      <p:sp>
        <p:nvSpPr>
          <p:cNvPr id="3" name="İçerik Yer Tutucusu 2">
            <a:extLst>
              <a:ext uri="{FF2B5EF4-FFF2-40B4-BE49-F238E27FC236}">
                <a16:creationId xmlns:a16="http://schemas.microsoft.com/office/drawing/2014/main" id="{BE12C104-3F48-8841-A551-37D052145B5F}"/>
              </a:ext>
            </a:extLst>
          </p:cNvPr>
          <p:cNvSpPr>
            <a:spLocks noGrp="1"/>
          </p:cNvSpPr>
          <p:nvPr>
            <p:ph idx="1"/>
          </p:nvPr>
        </p:nvSpPr>
        <p:spPr/>
        <p:txBody>
          <a:bodyPr>
            <a:normAutofit/>
          </a:bodyPr>
          <a:lstStyle/>
          <a:p>
            <a:pPr marL="0" indent="0" algn="just">
              <a:buNone/>
            </a:pPr>
            <a:r>
              <a:rPr lang="en-US" sz="2400" dirty="0"/>
              <a:t>This is the simplest CPU scheduling algorithm. In this scheme, the process which requests the CPU first, that is allocated to the CPU first. The implementation of the FCFS algorithm is easily managed with a FIFO queue. When a process enters the ready queue, its PCB is linked onto the rear of the queue. The average waiting time under FCFS policy is quiet long.</a:t>
            </a:r>
          </a:p>
          <a:p>
            <a:pPr marL="0" indent="0" algn="just">
              <a:buNone/>
            </a:pPr>
            <a:endParaRPr lang="en-US" sz="2400" dirty="0"/>
          </a:p>
        </p:txBody>
      </p:sp>
    </p:spTree>
    <p:extLst>
      <p:ext uri="{BB962C8B-B14F-4D97-AF65-F5344CB8AC3E}">
        <p14:creationId xmlns:p14="http://schemas.microsoft.com/office/powerpoint/2010/main" val="2040467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FE853B-1D1D-F1ED-D586-3534EC7247E5}"/>
              </a:ext>
            </a:extLst>
          </p:cNvPr>
          <p:cNvSpPr>
            <a:spLocks noGrp="1"/>
          </p:cNvSpPr>
          <p:nvPr>
            <p:ph type="title"/>
          </p:nvPr>
        </p:nvSpPr>
        <p:spPr/>
        <p:txBody>
          <a:bodyPr/>
          <a:lstStyle/>
          <a:p>
            <a:r>
              <a:rPr lang="en-US" dirty="0"/>
              <a:t>Process Management</a:t>
            </a:r>
          </a:p>
        </p:txBody>
      </p:sp>
      <p:sp>
        <p:nvSpPr>
          <p:cNvPr id="3" name="İçerik Yer Tutucusu 2">
            <a:extLst>
              <a:ext uri="{FF2B5EF4-FFF2-40B4-BE49-F238E27FC236}">
                <a16:creationId xmlns:a16="http://schemas.microsoft.com/office/drawing/2014/main" id="{0A11137F-7AE4-CCD8-D99E-F8A01D6BCB4D}"/>
              </a:ext>
            </a:extLst>
          </p:cNvPr>
          <p:cNvSpPr>
            <a:spLocks noGrp="1"/>
          </p:cNvSpPr>
          <p:nvPr>
            <p:ph idx="1"/>
          </p:nvPr>
        </p:nvSpPr>
        <p:spPr/>
        <p:txBody>
          <a:bodyPr>
            <a:normAutofit/>
          </a:bodyPr>
          <a:lstStyle/>
          <a:p>
            <a:pPr marL="0" indent="0" algn="just">
              <a:buNone/>
            </a:pPr>
            <a:r>
              <a:rPr lang="en-US" sz="2400" dirty="0"/>
              <a:t>Process:  A process or task is an instance of a program in execution. The execution of a process must programs in a sequential manner. At any time at most one instruction is executed. The process includes the current activity as represented by the value of the program counter and the content of the processor’s registers. Also, it includes the process stack which contain temporary data (such as method parameters return address and local variables) &amp; a data section which contain global variables.</a:t>
            </a:r>
          </a:p>
          <a:p>
            <a:pPr marL="0" indent="0">
              <a:buNone/>
            </a:pPr>
            <a:endParaRPr lang="en-US" sz="2400" dirty="0"/>
          </a:p>
        </p:txBody>
      </p:sp>
    </p:spTree>
    <p:extLst>
      <p:ext uri="{BB962C8B-B14F-4D97-AF65-F5344CB8AC3E}">
        <p14:creationId xmlns:p14="http://schemas.microsoft.com/office/powerpoint/2010/main" val="396948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D0B0CE-8201-461B-C975-2A5EAE43A8D7}"/>
              </a:ext>
            </a:extLst>
          </p:cNvPr>
          <p:cNvSpPr>
            <a:spLocks noGrp="1"/>
          </p:cNvSpPr>
          <p:nvPr>
            <p:ph type="title"/>
          </p:nvPr>
        </p:nvSpPr>
        <p:spPr/>
        <p:txBody>
          <a:bodyPr>
            <a:normAutofit/>
          </a:bodyPr>
          <a:lstStyle/>
          <a:p>
            <a:r>
              <a:rPr lang="en-US" sz="4800" dirty="0"/>
              <a:t>2.Shortest Job First Scheduling (SJF) Algorithm</a:t>
            </a:r>
          </a:p>
        </p:txBody>
      </p:sp>
      <p:sp>
        <p:nvSpPr>
          <p:cNvPr id="3" name="İçerik Yer Tutucusu 2">
            <a:extLst>
              <a:ext uri="{FF2B5EF4-FFF2-40B4-BE49-F238E27FC236}">
                <a16:creationId xmlns:a16="http://schemas.microsoft.com/office/drawing/2014/main" id="{CADFB633-B83B-E149-9F7A-738A2E9C2873}"/>
              </a:ext>
            </a:extLst>
          </p:cNvPr>
          <p:cNvSpPr>
            <a:spLocks noGrp="1"/>
          </p:cNvSpPr>
          <p:nvPr>
            <p:ph idx="1"/>
          </p:nvPr>
        </p:nvSpPr>
        <p:spPr/>
        <p:txBody>
          <a:bodyPr>
            <a:normAutofit/>
          </a:bodyPr>
          <a:lstStyle/>
          <a:p>
            <a:pPr marL="0" indent="0" algn="just">
              <a:buNone/>
            </a:pPr>
            <a:r>
              <a:rPr lang="en-US" sz="2400" dirty="0"/>
              <a:t>It is aimed to prioritize the process with the shortest remaining operating time to exit the system as soon as possible and thus obtain the shortest average waiting time. If the remaining times of two processes are the same, then the FCFS algorithm is applied.</a:t>
            </a:r>
          </a:p>
          <a:p>
            <a:pPr marL="0" indent="0" algn="just">
              <a:buNone/>
            </a:pPr>
            <a:r>
              <a:rPr lang="en-US" sz="2400" dirty="0"/>
              <a:t>In this algorithm, each process is evaluated with the next CPU processing time of that process. This is used to find the shortest time job. SJF optimizes for the smallest average waiting time for a given set of processes.</a:t>
            </a:r>
          </a:p>
          <a:p>
            <a:pPr marL="0" indent="0" algn="just">
              <a:buNone/>
            </a:pPr>
            <a:r>
              <a:rPr lang="en-US" sz="2400" dirty="0"/>
              <a:t>There are two types.</a:t>
            </a:r>
          </a:p>
          <a:p>
            <a:pPr marL="0" indent="0" algn="just">
              <a:buNone/>
            </a:pPr>
            <a:endParaRPr lang="en-US" sz="2400" dirty="0"/>
          </a:p>
        </p:txBody>
      </p:sp>
    </p:spTree>
    <p:extLst>
      <p:ext uri="{BB962C8B-B14F-4D97-AF65-F5344CB8AC3E}">
        <p14:creationId xmlns:p14="http://schemas.microsoft.com/office/powerpoint/2010/main" val="3089490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5E5CAB-E9F5-31A7-CDC6-E54242EE2762}"/>
              </a:ext>
            </a:extLst>
          </p:cNvPr>
          <p:cNvSpPr>
            <a:spLocks noGrp="1"/>
          </p:cNvSpPr>
          <p:nvPr>
            <p:ph type="title"/>
          </p:nvPr>
        </p:nvSpPr>
        <p:spPr/>
        <p:txBody>
          <a:bodyPr>
            <a:normAutofit/>
          </a:bodyPr>
          <a:lstStyle/>
          <a:p>
            <a:r>
              <a:rPr lang="en-US" sz="4800" dirty="0"/>
              <a:t>2.Shortest Job First Scheduling (SJF) Algorithm</a:t>
            </a:r>
          </a:p>
        </p:txBody>
      </p:sp>
      <p:sp>
        <p:nvSpPr>
          <p:cNvPr id="3" name="İçerik Yer Tutucusu 2">
            <a:extLst>
              <a:ext uri="{FF2B5EF4-FFF2-40B4-BE49-F238E27FC236}">
                <a16:creationId xmlns:a16="http://schemas.microsoft.com/office/drawing/2014/main" id="{4463DC9F-75D5-B3C2-52C4-CC3E117BE312}"/>
              </a:ext>
            </a:extLst>
          </p:cNvPr>
          <p:cNvSpPr>
            <a:spLocks noGrp="1"/>
          </p:cNvSpPr>
          <p:nvPr>
            <p:ph idx="1"/>
          </p:nvPr>
        </p:nvSpPr>
        <p:spPr/>
        <p:txBody>
          <a:bodyPr>
            <a:normAutofit/>
          </a:bodyPr>
          <a:lstStyle/>
          <a:p>
            <a:pPr marL="0" indent="0" algn="just">
              <a:buNone/>
            </a:pPr>
            <a:r>
              <a:rPr lang="en-US" sz="2400" u="sng" dirty="0"/>
              <a:t>1. Uninterrupted SJF:</a:t>
            </a:r>
            <a:r>
              <a:rPr lang="en-US" sz="2400" dirty="0"/>
              <a:t> If CPU is allocated to a process, the process cannot be interrupted until the CPU processing time expires.</a:t>
            </a:r>
          </a:p>
          <a:p>
            <a:pPr marL="0" indent="0" algn="just">
              <a:buNone/>
            </a:pPr>
            <a:r>
              <a:rPr lang="en-US" sz="2400" u="sng" dirty="0"/>
              <a:t>2. Interrupted SJF:</a:t>
            </a:r>
            <a:r>
              <a:rPr lang="en-US" sz="2400" dirty="0"/>
              <a:t> If a new process is presented to the system whose CPU processing time is less than the remaining processing time of the currently running process, the old process will be interrupted. This method is called SRTF (Shortest Remaining Time First) method.</a:t>
            </a:r>
          </a:p>
          <a:p>
            <a:pPr marL="0" indent="0" algn="just">
              <a:buNone/>
            </a:pPr>
            <a:endParaRPr lang="en-US" sz="2400" dirty="0"/>
          </a:p>
        </p:txBody>
      </p:sp>
    </p:spTree>
    <p:extLst>
      <p:ext uri="{BB962C8B-B14F-4D97-AF65-F5344CB8AC3E}">
        <p14:creationId xmlns:p14="http://schemas.microsoft.com/office/powerpoint/2010/main" val="1918305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3C06EF-9DB5-0F65-27A1-E73CB83BD46B}"/>
              </a:ext>
            </a:extLst>
          </p:cNvPr>
          <p:cNvSpPr>
            <a:spLocks noGrp="1"/>
          </p:cNvSpPr>
          <p:nvPr>
            <p:ph type="title"/>
          </p:nvPr>
        </p:nvSpPr>
        <p:spPr/>
        <p:txBody>
          <a:bodyPr/>
          <a:lstStyle/>
          <a:p>
            <a:r>
              <a:rPr lang="en-US" dirty="0"/>
              <a:t>3.Priority Scheduling Algorithm</a:t>
            </a:r>
          </a:p>
        </p:txBody>
      </p:sp>
      <p:sp>
        <p:nvSpPr>
          <p:cNvPr id="3" name="İçerik Yer Tutucusu 2">
            <a:extLst>
              <a:ext uri="{FF2B5EF4-FFF2-40B4-BE49-F238E27FC236}">
                <a16:creationId xmlns:a16="http://schemas.microsoft.com/office/drawing/2014/main" id="{8CC312F0-1A00-85C0-35F0-CF34F52D14D3}"/>
              </a:ext>
            </a:extLst>
          </p:cNvPr>
          <p:cNvSpPr>
            <a:spLocks noGrp="1"/>
          </p:cNvSpPr>
          <p:nvPr>
            <p:ph idx="1"/>
          </p:nvPr>
        </p:nvSpPr>
        <p:spPr/>
        <p:txBody>
          <a:bodyPr>
            <a:normAutofit/>
          </a:bodyPr>
          <a:lstStyle/>
          <a:p>
            <a:pPr marL="0" indent="0" algn="just">
              <a:buNone/>
            </a:pPr>
            <a:r>
              <a:rPr lang="en-US" sz="2400" dirty="0"/>
              <a:t>In this scheduling a priority is associated with each process and the CPU is allocated to the process with the highest priority. Equal priority processes are scheduled in FCFS manner.</a:t>
            </a:r>
          </a:p>
          <a:p>
            <a:pPr marL="0" indent="0" algn="just">
              <a:buNone/>
            </a:pPr>
            <a:endParaRPr lang="en-US" sz="2400" dirty="0"/>
          </a:p>
        </p:txBody>
      </p:sp>
    </p:spTree>
    <p:extLst>
      <p:ext uri="{BB962C8B-B14F-4D97-AF65-F5344CB8AC3E}">
        <p14:creationId xmlns:p14="http://schemas.microsoft.com/office/powerpoint/2010/main" val="4172442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80FF82-4617-8171-8735-8D57E2B2AE51}"/>
              </a:ext>
            </a:extLst>
          </p:cNvPr>
          <p:cNvSpPr>
            <a:spLocks noGrp="1"/>
          </p:cNvSpPr>
          <p:nvPr>
            <p:ph type="title"/>
          </p:nvPr>
        </p:nvSpPr>
        <p:spPr/>
        <p:txBody>
          <a:bodyPr/>
          <a:lstStyle/>
          <a:p>
            <a:r>
              <a:rPr lang="en-US" dirty="0"/>
              <a:t>4.Round Robin Scheduling Algorithm</a:t>
            </a:r>
          </a:p>
        </p:txBody>
      </p:sp>
      <p:sp>
        <p:nvSpPr>
          <p:cNvPr id="3" name="İçerik Yer Tutucusu 2">
            <a:extLst>
              <a:ext uri="{FF2B5EF4-FFF2-40B4-BE49-F238E27FC236}">
                <a16:creationId xmlns:a16="http://schemas.microsoft.com/office/drawing/2014/main" id="{1A6CC90C-5B28-057E-7DE0-4B89FD941BEF}"/>
              </a:ext>
            </a:extLst>
          </p:cNvPr>
          <p:cNvSpPr>
            <a:spLocks noGrp="1"/>
          </p:cNvSpPr>
          <p:nvPr>
            <p:ph idx="1"/>
          </p:nvPr>
        </p:nvSpPr>
        <p:spPr/>
        <p:txBody>
          <a:bodyPr>
            <a:normAutofit/>
          </a:bodyPr>
          <a:lstStyle/>
          <a:p>
            <a:pPr marL="0" indent="0" algn="just">
              <a:buNone/>
            </a:pPr>
            <a:r>
              <a:rPr lang="en-US" sz="2400" dirty="0"/>
              <a:t>Each process has t milliseconds. The process manager, which is switched to CPU with clock alerts arriving every t millisecond, adds the currently running process to the end of the ready queue. It switches the process at the head of the queue to CPU to run after it. If there are n processes, the processes arrive in n*t time. Processes can also terminate before t. t time should be chosen carefully. If it is chosen short, the process manager will use the CPU too much; if it is selected long, the frequency of processes and interactive processing performance will decrease.</a:t>
            </a:r>
          </a:p>
          <a:p>
            <a:pPr marL="0" indent="0" algn="just">
              <a:buNone/>
            </a:pPr>
            <a:endParaRPr lang="en-US" sz="2400" dirty="0"/>
          </a:p>
        </p:txBody>
      </p:sp>
    </p:spTree>
    <p:extLst>
      <p:ext uri="{BB962C8B-B14F-4D97-AF65-F5344CB8AC3E}">
        <p14:creationId xmlns:p14="http://schemas.microsoft.com/office/powerpoint/2010/main" val="22722085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A469EE-FD8D-A92D-6058-2EEB6BF6DDCE}"/>
              </a:ext>
            </a:extLst>
          </p:cNvPr>
          <p:cNvSpPr>
            <a:spLocks noGrp="1"/>
          </p:cNvSpPr>
          <p:nvPr>
            <p:ph type="title"/>
          </p:nvPr>
        </p:nvSpPr>
        <p:spPr/>
        <p:txBody>
          <a:bodyPr/>
          <a:lstStyle/>
          <a:p>
            <a:r>
              <a:rPr lang="en-US" dirty="0"/>
              <a:t>5.Multi-Tailed Algorithm</a:t>
            </a:r>
          </a:p>
        </p:txBody>
      </p:sp>
      <p:sp>
        <p:nvSpPr>
          <p:cNvPr id="3" name="İçerik Yer Tutucusu 2">
            <a:extLst>
              <a:ext uri="{FF2B5EF4-FFF2-40B4-BE49-F238E27FC236}">
                <a16:creationId xmlns:a16="http://schemas.microsoft.com/office/drawing/2014/main" id="{989A1E46-0CDF-829E-301A-1352669B4496}"/>
              </a:ext>
            </a:extLst>
          </p:cNvPr>
          <p:cNvSpPr>
            <a:spLocks noGrp="1"/>
          </p:cNvSpPr>
          <p:nvPr>
            <p:ph idx="1"/>
          </p:nvPr>
        </p:nvSpPr>
        <p:spPr/>
        <p:txBody>
          <a:bodyPr>
            <a:normAutofit/>
          </a:bodyPr>
          <a:lstStyle/>
          <a:p>
            <a:pPr marL="0" indent="0" algn="just">
              <a:buNone/>
            </a:pPr>
            <a:r>
              <a:rPr lang="en-US" sz="2400" dirty="0"/>
              <a:t>A multi-tail algorithm is used to combine the positive aspects of different scheduling algorithms and reduce their drawbacks. In the multi-queue algorithm, processes waiting to be switched to the CPU are connected to separate queues according to the type of process, instead of a common ready queue. A separate algorithm is used for each of multiple queues. (Because some of the processes are high priority, some are interactive, some are large) According to this algorithm, the processes in the high priority queue are processed first. If this resource is empty, lower-level processes can be executed.</a:t>
            </a:r>
          </a:p>
          <a:p>
            <a:pPr marL="0" indent="0" algn="just">
              <a:buNone/>
            </a:pPr>
            <a:endParaRPr lang="en-US" sz="2400" dirty="0"/>
          </a:p>
        </p:txBody>
      </p:sp>
    </p:spTree>
    <p:extLst>
      <p:ext uri="{BB962C8B-B14F-4D97-AF65-F5344CB8AC3E}">
        <p14:creationId xmlns:p14="http://schemas.microsoft.com/office/powerpoint/2010/main" val="628819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8FB705-2DEB-A7C4-2067-507092C7C300}"/>
              </a:ext>
            </a:extLst>
          </p:cNvPr>
          <p:cNvSpPr>
            <a:spLocks noGrp="1"/>
          </p:cNvSpPr>
          <p:nvPr>
            <p:ph type="title"/>
          </p:nvPr>
        </p:nvSpPr>
        <p:spPr/>
        <p:txBody>
          <a:bodyPr/>
          <a:lstStyle/>
          <a:p>
            <a:endParaRPr lang="en-US"/>
          </a:p>
        </p:txBody>
      </p:sp>
      <p:pic>
        <p:nvPicPr>
          <p:cNvPr id="4" name="İçerik Yer Tutucusu 3">
            <a:extLst>
              <a:ext uri="{FF2B5EF4-FFF2-40B4-BE49-F238E27FC236}">
                <a16:creationId xmlns:a16="http://schemas.microsoft.com/office/drawing/2014/main" id="{21AADCAA-6A6B-848D-2322-B7CC950CFA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18853" y="2072669"/>
            <a:ext cx="7425582" cy="3440364"/>
          </a:xfrm>
          <a:prstGeom prst="rect">
            <a:avLst/>
          </a:prstGeom>
        </p:spPr>
      </p:pic>
    </p:spTree>
    <p:extLst>
      <p:ext uri="{BB962C8B-B14F-4D97-AF65-F5344CB8AC3E}">
        <p14:creationId xmlns:p14="http://schemas.microsoft.com/office/powerpoint/2010/main" val="899901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70C04D-A830-455E-746C-B3AC0E682301}"/>
              </a:ext>
            </a:extLst>
          </p:cNvPr>
          <p:cNvSpPr>
            <a:spLocks noGrp="1"/>
          </p:cNvSpPr>
          <p:nvPr>
            <p:ph type="title"/>
          </p:nvPr>
        </p:nvSpPr>
        <p:spPr/>
        <p:txBody>
          <a:bodyPr/>
          <a:lstStyle/>
          <a:p>
            <a:r>
              <a:rPr lang="en-US" dirty="0"/>
              <a:t>Threads</a:t>
            </a:r>
          </a:p>
        </p:txBody>
      </p:sp>
      <p:sp>
        <p:nvSpPr>
          <p:cNvPr id="3" name="İçerik Yer Tutucusu 2">
            <a:extLst>
              <a:ext uri="{FF2B5EF4-FFF2-40B4-BE49-F238E27FC236}">
                <a16:creationId xmlns:a16="http://schemas.microsoft.com/office/drawing/2014/main" id="{56DFF163-D1F3-EB83-491F-ACBD0E4EA49E}"/>
              </a:ext>
            </a:extLst>
          </p:cNvPr>
          <p:cNvSpPr>
            <a:spLocks noGrp="1"/>
          </p:cNvSpPr>
          <p:nvPr>
            <p:ph idx="1"/>
          </p:nvPr>
        </p:nvSpPr>
        <p:spPr/>
        <p:txBody>
          <a:bodyPr>
            <a:normAutofit/>
          </a:bodyPr>
          <a:lstStyle/>
          <a:p>
            <a:pPr marL="0" indent="0" algn="just">
              <a:buNone/>
            </a:pPr>
            <a:r>
              <a:rPr lang="en-US" sz="2400" dirty="0"/>
              <a:t>Running programs are called tasks. Parallel executable segments within a program are called threads. In this context, the task is considered as a common operating environment in which the relevant operating threads run.</a:t>
            </a:r>
          </a:p>
          <a:p>
            <a:pPr marL="0" indent="0" algn="just">
              <a:buNone/>
            </a:pPr>
            <a:r>
              <a:rPr lang="en-US" sz="2400" dirty="0"/>
              <a:t>Threads are discrete scheduled flows of processes. Windows systems schedule on a thread basis. The operating system keeps the threads of all processes in a schedule and runs them in a time-sharing manner. A thread is run for a while and then its execution is paused. Another thread continues to run where it left off. The programmer may think that his thread runs continuously, but in fact the flow is run in pieces.</a:t>
            </a:r>
          </a:p>
          <a:p>
            <a:pPr marL="0" indent="0" algn="just">
              <a:buNone/>
            </a:pPr>
            <a:endParaRPr lang="en-US" sz="2400" dirty="0"/>
          </a:p>
        </p:txBody>
      </p:sp>
    </p:spTree>
    <p:extLst>
      <p:ext uri="{BB962C8B-B14F-4D97-AF65-F5344CB8AC3E}">
        <p14:creationId xmlns:p14="http://schemas.microsoft.com/office/powerpoint/2010/main" val="5868905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573F2D-01B9-DCCF-FE42-8847FDCBC1A3}"/>
              </a:ext>
            </a:extLst>
          </p:cNvPr>
          <p:cNvSpPr>
            <a:spLocks noGrp="1"/>
          </p:cNvSpPr>
          <p:nvPr>
            <p:ph type="title"/>
          </p:nvPr>
        </p:nvSpPr>
        <p:spPr/>
        <p:txBody>
          <a:bodyPr/>
          <a:lstStyle/>
          <a:p>
            <a:r>
              <a:rPr lang="en-US" dirty="0"/>
              <a:t>Threads</a:t>
            </a:r>
          </a:p>
        </p:txBody>
      </p:sp>
      <p:sp>
        <p:nvSpPr>
          <p:cNvPr id="3" name="İçerik Yer Tutucusu 2">
            <a:extLst>
              <a:ext uri="{FF2B5EF4-FFF2-40B4-BE49-F238E27FC236}">
                <a16:creationId xmlns:a16="http://schemas.microsoft.com/office/drawing/2014/main" id="{3548A6D6-C1D1-105C-FE50-6FC4BCCFA957}"/>
              </a:ext>
            </a:extLst>
          </p:cNvPr>
          <p:cNvSpPr>
            <a:spLocks noGrp="1"/>
          </p:cNvSpPr>
          <p:nvPr>
            <p:ph idx="1"/>
          </p:nvPr>
        </p:nvSpPr>
        <p:spPr>
          <a:xfrm>
            <a:off x="838201" y="1825625"/>
            <a:ext cx="6849862" cy="4351338"/>
          </a:xfrm>
        </p:spPr>
        <p:txBody>
          <a:bodyPr>
            <a:normAutofit/>
          </a:bodyPr>
          <a:lstStyle/>
          <a:p>
            <a:pPr marL="0" indent="0" algn="just">
              <a:buNone/>
            </a:pPr>
            <a:r>
              <a:rPr lang="en-US" sz="2400" kern="100" dirty="0">
                <a:effectLst/>
                <a:ea typeface="Calibri" panose="020F0502020204030204" pitchFamily="34" charset="0"/>
                <a:cs typeface="Times New Roman" panose="02020603050405020304" pitchFamily="18" charset="0"/>
              </a:rPr>
              <a:t>For example, the operating system runs the T1 thread of the Process 1 for 10ms, then stores the remaining position, this time it moves to the T2 thread of the Process 1. Then, the threads of the Process 2 task and the Process 3 task are run in the same way. It starts again and the process continues. In systems with more than one microprocessor (</a:t>
            </a:r>
            <a:r>
              <a:rPr lang="en-US" sz="2400" kern="100" dirty="0" err="1">
                <a:effectLst/>
                <a:ea typeface="Calibri" panose="020F0502020204030204" pitchFamily="34" charset="0"/>
                <a:cs typeface="Times New Roman" panose="02020603050405020304" pitchFamily="18" charset="0"/>
              </a:rPr>
              <a:t>IntelDualCore</a:t>
            </a:r>
            <a:r>
              <a:rPr lang="en-US" sz="2400" kern="100" dirty="0">
                <a:effectLst/>
                <a:ea typeface="Calibri" panose="020F0502020204030204" pitchFamily="34" charset="0"/>
                <a:cs typeface="Times New Roman" panose="02020603050405020304" pitchFamily="18" charset="0"/>
              </a:rPr>
              <a:t>), the operating system creates a separate schedule for each processor and provides faster operation. The operating system assigns threads to processors.</a:t>
            </a:r>
          </a:p>
          <a:p>
            <a:pPr marL="0" indent="0" algn="just">
              <a:buNone/>
            </a:pPr>
            <a:endParaRPr lang="en-US" sz="4400" dirty="0"/>
          </a:p>
        </p:txBody>
      </p:sp>
      <p:pic>
        <p:nvPicPr>
          <p:cNvPr id="5" name="Resim 4">
            <a:extLst>
              <a:ext uri="{FF2B5EF4-FFF2-40B4-BE49-F238E27FC236}">
                <a16:creationId xmlns:a16="http://schemas.microsoft.com/office/drawing/2014/main" id="{85E289CC-A37A-CC5D-350A-0CC46989C508}"/>
              </a:ext>
            </a:extLst>
          </p:cNvPr>
          <p:cNvPicPr>
            <a:picLocks noChangeAspect="1"/>
          </p:cNvPicPr>
          <p:nvPr/>
        </p:nvPicPr>
        <p:blipFill>
          <a:blip r:embed="rId2"/>
          <a:stretch>
            <a:fillRect/>
          </a:stretch>
        </p:blipFill>
        <p:spPr>
          <a:xfrm>
            <a:off x="7767961" y="1916096"/>
            <a:ext cx="4164163" cy="2650287"/>
          </a:xfrm>
          <a:prstGeom prst="rect">
            <a:avLst/>
          </a:prstGeom>
        </p:spPr>
      </p:pic>
    </p:spTree>
    <p:extLst>
      <p:ext uri="{BB962C8B-B14F-4D97-AF65-F5344CB8AC3E}">
        <p14:creationId xmlns:p14="http://schemas.microsoft.com/office/powerpoint/2010/main" val="1324359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FD77B2-D012-545C-55EE-50A38E5C2100}"/>
              </a:ext>
            </a:extLst>
          </p:cNvPr>
          <p:cNvSpPr>
            <a:spLocks noGrp="1"/>
          </p:cNvSpPr>
          <p:nvPr>
            <p:ph type="title"/>
          </p:nvPr>
        </p:nvSpPr>
        <p:spPr/>
        <p:txBody>
          <a:bodyPr/>
          <a:lstStyle/>
          <a:p>
            <a:r>
              <a:rPr lang="en-US" dirty="0"/>
              <a:t>Cooperating Process</a:t>
            </a:r>
          </a:p>
        </p:txBody>
      </p:sp>
      <p:sp>
        <p:nvSpPr>
          <p:cNvPr id="3" name="İçerik Yer Tutucusu 2">
            <a:extLst>
              <a:ext uri="{FF2B5EF4-FFF2-40B4-BE49-F238E27FC236}">
                <a16:creationId xmlns:a16="http://schemas.microsoft.com/office/drawing/2014/main" id="{B454AEEC-6F69-4204-6DCF-848EF200BC8D}"/>
              </a:ext>
            </a:extLst>
          </p:cNvPr>
          <p:cNvSpPr>
            <a:spLocks noGrp="1"/>
          </p:cNvSpPr>
          <p:nvPr>
            <p:ph idx="1"/>
          </p:nvPr>
        </p:nvSpPr>
        <p:spPr/>
        <p:txBody>
          <a:bodyPr>
            <a:normAutofit lnSpcReduction="10000"/>
          </a:bodyPr>
          <a:lstStyle/>
          <a:p>
            <a:pPr marL="0" indent="0" algn="just">
              <a:buNone/>
            </a:pPr>
            <a:r>
              <a:rPr lang="en-US" sz="2400" dirty="0"/>
              <a:t>In the operating system there are two types of processes:</a:t>
            </a:r>
          </a:p>
          <a:p>
            <a:pPr marL="0" indent="0" algn="just">
              <a:buNone/>
            </a:pPr>
            <a:r>
              <a:rPr lang="en-US" sz="2400" u="sng" dirty="0"/>
              <a:t>Independent Process:</a:t>
            </a:r>
            <a:r>
              <a:rPr lang="en-US" sz="2400" dirty="0"/>
              <a:t> Independent Processes are those processes whose task is not dependent on any other processes.</a:t>
            </a:r>
          </a:p>
          <a:p>
            <a:pPr marL="0" indent="0" algn="just">
              <a:buNone/>
            </a:pPr>
            <a:r>
              <a:rPr lang="en-US" sz="2400" u="sng" dirty="0"/>
              <a:t>Cooperating Process:</a:t>
            </a:r>
            <a:r>
              <a:rPr lang="en-US" sz="2400" dirty="0"/>
              <a:t> Concurrent processes executing in the operating system allows for the processes to cooperate with other processes. Processes are cooperating if they can affect each other. The simplest example of how this can happen is where two processes are using the same file. One process may be writing to a file, while another process is reading from the file; so, what is being read may be affected by what is being written. Processes cooperate by sharing data. These processes interact with each other by sharing the resources such as CPU, memory, and I/O devices to complete the task. </a:t>
            </a:r>
          </a:p>
          <a:p>
            <a:pPr marL="0" indent="0" algn="just">
              <a:buNone/>
            </a:pPr>
            <a:endParaRPr lang="en-US" sz="2400" dirty="0"/>
          </a:p>
        </p:txBody>
      </p:sp>
    </p:spTree>
    <p:extLst>
      <p:ext uri="{BB962C8B-B14F-4D97-AF65-F5344CB8AC3E}">
        <p14:creationId xmlns:p14="http://schemas.microsoft.com/office/powerpoint/2010/main" val="4235126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276679-CD7E-37F2-9229-5265ED6F9A97}"/>
              </a:ext>
            </a:extLst>
          </p:cNvPr>
          <p:cNvSpPr>
            <a:spLocks noGrp="1"/>
          </p:cNvSpPr>
          <p:nvPr>
            <p:ph type="title"/>
          </p:nvPr>
        </p:nvSpPr>
        <p:spPr>
          <a:xfrm>
            <a:off x="1069848" y="484632"/>
            <a:ext cx="10266936" cy="1609344"/>
          </a:xfrm>
        </p:spPr>
        <p:txBody>
          <a:bodyPr>
            <a:normAutofit/>
          </a:bodyPr>
          <a:lstStyle/>
          <a:p>
            <a:r>
              <a:rPr lang="en-US" sz="4400" kern="100" dirty="0">
                <a:effectLst/>
                <a:ea typeface="Calibri" panose="020F0502020204030204" pitchFamily="34" charset="0"/>
                <a:cs typeface="Times New Roman" panose="02020603050405020304" pitchFamily="18" charset="0"/>
              </a:rPr>
              <a:t>Cooperation is important for several reasons</a:t>
            </a:r>
            <a:endParaRPr lang="en-US" dirty="0"/>
          </a:p>
        </p:txBody>
      </p:sp>
      <p:sp>
        <p:nvSpPr>
          <p:cNvPr id="3" name="İçerik Yer Tutucusu 2">
            <a:extLst>
              <a:ext uri="{FF2B5EF4-FFF2-40B4-BE49-F238E27FC236}">
                <a16:creationId xmlns:a16="http://schemas.microsoft.com/office/drawing/2014/main" id="{78AACB8B-CD1D-ECAC-7EF0-F6C6CE8CC391}"/>
              </a:ext>
            </a:extLst>
          </p:cNvPr>
          <p:cNvSpPr>
            <a:spLocks noGrp="1"/>
          </p:cNvSpPr>
          <p:nvPr>
            <p:ph idx="1"/>
          </p:nvPr>
        </p:nvSpPr>
        <p:spPr/>
        <p:txBody>
          <a:bodyPr>
            <a:normAutofit lnSpcReduction="10000"/>
          </a:bodyPr>
          <a:lstStyle/>
          <a:p>
            <a:pPr algn="just">
              <a:lnSpc>
                <a:spcPct val="107000"/>
              </a:lnSpc>
            </a:pPr>
            <a:r>
              <a:rPr lang="en-US" sz="2400" u="sng" kern="100" dirty="0">
                <a:effectLst/>
                <a:latin typeface="Rockwell" panose="02060603020205020403" pitchFamily="18" charset="0"/>
                <a:ea typeface="Calibri" panose="020F0502020204030204" pitchFamily="34" charset="0"/>
                <a:cs typeface="Times New Roman" panose="02020603050405020304" pitchFamily="18" charset="0"/>
              </a:rPr>
              <a:t>Information sharing:</a:t>
            </a:r>
            <a:r>
              <a:rPr lang="en-US" sz="2400" kern="100" dirty="0">
                <a:effectLst/>
                <a:latin typeface="Rockwell" panose="02060603020205020403" pitchFamily="18" charset="0"/>
                <a:ea typeface="Calibri" panose="020F0502020204030204" pitchFamily="34" charset="0"/>
                <a:cs typeface="Times New Roman" panose="02020603050405020304" pitchFamily="18" charset="0"/>
              </a:rPr>
              <a:t> </a:t>
            </a:r>
            <a:r>
              <a:rPr lang="tr-TR" sz="2400" kern="100" dirty="0">
                <a:effectLst/>
                <a:latin typeface="Rockwell" panose="02060603020205020403" pitchFamily="18" charset="0"/>
                <a:ea typeface="Calibri" panose="020F0502020204030204" pitchFamily="34" charset="0"/>
                <a:cs typeface="Times New Roman" panose="02020603050405020304" pitchFamily="18" charset="0"/>
              </a:rPr>
              <a:t> </a:t>
            </a:r>
            <a:r>
              <a:rPr lang="en-US" sz="2400" kern="100" dirty="0">
                <a:effectLst/>
                <a:latin typeface="Rockwell" panose="02060603020205020403" pitchFamily="18" charset="0"/>
                <a:ea typeface="Calibri" panose="020F0502020204030204" pitchFamily="34" charset="0"/>
                <a:cs typeface="Times New Roman" panose="02020603050405020304" pitchFamily="18" charset="0"/>
              </a:rPr>
              <a:t>Several processes may need to access the same data (such as stored in a file.)</a:t>
            </a:r>
          </a:p>
          <a:p>
            <a:pPr algn="just">
              <a:lnSpc>
                <a:spcPct val="107000"/>
              </a:lnSpc>
            </a:pPr>
            <a:r>
              <a:rPr lang="en-US" sz="2400" u="sng" kern="100" dirty="0">
                <a:effectLst/>
                <a:latin typeface="Rockwell" panose="02060603020205020403" pitchFamily="18" charset="0"/>
                <a:ea typeface="Calibri" panose="020F0502020204030204" pitchFamily="34" charset="0"/>
                <a:cs typeface="Times New Roman" panose="02020603050405020304" pitchFamily="18" charset="0"/>
              </a:rPr>
              <a:t>Computation speedup:</a:t>
            </a:r>
            <a:r>
              <a:rPr lang="en-US" sz="2400" kern="100" dirty="0">
                <a:effectLst/>
                <a:latin typeface="Rockwell" panose="02060603020205020403" pitchFamily="18" charset="0"/>
                <a:ea typeface="Calibri" panose="020F0502020204030204" pitchFamily="34" charset="0"/>
                <a:cs typeface="Times New Roman" panose="02020603050405020304" pitchFamily="18" charset="0"/>
              </a:rPr>
              <a:t>   A task can </a:t>
            </a:r>
            <a:r>
              <a:rPr lang="en-US" sz="2400" kern="100" dirty="0" err="1">
                <a:effectLst/>
                <a:latin typeface="Rockwell" panose="02060603020205020403" pitchFamily="18" charset="0"/>
                <a:ea typeface="Calibri" panose="020F0502020204030204" pitchFamily="34" charset="0"/>
                <a:cs typeface="Times New Roman" panose="02020603050405020304" pitchFamily="18" charset="0"/>
              </a:rPr>
              <a:t>ofter</a:t>
            </a:r>
            <a:r>
              <a:rPr lang="en-US" sz="2400" kern="100" dirty="0">
                <a:effectLst/>
                <a:latin typeface="Rockwell" panose="02060603020205020403" pitchFamily="18" charset="0"/>
                <a:ea typeface="Calibri" panose="020F0502020204030204" pitchFamily="34" charset="0"/>
                <a:cs typeface="Times New Roman" panose="02020603050405020304" pitchFamily="18" charset="0"/>
              </a:rPr>
              <a:t> be run faster if it is broken into subtasks and distributed among different processes.</a:t>
            </a:r>
          </a:p>
          <a:p>
            <a:pPr algn="just">
              <a:lnSpc>
                <a:spcPct val="107000"/>
              </a:lnSpc>
            </a:pPr>
            <a:r>
              <a:rPr lang="en-US" sz="2400" u="sng" kern="100" dirty="0">
                <a:effectLst/>
                <a:latin typeface="Rockwell" panose="02060603020205020403" pitchFamily="18" charset="0"/>
                <a:ea typeface="Calibri" panose="020F0502020204030204" pitchFamily="34" charset="0"/>
                <a:cs typeface="Times New Roman" panose="02020603050405020304" pitchFamily="18" charset="0"/>
              </a:rPr>
              <a:t>Modularity: </a:t>
            </a:r>
            <a:r>
              <a:rPr lang="en-US" sz="2400" kern="100" dirty="0">
                <a:effectLst/>
                <a:latin typeface="Rockwell" panose="02060603020205020403" pitchFamily="18" charset="0"/>
                <a:ea typeface="Calibri" panose="020F0502020204030204" pitchFamily="34" charset="0"/>
                <a:cs typeface="Times New Roman" panose="02020603050405020304" pitchFamily="18" charset="0"/>
              </a:rPr>
              <a:t>  It may be easier to organize a complex task into separate subtasks, then have different processes or threads running each subtask.</a:t>
            </a:r>
          </a:p>
          <a:p>
            <a:pPr algn="just">
              <a:lnSpc>
                <a:spcPct val="107000"/>
              </a:lnSpc>
              <a:spcAft>
                <a:spcPts val="800"/>
              </a:spcAft>
            </a:pPr>
            <a:r>
              <a:rPr lang="en-US" sz="2400" u="sng" kern="100" dirty="0">
                <a:effectLst/>
                <a:latin typeface="Rockwell" panose="02060603020205020403" pitchFamily="18" charset="0"/>
                <a:ea typeface="Calibri" panose="020F0502020204030204" pitchFamily="34" charset="0"/>
                <a:cs typeface="Times New Roman" panose="02020603050405020304" pitchFamily="18" charset="0"/>
              </a:rPr>
              <a:t>Convenience:</a:t>
            </a:r>
            <a:r>
              <a:rPr lang="en-US" sz="2400" kern="100" dirty="0">
                <a:effectLst/>
                <a:latin typeface="Rockwell" panose="02060603020205020403" pitchFamily="18" charset="0"/>
                <a:ea typeface="Calibri" panose="020F0502020204030204" pitchFamily="34" charset="0"/>
                <a:cs typeface="Times New Roman" panose="02020603050405020304" pitchFamily="18" charset="0"/>
              </a:rPr>
              <a:t>   An individual user can run several programs at the same time, to perform some task.</a:t>
            </a:r>
          </a:p>
          <a:p>
            <a:pPr marL="0" indent="0">
              <a:buNone/>
            </a:pPr>
            <a:endParaRPr lang="en-US" sz="4400" dirty="0">
              <a:latin typeface="Rockwell" panose="02060603020205020403" pitchFamily="18" charset="0"/>
            </a:endParaRPr>
          </a:p>
        </p:txBody>
      </p:sp>
    </p:spTree>
    <p:extLst>
      <p:ext uri="{BB962C8B-B14F-4D97-AF65-F5344CB8AC3E}">
        <p14:creationId xmlns:p14="http://schemas.microsoft.com/office/powerpoint/2010/main" val="2704567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6F5D07-C0FA-AA14-E50B-433E9255BF18}"/>
              </a:ext>
            </a:extLst>
          </p:cNvPr>
          <p:cNvSpPr>
            <a:spLocks noGrp="1"/>
          </p:cNvSpPr>
          <p:nvPr>
            <p:ph type="title"/>
          </p:nvPr>
        </p:nvSpPr>
        <p:spPr/>
        <p:txBody>
          <a:bodyPr>
            <a:normAutofit/>
          </a:bodyPr>
          <a:lstStyle/>
          <a:p>
            <a:r>
              <a:rPr lang="en-US" sz="4800" dirty="0"/>
              <a:t>Difference between process &amp; program</a:t>
            </a:r>
          </a:p>
        </p:txBody>
      </p:sp>
      <p:sp>
        <p:nvSpPr>
          <p:cNvPr id="3" name="İçerik Yer Tutucusu 2">
            <a:extLst>
              <a:ext uri="{FF2B5EF4-FFF2-40B4-BE49-F238E27FC236}">
                <a16:creationId xmlns:a16="http://schemas.microsoft.com/office/drawing/2014/main" id="{8D8EAECF-FE9F-0636-7541-93DA34051C25}"/>
              </a:ext>
            </a:extLst>
          </p:cNvPr>
          <p:cNvSpPr>
            <a:spLocks noGrp="1"/>
          </p:cNvSpPr>
          <p:nvPr>
            <p:ph idx="1"/>
          </p:nvPr>
        </p:nvSpPr>
        <p:spPr/>
        <p:txBody>
          <a:bodyPr>
            <a:normAutofit/>
          </a:bodyPr>
          <a:lstStyle/>
          <a:p>
            <a:pPr marL="0" indent="0" algn="just">
              <a:buNone/>
            </a:pPr>
            <a:r>
              <a:rPr lang="en-US" sz="2800" dirty="0"/>
              <a:t>A program by itself is not a process. A program in execution is known as a process. A program is a passive entity, such as the contents of a file stored on disk where as process is an active entity with a program counter specifying the next instruction to execute. A set of associated resources may be shared among several process with some scheduling algorithm being used to determinate when the stop work on one process and service a different one.</a:t>
            </a:r>
          </a:p>
        </p:txBody>
      </p:sp>
    </p:spTree>
    <p:extLst>
      <p:ext uri="{BB962C8B-B14F-4D97-AF65-F5344CB8AC3E}">
        <p14:creationId xmlns:p14="http://schemas.microsoft.com/office/powerpoint/2010/main" val="41030782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FE11D4-490A-4950-C93D-D1BD72DCCA4C}"/>
              </a:ext>
            </a:extLst>
          </p:cNvPr>
          <p:cNvSpPr>
            <a:spLocks noGrp="1"/>
          </p:cNvSpPr>
          <p:nvPr>
            <p:ph type="title"/>
          </p:nvPr>
        </p:nvSpPr>
        <p:spPr/>
        <p:txBody>
          <a:bodyPr>
            <a:normAutofit/>
          </a:bodyPr>
          <a:lstStyle/>
          <a:p>
            <a:r>
              <a:rPr lang="en-US" sz="4800" dirty="0"/>
              <a:t>The concept of cooperating processes</a:t>
            </a:r>
          </a:p>
        </p:txBody>
      </p:sp>
      <p:sp>
        <p:nvSpPr>
          <p:cNvPr id="3" name="İçerik Yer Tutucusu 2">
            <a:extLst>
              <a:ext uri="{FF2B5EF4-FFF2-40B4-BE49-F238E27FC236}">
                <a16:creationId xmlns:a16="http://schemas.microsoft.com/office/drawing/2014/main" id="{FAB730F3-6FC0-9D9F-D923-3072BD137399}"/>
              </a:ext>
            </a:extLst>
          </p:cNvPr>
          <p:cNvSpPr>
            <a:spLocks noGrp="1"/>
          </p:cNvSpPr>
          <p:nvPr>
            <p:ph idx="1"/>
          </p:nvPr>
        </p:nvSpPr>
        <p:spPr/>
        <p:txBody>
          <a:bodyPr>
            <a:normAutofit/>
          </a:bodyPr>
          <a:lstStyle/>
          <a:p>
            <a:pPr marL="0" indent="0" algn="just">
              <a:buNone/>
            </a:pPr>
            <a:r>
              <a:rPr lang="en-US" sz="2400" u="sng" dirty="0"/>
              <a:t>Inter-Process Communication (IPC):</a:t>
            </a:r>
            <a:r>
              <a:rPr lang="en-US" sz="2400" dirty="0"/>
              <a:t> Cooperating processes interact with each other via Inter-Process Communication (IPC). As they are interacting to each other and sharing some resources with another so running task get the synchronization and possibilities of deadlock decreases. To implement the IPC there are many options such as pipes, message queues, semaphores, message passing, FIFO, indirect communication, direct communication and shared memory.</a:t>
            </a:r>
          </a:p>
          <a:p>
            <a:pPr marL="0" indent="0" algn="just">
              <a:buNone/>
            </a:pPr>
            <a:endParaRPr lang="en-US" sz="2400" dirty="0"/>
          </a:p>
        </p:txBody>
      </p:sp>
    </p:spTree>
    <p:extLst>
      <p:ext uri="{BB962C8B-B14F-4D97-AF65-F5344CB8AC3E}">
        <p14:creationId xmlns:p14="http://schemas.microsoft.com/office/powerpoint/2010/main" val="8767368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327969-4941-6392-499D-D356F1A7933B}"/>
              </a:ext>
            </a:extLst>
          </p:cNvPr>
          <p:cNvSpPr>
            <a:spLocks noGrp="1"/>
          </p:cNvSpPr>
          <p:nvPr>
            <p:ph type="title"/>
          </p:nvPr>
        </p:nvSpPr>
        <p:spPr/>
        <p:txBody>
          <a:bodyPr>
            <a:normAutofit/>
          </a:bodyPr>
          <a:lstStyle/>
          <a:p>
            <a:r>
              <a:rPr lang="en-US" sz="4800" dirty="0"/>
              <a:t>The concept of cooperating processes</a:t>
            </a:r>
          </a:p>
        </p:txBody>
      </p:sp>
      <p:sp>
        <p:nvSpPr>
          <p:cNvPr id="3" name="İçerik Yer Tutucusu 2">
            <a:extLst>
              <a:ext uri="{FF2B5EF4-FFF2-40B4-BE49-F238E27FC236}">
                <a16:creationId xmlns:a16="http://schemas.microsoft.com/office/drawing/2014/main" id="{9F110A22-C9E8-4F3C-456C-FBBE16015770}"/>
              </a:ext>
            </a:extLst>
          </p:cNvPr>
          <p:cNvSpPr>
            <a:spLocks noGrp="1"/>
          </p:cNvSpPr>
          <p:nvPr>
            <p:ph idx="1"/>
          </p:nvPr>
        </p:nvSpPr>
        <p:spPr/>
        <p:txBody>
          <a:bodyPr>
            <a:normAutofit/>
          </a:bodyPr>
          <a:lstStyle/>
          <a:p>
            <a:pPr marL="0" indent="0" algn="just">
              <a:buNone/>
            </a:pPr>
            <a:r>
              <a:rPr lang="en-US" sz="2400" u="sng" dirty="0"/>
              <a:t>Concurrent execution:</a:t>
            </a:r>
            <a:r>
              <a:rPr lang="en-US" sz="2400" dirty="0"/>
              <a:t> These cooperating processes executes simultaneously which can be done by operating system scheduler which helps to select the process from ready queue to go to the running state. Because of concurrent execution of several processes the completion time decreases.</a:t>
            </a:r>
          </a:p>
        </p:txBody>
      </p:sp>
    </p:spTree>
    <p:extLst>
      <p:ext uri="{BB962C8B-B14F-4D97-AF65-F5344CB8AC3E}">
        <p14:creationId xmlns:p14="http://schemas.microsoft.com/office/powerpoint/2010/main" val="23933889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1C29E7-F62F-87BB-D4F0-D4896005E62E}"/>
              </a:ext>
            </a:extLst>
          </p:cNvPr>
          <p:cNvSpPr>
            <a:spLocks noGrp="1"/>
          </p:cNvSpPr>
          <p:nvPr>
            <p:ph type="title"/>
          </p:nvPr>
        </p:nvSpPr>
        <p:spPr/>
        <p:txBody>
          <a:bodyPr>
            <a:normAutofit/>
          </a:bodyPr>
          <a:lstStyle/>
          <a:p>
            <a:r>
              <a:rPr lang="en-US" sz="4800" dirty="0"/>
              <a:t>The concept of cooperating processes</a:t>
            </a:r>
          </a:p>
        </p:txBody>
      </p:sp>
      <p:sp>
        <p:nvSpPr>
          <p:cNvPr id="3" name="İçerik Yer Tutucusu 2">
            <a:extLst>
              <a:ext uri="{FF2B5EF4-FFF2-40B4-BE49-F238E27FC236}">
                <a16:creationId xmlns:a16="http://schemas.microsoft.com/office/drawing/2014/main" id="{99FDE599-E925-6E57-065B-30D49D4E02C8}"/>
              </a:ext>
            </a:extLst>
          </p:cNvPr>
          <p:cNvSpPr>
            <a:spLocks noGrp="1"/>
          </p:cNvSpPr>
          <p:nvPr>
            <p:ph idx="1"/>
          </p:nvPr>
        </p:nvSpPr>
        <p:spPr/>
        <p:txBody>
          <a:bodyPr>
            <a:normAutofit/>
          </a:bodyPr>
          <a:lstStyle/>
          <a:p>
            <a:pPr marL="0" indent="0" algn="just">
              <a:buNone/>
            </a:pPr>
            <a:r>
              <a:rPr lang="en-US" sz="2400" u="sng" kern="100" dirty="0">
                <a:effectLst/>
                <a:ea typeface="Calibri" panose="020F0502020204030204" pitchFamily="34" charset="0"/>
                <a:cs typeface="Times New Roman" panose="02020603050405020304" pitchFamily="18" charset="0"/>
              </a:rPr>
              <a:t>Resource sharing:</a:t>
            </a:r>
            <a:r>
              <a:rPr lang="en-US" sz="2400" kern="100" dirty="0">
                <a:effectLst/>
                <a:ea typeface="Calibri" panose="020F0502020204030204" pitchFamily="34" charset="0"/>
                <a:cs typeface="Times New Roman" panose="02020603050405020304" pitchFamily="18" charset="0"/>
              </a:rPr>
              <a:t> In order to do the work, cooperating processes cooperate by sharing resources including CPU, memory, and I/O hardware. If several processes are sharing resources as if they have their turn, synchronization increases as well as the response time of process increase.</a:t>
            </a:r>
          </a:p>
          <a:p>
            <a:pPr marL="0" indent="0" algn="just">
              <a:buNone/>
            </a:pPr>
            <a:endParaRPr lang="en-US" sz="2800" dirty="0"/>
          </a:p>
        </p:txBody>
      </p:sp>
    </p:spTree>
    <p:extLst>
      <p:ext uri="{BB962C8B-B14F-4D97-AF65-F5344CB8AC3E}">
        <p14:creationId xmlns:p14="http://schemas.microsoft.com/office/powerpoint/2010/main" val="27931763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A4BDC8-D12F-2F84-DF85-13DD95AF2C6C}"/>
              </a:ext>
            </a:extLst>
          </p:cNvPr>
          <p:cNvSpPr>
            <a:spLocks noGrp="1"/>
          </p:cNvSpPr>
          <p:nvPr>
            <p:ph type="title"/>
          </p:nvPr>
        </p:nvSpPr>
        <p:spPr/>
        <p:txBody>
          <a:bodyPr>
            <a:normAutofit/>
          </a:bodyPr>
          <a:lstStyle/>
          <a:p>
            <a:r>
              <a:rPr lang="en-US" sz="4800" dirty="0"/>
              <a:t>The concept of cooperating processes</a:t>
            </a:r>
          </a:p>
        </p:txBody>
      </p:sp>
      <p:sp>
        <p:nvSpPr>
          <p:cNvPr id="3" name="İçerik Yer Tutucusu 2">
            <a:extLst>
              <a:ext uri="{FF2B5EF4-FFF2-40B4-BE49-F238E27FC236}">
                <a16:creationId xmlns:a16="http://schemas.microsoft.com/office/drawing/2014/main" id="{156532AA-F5C6-3870-36BA-D51D986CCF69}"/>
              </a:ext>
            </a:extLst>
          </p:cNvPr>
          <p:cNvSpPr>
            <a:spLocks noGrp="1"/>
          </p:cNvSpPr>
          <p:nvPr>
            <p:ph idx="1"/>
          </p:nvPr>
        </p:nvSpPr>
        <p:spPr/>
        <p:txBody>
          <a:bodyPr>
            <a:normAutofit/>
          </a:bodyPr>
          <a:lstStyle/>
          <a:p>
            <a:pPr marL="0" indent="0" algn="just">
              <a:buNone/>
            </a:pPr>
            <a:r>
              <a:rPr lang="en-US" sz="2400" u="sng" kern="100" dirty="0">
                <a:effectLst/>
                <a:ea typeface="Calibri" panose="020F0502020204030204" pitchFamily="34" charset="0"/>
                <a:cs typeface="Times New Roman" panose="02020603050405020304" pitchFamily="18" charset="0"/>
              </a:rPr>
              <a:t>Deadlocks:</a:t>
            </a:r>
            <a:r>
              <a:rPr lang="en-US" sz="2400" kern="100" dirty="0">
                <a:effectLst/>
                <a:ea typeface="Calibri" panose="020F0502020204030204" pitchFamily="34" charset="0"/>
                <a:cs typeface="Times New Roman" panose="02020603050405020304" pitchFamily="18" charset="0"/>
              </a:rPr>
              <a:t> As cooperating processes shares their resources, there might be a deadlock condition. Deadlock means if p1 process holds the resource A and wait for B and p2 process hold the B and wait for A. In this condition deadlock occur in cooperating process. To avoid deadlocks, operating systems typically use algorithms such as the Banker’s algorithm to manage and allocate resources to processes.</a:t>
            </a:r>
          </a:p>
          <a:p>
            <a:pPr marL="0" indent="0" algn="just">
              <a:buNone/>
            </a:pPr>
            <a:endParaRPr lang="en-US" sz="2800" dirty="0"/>
          </a:p>
        </p:txBody>
      </p:sp>
    </p:spTree>
    <p:extLst>
      <p:ext uri="{BB962C8B-B14F-4D97-AF65-F5344CB8AC3E}">
        <p14:creationId xmlns:p14="http://schemas.microsoft.com/office/powerpoint/2010/main" val="23328788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B2DD49-CBC5-BFDB-678E-74890F3C3A8C}"/>
              </a:ext>
            </a:extLst>
          </p:cNvPr>
          <p:cNvSpPr>
            <a:spLocks noGrp="1"/>
          </p:cNvSpPr>
          <p:nvPr>
            <p:ph type="title"/>
          </p:nvPr>
        </p:nvSpPr>
        <p:spPr/>
        <p:txBody>
          <a:bodyPr>
            <a:normAutofit/>
          </a:bodyPr>
          <a:lstStyle/>
          <a:p>
            <a:r>
              <a:rPr lang="en-US" sz="4800" dirty="0"/>
              <a:t>The concept of cooperating processes</a:t>
            </a:r>
          </a:p>
        </p:txBody>
      </p:sp>
      <p:sp>
        <p:nvSpPr>
          <p:cNvPr id="3" name="İçerik Yer Tutucusu 2">
            <a:extLst>
              <a:ext uri="{FF2B5EF4-FFF2-40B4-BE49-F238E27FC236}">
                <a16:creationId xmlns:a16="http://schemas.microsoft.com/office/drawing/2014/main" id="{6C33A0D9-624F-B42E-4A89-F6C3BBCEAED3}"/>
              </a:ext>
            </a:extLst>
          </p:cNvPr>
          <p:cNvSpPr>
            <a:spLocks noGrp="1"/>
          </p:cNvSpPr>
          <p:nvPr>
            <p:ph idx="1"/>
          </p:nvPr>
        </p:nvSpPr>
        <p:spPr/>
        <p:txBody>
          <a:bodyPr>
            <a:normAutofit/>
          </a:bodyPr>
          <a:lstStyle/>
          <a:p>
            <a:pPr marL="0" indent="0" algn="just">
              <a:buNone/>
            </a:pPr>
            <a:r>
              <a:rPr lang="en-US" sz="2400" u="sng" dirty="0"/>
              <a:t>Process scheduling:</a:t>
            </a:r>
            <a:r>
              <a:rPr lang="en-US" sz="2400" dirty="0"/>
              <a:t> Cooperating processes runs simultaneously but after context switch, which process should be next on CPU to executes, this is done by the scheduler. Scheduler do it by using several scheduling algorithms such as Round-Robin, FCFS, SJF, Priority etc.</a:t>
            </a:r>
          </a:p>
          <a:p>
            <a:pPr marL="0" indent="0" algn="just">
              <a:buNone/>
            </a:pPr>
            <a:r>
              <a:rPr lang="en-US" sz="2400" dirty="0"/>
              <a:t>In conclusion, cooperating processes are essential unit to increase the concurrent execution and because of it, the performance of the overall system increases.</a:t>
            </a:r>
          </a:p>
          <a:p>
            <a:pPr marL="0" indent="0" algn="just">
              <a:buNone/>
            </a:pPr>
            <a:endParaRPr lang="en-US" sz="2400" dirty="0"/>
          </a:p>
        </p:txBody>
      </p:sp>
    </p:spTree>
    <p:extLst>
      <p:ext uri="{BB962C8B-B14F-4D97-AF65-F5344CB8AC3E}">
        <p14:creationId xmlns:p14="http://schemas.microsoft.com/office/powerpoint/2010/main" val="3620509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D17317-FB45-B6C3-7E66-610123C2CECF}"/>
              </a:ext>
            </a:extLst>
          </p:cNvPr>
          <p:cNvSpPr>
            <a:spLocks noGrp="1"/>
          </p:cNvSpPr>
          <p:nvPr>
            <p:ph type="title"/>
          </p:nvPr>
        </p:nvSpPr>
        <p:spPr/>
        <p:txBody>
          <a:bodyPr/>
          <a:lstStyle/>
          <a:p>
            <a:r>
              <a:rPr lang="en-US" dirty="0"/>
              <a:t>Homework</a:t>
            </a:r>
          </a:p>
        </p:txBody>
      </p:sp>
      <p:sp>
        <p:nvSpPr>
          <p:cNvPr id="3" name="İçerik Yer Tutucusu 2">
            <a:extLst>
              <a:ext uri="{FF2B5EF4-FFF2-40B4-BE49-F238E27FC236}">
                <a16:creationId xmlns:a16="http://schemas.microsoft.com/office/drawing/2014/main" id="{9572A8B2-46EB-FFAB-5A4C-53F9C5C6009B}"/>
              </a:ext>
            </a:extLst>
          </p:cNvPr>
          <p:cNvSpPr>
            <a:spLocks noGrp="1"/>
          </p:cNvSpPr>
          <p:nvPr>
            <p:ph idx="1"/>
          </p:nvPr>
        </p:nvSpPr>
        <p:spPr/>
        <p:txBody>
          <a:bodyPr>
            <a:normAutofit/>
          </a:bodyPr>
          <a:lstStyle/>
          <a:p>
            <a:pPr marL="0" indent="0" algn="just">
              <a:buNone/>
            </a:pPr>
            <a:r>
              <a:rPr lang="en-US" sz="2400" dirty="0"/>
              <a:t>Let's explain the methods and approaches that can be used in IPC synchronization and implementation.</a:t>
            </a:r>
          </a:p>
          <a:p>
            <a:pPr marL="0" indent="0" algn="just">
              <a:buNone/>
            </a:pPr>
            <a:endParaRPr lang="en-US" sz="2400" dirty="0"/>
          </a:p>
        </p:txBody>
      </p:sp>
    </p:spTree>
    <p:extLst>
      <p:ext uri="{BB962C8B-B14F-4D97-AF65-F5344CB8AC3E}">
        <p14:creationId xmlns:p14="http://schemas.microsoft.com/office/powerpoint/2010/main" val="50113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A8067F-4D98-F718-5D7D-4E367821282F}"/>
              </a:ext>
            </a:extLst>
          </p:cNvPr>
          <p:cNvSpPr>
            <a:spLocks noGrp="1"/>
          </p:cNvSpPr>
          <p:nvPr>
            <p:ph type="title"/>
          </p:nvPr>
        </p:nvSpPr>
        <p:spPr/>
        <p:txBody>
          <a:bodyPr>
            <a:normAutofit/>
          </a:bodyPr>
          <a:lstStyle/>
          <a:p>
            <a:r>
              <a:rPr lang="en-US" sz="4800" dirty="0"/>
              <a:t>Difference between process &amp; program</a:t>
            </a:r>
          </a:p>
        </p:txBody>
      </p:sp>
      <p:sp>
        <p:nvSpPr>
          <p:cNvPr id="3" name="İçerik Yer Tutucusu 2">
            <a:extLst>
              <a:ext uri="{FF2B5EF4-FFF2-40B4-BE49-F238E27FC236}">
                <a16:creationId xmlns:a16="http://schemas.microsoft.com/office/drawing/2014/main" id="{CF7098EE-E8BD-6559-7FC7-9422594359E2}"/>
              </a:ext>
            </a:extLst>
          </p:cNvPr>
          <p:cNvSpPr>
            <a:spLocks noGrp="1"/>
          </p:cNvSpPr>
          <p:nvPr>
            <p:ph idx="1"/>
          </p:nvPr>
        </p:nvSpPr>
        <p:spPr/>
        <p:txBody>
          <a:bodyPr>
            <a:normAutofit fontScale="92500"/>
          </a:bodyPr>
          <a:lstStyle/>
          <a:p>
            <a:pPr marL="0" indent="0" algn="just">
              <a:buNone/>
            </a:pPr>
            <a:r>
              <a:rPr lang="en-US" sz="2400" dirty="0"/>
              <a:t>Process state: As a process executes, it changes state. The state of a process is defined by the correct activity of that process. Each process may be in one of the following states.  </a:t>
            </a:r>
          </a:p>
          <a:p>
            <a:pPr algn="just"/>
            <a:r>
              <a:rPr lang="en-US" sz="2400" dirty="0"/>
              <a:t>New: The process is being created. </a:t>
            </a:r>
          </a:p>
          <a:p>
            <a:pPr algn="just"/>
            <a:r>
              <a:rPr lang="en-US" sz="2400" dirty="0"/>
              <a:t>Ready: The process is waiting to be assigned to a processor. </a:t>
            </a:r>
          </a:p>
          <a:p>
            <a:pPr algn="just"/>
            <a:r>
              <a:rPr lang="en-US" sz="2400" dirty="0"/>
              <a:t>Running: Instructions are being executed. </a:t>
            </a:r>
          </a:p>
          <a:p>
            <a:pPr algn="just"/>
            <a:r>
              <a:rPr lang="en-US" sz="2400" dirty="0"/>
              <a:t>Waiting:  The process is waiting for some event to occur. </a:t>
            </a:r>
          </a:p>
          <a:p>
            <a:pPr algn="just"/>
            <a:r>
              <a:rPr lang="en-US" sz="2400" dirty="0"/>
              <a:t>Terminated: The process has finished execution. </a:t>
            </a:r>
          </a:p>
          <a:p>
            <a:pPr marL="0" indent="0" algn="just">
              <a:buNone/>
            </a:pPr>
            <a:r>
              <a:rPr lang="en-US" sz="2400" u="sng" dirty="0"/>
              <a:t>It is important: </a:t>
            </a:r>
            <a:r>
              <a:rPr lang="en-US" sz="2400" dirty="0"/>
              <a:t>Many processes may be in ready and waiting state at the same time. But only one process can be running on any processor at any instant.</a:t>
            </a:r>
          </a:p>
          <a:p>
            <a:pPr marL="0" indent="0" algn="just">
              <a:buNone/>
            </a:pPr>
            <a:endParaRPr lang="en-US" sz="2400" dirty="0"/>
          </a:p>
        </p:txBody>
      </p:sp>
    </p:spTree>
    <p:extLst>
      <p:ext uri="{BB962C8B-B14F-4D97-AF65-F5344CB8AC3E}">
        <p14:creationId xmlns:p14="http://schemas.microsoft.com/office/powerpoint/2010/main" val="3113519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AFC56E-0A32-41B6-EF33-4A6DDE762338}"/>
              </a:ext>
            </a:extLst>
          </p:cNvPr>
          <p:cNvSpPr>
            <a:spLocks noGrp="1"/>
          </p:cNvSpPr>
          <p:nvPr>
            <p:ph type="title"/>
          </p:nvPr>
        </p:nvSpPr>
        <p:spPr/>
        <p:txBody>
          <a:bodyPr/>
          <a:lstStyle/>
          <a:p>
            <a:r>
              <a:rPr lang="en-US" dirty="0"/>
              <a:t>Process state</a:t>
            </a:r>
          </a:p>
        </p:txBody>
      </p:sp>
      <p:pic>
        <p:nvPicPr>
          <p:cNvPr id="4" name="Picture 9085">
            <a:extLst>
              <a:ext uri="{FF2B5EF4-FFF2-40B4-BE49-F238E27FC236}">
                <a16:creationId xmlns:a16="http://schemas.microsoft.com/office/drawing/2014/main" id="{CAD45F72-D4CF-5EC6-9A71-3F9EE9893DB6}"/>
              </a:ext>
            </a:extLst>
          </p:cNvPr>
          <p:cNvPicPr>
            <a:picLocks noGrp="1"/>
          </p:cNvPicPr>
          <p:nvPr>
            <p:ph idx="1"/>
          </p:nvPr>
        </p:nvPicPr>
        <p:blipFill>
          <a:blip r:embed="rId2"/>
          <a:stretch>
            <a:fillRect/>
          </a:stretch>
        </p:blipFill>
        <p:spPr>
          <a:xfrm>
            <a:off x="2503504" y="2006353"/>
            <a:ext cx="7013358" cy="3781888"/>
          </a:xfrm>
          <a:prstGeom prst="rect">
            <a:avLst/>
          </a:prstGeom>
        </p:spPr>
      </p:pic>
    </p:spTree>
    <p:extLst>
      <p:ext uri="{BB962C8B-B14F-4D97-AF65-F5344CB8AC3E}">
        <p14:creationId xmlns:p14="http://schemas.microsoft.com/office/powerpoint/2010/main" val="2443376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752A48-17E8-04F9-D6C9-6B88E67360E5}"/>
              </a:ext>
            </a:extLst>
          </p:cNvPr>
          <p:cNvSpPr>
            <a:spLocks noGrp="1"/>
          </p:cNvSpPr>
          <p:nvPr>
            <p:ph type="title"/>
          </p:nvPr>
        </p:nvSpPr>
        <p:spPr/>
        <p:txBody>
          <a:bodyPr/>
          <a:lstStyle/>
          <a:p>
            <a:r>
              <a:rPr lang="en-US" dirty="0"/>
              <a:t>Process scheduling</a:t>
            </a:r>
          </a:p>
        </p:txBody>
      </p:sp>
      <p:sp>
        <p:nvSpPr>
          <p:cNvPr id="3" name="İçerik Yer Tutucusu 2">
            <a:extLst>
              <a:ext uri="{FF2B5EF4-FFF2-40B4-BE49-F238E27FC236}">
                <a16:creationId xmlns:a16="http://schemas.microsoft.com/office/drawing/2014/main" id="{170CCF9C-254A-347D-D9DD-CECB4B69D3B6}"/>
              </a:ext>
            </a:extLst>
          </p:cNvPr>
          <p:cNvSpPr>
            <a:spLocks noGrp="1"/>
          </p:cNvSpPr>
          <p:nvPr>
            <p:ph idx="1"/>
          </p:nvPr>
        </p:nvSpPr>
        <p:spPr/>
        <p:txBody>
          <a:bodyPr>
            <a:normAutofit fontScale="92500" lnSpcReduction="10000"/>
          </a:bodyPr>
          <a:lstStyle/>
          <a:p>
            <a:pPr marL="0" indent="0" algn="just">
              <a:buNone/>
            </a:pPr>
            <a:r>
              <a:rPr lang="en-US" sz="2800" dirty="0"/>
              <a:t>Scheduling is a fundamental function of OS. When a computer is </a:t>
            </a:r>
            <a:r>
              <a:rPr lang="en-US" sz="2800" dirty="0" err="1"/>
              <a:t>multiprogrammed</a:t>
            </a:r>
            <a:r>
              <a:rPr lang="en-US" sz="2800" dirty="0"/>
              <a:t>, it has multiple processes completing for the CPU at the same time. If only one CPU is available, then a choice has to be made regarding which process to execute next. This decision-making process is known as scheduling and the part of the OS that makes this choice is called a scheduler or process manager. The algorithm it uses in making this choice is called scheduling algorithm. </a:t>
            </a:r>
          </a:p>
          <a:p>
            <a:pPr marL="0" indent="0" algn="just">
              <a:buNone/>
            </a:pPr>
            <a:r>
              <a:rPr lang="en-US" sz="2800" dirty="0"/>
              <a:t>Scheduling queues: As processes enter the system, they are put into a job queue. This queue consists of all process in the system. It is called ready queue.</a:t>
            </a:r>
          </a:p>
        </p:txBody>
      </p:sp>
    </p:spTree>
    <p:extLst>
      <p:ext uri="{BB962C8B-B14F-4D97-AF65-F5344CB8AC3E}">
        <p14:creationId xmlns:p14="http://schemas.microsoft.com/office/powerpoint/2010/main" val="1168853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BACF71-8B1C-4BBF-F586-8F6D26B53261}"/>
              </a:ext>
            </a:extLst>
          </p:cNvPr>
          <p:cNvSpPr>
            <a:spLocks noGrp="1"/>
          </p:cNvSpPr>
          <p:nvPr>
            <p:ph type="title"/>
          </p:nvPr>
        </p:nvSpPr>
        <p:spPr/>
        <p:txBody>
          <a:bodyPr/>
          <a:lstStyle/>
          <a:p>
            <a:r>
              <a:rPr lang="en-US" dirty="0"/>
              <a:t>Process scheduling</a:t>
            </a:r>
          </a:p>
        </p:txBody>
      </p:sp>
      <p:grpSp>
        <p:nvGrpSpPr>
          <p:cNvPr id="4" name="Group 106399">
            <a:extLst>
              <a:ext uri="{FF2B5EF4-FFF2-40B4-BE49-F238E27FC236}">
                <a16:creationId xmlns:a16="http://schemas.microsoft.com/office/drawing/2014/main" id="{98CCD7B5-3972-B923-E02F-CAD30A25C82A}"/>
              </a:ext>
            </a:extLst>
          </p:cNvPr>
          <p:cNvGrpSpPr/>
          <p:nvPr/>
        </p:nvGrpSpPr>
        <p:grpSpPr>
          <a:xfrm>
            <a:off x="2882505" y="1982485"/>
            <a:ext cx="6426989" cy="3867900"/>
            <a:chOff x="0" y="0"/>
            <a:chExt cx="4236720" cy="2414016"/>
          </a:xfrm>
        </p:grpSpPr>
        <p:pic>
          <p:nvPicPr>
            <p:cNvPr id="5" name="Picture 9162">
              <a:extLst>
                <a:ext uri="{FF2B5EF4-FFF2-40B4-BE49-F238E27FC236}">
                  <a16:creationId xmlns:a16="http://schemas.microsoft.com/office/drawing/2014/main" id="{E3D0A44A-75DE-58AE-47E0-625025360F3E}"/>
                </a:ext>
              </a:extLst>
            </p:cNvPr>
            <p:cNvPicPr/>
            <p:nvPr/>
          </p:nvPicPr>
          <p:blipFill>
            <a:blip r:embed="rId2"/>
            <a:stretch>
              <a:fillRect/>
            </a:stretch>
          </p:blipFill>
          <p:spPr>
            <a:xfrm>
              <a:off x="0" y="0"/>
              <a:ext cx="4236720" cy="1207008"/>
            </a:xfrm>
            <a:prstGeom prst="rect">
              <a:avLst/>
            </a:prstGeom>
          </p:spPr>
        </p:pic>
        <p:pic>
          <p:nvPicPr>
            <p:cNvPr id="6" name="Picture 9164">
              <a:extLst>
                <a:ext uri="{FF2B5EF4-FFF2-40B4-BE49-F238E27FC236}">
                  <a16:creationId xmlns:a16="http://schemas.microsoft.com/office/drawing/2014/main" id="{4BDEBDA2-01B8-4853-1C5C-46FB844896C4}"/>
                </a:ext>
              </a:extLst>
            </p:cNvPr>
            <p:cNvPicPr/>
            <p:nvPr/>
          </p:nvPicPr>
          <p:blipFill>
            <a:blip r:embed="rId3"/>
            <a:stretch>
              <a:fillRect/>
            </a:stretch>
          </p:blipFill>
          <p:spPr>
            <a:xfrm>
              <a:off x="0" y="1207008"/>
              <a:ext cx="4236720" cy="1207008"/>
            </a:xfrm>
            <a:prstGeom prst="rect">
              <a:avLst/>
            </a:prstGeom>
          </p:spPr>
        </p:pic>
        <p:pic>
          <p:nvPicPr>
            <p:cNvPr id="7" name="Picture 9225">
              <a:extLst>
                <a:ext uri="{FF2B5EF4-FFF2-40B4-BE49-F238E27FC236}">
                  <a16:creationId xmlns:a16="http://schemas.microsoft.com/office/drawing/2014/main" id="{FB07148D-89E4-B925-ADD5-15EC9CF676B5}"/>
                </a:ext>
              </a:extLst>
            </p:cNvPr>
            <p:cNvPicPr/>
            <p:nvPr/>
          </p:nvPicPr>
          <p:blipFill>
            <a:blip r:embed="rId2"/>
            <a:stretch>
              <a:fillRect/>
            </a:stretch>
          </p:blipFill>
          <p:spPr>
            <a:xfrm>
              <a:off x="0" y="0"/>
              <a:ext cx="4236720" cy="1207008"/>
            </a:xfrm>
            <a:prstGeom prst="rect">
              <a:avLst/>
            </a:prstGeom>
          </p:spPr>
        </p:pic>
        <p:pic>
          <p:nvPicPr>
            <p:cNvPr id="8" name="Picture 9227">
              <a:extLst>
                <a:ext uri="{FF2B5EF4-FFF2-40B4-BE49-F238E27FC236}">
                  <a16:creationId xmlns:a16="http://schemas.microsoft.com/office/drawing/2014/main" id="{2B1D84B8-F220-8DC8-1786-641F0956E9AF}"/>
                </a:ext>
              </a:extLst>
            </p:cNvPr>
            <p:cNvPicPr/>
            <p:nvPr/>
          </p:nvPicPr>
          <p:blipFill>
            <a:blip r:embed="rId3"/>
            <a:stretch>
              <a:fillRect/>
            </a:stretch>
          </p:blipFill>
          <p:spPr>
            <a:xfrm>
              <a:off x="0" y="1207008"/>
              <a:ext cx="4236720" cy="1207008"/>
            </a:xfrm>
            <a:prstGeom prst="rect">
              <a:avLst/>
            </a:prstGeom>
          </p:spPr>
        </p:pic>
      </p:grpSp>
    </p:spTree>
    <p:extLst>
      <p:ext uri="{BB962C8B-B14F-4D97-AF65-F5344CB8AC3E}">
        <p14:creationId xmlns:p14="http://schemas.microsoft.com/office/powerpoint/2010/main" val="2836584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45BA93-B589-4497-FEFB-01B5DB194B71}"/>
              </a:ext>
            </a:extLst>
          </p:cNvPr>
          <p:cNvSpPr>
            <a:spLocks noGrp="1"/>
          </p:cNvSpPr>
          <p:nvPr>
            <p:ph type="title"/>
          </p:nvPr>
        </p:nvSpPr>
        <p:spPr/>
        <p:txBody>
          <a:bodyPr/>
          <a:lstStyle/>
          <a:p>
            <a:r>
              <a:rPr lang="tr-TR" dirty="0"/>
              <a:t>PROCESS</a:t>
            </a:r>
            <a:endParaRPr lang="en-US" dirty="0"/>
          </a:p>
        </p:txBody>
      </p:sp>
      <p:sp>
        <p:nvSpPr>
          <p:cNvPr id="3" name="İçerik Yer Tutucusu 2">
            <a:extLst>
              <a:ext uri="{FF2B5EF4-FFF2-40B4-BE49-F238E27FC236}">
                <a16:creationId xmlns:a16="http://schemas.microsoft.com/office/drawing/2014/main" id="{D5631468-1E6E-0A95-A002-2B898E136A8A}"/>
              </a:ext>
            </a:extLst>
          </p:cNvPr>
          <p:cNvSpPr>
            <a:spLocks noGrp="1"/>
          </p:cNvSpPr>
          <p:nvPr>
            <p:ph idx="1"/>
          </p:nvPr>
        </p:nvSpPr>
        <p:spPr/>
        <p:txBody>
          <a:bodyPr>
            <a:normAutofit fontScale="92500" lnSpcReduction="10000"/>
          </a:bodyPr>
          <a:lstStyle/>
          <a:p>
            <a:pPr marL="0" indent="0" algn="just">
              <a:buNone/>
            </a:pPr>
            <a:r>
              <a:rPr lang="en-US" sz="2800" kern="100" dirty="0">
                <a:effectLst/>
                <a:latin typeface="Rockwell" panose="02060603020205020403" pitchFamily="18" charset="0"/>
                <a:ea typeface="Calibri" panose="020F0502020204030204" pitchFamily="34" charset="0"/>
                <a:cs typeface="Times New Roman" panose="02020603050405020304" pitchFamily="18" charset="0"/>
              </a:rPr>
              <a:t>This queue is generally stored as a linked list. A ready queue header contains pointers to the first &amp; final Process Control Blok (PCB) in the list. The PCB includes a pointer field that points to the next PCB in the ready queue.</a:t>
            </a:r>
          </a:p>
          <a:p>
            <a:pPr marL="0" indent="0" algn="just">
              <a:buNone/>
            </a:pPr>
            <a:r>
              <a:rPr lang="en-US" sz="2800" kern="100" dirty="0">
                <a:effectLst/>
                <a:latin typeface="Rockwell" panose="02060603020205020403" pitchFamily="18" charset="0"/>
                <a:ea typeface="Calibri" panose="020F0502020204030204" pitchFamily="34" charset="0"/>
                <a:cs typeface="Times New Roman" panose="02020603050405020304" pitchFamily="18" charset="0"/>
              </a:rPr>
              <a:t>A process may terminate after running. Or the process may request input and output operation. In this case, the process is added to the I/O queue. After the input and output operation is completed, the process is added to the ready queue again. Or while the process running, an interruption may occur. If there is any interruption, the process stops running and the CPU handles the interruption. Or a process runs out of time. It is added again to the end of the ready queue.</a:t>
            </a:r>
          </a:p>
          <a:p>
            <a:pPr marL="0" indent="0" algn="just">
              <a:buNone/>
            </a:pPr>
            <a:endParaRPr lang="en-US" sz="4800" dirty="0">
              <a:latin typeface="Rockwell" panose="02060603020205020403" pitchFamily="18" charset="0"/>
            </a:endParaRPr>
          </a:p>
        </p:txBody>
      </p:sp>
    </p:spTree>
    <p:extLst>
      <p:ext uri="{BB962C8B-B14F-4D97-AF65-F5344CB8AC3E}">
        <p14:creationId xmlns:p14="http://schemas.microsoft.com/office/powerpoint/2010/main" val="700852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E7FE89-69BF-24A4-E195-8A46EE524E6D}"/>
              </a:ext>
            </a:extLst>
          </p:cNvPr>
          <p:cNvSpPr>
            <a:spLocks noGrp="1"/>
          </p:cNvSpPr>
          <p:nvPr>
            <p:ph type="title"/>
          </p:nvPr>
        </p:nvSpPr>
        <p:spPr/>
        <p:txBody>
          <a:bodyPr/>
          <a:lstStyle/>
          <a:p>
            <a:r>
              <a:rPr lang="en-US" dirty="0"/>
              <a:t>Process Control</a:t>
            </a:r>
          </a:p>
        </p:txBody>
      </p:sp>
      <p:sp>
        <p:nvSpPr>
          <p:cNvPr id="3" name="İçerik Yer Tutucusu 2">
            <a:extLst>
              <a:ext uri="{FF2B5EF4-FFF2-40B4-BE49-F238E27FC236}">
                <a16:creationId xmlns:a16="http://schemas.microsoft.com/office/drawing/2014/main" id="{4C3CE32A-3ABC-1596-2B1E-1523AC09377E}"/>
              </a:ext>
            </a:extLst>
          </p:cNvPr>
          <p:cNvSpPr>
            <a:spLocks noGrp="1"/>
          </p:cNvSpPr>
          <p:nvPr>
            <p:ph idx="1"/>
          </p:nvPr>
        </p:nvSpPr>
        <p:spPr>
          <a:xfrm>
            <a:off x="838200" y="1825625"/>
            <a:ext cx="6983027" cy="4351338"/>
          </a:xfrm>
        </p:spPr>
        <p:txBody>
          <a:bodyPr>
            <a:normAutofit/>
          </a:bodyPr>
          <a:lstStyle/>
          <a:p>
            <a:pPr marL="0" indent="0" algn="just">
              <a:buNone/>
            </a:pPr>
            <a:r>
              <a:rPr lang="en-US" sz="2800" dirty="0"/>
              <a:t>The information required for each process to run is shown in the task control block (PCB=Process Control Block). </a:t>
            </a:r>
          </a:p>
          <a:p>
            <a:pPr marL="0" indent="0" algn="just">
              <a:buNone/>
            </a:pPr>
            <a:endParaRPr lang="en-US" sz="2800" dirty="0"/>
          </a:p>
        </p:txBody>
      </p:sp>
      <p:pic>
        <p:nvPicPr>
          <p:cNvPr id="4" name="Resim 3">
            <a:extLst>
              <a:ext uri="{FF2B5EF4-FFF2-40B4-BE49-F238E27FC236}">
                <a16:creationId xmlns:a16="http://schemas.microsoft.com/office/drawing/2014/main" id="{3DEF66FD-1D2B-293B-DCBB-B4F2BA4D9DD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552820" y="1904968"/>
            <a:ext cx="2402223" cy="4271995"/>
          </a:xfrm>
          <a:prstGeom prst="rect">
            <a:avLst/>
          </a:prstGeom>
          <a:noFill/>
          <a:ln>
            <a:noFill/>
          </a:ln>
        </p:spPr>
      </p:pic>
    </p:spTree>
    <p:extLst>
      <p:ext uri="{BB962C8B-B14F-4D97-AF65-F5344CB8AC3E}">
        <p14:creationId xmlns:p14="http://schemas.microsoft.com/office/powerpoint/2010/main" val="34279738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Tahta Yaz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ahta Yazı">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Tahta Yazı</Template>
  <TotalTime>56</TotalTime>
  <Words>2517</Words>
  <Application>Microsoft Office PowerPoint</Application>
  <PresentationFormat>Geniş ekran</PresentationFormat>
  <Paragraphs>86</Paragraphs>
  <Slides>35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35</vt:i4>
      </vt:variant>
    </vt:vector>
  </HeadingPairs>
  <TitlesOfParts>
    <vt:vector size="39" baseType="lpstr">
      <vt:lpstr>Rockwell</vt:lpstr>
      <vt:lpstr>Rockwell Condensed</vt:lpstr>
      <vt:lpstr>Wingdings</vt:lpstr>
      <vt:lpstr>Tahta Yazı</vt:lpstr>
      <vt:lpstr>Operatıng Systems</vt:lpstr>
      <vt:lpstr>Process Management</vt:lpstr>
      <vt:lpstr>Difference between process &amp; program</vt:lpstr>
      <vt:lpstr>Difference between process &amp; program</vt:lpstr>
      <vt:lpstr>Process state</vt:lpstr>
      <vt:lpstr>Process scheduling</vt:lpstr>
      <vt:lpstr>Process scheduling</vt:lpstr>
      <vt:lpstr>PROCESS</vt:lpstr>
      <vt:lpstr>Process Control</vt:lpstr>
      <vt:lpstr>Information about each process</vt:lpstr>
      <vt:lpstr>Information about each process</vt:lpstr>
      <vt:lpstr>Information about each process</vt:lpstr>
      <vt:lpstr>Schedulers</vt:lpstr>
      <vt:lpstr>1.Long term scheduler</vt:lpstr>
      <vt:lpstr>2. Short-term scheduler</vt:lpstr>
      <vt:lpstr>3. Medium-term scheduler</vt:lpstr>
      <vt:lpstr>PowerPoint Sunusu</vt:lpstr>
      <vt:lpstr>CPU Scheduling Algorithm</vt:lpstr>
      <vt:lpstr>1.First Come, First Served Scheduling (FCFS) Algorithm</vt:lpstr>
      <vt:lpstr>2.Shortest Job First Scheduling (SJF) Algorithm</vt:lpstr>
      <vt:lpstr>2.Shortest Job First Scheduling (SJF) Algorithm</vt:lpstr>
      <vt:lpstr>3.Priority Scheduling Algorithm</vt:lpstr>
      <vt:lpstr>4.Round Robin Scheduling Algorithm</vt:lpstr>
      <vt:lpstr>5.Multi-Tailed Algorithm</vt:lpstr>
      <vt:lpstr>PowerPoint Sunusu</vt:lpstr>
      <vt:lpstr>Threads</vt:lpstr>
      <vt:lpstr>Threads</vt:lpstr>
      <vt:lpstr>Cooperating Process</vt:lpstr>
      <vt:lpstr>Cooperation is important for several reasons</vt:lpstr>
      <vt:lpstr>The concept of cooperating processes</vt:lpstr>
      <vt:lpstr>The concept of cooperating processes</vt:lpstr>
      <vt:lpstr>The concept of cooperating processes</vt:lpstr>
      <vt:lpstr>The concept of cooperating processes</vt:lpstr>
      <vt:lpstr>The concept of cooperating processes</vt:lpstr>
      <vt:lpstr>Homework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creator>Huseyin</dc:creator>
  <cp:lastModifiedBy>Huseyin</cp:lastModifiedBy>
  <cp:revision>21</cp:revision>
  <dcterms:created xsi:type="dcterms:W3CDTF">2023-10-01T20:46:19Z</dcterms:created>
  <dcterms:modified xsi:type="dcterms:W3CDTF">2023-11-02T13:18:16Z</dcterms:modified>
</cp:coreProperties>
</file>