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notesMasterIdLst>
    <p:notesMasterId r:id="rId28"/>
  </p:notesMasterIdLst>
  <p:sldIdLst>
    <p:sldId id="256" r:id="rId2"/>
    <p:sldId id="282" r:id="rId3"/>
    <p:sldId id="269" r:id="rId4"/>
    <p:sldId id="270" r:id="rId5"/>
    <p:sldId id="271" r:id="rId6"/>
    <p:sldId id="258" r:id="rId7"/>
    <p:sldId id="259" r:id="rId8"/>
    <p:sldId id="260" r:id="rId9"/>
    <p:sldId id="261" r:id="rId10"/>
    <p:sldId id="262" r:id="rId11"/>
    <p:sldId id="263" r:id="rId12"/>
    <p:sldId id="264" r:id="rId13"/>
    <p:sldId id="265" r:id="rId14"/>
    <p:sldId id="266" r:id="rId15"/>
    <p:sldId id="267" r:id="rId16"/>
    <p:sldId id="268"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tr-TR"/>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787" autoAdjust="0"/>
    <p:restoredTop sz="94524" autoAdjust="0"/>
  </p:normalViewPr>
  <p:slideViewPr>
    <p:cSldViewPr>
      <p:cViewPr>
        <p:scale>
          <a:sx n="84" d="100"/>
          <a:sy n="84" d="100"/>
        </p:scale>
        <p:origin x="-1434"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6DD5BB-167B-4264-96E3-6BF74AF74B97}" type="datetimeFigureOut">
              <a:rPr lang="tr-TR" smtClean="0"/>
              <a:pPr/>
              <a:t>23.02.2022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A9DFF0-B00A-43D6-AF19-F214CBB1E29D}" type="slidenum">
              <a:rPr lang="tr-TR" smtClean="0"/>
              <a:pPr/>
              <a:t>‹#›</a:t>
            </a:fld>
            <a:endParaRPr lang="tr-TR"/>
          </a:p>
        </p:txBody>
      </p:sp>
    </p:spTree>
    <p:extLst>
      <p:ext uri="{BB962C8B-B14F-4D97-AF65-F5344CB8AC3E}">
        <p14:creationId xmlns:p14="http://schemas.microsoft.com/office/powerpoint/2010/main" val="4285124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4A9DFF0-B00A-43D6-AF19-F214CBB1E29D}" type="slidenum">
              <a:rPr lang="tr-TR" smtClean="0"/>
              <a:pPr/>
              <a:t>1</a:t>
            </a:fld>
            <a:endParaRPr lang="tr-TR"/>
          </a:p>
        </p:txBody>
      </p:sp>
    </p:spTree>
    <p:extLst>
      <p:ext uri="{BB962C8B-B14F-4D97-AF65-F5344CB8AC3E}">
        <p14:creationId xmlns:p14="http://schemas.microsoft.com/office/powerpoint/2010/main" val="3181881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latin typeface="+mn-lt"/>
                <a:ea typeface="+mn-ea"/>
                <a:cs typeface="+mn-cs"/>
              </a:rPr>
              <a:t>Toplum tıp bilimlerinin amacı insan topluluklarının ya da toplumdaki çeşitli grupların sağlık düzeyini, hastalıklarını ve bunların çözüm yollarını belirlemektir. Klinik tıp bilimlerinde hekim sadece herhangi bir sağlık sorunu olan birey üzerinde konsantre olur, zamanını onun hastalığının teşhis ve tedavisi için harcar. </a:t>
            </a:r>
            <a:r>
              <a:rPr lang="tr-TR" sz="1200" b="1" i="1" kern="1200" dirty="0" smtClean="0">
                <a:solidFill>
                  <a:schemeClr val="tx1"/>
                </a:solidFill>
                <a:latin typeface="+mn-lt"/>
                <a:ea typeface="+mn-ea"/>
                <a:cs typeface="+mn-cs"/>
              </a:rPr>
              <a:t>Epidemiyoloji</a:t>
            </a:r>
            <a:r>
              <a:rPr lang="tr-TR" sz="1200" kern="1200" dirty="0" smtClean="0">
                <a:solidFill>
                  <a:schemeClr val="tx1"/>
                </a:solidFill>
                <a:latin typeface="+mn-lt"/>
                <a:ea typeface="+mn-ea"/>
                <a:cs typeface="+mn-cs"/>
              </a:rPr>
              <a:t> ise hem klinik, hem de toplum tıp bilimlerinde hastalıkların / sağlık sorunlarının dağılımı (tanımlayıcı epidemiyoloji), nedenleri (analitik epidemiyoloji) ile bunların teşhis, tedavi ve önlenmesi için (deneysel epidemiyoloji) uygun yöntemleri belirlemeye yarayan araştırma tekniklerini öğreten bir bilim dalıdır.</a:t>
            </a:r>
          </a:p>
          <a:p>
            <a:endParaRPr lang="tr-TR"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tr-TR" dirty="0"/>
          </a:p>
        </p:txBody>
      </p:sp>
      <p:sp>
        <p:nvSpPr>
          <p:cNvPr id="4" name="3 Slayt Numarası Yer Tutucusu"/>
          <p:cNvSpPr>
            <a:spLocks noGrp="1"/>
          </p:cNvSpPr>
          <p:nvPr>
            <p:ph type="sldNum" sz="quarter" idx="10"/>
          </p:nvPr>
        </p:nvSpPr>
        <p:spPr/>
        <p:txBody>
          <a:bodyPr/>
          <a:lstStyle/>
          <a:p>
            <a:fld id="{14A9DFF0-B00A-43D6-AF19-F214CBB1E29D}"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b="1" i="1" kern="1200" dirty="0" smtClean="0">
                <a:solidFill>
                  <a:schemeClr val="tx1"/>
                </a:solidFill>
                <a:latin typeface="+mn-lt"/>
                <a:ea typeface="+mn-ea"/>
                <a:cs typeface="+mn-cs"/>
              </a:rPr>
              <a:t>Epidemiyoloji</a:t>
            </a:r>
            <a:r>
              <a:rPr lang="tr-TR" sz="1200" kern="1200" dirty="0" smtClean="0">
                <a:solidFill>
                  <a:schemeClr val="tx1"/>
                </a:solidFill>
                <a:latin typeface="+mn-lt"/>
                <a:ea typeface="+mn-ea"/>
                <a:cs typeface="+mn-cs"/>
              </a:rPr>
              <a:t> ise hem klinik, hem de toplum tıp bilimlerinde hastalıkların / sağlık sorunlarının dağılımı (tanımlayıcı epidemiyoloji), nedenleri (analitik epidemiyoloji) ile bunların teşhis, tedavi ve önlenmesi için (deneysel epidemiyoloji) uygun yöntemleri belirlemeye yarayan araştırma tekniklerini öğreten bir bilim dalıdır.</a:t>
            </a:r>
          </a:p>
          <a:p>
            <a:endParaRPr lang="tr-TR" dirty="0"/>
          </a:p>
        </p:txBody>
      </p:sp>
      <p:sp>
        <p:nvSpPr>
          <p:cNvPr id="4" name="3 Slayt Numarası Yer Tutucusu"/>
          <p:cNvSpPr>
            <a:spLocks noGrp="1"/>
          </p:cNvSpPr>
          <p:nvPr>
            <p:ph type="sldNum" sz="quarter" idx="10"/>
          </p:nvPr>
        </p:nvSpPr>
        <p:spPr/>
        <p:txBody>
          <a:bodyPr/>
          <a:lstStyle/>
          <a:p>
            <a:fld id="{14A9DFF0-B00A-43D6-AF19-F214CBB1E29D}" type="slidenum">
              <a:rPr lang="tr-TR" smtClean="0"/>
              <a:pPr/>
              <a:t>6</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lnSpcReduction="10000"/>
          </a:bodyPr>
          <a:lstStyle/>
          <a:p>
            <a:r>
              <a:rPr lang="tr-TR" sz="1200" b="1" kern="1200" dirty="0" smtClean="0">
                <a:solidFill>
                  <a:schemeClr val="tx1"/>
                </a:solidFill>
                <a:latin typeface="+mn-lt"/>
                <a:ea typeface="+mn-ea"/>
                <a:cs typeface="+mn-cs"/>
              </a:rPr>
              <a:t>EPİDEMİYOLOJİDE STRATEJİ</a:t>
            </a:r>
          </a:p>
          <a:p>
            <a:r>
              <a:rPr lang="tr-TR" sz="1200" kern="1200" dirty="0" smtClean="0">
                <a:solidFill>
                  <a:schemeClr val="tx1"/>
                </a:solidFill>
                <a:latin typeface="+mn-lt"/>
                <a:ea typeface="+mn-ea"/>
                <a:cs typeface="+mn-cs"/>
              </a:rPr>
              <a:t> </a:t>
            </a:r>
          </a:p>
          <a:p>
            <a:r>
              <a:rPr lang="tr-TR" sz="1200" kern="1200" dirty="0" smtClean="0">
                <a:solidFill>
                  <a:schemeClr val="tx1"/>
                </a:solidFill>
                <a:latin typeface="+mn-lt"/>
                <a:ea typeface="+mn-ea"/>
                <a:cs typeface="+mn-cs"/>
              </a:rPr>
              <a:t>	Epidemiyolojik düşünce ve incelemelerde </a:t>
            </a:r>
            <a:r>
              <a:rPr lang="tr-TR" sz="1200" b="1" kern="1200" dirty="0" smtClean="0">
                <a:solidFill>
                  <a:schemeClr val="tx1"/>
                </a:solidFill>
                <a:latin typeface="+mn-lt"/>
                <a:ea typeface="+mn-ea"/>
                <a:cs typeface="+mn-cs"/>
              </a:rPr>
              <a:t>temel strateji;</a:t>
            </a:r>
            <a:r>
              <a:rPr lang="tr-TR" sz="1200" kern="1200" dirty="0" smtClean="0">
                <a:solidFill>
                  <a:schemeClr val="tx1"/>
                </a:solidFill>
                <a:latin typeface="+mn-lt"/>
                <a:ea typeface="+mn-ea"/>
                <a:cs typeface="+mn-cs"/>
              </a:rPr>
              <a:t> </a:t>
            </a:r>
            <a:r>
              <a:rPr lang="tr-TR" sz="1200" b="1" kern="1200" dirty="0" smtClean="0">
                <a:solidFill>
                  <a:schemeClr val="tx1"/>
                </a:solidFill>
                <a:latin typeface="+mn-lt"/>
                <a:ea typeface="+mn-ea"/>
                <a:cs typeface="+mn-cs"/>
              </a:rPr>
              <a:t>iki veya daha fazla sayıda gruba ait verilerin karşılaştırılmasıdır. </a:t>
            </a:r>
            <a:r>
              <a:rPr lang="tr-TR" sz="1200" kern="1200" dirty="0" smtClean="0">
                <a:solidFill>
                  <a:schemeClr val="tx1"/>
                </a:solidFill>
                <a:latin typeface="+mn-lt"/>
                <a:ea typeface="+mn-ea"/>
                <a:cs typeface="+mn-cs"/>
              </a:rPr>
              <a:t>“Gruplar arası”  veya</a:t>
            </a:r>
            <a:r>
              <a:rPr lang="tr-TR" sz="1200" b="1" kern="1200" dirty="0" smtClean="0">
                <a:solidFill>
                  <a:schemeClr val="tx1"/>
                </a:solidFill>
                <a:latin typeface="+mn-lt"/>
                <a:ea typeface="+mn-ea"/>
                <a:cs typeface="+mn-cs"/>
              </a:rPr>
              <a:t> </a:t>
            </a:r>
            <a:r>
              <a:rPr lang="tr-TR" sz="1200" kern="1200" dirty="0" smtClean="0">
                <a:solidFill>
                  <a:schemeClr val="tx1"/>
                </a:solidFill>
                <a:latin typeface="+mn-lt"/>
                <a:ea typeface="+mn-ea"/>
                <a:cs typeface="+mn-cs"/>
              </a:rPr>
              <a:t>“grup içi” farklılıkların nedenlerini açıklamak amacı ile gruplar sürekli birbirleri ile çeşitli değişkenler yönünden karşılaştırılırlar. Bu karşılaştırmalarda şu sorulara yanıt bulunmaya çalışılır:</a:t>
            </a:r>
          </a:p>
          <a:p>
            <a:r>
              <a:rPr lang="tr-TR" sz="1200" kern="1200" dirty="0" smtClean="0">
                <a:solidFill>
                  <a:schemeClr val="tx1"/>
                </a:solidFill>
                <a:latin typeface="+mn-lt"/>
                <a:ea typeface="+mn-ea"/>
                <a:cs typeface="+mn-cs"/>
              </a:rPr>
              <a:t> </a:t>
            </a:r>
          </a:p>
          <a:p>
            <a:pPr lvl="0"/>
            <a:r>
              <a:rPr lang="tr-TR" sz="1200" kern="1200" dirty="0" smtClean="0">
                <a:solidFill>
                  <a:schemeClr val="tx1"/>
                </a:solidFill>
                <a:latin typeface="+mn-lt"/>
                <a:ea typeface="+mn-ea"/>
                <a:cs typeface="+mn-cs"/>
              </a:rPr>
              <a:t>Görünüşte aynı özelliklere sahip oldukları halde, niçin bazı kişiler “x” hastalığına yakalanıyor, niçin bazıları yakalanmıyor?</a:t>
            </a:r>
          </a:p>
          <a:p>
            <a:r>
              <a:rPr lang="tr-TR" sz="1200" kern="1200" dirty="0" smtClean="0">
                <a:solidFill>
                  <a:schemeClr val="tx1"/>
                </a:solidFill>
                <a:latin typeface="+mn-lt"/>
                <a:ea typeface="+mn-ea"/>
                <a:cs typeface="+mn-cs"/>
              </a:rPr>
              <a:t> </a:t>
            </a:r>
          </a:p>
          <a:p>
            <a:r>
              <a:rPr lang="tr-TR" sz="1200" kern="1200" dirty="0" smtClean="0">
                <a:solidFill>
                  <a:schemeClr val="tx1"/>
                </a:solidFill>
                <a:latin typeface="+mn-lt"/>
                <a:ea typeface="+mn-ea"/>
                <a:cs typeface="+mn-cs"/>
              </a:rPr>
              <a:t>	Bu konu şu klasik örnek üzerinde daha somut biçimde tartışılabilir:</a:t>
            </a:r>
          </a:p>
          <a:p>
            <a:r>
              <a:rPr lang="tr-TR" sz="1200" kern="1200" dirty="0" smtClean="0">
                <a:solidFill>
                  <a:schemeClr val="tx1"/>
                </a:solidFill>
                <a:latin typeface="+mn-lt"/>
                <a:ea typeface="+mn-ea"/>
                <a:cs typeface="+mn-cs"/>
              </a:rPr>
              <a:t>	“ Akciğer kanseri 40 yaşın üzerindekilerde, erkeklerde ve sigara içenlerde, 40 yaşın altındakilere, kadınlara ve sigara içmeyenlere göre daha sık görülmektedir. Burada her değişkenin (yaş, cins, sigara içme durumu) kendi alt grupları ile diğer değişkenin alt grupları arasında akciğer kanseri </a:t>
            </a:r>
            <a:r>
              <a:rPr lang="tr-TR" sz="1200" kern="1200" dirty="0" err="1" smtClean="0">
                <a:solidFill>
                  <a:schemeClr val="tx1"/>
                </a:solidFill>
                <a:latin typeface="+mn-lt"/>
                <a:ea typeface="+mn-ea"/>
                <a:cs typeface="+mn-cs"/>
              </a:rPr>
              <a:t>insidansı</a:t>
            </a:r>
            <a:r>
              <a:rPr lang="tr-TR" sz="1200" kern="1200" dirty="0" smtClean="0">
                <a:solidFill>
                  <a:schemeClr val="tx1"/>
                </a:solidFill>
                <a:latin typeface="+mn-lt"/>
                <a:ea typeface="+mn-ea"/>
                <a:cs typeface="+mn-cs"/>
              </a:rPr>
              <a:t> yönünden karşılaştırma yapılmaktadır. Bu </a:t>
            </a:r>
            <a:r>
              <a:rPr lang="tr-TR" sz="1200" b="1" kern="1200" dirty="0" smtClean="0">
                <a:solidFill>
                  <a:schemeClr val="tx1"/>
                </a:solidFill>
                <a:latin typeface="+mn-lt"/>
                <a:ea typeface="+mn-ea"/>
                <a:cs typeface="+mn-cs"/>
              </a:rPr>
              <a:t>gruplar arası karşılaştırma</a:t>
            </a:r>
            <a:r>
              <a:rPr lang="tr-TR" sz="1200" kern="1200" dirty="0" smtClean="0">
                <a:solidFill>
                  <a:schemeClr val="tx1"/>
                </a:solidFill>
                <a:latin typeface="+mn-lt"/>
                <a:ea typeface="+mn-ea"/>
                <a:cs typeface="+mn-cs"/>
              </a:rPr>
              <a:t>dır. Ancak yeterli değildir.</a:t>
            </a:r>
          </a:p>
          <a:p>
            <a:r>
              <a:rPr lang="tr-TR" sz="1200" kern="1200" dirty="0" smtClean="0">
                <a:solidFill>
                  <a:schemeClr val="tx1"/>
                </a:solidFill>
                <a:latin typeface="+mn-lt"/>
                <a:ea typeface="+mn-ea"/>
                <a:cs typeface="+mn-cs"/>
              </a:rPr>
              <a:t>İkinci aşamada her alt grup tek tek ele alınarak kendi içinde farklılık yaratan faktörlerin neler olduğu belirlenmelidir. Bunun için de </a:t>
            </a:r>
            <a:r>
              <a:rPr lang="tr-TR" sz="1200" b="1" kern="1200" dirty="0" smtClean="0">
                <a:solidFill>
                  <a:schemeClr val="tx1"/>
                </a:solidFill>
                <a:latin typeface="+mn-lt"/>
                <a:ea typeface="+mn-ea"/>
                <a:cs typeface="+mn-cs"/>
              </a:rPr>
              <a:t>grup içi karşılaştırma </a:t>
            </a:r>
            <a:r>
              <a:rPr lang="tr-TR" sz="1200" kern="1200" dirty="0" smtClean="0">
                <a:solidFill>
                  <a:schemeClr val="tx1"/>
                </a:solidFill>
                <a:latin typeface="+mn-lt"/>
                <a:ea typeface="+mn-ea"/>
                <a:cs typeface="+mn-cs"/>
              </a:rPr>
              <a:t>yapılmalı ve şu sorunun yanıtı aranmalıdır:</a:t>
            </a:r>
          </a:p>
          <a:p>
            <a:r>
              <a:rPr lang="tr-TR" sz="1200" kern="1200" dirty="0" smtClean="0">
                <a:solidFill>
                  <a:schemeClr val="tx1"/>
                </a:solidFill>
                <a:latin typeface="+mn-lt"/>
                <a:ea typeface="+mn-ea"/>
                <a:cs typeface="+mn-cs"/>
              </a:rPr>
              <a:t>	Sigara içenler için “aynı grupta olmalarına rağmen, yani hepsi sigara içtiği halde niçin bazı kişiler akciğer kanserine yakalanıyor da bazıları yakalanmıyor?”</a:t>
            </a:r>
          </a:p>
          <a:p>
            <a:r>
              <a:rPr lang="tr-TR" sz="1200" kern="1200" dirty="0" smtClean="0">
                <a:solidFill>
                  <a:schemeClr val="tx1"/>
                </a:solidFill>
                <a:latin typeface="+mn-lt"/>
                <a:ea typeface="+mn-ea"/>
                <a:cs typeface="+mn-cs"/>
              </a:rPr>
              <a:t>	Bu soru ile sigara içenler arasındaki farklılıklar araştırılarak gerçek risk faktörleri bulunmaya çalışılır. </a:t>
            </a:r>
          </a:p>
          <a:p>
            <a:endParaRPr lang="tr-T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1200" b="1" kern="1200" dirty="0" smtClean="0">
                <a:solidFill>
                  <a:schemeClr val="tx1"/>
                </a:solidFill>
                <a:latin typeface="+mn-lt"/>
                <a:ea typeface="+mn-ea"/>
                <a:cs typeface="+mn-cs"/>
              </a:rPr>
              <a:t>Karşılaştırma stratejisi </a:t>
            </a:r>
            <a:r>
              <a:rPr lang="tr-TR" sz="1200" kern="1200" dirty="0" smtClean="0">
                <a:solidFill>
                  <a:schemeClr val="tx1"/>
                </a:solidFill>
                <a:latin typeface="+mn-lt"/>
                <a:ea typeface="+mn-ea"/>
                <a:cs typeface="+mn-cs"/>
              </a:rPr>
              <a:t>analitik ve deneysel epidemiyolojik çalışmaların temelini oluşturur. Karşılaştırma amacıyla özel olarak oluşturulan gruplar kullanılır ki, bunlara </a:t>
            </a:r>
            <a:r>
              <a:rPr lang="tr-TR" sz="1200" b="1" kern="1200" dirty="0" smtClean="0">
                <a:solidFill>
                  <a:schemeClr val="tx1"/>
                </a:solidFill>
                <a:latin typeface="+mn-lt"/>
                <a:ea typeface="+mn-ea"/>
                <a:cs typeface="+mn-cs"/>
              </a:rPr>
              <a:t>Kontrol grubu</a:t>
            </a:r>
            <a:r>
              <a:rPr lang="tr-TR" sz="1200" kern="1200" dirty="0" smtClean="0">
                <a:solidFill>
                  <a:schemeClr val="tx1"/>
                </a:solidFill>
                <a:latin typeface="+mn-lt"/>
                <a:ea typeface="+mn-ea"/>
                <a:cs typeface="+mn-cs"/>
              </a:rPr>
              <a:t> adı verilir. Bazı durumlarda kontrol grubunu ayrıca seçmeye gerek yoktur, seçilen örneğin içinden oluşturulabilir. Toplumu temsil eden örneklerde analitik veri analizleri için, örnek bazı özellikleri olan ve olmayan olarak gruplara ayrılır ve bu gruplar incelenen hastalığın görülme sıklığı yönünden birbirleri ile karşılaştırılır ve böylece gruplar birbirine karşı kontrol grubu fonksiyonunu yerine getirmiş olur.</a:t>
            </a:r>
          </a:p>
          <a:p>
            <a:endParaRPr lang="tr-TR" dirty="0"/>
          </a:p>
        </p:txBody>
      </p:sp>
      <p:sp>
        <p:nvSpPr>
          <p:cNvPr id="4" name="3 Slayt Numarası Yer Tutucusu"/>
          <p:cNvSpPr>
            <a:spLocks noGrp="1"/>
          </p:cNvSpPr>
          <p:nvPr>
            <p:ph type="sldNum" sz="quarter" idx="10"/>
          </p:nvPr>
        </p:nvSpPr>
        <p:spPr/>
        <p:txBody>
          <a:bodyPr/>
          <a:lstStyle/>
          <a:p>
            <a:fld id="{14A9DFF0-B00A-43D6-AF19-F214CBB1E29D}" type="slidenum">
              <a:rPr lang="tr-TR" smtClean="0"/>
              <a:pPr/>
              <a:t>10</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14A9DFF0-B00A-43D6-AF19-F214CBB1E29D}" type="slidenum">
              <a:rPr lang="tr-TR" smtClean="0"/>
              <a:pPr/>
              <a:t>11</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14A9DFF0-B00A-43D6-AF19-F214CBB1E29D}" type="slidenum">
              <a:rPr lang="tr-TR" smtClean="0"/>
              <a:pPr/>
              <a:t>12</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14A9DFF0-B00A-43D6-AF19-F214CBB1E29D}" type="slidenum">
              <a:rPr lang="tr-TR" smtClean="0"/>
              <a:pPr/>
              <a:t>13</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Yuvarlatılmış Dikdörtgen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Yuvarlatılmış Dikdörtgen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Alt Başlık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Veri Yer Tutucusu 18"/>
          <p:cNvSpPr>
            <a:spLocks noGrp="1"/>
          </p:cNvSpPr>
          <p:nvPr>
            <p:ph type="dt" sz="half" idx="10"/>
          </p:nvPr>
        </p:nvSpPr>
        <p:spPr/>
        <p:txBody>
          <a:bodyPr/>
          <a:lstStyle>
            <a:extLst/>
          </a:lstStyle>
          <a:p>
            <a:pPr>
              <a:defRPr/>
            </a:pPr>
            <a:endParaRPr lang="tr-TR"/>
          </a:p>
        </p:txBody>
      </p:sp>
      <p:sp>
        <p:nvSpPr>
          <p:cNvPr id="8" name="Altbilgi Yer Tutucusu 7"/>
          <p:cNvSpPr>
            <a:spLocks noGrp="1"/>
          </p:cNvSpPr>
          <p:nvPr>
            <p:ph type="ftr" sz="quarter" idx="11"/>
          </p:nvPr>
        </p:nvSpPr>
        <p:spPr/>
        <p:txBody>
          <a:bodyPr/>
          <a:lstStyle>
            <a:extLst/>
          </a:lstStyle>
          <a:p>
            <a:pPr>
              <a:defRPr/>
            </a:pPr>
            <a:endParaRPr lang="tr-TR"/>
          </a:p>
        </p:txBody>
      </p:sp>
      <p:sp>
        <p:nvSpPr>
          <p:cNvPr id="11" name="Slayt Numarası Yer Tutucusu 10"/>
          <p:cNvSpPr>
            <a:spLocks noGrp="1"/>
          </p:cNvSpPr>
          <p:nvPr>
            <p:ph type="sldNum" sz="quarter" idx="12"/>
          </p:nvPr>
        </p:nvSpPr>
        <p:spPr/>
        <p:txBody>
          <a:bodyPr/>
          <a:lstStyle>
            <a:extLst/>
          </a:lstStyle>
          <a:p>
            <a:pPr>
              <a:defRPr/>
            </a:pPr>
            <a:fld id="{E32ED790-C565-4F09-9C23-61A9C531583D}" type="slidenum">
              <a:rPr lang="tr-TR" smtClean="0"/>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502920" y="530352"/>
            <a:ext cx="818388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pPr>
              <a:defRPr/>
            </a:pPr>
            <a:endParaRPr lang="tr-TR"/>
          </a:p>
        </p:txBody>
      </p:sp>
      <p:sp>
        <p:nvSpPr>
          <p:cNvPr id="5" name="Altbilgi Yer Tutucusu 4"/>
          <p:cNvSpPr>
            <a:spLocks noGrp="1"/>
          </p:cNvSpPr>
          <p:nvPr>
            <p:ph type="ftr" sz="quarter" idx="11"/>
          </p:nvPr>
        </p:nvSpPr>
        <p:spPr/>
        <p:txBody>
          <a:bodyPr/>
          <a:lstStyle>
            <a:extLst/>
          </a:lstStyle>
          <a:p>
            <a:pPr>
              <a:defRPr/>
            </a:pPr>
            <a:endParaRPr lang="tr-TR"/>
          </a:p>
        </p:txBody>
      </p:sp>
      <p:sp>
        <p:nvSpPr>
          <p:cNvPr id="6" name="Slayt Numarası Yer Tutucusu 5"/>
          <p:cNvSpPr>
            <a:spLocks noGrp="1"/>
          </p:cNvSpPr>
          <p:nvPr>
            <p:ph type="sldNum" sz="quarter" idx="12"/>
          </p:nvPr>
        </p:nvSpPr>
        <p:spPr/>
        <p:txBody>
          <a:bodyPr/>
          <a:lstStyle>
            <a:extLst/>
          </a:lstStyle>
          <a:p>
            <a:pPr>
              <a:defRPr/>
            </a:pPr>
            <a:fld id="{94E31539-C1FD-438D-8051-F4778F093170}" type="slidenum">
              <a:rPr lang="tr-TR" smtClean="0"/>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533404"/>
            <a:ext cx="1981200" cy="5257799"/>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533400" y="533402"/>
            <a:ext cx="59436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pPr>
              <a:defRPr/>
            </a:pPr>
            <a:endParaRPr lang="tr-TR"/>
          </a:p>
        </p:txBody>
      </p:sp>
      <p:sp>
        <p:nvSpPr>
          <p:cNvPr id="5" name="Altbilgi Yer Tutucusu 4"/>
          <p:cNvSpPr>
            <a:spLocks noGrp="1"/>
          </p:cNvSpPr>
          <p:nvPr>
            <p:ph type="ftr" sz="quarter" idx="11"/>
          </p:nvPr>
        </p:nvSpPr>
        <p:spPr/>
        <p:txBody>
          <a:bodyPr/>
          <a:lstStyle>
            <a:extLst/>
          </a:lstStyle>
          <a:p>
            <a:pPr>
              <a:defRPr/>
            </a:pPr>
            <a:endParaRPr lang="tr-TR"/>
          </a:p>
        </p:txBody>
      </p:sp>
      <p:sp>
        <p:nvSpPr>
          <p:cNvPr id="6" name="Slayt Numarası Yer Tutucusu 5"/>
          <p:cNvSpPr>
            <a:spLocks noGrp="1"/>
          </p:cNvSpPr>
          <p:nvPr>
            <p:ph type="sldNum" sz="quarter" idx="12"/>
          </p:nvPr>
        </p:nvSpPr>
        <p:spPr/>
        <p:txBody>
          <a:bodyPr/>
          <a:lstStyle>
            <a:extLst/>
          </a:lstStyle>
          <a:p>
            <a:pPr>
              <a:defRPr/>
            </a:pPr>
            <a:fld id="{419B6750-3E26-47CD-A92E-F268F9D7198A}" type="slidenum">
              <a:rPr lang="tr-TR" smtClean="0"/>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a:xfrm>
            <a:off x="502920" y="530352"/>
            <a:ext cx="818388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pPr>
              <a:defRPr/>
            </a:pPr>
            <a:endParaRPr lang="tr-TR"/>
          </a:p>
        </p:txBody>
      </p:sp>
      <p:sp>
        <p:nvSpPr>
          <p:cNvPr id="5" name="Altbilgi Yer Tutucusu 4"/>
          <p:cNvSpPr>
            <a:spLocks noGrp="1"/>
          </p:cNvSpPr>
          <p:nvPr>
            <p:ph type="ftr" sz="quarter" idx="11"/>
          </p:nvPr>
        </p:nvSpPr>
        <p:spPr/>
        <p:txBody>
          <a:bodyPr/>
          <a:lstStyle>
            <a:extLst/>
          </a:lstStyle>
          <a:p>
            <a:pPr>
              <a:defRPr/>
            </a:pPr>
            <a:endParaRPr lang="tr-TR"/>
          </a:p>
        </p:txBody>
      </p:sp>
      <p:sp>
        <p:nvSpPr>
          <p:cNvPr id="6" name="Slayt Numarası Yer Tutucusu 5"/>
          <p:cNvSpPr>
            <a:spLocks noGrp="1"/>
          </p:cNvSpPr>
          <p:nvPr>
            <p:ph type="sldNum" sz="quarter" idx="12"/>
          </p:nvPr>
        </p:nvSpPr>
        <p:spPr/>
        <p:txBody>
          <a:bodyPr/>
          <a:lstStyle>
            <a:extLst/>
          </a:lstStyle>
          <a:p>
            <a:pPr>
              <a:defRPr/>
            </a:pPr>
            <a:fld id="{1867005B-D344-4ADD-8887-82DBD4B11F30}" type="slidenum">
              <a:rPr lang="tr-TR" smtClean="0"/>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Yuvarlatılmış Dikdörtgen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Yuvarlatılmış Dikdörtgen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pPr>
              <a:defRPr/>
            </a:pPr>
            <a:endParaRPr lang="tr-TR"/>
          </a:p>
        </p:txBody>
      </p:sp>
      <p:sp>
        <p:nvSpPr>
          <p:cNvPr id="5" name="Altbilgi Yer Tutucusu 4"/>
          <p:cNvSpPr>
            <a:spLocks noGrp="1"/>
          </p:cNvSpPr>
          <p:nvPr>
            <p:ph type="ftr" sz="quarter" idx="11"/>
          </p:nvPr>
        </p:nvSpPr>
        <p:spPr/>
        <p:txBody>
          <a:bodyPr/>
          <a:lstStyle>
            <a:extLst/>
          </a:lstStyle>
          <a:p>
            <a:pPr>
              <a:defRPr/>
            </a:pPr>
            <a:endParaRPr lang="tr-TR"/>
          </a:p>
        </p:txBody>
      </p:sp>
      <p:sp>
        <p:nvSpPr>
          <p:cNvPr id="6" name="Slayt Numarası Yer Tutucusu 5"/>
          <p:cNvSpPr>
            <a:spLocks noGrp="1"/>
          </p:cNvSpPr>
          <p:nvPr>
            <p:ph type="sldNum" sz="quarter" idx="12"/>
          </p:nvPr>
        </p:nvSpPr>
        <p:spPr/>
        <p:txBody>
          <a:bodyPr/>
          <a:lstStyle>
            <a:extLst/>
          </a:lstStyle>
          <a:p>
            <a:pPr>
              <a:defRPr/>
            </a:pPr>
            <a:fld id="{C3321CAB-EC42-4BE0-8D7F-87DE827972EB}" type="slidenum">
              <a:rPr lang="tr-TR" smtClean="0"/>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pPr>
              <a:defRPr/>
            </a:pPr>
            <a:endParaRPr lang="tr-TR"/>
          </a:p>
        </p:txBody>
      </p:sp>
      <p:sp>
        <p:nvSpPr>
          <p:cNvPr id="6" name="Altbilgi Yer Tutucusu 5"/>
          <p:cNvSpPr>
            <a:spLocks noGrp="1"/>
          </p:cNvSpPr>
          <p:nvPr>
            <p:ph type="ftr" sz="quarter" idx="11"/>
          </p:nvPr>
        </p:nvSpPr>
        <p:spPr/>
        <p:txBody>
          <a:bodyPr/>
          <a:lstStyle>
            <a:extLst/>
          </a:lstStyle>
          <a:p>
            <a:pPr>
              <a:defRPr/>
            </a:pPr>
            <a:endParaRPr lang="tr-TR"/>
          </a:p>
        </p:txBody>
      </p:sp>
      <p:sp>
        <p:nvSpPr>
          <p:cNvPr id="7" name="Slayt Numarası Yer Tutucusu 6"/>
          <p:cNvSpPr>
            <a:spLocks noGrp="1"/>
          </p:cNvSpPr>
          <p:nvPr>
            <p:ph type="sldNum" sz="quarter" idx="12"/>
          </p:nvPr>
        </p:nvSpPr>
        <p:spPr/>
        <p:txBody>
          <a:bodyPr/>
          <a:lstStyle>
            <a:extLst/>
          </a:lstStyle>
          <a:p>
            <a:pPr>
              <a:defRPr/>
            </a:pPr>
            <a:fld id="{40A5B5DD-19EA-45D0-B661-A16AAD0761D0}" type="slidenum">
              <a:rPr lang="tr-TR" smtClean="0"/>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pPr>
              <a:defRPr/>
            </a:pPr>
            <a:endParaRPr lang="tr-TR"/>
          </a:p>
        </p:txBody>
      </p:sp>
      <p:sp>
        <p:nvSpPr>
          <p:cNvPr id="8" name="Altbilgi Yer Tutucusu 7"/>
          <p:cNvSpPr>
            <a:spLocks noGrp="1"/>
          </p:cNvSpPr>
          <p:nvPr>
            <p:ph type="ftr" sz="quarter" idx="11"/>
          </p:nvPr>
        </p:nvSpPr>
        <p:spPr/>
        <p:txBody>
          <a:bodyPr/>
          <a:lstStyle>
            <a:extLst/>
          </a:lstStyle>
          <a:p>
            <a:pPr>
              <a:defRPr/>
            </a:pPr>
            <a:endParaRPr lang="tr-TR"/>
          </a:p>
        </p:txBody>
      </p:sp>
      <p:sp>
        <p:nvSpPr>
          <p:cNvPr id="9" name="Slayt Numarası Yer Tutucusu 8"/>
          <p:cNvSpPr>
            <a:spLocks noGrp="1"/>
          </p:cNvSpPr>
          <p:nvPr>
            <p:ph type="sldNum" sz="quarter" idx="12"/>
          </p:nvPr>
        </p:nvSpPr>
        <p:spPr/>
        <p:txBody>
          <a:bodyPr/>
          <a:lstStyle>
            <a:extLst/>
          </a:lstStyle>
          <a:p>
            <a:pPr>
              <a:defRPr/>
            </a:pPr>
            <a:fld id="{6674C135-2018-40D4-A7E0-394EDD3852C8}" type="slidenum">
              <a:rPr lang="tr-TR" smtClean="0"/>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pPr>
              <a:defRPr/>
            </a:pPr>
            <a:endParaRPr lang="tr-TR"/>
          </a:p>
        </p:txBody>
      </p:sp>
      <p:sp>
        <p:nvSpPr>
          <p:cNvPr id="4" name="Altbilgi Yer Tutucusu 3"/>
          <p:cNvSpPr>
            <a:spLocks noGrp="1"/>
          </p:cNvSpPr>
          <p:nvPr>
            <p:ph type="ftr" sz="quarter" idx="11"/>
          </p:nvPr>
        </p:nvSpPr>
        <p:spPr/>
        <p:txBody>
          <a:bodyPr/>
          <a:lstStyle>
            <a:extLst/>
          </a:lstStyle>
          <a:p>
            <a:pPr>
              <a:defRPr/>
            </a:pPr>
            <a:endParaRPr lang="tr-TR"/>
          </a:p>
        </p:txBody>
      </p:sp>
      <p:sp>
        <p:nvSpPr>
          <p:cNvPr id="5" name="Slayt Numarası Yer Tutucusu 4"/>
          <p:cNvSpPr>
            <a:spLocks noGrp="1"/>
          </p:cNvSpPr>
          <p:nvPr>
            <p:ph type="sldNum" sz="quarter" idx="12"/>
          </p:nvPr>
        </p:nvSpPr>
        <p:spPr/>
        <p:txBody>
          <a:bodyPr/>
          <a:lstStyle>
            <a:extLst/>
          </a:lstStyle>
          <a:p>
            <a:pPr>
              <a:defRPr/>
            </a:pPr>
            <a:fld id="{358366BF-3F0F-46F3-BB10-6472E77E56B8}" type="slidenum">
              <a:rPr lang="tr-TR" smtClean="0"/>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Yuvarlatılmış Dikdörtgen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pPr>
              <a:defRPr/>
            </a:pPr>
            <a:endParaRPr lang="tr-TR"/>
          </a:p>
        </p:txBody>
      </p:sp>
      <p:sp>
        <p:nvSpPr>
          <p:cNvPr id="3" name="Altbilgi Yer Tutucusu 2"/>
          <p:cNvSpPr>
            <a:spLocks noGrp="1"/>
          </p:cNvSpPr>
          <p:nvPr>
            <p:ph type="ftr" sz="quarter" idx="11"/>
          </p:nvPr>
        </p:nvSpPr>
        <p:spPr/>
        <p:txBody>
          <a:bodyPr/>
          <a:lstStyle>
            <a:extLst/>
          </a:lstStyle>
          <a:p>
            <a:pPr>
              <a:defRPr/>
            </a:pPr>
            <a:endParaRPr lang="tr-TR"/>
          </a:p>
        </p:txBody>
      </p:sp>
      <p:sp>
        <p:nvSpPr>
          <p:cNvPr id="4" name="Slayt Numarası Yer Tutucusu 3"/>
          <p:cNvSpPr>
            <a:spLocks noGrp="1"/>
          </p:cNvSpPr>
          <p:nvPr>
            <p:ph type="sldNum" sz="quarter" idx="12"/>
          </p:nvPr>
        </p:nvSpPr>
        <p:spPr/>
        <p:txBody>
          <a:bodyPr/>
          <a:lstStyle>
            <a:extLst/>
          </a:lstStyle>
          <a:p>
            <a:pPr>
              <a:defRPr/>
            </a:pPr>
            <a:fld id="{364F12F1-50BC-42F2-A5D9-67AA7B7BB930}" type="slidenum">
              <a:rPr lang="tr-TR" smtClean="0"/>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pPr>
              <a:defRPr/>
            </a:pPr>
            <a:endParaRPr lang="tr-TR"/>
          </a:p>
        </p:txBody>
      </p:sp>
      <p:sp>
        <p:nvSpPr>
          <p:cNvPr id="6" name="Altbilgi Yer Tutucusu 5"/>
          <p:cNvSpPr>
            <a:spLocks noGrp="1"/>
          </p:cNvSpPr>
          <p:nvPr>
            <p:ph type="ftr" sz="quarter" idx="11"/>
          </p:nvPr>
        </p:nvSpPr>
        <p:spPr/>
        <p:txBody>
          <a:bodyPr/>
          <a:lstStyle>
            <a:extLst/>
          </a:lstStyle>
          <a:p>
            <a:pPr>
              <a:defRPr/>
            </a:pPr>
            <a:endParaRPr lang="tr-TR"/>
          </a:p>
        </p:txBody>
      </p:sp>
      <p:sp>
        <p:nvSpPr>
          <p:cNvPr id="7" name="Slayt Numarası Yer Tutucusu 6"/>
          <p:cNvSpPr>
            <a:spLocks noGrp="1"/>
          </p:cNvSpPr>
          <p:nvPr>
            <p:ph type="sldNum" sz="quarter" idx="12"/>
          </p:nvPr>
        </p:nvSpPr>
        <p:spPr/>
        <p:txBody>
          <a:bodyPr/>
          <a:lstStyle>
            <a:extLst/>
          </a:lstStyle>
          <a:p>
            <a:pPr>
              <a:defRPr/>
            </a:pPr>
            <a:fld id="{6EBEE884-6545-44AE-8D97-B77C6E1E2240}" type="slidenum">
              <a:rPr lang="tr-TR" smtClean="0"/>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Yuvarlatılmış Dikdörtgen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Tek Köşesi Yuvarlatılmış Dikdörtge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Metin Yer Tutucusu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pPr>
              <a:defRPr/>
            </a:pPr>
            <a:endParaRPr lang="tr-TR"/>
          </a:p>
        </p:txBody>
      </p:sp>
      <p:sp>
        <p:nvSpPr>
          <p:cNvPr id="6" name="Altbilgi Yer Tutucusu 5"/>
          <p:cNvSpPr>
            <a:spLocks noGrp="1"/>
          </p:cNvSpPr>
          <p:nvPr>
            <p:ph type="ftr" sz="quarter" idx="11"/>
          </p:nvPr>
        </p:nvSpPr>
        <p:spPr/>
        <p:txBody>
          <a:bodyPr/>
          <a:lstStyle>
            <a:extLst/>
          </a:lstStyle>
          <a:p>
            <a:pPr>
              <a:defRPr/>
            </a:pPr>
            <a:endParaRPr lang="tr-TR"/>
          </a:p>
        </p:txBody>
      </p:sp>
      <p:sp>
        <p:nvSpPr>
          <p:cNvPr id="7" name="Slayt Numarası Yer Tutucusu 6"/>
          <p:cNvSpPr>
            <a:spLocks noGrp="1"/>
          </p:cNvSpPr>
          <p:nvPr>
            <p:ph type="sldNum" sz="quarter" idx="12"/>
          </p:nvPr>
        </p:nvSpPr>
        <p:spPr/>
        <p:txBody>
          <a:bodyPr/>
          <a:lstStyle>
            <a:extLst/>
          </a:lstStyle>
          <a:p>
            <a:pPr>
              <a:defRPr/>
            </a:pPr>
            <a:fld id="{91BADA1C-5A45-4CF8-BB29-6289AC08D964}" type="slidenum">
              <a:rPr lang="tr-TR" smtClean="0"/>
              <a:pPr>
                <a:defRPr/>
              </a:pPr>
              <a:t>‹#›</a:t>
            </a:fld>
            <a:endParaRPr lang="tr-TR"/>
          </a:p>
        </p:txBody>
      </p:sp>
      <p:sp>
        <p:nvSpPr>
          <p:cNvPr id="3" name="Resim Yer Tutucusu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Yuvarlatılmış Dikdörtgen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Yuvarlatılmış Dikdörtgen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Başlık Yer Tutucusu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Metin Yer Tutucusu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Veri Yer Tutucusu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endParaRPr lang="tr-TR"/>
          </a:p>
        </p:txBody>
      </p:sp>
      <p:sp>
        <p:nvSpPr>
          <p:cNvPr id="18" name="Altbilgi Yer Tutucusu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endParaRPr lang="tr-TR"/>
          </a:p>
        </p:txBody>
      </p:sp>
      <p:sp>
        <p:nvSpPr>
          <p:cNvPr id="5" name="Slayt Numarası Yer Tutucusu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23D647A3-3C1C-4196-9F1B-C94888DB1C95}" type="slidenum">
              <a:rPr lang="tr-TR" smtClean="0"/>
              <a:pPr>
                <a:defRPr/>
              </a:pPr>
              <a:t>‹#›</a:t>
            </a:fld>
            <a:endParaRPr lang="tr-T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6"/>
          <p:cNvSpPr txBox="1">
            <a:spLocks noChangeArrowheads="1"/>
          </p:cNvSpPr>
          <p:nvPr/>
        </p:nvSpPr>
        <p:spPr bwMode="auto">
          <a:xfrm>
            <a:off x="381000" y="1066800"/>
            <a:ext cx="8382000" cy="2628900"/>
          </a:xfrm>
          <a:prstGeom prst="rect">
            <a:avLst/>
          </a:prstGeom>
          <a:noFill/>
          <a:ln w="9525">
            <a:noFill/>
            <a:miter lim="800000"/>
            <a:headEnd/>
            <a:tailEnd/>
          </a:ln>
        </p:spPr>
        <p:txBody>
          <a:bodyPr>
            <a:spAutoFit/>
          </a:bodyPr>
          <a:lstStyle/>
          <a:p>
            <a:pPr algn="ctr">
              <a:spcBef>
                <a:spcPct val="60000"/>
              </a:spcBef>
              <a:spcAft>
                <a:spcPct val="5000"/>
              </a:spcAft>
            </a:pPr>
            <a:r>
              <a:rPr lang="tr-TR" sz="2800" b="1" dirty="0">
                <a:latin typeface="Comic Sans MS" pitchFamily="66" charset="0"/>
              </a:rPr>
              <a:t>EPİDEMİYOLOJİNİN TANIMI</a:t>
            </a:r>
          </a:p>
          <a:p>
            <a:pPr algn="ctr">
              <a:spcBef>
                <a:spcPct val="60000"/>
              </a:spcBef>
              <a:spcAft>
                <a:spcPct val="5000"/>
              </a:spcAft>
            </a:pPr>
            <a:r>
              <a:rPr lang="tr-TR" sz="2800" b="1" dirty="0">
                <a:latin typeface="Comic Sans MS" pitchFamily="66" charset="0"/>
              </a:rPr>
              <a:t> STRATEJİLERİ </a:t>
            </a:r>
          </a:p>
          <a:p>
            <a:pPr algn="ctr">
              <a:spcBef>
                <a:spcPct val="60000"/>
              </a:spcBef>
              <a:spcAft>
                <a:spcPct val="5000"/>
              </a:spcAft>
            </a:pPr>
            <a:r>
              <a:rPr lang="tr-TR" sz="2800" b="1" dirty="0">
                <a:latin typeface="Comic Sans MS" pitchFamily="66" charset="0"/>
              </a:rPr>
              <a:t>ve </a:t>
            </a:r>
          </a:p>
          <a:p>
            <a:pPr algn="ctr">
              <a:spcBef>
                <a:spcPct val="60000"/>
              </a:spcBef>
              <a:spcAft>
                <a:spcPct val="5000"/>
              </a:spcAft>
            </a:pPr>
            <a:r>
              <a:rPr lang="tr-TR" sz="2800" b="1" dirty="0">
                <a:latin typeface="Comic Sans MS" pitchFamily="66" charset="0"/>
              </a:rPr>
              <a:t>KULLANIM ALANLARI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2"/>
          <p:cNvSpPr txBox="1">
            <a:spLocks noChangeArrowheads="1"/>
          </p:cNvSpPr>
          <p:nvPr/>
        </p:nvSpPr>
        <p:spPr bwMode="auto">
          <a:xfrm>
            <a:off x="1203325" y="803275"/>
            <a:ext cx="184150" cy="457200"/>
          </a:xfrm>
          <a:prstGeom prst="rect">
            <a:avLst/>
          </a:prstGeom>
          <a:noFill/>
          <a:ln w="9525">
            <a:noFill/>
            <a:miter lim="800000"/>
            <a:headEnd/>
            <a:tailEnd/>
          </a:ln>
        </p:spPr>
        <p:txBody>
          <a:bodyPr wrap="none">
            <a:spAutoFit/>
          </a:bodyPr>
          <a:lstStyle/>
          <a:p>
            <a:endParaRPr lang="tr-TR"/>
          </a:p>
        </p:txBody>
      </p:sp>
      <p:sp>
        <p:nvSpPr>
          <p:cNvPr id="19458" name="Text Box 3"/>
          <p:cNvSpPr txBox="1">
            <a:spLocks noChangeArrowheads="1"/>
          </p:cNvSpPr>
          <p:nvPr/>
        </p:nvSpPr>
        <p:spPr bwMode="auto">
          <a:xfrm>
            <a:off x="822325" y="884238"/>
            <a:ext cx="4926013" cy="457200"/>
          </a:xfrm>
          <a:prstGeom prst="rect">
            <a:avLst/>
          </a:prstGeom>
          <a:noFill/>
          <a:ln w="9525">
            <a:noFill/>
            <a:miter lim="800000"/>
            <a:headEnd/>
            <a:tailEnd/>
          </a:ln>
        </p:spPr>
        <p:txBody>
          <a:bodyPr wrap="none">
            <a:spAutoFit/>
          </a:bodyPr>
          <a:lstStyle/>
          <a:p>
            <a:r>
              <a:rPr lang="tr-TR" b="1">
                <a:latin typeface="Comic Sans MS" pitchFamily="66" charset="0"/>
              </a:rPr>
              <a:t>EPİDEMİYOLOJİDE STRATEJİ</a:t>
            </a:r>
          </a:p>
        </p:txBody>
      </p:sp>
      <p:sp>
        <p:nvSpPr>
          <p:cNvPr id="19459" name="Text Box 4"/>
          <p:cNvSpPr txBox="1">
            <a:spLocks noChangeArrowheads="1"/>
          </p:cNvSpPr>
          <p:nvPr/>
        </p:nvSpPr>
        <p:spPr bwMode="auto">
          <a:xfrm>
            <a:off x="1219200" y="2895600"/>
            <a:ext cx="6257925" cy="457200"/>
          </a:xfrm>
          <a:prstGeom prst="rect">
            <a:avLst/>
          </a:prstGeom>
          <a:noFill/>
          <a:ln w="9525">
            <a:noFill/>
            <a:miter lim="800000"/>
            <a:headEnd/>
            <a:tailEnd/>
          </a:ln>
        </p:spPr>
        <p:txBody>
          <a:bodyPr wrap="none">
            <a:spAutoFit/>
          </a:bodyPr>
          <a:lstStyle/>
          <a:p>
            <a:r>
              <a:rPr lang="tr-TR">
                <a:latin typeface="Comic Sans MS" pitchFamily="66" charset="0"/>
              </a:rPr>
              <a:t>İki veya daha fazla sayıda gruba ait veriler</a:t>
            </a:r>
          </a:p>
        </p:txBody>
      </p:sp>
      <p:sp>
        <p:nvSpPr>
          <p:cNvPr id="19460" name="Text Box 6"/>
          <p:cNvSpPr txBox="1">
            <a:spLocks noChangeArrowheads="1"/>
          </p:cNvSpPr>
          <p:nvPr/>
        </p:nvSpPr>
        <p:spPr bwMode="auto">
          <a:xfrm>
            <a:off x="838200" y="1752600"/>
            <a:ext cx="4457700" cy="457200"/>
          </a:xfrm>
          <a:prstGeom prst="rect">
            <a:avLst/>
          </a:prstGeom>
          <a:noFill/>
          <a:ln w="9525">
            <a:noFill/>
            <a:miter lim="800000"/>
            <a:headEnd/>
            <a:tailEnd/>
          </a:ln>
        </p:spPr>
        <p:txBody>
          <a:bodyPr wrap="none">
            <a:spAutoFit/>
          </a:bodyPr>
          <a:lstStyle/>
          <a:p>
            <a:r>
              <a:rPr lang="tr-TR">
                <a:latin typeface="Comic Sans MS" pitchFamily="66" charset="0"/>
              </a:rPr>
              <a:t>Temel strateji = Karşılaştırma</a:t>
            </a:r>
          </a:p>
        </p:txBody>
      </p:sp>
      <p:sp>
        <p:nvSpPr>
          <p:cNvPr id="19461" name="Text Box 7"/>
          <p:cNvSpPr txBox="1">
            <a:spLocks noChangeArrowheads="1"/>
          </p:cNvSpPr>
          <p:nvPr/>
        </p:nvSpPr>
        <p:spPr bwMode="auto">
          <a:xfrm>
            <a:off x="1219200" y="4191000"/>
            <a:ext cx="6242050" cy="457200"/>
          </a:xfrm>
          <a:prstGeom prst="rect">
            <a:avLst/>
          </a:prstGeom>
          <a:noFill/>
          <a:ln w="9525">
            <a:noFill/>
            <a:miter lim="800000"/>
            <a:headEnd/>
            <a:tailEnd/>
          </a:ln>
        </p:spPr>
        <p:txBody>
          <a:bodyPr wrap="none">
            <a:spAutoFit/>
          </a:bodyPr>
          <a:lstStyle/>
          <a:p>
            <a:r>
              <a:rPr lang="tr-TR">
                <a:latin typeface="Comic Sans MS" pitchFamily="66" charset="0"/>
              </a:rPr>
              <a:t>Gruplar arası ve Grup içi farklılık nedenleri</a:t>
            </a:r>
          </a:p>
        </p:txBody>
      </p:sp>
      <p:sp>
        <p:nvSpPr>
          <p:cNvPr id="19462" name="Text Box 8"/>
          <p:cNvSpPr txBox="1">
            <a:spLocks noChangeArrowheads="1"/>
          </p:cNvSpPr>
          <p:nvPr/>
        </p:nvSpPr>
        <p:spPr bwMode="auto">
          <a:xfrm>
            <a:off x="838200" y="2362200"/>
            <a:ext cx="3241675" cy="457200"/>
          </a:xfrm>
          <a:prstGeom prst="rect">
            <a:avLst/>
          </a:prstGeom>
          <a:noFill/>
          <a:ln w="9525">
            <a:noFill/>
            <a:miter lim="800000"/>
            <a:headEnd/>
            <a:tailEnd/>
          </a:ln>
        </p:spPr>
        <p:txBody>
          <a:bodyPr wrap="none">
            <a:spAutoFit/>
          </a:bodyPr>
          <a:lstStyle/>
          <a:p>
            <a:r>
              <a:rPr lang="tr-TR" b="1">
                <a:latin typeface="Comic Sans MS" pitchFamily="66" charset="0"/>
              </a:rPr>
              <a:t>Karşılaştırılan nedir?</a:t>
            </a:r>
          </a:p>
        </p:txBody>
      </p:sp>
      <p:sp>
        <p:nvSpPr>
          <p:cNvPr id="19463" name="Text Box 9"/>
          <p:cNvSpPr txBox="1">
            <a:spLocks noChangeArrowheads="1"/>
          </p:cNvSpPr>
          <p:nvPr/>
        </p:nvSpPr>
        <p:spPr bwMode="auto">
          <a:xfrm>
            <a:off x="838200" y="3581400"/>
            <a:ext cx="4170363" cy="457200"/>
          </a:xfrm>
          <a:prstGeom prst="rect">
            <a:avLst/>
          </a:prstGeom>
          <a:noFill/>
          <a:ln w="9525">
            <a:noFill/>
            <a:miter lim="800000"/>
            <a:headEnd/>
            <a:tailEnd/>
          </a:ln>
        </p:spPr>
        <p:txBody>
          <a:bodyPr wrap="none">
            <a:spAutoFit/>
          </a:bodyPr>
          <a:lstStyle/>
          <a:p>
            <a:r>
              <a:rPr lang="tr-TR" b="1">
                <a:latin typeface="Comic Sans MS" pitchFamily="66" charset="0"/>
              </a:rPr>
              <a:t>Veriler niçin karşılaştırılır?</a:t>
            </a:r>
          </a:p>
        </p:txBody>
      </p:sp>
      <p:sp>
        <p:nvSpPr>
          <p:cNvPr id="19464" name="Text Box 10"/>
          <p:cNvSpPr txBox="1">
            <a:spLocks noChangeArrowheads="1"/>
          </p:cNvSpPr>
          <p:nvPr/>
        </p:nvSpPr>
        <p:spPr bwMode="auto">
          <a:xfrm>
            <a:off x="914400" y="4876800"/>
            <a:ext cx="2162175" cy="457200"/>
          </a:xfrm>
          <a:prstGeom prst="rect">
            <a:avLst/>
          </a:prstGeom>
          <a:noFill/>
          <a:ln w="9525">
            <a:noFill/>
            <a:miter lim="800000"/>
            <a:headEnd/>
            <a:tailEnd/>
          </a:ln>
        </p:spPr>
        <p:txBody>
          <a:bodyPr wrap="none">
            <a:spAutoFit/>
          </a:bodyPr>
          <a:lstStyle/>
          <a:p>
            <a:r>
              <a:rPr lang="tr-TR" b="1">
                <a:latin typeface="Comic Sans MS" pitchFamily="66" charset="0"/>
              </a:rPr>
              <a:t>Kontrol grubu</a:t>
            </a:r>
          </a:p>
        </p:txBody>
      </p:sp>
      <p:sp>
        <p:nvSpPr>
          <p:cNvPr id="19465" name="Text Box 11"/>
          <p:cNvSpPr txBox="1">
            <a:spLocks noChangeArrowheads="1"/>
          </p:cNvSpPr>
          <p:nvPr/>
        </p:nvSpPr>
        <p:spPr bwMode="auto">
          <a:xfrm>
            <a:off x="1219200" y="5410200"/>
            <a:ext cx="5672138" cy="457200"/>
          </a:xfrm>
          <a:prstGeom prst="rect">
            <a:avLst/>
          </a:prstGeom>
          <a:noFill/>
          <a:ln w="9525">
            <a:noFill/>
            <a:miter lim="800000"/>
            <a:headEnd/>
            <a:tailEnd/>
          </a:ln>
        </p:spPr>
        <p:txBody>
          <a:bodyPr wrap="none">
            <a:spAutoFit/>
          </a:bodyPr>
          <a:lstStyle/>
          <a:p>
            <a:r>
              <a:rPr lang="tr-TR">
                <a:latin typeface="Comic Sans MS" pitchFamily="66" charset="0"/>
              </a:rPr>
              <a:t>Karşılaştırma için özel oluşturulan grup</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2"/>
          <p:cNvSpPr txBox="1">
            <a:spLocks noChangeArrowheads="1"/>
          </p:cNvSpPr>
          <p:nvPr/>
        </p:nvSpPr>
        <p:spPr bwMode="auto">
          <a:xfrm>
            <a:off x="933450" y="690563"/>
            <a:ext cx="7213600" cy="457200"/>
          </a:xfrm>
          <a:prstGeom prst="rect">
            <a:avLst/>
          </a:prstGeom>
          <a:noFill/>
          <a:ln w="9525">
            <a:noFill/>
            <a:miter lim="800000"/>
            <a:headEnd/>
            <a:tailEnd/>
          </a:ln>
        </p:spPr>
        <p:txBody>
          <a:bodyPr wrap="none">
            <a:spAutoFit/>
          </a:bodyPr>
          <a:lstStyle/>
          <a:p>
            <a:pPr algn="ctr"/>
            <a:r>
              <a:rPr lang="tr-TR" b="1">
                <a:latin typeface="Comic Sans MS" pitchFamily="66" charset="0"/>
              </a:rPr>
              <a:t>EPİDEMİYOLOJİK ARAŞTIRMA YÖNTEMLERİ</a:t>
            </a:r>
          </a:p>
        </p:txBody>
      </p:sp>
      <p:sp>
        <p:nvSpPr>
          <p:cNvPr id="20482" name="Text Box 3"/>
          <p:cNvSpPr txBox="1">
            <a:spLocks noChangeArrowheads="1"/>
          </p:cNvSpPr>
          <p:nvPr/>
        </p:nvSpPr>
        <p:spPr bwMode="auto">
          <a:xfrm>
            <a:off x="228600" y="3352800"/>
            <a:ext cx="3482975" cy="457200"/>
          </a:xfrm>
          <a:prstGeom prst="rect">
            <a:avLst/>
          </a:prstGeom>
          <a:noFill/>
          <a:ln w="9525">
            <a:noFill/>
            <a:miter lim="800000"/>
            <a:headEnd/>
            <a:tailEnd/>
          </a:ln>
        </p:spPr>
        <p:txBody>
          <a:bodyPr wrap="none">
            <a:spAutoFit/>
          </a:bodyPr>
          <a:lstStyle/>
          <a:p>
            <a:r>
              <a:rPr lang="tr-TR">
                <a:latin typeface="Comic Sans MS" pitchFamily="66" charset="0"/>
              </a:rPr>
              <a:t>GÖZLEMSEL YÖNTEM</a:t>
            </a:r>
          </a:p>
        </p:txBody>
      </p:sp>
      <p:sp>
        <p:nvSpPr>
          <p:cNvPr id="20483" name="Text Box 4"/>
          <p:cNvSpPr txBox="1">
            <a:spLocks noChangeArrowheads="1"/>
          </p:cNvSpPr>
          <p:nvPr/>
        </p:nvSpPr>
        <p:spPr bwMode="auto">
          <a:xfrm>
            <a:off x="4800600" y="3352800"/>
            <a:ext cx="3230563" cy="457200"/>
          </a:xfrm>
          <a:prstGeom prst="rect">
            <a:avLst/>
          </a:prstGeom>
          <a:noFill/>
          <a:ln w="9525">
            <a:noFill/>
            <a:miter lim="800000"/>
            <a:headEnd/>
            <a:tailEnd/>
          </a:ln>
        </p:spPr>
        <p:txBody>
          <a:bodyPr wrap="none">
            <a:spAutoFit/>
          </a:bodyPr>
          <a:lstStyle/>
          <a:p>
            <a:r>
              <a:rPr lang="tr-TR">
                <a:latin typeface="Comic Sans MS" pitchFamily="66" charset="0"/>
              </a:rPr>
              <a:t>DENEYSEL YÖNTEM</a:t>
            </a:r>
          </a:p>
        </p:txBody>
      </p:sp>
      <p:sp>
        <p:nvSpPr>
          <p:cNvPr id="20484" name="Line 6"/>
          <p:cNvSpPr>
            <a:spLocks noChangeShapeType="1"/>
          </p:cNvSpPr>
          <p:nvPr/>
        </p:nvSpPr>
        <p:spPr bwMode="auto">
          <a:xfrm flipH="1">
            <a:off x="1676400" y="1447800"/>
            <a:ext cx="1600200" cy="1600200"/>
          </a:xfrm>
          <a:prstGeom prst="line">
            <a:avLst/>
          </a:prstGeom>
          <a:noFill/>
          <a:ln w="25400">
            <a:solidFill>
              <a:schemeClr val="tx1"/>
            </a:solidFill>
            <a:round/>
            <a:headEnd/>
            <a:tailEnd type="triangle" w="med" len="med"/>
          </a:ln>
        </p:spPr>
        <p:txBody>
          <a:bodyPr wrap="none"/>
          <a:lstStyle/>
          <a:p>
            <a:endParaRPr lang="tr-TR"/>
          </a:p>
        </p:txBody>
      </p:sp>
      <p:sp>
        <p:nvSpPr>
          <p:cNvPr id="20485" name="Line 9"/>
          <p:cNvSpPr>
            <a:spLocks noChangeShapeType="1"/>
          </p:cNvSpPr>
          <p:nvPr/>
        </p:nvSpPr>
        <p:spPr bwMode="auto">
          <a:xfrm>
            <a:off x="5181600" y="1447800"/>
            <a:ext cx="1600200" cy="1600200"/>
          </a:xfrm>
          <a:prstGeom prst="line">
            <a:avLst/>
          </a:prstGeom>
          <a:noFill/>
          <a:ln w="25400">
            <a:solidFill>
              <a:schemeClr val="tx1"/>
            </a:solidFill>
            <a:round/>
            <a:headEnd/>
            <a:tailEnd type="triangle" w="med" len="med"/>
          </a:ln>
        </p:spPr>
        <p:txBody>
          <a:bodyPr wrap="none"/>
          <a:lstStyle/>
          <a:p>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2"/>
          <p:cNvSpPr txBox="1">
            <a:spLocks noChangeArrowheads="1"/>
          </p:cNvSpPr>
          <p:nvPr/>
        </p:nvSpPr>
        <p:spPr bwMode="auto">
          <a:xfrm>
            <a:off x="195263" y="990600"/>
            <a:ext cx="8948737" cy="5632311"/>
          </a:xfrm>
          <a:prstGeom prst="rect">
            <a:avLst/>
          </a:prstGeom>
          <a:noFill/>
          <a:ln w="9525">
            <a:noFill/>
            <a:miter lim="800000"/>
            <a:headEnd/>
            <a:tailEnd/>
          </a:ln>
        </p:spPr>
        <p:txBody>
          <a:bodyPr>
            <a:spAutoFit/>
          </a:bodyPr>
          <a:lstStyle/>
          <a:p>
            <a:pPr marL="457200" indent="-457200"/>
            <a:r>
              <a:rPr lang="tr-TR" dirty="0">
                <a:latin typeface="Comic Sans MS" pitchFamily="66" charset="0"/>
              </a:rPr>
              <a:t>GÖZLEMSEL YÖNTEMİN ÖZELLİKLERİ</a:t>
            </a:r>
          </a:p>
          <a:p>
            <a:pPr marL="457200" indent="-457200"/>
            <a:endParaRPr lang="tr-TR" dirty="0">
              <a:latin typeface="Comic Sans MS" pitchFamily="66" charset="0"/>
            </a:endParaRPr>
          </a:p>
          <a:p>
            <a:pPr marL="914400" lvl="1" indent="-457200">
              <a:buFontTx/>
              <a:buAutoNum type="alphaLcPeriod"/>
            </a:pPr>
            <a:r>
              <a:rPr lang="tr-TR" dirty="0">
                <a:latin typeface="Comic Sans MS" pitchFamily="66" charset="0"/>
              </a:rPr>
              <a:t>İncelenen faktörler kontrol altında değil</a:t>
            </a:r>
          </a:p>
          <a:p>
            <a:pPr marL="914400" lvl="1" indent="-457200">
              <a:buFontTx/>
              <a:buAutoNum type="alphaLcPeriod"/>
            </a:pPr>
            <a:endParaRPr lang="tr-TR" dirty="0">
              <a:latin typeface="Comic Sans MS" pitchFamily="66" charset="0"/>
            </a:endParaRPr>
          </a:p>
          <a:p>
            <a:pPr marL="914400" lvl="1" indent="-457200">
              <a:buFontTx/>
              <a:buAutoNum type="alphaLcPeriod"/>
            </a:pPr>
            <a:r>
              <a:rPr lang="tr-TR" dirty="0">
                <a:latin typeface="Comic Sans MS" pitchFamily="66" charset="0"/>
              </a:rPr>
              <a:t>İncelenen faktör dışındaki değişkenler sabit tutulamaz</a:t>
            </a:r>
          </a:p>
          <a:p>
            <a:pPr marL="914400" lvl="1" indent="-457200">
              <a:buFontTx/>
              <a:buAutoNum type="alphaLcPeriod"/>
            </a:pPr>
            <a:endParaRPr lang="tr-TR" dirty="0">
              <a:latin typeface="Comic Sans MS" pitchFamily="66" charset="0"/>
            </a:endParaRPr>
          </a:p>
          <a:p>
            <a:pPr marL="914400" lvl="1" indent="-457200">
              <a:buFontTx/>
              <a:buAutoNum type="alphaLcPeriod"/>
            </a:pPr>
            <a:r>
              <a:rPr lang="tr-TR" dirty="0">
                <a:latin typeface="Comic Sans MS" pitchFamily="66" charset="0"/>
              </a:rPr>
              <a:t>Neden-Sonuç ilişkisi her zaman tam saptanamaz</a:t>
            </a:r>
          </a:p>
          <a:p>
            <a:pPr marL="914400" lvl="1" indent="-457200">
              <a:buFontTx/>
              <a:buAutoNum type="alphaLcPeriod"/>
            </a:pPr>
            <a:endParaRPr lang="tr-TR" dirty="0">
              <a:latin typeface="Comic Sans MS" pitchFamily="66" charset="0"/>
            </a:endParaRPr>
          </a:p>
          <a:p>
            <a:pPr marL="914400" lvl="1" indent="-457200">
              <a:buFontTx/>
              <a:buAutoNum type="alphaLcPeriod"/>
            </a:pPr>
            <a:r>
              <a:rPr lang="tr-TR" dirty="0">
                <a:latin typeface="Comic Sans MS" pitchFamily="66" charset="0"/>
              </a:rPr>
              <a:t>“Neden” için deliller daha </a:t>
            </a:r>
            <a:r>
              <a:rPr lang="tr-TR">
                <a:latin typeface="Comic Sans MS" pitchFamily="66" charset="0"/>
              </a:rPr>
              <a:t>az </a:t>
            </a:r>
            <a:r>
              <a:rPr lang="tr-TR" smtClean="0">
                <a:latin typeface="Comic Sans MS" pitchFamily="66" charset="0"/>
              </a:rPr>
              <a:t>kesindir, </a:t>
            </a:r>
            <a:r>
              <a:rPr lang="tr-TR" dirty="0">
                <a:latin typeface="Comic Sans MS" pitchFamily="66" charset="0"/>
              </a:rPr>
              <a:t>değişkenler arasında “ilişki” saptanabilir</a:t>
            </a:r>
          </a:p>
          <a:p>
            <a:pPr marL="914400" lvl="1" indent="-457200">
              <a:buFontTx/>
              <a:buAutoNum type="alphaLcPeriod"/>
            </a:pPr>
            <a:endParaRPr lang="tr-TR" dirty="0">
              <a:latin typeface="Comic Sans MS" pitchFamily="66" charset="0"/>
            </a:endParaRPr>
          </a:p>
          <a:p>
            <a:pPr marL="914400" lvl="1" indent="-457200">
              <a:buFontTx/>
              <a:buAutoNum type="alphaLcPeriod"/>
            </a:pPr>
            <a:r>
              <a:rPr lang="tr-TR" dirty="0">
                <a:latin typeface="Comic Sans MS" pitchFamily="66" charset="0"/>
              </a:rPr>
              <a:t>Sonuçlar gerçek hayata uyar</a:t>
            </a:r>
          </a:p>
          <a:p>
            <a:pPr marL="914400" lvl="1" indent="-457200">
              <a:buFontTx/>
              <a:buAutoNum type="alphaLcPeriod"/>
            </a:pPr>
            <a:endParaRPr lang="tr-TR" dirty="0">
              <a:latin typeface="Comic Sans MS" pitchFamily="66" charset="0"/>
            </a:endParaRPr>
          </a:p>
          <a:p>
            <a:pPr marL="914400" lvl="1" indent="-457200">
              <a:buFontTx/>
              <a:buAutoNum type="alphaLcPeriod"/>
            </a:pPr>
            <a:r>
              <a:rPr lang="tr-TR" dirty="0">
                <a:latin typeface="Comic Sans MS" pitchFamily="66" charset="0"/>
              </a:rPr>
              <a:t>Gözlenen olayların tekrarlanması çoğu kez olanaksız</a:t>
            </a:r>
          </a:p>
          <a:p>
            <a:pPr marL="457200" indent="-457200">
              <a:buFontTx/>
              <a:buAutoNum type="alphaLcPeriod"/>
            </a:pP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2"/>
          <p:cNvSpPr txBox="1">
            <a:spLocks noChangeArrowheads="1"/>
          </p:cNvSpPr>
          <p:nvPr/>
        </p:nvSpPr>
        <p:spPr bwMode="auto">
          <a:xfrm>
            <a:off x="265113" y="838200"/>
            <a:ext cx="8878887" cy="5568950"/>
          </a:xfrm>
          <a:prstGeom prst="rect">
            <a:avLst/>
          </a:prstGeom>
          <a:noFill/>
          <a:ln w="9525">
            <a:noFill/>
            <a:miter lim="800000"/>
            <a:headEnd/>
            <a:tailEnd/>
          </a:ln>
        </p:spPr>
        <p:txBody>
          <a:bodyPr wrap="none">
            <a:spAutoFit/>
          </a:bodyPr>
          <a:lstStyle/>
          <a:p>
            <a:pPr marL="457200" indent="-457200"/>
            <a:r>
              <a:rPr lang="tr-TR">
                <a:latin typeface="Comic Sans MS" pitchFamily="66" charset="0"/>
              </a:rPr>
              <a:t>DENEYSEL YÖNTEMİN ÖZELLİKLERİ</a:t>
            </a:r>
          </a:p>
          <a:p>
            <a:pPr marL="457200" indent="-457200"/>
            <a:endParaRPr lang="tr-TR">
              <a:latin typeface="Comic Sans MS" pitchFamily="66" charset="0"/>
            </a:endParaRPr>
          </a:p>
          <a:p>
            <a:pPr marL="914400" lvl="1" indent="-457200">
              <a:buFontTx/>
              <a:buAutoNum type="alphaLcPeriod"/>
            </a:pPr>
            <a:r>
              <a:rPr lang="tr-TR">
                <a:latin typeface="Comic Sans MS" pitchFamily="66" charset="0"/>
              </a:rPr>
              <a:t>İncelenen faktörler kontrol altında, değiştirilebilir</a:t>
            </a:r>
          </a:p>
          <a:p>
            <a:pPr marL="914400" lvl="1" indent="-457200">
              <a:buFontTx/>
              <a:buAutoNum type="alphaLcPeriod"/>
            </a:pPr>
            <a:endParaRPr lang="tr-TR">
              <a:latin typeface="Comic Sans MS" pitchFamily="66" charset="0"/>
            </a:endParaRPr>
          </a:p>
          <a:p>
            <a:pPr marL="914400" lvl="1" indent="-457200">
              <a:buFontTx/>
              <a:buAutoNum type="alphaLcPeriod"/>
            </a:pPr>
            <a:r>
              <a:rPr lang="tr-TR">
                <a:latin typeface="Comic Sans MS" pitchFamily="66" charset="0"/>
              </a:rPr>
              <a:t>İncelenen faktör dışındaki değişkenler sabit tutulabilir</a:t>
            </a:r>
          </a:p>
          <a:p>
            <a:pPr marL="914400" lvl="1" indent="-457200">
              <a:buFontTx/>
              <a:buAutoNum type="alphaLcPeriod"/>
            </a:pPr>
            <a:endParaRPr lang="tr-TR">
              <a:latin typeface="Comic Sans MS" pitchFamily="66" charset="0"/>
            </a:endParaRPr>
          </a:p>
          <a:p>
            <a:pPr marL="914400" lvl="1" indent="-457200">
              <a:buFontTx/>
              <a:buAutoNum type="alphaLcPeriod"/>
            </a:pPr>
            <a:r>
              <a:rPr lang="tr-TR">
                <a:latin typeface="Comic Sans MS" pitchFamily="66" charset="0"/>
              </a:rPr>
              <a:t>Neden-Sonuç ilişkisi tam ve doğru saptanır</a:t>
            </a:r>
          </a:p>
          <a:p>
            <a:pPr marL="914400" lvl="1" indent="-457200">
              <a:buFontTx/>
              <a:buAutoNum type="alphaLcPeriod"/>
            </a:pPr>
            <a:endParaRPr lang="tr-TR">
              <a:latin typeface="Comic Sans MS" pitchFamily="66" charset="0"/>
            </a:endParaRPr>
          </a:p>
          <a:p>
            <a:pPr marL="914400" lvl="1" indent="-457200">
              <a:buFontTx/>
              <a:buAutoNum type="alphaLcPeriod"/>
            </a:pPr>
            <a:r>
              <a:rPr lang="tr-TR">
                <a:latin typeface="Comic Sans MS" pitchFamily="66" charset="0"/>
              </a:rPr>
              <a:t>“Neden” için deliller kesin </a:t>
            </a:r>
          </a:p>
          <a:p>
            <a:pPr marL="914400" lvl="1" indent="-457200">
              <a:buFontTx/>
              <a:buAutoNum type="alphaLcPeriod"/>
            </a:pPr>
            <a:endParaRPr lang="tr-TR">
              <a:latin typeface="Comic Sans MS" pitchFamily="66" charset="0"/>
            </a:endParaRPr>
          </a:p>
          <a:p>
            <a:pPr marL="914400" lvl="1" indent="-457200">
              <a:buFontTx/>
              <a:buAutoNum type="alphaLcPeriod"/>
            </a:pPr>
            <a:r>
              <a:rPr lang="tr-TR">
                <a:latin typeface="Comic Sans MS" pitchFamily="66" charset="0"/>
              </a:rPr>
              <a:t>Sonuçlar gerçek hayata uymayabilir</a:t>
            </a:r>
          </a:p>
          <a:p>
            <a:pPr marL="914400" lvl="1" indent="-457200">
              <a:buFontTx/>
              <a:buAutoNum type="alphaLcPeriod"/>
            </a:pPr>
            <a:endParaRPr lang="tr-TR">
              <a:latin typeface="Comic Sans MS" pitchFamily="66" charset="0"/>
            </a:endParaRPr>
          </a:p>
          <a:p>
            <a:pPr marL="914400" lvl="1" indent="-457200">
              <a:buFontTx/>
              <a:buAutoNum type="alphaLcPeriod"/>
            </a:pPr>
            <a:r>
              <a:rPr lang="tr-TR">
                <a:latin typeface="Comic Sans MS" pitchFamily="66" charset="0"/>
              </a:rPr>
              <a:t>Deney koşulları ve ortamı istenildiğinde tekrarlanabilir</a:t>
            </a:r>
          </a:p>
          <a:p>
            <a:pPr marL="457200" indent="-457200">
              <a:buFontTx/>
              <a:buAutoNum type="alphaLcPeriod"/>
            </a:pPr>
            <a:endParaRPr lang="tr-TR"/>
          </a:p>
          <a:p>
            <a:pPr marL="457200" indent="-457200"/>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2"/>
          <p:cNvSpPr txBox="1">
            <a:spLocks noChangeArrowheads="1"/>
          </p:cNvSpPr>
          <p:nvPr/>
        </p:nvSpPr>
        <p:spPr bwMode="auto">
          <a:xfrm>
            <a:off x="304800" y="866775"/>
            <a:ext cx="8759825" cy="427038"/>
          </a:xfrm>
          <a:prstGeom prst="rect">
            <a:avLst/>
          </a:prstGeom>
          <a:noFill/>
          <a:ln w="9525">
            <a:noFill/>
            <a:miter lim="800000"/>
            <a:headEnd/>
            <a:tailEnd/>
          </a:ln>
        </p:spPr>
        <p:txBody>
          <a:bodyPr wrap="none">
            <a:spAutoFit/>
          </a:bodyPr>
          <a:lstStyle/>
          <a:p>
            <a:r>
              <a:rPr lang="tr-TR" sz="2200" b="1">
                <a:latin typeface="Comic Sans MS" pitchFamily="66" charset="0"/>
              </a:rPr>
              <a:t>EPİDEMİYOLOJİK ARAŞTIRMALARIN SINIFLANDIRILMASI</a:t>
            </a:r>
          </a:p>
        </p:txBody>
      </p:sp>
      <p:sp>
        <p:nvSpPr>
          <p:cNvPr id="23554" name="Text Box 3"/>
          <p:cNvSpPr txBox="1">
            <a:spLocks noChangeArrowheads="1"/>
          </p:cNvSpPr>
          <p:nvPr/>
        </p:nvSpPr>
        <p:spPr bwMode="auto">
          <a:xfrm>
            <a:off x="517525" y="1489075"/>
            <a:ext cx="6569075" cy="3857625"/>
          </a:xfrm>
          <a:prstGeom prst="rect">
            <a:avLst/>
          </a:prstGeom>
          <a:noFill/>
          <a:ln w="9525">
            <a:noFill/>
            <a:miter lim="800000"/>
            <a:headEnd/>
            <a:tailEnd/>
          </a:ln>
        </p:spPr>
        <p:txBody>
          <a:bodyPr>
            <a:spAutoFit/>
          </a:bodyPr>
          <a:lstStyle/>
          <a:p>
            <a:pPr>
              <a:spcBef>
                <a:spcPct val="55000"/>
              </a:spcBef>
            </a:pPr>
            <a:r>
              <a:rPr lang="tr-TR">
                <a:latin typeface="Comic Sans MS" pitchFamily="66" charset="0"/>
              </a:rPr>
              <a:t>I- GÖZLEMSEL ARAŞTIRMALAR</a:t>
            </a:r>
          </a:p>
          <a:p>
            <a:pPr>
              <a:spcBef>
                <a:spcPct val="55000"/>
              </a:spcBef>
            </a:pPr>
            <a:r>
              <a:rPr lang="tr-TR">
                <a:latin typeface="Comic Sans MS" pitchFamily="66" charset="0"/>
              </a:rPr>
              <a:t>    1- Tanımlayıcı Araştırmalar</a:t>
            </a:r>
          </a:p>
          <a:p>
            <a:pPr>
              <a:spcBef>
                <a:spcPct val="55000"/>
              </a:spcBef>
            </a:pPr>
            <a:r>
              <a:rPr lang="tr-TR">
                <a:latin typeface="Comic Sans MS" pitchFamily="66" charset="0"/>
              </a:rPr>
              <a:t>         Kişi, yer, zaman özelliklerine göre</a:t>
            </a:r>
          </a:p>
          <a:p>
            <a:pPr>
              <a:spcBef>
                <a:spcPct val="55000"/>
              </a:spcBef>
            </a:pPr>
            <a:r>
              <a:rPr lang="tr-TR">
                <a:latin typeface="Comic Sans MS" pitchFamily="66" charset="0"/>
              </a:rPr>
              <a:t>    2- Analitik Araştırmalar</a:t>
            </a:r>
          </a:p>
          <a:p>
            <a:pPr>
              <a:spcBef>
                <a:spcPct val="55000"/>
              </a:spcBef>
            </a:pPr>
            <a:r>
              <a:rPr lang="tr-TR">
                <a:latin typeface="Comic Sans MS" pitchFamily="66" charset="0"/>
              </a:rPr>
              <a:t>        a. Vaka-Kontrol Araştırmaları</a:t>
            </a:r>
          </a:p>
          <a:p>
            <a:pPr>
              <a:spcBef>
                <a:spcPct val="55000"/>
              </a:spcBef>
            </a:pPr>
            <a:r>
              <a:rPr lang="tr-TR">
                <a:latin typeface="Comic Sans MS" pitchFamily="66" charset="0"/>
              </a:rPr>
              <a:t>        b. Kohort Araştırmaları</a:t>
            </a:r>
          </a:p>
          <a:p>
            <a:pPr>
              <a:spcBef>
                <a:spcPct val="55000"/>
              </a:spcBef>
            </a:pPr>
            <a:r>
              <a:rPr lang="tr-TR">
                <a:latin typeface="Comic Sans MS" pitchFamily="66" charset="0"/>
              </a:rPr>
              <a:t>        c. Kesitsel Araştırmalar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2"/>
          <p:cNvSpPr txBox="1">
            <a:spLocks noChangeArrowheads="1"/>
          </p:cNvSpPr>
          <p:nvPr/>
        </p:nvSpPr>
        <p:spPr bwMode="auto">
          <a:xfrm>
            <a:off x="304800" y="866775"/>
            <a:ext cx="8759825" cy="427038"/>
          </a:xfrm>
          <a:prstGeom prst="rect">
            <a:avLst/>
          </a:prstGeom>
          <a:noFill/>
          <a:ln w="9525">
            <a:noFill/>
            <a:miter lim="800000"/>
            <a:headEnd/>
            <a:tailEnd/>
          </a:ln>
        </p:spPr>
        <p:txBody>
          <a:bodyPr wrap="none">
            <a:spAutoFit/>
          </a:bodyPr>
          <a:lstStyle/>
          <a:p>
            <a:r>
              <a:rPr lang="tr-TR" sz="2200" b="1">
                <a:latin typeface="Comic Sans MS" pitchFamily="66" charset="0"/>
              </a:rPr>
              <a:t>EPİDEMİYOLOJİK ARAŞTIRMALARIN SINIFLANDIRILMASI</a:t>
            </a:r>
          </a:p>
        </p:txBody>
      </p:sp>
      <p:sp>
        <p:nvSpPr>
          <p:cNvPr id="24578" name="Text Box 3"/>
          <p:cNvSpPr txBox="1">
            <a:spLocks noChangeArrowheads="1"/>
          </p:cNvSpPr>
          <p:nvPr/>
        </p:nvSpPr>
        <p:spPr bwMode="auto">
          <a:xfrm>
            <a:off x="685800" y="1905000"/>
            <a:ext cx="5459413" cy="2724150"/>
          </a:xfrm>
          <a:prstGeom prst="rect">
            <a:avLst/>
          </a:prstGeom>
          <a:noFill/>
          <a:ln w="9525">
            <a:noFill/>
            <a:miter lim="800000"/>
            <a:headEnd/>
            <a:tailEnd/>
          </a:ln>
        </p:spPr>
        <p:txBody>
          <a:bodyPr wrap="none">
            <a:spAutoFit/>
          </a:bodyPr>
          <a:lstStyle/>
          <a:p>
            <a:pPr>
              <a:spcBef>
                <a:spcPct val="55000"/>
              </a:spcBef>
            </a:pPr>
            <a:r>
              <a:rPr lang="tr-TR">
                <a:latin typeface="Comic Sans MS" pitchFamily="66" charset="0"/>
              </a:rPr>
              <a:t>II- DENEYSEL ARAŞTIRMALAR</a:t>
            </a:r>
          </a:p>
          <a:p>
            <a:pPr>
              <a:spcBef>
                <a:spcPct val="55000"/>
              </a:spcBef>
            </a:pPr>
            <a:r>
              <a:rPr lang="tr-TR">
                <a:latin typeface="Comic Sans MS" pitchFamily="66" charset="0"/>
              </a:rPr>
              <a:t>    1- Hayvan Deneyleri</a:t>
            </a:r>
          </a:p>
          <a:p>
            <a:pPr>
              <a:spcBef>
                <a:spcPct val="55000"/>
              </a:spcBef>
            </a:pPr>
            <a:r>
              <a:rPr lang="tr-TR">
                <a:latin typeface="Comic Sans MS" pitchFamily="66" charset="0"/>
              </a:rPr>
              <a:t>    2- Müdahale Araştırmaları</a:t>
            </a:r>
          </a:p>
          <a:p>
            <a:pPr>
              <a:spcBef>
                <a:spcPct val="55000"/>
              </a:spcBef>
            </a:pPr>
            <a:r>
              <a:rPr lang="tr-TR">
                <a:latin typeface="Comic Sans MS" pitchFamily="66" charset="0"/>
              </a:rPr>
              <a:t>	a. Profilaktik önlemlere yönelik</a:t>
            </a:r>
          </a:p>
          <a:p>
            <a:pPr>
              <a:spcBef>
                <a:spcPct val="55000"/>
              </a:spcBef>
            </a:pPr>
            <a:r>
              <a:rPr lang="tr-TR">
                <a:latin typeface="Comic Sans MS" pitchFamily="66" charset="0"/>
              </a:rPr>
              <a:t>	b. Terapötik önlemlere yönelik</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2"/>
          <p:cNvSpPr txBox="1">
            <a:spLocks noChangeArrowheads="1"/>
          </p:cNvSpPr>
          <p:nvPr/>
        </p:nvSpPr>
        <p:spPr bwMode="auto">
          <a:xfrm>
            <a:off x="304800" y="866775"/>
            <a:ext cx="8759825" cy="427038"/>
          </a:xfrm>
          <a:prstGeom prst="rect">
            <a:avLst/>
          </a:prstGeom>
          <a:noFill/>
          <a:ln w="9525">
            <a:noFill/>
            <a:miter lim="800000"/>
            <a:headEnd/>
            <a:tailEnd/>
          </a:ln>
        </p:spPr>
        <p:txBody>
          <a:bodyPr wrap="none">
            <a:spAutoFit/>
          </a:bodyPr>
          <a:lstStyle/>
          <a:p>
            <a:r>
              <a:rPr lang="tr-TR" sz="2200" b="1">
                <a:latin typeface="Comic Sans MS" pitchFamily="66" charset="0"/>
              </a:rPr>
              <a:t>EPİDEMİYOLOJİK ARAŞTIRMALARIN SINIFLANDIRILMASI</a:t>
            </a:r>
          </a:p>
        </p:txBody>
      </p:sp>
      <p:sp>
        <p:nvSpPr>
          <p:cNvPr id="25602" name="Text Box 3"/>
          <p:cNvSpPr txBox="1">
            <a:spLocks noChangeArrowheads="1"/>
          </p:cNvSpPr>
          <p:nvPr/>
        </p:nvSpPr>
        <p:spPr bwMode="auto">
          <a:xfrm>
            <a:off x="304800" y="1752600"/>
            <a:ext cx="6585457" cy="1680460"/>
          </a:xfrm>
          <a:prstGeom prst="rect">
            <a:avLst/>
          </a:prstGeom>
          <a:noFill/>
          <a:ln w="9525">
            <a:noFill/>
            <a:miter lim="800000"/>
            <a:headEnd/>
            <a:tailEnd/>
          </a:ln>
        </p:spPr>
        <p:txBody>
          <a:bodyPr wrap="none">
            <a:spAutoFit/>
          </a:bodyPr>
          <a:lstStyle/>
          <a:p>
            <a:pPr>
              <a:spcBef>
                <a:spcPct val="65000"/>
              </a:spcBef>
            </a:pPr>
            <a:r>
              <a:rPr lang="tr-TR" dirty="0">
                <a:latin typeface="Comic Sans MS" pitchFamily="66" charset="0"/>
              </a:rPr>
              <a:t>III- METODOLOJİK ARAŞTIRMALAR</a:t>
            </a:r>
          </a:p>
          <a:p>
            <a:pPr>
              <a:spcBef>
                <a:spcPct val="65000"/>
              </a:spcBef>
            </a:pPr>
            <a:r>
              <a:rPr lang="tr-TR" dirty="0">
                <a:latin typeface="Comic Sans MS" pitchFamily="66" charset="0"/>
              </a:rPr>
              <a:t>	1- Geçerlilik Araştırmaları</a:t>
            </a:r>
          </a:p>
          <a:p>
            <a:pPr>
              <a:spcBef>
                <a:spcPct val="65000"/>
              </a:spcBef>
            </a:pPr>
            <a:r>
              <a:rPr lang="tr-TR" dirty="0">
                <a:latin typeface="Comic Sans MS" pitchFamily="66" charset="0"/>
              </a:rPr>
              <a:t>	2- Güvenilirlik-Tutarlılık </a:t>
            </a:r>
            <a:r>
              <a:rPr lang="tr-TR" dirty="0" smtClean="0">
                <a:latin typeface="Comic Sans MS" pitchFamily="66" charset="0"/>
              </a:rPr>
              <a:t>Araştırmaları</a:t>
            </a:r>
            <a:endParaRPr lang="tr-TR" dirty="0">
              <a:latin typeface="Comic Sans MS" pitchFamily="6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3"/>
          <p:cNvSpPr txBox="1">
            <a:spLocks noChangeArrowheads="1"/>
          </p:cNvSpPr>
          <p:nvPr/>
        </p:nvSpPr>
        <p:spPr bwMode="auto">
          <a:xfrm>
            <a:off x="203200" y="609600"/>
            <a:ext cx="8940800" cy="457200"/>
          </a:xfrm>
          <a:prstGeom prst="rect">
            <a:avLst/>
          </a:prstGeom>
          <a:noFill/>
          <a:ln w="9525">
            <a:noFill/>
            <a:miter lim="800000"/>
            <a:headEnd/>
            <a:tailEnd/>
          </a:ln>
        </p:spPr>
        <p:txBody>
          <a:bodyPr wrap="none">
            <a:spAutoFit/>
          </a:bodyPr>
          <a:lstStyle/>
          <a:p>
            <a:r>
              <a:rPr lang="tr-TR" b="1">
                <a:latin typeface="Comic Sans MS" pitchFamily="66" charset="0"/>
              </a:rPr>
              <a:t>EPİDEMİYOLOJİK YÖNTEMLERİN KULLANIM ALANLARI</a:t>
            </a:r>
          </a:p>
        </p:txBody>
      </p:sp>
      <p:sp>
        <p:nvSpPr>
          <p:cNvPr id="29698" name="Text Box 4"/>
          <p:cNvSpPr txBox="1">
            <a:spLocks noChangeArrowheads="1"/>
          </p:cNvSpPr>
          <p:nvPr/>
        </p:nvSpPr>
        <p:spPr bwMode="auto">
          <a:xfrm>
            <a:off x="304800" y="1219200"/>
            <a:ext cx="8382000" cy="838200"/>
          </a:xfrm>
          <a:prstGeom prst="rect">
            <a:avLst/>
          </a:prstGeom>
          <a:noFill/>
          <a:ln w="9525">
            <a:noFill/>
            <a:miter lim="800000"/>
            <a:headEnd/>
            <a:tailEnd/>
          </a:ln>
        </p:spPr>
        <p:txBody>
          <a:bodyPr/>
          <a:lstStyle/>
          <a:p>
            <a:pPr>
              <a:spcBef>
                <a:spcPct val="15000"/>
              </a:spcBef>
            </a:pPr>
            <a:r>
              <a:rPr lang="tr-TR" b="1">
                <a:latin typeface="Comic Sans MS" pitchFamily="66" charset="0"/>
              </a:rPr>
              <a:t>I. </a:t>
            </a:r>
            <a:r>
              <a:rPr lang="tr-TR">
                <a:latin typeface="Comic Sans MS" pitchFamily="66" charset="0"/>
              </a:rPr>
              <a:t>Sağlık Sorunlarının Zaman Süreci İçinde Gösterdiği </a:t>
            </a:r>
          </a:p>
          <a:p>
            <a:pPr>
              <a:spcBef>
                <a:spcPct val="15000"/>
              </a:spcBef>
            </a:pPr>
            <a:r>
              <a:rPr lang="tr-TR">
                <a:latin typeface="Comic Sans MS" pitchFamily="66" charset="0"/>
              </a:rPr>
              <a:t>     Değişimin İncelenmesi</a:t>
            </a:r>
          </a:p>
        </p:txBody>
      </p:sp>
      <p:sp>
        <p:nvSpPr>
          <p:cNvPr id="29699" name="Text Box 5"/>
          <p:cNvSpPr txBox="1">
            <a:spLocks noChangeArrowheads="1"/>
          </p:cNvSpPr>
          <p:nvPr/>
        </p:nvSpPr>
        <p:spPr bwMode="auto">
          <a:xfrm>
            <a:off x="304800" y="2209800"/>
            <a:ext cx="6945313" cy="457200"/>
          </a:xfrm>
          <a:prstGeom prst="rect">
            <a:avLst/>
          </a:prstGeom>
          <a:noFill/>
          <a:ln w="9525">
            <a:noFill/>
            <a:miter lim="800000"/>
            <a:headEnd/>
            <a:tailEnd/>
          </a:ln>
        </p:spPr>
        <p:txBody>
          <a:bodyPr wrap="none">
            <a:spAutoFit/>
          </a:bodyPr>
          <a:lstStyle/>
          <a:p>
            <a:r>
              <a:rPr lang="tr-TR" b="1">
                <a:latin typeface="Comic Sans MS" pitchFamily="66" charset="0"/>
              </a:rPr>
              <a:t>II. </a:t>
            </a:r>
            <a:r>
              <a:rPr lang="tr-TR">
                <a:latin typeface="Comic Sans MS" pitchFamily="66" charset="0"/>
              </a:rPr>
              <a:t>Toplumun Sağlık Sorunlarına Tanı Konulması</a:t>
            </a:r>
          </a:p>
        </p:txBody>
      </p:sp>
      <p:sp>
        <p:nvSpPr>
          <p:cNvPr id="29700" name="Text Box 6"/>
          <p:cNvSpPr txBox="1">
            <a:spLocks noChangeArrowheads="1"/>
          </p:cNvSpPr>
          <p:nvPr/>
        </p:nvSpPr>
        <p:spPr bwMode="auto">
          <a:xfrm>
            <a:off x="304800" y="2819400"/>
            <a:ext cx="8839200" cy="457200"/>
          </a:xfrm>
          <a:prstGeom prst="rect">
            <a:avLst/>
          </a:prstGeom>
          <a:noFill/>
          <a:ln w="9525">
            <a:noFill/>
            <a:miter lim="800000"/>
            <a:headEnd/>
            <a:tailEnd/>
          </a:ln>
        </p:spPr>
        <p:txBody>
          <a:bodyPr>
            <a:spAutoFit/>
          </a:bodyPr>
          <a:lstStyle/>
          <a:p>
            <a:pPr>
              <a:spcBef>
                <a:spcPct val="20000"/>
              </a:spcBef>
            </a:pPr>
            <a:r>
              <a:rPr lang="tr-TR" b="1">
                <a:latin typeface="Comic Sans MS" pitchFamily="66" charset="0"/>
              </a:rPr>
              <a:t>III.</a:t>
            </a:r>
            <a:r>
              <a:rPr lang="tr-TR">
                <a:latin typeface="Comic Sans MS" pitchFamily="66" charset="0"/>
              </a:rPr>
              <a:t>Bir Hastalığın Klinik Tablosunun Tam Olarak Belirlenmesi</a:t>
            </a:r>
            <a:endParaRPr lang="tr-TR"/>
          </a:p>
        </p:txBody>
      </p:sp>
      <p:sp>
        <p:nvSpPr>
          <p:cNvPr id="29701" name="Text Box 7"/>
          <p:cNvSpPr txBox="1">
            <a:spLocks noChangeArrowheads="1"/>
          </p:cNvSpPr>
          <p:nvPr/>
        </p:nvSpPr>
        <p:spPr bwMode="auto">
          <a:xfrm>
            <a:off x="304800" y="3429000"/>
            <a:ext cx="7204075" cy="877888"/>
          </a:xfrm>
          <a:prstGeom prst="rect">
            <a:avLst/>
          </a:prstGeom>
          <a:noFill/>
          <a:ln w="9525">
            <a:noFill/>
            <a:miter lim="800000"/>
            <a:headEnd/>
            <a:tailEnd/>
          </a:ln>
        </p:spPr>
        <p:txBody>
          <a:bodyPr wrap="none">
            <a:spAutoFit/>
          </a:bodyPr>
          <a:lstStyle/>
          <a:p>
            <a:pPr>
              <a:spcBef>
                <a:spcPct val="15000"/>
              </a:spcBef>
            </a:pPr>
            <a:r>
              <a:rPr lang="tr-TR" b="1">
                <a:latin typeface="Comic Sans MS" pitchFamily="66" charset="0"/>
              </a:rPr>
              <a:t>IV.</a:t>
            </a:r>
            <a:r>
              <a:rPr lang="tr-TR">
                <a:latin typeface="Comic Sans MS" pitchFamily="66" charset="0"/>
              </a:rPr>
              <a:t>Kişilerin Belirli Sağlık Sorunlarıyla Karşılaşma </a:t>
            </a:r>
          </a:p>
          <a:p>
            <a:pPr>
              <a:spcBef>
                <a:spcPct val="15000"/>
              </a:spcBef>
            </a:pPr>
            <a:r>
              <a:rPr lang="tr-TR">
                <a:latin typeface="Comic Sans MS" pitchFamily="66" charset="0"/>
              </a:rPr>
              <a:t>      Olasılıklarının-Risklerinin Saptanması</a:t>
            </a:r>
          </a:p>
        </p:txBody>
      </p:sp>
      <p:sp>
        <p:nvSpPr>
          <p:cNvPr id="29702" name="Text Box 8"/>
          <p:cNvSpPr txBox="1">
            <a:spLocks noChangeArrowheads="1"/>
          </p:cNvSpPr>
          <p:nvPr/>
        </p:nvSpPr>
        <p:spPr bwMode="auto">
          <a:xfrm>
            <a:off x="304800" y="4419600"/>
            <a:ext cx="4359275" cy="457200"/>
          </a:xfrm>
          <a:prstGeom prst="rect">
            <a:avLst/>
          </a:prstGeom>
          <a:noFill/>
          <a:ln w="9525">
            <a:noFill/>
            <a:miter lim="800000"/>
            <a:headEnd/>
            <a:tailEnd/>
          </a:ln>
        </p:spPr>
        <p:txBody>
          <a:bodyPr wrap="none">
            <a:spAutoFit/>
          </a:bodyPr>
          <a:lstStyle/>
          <a:p>
            <a:r>
              <a:rPr lang="tr-TR" b="1">
                <a:latin typeface="Comic Sans MS" pitchFamily="66" charset="0"/>
              </a:rPr>
              <a:t>V. </a:t>
            </a:r>
            <a:r>
              <a:rPr lang="tr-TR">
                <a:latin typeface="Comic Sans MS" pitchFamily="66" charset="0"/>
              </a:rPr>
              <a:t>Sendromların Belirlenmesi</a:t>
            </a:r>
          </a:p>
        </p:txBody>
      </p:sp>
      <p:sp>
        <p:nvSpPr>
          <p:cNvPr id="29703" name="Text Box 9"/>
          <p:cNvSpPr txBox="1">
            <a:spLocks noChangeArrowheads="1"/>
          </p:cNvSpPr>
          <p:nvPr/>
        </p:nvSpPr>
        <p:spPr bwMode="auto">
          <a:xfrm>
            <a:off x="304800" y="5029200"/>
            <a:ext cx="8458200" cy="877888"/>
          </a:xfrm>
          <a:prstGeom prst="rect">
            <a:avLst/>
          </a:prstGeom>
          <a:noFill/>
          <a:ln w="9525">
            <a:noFill/>
            <a:miter lim="800000"/>
            <a:headEnd/>
            <a:tailEnd/>
          </a:ln>
        </p:spPr>
        <p:txBody>
          <a:bodyPr>
            <a:spAutoFit/>
          </a:bodyPr>
          <a:lstStyle/>
          <a:p>
            <a:pPr>
              <a:spcBef>
                <a:spcPct val="15000"/>
              </a:spcBef>
            </a:pPr>
            <a:r>
              <a:rPr lang="tr-TR" b="1">
                <a:latin typeface="Comic Sans MS" pitchFamily="66" charset="0"/>
              </a:rPr>
              <a:t>VI.</a:t>
            </a:r>
            <a:r>
              <a:rPr lang="tr-TR">
                <a:latin typeface="Comic Sans MS" pitchFamily="66" charset="0"/>
              </a:rPr>
              <a:t>Hastalık ve Sağlık Sorunlarının Nedenlerinin </a:t>
            </a:r>
          </a:p>
          <a:p>
            <a:pPr>
              <a:spcBef>
                <a:spcPct val="15000"/>
              </a:spcBef>
            </a:pPr>
            <a:r>
              <a:rPr lang="tr-TR">
                <a:latin typeface="Comic Sans MS" pitchFamily="66" charset="0"/>
              </a:rPr>
              <a:t>      Araştırılması</a:t>
            </a:r>
            <a:endParaRPr lang="tr-TR"/>
          </a:p>
        </p:txBody>
      </p:sp>
      <p:sp>
        <p:nvSpPr>
          <p:cNvPr id="29704" name="Text Box 10"/>
          <p:cNvSpPr txBox="1">
            <a:spLocks noChangeArrowheads="1"/>
          </p:cNvSpPr>
          <p:nvPr/>
        </p:nvSpPr>
        <p:spPr bwMode="auto">
          <a:xfrm>
            <a:off x="304800" y="6096000"/>
            <a:ext cx="8172450" cy="457200"/>
          </a:xfrm>
          <a:prstGeom prst="rect">
            <a:avLst/>
          </a:prstGeom>
          <a:noFill/>
          <a:ln w="9525">
            <a:noFill/>
            <a:miter lim="800000"/>
            <a:headEnd/>
            <a:tailEnd/>
          </a:ln>
        </p:spPr>
        <p:txBody>
          <a:bodyPr wrap="none">
            <a:spAutoFit/>
          </a:bodyPr>
          <a:lstStyle/>
          <a:p>
            <a:r>
              <a:rPr lang="tr-TR" b="1">
                <a:latin typeface="Comic Sans MS" pitchFamily="66" charset="0"/>
              </a:rPr>
              <a:t>VII.</a:t>
            </a:r>
            <a:r>
              <a:rPr lang="tr-TR">
                <a:latin typeface="Comic Sans MS" pitchFamily="66" charset="0"/>
              </a:rPr>
              <a:t>Sağlık Kurumlarının Çalışmalarının Değerlendirilmesi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ChangeArrowheads="1"/>
          </p:cNvSpPr>
          <p:nvPr/>
        </p:nvSpPr>
        <p:spPr bwMode="auto">
          <a:xfrm>
            <a:off x="533400" y="1828800"/>
            <a:ext cx="6934200" cy="3195638"/>
          </a:xfrm>
          <a:prstGeom prst="rect">
            <a:avLst/>
          </a:prstGeom>
          <a:noFill/>
          <a:ln w="9525">
            <a:noFill/>
            <a:miter lim="800000"/>
            <a:headEnd/>
            <a:tailEnd/>
          </a:ln>
        </p:spPr>
        <p:txBody>
          <a:bodyPr>
            <a:spAutoFit/>
          </a:bodyPr>
          <a:lstStyle/>
          <a:p>
            <a:pPr lvl="1">
              <a:spcBef>
                <a:spcPct val="50000"/>
              </a:spcBef>
              <a:buFontTx/>
              <a:buChar char="•"/>
            </a:pPr>
            <a:r>
              <a:rPr lang="tr-TR" b="1">
                <a:latin typeface="Comic Sans MS" pitchFamily="66" charset="0"/>
              </a:rPr>
              <a:t>Farklı zaman kesitlerinde;</a:t>
            </a:r>
          </a:p>
          <a:p>
            <a:pPr lvl="2">
              <a:spcBef>
                <a:spcPct val="50000"/>
              </a:spcBef>
              <a:buFontTx/>
              <a:buChar char="•"/>
            </a:pPr>
            <a:r>
              <a:rPr lang="tr-TR" b="1">
                <a:latin typeface="Comic Sans MS" pitchFamily="66" charset="0"/>
              </a:rPr>
              <a:t>Sağlık sorunları neler?</a:t>
            </a:r>
          </a:p>
          <a:p>
            <a:pPr lvl="2">
              <a:spcBef>
                <a:spcPct val="50000"/>
              </a:spcBef>
              <a:buFontTx/>
              <a:buChar char="•"/>
            </a:pPr>
            <a:r>
              <a:rPr lang="tr-TR" b="1">
                <a:latin typeface="Comic Sans MS" pitchFamily="66" charset="0"/>
              </a:rPr>
              <a:t>Boyutları ne ölçüde değişti?</a:t>
            </a:r>
          </a:p>
          <a:p>
            <a:pPr lvl="1">
              <a:spcBef>
                <a:spcPct val="50000"/>
              </a:spcBef>
              <a:buFontTx/>
              <a:buChar char="•"/>
            </a:pPr>
            <a:r>
              <a:rPr lang="tr-TR" b="1">
                <a:latin typeface="Comic Sans MS" pitchFamily="66" charset="0"/>
              </a:rPr>
              <a:t>Soğan Kabuğu Prensibi</a:t>
            </a:r>
          </a:p>
          <a:p>
            <a:pPr lvl="1">
              <a:spcBef>
                <a:spcPct val="50000"/>
              </a:spcBef>
              <a:buFontTx/>
              <a:buChar char="•"/>
            </a:pPr>
            <a:r>
              <a:rPr lang="tr-TR" b="1">
                <a:latin typeface="Comic Sans MS" pitchFamily="66" charset="0"/>
              </a:rPr>
              <a:t>Rölatif Artma</a:t>
            </a:r>
          </a:p>
          <a:p>
            <a:pPr lvl="1">
              <a:spcBef>
                <a:spcPct val="50000"/>
              </a:spcBef>
              <a:buFontTx/>
              <a:buChar char="•"/>
            </a:pPr>
            <a:r>
              <a:rPr lang="tr-TR" b="1">
                <a:latin typeface="Comic Sans MS" pitchFamily="66" charset="0"/>
              </a:rPr>
              <a:t>Kesin Artma</a:t>
            </a:r>
          </a:p>
        </p:txBody>
      </p:sp>
      <p:sp>
        <p:nvSpPr>
          <p:cNvPr id="30722" name="Text Box 3"/>
          <p:cNvSpPr txBox="1">
            <a:spLocks noChangeArrowheads="1"/>
          </p:cNvSpPr>
          <p:nvPr/>
        </p:nvSpPr>
        <p:spPr bwMode="auto">
          <a:xfrm>
            <a:off x="457200" y="533400"/>
            <a:ext cx="8229600" cy="1004888"/>
          </a:xfrm>
          <a:prstGeom prst="rect">
            <a:avLst/>
          </a:prstGeom>
          <a:noFill/>
          <a:ln w="9525">
            <a:noFill/>
            <a:miter lim="800000"/>
            <a:headEnd/>
            <a:tailEnd/>
          </a:ln>
        </p:spPr>
        <p:txBody>
          <a:bodyPr>
            <a:spAutoFit/>
          </a:bodyPr>
          <a:lstStyle/>
          <a:p>
            <a:pPr>
              <a:spcBef>
                <a:spcPct val="50000"/>
              </a:spcBef>
            </a:pPr>
            <a:r>
              <a:rPr lang="tr-TR" b="1">
                <a:latin typeface="Comic Sans MS" pitchFamily="66" charset="0"/>
              </a:rPr>
              <a:t>I. Sağlık Sorunlarının Zaman Süreci İçinde Gösterdiği </a:t>
            </a:r>
          </a:p>
          <a:p>
            <a:pPr>
              <a:spcBef>
                <a:spcPct val="50000"/>
              </a:spcBef>
            </a:pPr>
            <a:r>
              <a:rPr lang="tr-TR" b="1">
                <a:latin typeface="Comic Sans MS" pitchFamily="66" charset="0"/>
              </a:rPr>
              <a:t>Değişimin İncelenmesi</a:t>
            </a:r>
            <a:endParaRPr lang="tr-T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304800" y="609600"/>
            <a:ext cx="8382000" cy="1004888"/>
          </a:xfrm>
          <a:prstGeom prst="rect">
            <a:avLst/>
          </a:prstGeom>
          <a:noFill/>
          <a:ln w="9525">
            <a:noFill/>
            <a:miter lim="800000"/>
            <a:headEnd/>
            <a:tailEnd/>
          </a:ln>
        </p:spPr>
        <p:txBody>
          <a:bodyPr>
            <a:spAutoFit/>
          </a:bodyPr>
          <a:lstStyle/>
          <a:p>
            <a:pPr>
              <a:spcBef>
                <a:spcPct val="50000"/>
              </a:spcBef>
            </a:pPr>
            <a:r>
              <a:rPr lang="tr-TR" b="1">
                <a:latin typeface="Comic Sans MS" pitchFamily="66" charset="0"/>
              </a:rPr>
              <a:t>I. Sağlık Sorunlarının Zaman Süreci İçinde Gösterdiği </a:t>
            </a:r>
          </a:p>
          <a:p>
            <a:pPr>
              <a:spcBef>
                <a:spcPct val="50000"/>
              </a:spcBef>
            </a:pPr>
            <a:r>
              <a:rPr lang="tr-TR" b="1">
                <a:latin typeface="Comic Sans MS" pitchFamily="66" charset="0"/>
              </a:rPr>
              <a:t>Değişimin İncelenmesi</a:t>
            </a:r>
          </a:p>
        </p:txBody>
      </p:sp>
      <p:sp>
        <p:nvSpPr>
          <p:cNvPr id="31746" name="Text Box 3"/>
          <p:cNvSpPr txBox="1">
            <a:spLocks noChangeArrowheads="1"/>
          </p:cNvSpPr>
          <p:nvPr/>
        </p:nvSpPr>
        <p:spPr bwMode="auto">
          <a:xfrm>
            <a:off x="381000" y="1870075"/>
            <a:ext cx="8412163" cy="4533900"/>
          </a:xfrm>
          <a:prstGeom prst="rect">
            <a:avLst/>
          </a:prstGeom>
          <a:noFill/>
          <a:ln w="9525">
            <a:noFill/>
            <a:miter lim="800000"/>
            <a:headEnd/>
            <a:tailEnd/>
          </a:ln>
        </p:spPr>
        <p:txBody>
          <a:bodyPr>
            <a:spAutoFit/>
          </a:bodyPr>
          <a:lstStyle/>
          <a:p>
            <a:pPr>
              <a:spcBef>
                <a:spcPct val="25000"/>
              </a:spcBef>
            </a:pPr>
            <a:r>
              <a:rPr lang="tr-TR" sz="2200">
                <a:latin typeface="Comic Sans MS" pitchFamily="66" charset="0"/>
              </a:rPr>
              <a:t>Hasta kişi sayısı artış nedenleri;</a:t>
            </a:r>
          </a:p>
          <a:p>
            <a:pPr lvl="1">
              <a:spcBef>
                <a:spcPct val="25000"/>
              </a:spcBef>
              <a:buFontTx/>
              <a:buChar char="•"/>
            </a:pPr>
            <a:r>
              <a:rPr lang="tr-TR" sz="2200">
                <a:latin typeface="Comic Sans MS" pitchFamily="66" charset="0"/>
              </a:rPr>
              <a:t>Tanı olanaklarının artması</a:t>
            </a:r>
          </a:p>
          <a:p>
            <a:pPr lvl="1">
              <a:spcBef>
                <a:spcPct val="25000"/>
              </a:spcBef>
              <a:buFontTx/>
              <a:buChar char="•"/>
            </a:pPr>
            <a:r>
              <a:rPr lang="tr-TR" sz="2200">
                <a:latin typeface="Comic Sans MS" pitchFamily="66" charset="0"/>
              </a:rPr>
              <a:t>Belirli hastalıkların-sendromların yeni tanınması</a:t>
            </a:r>
          </a:p>
          <a:p>
            <a:pPr lvl="1">
              <a:spcBef>
                <a:spcPct val="25000"/>
              </a:spcBef>
              <a:buFontTx/>
              <a:buChar char="•"/>
            </a:pPr>
            <a:r>
              <a:rPr lang="tr-TR" sz="2200">
                <a:latin typeface="Comic Sans MS" pitchFamily="66" charset="0"/>
              </a:rPr>
              <a:t>Tanımlama ve kriterlerde değişmeler</a:t>
            </a:r>
          </a:p>
          <a:p>
            <a:pPr lvl="1">
              <a:spcBef>
                <a:spcPct val="25000"/>
              </a:spcBef>
              <a:buFontTx/>
              <a:buChar char="•"/>
            </a:pPr>
            <a:r>
              <a:rPr lang="tr-TR" sz="2200">
                <a:latin typeface="Comic Sans MS" pitchFamily="66" charset="0"/>
              </a:rPr>
              <a:t>Risk altındaki grubun büyümesi</a:t>
            </a:r>
          </a:p>
          <a:p>
            <a:pPr lvl="1">
              <a:spcBef>
                <a:spcPct val="25000"/>
              </a:spcBef>
              <a:buFontTx/>
              <a:buChar char="•"/>
            </a:pPr>
            <a:r>
              <a:rPr lang="tr-TR" sz="2200">
                <a:latin typeface="Comic Sans MS" pitchFamily="66" charset="0"/>
              </a:rPr>
              <a:t>Yeni tedavi olanakları ile hastalığın fatalitesinin azalması</a:t>
            </a:r>
          </a:p>
          <a:p>
            <a:pPr lvl="1">
              <a:spcBef>
                <a:spcPct val="25000"/>
              </a:spcBef>
              <a:buFontTx/>
              <a:buChar char="•"/>
            </a:pPr>
            <a:r>
              <a:rPr lang="tr-TR" sz="2200">
                <a:latin typeface="Comic Sans MS" pitchFamily="66" charset="0"/>
              </a:rPr>
              <a:t>Hastalık kayıt ve bildirimlerinin kapsamı ve güvenilirlik </a:t>
            </a:r>
          </a:p>
          <a:p>
            <a:pPr lvl="1">
              <a:spcBef>
                <a:spcPct val="25000"/>
              </a:spcBef>
            </a:pPr>
            <a:r>
              <a:rPr lang="tr-TR" sz="2200">
                <a:latin typeface="Comic Sans MS" pitchFamily="66" charset="0"/>
              </a:rPr>
              <a:t>düzeyinin değişmesi</a:t>
            </a:r>
          </a:p>
          <a:p>
            <a:pPr lvl="1">
              <a:spcBef>
                <a:spcPct val="25000"/>
              </a:spcBef>
              <a:buFontTx/>
              <a:buChar char="•"/>
            </a:pPr>
            <a:r>
              <a:rPr lang="tr-TR" sz="2200">
                <a:latin typeface="Comic Sans MS" pitchFamily="66" charset="0"/>
              </a:rPr>
              <a:t>Sağlık hizmetlerinin dağılım, nitelik ve süreklilik açısından </a:t>
            </a:r>
          </a:p>
          <a:p>
            <a:pPr lvl="1">
              <a:spcBef>
                <a:spcPct val="25000"/>
              </a:spcBef>
            </a:pPr>
            <a:r>
              <a:rPr lang="tr-TR" sz="2200">
                <a:latin typeface="Comic Sans MS" pitchFamily="66" charset="0"/>
              </a:rPr>
              <a:t>değişmesi</a:t>
            </a:r>
          </a:p>
          <a:p>
            <a:pPr lvl="1"/>
            <a:endParaRPr lang="tr-TR" sz="2200">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2"/>
          <p:cNvSpPr txBox="1">
            <a:spLocks noChangeArrowheads="1"/>
          </p:cNvSpPr>
          <p:nvPr/>
        </p:nvSpPr>
        <p:spPr bwMode="auto">
          <a:xfrm>
            <a:off x="381000" y="457200"/>
            <a:ext cx="8382000" cy="457200"/>
          </a:xfrm>
          <a:prstGeom prst="rect">
            <a:avLst/>
          </a:prstGeom>
          <a:noFill/>
          <a:ln w="9525">
            <a:noFill/>
            <a:miter lim="800000"/>
            <a:headEnd/>
            <a:tailEnd/>
          </a:ln>
        </p:spPr>
        <p:txBody>
          <a:bodyPr>
            <a:spAutoFit/>
          </a:bodyPr>
          <a:lstStyle/>
          <a:p>
            <a:pPr algn="ctr">
              <a:spcBef>
                <a:spcPct val="50000"/>
              </a:spcBef>
            </a:pPr>
            <a:r>
              <a:rPr lang="tr-TR" b="1">
                <a:latin typeface="Comic Sans MS" pitchFamily="66" charset="0"/>
              </a:rPr>
              <a:t>EPİDEMİYOLOJİNİN TANIMI-STRATEJİLERİ</a:t>
            </a:r>
          </a:p>
        </p:txBody>
      </p:sp>
      <p:sp>
        <p:nvSpPr>
          <p:cNvPr id="14338" name="Text Box 3"/>
          <p:cNvSpPr txBox="1">
            <a:spLocks noChangeArrowheads="1"/>
          </p:cNvSpPr>
          <p:nvPr/>
        </p:nvSpPr>
        <p:spPr bwMode="auto">
          <a:xfrm>
            <a:off x="714375" y="1500188"/>
            <a:ext cx="8077200" cy="3743325"/>
          </a:xfrm>
          <a:prstGeom prst="rect">
            <a:avLst/>
          </a:prstGeom>
          <a:noFill/>
          <a:ln w="9525">
            <a:noFill/>
            <a:miter lim="800000"/>
            <a:headEnd/>
            <a:tailEnd/>
          </a:ln>
        </p:spPr>
        <p:txBody>
          <a:bodyPr>
            <a:spAutoFit/>
          </a:bodyPr>
          <a:lstStyle/>
          <a:p>
            <a:pPr>
              <a:spcBef>
                <a:spcPct val="50000"/>
              </a:spcBef>
            </a:pPr>
            <a:r>
              <a:rPr lang="tr-TR" b="1">
                <a:latin typeface="Comic Sans MS" pitchFamily="66" charset="0"/>
              </a:rPr>
              <a:t>EPİDEMİYOLOJİ;</a:t>
            </a:r>
          </a:p>
          <a:p>
            <a:pPr lvl="1">
              <a:spcBef>
                <a:spcPct val="50000"/>
              </a:spcBef>
              <a:buFontTx/>
              <a:buChar char="•"/>
            </a:pPr>
            <a:r>
              <a:rPr lang="tr-TR">
                <a:latin typeface="Comic Sans MS" pitchFamily="66" charset="0"/>
              </a:rPr>
              <a:t>Araştırma tekniklerini öğreten bir bilim dalı</a:t>
            </a:r>
          </a:p>
          <a:p>
            <a:pPr>
              <a:spcBef>
                <a:spcPct val="50000"/>
              </a:spcBef>
            </a:pPr>
            <a:r>
              <a:rPr lang="tr-TR" b="1">
                <a:latin typeface="Comic Sans MS" pitchFamily="66" charset="0"/>
              </a:rPr>
              <a:t>Neyi Araştırıyoruz?</a:t>
            </a:r>
          </a:p>
          <a:p>
            <a:pPr lvl="1">
              <a:spcBef>
                <a:spcPct val="50000"/>
              </a:spcBef>
              <a:buSzPct val="135000"/>
              <a:buFontTx/>
              <a:buChar char="•"/>
            </a:pPr>
            <a:r>
              <a:rPr lang="tr-TR">
                <a:latin typeface="Comic Sans MS" pitchFamily="66" charset="0"/>
              </a:rPr>
              <a:t>Hastalıkların / sağlık sorunlarının; </a:t>
            </a:r>
          </a:p>
          <a:p>
            <a:pPr lvl="2">
              <a:spcBef>
                <a:spcPct val="50000"/>
              </a:spcBef>
              <a:buSzPct val="135000"/>
              <a:buFontTx/>
              <a:buChar char="•"/>
            </a:pPr>
            <a:r>
              <a:rPr lang="tr-TR">
                <a:latin typeface="Comic Sans MS" pitchFamily="66" charset="0"/>
              </a:rPr>
              <a:t>Dağılımı</a:t>
            </a:r>
          </a:p>
          <a:p>
            <a:pPr lvl="2">
              <a:spcBef>
                <a:spcPct val="50000"/>
              </a:spcBef>
              <a:buSzPct val="135000"/>
              <a:buFontTx/>
              <a:buChar char="•"/>
            </a:pPr>
            <a:r>
              <a:rPr lang="tr-TR">
                <a:latin typeface="Comic Sans MS" pitchFamily="66" charset="0"/>
              </a:rPr>
              <a:t>Nedenleri</a:t>
            </a:r>
          </a:p>
          <a:p>
            <a:pPr lvl="2">
              <a:spcBef>
                <a:spcPct val="50000"/>
              </a:spcBef>
              <a:buSzPct val="135000"/>
              <a:buFontTx/>
              <a:buChar char="•"/>
            </a:pPr>
            <a:r>
              <a:rPr lang="tr-TR">
                <a:latin typeface="Comic Sans MS" pitchFamily="66" charset="0"/>
              </a:rPr>
              <a:t>Teşhis, tedavi ve önlenmesi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ChangeArrowheads="1"/>
          </p:cNvSpPr>
          <p:nvPr/>
        </p:nvSpPr>
        <p:spPr bwMode="auto">
          <a:xfrm>
            <a:off x="990600" y="381000"/>
            <a:ext cx="7059613" cy="457200"/>
          </a:xfrm>
          <a:prstGeom prst="rect">
            <a:avLst/>
          </a:prstGeom>
          <a:noFill/>
          <a:ln w="9525">
            <a:noFill/>
            <a:miter lim="800000"/>
            <a:headEnd/>
            <a:tailEnd/>
          </a:ln>
        </p:spPr>
        <p:txBody>
          <a:bodyPr wrap="none">
            <a:spAutoFit/>
          </a:bodyPr>
          <a:lstStyle/>
          <a:p>
            <a:r>
              <a:rPr lang="tr-TR" b="1">
                <a:latin typeface="Comic Sans MS" pitchFamily="66" charset="0"/>
              </a:rPr>
              <a:t>II.Toplumun Sağlık Sorunlarına Tanı Konulması</a:t>
            </a:r>
          </a:p>
        </p:txBody>
      </p:sp>
      <p:sp>
        <p:nvSpPr>
          <p:cNvPr id="32770" name="Text Box 3"/>
          <p:cNvSpPr txBox="1">
            <a:spLocks noChangeArrowheads="1"/>
          </p:cNvSpPr>
          <p:nvPr/>
        </p:nvSpPr>
        <p:spPr bwMode="auto">
          <a:xfrm>
            <a:off x="228600" y="838200"/>
            <a:ext cx="8915400" cy="5813425"/>
          </a:xfrm>
          <a:prstGeom prst="rect">
            <a:avLst/>
          </a:prstGeom>
          <a:noFill/>
          <a:ln w="9525">
            <a:noFill/>
            <a:miter lim="800000"/>
            <a:headEnd/>
            <a:tailEnd/>
          </a:ln>
        </p:spPr>
        <p:txBody>
          <a:bodyPr>
            <a:spAutoFit/>
          </a:bodyPr>
          <a:lstStyle/>
          <a:p>
            <a:pPr>
              <a:spcBef>
                <a:spcPct val="20000"/>
              </a:spcBef>
            </a:pPr>
            <a:r>
              <a:rPr lang="tr-TR" sz="2000" b="1">
                <a:latin typeface="Comic Sans MS" pitchFamily="66" charset="0"/>
              </a:rPr>
              <a:t>Klinik tanı </a:t>
            </a:r>
            <a:r>
              <a:rPr lang="tr-TR" sz="2000" b="1">
                <a:latin typeface="Comic Sans MS" pitchFamily="66" charset="0"/>
                <a:sym typeface="Symbol" pitchFamily="18" charset="2"/>
              </a:rPr>
              <a:t>;</a:t>
            </a:r>
          </a:p>
          <a:p>
            <a:pPr lvl="1">
              <a:spcBef>
                <a:spcPct val="20000"/>
              </a:spcBef>
              <a:buFontTx/>
              <a:buChar char="•"/>
            </a:pPr>
            <a:r>
              <a:rPr lang="tr-TR" sz="2000">
                <a:latin typeface="Comic Sans MS" pitchFamily="66" charset="0"/>
                <a:sym typeface="Symbol" pitchFamily="18" charset="2"/>
              </a:rPr>
              <a:t> </a:t>
            </a:r>
            <a:r>
              <a:rPr lang="tr-TR" sz="2000" b="1">
                <a:latin typeface="Comic Sans MS" pitchFamily="66" charset="0"/>
                <a:sym typeface="Symbol" pitchFamily="18" charset="2"/>
              </a:rPr>
              <a:t>Öykü alma, Fizik muayene, Laboratuar testleri</a:t>
            </a:r>
            <a:endParaRPr lang="tr-TR" sz="2000" b="1">
              <a:latin typeface="Comic Sans MS" pitchFamily="66" charset="0"/>
            </a:endParaRPr>
          </a:p>
          <a:p>
            <a:pPr>
              <a:spcBef>
                <a:spcPct val="20000"/>
              </a:spcBef>
            </a:pPr>
            <a:r>
              <a:rPr lang="tr-TR" sz="2000" b="1">
                <a:latin typeface="Comic Sans MS" pitchFamily="66" charset="0"/>
              </a:rPr>
              <a:t>Toplumsal tanı </a:t>
            </a:r>
            <a:r>
              <a:rPr lang="tr-TR" sz="2000" b="1">
                <a:latin typeface="Comic Sans MS" pitchFamily="66" charset="0"/>
                <a:sym typeface="Symbol" pitchFamily="18" charset="2"/>
              </a:rPr>
              <a:t>;</a:t>
            </a:r>
          </a:p>
          <a:p>
            <a:pPr lvl="1">
              <a:spcBef>
                <a:spcPct val="20000"/>
              </a:spcBef>
              <a:buFontTx/>
              <a:buChar char="•"/>
            </a:pPr>
            <a:r>
              <a:rPr lang="tr-TR" sz="2000" b="1">
                <a:latin typeface="Comic Sans MS" pitchFamily="66" charset="0"/>
                <a:sym typeface="Symbol" pitchFamily="18" charset="2"/>
              </a:rPr>
              <a:t> Toplum yapısının incelenmesi (Öykü alma)</a:t>
            </a:r>
          </a:p>
          <a:p>
            <a:pPr lvl="2">
              <a:spcBef>
                <a:spcPct val="20000"/>
              </a:spcBef>
              <a:buFontTx/>
              <a:buChar char="•"/>
            </a:pPr>
            <a:r>
              <a:rPr lang="tr-TR" sz="2000" b="1">
                <a:latin typeface="Comic Sans MS" pitchFamily="66" charset="0"/>
                <a:sym typeface="Symbol" pitchFamily="18" charset="2"/>
              </a:rPr>
              <a:t>Nüfus yapısı</a:t>
            </a:r>
          </a:p>
          <a:p>
            <a:pPr lvl="2">
              <a:spcBef>
                <a:spcPct val="20000"/>
              </a:spcBef>
              <a:buFontTx/>
              <a:buChar char="•"/>
            </a:pPr>
            <a:r>
              <a:rPr lang="tr-TR" sz="2000" b="1">
                <a:latin typeface="Comic Sans MS" pitchFamily="66" charset="0"/>
                <a:sym typeface="Symbol" pitchFamily="18" charset="2"/>
              </a:rPr>
              <a:t>Fizik, biyolojik, sosyal çevrenin incelenmesi</a:t>
            </a:r>
          </a:p>
          <a:p>
            <a:pPr lvl="1">
              <a:spcBef>
                <a:spcPct val="20000"/>
              </a:spcBef>
              <a:buFontTx/>
              <a:buChar char="•"/>
            </a:pPr>
            <a:r>
              <a:rPr lang="tr-TR" sz="2000" b="1">
                <a:latin typeface="Comic Sans MS" pitchFamily="66" charset="0"/>
                <a:sym typeface="Symbol" pitchFamily="18" charset="2"/>
              </a:rPr>
              <a:t> Toplumun sağlık sorunlarının incelenmesi (Fizik muayene)</a:t>
            </a:r>
          </a:p>
          <a:p>
            <a:pPr lvl="2">
              <a:spcBef>
                <a:spcPct val="20000"/>
              </a:spcBef>
              <a:buFontTx/>
              <a:buChar char="•"/>
            </a:pPr>
            <a:r>
              <a:rPr lang="tr-TR" sz="2000" b="1">
                <a:latin typeface="Comic Sans MS" pitchFamily="66" charset="0"/>
                <a:sym typeface="Symbol" pitchFamily="18" charset="2"/>
              </a:rPr>
              <a:t>Çevresel etkenlerin belirlenmesi</a:t>
            </a:r>
          </a:p>
          <a:p>
            <a:pPr lvl="2">
              <a:spcBef>
                <a:spcPct val="20000"/>
              </a:spcBef>
              <a:buFontTx/>
              <a:buChar char="•"/>
            </a:pPr>
            <a:r>
              <a:rPr lang="tr-TR" sz="2000" b="1">
                <a:latin typeface="Comic Sans MS" pitchFamily="66" charset="0"/>
                <a:sym typeface="Symbol" pitchFamily="18" charset="2"/>
              </a:rPr>
              <a:t>Toplum taramaları</a:t>
            </a:r>
          </a:p>
          <a:p>
            <a:pPr lvl="2">
              <a:spcBef>
                <a:spcPct val="20000"/>
              </a:spcBef>
              <a:buFontTx/>
              <a:buChar char="•"/>
            </a:pPr>
            <a:r>
              <a:rPr lang="tr-TR" sz="2000" b="1">
                <a:latin typeface="Comic Sans MS" pitchFamily="66" charset="0"/>
                <a:sym typeface="Symbol" pitchFamily="18" charset="2"/>
              </a:rPr>
              <a:t>Konuyla ilişkili çalışmaların dökümünün yapılması</a:t>
            </a:r>
          </a:p>
          <a:p>
            <a:pPr lvl="1">
              <a:spcBef>
                <a:spcPct val="20000"/>
              </a:spcBef>
              <a:buFontTx/>
              <a:buChar char="•"/>
            </a:pPr>
            <a:r>
              <a:rPr lang="tr-TR" sz="2000" b="1">
                <a:latin typeface="Comic Sans MS" pitchFamily="66" charset="0"/>
                <a:sym typeface="Symbol" pitchFamily="18" charset="2"/>
              </a:rPr>
              <a:t> Ayrıntılı tanı yöntemleri (Laboratuar Testleri)</a:t>
            </a:r>
          </a:p>
          <a:p>
            <a:pPr lvl="2">
              <a:spcBef>
                <a:spcPct val="20000"/>
              </a:spcBef>
              <a:buFontTx/>
              <a:buChar char="•"/>
            </a:pPr>
            <a:r>
              <a:rPr lang="tr-TR" sz="2000" b="1">
                <a:latin typeface="Comic Sans MS" pitchFamily="66" charset="0"/>
                <a:sym typeface="Symbol" pitchFamily="18" charset="2"/>
              </a:rPr>
              <a:t>Ölüm, doğum, hastalık hız ve oranları</a:t>
            </a:r>
          </a:p>
          <a:p>
            <a:pPr lvl="2">
              <a:spcBef>
                <a:spcPct val="20000"/>
              </a:spcBef>
              <a:buFontTx/>
              <a:buChar char="•"/>
            </a:pPr>
            <a:r>
              <a:rPr lang="tr-TR" sz="2000" b="1">
                <a:latin typeface="Comic Sans MS" pitchFamily="66" charset="0"/>
                <a:sym typeface="Symbol" pitchFamily="18" charset="2"/>
              </a:rPr>
              <a:t>Bazı hastalıkların epidemiyolojisiyle ilgili özel araştırmalar</a:t>
            </a:r>
          </a:p>
          <a:p>
            <a:pPr lvl="2">
              <a:spcBef>
                <a:spcPct val="20000"/>
              </a:spcBef>
              <a:buFontTx/>
              <a:buChar char="•"/>
            </a:pPr>
            <a:r>
              <a:rPr lang="tr-TR" sz="2000" b="1">
                <a:latin typeface="Comic Sans MS" pitchFamily="66" charset="0"/>
                <a:sym typeface="Symbol" pitchFamily="18" charset="2"/>
              </a:rPr>
              <a:t>Sağlık gereksinimlerini, sunulan hizmetten yararlanma düzeylerini belirleme</a:t>
            </a:r>
          </a:p>
          <a:p>
            <a:pPr lvl="2">
              <a:spcBef>
                <a:spcPct val="20000"/>
              </a:spcBef>
              <a:buFontTx/>
              <a:buChar char="•"/>
            </a:pPr>
            <a:r>
              <a:rPr lang="tr-TR" sz="2000" b="1">
                <a:latin typeface="Comic Sans MS" pitchFamily="66" charset="0"/>
                <a:sym typeface="Symbol" pitchFamily="18" charset="2"/>
              </a:rPr>
              <a:t>Karşılaştırmalar için ortak standartların kullanılması</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ChangeArrowheads="1"/>
          </p:cNvSpPr>
          <p:nvPr/>
        </p:nvSpPr>
        <p:spPr bwMode="auto">
          <a:xfrm>
            <a:off x="914400" y="1066800"/>
            <a:ext cx="7059613" cy="457200"/>
          </a:xfrm>
          <a:prstGeom prst="rect">
            <a:avLst/>
          </a:prstGeom>
          <a:noFill/>
          <a:ln w="9525">
            <a:noFill/>
            <a:miter lim="800000"/>
            <a:headEnd/>
            <a:tailEnd/>
          </a:ln>
        </p:spPr>
        <p:txBody>
          <a:bodyPr wrap="none">
            <a:spAutoFit/>
          </a:bodyPr>
          <a:lstStyle/>
          <a:p>
            <a:r>
              <a:rPr lang="tr-TR" b="1">
                <a:latin typeface="Comic Sans MS" pitchFamily="66" charset="0"/>
              </a:rPr>
              <a:t>II.Toplumun Sağlık Sorunlarına Tanı Konulması</a:t>
            </a:r>
          </a:p>
        </p:txBody>
      </p:sp>
      <p:sp>
        <p:nvSpPr>
          <p:cNvPr id="33794" name="Text Box 3"/>
          <p:cNvSpPr txBox="1">
            <a:spLocks noChangeArrowheads="1"/>
          </p:cNvSpPr>
          <p:nvPr/>
        </p:nvSpPr>
        <p:spPr bwMode="auto">
          <a:xfrm>
            <a:off x="517525" y="1828800"/>
            <a:ext cx="8626475" cy="457200"/>
          </a:xfrm>
          <a:prstGeom prst="rect">
            <a:avLst/>
          </a:prstGeom>
          <a:noFill/>
          <a:ln w="9525">
            <a:noFill/>
            <a:miter lim="800000"/>
            <a:headEnd/>
            <a:tailEnd/>
          </a:ln>
        </p:spPr>
        <p:txBody>
          <a:bodyPr>
            <a:spAutoFit/>
          </a:bodyPr>
          <a:lstStyle/>
          <a:p>
            <a:r>
              <a:rPr lang="tr-TR">
                <a:latin typeface="Comic Sans MS" pitchFamily="66" charset="0"/>
              </a:rPr>
              <a:t>Hangi hastalık / sağlık olayı toplum sağlığı için sorundur?</a:t>
            </a:r>
          </a:p>
        </p:txBody>
      </p:sp>
      <p:sp>
        <p:nvSpPr>
          <p:cNvPr id="33795" name="Text Box 4"/>
          <p:cNvSpPr txBox="1">
            <a:spLocks noChangeArrowheads="1"/>
          </p:cNvSpPr>
          <p:nvPr/>
        </p:nvSpPr>
        <p:spPr bwMode="auto">
          <a:xfrm>
            <a:off x="457200" y="2590800"/>
            <a:ext cx="7848600" cy="1881188"/>
          </a:xfrm>
          <a:prstGeom prst="rect">
            <a:avLst/>
          </a:prstGeom>
          <a:noFill/>
          <a:ln w="9525">
            <a:noFill/>
            <a:miter lim="800000"/>
            <a:headEnd/>
            <a:tailEnd/>
          </a:ln>
        </p:spPr>
        <p:txBody>
          <a:bodyPr>
            <a:spAutoFit/>
          </a:bodyPr>
          <a:lstStyle/>
          <a:p>
            <a:pPr lvl="1">
              <a:spcBef>
                <a:spcPct val="30000"/>
              </a:spcBef>
              <a:buFontTx/>
              <a:buChar char="•"/>
            </a:pPr>
            <a:r>
              <a:rPr lang="tr-TR">
                <a:latin typeface="Comic Sans MS" pitchFamily="66" charset="0"/>
              </a:rPr>
              <a:t> En sık görülen</a:t>
            </a:r>
          </a:p>
          <a:p>
            <a:pPr lvl="1">
              <a:spcBef>
                <a:spcPct val="30000"/>
              </a:spcBef>
              <a:buFontTx/>
              <a:buChar char="•"/>
            </a:pPr>
            <a:r>
              <a:rPr lang="tr-TR">
                <a:latin typeface="Comic Sans MS" pitchFamily="66" charset="0"/>
              </a:rPr>
              <a:t> En çok öldüren</a:t>
            </a:r>
          </a:p>
          <a:p>
            <a:pPr lvl="1">
              <a:spcBef>
                <a:spcPct val="30000"/>
              </a:spcBef>
              <a:buFontTx/>
              <a:buChar char="•"/>
            </a:pPr>
            <a:r>
              <a:rPr lang="tr-TR">
                <a:latin typeface="Comic Sans MS" pitchFamily="66" charset="0"/>
              </a:rPr>
              <a:t> Kalıcı sekeller bırakan</a:t>
            </a:r>
          </a:p>
          <a:p>
            <a:pPr lvl="1">
              <a:spcBef>
                <a:spcPct val="30000"/>
              </a:spcBef>
              <a:buFontTx/>
              <a:buChar char="•"/>
            </a:pPr>
            <a:r>
              <a:rPr lang="tr-TR">
                <a:latin typeface="Comic Sans MS" pitchFamily="66" charset="0"/>
              </a:rPr>
              <a:t> Büyük işgücü ve ekonomik kayıplara neden olan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ChangeArrowheads="1"/>
          </p:cNvSpPr>
          <p:nvPr/>
        </p:nvSpPr>
        <p:spPr bwMode="auto">
          <a:xfrm>
            <a:off x="1066800" y="609600"/>
            <a:ext cx="7162800" cy="457200"/>
          </a:xfrm>
          <a:prstGeom prst="rect">
            <a:avLst/>
          </a:prstGeom>
          <a:noFill/>
          <a:ln w="9525">
            <a:noFill/>
            <a:miter lim="800000"/>
            <a:headEnd/>
            <a:tailEnd/>
          </a:ln>
        </p:spPr>
        <p:txBody>
          <a:bodyPr>
            <a:spAutoFit/>
          </a:bodyPr>
          <a:lstStyle/>
          <a:p>
            <a:pPr>
              <a:spcBef>
                <a:spcPct val="50000"/>
              </a:spcBef>
            </a:pPr>
            <a:r>
              <a:rPr lang="tr-TR" b="1">
                <a:latin typeface="Comic Sans MS" pitchFamily="66" charset="0"/>
              </a:rPr>
              <a:t>III. Klinik Tablonun Tam Olarak Belirlenmesi</a:t>
            </a:r>
          </a:p>
        </p:txBody>
      </p:sp>
      <p:sp>
        <p:nvSpPr>
          <p:cNvPr id="34818" name="Text Box 3"/>
          <p:cNvSpPr txBox="1">
            <a:spLocks noChangeArrowheads="1"/>
          </p:cNvSpPr>
          <p:nvPr/>
        </p:nvSpPr>
        <p:spPr bwMode="auto">
          <a:xfrm>
            <a:off x="974725" y="1341438"/>
            <a:ext cx="6465888" cy="457200"/>
          </a:xfrm>
          <a:prstGeom prst="rect">
            <a:avLst/>
          </a:prstGeom>
          <a:noFill/>
          <a:ln w="9525">
            <a:noFill/>
            <a:miter lim="800000"/>
            <a:headEnd/>
            <a:tailEnd/>
          </a:ln>
        </p:spPr>
        <p:txBody>
          <a:bodyPr wrap="none">
            <a:spAutoFit/>
          </a:bodyPr>
          <a:lstStyle/>
          <a:p>
            <a:r>
              <a:rPr lang="tr-TR">
                <a:latin typeface="Comic Sans MS" pitchFamily="66" charset="0"/>
              </a:rPr>
              <a:t>Hasta evreni, hastaneye başvuru, homojenlik</a:t>
            </a:r>
          </a:p>
        </p:txBody>
      </p:sp>
      <p:sp>
        <p:nvSpPr>
          <p:cNvPr id="34819" name="Text Box 4"/>
          <p:cNvSpPr txBox="1">
            <a:spLocks noChangeArrowheads="1"/>
          </p:cNvSpPr>
          <p:nvPr/>
        </p:nvSpPr>
        <p:spPr bwMode="auto">
          <a:xfrm>
            <a:off x="381000" y="2514600"/>
            <a:ext cx="8648700" cy="4210050"/>
          </a:xfrm>
          <a:prstGeom prst="rect">
            <a:avLst/>
          </a:prstGeom>
          <a:noFill/>
          <a:ln w="9525">
            <a:noFill/>
            <a:miter lim="800000"/>
            <a:headEnd/>
            <a:tailEnd/>
          </a:ln>
        </p:spPr>
        <p:txBody>
          <a:bodyPr>
            <a:spAutoFit/>
          </a:bodyPr>
          <a:lstStyle/>
          <a:p>
            <a:pPr>
              <a:spcBef>
                <a:spcPct val="30000"/>
              </a:spcBef>
            </a:pPr>
            <a:r>
              <a:rPr lang="tr-TR" b="1">
                <a:latin typeface="Comic Sans MS" pitchFamily="66" charset="0"/>
              </a:rPr>
              <a:t>Buzdağı Olgusu (Iceberg Phenomenon)</a:t>
            </a:r>
          </a:p>
          <a:p>
            <a:pPr lvl="1">
              <a:spcBef>
                <a:spcPct val="30000"/>
              </a:spcBef>
              <a:buFontTx/>
              <a:buChar char="•"/>
            </a:pPr>
            <a:r>
              <a:rPr lang="tr-TR">
                <a:latin typeface="Comic Sans MS" pitchFamily="66" charset="0"/>
              </a:rPr>
              <a:t>Organ ve sistem kapasiteleri geniş</a:t>
            </a:r>
          </a:p>
          <a:p>
            <a:pPr lvl="1">
              <a:spcBef>
                <a:spcPct val="30000"/>
              </a:spcBef>
              <a:buFontTx/>
              <a:buChar char="•"/>
            </a:pPr>
            <a:r>
              <a:rPr lang="tr-TR">
                <a:latin typeface="Comic Sans MS" pitchFamily="66" charset="0"/>
              </a:rPr>
              <a:t>Erken dönemde belirti yok veya nonspesifik belirtiler</a:t>
            </a:r>
          </a:p>
          <a:p>
            <a:pPr lvl="1">
              <a:spcBef>
                <a:spcPct val="30000"/>
              </a:spcBef>
              <a:buFontTx/>
              <a:buChar char="•"/>
            </a:pPr>
            <a:r>
              <a:rPr lang="tr-TR">
                <a:latin typeface="Comic Sans MS" pitchFamily="66" charset="0"/>
              </a:rPr>
              <a:t>Erken dönemdeki bozukluklar geriye dönüşlü</a:t>
            </a:r>
          </a:p>
          <a:p>
            <a:pPr>
              <a:spcBef>
                <a:spcPct val="30000"/>
              </a:spcBef>
            </a:pPr>
            <a:endParaRPr lang="tr-TR" sz="2000" b="1">
              <a:latin typeface="Comic Sans MS" pitchFamily="66" charset="0"/>
            </a:endParaRPr>
          </a:p>
          <a:p>
            <a:pPr>
              <a:spcBef>
                <a:spcPct val="30000"/>
              </a:spcBef>
            </a:pPr>
            <a:r>
              <a:rPr lang="tr-TR" sz="2000" b="1">
                <a:latin typeface="Comic Sans MS" pitchFamily="66" charset="0"/>
              </a:rPr>
              <a:t>Hasta Evreni = Buzdağı </a:t>
            </a:r>
            <a:r>
              <a:rPr lang="tr-TR" sz="2000" b="1">
                <a:latin typeface="Comic Sans MS" pitchFamily="66" charset="0"/>
                <a:sym typeface="Symbol" pitchFamily="18" charset="2"/>
              </a:rPr>
              <a:t> </a:t>
            </a:r>
          </a:p>
          <a:p>
            <a:pPr>
              <a:spcBef>
                <a:spcPct val="30000"/>
              </a:spcBef>
            </a:pPr>
            <a:r>
              <a:rPr lang="tr-TR" sz="2000" b="1">
                <a:latin typeface="Comic Sans MS" pitchFamily="66" charset="0"/>
                <a:sym typeface="Symbol" pitchFamily="18" charset="2"/>
              </a:rPr>
              <a:t>Belirti veren-Hastaneye başvuran-Tanı konan = Buzdağının Tepesi</a:t>
            </a:r>
            <a:endParaRPr lang="tr-TR" sz="2000" b="1">
              <a:latin typeface="Comic Sans MS" pitchFamily="66" charset="0"/>
            </a:endParaRPr>
          </a:p>
          <a:p>
            <a:pPr>
              <a:spcBef>
                <a:spcPct val="30000"/>
              </a:spcBef>
            </a:pPr>
            <a:r>
              <a:rPr lang="tr-TR" sz="2000" b="1">
                <a:latin typeface="Comic Sans MS" pitchFamily="66" charset="0"/>
              </a:rPr>
              <a:t>Ör:Kronik Hastalıklar; Tüberküloz, sifiliz, diş çürükleri, serviks kanseri</a:t>
            </a:r>
          </a:p>
          <a:p>
            <a:pPr>
              <a:spcBef>
                <a:spcPct val="30000"/>
              </a:spcBef>
            </a:pPr>
            <a:r>
              <a:rPr lang="tr-TR" sz="2000" b="1">
                <a:latin typeface="Comic Sans MS" pitchFamily="66" charset="0"/>
              </a:rPr>
              <a:t>Akut Hastalıklar; Menengokoksik enfeksiyonlar, streptokok enf.</a:t>
            </a:r>
            <a:endParaRPr lang="tr-TR">
              <a:latin typeface="Comic Sans MS" pitchFamily="66"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idx="4294967295"/>
          </p:nvPr>
        </p:nvSpPr>
        <p:spPr>
          <a:xfrm>
            <a:off x="0" y="609600"/>
            <a:ext cx="7772400" cy="1143000"/>
          </a:xfrm>
        </p:spPr>
        <p:txBody>
          <a:bodyPr/>
          <a:lstStyle/>
          <a:p>
            <a:pPr eaLnBrk="1" hangingPunct="1"/>
            <a:r>
              <a:rPr lang="tr-TR" sz="2400" b="1" smtClean="0">
                <a:solidFill>
                  <a:schemeClr val="tx1"/>
                </a:solidFill>
                <a:latin typeface="Comic Sans MS" pitchFamily="66" charset="0"/>
              </a:rPr>
              <a:t>IV.Kişilerin Belirli Sağlık Sorunlarıyla Karşılaşma </a:t>
            </a:r>
            <a:br>
              <a:rPr lang="tr-TR" sz="2400" b="1" smtClean="0">
                <a:solidFill>
                  <a:schemeClr val="tx1"/>
                </a:solidFill>
                <a:latin typeface="Comic Sans MS" pitchFamily="66" charset="0"/>
              </a:rPr>
            </a:br>
            <a:r>
              <a:rPr lang="tr-TR" sz="2400" b="1" smtClean="0">
                <a:solidFill>
                  <a:schemeClr val="tx1"/>
                </a:solidFill>
                <a:latin typeface="Comic Sans MS" pitchFamily="66" charset="0"/>
              </a:rPr>
              <a:t>Olasılıklarının-Risklerinin Saptanması</a:t>
            </a:r>
          </a:p>
        </p:txBody>
      </p:sp>
      <p:sp>
        <p:nvSpPr>
          <p:cNvPr id="35842" name="Text Box 3"/>
          <p:cNvSpPr txBox="1">
            <a:spLocks noChangeArrowheads="1"/>
          </p:cNvSpPr>
          <p:nvPr/>
        </p:nvSpPr>
        <p:spPr bwMode="auto">
          <a:xfrm>
            <a:off x="669925" y="1870075"/>
            <a:ext cx="8245475" cy="1406525"/>
          </a:xfrm>
          <a:prstGeom prst="rect">
            <a:avLst/>
          </a:prstGeom>
          <a:noFill/>
          <a:ln w="9525">
            <a:noFill/>
            <a:miter lim="800000"/>
            <a:headEnd/>
            <a:tailEnd/>
          </a:ln>
        </p:spPr>
        <p:txBody>
          <a:bodyPr>
            <a:spAutoFit/>
          </a:bodyPr>
          <a:lstStyle/>
          <a:p>
            <a:pPr>
              <a:spcBef>
                <a:spcPct val="30000"/>
              </a:spcBef>
            </a:pPr>
            <a:r>
              <a:rPr lang="tr-TR">
                <a:latin typeface="Comic Sans MS" pitchFamily="66" charset="0"/>
              </a:rPr>
              <a:t>Belirli özelliklere sahip bireylerin;</a:t>
            </a:r>
          </a:p>
          <a:p>
            <a:pPr lvl="1">
              <a:spcBef>
                <a:spcPct val="30000"/>
              </a:spcBef>
              <a:buFontTx/>
              <a:buChar char="•"/>
            </a:pPr>
            <a:r>
              <a:rPr lang="tr-TR">
                <a:latin typeface="Comic Sans MS" pitchFamily="66" charset="0"/>
              </a:rPr>
              <a:t>Herhangi bir sağlık sorunu ile karşılaşma olasılıkları </a:t>
            </a:r>
          </a:p>
          <a:p>
            <a:pPr lvl="1">
              <a:spcBef>
                <a:spcPct val="30000"/>
              </a:spcBef>
              <a:buFontTx/>
              <a:buChar char="•"/>
            </a:pPr>
            <a:r>
              <a:rPr lang="tr-TR">
                <a:latin typeface="Comic Sans MS" pitchFamily="66" charset="0"/>
              </a:rPr>
              <a:t>Yüksek risk taşıyan gruplar</a:t>
            </a:r>
          </a:p>
        </p:txBody>
      </p:sp>
      <p:sp>
        <p:nvSpPr>
          <p:cNvPr id="35843" name="Text Box 4"/>
          <p:cNvSpPr txBox="1">
            <a:spLocks noChangeArrowheads="1"/>
          </p:cNvSpPr>
          <p:nvPr/>
        </p:nvSpPr>
        <p:spPr bwMode="auto">
          <a:xfrm>
            <a:off x="457200" y="3505200"/>
            <a:ext cx="8439150" cy="1881188"/>
          </a:xfrm>
          <a:prstGeom prst="rect">
            <a:avLst/>
          </a:prstGeom>
          <a:noFill/>
          <a:ln w="9525">
            <a:noFill/>
            <a:miter lim="800000"/>
            <a:headEnd/>
            <a:tailEnd/>
          </a:ln>
        </p:spPr>
        <p:txBody>
          <a:bodyPr wrap="none">
            <a:spAutoFit/>
          </a:bodyPr>
          <a:lstStyle/>
          <a:p>
            <a:pPr>
              <a:spcBef>
                <a:spcPct val="30000"/>
              </a:spcBef>
            </a:pPr>
            <a:r>
              <a:rPr lang="tr-TR">
                <a:latin typeface="Comic Sans MS" pitchFamily="66" charset="0"/>
              </a:rPr>
              <a:t>Olasılıklar risk grubundaki kişiler için ortalama bir değer</a:t>
            </a:r>
          </a:p>
          <a:p>
            <a:pPr>
              <a:spcBef>
                <a:spcPct val="30000"/>
              </a:spcBef>
            </a:pPr>
            <a:r>
              <a:rPr lang="tr-TR">
                <a:latin typeface="Comic Sans MS" pitchFamily="66" charset="0"/>
              </a:rPr>
              <a:t>Ortalama birimi = İnsidans</a:t>
            </a:r>
          </a:p>
          <a:p>
            <a:pPr>
              <a:spcBef>
                <a:spcPct val="30000"/>
              </a:spcBef>
            </a:pPr>
            <a:r>
              <a:rPr lang="tr-TR">
                <a:latin typeface="Comic Sans MS" pitchFamily="66" charset="0"/>
              </a:rPr>
              <a:t>Ör: Down sendromu; Anne yaşı arttıkça olasılık </a:t>
            </a:r>
            <a:r>
              <a:rPr lang="tr-TR" b="1">
                <a:latin typeface="Comic Sans MS" pitchFamily="66" charset="0"/>
                <a:sym typeface="Symbol" pitchFamily="18" charset="2"/>
              </a:rPr>
              <a:t></a:t>
            </a:r>
            <a:endParaRPr lang="tr-TR" b="1">
              <a:latin typeface="Comic Sans MS" pitchFamily="66" charset="0"/>
            </a:endParaRPr>
          </a:p>
          <a:p>
            <a:pPr>
              <a:spcBef>
                <a:spcPct val="30000"/>
              </a:spcBef>
            </a:pPr>
            <a:r>
              <a:rPr lang="tr-TR">
                <a:latin typeface="Comic Sans MS" pitchFamily="66" charset="0"/>
              </a:rPr>
              <a:t>Oral kontraseptif kullanımı vasküler komplikasyon riskini </a:t>
            </a:r>
            <a:r>
              <a:rPr lang="tr-TR" b="1">
                <a:latin typeface="Comic Sans MS" pitchFamily="66" charset="0"/>
                <a:sym typeface="Symbol" pitchFamily="18" charset="2"/>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idx="4294967295"/>
          </p:nvPr>
        </p:nvSpPr>
        <p:spPr>
          <a:xfrm>
            <a:off x="0" y="609600"/>
            <a:ext cx="4724400" cy="609600"/>
          </a:xfrm>
        </p:spPr>
        <p:txBody>
          <a:bodyPr/>
          <a:lstStyle/>
          <a:p>
            <a:pPr algn="l" eaLnBrk="1" hangingPunct="1"/>
            <a:r>
              <a:rPr lang="tr-TR" sz="2400" b="1" smtClean="0">
                <a:solidFill>
                  <a:schemeClr val="tx1"/>
                </a:solidFill>
                <a:latin typeface="Comic Sans MS" pitchFamily="66" charset="0"/>
              </a:rPr>
              <a:t>V. Sendromların Belirlenmesi</a:t>
            </a:r>
          </a:p>
        </p:txBody>
      </p:sp>
      <p:sp>
        <p:nvSpPr>
          <p:cNvPr id="36866" name="Text Box 3"/>
          <p:cNvSpPr txBox="1">
            <a:spLocks noChangeArrowheads="1"/>
          </p:cNvSpPr>
          <p:nvPr/>
        </p:nvSpPr>
        <p:spPr bwMode="auto">
          <a:xfrm>
            <a:off x="533400" y="1376363"/>
            <a:ext cx="8698215" cy="1661993"/>
          </a:xfrm>
          <a:prstGeom prst="rect">
            <a:avLst/>
          </a:prstGeom>
          <a:noFill/>
          <a:ln w="9525">
            <a:noFill/>
            <a:miter lim="800000"/>
            <a:headEnd/>
            <a:tailEnd/>
          </a:ln>
        </p:spPr>
        <p:txBody>
          <a:bodyPr wrap="none">
            <a:spAutoFit/>
          </a:bodyPr>
          <a:lstStyle/>
          <a:p>
            <a:pPr>
              <a:spcBef>
                <a:spcPct val="30000"/>
              </a:spcBef>
            </a:pPr>
            <a:r>
              <a:rPr lang="tr-TR" dirty="0">
                <a:latin typeface="Comic Sans MS" pitchFamily="66" charset="0"/>
              </a:rPr>
              <a:t>Sendrom;</a:t>
            </a:r>
          </a:p>
          <a:p>
            <a:pPr lvl="1">
              <a:spcBef>
                <a:spcPct val="30000"/>
              </a:spcBef>
              <a:buFontTx/>
              <a:buChar char="•"/>
            </a:pPr>
            <a:r>
              <a:rPr lang="tr-TR" sz="2000" dirty="0" smtClean="0">
                <a:latin typeface="Comic Sans MS" pitchFamily="66" charset="0"/>
              </a:rPr>
              <a:t>birbirleriyle ilişkisiz gibi görünen </a:t>
            </a:r>
          </a:p>
          <a:p>
            <a:pPr lvl="1">
              <a:spcBef>
                <a:spcPct val="30000"/>
              </a:spcBef>
              <a:buFontTx/>
              <a:buChar char="•"/>
            </a:pPr>
            <a:r>
              <a:rPr lang="tr-TR" sz="2000" dirty="0" smtClean="0">
                <a:latin typeface="Comic Sans MS" pitchFamily="66" charset="0"/>
              </a:rPr>
              <a:t>bir araya geldiklerinde tek bir hastalık olarak kendilerini gösteren </a:t>
            </a:r>
          </a:p>
          <a:p>
            <a:pPr lvl="1">
              <a:spcBef>
                <a:spcPct val="30000"/>
              </a:spcBef>
            </a:pPr>
            <a:r>
              <a:rPr lang="tr-TR" sz="2000" dirty="0" smtClean="0">
                <a:latin typeface="Comic Sans MS" pitchFamily="66" charset="0"/>
              </a:rPr>
              <a:t>şikayetler ve bulgular bütünü</a:t>
            </a:r>
          </a:p>
        </p:txBody>
      </p:sp>
      <p:sp>
        <p:nvSpPr>
          <p:cNvPr id="36867" name="Text Box 4"/>
          <p:cNvSpPr txBox="1">
            <a:spLocks noChangeArrowheads="1"/>
          </p:cNvSpPr>
          <p:nvPr/>
        </p:nvSpPr>
        <p:spPr bwMode="auto">
          <a:xfrm>
            <a:off x="428596" y="3857628"/>
            <a:ext cx="6130204" cy="461665"/>
          </a:xfrm>
          <a:prstGeom prst="rect">
            <a:avLst/>
          </a:prstGeom>
          <a:noFill/>
          <a:ln w="9525">
            <a:noFill/>
            <a:miter lim="800000"/>
            <a:headEnd/>
            <a:tailEnd/>
          </a:ln>
        </p:spPr>
        <p:txBody>
          <a:bodyPr wrap="none">
            <a:spAutoFit/>
          </a:bodyPr>
          <a:lstStyle/>
          <a:p>
            <a:pPr lvl="1">
              <a:spcBef>
                <a:spcPct val="30000"/>
              </a:spcBef>
              <a:buFontTx/>
              <a:buChar char="•"/>
            </a:pPr>
            <a:r>
              <a:rPr lang="tr-TR" dirty="0">
                <a:latin typeface="Comic Sans MS" pitchFamily="66" charset="0"/>
              </a:rPr>
              <a:t> Kızamık – Diğer döküntülü </a:t>
            </a:r>
            <a:r>
              <a:rPr lang="tr-TR" dirty="0" smtClean="0">
                <a:latin typeface="Comic Sans MS" pitchFamily="66" charset="0"/>
              </a:rPr>
              <a:t>hastalıklar</a:t>
            </a:r>
            <a:endParaRPr lang="tr-TR" dirty="0">
              <a:latin typeface="Comic Sans MS" pitchFamily="66"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ChangeArrowheads="1"/>
          </p:cNvSpPr>
          <p:nvPr/>
        </p:nvSpPr>
        <p:spPr bwMode="auto">
          <a:xfrm>
            <a:off x="0" y="533400"/>
            <a:ext cx="9372600" cy="457200"/>
          </a:xfrm>
          <a:prstGeom prst="rect">
            <a:avLst/>
          </a:prstGeom>
          <a:noFill/>
          <a:ln w="9525">
            <a:noFill/>
            <a:miter lim="800000"/>
            <a:headEnd/>
            <a:tailEnd/>
          </a:ln>
        </p:spPr>
        <p:txBody>
          <a:bodyPr>
            <a:spAutoFit/>
          </a:bodyPr>
          <a:lstStyle/>
          <a:p>
            <a:pPr>
              <a:spcBef>
                <a:spcPct val="50000"/>
              </a:spcBef>
            </a:pPr>
            <a:r>
              <a:rPr lang="tr-TR" b="1">
                <a:latin typeface="Comic Sans MS" pitchFamily="66" charset="0"/>
              </a:rPr>
              <a:t>VI.Hastalık ve Sağlık Sorunlarının Nedenlerinin Araştırılması</a:t>
            </a:r>
          </a:p>
        </p:txBody>
      </p:sp>
      <p:sp>
        <p:nvSpPr>
          <p:cNvPr id="37890" name="Rectangle 3"/>
          <p:cNvSpPr>
            <a:spLocks noChangeArrowheads="1"/>
          </p:cNvSpPr>
          <p:nvPr/>
        </p:nvSpPr>
        <p:spPr bwMode="auto">
          <a:xfrm>
            <a:off x="228600" y="1752600"/>
            <a:ext cx="8385175" cy="457200"/>
          </a:xfrm>
          <a:prstGeom prst="rect">
            <a:avLst/>
          </a:prstGeom>
          <a:noFill/>
          <a:ln w="9525">
            <a:noFill/>
            <a:miter lim="800000"/>
            <a:headEnd/>
            <a:tailEnd/>
          </a:ln>
        </p:spPr>
        <p:txBody>
          <a:bodyPr wrap="none">
            <a:spAutoFit/>
          </a:bodyPr>
          <a:lstStyle/>
          <a:p>
            <a:r>
              <a:rPr lang="tr-TR" b="1">
                <a:latin typeface="Comic Sans MS" pitchFamily="66" charset="0"/>
              </a:rPr>
              <a:t>VII.Sağlık Kurumlarının Çalışmalarının Değerlendirilmesi</a:t>
            </a:r>
          </a:p>
        </p:txBody>
      </p:sp>
      <p:sp>
        <p:nvSpPr>
          <p:cNvPr id="37891" name="Text Box 4"/>
          <p:cNvSpPr txBox="1">
            <a:spLocks noChangeArrowheads="1"/>
          </p:cNvSpPr>
          <p:nvPr/>
        </p:nvSpPr>
        <p:spPr bwMode="auto">
          <a:xfrm>
            <a:off x="196850" y="2560638"/>
            <a:ext cx="7502525" cy="1309687"/>
          </a:xfrm>
          <a:prstGeom prst="rect">
            <a:avLst/>
          </a:prstGeom>
          <a:noFill/>
          <a:ln w="9525">
            <a:noFill/>
            <a:miter lim="800000"/>
            <a:headEnd/>
            <a:tailEnd/>
          </a:ln>
        </p:spPr>
        <p:txBody>
          <a:bodyPr wrap="none">
            <a:spAutoFit/>
          </a:bodyPr>
          <a:lstStyle/>
          <a:p>
            <a:pPr algn="ctr"/>
            <a:r>
              <a:rPr lang="tr-TR" dirty="0">
                <a:latin typeface="Comic Sans MS" pitchFamily="66" charset="0"/>
              </a:rPr>
              <a:t>Sağlık kurumlarının çalışmalarının değerlendirilmesi </a:t>
            </a:r>
          </a:p>
          <a:p>
            <a:pPr algn="ctr"/>
            <a:r>
              <a:rPr lang="tr-TR" sz="3200" b="1" dirty="0">
                <a:latin typeface="Comic Sans MS" pitchFamily="66" charset="0"/>
                <a:sym typeface="Symbol" pitchFamily="18" charset="2"/>
              </a:rPr>
              <a:t></a:t>
            </a:r>
          </a:p>
          <a:p>
            <a:pPr algn="ctr"/>
            <a:r>
              <a:rPr lang="tr-TR" dirty="0">
                <a:latin typeface="Comic Sans MS" pitchFamily="66" charset="0"/>
                <a:sym typeface="Symbol" pitchFamily="18" charset="2"/>
              </a:rPr>
              <a:t>Daha etkin hizmet</a:t>
            </a:r>
          </a:p>
        </p:txBody>
      </p:sp>
      <p:sp>
        <p:nvSpPr>
          <p:cNvPr id="37892" name="Text Box 5"/>
          <p:cNvSpPr txBox="1">
            <a:spLocks noChangeArrowheads="1"/>
          </p:cNvSpPr>
          <p:nvPr/>
        </p:nvSpPr>
        <p:spPr bwMode="auto">
          <a:xfrm>
            <a:off x="0" y="3810000"/>
            <a:ext cx="8705850" cy="2465388"/>
          </a:xfrm>
          <a:prstGeom prst="rect">
            <a:avLst/>
          </a:prstGeom>
          <a:noFill/>
          <a:ln w="9525">
            <a:noFill/>
            <a:miter lim="800000"/>
            <a:headEnd/>
            <a:tailEnd/>
          </a:ln>
        </p:spPr>
        <p:txBody>
          <a:bodyPr wrap="none">
            <a:spAutoFit/>
          </a:bodyPr>
          <a:lstStyle/>
          <a:p>
            <a:pPr>
              <a:spcBef>
                <a:spcPct val="20000"/>
              </a:spcBef>
            </a:pPr>
            <a:r>
              <a:rPr lang="tr-TR">
                <a:latin typeface="Comic Sans MS" pitchFamily="66" charset="0"/>
              </a:rPr>
              <a:t>Sağlık hizmet araştırma konuları;</a:t>
            </a:r>
          </a:p>
          <a:p>
            <a:pPr lvl="1">
              <a:spcBef>
                <a:spcPct val="20000"/>
              </a:spcBef>
              <a:buFontTx/>
              <a:buChar char="•"/>
            </a:pPr>
            <a:r>
              <a:rPr lang="tr-TR" sz="2200">
                <a:latin typeface="Comic Sans MS" pitchFamily="66" charset="0"/>
              </a:rPr>
              <a:t>Hizmetin amaç ve kapsamının tanımı</a:t>
            </a:r>
          </a:p>
          <a:p>
            <a:pPr lvl="1">
              <a:spcBef>
                <a:spcPct val="20000"/>
              </a:spcBef>
              <a:buFontTx/>
              <a:buChar char="•"/>
            </a:pPr>
            <a:r>
              <a:rPr lang="tr-TR" sz="2200">
                <a:latin typeface="Comic Sans MS" pitchFamily="66" charset="0"/>
              </a:rPr>
              <a:t>Hizmetin sunuluş biçiminin yasalara, yönetmeliklere uygunluğu</a:t>
            </a:r>
          </a:p>
          <a:p>
            <a:pPr lvl="1">
              <a:spcBef>
                <a:spcPct val="20000"/>
              </a:spcBef>
              <a:buFontTx/>
              <a:buChar char="•"/>
            </a:pPr>
            <a:r>
              <a:rPr lang="tr-TR" sz="2200">
                <a:latin typeface="Comic Sans MS" pitchFamily="66" charset="0"/>
              </a:rPr>
              <a:t>Değişen sağlık sorunlarına uyum</a:t>
            </a:r>
          </a:p>
          <a:p>
            <a:pPr lvl="1">
              <a:spcBef>
                <a:spcPct val="20000"/>
              </a:spcBef>
              <a:buFontTx/>
              <a:buChar char="•"/>
            </a:pPr>
            <a:r>
              <a:rPr lang="tr-TR" sz="2200">
                <a:latin typeface="Comic Sans MS" pitchFamily="66" charset="0"/>
              </a:rPr>
              <a:t>Bilimsel buluşların hizmete yansıması</a:t>
            </a:r>
          </a:p>
          <a:p>
            <a:pPr lvl="1">
              <a:spcBef>
                <a:spcPct val="20000"/>
              </a:spcBef>
              <a:buFontTx/>
              <a:buChar char="•"/>
            </a:pPr>
            <a:r>
              <a:rPr lang="tr-TR" sz="2200">
                <a:latin typeface="Comic Sans MS" pitchFamily="66" charset="0"/>
              </a:rPr>
              <a:t>Hizmetin yeterliliği</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ChangeArrowheads="1"/>
          </p:cNvSpPr>
          <p:nvPr/>
        </p:nvSpPr>
        <p:spPr bwMode="auto">
          <a:xfrm>
            <a:off x="304800" y="838200"/>
            <a:ext cx="8385175" cy="457200"/>
          </a:xfrm>
          <a:prstGeom prst="rect">
            <a:avLst/>
          </a:prstGeom>
          <a:noFill/>
          <a:ln w="9525">
            <a:noFill/>
            <a:miter lim="800000"/>
            <a:headEnd/>
            <a:tailEnd/>
          </a:ln>
        </p:spPr>
        <p:txBody>
          <a:bodyPr wrap="none">
            <a:spAutoFit/>
          </a:bodyPr>
          <a:lstStyle/>
          <a:p>
            <a:r>
              <a:rPr lang="tr-TR" b="1">
                <a:latin typeface="Comic Sans MS" pitchFamily="66" charset="0"/>
              </a:rPr>
              <a:t>VII.Sağlık Kurumlarının Çalışmalarının Değerlendirilmesi</a:t>
            </a:r>
          </a:p>
        </p:txBody>
      </p:sp>
      <p:sp>
        <p:nvSpPr>
          <p:cNvPr id="38914" name="Text Box 3"/>
          <p:cNvSpPr txBox="1">
            <a:spLocks noChangeArrowheads="1"/>
          </p:cNvSpPr>
          <p:nvPr/>
        </p:nvSpPr>
        <p:spPr bwMode="auto">
          <a:xfrm>
            <a:off x="533400" y="1447800"/>
            <a:ext cx="7924800" cy="1828800"/>
          </a:xfrm>
          <a:prstGeom prst="rect">
            <a:avLst/>
          </a:prstGeom>
          <a:noFill/>
          <a:ln w="9525">
            <a:noFill/>
            <a:miter lim="800000"/>
            <a:headEnd/>
            <a:tailEnd/>
          </a:ln>
        </p:spPr>
        <p:txBody>
          <a:bodyPr>
            <a:spAutoFit/>
          </a:bodyPr>
          <a:lstStyle/>
          <a:p>
            <a:pPr>
              <a:spcBef>
                <a:spcPct val="25000"/>
              </a:spcBef>
            </a:pPr>
            <a:r>
              <a:rPr lang="tr-TR" b="1">
                <a:latin typeface="Comic Sans MS" pitchFamily="66" charset="0"/>
              </a:rPr>
              <a:t>“Durum Saptama” Araştırmaları</a:t>
            </a:r>
          </a:p>
          <a:p>
            <a:pPr lvl="1">
              <a:spcBef>
                <a:spcPct val="25000"/>
              </a:spcBef>
              <a:buFontTx/>
              <a:buChar char="•"/>
            </a:pPr>
            <a:r>
              <a:rPr lang="tr-TR">
                <a:latin typeface="Comic Sans MS" pitchFamily="66" charset="0"/>
              </a:rPr>
              <a:t>Toplumun yararlandığı sağlık hizmeti türü</a:t>
            </a:r>
          </a:p>
          <a:p>
            <a:pPr lvl="1">
              <a:spcBef>
                <a:spcPct val="25000"/>
              </a:spcBef>
              <a:buFontTx/>
              <a:buChar char="•"/>
            </a:pPr>
            <a:r>
              <a:rPr lang="tr-TR">
                <a:latin typeface="Comic Sans MS" pitchFamily="66" charset="0"/>
              </a:rPr>
              <a:t>Yararlanma boyutu</a:t>
            </a:r>
          </a:p>
          <a:p>
            <a:pPr lvl="1">
              <a:spcBef>
                <a:spcPct val="25000"/>
              </a:spcBef>
              <a:buFontTx/>
              <a:buChar char="•"/>
            </a:pPr>
            <a:r>
              <a:rPr lang="tr-TR">
                <a:latin typeface="Comic Sans MS" pitchFamily="66" charset="0"/>
              </a:rPr>
              <a:t>Halkın hizmetin niteliği hakkındaki görüşleri</a:t>
            </a:r>
          </a:p>
        </p:txBody>
      </p:sp>
      <p:sp>
        <p:nvSpPr>
          <p:cNvPr id="38915" name="Text Box 4"/>
          <p:cNvSpPr txBox="1">
            <a:spLocks noChangeArrowheads="1"/>
          </p:cNvSpPr>
          <p:nvPr/>
        </p:nvSpPr>
        <p:spPr bwMode="auto">
          <a:xfrm>
            <a:off x="579438" y="3429000"/>
            <a:ext cx="8564562" cy="822325"/>
          </a:xfrm>
          <a:prstGeom prst="rect">
            <a:avLst/>
          </a:prstGeom>
          <a:noFill/>
          <a:ln w="9525">
            <a:noFill/>
            <a:miter lim="800000"/>
            <a:headEnd/>
            <a:tailEnd/>
          </a:ln>
        </p:spPr>
        <p:txBody>
          <a:bodyPr wrap="none">
            <a:spAutoFit/>
          </a:bodyPr>
          <a:lstStyle/>
          <a:p>
            <a:r>
              <a:rPr lang="tr-TR" b="1">
                <a:latin typeface="Comic Sans MS" pitchFamily="66" charset="0"/>
              </a:rPr>
              <a:t>“Değerlendirme” Araştırmaları</a:t>
            </a:r>
          </a:p>
          <a:p>
            <a:pPr lvl="1">
              <a:buFontTx/>
              <a:buChar char="•"/>
            </a:pPr>
            <a:r>
              <a:rPr lang="tr-TR">
                <a:latin typeface="Comic Sans MS" pitchFamily="66" charset="0"/>
              </a:rPr>
              <a:t>Sunulan hizmet sorun çözmede ne derece başarılı-etkin</a:t>
            </a:r>
          </a:p>
        </p:txBody>
      </p:sp>
      <p:sp>
        <p:nvSpPr>
          <p:cNvPr id="38916" name="Text Box 5"/>
          <p:cNvSpPr txBox="1">
            <a:spLocks noChangeArrowheads="1"/>
          </p:cNvSpPr>
          <p:nvPr/>
        </p:nvSpPr>
        <p:spPr bwMode="auto">
          <a:xfrm>
            <a:off x="593725" y="4389438"/>
            <a:ext cx="8283575" cy="1828800"/>
          </a:xfrm>
          <a:prstGeom prst="rect">
            <a:avLst/>
          </a:prstGeom>
          <a:noFill/>
          <a:ln w="9525">
            <a:noFill/>
            <a:miter lim="800000"/>
            <a:headEnd/>
            <a:tailEnd/>
          </a:ln>
        </p:spPr>
        <p:txBody>
          <a:bodyPr wrap="none">
            <a:spAutoFit/>
          </a:bodyPr>
          <a:lstStyle/>
          <a:p>
            <a:pPr>
              <a:spcBef>
                <a:spcPct val="25000"/>
              </a:spcBef>
            </a:pPr>
            <a:r>
              <a:rPr lang="tr-TR" b="1">
                <a:latin typeface="Comic Sans MS" pitchFamily="66" charset="0"/>
              </a:rPr>
              <a:t>Sağlık hizmetleri epidemiyolojisinin yararları;</a:t>
            </a:r>
          </a:p>
          <a:p>
            <a:pPr lvl="1">
              <a:spcBef>
                <a:spcPct val="25000"/>
              </a:spcBef>
              <a:buFontTx/>
              <a:buChar char="•"/>
            </a:pPr>
            <a:r>
              <a:rPr lang="tr-TR">
                <a:latin typeface="Comic Sans MS" pitchFamily="66" charset="0"/>
              </a:rPr>
              <a:t>Sağlık konusundaki gereksinimleri saptamak</a:t>
            </a:r>
          </a:p>
          <a:p>
            <a:pPr lvl="1">
              <a:spcBef>
                <a:spcPct val="25000"/>
              </a:spcBef>
              <a:buFontTx/>
              <a:buChar char="•"/>
            </a:pPr>
            <a:r>
              <a:rPr lang="tr-TR">
                <a:latin typeface="Comic Sans MS" pitchFamily="66" charset="0"/>
              </a:rPr>
              <a:t>Sağlık konusundaki istekleri belirlemek</a:t>
            </a:r>
          </a:p>
          <a:p>
            <a:pPr lvl="1">
              <a:spcBef>
                <a:spcPct val="25000"/>
              </a:spcBef>
              <a:buFontTx/>
              <a:buChar char="•"/>
            </a:pPr>
            <a:r>
              <a:rPr lang="tr-TR">
                <a:latin typeface="Comic Sans MS" pitchFamily="66" charset="0"/>
              </a:rPr>
              <a:t>Olanakların akılcı ve ekonomik dağıtımının planlanması</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2"/>
          <p:cNvSpPr txBox="1">
            <a:spLocks noChangeArrowheads="1"/>
          </p:cNvSpPr>
          <p:nvPr/>
        </p:nvSpPr>
        <p:spPr bwMode="auto">
          <a:xfrm>
            <a:off x="1219200" y="609600"/>
            <a:ext cx="6842125" cy="457200"/>
          </a:xfrm>
          <a:prstGeom prst="rect">
            <a:avLst/>
          </a:prstGeom>
          <a:noFill/>
          <a:ln w="9525">
            <a:noFill/>
            <a:miter lim="800000"/>
            <a:headEnd/>
            <a:tailEnd/>
          </a:ln>
        </p:spPr>
        <p:txBody>
          <a:bodyPr wrap="none">
            <a:spAutoFit/>
          </a:bodyPr>
          <a:lstStyle/>
          <a:p>
            <a:r>
              <a:rPr lang="tr-TR" b="1">
                <a:latin typeface="Comic Sans MS" pitchFamily="66" charset="0"/>
              </a:rPr>
              <a:t>EPİDEMİYOLOJİNİN TARİHSEL GELİŞİMİ</a:t>
            </a:r>
          </a:p>
        </p:txBody>
      </p:sp>
      <p:sp>
        <p:nvSpPr>
          <p:cNvPr id="26626" name="Text Box 3"/>
          <p:cNvSpPr txBox="1">
            <a:spLocks noChangeArrowheads="1"/>
          </p:cNvSpPr>
          <p:nvPr/>
        </p:nvSpPr>
        <p:spPr bwMode="auto">
          <a:xfrm>
            <a:off x="669925" y="1265238"/>
            <a:ext cx="8245475" cy="1325562"/>
          </a:xfrm>
          <a:prstGeom prst="rect">
            <a:avLst/>
          </a:prstGeom>
          <a:noFill/>
          <a:ln w="9525">
            <a:noFill/>
            <a:miter lim="800000"/>
            <a:headEnd/>
            <a:tailEnd/>
          </a:ln>
        </p:spPr>
        <p:txBody>
          <a:bodyPr/>
          <a:lstStyle/>
          <a:p>
            <a:pPr>
              <a:spcBef>
                <a:spcPct val="50000"/>
              </a:spcBef>
            </a:pPr>
            <a:r>
              <a:rPr lang="tr-TR">
                <a:latin typeface="Comic Sans MS" pitchFamily="66" charset="0"/>
              </a:rPr>
              <a:t>Antik çağlarda iki epidemiyolojik yaklaşım;</a:t>
            </a:r>
          </a:p>
          <a:p>
            <a:pPr lvl="1">
              <a:spcBef>
                <a:spcPct val="50000"/>
              </a:spcBef>
              <a:buFontTx/>
              <a:buChar char="•"/>
            </a:pPr>
            <a:r>
              <a:rPr lang="tr-TR">
                <a:latin typeface="Comic Sans MS" pitchFamily="66" charset="0"/>
              </a:rPr>
              <a:t>Hastalıkların meydana gelişi üzerine çevrenin etkisi</a:t>
            </a:r>
          </a:p>
          <a:p>
            <a:pPr lvl="1">
              <a:spcBef>
                <a:spcPct val="50000"/>
              </a:spcBef>
              <a:buFontTx/>
              <a:buChar char="•"/>
            </a:pPr>
            <a:r>
              <a:rPr lang="tr-TR">
                <a:latin typeface="Comic Sans MS" pitchFamily="66" charset="0"/>
              </a:rPr>
              <a:t>Bir çok hastalığın bulaşıcılık özelliği</a:t>
            </a:r>
            <a:endParaRPr lang="tr-TR"/>
          </a:p>
        </p:txBody>
      </p:sp>
      <p:sp>
        <p:nvSpPr>
          <p:cNvPr id="26627" name="Text Box 4"/>
          <p:cNvSpPr txBox="1">
            <a:spLocks noChangeArrowheads="1"/>
          </p:cNvSpPr>
          <p:nvPr/>
        </p:nvSpPr>
        <p:spPr bwMode="auto">
          <a:xfrm>
            <a:off x="685800" y="3276600"/>
            <a:ext cx="7673975" cy="2724150"/>
          </a:xfrm>
          <a:prstGeom prst="rect">
            <a:avLst/>
          </a:prstGeom>
          <a:noFill/>
          <a:ln w="9525">
            <a:noFill/>
            <a:miter lim="800000"/>
            <a:headEnd/>
            <a:tailEnd/>
          </a:ln>
        </p:spPr>
        <p:txBody>
          <a:bodyPr>
            <a:spAutoFit/>
          </a:bodyPr>
          <a:lstStyle/>
          <a:p>
            <a:pPr>
              <a:spcBef>
                <a:spcPct val="50000"/>
              </a:spcBef>
              <a:spcAft>
                <a:spcPct val="5000"/>
              </a:spcAft>
            </a:pPr>
            <a:r>
              <a:rPr lang="tr-TR">
                <a:latin typeface="Comic Sans MS" pitchFamily="66" charset="0"/>
              </a:rPr>
              <a:t>Çevrenin sağlık üzerine etkisi </a:t>
            </a:r>
            <a:r>
              <a:rPr lang="tr-TR">
                <a:latin typeface="Comic Sans MS" pitchFamily="66" charset="0"/>
                <a:sym typeface="Symbol" pitchFamily="18" charset="2"/>
              </a:rPr>
              <a:t> Hipokrat</a:t>
            </a:r>
          </a:p>
          <a:p>
            <a:pPr>
              <a:spcBef>
                <a:spcPct val="50000"/>
              </a:spcBef>
              <a:spcAft>
                <a:spcPct val="5000"/>
              </a:spcAft>
            </a:pPr>
            <a:r>
              <a:rPr lang="tr-TR">
                <a:latin typeface="Comic Sans MS" pitchFamily="66" charset="0"/>
                <a:sym typeface="Symbol" pitchFamily="18" charset="2"/>
              </a:rPr>
              <a:t>Hipokrat’a göre hastalıklara;</a:t>
            </a:r>
          </a:p>
          <a:p>
            <a:pPr lvl="1">
              <a:spcBef>
                <a:spcPct val="50000"/>
              </a:spcBef>
              <a:spcAft>
                <a:spcPct val="5000"/>
              </a:spcAft>
              <a:buFontTx/>
              <a:buChar char="•"/>
            </a:pPr>
            <a:r>
              <a:rPr lang="tr-TR">
                <a:latin typeface="Comic Sans MS" pitchFamily="66" charset="0"/>
              </a:rPr>
              <a:t>Çeşitli çevresel faktörler</a:t>
            </a:r>
          </a:p>
          <a:p>
            <a:pPr lvl="1">
              <a:spcBef>
                <a:spcPct val="50000"/>
              </a:spcBef>
              <a:spcAft>
                <a:spcPct val="5000"/>
              </a:spcAft>
              <a:buFontTx/>
              <a:buChar char="•"/>
            </a:pPr>
            <a:r>
              <a:rPr lang="tr-TR">
                <a:latin typeface="Comic Sans MS" pitchFamily="66" charset="0"/>
              </a:rPr>
              <a:t>Yaşam biçimi</a:t>
            </a:r>
          </a:p>
          <a:p>
            <a:pPr lvl="1">
              <a:spcBef>
                <a:spcPct val="50000"/>
              </a:spcBef>
              <a:spcAft>
                <a:spcPct val="5000"/>
              </a:spcAft>
              <a:buFontTx/>
              <a:buChar char="•"/>
            </a:pPr>
            <a:r>
              <a:rPr lang="tr-TR">
                <a:latin typeface="Comic Sans MS" pitchFamily="66" charset="0"/>
              </a:rPr>
              <a:t>Alışkanlıklar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2"/>
          <p:cNvSpPr txBox="1">
            <a:spLocks noChangeArrowheads="1"/>
          </p:cNvSpPr>
          <p:nvPr/>
        </p:nvSpPr>
        <p:spPr bwMode="auto">
          <a:xfrm>
            <a:off x="1143000" y="609600"/>
            <a:ext cx="6842125" cy="457200"/>
          </a:xfrm>
          <a:prstGeom prst="rect">
            <a:avLst/>
          </a:prstGeom>
          <a:noFill/>
          <a:ln w="9525">
            <a:noFill/>
            <a:miter lim="800000"/>
            <a:headEnd/>
            <a:tailEnd/>
          </a:ln>
        </p:spPr>
        <p:txBody>
          <a:bodyPr wrap="none">
            <a:spAutoFit/>
          </a:bodyPr>
          <a:lstStyle/>
          <a:p>
            <a:r>
              <a:rPr lang="tr-TR" b="1">
                <a:latin typeface="Comic Sans MS" pitchFamily="66" charset="0"/>
              </a:rPr>
              <a:t>EPİDEMİYOLOJİNİN TARİHSEL GELİŞİMİ</a:t>
            </a:r>
          </a:p>
        </p:txBody>
      </p:sp>
      <p:sp>
        <p:nvSpPr>
          <p:cNvPr id="27650" name="Text Box 3"/>
          <p:cNvSpPr txBox="1">
            <a:spLocks noChangeArrowheads="1"/>
          </p:cNvSpPr>
          <p:nvPr/>
        </p:nvSpPr>
        <p:spPr bwMode="auto">
          <a:xfrm>
            <a:off x="609600" y="1143000"/>
            <a:ext cx="7588250" cy="3649663"/>
          </a:xfrm>
          <a:prstGeom prst="rect">
            <a:avLst/>
          </a:prstGeom>
          <a:noFill/>
          <a:ln w="9525">
            <a:noFill/>
            <a:miter lim="800000"/>
            <a:headEnd/>
            <a:tailEnd/>
          </a:ln>
        </p:spPr>
        <p:txBody>
          <a:bodyPr>
            <a:spAutoFit/>
          </a:bodyPr>
          <a:lstStyle/>
          <a:p>
            <a:pPr>
              <a:spcBef>
                <a:spcPct val="20000"/>
              </a:spcBef>
            </a:pPr>
            <a:r>
              <a:rPr lang="tr-TR" sz="2200">
                <a:latin typeface="Comic Sans MS" pitchFamily="66" charset="0"/>
              </a:rPr>
              <a:t>Hipokrat’a göre, tıbbi inceleme yapmak isteyen herkes önce;</a:t>
            </a:r>
          </a:p>
          <a:p>
            <a:pPr lvl="1">
              <a:spcBef>
                <a:spcPct val="20000"/>
              </a:spcBef>
              <a:buFontTx/>
              <a:buChar char="•"/>
            </a:pPr>
            <a:r>
              <a:rPr lang="tr-TR" sz="2200">
                <a:latin typeface="Comic Sans MS" pitchFamily="66" charset="0"/>
              </a:rPr>
              <a:t>İncelemenin hangi mevsimde yapıldığı</a:t>
            </a:r>
          </a:p>
          <a:p>
            <a:pPr lvl="1">
              <a:spcBef>
                <a:spcPct val="20000"/>
              </a:spcBef>
              <a:buFontTx/>
              <a:buChar char="•"/>
            </a:pPr>
            <a:r>
              <a:rPr lang="tr-TR" sz="2200">
                <a:latin typeface="Comic Sans MS" pitchFamily="66" charset="0"/>
              </a:rPr>
              <a:t>Mevsimlerin genel özellikleri</a:t>
            </a:r>
          </a:p>
          <a:p>
            <a:pPr lvl="1">
              <a:spcBef>
                <a:spcPct val="20000"/>
              </a:spcBef>
              <a:buFontTx/>
              <a:buChar char="•"/>
            </a:pPr>
            <a:r>
              <a:rPr lang="tr-TR" sz="2200">
                <a:latin typeface="Comic Sans MS" pitchFamily="66" charset="0"/>
              </a:rPr>
              <a:t>Rüzgarlar, sıcaklık gibi doğal olaylar</a:t>
            </a:r>
          </a:p>
          <a:p>
            <a:pPr lvl="1">
              <a:spcBef>
                <a:spcPct val="20000"/>
              </a:spcBef>
              <a:buFontTx/>
              <a:buChar char="•"/>
            </a:pPr>
            <a:r>
              <a:rPr lang="tr-TR" sz="2200">
                <a:latin typeface="Comic Sans MS" pitchFamily="66" charset="0"/>
              </a:rPr>
              <a:t>İçilen suyun kalitesi, tadı, rengi, kokusu, yumuşaklığı</a:t>
            </a:r>
          </a:p>
          <a:p>
            <a:pPr lvl="1">
              <a:spcBef>
                <a:spcPct val="20000"/>
              </a:spcBef>
              <a:buFontTx/>
              <a:buChar char="•"/>
            </a:pPr>
            <a:r>
              <a:rPr lang="tr-TR" sz="2200">
                <a:latin typeface="Comic Sans MS" pitchFamily="66" charset="0"/>
              </a:rPr>
              <a:t>Yerleşim yerinde oturulan bölümün özellikleri</a:t>
            </a:r>
          </a:p>
          <a:p>
            <a:pPr lvl="1">
              <a:spcBef>
                <a:spcPct val="20000"/>
              </a:spcBef>
              <a:buFontTx/>
              <a:buChar char="•"/>
            </a:pPr>
            <a:r>
              <a:rPr lang="tr-TR" sz="2200">
                <a:latin typeface="Comic Sans MS" pitchFamily="66" charset="0"/>
              </a:rPr>
              <a:t>Yerleşim yerinin coğrafi yapısı</a:t>
            </a:r>
          </a:p>
          <a:p>
            <a:pPr lvl="1">
              <a:spcBef>
                <a:spcPct val="20000"/>
              </a:spcBef>
              <a:buFontTx/>
              <a:buChar char="•"/>
            </a:pPr>
            <a:r>
              <a:rPr lang="tr-TR" sz="2200">
                <a:latin typeface="Comic Sans MS" pitchFamily="66" charset="0"/>
              </a:rPr>
              <a:t>Kişilerin beslenme alışkanlıkları</a:t>
            </a:r>
            <a:r>
              <a:rPr lang="tr-TR"/>
              <a:t> </a:t>
            </a:r>
          </a:p>
        </p:txBody>
      </p:sp>
      <p:sp>
        <p:nvSpPr>
          <p:cNvPr id="27651" name="Text Box 4"/>
          <p:cNvSpPr txBox="1">
            <a:spLocks noChangeArrowheads="1"/>
          </p:cNvSpPr>
          <p:nvPr/>
        </p:nvSpPr>
        <p:spPr bwMode="auto">
          <a:xfrm>
            <a:off x="381000" y="5029200"/>
            <a:ext cx="8382000" cy="1265238"/>
          </a:xfrm>
          <a:prstGeom prst="rect">
            <a:avLst/>
          </a:prstGeom>
          <a:noFill/>
          <a:ln w="9525">
            <a:noFill/>
            <a:miter lim="800000"/>
            <a:headEnd/>
            <a:tailEnd/>
          </a:ln>
        </p:spPr>
        <p:txBody>
          <a:bodyPr>
            <a:spAutoFit/>
          </a:bodyPr>
          <a:lstStyle/>
          <a:p>
            <a:pPr>
              <a:spcBef>
                <a:spcPct val="50000"/>
              </a:spcBef>
            </a:pPr>
            <a:r>
              <a:rPr lang="tr-TR" sz="2200">
                <a:latin typeface="Comic Sans MS" pitchFamily="66" charset="0"/>
              </a:rPr>
              <a:t>İkinci epidemiyolojik uygulama;</a:t>
            </a:r>
          </a:p>
          <a:p>
            <a:pPr lvl="1">
              <a:spcBef>
                <a:spcPct val="50000"/>
              </a:spcBef>
              <a:buFontTx/>
              <a:buChar char="•"/>
            </a:pPr>
            <a:r>
              <a:rPr lang="tr-TR" sz="2200">
                <a:latin typeface="Comic Sans MS" pitchFamily="66" charset="0"/>
              </a:rPr>
              <a:t>Bazı hastalıklara yakalanan kişilerin sağlamlardan ayrılması (Lepra)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2"/>
          <p:cNvSpPr txBox="1">
            <a:spLocks noChangeArrowheads="1"/>
          </p:cNvSpPr>
          <p:nvPr/>
        </p:nvSpPr>
        <p:spPr bwMode="auto">
          <a:xfrm>
            <a:off x="1143000" y="609600"/>
            <a:ext cx="6800850" cy="457200"/>
          </a:xfrm>
          <a:prstGeom prst="rect">
            <a:avLst/>
          </a:prstGeom>
          <a:noFill/>
          <a:ln w="9525">
            <a:noFill/>
            <a:miter lim="800000"/>
            <a:headEnd/>
            <a:tailEnd/>
          </a:ln>
        </p:spPr>
        <p:txBody>
          <a:bodyPr wrap="none">
            <a:spAutoFit/>
          </a:bodyPr>
          <a:lstStyle/>
          <a:p>
            <a:r>
              <a:rPr lang="tr-TR" b="1">
                <a:latin typeface="Comic Sans MS" pitchFamily="66" charset="0"/>
              </a:rPr>
              <a:t>EPİDEMİYOLOJİNİN TARİHSEL</a:t>
            </a:r>
            <a:r>
              <a:rPr lang="tr-TR">
                <a:latin typeface="Comic Sans MS" pitchFamily="66" charset="0"/>
              </a:rPr>
              <a:t> </a:t>
            </a:r>
            <a:r>
              <a:rPr lang="tr-TR" b="1">
                <a:latin typeface="Comic Sans MS" pitchFamily="66" charset="0"/>
              </a:rPr>
              <a:t>GELİŞİMİ</a:t>
            </a:r>
          </a:p>
        </p:txBody>
      </p:sp>
      <p:sp>
        <p:nvSpPr>
          <p:cNvPr id="28674" name="Text Box 4"/>
          <p:cNvSpPr txBox="1">
            <a:spLocks noChangeArrowheads="1"/>
          </p:cNvSpPr>
          <p:nvPr/>
        </p:nvSpPr>
        <p:spPr bwMode="auto">
          <a:xfrm>
            <a:off x="381000" y="1189038"/>
            <a:ext cx="8229600" cy="1816100"/>
          </a:xfrm>
          <a:prstGeom prst="rect">
            <a:avLst/>
          </a:prstGeom>
          <a:noFill/>
          <a:ln w="9525">
            <a:noFill/>
            <a:miter lim="800000"/>
            <a:headEnd/>
            <a:tailEnd/>
          </a:ln>
        </p:spPr>
        <p:txBody>
          <a:bodyPr>
            <a:spAutoFit/>
          </a:bodyPr>
          <a:lstStyle/>
          <a:p>
            <a:pPr>
              <a:spcBef>
                <a:spcPct val="20000"/>
              </a:spcBef>
            </a:pPr>
            <a:r>
              <a:rPr lang="tr-TR" sz="2000" b="1">
                <a:latin typeface="Comic Sans MS" pitchFamily="66" charset="0"/>
              </a:rPr>
              <a:t>Epidemiyolojik düşünce ve yöntemlerin gelişmesine katkıda bulunan alanlar;</a:t>
            </a:r>
          </a:p>
          <a:p>
            <a:pPr>
              <a:spcBef>
                <a:spcPct val="20000"/>
              </a:spcBef>
            </a:pPr>
            <a:r>
              <a:rPr lang="tr-TR" sz="2000">
                <a:latin typeface="Comic Sans MS" pitchFamily="66" charset="0"/>
              </a:rPr>
              <a:t>I-Hayati olaylar ve diğer sağlık istatistiklerinin gelişmesi</a:t>
            </a:r>
          </a:p>
          <a:p>
            <a:pPr lvl="1">
              <a:spcBef>
                <a:spcPct val="20000"/>
              </a:spcBef>
              <a:buFontTx/>
              <a:buChar char="•"/>
            </a:pPr>
            <a:r>
              <a:rPr lang="tr-TR" sz="2000">
                <a:latin typeface="Comic Sans MS" pitchFamily="66" charset="0"/>
              </a:rPr>
              <a:t>1692  John Graunt</a:t>
            </a:r>
          </a:p>
          <a:p>
            <a:pPr lvl="1">
              <a:spcBef>
                <a:spcPct val="20000"/>
              </a:spcBef>
              <a:buFontTx/>
              <a:buChar char="•"/>
            </a:pPr>
            <a:r>
              <a:rPr lang="tr-TR" sz="2000">
                <a:latin typeface="Comic Sans MS" pitchFamily="66" charset="0"/>
              </a:rPr>
              <a:t>19. Yüzyıl İngiltere’de Ulusal Kayıt Ofisi</a:t>
            </a:r>
          </a:p>
        </p:txBody>
      </p:sp>
      <p:sp>
        <p:nvSpPr>
          <p:cNvPr id="28675" name="Text Box 5"/>
          <p:cNvSpPr txBox="1">
            <a:spLocks noChangeArrowheads="1"/>
          </p:cNvSpPr>
          <p:nvPr/>
        </p:nvSpPr>
        <p:spPr bwMode="auto">
          <a:xfrm>
            <a:off x="304800" y="3048000"/>
            <a:ext cx="8305800" cy="2616200"/>
          </a:xfrm>
          <a:prstGeom prst="rect">
            <a:avLst/>
          </a:prstGeom>
          <a:noFill/>
          <a:ln w="9525">
            <a:noFill/>
            <a:miter lim="800000"/>
            <a:headEnd/>
            <a:tailEnd/>
          </a:ln>
        </p:spPr>
        <p:txBody>
          <a:bodyPr>
            <a:spAutoFit/>
          </a:bodyPr>
          <a:lstStyle/>
          <a:p>
            <a:pPr>
              <a:spcBef>
                <a:spcPct val="20000"/>
              </a:spcBef>
            </a:pPr>
            <a:r>
              <a:rPr lang="tr-TR" sz="2000">
                <a:latin typeface="Comic Sans MS" pitchFamily="66" charset="0"/>
              </a:rPr>
              <a:t>II- Bazı hastalık nedenlerinin epidemiyolojik olarak incelenmesi</a:t>
            </a:r>
          </a:p>
          <a:p>
            <a:pPr lvl="1">
              <a:spcBef>
                <a:spcPct val="20000"/>
              </a:spcBef>
              <a:buFontTx/>
              <a:buChar char="•"/>
            </a:pPr>
            <a:r>
              <a:rPr lang="tr-TR" sz="2000">
                <a:latin typeface="Comic Sans MS" pitchFamily="66" charset="0"/>
              </a:rPr>
              <a:t>Tifo epidemiyolojisi</a:t>
            </a:r>
          </a:p>
          <a:p>
            <a:pPr lvl="2">
              <a:spcBef>
                <a:spcPct val="20000"/>
              </a:spcBef>
              <a:buFontTx/>
              <a:buChar char="•"/>
            </a:pPr>
            <a:r>
              <a:rPr lang="tr-TR" sz="2000">
                <a:latin typeface="Comic Sans MS" pitchFamily="66" charset="0"/>
              </a:rPr>
              <a:t> Budd </a:t>
            </a:r>
            <a:r>
              <a:rPr lang="tr-TR" sz="2000">
                <a:latin typeface="Comic Sans MS" pitchFamily="66" charset="0"/>
                <a:sym typeface="Symbol" pitchFamily="18" charset="2"/>
              </a:rPr>
              <a:t> North Tawton - 1839</a:t>
            </a:r>
            <a:endParaRPr lang="tr-TR" sz="2000">
              <a:latin typeface="Comic Sans MS" pitchFamily="66" charset="0"/>
            </a:endParaRPr>
          </a:p>
          <a:p>
            <a:pPr lvl="1">
              <a:spcBef>
                <a:spcPct val="20000"/>
              </a:spcBef>
              <a:buFontTx/>
              <a:buChar char="•"/>
            </a:pPr>
            <a:r>
              <a:rPr lang="tr-TR" sz="2000">
                <a:latin typeface="Comic Sans MS" pitchFamily="66" charset="0"/>
              </a:rPr>
              <a:t>Kızamık epidemiyolojisi</a:t>
            </a:r>
          </a:p>
          <a:p>
            <a:pPr lvl="2">
              <a:spcBef>
                <a:spcPct val="20000"/>
              </a:spcBef>
              <a:buFontTx/>
              <a:buChar char="•"/>
            </a:pPr>
            <a:r>
              <a:rPr lang="tr-TR" sz="2000">
                <a:latin typeface="Comic Sans MS" pitchFamily="66" charset="0"/>
              </a:rPr>
              <a:t> Panum </a:t>
            </a:r>
            <a:r>
              <a:rPr lang="tr-TR" sz="2000">
                <a:latin typeface="Comic Sans MS" pitchFamily="66" charset="0"/>
                <a:sym typeface="Symbol" pitchFamily="18" charset="2"/>
              </a:rPr>
              <a:t> Faroe Adaları - 1846 </a:t>
            </a:r>
            <a:endParaRPr lang="tr-TR" sz="2000">
              <a:latin typeface="Comic Sans MS" pitchFamily="66" charset="0"/>
            </a:endParaRPr>
          </a:p>
          <a:p>
            <a:pPr lvl="1">
              <a:spcBef>
                <a:spcPct val="20000"/>
              </a:spcBef>
              <a:buFontTx/>
              <a:buChar char="•"/>
            </a:pPr>
            <a:r>
              <a:rPr lang="tr-TR" sz="2000">
                <a:latin typeface="Comic Sans MS" pitchFamily="66" charset="0"/>
              </a:rPr>
              <a:t>Kolera epidemiyolojisi</a:t>
            </a:r>
          </a:p>
          <a:p>
            <a:pPr lvl="2">
              <a:spcBef>
                <a:spcPct val="20000"/>
              </a:spcBef>
              <a:buFontTx/>
              <a:buChar char="•"/>
            </a:pPr>
            <a:r>
              <a:rPr lang="tr-TR" sz="2000">
                <a:latin typeface="Comic Sans MS" pitchFamily="66" charset="0"/>
              </a:rPr>
              <a:t> Snow </a:t>
            </a:r>
            <a:r>
              <a:rPr lang="tr-TR" sz="2000">
                <a:latin typeface="Comic Sans MS" pitchFamily="66" charset="0"/>
                <a:sym typeface="Symbol" pitchFamily="18" charset="2"/>
              </a:rPr>
              <a:t> Londra - 1849</a:t>
            </a:r>
            <a:endParaRPr lang="tr-TR" sz="2000">
              <a:latin typeface="Comic Sans MS" pitchFamily="66" charset="0"/>
            </a:endParaRPr>
          </a:p>
        </p:txBody>
      </p:sp>
      <p:sp>
        <p:nvSpPr>
          <p:cNvPr id="28676" name="Text Box 6"/>
          <p:cNvSpPr txBox="1">
            <a:spLocks noChangeArrowheads="1"/>
          </p:cNvSpPr>
          <p:nvPr/>
        </p:nvSpPr>
        <p:spPr bwMode="auto">
          <a:xfrm>
            <a:off x="381000" y="5715000"/>
            <a:ext cx="7580313" cy="762000"/>
          </a:xfrm>
          <a:prstGeom prst="rect">
            <a:avLst/>
          </a:prstGeom>
          <a:noFill/>
          <a:ln w="9525">
            <a:noFill/>
            <a:miter lim="800000"/>
            <a:headEnd/>
            <a:tailEnd/>
          </a:ln>
        </p:spPr>
        <p:txBody>
          <a:bodyPr wrap="none">
            <a:spAutoFit/>
          </a:bodyPr>
          <a:lstStyle/>
          <a:p>
            <a:pPr>
              <a:spcBef>
                <a:spcPct val="20000"/>
              </a:spcBef>
            </a:pPr>
            <a:r>
              <a:rPr lang="tr-TR" sz="2000">
                <a:latin typeface="Comic Sans MS" pitchFamily="66" charset="0"/>
              </a:rPr>
              <a:t>III- İnsanlar üzerinde deneysel epidemiyolojik araştırmalar</a:t>
            </a:r>
          </a:p>
          <a:p>
            <a:pPr lvl="1">
              <a:spcBef>
                <a:spcPct val="20000"/>
              </a:spcBef>
              <a:buFontTx/>
              <a:buChar char="•"/>
            </a:pPr>
            <a:r>
              <a:rPr lang="tr-TR" sz="2000">
                <a:latin typeface="Comic Sans MS" pitchFamily="66" charset="0"/>
              </a:rPr>
              <a:t> James Lind </a:t>
            </a:r>
            <a:r>
              <a:rPr lang="tr-TR" sz="2000">
                <a:latin typeface="Comic Sans MS" pitchFamily="66" charset="0"/>
                <a:sym typeface="Symbol" pitchFamily="18" charset="2"/>
              </a:rPr>
              <a:t> Skorbüt - 1747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2"/>
          <p:cNvSpPr txBox="1">
            <a:spLocks noChangeArrowheads="1"/>
          </p:cNvSpPr>
          <p:nvPr/>
        </p:nvSpPr>
        <p:spPr bwMode="auto">
          <a:xfrm>
            <a:off x="441325" y="457200"/>
            <a:ext cx="8232775" cy="822325"/>
          </a:xfrm>
          <a:prstGeom prst="rect">
            <a:avLst/>
          </a:prstGeom>
          <a:noFill/>
          <a:ln w="9525">
            <a:noFill/>
            <a:miter lim="800000"/>
            <a:headEnd/>
            <a:tailEnd/>
          </a:ln>
        </p:spPr>
        <p:txBody>
          <a:bodyPr>
            <a:spAutoFit/>
          </a:bodyPr>
          <a:lstStyle/>
          <a:p>
            <a:pPr algn="ctr"/>
            <a:r>
              <a:rPr lang="tr-TR" b="1">
                <a:latin typeface="Comic Sans MS" pitchFamily="66" charset="0"/>
                <a:cs typeface="Times New Roman" pitchFamily="18" charset="0"/>
              </a:rPr>
              <a:t>Sa</a:t>
            </a:r>
            <a:r>
              <a:rPr lang="tr-TR" b="1">
                <a:latin typeface="Comic Sans MS" pitchFamily="66" charset="0"/>
              </a:rPr>
              <a:t>ğ</a:t>
            </a:r>
            <a:r>
              <a:rPr lang="tr-TR" b="1">
                <a:latin typeface="Comic Sans MS" pitchFamily="66" charset="0"/>
                <a:cs typeface="Times New Roman" pitchFamily="18" charset="0"/>
              </a:rPr>
              <a:t>lık Sorunlarının Belirlenmesinden Çözümlerine </a:t>
            </a:r>
            <a:endParaRPr lang="tr-TR" b="1">
              <a:latin typeface="Comic Sans MS" pitchFamily="66" charset="0"/>
            </a:endParaRPr>
          </a:p>
          <a:p>
            <a:pPr algn="ctr"/>
            <a:r>
              <a:rPr lang="tr-TR" b="1">
                <a:latin typeface="Comic Sans MS" pitchFamily="66" charset="0"/>
                <a:cs typeface="Times New Roman" pitchFamily="18" charset="0"/>
              </a:rPr>
              <a:t>Kadar Çe</a:t>
            </a:r>
            <a:r>
              <a:rPr lang="tr-TR" b="1">
                <a:latin typeface="Comic Sans MS" pitchFamily="66" charset="0"/>
              </a:rPr>
              <a:t>ş</a:t>
            </a:r>
            <a:r>
              <a:rPr lang="tr-TR" b="1">
                <a:latin typeface="Comic Sans MS" pitchFamily="66" charset="0"/>
                <a:cs typeface="Times New Roman" pitchFamily="18" charset="0"/>
              </a:rPr>
              <a:t>itli A</a:t>
            </a:r>
            <a:r>
              <a:rPr lang="tr-TR" b="1">
                <a:latin typeface="Comic Sans MS" pitchFamily="66" charset="0"/>
              </a:rPr>
              <a:t>ş</a:t>
            </a:r>
            <a:r>
              <a:rPr lang="tr-TR" b="1">
                <a:latin typeface="Comic Sans MS" pitchFamily="66" charset="0"/>
                <a:cs typeface="Times New Roman" pitchFamily="18" charset="0"/>
              </a:rPr>
              <a:t>amalar	</a:t>
            </a:r>
          </a:p>
        </p:txBody>
      </p:sp>
      <p:sp>
        <p:nvSpPr>
          <p:cNvPr id="15362" name="Text Box 3"/>
          <p:cNvSpPr txBox="1">
            <a:spLocks noChangeArrowheads="1"/>
          </p:cNvSpPr>
          <p:nvPr/>
        </p:nvSpPr>
        <p:spPr bwMode="auto">
          <a:xfrm>
            <a:off x="2819400" y="2133600"/>
            <a:ext cx="482600" cy="457200"/>
          </a:xfrm>
          <a:prstGeom prst="rect">
            <a:avLst/>
          </a:prstGeom>
          <a:noFill/>
          <a:ln w="9525">
            <a:noFill/>
            <a:miter lim="800000"/>
            <a:headEnd/>
            <a:tailEnd/>
          </a:ln>
        </p:spPr>
        <p:txBody>
          <a:bodyPr wrap="none">
            <a:spAutoFit/>
          </a:bodyPr>
          <a:lstStyle/>
          <a:p>
            <a:r>
              <a:rPr lang="tr-TR" b="1">
                <a:latin typeface="Comic Sans MS" pitchFamily="66" charset="0"/>
                <a:cs typeface="Times New Roman" pitchFamily="18" charset="0"/>
              </a:rPr>
              <a:t>I.</a:t>
            </a:r>
          </a:p>
        </p:txBody>
      </p:sp>
      <p:sp>
        <p:nvSpPr>
          <p:cNvPr id="15363" name="Text Box 4"/>
          <p:cNvSpPr txBox="1">
            <a:spLocks noChangeArrowheads="1"/>
          </p:cNvSpPr>
          <p:nvPr/>
        </p:nvSpPr>
        <p:spPr bwMode="auto">
          <a:xfrm>
            <a:off x="2895600" y="2438400"/>
            <a:ext cx="3140075" cy="1281113"/>
          </a:xfrm>
          <a:prstGeom prst="rect">
            <a:avLst/>
          </a:prstGeom>
          <a:noFill/>
          <a:ln w="9525">
            <a:noFill/>
            <a:miter lim="800000"/>
            <a:headEnd/>
            <a:tailEnd/>
          </a:ln>
        </p:spPr>
        <p:txBody>
          <a:bodyPr>
            <a:spAutoFit/>
          </a:bodyPr>
          <a:lstStyle/>
          <a:p>
            <a:r>
              <a:rPr lang="tr-TR" sz="1800" b="1">
                <a:latin typeface="Comic Sans MS" pitchFamily="66" charset="0"/>
                <a:cs typeface="Times New Roman" pitchFamily="18" charset="0"/>
              </a:rPr>
              <a:t>SA</a:t>
            </a:r>
            <a:r>
              <a:rPr lang="tr-TR" sz="1800" b="1">
                <a:latin typeface="Comic Sans MS" pitchFamily="66" charset="0"/>
              </a:rPr>
              <a:t>Ğ</a:t>
            </a:r>
            <a:r>
              <a:rPr lang="tr-TR" sz="1800" b="1">
                <a:latin typeface="Comic Sans MS" pitchFamily="66" charset="0"/>
                <a:cs typeface="Times New Roman" pitchFamily="18" charset="0"/>
              </a:rPr>
              <a:t>LIK SORUNLARINI </a:t>
            </a:r>
            <a:endParaRPr lang="tr-TR" sz="1800" b="1">
              <a:latin typeface="Comic Sans MS" pitchFamily="66" charset="0"/>
            </a:endParaRPr>
          </a:p>
          <a:p>
            <a:r>
              <a:rPr lang="tr-TR" sz="1800" b="1">
                <a:latin typeface="Comic Sans MS" pitchFamily="66" charset="0"/>
              </a:rPr>
              <a:t>           </a:t>
            </a:r>
            <a:r>
              <a:rPr lang="tr-TR" sz="1800" b="1">
                <a:latin typeface="Comic Sans MS" pitchFamily="66" charset="0"/>
                <a:cs typeface="Times New Roman" pitchFamily="18" charset="0"/>
              </a:rPr>
              <a:t>VE</a:t>
            </a:r>
            <a:endParaRPr lang="tr-TR" sz="1800" b="1">
              <a:latin typeface="Comic Sans MS" pitchFamily="66" charset="0"/>
            </a:endParaRPr>
          </a:p>
          <a:p>
            <a:r>
              <a:rPr lang="tr-TR" sz="1800" b="1">
                <a:latin typeface="Comic Sans MS" pitchFamily="66" charset="0"/>
                <a:cs typeface="Times New Roman" pitchFamily="18" charset="0"/>
              </a:rPr>
              <a:t>BOYUTLARINI SAPTAMA</a:t>
            </a:r>
            <a:r>
              <a:rPr lang="tr-TR">
                <a:latin typeface="Comic Sans MS" pitchFamily="66" charset="0"/>
                <a:cs typeface="Times New Roman" pitchFamily="18" charset="0"/>
              </a:rPr>
              <a:t>	</a:t>
            </a:r>
            <a:endParaRPr lang="tr-TR" sz="1800" b="1">
              <a:latin typeface="Comic Sans MS" pitchFamily="66" charset="0"/>
              <a:cs typeface="Times New Roman" pitchFamily="18" charset="0"/>
            </a:endParaRPr>
          </a:p>
        </p:txBody>
      </p:sp>
      <p:sp>
        <p:nvSpPr>
          <p:cNvPr id="15364" name="Text Box 5"/>
          <p:cNvSpPr txBox="1">
            <a:spLocks noChangeArrowheads="1"/>
          </p:cNvSpPr>
          <p:nvPr/>
        </p:nvSpPr>
        <p:spPr bwMode="auto">
          <a:xfrm>
            <a:off x="6172200" y="2438400"/>
            <a:ext cx="2012950" cy="915988"/>
          </a:xfrm>
          <a:prstGeom prst="rect">
            <a:avLst/>
          </a:prstGeom>
          <a:noFill/>
          <a:ln w="9525">
            <a:noFill/>
            <a:miter lim="800000"/>
            <a:headEnd/>
            <a:tailEnd/>
          </a:ln>
        </p:spPr>
        <p:txBody>
          <a:bodyPr wrap="none">
            <a:spAutoFit/>
          </a:bodyPr>
          <a:lstStyle/>
          <a:p>
            <a:r>
              <a:rPr lang="tr-TR" sz="1800" b="1">
                <a:latin typeface="Comic Sans MS" pitchFamily="66" charset="0"/>
              </a:rPr>
              <a:t>TANIMLAYICI</a:t>
            </a:r>
          </a:p>
          <a:p>
            <a:r>
              <a:rPr lang="tr-TR" sz="1800" b="1">
                <a:latin typeface="Comic Sans MS" pitchFamily="66" charset="0"/>
                <a:cs typeface="Times New Roman" pitchFamily="18" charset="0"/>
              </a:rPr>
              <a:t>EPİDEMİYOLOJİ</a:t>
            </a:r>
          </a:p>
          <a:p>
            <a:endParaRPr lang="tr-TR" sz="1800" b="1">
              <a:latin typeface="Comic Sans MS" pitchFamily="66" charset="0"/>
              <a:cs typeface="Times New Roman" pitchFamily="18" charset="0"/>
            </a:endParaRPr>
          </a:p>
        </p:txBody>
      </p:sp>
      <p:sp>
        <p:nvSpPr>
          <p:cNvPr id="15365" name="Text Box 7"/>
          <p:cNvSpPr txBox="1">
            <a:spLocks noChangeArrowheads="1"/>
          </p:cNvSpPr>
          <p:nvPr/>
        </p:nvSpPr>
        <p:spPr bwMode="auto">
          <a:xfrm>
            <a:off x="2743200" y="3429000"/>
            <a:ext cx="649288" cy="457200"/>
          </a:xfrm>
          <a:prstGeom prst="rect">
            <a:avLst/>
          </a:prstGeom>
          <a:noFill/>
          <a:ln w="9525">
            <a:noFill/>
            <a:miter lim="800000"/>
            <a:headEnd/>
            <a:tailEnd/>
          </a:ln>
        </p:spPr>
        <p:txBody>
          <a:bodyPr wrap="none">
            <a:spAutoFit/>
          </a:bodyPr>
          <a:lstStyle/>
          <a:p>
            <a:r>
              <a:rPr lang="tr-TR" b="1">
                <a:latin typeface="Comic Sans MS" pitchFamily="66" charset="0"/>
                <a:cs typeface="Times New Roman" pitchFamily="18" charset="0"/>
              </a:rPr>
              <a:t>II.</a:t>
            </a:r>
          </a:p>
        </p:txBody>
      </p:sp>
      <p:sp>
        <p:nvSpPr>
          <p:cNvPr id="15366" name="Text Box 8"/>
          <p:cNvSpPr txBox="1">
            <a:spLocks noChangeArrowheads="1"/>
          </p:cNvSpPr>
          <p:nvPr/>
        </p:nvSpPr>
        <p:spPr bwMode="auto">
          <a:xfrm>
            <a:off x="2819400" y="3810000"/>
            <a:ext cx="3395663" cy="646113"/>
          </a:xfrm>
          <a:prstGeom prst="rect">
            <a:avLst/>
          </a:prstGeom>
          <a:noFill/>
          <a:ln w="9525">
            <a:noFill/>
            <a:miter lim="800000"/>
            <a:headEnd/>
            <a:tailEnd/>
          </a:ln>
        </p:spPr>
        <p:txBody>
          <a:bodyPr>
            <a:spAutoFit/>
          </a:bodyPr>
          <a:lstStyle/>
          <a:p>
            <a:r>
              <a:rPr lang="tr-TR" sz="1800" b="1">
                <a:latin typeface="Comic Sans MS" pitchFamily="66" charset="0"/>
                <a:cs typeface="Times New Roman" pitchFamily="18" charset="0"/>
              </a:rPr>
              <a:t>SORUNLARIN </a:t>
            </a:r>
            <a:endParaRPr lang="tr-TR" sz="1800" b="1">
              <a:latin typeface="Comic Sans MS" pitchFamily="66" charset="0"/>
            </a:endParaRPr>
          </a:p>
          <a:p>
            <a:r>
              <a:rPr lang="tr-TR" sz="1800" b="1">
                <a:latin typeface="Comic Sans MS" pitchFamily="66" charset="0"/>
                <a:cs typeface="Times New Roman" pitchFamily="18" charset="0"/>
              </a:rPr>
              <a:t>NEDENLERİNİ</a:t>
            </a:r>
            <a:r>
              <a:rPr lang="tr-TR" sz="1800" b="1">
                <a:latin typeface="Comic Sans MS" pitchFamily="66" charset="0"/>
              </a:rPr>
              <a:t> </a:t>
            </a:r>
            <a:r>
              <a:rPr lang="tr-TR" sz="1800" b="1">
                <a:latin typeface="Comic Sans MS" pitchFamily="66" charset="0"/>
                <a:cs typeface="Times New Roman" pitchFamily="18" charset="0"/>
              </a:rPr>
              <a:t>BELİRLEME</a:t>
            </a:r>
          </a:p>
        </p:txBody>
      </p:sp>
      <p:sp>
        <p:nvSpPr>
          <p:cNvPr id="15367" name="Text Box 9"/>
          <p:cNvSpPr txBox="1">
            <a:spLocks noChangeArrowheads="1"/>
          </p:cNvSpPr>
          <p:nvPr/>
        </p:nvSpPr>
        <p:spPr bwMode="auto">
          <a:xfrm>
            <a:off x="6248400" y="3733800"/>
            <a:ext cx="2122488" cy="641350"/>
          </a:xfrm>
          <a:prstGeom prst="rect">
            <a:avLst/>
          </a:prstGeom>
          <a:noFill/>
          <a:ln w="9525">
            <a:noFill/>
            <a:miter lim="800000"/>
            <a:headEnd/>
            <a:tailEnd/>
          </a:ln>
        </p:spPr>
        <p:txBody>
          <a:bodyPr>
            <a:spAutoFit/>
          </a:bodyPr>
          <a:lstStyle/>
          <a:p>
            <a:r>
              <a:rPr lang="tr-TR" sz="1800" b="1">
                <a:latin typeface="Comic Sans MS" pitchFamily="66" charset="0"/>
              </a:rPr>
              <a:t>ANALİTİK</a:t>
            </a:r>
          </a:p>
          <a:p>
            <a:r>
              <a:rPr lang="tr-TR" sz="1800" b="1">
                <a:latin typeface="Comic Sans MS" pitchFamily="66" charset="0"/>
              </a:rPr>
              <a:t>EPİDEMİYOLOJİ</a:t>
            </a:r>
          </a:p>
        </p:txBody>
      </p:sp>
      <p:sp>
        <p:nvSpPr>
          <p:cNvPr id="15368" name="Text Box 10"/>
          <p:cNvSpPr txBox="1">
            <a:spLocks noChangeArrowheads="1"/>
          </p:cNvSpPr>
          <p:nvPr/>
        </p:nvSpPr>
        <p:spPr bwMode="auto">
          <a:xfrm>
            <a:off x="2714625" y="4714875"/>
            <a:ext cx="815975" cy="457200"/>
          </a:xfrm>
          <a:prstGeom prst="rect">
            <a:avLst/>
          </a:prstGeom>
          <a:noFill/>
          <a:ln w="9525">
            <a:noFill/>
            <a:miter lim="800000"/>
            <a:headEnd/>
            <a:tailEnd/>
          </a:ln>
        </p:spPr>
        <p:txBody>
          <a:bodyPr wrap="none">
            <a:spAutoFit/>
          </a:bodyPr>
          <a:lstStyle/>
          <a:p>
            <a:r>
              <a:rPr lang="tr-TR" b="1">
                <a:latin typeface="Comic Sans MS" pitchFamily="66" charset="0"/>
              </a:rPr>
              <a:t>III.</a:t>
            </a:r>
          </a:p>
        </p:txBody>
      </p:sp>
      <p:sp>
        <p:nvSpPr>
          <p:cNvPr id="15369" name="Text Box 11"/>
          <p:cNvSpPr txBox="1">
            <a:spLocks noChangeArrowheads="1"/>
          </p:cNvSpPr>
          <p:nvPr/>
        </p:nvSpPr>
        <p:spPr bwMode="auto">
          <a:xfrm>
            <a:off x="2857500" y="5143500"/>
            <a:ext cx="3221038" cy="641350"/>
          </a:xfrm>
          <a:prstGeom prst="rect">
            <a:avLst/>
          </a:prstGeom>
          <a:noFill/>
          <a:ln w="9525">
            <a:noFill/>
            <a:miter lim="800000"/>
            <a:headEnd/>
            <a:tailEnd/>
          </a:ln>
        </p:spPr>
        <p:txBody>
          <a:bodyPr wrap="none">
            <a:spAutoFit/>
          </a:bodyPr>
          <a:lstStyle/>
          <a:p>
            <a:r>
              <a:rPr lang="tr-TR" sz="1800" b="1">
                <a:latin typeface="Comic Sans MS" pitchFamily="66" charset="0"/>
              </a:rPr>
              <a:t>SORUNLARIN EN UYGUN </a:t>
            </a:r>
          </a:p>
          <a:p>
            <a:r>
              <a:rPr lang="tr-TR" sz="1800" b="1">
                <a:latin typeface="Comic Sans MS" pitchFamily="66" charset="0"/>
              </a:rPr>
              <a:t>ÇÖZÜMLERİNİ SAPTAMA</a:t>
            </a:r>
          </a:p>
        </p:txBody>
      </p:sp>
      <p:sp>
        <p:nvSpPr>
          <p:cNvPr id="15370" name="Text Box 12"/>
          <p:cNvSpPr txBox="1">
            <a:spLocks noChangeArrowheads="1"/>
          </p:cNvSpPr>
          <p:nvPr/>
        </p:nvSpPr>
        <p:spPr bwMode="auto">
          <a:xfrm>
            <a:off x="6286500" y="5072063"/>
            <a:ext cx="2122488" cy="641350"/>
          </a:xfrm>
          <a:prstGeom prst="rect">
            <a:avLst/>
          </a:prstGeom>
          <a:noFill/>
          <a:ln w="9525">
            <a:noFill/>
            <a:miter lim="800000"/>
            <a:headEnd/>
            <a:tailEnd/>
          </a:ln>
        </p:spPr>
        <p:txBody>
          <a:bodyPr wrap="none">
            <a:spAutoFit/>
          </a:bodyPr>
          <a:lstStyle/>
          <a:p>
            <a:r>
              <a:rPr lang="tr-TR" sz="1800" b="1">
                <a:latin typeface="Comic Sans MS" pitchFamily="66" charset="0"/>
              </a:rPr>
              <a:t>DENEYSEL </a:t>
            </a:r>
          </a:p>
          <a:p>
            <a:r>
              <a:rPr lang="tr-TR" sz="1800" b="1">
                <a:latin typeface="Comic Sans MS" pitchFamily="66" charset="0"/>
              </a:rPr>
              <a:t>EPİDEMİYOLOJİ</a:t>
            </a:r>
          </a:p>
        </p:txBody>
      </p:sp>
      <p:sp>
        <p:nvSpPr>
          <p:cNvPr id="15371" name="Text Box 13"/>
          <p:cNvSpPr txBox="1">
            <a:spLocks noChangeArrowheads="1"/>
          </p:cNvSpPr>
          <p:nvPr/>
        </p:nvSpPr>
        <p:spPr bwMode="auto">
          <a:xfrm>
            <a:off x="533400" y="2895600"/>
            <a:ext cx="1822450" cy="825500"/>
          </a:xfrm>
          <a:prstGeom prst="rect">
            <a:avLst/>
          </a:prstGeom>
          <a:noFill/>
          <a:ln w="9525">
            <a:noFill/>
            <a:miter lim="800000"/>
            <a:headEnd/>
            <a:tailEnd/>
          </a:ln>
        </p:spPr>
        <p:txBody>
          <a:bodyPr wrap="none">
            <a:spAutoFit/>
          </a:bodyPr>
          <a:lstStyle/>
          <a:p>
            <a:r>
              <a:rPr lang="tr-TR" sz="1600" b="1">
                <a:latin typeface="Comic Sans MS" pitchFamily="66" charset="0"/>
              </a:rPr>
              <a:t>KISA VE ORTA </a:t>
            </a:r>
          </a:p>
          <a:p>
            <a:r>
              <a:rPr lang="tr-TR" sz="1600" b="1">
                <a:latin typeface="Comic Sans MS" pitchFamily="66" charset="0"/>
              </a:rPr>
              <a:t>VADELİ</a:t>
            </a:r>
          </a:p>
          <a:p>
            <a:r>
              <a:rPr lang="tr-TR" sz="1600" b="1">
                <a:latin typeface="Comic Sans MS" pitchFamily="66" charset="0"/>
              </a:rPr>
              <a:t> </a:t>
            </a:r>
          </a:p>
        </p:txBody>
      </p:sp>
      <p:sp>
        <p:nvSpPr>
          <p:cNvPr id="15372" name="Text Box 14"/>
          <p:cNvSpPr txBox="1">
            <a:spLocks noChangeArrowheads="1"/>
          </p:cNvSpPr>
          <p:nvPr/>
        </p:nvSpPr>
        <p:spPr bwMode="auto">
          <a:xfrm>
            <a:off x="533400" y="1447800"/>
            <a:ext cx="1673225" cy="457200"/>
          </a:xfrm>
          <a:prstGeom prst="rect">
            <a:avLst/>
          </a:prstGeom>
          <a:noFill/>
          <a:ln w="9525">
            <a:noFill/>
            <a:miter lim="800000"/>
            <a:headEnd/>
            <a:tailEnd/>
          </a:ln>
        </p:spPr>
        <p:txBody>
          <a:bodyPr wrap="none">
            <a:spAutoFit/>
          </a:bodyPr>
          <a:lstStyle/>
          <a:p>
            <a:r>
              <a:rPr lang="tr-TR" b="1" u="sng">
                <a:latin typeface="Comic Sans MS" pitchFamily="66" charset="0"/>
                <a:cs typeface="Times New Roman" pitchFamily="18" charset="0"/>
              </a:rPr>
              <a:t>AMAÇLAR</a:t>
            </a:r>
          </a:p>
        </p:txBody>
      </p:sp>
      <p:sp>
        <p:nvSpPr>
          <p:cNvPr id="15373" name="Text Box 15"/>
          <p:cNvSpPr txBox="1">
            <a:spLocks noChangeArrowheads="1"/>
          </p:cNvSpPr>
          <p:nvPr/>
        </p:nvSpPr>
        <p:spPr bwMode="auto">
          <a:xfrm>
            <a:off x="2895600" y="1447800"/>
            <a:ext cx="2012950" cy="457200"/>
          </a:xfrm>
          <a:prstGeom prst="rect">
            <a:avLst/>
          </a:prstGeom>
          <a:noFill/>
          <a:ln w="9525">
            <a:noFill/>
            <a:miter lim="800000"/>
            <a:headEnd/>
            <a:tailEnd/>
          </a:ln>
        </p:spPr>
        <p:txBody>
          <a:bodyPr wrap="none">
            <a:spAutoFit/>
          </a:bodyPr>
          <a:lstStyle/>
          <a:p>
            <a:r>
              <a:rPr lang="tr-TR" b="1" u="sng">
                <a:latin typeface="Comic Sans MS" pitchFamily="66" charset="0"/>
                <a:cs typeface="Times New Roman" pitchFamily="18" charset="0"/>
              </a:rPr>
              <a:t>A</a:t>
            </a:r>
            <a:r>
              <a:rPr lang="tr-TR" b="1" u="sng">
                <a:latin typeface="Comic Sans MS" pitchFamily="66" charset="0"/>
              </a:rPr>
              <a:t>Ş</a:t>
            </a:r>
            <a:r>
              <a:rPr lang="tr-TR" b="1" u="sng">
                <a:latin typeface="Comic Sans MS" pitchFamily="66" charset="0"/>
                <a:cs typeface="Times New Roman" pitchFamily="18" charset="0"/>
              </a:rPr>
              <a:t>AMALAR	</a:t>
            </a:r>
          </a:p>
        </p:txBody>
      </p:sp>
      <p:sp>
        <p:nvSpPr>
          <p:cNvPr id="15374" name="Text Box 16"/>
          <p:cNvSpPr txBox="1">
            <a:spLocks noChangeArrowheads="1"/>
          </p:cNvSpPr>
          <p:nvPr/>
        </p:nvSpPr>
        <p:spPr bwMode="auto">
          <a:xfrm>
            <a:off x="6019800" y="1447800"/>
            <a:ext cx="2095500" cy="457200"/>
          </a:xfrm>
          <a:prstGeom prst="rect">
            <a:avLst/>
          </a:prstGeom>
          <a:noFill/>
          <a:ln w="9525">
            <a:noFill/>
            <a:miter lim="800000"/>
            <a:headEnd/>
            <a:tailEnd/>
          </a:ln>
        </p:spPr>
        <p:txBody>
          <a:bodyPr wrap="none">
            <a:spAutoFit/>
          </a:bodyPr>
          <a:lstStyle/>
          <a:p>
            <a:r>
              <a:rPr lang="tr-TR" b="1" u="sng">
                <a:latin typeface="Comic Sans MS" pitchFamily="66" charset="0"/>
                <a:cs typeface="Times New Roman" pitchFamily="18" charset="0"/>
              </a:rPr>
              <a:t>YÖNTEMLER</a:t>
            </a:r>
            <a:endParaRPr lang="tr-TR" u="sng"/>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2"/>
          <p:cNvSpPr txBox="1">
            <a:spLocks noChangeArrowheads="1"/>
          </p:cNvSpPr>
          <p:nvPr/>
        </p:nvSpPr>
        <p:spPr bwMode="auto">
          <a:xfrm>
            <a:off x="441325" y="457200"/>
            <a:ext cx="8232775" cy="822325"/>
          </a:xfrm>
          <a:prstGeom prst="rect">
            <a:avLst/>
          </a:prstGeom>
          <a:noFill/>
          <a:ln w="9525">
            <a:noFill/>
            <a:miter lim="800000"/>
            <a:headEnd/>
            <a:tailEnd/>
          </a:ln>
        </p:spPr>
        <p:txBody>
          <a:bodyPr>
            <a:spAutoFit/>
          </a:bodyPr>
          <a:lstStyle/>
          <a:p>
            <a:pPr algn="ctr"/>
            <a:r>
              <a:rPr lang="tr-TR" b="1">
                <a:latin typeface="Comic Sans MS" pitchFamily="66" charset="0"/>
                <a:cs typeface="Times New Roman" pitchFamily="18" charset="0"/>
              </a:rPr>
              <a:t>Sağlık Sorunlarının Belirlenmesinden Çözümlerine </a:t>
            </a:r>
            <a:endParaRPr lang="tr-TR" b="1">
              <a:latin typeface="Comic Sans MS" pitchFamily="66" charset="0"/>
            </a:endParaRPr>
          </a:p>
          <a:p>
            <a:pPr algn="ctr"/>
            <a:r>
              <a:rPr lang="tr-TR" b="1">
                <a:latin typeface="Comic Sans MS" pitchFamily="66" charset="0"/>
                <a:cs typeface="Times New Roman" pitchFamily="18" charset="0"/>
              </a:rPr>
              <a:t>Kadar Çe</a:t>
            </a:r>
            <a:r>
              <a:rPr lang="tr-TR" b="1">
                <a:latin typeface="Comic Sans MS" pitchFamily="66" charset="0"/>
              </a:rPr>
              <a:t>ş</a:t>
            </a:r>
            <a:r>
              <a:rPr lang="tr-TR" b="1">
                <a:latin typeface="Comic Sans MS" pitchFamily="66" charset="0"/>
                <a:cs typeface="Times New Roman" pitchFamily="18" charset="0"/>
              </a:rPr>
              <a:t>itli A</a:t>
            </a:r>
            <a:r>
              <a:rPr lang="tr-TR" b="1">
                <a:latin typeface="Comic Sans MS" pitchFamily="66" charset="0"/>
              </a:rPr>
              <a:t>ş</a:t>
            </a:r>
            <a:r>
              <a:rPr lang="tr-TR" b="1">
                <a:latin typeface="Comic Sans MS" pitchFamily="66" charset="0"/>
                <a:cs typeface="Times New Roman" pitchFamily="18" charset="0"/>
              </a:rPr>
              <a:t>amalar</a:t>
            </a:r>
            <a:endParaRPr lang="tr-TR" b="1">
              <a:latin typeface="Comic Sans MS" pitchFamily="66" charset="0"/>
            </a:endParaRPr>
          </a:p>
        </p:txBody>
      </p:sp>
      <p:sp>
        <p:nvSpPr>
          <p:cNvPr id="16386" name="Text Box 3"/>
          <p:cNvSpPr txBox="1">
            <a:spLocks noChangeArrowheads="1"/>
          </p:cNvSpPr>
          <p:nvPr/>
        </p:nvSpPr>
        <p:spPr bwMode="auto">
          <a:xfrm>
            <a:off x="381000" y="457200"/>
            <a:ext cx="8382000" cy="457200"/>
          </a:xfrm>
          <a:prstGeom prst="rect">
            <a:avLst/>
          </a:prstGeom>
          <a:noFill/>
          <a:ln w="9525">
            <a:noFill/>
            <a:miter lim="800000"/>
            <a:headEnd/>
            <a:tailEnd/>
          </a:ln>
        </p:spPr>
        <p:txBody>
          <a:bodyPr>
            <a:spAutoFit/>
          </a:bodyPr>
          <a:lstStyle/>
          <a:p>
            <a:pPr algn="ctr"/>
            <a:endParaRPr lang="tr-TR" b="1">
              <a:latin typeface="Comic Sans MS" pitchFamily="66" charset="0"/>
            </a:endParaRPr>
          </a:p>
        </p:txBody>
      </p:sp>
      <p:sp>
        <p:nvSpPr>
          <p:cNvPr id="16387" name="Text Box 4"/>
          <p:cNvSpPr txBox="1">
            <a:spLocks noChangeArrowheads="1"/>
          </p:cNvSpPr>
          <p:nvPr/>
        </p:nvSpPr>
        <p:spPr bwMode="auto">
          <a:xfrm>
            <a:off x="2819400" y="2133600"/>
            <a:ext cx="688975" cy="457200"/>
          </a:xfrm>
          <a:prstGeom prst="rect">
            <a:avLst/>
          </a:prstGeom>
          <a:noFill/>
          <a:ln w="9525">
            <a:noFill/>
            <a:miter lim="800000"/>
            <a:headEnd/>
            <a:tailEnd/>
          </a:ln>
        </p:spPr>
        <p:txBody>
          <a:bodyPr wrap="none">
            <a:spAutoFit/>
          </a:bodyPr>
          <a:lstStyle/>
          <a:p>
            <a:r>
              <a:rPr lang="tr-TR" b="1">
                <a:latin typeface="Comic Sans MS" pitchFamily="66" charset="0"/>
                <a:cs typeface="Times New Roman" pitchFamily="18" charset="0"/>
              </a:rPr>
              <a:t>I</a:t>
            </a:r>
            <a:r>
              <a:rPr lang="tr-TR" b="1">
                <a:latin typeface="Comic Sans MS" pitchFamily="66" charset="0"/>
              </a:rPr>
              <a:t>V</a:t>
            </a:r>
            <a:r>
              <a:rPr lang="tr-TR" b="1">
                <a:latin typeface="Comic Sans MS" pitchFamily="66" charset="0"/>
                <a:cs typeface="Times New Roman" pitchFamily="18" charset="0"/>
              </a:rPr>
              <a:t>.</a:t>
            </a:r>
          </a:p>
        </p:txBody>
      </p:sp>
      <p:sp>
        <p:nvSpPr>
          <p:cNvPr id="16388" name="Text Box 5"/>
          <p:cNvSpPr txBox="1">
            <a:spLocks noChangeArrowheads="1"/>
          </p:cNvSpPr>
          <p:nvPr/>
        </p:nvSpPr>
        <p:spPr bwMode="auto">
          <a:xfrm>
            <a:off x="2895600" y="2438400"/>
            <a:ext cx="2667000" cy="641350"/>
          </a:xfrm>
          <a:prstGeom prst="rect">
            <a:avLst/>
          </a:prstGeom>
          <a:noFill/>
          <a:ln w="9525">
            <a:noFill/>
            <a:miter lim="800000"/>
            <a:headEnd/>
            <a:tailEnd/>
          </a:ln>
        </p:spPr>
        <p:txBody>
          <a:bodyPr>
            <a:spAutoFit/>
          </a:bodyPr>
          <a:lstStyle/>
          <a:p>
            <a:pPr algn="ctr"/>
            <a:r>
              <a:rPr lang="tr-TR" sz="1800" b="1">
                <a:latin typeface="Comic Sans MS" pitchFamily="66" charset="0"/>
                <a:cs typeface="Times New Roman" pitchFamily="18" charset="0"/>
              </a:rPr>
              <a:t>SORUNLAR</a:t>
            </a:r>
            <a:r>
              <a:rPr lang="tr-TR" sz="1800" b="1">
                <a:latin typeface="Comic Sans MS" pitchFamily="66" charset="0"/>
              </a:rPr>
              <a:t>A YAYGIN ÇÖZÜM GETİRME</a:t>
            </a:r>
            <a:r>
              <a:rPr lang="tr-TR" sz="1800" b="1">
                <a:latin typeface="Comic Sans MS" pitchFamily="66" charset="0"/>
                <a:cs typeface="Times New Roman" pitchFamily="18" charset="0"/>
              </a:rPr>
              <a:t> </a:t>
            </a:r>
          </a:p>
        </p:txBody>
      </p:sp>
      <p:sp>
        <p:nvSpPr>
          <p:cNvPr id="16389" name="Text Box 6"/>
          <p:cNvSpPr txBox="1">
            <a:spLocks noChangeArrowheads="1"/>
          </p:cNvSpPr>
          <p:nvPr/>
        </p:nvSpPr>
        <p:spPr bwMode="auto">
          <a:xfrm>
            <a:off x="6172200" y="2514600"/>
            <a:ext cx="2127250" cy="366713"/>
          </a:xfrm>
          <a:prstGeom prst="rect">
            <a:avLst/>
          </a:prstGeom>
          <a:noFill/>
          <a:ln w="9525">
            <a:noFill/>
            <a:miter lim="800000"/>
            <a:headEnd/>
            <a:tailEnd/>
          </a:ln>
        </p:spPr>
        <p:txBody>
          <a:bodyPr wrap="none">
            <a:spAutoFit/>
          </a:bodyPr>
          <a:lstStyle/>
          <a:p>
            <a:r>
              <a:rPr lang="tr-TR" sz="1800" b="1">
                <a:latin typeface="Comic Sans MS" pitchFamily="66" charset="0"/>
              </a:rPr>
              <a:t>HİZMET SUNMA</a:t>
            </a:r>
            <a:endParaRPr lang="tr-TR" sz="1800" b="1">
              <a:latin typeface="Comic Sans MS" pitchFamily="66" charset="0"/>
              <a:cs typeface="Times New Roman" pitchFamily="18" charset="0"/>
            </a:endParaRPr>
          </a:p>
        </p:txBody>
      </p:sp>
      <p:sp>
        <p:nvSpPr>
          <p:cNvPr id="16390" name="Text Box 7"/>
          <p:cNvSpPr txBox="1">
            <a:spLocks noChangeArrowheads="1"/>
          </p:cNvSpPr>
          <p:nvPr/>
        </p:nvSpPr>
        <p:spPr bwMode="auto">
          <a:xfrm>
            <a:off x="2743200" y="3429000"/>
            <a:ext cx="522288" cy="457200"/>
          </a:xfrm>
          <a:prstGeom prst="rect">
            <a:avLst/>
          </a:prstGeom>
          <a:noFill/>
          <a:ln w="9525">
            <a:noFill/>
            <a:miter lim="800000"/>
            <a:headEnd/>
            <a:tailEnd/>
          </a:ln>
        </p:spPr>
        <p:txBody>
          <a:bodyPr wrap="none">
            <a:spAutoFit/>
          </a:bodyPr>
          <a:lstStyle/>
          <a:p>
            <a:r>
              <a:rPr lang="tr-TR" b="1">
                <a:latin typeface="Comic Sans MS" pitchFamily="66" charset="0"/>
              </a:rPr>
              <a:t>V</a:t>
            </a:r>
            <a:r>
              <a:rPr lang="tr-TR" b="1">
                <a:latin typeface="Comic Sans MS" pitchFamily="66" charset="0"/>
                <a:cs typeface="Times New Roman" pitchFamily="18" charset="0"/>
              </a:rPr>
              <a:t>.</a:t>
            </a:r>
          </a:p>
        </p:txBody>
      </p:sp>
      <p:sp>
        <p:nvSpPr>
          <p:cNvPr id="16391" name="Text Box 8"/>
          <p:cNvSpPr txBox="1">
            <a:spLocks noChangeArrowheads="1"/>
          </p:cNvSpPr>
          <p:nvPr/>
        </p:nvSpPr>
        <p:spPr bwMode="auto">
          <a:xfrm>
            <a:off x="2819400" y="3810000"/>
            <a:ext cx="2743200" cy="915988"/>
          </a:xfrm>
          <a:prstGeom prst="rect">
            <a:avLst/>
          </a:prstGeom>
          <a:noFill/>
          <a:ln w="9525">
            <a:noFill/>
            <a:miter lim="800000"/>
            <a:headEnd/>
            <a:tailEnd/>
          </a:ln>
        </p:spPr>
        <p:txBody>
          <a:bodyPr>
            <a:spAutoFit/>
          </a:bodyPr>
          <a:lstStyle/>
          <a:p>
            <a:pPr algn="ctr"/>
            <a:r>
              <a:rPr lang="tr-TR" sz="1800" b="1">
                <a:latin typeface="Comic Sans MS" pitchFamily="66" charset="0"/>
              </a:rPr>
              <a:t>SAĞLIKLI BİREYLER </a:t>
            </a:r>
          </a:p>
          <a:p>
            <a:pPr algn="ctr"/>
            <a:r>
              <a:rPr lang="tr-TR" sz="1800" b="1">
                <a:latin typeface="Comic Sans MS" pitchFamily="66" charset="0"/>
              </a:rPr>
              <a:t>VE</a:t>
            </a:r>
          </a:p>
          <a:p>
            <a:pPr algn="ctr"/>
            <a:r>
              <a:rPr lang="tr-TR" sz="1800" b="1">
                <a:latin typeface="Comic Sans MS" pitchFamily="66" charset="0"/>
              </a:rPr>
              <a:t>SAĞLIKLI TOPLUM</a:t>
            </a:r>
          </a:p>
        </p:txBody>
      </p:sp>
      <p:sp>
        <p:nvSpPr>
          <p:cNvPr id="16392" name="Text Box 9"/>
          <p:cNvSpPr txBox="1">
            <a:spLocks noChangeArrowheads="1"/>
          </p:cNvSpPr>
          <p:nvPr/>
        </p:nvSpPr>
        <p:spPr bwMode="auto">
          <a:xfrm>
            <a:off x="6172200" y="4114800"/>
            <a:ext cx="2122488" cy="366713"/>
          </a:xfrm>
          <a:prstGeom prst="rect">
            <a:avLst/>
          </a:prstGeom>
          <a:noFill/>
          <a:ln w="9525">
            <a:noFill/>
            <a:miter lim="800000"/>
            <a:headEnd/>
            <a:tailEnd/>
          </a:ln>
        </p:spPr>
        <p:txBody>
          <a:bodyPr>
            <a:spAutoFit/>
          </a:bodyPr>
          <a:lstStyle/>
          <a:p>
            <a:pPr algn="ctr"/>
            <a:r>
              <a:rPr lang="tr-TR" sz="1800" b="1">
                <a:latin typeface="Comic Sans MS" pitchFamily="66" charset="0"/>
              </a:rPr>
              <a:t>SONUÇ</a:t>
            </a:r>
          </a:p>
        </p:txBody>
      </p:sp>
      <p:sp>
        <p:nvSpPr>
          <p:cNvPr id="16393" name="Text Box 13"/>
          <p:cNvSpPr txBox="1">
            <a:spLocks noChangeArrowheads="1"/>
          </p:cNvSpPr>
          <p:nvPr/>
        </p:nvSpPr>
        <p:spPr bwMode="auto">
          <a:xfrm>
            <a:off x="533400" y="2895600"/>
            <a:ext cx="1870075" cy="825500"/>
          </a:xfrm>
          <a:prstGeom prst="rect">
            <a:avLst/>
          </a:prstGeom>
          <a:noFill/>
          <a:ln w="9525">
            <a:noFill/>
            <a:miter lim="800000"/>
            <a:headEnd/>
            <a:tailEnd/>
          </a:ln>
        </p:spPr>
        <p:txBody>
          <a:bodyPr wrap="none">
            <a:spAutoFit/>
          </a:bodyPr>
          <a:lstStyle/>
          <a:p>
            <a:r>
              <a:rPr lang="tr-TR" sz="1600" b="1">
                <a:latin typeface="Comic Sans MS" pitchFamily="66" charset="0"/>
              </a:rPr>
              <a:t>TEMEL VE SON </a:t>
            </a:r>
          </a:p>
          <a:p>
            <a:r>
              <a:rPr lang="tr-TR" sz="1600" b="1">
                <a:latin typeface="Comic Sans MS" pitchFamily="66" charset="0"/>
              </a:rPr>
              <a:t>   AMAÇLAR</a:t>
            </a:r>
          </a:p>
          <a:p>
            <a:r>
              <a:rPr lang="tr-TR" sz="1600" b="1">
                <a:latin typeface="Comic Sans MS" pitchFamily="66" charset="0"/>
              </a:rPr>
              <a:t> </a:t>
            </a:r>
          </a:p>
        </p:txBody>
      </p:sp>
      <p:sp>
        <p:nvSpPr>
          <p:cNvPr id="16394" name="Text Box 14"/>
          <p:cNvSpPr txBox="1">
            <a:spLocks noChangeArrowheads="1"/>
          </p:cNvSpPr>
          <p:nvPr/>
        </p:nvSpPr>
        <p:spPr bwMode="auto">
          <a:xfrm>
            <a:off x="533400" y="1447800"/>
            <a:ext cx="1673225" cy="457200"/>
          </a:xfrm>
          <a:prstGeom prst="rect">
            <a:avLst/>
          </a:prstGeom>
          <a:noFill/>
          <a:ln w="9525">
            <a:noFill/>
            <a:miter lim="800000"/>
            <a:headEnd/>
            <a:tailEnd/>
          </a:ln>
        </p:spPr>
        <p:txBody>
          <a:bodyPr wrap="none">
            <a:spAutoFit/>
          </a:bodyPr>
          <a:lstStyle/>
          <a:p>
            <a:r>
              <a:rPr lang="tr-TR" b="1" u="sng">
                <a:latin typeface="Comic Sans MS" pitchFamily="66" charset="0"/>
                <a:cs typeface="Times New Roman" pitchFamily="18" charset="0"/>
              </a:rPr>
              <a:t>AMAÇLAR</a:t>
            </a:r>
          </a:p>
        </p:txBody>
      </p:sp>
      <p:sp>
        <p:nvSpPr>
          <p:cNvPr id="16395" name="Text Box 15"/>
          <p:cNvSpPr txBox="1">
            <a:spLocks noChangeArrowheads="1"/>
          </p:cNvSpPr>
          <p:nvPr/>
        </p:nvSpPr>
        <p:spPr bwMode="auto">
          <a:xfrm>
            <a:off x="2895600" y="1447800"/>
            <a:ext cx="2012950" cy="457200"/>
          </a:xfrm>
          <a:prstGeom prst="rect">
            <a:avLst/>
          </a:prstGeom>
          <a:noFill/>
          <a:ln w="9525">
            <a:noFill/>
            <a:miter lim="800000"/>
            <a:headEnd/>
            <a:tailEnd/>
          </a:ln>
        </p:spPr>
        <p:txBody>
          <a:bodyPr wrap="none">
            <a:spAutoFit/>
          </a:bodyPr>
          <a:lstStyle/>
          <a:p>
            <a:r>
              <a:rPr lang="tr-TR" b="1" u="sng">
                <a:latin typeface="Comic Sans MS" pitchFamily="66" charset="0"/>
                <a:cs typeface="Times New Roman" pitchFamily="18" charset="0"/>
              </a:rPr>
              <a:t>A</a:t>
            </a:r>
            <a:r>
              <a:rPr lang="tr-TR" b="1" u="sng">
                <a:latin typeface="Comic Sans MS" pitchFamily="66" charset="0"/>
              </a:rPr>
              <a:t>Ş</a:t>
            </a:r>
            <a:r>
              <a:rPr lang="tr-TR" b="1" u="sng">
                <a:latin typeface="Comic Sans MS" pitchFamily="66" charset="0"/>
                <a:cs typeface="Times New Roman" pitchFamily="18" charset="0"/>
              </a:rPr>
              <a:t>AMALAR	</a:t>
            </a:r>
          </a:p>
        </p:txBody>
      </p:sp>
      <p:sp>
        <p:nvSpPr>
          <p:cNvPr id="16396" name="Text Box 16"/>
          <p:cNvSpPr txBox="1">
            <a:spLocks noChangeArrowheads="1"/>
          </p:cNvSpPr>
          <p:nvPr/>
        </p:nvSpPr>
        <p:spPr bwMode="auto">
          <a:xfrm>
            <a:off x="6019800" y="1447800"/>
            <a:ext cx="2095500" cy="457200"/>
          </a:xfrm>
          <a:prstGeom prst="rect">
            <a:avLst/>
          </a:prstGeom>
          <a:noFill/>
          <a:ln w="9525">
            <a:noFill/>
            <a:miter lim="800000"/>
            <a:headEnd/>
            <a:tailEnd/>
          </a:ln>
        </p:spPr>
        <p:txBody>
          <a:bodyPr wrap="none">
            <a:spAutoFit/>
          </a:bodyPr>
          <a:lstStyle/>
          <a:p>
            <a:r>
              <a:rPr lang="tr-TR" b="1" u="sng">
                <a:latin typeface="Comic Sans MS" pitchFamily="66" charset="0"/>
                <a:cs typeface="Times New Roman" pitchFamily="18" charset="0"/>
              </a:rPr>
              <a:t>YÖNTEMLER</a:t>
            </a:r>
            <a:endParaRPr lang="tr-TR" u="sng"/>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2"/>
          <p:cNvSpPr txBox="1">
            <a:spLocks noChangeArrowheads="1"/>
          </p:cNvSpPr>
          <p:nvPr/>
        </p:nvSpPr>
        <p:spPr bwMode="auto">
          <a:xfrm>
            <a:off x="441325" y="457200"/>
            <a:ext cx="8232775" cy="822325"/>
          </a:xfrm>
          <a:prstGeom prst="rect">
            <a:avLst/>
          </a:prstGeom>
          <a:noFill/>
          <a:ln w="9525">
            <a:noFill/>
            <a:miter lim="800000"/>
            <a:headEnd/>
            <a:tailEnd/>
          </a:ln>
        </p:spPr>
        <p:txBody>
          <a:bodyPr>
            <a:spAutoFit/>
          </a:bodyPr>
          <a:lstStyle/>
          <a:p>
            <a:pPr algn="ctr"/>
            <a:r>
              <a:rPr lang="tr-TR" b="1">
                <a:latin typeface="Comic Sans MS" pitchFamily="66" charset="0"/>
                <a:cs typeface="Times New Roman" pitchFamily="18" charset="0"/>
              </a:rPr>
              <a:t>Sa</a:t>
            </a:r>
            <a:r>
              <a:rPr lang="tr-TR" b="1">
                <a:latin typeface="Comic Sans MS" pitchFamily="66" charset="0"/>
              </a:rPr>
              <a:t>ğ</a:t>
            </a:r>
            <a:r>
              <a:rPr lang="tr-TR" b="1">
                <a:latin typeface="Comic Sans MS" pitchFamily="66" charset="0"/>
                <a:cs typeface="Times New Roman" pitchFamily="18" charset="0"/>
              </a:rPr>
              <a:t>lık Sorunlarının Belirlenmesinden Çözümlerine </a:t>
            </a:r>
            <a:endParaRPr lang="tr-TR" b="1">
              <a:latin typeface="Comic Sans MS" pitchFamily="66" charset="0"/>
            </a:endParaRPr>
          </a:p>
          <a:p>
            <a:pPr algn="ctr"/>
            <a:r>
              <a:rPr lang="tr-TR" b="1">
                <a:latin typeface="Comic Sans MS" pitchFamily="66" charset="0"/>
                <a:cs typeface="Times New Roman" pitchFamily="18" charset="0"/>
              </a:rPr>
              <a:t>Kadar Çe</a:t>
            </a:r>
            <a:r>
              <a:rPr lang="tr-TR" b="1">
                <a:latin typeface="Comic Sans MS" pitchFamily="66" charset="0"/>
              </a:rPr>
              <a:t>ş</a:t>
            </a:r>
            <a:r>
              <a:rPr lang="tr-TR" b="1">
                <a:latin typeface="Comic Sans MS" pitchFamily="66" charset="0"/>
                <a:cs typeface="Times New Roman" pitchFamily="18" charset="0"/>
              </a:rPr>
              <a:t>itli A</a:t>
            </a:r>
            <a:r>
              <a:rPr lang="tr-TR" b="1">
                <a:latin typeface="Comic Sans MS" pitchFamily="66" charset="0"/>
              </a:rPr>
              <a:t>ş</a:t>
            </a:r>
            <a:r>
              <a:rPr lang="tr-TR" b="1">
                <a:latin typeface="Comic Sans MS" pitchFamily="66" charset="0"/>
                <a:cs typeface="Times New Roman" pitchFamily="18" charset="0"/>
              </a:rPr>
              <a:t>amalar</a:t>
            </a:r>
            <a:r>
              <a:rPr lang="tr-TR" b="1">
                <a:latin typeface="Comic Sans MS" pitchFamily="66" charset="0"/>
              </a:rPr>
              <a:t>(Örnek)</a:t>
            </a:r>
            <a:r>
              <a:rPr lang="tr-TR" b="1">
                <a:latin typeface="Comic Sans MS" pitchFamily="66" charset="0"/>
                <a:cs typeface="Times New Roman" pitchFamily="18" charset="0"/>
              </a:rPr>
              <a:t>	</a:t>
            </a:r>
          </a:p>
        </p:txBody>
      </p:sp>
      <p:sp>
        <p:nvSpPr>
          <p:cNvPr id="17410" name="Text Box 3"/>
          <p:cNvSpPr txBox="1">
            <a:spLocks noChangeArrowheads="1"/>
          </p:cNvSpPr>
          <p:nvPr/>
        </p:nvSpPr>
        <p:spPr bwMode="auto">
          <a:xfrm>
            <a:off x="2819400" y="1447800"/>
            <a:ext cx="482600" cy="457200"/>
          </a:xfrm>
          <a:prstGeom prst="rect">
            <a:avLst/>
          </a:prstGeom>
          <a:noFill/>
          <a:ln w="9525">
            <a:noFill/>
            <a:miter lim="800000"/>
            <a:headEnd/>
            <a:tailEnd/>
          </a:ln>
        </p:spPr>
        <p:txBody>
          <a:bodyPr wrap="none">
            <a:spAutoFit/>
          </a:bodyPr>
          <a:lstStyle/>
          <a:p>
            <a:r>
              <a:rPr lang="tr-TR" b="1">
                <a:latin typeface="Comic Sans MS" pitchFamily="66" charset="0"/>
                <a:cs typeface="Times New Roman" pitchFamily="18" charset="0"/>
              </a:rPr>
              <a:t>I.</a:t>
            </a:r>
          </a:p>
        </p:txBody>
      </p:sp>
      <p:sp>
        <p:nvSpPr>
          <p:cNvPr id="17411" name="Text Box 4"/>
          <p:cNvSpPr txBox="1">
            <a:spLocks noChangeArrowheads="1"/>
          </p:cNvSpPr>
          <p:nvPr/>
        </p:nvSpPr>
        <p:spPr bwMode="auto">
          <a:xfrm>
            <a:off x="3429000" y="1447800"/>
            <a:ext cx="3140075" cy="946150"/>
          </a:xfrm>
          <a:prstGeom prst="rect">
            <a:avLst/>
          </a:prstGeom>
          <a:noFill/>
          <a:ln w="9525">
            <a:noFill/>
            <a:miter lim="800000"/>
            <a:headEnd/>
            <a:tailEnd/>
          </a:ln>
        </p:spPr>
        <p:txBody>
          <a:bodyPr>
            <a:spAutoFit/>
          </a:bodyPr>
          <a:lstStyle/>
          <a:p>
            <a:r>
              <a:rPr lang="tr-TR" sz="1800" b="1">
                <a:latin typeface="Comic Sans MS" pitchFamily="66" charset="0"/>
                <a:cs typeface="Times New Roman" pitchFamily="18" charset="0"/>
              </a:rPr>
              <a:t>SORUNLARI</a:t>
            </a:r>
            <a:r>
              <a:rPr lang="tr-TR" sz="1800" b="1"/>
              <a:t>  </a:t>
            </a:r>
            <a:r>
              <a:rPr lang="tr-TR" sz="1800" b="1">
                <a:latin typeface="Comic Sans MS" pitchFamily="66" charset="0"/>
                <a:cs typeface="Times New Roman" pitchFamily="18" charset="0"/>
              </a:rPr>
              <a:t>SAPTAMA</a:t>
            </a:r>
            <a:r>
              <a:rPr lang="tr-TR">
                <a:latin typeface="Comic Sans MS" pitchFamily="66" charset="0"/>
                <a:cs typeface="Times New Roman" pitchFamily="18" charset="0"/>
              </a:rPr>
              <a:t>	</a:t>
            </a:r>
            <a:endParaRPr lang="tr-TR"/>
          </a:p>
          <a:p>
            <a:pPr algn="ctr"/>
            <a:r>
              <a:rPr lang="tr-TR" sz="1600" b="1">
                <a:latin typeface="Comic Sans MS" pitchFamily="66" charset="0"/>
              </a:rPr>
              <a:t>Ana ve Çocuk Sağlığının </a:t>
            </a:r>
          </a:p>
          <a:p>
            <a:pPr algn="ctr"/>
            <a:r>
              <a:rPr lang="tr-TR" sz="1600" b="1">
                <a:latin typeface="Comic Sans MS" pitchFamily="66" charset="0"/>
              </a:rPr>
              <a:t>Bozuk Olması</a:t>
            </a:r>
          </a:p>
        </p:txBody>
      </p:sp>
      <p:sp>
        <p:nvSpPr>
          <p:cNvPr id="17412" name="Text Box 6"/>
          <p:cNvSpPr txBox="1">
            <a:spLocks noChangeArrowheads="1"/>
          </p:cNvSpPr>
          <p:nvPr/>
        </p:nvSpPr>
        <p:spPr bwMode="auto">
          <a:xfrm>
            <a:off x="2743200" y="2667000"/>
            <a:ext cx="649288" cy="457200"/>
          </a:xfrm>
          <a:prstGeom prst="rect">
            <a:avLst/>
          </a:prstGeom>
          <a:noFill/>
          <a:ln w="9525">
            <a:noFill/>
            <a:miter lim="800000"/>
            <a:headEnd/>
            <a:tailEnd/>
          </a:ln>
        </p:spPr>
        <p:txBody>
          <a:bodyPr wrap="none">
            <a:spAutoFit/>
          </a:bodyPr>
          <a:lstStyle/>
          <a:p>
            <a:r>
              <a:rPr lang="tr-TR" b="1">
                <a:latin typeface="Comic Sans MS" pitchFamily="66" charset="0"/>
                <a:cs typeface="Times New Roman" pitchFamily="18" charset="0"/>
              </a:rPr>
              <a:t>II.</a:t>
            </a:r>
          </a:p>
        </p:txBody>
      </p:sp>
      <p:sp>
        <p:nvSpPr>
          <p:cNvPr id="17413" name="Text Box 7"/>
          <p:cNvSpPr txBox="1">
            <a:spLocks noChangeArrowheads="1"/>
          </p:cNvSpPr>
          <p:nvPr/>
        </p:nvSpPr>
        <p:spPr bwMode="auto">
          <a:xfrm>
            <a:off x="2895600" y="2743200"/>
            <a:ext cx="3810000" cy="2597150"/>
          </a:xfrm>
          <a:prstGeom prst="rect">
            <a:avLst/>
          </a:prstGeom>
          <a:noFill/>
          <a:ln w="9525">
            <a:noFill/>
            <a:miter lim="800000"/>
            <a:headEnd/>
            <a:tailEnd/>
          </a:ln>
        </p:spPr>
        <p:txBody>
          <a:bodyPr>
            <a:spAutoFit/>
          </a:bodyPr>
          <a:lstStyle/>
          <a:p>
            <a:pPr algn="ctr"/>
            <a:r>
              <a:rPr lang="tr-TR" sz="1800" b="1">
                <a:latin typeface="Comic Sans MS" pitchFamily="66" charset="0"/>
                <a:cs typeface="Times New Roman" pitchFamily="18" charset="0"/>
              </a:rPr>
              <a:t>NEDENLER</a:t>
            </a:r>
            <a:endParaRPr lang="tr-TR" sz="1800" b="1">
              <a:latin typeface="Comic Sans MS" pitchFamily="66" charset="0"/>
            </a:endParaRPr>
          </a:p>
          <a:p>
            <a:pPr algn="ctr"/>
            <a:endParaRPr lang="tr-TR" sz="1800" b="1">
              <a:latin typeface="Comic Sans MS" pitchFamily="66" charset="0"/>
            </a:endParaRPr>
          </a:p>
          <a:p>
            <a:r>
              <a:rPr lang="tr-TR" sz="1600" b="1">
                <a:latin typeface="Comic Sans MS" pitchFamily="66" charset="0"/>
              </a:rPr>
              <a:t>-Yüksek Doğurganlık</a:t>
            </a:r>
          </a:p>
          <a:p>
            <a:r>
              <a:rPr lang="tr-TR" sz="1600" b="1">
                <a:latin typeface="Comic Sans MS" pitchFamily="66" charset="0"/>
              </a:rPr>
              <a:t>-Sık Arayla Gebe Kalma</a:t>
            </a:r>
          </a:p>
          <a:p>
            <a:r>
              <a:rPr lang="tr-TR" sz="1600" b="1">
                <a:latin typeface="Comic Sans MS" pitchFamily="66" charset="0"/>
              </a:rPr>
              <a:t>-Temel Eğitim Yetersizliği</a:t>
            </a:r>
          </a:p>
          <a:p>
            <a:r>
              <a:rPr lang="tr-TR" sz="1600" b="1">
                <a:latin typeface="Comic Sans MS" pitchFamily="66" charset="0"/>
              </a:rPr>
              <a:t>-Sağlık Eğitiminin Yetersizliği</a:t>
            </a:r>
          </a:p>
          <a:p>
            <a:r>
              <a:rPr lang="tr-TR" sz="1600" b="1">
                <a:latin typeface="Comic Sans MS" pitchFamily="66" charset="0"/>
              </a:rPr>
              <a:t>-Çeşitli Kültürel Faktörler</a:t>
            </a:r>
          </a:p>
          <a:p>
            <a:r>
              <a:rPr lang="tr-TR" sz="1600" b="1">
                <a:latin typeface="Comic Sans MS" pitchFamily="66" charset="0"/>
              </a:rPr>
              <a:t>-Sağlık Hizmetlerinin Yetersizliği</a:t>
            </a:r>
          </a:p>
          <a:p>
            <a:endParaRPr lang="tr-TR" sz="1600" b="1">
              <a:latin typeface="Comic Sans MS" pitchFamily="66" charset="0"/>
            </a:endParaRPr>
          </a:p>
          <a:p>
            <a:pPr algn="ctr"/>
            <a:endParaRPr lang="tr-TR" sz="1600" b="1">
              <a:latin typeface="Comic Sans MS" pitchFamily="66" charset="0"/>
            </a:endParaRPr>
          </a:p>
        </p:txBody>
      </p:sp>
      <p:sp>
        <p:nvSpPr>
          <p:cNvPr id="17414" name="Text Box 9"/>
          <p:cNvSpPr txBox="1">
            <a:spLocks noChangeArrowheads="1"/>
          </p:cNvSpPr>
          <p:nvPr/>
        </p:nvSpPr>
        <p:spPr bwMode="auto">
          <a:xfrm>
            <a:off x="2438400" y="4876800"/>
            <a:ext cx="815975" cy="457200"/>
          </a:xfrm>
          <a:prstGeom prst="rect">
            <a:avLst/>
          </a:prstGeom>
          <a:noFill/>
          <a:ln w="9525">
            <a:noFill/>
            <a:miter lim="800000"/>
            <a:headEnd/>
            <a:tailEnd/>
          </a:ln>
        </p:spPr>
        <p:txBody>
          <a:bodyPr wrap="none">
            <a:spAutoFit/>
          </a:bodyPr>
          <a:lstStyle/>
          <a:p>
            <a:r>
              <a:rPr lang="tr-TR" b="1">
                <a:latin typeface="Comic Sans MS" pitchFamily="66" charset="0"/>
              </a:rPr>
              <a:t>III.</a:t>
            </a:r>
          </a:p>
        </p:txBody>
      </p:sp>
      <p:sp>
        <p:nvSpPr>
          <p:cNvPr id="17415" name="Text Box 10"/>
          <p:cNvSpPr txBox="1">
            <a:spLocks noChangeArrowheads="1"/>
          </p:cNvSpPr>
          <p:nvPr/>
        </p:nvSpPr>
        <p:spPr bwMode="auto">
          <a:xfrm>
            <a:off x="3124200" y="4876800"/>
            <a:ext cx="3762375" cy="1465263"/>
          </a:xfrm>
          <a:prstGeom prst="rect">
            <a:avLst/>
          </a:prstGeom>
          <a:noFill/>
          <a:ln w="9525">
            <a:noFill/>
            <a:miter lim="800000"/>
            <a:headEnd/>
            <a:tailEnd/>
          </a:ln>
        </p:spPr>
        <p:txBody>
          <a:bodyPr wrap="none">
            <a:spAutoFit/>
          </a:bodyPr>
          <a:lstStyle/>
          <a:p>
            <a:pPr algn="ctr"/>
            <a:endParaRPr lang="tr-TR" sz="1800" b="1">
              <a:latin typeface="Comic Sans MS" pitchFamily="66" charset="0"/>
            </a:endParaRPr>
          </a:p>
          <a:p>
            <a:pPr algn="ctr"/>
            <a:r>
              <a:rPr lang="tr-TR" sz="1800" b="1">
                <a:latin typeface="Comic Sans MS" pitchFamily="66" charset="0"/>
              </a:rPr>
              <a:t>ÇÖZÜMLERİN BELİRLENMESİ</a:t>
            </a:r>
          </a:p>
          <a:p>
            <a:pPr algn="ctr"/>
            <a:endParaRPr lang="tr-TR" sz="1800" b="1">
              <a:latin typeface="Comic Sans MS" pitchFamily="66" charset="0"/>
            </a:endParaRPr>
          </a:p>
          <a:p>
            <a:pPr algn="ctr"/>
            <a:r>
              <a:rPr lang="tr-TR" sz="1800" b="1">
                <a:latin typeface="Comic Sans MS" pitchFamily="66" charset="0"/>
              </a:rPr>
              <a:t>Çözüme Yönelik En Uygun-Etkin </a:t>
            </a:r>
          </a:p>
          <a:p>
            <a:pPr algn="ctr"/>
            <a:r>
              <a:rPr lang="tr-TR" sz="1800" b="1">
                <a:latin typeface="Comic Sans MS" pitchFamily="66" charset="0"/>
              </a:rPr>
              <a:t>Yaklaşımların Seçilmesi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3"/>
          <p:cNvSpPr txBox="1">
            <a:spLocks noChangeArrowheads="1"/>
          </p:cNvSpPr>
          <p:nvPr/>
        </p:nvSpPr>
        <p:spPr bwMode="auto">
          <a:xfrm>
            <a:off x="609600" y="685800"/>
            <a:ext cx="8232775" cy="822325"/>
          </a:xfrm>
          <a:prstGeom prst="rect">
            <a:avLst/>
          </a:prstGeom>
          <a:noFill/>
          <a:ln w="9525">
            <a:noFill/>
            <a:miter lim="800000"/>
            <a:headEnd/>
            <a:tailEnd/>
          </a:ln>
        </p:spPr>
        <p:txBody>
          <a:bodyPr>
            <a:spAutoFit/>
          </a:bodyPr>
          <a:lstStyle/>
          <a:p>
            <a:pPr algn="ctr"/>
            <a:r>
              <a:rPr lang="tr-TR" b="1">
                <a:latin typeface="Comic Sans MS" pitchFamily="66" charset="0"/>
                <a:cs typeface="Times New Roman" pitchFamily="18" charset="0"/>
              </a:rPr>
              <a:t>Sa</a:t>
            </a:r>
            <a:r>
              <a:rPr lang="tr-TR" b="1">
                <a:latin typeface="Comic Sans MS" pitchFamily="66" charset="0"/>
              </a:rPr>
              <a:t>ğ</a:t>
            </a:r>
            <a:r>
              <a:rPr lang="tr-TR" b="1">
                <a:latin typeface="Comic Sans MS" pitchFamily="66" charset="0"/>
                <a:cs typeface="Times New Roman" pitchFamily="18" charset="0"/>
              </a:rPr>
              <a:t>lık Sorunlarının Belirlenmesinden Çözümlerine </a:t>
            </a:r>
            <a:endParaRPr lang="tr-TR" b="1">
              <a:latin typeface="Comic Sans MS" pitchFamily="66" charset="0"/>
            </a:endParaRPr>
          </a:p>
          <a:p>
            <a:pPr algn="ctr"/>
            <a:r>
              <a:rPr lang="tr-TR" b="1">
                <a:latin typeface="Comic Sans MS" pitchFamily="66" charset="0"/>
                <a:cs typeface="Times New Roman" pitchFamily="18" charset="0"/>
              </a:rPr>
              <a:t>Kadar Çe</a:t>
            </a:r>
            <a:r>
              <a:rPr lang="tr-TR" b="1">
                <a:latin typeface="Comic Sans MS" pitchFamily="66" charset="0"/>
              </a:rPr>
              <a:t>ş</a:t>
            </a:r>
            <a:r>
              <a:rPr lang="tr-TR" b="1">
                <a:latin typeface="Comic Sans MS" pitchFamily="66" charset="0"/>
                <a:cs typeface="Times New Roman" pitchFamily="18" charset="0"/>
              </a:rPr>
              <a:t>itli A</a:t>
            </a:r>
            <a:r>
              <a:rPr lang="tr-TR" b="1">
                <a:latin typeface="Comic Sans MS" pitchFamily="66" charset="0"/>
              </a:rPr>
              <a:t>ş</a:t>
            </a:r>
            <a:r>
              <a:rPr lang="tr-TR" b="1">
                <a:latin typeface="Comic Sans MS" pitchFamily="66" charset="0"/>
                <a:cs typeface="Times New Roman" pitchFamily="18" charset="0"/>
              </a:rPr>
              <a:t>amalar	</a:t>
            </a:r>
          </a:p>
        </p:txBody>
      </p:sp>
      <p:sp>
        <p:nvSpPr>
          <p:cNvPr id="18434" name="Text Box 4"/>
          <p:cNvSpPr txBox="1">
            <a:spLocks noChangeArrowheads="1"/>
          </p:cNvSpPr>
          <p:nvPr/>
        </p:nvSpPr>
        <p:spPr bwMode="auto">
          <a:xfrm>
            <a:off x="2819400" y="1752600"/>
            <a:ext cx="688975" cy="457200"/>
          </a:xfrm>
          <a:prstGeom prst="rect">
            <a:avLst/>
          </a:prstGeom>
          <a:noFill/>
          <a:ln w="9525">
            <a:noFill/>
            <a:miter lim="800000"/>
            <a:headEnd/>
            <a:tailEnd/>
          </a:ln>
        </p:spPr>
        <p:txBody>
          <a:bodyPr wrap="none">
            <a:spAutoFit/>
          </a:bodyPr>
          <a:lstStyle/>
          <a:p>
            <a:r>
              <a:rPr lang="tr-TR" b="1">
                <a:latin typeface="Comic Sans MS" pitchFamily="66" charset="0"/>
                <a:cs typeface="Times New Roman" pitchFamily="18" charset="0"/>
              </a:rPr>
              <a:t>I</a:t>
            </a:r>
            <a:r>
              <a:rPr lang="tr-TR" b="1">
                <a:latin typeface="Comic Sans MS" pitchFamily="66" charset="0"/>
              </a:rPr>
              <a:t>V</a:t>
            </a:r>
            <a:r>
              <a:rPr lang="tr-TR" b="1">
                <a:latin typeface="Comic Sans MS" pitchFamily="66" charset="0"/>
                <a:cs typeface="Times New Roman" pitchFamily="18" charset="0"/>
              </a:rPr>
              <a:t>.</a:t>
            </a:r>
          </a:p>
        </p:txBody>
      </p:sp>
      <p:sp>
        <p:nvSpPr>
          <p:cNvPr id="18435" name="Text Box 5"/>
          <p:cNvSpPr txBox="1">
            <a:spLocks noChangeArrowheads="1"/>
          </p:cNvSpPr>
          <p:nvPr/>
        </p:nvSpPr>
        <p:spPr bwMode="auto">
          <a:xfrm>
            <a:off x="3124200" y="2133600"/>
            <a:ext cx="3276600" cy="641350"/>
          </a:xfrm>
          <a:prstGeom prst="rect">
            <a:avLst/>
          </a:prstGeom>
          <a:noFill/>
          <a:ln w="9525">
            <a:noFill/>
            <a:miter lim="800000"/>
            <a:headEnd/>
            <a:tailEnd/>
          </a:ln>
        </p:spPr>
        <p:txBody>
          <a:bodyPr>
            <a:spAutoFit/>
          </a:bodyPr>
          <a:lstStyle/>
          <a:p>
            <a:pPr algn="ctr"/>
            <a:r>
              <a:rPr lang="tr-TR" sz="1800" b="1">
                <a:latin typeface="Comic Sans MS" pitchFamily="66" charset="0"/>
              </a:rPr>
              <a:t>SEÇİLEN ÇÖZÜMLERİN YAYGINLAŞTIRILMASI</a:t>
            </a:r>
            <a:endParaRPr lang="tr-TR" sz="1800" b="1">
              <a:latin typeface="Comic Sans MS" pitchFamily="66" charset="0"/>
              <a:cs typeface="Times New Roman" pitchFamily="18" charset="0"/>
            </a:endParaRPr>
          </a:p>
        </p:txBody>
      </p:sp>
      <p:sp>
        <p:nvSpPr>
          <p:cNvPr id="18436" name="Text Box 7"/>
          <p:cNvSpPr txBox="1">
            <a:spLocks noChangeArrowheads="1"/>
          </p:cNvSpPr>
          <p:nvPr/>
        </p:nvSpPr>
        <p:spPr bwMode="auto">
          <a:xfrm>
            <a:off x="2743200" y="3429000"/>
            <a:ext cx="522288" cy="457200"/>
          </a:xfrm>
          <a:prstGeom prst="rect">
            <a:avLst/>
          </a:prstGeom>
          <a:noFill/>
          <a:ln w="9525">
            <a:noFill/>
            <a:miter lim="800000"/>
            <a:headEnd/>
            <a:tailEnd/>
          </a:ln>
        </p:spPr>
        <p:txBody>
          <a:bodyPr wrap="none">
            <a:spAutoFit/>
          </a:bodyPr>
          <a:lstStyle/>
          <a:p>
            <a:r>
              <a:rPr lang="tr-TR" b="1">
                <a:latin typeface="Comic Sans MS" pitchFamily="66" charset="0"/>
              </a:rPr>
              <a:t>V</a:t>
            </a:r>
            <a:r>
              <a:rPr lang="tr-TR" b="1">
                <a:latin typeface="Comic Sans MS" pitchFamily="66" charset="0"/>
                <a:cs typeface="Times New Roman" pitchFamily="18" charset="0"/>
              </a:rPr>
              <a:t>.</a:t>
            </a:r>
          </a:p>
        </p:txBody>
      </p:sp>
      <p:sp>
        <p:nvSpPr>
          <p:cNvPr id="18437" name="Text Box 8"/>
          <p:cNvSpPr txBox="1">
            <a:spLocks noChangeArrowheads="1"/>
          </p:cNvSpPr>
          <p:nvPr/>
        </p:nvSpPr>
        <p:spPr bwMode="auto">
          <a:xfrm>
            <a:off x="3048000" y="3810000"/>
            <a:ext cx="2743200" cy="915988"/>
          </a:xfrm>
          <a:prstGeom prst="rect">
            <a:avLst/>
          </a:prstGeom>
          <a:noFill/>
          <a:ln w="9525">
            <a:noFill/>
            <a:miter lim="800000"/>
            <a:headEnd/>
            <a:tailEnd/>
          </a:ln>
        </p:spPr>
        <p:txBody>
          <a:bodyPr>
            <a:spAutoFit/>
          </a:bodyPr>
          <a:lstStyle/>
          <a:p>
            <a:pPr algn="ctr"/>
            <a:r>
              <a:rPr lang="tr-TR" sz="1800" b="1">
                <a:latin typeface="Comic Sans MS" pitchFamily="66" charset="0"/>
              </a:rPr>
              <a:t>SAĞLIKLI ANNELER </a:t>
            </a:r>
          </a:p>
          <a:p>
            <a:pPr algn="ctr"/>
            <a:r>
              <a:rPr lang="tr-TR" sz="1800" b="1">
                <a:latin typeface="Comic Sans MS" pitchFamily="66" charset="0"/>
              </a:rPr>
              <a:t>VE</a:t>
            </a:r>
          </a:p>
          <a:p>
            <a:pPr algn="ctr"/>
            <a:r>
              <a:rPr lang="tr-TR" sz="1800" b="1">
                <a:latin typeface="Comic Sans MS" pitchFamily="66" charset="0"/>
              </a:rPr>
              <a:t>SAĞLIKLI ÇOCUKLAR</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is Klasi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1327</TotalTime>
  <Words>1184</Words>
  <Application>Microsoft Office PowerPoint</Application>
  <PresentationFormat>Ekran Gösterisi (4:3)</PresentationFormat>
  <Paragraphs>292</Paragraphs>
  <Slides>26</Slides>
  <Notes>7</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Görünüş</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IV.Kişilerin Belirli Sağlık Sorunlarıyla Karşılaşma  Olasılıklarının-Risklerinin Saptanması</vt:lpstr>
      <vt:lpstr>V. Sendromların Belirlenmesi</vt:lpstr>
      <vt:lpstr>PowerPoint Sunusu</vt:lpstr>
      <vt:lpstr>PowerPoint Sunusu</vt:lpstr>
    </vt:vector>
  </TitlesOfParts>
  <Company>Halk Sağlığı Anabilim Dalı</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A.Tevfik SÜNTER</dc:creator>
  <cp:lastModifiedBy>Windows Kullanıcısı</cp:lastModifiedBy>
  <cp:revision>106</cp:revision>
  <dcterms:created xsi:type="dcterms:W3CDTF">2004-03-01T07:24:40Z</dcterms:created>
  <dcterms:modified xsi:type="dcterms:W3CDTF">2022-02-23T09:39:49Z</dcterms:modified>
</cp:coreProperties>
</file>