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79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5C15A-3B7F-402D-A845-7C9DB628EB85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351A-0E31-4515-A566-AEAD05C0F5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5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45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91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75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61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26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0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48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19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0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7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9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5E149-2123-4764-AA02-EFCAA2D57228}" type="datetimeFigureOut">
              <a:rPr lang="tr-TR" smtClean="0"/>
              <a:pPr/>
              <a:t>26.12.2022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CA06-7E5F-4A0C-BC72-651D4ABD6F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612632" y="2392213"/>
            <a:ext cx="7221090" cy="113910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tr-TR" sz="3600" b="1" dirty="0" smtClean="0">
                <a:latin typeface="Source Sans Pro"/>
              </a:rPr>
              <a:t>TÜRKİYE </a:t>
            </a:r>
            <a:r>
              <a:rPr lang="es-ES" sz="3600" b="1" dirty="0" smtClean="0">
                <a:latin typeface="Source Sans Pro"/>
              </a:rPr>
              <a:t>SAĞLIK </a:t>
            </a:r>
            <a:r>
              <a:rPr lang="es-ES" sz="3600" b="1" dirty="0">
                <a:latin typeface="Source Sans Pro"/>
              </a:rPr>
              <a:t>TURİZMİ </a:t>
            </a:r>
            <a:r>
              <a:rPr lang="es-ES" sz="3600" b="1" dirty="0" smtClean="0">
                <a:latin typeface="Source Sans Pro"/>
              </a:rPr>
              <a:t>SWOT ANAL</a:t>
            </a:r>
            <a:r>
              <a:rPr lang="tr-TR" sz="3600" b="1" dirty="0" smtClean="0">
                <a:latin typeface="Source Sans Pro"/>
              </a:rPr>
              <a:t>İZİ</a:t>
            </a:r>
            <a:endParaRPr lang="tr-TR" sz="3600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8642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59567" y="365126"/>
            <a:ext cx="3537679" cy="86406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GÜÇLÜ YÖNLER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9567" y="1588958"/>
            <a:ext cx="10283252" cy="4976734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7030A0"/>
                </a:solidFill>
                <a:latin typeface="Source Sans Pro"/>
              </a:rPr>
              <a:t>Ülkemizde çevresel ve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iklimsel faktörlerin </a:t>
            </a:r>
            <a:r>
              <a:rPr lang="tr-TR" sz="3200" dirty="0">
                <a:solidFill>
                  <a:srgbClr val="7030A0"/>
                </a:solidFill>
                <a:latin typeface="Source Sans Pro"/>
              </a:rPr>
              <a:t>turizm açısından önemli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olması,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Genç </a:t>
            </a:r>
            <a:r>
              <a:rPr lang="tr-TR" sz="3200" dirty="0">
                <a:solidFill>
                  <a:srgbClr val="7030A0"/>
                </a:solidFill>
                <a:latin typeface="Source Sans Pro"/>
              </a:rPr>
              <a:t>nüfusun fazla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olması,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Doğal zenginlikler,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Gelişmiş </a:t>
            </a:r>
            <a:r>
              <a:rPr lang="tr-TR" sz="3200" dirty="0">
                <a:solidFill>
                  <a:srgbClr val="7030A0"/>
                </a:solidFill>
                <a:latin typeface="Source Sans Pro"/>
              </a:rPr>
              <a:t>ülkelere göre daha ucuz ve nitelikli hizmet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sunumu,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Multidisipliner katılım,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Ülkemizin </a:t>
            </a:r>
            <a:r>
              <a:rPr lang="tr-TR" sz="3200" dirty="0">
                <a:solidFill>
                  <a:srgbClr val="7030A0"/>
                </a:solidFill>
                <a:latin typeface="Source Sans Pro"/>
              </a:rPr>
              <a:t>jeotermal kaynaklarının yeterli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olması,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  <a:p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Siyasal </a:t>
            </a:r>
            <a:r>
              <a:rPr lang="tr-TR" sz="3200" dirty="0">
                <a:solidFill>
                  <a:srgbClr val="7030A0"/>
                </a:solidFill>
                <a:latin typeface="Source Sans Pro"/>
              </a:rPr>
              <a:t>bakış açısının destekler yönde </a:t>
            </a:r>
            <a:r>
              <a:rPr lang="tr-TR" sz="3200" dirty="0" smtClean="0">
                <a:solidFill>
                  <a:srgbClr val="7030A0"/>
                </a:solidFill>
                <a:latin typeface="Source Sans Pro"/>
              </a:rPr>
              <a:t>olması,</a:t>
            </a:r>
            <a:endParaRPr lang="tr-TR" sz="3200" dirty="0">
              <a:solidFill>
                <a:srgbClr val="7030A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93125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4714" y="140273"/>
            <a:ext cx="3537679" cy="714167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ZAYIF YÖNLER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4714" y="1034321"/>
            <a:ext cx="11122702" cy="5681272"/>
          </a:xfrm>
        </p:spPr>
        <p:txBody>
          <a:bodyPr>
            <a:noAutofit/>
          </a:bodyPr>
          <a:lstStyle/>
          <a:p>
            <a:r>
              <a:rPr lang="tr-TR" dirty="0">
                <a:latin typeface="Source Sans Pro"/>
              </a:rPr>
              <a:t>Sağlık turizmi konusunda çok başlılık </a:t>
            </a:r>
            <a:r>
              <a:rPr lang="tr-TR" dirty="0" smtClean="0">
                <a:latin typeface="Source Sans Pro"/>
              </a:rPr>
              <a:t>bulunması,</a:t>
            </a:r>
          </a:p>
          <a:p>
            <a:r>
              <a:rPr lang="tr-TR" dirty="0" smtClean="0">
                <a:latin typeface="Source Sans Pro"/>
              </a:rPr>
              <a:t>Ulaşım</a:t>
            </a:r>
            <a:r>
              <a:rPr lang="tr-TR" dirty="0">
                <a:latin typeface="Source Sans Pro"/>
              </a:rPr>
              <a:t>, transfer, yardımcı bakım elemanlarının sayıca </a:t>
            </a:r>
            <a:r>
              <a:rPr lang="tr-TR" dirty="0" smtClean="0">
                <a:latin typeface="Source Sans Pro"/>
              </a:rPr>
              <a:t>yetersizliği,</a:t>
            </a:r>
          </a:p>
          <a:p>
            <a:r>
              <a:rPr lang="tr-TR" dirty="0" smtClean="0">
                <a:latin typeface="Source Sans Pro"/>
              </a:rPr>
              <a:t>Ülkemizde </a:t>
            </a:r>
            <a:r>
              <a:rPr lang="tr-TR" dirty="0">
                <a:latin typeface="Source Sans Pro"/>
              </a:rPr>
              <a:t>yabancı dil bilen nitelikli personel sayısının </a:t>
            </a:r>
            <a:r>
              <a:rPr lang="tr-TR" dirty="0" smtClean="0">
                <a:latin typeface="Source Sans Pro"/>
              </a:rPr>
              <a:t>azlığı,</a:t>
            </a:r>
          </a:p>
          <a:p>
            <a:r>
              <a:rPr lang="tr-TR" dirty="0" smtClean="0">
                <a:latin typeface="Source Sans Pro"/>
              </a:rPr>
              <a:t>Yasal boşluklar,</a:t>
            </a:r>
          </a:p>
          <a:p>
            <a:r>
              <a:rPr lang="tr-TR" dirty="0" smtClean="0">
                <a:latin typeface="Source Sans Pro"/>
              </a:rPr>
              <a:t>Uluslararası </a:t>
            </a:r>
            <a:r>
              <a:rPr lang="tr-TR" dirty="0">
                <a:latin typeface="Source Sans Pro"/>
              </a:rPr>
              <a:t>bakım hizmetlerinde akreditasyon </a:t>
            </a:r>
            <a:r>
              <a:rPr lang="tr-TR" dirty="0" smtClean="0">
                <a:latin typeface="Source Sans Pro"/>
              </a:rPr>
              <a:t>yokluğu,</a:t>
            </a:r>
          </a:p>
          <a:p>
            <a:r>
              <a:rPr lang="tr-TR" dirty="0" smtClean="0">
                <a:latin typeface="Source Sans Pro"/>
              </a:rPr>
              <a:t>Çok </a:t>
            </a:r>
            <a:r>
              <a:rPr lang="tr-TR" dirty="0">
                <a:latin typeface="Source Sans Pro"/>
              </a:rPr>
              <a:t>yönlü paydaşları ilgilendiren bu hizmetin altyapı çalışmasının </a:t>
            </a:r>
            <a:r>
              <a:rPr lang="tr-TR" dirty="0" smtClean="0">
                <a:latin typeface="Source Sans Pro"/>
              </a:rPr>
              <a:t>olmaması,</a:t>
            </a:r>
          </a:p>
          <a:p>
            <a:r>
              <a:rPr lang="tr-TR" dirty="0" smtClean="0">
                <a:latin typeface="Source Sans Pro"/>
              </a:rPr>
              <a:t>İlgili </a:t>
            </a:r>
            <a:r>
              <a:rPr lang="tr-TR" dirty="0">
                <a:latin typeface="Source Sans Pro"/>
              </a:rPr>
              <a:t>bakanlıklardan konuya duyarlı yeterli sayıda uzmanın </a:t>
            </a:r>
            <a:r>
              <a:rPr lang="tr-TR" dirty="0" smtClean="0">
                <a:latin typeface="Source Sans Pro"/>
              </a:rPr>
              <a:t>bulunmaması,</a:t>
            </a:r>
          </a:p>
          <a:p>
            <a:r>
              <a:rPr lang="tr-TR" dirty="0" smtClean="0">
                <a:latin typeface="Source Sans Pro"/>
              </a:rPr>
              <a:t>Bakım </a:t>
            </a:r>
            <a:r>
              <a:rPr lang="tr-TR" dirty="0">
                <a:latin typeface="Source Sans Pro"/>
              </a:rPr>
              <a:t>ve rehabilitasyon tesislerin ülke genelinde eksik </a:t>
            </a:r>
            <a:r>
              <a:rPr lang="tr-TR" dirty="0" smtClean="0">
                <a:latin typeface="Source Sans Pro"/>
              </a:rPr>
              <a:t>olması,</a:t>
            </a:r>
          </a:p>
          <a:p>
            <a:r>
              <a:rPr lang="tr-TR" dirty="0" smtClean="0">
                <a:latin typeface="Source Sans Pro"/>
              </a:rPr>
              <a:t>Rehabilitasyon </a:t>
            </a:r>
            <a:r>
              <a:rPr lang="tr-TR" dirty="0">
                <a:latin typeface="Source Sans Pro"/>
              </a:rPr>
              <a:t>eğitimi veren üniversitelerde mevzuatın yetersiz </a:t>
            </a:r>
            <a:r>
              <a:rPr lang="tr-TR" dirty="0" smtClean="0">
                <a:latin typeface="Source Sans Pro"/>
              </a:rPr>
              <a:t>oluşu,</a:t>
            </a:r>
            <a:endParaRPr lang="tr-TR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9883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4675" y="485047"/>
            <a:ext cx="3057994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FIRSATLAR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5" y="2203555"/>
            <a:ext cx="11167673" cy="3492708"/>
          </a:xfrm>
        </p:spPr>
        <p:txBody>
          <a:bodyPr/>
          <a:lstStyle/>
          <a:p>
            <a:r>
              <a:rPr lang="tr-TR" dirty="0">
                <a:latin typeface="Source Sans Pro"/>
              </a:rPr>
              <a:t>İstihdamı ve ekonomik randıman ve refahı artıracak olması,</a:t>
            </a:r>
          </a:p>
          <a:p>
            <a:r>
              <a:rPr lang="tr-TR" dirty="0" smtClean="0">
                <a:latin typeface="Source Sans Pro"/>
              </a:rPr>
              <a:t>Diğer </a:t>
            </a:r>
            <a:r>
              <a:rPr lang="tr-TR" dirty="0">
                <a:latin typeface="Source Sans Pro"/>
              </a:rPr>
              <a:t>ülkelere göre, ülkemizde sunulan bakım ve rehabilitasyon hizmetlerinin kalitesinin yüksek olmasına karşın maliyetinin düşük olması,</a:t>
            </a:r>
          </a:p>
          <a:p>
            <a:r>
              <a:rPr lang="tr-TR" dirty="0" smtClean="0">
                <a:latin typeface="Source Sans Pro"/>
              </a:rPr>
              <a:t>Türkiye’nin </a:t>
            </a:r>
            <a:r>
              <a:rPr lang="tr-TR" dirty="0">
                <a:latin typeface="Source Sans Pro"/>
              </a:rPr>
              <a:t>turizm konusunda deneyimli </a:t>
            </a:r>
            <a:r>
              <a:rPr lang="tr-TR" dirty="0" smtClean="0">
                <a:latin typeface="Source Sans Pro"/>
              </a:rPr>
              <a:t>olması,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Ülkemizin </a:t>
            </a:r>
            <a:r>
              <a:rPr lang="tr-TR" dirty="0">
                <a:latin typeface="Source Sans Pro"/>
              </a:rPr>
              <a:t>jeopolitik konumu sebebiyle ulaşımın kolay </a:t>
            </a:r>
            <a:r>
              <a:rPr lang="tr-TR" dirty="0" smtClean="0">
                <a:latin typeface="Source Sans Pro"/>
              </a:rPr>
              <a:t>olması,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Konunun </a:t>
            </a:r>
            <a:r>
              <a:rPr lang="tr-TR" dirty="0">
                <a:latin typeface="Source Sans Pro"/>
              </a:rPr>
              <a:t>temellerinin yeni atılıyor </a:t>
            </a:r>
            <a:r>
              <a:rPr lang="tr-TR" dirty="0" smtClean="0">
                <a:latin typeface="Source Sans Pro"/>
              </a:rPr>
              <a:t>olması,</a:t>
            </a:r>
            <a:endParaRPr lang="tr-TR" dirty="0">
              <a:solidFill>
                <a:srgbClr val="FF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22124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6" y="1304144"/>
            <a:ext cx="11182664" cy="5231567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Source Sans Pro"/>
              </a:rPr>
              <a:t>Yeterli sayıda ve nitelikte ara eleman </a:t>
            </a:r>
            <a:r>
              <a:rPr lang="tr-TR" dirty="0" smtClean="0">
                <a:latin typeface="Source Sans Pro"/>
              </a:rPr>
              <a:t>bulunmamakta,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Ülkemizde </a:t>
            </a:r>
            <a:r>
              <a:rPr lang="tr-TR" dirty="0">
                <a:latin typeface="Source Sans Pro"/>
              </a:rPr>
              <a:t>yaşlı turizmiyle ilgili yasal zeminde boşlukların olduğunu yatırımcılar </a:t>
            </a:r>
            <a:r>
              <a:rPr lang="tr-TR" dirty="0" smtClean="0">
                <a:latin typeface="Source Sans Pro"/>
              </a:rPr>
              <a:t>bilmekte,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Yaşlı </a:t>
            </a:r>
            <a:r>
              <a:rPr lang="tr-TR" dirty="0" err="1">
                <a:latin typeface="Source Sans Pro"/>
              </a:rPr>
              <a:t>suistimali</a:t>
            </a:r>
            <a:r>
              <a:rPr lang="tr-TR" dirty="0">
                <a:latin typeface="Source Sans Pro"/>
              </a:rPr>
              <a:t> ve görev ihmaline ilişkin yasal düzenlemelerin </a:t>
            </a:r>
            <a:r>
              <a:rPr lang="tr-TR" dirty="0" smtClean="0">
                <a:latin typeface="Source Sans Pro"/>
              </a:rPr>
              <a:t>geliştirilmesi çalışmalarının </a:t>
            </a:r>
            <a:r>
              <a:rPr lang="tr-TR" dirty="0">
                <a:latin typeface="Source Sans Pro"/>
              </a:rPr>
              <a:t>yetersiz </a:t>
            </a:r>
            <a:r>
              <a:rPr lang="tr-TR" dirty="0" smtClean="0">
                <a:latin typeface="Source Sans Pro"/>
              </a:rPr>
              <a:t>olması,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Finansman yetersizliği,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Multidispliner </a:t>
            </a:r>
            <a:r>
              <a:rPr lang="tr-TR" dirty="0">
                <a:latin typeface="Source Sans Pro"/>
              </a:rPr>
              <a:t>yaklaşımların yetersiz </a:t>
            </a:r>
            <a:r>
              <a:rPr lang="tr-TR" dirty="0" smtClean="0">
                <a:latin typeface="Source Sans Pro"/>
              </a:rPr>
              <a:t>olması,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Uluslar </a:t>
            </a:r>
            <a:r>
              <a:rPr lang="tr-TR" dirty="0">
                <a:latin typeface="Source Sans Pro"/>
              </a:rPr>
              <a:t>arası </a:t>
            </a:r>
            <a:r>
              <a:rPr lang="tr-TR" dirty="0" smtClean="0">
                <a:latin typeface="Source Sans Pro"/>
              </a:rPr>
              <a:t>rekabet,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Ülke </a:t>
            </a:r>
            <a:r>
              <a:rPr lang="tr-TR" dirty="0">
                <a:latin typeface="Source Sans Pro"/>
              </a:rPr>
              <a:t>içi hizmet beklenti talebinin </a:t>
            </a:r>
            <a:r>
              <a:rPr lang="tr-TR" dirty="0" smtClean="0">
                <a:latin typeface="Source Sans Pro"/>
              </a:rPr>
              <a:t>artması,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Sınırlı </a:t>
            </a:r>
            <a:r>
              <a:rPr lang="tr-TR" dirty="0">
                <a:latin typeface="Source Sans Pro"/>
              </a:rPr>
              <a:t>sayıdaki sağlık ve bakım personelinin bu </a:t>
            </a:r>
            <a:r>
              <a:rPr lang="tr-TR" dirty="0" smtClean="0">
                <a:latin typeface="Source Sans Pro"/>
              </a:rPr>
              <a:t>sektör için </a:t>
            </a:r>
            <a:r>
              <a:rPr lang="tr-TR" dirty="0">
                <a:latin typeface="Source Sans Pro"/>
              </a:rPr>
              <a:t>yeterli sayıda </a:t>
            </a:r>
            <a:r>
              <a:rPr lang="tr-TR" dirty="0" smtClean="0">
                <a:latin typeface="Source Sans Pro"/>
              </a:rPr>
              <a:t>olmaması,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Ücretlerin </a:t>
            </a:r>
            <a:r>
              <a:rPr lang="tr-TR" dirty="0">
                <a:latin typeface="Source Sans Pro"/>
              </a:rPr>
              <a:t>standardize </a:t>
            </a:r>
            <a:r>
              <a:rPr lang="tr-TR" dirty="0" smtClean="0">
                <a:latin typeface="Source Sans Pro"/>
              </a:rPr>
              <a:t>edilememesi,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Verilen </a:t>
            </a:r>
            <a:r>
              <a:rPr lang="tr-TR" dirty="0">
                <a:latin typeface="Source Sans Pro"/>
              </a:rPr>
              <a:t>hizmetlerin </a:t>
            </a:r>
            <a:r>
              <a:rPr lang="tr-TR" dirty="0" smtClean="0">
                <a:latin typeface="Source Sans Pro"/>
              </a:rPr>
              <a:t>denetlenememesi,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Aynı </a:t>
            </a:r>
            <a:r>
              <a:rPr lang="tr-TR" dirty="0">
                <a:latin typeface="Source Sans Pro"/>
              </a:rPr>
              <a:t>hizmeti veren yurtdışındaki </a:t>
            </a:r>
            <a:r>
              <a:rPr lang="tr-TR" dirty="0" smtClean="0">
                <a:latin typeface="Source Sans Pro"/>
              </a:rPr>
              <a:t>kurumlar ile </a:t>
            </a:r>
            <a:r>
              <a:rPr lang="tr-TR" dirty="0">
                <a:latin typeface="Source Sans Pro"/>
              </a:rPr>
              <a:t>mimari özellikler konusunda rekabet olması</a:t>
            </a:r>
            <a:endParaRPr lang="tr-TR" dirty="0" smtClean="0">
              <a:latin typeface="Source Sans Pro"/>
            </a:endParaRPr>
          </a:p>
          <a:p>
            <a:endParaRPr lang="tr-TR" dirty="0">
              <a:latin typeface="Source Sans Pro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94676" y="185244"/>
            <a:ext cx="2998032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TEHDİTLER</a:t>
            </a:r>
          </a:p>
        </p:txBody>
      </p:sp>
    </p:spTree>
    <p:extLst>
      <p:ext uri="{BB962C8B-B14F-4D97-AF65-F5344CB8AC3E}">
        <p14:creationId xmlns:p14="http://schemas.microsoft.com/office/powerpoint/2010/main" val="140942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5" y="1424066"/>
            <a:ext cx="11077733" cy="520158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Source Sans Pro"/>
              </a:rPr>
              <a:t>Çalışmalar </a:t>
            </a:r>
            <a:r>
              <a:rPr lang="tr-TR" dirty="0">
                <a:latin typeface="Source Sans Pro"/>
              </a:rPr>
              <a:t>belli bölgelerde yapılmayıp, ülkemizin </a:t>
            </a:r>
            <a:r>
              <a:rPr lang="tr-TR" dirty="0" smtClean="0">
                <a:latin typeface="Source Sans Pro"/>
              </a:rPr>
              <a:t>diğer turizm </a:t>
            </a:r>
            <a:r>
              <a:rPr lang="tr-TR" dirty="0">
                <a:latin typeface="Source Sans Pro"/>
              </a:rPr>
              <a:t>potansiyeli olan şehirlerinde de </a:t>
            </a:r>
            <a:r>
              <a:rPr lang="tr-TR" dirty="0" smtClean="0">
                <a:latin typeface="Source Sans Pro"/>
              </a:rPr>
              <a:t>yapılması,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Bölgesel </a:t>
            </a:r>
            <a:r>
              <a:rPr lang="tr-TR" dirty="0">
                <a:latin typeface="Source Sans Pro"/>
              </a:rPr>
              <a:t>gelişim konsepti yaratılmalı. Her bölge </a:t>
            </a:r>
            <a:r>
              <a:rPr lang="tr-TR" dirty="0" smtClean="0">
                <a:latin typeface="Source Sans Pro"/>
              </a:rPr>
              <a:t>farklı zenginlik </a:t>
            </a:r>
            <a:r>
              <a:rPr lang="tr-TR" dirty="0">
                <a:latin typeface="Source Sans Pro"/>
              </a:rPr>
              <a:t>sunmakta ve bu zenginlikler bölge kalkınma ajansları ile </a:t>
            </a:r>
            <a:r>
              <a:rPr lang="tr-TR" dirty="0" smtClean="0">
                <a:latin typeface="Source Sans Pro"/>
              </a:rPr>
              <a:t>desteklenmeli,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Yeterli </a:t>
            </a:r>
            <a:r>
              <a:rPr lang="tr-TR" dirty="0">
                <a:latin typeface="Source Sans Pro"/>
              </a:rPr>
              <a:t>tanıtım ve ulaşılabilirlik </a:t>
            </a:r>
            <a:r>
              <a:rPr lang="tr-TR" dirty="0" smtClean="0">
                <a:latin typeface="Source Sans Pro"/>
              </a:rPr>
              <a:t>sağlanmalı,</a:t>
            </a:r>
            <a:endParaRPr lang="tr-TR" dirty="0">
              <a:latin typeface="Source Sans Pro"/>
            </a:endParaRPr>
          </a:p>
          <a:p>
            <a:r>
              <a:rPr lang="tr-TR" dirty="0" err="1" smtClean="0">
                <a:latin typeface="Source Sans Pro"/>
              </a:rPr>
              <a:t>Malpraktis</a:t>
            </a:r>
            <a:r>
              <a:rPr lang="tr-TR" dirty="0" smtClean="0">
                <a:latin typeface="Source Sans Pro"/>
              </a:rPr>
              <a:t> </a:t>
            </a:r>
            <a:r>
              <a:rPr lang="tr-TR" dirty="0">
                <a:latin typeface="Source Sans Pro"/>
              </a:rPr>
              <a:t>konusunda yasal düzenlemeler </a:t>
            </a:r>
            <a:r>
              <a:rPr lang="tr-TR" dirty="0" smtClean="0">
                <a:latin typeface="Source Sans Pro"/>
              </a:rPr>
              <a:t>yapılmalı,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Sağlık </a:t>
            </a:r>
            <a:r>
              <a:rPr lang="tr-TR" dirty="0">
                <a:latin typeface="Source Sans Pro"/>
              </a:rPr>
              <a:t>Bakanlığı ve Sosyal Güvenlik Kurumu’nun paydaş olduğu yeni planlamalar </a:t>
            </a:r>
            <a:r>
              <a:rPr lang="tr-TR" dirty="0" smtClean="0">
                <a:latin typeface="Source Sans Pro"/>
              </a:rPr>
              <a:t>yapılmalı,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Daha </a:t>
            </a:r>
            <a:r>
              <a:rPr lang="tr-TR" dirty="0">
                <a:latin typeface="Source Sans Pro"/>
              </a:rPr>
              <a:t>önce bu işi yapan </a:t>
            </a:r>
            <a:r>
              <a:rPr lang="tr-TR" dirty="0" smtClean="0">
                <a:latin typeface="Source Sans Pro"/>
              </a:rPr>
              <a:t>(Yurtdışından </a:t>
            </a:r>
            <a:r>
              <a:rPr lang="tr-TR" dirty="0">
                <a:latin typeface="Source Sans Pro"/>
              </a:rPr>
              <a:t>gelen insanlara sağlık hizmeti sunan) kurumlar örnek </a:t>
            </a:r>
            <a:r>
              <a:rPr lang="tr-TR" dirty="0" smtClean="0">
                <a:latin typeface="Source Sans Pro"/>
              </a:rPr>
              <a:t>alınmalı,</a:t>
            </a:r>
            <a:endParaRPr lang="tr-TR" dirty="0">
              <a:latin typeface="Source Sans Pro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94676" y="185244"/>
            <a:ext cx="2833140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ÖNERİLER</a:t>
            </a:r>
            <a:endParaRPr lang="tr-T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32136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5" y="1948722"/>
            <a:ext cx="11077733" cy="3837482"/>
          </a:xfrm>
        </p:spPr>
        <p:txBody>
          <a:bodyPr>
            <a:normAutofit/>
          </a:bodyPr>
          <a:lstStyle/>
          <a:p>
            <a:r>
              <a:rPr lang="tr-TR" dirty="0">
                <a:latin typeface="Source Sans Pro"/>
              </a:rPr>
              <a:t>Ülkemizi tercih etme olasılığı ülkelerin bireylerinin yaşam tarzı kapsamlı şekilde </a:t>
            </a:r>
            <a:r>
              <a:rPr lang="tr-TR" dirty="0" smtClean="0">
                <a:latin typeface="Source Sans Pro"/>
              </a:rPr>
              <a:t>araştırılmalı,</a:t>
            </a:r>
          </a:p>
          <a:p>
            <a:r>
              <a:rPr lang="tr-TR" dirty="0" smtClean="0">
                <a:latin typeface="Source Sans Pro"/>
              </a:rPr>
              <a:t>Rehabilitasyon </a:t>
            </a:r>
            <a:r>
              <a:rPr lang="tr-TR" dirty="0">
                <a:latin typeface="Source Sans Pro"/>
              </a:rPr>
              <a:t>turizmi kapsamında wellness uygulamalarının </a:t>
            </a:r>
            <a:r>
              <a:rPr lang="tr-TR" dirty="0" smtClean="0">
                <a:latin typeface="Source Sans Pro"/>
              </a:rPr>
              <a:t>arttırılması,</a:t>
            </a:r>
          </a:p>
          <a:p>
            <a:r>
              <a:rPr lang="tr-TR" dirty="0" smtClean="0">
                <a:latin typeface="Source Sans Pro"/>
              </a:rPr>
              <a:t>Aktif </a:t>
            </a:r>
            <a:r>
              <a:rPr lang="tr-TR" dirty="0">
                <a:latin typeface="Source Sans Pro"/>
              </a:rPr>
              <a:t>yaşlanma ve sağlıklı yaşam köyleri </a:t>
            </a:r>
            <a:r>
              <a:rPr lang="tr-TR" dirty="0" smtClean="0">
                <a:latin typeface="Source Sans Pro"/>
              </a:rPr>
              <a:t>oluşturulmalı,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Maliyet </a:t>
            </a:r>
            <a:r>
              <a:rPr lang="tr-TR" dirty="0">
                <a:latin typeface="Source Sans Pro"/>
              </a:rPr>
              <a:t>analizinin </a:t>
            </a:r>
            <a:r>
              <a:rPr lang="tr-TR" dirty="0" smtClean="0">
                <a:latin typeface="Source Sans Pro"/>
              </a:rPr>
              <a:t>yapılması,</a:t>
            </a:r>
            <a:endParaRPr lang="tr-TR" dirty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Konu </a:t>
            </a:r>
            <a:r>
              <a:rPr lang="tr-TR" dirty="0">
                <a:latin typeface="Source Sans Pro"/>
              </a:rPr>
              <a:t>ile ilgili tüm kurum ve kişilere kapsayan bir </a:t>
            </a:r>
            <a:r>
              <a:rPr lang="tr-TR" dirty="0" smtClean="0">
                <a:latin typeface="Source Sans Pro"/>
              </a:rPr>
              <a:t>network ağının kurulması,</a:t>
            </a:r>
            <a:endParaRPr lang="tr-TR" dirty="0">
              <a:latin typeface="Source Sans Pro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94675" y="380116"/>
            <a:ext cx="2833140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ÖNERİLER</a:t>
            </a:r>
            <a:endParaRPr lang="tr-T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2349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5" y="2158584"/>
            <a:ext cx="11077733" cy="3627619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Source Sans Pro"/>
              </a:rPr>
              <a:t>Akreditasyon standartlarına sahip </a:t>
            </a:r>
            <a:r>
              <a:rPr lang="tr-TR" dirty="0" smtClean="0">
                <a:latin typeface="Source Sans Pro"/>
              </a:rPr>
              <a:t>olmak,</a:t>
            </a:r>
          </a:p>
          <a:p>
            <a:r>
              <a:rPr lang="tr-TR" dirty="0" smtClean="0">
                <a:latin typeface="Source Sans Pro"/>
              </a:rPr>
              <a:t>Belirli </a:t>
            </a:r>
            <a:r>
              <a:rPr lang="tr-TR" dirty="0">
                <a:latin typeface="Source Sans Pro"/>
              </a:rPr>
              <a:t>bir hasta potansiyelini yakalayabilmesi için geniş yurt dışı sigorta ağı ve yurt dışı </a:t>
            </a:r>
            <a:r>
              <a:rPr lang="tr-TR" dirty="0" smtClean="0">
                <a:latin typeface="Source Sans Pro"/>
              </a:rPr>
              <a:t>işbirliği,</a:t>
            </a:r>
          </a:p>
          <a:p>
            <a:r>
              <a:rPr lang="tr-TR" dirty="0" smtClean="0">
                <a:latin typeface="Source Sans Pro"/>
              </a:rPr>
              <a:t>Bir </a:t>
            </a:r>
            <a:r>
              <a:rPr lang="tr-TR" dirty="0">
                <a:latin typeface="Source Sans Pro"/>
              </a:rPr>
              <a:t>uluslararası hasta ilişkileri </a:t>
            </a:r>
            <a:r>
              <a:rPr lang="tr-TR" dirty="0" smtClean="0">
                <a:latin typeface="Source Sans Pro"/>
              </a:rPr>
              <a:t>departmanı,</a:t>
            </a:r>
          </a:p>
          <a:p>
            <a:r>
              <a:rPr lang="tr-TR" dirty="0" smtClean="0">
                <a:latin typeface="Source Sans Pro"/>
              </a:rPr>
              <a:t>Konuya </a:t>
            </a:r>
            <a:r>
              <a:rPr lang="tr-TR" dirty="0">
                <a:latin typeface="Source Sans Pro"/>
              </a:rPr>
              <a:t>ilişkin uzmanlar tarafından eğitim çalışmaları yapılmalı, kadrolarında konunun uzmanlarını </a:t>
            </a:r>
            <a:r>
              <a:rPr lang="tr-TR" dirty="0" smtClean="0">
                <a:latin typeface="Source Sans Pro"/>
              </a:rPr>
              <a:t>bulundurmalı,</a:t>
            </a:r>
          </a:p>
          <a:p>
            <a:r>
              <a:rPr lang="tr-TR" dirty="0" smtClean="0">
                <a:latin typeface="Source Sans Pro"/>
              </a:rPr>
              <a:t>Yabancı </a:t>
            </a:r>
            <a:r>
              <a:rPr lang="tr-TR" dirty="0">
                <a:latin typeface="Source Sans Pro"/>
              </a:rPr>
              <a:t>dil bilen ve sağlık turizm eğitimi olan </a:t>
            </a:r>
            <a:r>
              <a:rPr lang="tr-TR" dirty="0" smtClean="0">
                <a:latin typeface="Source Sans Pro"/>
              </a:rPr>
              <a:t>profesyonel yetiştirme,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94675" y="380116"/>
            <a:ext cx="2833140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ÖNERİLER</a:t>
            </a:r>
            <a:endParaRPr lang="tr-T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22488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75" y="2128603"/>
            <a:ext cx="11077733" cy="325286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Source Sans Pro"/>
              </a:rPr>
              <a:t>Hedef </a:t>
            </a:r>
            <a:r>
              <a:rPr lang="tr-TR" dirty="0">
                <a:latin typeface="Source Sans Pro"/>
              </a:rPr>
              <a:t>pazarlar iyi seçilmeli, rakiplerin pazarlama stratejileri gözden geçirilmeli, ayrıca rakiplerden farklı yanları ortaya çıkaracak pazarlama stratejileri </a:t>
            </a:r>
            <a:r>
              <a:rPr lang="tr-TR" dirty="0" smtClean="0">
                <a:latin typeface="Source Sans Pro"/>
              </a:rPr>
              <a:t>geliştirilmeli,</a:t>
            </a:r>
          </a:p>
          <a:p>
            <a:endParaRPr lang="tr-TR" dirty="0" smtClean="0">
              <a:latin typeface="Source Sans Pro"/>
            </a:endParaRPr>
          </a:p>
          <a:p>
            <a:r>
              <a:rPr lang="tr-TR" dirty="0" smtClean="0">
                <a:latin typeface="Source Sans Pro"/>
              </a:rPr>
              <a:t>Bölgesel </a:t>
            </a:r>
            <a:r>
              <a:rPr lang="tr-TR" dirty="0">
                <a:latin typeface="Source Sans Pro"/>
              </a:rPr>
              <a:t>turizm yapılmalı, yurtdışından hasta alacak hastanelerde ülkelerarası işbirliği geliştirilmeli, hastaneler arasında ortak bir bilgi ağı </a:t>
            </a:r>
            <a:r>
              <a:rPr lang="tr-TR" dirty="0" smtClean="0">
                <a:latin typeface="Source Sans Pro"/>
              </a:rPr>
              <a:t>kurulmalı.</a:t>
            </a:r>
            <a:endParaRPr lang="tr-TR" dirty="0">
              <a:latin typeface="Source Sans Pro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94675" y="515028"/>
            <a:ext cx="2833140" cy="819098"/>
          </a:xfr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Sans Pro"/>
              </a:rPr>
              <a:t>ÖNERİLER</a:t>
            </a:r>
            <a:endParaRPr lang="tr-T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3482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471</Words>
  <Application>Microsoft Office PowerPoint</Application>
  <PresentationFormat>Özel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TÜRKİYE SAĞLIK TURİZMİ SWOT ANALİZİ</vt:lpstr>
      <vt:lpstr>GÜÇLÜ YÖNLER</vt:lpstr>
      <vt:lpstr>ZAYIF YÖNLER</vt:lpstr>
      <vt:lpstr>FIRSATLAR</vt:lpstr>
      <vt:lpstr>TEHDİTLER</vt:lpstr>
      <vt:lpstr>ÖNERİLER</vt:lpstr>
      <vt:lpstr>ÖNERİLER</vt:lpstr>
      <vt:lpstr>ÖNERİLER</vt:lpstr>
      <vt:lpstr>ÖNERİLER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YURT DIŞI HASTA VE SİGORTA KAVRAMI</dc:title>
  <dc:creator>Isletme</dc:creator>
  <cp:lastModifiedBy>Windows Kullanıcısı</cp:lastModifiedBy>
  <cp:revision>66</cp:revision>
  <dcterms:created xsi:type="dcterms:W3CDTF">2021-05-14T00:31:31Z</dcterms:created>
  <dcterms:modified xsi:type="dcterms:W3CDTF">2022-12-26T07:01:28Z</dcterms:modified>
</cp:coreProperties>
</file>