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96" r:id="rId3"/>
    <p:sldId id="307" r:id="rId4"/>
    <p:sldId id="282" r:id="rId5"/>
    <p:sldId id="334" r:id="rId6"/>
    <p:sldId id="336" r:id="rId7"/>
    <p:sldId id="337" r:id="rId8"/>
    <p:sldId id="339" r:id="rId9"/>
    <p:sldId id="340" r:id="rId10"/>
    <p:sldId id="297" r:id="rId11"/>
    <p:sldId id="283" r:id="rId12"/>
    <p:sldId id="284" r:id="rId13"/>
    <p:sldId id="285" r:id="rId14"/>
    <p:sldId id="341" r:id="rId15"/>
    <p:sldId id="286" r:id="rId16"/>
    <p:sldId id="308" r:id="rId17"/>
    <p:sldId id="287" r:id="rId18"/>
    <p:sldId id="288" r:id="rId19"/>
    <p:sldId id="289" r:id="rId20"/>
    <p:sldId id="290" r:id="rId21"/>
    <p:sldId id="298" r:id="rId22"/>
    <p:sldId id="309" r:id="rId23"/>
    <p:sldId id="310" r:id="rId24"/>
    <p:sldId id="311" r:id="rId25"/>
    <p:sldId id="313" r:id="rId26"/>
    <p:sldId id="314" r:id="rId27"/>
    <p:sldId id="316" r:id="rId28"/>
    <p:sldId id="330" r:id="rId29"/>
    <p:sldId id="317" r:id="rId30"/>
    <p:sldId id="331" r:id="rId31"/>
    <p:sldId id="318" r:id="rId32"/>
    <p:sldId id="319" r:id="rId33"/>
    <p:sldId id="321" r:id="rId34"/>
    <p:sldId id="322" r:id="rId35"/>
    <p:sldId id="342" r:id="rId36"/>
    <p:sldId id="323" r:id="rId37"/>
    <p:sldId id="327" r:id="rId38"/>
    <p:sldId id="332" r:id="rId39"/>
    <p:sldId id="328" r:id="rId40"/>
    <p:sldId id="329"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85" d="100"/>
          <a:sy n="85" d="100"/>
        </p:scale>
        <p:origin x="198"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F2AFBDA-27A5-42E6-8197-8EB407CAE98E}" type="datetimeFigureOut">
              <a:rPr lang="tr-TR" smtClean="0"/>
              <a:t>16.03.2023</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2955870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F2AFBDA-27A5-42E6-8197-8EB407CAE98E}" type="datetimeFigureOut">
              <a:rPr lang="tr-TR" smtClean="0"/>
              <a:t>16.03.2023</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3987986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F2AFBDA-27A5-42E6-8197-8EB407CAE98E}" type="datetimeFigureOut">
              <a:rPr lang="tr-TR" smtClean="0"/>
              <a:t>16.03.2023</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A87C11-7DD3-4C83-9960-31ED8F95F6A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4199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F2AFBDA-27A5-42E6-8197-8EB407CAE98E}" type="datetimeFigureOut">
              <a:rPr lang="tr-TR" smtClean="0"/>
              <a:t>16.03.2023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753374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F2AFBDA-27A5-42E6-8197-8EB407CAE98E}" type="datetimeFigureOut">
              <a:rPr lang="tr-TR" smtClean="0"/>
              <a:t>16.03.2023</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A87C11-7DD3-4C83-9960-31ED8F95F6A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7421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F2AFBDA-27A5-42E6-8197-8EB407CAE98E}" type="datetimeFigureOut">
              <a:rPr lang="tr-TR" smtClean="0"/>
              <a:t>16.03.2023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1896708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2AFBDA-27A5-42E6-8197-8EB407CAE98E}" type="datetimeFigureOut">
              <a:rPr lang="tr-TR" smtClean="0"/>
              <a:t>16.03.2023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5037011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2AFBDA-27A5-42E6-8197-8EB407CAE98E}" type="datetimeFigureOut">
              <a:rPr lang="tr-TR" smtClean="0"/>
              <a:t>16.03.2023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68726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2AFBDA-27A5-42E6-8197-8EB407CAE98E}" type="datetimeFigureOut">
              <a:rPr lang="tr-TR" smtClean="0"/>
              <a:t>16.03.2023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409344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F2AFBDA-27A5-42E6-8197-8EB407CAE98E}" type="datetimeFigureOut">
              <a:rPr lang="tr-TR" smtClean="0"/>
              <a:t>16.03.2023</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2939509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F2AFBDA-27A5-42E6-8197-8EB407CAE98E}" type="datetimeFigureOut">
              <a:rPr lang="tr-TR" smtClean="0"/>
              <a:t>16.03.2023</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3404319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F2AFBDA-27A5-42E6-8197-8EB407CAE98E}" type="datetimeFigureOut">
              <a:rPr lang="tr-TR" smtClean="0"/>
              <a:t>16.03.2023</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741263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F2AFBDA-27A5-42E6-8197-8EB407CAE98E}" type="datetimeFigureOut">
              <a:rPr lang="tr-TR" smtClean="0"/>
              <a:t>16.03.2023</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173351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AFBDA-27A5-42E6-8197-8EB407CAE98E}" type="datetimeFigureOut">
              <a:rPr lang="tr-TR" smtClean="0"/>
              <a:t>16.03.2023</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3928290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F2AFBDA-27A5-42E6-8197-8EB407CAE98E}" type="datetimeFigureOut">
              <a:rPr lang="tr-TR" smtClean="0"/>
              <a:t>16.03.2023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2547624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F2AFBDA-27A5-42E6-8197-8EB407CAE98E}" type="datetimeFigureOut">
              <a:rPr lang="tr-TR" smtClean="0"/>
              <a:t>16.03.2023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2A87C11-7DD3-4C83-9960-31ED8F95F6AA}" type="slidenum">
              <a:rPr lang="tr-TR" smtClean="0"/>
              <a:t>‹#›</a:t>
            </a:fld>
            <a:endParaRPr lang="tr-TR"/>
          </a:p>
        </p:txBody>
      </p:sp>
    </p:spTree>
    <p:extLst>
      <p:ext uri="{BB962C8B-B14F-4D97-AF65-F5344CB8AC3E}">
        <p14:creationId xmlns:p14="http://schemas.microsoft.com/office/powerpoint/2010/main" val="503874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F2AFBDA-27A5-42E6-8197-8EB407CAE98E}" type="datetimeFigureOut">
              <a:rPr lang="tr-TR" smtClean="0"/>
              <a:t>16.03.2023</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2A87C11-7DD3-4C83-9960-31ED8F95F6AA}" type="slidenum">
              <a:rPr lang="tr-TR" smtClean="0"/>
              <a:t>‹#›</a:t>
            </a:fld>
            <a:endParaRPr lang="tr-TR"/>
          </a:p>
        </p:txBody>
      </p:sp>
    </p:spTree>
    <p:extLst>
      <p:ext uri="{BB962C8B-B14F-4D97-AF65-F5344CB8AC3E}">
        <p14:creationId xmlns:p14="http://schemas.microsoft.com/office/powerpoint/2010/main" val="2500588911"/>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ctr"/>
            <a:r>
              <a:rPr lang="tr-TR" dirty="0" smtClean="0"/>
              <a:t/>
            </a:r>
            <a:br>
              <a:rPr lang="tr-TR" dirty="0" smtClean="0"/>
            </a:br>
            <a:r>
              <a:rPr lang="tr-TR" dirty="0" smtClean="0">
                <a:solidFill>
                  <a:srgbClr val="C00000"/>
                </a:solidFill>
                <a:latin typeface="Arial" panose="020B0604020202020204" pitchFamily="34" charset="0"/>
                <a:cs typeface="Arial" panose="020B0604020202020204" pitchFamily="34" charset="0"/>
              </a:rPr>
              <a:t>DEPO HASTALIKLARI</a:t>
            </a:r>
            <a:endParaRPr lang="tr-TR"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0665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47917" y="1447800"/>
            <a:ext cx="8915400" cy="3777622"/>
          </a:xfrm>
        </p:spPr>
        <p:txBody>
          <a:bodyPr>
            <a:normAutofit/>
          </a:bodyPr>
          <a:lstStyle/>
          <a:p>
            <a:pPr marL="0" indent="0">
              <a:buNone/>
            </a:pPr>
            <a:r>
              <a:rPr lang="tr-TR" sz="2600" dirty="0" err="1" smtClean="0">
                <a:solidFill>
                  <a:srgbClr val="0070C0"/>
                </a:solidFill>
                <a:latin typeface="Arial" panose="020B0604020202020204" pitchFamily="34" charset="0"/>
                <a:cs typeface="Arial" panose="020B0604020202020204" pitchFamily="34" charset="0"/>
              </a:rPr>
              <a:t>İnokulum</a:t>
            </a:r>
            <a:r>
              <a:rPr lang="tr-TR" sz="2600" dirty="0" smtClean="0">
                <a:solidFill>
                  <a:srgbClr val="0070C0"/>
                </a:solidFill>
                <a:latin typeface="Arial" panose="020B0604020202020204" pitchFamily="34" charset="0"/>
                <a:cs typeface="Arial" panose="020B0604020202020204" pitchFamily="34" charset="0"/>
              </a:rPr>
              <a:t> </a:t>
            </a:r>
            <a:r>
              <a:rPr lang="tr-TR" sz="2600" dirty="0">
                <a:solidFill>
                  <a:srgbClr val="0070C0"/>
                </a:solidFill>
                <a:latin typeface="Arial" panose="020B0604020202020204" pitchFamily="34" charset="0"/>
                <a:cs typeface="Arial" panose="020B0604020202020204" pitchFamily="34" charset="0"/>
              </a:rPr>
              <a:t>seviyesi</a:t>
            </a:r>
          </a:p>
          <a:p>
            <a:r>
              <a:rPr lang="tr-TR" sz="2600" dirty="0" smtClean="0">
                <a:latin typeface="Arial" panose="020B0604020202020204" pitchFamily="34" charset="0"/>
                <a:cs typeface="Arial" panose="020B0604020202020204" pitchFamily="34" charset="0"/>
              </a:rPr>
              <a:t>Hem hasat öncesi hem de hasat sonrası patojenlerin </a:t>
            </a:r>
            <a:r>
              <a:rPr lang="tr-TR" sz="2600" dirty="0" err="1" smtClean="0">
                <a:latin typeface="Arial" panose="020B0604020202020204" pitchFamily="34" charset="0"/>
                <a:cs typeface="Arial" panose="020B0604020202020204" pitchFamily="34" charset="0"/>
              </a:rPr>
              <a:t>inokulum</a:t>
            </a:r>
            <a:r>
              <a:rPr lang="tr-TR" sz="2600" dirty="0" smtClean="0">
                <a:latin typeface="Arial" panose="020B0604020202020204" pitchFamily="34" charset="0"/>
                <a:cs typeface="Arial" panose="020B0604020202020204" pitchFamily="34" charset="0"/>
              </a:rPr>
              <a:t> seviyesi hastalık çıkışı için önemlidir.</a:t>
            </a:r>
          </a:p>
          <a:p>
            <a:r>
              <a:rPr lang="tr-TR" sz="2600" dirty="0" smtClean="0">
                <a:latin typeface="Arial" panose="020B0604020202020204" pitchFamily="34" charset="0"/>
                <a:cs typeface="Arial" panose="020B0604020202020204" pitchFamily="34" charset="0"/>
              </a:rPr>
              <a:t>Düşük </a:t>
            </a:r>
            <a:r>
              <a:rPr lang="tr-TR" sz="2600" dirty="0" err="1" smtClean="0">
                <a:latin typeface="Arial" panose="020B0604020202020204" pitchFamily="34" charset="0"/>
                <a:cs typeface="Arial" panose="020B0604020202020204" pitchFamily="34" charset="0"/>
              </a:rPr>
              <a:t>inokulum</a:t>
            </a:r>
            <a:r>
              <a:rPr lang="tr-TR" sz="2600" dirty="0" smtClean="0">
                <a:latin typeface="Arial" panose="020B0604020202020204" pitchFamily="34" charset="0"/>
                <a:cs typeface="Arial" panose="020B0604020202020204" pitchFamily="34" charset="0"/>
              </a:rPr>
              <a:t> seviyelerinde daha az görülmektedir</a:t>
            </a:r>
          </a:p>
          <a:p>
            <a:r>
              <a:rPr lang="tr-TR" sz="2600" dirty="0" smtClean="0">
                <a:latin typeface="Arial" panose="020B0604020202020204" pitchFamily="34" charset="0"/>
                <a:cs typeface="Arial" panose="020B0604020202020204" pitchFamily="34" charset="0"/>
              </a:rPr>
              <a:t>Yüksek </a:t>
            </a:r>
            <a:r>
              <a:rPr lang="tr-TR" sz="2600" dirty="0" err="1" smtClean="0">
                <a:latin typeface="Arial" panose="020B0604020202020204" pitchFamily="34" charset="0"/>
                <a:cs typeface="Arial" panose="020B0604020202020204" pitchFamily="34" charset="0"/>
              </a:rPr>
              <a:t>inokulum</a:t>
            </a:r>
            <a:r>
              <a:rPr lang="tr-TR" sz="2600" dirty="0" smtClean="0">
                <a:latin typeface="Arial" panose="020B0604020202020204" pitchFamily="34" charset="0"/>
                <a:cs typeface="Arial" panose="020B0604020202020204" pitchFamily="34" charset="0"/>
              </a:rPr>
              <a:t> seviyelerinde hastalık daha şiddetli seyretmektedir.</a:t>
            </a:r>
            <a:endParaRPr lang="tr-TR" sz="2600" dirty="0">
              <a:latin typeface="Arial" panose="020B0604020202020204" pitchFamily="34" charset="0"/>
              <a:cs typeface="Arial" panose="020B0604020202020204" pitchFamily="34" charset="0"/>
            </a:endParaRPr>
          </a:p>
        </p:txBody>
      </p:sp>
      <p:sp>
        <p:nvSpPr>
          <p:cNvPr id="4" name="Unvan 1"/>
          <p:cNvSpPr txBox="1">
            <a:spLocks/>
          </p:cNvSpPr>
          <p:nvPr/>
        </p:nvSpPr>
        <p:spPr>
          <a:xfrm>
            <a:off x="1934019" y="382063"/>
            <a:ext cx="8911687" cy="73404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80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8798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1706" y="1555376"/>
            <a:ext cx="8915400" cy="3777622"/>
          </a:xfrm>
        </p:spPr>
        <p:txBody>
          <a:bodyPr>
            <a:normAutofit/>
          </a:bodyPr>
          <a:lstStyle/>
          <a:p>
            <a:pPr marL="0" indent="0">
              <a:buNone/>
            </a:pPr>
            <a:r>
              <a:rPr lang="tr-TR" sz="2600" dirty="0" smtClean="0">
                <a:solidFill>
                  <a:srgbClr val="0070C0"/>
                </a:solidFill>
                <a:latin typeface="Arial" panose="020B0604020202020204" pitchFamily="34" charset="0"/>
                <a:cs typeface="Arial" panose="020B0604020202020204" pitchFamily="34" charset="0"/>
              </a:rPr>
              <a:t>Depo koşulları</a:t>
            </a:r>
            <a:endParaRPr lang="tr-TR" sz="2600" dirty="0">
              <a:latin typeface="Arial" panose="020B0604020202020204" pitchFamily="34" charset="0"/>
              <a:cs typeface="Arial" panose="020B0604020202020204" pitchFamily="34" charset="0"/>
            </a:endParaRPr>
          </a:p>
          <a:p>
            <a:pPr lvl="0"/>
            <a:r>
              <a:rPr lang="tr-TR" sz="2600" dirty="0">
                <a:latin typeface="Arial" panose="020B0604020202020204" pitchFamily="34" charset="0"/>
                <a:cs typeface="Arial" panose="020B0604020202020204" pitchFamily="34" charset="0"/>
              </a:rPr>
              <a:t>Patojenin bitki içine </a:t>
            </a:r>
            <a:r>
              <a:rPr lang="tr-TR" sz="2600" dirty="0" err="1">
                <a:latin typeface="Arial" panose="020B0604020202020204" pitchFamily="34" charset="0"/>
                <a:cs typeface="Arial" panose="020B0604020202020204" pitchFamily="34" charset="0"/>
              </a:rPr>
              <a:t>penetrasyonu</a:t>
            </a:r>
            <a:r>
              <a:rPr lang="tr-TR" sz="2600" dirty="0">
                <a:latin typeface="Arial" panose="020B0604020202020204" pitchFamily="34" charset="0"/>
                <a:cs typeface="Arial" panose="020B0604020202020204" pitchFamily="34" charset="0"/>
              </a:rPr>
              <a:t> hastalık gelişiminin olacağı anlamına gelmez. </a:t>
            </a:r>
            <a:endParaRPr lang="tr-TR" sz="2600" dirty="0" smtClean="0">
              <a:latin typeface="Arial" panose="020B0604020202020204" pitchFamily="34" charset="0"/>
              <a:cs typeface="Arial" panose="020B0604020202020204" pitchFamily="34" charset="0"/>
            </a:endParaRPr>
          </a:p>
          <a:p>
            <a:pPr lvl="0"/>
            <a:r>
              <a:rPr lang="tr-TR" sz="2600" dirty="0" smtClean="0">
                <a:latin typeface="Arial" panose="020B0604020202020204" pitchFamily="34" charset="0"/>
                <a:cs typeface="Arial" panose="020B0604020202020204" pitchFamily="34" charset="0"/>
              </a:rPr>
              <a:t>Birçok </a:t>
            </a:r>
            <a:r>
              <a:rPr lang="tr-TR" sz="2600" dirty="0" err="1">
                <a:latin typeface="Arial" panose="020B0604020202020204" pitchFamily="34" charset="0"/>
                <a:cs typeface="Arial" panose="020B0604020202020204" pitchFamily="34" charset="0"/>
              </a:rPr>
              <a:t>fungus</a:t>
            </a:r>
            <a:r>
              <a:rPr lang="tr-TR" sz="2600" dirty="0">
                <a:latin typeface="Arial" panose="020B0604020202020204" pitchFamily="34" charset="0"/>
                <a:cs typeface="Arial" panose="020B0604020202020204" pitchFamily="34" charset="0"/>
              </a:rPr>
              <a:t> ve bakteri uygun koşullarda gelişimlerini devam ettirebilmektedir. </a:t>
            </a:r>
            <a:endParaRPr lang="tr-TR" sz="2600" dirty="0" smtClean="0">
              <a:latin typeface="Arial" panose="020B0604020202020204" pitchFamily="34" charset="0"/>
              <a:cs typeface="Arial" panose="020B0604020202020204" pitchFamily="34" charset="0"/>
            </a:endParaRPr>
          </a:p>
          <a:p>
            <a:pPr lvl="0"/>
            <a:r>
              <a:rPr lang="tr-TR" sz="2600" dirty="0" smtClean="0">
                <a:latin typeface="Arial" panose="020B0604020202020204" pitchFamily="34" charset="0"/>
                <a:cs typeface="Arial" panose="020B0604020202020204" pitchFamily="34" charset="0"/>
              </a:rPr>
              <a:t>Bu </a:t>
            </a:r>
            <a:r>
              <a:rPr lang="tr-TR" sz="2600" dirty="0">
                <a:latin typeface="Arial" panose="020B0604020202020204" pitchFamily="34" charset="0"/>
                <a:cs typeface="Arial" panose="020B0604020202020204" pitchFamily="34" charset="0"/>
              </a:rPr>
              <a:t>koşullar sıcaklık, nispi nem, besin maddesi içeriği, uygun </a:t>
            </a:r>
            <a:r>
              <a:rPr lang="tr-TR" sz="2600" dirty="0" err="1">
                <a:latin typeface="Arial" panose="020B0604020202020204" pitchFamily="34" charset="0"/>
                <a:cs typeface="Arial" panose="020B0604020202020204" pitchFamily="34" charset="0"/>
              </a:rPr>
              <a:t>pH</a:t>
            </a:r>
            <a:r>
              <a:rPr lang="tr-TR" sz="2600" dirty="0">
                <a:latin typeface="Arial" panose="020B0604020202020204" pitchFamily="34" charset="0"/>
                <a:cs typeface="Arial" panose="020B0604020202020204" pitchFamily="34" charset="0"/>
              </a:rPr>
              <a:t> seviyesi ve diğer çevresel koşullardır</a:t>
            </a:r>
            <a:r>
              <a:rPr lang="tr-TR" sz="2600" dirty="0" smtClean="0">
                <a:latin typeface="Arial" panose="020B0604020202020204" pitchFamily="34" charset="0"/>
                <a:cs typeface="Arial" panose="020B0604020202020204" pitchFamily="34" charset="0"/>
              </a:rPr>
              <a:t>.</a:t>
            </a:r>
            <a:endParaRPr lang="tr-TR" sz="2600" dirty="0">
              <a:latin typeface="Arial" panose="020B0604020202020204" pitchFamily="34" charset="0"/>
              <a:cs typeface="Arial" panose="020B0604020202020204" pitchFamily="34" charset="0"/>
            </a:endParaRPr>
          </a:p>
        </p:txBody>
      </p:sp>
      <p:sp>
        <p:nvSpPr>
          <p:cNvPr id="4"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9838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3106" y="1353671"/>
            <a:ext cx="8915400" cy="3777622"/>
          </a:xfrm>
        </p:spPr>
        <p:txBody>
          <a:bodyPr>
            <a:normAutofit/>
          </a:bodyPr>
          <a:lstStyle/>
          <a:p>
            <a:pPr marL="0" indent="0">
              <a:buNone/>
            </a:pPr>
            <a:r>
              <a:rPr lang="tr-TR" sz="2400" dirty="0" smtClean="0">
                <a:solidFill>
                  <a:srgbClr val="0070C0"/>
                </a:solidFill>
                <a:latin typeface="Arial" panose="020B0604020202020204" pitchFamily="34" charset="0"/>
                <a:cs typeface="Arial" panose="020B0604020202020204" pitchFamily="34" charset="0"/>
              </a:rPr>
              <a:t>Depo </a:t>
            </a:r>
            <a:r>
              <a:rPr lang="tr-TR" sz="2400" dirty="0">
                <a:solidFill>
                  <a:srgbClr val="0070C0"/>
                </a:solidFill>
                <a:latin typeface="Arial" panose="020B0604020202020204" pitchFamily="34" charset="0"/>
                <a:cs typeface="Arial" panose="020B0604020202020204" pitchFamily="34" charset="0"/>
              </a:rPr>
              <a:t>koşulları</a:t>
            </a:r>
            <a:endParaRPr lang="tr-TR" sz="2400" dirty="0">
              <a:latin typeface="Arial" panose="020B0604020202020204" pitchFamily="34" charset="0"/>
              <a:cs typeface="Arial" panose="020B0604020202020204" pitchFamily="34" charset="0"/>
            </a:endParaRPr>
          </a:p>
          <a:p>
            <a:r>
              <a:rPr lang="tr-TR" sz="2400" dirty="0" smtClean="0">
                <a:solidFill>
                  <a:srgbClr val="00B050"/>
                </a:solidFill>
                <a:latin typeface="Arial" panose="020B0604020202020204" pitchFamily="34" charset="0"/>
                <a:cs typeface="Arial" panose="020B0604020202020204" pitchFamily="34" charset="0"/>
              </a:rPr>
              <a:t>Sıcaklık</a:t>
            </a:r>
            <a:endParaRPr lang="tr-TR" sz="2400" dirty="0">
              <a:solidFill>
                <a:srgbClr val="00B050"/>
              </a:solidFill>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Spor çimlenmesi ve misel gelişme sıcaklıkları hastalık gelişimin sınırlayan en önemli faktörlerdir. </a:t>
            </a:r>
            <a:endParaRPr lang="tr-TR" sz="2400" dirty="0" smtClean="0">
              <a:latin typeface="Arial" panose="020B0604020202020204" pitchFamily="34" charset="0"/>
              <a:cs typeface="Arial" panose="020B0604020202020204" pitchFamily="34" charset="0"/>
            </a:endParaRPr>
          </a:p>
          <a:p>
            <a:pPr lvl="0"/>
            <a:r>
              <a:rPr lang="tr-TR" sz="2400" dirty="0" smtClean="0">
                <a:latin typeface="Arial" panose="020B0604020202020204" pitchFamily="34" charset="0"/>
                <a:cs typeface="Arial" panose="020B0604020202020204" pitchFamily="34" charset="0"/>
              </a:rPr>
              <a:t>Çoğu </a:t>
            </a:r>
            <a:r>
              <a:rPr lang="tr-TR" sz="2400" dirty="0">
                <a:latin typeface="Arial" panose="020B0604020202020204" pitchFamily="34" charset="0"/>
                <a:cs typeface="Arial" panose="020B0604020202020204" pitchFamily="34" charset="0"/>
              </a:rPr>
              <a:t>depo </a:t>
            </a:r>
            <a:r>
              <a:rPr lang="tr-TR" sz="2400" dirty="0" err="1">
                <a:latin typeface="Arial" panose="020B0604020202020204" pitchFamily="34" charset="0"/>
                <a:cs typeface="Arial" panose="020B0604020202020204" pitchFamily="34" charset="0"/>
              </a:rPr>
              <a:t>fungusu</a:t>
            </a:r>
            <a:r>
              <a:rPr lang="tr-TR" sz="2400" dirty="0">
                <a:latin typeface="Arial" panose="020B0604020202020204" pitchFamily="34" charset="0"/>
                <a:cs typeface="Arial" panose="020B0604020202020204" pitchFamily="34" charset="0"/>
              </a:rPr>
              <a:t> için optimum sıcaklık 20-25 °C </a:t>
            </a:r>
            <a:r>
              <a:rPr lang="tr-TR" sz="2400" dirty="0" err="1">
                <a:latin typeface="Arial" panose="020B0604020202020204" pitchFamily="34" charset="0"/>
                <a:cs typeface="Arial" panose="020B0604020202020204" pitchFamily="34" charset="0"/>
              </a:rPr>
              <a:t>dir</a:t>
            </a:r>
            <a:r>
              <a:rPr lang="tr-TR"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lvl="0"/>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sıcaklık dereceleri </a:t>
            </a:r>
            <a:r>
              <a:rPr lang="tr-TR" sz="2400" dirty="0" err="1">
                <a:latin typeface="Arial" panose="020B0604020202020204" pitchFamily="34" charset="0"/>
                <a:cs typeface="Arial" panose="020B0604020202020204" pitchFamily="34" charset="0"/>
              </a:rPr>
              <a:t>fungus</a:t>
            </a:r>
            <a:r>
              <a:rPr lang="tr-TR" sz="2400" dirty="0">
                <a:latin typeface="Arial" panose="020B0604020202020204" pitchFamily="34" charset="0"/>
                <a:cs typeface="Arial" panose="020B0604020202020204" pitchFamily="34" charset="0"/>
              </a:rPr>
              <a:t> türüne ve </a:t>
            </a:r>
            <a:r>
              <a:rPr lang="tr-TR" sz="2400" dirty="0" err="1">
                <a:latin typeface="Arial" panose="020B0604020202020204" pitchFamily="34" charset="0"/>
                <a:cs typeface="Arial" panose="020B0604020202020204" pitchFamily="34" charset="0"/>
              </a:rPr>
              <a:t>izolata</a:t>
            </a:r>
            <a:r>
              <a:rPr lang="tr-TR" sz="2400" dirty="0">
                <a:latin typeface="Arial" panose="020B0604020202020204" pitchFamily="34" charset="0"/>
                <a:cs typeface="Arial" panose="020B0604020202020204" pitchFamily="34" charset="0"/>
              </a:rPr>
              <a:t> göre değişebilmektedir. </a:t>
            </a:r>
            <a:endParaRPr lang="tr-TR" sz="2400" dirty="0" smtClean="0">
              <a:latin typeface="Arial" panose="020B0604020202020204" pitchFamily="34" charset="0"/>
              <a:cs typeface="Arial" panose="020B0604020202020204" pitchFamily="34" charset="0"/>
            </a:endParaRPr>
          </a:p>
          <a:p>
            <a:pPr lvl="0"/>
            <a:r>
              <a:rPr lang="tr-TR" sz="2400" dirty="0" smtClean="0">
                <a:latin typeface="Arial" panose="020B0604020202020204" pitchFamily="34" charset="0"/>
                <a:cs typeface="Arial" panose="020B0604020202020204" pitchFamily="34" charset="0"/>
              </a:rPr>
              <a:t>Hastalık gelişimi de </a:t>
            </a:r>
            <a:r>
              <a:rPr lang="tr-TR" sz="2400" dirty="0">
                <a:latin typeface="Arial" panose="020B0604020202020204" pitchFamily="34" charset="0"/>
                <a:cs typeface="Arial" panose="020B0604020202020204" pitchFamily="34" charset="0"/>
              </a:rPr>
              <a:t>sıcaklığa bağlı olarak değişebilmektedir</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p:txBody>
      </p:sp>
      <p:sp>
        <p:nvSpPr>
          <p:cNvPr id="4"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1924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05443"/>
          </a:xfrm>
        </p:spPr>
        <p:txBody>
          <a:bodyPr>
            <a:normAutofit fontScale="90000"/>
          </a:bodyPr>
          <a:lstStyle/>
          <a:p>
            <a:r>
              <a:rPr lang="tr-TR" sz="2400" dirty="0">
                <a:solidFill>
                  <a:srgbClr val="0070C0"/>
                </a:solidFill>
                <a:latin typeface="Arial" panose="020B0604020202020204" pitchFamily="34" charset="0"/>
                <a:cs typeface="Arial" panose="020B0604020202020204" pitchFamily="34" charset="0"/>
              </a:rPr>
              <a:t>Depo </a:t>
            </a:r>
            <a:r>
              <a:rPr lang="tr-TR" sz="2400" dirty="0" err="1">
                <a:solidFill>
                  <a:srgbClr val="0070C0"/>
                </a:solidFill>
                <a:latin typeface="Arial" panose="020B0604020202020204" pitchFamily="34" charset="0"/>
                <a:cs typeface="Arial" panose="020B0604020202020204" pitchFamily="34" charset="0"/>
              </a:rPr>
              <a:t>funguslarının</a:t>
            </a:r>
            <a:r>
              <a:rPr lang="tr-TR" sz="2400" dirty="0">
                <a:solidFill>
                  <a:srgbClr val="0070C0"/>
                </a:solidFill>
                <a:latin typeface="Arial" panose="020B0604020202020204" pitchFamily="34" charset="0"/>
                <a:cs typeface="Arial" panose="020B0604020202020204" pitchFamily="34" charset="0"/>
              </a:rPr>
              <a:t> minimum sıcaklık istekleri</a:t>
            </a:r>
            <a:r>
              <a:rPr lang="tr-TR" dirty="0"/>
              <a:t/>
            </a:r>
            <a:br>
              <a:rPr lang="tr-TR" dirty="0"/>
            </a:br>
            <a:endParaRPr lang="tr-TR"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1777" y="1129553"/>
            <a:ext cx="8326499" cy="5490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340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a:blip r:embed="rId2"/>
          <a:stretch>
            <a:fillRect/>
          </a:stretch>
        </p:blipFill>
        <p:spPr>
          <a:xfrm>
            <a:off x="742522" y="207523"/>
            <a:ext cx="10365167" cy="6408430"/>
          </a:xfrm>
          <a:prstGeom prst="rect">
            <a:avLst/>
          </a:prstGeom>
        </p:spPr>
      </p:pic>
    </p:spTree>
    <p:extLst>
      <p:ext uri="{BB962C8B-B14F-4D97-AF65-F5344CB8AC3E}">
        <p14:creationId xmlns:p14="http://schemas.microsoft.com/office/powerpoint/2010/main" val="2495069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0575" y="1156447"/>
            <a:ext cx="9762565" cy="4679577"/>
          </a:xfrm>
        </p:spPr>
        <p:txBody>
          <a:bodyPr>
            <a:normAutofit/>
          </a:bodyPr>
          <a:lstStyle/>
          <a:p>
            <a:pPr marL="0" indent="0">
              <a:buNone/>
            </a:pPr>
            <a:r>
              <a:rPr lang="tr-TR" sz="2600" dirty="0" smtClean="0">
                <a:solidFill>
                  <a:srgbClr val="0070C0"/>
                </a:solidFill>
                <a:latin typeface="Arial" panose="020B0604020202020204" pitchFamily="34" charset="0"/>
                <a:cs typeface="Arial" panose="020B0604020202020204" pitchFamily="34" charset="0"/>
              </a:rPr>
              <a:t>Depo </a:t>
            </a:r>
            <a:r>
              <a:rPr lang="tr-TR" sz="2600" dirty="0">
                <a:solidFill>
                  <a:srgbClr val="0070C0"/>
                </a:solidFill>
                <a:latin typeface="Arial" panose="020B0604020202020204" pitchFamily="34" charset="0"/>
                <a:cs typeface="Arial" panose="020B0604020202020204" pitchFamily="34" charset="0"/>
              </a:rPr>
              <a:t>koşulları</a:t>
            </a:r>
            <a:endParaRPr lang="tr-TR" sz="2600" dirty="0">
              <a:latin typeface="Arial" panose="020B0604020202020204" pitchFamily="34" charset="0"/>
              <a:cs typeface="Arial" panose="020B0604020202020204" pitchFamily="34" charset="0"/>
            </a:endParaRPr>
          </a:p>
          <a:p>
            <a:pPr marL="0" indent="0">
              <a:buNone/>
            </a:pPr>
            <a:r>
              <a:rPr lang="tr-TR" sz="2600" dirty="0" smtClean="0">
                <a:solidFill>
                  <a:srgbClr val="00B050"/>
                </a:solidFill>
                <a:latin typeface="Arial" panose="020B0604020202020204" pitchFamily="34" charset="0"/>
                <a:cs typeface="Arial" panose="020B0604020202020204" pitchFamily="34" charset="0"/>
              </a:rPr>
              <a:t>Nispi </a:t>
            </a:r>
            <a:r>
              <a:rPr lang="tr-TR" sz="2600" dirty="0">
                <a:solidFill>
                  <a:srgbClr val="00B050"/>
                </a:solidFill>
                <a:latin typeface="Arial" panose="020B0604020202020204" pitchFamily="34" charset="0"/>
                <a:cs typeface="Arial" panose="020B0604020202020204" pitchFamily="34" charset="0"/>
              </a:rPr>
              <a:t>nem ve ıslaklık</a:t>
            </a:r>
          </a:p>
          <a:p>
            <a:pPr lvl="0">
              <a:lnSpc>
                <a:spcPct val="120000"/>
              </a:lnSpc>
            </a:pPr>
            <a:r>
              <a:rPr lang="tr-TR" sz="2600" dirty="0">
                <a:latin typeface="Arial" panose="020B0604020202020204" pitchFamily="34" charset="0"/>
                <a:cs typeface="Arial" panose="020B0604020202020204" pitchFamily="34" charset="0"/>
              </a:rPr>
              <a:t>Meyve ve sebzeleri </a:t>
            </a:r>
            <a:r>
              <a:rPr lang="tr-TR" sz="2600" dirty="0" err="1">
                <a:latin typeface="Arial" panose="020B0604020202020204" pitchFamily="34" charset="0"/>
                <a:cs typeface="Arial" panose="020B0604020202020204" pitchFamily="34" charset="0"/>
              </a:rPr>
              <a:t>dehidrasyondan</a:t>
            </a:r>
            <a:r>
              <a:rPr lang="tr-TR" sz="2600" dirty="0">
                <a:latin typeface="Arial" panose="020B0604020202020204" pitchFamily="34" charset="0"/>
                <a:cs typeface="Arial" panose="020B0604020202020204" pitchFamily="34" charset="0"/>
              </a:rPr>
              <a:t> (sıvı kaybı) ve ağırlık kaybından korumak için gerekli olan nispi nem depolarda hastalık gelişimini artırabilmektedir.</a:t>
            </a:r>
          </a:p>
          <a:p>
            <a:pPr>
              <a:lnSpc>
                <a:spcPct val="120000"/>
              </a:lnSpc>
            </a:pPr>
            <a:r>
              <a:rPr lang="tr-TR" sz="2600" dirty="0" smtClean="0">
                <a:latin typeface="Arial" panose="020B0604020202020204" pitchFamily="34" charset="0"/>
                <a:cs typeface="Arial" panose="020B0604020202020204" pitchFamily="34" charset="0"/>
              </a:rPr>
              <a:t>Ürün </a:t>
            </a:r>
            <a:r>
              <a:rPr lang="tr-TR" sz="2600" dirty="0">
                <a:latin typeface="Arial" panose="020B0604020202020204" pitchFamily="34" charset="0"/>
                <a:cs typeface="Arial" panose="020B0604020202020204" pitchFamily="34" charset="0"/>
              </a:rPr>
              <a:t>üzerinde nem yoğunlaşması çürüme riskini artırmaktadır</a:t>
            </a:r>
            <a:r>
              <a:rPr lang="tr-TR" sz="2600" dirty="0" smtClean="0">
                <a:latin typeface="Arial" panose="020B0604020202020204" pitchFamily="34" charset="0"/>
                <a:cs typeface="Arial" panose="020B0604020202020204" pitchFamily="34" charset="0"/>
              </a:rPr>
              <a:t>.</a:t>
            </a:r>
          </a:p>
          <a:p>
            <a:pPr>
              <a:lnSpc>
                <a:spcPct val="120000"/>
              </a:lnSpc>
            </a:pPr>
            <a:r>
              <a:rPr lang="tr-TR" sz="2600" dirty="0">
                <a:latin typeface="Arial" panose="020B0604020202020204" pitchFamily="34" charset="0"/>
                <a:ea typeface="Calibri" panose="020F0502020204030204" pitchFamily="34" charset="0"/>
                <a:cs typeface="Arial" panose="020B0604020202020204" pitchFamily="34" charset="0"/>
              </a:rPr>
              <a:t>Düşük  </a:t>
            </a:r>
            <a:r>
              <a:rPr lang="tr-TR" sz="2600" dirty="0" smtClean="0">
                <a:latin typeface="Arial" panose="020B0604020202020204" pitchFamily="34" charset="0"/>
                <a:ea typeface="Calibri" panose="020F0502020204030204" pitchFamily="34" charset="0"/>
                <a:cs typeface="Arial" panose="020B0604020202020204" pitchFamily="34" charset="0"/>
              </a:rPr>
              <a:t>geçirgen  </a:t>
            </a:r>
            <a:r>
              <a:rPr lang="tr-TR" sz="2600" dirty="0">
                <a:latin typeface="Arial" panose="020B0604020202020204" pitchFamily="34" charset="0"/>
                <a:ea typeface="Calibri" panose="020F0502020204030204" pitchFamily="34" charset="0"/>
                <a:cs typeface="Arial" panose="020B0604020202020204" pitchFamily="34" charset="0"/>
              </a:rPr>
              <a:t>plastik  filmlere  sarılan  </a:t>
            </a:r>
            <a:r>
              <a:rPr lang="tr-TR" sz="2600" dirty="0" smtClean="0">
                <a:latin typeface="Arial" panose="020B0604020202020204" pitchFamily="34" charset="0"/>
                <a:ea typeface="Calibri" panose="020F0502020204030204" pitchFamily="34" charset="0"/>
                <a:cs typeface="Arial" panose="020B0604020202020204" pitchFamily="34" charset="0"/>
              </a:rPr>
              <a:t>ürünlerde yeterli </a:t>
            </a:r>
            <a:r>
              <a:rPr lang="tr-TR" sz="2600" dirty="0">
                <a:latin typeface="Arial" panose="020B0604020202020204" pitchFamily="34" charset="0"/>
                <a:cs typeface="Arial" panose="020B0604020202020204" pitchFamily="34" charset="0"/>
              </a:rPr>
              <a:t>havalanma olmadığından çürüme </a:t>
            </a:r>
            <a:r>
              <a:rPr lang="tr-TR" sz="2600" dirty="0" smtClean="0">
                <a:latin typeface="Arial" panose="020B0604020202020204" pitchFamily="34" charset="0"/>
                <a:cs typeface="Arial" panose="020B0604020202020204" pitchFamily="34" charset="0"/>
              </a:rPr>
              <a:t>artmaktadır</a:t>
            </a:r>
            <a:r>
              <a:rPr lang="tr-TR" dirty="0"/>
              <a:t>.</a:t>
            </a:r>
            <a:endParaRPr lang="tr-TR" sz="2600" dirty="0" smtClean="0">
              <a:latin typeface="Arial" panose="020B0604020202020204" pitchFamily="34" charset="0"/>
              <a:cs typeface="Arial" panose="020B0604020202020204" pitchFamily="34" charset="0"/>
            </a:endParaRPr>
          </a:p>
        </p:txBody>
      </p:sp>
      <p:sp>
        <p:nvSpPr>
          <p:cNvPr id="4" name="Unvan 1"/>
          <p:cNvSpPr>
            <a:spLocks noGrp="1"/>
          </p:cNvSpPr>
          <p:nvPr>
            <p:ph type="title"/>
          </p:nvPr>
        </p:nvSpPr>
        <p:spPr>
          <a:xfrm>
            <a:off x="1490266" y="274486"/>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4603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90918" y="1008529"/>
            <a:ext cx="9743047" cy="5056094"/>
          </a:xfrm>
        </p:spPr>
        <p:txBody>
          <a:bodyPr>
            <a:normAutofit/>
          </a:bodyPr>
          <a:lstStyle/>
          <a:p>
            <a:pPr marL="0" indent="0">
              <a:buNone/>
            </a:pPr>
            <a:r>
              <a:rPr lang="tr-TR" sz="2600" dirty="0" smtClean="0">
                <a:solidFill>
                  <a:srgbClr val="0070C0"/>
                </a:solidFill>
                <a:latin typeface="Arial" panose="020B0604020202020204" pitchFamily="34" charset="0"/>
                <a:cs typeface="Arial" panose="020B0604020202020204" pitchFamily="34" charset="0"/>
              </a:rPr>
              <a:t>Depo </a:t>
            </a:r>
            <a:r>
              <a:rPr lang="tr-TR" sz="2600" dirty="0">
                <a:solidFill>
                  <a:srgbClr val="0070C0"/>
                </a:solidFill>
                <a:latin typeface="Arial" panose="020B0604020202020204" pitchFamily="34" charset="0"/>
                <a:cs typeface="Arial" panose="020B0604020202020204" pitchFamily="34" charset="0"/>
              </a:rPr>
              <a:t>koşulları</a:t>
            </a:r>
            <a:endParaRPr lang="tr-TR" sz="2600" dirty="0">
              <a:latin typeface="Arial" panose="020B0604020202020204" pitchFamily="34" charset="0"/>
              <a:cs typeface="Arial" panose="020B0604020202020204" pitchFamily="34" charset="0"/>
            </a:endParaRPr>
          </a:p>
          <a:p>
            <a:pPr marL="0" indent="0">
              <a:buNone/>
            </a:pPr>
            <a:r>
              <a:rPr lang="tr-TR" sz="2600" dirty="0" smtClean="0">
                <a:solidFill>
                  <a:srgbClr val="00B050"/>
                </a:solidFill>
                <a:latin typeface="Arial" panose="020B0604020202020204" pitchFamily="34" charset="0"/>
                <a:cs typeface="Arial" panose="020B0604020202020204" pitchFamily="34" charset="0"/>
              </a:rPr>
              <a:t>Nispi </a:t>
            </a:r>
            <a:r>
              <a:rPr lang="tr-TR" sz="2600" dirty="0">
                <a:solidFill>
                  <a:srgbClr val="00B050"/>
                </a:solidFill>
                <a:latin typeface="Arial" panose="020B0604020202020204" pitchFamily="34" charset="0"/>
                <a:cs typeface="Arial" panose="020B0604020202020204" pitchFamily="34" charset="0"/>
              </a:rPr>
              <a:t>nem ve ıslaklık</a:t>
            </a:r>
          </a:p>
          <a:p>
            <a:pPr>
              <a:lnSpc>
                <a:spcPct val="120000"/>
              </a:lnSpc>
            </a:pPr>
            <a:r>
              <a:rPr lang="tr-TR" sz="2600" dirty="0" smtClean="0">
                <a:latin typeface="Arial" panose="020B0604020202020204" pitchFamily="34" charset="0"/>
                <a:cs typeface="Arial" panose="020B0604020202020204" pitchFamily="34" charset="0"/>
              </a:rPr>
              <a:t>Hava  geçirmeyen </a:t>
            </a:r>
            <a:r>
              <a:rPr lang="tr-TR" sz="2600" dirty="0" err="1">
                <a:latin typeface="Arial" panose="020B0604020202020204" pitchFamily="34" charset="0"/>
                <a:cs typeface="Arial" panose="020B0604020202020204" pitchFamily="34" charset="0"/>
              </a:rPr>
              <a:t>polimerik</a:t>
            </a:r>
            <a:r>
              <a:rPr lang="tr-TR" sz="2600" dirty="0">
                <a:latin typeface="Arial" panose="020B0604020202020204" pitchFamily="34" charset="0"/>
                <a:cs typeface="Arial" panose="020B0604020202020204" pitchFamily="34" charset="0"/>
              </a:rPr>
              <a:t>  sargılar  içerisindeki </a:t>
            </a:r>
            <a:r>
              <a:rPr lang="tr-TR" sz="2600" dirty="0" smtClean="0">
                <a:latin typeface="Arial" panose="020B0604020202020204" pitchFamily="34" charset="0"/>
                <a:cs typeface="Arial" panose="020B0604020202020204" pitchFamily="34" charset="0"/>
              </a:rPr>
              <a:t>nispi nem </a:t>
            </a:r>
            <a:r>
              <a:rPr lang="tr-TR" sz="2600" dirty="0">
                <a:latin typeface="Arial" panose="020B0604020202020204" pitchFamily="34" charset="0"/>
                <a:cs typeface="Arial" panose="020B0604020202020204" pitchFamily="34" charset="0"/>
              </a:rPr>
              <a:t>higroskopik (nem çeken) maddeler (sodyum klorür)  ilave </a:t>
            </a:r>
            <a:r>
              <a:rPr lang="tr-TR" sz="2600" dirty="0" smtClean="0">
                <a:latin typeface="Arial" panose="020B0604020202020204" pitchFamily="34" charset="0"/>
                <a:cs typeface="Arial" panose="020B0604020202020204" pitchFamily="34" charset="0"/>
              </a:rPr>
              <a:t>edilerek </a:t>
            </a:r>
            <a:r>
              <a:rPr lang="tr-TR" sz="2600" dirty="0">
                <a:latin typeface="Arial" panose="020B0604020202020204" pitchFamily="34" charset="0"/>
                <a:cs typeface="Arial" panose="020B0604020202020204" pitchFamily="34" charset="0"/>
              </a:rPr>
              <a:t>azaltılabilir. </a:t>
            </a:r>
            <a:endParaRPr lang="tr-TR" sz="2600" dirty="0" smtClean="0">
              <a:latin typeface="Arial" panose="020B0604020202020204" pitchFamily="34" charset="0"/>
              <a:cs typeface="Arial" panose="020B0604020202020204" pitchFamily="34" charset="0"/>
            </a:endParaRPr>
          </a:p>
          <a:p>
            <a:pPr>
              <a:lnSpc>
                <a:spcPct val="120000"/>
              </a:lnSpc>
            </a:pPr>
            <a:r>
              <a:rPr lang="tr-TR" sz="2600" dirty="0" smtClean="0">
                <a:latin typeface="Arial" panose="020B0604020202020204" pitchFamily="34" charset="0"/>
                <a:cs typeface="Arial" panose="020B0604020202020204" pitchFamily="34" charset="0"/>
              </a:rPr>
              <a:t>Polietilen </a:t>
            </a:r>
            <a:r>
              <a:rPr lang="tr-TR" sz="2600" dirty="0">
                <a:latin typeface="Arial" panose="020B0604020202020204" pitchFamily="34" charset="0"/>
                <a:cs typeface="Arial" panose="020B0604020202020204" pitchFamily="34" charset="0"/>
              </a:rPr>
              <a:t>filmle sarılarak  8 °C ‘ de depolanan </a:t>
            </a:r>
            <a:r>
              <a:rPr lang="tr-TR" sz="2600" dirty="0" smtClean="0">
                <a:latin typeface="Arial" panose="020B0604020202020204" pitchFamily="34" charset="0"/>
                <a:cs typeface="Arial" panose="020B0604020202020204" pitchFamily="34" charset="0"/>
              </a:rPr>
              <a:t>biberde </a:t>
            </a:r>
            <a:r>
              <a:rPr lang="tr-TR" sz="2600" dirty="0">
                <a:latin typeface="Arial" panose="020B0604020202020204" pitchFamily="34" charset="0"/>
                <a:cs typeface="Arial" panose="020B0604020202020204" pitchFamily="34" charset="0"/>
              </a:rPr>
              <a:t>çürüme bu şekilde </a:t>
            </a:r>
            <a:r>
              <a:rPr lang="tr-TR" sz="2600" dirty="0" smtClean="0">
                <a:latin typeface="Arial" panose="020B0604020202020204" pitchFamily="34" charset="0"/>
                <a:cs typeface="Arial" panose="020B0604020202020204" pitchFamily="34" charset="0"/>
              </a:rPr>
              <a:t>azaltılabilmektedir</a:t>
            </a:r>
          </a:p>
          <a:p>
            <a:pPr lvl="0">
              <a:lnSpc>
                <a:spcPct val="120000"/>
              </a:lnSpc>
            </a:pPr>
            <a:r>
              <a:rPr lang="tr-TR" sz="2600" dirty="0">
                <a:latin typeface="Arial" panose="020B0604020202020204" pitchFamily="34" charset="0"/>
                <a:cs typeface="Arial" panose="020B0604020202020204" pitchFamily="34" charset="0"/>
              </a:rPr>
              <a:t>Nem çeken madde kullanılmadığında nem doyuma ulaşmakta ve meyve üzerinde su damlası oluşmaktadır</a:t>
            </a:r>
            <a:r>
              <a:rPr lang="tr-TR" sz="2600" dirty="0" smtClean="0">
                <a:latin typeface="Arial" panose="020B0604020202020204" pitchFamily="34" charset="0"/>
                <a:cs typeface="Arial" panose="020B0604020202020204" pitchFamily="34" charset="0"/>
              </a:rPr>
              <a:t>.</a:t>
            </a:r>
          </a:p>
          <a:p>
            <a:endParaRPr lang="tr-TR" dirty="0"/>
          </a:p>
        </p:txBody>
      </p:sp>
      <p:sp>
        <p:nvSpPr>
          <p:cNvPr id="4" name="Unvan 1"/>
          <p:cNvSpPr>
            <a:spLocks noGrp="1"/>
          </p:cNvSpPr>
          <p:nvPr>
            <p:ph type="title"/>
          </p:nvPr>
        </p:nvSpPr>
        <p:spPr>
          <a:xfrm>
            <a:off x="1490266" y="274486"/>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54834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11942" y="1313329"/>
            <a:ext cx="9622024" cy="4993341"/>
          </a:xfrm>
        </p:spPr>
        <p:txBody>
          <a:bodyPr>
            <a:normAutofit/>
          </a:bodyPr>
          <a:lstStyle/>
          <a:p>
            <a:pPr marL="0" indent="0">
              <a:buNone/>
            </a:pPr>
            <a:r>
              <a:rPr lang="tr-TR" sz="2400" dirty="0" smtClean="0">
                <a:solidFill>
                  <a:srgbClr val="0070C0"/>
                </a:solidFill>
                <a:latin typeface="Arial" panose="020B0604020202020204" pitchFamily="34" charset="0"/>
                <a:cs typeface="Arial" panose="020B0604020202020204" pitchFamily="34" charset="0"/>
              </a:rPr>
              <a:t>Depo </a:t>
            </a:r>
            <a:r>
              <a:rPr lang="tr-TR" sz="2400" dirty="0">
                <a:solidFill>
                  <a:srgbClr val="0070C0"/>
                </a:solidFill>
                <a:latin typeface="Arial" panose="020B0604020202020204" pitchFamily="34" charset="0"/>
                <a:cs typeface="Arial" panose="020B0604020202020204" pitchFamily="34" charset="0"/>
              </a:rPr>
              <a:t>koşulları</a:t>
            </a:r>
            <a:endParaRPr lang="tr-TR" sz="2400" dirty="0">
              <a:latin typeface="Arial" panose="020B0604020202020204" pitchFamily="34" charset="0"/>
              <a:cs typeface="Arial" panose="020B0604020202020204" pitchFamily="34" charset="0"/>
            </a:endParaRPr>
          </a:p>
          <a:p>
            <a:r>
              <a:rPr lang="tr-TR" sz="2400" dirty="0" smtClean="0">
                <a:solidFill>
                  <a:srgbClr val="00B050"/>
                </a:solidFill>
                <a:latin typeface="Arial" panose="020B0604020202020204" pitchFamily="34" charset="0"/>
                <a:cs typeface="Arial" panose="020B0604020202020204" pitchFamily="34" charset="0"/>
              </a:rPr>
              <a:t>Depo </a:t>
            </a:r>
            <a:r>
              <a:rPr lang="tr-TR" sz="2400" dirty="0">
                <a:solidFill>
                  <a:srgbClr val="00B050"/>
                </a:solidFill>
                <a:latin typeface="Arial" panose="020B0604020202020204" pitchFamily="34" charset="0"/>
                <a:cs typeface="Arial" panose="020B0604020202020204" pitchFamily="34" charset="0"/>
              </a:rPr>
              <a:t>Atmosfer </a:t>
            </a:r>
            <a:r>
              <a:rPr lang="tr-TR" sz="2400" dirty="0" smtClean="0">
                <a:solidFill>
                  <a:srgbClr val="00B050"/>
                </a:solidFill>
                <a:latin typeface="Arial" panose="020B0604020202020204" pitchFamily="34" charset="0"/>
                <a:cs typeface="Arial" panose="020B0604020202020204" pitchFamily="34" charset="0"/>
              </a:rPr>
              <a:t>koşulları</a:t>
            </a:r>
          </a:p>
          <a:p>
            <a:pPr lvl="0"/>
            <a:r>
              <a:rPr lang="tr-TR" sz="2400" dirty="0">
                <a:latin typeface="Arial" panose="020B0604020202020204" pitchFamily="34" charset="0"/>
                <a:cs typeface="Arial" panose="020B0604020202020204" pitchFamily="34" charset="0"/>
              </a:rPr>
              <a:t>Depo atmosferinin gaz içeriği bitki dokusunda </a:t>
            </a:r>
            <a:r>
              <a:rPr lang="tr-TR" sz="2400" dirty="0" err="1">
                <a:latin typeface="Arial" panose="020B0604020202020204" pitchFamily="34" charset="0"/>
                <a:cs typeface="Arial" panose="020B0604020202020204" pitchFamily="34" charset="0"/>
              </a:rPr>
              <a:t>fungus</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miselyumunun</a:t>
            </a:r>
            <a:r>
              <a:rPr lang="tr-TR" sz="2400" dirty="0">
                <a:latin typeface="Arial" panose="020B0604020202020204" pitchFamily="34" charset="0"/>
                <a:cs typeface="Arial" panose="020B0604020202020204" pitchFamily="34" charset="0"/>
              </a:rPr>
              <a:t> gelişimini ve spor çimlenmesini direkt olarak etkilemektedir</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Ayrıca atmosferik gaz içeriği bitki gelişimi ve olgunlaşma sürecinde etkili olmakta ve konukçunun fizyolojik gelişimi hastalığa karşı hassasiyette değişimi neden olabilmektedir</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Özellikle atmosferdeki O</a:t>
            </a:r>
            <a:r>
              <a:rPr lang="tr-TR" sz="2400" baseline="-25000" dirty="0">
                <a:latin typeface="Arial" panose="020B0604020202020204" pitchFamily="34" charset="0"/>
                <a:cs typeface="Arial" panose="020B0604020202020204" pitchFamily="34" charset="0"/>
              </a:rPr>
              <a:t>2</a:t>
            </a:r>
            <a:r>
              <a:rPr lang="tr-TR" sz="2400" dirty="0">
                <a:latin typeface="Arial" panose="020B0604020202020204" pitchFamily="34" charset="0"/>
                <a:cs typeface="Arial" panose="020B0604020202020204" pitchFamily="34" charset="0"/>
              </a:rPr>
              <a:t> ve CO</a:t>
            </a:r>
            <a:r>
              <a:rPr lang="tr-TR" sz="2400" baseline="-25000" dirty="0">
                <a:latin typeface="Arial" panose="020B0604020202020204" pitchFamily="34" charset="0"/>
                <a:cs typeface="Arial" panose="020B0604020202020204" pitchFamily="34" charset="0"/>
              </a:rPr>
              <a:t>2</a:t>
            </a:r>
            <a:r>
              <a:rPr lang="tr-TR" sz="2400" dirty="0">
                <a:latin typeface="Arial" panose="020B0604020202020204" pitchFamily="34" charset="0"/>
                <a:cs typeface="Arial" panose="020B0604020202020204" pitchFamily="34" charset="0"/>
              </a:rPr>
              <a:t> içeriği patojen gelişimi ve hastalığın engellenmesinde yaygın olarak kullanılmaktadır</a:t>
            </a:r>
          </a:p>
          <a:p>
            <a:endParaRPr lang="tr-TR" dirty="0"/>
          </a:p>
        </p:txBody>
      </p:sp>
      <p:sp>
        <p:nvSpPr>
          <p:cNvPr id="4" name="Unvan 1"/>
          <p:cNvSpPr txBox="1">
            <a:spLocks/>
          </p:cNvSpPr>
          <p:nvPr/>
        </p:nvSpPr>
        <p:spPr>
          <a:xfrm>
            <a:off x="1934019" y="382063"/>
            <a:ext cx="8911687" cy="73404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80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6136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0342" y="1676400"/>
            <a:ext cx="8915400" cy="3204882"/>
          </a:xfrm>
        </p:spPr>
        <p:txBody>
          <a:bodyPr>
            <a:normAutofit/>
          </a:bodyPr>
          <a:lstStyle/>
          <a:p>
            <a:pPr marL="0" indent="0">
              <a:buNone/>
            </a:pPr>
            <a:r>
              <a:rPr lang="tr-TR" sz="2400" dirty="0" smtClean="0">
                <a:solidFill>
                  <a:srgbClr val="0070C0"/>
                </a:solidFill>
                <a:latin typeface="Arial" panose="020B0604020202020204" pitchFamily="34" charset="0"/>
                <a:cs typeface="Arial" panose="020B0604020202020204" pitchFamily="34" charset="0"/>
              </a:rPr>
              <a:t>Konukçu </a:t>
            </a:r>
            <a:r>
              <a:rPr lang="tr-TR" sz="2400" dirty="0">
                <a:solidFill>
                  <a:srgbClr val="0070C0"/>
                </a:solidFill>
                <a:latin typeface="Arial" panose="020B0604020202020204" pitchFamily="34" charset="0"/>
                <a:cs typeface="Arial" panose="020B0604020202020204" pitchFamily="34" charset="0"/>
              </a:rPr>
              <a:t>dokusuyla ilişki </a:t>
            </a:r>
            <a:r>
              <a:rPr lang="tr-TR" sz="2400" dirty="0" smtClean="0">
                <a:solidFill>
                  <a:srgbClr val="0070C0"/>
                </a:solidFill>
                <a:latin typeface="Arial" panose="020B0604020202020204" pitchFamily="34" charset="0"/>
                <a:cs typeface="Arial" panose="020B0604020202020204" pitchFamily="34" charset="0"/>
              </a:rPr>
              <a:t>koşulları</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Asitlik seviyesi (</a:t>
            </a:r>
            <a:r>
              <a:rPr lang="tr-TR" sz="2400" dirty="0" err="1">
                <a:latin typeface="Arial" panose="020B0604020202020204" pitchFamily="34" charset="0"/>
                <a:cs typeface="Arial" panose="020B0604020202020204" pitchFamily="34" charset="0"/>
              </a:rPr>
              <a:t>ph</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Patojen gelişimini teşvik eden </a:t>
            </a:r>
            <a:r>
              <a:rPr lang="tr-TR" sz="2400" dirty="0" smtClean="0">
                <a:latin typeface="Arial" panose="020B0604020202020204" pitchFamily="34" charset="0"/>
                <a:cs typeface="Arial" panose="020B0604020202020204" pitchFamily="34" charset="0"/>
              </a:rPr>
              <a:t>maddeler</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Meyve olgunluk </a:t>
            </a:r>
            <a:r>
              <a:rPr lang="tr-TR" sz="2400" dirty="0" smtClean="0">
                <a:latin typeface="Arial" panose="020B0604020202020204" pitchFamily="34" charset="0"/>
                <a:cs typeface="Arial" panose="020B0604020202020204" pitchFamily="34" charset="0"/>
              </a:rPr>
              <a:t>düzeyi</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Etilen etkisi</a:t>
            </a:r>
          </a:p>
          <a:p>
            <a:endParaRPr lang="tr-TR" dirty="0"/>
          </a:p>
        </p:txBody>
      </p:sp>
      <p:sp>
        <p:nvSpPr>
          <p:cNvPr id="4"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86277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2319" y="1367118"/>
            <a:ext cx="10152528" cy="4979894"/>
          </a:xfrm>
        </p:spPr>
        <p:txBody>
          <a:bodyPr>
            <a:normAutofit/>
          </a:bodyPr>
          <a:lstStyle/>
          <a:p>
            <a:pPr marL="0" indent="0">
              <a:buNone/>
            </a:pPr>
            <a:r>
              <a:rPr lang="tr-TR" sz="2600" dirty="0" smtClean="0">
                <a:solidFill>
                  <a:srgbClr val="0070C0"/>
                </a:solidFill>
                <a:latin typeface="Arial" panose="020B0604020202020204" pitchFamily="34" charset="0"/>
                <a:cs typeface="Arial" panose="020B0604020202020204" pitchFamily="34" charset="0"/>
              </a:rPr>
              <a:t>Konukçu </a:t>
            </a:r>
            <a:r>
              <a:rPr lang="tr-TR" sz="2600" dirty="0">
                <a:solidFill>
                  <a:srgbClr val="0070C0"/>
                </a:solidFill>
                <a:latin typeface="Arial" panose="020B0604020202020204" pitchFamily="34" charset="0"/>
                <a:cs typeface="Arial" panose="020B0604020202020204" pitchFamily="34" charset="0"/>
              </a:rPr>
              <a:t>patojen </a:t>
            </a:r>
            <a:r>
              <a:rPr lang="tr-TR" sz="2600" dirty="0" err="1" smtClean="0">
                <a:solidFill>
                  <a:srgbClr val="0070C0"/>
                </a:solidFill>
                <a:latin typeface="Arial" panose="020B0604020202020204" pitchFamily="34" charset="0"/>
                <a:cs typeface="Arial" panose="020B0604020202020204" pitchFamily="34" charset="0"/>
              </a:rPr>
              <a:t>interaksiyonları</a:t>
            </a:r>
            <a:endParaRPr lang="tr-TR" sz="2600" dirty="0">
              <a:solidFill>
                <a:srgbClr val="0070C0"/>
              </a:solidFill>
              <a:latin typeface="Arial" panose="020B0604020202020204" pitchFamily="34" charset="0"/>
              <a:cs typeface="Arial" panose="020B0604020202020204" pitchFamily="34" charset="0"/>
            </a:endParaRPr>
          </a:p>
          <a:p>
            <a:r>
              <a:rPr lang="tr-TR" sz="2600" dirty="0">
                <a:latin typeface="Arial" panose="020B0604020202020204" pitchFamily="34" charset="0"/>
                <a:cs typeface="Arial" panose="020B0604020202020204" pitchFamily="34" charset="0"/>
              </a:rPr>
              <a:t>Patojen enfeksiyonunda rol alan </a:t>
            </a:r>
            <a:r>
              <a:rPr lang="tr-TR" sz="2600" dirty="0" smtClean="0">
                <a:latin typeface="Arial" panose="020B0604020202020204" pitchFamily="34" charset="0"/>
                <a:cs typeface="Arial" panose="020B0604020202020204" pitchFamily="34" charset="0"/>
              </a:rPr>
              <a:t>mekanizmalar</a:t>
            </a:r>
            <a:endParaRPr lang="tr-TR" sz="2600" dirty="0">
              <a:latin typeface="Arial" panose="020B0604020202020204" pitchFamily="34" charset="0"/>
              <a:cs typeface="Arial" panose="020B0604020202020204" pitchFamily="34" charset="0"/>
            </a:endParaRPr>
          </a:p>
          <a:p>
            <a:pPr lvl="0"/>
            <a:r>
              <a:rPr lang="tr-TR" sz="2600" dirty="0">
                <a:latin typeface="Arial" panose="020B0604020202020204" pitchFamily="34" charset="0"/>
                <a:cs typeface="Arial" panose="020B0604020202020204" pitchFamily="34" charset="0"/>
              </a:rPr>
              <a:t>Patojenin </a:t>
            </a:r>
            <a:r>
              <a:rPr lang="tr-TR" sz="2600" dirty="0" err="1">
                <a:latin typeface="Arial" panose="020B0604020202020204" pitchFamily="34" charset="0"/>
                <a:cs typeface="Arial" panose="020B0604020202020204" pitchFamily="34" charset="0"/>
              </a:rPr>
              <a:t>kütikula</a:t>
            </a:r>
            <a:r>
              <a:rPr lang="tr-TR" sz="2600" dirty="0">
                <a:latin typeface="Arial" panose="020B0604020202020204" pitchFamily="34" charset="0"/>
                <a:cs typeface="Arial" panose="020B0604020202020204" pitchFamily="34" charset="0"/>
              </a:rPr>
              <a:t> ve hücre duvarını parçalayıcı </a:t>
            </a:r>
            <a:r>
              <a:rPr lang="tr-TR" sz="2600" dirty="0" smtClean="0">
                <a:latin typeface="Arial" panose="020B0604020202020204" pitchFamily="34" charset="0"/>
                <a:cs typeface="Arial" panose="020B0604020202020204" pitchFamily="34" charset="0"/>
              </a:rPr>
              <a:t>enzimleri üretme kabiliyeti</a:t>
            </a:r>
            <a:endParaRPr lang="tr-TR" sz="2600" dirty="0">
              <a:latin typeface="Arial" panose="020B0604020202020204" pitchFamily="34" charset="0"/>
              <a:cs typeface="Arial" panose="020B0604020202020204" pitchFamily="34" charset="0"/>
            </a:endParaRPr>
          </a:p>
          <a:p>
            <a:pPr lvl="0"/>
            <a:r>
              <a:rPr lang="tr-TR" sz="2600" dirty="0" smtClean="0">
                <a:latin typeface="Arial" panose="020B0604020202020204" pitchFamily="34" charset="0"/>
                <a:cs typeface="Arial" panose="020B0604020202020204" pitchFamily="34" charset="0"/>
              </a:rPr>
              <a:t>Patojenin hücre </a:t>
            </a:r>
            <a:r>
              <a:rPr lang="tr-TR" sz="2600" dirty="0">
                <a:latin typeface="Arial" panose="020B0604020202020204" pitchFamily="34" charset="0"/>
                <a:cs typeface="Arial" panose="020B0604020202020204" pitchFamily="34" charset="0"/>
              </a:rPr>
              <a:t>ölümüne neden olan toksinleri üretme </a:t>
            </a:r>
            <a:r>
              <a:rPr lang="tr-TR" sz="2600" dirty="0" smtClean="0">
                <a:latin typeface="Arial" panose="020B0604020202020204" pitchFamily="34" charset="0"/>
                <a:cs typeface="Arial" panose="020B0604020202020204" pitchFamily="34" charset="0"/>
              </a:rPr>
              <a:t>kabiliyeti</a:t>
            </a:r>
            <a:endParaRPr lang="tr-TR" sz="2600" dirty="0">
              <a:latin typeface="Arial" panose="020B0604020202020204" pitchFamily="34" charset="0"/>
              <a:cs typeface="Arial" panose="020B0604020202020204" pitchFamily="34" charset="0"/>
            </a:endParaRPr>
          </a:p>
          <a:p>
            <a:pPr lvl="0"/>
            <a:r>
              <a:rPr lang="tr-TR" sz="2600" dirty="0">
                <a:latin typeface="Arial" panose="020B0604020202020204" pitchFamily="34" charset="0"/>
                <a:cs typeface="Arial" panose="020B0604020202020204" pitchFamily="34" charset="0"/>
              </a:rPr>
              <a:t>Patojenin konukçuda dayanıklılığı sağlayan maddeleri </a:t>
            </a:r>
            <a:r>
              <a:rPr lang="tr-TR" sz="2600" dirty="0" err="1">
                <a:latin typeface="Arial" panose="020B0604020202020204" pitchFamily="34" charset="0"/>
                <a:cs typeface="Arial" panose="020B0604020202020204" pitchFamily="34" charset="0"/>
              </a:rPr>
              <a:t>detoksifiye</a:t>
            </a:r>
            <a:r>
              <a:rPr lang="tr-TR" sz="2600" dirty="0">
                <a:latin typeface="Arial" panose="020B0604020202020204" pitchFamily="34" charset="0"/>
                <a:cs typeface="Arial" panose="020B0604020202020204" pitchFamily="34" charset="0"/>
              </a:rPr>
              <a:t> etme </a:t>
            </a:r>
            <a:r>
              <a:rPr lang="tr-TR" sz="2600" dirty="0" smtClean="0">
                <a:latin typeface="Arial" panose="020B0604020202020204" pitchFamily="34" charset="0"/>
                <a:cs typeface="Arial" panose="020B0604020202020204" pitchFamily="34" charset="0"/>
              </a:rPr>
              <a:t>yeteneği</a:t>
            </a:r>
            <a:endParaRPr lang="tr-TR" sz="2600" dirty="0">
              <a:latin typeface="Arial" panose="020B0604020202020204" pitchFamily="34" charset="0"/>
              <a:cs typeface="Arial" panose="020B0604020202020204" pitchFamily="34" charset="0"/>
            </a:endParaRPr>
          </a:p>
          <a:p>
            <a:pPr lvl="0"/>
            <a:r>
              <a:rPr lang="tr-TR" sz="2600" dirty="0" smtClean="0">
                <a:latin typeface="Arial" panose="020B0604020202020204" pitchFamily="34" charset="0"/>
                <a:cs typeface="Arial" panose="020B0604020202020204" pitchFamily="34" charset="0"/>
              </a:rPr>
              <a:t>Patojenin </a:t>
            </a:r>
            <a:r>
              <a:rPr lang="tr-TR" sz="2600" dirty="0">
                <a:latin typeface="Arial" panose="020B0604020202020204" pitchFamily="34" charset="0"/>
                <a:cs typeface="Arial" panose="020B0604020202020204" pitchFamily="34" charset="0"/>
              </a:rPr>
              <a:t>meyve sebzelerin üzerinde ve içerisinde gelişme </a:t>
            </a:r>
            <a:r>
              <a:rPr lang="tr-TR" sz="2600" dirty="0" smtClean="0">
                <a:latin typeface="Arial" panose="020B0604020202020204" pitchFamily="34" charset="0"/>
                <a:cs typeface="Arial" panose="020B0604020202020204" pitchFamily="34" charset="0"/>
              </a:rPr>
              <a:t>kabiliyeti</a:t>
            </a:r>
            <a:endParaRPr lang="tr-TR" sz="2600" dirty="0">
              <a:latin typeface="Arial" panose="020B0604020202020204" pitchFamily="34" charset="0"/>
              <a:cs typeface="Arial" panose="020B0604020202020204" pitchFamily="34" charset="0"/>
            </a:endParaRPr>
          </a:p>
        </p:txBody>
      </p:sp>
      <p:sp>
        <p:nvSpPr>
          <p:cNvPr id="4"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367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45760" y="2950451"/>
            <a:ext cx="8911687" cy="1280890"/>
          </a:xfrm>
        </p:spPr>
        <p:txBody>
          <a:bodyPr/>
          <a:lstStyle/>
          <a:p>
            <a:pPr algn="ctr"/>
            <a:r>
              <a:rPr lang="tr-TR" dirty="0">
                <a:solidFill>
                  <a:srgbClr val="C00000"/>
                </a:solidFill>
                <a:latin typeface="Arial" panose="020B0604020202020204" pitchFamily="34" charset="0"/>
                <a:cs typeface="Arial" panose="020B0604020202020204" pitchFamily="34" charset="0"/>
              </a:rPr>
              <a:t>HASTALIK GELİŞİMİNİ </a:t>
            </a:r>
            <a:r>
              <a:rPr lang="tr-TR" dirty="0" smtClean="0">
                <a:solidFill>
                  <a:srgbClr val="C00000"/>
                </a:solidFill>
                <a:latin typeface="Arial" panose="020B0604020202020204" pitchFamily="34" charset="0"/>
                <a:cs typeface="Arial" panose="020B0604020202020204" pitchFamily="34" charset="0"/>
              </a:rPr>
              <a:t>ETKİLEYEN</a:t>
            </a:r>
            <a:r>
              <a:rPr lang="tr-TR" dirty="0">
                <a:solidFill>
                  <a:srgbClr val="C00000"/>
                </a:solidFill>
                <a:latin typeface="Arial" panose="020B0604020202020204" pitchFamily="34" charset="0"/>
                <a:cs typeface="Arial" panose="020B0604020202020204" pitchFamily="34" charset="0"/>
              </a:rPr>
              <a:t/>
            </a:r>
            <a:br>
              <a:rPr lang="tr-TR" dirty="0">
                <a:solidFill>
                  <a:srgbClr val="C00000"/>
                </a:solidFill>
                <a:latin typeface="Arial" panose="020B0604020202020204" pitchFamily="34" charset="0"/>
                <a:cs typeface="Arial" panose="020B0604020202020204" pitchFamily="34" charset="0"/>
              </a:rPr>
            </a:br>
            <a:r>
              <a:rPr lang="tr-TR" dirty="0">
                <a:solidFill>
                  <a:srgbClr val="C00000"/>
                </a:solidFill>
                <a:latin typeface="Arial" panose="020B0604020202020204" pitchFamily="34" charset="0"/>
                <a:cs typeface="Arial" panose="020B0604020202020204" pitchFamily="34" charset="0"/>
              </a:rPr>
              <a:t>FAKTÖRLER</a:t>
            </a:r>
          </a:p>
        </p:txBody>
      </p:sp>
    </p:spTree>
    <p:extLst>
      <p:ext uri="{BB962C8B-B14F-4D97-AF65-F5344CB8AC3E}">
        <p14:creationId xmlns:p14="http://schemas.microsoft.com/office/powerpoint/2010/main" val="22383866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4813" y="1313330"/>
            <a:ext cx="8915400" cy="4468906"/>
          </a:xfrm>
        </p:spPr>
        <p:txBody>
          <a:bodyPr>
            <a:noAutofit/>
          </a:bodyPr>
          <a:lstStyle/>
          <a:p>
            <a:r>
              <a:rPr lang="tr-TR" sz="2400" dirty="0">
                <a:solidFill>
                  <a:srgbClr val="0070C0"/>
                </a:solidFill>
                <a:latin typeface="Arial" panose="020B0604020202020204" pitchFamily="34" charset="0"/>
                <a:cs typeface="Arial" panose="020B0604020202020204" pitchFamily="34" charset="0"/>
              </a:rPr>
              <a:t>Bitki savunma </a:t>
            </a:r>
            <a:r>
              <a:rPr lang="tr-TR" sz="2400" dirty="0" smtClean="0">
                <a:solidFill>
                  <a:srgbClr val="0070C0"/>
                </a:solidFill>
                <a:latin typeface="Arial" panose="020B0604020202020204" pitchFamily="34" charset="0"/>
                <a:cs typeface="Arial" panose="020B0604020202020204" pitchFamily="34" charset="0"/>
              </a:rPr>
              <a:t>mekanizmaları</a:t>
            </a:r>
            <a:endParaRPr lang="tr-TR" sz="2400" dirty="0">
              <a:solidFill>
                <a:srgbClr val="0070C0"/>
              </a:solidFill>
              <a:latin typeface="Arial" panose="020B0604020202020204" pitchFamily="34" charset="0"/>
              <a:cs typeface="Arial" panose="020B0604020202020204" pitchFamily="34" charset="0"/>
            </a:endParaRPr>
          </a:p>
          <a:p>
            <a:pPr lvl="0"/>
            <a:r>
              <a:rPr lang="tr-TR" sz="2400" dirty="0" err="1">
                <a:latin typeface="Arial" panose="020B0604020202020204" pitchFamily="34" charset="0"/>
                <a:cs typeface="Arial" panose="020B0604020202020204" pitchFamily="34" charset="0"/>
              </a:rPr>
              <a:t>Kutikula</a:t>
            </a:r>
            <a:r>
              <a:rPr lang="tr-TR" sz="2400" dirty="0">
                <a:latin typeface="Arial" panose="020B0604020202020204" pitchFamily="34" charset="0"/>
                <a:cs typeface="Arial" panose="020B0604020202020204" pitchFamily="34" charset="0"/>
              </a:rPr>
              <a:t> tabakası </a:t>
            </a:r>
            <a:r>
              <a:rPr lang="tr-TR" sz="2400" dirty="0" err="1">
                <a:latin typeface="Arial" panose="020B0604020202020204" pitchFamily="34" charset="0"/>
                <a:cs typeface="Arial" panose="020B0604020202020204" pitchFamily="34" charset="0"/>
              </a:rPr>
              <a:t>fungus</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penetrasyonuna</a:t>
            </a:r>
            <a:r>
              <a:rPr lang="tr-TR" sz="2400" dirty="0">
                <a:latin typeface="Arial" panose="020B0604020202020204" pitchFamily="34" charset="0"/>
                <a:cs typeface="Arial" panose="020B0604020202020204" pitchFamily="34" charset="0"/>
              </a:rPr>
              <a:t> kaşı koruyucu bir bariyer </a:t>
            </a:r>
            <a:r>
              <a:rPr lang="tr-TR" sz="2400" dirty="0" smtClean="0">
                <a:latin typeface="Arial" panose="020B0604020202020204" pitchFamily="34" charset="0"/>
                <a:cs typeface="Arial" panose="020B0604020202020204" pitchFamily="34" charset="0"/>
              </a:rPr>
              <a:t>sağlamaktadır</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Genç meyve sebze hücre duvarlarının patojen enzimlerine karşı dayanıklılığı</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Patojen gelişimini ve enzim aktivitesini engelleyen bileşiklerin bulunması</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Etmen </a:t>
            </a:r>
            <a:r>
              <a:rPr lang="tr-TR" sz="2400" dirty="0" err="1">
                <a:latin typeface="Arial" panose="020B0604020202020204" pitchFamily="34" charset="0"/>
                <a:cs typeface="Arial" panose="020B0604020202020204" pitchFamily="34" charset="0"/>
              </a:rPr>
              <a:t>penetrasyonuna</a:t>
            </a:r>
            <a:r>
              <a:rPr lang="tr-TR" sz="2400" dirty="0">
                <a:latin typeface="Arial" panose="020B0604020202020204" pitchFamily="34" charset="0"/>
                <a:cs typeface="Arial" panose="020B0604020202020204" pitchFamily="34" charset="0"/>
              </a:rPr>
              <a:t> tepki olarak </a:t>
            </a:r>
            <a:r>
              <a:rPr lang="tr-TR" sz="2400" dirty="0" err="1">
                <a:latin typeface="Arial" panose="020B0604020202020204" pitchFamily="34" charset="0"/>
                <a:cs typeface="Arial" panose="020B0604020202020204" pitchFamily="34" charset="0"/>
              </a:rPr>
              <a:t>antimikrobiyal</a:t>
            </a:r>
            <a:r>
              <a:rPr lang="tr-TR" sz="2400" dirty="0">
                <a:latin typeface="Arial" panose="020B0604020202020204" pitchFamily="34" charset="0"/>
                <a:cs typeface="Arial" panose="020B0604020202020204" pitchFamily="34" charset="0"/>
              </a:rPr>
              <a:t> aktiviteye sahip </a:t>
            </a:r>
            <a:r>
              <a:rPr lang="tr-TR" sz="2400" dirty="0" err="1">
                <a:latin typeface="Arial" panose="020B0604020202020204" pitchFamily="34" charset="0"/>
                <a:cs typeface="Arial" panose="020B0604020202020204" pitchFamily="34" charset="0"/>
              </a:rPr>
              <a:t>fitoaleksin</a:t>
            </a:r>
            <a:r>
              <a:rPr lang="tr-TR" sz="2400" dirty="0">
                <a:latin typeface="Arial" panose="020B0604020202020204" pitchFamily="34" charset="0"/>
                <a:cs typeface="Arial" panose="020B0604020202020204" pitchFamily="34" charset="0"/>
              </a:rPr>
              <a:t> oluşturma </a:t>
            </a:r>
            <a:r>
              <a:rPr lang="tr-TR" sz="2400" dirty="0" smtClean="0">
                <a:latin typeface="Arial" panose="020B0604020202020204" pitchFamily="34" charset="0"/>
                <a:cs typeface="Arial" panose="020B0604020202020204" pitchFamily="34" charset="0"/>
              </a:rPr>
              <a:t>kabiliyeti</a:t>
            </a:r>
            <a:endParaRPr lang="tr-TR" sz="2400" dirty="0">
              <a:latin typeface="Arial" panose="020B0604020202020204" pitchFamily="34" charset="0"/>
              <a:cs typeface="Arial" panose="020B0604020202020204" pitchFamily="34" charset="0"/>
            </a:endParaRPr>
          </a:p>
        </p:txBody>
      </p:sp>
      <p:sp>
        <p:nvSpPr>
          <p:cNvPr id="4"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9585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37883" y="963705"/>
            <a:ext cx="8915400" cy="4912659"/>
          </a:xfrm>
        </p:spPr>
        <p:txBody>
          <a:bodyPr>
            <a:noAutofit/>
          </a:bodyPr>
          <a:lstStyle/>
          <a:p>
            <a:r>
              <a:rPr lang="tr-TR" sz="2400" dirty="0">
                <a:solidFill>
                  <a:srgbClr val="0070C0"/>
                </a:solidFill>
                <a:latin typeface="Arial" panose="020B0604020202020204" pitchFamily="34" charset="0"/>
                <a:cs typeface="Arial" panose="020B0604020202020204" pitchFamily="34" charset="0"/>
              </a:rPr>
              <a:t>Bitki savunma </a:t>
            </a:r>
            <a:r>
              <a:rPr lang="tr-TR" sz="2400" dirty="0" smtClean="0">
                <a:solidFill>
                  <a:srgbClr val="0070C0"/>
                </a:solidFill>
                <a:latin typeface="Arial" panose="020B0604020202020204" pitchFamily="34" charset="0"/>
                <a:cs typeface="Arial" panose="020B0604020202020204" pitchFamily="34" charset="0"/>
              </a:rPr>
              <a:t>mekanizmaları</a:t>
            </a:r>
            <a:endParaRPr lang="tr-TR" sz="2400" dirty="0">
              <a:solidFill>
                <a:srgbClr val="0070C0"/>
              </a:solidFill>
              <a:latin typeface="Arial" panose="020B0604020202020204" pitchFamily="34" charset="0"/>
              <a:cs typeface="Arial" panose="020B0604020202020204" pitchFamily="34" charset="0"/>
            </a:endParaRPr>
          </a:p>
          <a:p>
            <a:pPr lvl="0"/>
            <a:r>
              <a:rPr lang="tr-TR" sz="2400" dirty="0" smtClean="0">
                <a:latin typeface="Arial" panose="020B0604020202020204" pitchFamily="34" charset="0"/>
                <a:cs typeface="Arial" panose="020B0604020202020204" pitchFamily="34" charset="0"/>
              </a:rPr>
              <a:t>Patojen </a:t>
            </a:r>
            <a:r>
              <a:rPr lang="tr-TR" sz="2400" dirty="0">
                <a:latin typeface="Arial" panose="020B0604020202020204" pitchFamily="34" charset="0"/>
                <a:cs typeface="Arial" panose="020B0604020202020204" pitchFamily="34" charset="0"/>
              </a:rPr>
              <a:t>ilerleyişini ve enzim aktivitesini karşı bariyer oluşumu ve yara iyileşmesi; </a:t>
            </a:r>
            <a:endParaRPr lang="tr-TR" sz="2400" dirty="0" smtClean="0">
              <a:latin typeface="Arial" panose="020B0604020202020204" pitchFamily="34" charset="0"/>
              <a:cs typeface="Arial" panose="020B0604020202020204" pitchFamily="34" charset="0"/>
            </a:endParaRPr>
          </a:p>
          <a:p>
            <a:pPr lvl="1"/>
            <a:r>
              <a:rPr lang="tr-TR" sz="2200" dirty="0" smtClean="0">
                <a:latin typeface="Arial" panose="020B0604020202020204" pitchFamily="34" charset="0"/>
                <a:cs typeface="Arial" panose="020B0604020202020204" pitchFamily="34" charset="0"/>
              </a:rPr>
              <a:t>hücre </a:t>
            </a:r>
            <a:r>
              <a:rPr lang="tr-TR" sz="2200" dirty="0">
                <a:latin typeface="Arial" panose="020B0604020202020204" pitchFamily="34" charset="0"/>
                <a:cs typeface="Arial" panose="020B0604020202020204" pitchFamily="34" charset="0"/>
              </a:rPr>
              <a:t>duvarını güçlendiren </a:t>
            </a:r>
            <a:r>
              <a:rPr lang="tr-TR" sz="2200" dirty="0" err="1">
                <a:latin typeface="Arial" panose="020B0604020202020204" pitchFamily="34" charset="0"/>
                <a:cs typeface="Arial" panose="020B0604020202020204" pitchFamily="34" charset="0"/>
              </a:rPr>
              <a:t>glikoprotein</a:t>
            </a:r>
            <a:r>
              <a:rPr lang="tr-TR" sz="2200" dirty="0">
                <a:latin typeface="Arial" panose="020B0604020202020204" pitchFamily="34" charset="0"/>
                <a:cs typeface="Arial" panose="020B0604020202020204" pitchFamily="34" charset="0"/>
              </a:rPr>
              <a:t>, </a:t>
            </a:r>
            <a:r>
              <a:rPr lang="tr-TR" sz="2200" dirty="0" err="1">
                <a:latin typeface="Arial" panose="020B0604020202020204" pitchFamily="34" charset="0"/>
                <a:cs typeface="Arial" panose="020B0604020202020204" pitchFamily="34" charset="0"/>
              </a:rPr>
              <a:t>kalloz</a:t>
            </a:r>
            <a:r>
              <a:rPr lang="tr-TR" sz="2200" dirty="0">
                <a:latin typeface="Arial" panose="020B0604020202020204" pitchFamily="34" charset="0"/>
                <a:cs typeface="Arial" panose="020B0604020202020204" pitchFamily="34" charset="0"/>
              </a:rPr>
              <a:t>, lignin ve diğer </a:t>
            </a:r>
            <a:r>
              <a:rPr lang="tr-TR" sz="2200" dirty="0" err="1">
                <a:latin typeface="Arial" panose="020B0604020202020204" pitchFamily="34" charset="0"/>
                <a:cs typeface="Arial" panose="020B0604020202020204" pitchFamily="34" charset="0"/>
              </a:rPr>
              <a:t>fenolik</a:t>
            </a:r>
            <a:r>
              <a:rPr lang="tr-TR" sz="2200" dirty="0">
                <a:latin typeface="Arial" panose="020B0604020202020204" pitchFamily="34" charset="0"/>
                <a:cs typeface="Arial" panose="020B0604020202020204" pitchFamily="34" charset="0"/>
              </a:rPr>
              <a:t> bileşiklerin oluşumu, hücreler arasında </a:t>
            </a:r>
            <a:r>
              <a:rPr lang="tr-TR" sz="2200" dirty="0" err="1">
                <a:latin typeface="Arial" panose="020B0604020202020204" pitchFamily="34" charset="0"/>
                <a:cs typeface="Arial" panose="020B0604020202020204" pitchFamily="34" charset="0"/>
              </a:rPr>
              <a:t>papilla</a:t>
            </a:r>
            <a:r>
              <a:rPr lang="tr-TR" sz="2200" dirty="0">
                <a:latin typeface="Arial" panose="020B0604020202020204" pitchFamily="34" charset="0"/>
                <a:cs typeface="Arial" panose="020B0604020202020204" pitchFamily="34" charset="0"/>
              </a:rPr>
              <a:t> oluşumu ile patojen ilerleyişinin durdurulması</a:t>
            </a:r>
            <a:r>
              <a:rPr lang="tr-TR" sz="2200" dirty="0" smtClean="0">
                <a:latin typeface="Arial" panose="020B0604020202020204" pitchFamily="34" charset="0"/>
                <a:cs typeface="Arial" panose="020B0604020202020204" pitchFamily="34" charset="0"/>
              </a:rPr>
              <a:t>.</a:t>
            </a:r>
            <a:endParaRPr lang="tr-TR" sz="22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Patojenin giriş noktalarında hücrelerin hızla ölümü; </a:t>
            </a:r>
            <a:r>
              <a:rPr lang="tr-TR" sz="2400" dirty="0" err="1">
                <a:latin typeface="Arial" panose="020B0604020202020204" pitchFamily="34" charset="0"/>
                <a:cs typeface="Arial" panose="020B0604020202020204" pitchFamily="34" charset="0"/>
              </a:rPr>
              <a:t>hipersensitive</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reaksiyon</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PR proteinlerinin </a:t>
            </a:r>
            <a:r>
              <a:rPr lang="tr-TR" sz="2400" dirty="0" smtClean="0">
                <a:latin typeface="Arial" panose="020B0604020202020204" pitchFamily="34" charset="0"/>
                <a:cs typeface="Arial" panose="020B0604020202020204" pitchFamily="34" charset="0"/>
              </a:rPr>
              <a:t>oluşumu</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Dayanıklılığı uyaran </a:t>
            </a:r>
            <a:r>
              <a:rPr lang="tr-TR" sz="2400" dirty="0" err="1">
                <a:latin typeface="Arial" panose="020B0604020202020204" pitchFamily="34" charset="0"/>
                <a:cs typeface="Arial" panose="020B0604020202020204" pitchFamily="34" charset="0"/>
              </a:rPr>
              <a:t>oksidatif</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yanma</a:t>
            </a:r>
            <a:endParaRPr lang="tr-TR" sz="2400" dirty="0">
              <a:latin typeface="Arial" panose="020B0604020202020204" pitchFamily="34" charset="0"/>
              <a:cs typeface="Arial" panose="020B0604020202020204" pitchFamily="34" charset="0"/>
            </a:endParaRPr>
          </a:p>
        </p:txBody>
      </p:sp>
      <p:sp>
        <p:nvSpPr>
          <p:cNvPr id="4"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138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83643" y="3165605"/>
            <a:ext cx="7519264" cy="1280890"/>
          </a:xfrm>
        </p:spPr>
        <p:txBody>
          <a:bodyPr/>
          <a:lstStyle/>
          <a:p>
            <a:r>
              <a:rPr lang="tr-TR" dirty="0" smtClean="0">
                <a:solidFill>
                  <a:srgbClr val="C00000"/>
                </a:solidFill>
                <a:latin typeface="Arial" panose="020B0604020202020204" pitchFamily="34" charset="0"/>
                <a:cs typeface="Arial" panose="020B0604020202020204" pitchFamily="34" charset="0"/>
              </a:rPr>
              <a:t>Patojenlerin Saldırı Mekanizmaları</a:t>
            </a:r>
            <a:endParaRPr lang="tr-TR"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6743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latin typeface="Arial" panose="020B0604020202020204" pitchFamily="34" charset="0"/>
                <a:cs typeface="Arial" panose="020B0604020202020204" pitchFamily="34" charset="0"/>
              </a:rPr>
              <a:t>Patojenlerin Saldırı Mekanizmaları</a:t>
            </a:r>
            <a:endParaRPr lang="tr-TR" dirty="0"/>
          </a:p>
        </p:txBody>
      </p:sp>
      <p:sp>
        <p:nvSpPr>
          <p:cNvPr id="3" name="İçerik Yer Tutucusu 2"/>
          <p:cNvSpPr>
            <a:spLocks noGrp="1"/>
          </p:cNvSpPr>
          <p:nvPr>
            <p:ph idx="1"/>
          </p:nvPr>
        </p:nvSpPr>
        <p:spPr>
          <a:xfrm>
            <a:off x="2592925" y="2281517"/>
            <a:ext cx="7576764" cy="1671918"/>
          </a:xfrm>
        </p:spPr>
        <p:txBody>
          <a:bodyPr>
            <a:normAutofit/>
          </a:bodyPr>
          <a:lstStyle/>
          <a:p>
            <a:r>
              <a:rPr lang="tr-TR" sz="2400" dirty="0" err="1" smtClean="0">
                <a:latin typeface="Arial" panose="020B0604020202020204" pitchFamily="34" charset="0"/>
                <a:cs typeface="Arial" panose="020B0604020202020204" pitchFamily="34" charset="0"/>
              </a:rPr>
              <a:t>Enzimatik</a:t>
            </a:r>
            <a:r>
              <a:rPr lang="tr-TR" sz="2400" dirty="0" smtClean="0">
                <a:latin typeface="Arial" panose="020B0604020202020204" pitchFamily="34" charset="0"/>
                <a:cs typeface="Arial" panose="020B0604020202020204" pitchFamily="34" charset="0"/>
              </a:rPr>
              <a:t> aktiviteleri</a:t>
            </a:r>
          </a:p>
          <a:p>
            <a:r>
              <a:rPr lang="tr-TR" sz="2400" dirty="0" smtClean="0">
                <a:latin typeface="Arial" panose="020B0604020202020204" pitchFamily="34" charset="0"/>
                <a:cs typeface="Arial" panose="020B0604020202020204" pitchFamily="34" charset="0"/>
              </a:rPr>
              <a:t>Toksin üretimi</a:t>
            </a:r>
          </a:p>
        </p:txBody>
      </p:sp>
    </p:spTree>
    <p:extLst>
      <p:ext uri="{BB962C8B-B14F-4D97-AF65-F5344CB8AC3E}">
        <p14:creationId xmlns:p14="http://schemas.microsoft.com/office/powerpoint/2010/main" val="2868957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32513" y="2775640"/>
            <a:ext cx="5945957" cy="1280890"/>
          </a:xfrm>
        </p:spPr>
        <p:txBody>
          <a:bodyPr/>
          <a:lstStyle/>
          <a:p>
            <a:r>
              <a:rPr lang="tr-TR" dirty="0" err="1">
                <a:solidFill>
                  <a:srgbClr val="C00000"/>
                </a:solidFill>
                <a:latin typeface="Arial" panose="020B0604020202020204" pitchFamily="34" charset="0"/>
                <a:cs typeface="Arial" panose="020B0604020202020204" pitchFamily="34" charset="0"/>
              </a:rPr>
              <a:t>Enzimatik</a:t>
            </a:r>
            <a:r>
              <a:rPr lang="tr-TR" dirty="0">
                <a:solidFill>
                  <a:srgbClr val="C00000"/>
                </a:solidFill>
                <a:latin typeface="Arial" panose="020B0604020202020204" pitchFamily="34" charset="0"/>
                <a:cs typeface="Arial" panose="020B0604020202020204" pitchFamily="34" charset="0"/>
              </a:rPr>
              <a:t> </a:t>
            </a:r>
            <a:r>
              <a:rPr lang="tr-TR" dirty="0" smtClean="0">
                <a:solidFill>
                  <a:srgbClr val="C00000"/>
                </a:solidFill>
                <a:latin typeface="Arial" panose="020B0604020202020204" pitchFamily="34" charset="0"/>
                <a:cs typeface="Arial" panose="020B0604020202020204" pitchFamily="34" charset="0"/>
              </a:rPr>
              <a:t>aktiviteler</a:t>
            </a:r>
            <a:endParaRPr lang="tr-TR"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55282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49928" y="771459"/>
            <a:ext cx="8911687" cy="612262"/>
          </a:xfrm>
        </p:spPr>
        <p:txBody>
          <a:bodyPr>
            <a:normAutofit/>
          </a:bodyPr>
          <a:lstStyle/>
          <a:p>
            <a:r>
              <a:rPr lang="en-GB" sz="2800" b="1" dirty="0" err="1" smtClean="0">
                <a:solidFill>
                  <a:srgbClr val="C00000"/>
                </a:solidFill>
                <a:latin typeface="Arial" panose="020B0604020202020204" pitchFamily="34" charset="0"/>
                <a:cs typeface="Arial" panose="020B0604020202020204" pitchFamily="34" charset="0"/>
              </a:rPr>
              <a:t>Enzimlerin</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Rolü</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338592" y="1480375"/>
            <a:ext cx="9934357" cy="4880084"/>
          </a:xfrm>
        </p:spPr>
        <p:txBody>
          <a:bodyPr>
            <a:noAutofit/>
          </a:bodyPr>
          <a:lstStyle/>
          <a:p>
            <a:r>
              <a:rPr lang="en-GB" sz="2400" dirty="0" err="1">
                <a:latin typeface="Arial" panose="020B0604020202020204" pitchFamily="34" charset="0"/>
                <a:cs typeface="Arial" panose="020B0604020202020204" pitchFamily="34" charset="0"/>
              </a:rPr>
              <a:t>Patojenler</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tarafından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hücre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duvarını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bozucu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enzimler</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salgılanmakta</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yine</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bu</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enzimlerle</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hücre</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ölümüne</a:t>
            </a:r>
            <a:r>
              <a:rPr lang="en-GB" sz="2400" dirty="0">
                <a:latin typeface="Arial" panose="020B0604020202020204" pitchFamily="34" charset="0"/>
                <a:cs typeface="Arial" panose="020B0604020202020204" pitchFamily="34" charset="0"/>
              </a:rPr>
              <a:t> de </a:t>
            </a:r>
            <a:r>
              <a:rPr lang="en-GB" sz="2400" dirty="0" err="1">
                <a:latin typeface="Arial" panose="020B0604020202020204" pitchFamily="34" charset="0"/>
                <a:cs typeface="Arial" panose="020B0604020202020204" pitchFamily="34" charset="0"/>
              </a:rPr>
              <a:t>neden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olunmaktadır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r>
              <a:rPr lang="en-GB" sz="2400" dirty="0" err="1" smtClean="0">
                <a:latin typeface="Arial" panose="020B0604020202020204" pitchFamily="34" charset="0"/>
                <a:cs typeface="Arial" panose="020B0604020202020204" pitchFamily="34" charset="0"/>
              </a:rPr>
              <a:t>Genel</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olarak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patojenlerin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salgıladıkları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enzimler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bitki</a:t>
            </a:r>
            <a:r>
              <a:rPr lang="en-GB" sz="2400" dirty="0">
                <a:latin typeface="Arial" panose="020B0604020202020204" pitchFamily="34" charset="0"/>
                <a:cs typeface="Arial" panose="020B0604020202020204" pitchFamily="34" charset="0"/>
              </a:rPr>
              <a:t> </a:t>
            </a:r>
            <a:r>
              <a:rPr lang="en-GB" sz="2400" dirty="0" err="1">
                <a:solidFill>
                  <a:srgbClr val="0070C0"/>
                </a:solidFill>
                <a:latin typeface="Arial" panose="020B0604020202020204" pitchFamily="34" charset="0"/>
                <a:cs typeface="Arial" panose="020B0604020202020204" pitchFamily="34" charset="0"/>
              </a:rPr>
              <a:t>hücre</a:t>
            </a:r>
            <a:r>
              <a:rPr lang="en-GB" sz="2400" dirty="0">
                <a:solidFill>
                  <a:srgbClr val="0070C0"/>
                </a:solidFill>
                <a:latin typeface="Arial" panose="020B0604020202020204" pitchFamily="34" charset="0"/>
                <a:cs typeface="Arial" panose="020B0604020202020204" pitchFamily="34" charset="0"/>
              </a:rPr>
              <a:t> </a:t>
            </a:r>
            <a:r>
              <a:rPr lang="en-GB" sz="2400" dirty="0" err="1" smtClean="0">
                <a:solidFill>
                  <a:srgbClr val="0070C0"/>
                </a:solidFill>
                <a:latin typeface="Arial" panose="020B0604020202020204" pitchFamily="34" charset="0"/>
                <a:cs typeface="Arial" panose="020B0604020202020204" pitchFamily="34" charset="0"/>
              </a:rPr>
              <a:t>zarı</a:t>
            </a:r>
            <a:r>
              <a:rPr lang="en-GB" sz="2400" dirty="0" smtClean="0">
                <a:solidFill>
                  <a:srgbClr val="0070C0"/>
                </a:solidFill>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smtClean="0">
                <a:solidFill>
                  <a:srgbClr val="0070C0"/>
                </a:solidFill>
                <a:latin typeface="Arial" panose="020B0604020202020204" pitchFamily="34" charset="0"/>
                <a:cs typeface="Arial" panose="020B0604020202020204" pitchFamily="34" charset="0"/>
              </a:rPr>
              <a:t>protoplastını</a:t>
            </a:r>
            <a:r>
              <a:rPr lang="en-GB" sz="2400" dirty="0" smtClean="0">
                <a:solidFill>
                  <a:srgbClr val="0070C0"/>
                </a:solidFill>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etkilemektedirler</a:t>
            </a:r>
            <a:r>
              <a:rPr lang="en-GB" sz="2400" dirty="0">
                <a:latin typeface="Arial" panose="020B0604020202020204" pitchFamily="34" charset="0"/>
                <a:cs typeface="Arial" panose="020B0604020202020204" pitchFamily="34" charset="0"/>
              </a:rPr>
              <a:t>.</a:t>
            </a:r>
          </a:p>
          <a:p>
            <a:r>
              <a:rPr lang="en-GB" sz="2400" dirty="0" err="1">
                <a:latin typeface="Arial" panose="020B0604020202020204" pitchFamily="34" charset="0"/>
                <a:cs typeface="Arial" panose="020B0604020202020204" pitchFamily="34" charset="0"/>
              </a:rPr>
              <a:t>Enzimler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genellikle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büyük</a:t>
            </a:r>
            <a:r>
              <a:rPr lang="en-GB" sz="2400" dirty="0">
                <a:latin typeface="Arial" panose="020B0604020202020204" pitchFamily="34" charset="0"/>
                <a:cs typeface="Arial" panose="020B0604020202020204" pitchFamily="34" charset="0"/>
              </a:rPr>
              <a:t> protein </a:t>
            </a:r>
            <a:r>
              <a:rPr lang="en-GB" sz="2400" dirty="0" err="1">
                <a:latin typeface="Arial" panose="020B0604020202020204" pitchFamily="34" charset="0"/>
                <a:cs typeface="Arial" panose="020B0604020202020204" pitchFamily="34" charset="0"/>
              </a:rPr>
              <a:t>molekülleridir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canlı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hücrede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organik</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reaksiyonları</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katalize</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ederler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r>
              <a:rPr lang="en-GB" sz="2400" dirty="0" err="1" smtClean="0">
                <a:latin typeface="Arial" panose="020B0604020202020204" pitchFamily="34" charset="0"/>
                <a:cs typeface="Arial" panose="020B0604020202020204" pitchFamily="34" charset="0"/>
              </a:rPr>
              <a:t>Hücrelerde</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çok</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çeşitli</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kimyasal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reaksiyonlar</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enzimatik</a:t>
            </a:r>
            <a:r>
              <a:rPr lang="tr-TR" sz="2400" dirty="0">
                <a:latin typeface="Arial" panose="020B0604020202020204" pitchFamily="34" charset="0"/>
                <a:cs typeface="Arial" panose="020B0604020202020204" pitchFamily="34" charset="0"/>
              </a:rPr>
              <a:t> </a:t>
            </a:r>
            <a:r>
              <a:rPr lang="nn-NO" sz="2400" dirty="0" smtClean="0">
                <a:latin typeface="Arial" panose="020B0604020202020204" pitchFamily="34" charset="0"/>
                <a:cs typeface="Arial" panose="020B0604020202020204" pitchFamily="34" charset="0"/>
              </a:rPr>
              <a:t>olarak gerçekleşir</a:t>
            </a:r>
            <a:r>
              <a:rPr lang="nn-NO"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r>
              <a:rPr lang="nn-NO" sz="2400" dirty="0" smtClean="0">
                <a:latin typeface="Arial" panose="020B0604020202020204" pitchFamily="34" charset="0"/>
                <a:cs typeface="Arial" panose="020B0604020202020204" pitchFamily="34" charset="0"/>
              </a:rPr>
              <a:t>Her </a:t>
            </a:r>
            <a:r>
              <a:rPr lang="nn-NO" sz="2400" dirty="0">
                <a:latin typeface="Arial" panose="020B0604020202020204" pitchFamily="34" charset="0"/>
                <a:cs typeface="Arial" panose="020B0604020202020204" pitchFamily="34" charset="0"/>
              </a:rPr>
              <a:t>bir enzim spesifik bir gen </a:t>
            </a:r>
            <a:r>
              <a:rPr lang="nn-NO" sz="2400" dirty="0" smtClean="0">
                <a:latin typeface="Arial" panose="020B0604020202020204" pitchFamily="34" charset="0"/>
                <a:cs typeface="Arial" panose="020B0604020202020204" pitchFamily="34" charset="0"/>
              </a:rPr>
              <a:t>tarafından </a:t>
            </a:r>
            <a:r>
              <a:rPr lang="nn-NO" sz="2400" dirty="0">
                <a:latin typeface="Arial" panose="020B0604020202020204" pitchFamily="34" charset="0"/>
                <a:cs typeface="Arial" panose="020B0604020202020204" pitchFamily="34" charset="0"/>
              </a:rPr>
              <a:t>kodlanan bir proteindir.</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99393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1099" y="907444"/>
            <a:ext cx="7861501" cy="625141"/>
          </a:xfrm>
        </p:spPr>
        <p:txBody>
          <a:bodyPr>
            <a:noAutofit/>
          </a:bodyPr>
          <a:lstStyle/>
          <a:p>
            <a:pPr algn="ctr"/>
            <a:r>
              <a:rPr lang="en-GB" sz="2800" b="1" dirty="0" err="1" smtClean="0">
                <a:solidFill>
                  <a:srgbClr val="C00000"/>
                </a:solidFill>
                <a:latin typeface="Arial" panose="020B0604020202020204" pitchFamily="34" charset="0"/>
                <a:cs typeface="Arial" panose="020B0604020202020204" pitchFamily="34" charset="0"/>
              </a:rPr>
              <a:t>Hücre</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smtClean="0">
                <a:solidFill>
                  <a:srgbClr val="C00000"/>
                </a:solidFill>
                <a:latin typeface="Arial" panose="020B0604020202020204" pitchFamily="34" charset="0"/>
                <a:cs typeface="Arial" panose="020B0604020202020204" pitchFamily="34" charset="0"/>
              </a:rPr>
              <a:t>Duvarını</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Parçalayan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Enzimler</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903905" y="1983347"/>
            <a:ext cx="9435942" cy="2562896"/>
          </a:xfrm>
        </p:spPr>
        <p:txBody>
          <a:bodyPr>
            <a:noAutofit/>
          </a:bodyPr>
          <a:lstStyle/>
          <a:p>
            <a:r>
              <a:rPr lang="en-GB" sz="2400" dirty="0" err="1" smtClean="0">
                <a:solidFill>
                  <a:schemeClr val="tx1"/>
                </a:solidFill>
                <a:latin typeface="Arial" panose="020B0604020202020204" pitchFamily="34" charset="0"/>
                <a:cs typeface="Arial" panose="020B0604020202020204" pitchFamily="34" charset="0"/>
              </a:rPr>
              <a:t>Kütini</a:t>
            </a:r>
            <a:r>
              <a:rPr lang="en-GB" sz="2400" dirty="0" smtClean="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Parçalayan</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Kütinaz</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Enzimler</a:t>
            </a:r>
            <a:endParaRPr lang="en-GB" sz="2400" dirty="0">
              <a:solidFill>
                <a:schemeClr val="tx1"/>
              </a:solidFill>
              <a:latin typeface="Arial" panose="020B0604020202020204" pitchFamily="34" charset="0"/>
              <a:cs typeface="Arial" panose="020B0604020202020204" pitchFamily="34" charset="0"/>
            </a:endParaRPr>
          </a:p>
          <a:p>
            <a:r>
              <a:rPr lang="en-GB" sz="2400" dirty="0" err="1">
                <a:solidFill>
                  <a:schemeClr val="tx1"/>
                </a:solidFill>
                <a:latin typeface="Arial" panose="020B0604020202020204" pitchFamily="34" charset="0"/>
                <a:cs typeface="Arial" panose="020B0604020202020204" pitchFamily="34" charset="0"/>
              </a:rPr>
              <a:t>Pektini</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Parçalayan</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Pektolitik</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Enzimler</a:t>
            </a:r>
            <a:endParaRPr lang="en-GB" sz="2400" dirty="0">
              <a:solidFill>
                <a:schemeClr val="tx1"/>
              </a:solidFill>
              <a:latin typeface="Arial" panose="020B0604020202020204" pitchFamily="34" charset="0"/>
              <a:cs typeface="Arial" panose="020B0604020202020204" pitchFamily="34" charset="0"/>
            </a:endParaRPr>
          </a:p>
          <a:p>
            <a:r>
              <a:rPr lang="en-GB" sz="2400" dirty="0" err="1">
                <a:solidFill>
                  <a:schemeClr val="tx1"/>
                </a:solidFill>
                <a:latin typeface="Arial" panose="020B0604020202020204" pitchFamily="34" charset="0"/>
                <a:cs typeface="Arial" panose="020B0604020202020204" pitchFamily="34" charset="0"/>
              </a:rPr>
              <a:t>Selülozu</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Parçalayan</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Selülolitik</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Enzimler</a:t>
            </a:r>
            <a:endParaRPr lang="en-GB" sz="2400" dirty="0">
              <a:solidFill>
                <a:schemeClr val="tx1"/>
              </a:solidFill>
              <a:latin typeface="Arial" panose="020B0604020202020204" pitchFamily="34" charset="0"/>
              <a:cs typeface="Arial" panose="020B0604020202020204" pitchFamily="34" charset="0"/>
            </a:endParaRPr>
          </a:p>
          <a:p>
            <a:r>
              <a:rPr lang="en-GB" sz="2400" dirty="0" err="1">
                <a:solidFill>
                  <a:schemeClr val="tx1"/>
                </a:solidFill>
                <a:latin typeface="Arial" panose="020B0604020202020204" pitchFamily="34" charset="0"/>
                <a:cs typeface="Arial" panose="020B0604020202020204" pitchFamily="34" charset="0"/>
              </a:rPr>
              <a:t>Hemiselülozu</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Parçalayan</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Hemiselülaz</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Enzimler</a:t>
            </a:r>
            <a:endParaRPr lang="en-GB" sz="2400" dirty="0">
              <a:solidFill>
                <a:schemeClr val="tx1"/>
              </a:solidFill>
              <a:latin typeface="Arial" panose="020B0604020202020204" pitchFamily="34" charset="0"/>
              <a:cs typeface="Arial" panose="020B0604020202020204" pitchFamily="34" charset="0"/>
            </a:endParaRPr>
          </a:p>
          <a:p>
            <a:r>
              <a:rPr lang="en-GB" sz="2400" dirty="0" err="1">
                <a:solidFill>
                  <a:schemeClr val="tx1"/>
                </a:solidFill>
                <a:latin typeface="Arial" panose="020B0604020202020204" pitchFamily="34" charset="0"/>
                <a:cs typeface="Arial" panose="020B0604020202020204" pitchFamily="34" charset="0"/>
              </a:rPr>
              <a:t>Lignini</a:t>
            </a:r>
            <a:r>
              <a:rPr lang="en-GB" sz="2400" dirty="0">
                <a:solidFill>
                  <a:schemeClr val="tx1"/>
                </a:solidFill>
                <a:latin typeface="Arial" panose="020B0604020202020204" pitchFamily="34" charset="0"/>
                <a:cs typeface="Arial" panose="020B0604020202020204" pitchFamily="34" charset="0"/>
              </a:rPr>
              <a:t> </a:t>
            </a:r>
            <a:r>
              <a:rPr lang="en-GB" sz="2400" dirty="0" err="1">
                <a:solidFill>
                  <a:schemeClr val="tx1"/>
                </a:solidFill>
                <a:latin typeface="Arial" panose="020B0604020202020204" pitchFamily="34" charset="0"/>
                <a:cs typeface="Arial" panose="020B0604020202020204" pitchFamily="34" charset="0"/>
              </a:rPr>
              <a:t>Parçalayan</a:t>
            </a:r>
            <a:r>
              <a:rPr lang="en-GB" sz="2400" dirty="0">
                <a:solidFill>
                  <a:schemeClr val="tx1"/>
                </a:solidFill>
                <a:latin typeface="Arial" panose="020B0604020202020204" pitchFamily="34" charset="0"/>
                <a:cs typeface="Arial" panose="020B0604020202020204" pitchFamily="34" charset="0"/>
              </a:rPr>
              <a:t> </a:t>
            </a:r>
            <a:r>
              <a:rPr lang="en-GB" sz="2400" dirty="0" err="1" smtClean="0">
                <a:solidFill>
                  <a:schemeClr val="tx1"/>
                </a:solidFill>
                <a:latin typeface="Arial" panose="020B0604020202020204" pitchFamily="34" charset="0"/>
                <a:cs typeface="Arial" panose="020B0604020202020204" pitchFamily="34" charset="0"/>
              </a:rPr>
              <a:t>Enzimler</a:t>
            </a:r>
            <a:endParaRPr lang="en-GB"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55513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62616" y="302138"/>
            <a:ext cx="8173055" cy="625141"/>
          </a:xfrm>
        </p:spPr>
        <p:txBody>
          <a:bodyPr>
            <a:noAutofit/>
          </a:bodyPr>
          <a:lstStyle/>
          <a:p>
            <a:pPr algn="ctr"/>
            <a:r>
              <a:rPr lang="en-GB" sz="2800" b="1" dirty="0" err="1" smtClean="0">
                <a:solidFill>
                  <a:srgbClr val="C00000"/>
                </a:solidFill>
                <a:latin typeface="Arial" panose="020B0604020202020204" pitchFamily="34" charset="0"/>
                <a:cs typeface="Arial" panose="020B0604020202020204" pitchFamily="34" charset="0"/>
              </a:rPr>
              <a:t>Hücre</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smtClean="0">
                <a:solidFill>
                  <a:srgbClr val="C00000"/>
                </a:solidFill>
                <a:latin typeface="Arial" panose="020B0604020202020204" pitchFamily="34" charset="0"/>
                <a:cs typeface="Arial" panose="020B0604020202020204" pitchFamily="34" charset="0"/>
              </a:rPr>
              <a:t>Duvarını</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Parçalayan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Enzimler</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820193" y="927279"/>
            <a:ext cx="9435942" cy="5718220"/>
          </a:xfrm>
        </p:spPr>
        <p:txBody>
          <a:bodyPr>
            <a:normAutofit/>
          </a:bodyPr>
          <a:lstStyle/>
          <a:p>
            <a:pPr marL="0" indent="0">
              <a:buNone/>
            </a:pPr>
            <a:r>
              <a:rPr lang="en-GB" sz="2000" b="1" dirty="0" err="1" smtClean="0">
                <a:solidFill>
                  <a:srgbClr val="0070C0"/>
                </a:solidFill>
                <a:latin typeface="Arial" panose="020B0604020202020204" pitchFamily="34" charset="0"/>
                <a:cs typeface="Arial" panose="020B0604020202020204" pitchFamily="34" charset="0"/>
              </a:rPr>
              <a:t>Kütini</a:t>
            </a:r>
            <a:r>
              <a:rPr lang="en-GB" sz="2000" b="1" dirty="0" smtClean="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Parçalayan</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Kütinaz</a:t>
            </a:r>
            <a:r>
              <a:rPr lang="en-GB" sz="2000" b="1" dirty="0">
                <a:solidFill>
                  <a:srgbClr val="0070C0"/>
                </a:solidFill>
                <a:latin typeface="Arial" panose="020B0604020202020204" pitchFamily="34" charset="0"/>
                <a:cs typeface="Arial" panose="020B0604020202020204" pitchFamily="34" charset="0"/>
              </a:rPr>
              <a:t>) </a:t>
            </a:r>
            <a:r>
              <a:rPr lang="en-GB" sz="2000" b="1" dirty="0" err="1">
                <a:solidFill>
                  <a:srgbClr val="0070C0"/>
                </a:solidFill>
                <a:latin typeface="Arial" panose="020B0604020202020204" pitchFamily="34" charset="0"/>
                <a:cs typeface="Arial" panose="020B0604020202020204" pitchFamily="34" charset="0"/>
              </a:rPr>
              <a:t>Enzimler</a:t>
            </a:r>
            <a:endParaRPr lang="en-GB" sz="2000" b="1" dirty="0">
              <a:solidFill>
                <a:srgbClr val="0070C0"/>
              </a:solidFill>
              <a:latin typeface="Arial" panose="020B0604020202020204" pitchFamily="34" charset="0"/>
              <a:cs typeface="Arial" panose="020B0604020202020204" pitchFamily="34" charset="0"/>
            </a:endParaRPr>
          </a:p>
          <a:p>
            <a:r>
              <a:rPr lang="en-GB" sz="2000" dirty="0" err="1">
                <a:latin typeface="Arial" panose="020B0604020202020204" pitchFamily="34" charset="0"/>
                <a:cs typeface="Arial" panose="020B0604020202020204" pitchFamily="34" charset="0"/>
              </a:rPr>
              <a:t>Çok</a:t>
            </a:r>
            <a:r>
              <a:rPr lang="en-GB"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sayıda</a:t>
            </a: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fungus </a:t>
            </a:r>
            <a:r>
              <a:rPr lang="en-GB" sz="2000" dirty="0" err="1">
                <a:latin typeface="Arial" panose="020B0604020202020204" pitchFamily="34" charset="0"/>
                <a:cs typeface="Arial" panose="020B0604020202020204" pitchFamily="34" charset="0"/>
              </a:rPr>
              <a:t>ve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az</a:t>
            </a:r>
            <a:r>
              <a:rPr lang="en-GB"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sayıda</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bakteri</a:t>
            </a:r>
            <a:r>
              <a:rPr lang="en-GB"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tarafından</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kütini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parçalayan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kütinaz</a:t>
            </a:r>
            <a:r>
              <a:rPr lang="en-GB"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enzimi</a:t>
            </a:r>
            <a:r>
              <a:rPr lang="tr-TR"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salgılamaktadır</a:t>
            </a:r>
            <a:r>
              <a:rPr lang="en-GB" sz="2000" dirty="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r>
              <a:rPr lang="tr-TR" sz="2000" dirty="0" smtClean="0">
                <a:latin typeface="Arial" panose="020B0604020202020204" pitchFamily="34" charset="0"/>
                <a:cs typeface="Arial" panose="020B0604020202020204" pitchFamily="34" charset="0"/>
              </a:rPr>
              <a:t>Doğrudan giriş yapan </a:t>
            </a:r>
            <a:r>
              <a:rPr lang="tr-TR" sz="2000" dirty="0" err="1" smtClean="0">
                <a:latin typeface="Arial" panose="020B0604020202020204" pitchFamily="34" charset="0"/>
                <a:cs typeface="Arial" panose="020B0604020202020204" pitchFamily="34" charset="0"/>
              </a:rPr>
              <a:t>funguslar</a:t>
            </a:r>
            <a:r>
              <a:rPr lang="tr-TR"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düşük</a:t>
            </a:r>
            <a:r>
              <a:rPr lang="tr-TR"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seviyede</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kütinaz</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üretir</a:t>
            </a:r>
            <a:r>
              <a:rPr lang="en-GB" sz="2000" dirty="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r>
              <a:rPr lang="en-GB" sz="2000" dirty="0" err="1" smtClean="0">
                <a:latin typeface="Arial" panose="020B0604020202020204" pitchFamily="34" charset="0"/>
                <a:cs typeface="Arial" panose="020B0604020202020204" pitchFamily="34" charset="0"/>
              </a:rPr>
              <a:t>Doku</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ile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temas</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ettikten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ve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dokuya</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girdikten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sonra</a:t>
            </a:r>
            <a:r>
              <a:rPr lang="en-GB"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öncekinden</a:t>
            </a:r>
            <a:r>
              <a:rPr lang="tr-TR"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1000 </a:t>
            </a:r>
            <a:r>
              <a:rPr lang="en-GB" sz="2000" dirty="0" err="1">
                <a:latin typeface="Arial" panose="020B0604020202020204" pitchFamily="34" charset="0"/>
                <a:cs typeface="Arial" panose="020B0604020202020204" pitchFamily="34" charset="0"/>
              </a:rPr>
              <a:t>kat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daha</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fazla</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kütinaz</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üretir</a:t>
            </a:r>
            <a:r>
              <a:rPr lang="en-GB" sz="2000" dirty="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Fungus </a:t>
            </a:r>
            <a:r>
              <a:rPr lang="en-GB" sz="2000" dirty="0" err="1" smtClean="0">
                <a:latin typeface="Arial" panose="020B0604020202020204" pitchFamily="34" charset="0"/>
                <a:cs typeface="Arial" panose="020B0604020202020204" pitchFamily="34" charset="0"/>
              </a:rPr>
              <a:t>tarafından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salgılanan</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kütinaz</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aktivitesini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engelleyecek</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maddeler</a:t>
            </a:r>
            <a:r>
              <a:rPr lang="en-GB"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bitki</a:t>
            </a:r>
            <a:r>
              <a:rPr lang="tr-TR"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tarafından</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salgılandığı</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takdirde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patojen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bitkiye</a:t>
            </a:r>
            <a:r>
              <a:rPr lang="en-GB"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giriş</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yapamayabilir</a:t>
            </a:r>
            <a:r>
              <a:rPr lang="en-GB" sz="2000" dirty="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r>
              <a:rPr lang="en-GB" sz="2000" i="1" dirty="0" err="1" smtClean="0">
                <a:latin typeface="Arial" panose="020B0604020202020204" pitchFamily="34" charset="0"/>
                <a:cs typeface="Arial" panose="020B0604020202020204" pitchFamily="34" charset="0"/>
              </a:rPr>
              <a:t>Monilinia</a:t>
            </a:r>
            <a:r>
              <a:rPr lang="en-GB" sz="2000" i="1" dirty="0" smtClean="0">
                <a:latin typeface="Arial" panose="020B0604020202020204" pitchFamily="34" charset="0"/>
                <a:cs typeface="Arial" panose="020B0604020202020204" pitchFamily="34" charset="0"/>
              </a:rPr>
              <a:t> </a:t>
            </a:r>
            <a:r>
              <a:rPr lang="en-GB" sz="2000" i="1" dirty="0" err="1" smtClean="0">
                <a:latin typeface="Arial" panose="020B0604020202020204" pitchFamily="34" charset="0"/>
                <a:cs typeface="Arial" panose="020B0604020202020204" pitchFamily="34" charset="0"/>
              </a:rPr>
              <a:t>fructicola</a:t>
            </a:r>
            <a:r>
              <a:rPr lang="en-GB" sz="2000" dirty="0" err="1" smtClean="0">
                <a:latin typeface="Arial" panose="020B0604020202020204" pitchFamily="34" charset="0"/>
                <a:cs typeface="Arial" panose="020B0604020202020204" pitchFamily="34" charset="0"/>
              </a:rPr>
              <a:t>’nın</a:t>
            </a:r>
            <a:r>
              <a:rPr lang="en-GB" sz="2000" dirty="0" smtClean="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fungal</a:t>
            </a:r>
            <a:r>
              <a:rPr lang="tr-TR"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kütinaz</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aktivitesi</a:t>
            </a:r>
            <a:r>
              <a:rPr lang="en-GB" sz="2000" dirty="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endParaRPr lang="tr-TR" sz="2000" dirty="0" smtClean="0">
              <a:latin typeface="Arial" panose="020B0604020202020204" pitchFamily="34" charset="0"/>
              <a:cs typeface="Arial" panose="020B0604020202020204" pitchFamily="34" charset="0"/>
            </a:endParaRPr>
          </a:p>
          <a:p>
            <a:pPr marL="3657600" lvl="8" indent="0">
              <a:buNone/>
            </a:pPr>
            <a:r>
              <a:rPr lang="en-GB" sz="1800" dirty="0" err="1" smtClean="0">
                <a:latin typeface="Arial" panose="020B0604020202020204" pitchFamily="34" charset="0"/>
                <a:cs typeface="Arial" panose="020B0604020202020204" pitchFamily="34" charset="0"/>
              </a:rPr>
              <a:t>kafeik</a:t>
            </a:r>
            <a:r>
              <a:rPr lang="en-GB" sz="1800" dirty="0" smtClean="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asit</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ve</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klorogenik</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asit</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gibi</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fenolik</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maddeler</a:t>
            </a:r>
            <a:r>
              <a:rPr lang="en-GB" sz="1800" dirty="0">
                <a:latin typeface="Arial" panose="020B0604020202020204" pitchFamily="34" charset="0"/>
                <a:cs typeface="Arial" panose="020B0604020202020204" pitchFamily="34" charset="0"/>
              </a:rPr>
              <a:t> </a:t>
            </a:r>
            <a:r>
              <a:rPr lang="tr-TR" sz="1800" dirty="0" smtClean="0">
                <a:latin typeface="Arial" panose="020B0604020202020204" pitchFamily="34" charset="0"/>
                <a:cs typeface="Arial" panose="020B0604020202020204" pitchFamily="34" charset="0"/>
              </a:rPr>
              <a:t>engeller</a:t>
            </a:r>
          </a:p>
          <a:p>
            <a:r>
              <a:rPr lang="en-GB" sz="2000" dirty="0" err="1" smtClean="0">
                <a:latin typeface="Arial" panose="020B0604020202020204" pitchFamily="34" charset="0"/>
                <a:cs typeface="Arial" panose="020B0604020202020204" pitchFamily="34" charset="0"/>
              </a:rPr>
              <a:t>Yüksek</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derecede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kütinaz</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üreten</a:t>
            </a:r>
            <a:r>
              <a:rPr lang="en-GB"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patojenler</a:t>
            </a:r>
            <a:r>
              <a:rPr lang="tr-TR" sz="2000" dirty="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üretmeyenlere</a:t>
            </a:r>
            <a:r>
              <a:rPr lang="en-GB" sz="2000" dirty="0" smtClean="0">
                <a:latin typeface="Arial" panose="020B0604020202020204" pitchFamily="34" charset="0"/>
                <a:cs typeface="Arial" panose="020B0604020202020204" pitchFamily="34" charset="0"/>
              </a:rPr>
              <a:t> </a:t>
            </a:r>
            <a:r>
              <a:rPr lang="en-GB" sz="2000" dirty="0" err="1" smtClean="0">
                <a:latin typeface="Arial" panose="020B0604020202020204" pitchFamily="34" charset="0"/>
                <a:cs typeface="Arial" panose="020B0604020202020204" pitchFamily="34" charset="0"/>
              </a:rPr>
              <a:t>kıyasla</a:t>
            </a:r>
            <a:r>
              <a:rPr lang="en-GB" sz="2000" dirty="0" smtClean="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daha</a:t>
            </a:r>
            <a:r>
              <a:rPr lang="en-GB" sz="2000" dirty="0">
                <a:latin typeface="Arial" panose="020B0604020202020204" pitchFamily="34" charset="0"/>
                <a:cs typeface="Arial" panose="020B0604020202020204" pitchFamily="34" charset="0"/>
              </a:rPr>
              <a:t> virulent </a:t>
            </a:r>
            <a:r>
              <a:rPr lang="en-GB" sz="2000" dirty="0" err="1">
                <a:latin typeface="Arial" panose="020B0604020202020204" pitchFamily="34" charset="0"/>
                <a:cs typeface="Arial" panose="020B0604020202020204" pitchFamily="34" charset="0"/>
              </a:rPr>
              <a:t>gözükürler</a:t>
            </a:r>
            <a:r>
              <a:rPr lang="en-GB" sz="2000" dirty="0">
                <a:latin typeface="Arial" panose="020B0604020202020204" pitchFamily="34" charset="0"/>
                <a:cs typeface="Arial" panose="020B0604020202020204" pitchFamily="34" charset="0"/>
              </a:rPr>
              <a:t>.</a:t>
            </a:r>
          </a:p>
        </p:txBody>
      </p:sp>
      <p:sp>
        <p:nvSpPr>
          <p:cNvPr id="4" name="Sağ Ok 3"/>
          <p:cNvSpPr/>
          <p:nvPr/>
        </p:nvSpPr>
        <p:spPr>
          <a:xfrm>
            <a:off x="5074276" y="4146995"/>
            <a:ext cx="914400" cy="1674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şağı Ok 4"/>
          <p:cNvSpPr/>
          <p:nvPr/>
        </p:nvSpPr>
        <p:spPr>
          <a:xfrm>
            <a:off x="7521262" y="4468967"/>
            <a:ext cx="296214" cy="4378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717134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4505" y="2120153"/>
            <a:ext cx="9176965" cy="3777622"/>
          </a:xfrm>
        </p:spPr>
        <p:txBody>
          <a:bodyPr>
            <a:normAutofit/>
          </a:bodyPr>
          <a:lstStyle/>
          <a:p>
            <a:pPr marL="0" indent="0">
              <a:buNone/>
            </a:pPr>
            <a:r>
              <a:rPr lang="tr-TR" sz="2400" dirty="0" smtClean="0">
                <a:latin typeface="Arial" panose="020B0604020202020204" pitchFamily="34" charset="0"/>
                <a:cs typeface="Arial" panose="020B0604020202020204" pitchFamily="34" charset="0"/>
              </a:rPr>
              <a:t>Yapılan bazı çalışmalarda </a:t>
            </a:r>
          </a:p>
          <a:p>
            <a:r>
              <a:rPr lang="tr-TR" sz="2400" i="1" dirty="0" err="1" smtClean="0">
                <a:latin typeface="Arial" panose="020B0604020202020204" pitchFamily="34" charset="0"/>
                <a:cs typeface="Arial" panose="020B0604020202020204" pitchFamily="34" charset="0"/>
              </a:rPr>
              <a:t>Colletotrichum</a:t>
            </a:r>
            <a:r>
              <a:rPr lang="tr-TR" sz="2400" i="1" dirty="0" smtClean="0">
                <a:latin typeface="Arial" panose="020B0604020202020204" pitchFamily="34" charset="0"/>
                <a:cs typeface="Arial" panose="020B0604020202020204" pitchFamily="34" charset="0"/>
              </a:rPr>
              <a:t> </a:t>
            </a:r>
            <a:r>
              <a:rPr lang="tr-TR" sz="2400" i="1" dirty="0" err="1" smtClean="0">
                <a:latin typeface="Arial" panose="020B0604020202020204" pitchFamily="34" charset="0"/>
                <a:cs typeface="Arial" panose="020B0604020202020204" pitchFamily="34" charset="0"/>
              </a:rPr>
              <a:t>gloeosporioides</a:t>
            </a:r>
            <a:r>
              <a:rPr lang="tr-TR" sz="2400" dirty="0" err="1" smtClean="0">
                <a:latin typeface="Arial" panose="020B0604020202020204" pitchFamily="34" charset="0"/>
                <a:cs typeface="Arial" panose="020B0604020202020204" pitchFamily="34" charset="0"/>
              </a:rPr>
              <a:t>‘in</a:t>
            </a:r>
            <a:r>
              <a:rPr lang="tr-TR" sz="2400" dirty="0" smtClean="0">
                <a:latin typeface="Arial" panose="020B0604020202020204" pitchFamily="34" charset="0"/>
                <a:cs typeface="Arial" panose="020B0604020202020204" pitchFamily="34" charset="0"/>
              </a:rPr>
              <a:t> </a:t>
            </a:r>
            <a:r>
              <a:rPr lang="tr-TR" sz="2400" dirty="0" err="1" smtClean="0">
                <a:latin typeface="Arial" panose="020B0604020202020204" pitchFamily="34" charset="0"/>
                <a:cs typeface="Arial" panose="020B0604020202020204" pitchFamily="34" charset="0"/>
              </a:rPr>
              <a:t>penetrasyonunda</a:t>
            </a:r>
            <a:r>
              <a:rPr lang="tr-TR" sz="2400" dirty="0" smtClean="0">
                <a:latin typeface="Arial" panose="020B0604020202020204" pitchFamily="34" charset="0"/>
                <a:cs typeface="Arial" panose="020B0604020202020204" pitchFamily="34" charset="0"/>
              </a:rPr>
              <a:t> üretmiş olduğu </a:t>
            </a:r>
            <a:r>
              <a:rPr lang="tr-TR" sz="2400" dirty="0" err="1" smtClean="0">
                <a:latin typeface="Arial" panose="020B0604020202020204" pitchFamily="34" charset="0"/>
                <a:cs typeface="Arial" panose="020B0604020202020204" pitchFamily="34" charset="0"/>
              </a:rPr>
              <a:t>kütinaz</a:t>
            </a:r>
            <a:r>
              <a:rPr lang="tr-TR" sz="2400" dirty="0" smtClean="0">
                <a:latin typeface="Arial" panose="020B0604020202020204" pitchFamily="34" charset="0"/>
                <a:cs typeface="Arial" panose="020B0604020202020204" pitchFamily="34" charset="0"/>
              </a:rPr>
              <a:t> enzimlerinin rolü olduğu belirlenmiştir.</a:t>
            </a:r>
          </a:p>
          <a:p>
            <a:r>
              <a:rPr lang="tr-TR" sz="2400" dirty="0" smtClean="0">
                <a:latin typeface="Arial" panose="020B0604020202020204" pitchFamily="34" charset="0"/>
                <a:cs typeface="Arial" panose="020B0604020202020204" pitchFamily="34" charset="0"/>
              </a:rPr>
              <a:t>Mısır taneleri </a:t>
            </a:r>
            <a:r>
              <a:rPr lang="tr-TR" sz="2400" dirty="0" err="1" smtClean="0">
                <a:latin typeface="Arial" panose="020B0604020202020204" pitchFamily="34" charset="0"/>
                <a:cs typeface="Arial" panose="020B0604020202020204" pitchFamily="34" charset="0"/>
              </a:rPr>
              <a:t>kütinaz</a:t>
            </a:r>
            <a:r>
              <a:rPr lang="tr-TR" sz="2400" dirty="0" smtClean="0">
                <a:latin typeface="Arial" panose="020B0604020202020204" pitchFamily="34" charset="0"/>
                <a:cs typeface="Arial" panose="020B0604020202020204" pitchFamily="34" charset="0"/>
              </a:rPr>
              <a:t> enzimi ile muamele edildikten sonra </a:t>
            </a:r>
            <a:r>
              <a:rPr lang="tr-TR" sz="2400" i="1" dirty="0" err="1" smtClean="0">
                <a:latin typeface="Arial" panose="020B0604020202020204" pitchFamily="34" charset="0"/>
                <a:cs typeface="Arial" panose="020B0604020202020204" pitchFamily="34" charset="0"/>
              </a:rPr>
              <a:t>Aspergillus</a:t>
            </a:r>
            <a:r>
              <a:rPr lang="tr-TR" sz="2400" i="1" dirty="0" smtClean="0">
                <a:latin typeface="Arial" panose="020B0604020202020204" pitchFamily="34" charset="0"/>
                <a:cs typeface="Arial" panose="020B0604020202020204" pitchFamily="34" charset="0"/>
              </a:rPr>
              <a:t> </a:t>
            </a:r>
            <a:r>
              <a:rPr lang="tr-TR" sz="2400" i="1" dirty="0" err="1" smtClean="0">
                <a:latin typeface="Arial" panose="020B0604020202020204" pitchFamily="34" charset="0"/>
                <a:cs typeface="Arial" panose="020B0604020202020204" pitchFamily="34" charset="0"/>
              </a:rPr>
              <a:t>fulavus</a:t>
            </a:r>
            <a:r>
              <a:rPr lang="tr-TR" sz="2400" i="1" dirty="0" smtClean="0">
                <a:latin typeface="Arial" panose="020B0604020202020204" pitchFamily="34" charset="0"/>
                <a:cs typeface="Arial" panose="020B0604020202020204" pitchFamily="34" charset="0"/>
              </a:rPr>
              <a:t> </a:t>
            </a:r>
            <a:r>
              <a:rPr lang="tr-TR" sz="2400" dirty="0" err="1" smtClean="0">
                <a:latin typeface="Arial" panose="020B0604020202020204" pitchFamily="34" charset="0"/>
                <a:cs typeface="Arial" panose="020B0604020202020204" pitchFamily="34" charset="0"/>
              </a:rPr>
              <a:t>inokulasyonu</a:t>
            </a:r>
            <a:r>
              <a:rPr lang="tr-TR" sz="2400" dirty="0" smtClean="0">
                <a:latin typeface="Arial" panose="020B0604020202020204" pitchFamily="34" charset="0"/>
                <a:cs typeface="Arial" panose="020B0604020202020204" pitchFamily="34" charset="0"/>
              </a:rPr>
              <a:t> yapıldığında tanelerde </a:t>
            </a:r>
            <a:r>
              <a:rPr lang="tr-TR" sz="2400" dirty="0" err="1" smtClean="0">
                <a:latin typeface="Arial" panose="020B0604020202020204" pitchFamily="34" charset="0"/>
                <a:cs typeface="Arial" panose="020B0604020202020204" pitchFamily="34" charset="0"/>
              </a:rPr>
              <a:t>aflatoksin</a:t>
            </a:r>
            <a:r>
              <a:rPr lang="tr-TR" sz="2400" dirty="0" smtClean="0">
                <a:latin typeface="Arial" panose="020B0604020202020204" pitchFamily="34" charset="0"/>
                <a:cs typeface="Arial" panose="020B0604020202020204" pitchFamily="34" charset="0"/>
              </a:rPr>
              <a:t> üretimi artmıştır.</a:t>
            </a:r>
          </a:p>
        </p:txBody>
      </p:sp>
    </p:spTree>
    <p:extLst>
      <p:ext uri="{BB962C8B-B14F-4D97-AF65-F5344CB8AC3E}">
        <p14:creationId xmlns:p14="http://schemas.microsoft.com/office/powerpoint/2010/main" val="383459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05031" y="482442"/>
            <a:ext cx="9899581" cy="625141"/>
          </a:xfrm>
        </p:spPr>
        <p:txBody>
          <a:bodyPr>
            <a:normAutofit/>
          </a:bodyPr>
          <a:lstStyle/>
          <a:p>
            <a:r>
              <a:rPr lang="en-GB" sz="2800" b="1" dirty="0" err="1" smtClean="0">
                <a:solidFill>
                  <a:srgbClr val="C00000"/>
                </a:solidFill>
                <a:latin typeface="Arial" panose="020B0604020202020204" pitchFamily="34" charset="0"/>
                <a:cs typeface="Arial" panose="020B0604020202020204" pitchFamily="34" charset="0"/>
              </a:rPr>
              <a:t>Hücre</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smtClean="0">
                <a:solidFill>
                  <a:srgbClr val="C00000"/>
                </a:solidFill>
                <a:latin typeface="Arial" panose="020B0604020202020204" pitchFamily="34" charset="0"/>
                <a:cs typeface="Arial" panose="020B0604020202020204" pitchFamily="34" charset="0"/>
              </a:rPr>
              <a:t>Duvarını</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Parçalayan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Enzimler</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075765" y="1360868"/>
            <a:ext cx="10734162" cy="5241638"/>
          </a:xfrm>
        </p:spPr>
        <p:txBody>
          <a:bodyPr>
            <a:noAutofit/>
          </a:bodyPr>
          <a:lstStyle/>
          <a:p>
            <a:pPr marL="0" indent="0">
              <a:lnSpc>
                <a:spcPct val="145000"/>
              </a:lnSpc>
              <a:spcBef>
                <a:spcPts val="600"/>
              </a:spcBef>
              <a:buNone/>
            </a:pPr>
            <a:r>
              <a:rPr lang="en-GB" sz="2200" b="1" dirty="0" err="1">
                <a:solidFill>
                  <a:srgbClr val="0070C0"/>
                </a:solidFill>
                <a:latin typeface="Arial" panose="020B0604020202020204" pitchFamily="34" charset="0"/>
                <a:cs typeface="Arial" panose="020B0604020202020204" pitchFamily="34" charset="0"/>
              </a:rPr>
              <a:t>Pektini</a:t>
            </a:r>
            <a:r>
              <a:rPr lang="en-GB" sz="2200" b="1" dirty="0">
                <a:solidFill>
                  <a:srgbClr val="0070C0"/>
                </a:solidFill>
                <a:latin typeface="Arial" panose="020B0604020202020204" pitchFamily="34" charset="0"/>
                <a:cs typeface="Arial" panose="020B0604020202020204" pitchFamily="34" charset="0"/>
              </a:rPr>
              <a:t> </a:t>
            </a:r>
            <a:r>
              <a:rPr lang="en-GB" sz="2200" b="1" dirty="0" err="1">
                <a:solidFill>
                  <a:srgbClr val="0070C0"/>
                </a:solidFill>
                <a:latin typeface="Arial" panose="020B0604020202020204" pitchFamily="34" charset="0"/>
                <a:cs typeface="Arial" panose="020B0604020202020204" pitchFamily="34" charset="0"/>
              </a:rPr>
              <a:t>Parçalayan</a:t>
            </a:r>
            <a:r>
              <a:rPr lang="en-GB" sz="2200" b="1" dirty="0">
                <a:solidFill>
                  <a:srgbClr val="0070C0"/>
                </a:solidFill>
                <a:latin typeface="Arial" panose="020B0604020202020204" pitchFamily="34" charset="0"/>
                <a:cs typeface="Arial" panose="020B0604020202020204" pitchFamily="34" charset="0"/>
              </a:rPr>
              <a:t> (</a:t>
            </a:r>
            <a:r>
              <a:rPr lang="en-GB" sz="2200" b="1" dirty="0" err="1">
                <a:solidFill>
                  <a:srgbClr val="0070C0"/>
                </a:solidFill>
                <a:latin typeface="Arial" panose="020B0604020202020204" pitchFamily="34" charset="0"/>
                <a:cs typeface="Arial" panose="020B0604020202020204" pitchFamily="34" charset="0"/>
              </a:rPr>
              <a:t>Pektolitik</a:t>
            </a:r>
            <a:r>
              <a:rPr lang="en-GB" sz="2200" b="1" dirty="0">
                <a:solidFill>
                  <a:srgbClr val="0070C0"/>
                </a:solidFill>
                <a:latin typeface="Arial" panose="020B0604020202020204" pitchFamily="34" charset="0"/>
                <a:cs typeface="Arial" panose="020B0604020202020204" pitchFamily="34" charset="0"/>
              </a:rPr>
              <a:t>) </a:t>
            </a:r>
            <a:r>
              <a:rPr lang="en-GB" sz="2200" b="1" dirty="0" err="1">
                <a:solidFill>
                  <a:srgbClr val="0070C0"/>
                </a:solidFill>
                <a:latin typeface="Arial" panose="020B0604020202020204" pitchFamily="34" charset="0"/>
                <a:cs typeface="Arial" panose="020B0604020202020204" pitchFamily="34" charset="0"/>
              </a:rPr>
              <a:t>Enzimler</a:t>
            </a:r>
            <a:endParaRPr lang="en-GB" sz="2200" b="1" dirty="0">
              <a:solidFill>
                <a:srgbClr val="0070C0"/>
              </a:solidFill>
              <a:latin typeface="Arial" panose="020B0604020202020204" pitchFamily="34" charset="0"/>
              <a:cs typeface="Arial" panose="020B0604020202020204" pitchFamily="34" charset="0"/>
            </a:endParaRPr>
          </a:p>
          <a:p>
            <a:pPr>
              <a:lnSpc>
                <a:spcPct val="145000"/>
              </a:lnSpc>
              <a:spcBef>
                <a:spcPts val="600"/>
              </a:spcBef>
            </a:pPr>
            <a:r>
              <a:rPr lang="tr-TR" sz="2200" i="1" dirty="0" err="1">
                <a:latin typeface="Arial" panose="020B0604020202020204" pitchFamily="34" charset="0"/>
                <a:cs typeface="Arial" panose="020B0604020202020204" pitchFamily="34" charset="0"/>
              </a:rPr>
              <a:t>P</a:t>
            </a:r>
            <a:r>
              <a:rPr lang="en-GB" sz="2200" i="1" dirty="0" err="1" smtClean="0">
                <a:latin typeface="Arial" panose="020B0604020202020204" pitchFamily="34" charset="0"/>
                <a:cs typeface="Arial" panose="020B0604020202020204" pitchFamily="34" charset="0"/>
              </a:rPr>
              <a:t>ektinaz</a:t>
            </a:r>
            <a:r>
              <a:rPr lang="en-GB" sz="2200" i="1"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veya</a:t>
            </a:r>
            <a:r>
              <a:rPr lang="en-GB" sz="2200" dirty="0">
                <a:latin typeface="Arial" panose="020B0604020202020204" pitchFamily="34" charset="0"/>
                <a:cs typeface="Arial" panose="020B0604020202020204" pitchFamily="34" charset="0"/>
              </a:rPr>
              <a:t> </a:t>
            </a:r>
            <a:r>
              <a:rPr lang="en-GB" sz="2200" i="1" dirty="0" err="1">
                <a:latin typeface="Arial" panose="020B0604020202020204" pitchFamily="34" charset="0"/>
                <a:cs typeface="Arial" panose="020B0604020202020204" pitchFamily="34" charset="0"/>
              </a:rPr>
              <a:t>pektolitik</a:t>
            </a:r>
            <a:r>
              <a:rPr lang="en-GB" sz="2200" i="1" dirty="0">
                <a:latin typeface="Arial" panose="020B0604020202020204" pitchFamily="34" charset="0"/>
                <a:cs typeface="Arial" panose="020B0604020202020204" pitchFamily="34" charset="0"/>
              </a:rPr>
              <a:t> </a:t>
            </a:r>
            <a:r>
              <a:rPr lang="en-GB" sz="2200" i="1" dirty="0" err="1">
                <a:latin typeface="Arial" panose="020B0604020202020204" pitchFamily="34" charset="0"/>
                <a:cs typeface="Arial" panose="020B0604020202020204" pitchFamily="34" charset="0"/>
              </a:rPr>
              <a:t>enzimler</a:t>
            </a:r>
            <a:r>
              <a:rPr lang="en-GB" sz="2200" i="1"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a:lnSpc>
                <a:spcPct val="145000"/>
              </a:lnSpc>
              <a:spcBef>
                <a:spcPts val="600"/>
              </a:spcBef>
            </a:pPr>
            <a:r>
              <a:rPr lang="tr-TR" sz="2200" dirty="0" smtClean="0">
                <a:latin typeface="Arial" panose="020B0604020202020204" pitchFamily="34" charset="0"/>
                <a:cs typeface="Arial" panose="020B0604020202020204" pitchFamily="34" charset="0"/>
              </a:rPr>
              <a:t>Y</a:t>
            </a:r>
            <a:r>
              <a:rPr lang="en-GB" sz="2200" dirty="0" err="1" smtClean="0">
                <a:latin typeface="Arial" panose="020B0604020202020204" pitchFamily="34" charset="0"/>
                <a:cs typeface="Arial" panose="020B0604020202020204" pitchFamily="34" charset="0"/>
              </a:rPr>
              <a:t>umuşak</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çürüklük</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olarak</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karakterize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edilen</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hastalıklarda</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rol</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oynamaktadırlar</a:t>
            </a:r>
            <a:r>
              <a:rPr lang="en-GB"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lvl="1">
              <a:lnSpc>
                <a:spcPct val="145000"/>
              </a:lnSpc>
              <a:spcBef>
                <a:spcPts val="600"/>
              </a:spcBef>
            </a:pPr>
            <a:r>
              <a:rPr lang="en-GB" sz="2200" i="1" dirty="0" err="1" smtClean="0">
                <a:latin typeface="Arial" panose="020B0604020202020204" pitchFamily="34" charset="0"/>
                <a:cs typeface="Arial" panose="020B0604020202020204" pitchFamily="34" charset="0"/>
              </a:rPr>
              <a:t>Ralstonia</a:t>
            </a:r>
            <a:r>
              <a:rPr lang="en-GB" sz="2200" i="1" dirty="0" smtClean="0">
                <a:latin typeface="Arial" panose="020B0604020202020204" pitchFamily="34" charset="0"/>
                <a:cs typeface="Arial" panose="020B0604020202020204" pitchFamily="34" charset="0"/>
              </a:rPr>
              <a:t> </a:t>
            </a:r>
            <a:r>
              <a:rPr lang="en-GB" sz="2200" i="1" dirty="0" err="1" smtClean="0">
                <a:latin typeface="Arial" panose="020B0604020202020204" pitchFamily="34" charset="0"/>
                <a:cs typeface="Arial" panose="020B0604020202020204" pitchFamily="34" charset="0"/>
              </a:rPr>
              <a:t>solanacearum</a:t>
            </a:r>
            <a:endParaRPr lang="tr-TR" sz="2200" dirty="0" smtClean="0">
              <a:latin typeface="Arial" panose="020B0604020202020204" pitchFamily="34" charset="0"/>
              <a:cs typeface="Arial" panose="020B0604020202020204" pitchFamily="34" charset="0"/>
            </a:endParaRPr>
          </a:p>
          <a:p>
            <a:pPr>
              <a:lnSpc>
                <a:spcPct val="145000"/>
              </a:lnSpc>
              <a:spcBef>
                <a:spcPts val="600"/>
              </a:spcBef>
            </a:pPr>
            <a:r>
              <a:rPr lang="en-GB" sz="2200" dirty="0" err="1" smtClean="0">
                <a:latin typeface="Arial" panose="020B0604020202020204" pitchFamily="34" charset="0"/>
                <a:cs typeface="Arial" panose="020B0604020202020204" pitchFamily="34" charset="0"/>
              </a:rPr>
              <a:t>Bakterinin</a:t>
            </a:r>
            <a:r>
              <a:rPr lang="en-GB" sz="2200" dirty="0" smtClean="0">
                <a:latin typeface="Arial" panose="020B0604020202020204" pitchFamily="34" charset="0"/>
                <a:cs typeface="Arial" panose="020B0604020202020204" pitchFamily="34" charset="0"/>
              </a:rPr>
              <a:t> </a:t>
            </a:r>
            <a:r>
              <a:rPr lang="tr-TR" sz="2200" dirty="0" smtClean="0">
                <a:latin typeface="Arial" panose="020B0604020202020204" pitchFamily="34" charset="0"/>
                <a:cs typeface="Arial" panose="020B0604020202020204" pitchFamily="34" charset="0"/>
              </a:rPr>
              <a:t>saldırganlığında</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artış</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kolonizasyonunda</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hızlanmaya</a:t>
            </a:r>
            <a:r>
              <a:rPr lang="tr-TR"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neden</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olurlar</a:t>
            </a:r>
            <a:r>
              <a:rPr lang="en-GB"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a:lnSpc>
                <a:spcPct val="145000"/>
              </a:lnSpc>
              <a:spcBef>
                <a:spcPts val="600"/>
              </a:spcBef>
            </a:pPr>
            <a:r>
              <a:rPr lang="en-GB" sz="2200" dirty="0" smtClean="0">
                <a:latin typeface="Arial" panose="020B0604020202020204" pitchFamily="34" charset="0"/>
                <a:cs typeface="Arial" panose="020B0604020202020204" pitchFamily="34" charset="0"/>
              </a:rPr>
              <a:t>Primer</a:t>
            </a:r>
            <a:r>
              <a:rPr lang="tr-TR"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hücre</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duvarının</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pektolitik</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enzimler</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tarafından</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zayı</a:t>
            </a:r>
            <a:r>
              <a:rPr lang="tr-TR" sz="2200" dirty="0" err="1">
                <a:latin typeface="Arial" panose="020B0604020202020204" pitchFamily="34" charset="0"/>
                <a:cs typeface="Arial" panose="020B0604020202020204" pitchFamily="34" charset="0"/>
              </a:rPr>
              <a:t>f</a:t>
            </a:r>
            <a:r>
              <a:rPr lang="tr-TR" sz="2200" dirty="0" err="1" smtClean="0">
                <a:latin typeface="Arial" panose="020B0604020202020204" pitchFamily="34" charset="0"/>
                <a:cs typeface="Arial" panose="020B0604020202020204" pitchFamily="34" charset="0"/>
              </a:rPr>
              <a:t>l</a:t>
            </a:r>
            <a:r>
              <a:rPr lang="en-GB" sz="2200" dirty="0" err="1" smtClean="0">
                <a:latin typeface="Arial" panose="020B0604020202020204" pitchFamily="34" charset="0"/>
                <a:cs typeface="Arial" panose="020B0604020202020204" pitchFamily="34" charset="0"/>
              </a:rPr>
              <a:t>atılması</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sonucu</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hücrelerin</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öldüğü</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düşünülmektedir</a:t>
            </a:r>
            <a:r>
              <a:rPr lang="en-GB"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a:lnSpc>
                <a:spcPct val="145000"/>
              </a:lnSpc>
              <a:spcBef>
                <a:spcPts val="600"/>
              </a:spcBef>
            </a:pPr>
            <a:r>
              <a:rPr lang="en-GB" sz="2200" dirty="0" smtClean="0">
                <a:latin typeface="Arial" panose="020B0604020202020204" pitchFamily="34" charset="0"/>
                <a:cs typeface="Arial" panose="020B0604020202020204" pitchFamily="34" charset="0"/>
              </a:rPr>
              <a:t>Bu </a:t>
            </a:r>
            <a:r>
              <a:rPr lang="en-GB" sz="2200" dirty="0" err="1">
                <a:latin typeface="Arial" panose="020B0604020202020204" pitchFamily="34" charset="0"/>
                <a:cs typeface="Arial" panose="020B0604020202020204" pitchFamily="34" charset="0"/>
              </a:rPr>
              <a:t>enzimler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enfekteli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dokulardaki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patojenlere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besin</a:t>
            </a:r>
            <a:r>
              <a:rPr lang="en-GB" sz="2200" dirty="0">
                <a:latin typeface="Arial" panose="020B0604020202020204" pitchFamily="34" charset="0"/>
                <a:cs typeface="Arial" panose="020B0604020202020204" pitchFamily="34" charset="0"/>
              </a:rPr>
              <a:t> de </a:t>
            </a:r>
            <a:r>
              <a:rPr lang="en-GB" sz="2200" dirty="0" err="1" smtClean="0">
                <a:latin typeface="Arial" panose="020B0604020202020204" pitchFamily="34" charset="0"/>
                <a:cs typeface="Arial" panose="020B0604020202020204" pitchFamily="34" charset="0"/>
              </a:rPr>
              <a:t>tedarik</a:t>
            </a:r>
            <a:r>
              <a:rPr lang="tr-TR"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eder</a:t>
            </a:r>
            <a:r>
              <a:rPr lang="en-GB"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a:lnSpc>
                <a:spcPct val="145000"/>
              </a:lnSpc>
              <a:spcBef>
                <a:spcPts val="600"/>
              </a:spcBef>
            </a:pPr>
            <a:r>
              <a:rPr lang="en-GB" sz="2200" dirty="0" err="1" smtClean="0">
                <a:latin typeface="Arial" panose="020B0604020202020204" pitchFamily="34" charset="0"/>
                <a:cs typeface="Arial" panose="020B0604020202020204" pitchFamily="34" charset="0"/>
              </a:rPr>
              <a:t>Pektolitik</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enzimlerin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vasküler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solgunluk</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hastalıklarında</a:t>
            </a:r>
            <a:r>
              <a:rPr lang="en-GB" sz="2200" dirty="0" smtClean="0">
                <a:latin typeface="Arial" panose="020B0604020202020204" pitchFamily="34" charset="0"/>
                <a:cs typeface="Arial" panose="020B0604020202020204" pitchFamily="34" charset="0"/>
              </a:rPr>
              <a:t> </a:t>
            </a:r>
            <a:r>
              <a:rPr lang="en-GB" sz="2200" dirty="0">
                <a:latin typeface="Arial" panose="020B0604020202020204" pitchFamily="34" charset="0"/>
                <a:cs typeface="Arial" panose="020B0604020202020204" pitchFamily="34" charset="0"/>
              </a:rPr>
              <a:t>da </a:t>
            </a:r>
            <a:r>
              <a:rPr lang="en-GB" sz="2200" dirty="0" err="1">
                <a:latin typeface="Arial" panose="020B0604020202020204" pitchFamily="34" charset="0"/>
                <a:cs typeface="Arial" panose="020B0604020202020204" pitchFamily="34" charset="0"/>
              </a:rPr>
              <a:t>rolü</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vardır</a:t>
            </a:r>
            <a:r>
              <a:rPr lang="en-GB" sz="2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97155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2996" y="529980"/>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07577" y="1264023"/>
            <a:ext cx="8915400" cy="5177118"/>
          </a:xfrm>
        </p:spPr>
        <p:txBody>
          <a:bodyPr>
            <a:normAutofit/>
          </a:bodyPr>
          <a:lstStyle/>
          <a:p>
            <a:r>
              <a:rPr lang="tr-TR" sz="2400" dirty="0" smtClean="0">
                <a:solidFill>
                  <a:srgbClr val="002060"/>
                </a:solidFill>
                <a:latin typeface="Arial" panose="020B0604020202020204" pitchFamily="34" charset="0"/>
                <a:cs typeface="Arial" panose="020B0604020202020204" pitchFamily="34" charset="0"/>
              </a:rPr>
              <a:t>Hasat </a:t>
            </a:r>
            <a:r>
              <a:rPr lang="tr-TR" sz="2400" dirty="0">
                <a:solidFill>
                  <a:srgbClr val="002060"/>
                </a:solidFill>
                <a:latin typeface="Arial" panose="020B0604020202020204" pitchFamily="34" charset="0"/>
                <a:cs typeface="Arial" panose="020B0604020202020204" pitchFamily="34" charset="0"/>
              </a:rPr>
              <a:t>öncesi faktörler, hasat ve işleme koşulları</a:t>
            </a:r>
          </a:p>
          <a:p>
            <a:r>
              <a:rPr lang="tr-TR" sz="2400" dirty="0">
                <a:solidFill>
                  <a:srgbClr val="002060"/>
                </a:solidFill>
                <a:latin typeface="Arial" panose="020B0604020202020204" pitchFamily="34" charset="0"/>
                <a:cs typeface="Arial" panose="020B0604020202020204" pitchFamily="34" charset="0"/>
              </a:rPr>
              <a:t> </a:t>
            </a:r>
            <a:r>
              <a:rPr lang="tr-TR" sz="2400" dirty="0" err="1" smtClean="0">
                <a:solidFill>
                  <a:srgbClr val="002060"/>
                </a:solidFill>
                <a:latin typeface="Arial" panose="020B0604020202020204" pitchFamily="34" charset="0"/>
                <a:cs typeface="Arial" panose="020B0604020202020204" pitchFamily="34" charset="0"/>
              </a:rPr>
              <a:t>İnokulum</a:t>
            </a:r>
            <a:r>
              <a:rPr lang="tr-TR" sz="2400" dirty="0" smtClean="0">
                <a:solidFill>
                  <a:srgbClr val="002060"/>
                </a:solidFill>
                <a:latin typeface="Arial" panose="020B0604020202020204" pitchFamily="34" charset="0"/>
                <a:cs typeface="Arial" panose="020B0604020202020204" pitchFamily="34" charset="0"/>
              </a:rPr>
              <a:t> </a:t>
            </a:r>
            <a:r>
              <a:rPr lang="tr-TR" sz="2400" dirty="0">
                <a:solidFill>
                  <a:srgbClr val="002060"/>
                </a:solidFill>
                <a:latin typeface="Arial" panose="020B0604020202020204" pitchFamily="34" charset="0"/>
                <a:cs typeface="Arial" panose="020B0604020202020204" pitchFamily="34" charset="0"/>
              </a:rPr>
              <a:t>seviyesi</a:t>
            </a:r>
          </a:p>
          <a:p>
            <a:r>
              <a:rPr lang="tr-TR" sz="2400" dirty="0">
                <a:solidFill>
                  <a:srgbClr val="002060"/>
                </a:solidFill>
                <a:latin typeface="Arial" panose="020B0604020202020204" pitchFamily="34" charset="0"/>
                <a:cs typeface="Arial" panose="020B0604020202020204" pitchFamily="34" charset="0"/>
              </a:rPr>
              <a:t> </a:t>
            </a:r>
            <a:r>
              <a:rPr lang="tr-TR" sz="2400" dirty="0" smtClean="0">
                <a:solidFill>
                  <a:srgbClr val="002060"/>
                </a:solidFill>
                <a:latin typeface="Arial" panose="020B0604020202020204" pitchFamily="34" charset="0"/>
                <a:cs typeface="Arial" panose="020B0604020202020204" pitchFamily="34" charset="0"/>
              </a:rPr>
              <a:t>Depo koşulları</a:t>
            </a:r>
          </a:p>
          <a:p>
            <a:pPr lvl="2"/>
            <a:r>
              <a:rPr lang="tr-TR" sz="2400" dirty="0" smtClean="0">
                <a:solidFill>
                  <a:srgbClr val="002060"/>
                </a:solidFill>
                <a:latin typeface="Arial" panose="020B0604020202020204" pitchFamily="34" charset="0"/>
                <a:cs typeface="Arial" panose="020B0604020202020204" pitchFamily="34" charset="0"/>
              </a:rPr>
              <a:t>Sıcaklık</a:t>
            </a:r>
          </a:p>
          <a:p>
            <a:pPr lvl="2"/>
            <a:r>
              <a:rPr lang="tr-TR" sz="2400" dirty="0">
                <a:solidFill>
                  <a:srgbClr val="002060"/>
                </a:solidFill>
                <a:latin typeface="Arial" panose="020B0604020202020204" pitchFamily="34" charset="0"/>
                <a:cs typeface="Arial" panose="020B0604020202020204" pitchFamily="34" charset="0"/>
              </a:rPr>
              <a:t>Nispi nem ve </a:t>
            </a:r>
            <a:r>
              <a:rPr lang="tr-TR" sz="2400" dirty="0" smtClean="0">
                <a:solidFill>
                  <a:srgbClr val="002060"/>
                </a:solidFill>
                <a:latin typeface="Arial" panose="020B0604020202020204" pitchFamily="34" charset="0"/>
                <a:cs typeface="Arial" panose="020B0604020202020204" pitchFamily="34" charset="0"/>
              </a:rPr>
              <a:t>ıslaklık</a:t>
            </a:r>
          </a:p>
          <a:p>
            <a:pPr lvl="2"/>
            <a:r>
              <a:rPr lang="tr-TR" sz="2400" dirty="0">
                <a:solidFill>
                  <a:srgbClr val="002060"/>
                </a:solidFill>
                <a:latin typeface="Arial" panose="020B0604020202020204" pitchFamily="34" charset="0"/>
                <a:cs typeface="Arial" panose="020B0604020202020204" pitchFamily="34" charset="0"/>
              </a:rPr>
              <a:t>Depo Atmosfer koşulları</a:t>
            </a:r>
          </a:p>
          <a:p>
            <a:r>
              <a:rPr lang="tr-TR" sz="2400" dirty="0" smtClean="0">
                <a:solidFill>
                  <a:srgbClr val="002060"/>
                </a:solidFill>
                <a:latin typeface="Arial" panose="020B0604020202020204" pitchFamily="34" charset="0"/>
                <a:cs typeface="Arial" panose="020B0604020202020204" pitchFamily="34" charset="0"/>
              </a:rPr>
              <a:t>Konukçu </a:t>
            </a:r>
            <a:r>
              <a:rPr lang="tr-TR" sz="2400" dirty="0">
                <a:solidFill>
                  <a:srgbClr val="002060"/>
                </a:solidFill>
                <a:latin typeface="Arial" panose="020B0604020202020204" pitchFamily="34" charset="0"/>
                <a:cs typeface="Arial" panose="020B0604020202020204" pitchFamily="34" charset="0"/>
              </a:rPr>
              <a:t>dokusuyla ilişki koşulları</a:t>
            </a:r>
          </a:p>
          <a:p>
            <a:r>
              <a:rPr lang="tr-TR" sz="2400" dirty="0" smtClean="0">
                <a:solidFill>
                  <a:srgbClr val="002060"/>
                </a:solidFill>
                <a:latin typeface="Arial" panose="020B0604020202020204" pitchFamily="34" charset="0"/>
                <a:cs typeface="Arial" panose="020B0604020202020204" pitchFamily="34" charset="0"/>
              </a:rPr>
              <a:t>Konukçu </a:t>
            </a:r>
            <a:r>
              <a:rPr lang="tr-TR" sz="2400" dirty="0">
                <a:solidFill>
                  <a:srgbClr val="002060"/>
                </a:solidFill>
                <a:latin typeface="Arial" panose="020B0604020202020204" pitchFamily="34" charset="0"/>
                <a:cs typeface="Arial" panose="020B0604020202020204" pitchFamily="34" charset="0"/>
              </a:rPr>
              <a:t>patojen </a:t>
            </a:r>
            <a:r>
              <a:rPr lang="tr-TR" sz="2400" dirty="0" err="1" smtClean="0">
                <a:solidFill>
                  <a:srgbClr val="002060"/>
                </a:solidFill>
                <a:latin typeface="Arial" panose="020B0604020202020204" pitchFamily="34" charset="0"/>
                <a:cs typeface="Arial" panose="020B0604020202020204" pitchFamily="34" charset="0"/>
              </a:rPr>
              <a:t>interaksiyonları</a:t>
            </a:r>
            <a:endParaRPr lang="tr-TR" sz="2400" dirty="0" smtClean="0">
              <a:solidFill>
                <a:srgbClr val="002060"/>
              </a:solidFill>
              <a:latin typeface="Arial" panose="020B0604020202020204" pitchFamily="34" charset="0"/>
              <a:cs typeface="Arial" panose="020B0604020202020204" pitchFamily="34" charset="0"/>
            </a:endParaRPr>
          </a:p>
          <a:p>
            <a:pPr lvl="1"/>
            <a:r>
              <a:rPr lang="tr-TR" sz="2400" dirty="0">
                <a:solidFill>
                  <a:srgbClr val="002060"/>
                </a:solidFill>
                <a:latin typeface="Arial" panose="020B0604020202020204" pitchFamily="34" charset="0"/>
                <a:cs typeface="Arial" panose="020B0604020202020204" pitchFamily="34" charset="0"/>
              </a:rPr>
              <a:t>Bitki savunma mekanizmaları</a:t>
            </a:r>
          </a:p>
          <a:p>
            <a:endParaRPr lang="tr-TR" sz="2400" dirty="0">
              <a:solidFill>
                <a:srgbClr val="0070C0"/>
              </a:solidFill>
              <a:latin typeface="Arial" panose="020B0604020202020204" pitchFamily="34" charset="0"/>
              <a:cs typeface="Arial" panose="020B0604020202020204" pitchFamily="34" charset="0"/>
            </a:endParaRPr>
          </a:p>
          <a:p>
            <a:endParaRPr lang="tr-TR" sz="2400" dirty="0">
              <a:solidFill>
                <a:srgbClr val="0070C0"/>
              </a:solidFill>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a:p>
            <a:endParaRPr lang="tr-TR" sz="2400" dirty="0">
              <a:latin typeface="Arial" panose="020B0604020202020204" pitchFamily="34" charset="0"/>
              <a:cs typeface="Arial" panose="020B0604020202020204" pitchFamily="34" charset="0"/>
            </a:endParaRPr>
          </a:p>
          <a:p>
            <a:pPr marL="0" indent="0">
              <a:buNone/>
            </a:pPr>
            <a:endParaRPr lang="tr-TR" sz="2400"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7669787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02459" y="1515036"/>
            <a:ext cx="10669588" cy="4522694"/>
          </a:xfrm>
        </p:spPr>
        <p:txBody>
          <a:bodyPr>
            <a:normAutofit/>
          </a:bodyPr>
          <a:lstStyle/>
          <a:p>
            <a:r>
              <a:rPr lang="tr-TR" sz="2400" dirty="0" smtClean="0">
                <a:latin typeface="Arial" panose="020B0604020202020204" pitchFamily="34" charset="0"/>
                <a:cs typeface="Arial" panose="020B0604020202020204" pitchFamily="34" charset="0"/>
              </a:rPr>
              <a:t>Depolama </a:t>
            </a:r>
            <a:r>
              <a:rPr lang="tr-TR" sz="2400" dirty="0">
                <a:latin typeface="Arial" panose="020B0604020202020204" pitchFamily="34" charset="0"/>
                <a:cs typeface="Arial" panose="020B0604020202020204" pitchFamily="34" charset="0"/>
              </a:rPr>
              <a:t>sırasında birçok meyve ve sebzede </a:t>
            </a:r>
            <a:r>
              <a:rPr lang="tr-TR" sz="2400" dirty="0" smtClean="0">
                <a:latin typeface="Arial" panose="020B0604020202020204" pitchFamily="34" charset="0"/>
                <a:cs typeface="Arial" panose="020B0604020202020204" pitchFamily="34" charset="0"/>
              </a:rPr>
              <a:t>yumuşak çürüklük oluşturan </a:t>
            </a:r>
            <a:r>
              <a:rPr lang="tr-TR" sz="2400" i="1" dirty="0" err="1" smtClean="0">
                <a:latin typeface="Arial" panose="020B0604020202020204" pitchFamily="34" charset="0"/>
                <a:cs typeface="Arial" panose="020B0604020202020204" pitchFamily="34" charset="0"/>
              </a:rPr>
              <a:t>Rhizopus</a:t>
            </a:r>
            <a:r>
              <a:rPr lang="tr-TR" sz="2400" i="1" dirty="0">
                <a:latin typeface="Arial" panose="020B0604020202020204" pitchFamily="34" charset="0"/>
                <a:cs typeface="Arial" panose="020B0604020202020204" pitchFamily="34" charset="0"/>
              </a:rPr>
              <a:t>, </a:t>
            </a:r>
            <a:r>
              <a:rPr lang="tr-TR" sz="2400" i="1" dirty="0" err="1">
                <a:latin typeface="Arial" panose="020B0604020202020204" pitchFamily="34" charset="0"/>
                <a:cs typeface="Arial" panose="020B0604020202020204" pitchFamily="34" charset="0"/>
              </a:rPr>
              <a:t>Penicillium</a:t>
            </a:r>
            <a:r>
              <a:rPr lang="tr-TR" sz="2400" i="1" dirty="0">
                <a:latin typeface="Arial" panose="020B0604020202020204" pitchFamily="34" charset="0"/>
                <a:cs typeface="Arial" panose="020B0604020202020204" pitchFamily="34" charset="0"/>
              </a:rPr>
              <a:t>, </a:t>
            </a:r>
            <a:r>
              <a:rPr lang="tr-TR" sz="2400" i="1" dirty="0" err="1" smtClean="0">
                <a:latin typeface="Arial" panose="020B0604020202020204" pitchFamily="34" charset="0"/>
                <a:cs typeface="Arial" panose="020B0604020202020204" pitchFamily="34" charset="0"/>
              </a:rPr>
              <a:t>Geotrichum</a:t>
            </a:r>
            <a:r>
              <a:rPr lang="tr-TR" sz="2400" i="1" dirty="0" smtClean="0">
                <a:latin typeface="Arial" panose="020B0604020202020204" pitchFamily="34" charset="0"/>
                <a:cs typeface="Arial" panose="020B0604020202020204" pitchFamily="34" charset="0"/>
              </a:rPr>
              <a:t>, </a:t>
            </a:r>
            <a:r>
              <a:rPr lang="tr-TR" sz="2400" i="1" dirty="0" err="1" smtClean="0">
                <a:latin typeface="Arial" panose="020B0604020202020204" pitchFamily="34" charset="0"/>
                <a:cs typeface="Arial" panose="020B0604020202020204" pitchFamily="34" charset="0"/>
              </a:rPr>
              <a:t>Sclerotinia</a:t>
            </a:r>
            <a:r>
              <a:rPr lang="tr-TR" sz="2400" i="1" dirty="0" smtClean="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türleri ile </a:t>
            </a:r>
            <a:r>
              <a:rPr lang="tr-TR" sz="2400" i="1" dirty="0" err="1" smtClean="0">
                <a:latin typeface="Arial" panose="020B0604020202020204" pitchFamily="34" charset="0"/>
                <a:cs typeface="Arial" panose="020B0604020202020204" pitchFamily="34" charset="0"/>
              </a:rPr>
              <a:t>Erwinia</a:t>
            </a:r>
            <a:r>
              <a:rPr lang="tr-TR" sz="2400" i="1" dirty="0" smtClean="0">
                <a:latin typeface="Arial" panose="020B0604020202020204" pitchFamily="34" charset="0"/>
                <a:cs typeface="Arial" panose="020B0604020202020204" pitchFamily="34" charset="0"/>
              </a:rPr>
              <a:t> </a:t>
            </a:r>
            <a:r>
              <a:rPr lang="tr-TR" sz="2400" i="1" dirty="0" err="1" smtClean="0">
                <a:latin typeface="Arial" panose="020B0604020202020204" pitchFamily="34" charset="0"/>
                <a:cs typeface="Arial" panose="020B0604020202020204" pitchFamily="34" charset="0"/>
              </a:rPr>
              <a:t>carotovora</a:t>
            </a:r>
            <a:r>
              <a:rPr lang="tr-TR" sz="2400" dirty="0" err="1" smtClean="0">
                <a:latin typeface="Arial" panose="020B0604020202020204" pitchFamily="34" charset="0"/>
                <a:cs typeface="Arial" panose="020B0604020202020204" pitchFamily="34" charset="0"/>
              </a:rPr>
              <a:t>’nın</a:t>
            </a:r>
            <a:r>
              <a:rPr lang="tr-TR" sz="2400" dirty="0" smtClean="0">
                <a:latin typeface="Arial" panose="020B0604020202020204" pitchFamily="34" charset="0"/>
                <a:cs typeface="Arial" panose="020B0604020202020204" pitchFamily="34" charset="0"/>
              </a:rPr>
              <a:t> neden </a:t>
            </a:r>
            <a:r>
              <a:rPr lang="tr-TR" sz="2400" dirty="0">
                <a:latin typeface="Arial" panose="020B0604020202020204" pitchFamily="34" charset="0"/>
                <a:cs typeface="Arial" panose="020B0604020202020204" pitchFamily="34" charset="0"/>
              </a:rPr>
              <a:t>olduğu </a:t>
            </a:r>
            <a:r>
              <a:rPr lang="tr-TR" sz="2400" dirty="0" smtClean="0">
                <a:latin typeface="Arial" panose="020B0604020202020204" pitchFamily="34" charset="0"/>
                <a:cs typeface="Arial" panose="020B0604020202020204" pitchFamily="34" charset="0"/>
              </a:rPr>
              <a:t>yumuşak çürüklüğe genellikle bu etmenlerin </a:t>
            </a:r>
            <a:r>
              <a:rPr lang="tr-TR" sz="2400" dirty="0" err="1" smtClean="0">
                <a:latin typeface="Arial" panose="020B0604020202020204" pitchFamily="34" charset="0"/>
                <a:cs typeface="Arial" panose="020B0604020202020204" pitchFamily="34" charset="0"/>
              </a:rPr>
              <a:t>endo-polygalacturonases</a:t>
            </a:r>
            <a:r>
              <a:rPr lang="tr-TR" sz="2400" dirty="0" smtClean="0">
                <a:latin typeface="Arial" panose="020B0604020202020204" pitchFamily="34" charset="0"/>
                <a:cs typeface="Arial" panose="020B0604020202020204" pitchFamily="34" charset="0"/>
              </a:rPr>
              <a:t> aktivitesi neden olmaktadır.</a:t>
            </a:r>
          </a:p>
          <a:p>
            <a:r>
              <a:rPr lang="tr-TR" sz="2400" dirty="0" smtClean="0">
                <a:latin typeface="Arial" panose="020B0604020202020204" pitchFamily="34" charset="0"/>
                <a:cs typeface="Arial" panose="020B0604020202020204" pitchFamily="34" charset="0"/>
              </a:rPr>
              <a:t>Bununla </a:t>
            </a:r>
            <a:r>
              <a:rPr lang="tr-TR" sz="2400" dirty="0">
                <a:latin typeface="Arial" panose="020B0604020202020204" pitchFamily="34" charset="0"/>
                <a:cs typeface="Arial" panose="020B0604020202020204" pitchFamily="34" charset="0"/>
              </a:rPr>
              <a:t>birlikte, narenciye meyvelerinde </a:t>
            </a:r>
            <a:r>
              <a:rPr lang="tr-TR" sz="2400" i="1" dirty="0" err="1">
                <a:latin typeface="Arial" panose="020B0604020202020204" pitchFamily="34" charset="0"/>
                <a:cs typeface="Arial" panose="020B0604020202020204" pitchFamily="34" charset="0"/>
              </a:rPr>
              <a:t>Penicillium</a:t>
            </a:r>
            <a:r>
              <a:rPr lang="tr-TR" sz="2400" i="1" dirty="0">
                <a:latin typeface="Arial" panose="020B0604020202020204" pitchFamily="34" charset="0"/>
                <a:cs typeface="Arial" panose="020B0604020202020204" pitchFamily="34" charset="0"/>
              </a:rPr>
              <a:t> </a:t>
            </a:r>
            <a:r>
              <a:rPr lang="tr-TR" sz="2400" i="1" dirty="0" err="1" smtClean="0">
                <a:latin typeface="Arial" panose="020B0604020202020204" pitchFamily="34" charset="0"/>
                <a:cs typeface="Arial" panose="020B0604020202020204" pitchFamily="34" charset="0"/>
              </a:rPr>
              <a:t>digitatum’un</a:t>
            </a:r>
            <a:r>
              <a:rPr lang="tr-TR" sz="2400" i="1" dirty="0" smtClean="0">
                <a:latin typeface="Arial" panose="020B0604020202020204" pitchFamily="34" charset="0"/>
                <a:cs typeface="Arial" panose="020B0604020202020204" pitchFamily="34" charset="0"/>
              </a:rPr>
              <a:t> </a:t>
            </a:r>
            <a:r>
              <a:rPr lang="tr-TR" sz="2400" dirty="0" err="1" smtClean="0">
                <a:latin typeface="Arial" panose="020B0604020202020204" pitchFamily="34" charset="0"/>
                <a:cs typeface="Arial" panose="020B0604020202020204" pitchFamily="34" charset="0"/>
              </a:rPr>
              <a:t>patogenisitesinde</a:t>
            </a:r>
            <a:r>
              <a:rPr lang="tr-TR" sz="2400" dirty="0" smtClean="0">
                <a:latin typeface="Arial" panose="020B0604020202020204" pitchFamily="34" charset="0"/>
                <a:cs typeface="Arial" panose="020B0604020202020204" pitchFamily="34" charset="0"/>
              </a:rPr>
              <a:t> </a:t>
            </a:r>
            <a:r>
              <a:rPr lang="tr-TR" sz="2400" dirty="0" err="1" smtClean="0">
                <a:latin typeface="Arial" panose="020B0604020202020204" pitchFamily="34" charset="0"/>
                <a:cs typeface="Arial" panose="020B0604020202020204" pitchFamily="34" charset="0"/>
              </a:rPr>
              <a:t>exo-polygalacturonases'nin</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rol oynadığı </a:t>
            </a:r>
            <a:r>
              <a:rPr lang="tr-TR" sz="2400" dirty="0" smtClean="0">
                <a:latin typeface="Arial" panose="020B0604020202020204" pitchFamily="34" charset="0"/>
                <a:cs typeface="Arial" panose="020B0604020202020204" pitchFamily="34" charset="0"/>
              </a:rPr>
              <a:t>bilinmektedir.</a:t>
            </a:r>
          </a:p>
          <a:p>
            <a:r>
              <a:rPr lang="tr-TR" sz="2400" dirty="0" err="1" smtClean="0">
                <a:latin typeface="Arial" panose="020B0604020202020204" pitchFamily="34" charset="0"/>
                <a:cs typeface="Arial" panose="020B0604020202020204" pitchFamily="34" charset="0"/>
              </a:rPr>
              <a:t>Endo</a:t>
            </a:r>
            <a:r>
              <a:rPr lang="tr-TR" sz="2400" dirty="0" smtClean="0">
                <a:latin typeface="Arial" panose="020B0604020202020204" pitchFamily="34" charset="0"/>
                <a:cs typeface="Arial" panose="020B0604020202020204" pitchFamily="34" charset="0"/>
              </a:rPr>
              <a:t>-pektin-</a:t>
            </a:r>
            <a:r>
              <a:rPr lang="tr-TR" sz="2400" dirty="0" err="1" smtClean="0">
                <a:latin typeface="Arial" panose="020B0604020202020204" pitchFamily="34" charset="0"/>
                <a:cs typeface="Arial" panose="020B0604020202020204" pitchFamily="34" charset="0"/>
              </a:rPr>
              <a:t>liyaz</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grubundan enzimler, </a:t>
            </a:r>
            <a:endParaRPr lang="tr-TR" sz="2400" dirty="0" smtClean="0">
              <a:latin typeface="Arial" panose="020B0604020202020204" pitchFamily="34" charset="0"/>
              <a:cs typeface="Arial" panose="020B0604020202020204" pitchFamily="34" charset="0"/>
            </a:endParaRPr>
          </a:p>
          <a:p>
            <a:r>
              <a:rPr lang="tr-TR" sz="2400" i="1" dirty="0" err="1" smtClean="0">
                <a:latin typeface="Arial" panose="020B0604020202020204" pitchFamily="34" charset="0"/>
                <a:cs typeface="Arial" panose="020B0604020202020204" pitchFamily="34" charset="0"/>
              </a:rPr>
              <a:t>Penicillium</a:t>
            </a:r>
            <a:r>
              <a:rPr lang="tr-TR" sz="2400" i="1" dirty="0" smtClean="0">
                <a:latin typeface="Arial" panose="020B0604020202020204" pitchFamily="34" charset="0"/>
                <a:cs typeface="Arial" panose="020B0604020202020204" pitchFamily="34" charset="0"/>
              </a:rPr>
              <a:t> </a:t>
            </a:r>
            <a:r>
              <a:rPr lang="tr-TR" sz="2400" i="1" dirty="0" err="1">
                <a:latin typeface="Arial" panose="020B0604020202020204" pitchFamily="34" charset="0"/>
                <a:cs typeface="Arial" panose="020B0604020202020204" pitchFamily="34" charset="0"/>
              </a:rPr>
              <a:t>italicum</a:t>
            </a:r>
            <a:r>
              <a:rPr lang="tr-TR" sz="2400" i="1"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ve  </a:t>
            </a:r>
            <a:r>
              <a:rPr lang="tr-TR" sz="2400" i="1" dirty="0">
                <a:latin typeface="Arial" panose="020B0604020202020204" pitchFamily="34" charset="0"/>
                <a:cs typeface="Arial" panose="020B0604020202020204" pitchFamily="34" charset="0"/>
              </a:rPr>
              <a:t>P. </a:t>
            </a:r>
            <a:r>
              <a:rPr lang="tr-TR" sz="2400" i="1" dirty="0" err="1">
                <a:latin typeface="Arial" panose="020B0604020202020204" pitchFamily="34" charset="0"/>
                <a:cs typeface="Arial" panose="020B0604020202020204" pitchFamily="34" charset="0"/>
              </a:rPr>
              <a:t>digitatum</a:t>
            </a:r>
            <a:r>
              <a:rPr lang="tr-TR" sz="2400" i="1"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ile </a:t>
            </a:r>
            <a:r>
              <a:rPr lang="tr-TR" sz="2400" dirty="0" err="1">
                <a:latin typeface="Arial" panose="020B0604020202020204" pitchFamily="34" charset="0"/>
                <a:cs typeface="Arial" panose="020B0604020202020204" pitchFamily="34" charset="0"/>
              </a:rPr>
              <a:t>enfekte</a:t>
            </a:r>
            <a:r>
              <a:rPr lang="tr-TR" sz="2400" dirty="0">
                <a:latin typeface="Arial" panose="020B0604020202020204" pitchFamily="34" charset="0"/>
                <a:cs typeface="Arial" panose="020B0604020202020204" pitchFamily="34" charset="0"/>
              </a:rPr>
              <a:t> olan turunçgillerin </a:t>
            </a:r>
            <a:r>
              <a:rPr lang="tr-TR" sz="2400" dirty="0" smtClean="0">
                <a:latin typeface="Arial" panose="020B0604020202020204" pitchFamily="34" charset="0"/>
                <a:cs typeface="Arial" panose="020B0604020202020204" pitchFamily="34" charset="0"/>
              </a:rPr>
              <a:t>yumuşamasının </a:t>
            </a:r>
            <a:r>
              <a:rPr lang="tr-TR" sz="2400" dirty="0">
                <a:latin typeface="Arial" panose="020B0604020202020204" pitchFamily="34" charset="0"/>
                <a:cs typeface="Arial" panose="020B0604020202020204" pitchFamily="34" charset="0"/>
              </a:rPr>
              <a:t>ana nedeni olarak </a:t>
            </a:r>
            <a:r>
              <a:rPr lang="tr-TR" sz="2400" dirty="0" smtClean="0">
                <a:latin typeface="Arial" panose="020B0604020202020204" pitchFamily="34" charset="0"/>
                <a:cs typeface="Arial" panose="020B0604020202020204" pitchFamily="34" charset="0"/>
              </a:rPr>
              <a:t>tanımlanmıştır.</a:t>
            </a:r>
          </a:p>
        </p:txBody>
      </p:sp>
    </p:spTree>
    <p:extLst>
      <p:ext uri="{BB962C8B-B14F-4D97-AF65-F5344CB8AC3E}">
        <p14:creationId xmlns:p14="http://schemas.microsoft.com/office/powerpoint/2010/main" val="37773487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39134" y="327896"/>
            <a:ext cx="9770793" cy="599383"/>
          </a:xfrm>
        </p:spPr>
        <p:txBody>
          <a:bodyPr>
            <a:normAutofit/>
          </a:bodyPr>
          <a:lstStyle/>
          <a:p>
            <a:r>
              <a:rPr lang="en-GB" sz="2800" b="1" dirty="0" err="1" smtClean="0">
                <a:solidFill>
                  <a:srgbClr val="C00000"/>
                </a:solidFill>
                <a:latin typeface="Arial" panose="020B0604020202020204" pitchFamily="34" charset="0"/>
                <a:cs typeface="Arial" panose="020B0604020202020204" pitchFamily="34" charset="0"/>
              </a:rPr>
              <a:t>Hücre</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smtClean="0">
                <a:solidFill>
                  <a:srgbClr val="C00000"/>
                </a:solidFill>
                <a:latin typeface="Arial" panose="020B0604020202020204" pitchFamily="34" charset="0"/>
                <a:cs typeface="Arial" panose="020B0604020202020204" pitchFamily="34" charset="0"/>
              </a:rPr>
              <a:t>Duvarını</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Parçalayan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Enzimler</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23295" y="1141926"/>
            <a:ext cx="9712575" cy="5052812"/>
          </a:xfrm>
        </p:spPr>
        <p:txBody>
          <a:bodyPr>
            <a:normAutofit/>
          </a:bodyPr>
          <a:lstStyle/>
          <a:p>
            <a:pPr marL="0" indent="0">
              <a:buNone/>
            </a:pPr>
            <a:r>
              <a:rPr lang="en-GB" sz="2400" b="1" dirty="0" err="1">
                <a:solidFill>
                  <a:srgbClr val="0070C0"/>
                </a:solidFill>
                <a:latin typeface="Arial" panose="020B0604020202020204" pitchFamily="34" charset="0"/>
                <a:cs typeface="Arial" panose="020B0604020202020204" pitchFamily="34" charset="0"/>
              </a:rPr>
              <a:t>Selülozu</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Parçalayan</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Selülolitik</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Enzimler</a:t>
            </a:r>
            <a:endParaRPr lang="en-GB" sz="2400" b="1" dirty="0">
              <a:solidFill>
                <a:srgbClr val="0070C0"/>
              </a:solidFill>
              <a:latin typeface="Arial" panose="020B0604020202020204" pitchFamily="34" charset="0"/>
              <a:cs typeface="Arial" panose="020B0604020202020204" pitchFamily="34" charset="0"/>
            </a:endParaRPr>
          </a:p>
          <a:p>
            <a:pPr>
              <a:lnSpc>
                <a:spcPct val="125000"/>
              </a:lnSpc>
              <a:spcBef>
                <a:spcPts val="600"/>
              </a:spcBef>
            </a:pPr>
            <a:r>
              <a:rPr lang="en-GB" sz="2400" dirty="0" err="1">
                <a:latin typeface="Arial" panose="020B0604020202020204" pitchFamily="34" charset="0"/>
                <a:cs typeface="Arial" panose="020B0604020202020204" pitchFamily="34" charset="0"/>
              </a:rPr>
              <a:t>Selüloz</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polisakkarittir</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Selülaz</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tek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enzim</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değil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enzim</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kompleksidir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spcBef>
                <a:spcPts val="600"/>
              </a:spcBef>
            </a:pPr>
            <a:r>
              <a:rPr lang="en-GB" sz="2400" dirty="0" err="1" smtClean="0">
                <a:latin typeface="Arial" panose="020B0604020202020204" pitchFamily="34" charset="0"/>
                <a:cs typeface="Arial" panose="020B0604020202020204" pitchFamily="34" charset="0"/>
              </a:rPr>
              <a:t>Saprofitik</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funguslar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saprofitik</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bakteriler</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selülozu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dekompoze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ederler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spcBef>
                <a:spcPts val="600"/>
              </a:spcBef>
            </a:pPr>
            <a:r>
              <a:rPr lang="tr-TR" sz="2400" dirty="0" smtClean="0">
                <a:latin typeface="Arial" panose="020B0604020202020204" pitchFamily="34" charset="0"/>
                <a:cs typeface="Arial" panose="020B0604020202020204" pitchFamily="34" charset="0"/>
              </a:rPr>
              <a:t>P</a:t>
            </a:r>
            <a:r>
              <a:rPr lang="en-GB" sz="2400" dirty="0" err="1" smtClean="0">
                <a:latin typeface="Arial" panose="020B0604020202020204" pitchFamily="34" charset="0"/>
                <a:cs typeface="Arial" panose="020B0604020202020204" pitchFamily="34" charset="0"/>
              </a:rPr>
              <a:t>atojenin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bitkiye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girişi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konukçuda</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yayılması</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ve</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hastalığın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oluşumunda</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patojene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yardımcı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olurlar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spcBef>
                <a:spcPts val="600"/>
              </a:spcBef>
            </a:pPr>
            <a:r>
              <a:rPr lang="en-GB" sz="2400" dirty="0" err="1" smtClean="0">
                <a:latin typeface="Arial" panose="020B0604020202020204" pitchFamily="34" charset="0"/>
                <a:cs typeface="Arial" panose="020B0604020202020204" pitchFamily="34" charset="0"/>
              </a:rPr>
              <a:t>Bunlar</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hücre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duvarı</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materyallerinin</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bozulmasında</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yumuşamasında</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oynayarak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hücre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yapısının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bozulup</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çökmesin</a:t>
            </a:r>
            <a:r>
              <a:rPr lang="tr-TR" sz="2400" dirty="0" smtClean="0">
                <a:latin typeface="Arial" panose="020B0604020202020204" pitchFamily="34" charset="0"/>
                <a:cs typeface="Arial" panose="020B0604020202020204" pitchFamily="34" charset="0"/>
              </a:rPr>
              <a:t>i sağlar.</a:t>
            </a:r>
            <a:r>
              <a:rPr lang="en-GB" sz="2400" dirty="0" smtClean="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38824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25769" y="624110"/>
            <a:ext cx="9778843" cy="483473"/>
          </a:xfrm>
        </p:spPr>
        <p:txBody>
          <a:bodyPr>
            <a:noAutofit/>
          </a:bodyPr>
          <a:lstStyle/>
          <a:p>
            <a:r>
              <a:rPr lang="en-GB" sz="2800" b="1" dirty="0" err="1" smtClean="0">
                <a:solidFill>
                  <a:srgbClr val="C00000"/>
                </a:solidFill>
                <a:latin typeface="Arial" panose="020B0604020202020204" pitchFamily="34" charset="0"/>
                <a:cs typeface="Arial" panose="020B0604020202020204" pitchFamily="34" charset="0"/>
              </a:rPr>
              <a:t>Hücre</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smtClean="0">
                <a:solidFill>
                  <a:srgbClr val="C00000"/>
                </a:solidFill>
                <a:latin typeface="Arial" panose="020B0604020202020204" pitchFamily="34" charset="0"/>
                <a:cs typeface="Arial" panose="020B0604020202020204" pitchFamily="34" charset="0"/>
              </a:rPr>
              <a:t>Duvarını</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Parçalayan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Enzimler</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558902" y="1888901"/>
            <a:ext cx="9272230" cy="2837645"/>
          </a:xfrm>
        </p:spPr>
        <p:txBody>
          <a:bodyPr>
            <a:noAutofit/>
          </a:bodyPr>
          <a:lstStyle/>
          <a:p>
            <a:pPr marL="0" indent="0">
              <a:buNone/>
            </a:pPr>
            <a:r>
              <a:rPr lang="en-GB" sz="2400" b="1" dirty="0" err="1">
                <a:solidFill>
                  <a:srgbClr val="0070C0"/>
                </a:solidFill>
                <a:latin typeface="Arial" panose="020B0604020202020204" pitchFamily="34" charset="0"/>
                <a:cs typeface="Arial" panose="020B0604020202020204" pitchFamily="34" charset="0"/>
              </a:rPr>
              <a:t>Hemiselülozu</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Parçalayan</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Hemiselülaz</a:t>
            </a:r>
            <a:r>
              <a:rPr lang="en-GB" sz="2400" b="1" dirty="0">
                <a:solidFill>
                  <a:srgbClr val="0070C0"/>
                </a:solidFill>
                <a:latin typeface="Arial" panose="020B0604020202020204" pitchFamily="34" charset="0"/>
                <a:cs typeface="Arial" panose="020B0604020202020204" pitchFamily="34" charset="0"/>
              </a:rPr>
              <a:t>) </a:t>
            </a:r>
            <a:r>
              <a:rPr lang="en-GB" sz="2400" b="1" dirty="0" err="1">
                <a:solidFill>
                  <a:srgbClr val="0070C0"/>
                </a:solidFill>
                <a:latin typeface="Arial" panose="020B0604020202020204" pitchFamily="34" charset="0"/>
                <a:cs typeface="Arial" panose="020B0604020202020204" pitchFamily="34" charset="0"/>
              </a:rPr>
              <a:t>Enzimler</a:t>
            </a:r>
            <a:endParaRPr lang="en-GB" sz="2400" b="1" dirty="0">
              <a:solidFill>
                <a:srgbClr val="0070C0"/>
              </a:solidFill>
              <a:latin typeface="Arial" panose="020B0604020202020204" pitchFamily="34" charset="0"/>
              <a:cs typeface="Arial" panose="020B0604020202020204" pitchFamily="34" charset="0"/>
            </a:endParaRPr>
          </a:p>
          <a:p>
            <a:r>
              <a:rPr lang="en-GB" sz="2400" dirty="0" err="1">
                <a:latin typeface="Arial" panose="020B0604020202020204" pitchFamily="34" charset="0"/>
                <a:cs typeface="Arial" panose="020B0604020202020204" pitchFamily="34" charset="0"/>
              </a:rPr>
              <a:t>Hemiselüloz</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hücre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duvarının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ana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materyalini</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oluşturan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çözülmez</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polisakkarit</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gruplarıdır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r>
              <a:rPr lang="en-GB" sz="2400" dirty="0" err="1" smtClean="0">
                <a:latin typeface="Arial" panose="020B0604020202020204" pitchFamily="34" charset="0"/>
                <a:cs typeface="Arial" panose="020B0604020202020204" pitchFamily="34" charset="0"/>
              </a:rPr>
              <a:t>Fitopatojenik</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fungusların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bazıları</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hemiselülaz</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üretmektedir</a:t>
            </a:r>
            <a:r>
              <a:rPr lang="en-GB" sz="2400" dirty="0" smtClean="0">
                <a:latin typeface="Arial" panose="020B0604020202020204" pitchFamily="34" charset="0"/>
                <a:cs typeface="Arial" panose="020B0604020202020204" pitchFamily="34" charset="0"/>
              </a:rPr>
              <a:t>.</a:t>
            </a:r>
            <a:endParaRPr lang="tr-TR" sz="2400" dirty="0" smtClean="0">
              <a:latin typeface="Arial" panose="020B0604020202020204" pitchFamily="34" charset="0"/>
              <a:cs typeface="Arial" panose="020B0604020202020204" pitchFamily="34" charset="0"/>
            </a:endParaRPr>
          </a:p>
          <a:p>
            <a:r>
              <a:rPr lang="en-GB" sz="2400" dirty="0" err="1" smtClean="0">
                <a:latin typeface="Arial" panose="020B0604020202020204" pitchFamily="34" charset="0"/>
                <a:cs typeface="Arial" panose="020B0604020202020204" pitchFamily="34" charset="0"/>
              </a:rPr>
              <a:t>Bunlar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ksilanaz</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galaktanaz</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glukanaz</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arabinaz</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ve</a:t>
            </a:r>
            <a:r>
              <a:rPr lang="tr-TR" sz="2400" dirty="0">
                <a:latin typeface="Arial" panose="020B0604020202020204" pitchFamily="34" charset="0"/>
                <a:cs typeface="Arial" panose="020B0604020202020204" pitchFamily="34" charset="0"/>
              </a:rPr>
              <a:t> </a:t>
            </a:r>
            <a:r>
              <a:rPr lang="nl-NL" sz="2400" dirty="0" smtClean="0">
                <a:latin typeface="Arial" panose="020B0604020202020204" pitchFamily="34" charset="0"/>
                <a:cs typeface="Arial" panose="020B0604020202020204" pitchFamily="34" charset="0"/>
              </a:rPr>
              <a:t>mannaz’dır.</a:t>
            </a:r>
            <a:endParaRPr lang="tr-T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08928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01450" y="2453478"/>
            <a:ext cx="5523985" cy="1280890"/>
          </a:xfrm>
        </p:spPr>
        <p:txBody>
          <a:bodyPr/>
          <a:lstStyle/>
          <a:p>
            <a:r>
              <a:rPr lang="en-GB" b="1" dirty="0" err="1" smtClean="0">
                <a:solidFill>
                  <a:srgbClr val="C00000"/>
                </a:solidFill>
                <a:latin typeface="Arial" panose="020B0604020202020204" pitchFamily="34" charset="0"/>
                <a:cs typeface="Arial" panose="020B0604020202020204" pitchFamily="34" charset="0"/>
              </a:rPr>
              <a:t>Toksinlerin</a:t>
            </a:r>
            <a:r>
              <a:rPr lang="en-GB" b="1" dirty="0" smtClean="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Rolü</a:t>
            </a:r>
            <a:endParaRPr lang="en-GB" dirty="0"/>
          </a:p>
        </p:txBody>
      </p:sp>
    </p:spTree>
    <p:extLst>
      <p:ext uri="{BB962C8B-B14F-4D97-AF65-F5344CB8AC3E}">
        <p14:creationId xmlns:p14="http://schemas.microsoft.com/office/powerpoint/2010/main" val="33516724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47741" y="624110"/>
            <a:ext cx="9456871" cy="457715"/>
          </a:xfrm>
        </p:spPr>
        <p:txBody>
          <a:bodyPr>
            <a:noAutofit/>
          </a:bodyPr>
          <a:lstStyle/>
          <a:p>
            <a:r>
              <a:rPr lang="en-GB" sz="2800" b="1" dirty="0" err="1">
                <a:solidFill>
                  <a:srgbClr val="C00000"/>
                </a:solidFill>
                <a:latin typeface="Arial" panose="020B0604020202020204" pitchFamily="34" charset="0"/>
                <a:cs typeface="Arial" panose="020B0604020202020204" pitchFamily="34" charset="0"/>
              </a:rPr>
              <a:t>Bitki</a:t>
            </a:r>
            <a:r>
              <a:rPr lang="en-GB" sz="2800" b="1" dirty="0">
                <a:solidFill>
                  <a:srgbClr val="C00000"/>
                </a:solidFill>
                <a:latin typeface="Arial" panose="020B0604020202020204" pitchFamily="34" charset="0"/>
                <a:cs typeface="Arial" panose="020B0604020202020204" pitchFamily="34" charset="0"/>
              </a:rPr>
              <a:t> </a:t>
            </a:r>
            <a:r>
              <a:rPr lang="en-GB" sz="2800" b="1" dirty="0" err="1" smtClean="0">
                <a:solidFill>
                  <a:srgbClr val="C00000"/>
                </a:solidFill>
                <a:latin typeface="Arial" panose="020B0604020202020204" pitchFamily="34" charset="0"/>
                <a:cs typeface="Arial" panose="020B0604020202020204" pitchFamily="34" charset="0"/>
              </a:rPr>
              <a:t>Hastalıklarında</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Mikrobiyal</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Toksinlerin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Rolü</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220074" y="1507459"/>
            <a:ext cx="9903294" cy="5135388"/>
          </a:xfrm>
        </p:spPr>
        <p:txBody>
          <a:bodyPr>
            <a:noAutofit/>
          </a:bodyPr>
          <a:lstStyle/>
          <a:p>
            <a:pPr>
              <a:lnSpc>
                <a:spcPct val="125000"/>
              </a:lnSpc>
              <a:spcBef>
                <a:spcPts val="600"/>
              </a:spcBef>
            </a:pPr>
            <a:r>
              <a:rPr lang="en-GB" sz="2400" dirty="0" err="1">
                <a:latin typeface="Arial" panose="020B0604020202020204" pitchFamily="34" charset="0"/>
                <a:cs typeface="Arial" panose="020B0604020202020204" pitchFamily="34" charset="0"/>
              </a:rPr>
              <a:t>Bitki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patolojisinde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toksin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çok</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düşük</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konsantrasyonlarda</a:t>
            </a:r>
            <a:r>
              <a:rPr lang="en-GB" sz="2400" dirty="0">
                <a:latin typeface="Arial" panose="020B0604020202020204" pitchFamily="34" charset="0"/>
                <a:cs typeface="Arial" panose="020B0604020202020204" pitchFamily="34" charset="0"/>
              </a:rPr>
              <a:t> bile </a:t>
            </a:r>
            <a:r>
              <a:rPr lang="en-GB" sz="2400" dirty="0" err="1">
                <a:latin typeface="Arial" panose="020B0604020202020204" pitchFamily="34" charset="0"/>
                <a:cs typeface="Arial" panose="020B0604020202020204" pitchFamily="34" charset="0"/>
              </a:rPr>
              <a:t>bitkilerde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zararlı</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olan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mikrobiyal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metabolitlerdir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spcBef>
                <a:spcPts val="600"/>
              </a:spcBef>
            </a:pPr>
            <a:r>
              <a:rPr lang="en-GB" sz="2400" dirty="0" err="1" smtClean="0">
                <a:latin typeface="Arial" panose="020B0604020202020204" pitchFamily="34" charset="0"/>
                <a:cs typeface="Arial" panose="020B0604020202020204" pitchFamily="34" charset="0"/>
              </a:rPr>
              <a:t>Bitki</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patojeni</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bazı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bakteri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funguslar</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konukçularında</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yapay</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ortamda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toksin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üretirler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bunlara</a:t>
            </a:r>
            <a:r>
              <a:rPr lang="en-GB" sz="2400" dirty="0">
                <a:latin typeface="Arial" panose="020B0604020202020204" pitchFamily="34" charset="0"/>
                <a:cs typeface="Arial" panose="020B0604020202020204" pitchFamily="34" charset="0"/>
              </a:rPr>
              <a:t> </a:t>
            </a:r>
            <a:r>
              <a:rPr lang="en-GB" sz="2400" i="1" dirty="0" err="1">
                <a:latin typeface="Arial" panose="020B0604020202020204" pitchFamily="34" charset="0"/>
                <a:cs typeface="Arial" panose="020B0604020202020204" pitchFamily="34" charset="0"/>
              </a:rPr>
              <a:t>fitotoksin</a:t>
            </a:r>
            <a:r>
              <a:rPr lang="en-GB" sz="2400" i="1"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adı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verilmektedir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spcBef>
                <a:spcPts val="600"/>
              </a:spcBef>
            </a:pPr>
            <a:r>
              <a:rPr lang="en-GB" sz="2400" dirty="0" err="1" smtClean="0">
                <a:latin typeface="Arial" panose="020B0604020202020204" pitchFamily="34" charset="0"/>
                <a:cs typeface="Arial" panose="020B0604020202020204" pitchFamily="34" charset="0"/>
              </a:rPr>
              <a:t>Fitotoksinler</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insan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hayvan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gibi</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sıcakkanlı</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canlılarda</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zehirli</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olmayıp</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sadece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bitkilere</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toksiktir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spcBef>
                <a:spcPts val="600"/>
              </a:spcBef>
            </a:pPr>
            <a:r>
              <a:rPr lang="en-GB" sz="2400" dirty="0" err="1" smtClean="0">
                <a:latin typeface="Arial" panose="020B0604020202020204" pitchFamily="34" charset="0"/>
                <a:cs typeface="Arial" panose="020B0604020202020204" pitchFamily="34" charset="0"/>
              </a:rPr>
              <a:t>Bunların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birçoğu</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ikincil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metabolit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olup</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düşük</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molekül</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ağırlıkta</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küçük</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moleküllerdir</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bundan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dolayı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enfeksiyon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bölgesinden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çok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daha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uzak</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bölgelere</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yayılabilir</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taşınabilirler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59070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47741" y="624110"/>
            <a:ext cx="9456871" cy="457715"/>
          </a:xfrm>
        </p:spPr>
        <p:txBody>
          <a:bodyPr>
            <a:noAutofit/>
          </a:bodyPr>
          <a:lstStyle/>
          <a:p>
            <a:r>
              <a:rPr lang="en-GB" sz="2800" b="1" dirty="0" err="1">
                <a:solidFill>
                  <a:srgbClr val="C00000"/>
                </a:solidFill>
                <a:latin typeface="Arial" panose="020B0604020202020204" pitchFamily="34" charset="0"/>
                <a:cs typeface="Arial" panose="020B0604020202020204" pitchFamily="34" charset="0"/>
              </a:rPr>
              <a:t>Bitki</a:t>
            </a:r>
            <a:r>
              <a:rPr lang="en-GB" sz="2800" b="1" dirty="0">
                <a:solidFill>
                  <a:srgbClr val="C00000"/>
                </a:solidFill>
                <a:latin typeface="Arial" panose="020B0604020202020204" pitchFamily="34" charset="0"/>
                <a:cs typeface="Arial" panose="020B0604020202020204" pitchFamily="34" charset="0"/>
              </a:rPr>
              <a:t> </a:t>
            </a:r>
            <a:r>
              <a:rPr lang="en-GB" sz="2800" b="1" dirty="0" err="1" smtClean="0">
                <a:solidFill>
                  <a:srgbClr val="C00000"/>
                </a:solidFill>
                <a:latin typeface="Arial" panose="020B0604020202020204" pitchFamily="34" charset="0"/>
                <a:cs typeface="Arial" panose="020B0604020202020204" pitchFamily="34" charset="0"/>
              </a:rPr>
              <a:t>Hastalıklarında</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Mikrobiyal</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Toksinlerin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Rolü</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584660" y="1909104"/>
            <a:ext cx="9594201" cy="3106649"/>
          </a:xfrm>
        </p:spPr>
        <p:txBody>
          <a:bodyPr>
            <a:normAutofit/>
          </a:bodyPr>
          <a:lstStyle/>
          <a:p>
            <a:pPr>
              <a:lnSpc>
                <a:spcPct val="125000"/>
              </a:lnSpc>
              <a:spcBef>
                <a:spcPts val="600"/>
              </a:spcBef>
            </a:pPr>
            <a:r>
              <a:rPr lang="en-GB" sz="2400" dirty="0" err="1" smtClean="0">
                <a:latin typeface="Arial" panose="020B0604020202020204" pitchFamily="34" charset="0"/>
                <a:cs typeface="Arial" panose="020B0604020202020204" pitchFamily="34" charset="0"/>
              </a:rPr>
              <a:t>Fitotoksinler</a:t>
            </a:r>
            <a:r>
              <a:rPr lang="tr-TR"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hastalık</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belirtilerinin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gelişmesinde</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rol</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alarak</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patojenisite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faktörü</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gibi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ya</a:t>
            </a:r>
            <a:r>
              <a:rPr lang="en-GB" sz="2400" dirty="0">
                <a:latin typeface="Arial" panose="020B0604020202020204" pitchFamily="34" charset="0"/>
                <a:cs typeface="Arial" panose="020B0604020202020204" pitchFamily="34" charset="0"/>
              </a:rPr>
              <a:t> da </a:t>
            </a:r>
            <a:r>
              <a:rPr lang="en-GB" sz="2400" dirty="0" err="1" smtClean="0">
                <a:latin typeface="Arial" panose="020B0604020202020204" pitchFamily="34" charset="0"/>
                <a:cs typeface="Arial" panose="020B0604020202020204" pitchFamily="34" charset="0"/>
              </a:rPr>
              <a:t>hastalık</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belirtilerinin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şiddetli</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bir</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şekilde</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meydana</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gelmesinden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sorumlu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olarak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bir</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virulens</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faktörü</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gibi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fonksiyona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sahip</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olabilirler</a:t>
            </a:r>
            <a:r>
              <a:rPr lang="en-GB" sz="2400" dirty="0">
                <a:latin typeface="Arial" panose="020B0604020202020204" pitchFamily="34" charset="0"/>
                <a:cs typeface="Arial" panose="020B0604020202020204" pitchFamily="34" charset="0"/>
              </a:rPr>
              <a:t>.</a:t>
            </a:r>
          </a:p>
          <a:p>
            <a:pPr>
              <a:lnSpc>
                <a:spcPct val="125000"/>
              </a:lnSpc>
              <a:spcBef>
                <a:spcPts val="600"/>
              </a:spcBef>
            </a:pPr>
            <a:r>
              <a:rPr lang="en-GB" sz="2400" dirty="0" err="1">
                <a:latin typeface="Arial" panose="020B0604020202020204" pitchFamily="34" charset="0"/>
                <a:cs typeface="Arial" panose="020B0604020202020204" pitchFamily="34" charset="0"/>
              </a:rPr>
              <a:t>Toksinler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konukçu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bitkilerin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protoplastı</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üzerinde</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direk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etkili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olarak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ciddi</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zararlara</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veya</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bitki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hücrelerinin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ölümüne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neden</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olur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spcBef>
                <a:spcPts val="600"/>
              </a:spcBef>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26817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47741" y="624110"/>
            <a:ext cx="9456871" cy="457715"/>
          </a:xfrm>
        </p:spPr>
        <p:txBody>
          <a:bodyPr>
            <a:noAutofit/>
          </a:bodyPr>
          <a:lstStyle/>
          <a:p>
            <a:r>
              <a:rPr lang="en-GB" sz="2800" b="1" dirty="0" err="1">
                <a:solidFill>
                  <a:srgbClr val="C00000"/>
                </a:solidFill>
                <a:latin typeface="Arial" panose="020B0604020202020204" pitchFamily="34" charset="0"/>
                <a:cs typeface="Arial" panose="020B0604020202020204" pitchFamily="34" charset="0"/>
              </a:rPr>
              <a:t>Bitki</a:t>
            </a:r>
            <a:r>
              <a:rPr lang="en-GB" sz="2800" b="1" dirty="0">
                <a:solidFill>
                  <a:srgbClr val="C00000"/>
                </a:solidFill>
                <a:latin typeface="Arial" panose="020B0604020202020204" pitchFamily="34" charset="0"/>
                <a:cs typeface="Arial" panose="020B0604020202020204" pitchFamily="34" charset="0"/>
              </a:rPr>
              <a:t> </a:t>
            </a:r>
            <a:r>
              <a:rPr lang="en-GB" sz="2800" b="1" dirty="0" err="1" smtClean="0">
                <a:solidFill>
                  <a:srgbClr val="C00000"/>
                </a:solidFill>
                <a:latin typeface="Arial" panose="020B0604020202020204" pitchFamily="34" charset="0"/>
                <a:cs typeface="Arial" panose="020B0604020202020204" pitchFamily="34" charset="0"/>
              </a:rPr>
              <a:t>Hastalıklarında</a:t>
            </a:r>
            <a:r>
              <a:rPr lang="en-GB" sz="2800" b="1" dirty="0" smtClean="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Mikrobiyal</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Toksinlerin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Rolü</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584660" y="1532586"/>
            <a:ext cx="9594201" cy="3779002"/>
          </a:xfrm>
        </p:spPr>
        <p:txBody>
          <a:bodyPr>
            <a:normAutofit/>
          </a:bodyPr>
          <a:lstStyle/>
          <a:p>
            <a:pPr>
              <a:lnSpc>
                <a:spcPct val="125000"/>
              </a:lnSpc>
              <a:spcBef>
                <a:spcPts val="600"/>
              </a:spcBef>
            </a:pPr>
            <a:r>
              <a:rPr lang="en-GB" sz="2400" dirty="0" err="1" smtClean="0">
                <a:latin typeface="Arial" panose="020B0604020202020204" pitchFamily="34" charset="0"/>
                <a:cs typeface="Arial" panose="020B0604020202020204" pitchFamily="34" charset="0"/>
              </a:rPr>
              <a:t>Bazı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toksinler</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farklı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familyalardaki</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bitkileri</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etkilerken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bazıları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ise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sadece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birkaç</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bitki</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türü</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veya</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çeşidine</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toksiktir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diğerlerinde</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tamamen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zararsızdır</a:t>
            </a:r>
            <a:r>
              <a:rPr lang="en-GB" sz="2400" dirty="0" smtClean="0">
                <a:latin typeface="Arial" panose="020B0604020202020204" pitchFamily="34" charset="0"/>
                <a:cs typeface="Arial" panose="020B0604020202020204" pitchFamily="34" charset="0"/>
              </a:rPr>
              <a:t>.</a:t>
            </a:r>
            <a:endParaRPr lang="tr-TR" sz="2400" dirty="0" smtClean="0">
              <a:latin typeface="Arial" panose="020B0604020202020204" pitchFamily="34" charset="0"/>
              <a:cs typeface="Arial" panose="020B0604020202020204" pitchFamily="34" charset="0"/>
            </a:endParaRPr>
          </a:p>
          <a:p>
            <a:pPr lvl="1"/>
            <a:r>
              <a:rPr lang="en-GB" sz="2400" b="1" dirty="0" err="1" smtClean="0">
                <a:latin typeface="Arial" panose="020B0604020202020204" pitchFamily="34" charset="0"/>
                <a:cs typeface="Arial" panose="020B0604020202020204" pitchFamily="34" charset="0"/>
              </a:rPr>
              <a:t>Konukçuya</a:t>
            </a:r>
            <a:r>
              <a:rPr lang="en-GB" sz="2400" b="1" dirty="0" smtClean="0">
                <a:latin typeface="Arial" panose="020B0604020202020204" pitchFamily="34" charset="0"/>
                <a:cs typeface="Arial" panose="020B0604020202020204" pitchFamily="34" charset="0"/>
              </a:rPr>
              <a:t> </a:t>
            </a:r>
            <a:r>
              <a:rPr lang="en-GB" sz="2400" b="1" dirty="0" err="1">
                <a:latin typeface="Arial" panose="020B0604020202020204" pitchFamily="34" charset="0"/>
                <a:cs typeface="Arial" panose="020B0604020202020204" pitchFamily="34" charset="0"/>
              </a:rPr>
              <a:t>spesifik</a:t>
            </a:r>
            <a:r>
              <a:rPr lang="en-GB" sz="2400" b="1" dirty="0">
                <a:latin typeface="Arial" panose="020B0604020202020204" pitchFamily="34" charset="0"/>
                <a:cs typeface="Arial" panose="020B0604020202020204" pitchFamily="34" charset="0"/>
              </a:rPr>
              <a:t> </a:t>
            </a:r>
            <a:r>
              <a:rPr lang="en-GB" sz="2400" b="1" dirty="0" err="1">
                <a:latin typeface="Arial" panose="020B0604020202020204" pitchFamily="34" charset="0"/>
                <a:cs typeface="Arial" panose="020B0604020202020204" pitchFamily="34" charset="0"/>
              </a:rPr>
              <a:t>toksinler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patojenin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ürettiği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metabolitler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yalnızca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konukçusu</a:t>
            </a:r>
            <a:r>
              <a:rPr lang="tr-TR"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olan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bitkilerde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toksik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etki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göstermektedir</a:t>
            </a:r>
            <a:r>
              <a:rPr lang="en-GB" sz="2400" dirty="0">
                <a:latin typeface="Arial" panose="020B0604020202020204" pitchFamily="34" charset="0"/>
                <a:cs typeface="Arial" panose="020B0604020202020204" pitchFamily="34" charset="0"/>
              </a:rPr>
              <a:t>.</a:t>
            </a:r>
          </a:p>
          <a:p>
            <a:pPr lvl="1"/>
            <a:r>
              <a:rPr lang="en-GB" sz="2400" b="1" dirty="0" err="1">
                <a:latin typeface="Arial" panose="020B0604020202020204" pitchFamily="34" charset="0"/>
                <a:cs typeface="Arial" panose="020B0604020202020204" pitchFamily="34" charset="0"/>
              </a:rPr>
              <a:t>Konukçuya</a:t>
            </a:r>
            <a:r>
              <a:rPr lang="en-GB" sz="2400" b="1" dirty="0">
                <a:latin typeface="Arial" panose="020B0604020202020204" pitchFamily="34" charset="0"/>
                <a:cs typeface="Arial" panose="020B0604020202020204" pitchFamily="34" charset="0"/>
              </a:rPr>
              <a:t> </a:t>
            </a:r>
            <a:r>
              <a:rPr lang="en-GB" sz="2400" b="1" dirty="0" err="1">
                <a:latin typeface="Arial" panose="020B0604020202020204" pitchFamily="34" charset="0"/>
                <a:cs typeface="Arial" panose="020B0604020202020204" pitchFamily="34" charset="0"/>
              </a:rPr>
              <a:t>spesifik</a:t>
            </a:r>
            <a:r>
              <a:rPr lang="en-GB" sz="2400" b="1" dirty="0">
                <a:latin typeface="Arial" panose="020B0604020202020204" pitchFamily="34" charset="0"/>
                <a:cs typeface="Arial" panose="020B0604020202020204" pitchFamily="34" charset="0"/>
              </a:rPr>
              <a:t> </a:t>
            </a:r>
            <a:r>
              <a:rPr lang="en-GB" sz="2400" b="1" dirty="0" err="1">
                <a:latin typeface="Arial" panose="020B0604020202020204" pitchFamily="34" charset="0"/>
                <a:cs typeface="Arial" panose="020B0604020202020204" pitchFamily="34" charset="0"/>
              </a:rPr>
              <a:t>olmayan</a:t>
            </a:r>
            <a:r>
              <a:rPr lang="en-GB" sz="2400" b="1" dirty="0">
                <a:latin typeface="Arial" panose="020B0604020202020204" pitchFamily="34" charset="0"/>
                <a:cs typeface="Arial" panose="020B0604020202020204" pitchFamily="34" charset="0"/>
              </a:rPr>
              <a:t> </a:t>
            </a:r>
            <a:r>
              <a:rPr lang="en-GB" sz="2400" b="1" dirty="0" err="1">
                <a:latin typeface="Arial" panose="020B0604020202020204" pitchFamily="34" charset="0"/>
                <a:cs typeface="Arial" panose="020B0604020202020204" pitchFamily="34" charset="0"/>
              </a:rPr>
              <a:t>toksinler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patojenin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ürettiği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toksinler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birden</a:t>
            </a:r>
            <a:r>
              <a:rPr lang="tr-TR"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fazla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konukçuyu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etkilemektedir</a:t>
            </a:r>
            <a:r>
              <a:rPr lang="en-GB" sz="2400" dirty="0">
                <a:latin typeface="Arial" panose="020B0604020202020204" pitchFamily="34" charset="0"/>
                <a:cs typeface="Arial" panose="020B0604020202020204" pitchFamily="34" charset="0"/>
              </a:rPr>
              <a:t>.</a:t>
            </a:r>
          </a:p>
          <a:p>
            <a:pPr>
              <a:lnSpc>
                <a:spcPct val="125000"/>
              </a:lnSpc>
              <a:spcBef>
                <a:spcPts val="600"/>
              </a:spcBef>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67972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68677" y="521079"/>
            <a:ext cx="8911687" cy="522110"/>
          </a:xfrm>
        </p:spPr>
        <p:txBody>
          <a:bodyPr>
            <a:normAutofit/>
          </a:bodyPr>
          <a:lstStyle/>
          <a:p>
            <a:r>
              <a:rPr lang="en-GB" sz="2800" b="1" dirty="0" err="1">
                <a:solidFill>
                  <a:srgbClr val="C00000"/>
                </a:solidFill>
                <a:latin typeface="Arial" panose="020B0604020202020204" pitchFamily="34" charset="0"/>
                <a:cs typeface="Arial" panose="020B0604020202020204" pitchFamily="34" charset="0"/>
              </a:rPr>
              <a:t>Konukçuya</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Spesifik</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Toksinler</a:t>
            </a:r>
            <a:r>
              <a:rPr lang="en-GB" sz="2800" b="1" dirty="0">
                <a:solidFill>
                  <a:srgbClr val="C00000"/>
                </a:solidFill>
                <a:latin typeface="Arial" panose="020B0604020202020204" pitchFamily="34" charset="0"/>
                <a:cs typeface="Arial" panose="020B0604020202020204" pitchFamily="34" charset="0"/>
              </a:rPr>
              <a:t> (Host </a:t>
            </a:r>
            <a:r>
              <a:rPr lang="en-GB" sz="2800" b="1" dirty="0" err="1">
                <a:solidFill>
                  <a:srgbClr val="C00000"/>
                </a:solidFill>
                <a:latin typeface="Arial" panose="020B0604020202020204" pitchFamily="34" charset="0"/>
                <a:cs typeface="Arial" panose="020B0604020202020204" pitchFamily="34" charset="0"/>
              </a:rPr>
              <a:t>Spesific</a:t>
            </a:r>
            <a:r>
              <a:rPr lang="en-GB" sz="2800" b="1" dirty="0">
                <a:solidFill>
                  <a:srgbClr val="C00000"/>
                </a:solidFill>
                <a:latin typeface="Arial" panose="020B0604020202020204" pitchFamily="34" charset="0"/>
                <a:cs typeface="Arial" panose="020B0604020202020204" pitchFamily="34" charset="0"/>
              </a:rPr>
              <a:t> Toxin</a:t>
            </a:r>
            <a:r>
              <a:rPr lang="en-GB" sz="2800" b="1" dirty="0">
                <a:latin typeface="Arial" panose="020B0604020202020204" pitchFamily="34" charset="0"/>
                <a:cs typeface="Arial" panose="020B0604020202020204" pitchFamily="34" charset="0"/>
              </a:rPr>
              <a:t>)</a:t>
            </a:r>
            <a:endParaRPr lang="en-GB" sz="28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30444" y="1499124"/>
            <a:ext cx="11022285" cy="5022699"/>
          </a:xfrm>
        </p:spPr>
        <p:txBody>
          <a:bodyPr>
            <a:noAutofit/>
          </a:bodyPr>
          <a:lstStyle/>
          <a:p>
            <a:pPr>
              <a:lnSpc>
                <a:spcPct val="125000"/>
              </a:lnSpc>
              <a:spcBef>
                <a:spcPts val="600"/>
              </a:spcBef>
            </a:pPr>
            <a:r>
              <a:rPr lang="en-GB" sz="2400" dirty="0" err="1">
                <a:latin typeface="Arial" panose="020B0604020202020204" pitchFamily="34" charset="0"/>
                <a:cs typeface="Arial" panose="020B0604020202020204" pitchFamily="34" charset="0"/>
              </a:rPr>
              <a:t>Konukçuya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spesifik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toksinler</a:t>
            </a:r>
            <a:r>
              <a:rPr lang="en-GB" sz="2400" dirty="0">
                <a:latin typeface="Arial" panose="020B0604020202020204" pitchFamily="34" charset="0"/>
                <a:cs typeface="Arial" panose="020B0604020202020204" pitchFamily="34" charset="0"/>
              </a:rPr>
              <a:t> (HST) </a:t>
            </a:r>
            <a:endParaRPr lang="tr-TR" sz="2400" dirty="0" smtClean="0">
              <a:latin typeface="Arial" panose="020B0604020202020204" pitchFamily="34" charset="0"/>
              <a:cs typeface="Arial" panose="020B0604020202020204" pitchFamily="34" charset="0"/>
            </a:endParaRPr>
          </a:p>
          <a:p>
            <a:pPr lvl="1">
              <a:lnSpc>
                <a:spcPct val="125000"/>
              </a:lnSpc>
              <a:spcBef>
                <a:spcPts val="600"/>
              </a:spcBef>
            </a:pPr>
            <a:r>
              <a:rPr lang="en-GB" sz="2200" dirty="0" err="1" smtClean="0">
                <a:latin typeface="Arial" panose="020B0604020202020204" pitchFamily="34" charset="0"/>
                <a:cs typeface="Arial" panose="020B0604020202020204" pitchFamily="34" charset="0"/>
              </a:rPr>
              <a:t>düşük</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molekül</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ağırlıkta</a:t>
            </a:r>
            <a:r>
              <a:rPr lang="en-GB"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lvl="1">
              <a:lnSpc>
                <a:spcPct val="125000"/>
              </a:lnSpc>
              <a:spcBef>
                <a:spcPts val="600"/>
              </a:spcBef>
            </a:pPr>
            <a:r>
              <a:rPr lang="en-GB" sz="2200" dirty="0" err="1" smtClean="0">
                <a:latin typeface="Arial" panose="020B0604020202020204" pitchFamily="34" charset="0"/>
                <a:cs typeface="Arial" panose="020B0604020202020204" pitchFamily="34" charset="0"/>
              </a:rPr>
              <a:t>farklı</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yapısal</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özelliklere</a:t>
            </a:r>
            <a:r>
              <a:rPr lang="tr-TR"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sahip</a:t>
            </a:r>
            <a:r>
              <a:rPr lang="en-GB"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lvl="1">
              <a:lnSpc>
                <a:spcPct val="125000"/>
              </a:lnSpc>
              <a:spcBef>
                <a:spcPts val="600"/>
              </a:spcBef>
            </a:pPr>
            <a:r>
              <a:rPr lang="en-GB" sz="2200" dirty="0" err="1" smtClean="0">
                <a:latin typeface="Arial" panose="020B0604020202020204" pitchFamily="34" charset="0"/>
                <a:cs typeface="Arial" panose="020B0604020202020204" pitchFamily="34" charset="0"/>
              </a:rPr>
              <a:t>patojenisiteden</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sorumlu</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olan</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konukçusu</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olan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bitkiye</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karşı</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yüksek</a:t>
            </a:r>
            <a:r>
              <a:rPr lang="tr-TR"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derecede</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biyolojik</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aktivite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gösteren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yani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sadece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konukçusu</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olan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bitkilere</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toksik</a:t>
            </a:r>
            <a:r>
              <a:rPr lang="tr-TR"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olan</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bileşiklerdir</a:t>
            </a:r>
            <a:r>
              <a:rPr lang="en-GB"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a:lnSpc>
                <a:spcPct val="125000"/>
              </a:lnSpc>
              <a:spcBef>
                <a:spcPts val="600"/>
              </a:spcBef>
            </a:pPr>
            <a:r>
              <a:rPr lang="en-GB" sz="2400" dirty="0" err="1" smtClean="0">
                <a:latin typeface="Arial" panose="020B0604020202020204" pitchFamily="34" charset="0"/>
                <a:cs typeface="Arial" panose="020B0604020202020204" pitchFamily="34" charset="0"/>
              </a:rPr>
              <a:t>Sadece</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belli </a:t>
            </a:r>
            <a:r>
              <a:rPr lang="en-GB" sz="2400" dirty="0" err="1" smtClean="0">
                <a:latin typeface="Arial" panose="020B0604020202020204" pitchFamily="34" charset="0"/>
                <a:cs typeface="Arial" panose="020B0604020202020204" pitchFamily="34" charset="0"/>
              </a:rPr>
              <a:t>funguslar</a:t>
            </a:r>
            <a:r>
              <a:rPr lang="tr-TR"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a:t>
            </a:r>
            <a:r>
              <a:rPr lang="en-GB" sz="2400" i="1" dirty="0" err="1" smtClean="0">
                <a:latin typeface="Arial" panose="020B0604020202020204" pitchFamily="34" charset="0"/>
                <a:cs typeface="Arial" panose="020B0604020202020204" pitchFamily="34" charset="0"/>
              </a:rPr>
              <a:t>Cochliobolus</a:t>
            </a:r>
            <a:r>
              <a:rPr lang="en-GB" sz="2400" i="1" dirty="0">
                <a:latin typeface="Arial" panose="020B0604020202020204" pitchFamily="34" charset="0"/>
                <a:cs typeface="Arial" panose="020B0604020202020204" pitchFamily="34" charset="0"/>
              </a:rPr>
              <a:t>, </a:t>
            </a:r>
            <a:r>
              <a:rPr lang="en-GB" sz="2400" i="1" dirty="0" err="1">
                <a:latin typeface="Arial" panose="020B0604020202020204" pitchFamily="34" charset="0"/>
                <a:cs typeface="Arial" panose="020B0604020202020204" pitchFamily="34" charset="0"/>
              </a:rPr>
              <a:t>Alternaria</a:t>
            </a:r>
            <a:r>
              <a:rPr lang="en-GB" sz="2400" i="1" dirty="0">
                <a:latin typeface="Arial" panose="020B0604020202020204" pitchFamily="34" charset="0"/>
                <a:cs typeface="Arial" panose="020B0604020202020204" pitchFamily="34" charset="0"/>
              </a:rPr>
              <a:t>, </a:t>
            </a:r>
            <a:r>
              <a:rPr lang="en-GB" sz="2400" i="1" dirty="0" err="1">
                <a:latin typeface="Arial" panose="020B0604020202020204" pitchFamily="34" charset="0"/>
                <a:cs typeface="Arial" panose="020B0604020202020204" pitchFamily="34" charset="0"/>
              </a:rPr>
              <a:t>Periconia</a:t>
            </a:r>
            <a:r>
              <a:rPr lang="en-GB" sz="2400" i="1" dirty="0">
                <a:latin typeface="Arial" panose="020B0604020202020204" pitchFamily="34" charset="0"/>
                <a:cs typeface="Arial" panose="020B0604020202020204" pitchFamily="34" charset="0"/>
              </a:rPr>
              <a:t>, </a:t>
            </a:r>
            <a:r>
              <a:rPr lang="en-GB" sz="2400" i="1" dirty="0" err="1">
                <a:latin typeface="Arial" panose="020B0604020202020204" pitchFamily="34" charset="0"/>
                <a:cs typeface="Arial" panose="020B0604020202020204" pitchFamily="34" charset="0"/>
              </a:rPr>
              <a:t>Phyllosticta</a:t>
            </a:r>
            <a:r>
              <a:rPr lang="en-GB" sz="2400" i="1" dirty="0">
                <a:latin typeface="Arial" panose="020B0604020202020204" pitchFamily="34" charset="0"/>
                <a:cs typeface="Arial" panose="020B0604020202020204" pitchFamily="34" charset="0"/>
              </a:rPr>
              <a:t>, </a:t>
            </a:r>
            <a:r>
              <a:rPr lang="en-GB" sz="2400" i="1" dirty="0" err="1">
                <a:latin typeface="Arial" panose="020B0604020202020204" pitchFamily="34" charset="0"/>
                <a:cs typeface="Arial" panose="020B0604020202020204" pitchFamily="34" charset="0"/>
              </a:rPr>
              <a:t>Corynespora</a:t>
            </a:r>
            <a:r>
              <a:rPr lang="en-GB" sz="2400" i="1"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ve</a:t>
            </a:r>
            <a:r>
              <a:rPr lang="en-GB" sz="2400" dirty="0">
                <a:latin typeface="Arial" panose="020B0604020202020204" pitchFamily="34" charset="0"/>
                <a:cs typeface="Arial" panose="020B0604020202020204" pitchFamily="34" charset="0"/>
              </a:rPr>
              <a:t> </a:t>
            </a:r>
            <a:r>
              <a:rPr lang="en-GB" sz="2400" i="1" dirty="0" err="1" smtClean="0">
                <a:latin typeface="Arial" panose="020B0604020202020204" pitchFamily="34" charset="0"/>
                <a:cs typeface="Arial" panose="020B0604020202020204" pitchFamily="34" charset="0"/>
              </a:rPr>
              <a:t>Hypoxylon</a:t>
            </a:r>
            <a:r>
              <a:rPr lang="en-GB" sz="2400" dirty="0" smtClean="0">
                <a:latin typeface="Arial" panose="020B0604020202020204" pitchFamily="34" charset="0"/>
                <a:cs typeface="Arial" panose="020B0604020202020204" pitchFamily="34" charset="0"/>
              </a:rPr>
              <a:t>)</a:t>
            </a:r>
            <a:r>
              <a:rPr lang="en-GB" sz="2400" dirty="0" err="1" smtClean="0">
                <a:latin typeface="Arial" panose="020B0604020202020204" pitchFamily="34" charset="0"/>
                <a:cs typeface="Arial" panose="020B0604020202020204" pitchFamily="34" charset="0"/>
              </a:rPr>
              <a:t>tarafından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üretilmektedir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spcBef>
                <a:spcPts val="600"/>
              </a:spcBef>
            </a:pPr>
            <a:r>
              <a:rPr lang="en-GB" sz="2400" dirty="0" err="1" smtClean="0">
                <a:latin typeface="Arial" panose="020B0604020202020204" pitchFamily="34" charset="0"/>
                <a:cs typeface="Arial" panose="020B0604020202020204" pitchFamily="34" charset="0"/>
              </a:rPr>
              <a:t>Bazı</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bakteriler</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tarafından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üretilen</a:t>
            </a:r>
            <a:r>
              <a:rPr lang="en-GB" sz="2400" dirty="0">
                <a:latin typeface="Arial" panose="020B0604020202020204" pitchFamily="34" charset="0"/>
                <a:cs typeface="Arial" panose="020B0604020202020204" pitchFamily="34" charset="0"/>
              </a:rPr>
              <a:t> (</a:t>
            </a:r>
            <a:r>
              <a:rPr lang="en-GB" sz="2400" i="1" dirty="0">
                <a:latin typeface="Arial" panose="020B0604020202020204" pitchFamily="34" charset="0"/>
                <a:cs typeface="Arial" panose="020B0604020202020204" pitchFamily="34" charset="0"/>
              </a:rPr>
              <a:t>Pseudomonas </a:t>
            </a:r>
            <a:r>
              <a:rPr lang="en-GB" sz="2400" dirty="0" err="1" smtClean="0">
                <a:latin typeface="Arial" panose="020B0604020202020204" pitchFamily="34" charset="0"/>
                <a:cs typeface="Arial" panose="020B0604020202020204" pitchFamily="34" charset="0"/>
              </a:rPr>
              <a:t>ve</a:t>
            </a:r>
            <a:r>
              <a:rPr lang="tr-TR" sz="2400" dirty="0">
                <a:latin typeface="Arial" panose="020B0604020202020204" pitchFamily="34" charset="0"/>
                <a:cs typeface="Arial" panose="020B0604020202020204" pitchFamily="34" charset="0"/>
              </a:rPr>
              <a:t> </a:t>
            </a:r>
            <a:r>
              <a:rPr lang="en-GB" sz="2400" i="1" dirty="0" err="1" smtClean="0">
                <a:latin typeface="Arial" panose="020B0604020202020204" pitchFamily="34" charset="0"/>
                <a:cs typeface="Arial" panose="020B0604020202020204" pitchFamily="34" charset="0"/>
              </a:rPr>
              <a:t>Xanthomonas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bakteriyel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polisakkaritlerde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konukçuya</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özelleşmiştir</a:t>
            </a:r>
            <a:r>
              <a:rPr lang="en-GB"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75681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88131" y="301381"/>
            <a:ext cx="8911687" cy="828172"/>
          </a:xfrm>
        </p:spPr>
        <p:txBody>
          <a:bodyPr>
            <a:normAutofit/>
          </a:bodyPr>
          <a:lstStyle/>
          <a:p>
            <a:r>
              <a:rPr lang="en-GB" b="1" dirty="0" err="1">
                <a:solidFill>
                  <a:srgbClr val="C00000"/>
                </a:solidFill>
                <a:latin typeface="Arial" panose="020B0604020202020204" pitchFamily="34" charset="0"/>
                <a:cs typeface="Arial" panose="020B0604020202020204" pitchFamily="34" charset="0"/>
              </a:rPr>
              <a:t>Konukçuya</a:t>
            </a:r>
            <a:r>
              <a:rPr lang="en-GB" b="1" dirty="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Spesifik</a:t>
            </a:r>
            <a:r>
              <a:rPr lang="en-GB" b="1" dirty="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Toksinler</a:t>
            </a:r>
            <a:endParaRPr lang="tr-TR" dirty="0"/>
          </a:p>
        </p:txBody>
      </p:sp>
      <p:sp>
        <p:nvSpPr>
          <p:cNvPr id="3" name="İçerik Yer Tutucusu 2"/>
          <p:cNvSpPr>
            <a:spLocks noGrp="1"/>
          </p:cNvSpPr>
          <p:nvPr>
            <p:ph idx="1"/>
          </p:nvPr>
        </p:nvSpPr>
        <p:spPr>
          <a:xfrm>
            <a:off x="841094" y="1447799"/>
            <a:ext cx="10656141" cy="4966447"/>
          </a:xfrm>
        </p:spPr>
        <p:txBody>
          <a:bodyPr>
            <a:normAutofit/>
          </a:bodyPr>
          <a:lstStyle/>
          <a:p>
            <a:r>
              <a:rPr lang="tr-TR" sz="2400" dirty="0" smtClean="0">
                <a:latin typeface="Arial" panose="020B0604020202020204" pitchFamily="34" charset="0"/>
                <a:cs typeface="Arial" panose="020B0604020202020204" pitchFamily="34" charset="0"/>
              </a:rPr>
              <a:t>Şeker kamışı</a:t>
            </a:r>
            <a:r>
              <a:rPr lang="tr-TR" sz="2400" i="1" dirty="0" smtClean="0">
                <a:latin typeface="Arial" panose="020B0604020202020204" pitchFamily="34" charset="0"/>
                <a:cs typeface="Arial" panose="020B0604020202020204" pitchFamily="34" charset="0"/>
              </a:rPr>
              <a:t>		</a:t>
            </a:r>
            <a:r>
              <a:rPr lang="tr-TR" sz="2400" i="1" dirty="0" err="1" smtClean="0">
                <a:latin typeface="Arial" panose="020B0604020202020204" pitchFamily="34" charset="0"/>
                <a:cs typeface="Arial" panose="020B0604020202020204" pitchFamily="34" charset="0"/>
              </a:rPr>
              <a:t>Helminthosporium</a:t>
            </a:r>
            <a:r>
              <a:rPr lang="en-US" sz="2400" i="1" dirty="0" smtClean="0">
                <a:latin typeface="Arial" panose="020B0604020202020204" pitchFamily="34" charset="0"/>
                <a:cs typeface="Arial" panose="020B0604020202020204" pitchFamily="34" charset="0"/>
              </a:rPr>
              <a:t> </a:t>
            </a:r>
            <a:r>
              <a:rPr lang="en-US" sz="2400" i="1" dirty="0" err="1" smtClean="0">
                <a:latin typeface="Arial" panose="020B0604020202020204" pitchFamily="34" charset="0"/>
                <a:cs typeface="Arial" panose="020B0604020202020204" pitchFamily="34" charset="0"/>
              </a:rPr>
              <a:t>sacchari</a:t>
            </a:r>
            <a:r>
              <a:rPr lang="tr-TR" sz="2400" i="1"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HS-toxin </a:t>
            </a:r>
            <a:endParaRPr lang="tr-TR" sz="2400" dirty="0" smtClean="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Yulaf	</a:t>
            </a:r>
            <a:r>
              <a:rPr lang="tr-TR" sz="2400" i="1" dirty="0" smtClean="0">
                <a:latin typeface="Arial" panose="020B0604020202020204" pitchFamily="34" charset="0"/>
                <a:cs typeface="Arial" panose="020B0604020202020204" pitchFamily="34" charset="0"/>
              </a:rPr>
              <a:t>			</a:t>
            </a:r>
            <a:r>
              <a:rPr lang="tr-TR" sz="2400" i="1" dirty="0" err="1" smtClean="0">
                <a:latin typeface="Arial" panose="020B0604020202020204" pitchFamily="34" charset="0"/>
                <a:cs typeface="Arial" panose="020B0604020202020204" pitchFamily="34" charset="0"/>
              </a:rPr>
              <a:t>Helminthosporium</a:t>
            </a:r>
            <a:r>
              <a:rPr lang="tr-TR" sz="2400" i="1" dirty="0" smtClean="0">
                <a:latin typeface="Arial" panose="020B0604020202020204" pitchFamily="34" charset="0"/>
                <a:cs typeface="Arial" panose="020B0604020202020204" pitchFamily="34" charset="0"/>
              </a:rPr>
              <a:t> </a:t>
            </a:r>
            <a:r>
              <a:rPr lang="en-US" sz="2400" i="1" dirty="0" err="1" smtClean="0">
                <a:latin typeface="Arial" panose="020B0604020202020204" pitchFamily="34" charset="0"/>
                <a:cs typeface="Arial" panose="020B0604020202020204" pitchFamily="34" charset="0"/>
              </a:rPr>
              <a:t>victoriae</a:t>
            </a:r>
            <a:r>
              <a:rPr lang="tr-TR" sz="2400" i="1"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HV-toxin </a:t>
            </a:r>
            <a:endParaRPr lang="tr-TR" sz="2400" dirty="0" smtClean="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Mısır				</a:t>
            </a:r>
            <a:r>
              <a:rPr lang="en-US" sz="2400" i="1" dirty="0" smtClean="0">
                <a:latin typeface="Arial" panose="020B0604020202020204" pitchFamily="34" charset="0"/>
                <a:cs typeface="Arial" panose="020B0604020202020204" pitchFamily="34" charset="0"/>
              </a:rPr>
              <a:t>H</a:t>
            </a:r>
            <a:r>
              <a:rPr lang="en-US" sz="2400" i="1" dirty="0">
                <a:latin typeface="Arial" panose="020B0604020202020204" pitchFamily="34" charset="0"/>
                <a:cs typeface="Arial" panose="020B0604020202020204" pitchFamily="34" charset="0"/>
              </a:rPr>
              <a:t>. </a:t>
            </a:r>
            <a:r>
              <a:rPr lang="en-US" sz="2400" i="1" dirty="0" err="1" smtClean="0">
                <a:latin typeface="Arial" panose="020B0604020202020204" pitchFamily="34" charset="0"/>
                <a:cs typeface="Arial" panose="020B0604020202020204" pitchFamily="34" charset="0"/>
              </a:rPr>
              <a:t>Carbonum</a:t>
            </a:r>
            <a:r>
              <a:rPr lang="tr-TR" sz="2400" i="1"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HC-toxin</a:t>
            </a:r>
            <a:endParaRPr lang="tr-TR" sz="2400" i="1" dirty="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Domates</a:t>
            </a:r>
            <a:r>
              <a:rPr lang="tr-TR" sz="2400" i="1" dirty="0" smtClean="0">
                <a:latin typeface="Arial" panose="020B0604020202020204" pitchFamily="34" charset="0"/>
                <a:cs typeface="Arial" panose="020B0604020202020204" pitchFamily="34" charset="0"/>
              </a:rPr>
              <a:t>			</a:t>
            </a:r>
            <a:r>
              <a:rPr lang="en-US" sz="2400" i="1" dirty="0" err="1" smtClean="0">
                <a:latin typeface="Arial" panose="020B0604020202020204" pitchFamily="34" charset="0"/>
                <a:cs typeface="Arial" panose="020B0604020202020204" pitchFamily="34" charset="0"/>
              </a:rPr>
              <a:t>Alternaria</a:t>
            </a:r>
            <a:r>
              <a:rPr lang="en-US" sz="2400" i="1" dirty="0" smtClean="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alternata</a:t>
            </a:r>
            <a:r>
              <a:rPr lang="en-US" sz="2400"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f. </a:t>
            </a:r>
            <a:r>
              <a:rPr lang="en-US" sz="2400" dirty="0" smtClean="0">
                <a:latin typeface="Arial" panose="020B0604020202020204" pitchFamily="34" charset="0"/>
                <a:cs typeface="Arial" panose="020B0604020202020204" pitchFamily="34" charset="0"/>
              </a:rPr>
              <a:t>sp.</a:t>
            </a:r>
            <a:r>
              <a:rPr lang="tr-TR" sz="2400" dirty="0" smtClean="0">
                <a:latin typeface="Arial" panose="020B0604020202020204" pitchFamily="34" charset="0"/>
                <a:cs typeface="Arial" panose="020B0604020202020204" pitchFamily="34" charset="0"/>
              </a:rPr>
              <a:t> </a:t>
            </a:r>
            <a:r>
              <a:rPr lang="en-US" sz="2400" i="1" dirty="0" err="1" smtClean="0">
                <a:latin typeface="Arial" panose="020B0604020202020204" pitchFamily="34" charset="0"/>
                <a:cs typeface="Arial" panose="020B0604020202020204" pitchFamily="34" charset="0"/>
              </a:rPr>
              <a:t>lycopersici</a:t>
            </a:r>
            <a:r>
              <a:rPr lang="tr-TR" sz="2400" i="1" dirty="0">
                <a:latin typeface="Arial" panose="020B0604020202020204" pitchFamily="34" charset="0"/>
                <a:cs typeface="Arial" panose="020B0604020202020204" pitchFamily="34" charset="0"/>
              </a:rPr>
              <a:t>	</a:t>
            </a:r>
            <a:r>
              <a:rPr lang="tr-TR" sz="2400" i="1" dirty="0" smtClean="0">
                <a:latin typeface="Arial" panose="020B0604020202020204" pitchFamily="34" charset="0"/>
                <a:cs typeface="Arial" panose="020B0604020202020204" pitchFamily="34" charset="0"/>
              </a:rPr>
              <a:t>		</a:t>
            </a:r>
            <a:r>
              <a:rPr lang="it-IT" sz="2400" dirty="0" smtClean="0">
                <a:latin typeface="Arial" panose="020B0604020202020204" pitchFamily="34" charset="0"/>
                <a:cs typeface="Arial" panose="020B0604020202020204" pitchFamily="34" charset="0"/>
              </a:rPr>
              <a:t>AL-toxin</a:t>
            </a:r>
            <a:endParaRPr lang="tr-TR" sz="2400" dirty="0" smtClean="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Elma				</a:t>
            </a:r>
            <a:r>
              <a:rPr lang="it-IT" sz="2400" dirty="0" smtClean="0">
                <a:latin typeface="Arial" panose="020B0604020202020204" pitchFamily="34" charset="0"/>
                <a:cs typeface="Arial" panose="020B0604020202020204" pitchFamily="34" charset="0"/>
              </a:rPr>
              <a:t>A</a:t>
            </a:r>
            <a:r>
              <a:rPr lang="it-IT" sz="2400" dirty="0">
                <a:latin typeface="Arial" panose="020B0604020202020204" pitchFamily="34" charset="0"/>
                <a:cs typeface="Arial" panose="020B0604020202020204" pitchFamily="34" charset="0"/>
              </a:rPr>
              <a:t>. </a:t>
            </a:r>
            <a:r>
              <a:rPr lang="it-IT" sz="2400" i="1" dirty="0">
                <a:latin typeface="Arial" panose="020B0604020202020204" pitchFamily="34" charset="0"/>
                <a:cs typeface="Arial" panose="020B0604020202020204" pitchFamily="34" charset="0"/>
              </a:rPr>
              <a:t>alternata </a:t>
            </a:r>
            <a:r>
              <a:rPr lang="it-IT" sz="2400" dirty="0">
                <a:latin typeface="Arial" panose="020B0604020202020204" pitchFamily="34" charset="0"/>
                <a:cs typeface="Arial" panose="020B0604020202020204" pitchFamily="34" charset="0"/>
              </a:rPr>
              <a:t>f. sp. mali </a:t>
            </a:r>
            <a:r>
              <a:rPr lang="it-IT" sz="2400" i="1" dirty="0">
                <a:latin typeface="Arial" panose="020B0604020202020204" pitchFamily="34" charset="0"/>
                <a:cs typeface="Arial" panose="020B0604020202020204" pitchFamily="34" charset="0"/>
              </a:rPr>
              <a:t>(Alternaria </a:t>
            </a:r>
            <a:r>
              <a:rPr lang="it-IT" sz="2400" i="1" dirty="0" smtClean="0">
                <a:latin typeface="Arial" panose="020B0604020202020204" pitchFamily="34" charset="0"/>
                <a:cs typeface="Arial" panose="020B0604020202020204" pitchFamily="34" charset="0"/>
              </a:rPr>
              <a:t>mali)</a:t>
            </a:r>
            <a:r>
              <a:rPr lang="tr-TR" sz="2400" i="1"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AM-toxin </a:t>
            </a:r>
            <a:endParaRPr lang="tr-TR" sz="2400" dirty="0" smtClean="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Limon</a:t>
            </a:r>
            <a:r>
              <a:rPr lang="tr-TR" sz="2400" i="1" dirty="0" smtClean="0">
                <a:latin typeface="Arial" panose="020B0604020202020204" pitchFamily="34" charset="0"/>
                <a:cs typeface="Arial" panose="020B0604020202020204" pitchFamily="34" charset="0"/>
              </a:rPr>
              <a:t>				</a:t>
            </a:r>
            <a:r>
              <a:rPr lang="en-US" sz="2400" i="1" dirty="0" smtClean="0">
                <a:latin typeface="Arial" panose="020B0604020202020204" pitchFamily="34" charset="0"/>
                <a:cs typeface="Arial" panose="020B0604020202020204" pitchFamily="34" charset="0"/>
              </a:rPr>
              <a:t>A.</a:t>
            </a:r>
            <a:r>
              <a:rPr lang="tr-TR" sz="2400" i="1" dirty="0" smtClean="0">
                <a:latin typeface="Arial" panose="020B0604020202020204" pitchFamily="34" charset="0"/>
                <a:cs typeface="Arial" panose="020B0604020202020204" pitchFamily="34" charset="0"/>
              </a:rPr>
              <a:t> </a:t>
            </a:r>
            <a:r>
              <a:rPr lang="tr-TR" sz="2400" i="1" dirty="0" err="1" smtClean="0">
                <a:latin typeface="Arial" panose="020B0604020202020204" pitchFamily="34" charset="0"/>
                <a:cs typeface="Arial" panose="020B0604020202020204" pitchFamily="34" charset="0"/>
              </a:rPr>
              <a:t>alternata</a:t>
            </a:r>
            <a:r>
              <a:rPr lang="tr-TR" sz="2400" i="1"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f. sp. </a:t>
            </a:r>
            <a:r>
              <a:rPr lang="tr-TR" sz="2400" i="1" dirty="0" err="1">
                <a:latin typeface="Arial" panose="020B0604020202020204" pitchFamily="34" charset="0"/>
                <a:cs typeface="Arial" panose="020B0604020202020204" pitchFamily="34" charset="0"/>
              </a:rPr>
              <a:t>citri</a:t>
            </a:r>
            <a:r>
              <a:rPr lang="tr-TR" sz="2400" i="1" dirty="0">
                <a:latin typeface="Arial" panose="020B0604020202020204" pitchFamily="34" charset="0"/>
                <a:cs typeface="Arial" panose="020B0604020202020204" pitchFamily="34" charset="0"/>
              </a:rPr>
              <a:t> (</a:t>
            </a:r>
            <a:r>
              <a:rPr lang="tr-TR" sz="2400" i="1" dirty="0" err="1">
                <a:latin typeface="Arial" panose="020B0604020202020204" pitchFamily="34" charset="0"/>
                <a:cs typeface="Arial" panose="020B0604020202020204" pitchFamily="34" charset="0"/>
              </a:rPr>
              <a:t>Alternaria</a:t>
            </a:r>
            <a:r>
              <a:rPr lang="tr-TR" sz="2400" i="1" dirty="0">
                <a:latin typeface="Arial" panose="020B0604020202020204" pitchFamily="34" charset="0"/>
                <a:cs typeface="Arial" panose="020B0604020202020204" pitchFamily="34" charset="0"/>
              </a:rPr>
              <a:t> </a:t>
            </a:r>
            <a:r>
              <a:rPr lang="tr-TR" sz="2400" i="1" dirty="0" err="1">
                <a:latin typeface="Arial" panose="020B0604020202020204" pitchFamily="34" charset="0"/>
                <a:cs typeface="Arial" panose="020B0604020202020204" pitchFamily="34" charset="0"/>
              </a:rPr>
              <a:t>citri</a:t>
            </a:r>
            <a:r>
              <a:rPr lang="tr-TR" sz="2400" i="1"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AC-toxin</a:t>
            </a:r>
            <a:endParaRPr lang="tr-TR" sz="2400" dirty="0" smtClean="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Çilek</a:t>
            </a:r>
            <a:r>
              <a:rPr lang="tr-TR" sz="2400" i="1" dirty="0" smtClean="0">
                <a:latin typeface="Arial" panose="020B0604020202020204" pitchFamily="34" charset="0"/>
                <a:cs typeface="Arial" panose="020B0604020202020204" pitchFamily="34" charset="0"/>
              </a:rPr>
              <a:t>				</a:t>
            </a:r>
            <a:r>
              <a:rPr lang="en-US" sz="2400" i="1" dirty="0" smtClean="0">
                <a:latin typeface="Arial" panose="020B0604020202020204" pitchFamily="34" charset="0"/>
                <a:cs typeface="Arial" panose="020B0604020202020204" pitchFamily="34" charset="0"/>
              </a:rPr>
              <a:t>A</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alternata</a:t>
            </a:r>
            <a:r>
              <a:rPr lang="en-US" sz="2400"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f. sp. </a:t>
            </a:r>
            <a:r>
              <a:rPr lang="en-US" sz="2400" i="1" dirty="0" err="1" smtClean="0">
                <a:latin typeface="Arial" panose="020B0604020202020204" pitchFamily="34" charset="0"/>
                <a:cs typeface="Arial" panose="020B0604020202020204" pitchFamily="34" charset="0"/>
              </a:rPr>
              <a:t>fragariae</a:t>
            </a:r>
            <a:r>
              <a:rPr lang="tr-TR" sz="2400" i="1" dirty="0">
                <a:latin typeface="Arial" panose="020B0604020202020204" pitchFamily="34" charset="0"/>
                <a:cs typeface="Arial" panose="020B0604020202020204" pitchFamily="34" charset="0"/>
              </a:rPr>
              <a:t> </a:t>
            </a:r>
            <a:r>
              <a:rPr lang="en-US" sz="2400" i="1" dirty="0" smtClean="0">
                <a:latin typeface="Arial" panose="020B0604020202020204" pitchFamily="34" charset="0"/>
                <a:cs typeface="Arial" panose="020B0604020202020204" pitchFamily="34" charset="0"/>
              </a:rPr>
              <a:t>(A</a:t>
            </a:r>
            <a:r>
              <a:rPr lang="tr-TR" sz="2400" i="1" dirty="0" smtClean="0">
                <a:latin typeface="Arial" panose="020B0604020202020204" pitchFamily="34" charset="0"/>
                <a:cs typeface="Arial" panose="020B0604020202020204" pitchFamily="34" charset="0"/>
              </a:rPr>
              <a:t>. </a:t>
            </a:r>
            <a:r>
              <a:rPr lang="en-US" sz="2400" i="1" dirty="0" err="1" smtClean="0">
                <a:latin typeface="Arial" panose="020B0604020202020204" pitchFamily="34" charset="0"/>
                <a:cs typeface="Arial" panose="020B0604020202020204" pitchFamily="34" charset="0"/>
              </a:rPr>
              <a:t>fragariae</a:t>
            </a:r>
            <a:r>
              <a:rPr lang="en-US" sz="2400" i="1" dirty="0" smtClean="0">
                <a:latin typeface="Arial" panose="020B0604020202020204" pitchFamily="34" charset="0"/>
                <a:cs typeface="Arial" panose="020B0604020202020204" pitchFamily="34" charset="0"/>
              </a:rPr>
              <a:t>)</a:t>
            </a:r>
            <a:r>
              <a:rPr lang="tr-TR" sz="2400" i="1"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AF-toxin</a:t>
            </a:r>
            <a:endParaRPr lang="tr-T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10538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39133" y="366532"/>
            <a:ext cx="8911687" cy="998629"/>
          </a:xfrm>
        </p:spPr>
        <p:txBody>
          <a:bodyPr>
            <a:normAutofit/>
          </a:bodyPr>
          <a:lstStyle/>
          <a:p>
            <a:pPr algn="ctr"/>
            <a:r>
              <a:rPr lang="en-GB" sz="2800" b="1" dirty="0" err="1">
                <a:solidFill>
                  <a:srgbClr val="C00000"/>
                </a:solidFill>
                <a:latin typeface="Arial" panose="020B0604020202020204" pitchFamily="34" charset="0"/>
                <a:cs typeface="Arial" panose="020B0604020202020204" pitchFamily="34" charset="0"/>
              </a:rPr>
              <a:t>Konukçuya</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Spesifik</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Olmayan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Toksinler</a:t>
            </a:r>
            <a:r>
              <a:rPr lang="en-GB" sz="2800" b="1" dirty="0">
                <a:solidFill>
                  <a:srgbClr val="C00000"/>
                </a:solidFill>
                <a:latin typeface="Arial" panose="020B0604020202020204" pitchFamily="34" charset="0"/>
                <a:cs typeface="Arial" panose="020B0604020202020204" pitchFamily="34" charset="0"/>
              </a:rPr>
              <a:t> </a:t>
            </a:r>
            <a:r>
              <a:rPr lang="tr-TR" sz="2800" b="1" dirty="0" smtClean="0">
                <a:solidFill>
                  <a:srgbClr val="C00000"/>
                </a:solidFill>
                <a:latin typeface="Arial" panose="020B0604020202020204" pitchFamily="34" charset="0"/>
                <a:cs typeface="Arial" panose="020B0604020202020204" pitchFamily="34" charset="0"/>
              </a:rPr>
              <a:t/>
            </a:r>
            <a:br>
              <a:rPr lang="tr-TR" sz="2800" b="1" dirty="0" smtClean="0">
                <a:solidFill>
                  <a:srgbClr val="C00000"/>
                </a:solidFill>
                <a:latin typeface="Arial" panose="020B0604020202020204" pitchFamily="34" charset="0"/>
                <a:cs typeface="Arial" panose="020B0604020202020204" pitchFamily="34" charset="0"/>
              </a:rPr>
            </a:br>
            <a:r>
              <a:rPr lang="en-GB" sz="2800" b="1" dirty="0" smtClean="0">
                <a:solidFill>
                  <a:srgbClr val="C00000"/>
                </a:solidFill>
                <a:latin typeface="Arial" panose="020B0604020202020204" pitchFamily="34" charset="0"/>
                <a:cs typeface="Arial" panose="020B0604020202020204" pitchFamily="34" charset="0"/>
              </a:rPr>
              <a:t>(</a:t>
            </a:r>
            <a:r>
              <a:rPr lang="en-GB" sz="2800" b="1" dirty="0">
                <a:solidFill>
                  <a:srgbClr val="C00000"/>
                </a:solidFill>
                <a:latin typeface="Arial" panose="020B0604020202020204" pitchFamily="34" charset="0"/>
                <a:cs typeface="Arial" panose="020B0604020202020204" pitchFamily="34" charset="0"/>
              </a:rPr>
              <a:t>Non-Host Specific Toxin)</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253607" y="1568951"/>
            <a:ext cx="10270522" cy="4713667"/>
          </a:xfrm>
        </p:spPr>
        <p:txBody>
          <a:bodyPr>
            <a:noAutofit/>
          </a:bodyPr>
          <a:lstStyle/>
          <a:p>
            <a:pPr>
              <a:lnSpc>
                <a:spcPct val="125000"/>
              </a:lnSpc>
            </a:pPr>
            <a:r>
              <a:rPr lang="en-GB" sz="2200" dirty="0" err="1">
                <a:latin typeface="Arial" panose="020B0604020202020204" pitchFamily="34" charset="0"/>
                <a:cs typeface="Arial" panose="020B0604020202020204" pitchFamily="34" charset="0"/>
              </a:rPr>
              <a:t>Konukçuya</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spesifik</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olmayan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toksinleri</a:t>
            </a:r>
            <a:r>
              <a:rPr lang="en-GB" sz="2200" dirty="0">
                <a:latin typeface="Arial" panose="020B0604020202020204" pitchFamily="34" charset="0"/>
                <a:cs typeface="Arial" panose="020B0604020202020204" pitchFamily="34" charset="0"/>
              </a:rPr>
              <a:t> (NHST) </a:t>
            </a:r>
            <a:r>
              <a:rPr lang="en-GB" sz="2200" dirty="0" err="1">
                <a:latin typeface="Arial" panose="020B0604020202020204" pitchFamily="34" charset="0"/>
                <a:cs typeface="Arial" panose="020B0604020202020204" pitchFamily="34" charset="0"/>
              </a:rPr>
              <a:t>üreten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patojenler</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konukçularına</a:t>
            </a:r>
            <a:r>
              <a:rPr lang="tr-TR"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karşı</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herhangi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bir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seçicilikleri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olmayan</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dolayısıyla</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konukçuya</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spesifik</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toksinlere</a:t>
            </a:r>
            <a:r>
              <a:rPr lang="tr-TR"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göre</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daha</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geniş</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bir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konukçu</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dizisine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sahip</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olan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toksinlerdir</a:t>
            </a:r>
            <a:r>
              <a:rPr lang="en-GB"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a:lnSpc>
                <a:spcPct val="125000"/>
              </a:lnSpc>
            </a:pPr>
            <a:r>
              <a:rPr lang="en-GB" sz="2200" dirty="0" smtClean="0">
                <a:latin typeface="Arial" panose="020B0604020202020204" pitchFamily="34" charset="0"/>
                <a:cs typeface="Arial" panose="020B0604020202020204" pitchFamily="34" charset="0"/>
              </a:rPr>
              <a:t>Bu </a:t>
            </a:r>
            <a:r>
              <a:rPr lang="en-GB" sz="2200" dirty="0" err="1">
                <a:latin typeface="Arial" panose="020B0604020202020204" pitchFamily="34" charset="0"/>
                <a:cs typeface="Arial" panose="020B0604020202020204" pitchFamily="34" charset="0"/>
              </a:rPr>
              <a:t>toksinler</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patojenin</a:t>
            </a:r>
            <a:r>
              <a:rPr lang="tr-TR"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hastalık</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yapma</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yeteneğini</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etkileyerek</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hastalık</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şiddetinde</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artışa</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neden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olurlar</a:t>
            </a:r>
            <a:r>
              <a:rPr lang="en-GB" sz="2200" dirty="0" smtClean="0">
                <a:latin typeface="Arial" panose="020B0604020202020204" pitchFamily="34" charset="0"/>
                <a:cs typeface="Arial" panose="020B0604020202020204" pitchFamily="34" charset="0"/>
              </a:rPr>
              <a:t>.</a:t>
            </a:r>
            <a:endParaRPr lang="tr-TR" sz="2200" dirty="0" smtClean="0">
              <a:latin typeface="Arial" panose="020B0604020202020204" pitchFamily="34" charset="0"/>
              <a:cs typeface="Arial" panose="020B0604020202020204" pitchFamily="34" charset="0"/>
            </a:endParaRPr>
          </a:p>
          <a:p>
            <a:pPr>
              <a:lnSpc>
                <a:spcPct val="125000"/>
              </a:lnSpc>
            </a:pPr>
            <a:r>
              <a:rPr lang="sv-SE" sz="2200" dirty="0" smtClean="0">
                <a:latin typeface="Arial" panose="020B0604020202020204" pitchFamily="34" charset="0"/>
                <a:cs typeface="Arial" panose="020B0604020202020204" pitchFamily="34" charset="0"/>
              </a:rPr>
              <a:t>Fakat </a:t>
            </a:r>
            <a:r>
              <a:rPr lang="sv-SE" sz="2200" dirty="0">
                <a:latin typeface="Arial" panose="020B0604020202020204" pitchFamily="34" charset="0"/>
                <a:cs typeface="Arial" panose="020B0604020202020204" pitchFamily="34" charset="0"/>
              </a:rPr>
              <a:t>bunlar patojenin </a:t>
            </a:r>
            <a:r>
              <a:rPr lang="sv-SE" sz="2200" dirty="0" smtClean="0">
                <a:latin typeface="Arial" panose="020B0604020202020204" pitchFamily="34" charset="0"/>
                <a:cs typeface="Arial" panose="020B0604020202020204" pitchFamily="34" charset="0"/>
              </a:rPr>
              <a:t>hastalık yapması </a:t>
            </a:r>
            <a:r>
              <a:rPr lang="sv-SE" sz="2200" dirty="0">
                <a:latin typeface="Arial" panose="020B0604020202020204" pitchFamily="34" charset="0"/>
                <a:cs typeface="Arial" panose="020B0604020202020204" pitchFamily="34" charset="0"/>
              </a:rPr>
              <a:t>için esas faktörler </a:t>
            </a:r>
            <a:r>
              <a:rPr lang="sv-SE" sz="2200" dirty="0" smtClean="0">
                <a:latin typeface="Arial" panose="020B0604020202020204" pitchFamily="34" charset="0"/>
                <a:cs typeface="Arial" panose="020B0604020202020204" pitchFamily="34" charset="0"/>
              </a:rPr>
              <a:t>değildir</a:t>
            </a:r>
            <a:r>
              <a:rPr lang="sv-SE" sz="2200" dirty="0">
                <a:latin typeface="Arial" panose="020B0604020202020204" pitchFamily="34" charset="0"/>
                <a:cs typeface="Arial" panose="020B0604020202020204" pitchFamily="34" charset="0"/>
              </a:rPr>
              <a:t>. </a:t>
            </a:r>
            <a:r>
              <a:rPr lang="sv-SE" sz="2200" dirty="0" smtClean="0">
                <a:latin typeface="Arial" panose="020B0604020202020204" pitchFamily="34" charset="0"/>
                <a:cs typeface="Arial" panose="020B0604020202020204" pitchFamily="34" charset="0"/>
              </a:rPr>
              <a:t>Yani patojenin</a:t>
            </a:r>
            <a:r>
              <a:rPr lang="tr-TR"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patojenisitesini</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belirlemezler</a:t>
            </a:r>
            <a:r>
              <a:rPr lang="en-GB"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a:lnSpc>
                <a:spcPct val="125000"/>
              </a:lnSpc>
            </a:pPr>
            <a:r>
              <a:rPr lang="en-GB" sz="2200" dirty="0" smtClean="0">
                <a:latin typeface="Arial" panose="020B0604020202020204" pitchFamily="34" charset="0"/>
                <a:cs typeface="Arial" panose="020B0604020202020204" pitchFamily="34" charset="0"/>
              </a:rPr>
              <a:t>Bu </a:t>
            </a:r>
            <a:r>
              <a:rPr lang="en-GB" sz="2200" dirty="0" err="1">
                <a:latin typeface="Arial" panose="020B0604020202020204" pitchFamily="34" charset="0"/>
                <a:cs typeface="Arial" panose="020B0604020202020204" pitchFamily="34" charset="0"/>
              </a:rPr>
              <a:t>gruptaki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toksinlerin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bir</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kısmı</a:t>
            </a:r>
            <a:r>
              <a:rPr lang="en-GB" sz="2200" dirty="0" smtClean="0">
                <a:latin typeface="Arial" panose="020B0604020202020204" pitchFamily="34" charset="0"/>
                <a:cs typeface="Arial" panose="020B0604020202020204" pitchFamily="34" charset="0"/>
              </a:rPr>
              <a:t> </a:t>
            </a:r>
            <a:r>
              <a:rPr lang="en-GB" sz="2200" dirty="0">
                <a:latin typeface="Arial" panose="020B0604020202020204" pitchFamily="34" charset="0"/>
                <a:cs typeface="Arial" panose="020B0604020202020204" pitchFamily="34" charset="0"/>
              </a:rPr>
              <a:t>(</a:t>
            </a:r>
            <a:r>
              <a:rPr lang="en-GB" sz="2200" dirty="0" err="1">
                <a:latin typeface="Arial" panose="020B0604020202020204" pitchFamily="34" charset="0"/>
                <a:cs typeface="Arial" panose="020B0604020202020204" pitchFamily="34" charset="0"/>
              </a:rPr>
              <a:t>tabtoksin</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phaseolotoxin</a:t>
            </a:r>
            <a:r>
              <a:rPr lang="tr-TR"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gibi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konukçu</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enzimlerini</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engellerler</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bu</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şekilde</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bitkide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toksik</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maddelerin</a:t>
            </a:r>
            <a:r>
              <a:rPr lang="tr-TR"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birikimine</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ve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ihtiyaç</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duyulan</a:t>
            </a:r>
            <a:r>
              <a:rPr lang="en-GB" sz="2200" dirty="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bileşiklerin</a:t>
            </a:r>
            <a:r>
              <a:rPr lang="en-GB" sz="2200" dirty="0" smtClean="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tükenmesine</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neden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olurlar</a:t>
            </a:r>
            <a:r>
              <a:rPr lang="en-GB" sz="2200" dirty="0" smtClean="0">
                <a:latin typeface="Arial" panose="020B0604020202020204" pitchFamily="34" charset="0"/>
                <a:cs typeface="Arial" panose="020B0604020202020204" pitchFamily="34" charset="0"/>
              </a:rPr>
              <a:t>.</a:t>
            </a:r>
            <a:endParaRPr lang="tr-TR" sz="2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921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34471" y="1232646"/>
            <a:ext cx="8915400" cy="5221941"/>
          </a:xfrm>
        </p:spPr>
        <p:txBody>
          <a:bodyPr>
            <a:normAutofit/>
          </a:bodyPr>
          <a:lstStyle/>
          <a:p>
            <a:pPr marL="0" indent="0">
              <a:buNone/>
            </a:pPr>
            <a:r>
              <a:rPr lang="tr-TR" sz="2400" dirty="0" smtClean="0">
                <a:solidFill>
                  <a:srgbClr val="0070C0"/>
                </a:solidFill>
                <a:latin typeface="Arial" panose="020B0604020202020204" pitchFamily="34" charset="0"/>
                <a:cs typeface="Arial" panose="020B0604020202020204" pitchFamily="34" charset="0"/>
              </a:rPr>
              <a:t>Hasat </a:t>
            </a:r>
            <a:r>
              <a:rPr lang="tr-TR" sz="2400" dirty="0">
                <a:solidFill>
                  <a:srgbClr val="0070C0"/>
                </a:solidFill>
                <a:latin typeface="Arial" panose="020B0604020202020204" pitchFamily="34" charset="0"/>
                <a:cs typeface="Arial" panose="020B0604020202020204" pitchFamily="34" charset="0"/>
              </a:rPr>
              <a:t>öncesi faktörler, hasat ve işleme </a:t>
            </a:r>
            <a:r>
              <a:rPr lang="tr-TR" sz="2400" dirty="0" smtClean="0">
                <a:solidFill>
                  <a:srgbClr val="0070C0"/>
                </a:solidFill>
                <a:latin typeface="Arial" panose="020B0604020202020204" pitchFamily="34" charset="0"/>
                <a:cs typeface="Arial" panose="020B0604020202020204" pitchFamily="34" charset="0"/>
              </a:rPr>
              <a:t>koşulları</a:t>
            </a:r>
            <a:endParaRPr lang="tr-TR" sz="2400" dirty="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Bitki çeşitleri arasındaki farklılıklar, </a:t>
            </a:r>
            <a:endParaRPr lang="tr-TR" sz="2400" dirty="0" smtClean="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T</a:t>
            </a:r>
            <a:r>
              <a:rPr lang="tr-TR" sz="2400" dirty="0" smtClean="0">
                <a:latin typeface="Arial" panose="020B0604020202020204" pitchFamily="34" charset="0"/>
                <a:cs typeface="Arial" panose="020B0604020202020204" pitchFamily="34" charset="0"/>
              </a:rPr>
              <a:t>emiz </a:t>
            </a:r>
            <a:r>
              <a:rPr lang="tr-TR" sz="2400" dirty="0">
                <a:latin typeface="Arial" panose="020B0604020202020204" pitchFamily="34" charset="0"/>
                <a:cs typeface="Arial" panose="020B0604020202020204" pitchFamily="34" charset="0"/>
              </a:rPr>
              <a:t>üretim materyali kullanımı, </a:t>
            </a:r>
            <a:endParaRPr lang="tr-TR" sz="2400" dirty="0" smtClean="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Ç</a:t>
            </a:r>
            <a:r>
              <a:rPr lang="tr-TR" sz="2400" dirty="0" smtClean="0">
                <a:latin typeface="Arial" panose="020B0604020202020204" pitchFamily="34" charset="0"/>
                <a:cs typeface="Arial" panose="020B0604020202020204" pitchFamily="34" charset="0"/>
              </a:rPr>
              <a:t>evresel </a:t>
            </a:r>
            <a:r>
              <a:rPr lang="tr-TR" sz="2400" dirty="0">
                <a:latin typeface="Arial" panose="020B0604020202020204" pitchFamily="34" charset="0"/>
                <a:cs typeface="Arial" panose="020B0604020202020204" pitchFamily="34" charset="0"/>
              </a:rPr>
              <a:t>faktörler (yüksek-düşük sıcaklık, rüzgar, yağmur, dolu), </a:t>
            </a:r>
            <a:endParaRPr lang="tr-TR" sz="2400" dirty="0" smtClean="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T</a:t>
            </a:r>
            <a:r>
              <a:rPr lang="tr-TR" sz="2400" dirty="0" smtClean="0">
                <a:latin typeface="Arial" panose="020B0604020202020204" pitchFamily="34" charset="0"/>
                <a:cs typeface="Arial" panose="020B0604020202020204" pitchFamily="34" charset="0"/>
              </a:rPr>
              <a:t>arımsal </a:t>
            </a:r>
            <a:r>
              <a:rPr lang="tr-TR" sz="2400" dirty="0">
                <a:latin typeface="Arial" panose="020B0604020202020204" pitchFamily="34" charset="0"/>
                <a:cs typeface="Arial" panose="020B0604020202020204" pitchFamily="34" charset="0"/>
              </a:rPr>
              <a:t>faaliyetler (kültürel yöntemler, kimyasal mücadele uygulamaları, bitki besleme), </a:t>
            </a:r>
            <a:endParaRPr lang="tr-TR" sz="2400" dirty="0" smtClean="0">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H</a:t>
            </a:r>
            <a:r>
              <a:rPr lang="tr-TR" sz="2400" dirty="0" smtClean="0">
                <a:latin typeface="Arial" panose="020B0604020202020204" pitchFamily="34" charset="0"/>
                <a:cs typeface="Arial" panose="020B0604020202020204" pitchFamily="34" charset="0"/>
              </a:rPr>
              <a:t>asat </a:t>
            </a:r>
            <a:r>
              <a:rPr lang="tr-TR" sz="2400" dirty="0">
                <a:latin typeface="Arial" panose="020B0604020202020204" pitchFamily="34" charset="0"/>
                <a:cs typeface="Arial" panose="020B0604020202020204" pitchFamily="34" charset="0"/>
              </a:rPr>
              <a:t>şekli, </a:t>
            </a:r>
            <a:r>
              <a:rPr lang="tr-TR" sz="2400" dirty="0" smtClean="0">
                <a:latin typeface="Arial" panose="020B0604020202020204" pitchFamily="34" charset="0"/>
                <a:cs typeface="Arial" panose="020B0604020202020204" pitchFamily="34" charset="0"/>
              </a:rPr>
              <a:t>Hasat tarihi</a:t>
            </a:r>
            <a:r>
              <a:rPr lang="tr-TR" sz="2400" dirty="0">
                <a:latin typeface="Arial" panose="020B0604020202020204" pitchFamily="34" charset="0"/>
                <a:cs typeface="Arial" panose="020B0604020202020204" pitchFamily="34" charset="0"/>
              </a:rPr>
              <a:t>, zamanı </a:t>
            </a:r>
            <a:endParaRPr lang="tr-TR" sz="2400" dirty="0" smtClean="0">
              <a:latin typeface="Arial" panose="020B0604020202020204" pitchFamily="34" charset="0"/>
              <a:cs typeface="Arial" panose="020B0604020202020204" pitchFamily="34" charset="0"/>
            </a:endParaRPr>
          </a:p>
          <a:p>
            <a:pPr marL="0" lvl="0" indent="0">
              <a:buNone/>
            </a:pPr>
            <a:r>
              <a:rPr lang="tr-TR" sz="2400" dirty="0">
                <a:latin typeface="Arial" panose="020B0604020202020204" pitchFamily="34" charset="0"/>
                <a:cs typeface="Arial" panose="020B0604020202020204" pitchFamily="34" charset="0"/>
              </a:rPr>
              <a:t>H</a:t>
            </a:r>
            <a:r>
              <a:rPr lang="tr-TR" sz="2400" dirty="0" smtClean="0">
                <a:latin typeface="Arial" panose="020B0604020202020204" pitchFamily="34" charset="0"/>
                <a:cs typeface="Arial" panose="020B0604020202020204" pitchFamily="34" charset="0"/>
              </a:rPr>
              <a:t>asattan </a:t>
            </a:r>
            <a:r>
              <a:rPr lang="tr-TR" sz="2400" dirty="0">
                <a:latin typeface="Arial" panose="020B0604020202020204" pitchFamily="34" charset="0"/>
                <a:cs typeface="Arial" panose="020B0604020202020204" pitchFamily="34" charset="0"/>
              </a:rPr>
              <a:t>tüketime kadar yapılan işlemler hastalık gelişimini etkilemektedir.</a:t>
            </a:r>
          </a:p>
          <a:p>
            <a:endParaRPr lang="tr-TR" dirty="0"/>
          </a:p>
        </p:txBody>
      </p:sp>
    </p:spTree>
    <p:extLst>
      <p:ext uri="{BB962C8B-B14F-4D97-AF65-F5344CB8AC3E}">
        <p14:creationId xmlns:p14="http://schemas.microsoft.com/office/powerpoint/2010/main" val="9895798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39133" y="366532"/>
            <a:ext cx="8911687" cy="998629"/>
          </a:xfrm>
        </p:spPr>
        <p:txBody>
          <a:bodyPr>
            <a:normAutofit/>
          </a:bodyPr>
          <a:lstStyle/>
          <a:p>
            <a:pPr algn="ctr"/>
            <a:r>
              <a:rPr lang="en-GB" sz="2800" b="1" dirty="0" err="1">
                <a:solidFill>
                  <a:srgbClr val="C00000"/>
                </a:solidFill>
                <a:latin typeface="Arial" panose="020B0604020202020204" pitchFamily="34" charset="0"/>
                <a:cs typeface="Arial" panose="020B0604020202020204" pitchFamily="34" charset="0"/>
              </a:rPr>
              <a:t>Konukçuya</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Spesifik</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Olmayan</a:t>
            </a:r>
            <a:r>
              <a:rPr lang="en-GB" sz="2800" b="1" dirty="0">
                <a:solidFill>
                  <a:srgbClr val="C00000"/>
                </a:solidFill>
                <a:latin typeface="Arial" panose="020B0604020202020204" pitchFamily="34" charset="0"/>
                <a:cs typeface="Arial" panose="020B0604020202020204" pitchFamily="34" charset="0"/>
              </a:rPr>
              <a:t> </a:t>
            </a:r>
            <a:r>
              <a:rPr lang="en-GB" sz="2800" b="1" dirty="0" err="1">
                <a:solidFill>
                  <a:srgbClr val="C00000"/>
                </a:solidFill>
                <a:latin typeface="Arial" panose="020B0604020202020204" pitchFamily="34" charset="0"/>
                <a:cs typeface="Arial" panose="020B0604020202020204" pitchFamily="34" charset="0"/>
              </a:rPr>
              <a:t>Toksinler</a:t>
            </a:r>
            <a:r>
              <a:rPr lang="en-GB" sz="2800" b="1" dirty="0">
                <a:solidFill>
                  <a:srgbClr val="C00000"/>
                </a:solidFill>
                <a:latin typeface="Arial" panose="020B0604020202020204" pitchFamily="34" charset="0"/>
                <a:cs typeface="Arial" panose="020B0604020202020204" pitchFamily="34" charset="0"/>
              </a:rPr>
              <a:t> </a:t>
            </a:r>
            <a:r>
              <a:rPr lang="tr-TR" sz="2800" b="1" dirty="0" smtClean="0">
                <a:solidFill>
                  <a:srgbClr val="C00000"/>
                </a:solidFill>
                <a:latin typeface="Arial" panose="020B0604020202020204" pitchFamily="34" charset="0"/>
                <a:cs typeface="Arial" panose="020B0604020202020204" pitchFamily="34" charset="0"/>
              </a:rPr>
              <a:t/>
            </a:r>
            <a:br>
              <a:rPr lang="tr-TR" sz="2800" b="1" dirty="0" smtClean="0">
                <a:solidFill>
                  <a:srgbClr val="C00000"/>
                </a:solidFill>
                <a:latin typeface="Arial" panose="020B0604020202020204" pitchFamily="34" charset="0"/>
                <a:cs typeface="Arial" panose="020B0604020202020204" pitchFamily="34" charset="0"/>
              </a:rPr>
            </a:br>
            <a:r>
              <a:rPr lang="en-GB" sz="2800" b="1" dirty="0" smtClean="0">
                <a:solidFill>
                  <a:srgbClr val="C00000"/>
                </a:solidFill>
                <a:latin typeface="Arial" panose="020B0604020202020204" pitchFamily="34" charset="0"/>
                <a:cs typeface="Arial" panose="020B0604020202020204" pitchFamily="34" charset="0"/>
              </a:rPr>
              <a:t>(</a:t>
            </a:r>
            <a:r>
              <a:rPr lang="en-GB" sz="2800" b="1" dirty="0">
                <a:solidFill>
                  <a:srgbClr val="C00000"/>
                </a:solidFill>
                <a:latin typeface="Arial" panose="020B0604020202020204" pitchFamily="34" charset="0"/>
                <a:cs typeface="Arial" panose="020B0604020202020204" pitchFamily="34" charset="0"/>
              </a:rPr>
              <a:t>Non-Host Specific Toxin)</a:t>
            </a:r>
            <a:endParaRPr lang="en-GB"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3718" y="1692625"/>
            <a:ext cx="10774459" cy="4775410"/>
          </a:xfrm>
        </p:spPr>
        <p:txBody>
          <a:bodyPr>
            <a:noAutofit/>
          </a:bodyPr>
          <a:lstStyle/>
          <a:p>
            <a:pPr>
              <a:lnSpc>
                <a:spcPct val="125000"/>
              </a:lnSpc>
            </a:pPr>
            <a:r>
              <a:rPr lang="en-GB" sz="2400" dirty="0" err="1" smtClean="0">
                <a:latin typeface="Arial" panose="020B0604020202020204" pitchFamily="34" charset="0"/>
                <a:cs typeface="Arial" panose="020B0604020202020204" pitchFamily="34" charset="0"/>
              </a:rPr>
              <a:t>Bazı</a:t>
            </a:r>
            <a:r>
              <a:rPr lang="tr-TR"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toksinler</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ise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hücrelerin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taşınım</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sistemini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etkileyerek</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özellikle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hücre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zarlarındaki</a:t>
            </a:r>
            <a:r>
              <a:rPr lang="tr-TR"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H</a:t>
            </a:r>
            <a:r>
              <a:rPr lang="en-GB" sz="2400" dirty="0">
                <a:latin typeface="Arial" panose="020B0604020202020204" pitchFamily="34" charset="0"/>
                <a:cs typeface="Arial" panose="020B0604020202020204" pitchFamily="34" charset="0"/>
              </a:rPr>
              <a:t>+/K+ </a:t>
            </a:r>
            <a:r>
              <a:rPr lang="en-GB" sz="2400" dirty="0" err="1" smtClean="0">
                <a:latin typeface="Arial" panose="020B0604020202020204" pitchFamily="34" charset="0"/>
                <a:cs typeface="Arial" panose="020B0604020202020204" pitchFamily="34" charset="0"/>
              </a:rPr>
              <a:t>iyonlarının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değiş</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tokuşunu</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etkilerler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pPr>
            <a:r>
              <a:rPr lang="en-GB" sz="2400" dirty="0" err="1" smtClean="0">
                <a:latin typeface="Arial" panose="020B0604020202020204" pitchFamily="34" charset="0"/>
                <a:cs typeface="Arial" panose="020B0604020202020204" pitchFamily="34" charset="0"/>
              </a:rPr>
              <a:t>Diğer</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grup</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toksin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fotosentezde</a:t>
            </a:r>
            <a:r>
              <a:rPr lang="tr-TR"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rol</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oynayan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faktörler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üzerinde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etkili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olur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pPr>
            <a:r>
              <a:rPr lang="en-GB" sz="2400" dirty="0" err="1" smtClean="0">
                <a:latin typeface="Arial" panose="020B0604020202020204" pitchFamily="34" charset="0"/>
                <a:cs typeface="Arial" panose="020B0604020202020204" pitchFamily="34" charset="0"/>
              </a:rPr>
              <a:t>Bir</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kısmı</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da </a:t>
            </a:r>
            <a:r>
              <a:rPr lang="en-GB" sz="2400" dirty="0" err="1">
                <a:latin typeface="Arial" panose="020B0604020202020204" pitchFamily="34" charset="0"/>
                <a:cs typeface="Arial" panose="020B0604020202020204" pitchFamily="34" charset="0"/>
              </a:rPr>
              <a:t>hücre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organellerinin</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transkripsiyonunu</a:t>
            </a:r>
            <a:r>
              <a:rPr lang="tr-TR"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a:t>
            </a:r>
            <a:r>
              <a:rPr lang="en-GB" sz="2400" dirty="0" err="1" smtClean="0">
                <a:latin typeface="Arial" panose="020B0604020202020204" pitchFamily="34" charset="0"/>
                <a:cs typeface="Arial" panose="020B0604020202020204" pitchFamily="34" charset="0"/>
              </a:rPr>
              <a:t>kopyalama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engeller</a:t>
            </a:r>
            <a:r>
              <a:rPr lang="en-GB" sz="2400" dirty="0">
                <a:latin typeface="Arial" panose="020B0604020202020204" pitchFamily="34" charset="0"/>
                <a:cs typeface="Arial" panose="020B0604020202020204" pitchFamily="34" charset="0"/>
              </a:rPr>
              <a:t>.</a:t>
            </a:r>
          </a:p>
          <a:p>
            <a:pPr>
              <a:lnSpc>
                <a:spcPct val="125000"/>
              </a:lnSpc>
            </a:pPr>
            <a:r>
              <a:rPr lang="en-GB" sz="2400" dirty="0" err="1">
                <a:latin typeface="Arial" panose="020B0604020202020204" pitchFamily="34" charset="0"/>
                <a:cs typeface="Arial" panose="020B0604020202020204" pitchFamily="34" charset="0"/>
              </a:rPr>
              <a:t>Günümüzde</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yaklaşık</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olarak</a:t>
            </a:r>
            <a:r>
              <a:rPr lang="en-GB" sz="2400" dirty="0">
                <a:latin typeface="Arial" panose="020B0604020202020204" pitchFamily="34" charset="0"/>
                <a:cs typeface="Arial" panose="020B0604020202020204" pitchFamily="34" charset="0"/>
              </a:rPr>
              <a:t> 24 NHST </a:t>
            </a:r>
            <a:r>
              <a:rPr lang="en-GB" sz="2400" dirty="0" err="1" smtClean="0">
                <a:latin typeface="Arial" panose="020B0604020202020204" pitchFamily="34" charset="0"/>
                <a:cs typeface="Arial" panose="020B0604020202020204" pitchFamily="34" charset="0"/>
              </a:rPr>
              <a:t>belirlenmiş</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olup</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bunların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birçoğu</a:t>
            </a:r>
            <a:r>
              <a:rPr lang="tr-TR" sz="2400" dirty="0">
                <a:latin typeface="Arial" panose="020B0604020202020204" pitchFamily="34" charset="0"/>
                <a:cs typeface="Arial" panose="020B0604020202020204" pitchFamily="34" charset="0"/>
              </a:rPr>
              <a:t> </a:t>
            </a:r>
            <a:r>
              <a:rPr lang="en-GB" sz="2400" i="1" dirty="0" smtClean="0">
                <a:latin typeface="Arial" panose="020B0604020202020204" pitchFamily="34" charset="0"/>
                <a:cs typeface="Arial" panose="020B0604020202020204" pitchFamily="34" charset="0"/>
              </a:rPr>
              <a:t>Pseudomonas </a:t>
            </a:r>
            <a:r>
              <a:rPr lang="en-GB" sz="2400" dirty="0" err="1">
                <a:latin typeface="Arial" panose="020B0604020202020204" pitchFamily="34" charset="0"/>
                <a:cs typeface="Arial" panose="020B0604020202020204" pitchFamily="34" charset="0"/>
              </a:rPr>
              <a:t>cinsi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bakterilere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aittir</a:t>
            </a:r>
            <a:r>
              <a:rPr lang="en-GB"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nSpc>
                <a:spcPct val="125000"/>
              </a:lnSpc>
            </a:pPr>
            <a:r>
              <a:rPr lang="en-GB" sz="2400" dirty="0" err="1" smtClean="0">
                <a:latin typeface="Arial" panose="020B0604020202020204" pitchFamily="34" charset="0"/>
                <a:cs typeface="Arial" panose="020B0604020202020204" pitchFamily="34" charset="0"/>
              </a:rPr>
              <a:t>Funguslardan</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özellikle</a:t>
            </a:r>
            <a:r>
              <a:rPr lang="en-GB" sz="2400" dirty="0">
                <a:latin typeface="Arial" panose="020B0604020202020204" pitchFamily="34" charset="0"/>
                <a:cs typeface="Arial" panose="020B0604020202020204" pitchFamily="34" charset="0"/>
              </a:rPr>
              <a:t> </a:t>
            </a:r>
            <a:r>
              <a:rPr lang="en-GB" sz="2400" i="1" dirty="0" err="1">
                <a:latin typeface="Arial" panose="020B0604020202020204" pitchFamily="34" charset="0"/>
                <a:cs typeface="Arial" panose="020B0604020202020204" pitchFamily="34" charset="0"/>
              </a:rPr>
              <a:t>Alternaria</a:t>
            </a:r>
            <a:r>
              <a:rPr lang="en-GB" sz="2400" i="1"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cinsi</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HST</a:t>
            </a:r>
            <a:r>
              <a:rPr lang="tr-TR" sz="2400" dirty="0" smtClean="0">
                <a:latin typeface="Arial" panose="020B0604020202020204" pitchFamily="34" charset="0"/>
                <a:cs typeface="Arial" panose="020B0604020202020204" pitchFamily="34" charset="0"/>
              </a:rPr>
              <a:t> </a:t>
            </a:r>
            <a:r>
              <a:rPr lang="sv-SE" sz="2400" dirty="0" smtClean="0">
                <a:latin typeface="Arial" panose="020B0604020202020204" pitchFamily="34" charset="0"/>
                <a:cs typeface="Arial" panose="020B0604020202020204" pitchFamily="34" charset="0"/>
              </a:rPr>
              <a:t>yanında </a:t>
            </a:r>
            <a:r>
              <a:rPr lang="sv-SE" sz="2400" dirty="0">
                <a:latin typeface="Arial" panose="020B0604020202020204" pitchFamily="34" charset="0"/>
                <a:cs typeface="Arial" panose="020B0604020202020204" pitchFamily="34" charset="0"/>
              </a:rPr>
              <a:t>birçok NHST de üretmektedir.</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0770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357627" y="1358153"/>
            <a:ext cx="10064470" cy="5221941"/>
          </a:xfrm>
        </p:spPr>
        <p:txBody>
          <a:bodyPr>
            <a:normAutofit fontScale="92500" lnSpcReduction="20000"/>
          </a:bodyPr>
          <a:lstStyle/>
          <a:p>
            <a:pPr marL="0" indent="0">
              <a:buNone/>
            </a:pPr>
            <a:r>
              <a:rPr lang="tr-TR" sz="2400" dirty="0" smtClean="0">
                <a:solidFill>
                  <a:srgbClr val="0070C0"/>
                </a:solidFill>
                <a:latin typeface="Arial" panose="020B0604020202020204" pitchFamily="34" charset="0"/>
                <a:cs typeface="Arial" panose="020B0604020202020204" pitchFamily="34" charset="0"/>
              </a:rPr>
              <a:t>Hasat </a:t>
            </a:r>
            <a:r>
              <a:rPr lang="tr-TR" sz="2400" dirty="0">
                <a:solidFill>
                  <a:srgbClr val="0070C0"/>
                </a:solidFill>
                <a:latin typeface="Arial" panose="020B0604020202020204" pitchFamily="34" charset="0"/>
                <a:cs typeface="Arial" panose="020B0604020202020204" pitchFamily="34" charset="0"/>
              </a:rPr>
              <a:t>öncesi faktörler, hasat ve işleme </a:t>
            </a:r>
            <a:r>
              <a:rPr lang="tr-TR" sz="2400" dirty="0" smtClean="0">
                <a:solidFill>
                  <a:srgbClr val="0070C0"/>
                </a:solidFill>
                <a:latin typeface="Arial" panose="020B0604020202020204" pitchFamily="34" charset="0"/>
                <a:cs typeface="Arial" panose="020B0604020202020204" pitchFamily="34" charset="0"/>
              </a:rPr>
              <a:t>koşulları</a:t>
            </a:r>
            <a:endParaRPr lang="tr-TR" sz="2400" dirty="0">
              <a:latin typeface="Arial" panose="020B0604020202020204" pitchFamily="34" charset="0"/>
              <a:cs typeface="Arial" panose="020B0604020202020204" pitchFamily="34" charset="0"/>
            </a:endParaRPr>
          </a:p>
          <a:p>
            <a:pPr marL="0" lvl="0" indent="0">
              <a:buNone/>
            </a:pPr>
            <a:r>
              <a:rPr lang="tr-TR" sz="2400" dirty="0">
                <a:solidFill>
                  <a:srgbClr val="00B050"/>
                </a:solidFill>
                <a:latin typeface="Arial" panose="020B0604020202020204" pitchFamily="34" charset="0"/>
                <a:cs typeface="Arial" panose="020B0604020202020204" pitchFamily="34" charset="0"/>
              </a:rPr>
              <a:t>Bitki çeşitleri arasındaki farklılıklar</a:t>
            </a:r>
            <a:r>
              <a:rPr lang="tr-TR"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Farklı </a:t>
            </a:r>
            <a:r>
              <a:rPr lang="tr-TR" sz="2400" dirty="0">
                <a:latin typeface="Arial" panose="020B0604020202020204" pitchFamily="34" charset="0"/>
                <a:cs typeface="Arial" panose="020B0604020202020204" pitchFamily="34" charset="0"/>
              </a:rPr>
              <a:t>çeşitlerin hastalıklara duyarlılıkları büyük ölçüde </a:t>
            </a:r>
            <a:r>
              <a:rPr lang="tr-TR" sz="2400" dirty="0" smtClean="0">
                <a:latin typeface="Arial" panose="020B0604020202020204" pitchFamily="34" charset="0"/>
                <a:cs typeface="Arial" panose="020B0604020202020204" pitchFamily="34" charset="0"/>
              </a:rPr>
              <a:t>değişebilmektedir. Bu durum hasat </a:t>
            </a:r>
            <a:r>
              <a:rPr lang="tr-TR" sz="2400" dirty="0">
                <a:latin typeface="Arial" panose="020B0604020202020204" pitchFamily="34" charset="0"/>
                <a:cs typeface="Arial" panose="020B0604020202020204" pitchFamily="34" charset="0"/>
              </a:rPr>
              <a:t>sonrası kaliteyi </a:t>
            </a:r>
            <a:r>
              <a:rPr lang="tr-TR" sz="2400" dirty="0" smtClean="0">
                <a:latin typeface="Arial" panose="020B0604020202020204" pitchFamily="34" charset="0"/>
                <a:cs typeface="Arial" panose="020B0604020202020204" pitchFamily="34" charset="0"/>
              </a:rPr>
              <a:t>etkileyebilmektedir.</a:t>
            </a:r>
          </a:p>
          <a:p>
            <a:r>
              <a:rPr lang="tr-TR" sz="2400" dirty="0" smtClean="0">
                <a:latin typeface="Arial" panose="020B0604020202020204" pitchFamily="34" charset="0"/>
                <a:cs typeface="Arial" panose="020B0604020202020204" pitchFamily="34" charset="0"/>
              </a:rPr>
              <a:t>Aslında</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bitki </a:t>
            </a:r>
            <a:r>
              <a:rPr lang="tr-TR" sz="2400" dirty="0">
                <a:latin typeface="Arial" panose="020B0604020202020204" pitchFamily="34" charset="0"/>
                <a:cs typeface="Arial" panose="020B0604020202020204" pitchFamily="34" charset="0"/>
              </a:rPr>
              <a:t>ıslahı ve genetik mühendisliğinin amaçlarından biri, </a:t>
            </a:r>
            <a:r>
              <a:rPr lang="tr-TR" sz="2400" dirty="0" smtClean="0">
                <a:latin typeface="Arial" panose="020B0604020202020204" pitchFamily="34" charset="0"/>
                <a:cs typeface="Arial" panose="020B0604020202020204" pitchFamily="34" charset="0"/>
              </a:rPr>
              <a:t>ıslah edilen bitki </a:t>
            </a:r>
            <a:r>
              <a:rPr lang="tr-TR" sz="2400" dirty="0">
                <a:latin typeface="Arial" panose="020B0604020202020204" pitchFamily="34" charset="0"/>
                <a:cs typeface="Arial" panose="020B0604020202020204" pitchFamily="34" charset="0"/>
              </a:rPr>
              <a:t>çeşitlerine direnç genlerini dahil etmektir</a:t>
            </a:r>
            <a:r>
              <a:rPr lang="tr-TR" sz="2400" dirty="0" smtClean="0">
                <a:latin typeface="Arial" panose="020B0604020202020204" pitchFamily="34" charset="0"/>
                <a:cs typeface="Arial" panose="020B0604020202020204" pitchFamily="34" charset="0"/>
              </a:rPr>
              <a:t>.</a:t>
            </a:r>
          </a:p>
          <a:p>
            <a:r>
              <a:rPr lang="tr-TR" sz="2400" dirty="0" smtClean="0">
                <a:latin typeface="Arial" panose="020B0604020202020204" pitchFamily="34" charset="0"/>
                <a:cs typeface="Arial" panose="020B0604020202020204" pitchFamily="34" charset="0"/>
              </a:rPr>
              <a:t>Çeşit </a:t>
            </a:r>
            <a:r>
              <a:rPr lang="tr-TR" sz="2400" dirty="0">
                <a:latin typeface="Arial" panose="020B0604020202020204" pitchFamily="34" charset="0"/>
                <a:cs typeface="Arial" panose="020B0604020202020204" pitchFamily="34" charset="0"/>
              </a:rPr>
              <a:t>özelliklerindeki farklılıklar, taze ürünün muhafaza kalitesini önemli ölçüde etkileyebilir</a:t>
            </a:r>
            <a:r>
              <a:rPr lang="tr-TR" sz="2400" dirty="0" smtClean="0">
                <a:latin typeface="Arial" panose="020B0604020202020204" pitchFamily="34" charset="0"/>
                <a:cs typeface="Arial" panose="020B0604020202020204" pitchFamily="34" charset="0"/>
              </a:rPr>
              <a:t>.</a:t>
            </a:r>
          </a:p>
          <a:p>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nedenle, kalın kabuklu kavunlar ve sert dokulu ahududular, hasat ve taşıma zorluklarına diğerlerinden daha iyi dayanabilir ve bu nedenle daha uzun depolama ömrüne sahip </a:t>
            </a:r>
            <a:r>
              <a:rPr lang="tr-TR" sz="2400" dirty="0" smtClean="0">
                <a:latin typeface="Arial" panose="020B0604020202020204" pitchFamily="34" charset="0"/>
                <a:cs typeface="Arial" panose="020B0604020202020204" pitchFamily="34" charset="0"/>
              </a:rPr>
              <a:t>olabilirler.</a:t>
            </a:r>
          </a:p>
          <a:p>
            <a:r>
              <a:rPr lang="tr-TR" sz="2400" dirty="0" smtClean="0">
                <a:latin typeface="Arial" panose="020B0604020202020204" pitchFamily="34" charset="0"/>
                <a:cs typeface="Arial" panose="020B0604020202020204" pitchFamily="34" charset="0"/>
              </a:rPr>
              <a:t>Elma </a:t>
            </a:r>
            <a:r>
              <a:rPr lang="tr-TR" sz="2400" dirty="0">
                <a:latin typeface="Arial" panose="020B0604020202020204" pitchFamily="34" charset="0"/>
                <a:cs typeface="Arial" panose="020B0604020202020204" pitchFamily="34" charset="0"/>
              </a:rPr>
              <a:t>çeşitleri arasında hasat sonrası çürümedeki değişkenlik, kabuklarının yaralanma direncindeki farklılıklarla ilişkilendirilmiştir; </a:t>
            </a:r>
            <a:endParaRPr lang="tr-TR" sz="2400" dirty="0" smtClean="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Bu durum </a:t>
            </a:r>
            <a:r>
              <a:rPr lang="tr-TR" sz="2400" dirty="0">
                <a:latin typeface="Arial" panose="020B0604020202020204" pitchFamily="34" charset="0"/>
                <a:cs typeface="Arial" panose="020B0604020202020204" pitchFamily="34" charset="0"/>
              </a:rPr>
              <a:t>enfeksiyonu başlatmak için bir yaraya </a:t>
            </a:r>
            <a:r>
              <a:rPr lang="tr-TR" sz="2400" dirty="0" smtClean="0">
                <a:latin typeface="Arial" panose="020B0604020202020204" pitchFamily="34" charset="0"/>
                <a:cs typeface="Arial" panose="020B0604020202020204" pitchFamily="34" charset="0"/>
              </a:rPr>
              <a:t>bağımlı </a:t>
            </a:r>
            <a:r>
              <a:rPr lang="tr-TR" sz="2400" dirty="0">
                <a:latin typeface="Arial" panose="020B0604020202020204" pitchFamily="34" charset="0"/>
                <a:cs typeface="Arial" panose="020B0604020202020204" pitchFamily="34" charset="0"/>
              </a:rPr>
              <a:t>olan </a:t>
            </a:r>
            <a:r>
              <a:rPr lang="tr-TR" sz="2400" dirty="0" smtClean="0">
                <a:latin typeface="Arial" panose="020B0604020202020204" pitchFamily="34" charset="0"/>
                <a:cs typeface="Arial" panose="020B0604020202020204" pitchFamily="34" charset="0"/>
              </a:rPr>
              <a:t>patojenler </a:t>
            </a:r>
            <a:r>
              <a:rPr lang="tr-TR" sz="2400" dirty="0">
                <a:latin typeface="Arial" panose="020B0604020202020204" pitchFamily="34" charset="0"/>
                <a:cs typeface="Arial" panose="020B0604020202020204" pitchFamily="34" charset="0"/>
              </a:rPr>
              <a:t>için büyük önem </a:t>
            </a:r>
            <a:r>
              <a:rPr lang="tr-TR" sz="2400" dirty="0" smtClean="0">
                <a:latin typeface="Arial" panose="020B0604020202020204" pitchFamily="34" charset="0"/>
                <a:cs typeface="Arial" panose="020B0604020202020204" pitchFamily="34" charset="0"/>
              </a:rPr>
              <a:t>taşımaktadır.</a:t>
            </a:r>
            <a:endParaRPr lang="tr-TR" sz="2400"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376502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34471" y="1232646"/>
            <a:ext cx="8915400" cy="3756213"/>
          </a:xfrm>
        </p:spPr>
        <p:txBody>
          <a:bodyPr>
            <a:normAutofit/>
          </a:bodyPr>
          <a:lstStyle/>
          <a:p>
            <a:pPr marL="0" indent="0">
              <a:buNone/>
            </a:pPr>
            <a:r>
              <a:rPr lang="tr-TR" sz="2400" dirty="0" smtClean="0">
                <a:solidFill>
                  <a:srgbClr val="0070C0"/>
                </a:solidFill>
                <a:latin typeface="Arial" panose="020B0604020202020204" pitchFamily="34" charset="0"/>
                <a:cs typeface="Arial" panose="020B0604020202020204" pitchFamily="34" charset="0"/>
              </a:rPr>
              <a:t>Hasat </a:t>
            </a:r>
            <a:r>
              <a:rPr lang="tr-TR" sz="2400" dirty="0">
                <a:solidFill>
                  <a:srgbClr val="0070C0"/>
                </a:solidFill>
                <a:latin typeface="Arial" panose="020B0604020202020204" pitchFamily="34" charset="0"/>
                <a:cs typeface="Arial" panose="020B0604020202020204" pitchFamily="34" charset="0"/>
              </a:rPr>
              <a:t>öncesi faktörler, hasat ve işleme </a:t>
            </a:r>
            <a:r>
              <a:rPr lang="tr-TR" sz="2400" dirty="0" smtClean="0">
                <a:solidFill>
                  <a:srgbClr val="0070C0"/>
                </a:solidFill>
                <a:latin typeface="Arial" panose="020B0604020202020204" pitchFamily="34" charset="0"/>
                <a:cs typeface="Arial" panose="020B0604020202020204" pitchFamily="34" charset="0"/>
              </a:rPr>
              <a:t>koşulları</a:t>
            </a:r>
            <a:endParaRPr lang="tr-TR" sz="2400" dirty="0">
              <a:latin typeface="Arial" panose="020B0604020202020204" pitchFamily="34" charset="0"/>
              <a:cs typeface="Arial" panose="020B0604020202020204" pitchFamily="34" charset="0"/>
            </a:endParaRPr>
          </a:p>
          <a:p>
            <a:pPr marL="0" lvl="0" indent="0">
              <a:buNone/>
            </a:pPr>
            <a:r>
              <a:rPr lang="tr-TR" sz="2400" dirty="0" smtClean="0">
                <a:solidFill>
                  <a:srgbClr val="00B050"/>
                </a:solidFill>
                <a:latin typeface="Arial" panose="020B0604020202020204" pitchFamily="34" charset="0"/>
                <a:cs typeface="Arial" panose="020B0604020202020204" pitchFamily="34" charset="0"/>
              </a:rPr>
              <a:t>Temiz </a:t>
            </a:r>
            <a:r>
              <a:rPr lang="tr-TR" sz="2400" dirty="0">
                <a:solidFill>
                  <a:srgbClr val="00B050"/>
                </a:solidFill>
                <a:latin typeface="Arial" panose="020B0604020202020204" pitchFamily="34" charset="0"/>
                <a:cs typeface="Arial" panose="020B0604020202020204" pitchFamily="34" charset="0"/>
              </a:rPr>
              <a:t>üretim materyali kullanımı, </a:t>
            </a:r>
            <a:endParaRPr lang="tr-TR" sz="2400" dirty="0" smtClean="0">
              <a:solidFill>
                <a:srgbClr val="00B050"/>
              </a:solidFill>
              <a:latin typeface="Arial" panose="020B0604020202020204" pitchFamily="34" charset="0"/>
              <a:cs typeface="Arial" panose="020B0604020202020204" pitchFamily="34" charset="0"/>
            </a:endParaRPr>
          </a:p>
          <a:p>
            <a:pPr lvl="0"/>
            <a:r>
              <a:rPr lang="tr-TR" sz="2400" dirty="0" smtClean="0">
                <a:latin typeface="Arial" panose="020B0604020202020204" pitchFamily="34" charset="0"/>
                <a:cs typeface="Arial" panose="020B0604020202020204" pitchFamily="34" charset="0"/>
              </a:rPr>
              <a:t>Üretim materyali hastalık barındırmamalıdır..</a:t>
            </a:r>
          </a:p>
          <a:p>
            <a:pPr lvl="0"/>
            <a:r>
              <a:rPr lang="tr-TR" sz="2400" dirty="0" smtClean="0">
                <a:latin typeface="Arial" panose="020B0604020202020204" pitchFamily="34" charset="0"/>
                <a:cs typeface="Arial" panose="020B0604020202020204" pitchFamily="34" charset="0"/>
              </a:rPr>
              <a:t>Üretim materyali çeşitli </a:t>
            </a:r>
            <a:r>
              <a:rPr lang="tr-TR" sz="2400" dirty="0">
                <a:latin typeface="Arial" panose="020B0604020202020204" pitchFamily="34" charset="0"/>
                <a:cs typeface="Arial" panose="020B0604020202020204" pitchFamily="34" charset="0"/>
              </a:rPr>
              <a:t>patojenler </a:t>
            </a:r>
            <a:r>
              <a:rPr lang="tr-TR" sz="2400" dirty="0" smtClean="0">
                <a:latin typeface="Arial" panose="020B0604020202020204" pitchFamily="34" charset="0"/>
                <a:cs typeface="Arial" panose="020B0604020202020204" pitchFamily="34" charset="0"/>
              </a:rPr>
              <a:t>ile bulaşık olabilir ve tarlada </a:t>
            </a:r>
            <a:r>
              <a:rPr lang="tr-TR" sz="2400" dirty="0">
                <a:latin typeface="Arial" panose="020B0604020202020204" pitchFamily="34" charset="0"/>
                <a:cs typeface="Arial" panose="020B0604020202020204" pitchFamily="34" charset="0"/>
              </a:rPr>
              <a:t>veya depoda hastalığa neden olabilir</a:t>
            </a:r>
            <a:r>
              <a:rPr lang="tr-TR" sz="2400" dirty="0" smtClean="0">
                <a:latin typeface="Arial" panose="020B0604020202020204" pitchFamily="34" charset="0"/>
                <a:cs typeface="Arial" panose="020B0604020202020204" pitchFamily="34" charset="0"/>
              </a:rPr>
              <a:t>.</a:t>
            </a:r>
          </a:p>
          <a:p>
            <a:pPr lvl="0"/>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nedenle temiz tohum elde </a:t>
            </a:r>
            <a:r>
              <a:rPr lang="tr-TR" sz="2400" dirty="0" smtClean="0">
                <a:latin typeface="Arial" panose="020B0604020202020204" pitchFamily="34" charset="0"/>
                <a:cs typeface="Arial" panose="020B0604020202020204" pitchFamily="34" charset="0"/>
              </a:rPr>
              <a:t>etme </a:t>
            </a:r>
            <a:r>
              <a:rPr lang="tr-TR" sz="2400" dirty="0">
                <a:latin typeface="Arial" panose="020B0604020202020204" pitchFamily="34" charset="0"/>
                <a:cs typeface="Arial" panose="020B0604020202020204" pitchFamily="34" charset="0"/>
              </a:rPr>
              <a:t>ve tohum sertifikasyon programlarının </a:t>
            </a:r>
            <a:r>
              <a:rPr lang="tr-TR" sz="2400" dirty="0" smtClean="0">
                <a:latin typeface="Arial" panose="020B0604020202020204" pitchFamily="34" charset="0"/>
                <a:cs typeface="Arial" panose="020B0604020202020204" pitchFamily="34" charset="0"/>
              </a:rPr>
              <a:t>oluşturulması önem arz etmektedir.</a:t>
            </a:r>
          </a:p>
          <a:p>
            <a:endParaRPr lang="tr-TR" dirty="0"/>
          </a:p>
        </p:txBody>
      </p:sp>
    </p:spTree>
    <p:extLst>
      <p:ext uri="{BB962C8B-B14F-4D97-AF65-F5344CB8AC3E}">
        <p14:creationId xmlns:p14="http://schemas.microsoft.com/office/powerpoint/2010/main" val="2500705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34471" y="1232646"/>
            <a:ext cx="9405564" cy="5221941"/>
          </a:xfrm>
        </p:spPr>
        <p:txBody>
          <a:bodyPr>
            <a:normAutofit/>
          </a:bodyPr>
          <a:lstStyle/>
          <a:p>
            <a:pPr marL="0" indent="0">
              <a:buNone/>
            </a:pPr>
            <a:r>
              <a:rPr lang="tr-TR" sz="2400" dirty="0" smtClean="0">
                <a:solidFill>
                  <a:srgbClr val="0070C0"/>
                </a:solidFill>
                <a:latin typeface="Arial" panose="020B0604020202020204" pitchFamily="34" charset="0"/>
                <a:cs typeface="Arial" panose="020B0604020202020204" pitchFamily="34" charset="0"/>
              </a:rPr>
              <a:t>Hasat </a:t>
            </a:r>
            <a:r>
              <a:rPr lang="tr-TR" sz="2400" dirty="0">
                <a:solidFill>
                  <a:srgbClr val="0070C0"/>
                </a:solidFill>
                <a:latin typeface="Arial" panose="020B0604020202020204" pitchFamily="34" charset="0"/>
                <a:cs typeface="Arial" panose="020B0604020202020204" pitchFamily="34" charset="0"/>
              </a:rPr>
              <a:t>öncesi faktörler, hasat ve işleme </a:t>
            </a:r>
            <a:r>
              <a:rPr lang="tr-TR" sz="2400" dirty="0" smtClean="0">
                <a:solidFill>
                  <a:srgbClr val="0070C0"/>
                </a:solidFill>
                <a:latin typeface="Arial" panose="020B0604020202020204" pitchFamily="34" charset="0"/>
                <a:cs typeface="Arial" panose="020B0604020202020204" pitchFamily="34" charset="0"/>
              </a:rPr>
              <a:t>koşulları</a:t>
            </a:r>
            <a:endParaRPr lang="tr-TR" sz="2400" dirty="0">
              <a:latin typeface="Arial" panose="020B0604020202020204" pitchFamily="34" charset="0"/>
              <a:cs typeface="Arial" panose="020B0604020202020204" pitchFamily="34" charset="0"/>
            </a:endParaRPr>
          </a:p>
          <a:p>
            <a:pPr marL="0" lvl="0" indent="0">
              <a:buNone/>
            </a:pPr>
            <a:r>
              <a:rPr lang="tr-TR" sz="2400" dirty="0" smtClean="0">
                <a:solidFill>
                  <a:srgbClr val="00B050"/>
                </a:solidFill>
                <a:latin typeface="Arial" panose="020B0604020202020204" pitchFamily="34" charset="0"/>
                <a:cs typeface="Arial" panose="020B0604020202020204" pitchFamily="34" charset="0"/>
              </a:rPr>
              <a:t>Çevresel </a:t>
            </a:r>
            <a:r>
              <a:rPr lang="tr-TR" sz="2400" dirty="0">
                <a:solidFill>
                  <a:srgbClr val="00B050"/>
                </a:solidFill>
                <a:latin typeface="Arial" panose="020B0604020202020204" pitchFamily="34" charset="0"/>
                <a:cs typeface="Arial" panose="020B0604020202020204" pitchFamily="34" charset="0"/>
              </a:rPr>
              <a:t>faktörler (yüksek-düşük sıcaklık, rüzgar, yağmur, dolu), </a:t>
            </a:r>
            <a:endParaRPr lang="tr-TR" sz="2400" dirty="0" smtClean="0">
              <a:solidFill>
                <a:srgbClr val="00B050"/>
              </a:solidFill>
              <a:latin typeface="Arial" panose="020B0604020202020204" pitchFamily="34" charset="0"/>
              <a:cs typeface="Arial" panose="020B0604020202020204" pitchFamily="34" charset="0"/>
            </a:endParaRPr>
          </a:p>
          <a:p>
            <a:r>
              <a:rPr lang="tr-TR" sz="2400" dirty="0">
                <a:latin typeface="Arial" panose="020B0604020202020204" pitchFamily="34" charset="0"/>
                <a:cs typeface="Arial" panose="020B0604020202020204" pitchFamily="34" charset="0"/>
              </a:rPr>
              <a:t>Yetersiz yüksek veya düşük sıcaklık, rüzgar, yağmur veya dolu </a:t>
            </a:r>
            <a:r>
              <a:rPr lang="tr-TR" sz="2400" dirty="0" smtClean="0">
                <a:latin typeface="Arial" panose="020B0604020202020204" pitchFamily="34" charset="0"/>
                <a:cs typeface="Arial" panose="020B0604020202020204" pitchFamily="34" charset="0"/>
              </a:rPr>
              <a:t>gibi </a:t>
            </a:r>
            <a:r>
              <a:rPr lang="tr-TR" sz="2400" dirty="0">
                <a:latin typeface="Arial" panose="020B0604020202020204" pitchFamily="34" charset="0"/>
                <a:cs typeface="Arial" panose="020B0604020202020204" pitchFamily="34" charset="0"/>
              </a:rPr>
              <a:t>çevresel koşulların tümü</a:t>
            </a:r>
            <a:r>
              <a:rPr lang="tr-TR" sz="2400" dirty="0" smtClean="0">
                <a:latin typeface="Arial" panose="020B0604020202020204" pitchFamily="34" charset="0"/>
                <a:cs typeface="Arial" panose="020B0604020202020204" pitchFamily="34" charset="0"/>
              </a:rPr>
              <a:t> bitkileri büyüme döneminde etkileyebilir </a:t>
            </a:r>
          </a:p>
          <a:p>
            <a:r>
              <a:rPr lang="tr-TR" sz="2400" dirty="0" smtClean="0">
                <a:latin typeface="Arial" panose="020B0604020202020204" pitchFamily="34" charset="0"/>
                <a:cs typeface="Arial" panose="020B0604020202020204" pitchFamily="34" charset="0"/>
              </a:rPr>
              <a:t>Bu durum  </a:t>
            </a:r>
            <a:r>
              <a:rPr lang="tr-TR" sz="2400" dirty="0">
                <a:latin typeface="Arial" panose="020B0604020202020204" pitchFamily="34" charset="0"/>
                <a:cs typeface="Arial" panose="020B0604020202020204" pitchFamily="34" charset="0"/>
              </a:rPr>
              <a:t>yalnızca verimi değil aynı zamanda depolanan malın kalitesini de </a:t>
            </a:r>
            <a:r>
              <a:rPr lang="tr-TR" sz="2400" dirty="0" smtClean="0">
                <a:latin typeface="Arial" panose="020B0604020202020204" pitchFamily="34" charset="0"/>
                <a:cs typeface="Arial" panose="020B0604020202020204" pitchFamily="34" charset="0"/>
              </a:rPr>
              <a:t>belirleyebilir.</a:t>
            </a:r>
            <a:endParaRPr lang="tr-TR" sz="2400" dirty="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Yüksek </a:t>
            </a:r>
            <a:r>
              <a:rPr lang="tr-TR" sz="2400" dirty="0">
                <a:latin typeface="Arial" panose="020B0604020202020204" pitchFamily="34" charset="0"/>
                <a:cs typeface="Arial" panose="020B0604020202020204" pitchFamily="34" charset="0"/>
              </a:rPr>
              <a:t>sıcaklığın </a:t>
            </a:r>
            <a:r>
              <a:rPr lang="tr-TR" sz="2400" dirty="0" smtClean="0">
                <a:latin typeface="Arial" panose="020B0604020202020204" pitchFamily="34" charset="0"/>
                <a:cs typeface="Arial" panose="020B0604020202020204" pitchFamily="34" charset="0"/>
              </a:rPr>
              <a:t>domateste çiçek </a:t>
            </a:r>
            <a:r>
              <a:rPr lang="tr-TR" sz="2400" dirty="0">
                <a:latin typeface="Arial" panose="020B0604020202020204" pitchFamily="34" charset="0"/>
                <a:cs typeface="Arial" panose="020B0604020202020204" pitchFamily="34" charset="0"/>
              </a:rPr>
              <a:t>gelişimi ve yaşlanma hızını arttırdığı için çiçekler yoluyla </a:t>
            </a:r>
            <a:r>
              <a:rPr lang="tr-TR" sz="2400" i="1" dirty="0" err="1" smtClean="0">
                <a:latin typeface="Arial" panose="020B0604020202020204" pitchFamily="34" charset="0"/>
                <a:cs typeface="Arial" panose="020B0604020202020204" pitchFamily="34" charset="0"/>
              </a:rPr>
              <a:t>Botrytis</a:t>
            </a:r>
            <a:r>
              <a:rPr lang="tr-TR" sz="2400" i="1" dirty="0" smtClean="0">
                <a:latin typeface="Arial" panose="020B0604020202020204" pitchFamily="34" charset="0"/>
                <a:cs typeface="Arial" panose="020B0604020202020204" pitchFamily="34" charset="0"/>
              </a:rPr>
              <a:t> </a:t>
            </a:r>
            <a:r>
              <a:rPr lang="tr-TR" sz="2400" i="1" dirty="0" err="1">
                <a:latin typeface="Arial" panose="020B0604020202020204" pitchFamily="34" charset="0"/>
                <a:cs typeface="Arial" panose="020B0604020202020204" pitchFamily="34" charset="0"/>
              </a:rPr>
              <a:t>cinerea</a:t>
            </a:r>
            <a:r>
              <a:rPr lang="tr-TR" sz="2400" i="1"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enfeksiyonu arttığı </a:t>
            </a:r>
            <a:r>
              <a:rPr lang="tr-TR" sz="2400" dirty="0">
                <a:latin typeface="Arial" panose="020B0604020202020204" pitchFamily="34" charset="0"/>
                <a:cs typeface="Arial" panose="020B0604020202020204" pitchFamily="34" charset="0"/>
              </a:rPr>
              <a:t>bulunmuştur </a:t>
            </a:r>
            <a:endParaRPr lang="tr-TR" sz="2400" dirty="0" smtClean="0">
              <a:latin typeface="Arial" panose="020B0604020202020204" pitchFamily="34" charset="0"/>
              <a:cs typeface="Arial" panose="020B0604020202020204" pitchFamily="34" charset="0"/>
            </a:endParaRPr>
          </a:p>
          <a:p>
            <a:r>
              <a:rPr lang="tr-TR" sz="2400" dirty="0" smtClean="0">
                <a:latin typeface="Arial" panose="020B0604020202020204" pitchFamily="34" charset="0"/>
                <a:cs typeface="Arial" panose="020B0604020202020204" pitchFamily="34" charset="0"/>
              </a:rPr>
              <a:t>Çevresel </a:t>
            </a:r>
            <a:r>
              <a:rPr lang="tr-TR" sz="2400" dirty="0">
                <a:latin typeface="Arial" panose="020B0604020202020204" pitchFamily="34" charset="0"/>
                <a:cs typeface="Arial" panose="020B0604020202020204" pitchFamily="34" charset="0"/>
              </a:rPr>
              <a:t>koşullar da patojenleri doğrudan etkileyebilir</a:t>
            </a:r>
            <a:r>
              <a:rPr lang="tr-TR" sz="24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067558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34470" y="1232646"/>
            <a:ext cx="9338329" cy="5221941"/>
          </a:xfrm>
        </p:spPr>
        <p:txBody>
          <a:bodyPr>
            <a:normAutofit/>
          </a:bodyPr>
          <a:lstStyle/>
          <a:p>
            <a:pPr marL="0" indent="0">
              <a:buNone/>
            </a:pPr>
            <a:r>
              <a:rPr lang="tr-TR" sz="2400" dirty="0" smtClean="0">
                <a:solidFill>
                  <a:srgbClr val="0070C0"/>
                </a:solidFill>
                <a:latin typeface="Arial" panose="020B0604020202020204" pitchFamily="34" charset="0"/>
                <a:cs typeface="Arial" panose="020B0604020202020204" pitchFamily="34" charset="0"/>
              </a:rPr>
              <a:t>Hasat </a:t>
            </a:r>
            <a:r>
              <a:rPr lang="tr-TR" sz="2400" dirty="0">
                <a:solidFill>
                  <a:srgbClr val="0070C0"/>
                </a:solidFill>
                <a:latin typeface="Arial" panose="020B0604020202020204" pitchFamily="34" charset="0"/>
                <a:cs typeface="Arial" panose="020B0604020202020204" pitchFamily="34" charset="0"/>
              </a:rPr>
              <a:t>öncesi faktörler, hasat ve işleme </a:t>
            </a:r>
            <a:r>
              <a:rPr lang="tr-TR" sz="2400" dirty="0" smtClean="0">
                <a:solidFill>
                  <a:srgbClr val="0070C0"/>
                </a:solidFill>
                <a:latin typeface="Arial" panose="020B0604020202020204" pitchFamily="34" charset="0"/>
                <a:cs typeface="Arial" panose="020B0604020202020204" pitchFamily="34" charset="0"/>
              </a:rPr>
              <a:t>koşulları</a:t>
            </a:r>
            <a:endParaRPr lang="tr-TR" sz="2400" dirty="0">
              <a:latin typeface="Arial" panose="020B0604020202020204" pitchFamily="34" charset="0"/>
              <a:cs typeface="Arial" panose="020B0604020202020204" pitchFamily="34" charset="0"/>
            </a:endParaRPr>
          </a:p>
          <a:p>
            <a:pPr marL="0" lvl="0" indent="0">
              <a:buNone/>
            </a:pPr>
            <a:r>
              <a:rPr lang="tr-TR" sz="2400" dirty="0" smtClean="0">
                <a:solidFill>
                  <a:srgbClr val="00B050"/>
                </a:solidFill>
                <a:latin typeface="Arial" panose="020B0604020202020204" pitchFamily="34" charset="0"/>
                <a:cs typeface="Arial" panose="020B0604020202020204" pitchFamily="34" charset="0"/>
              </a:rPr>
              <a:t>Tarımsal faaliyetler</a:t>
            </a:r>
          </a:p>
          <a:p>
            <a:r>
              <a:rPr lang="tr-TR" sz="2400" dirty="0">
                <a:latin typeface="Arial" panose="020B0604020202020204" pitchFamily="34" charset="0"/>
                <a:cs typeface="Arial" panose="020B0604020202020204" pitchFamily="34" charset="0"/>
              </a:rPr>
              <a:t>Meyve ağaçlarının budanması ve </a:t>
            </a:r>
            <a:r>
              <a:rPr lang="tr-TR" sz="2400" dirty="0" smtClean="0">
                <a:latin typeface="Arial" panose="020B0604020202020204" pitchFamily="34" charset="0"/>
                <a:cs typeface="Arial" panose="020B0604020202020204" pitchFamily="34" charset="0"/>
              </a:rPr>
              <a:t>ürün artıklarının </a:t>
            </a:r>
            <a:r>
              <a:rPr lang="tr-TR" sz="2400" dirty="0">
                <a:latin typeface="Arial" panose="020B0604020202020204" pitchFamily="34" charset="0"/>
                <a:cs typeface="Arial" panose="020B0604020202020204" pitchFamily="34" charset="0"/>
              </a:rPr>
              <a:t>yok edilmesi gibi kültürel uygulamalar, </a:t>
            </a:r>
            <a:r>
              <a:rPr lang="tr-TR" sz="2400" dirty="0" smtClean="0">
                <a:latin typeface="Arial" panose="020B0604020202020204" pitchFamily="34" charset="0"/>
                <a:cs typeface="Arial" panose="020B0604020202020204" pitchFamily="34" charset="0"/>
              </a:rPr>
              <a:t>patojen </a:t>
            </a:r>
            <a:r>
              <a:rPr lang="tr-TR" sz="2400" dirty="0">
                <a:latin typeface="Arial" panose="020B0604020202020204" pitchFamily="34" charset="0"/>
                <a:cs typeface="Arial" panose="020B0604020202020204" pitchFamily="34" charset="0"/>
              </a:rPr>
              <a:t>mikroorganizmaların hayatta kalmasını önemli ölçüde </a:t>
            </a:r>
            <a:r>
              <a:rPr lang="tr-TR" sz="2400" dirty="0" smtClean="0">
                <a:latin typeface="Arial" panose="020B0604020202020204" pitchFamily="34" charset="0"/>
                <a:cs typeface="Arial" panose="020B0604020202020204" pitchFamily="34" charset="0"/>
              </a:rPr>
              <a:t>etkileyebilir.</a:t>
            </a:r>
          </a:p>
          <a:p>
            <a:r>
              <a:rPr lang="tr-TR" sz="2400" dirty="0" smtClean="0">
                <a:latin typeface="Arial" panose="020B0604020202020204" pitchFamily="34" charset="0"/>
                <a:cs typeface="Arial" panose="020B0604020202020204" pitchFamily="34" charset="0"/>
              </a:rPr>
              <a:t>Hasat sonrası uygulanacak bazı aktif maddeler hasat öncesi uygulandığında patojenlerde dayanıklılık oluşabilir.</a:t>
            </a:r>
          </a:p>
          <a:p>
            <a:r>
              <a:rPr lang="tr-TR" sz="2400" dirty="0" smtClean="0">
                <a:latin typeface="Arial" panose="020B0604020202020204" pitchFamily="34" charset="0"/>
                <a:cs typeface="Arial" panose="020B0604020202020204" pitchFamily="34" charset="0"/>
              </a:rPr>
              <a:t>Bitki sıklığı da hastalık şiddetini etkilemektedir.</a:t>
            </a:r>
          </a:p>
          <a:p>
            <a:r>
              <a:rPr lang="tr-TR" sz="2400" dirty="0" err="1" smtClean="0">
                <a:latin typeface="Arial" panose="020B0604020202020204" pitchFamily="34" charset="0"/>
                <a:cs typeface="Arial" panose="020B0604020202020204" pitchFamily="34" charset="0"/>
              </a:rPr>
              <a:t>Solarizasyon</a:t>
            </a:r>
            <a:r>
              <a:rPr lang="tr-TR" sz="2400" dirty="0" smtClean="0">
                <a:latin typeface="Arial" panose="020B0604020202020204" pitchFamily="34" charset="0"/>
                <a:cs typeface="Arial" panose="020B0604020202020204" pitchFamily="34" charset="0"/>
              </a:rPr>
              <a:t> hastalıkları baskı altına alabilir.</a:t>
            </a:r>
          </a:p>
          <a:p>
            <a:r>
              <a:rPr lang="tr-TR" sz="2400" dirty="0" smtClean="0">
                <a:latin typeface="Arial" panose="020B0604020202020204" pitchFamily="34" charset="0"/>
                <a:cs typeface="Arial" panose="020B0604020202020204" pitchFamily="34" charset="0"/>
              </a:rPr>
              <a:t>Münavebe uygulanabilir.</a:t>
            </a:r>
          </a:p>
          <a:p>
            <a:endParaRPr lang="tr-TR" dirty="0"/>
          </a:p>
        </p:txBody>
      </p:sp>
    </p:spTree>
    <p:extLst>
      <p:ext uri="{BB962C8B-B14F-4D97-AF65-F5344CB8AC3E}">
        <p14:creationId xmlns:p14="http://schemas.microsoft.com/office/powerpoint/2010/main" val="2403285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4019" y="382063"/>
            <a:ext cx="8911687" cy="734043"/>
          </a:xfrm>
        </p:spPr>
        <p:txBody>
          <a:bodyPr>
            <a:normAutofit/>
          </a:bodyPr>
          <a:lstStyle/>
          <a:p>
            <a:r>
              <a:rPr lang="tr-TR" sz="2800" dirty="0" smtClean="0">
                <a:solidFill>
                  <a:srgbClr val="C00000"/>
                </a:solidFill>
                <a:latin typeface="Arial" panose="020B0604020202020204" pitchFamily="34" charset="0"/>
                <a:cs typeface="Arial" panose="020B0604020202020204" pitchFamily="34" charset="0"/>
              </a:rPr>
              <a:t>Hastalık Gelişimini Etkileyen Faktörler</a:t>
            </a:r>
            <a:endParaRPr lang="tr-TR" sz="28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34471" y="1232646"/>
            <a:ext cx="8915400" cy="5221941"/>
          </a:xfrm>
        </p:spPr>
        <p:txBody>
          <a:bodyPr>
            <a:normAutofit fontScale="85000" lnSpcReduction="20000"/>
          </a:bodyPr>
          <a:lstStyle/>
          <a:p>
            <a:pPr marL="0" indent="0">
              <a:buNone/>
            </a:pPr>
            <a:r>
              <a:rPr lang="tr-TR" sz="2400" dirty="0" smtClean="0">
                <a:solidFill>
                  <a:srgbClr val="0070C0"/>
                </a:solidFill>
                <a:latin typeface="Arial" panose="020B0604020202020204" pitchFamily="34" charset="0"/>
                <a:cs typeface="Arial" panose="020B0604020202020204" pitchFamily="34" charset="0"/>
              </a:rPr>
              <a:t>Hasat </a:t>
            </a:r>
            <a:r>
              <a:rPr lang="tr-TR" sz="2400" dirty="0">
                <a:solidFill>
                  <a:srgbClr val="0070C0"/>
                </a:solidFill>
                <a:latin typeface="Arial" panose="020B0604020202020204" pitchFamily="34" charset="0"/>
                <a:cs typeface="Arial" panose="020B0604020202020204" pitchFamily="34" charset="0"/>
              </a:rPr>
              <a:t>öncesi faktörler, hasat ve işleme </a:t>
            </a:r>
            <a:r>
              <a:rPr lang="tr-TR" sz="2400" dirty="0" smtClean="0">
                <a:solidFill>
                  <a:srgbClr val="0070C0"/>
                </a:solidFill>
                <a:latin typeface="Arial" panose="020B0604020202020204" pitchFamily="34" charset="0"/>
                <a:cs typeface="Arial" panose="020B0604020202020204" pitchFamily="34" charset="0"/>
              </a:rPr>
              <a:t>koşulları</a:t>
            </a:r>
            <a:endParaRPr lang="tr-TR" sz="2400" dirty="0">
              <a:latin typeface="Arial" panose="020B0604020202020204" pitchFamily="34" charset="0"/>
              <a:cs typeface="Arial" panose="020B0604020202020204" pitchFamily="34" charset="0"/>
            </a:endParaRPr>
          </a:p>
          <a:p>
            <a:pPr marL="0" lvl="0" indent="0">
              <a:buNone/>
            </a:pPr>
            <a:r>
              <a:rPr lang="tr-TR" sz="2400" dirty="0" smtClean="0">
                <a:solidFill>
                  <a:srgbClr val="00B050"/>
                </a:solidFill>
                <a:latin typeface="Arial" panose="020B0604020202020204" pitchFamily="34" charset="0"/>
                <a:cs typeface="Arial" panose="020B0604020202020204" pitchFamily="34" charset="0"/>
              </a:rPr>
              <a:t>Hasat </a:t>
            </a:r>
            <a:r>
              <a:rPr lang="tr-TR" sz="2400" dirty="0">
                <a:solidFill>
                  <a:srgbClr val="00B050"/>
                </a:solidFill>
                <a:latin typeface="Arial" panose="020B0604020202020204" pitchFamily="34" charset="0"/>
                <a:cs typeface="Arial" panose="020B0604020202020204" pitchFamily="34" charset="0"/>
              </a:rPr>
              <a:t>şekli, </a:t>
            </a:r>
            <a:r>
              <a:rPr lang="tr-TR" sz="2400" dirty="0" smtClean="0">
                <a:solidFill>
                  <a:srgbClr val="00B050"/>
                </a:solidFill>
                <a:latin typeface="Arial" panose="020B0604020202020204" pitchFamily="34" charset="0"/>
                <a:cs typeface="Arial" panose="020B0604020202020204" pitchFamily="34" charset="0"/>
              </a:rPr>
              <a:t>Hasat tarihi</a:t>
            </a:r>
            <a:r>
              <a:rPr lang="tr-TR" sz="2400" dirty="0">
                <a:solidFill>
                  <a:srgbClr val="00B050"/>
                </a:solidFill>
                <a:latin typeface="Arial" panose="020B0604020202020204" pitchFamily="34" charset="0"/>
                <a:cs typeface="Arial" panose="020B0604020202020204" pitchFamily="34" charset="0"/>
              </a:rPr>
              <a:t>, zamanı </a:t>
            </a:r>
            <a:endParaRPr lang="tr-TR" sz="2400" dirty="0" smtClean="0">
              <a:solidFill>
                <a:srgbClr val="00B050"/>
              </a:solidFill>
              <a:latin typeface="Arial" panose="020B0604020202020204" pitchFamily="34" charset="0"/>
              <a:cs typeface="Arial" panose="020B0604020202020204" pitchFamily="34" charset="0"/>
            </a:endParaRPr>
          </a:p>
          <a:p>
            <a:pPr lvl="0"/>
            <a:r>
              <a:rPr lang="tr-TR" sz="2400" dirty="0">
                <a:latin typeface="Arial" panose="020B0604020202020204" pitchFamily="34" charset="0"/>
                <a:cs typeface="Arial" panose="020B0604020202020204" pitchFamily="34" charset="0"/>
              </a:rPr>
              <a:t>Elle hasat, taze ürün pazarına yönelik meyve ve sebzeler için </a:t>
            </a:r>
            <a:r>
              <a:rPr lang="tr-TR" sz="2400" dirty="0" smtClean="0">
                <a:latin typeface="Arial" panose="020B0604020202020204" pitchFamily="34" charset="0"/>
                <a:cs typeface="Arial" panose="020B0604020202020204" pitchFamily="34" charset="0"/>
              </a:rPr>
              <a:t>uygun </a:t>
            </a:r>
            <a:r>
              <a:rPr lang="tr-TR" sz="2400" dirty="0">
                <a:latin typeface="Arial" panose="020B0604020202020204" pitchFamily="34" charset="0"/>
                <a:cs typeface="Arial" panose="020B0604020202020204" pitchFamily="34" charset="0"/>
              </a:rPr>
              <a:t>yöntemdir</a:t>
            </a:r>
            <a:r>
              <a:rPr lang="tr-TR" sz="2400" dirty="0" smtClean="0">
                <a:latin typeface="Arial" panose="020B0604020202020204" pitchFamily="34" charset="0"/>
                <a:cs typeface="Arial" panose="020B0604020202020204" pitchFamily="34" charset="0"/>
              </a:rPr>
              <a:t>.</a:t>
            </a:r>
          </a:p>
          <a:p>
            <a:pPr lvl="0"/>
            <a:r>
              <a:rPr lang="tr-TR" sz="2400" dirty="0" smtClean="0">
                <a:latin typeface="Arial" panose="020B0604020202020204" pitchFamily="34" charset="0"/>
                <a:cs typeface="Arial" panose="020B0604020202020204" pitchFamily="34" charset="0"/>
              </a:rPr>
              <a:t>Mekanik </a:t>
            </a:r>
            <a:r>
              <a:rPr lang="tr-TR" sz="2400" dirty="0">
                <a:latin typeface="Arial" panose="020B0604020202020204" pitchFamily="34" charset="0"/>
                <a:cs typeface="Arial" panose="020B0604020202020204" pitchFamily="34" charset="0"/>
              </a:rPr>
              <a:t>hasat, doğru kullanılsa bile, </a:t>
            </a:r>
            <a:r>
              <a:rPr lang="tr-TR" sz="2400" dirty="0" smtClean="0">
                <a:latin typeface="Arial" panose="020B0604020202020204" pitchFamily="34" charset="0"/>
                <a:cs typeface="Arial" panose="020B0604020202020204" pitchFamily="34" charset="0"/>
              </a:rPr>
              <a:t>üründe </a:t>
            </a:r>
            <a:r>
              <a:rPr lang="tr-TR" sz="2400" dirty="0">
                <a:latin typeface="Arial" panose="020B0604020202020204" pitchFamily="34" charset="0"/>
                <a:cs typeface="Arial" panose="020B0604020202020204" pitchFamily="34" charset="0"/>
              </a:rPr>
              <a:t>önemli hasara neden </a:t>
            </a:r>
            <a:r>
              <a:rPr lang="tr-TR" sz="2400" dirty="0" smtClean="0">
                <a:latin typeface="Arial" panose="020B0604020202020204" pitchFamily="34" charset="0"/>
                <a:cs typeface="Arial" panose="020B0604020202020204" pitchFamily="34" charset="0"/>
              </a:rPr>
              <a:t>olabilir. Bu durum patojenlerin girişi için </a:t>
            </a:r>
            <a:r>
              <a:rPr lang="tr-TR" sz="2400" dirty="0">
                <a:latin typeface="Arial" panose="020B0604020202020204" pitchFamily="34" charset="0"/>
                <a:cs typeface="Arial" panose="020B0604020202020204" pitchFamily="34" charset="0"/>
              </a:rPr>
              <a:t>uygun </a:t>
            </a:r>
            <a:r>
              <a:rPr lang="tr-TR" sz="2400" dirty="0" smtClean="0">
                <a:latin typeface="Arial" panose="020B0604020202020204" pitchFamily="34" charset="0"/>
                <a:cs typeface="Arial" panose="020B0604020202020204" pitchFamily="34" charset="0"/>
              </a:rPr>
              <a:t>ortam sağlar.</a:t>
            </a:r>
          </a:p>
          <a:p>
            <a:pPr lvl="0"/>
            <a:r>
              <a:rPr lang="tr-TR" sz="2400" dirty="0">
                <a:latin typeface="Arial" panose="020B0604020202020204" pitchFamily="34" charset="0"/>
                <a:cs typeface="Arial" panose="020B0604020202020204" pitchFamily="34" charset="0"/>
              </a:rPr>
              <a:t>Uzun süreli </a:t>
            </a:r>
            <a:r>
              <a:rPr lang="tr-TR" sz="2400" dirty="0" smtClean="0">
                <a:latin typeface="Arial" panose="020B0604020202020204" pitchFamily="34" charset="0"/>
                <a:cs typeface="Arial" panose="020B0604020202020204" pitchFamily="34" charset="0"/>
              </a:rPr>
              <a:t>depolanan </a:t>
            </a:r>
            <a:r>
              <a:rPr lang="tr-TR" sz="2400" dirty="0">
                <a:latin typeface="Arial" panose="020B0604020202020204" pitchFamily="34" charset="0"/>
                <a:cs typeface="Arial" panose="020B0604020202020204" pitchFamily="34" charset="0"/>
              </a:rPr>
              <a:t>meyveler için hasat tarihi büyük önem </a:t>
            </a:r>
            <a:r>
              <a:rPr lang="tr-TR" sz="2400" dirty="0" smtClean="0">
                <a:latin typeface="Arial" panose="020B0604020202020204" pitchFamily="34" charset="0"/>
                <a:cs typeface="Arial" panose="020B0604020202020204" pitchFamily="34" charset="0"/>
              </a:rPr>
              <a:t>taşımaktadır.</a:t>
            </a:r>
          </a:p>
          <a:p>
            <a:pPr lvl="0"/>
            <a:r>
              <a:rPr lang="tr-TR" sz="2400" dirty="0" smtClean="0">
                <a:latin typeface="Arial" panose="020B0604020202020204" pitchFamily="34" charset="0"/>
                <a:cs typeface="Arial" panose="020B0604020202020204" pitchFamily="34" charset="0"/>
              </a:rPr>
              <a:t>Ancak, </a:t>
            </a:r>
            <a:r>
              <a:rPr lang="tr-TR" sz="2400" dirty="0">
                <a:latin typeface="Arial" panose="020B0604020202020204" pitchFamily="34" charset="0"/>
                <a:cs typeface="Arial" panose="020B0604020202020204" pitchFamily="34" charset="0"/>
              </a:rPr>
              <a:t>hasat için uygun olgunluk aşamasını (renk, boyut, şekil, et sertliği ve nişasta, şeker, meyve suyu veya yağ içeriği gibi) belirlemek için çeşitli kriterlerin kullanılmasına rağmen, optimal hasat tarihinin tahmini genellikle kesin değildir</a:t>
            </a:r>
            <a:r>
              <a:rPr lang="tr-TR" sz="2400" dirty="0" smtClean="0">
                <a:latin typeface="Arial" panose="020B0604020202020204" pitchFamily="34" charset="0"/>
                <a:cs typeface="Arial" panose="020B0604020202020204" pitchFamily="34" charset="0"/>
              </a:rPr>
              <a:t>.</a:t>
            </a:r>
          </a:p>
          <a:p>
            <a:pPr lvl="0"/>
            <a:r>
              <a:rPr lang="tr-TR" sz="2400" dirty="0">
                <a:latin typeface="Arial" panose="020B0604020202020204" pitchFamily="34" charset="0"/>
                <a:cs typeface="Arial" panose="020B0604020202020204" pitchFamily="34" charset="0"/>
              </a:rPr>
              <a:t>Ayrıca, hasat öncesi yağmur gibi olumsuz hava koşulları, hasat için uygun meyvelerde bile enfeksiyon riskini </a:t>
            </a:r>
            <a:r>
              <a:rPr lang="tr-TR" sz="2400" dirty="0" smtClean="0">
                <a:latin typeface="Arial" panose="020B0604020202020204" pitchFamily="34" charset="0"/>
                <a:cs typeface="Arial" panose="020B0604020202020204" pitchFamily="34" charset="0"/>
              </a:rPr>
              <a:t>artırmaktadır. </a:t>
            </a:r>
          </a:p>
          <a:p>
            <a:pPr lvl="0"/>
            <a:r>
              <a:rPr lang="tr-TR" sz="2400" dirty="0" smtClean="0">
                <a:latin typeface="Arial" panose="020B0604020202020204" pitchFamily="34" charset="0"/>
                <a:cs typeface="Arial" panose="020B0604020202020204" pitchFamily="34" charset="0"/>
              </a:rPr>
              <a:t>Gün </a:t>
            </a:r>
            <a:r>
              <a:rPr lang="tr-TR" sz="2400" dirty="0">
                <a:latin typeface="Arial" panose="020B0604020202020204" pitchFamily="34" charset="0"/>
                <a:cs typeface="Arial" panose="020B0604020202020204" pitchFamily="34" charset="0"/>
              </a:rPr>
              <a:t>içindeki hasat zamanı da ürünün muhafaza kalitesini </a:t>
            </a:r>
            <a:r>
              <a:rPr lang="tr-TR" sz="2400" dirty="0" smtClean="0">
                <a:latin typeface="Arial" panose="020B0604020202020204" pitchFamily="34" charset="0"/>
                <a:cs typeface="Arial" panose="020B0604020202020204" pitchFamily="34" charset="0"/>
              </a:rPr>
              <a:t>etkilemektedir.</a:t>
            </a:r>
          </a:p>
          <a:p>
            <a:pPr lvl="0"/>
            <a:r>
              <a:rPr lang="tr-TR" sz="2400" dirty="0" smtClean="0">
                <a:latin typeface="Arial" panose="020B0604020202020204" pitchFamily="34" charset="0"/>
                <a:cs typeface="Arial" panose="020B0604020202020204" pitchFamily="34" charset="0"/>
              </a:rPr>
              <a:t>Çoğu </a:t>
            </a:r>
            <a:r>
              <a:rPr lang="tr-TR" sz="2400" dirty="0">
                <a:latin typeface="Arial" panose="020B0604020202020204" pitchFamily="34" charset="0"/>
                <a:cs typeface="Arial" panose="020B0604020202020204" pitchFamily="34" charset="0"/>
              </a:rPr>
              <a:t>ürün için </a:t>
            </a:r>
            <a:r>
              <a:rPr lang="tr-TR" sz="2400" dirty="0" smtClean="0">
                <a:latin typeface="Arial" panose="020B0604020202020204" pitchFamily="34" charset="0"/>
                <a:cs typeface="Arial" panose="020B0604020202020204" pitchFamily="34" charset="0"/>
              </a:rPr>
              <a:t>hasat gecenin </a:t>
            </a:r>
            <a:r>
              <a:rPr lang="tr-TR" sz="2400" dirty="0">
                <a:latin typeface="Arial" panose="020B0604020202020204" pitchFamily="34" charset="0"/>
                <a:cs typeface="Arial" panose="020B0604020202020204" pitchFamily="34" charset="0"/>
              </a:rPr>
              <a:t>serin saatleri veya sabahın erken saatleri avantajlı olabilir.</a:t>
            </a:r>
            <a:endParaRPr lang="tr-T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8940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2602</TotalTime>
  <Words>1889</Words>
  <Application>Microsoft Office PowerPoint</Application>
  <PresentationFormat>Geniş ekran</PresentationFormat>
  <Paragraphs>220</Paragraphs>
  <Slides>40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40</vt:i4>
      </vt:variant>
    </vt:vector>
  </HeadingPairs>
  <TitlesOfParts>
    <vt:vector size="45" baseType="lpstr">
      <vt:lpstr>Arial</vt:lpstr>
      <vt:lpstr>Calibri</vt:lpstr>
      <vt:lpstr>Century Gothic</vt:lpstr>
      <vt:lpstr>Wingdings 3</vt:lpstr>
      <vt:lpstr>Duman</vt:lpstr>
      <vt:lpstr> DEPO HASTALIKLARI</vt:lpstr>
      <vt:lpstr>HASTALIK GELİŞİMİNİ ETKİLEYEN FAKTÖRLER</vt:lpstr>
      <vt:lpstr>Hastalık Gelişimini Etkileyen Faktörler</vt:lpstr>
      <vt:lpstr>Hastalık Gelişimini Etkileyen Faktörler</vt:lpstr>
      <vt:lpstr>Hastalık Gelişimini Etkileyen Faktörler</vt:lpstr>
      <vt:lpstr>Hastalık Gelişimini Etkileyen Faktörler</vt:lpstr>
      <vt:lpstr>Hastalık Gelişimini Etkileyen Faktörler</vt:lpstr>
      <vt:lpstr>Hastalık Gelişimini Etkileyen Faktörler</vt:lpstr>
      <vt:lpstr>Hastalık Gelişimini Etkileyen Faktörler</vt:lpstr>
      <vt:lpstr>PowerPoint Sunusu</vt:lpstr>
      <vt:lpstr>Hastalık Gelişimini Etkileyen Faktörler</vt:lpstr>
      <vt:lpstr>Hastalık Gelişimini Etkileyen Faktörler</vt:lpstr>
      <vt:lpstr>Depo funguslarının minimum sıcaklık istekleri </vt:lpstr>
      <vt:lpstr>PowerPoint Sunusu</vt:lpstr>
      <vt:lpstr>Hastalık Gelişimini Etkileyen Faktörler</vt:lpstr>
      <vt:lpstr>Hastalık Gelişimini Etkileyen Faktörler</vt:lpstr>
      <vt:lpstr>PowerPoint Sunusu</vt:lpstr>
      <vt:lpstr>Hastalık Gelişimini Etkileyen Faktörler</vt:lpstr>
      <vt:lpstr>Hastalık Gelişimini Etkileyen Faktörler</vt:lpstr>
      <vt:lpstr>Hastalık Gelişimini Etkileyen Faktörler</vt:lpstr>
      <vt:lpstr>Hastalık Gelişimini Etkileyen Faktörler</vt:lpstr>
      <vt:lpstr>Patojenlerin Saldırı Mekanizmaları</vt:lpstr>
      <vt:lpstr>Patojenlerin Saldırı Mekanizmaları</vt:lpstr>
      <vt:lpstr>Enzimatik aktiviteler</vt:lpstr>
      <vt:lpstr>Enzimlerin Rolü</vt:lpstr>
      <vt:lpstr>Hücre Duvarını Parçalayan Enzimler</vt:lpstr>
      <vt:lpstr>Hücre Duvarını Parçalayan Enzimler</vt:lpstr>
      <vt:lpstr>PowerPoint Sunusu</vt:lpstr>
      <vt:lpstr>Hücre Duvarını Parçalayan Enzimler</vt:lpstr>
      <vt:lpstr>PowerPoint Sunusu</vt:lpstr>
      <vt:lpstr>Hücre Duvarını Parçalayan Enzimler</vt:lpstr>
      <vt:lpstr>Hücre Duvarını Parçalayan Enzimler</vt:lpstr>
      <vt:lpstr>Toksinlerin Rolü</vt:lpstr>
      <vt:lpstr>Bitki Hastalıklarında Mikrobiyal Toksinlerin Rolü</vt:lpstr>
      <vt:lpstr>Bitki Hastalıklarında Mikrobiyal Toksinlerin Rolü</vt:lpstr>
      <vt:lpstr>Bitki Hastalıklarında Mikrobiyal Toksinlerin Rolü</vt:lpstr>
      <vt:lpstr>Konukçuya Spesifik Toksinler (Host Spesific Toxin)</vt:lpstr>
      <vt:lpstr>Konukçuya Spesifik Toksinler</vt:lpstr>
      <vt:lpstr>Konukçuya Spesifik Olmayan Toksinler  (Non-Host Specific Toxin)</vt:lpstr>
      <vt:lpstr>Konukçuya Spesifik Olmayan Toksinler  (Non-Host Specific Toxin)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bilgisi</dc:title>
  <dc:creator>PackBell</dc:creator>
  <cp:lastModifiedBy>hakem</cp:lastModifiedBy>
  <cp:revision>220</cp:revision>
  <dcterms:created xsi:type="dcterms:W3CDTF">2015-10-05T20:20:57Z</dcterms:created>
  <dcterms:modified xsi:type="dcterms:W3CDTF">2023-03-16T08:12:42Z</dcterms:modified>
</cp:coreProperties>
</file>