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8" r:id="rId10"/>
    <p:sldId id="267" r:id="rId11"/>
    <p:sldId id="270" r:id="rId12"/>
    <p:sldId id="271" r:id="rId13"/>
    <p:sldId id="272" r:id="rId14"/>
    <p:sldId id="279" r:id="rId15"/>
    <p:sldId id="273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7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533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7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224E6B-C7A8-4110-8FA1-0129A2AE8198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BA18-80B1-48BF-ADA2-16841502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3974" y="692696"/>
            <a:ext cx="7055380" cy="960058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Fidanlıklarda sulama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700" y="2052925"/>
            <a:ext cx="7632732" cy="4616435"/>
          </a:xfrm>
        </p:spPr>
        <p:txBody>
          <a:bodyPr>
            <a:normAutofit/>
          </a:bodyPr>
          <a:lstStyle/>
          <a:p>
            <a:r>
              <a:rPr lang="tr-TR" dirty="0" smtClean="0"/>
              <a:t>Fidanlığın su ihtiyacı, fidanlığın genel yetişme ortamı özellikleri yanında, yetiştirilen türe ve yaşına bağlı olarak değişir</a:t>
            </a:r>
          </a:p>
          <a:p>
            <a:r>
              <a:rPr lang="tr-TR" dirty="0" smtClean="0"/>
              <a:t>Fidanlıklarda düzenli ve yeterli sulama, fidanların sağlıklı büyüme gelişmesinin en temel koşullarından biridir</a:t>
            </a:r>
          </a:p>
          <a:p>
            <a:r>
              <a:rPr lang="tr-TR" dirty="0" smtClean="0"/>
              <a:t>Toprak/ortam besin maddelerince fakirleştikçe fidanların su ihtiyacı (kullanımı) artar</a:t>
            </a:r>
          </a:p>
          <a:p>
            <a:r>
              <a:rPr lang="tr-TR" dirty="0" smtClean="0"/>
              <a:t>Fakir toprakta, toprak çözeltisindeki besin maddesi miktarı </a:t>
            </a:r>
            <a:r>
              <a:rPr lang="tr-TR" dirty="0" smtClean="0"/>
              <a:t>azdır. </a:t>
            </a:r>
            <a:r>
              <a:rPr lang="tr-TR" dirty="0" smtClean="0"/>
              <a:t>Bu durumda </a:t>
            </a:r>
            <a:r>
              <a:rPr lang="tr-TR" dirty="0" smtClean="0"/>
              <a:t>fidanlar/bitkiler </a:t>
            </a:r>
            <a:r>
              <a:rPr lang="tr-TR" dirty="0" smtClean="0"/>
              <a:t>fizyolojik fonksiyonları için ihtiyaç duydukları belirli bir miktar besin maddesini alabilmek için topraktan daha fazla su çekmek ve enerji harcamak zorunda kalırlar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31706" cy="1392106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Yağmurlama sulama</a:t>
            </a:r>
            <a:br>
              <a:rPr lang="tr-TR" b="1" dirty="0" smtClean="0">
                <a:solidFill>
                  <a:srgbClr val="00B0F0"/>
                </a:solidFill>
              </a:rPr>
            </a:br>
            <a:r>
              <a:rPr lang="tr-TR" sz="3000" dirty="0" smtClean="0"/>
              <a:t>Küçük kaplı/saksılı fidan alanları</a:t>
            </a:r>
            <a:endParaRPr lang="en-US" sz="3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1844824"/>
            <a:ext cx="3223194" cy="4847685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4976439" cy="3308802"/>
          </a:xfrm>
        </p:spPr>
      </p:pic>
    </p:spTree>
    <p:extLst>
      <p:ext uri="{BB962C8B-B14F-4D97-AF65-F5344CB8AC3E}">
        <p14:creationId xmlns:p14="http://schemas.microsoft.com/office/powerpoint/2010/main" val="30675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7029450" cy="5181600"/>
          </a:xfrm>
          <a:prstGeom prst="rect">
            <a:avLst/>
          </a:prstGeom>
        </p:spPr>
      </p:pic>
      <p:sp>
        <p:nvSpPr>
          <p:cNvPr id="5" name="Başlık 5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31706" cy="1392106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Sulama sistemi elemanları</a:t>
            </a:r>
            <a:br>
              <a:rPr lang="tr-TR" b="1" dirty="0" smtClean="0">
                <a:solidFill>
                  <a:srgbClr val="00B0F0"/>
                </a:solidFill>
              </a:rPr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940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8 Başlık"/>
          <p:cNvSpPr>
            <a:spLocks noGrp="1"/>
          </p:cNvSpPr>
          <p:nvPr>
            <p:ph type="title"/>
          </p:nvPr>
        </p:nvSpPr>
        <p:spPr>
          <a:xfrm>
            <a:off x="267210" y="980728"/>
            <a:ext cx="7831706" cy="74403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3000" dirty="0" smtClean="0"/>
              <a:t>Kum çökeltici (</a:t>
            </a:r>
            <a:r>
              <a:rPr lang="tr-TR" altLang="en-US" sz="3000" dirty="0" err="1" smtClean="0"/>
              <a:t>hidrosiklon</a:t>
            </a:r>
            <a:r>
              <a:rPr lang="tr-TR" altLang="en-US" sz="3000" dirty="0" smtClean="0"/>
              <a:t>) ve filtre sistemi</a:t>
            </a:r>
          </a:p>
        </p:txBody>
      </p:sp>
      <p:pic>
        <p:nvPicPr>
          <p:cNvPr id="20483" name="Picture 4" descr="http://www.sozseltarim.com.tr/images/resim/damla-sulama-filtr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9" y="1844824"/>
            <a:ext cx="6192688" cy="4644515"/>
          </a:xfrm>
          <a:noFill/>
        </p:spPr>
      </p:pic>
    </p:spTree>
    <p:extLst>
      <p:ext uri="{BB962C8B-B14F-4D97-AF65-F5344CB8AC3E}">
        <p14:creationId xmlns:p14="http://schemas.microsoft.com/office/powerpoint/2010/main" val="33285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mtClean="0"/>
              <a:t>Filtre tipleri</a:t>
            </a:r>
          </a:p>
        </p:txBody>
      </p:sp>
      <p:sp>
        <p:nvSpPr>
          <p:cNvPr id="21507" name="4 Metin Yer Tutucusu"/>
          <p:cNvSpPr>
            <a:spLocks noGrp="1"/>
          </p:cNvSpPr>
          <p:nvPr>
            <p:ph type="body" idx="1"/>
          </p:nvPr>
        </p:nvSpPr>
        <p:spPr>
          <a:xfrm>
            <a:off x="5076056" y="2551526"/>
            <a:ext cx="3298112" cy="5762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altLang="en-US" dirty="0" smtClean="0"/>
              <a:t>Mesh (elek) filtre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en-US" dirty="0" smtClean="0"/>
              <a:t>(ince partikül filtresi)</a:t>
            </a:r>
          </a:p>
        </p:txBody>
      </p:sp>
      <p:pic>
        <p:nvPicPr>
          <p:cNvPr id="21508" name="Picture 2" descr="https://encrypted-tbn0.gstatic.com/images?q=tbn:ANd9GcQb8a1HbOfu-3pcOdfQulbKu3FQ82rZxj6H6ud36j7D0CeCKE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73016"/>
            <a:ext cx="2219325" cy="2057400"/>
          </a:xfrm>
          <a:noFill/>
        </p:spPr>
      </p:pic>
      <p:sp>
        <p:nvSpPr>
          <p:cNvPr id="21509" name="6 Metin Yer Tutucusu"/>
          <p:cNvSpPr>
            <a:spLocks noGrp="1"/>
          </p:cNvSpPr>
          <p:nvPr>
            <p:ph type="body" sz="quarter" idx="3"/>
          </p:nvPr>
        </p:nvSpPr>
        <p:spPr>
          <a:xfrm>
            <a:off x="395536" y="2263395"/>
            <a:ext cx="4290464" cy="5762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altLang="en-US" dirty="0" smtClean="0"/>
              <a:t>Disk filtre (ince kum filtresi)</a:t>
            </a:r>
          </a:p>
        </p:txBody>
      </p:sp>
      <p:pic>
        <p:nvPicPr>
          <p:cNvPr id="21510" name="Picture 4" descr="http://www.ayhandundar.com/resimler/DSK_FLT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298825" cy="2612669"/>
          </a:xfrm>
          <a:noFill/>
        </p:spPr>
      </p:pic>
    </p:spTree>
    <p:extLst>
      <p:ext uri="{BB962C8B-B14F-4D97-AF65-F5344CB8AC3E}">
        <p14:creationId xmlns:p14="http://schemas.microsoft.com/office/powerpoint/2010/main" val="29157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1"/>
          <p:cNvSpPr>
            <a:spLocks noGrp="1"/>
          </p:cNvSpPr>
          <p:nvPr>
            <p:ph type="title"/>
          </p:nvPr>
        </p:nvSpPr>
        <p:spPr>
          <a:xfrm>
            <a:off x="778616" y="980728"/>
            <a:ext cx="6751586" cy="960058"/>
          </a:xfrm>
        </p:spPr>
        <p:txBody>
          <a:bodyPr/>
          <a:lstStyle/>
          <a:p>
            <a:r>
              <a:rPr lang="tr-TR" altLang="en-US" b="1" dirty="0" smtClean="0">
                <a:solidFill>
                  <a:srgbClr val="00B0F0"/>
                </a:solidFill>
              </a:rPr>
              <a:t>Sulama suyu </a:t>
            </a:r>
            <a:r>
              <a:rPr lang="tr-TR" altLang="en-US" b="1" dirty="0" err="1" smtClean="0">
                <a:solidFill>
                  <a:srgbClr val="00B0F0"/>
                </a:solidFill>
              </a:rPr>
              <a:t>pH</a:t>
            </a:r>
            <a:r>
              <a:rPr lang="tr-TR" altLang="en-US" b="1" dirty="0" smtClean="0">
                <a:solidFill>
                  <a:srgbClr val="00B0F0"/>
                </a:solidFill>
              </a:rPr>
              <a:t> düşürme</a:t>
            </a:r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 smtClean="0"/>
              <a:t>Genel olarak 5-7 </a:t>
            </a:r>
            <a:r>
              <a:rPr lang="tr-TR" altLang="en-US" dirty="0" err="1" smtClean="0"/>
              <a:t>pH</a:t>
            </a:r>
            <a:r>
              <a:rPr lang="tr-TR" altLang="en-US" dirty="0" smtClean="0"/>
              <a:t> aralığının sulama suları için uygun olduğu söylenebilir </a:t>
            </a:r>
          </a:p>
          <a:p>
            <a:r>
              <a:rPr lang="tr-TR" altLang="en-US" dirty="0" smtClean="0"/>
              <a:t>Yüksek </a:t>
            </a:r>
            <a:r>
              <a:rPr lang="tr-TR" altLang="en-US" dirty="0" err="1" smtClean="0"/>
              <a:t>pH’lı</a:t>
            </a:r>
            <a:r>
              <a:rPr lang="tr-TR" altLang="en-US" dirty="0" smtClean="0"/>
              <a:t> sulama sularının devamlı kullanılması zamanla </a:t>
            </a:r>
            <a:r>
              <a:rPr lang="tr-TR" altLang="en-US" dirty="0" smtClean="0"/>
              <a:t>toprağın </a:t>
            </a:r>
            <a:r>
              <a:rPr lang="tr-TR" altLang="en-US" dirty="0" smtClean="0"/>
              <a:t>veya saksı ortamının </a:t>
            </a:r>
            <a:r>
              <a:rPr lang="tr-TR" altLang="en-US" dirty="0" err="1" smtClean="0"/>
              <a:t>pH’sını</a:t>
            </a:r>
            <a:r>
              <a:rPr lang="tr-TR" altLang="en-US" dirty="0" smtClean="0"/>
              <a:t> yükseltir</a:t>
            </a:r>
          </a:p>
          <a:p>
            <a:r>
              <a:rPr lang="tr-TR" altLang="en-US" dirty="0" smtClean="0"/>
              <a:t>Bu durum besin maddelerinin alınımının sınırlanması ve  mikroorganizma faaliyetlerinin azalması </a:t>
            </a:r>
            <a:r>
              <a:rPr lang="tr-TR" altLang="en-US" dirty="0" smtClean="0"/>
              <a:t>başta </a:t>
            </a:r>
            <a:r>
              <a:rPr lang="tr-TR" altLang="en-US" dirty="0" smtClean="0"/>
              <a:t>olmak üzere bir çok olumsuzluk oluşturur</a:t>
            </a:r>
          </a:p>
          <a:p>
            <a:r>
              <a:rPr lang="tr-TR" altLang="en-US" dirty="0" smtClean="0"/>
              <a:t>Bu yüzden yüksek </a:t>
            </a:r>
            <a:r>
              <a:rPr lang="tr-TR" altLang="en-US" dirty="0" err="1" smtClean="0"/>
              <a:t>pH’lı</a:t>
            </a:r>
            <a:r>
              <a:rPr lang="tr-TR" altLang="en-US" dirty="0" smtClean="0"/>
              <a:t> sulama </a:t>
            </a:r>
            <a:r>
              <a:rPr lang="tr-TR" altLang="en-US" dirty="0" smtClean="0"/>
              <a:t>suları, </a:t>
            </a:r>
            <a:r>
              <a:rPr lang="tr-TR" altLang="en-US" dirty="0" err="1" smtClean="0"/>
              <a:t>pH</a:t>
            </a:r>
            <a:r>
              <a:rPr lang="tr-TR" altLang="en-US" dirty="0" smtClean="0"/>
              <a:t> </a:t>
            </a:r>
            <a:r>
              <a:rPr lang="tr-TR" altLang="en-US" dirty="0" smtClean="0"/>
              <a:t>değeri düşürülerek </a:t>
            </a:r>
            <a:r>
              <a:rPr lang="tr-TR" altLang="en-US" dirty="0" smtClean="0"/>
              <a:t>kullanılmalıdır (özellikle </a:t>
            </a:r>
            <a:r>
              <a:rPr lang="tr-TR" altLang="en-US" dirty="0"/>
              <a:t>karasal iklimlerde)</a:t>
            </a:r>
            <a:endParaRPr lang="tr-T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0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1"/>
          <p:cNvSpPr>
            <a:spLocks noGrp="1"/>
          </p:cNvSpPr>
          <p:nvPr>
            <p:ph type="title"/>
          </p:nvPr>
        </p:nvSpPr>
        <p:spPr>
          <a:xfrm>
            <a:off x="778616" y="980728"/>
            <a:ext cx="6751586" cy="960058"/>
          </a:xfrm>
        </p:spPr>
        <p:txBody>
          <a:bodyPr/>
          <a:lstStyle/>
          <a:p>
            <a:r>
              <a:rPr lang="tr-TR" altLang="en-US" b="1" dirty="0" smtClean="0">
                <a:solidFill>
                  <a:srgbClr val="00B0F0"/>
                </a:solidFill>
              </a:rPr>
              <a:t>Sulama suyu </a:t>
            </a:r>
            <a:r>
              <a:rPr lang="tr-TR" altLang="en-US" b="1" dirty="0" err="1" smtClean="0">
                <a:solidFill>
                  <a:srgbClr val="00B0F0"/>
                </a:solidFill>
              </a:rPr>
              <a:t>pH</a:t>
            </a:r>
            <a:r>
              <a:rPr lang="tr-TR" altLang="en-US" b="1" dirty="0" smtClean="0">
                <a:solidFill>
                  <a:srgbClr val="00B0F0"/>
                </a:solidFill>
              </a:rPr>
              <a:t> düşürme</a:t>
            </a:r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altLang="en-US" dirty="0" smtClean="0"/>
              <a:t>Yüksek </a:t>
            </a:r>
            <a:r>
              <a:rPr lang="tr-TR" altLang="en-US" dirty="0" err="1" smtClean="0"/>
              <a:t>pH’lı</a:t>
            </a:r>
            <a:r>
              <a:rPr lang="tr-TR" altLang="en-US" dirty="0" smtClean="0"/>
              <a:t> sulama sularının </a:t>
            </a:r>
            <a:r>
              <a:rPr lang="tr-TR" altLang="en-US" dirty="0" err="1" smtClean="0"/>
              <a:t>pH</a:t>
            </a:r>
            <a:r>
              <a:rPr lang="tr-TR" altLang="en-US" dirty="0" smtClean="0"/>
              <a:t> değerinin düşürülmesinde aşağıdaki kimyasallar kullanılır</a:t>
            </a:r>
          </a:p>
          <a:p>
            <a:pPr marL="0" indent="0">
              <a:buNone/>
            </a:pPr>
            <a:endParaRPr lang="tr-TR" altLang="en-US" dirty="0" smtClean="0"/>
          </a:p>
          <a:p>
            <a:pPr marL="0" indent="0">
              <a:buNone/>
            </a:pPr>
            <a:r>
              <a:rPr lang="tr-TR" altLang="en-US" dirty="0" smtClean="0">
                <a:solidFill>
                  <a:srgbClr val="FFFF00"/>
                </a:solidFill>
              </a:rPr>
              <a:t>Bu kimyasalların hepsi sulama suyuna H+ iyonu verdiğinden </a:t>
            </a:r>
            <a:r>
              <a:rPr lang="tr-TR" altLang="en-US" dirty="0" err="1" smtClean="0">
                <a:solidFill>
                  <a:srgbClr val="FFFF00"/>
                </a:solidFill>
              </a:rPr>
              <a:t>pH</a:t>
            </a:r>
            <a:r>
              <a:rPr lang="tr-TR" altLang="en-US" dirty="0" smtClean="0">
                <a:solidFill>
                  <a:srgbClr val="FFFF00"/>
                </a:solidFill>
              </a:rPr>
              <a:t> düşer (asitlik artar). </a:t>
            </a:r>
            <a:r>
              <a:rPr lang="tr-TR" altLang="en-US" dirty="0" smtClean="0"/>
              <a:t>Ayrıca,</a:t>
            </a:r>
          </a:p>
          <a:p>
            <a:pPr marL="0" indent="0">
              <a:buNone/>
            </a:pPr>
            <a:endParaRPr lang="tr-TR" altLang="en-US" dirty="0" smtClean="0"/>
          </a:p>
          <a:p>
            <a:r>
              <a:rPr lang="tr-TR" altLang="en-US" dirty="0" smtClean="0"/>
              <a:t>Sülfürik asit (H</a:t>
            </a:r>
            <a:r>
              <a:rPr lang="tr-TR" altLang="en-US" baseline="-25000" dirty="0" smtClean="0"/>
              <a:t>2</a:t>
            </a:r>
            <a:r>
              <a:rPr lang="tr-TR" altLang="en-US" dirty="0" smtClean="0"/>
              <a:t>SO</a:t>
            </a:r>
            <a:r>
              <a:rPr lang="tr-TR" altLang="en-US" baseline="-25000" dirty="0" smtClean="0"/>
              <a:t>4</a:t>
            </a:r>
            <a:r>
              <a:rPr lang="tr-TR" altLang="en-US" dirty="0" smtClean="0"/>
              <a:t>), kükürt </a:t>
            </a:r>
            <a:r>
              <a:rPr lang="tr-TR" altLang="en-US" dirty="0" smtClean="0"/>
              <a:t>sağlar</a:t>
            </a:r>
            <a:endParaRPr lang="tr-TR" altLang="en-US" dirty="0" smtClean="0"/>
          </a:p>
          <a:p>
            <a:r>
              <a:rPr lang="tr-TR" altLang="en-US" dirty="0" smtClean="0"/>
              <a:t>Nitrik asit (HNO</a:t>
            </a:r>
            <a:r>
              <a:rPr lang="tr-TR" altLang="en-US" baseline="-25000" dirty="0" smtClean="0"/>
              <a:t>3</a:t>
            </a:r>
            <a:r>
              <a:rPr lang="tr-TR" altLang="en-US" dirty="0" smtClean="0"/>
              <a:t>), azot </a:t>
            </a:r>
            <a:r>
              <a:rPr lang="tr-TR" altLang="en-US" dirty="0" smtClean="0"/>
              <a:t>sağlar</a:t>
            </a:r>
            <a:endParaRPr lang="tr-TR" altLang="en-US" dirty="0" smtClean="0"/>
          </a:p>
          <a:p>
            <a:r>
              <a:rPr lang="tr-TR" altLang="en-US" dirty="0" smtClean="0"/>
              <a:t>Fosforik asit (H</a:t>
            </a:r>
            <a:r>
              <a:rPr lang="tr-TR" altLang="en-US" baseline="-25000" dirty="0" smtClean="0"/>
              <a:t>3</a:t>
            </a:r>
            <a:r>
              <a:rPr lang="tr-TR" altLang="en-US" dirty="0" smtClean="0"/>
              <a:t>PO</a:t>
            </a:r>
            <a:r>
              <a:rPr lang="tr-TR" altLang="en-US" baseline="-25000" dirty="0" smtClean="0"/>
              <a:t>4</a:t>
            </a:r>
            <a:r>
              <a:rPr lang="tr-TR" altLang="en-US" dirty="0" smtClean="0"/>
              <a:t>), fosfor </a:t>
            </a:r>
            <a:r>
              <a:rPr lang="tr-TR" altLang="en-US" dirty="0" smtClean="0"/>
              <a:t>sağlar</a:t>
            </a:r>
            <a:endParaRPr lang="tr-TR" altLang="en-US" dirty="0" smtClean="0"/>
          </a:p>
          <a:p>
            <a:r>
              <a:rPr lang="tr-TR" altLang="en-US" dirty="0" smtClean="0"/>
              <a:t>Sitrik asit (C</a:t>
            </a:r>
            <a:r>
              <a:rPr lang="tr-TR" altLang="en-US" baseline="-25000" dirty="0" smtClean="0"/>
              <a:t>6</a:t>
            </a:r>
            <a:r>
              <a:rPr lang="tr-TR" altLang="en-US" dirty="0" smtClean="0"/>
              <a:t>H</a:t>
            </a:r>
            <a:r>
              <a:rPr lang="tr-TR" altLang="en-US" baseline="-25000" dirty="0" smtClean="0"/>
              <a:t>8</a:t>
            </a:r>
            <a:r>
              <a:rPr lang="tr-TR" altLang="en-US" dirty="0" smtClean="0"/>
              <a:t>O</a:t>
            </a:r>
            <a:r>
              <a:rPr lang="tr-TR" altLang="en-US" baseline="-25000" dirty="0" smtClean="0"/>
              <a:t>7</a:t>
            </a:r>
            <a:r>
              <a:rPr lang="tr-TR" altLang="en-US" dirty="0" smtClean="0"/>
              <a:t>), gübre etkisi yoktur</a:t>
            </a:r>
          </a:p>
          <a:p>
            <a:endParaRPr lang="tr-TR" altLang="en-US" dirty="0"/>
          </a:p>
          <a:p>
            <a:pPr marL="0" indent="0">
              <a:buNone/>
            </a:pPr>
            <a:r>
              <a:rPr lang="tr-TR" altLang="en-US" dirty="0" smtClean="0">
                <a:solidFill>
                  <a:srgbClr val="FFFF00"/>
                </a:solidFill>
              </a:rPr>
              <a:t>Ülkemizde yaygın olarak </a:t>
            </a:r>
            <a:r>
              <a:rPr lang="tr-TR" altLang="en-US" b="1" dirty="0" smtClean="0">
                <a:solidFill>
                  <a:srgbClr val="FFFF00"/>
                </a:solidFill>
              </a:rPr>
              <a:t>fosforik asit </a:t>
            </a:r>
            <a:r>
              <a:rPr lang="tr-TR" altLang="en-US" dirty="0" smtClean="0">
                <a:solidFill>
                  <a:srgbClr val="FFFF00"/>
                </a:solidFill>
              </a:rPr>
              <a:t>kullanılmaktadır</a:t>
            </a:r>
          </a:p>
          <a:p>
            <a:endParaRPr lang="tr-TR" alt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Başlık 1"/>
          <p:cNvSpPr>
            <a:spLocks noGrp="1"/>
          </p:cNvSpPr>
          <p:nvPr>
            <p:ph type="title"/>
          </p:nvPr>
        </p:nvSpPr>
        <p:spPr>
          <a:xfrm>
            <a:off x="778616" y="980728"/>
            <a:ext cx="6751586" cy="960058"/>
          </a:xfrm>
        </p:spPr>
        <p:txBody>
          <a:bodyPr/>
          <a:lstStyle/>
          <a:p>
            <a:r>
              <a:rPr lang="tr-TR" altLang="en-US" b="1" dirty="0" smtClean="0">
                <a:solidFill>
                  <a:srgbClr val="00B0F0"/>
                </a:solidFill>
              </a:rPr>
              <a:t>Sulama suyu </a:t>
            </a:r>
            <a:r>
              <a:rPr lang="tr-TR" altLang="en-US" b="1" dirty="0" err="1" smtClean="0">
                <a:solidFill>
                  <a:srgbClr val="00B0F0"/>
                </a:solidFill>
              </a:rPr>
              <a:t>pH</a:t>
            </a:r>
            <a:r>
              <a:rPr lang="tr-TR" altLang="en-US" b="1" dirty="0" smtClean="0">
                <a:solidFill>
                  <a:srgbClr val="00B0F0"/>
                </a:solidFill>
              </a:rPr>
              <a:t> düşürme</a:t>
            </a:r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en-US" dirty="0" smtClean="0">
                <a:solidFill>
                  <a:srgbClr val="FFFF00"/>
                </a:solidFill>
              </a:rPr>
              <a:t>Ulama sularına asit ilave edilerek </a:t>
            </a:r>
            <a:r>
              <a:rPr lang="tr-TR" altLang="en-US" dirty="0" err="1" smtClean="0">
                <a:solidFill>
                  <a:srgbClr val="FFFF00"/>
                </a:solidFill>
              </a:rPr>
              <a:t>pH’nın</a:t>
            </a:r>
            <a:r>
              <a:rPr lang="tr-TR" altLang="en-US" dirty="0" smtClean="0">
                <a:solidFill>
                  <a:srgbClr val="FFFF00"/>
                </a:solidFill>
              </a:rPr>
              <a:t> </a:t>
            </a:r>
            <a:r>
              <a:rPr lang="tr-TR" altLang="en-US" dirty="0" smtClean="0">
                <a:solidFill>
                  <a:srgbClr val="FFFF00"/>
                </a:solidFill>
              </a:rPr>
              <a:t>düşürülmesi iki şekilde uygulanır</a:t>
            </a:r>
          </a:p>
          <a:p>
            <a:endParaRPr lang="tr-TR" altLang="en-US" dirty="0" smtClean="0">
              <a:solidFill>
                <a:srgbClr val="FFFF00"/>
              </a:solidFill>
            </a:endParaRPr>
          </a:p>
          <a:p>
            <a:r>
              <a:rPr lang="tr-TR" altLang="en-US" dirty="0" smtClean="0">
                <a:solidFill>
                  <a:srgbClr val="FFFF00"/>
                </a:solidFill>
              </a:rPr>
              <a:t>Asit enjeksiyon sistemi: sulama ana hattına bağlı </a:t>
            </a:r>
            <a:r>
              <a:rPr lang="tr-TR" altLang="en-US" dirty="0" err="1" smtClean="0">
                <a:solidFill>
                  <a:srgbClr val="FFFF00"/>
                </a:solidFill>
              </a:rPr>
              <a:t>pH</a:t>
            </a:r>
            <a:r>
              <a:rPr lang="tr-TR" altLang="en-US" dirty="0" smtClean="0">
                <a:solidFill>
                  <a:srgbClr val="FFFF00"/>
                </a:solidFill>
              </a:rPr>
              <a:t> </a:t>
            </a:r>
            <a:r>
              <a:rPr lang="tr-TR" altLang="en-US" dirty="0" err="1" smtClean="0">
                <a:solidFill>
                  <a:srgbClr val="FFFF00"/>
                </a:solidFill>
              </a:rPr>
              <a:t>sensörü</a:t>
            </a:r>
            <a:r>
              <a:rPr lang="tr-TR" altLang="en-US" dirty="0" smtClean="0">
                <a:solidFill>
                  <a:srgbClr val="FFFF00"/>
                </a:solidFill>
              </a:rPr>
              <a:t> vasıtasıyla </a:t>
            </a:r>
            <a:r>
              <a:rPr lang="tr-TR" altLang="en-US" dirty="0" err="1" smtClean="0">
                <a:solidFill>
                  <a:srgbClr val="FFFF00"/>
                </a:solidFill>
              </a:rPr>
              <a:t>pH</a:t>
            </a:r>
            <a:r>
              <a:rPr lang="tr-TR" altLang="en-US" dirty="0" smtClean="0">
                <a:solidFill>
                  <a:srgbClr val="FFFF00"/>
                </a:solidFill>
              </a:rPr>
              <a:t> değeri anlık olarak ölçülür ve borulara anlık </a:t>
            </a:r>
            <a:r>
              <a:rPr lang="tr-TR" altLang="en-US" dirty="0" smtClean="0">
                <a:solidFill>
                  <a:srgbClr val="FFFF00"/>
                </a:solidFill>
              </a:rPr>
              <a:t>olarak asit </a:t>
            </a:r>
            <a:r>
              <a:rPr lang="tr-TR" altLang="en-US" dirty="0" smtClean="0">
                <a:solidFill>
                  <a:srgbClr val="FFFF00"/>
                </a:solidFill>
              </a:rPr>
              <a:t>enjekte edilir</a:t>
            </a:r>
          </a:p>
          <a:p>
            <a:endParaRPr lang="tr-TR" altLang="en-US" dirty="0">
              <a:solidFill>
                <a:srgbClr val="FFFF00"/>
              </a:solidFill>
            </a:endParaRPr>
          </a:p>
          <a:p>
            <a:r>
              <a:rPr lang="tr-TR" altLang="en-US" dirty="0" smtClean="0">
                <a:solidFill>
                  <a:srgbClr val="FFFF00"/>
                </a:solidFill>
              </a:rPr>
              <a:t>Sulama suları havuzlarda veya depolarda biriktirilir. Bu su kaynaklarının hacmine ve kimyasına göre belli miktarda asit ilave edilir (</a:t>
            </a:r>
            <a:r>
              <a:rPr lang="tr-TR" altLang="en-US" dirty="0" err="1" smtClean="0">
                <a:solidFill>
                  <a:srgbClr val="FFFF00"/>
                </a:solidFill>
              </a:rPr>
              <a:t>pH</a:t>
            </a:r>
            <a:r>
              <a:rPr lang="tr-TR" altLang="en-US" dirty="0" smtClean="0">
                <a:solidFill>
                  <a:srgbClr val="FFFF00"/>
                </a:solidFill>
              </a:rPr>
              <a:t> ayarlanır) ve daha sonra bu kaynaklardan sulama yapılır</a:t>
            </a:r>
          </a:p>
          <a:p>
            <a:endParaRPr lang="tr-TR" alt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5837" y="836712"/>
            <a:ext cx="7055380" cy="816042"/>
          </a:xfrm>
        </p:spPr>
        <p:txBody>
          <a:bodyPr/>
          <a:lstStyle/>
          <a:p>
            <a:r>
              <a:rPr lang="tr-TR" sz="3500" b="1" dirty="0" smtClean="0">
                <a:solidFill>
                  <a:srgbClr val="00B0F0"/>
                </a:solidFill>
              </a:rPr>
              <a:t>Fidanlıklarda sulama sistemleri</a:t>
            </a:r>
            <a:endParaRPr lang="en-US" sz="3500" b="1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Günümüzde fidanlıklarda iki tip sulama </a:t>
            </a:r>
            <a:r>
              <a:rPr lang="tr-TR" b="1" dirty="0" smtClean="0">
                <a:solidFill>
                  <a:srgbClr val="C00000"/>
                </a:solidFill>
              </a:rPr>
              <a:t>söz konusudur</a:t>
            </a:r>
            <a:endParaRPr lang="tr-TR" b="1" dirty="0" smtClean="0">
              <a:solidFill>
                <a:srgbClr val="C000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Damla sulama</a:t>
            </a:r>
            <a:r>
              <a:rPr lang="tr-TR" dirty="0" smtClean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tr-TR" dirty="0" smtClean="0"/>
              <a:t>Fidanlıklarda daha çok büyük boyutlu saksılı fidanlar ile, toprağa şaşırtma yapılmış büyük boyutlu fidanlar için kullanılır. Küçük boyutlu kaplı fidanlar ile ekim yastıklarında kullanılması ekonomik </a:t>
            </a:r>
            <a:r>
              <a:rPr lang="tr-TR" dirty="0" smtClean="0"/>
              <a:t> ve verimli olmaz</a:t>
            </a:r>
            <a:endParaRPr lang="tr-TR" dirty="0" smtClean="0"/>
          </a:p>
          <a:p>
            <a:pPr lvl="1"/>
            <a:r>
              <a:rPr lang="tr-TR" dirty="0" smtClean="0"/>
              <a:t>Damla </a:t>
            </a:r>
            <a:r>
              <a:rPr lang="tr-TR" dirty="0" smtClean="0"/>
              <a:t>sulamada suyun çok iyi filtre edilmesi gerekir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FF00"/>
                </a:solidFill>
              </a:rPr>
              <a:t>Yağmurlama sulama</a:t>
            </a:r>
            <a:r>
              <a:rPr lang="tr-TR" dirty="0" smtClean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tr-TR" dirty="0"/>
              <a:t>E</a:t>
            </a:r>
            <a:r>
              <a:rPr lang="tr-TR" dirty="0" smtClean="0"/>
              <a:t>kim yastıkları, küçük boyutlu </a:t>
            </a:r>
            <a:r>
              <a:rPr lang="tr-TR" dirty="0" smtClean="0"/>
              <a:t>kaplı/saksılı/tüplü </a:t>
            </a:r>
            <a:r>
              <a:rPr lang="tr-TR" dirty="0" smtClean="0"/>
              <a:t>fidan alanları ve küçük boyutlu şaşırtma parsellerinde kullanılır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Damla sulama</a:t>
            </a:r>
            <a:br>
              <a:rPr lang="tr-TR" b="1" dirty="0" smtClean="0">
                <a:solidFill>
                  <a:srgbClr val="00B0F0"/>
                </a:solidFill>
              </a:rPr>
            </a:br>
            <a:r>
              <a:rPr lang="tr-TR" sz="3000" dirty="0" smtClean="0">
                <a:solidFill>
                  <a:schemeClr val="tx1">
                    <a:lumMod val="95000"/>
                  </a:schemeClr>
                </a:solidFill>
              </a:rPr>
              <a:t>Büyük boyutlu şaşırtma parselleri</a:t>
            </a:r>
            <a:endParaRPr lang="en-US" sz="3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http://www.nakliyesibizden.com/Images/Urun/1804201415415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88" y="2052638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Damla </a:t>
            </a:r>
            <a:r>
              <a:rPr lang="tr-TR" b="1" dirty="0" smtClean="0">
                <a:solidFill>
                  <a:srgbClr val="00B0F0"/>
                </a:solidFill>
              </a:rPr>
              <a:t>sulama</a:t>
            </a:r>
            <a:br>
              <a:rPr lang="tr-TR" b="1" dirty="0" smtClean="0">
                <a:solidFill>
                  <a:srgbClr val="00B0F0"/>
                </a:solidFill>
              </a:rPr>
            </a:br>
            <a:r>
              <a:rPr lang="tr-TR" sz="3000" dirty="0">
                <a:solidFill>
                  <a:schemeClr val="tx1">
                    <a:lumMod val="95000"/>
                  </a:schemeClr>
                </a:solidFill>
              </a:rPr>
              <a:t>Büyük boyutlu şaşırtma parselleri</a:t>
            </a:r>
            <a:endParaRPr lang="en-US" sz="3000" dirty="0"/>
          </a:p>
        </p:txBody>
      </p:sp>
      <p:pic>
        <p:nvPicPr>
          <p:cNvPr id="15362" name="Picture 2" descr="http://www.tarimbaba.com/Data/EditorFiles/damlasula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967336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5004048" y="1869470"/>
            <a:ext cx="3730163" cy="4727882"/>
          </a:xfrm>
        </p:spPr>
        <p:txBody>
          <a:bodyPr>
            <a:normAutofit/>
          </a:bodyPr>
          <a:lstStyle/>
          <a:p>
            <a:r>
              <a:rPr lang="tr-TR" dirty="0" smtClean="0"/>
              <a:t>Fidan sıraları üzerine deliksiz damlama boruları (kör boru) çekilir</a:t>
            </a:r>
          </a:p>
          <a:p>
            <a:r>
              <a:rPr lang="tr-TR" dirty="0" smtClean="0"/>
              <a:t>Fidanların diplerine denk gelen kısımlara delicilerle delik açılıp damlatıcılar yerleştirilir</a:t>
            </a:r>
          </a:p>
          <a:p>
            <a:r>
              <a:rPr lang="tr-TR" dirty="0" smtClean="0"/>
              <a:t>Damlatıcı debisi </a:t>
            </a:r>
            <a:r>
              <a:rPr lang="tr-TR" dirty="0"/>
              <a:t>(litre/saat) f</a:t>
            </a:r>
            <a:r>
              <a:rPr lang="tr-TR" dirty="0" smtClean="0"/>
              <a:t>idanın büyüklüğü ve su ihtiyacına göre seçilir.</a:t>
            </a:r>
          </a:p>
          <a:p>
            <a:r>
              <a:rPr lang="tr-TR" dirty="0" smtClean="0"/>
              <a:t>Damlatıcılar sabit debili veya ayarlanabilir debili tipte olabilir</a:t>
            </a:r>
          </a:p>
          <a:p>
            <a:r>
              <a:rPr lang="tr-TR" dirty="0" smtClean="0"/>
              <a:t>İhtiyaca göre birden çok damlatıcı takılabilir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24" y="1853248"/>
            <a:ext cx="2749101" cy="186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4285" y="692696"/>
            <a:ext cx="7055380" cy="1104074"/>
          </a:xfrm>
        </p:spPr>
        <p:txBody>
          <a:bodyPr/>
          <a:lstStyle/>
          <a:p>
            <a:r>
              <a:rPr lang="tr-TR" b="1" dirty="0">
                <a:solidFill>
                  <a:srgbClr val="00B0F0"/>
                </a:solidFill>
              </a:rPr>
              <a:t>Damla sulama</a:t>
            </a:r>
            <a:br>
              <a:rPr lang="tr-TR" b="1" dirty="0">
                <a:solidFill>
                  <a:srgbClr val="00B0F0"/>
                </a:solidFill>
              </a:rPr>
            </a:br>
            <a:r>
              <a:rPr lang="tr-TR" sz="3000" dirty="0" smtClean="0">
                <a:solidFill>
                  <a:schemeClr val="tx1">
                    <a:lumMod val="95000"/>
                  </a:schemeClr>
                </a:solidFill>
              </a:rPr>
              <a:t>(Spagetti tip)</a:t>
            </a:r>
            <a:endParaRPr lang="tr-TR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281" y="2060575"/>
            <a:ext cx="236043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4290465" cy="4200245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Büyük boyutlu ve saksılı fidanların sulanmasında, sıra üzerinden veya yakınından geçen hattan (kör borulardan) ince borularla (3-5 mm çapta, spagetti) çıkışlar alınarak su saksılara ulaştırılır</a:t>
            </a:r>
          </a:p>
          <a:p>
            <a:r>
              <a:rPr lang="tr-TR" dirty="0" smtClean="0"/>
              <a:t>Saksı büyüklüğüne göre her saksıya birden çok spagetti bağlanabilir</a:t>
            </a:r>
          </a:p>
          <a:p>
            <a:r>
              <a:rPr lang="tr-TR" dirty="0" smtClean="0"/>
              <a:t>Çıkış alınan damlatıcıların debi miktarı (</a:t>
            </a:r>
            <a:r>
              <a:rPr lang="tr-TR" dirty="0" err="1" smtClean="0"/>
              <a:t>littre</a:t>
            </a:r>
            <a:r>
              <a:rPr lang="tr-TR" dirty="0" smtClean="0"/>
              <a:t>/saat)çok farklı olabilir</a:t>
            </a:r>
          </a:p>
          <a:p>
            <a:r>
              <a:rPr lang="tr-TR" dirty="0" smtClean="0"/>
              <a:t>Saksı büyüklüğü, </a:t>
            </a:r>
            <a:r>
              <a:rPr lang="tr-TR" dirty="0"/>
              <a:t>saksı </a:t>
            </a:r>
            <a:r>
              <a:rPr lang="tr-TR" dirty="0" smtClean="0"/>
              <a:t>ortamı, </a:t>
            </a:r>
            <a:r>
              <a:rPr lang="tr-TR" dirty="0"/>
              <a:t>su tutma </a:t>
            </a:r>
            <a:r>
              <a:rPr lang="tr-TR" dirty="0" smtClean="0"/>
              <a:t>kapasitesi, bağlanan spagetti sayısı, sulama süresi ve fidan su ihtiyacına </a:t>
            </a:r>
            <a:r>
              <a:rPr lang="tr-TR" dirty="0" smtClean="0"/>
              <a:t>vb. göre </a:t>
            </a:r>
            <a:r>
              <a:rPr lang="tr-TR" dirty="0" smtClean="0"/>
              <a:t>damlatıcı </a:t>
            </a:r>
            <a:r>
              <a:rPr lang="tr-TR" dirty="0" smtClean="0"/>
              <a:t>kapasitesi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9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3923928" y="2708920"/>
            <a:ext cx="4362473" cy="3245115"/>
          </a:xfrm>
        </p:spPr>
        <p:txBody>
          <a:bodyPr/>
          <a:lstStyle/>
          <a:p>
            <a:r>
              <a:rPr lang="tr-TR" dirty="0" smtClean="0"/>
              <a:t>İnce borularla çıkış alınan damlatıcılar tek çıkışlı, dört çıkışlı veya 6 çıkışlı olabilir</a:t>
            </a:r>
          </a:p>
          <a:p>
            <a:r>
              <a:rPr lang="tr-TR" dirty="0" smtClean="0"/>
              <a:t>Bazen damlatıcı kullanılmadan direkt çıkış </a:t>
            </a:r>
            <a:r>
              <a:rPr lang="tr-TR" dirty="0" err="1" smtClean="0"/>
              <a:t>lanınabilir</a:t>
            </a:r>
            <a:endParaRPr lang="tr-TR" dirty="0" smtClean="0"/>
          </a:p>
          <a:p>
            <a:r>
              <a:rPr lang="tr-TR" dirty="0" smtClean="0"/>
              <a:t>Her bir çıkışın debisi (litre/saat) farklılık gösterir. Ör. 2, 4, 6 litre/saat olabilir</a:t>
            </a:r>
          </a:p>
          <a:p>
            <a:r>
              <a:rPr lang="tr-TR" dirty="0" smtClean="0"/>
              <a:t>Yandaki altı çıkışlı damlatıcı debisi 12 litre/saattir (6 x 2 litre)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55576" y="585554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500" b="1" dirty="0">
                <a:solidFill>
                  <a:srgbClr val="00B0F0"/>
                </a:solidFill>
              </a:rPr>
              <a:t>Damla sulama</a:t>
            </a:r>
            <a:br>
              <a:rPr lang="tr-TR" sz="4500" b="1" dirty="0">
                <a:solidFill>
                  <a:srgbClr val="00B0F0"/>
                </a:solidFill>
              </a:rPr>
            </a:b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(Spagetti tip)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9" y="2109062"/>
            <a:ext cx="1661740" cy="1665166"/>
          </a:xfrm>
          <a:prstGeom prst="rect">
            <a:avLst/>
          </a:prstGeom>
        </p:spPr>
      </p:pic>
      <p:pic>
        <p:nvPicPr>
          <p:cNvPr id="1028" name="Picture 4" descr="Ürünler Archive - Sayfa 4 / 77 - Palap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53" y="2109062"/>
            <a:ext cx="1318036" cy="17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stanbulagac.com.tr/media/44629/Damlama-Sulama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564904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02416" y="2276872"/>
            <a:ext cx="3298115" cy="4200245"/>
          </a:xfrm>
        </p:spPr>
        <p:txBody>
          <a:bodyPr/>
          <a:lstStyle/>
          <a:p>
            <a:r>
              <a:rPr lang="tr-TR" dirty="0" smtClean="0"/>
              <a:t>Büyük boyutlu ve saksılı fidanlarda spagetti tip sulama</a:t>
            </a:r>
          </a:p>
          <a:p>
            <a:r>
              <a:rPr lang="tr-TR" dirty="0" smtClean="0"/>
              <a:t>Fidan sırası üzerinden geçen kör borudan tek çıkışlı damlatıcılarla çıkış alınmış (her saksı için iki çıkış)</a:t>
            </a:r>
          </a:p>
          <a:p>
            <a:r>
              <a:rPr lang="tr-TR" dirty="0" smtClean="0"/>
              <a:t>Burada yağmurlama sulama yapılması halinde suyun büyük bölümü saksılara değil, toprağa düşüp israf </a:t>
            </a:r>
            <a:r>
              <a:rPr lang="tr-TR" dirty="0" smtClean="0"/>
              <a:t>olacaktır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755576" y="585554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500" b="1" dirty="0">
                <a:solidFill>
                  <a:srgbClr val="00B0F0"/>
                </a:solidFill>
              </a:rPr>
              <a:t>Damla sulama</a:t>
            </a:r>
            <a:br>
              <a:rPr lang="tr-TR" sz="4500" b="1" dirty="0">
                <a:solidFill>
                  <a:srgbClr val="00B0F0"/>
                </a:solidFill>
              </a:rPr>
            </a:b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(Spagetti tip)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942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stanbulagac.com.tr/media/44631/Damlama-Sulama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169667"/>
            <a:ext cx="47658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36096" y="2182235"/>
            <a:ext cx="3298115" cy="4200245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Yandaki resimde bir saksı için üç adet çıkış alınmış ve saksının her tarafını ıslatacak şekilde yerleştirilmiştir</a:t>
            </a:r>
          </a:p>
          <a:p>
            <a:r>
              <a:rPr lang="tr-TR" dirty="0" smtClean="0"/>
              <a:t>Çıkışlar tek tek alınmış </a:t>
            </a:r>
            <a:r>
              <a:rPr lang="tr-TR" dirty="0" smtClean="0"/>
              <a:t>ve damlatıcı kullanılmamıştır </a:t>
            </a:r>
          </a:p>
          <a:p>
            <a:r>
              <a:rPr lang="tr-TR" dirty="0" smtClean="0"/>
              <a:t>Çıkışları saksıya sabitlemek için ok damlatıcı kazık (resimde yeşil renkli) kullanılır</a:t>
            </a:r>
          </a:p>
          <a:p>
            <a:r>
              <a:rPr lang="tr-TR" dirty="0" smtClean="0"/>
              <a:t>Bu fidanlar </a:t>
            </a:r>
            <a:r>
              <a:rPr lang="tr-TR" dirty="0" smtClean="0"/>
              <a:t>belli bir süre toprakta/tarlada </a:t>
            </a:r>
            <a:r>
              <a:rPr lang="tr-TR" dirty="0" smtClean="0"/>
              <a:t>büyütülmüş, topraklı olarak sökülmüş ve pazarlanmak üzere saksıya alınmıştır</a:t>
            </a:r>
          </a:p>
          <a:p>
            <a:r>
              <a:rPr lang="tr-TR" dirty="0"/>
              <a:t>Saksı üzerindeki açık renkli parçalar </a:t>
            </a:r>
            <a:r>
              <a:rPr lang="tr-TR" dirty="0" err="1"/>
              <a:t>pomzadır</a:t>
            </a:r>
            <a:r>
              <a:rPr lang="tr-TR" dirty="0"/>
              <a:t> (</a:t>
            </a:r>
            <a:r>
              <a:rPr lang="tr-TR" dirty="0" smtClean="0"/>
              <a:t>saksıya almada  </a:t>
            </a:r>
            <a:r>
              <a:rPr lang="tr-TR" dirty="0" err="1" smtClean="0"/>
              <a:t>torf</a:t>
            </a:r>
            <a:r>
              <a:rPr lang="tr-TR" dirty="0" smtClean="0"/>
              <a:t> </a:t>
            </a:r>
            <a:r>
              <a:rPr lang="tr-TR" dirty="0"/>
              <a:t>+</a:t>
            </a:r>
            <a:r>
              <a:rPr lang="tr-TR" dirty="0" err="1"/>
              <a:t>pomza</a:t>
            </a:r>
            <a:r>
              <a:rPr lang="tr-TR" dirty="0"/>
              <a:t> </a:t>
            </a:r>
            <a:r>
              <a:rPr lang="tr-TR" dirty="0" smtClean="0"/>
              <a:t>karışımı kullanılmıştır)</a:t>
            </a:r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755576" y="585554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4500" b="1" dirty="0">
                <a:solidFill>
                  <a:srgbClr val="00B0F0"/>
                </a:solidFill>
              </a:rPr>
              <a:t>Damla sulama</a:t>
            </a:r>
            <a:br>
              <a:rPr lang="tr-TR" sz="4500" b="1" dirty="0">
                <a:solidFill>
                  <a:srgbClr val="00B0F0"/>
                </a:solidFill>
              </a:rPr>
            </a:br>
            <a:r>
              <a:rPr lang="tr-TR" dirty="0">
                <a:solidFill>
                  <a:schemeClr val="tx1">
                    <a:lumMod val="95000"/>
                  </a:schemeClr>
                </a:solidFill>
              </a:rPr>
              <a:t>(Spagetti tip)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972729"/>
            <a:ext cx="1828314" cy="17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Yağmurlama sulama</a:t>
            </a:r>
            <a:br>
              <a:rPr lang="tr-TR" b="1" dirty="0" smtClean="0">
                <a:solidFill>
                  <a:srgbClr val="00B0F0"/>
                </a:solidFill>
              </a:rPr>
            </a:br>
            <a:r>
              <a:rPr lang="tr-TR" sz="3300" dirty="0" smtClean="0">
                <a:solidFill>
                  <a:schemeClr val="tx1"/>
                </a:solidFill>
              </a:rPr>
              <a:t>Ekim yastığı (orman fidanlığı)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36912"/>
            <a:ext cx="4608512" cy="34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5364088" y="2276872"/>
            <a:ext cx="3298115" cy="4200245"/>
          </a:xfrm>
        </p:spPr>
        <p:txBody>
          <a:bodyPr/>
          <a:lstStyle/>
          <a:p>
            <a:r>
              <a:rPr lang="tr-TR" dirty="0" smtClean="0"/>
              <a:t>Yağmurlama sulamada amaca göre sulama başlıkları seçilir</a:t>
            </a:r>
          </a:p>
          <a:p>
            <a:r>
              <a:rPr lang="tr-TR" dirty="0" smtClean="0"/>
              <a:t>Başlık seçiminde; kullanılacak suyun debi miktarı, başlıkların atma debileri (litre/saat), atma/ıslatma çapları (metre), fidanların su ihtiyacı vb. faktörler dikkate alınır</a:t>
            </a:r>
          </a:p>
          <a:p>
            <a:r>
              <a:rPr lang="tr-TR" dirty="0" smtClean="0"/>
              <a:t>Başlıklar sulanmayan alan kalmayacak şekilde yerleştirilmelidir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280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711</Words>
  <Application>Microsoft Office PowerPoint</Application>
  <PresentationFormat>Ekran Gösterisi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 2</vt:lpstr>
      <vt:lpstr>Wingdings 3</vt:lpstr>
      <vt:lpstr>İyon</vt:lpstr>
      <vt:lpstr>Fidanlıklarda sulama</vt:lpstr>
      <vt:lpstr>Fidanlıklarda sulama sistemleri</vt:lpstr>
      <vt:lpstr>Damla sulama Büyük boyutlu şaşırtma parselleri</vt:lpstr>
      <vt:lpstr>Damla sulama Büyük boyutlu şaşırtma parselleri</vt:lpstr>
      <vt:lpstr>Damla sulama (Spagetti tip)</vt:lpstr>
      <vt:lpstr>PowerPoint Sunusu</vt:lpstr>
      <vt:lpstr>PowerPoint Sunusu</vt:lpstr>
      <vt:lpstr>PowerPoint Sunusu</vt:lpstr>
      <vt:lpstr>Yağmurlama sulama Ekim yastığı (orman fidanlığı)</vt:lpstr>
      <vt:lpstr>Yağmurlama sulama Küçük kaplı/saksılı fidan alanları</vt:lpstr>
      <vt:lpstr>Sulama sistemi elemanları </vt:lpstr>
      <vt:lpstr>Kum çökeltici (hidrosiklon) ve filtre sistemi</vt:lpstr>
      <vt:lpstr>Filtre tipleri</vt:lpstr>
      <vt:lpstr>Sulama suyu pH düşürme</vt:lpstr>
      <vt:lpstr>Sulama suyu pH düşürme</vt:lpstr>
      <vt:lpstr>Sulama suyu pH düşürme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Fidanlıkta sulama</dc:title>
  <dc:creator>pc</dc:creator>
  <cp:lastModifiedBy>Emrah Cicek</cp:lastModifiedBy>
  <cp:revision>27</cp:revision>
  <dcterms:created xsi:type="dcterms:W3CDTF">2016-02-25T08:43:04Z</dcterms:created>
  <dcterms:modified xsi:type="dcterms:W3CDTF">2020-05-04T03:25:31Z</dcterms:modified>
</cp:coreProperties>
</file>