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9263-345E-4F4E-B1CC-B9B28FF1B43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62DA-6DD9-40D4-9BC3-A34F1FC69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213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9263-345E-4F4E-B1CC-B9B28FF1B43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62DA-6DD9-40D4-9BC3-A34F1FC69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91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9263-345E-4F4E-B1CC-B9B28FF1B43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62DA-6DD9-40D4-9BC3-A34F1FC69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02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9263-345E-4F4E-B1CC-B9B28FF1B43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62DA-6DD9-40D4-9BC3-A34F1FC69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68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9263-345E-4F4E-B1CC-B9B28FF1B43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62DA-6DD9-40D4-9BC3-A34F1FC69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22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9263-345E-4F4E-B1CC-B9B28FF1B43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62DA-6DD9-40D4-9BC3-A34F1FC69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28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9263-345E-4F4E-B1CC-B9B28FF1B43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62DA-6DD9-40D4-9BC3-A34F1FC69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284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9263-345E-4F4E-B1CC-B9B28FF1B43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62DA-6DD9-40D4-9BC3-A34F1FC69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86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9263-345E-4F4E-B1CC-B9B28FF1B43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62DA-6DD9-40D4-9BC3-A34F1FC69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56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9263-345E-4F4E-B1CC-B9B28FF1B43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62DA-6DD9-40D4-9BC3-A34F1FC69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692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9263-345E-4F4E-B1CC-B9B28FF1B43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62DA-6DD9-40D4-9BC3-A34F1FC69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71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A9263-345E-4F4E-B1CC-B9B28FF1B43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862DA-6DD9-40D4-9BC3-A34F1FC69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667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560387"/>
          </a:xfrm>
        </p:spPr>
        <p:txBody>
          <a:bodyPr/>
          <a:lstStyle/>
          <a:p>
            <a:pPr algn="l" eaLnBrk="1" hangingPunct="1">
              <a:defRPr/>
            </a:pP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5.2. Depolanmış Patates Hastalıkları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269" y="914400"/>
            <a:ext cx="10964091" cy="5943600"/>
          </a:xfrm>
        </p:spPr>
        <p:txBody>
          <a:bodyPr/>
          <a:lstStyle/>
          <a:p>
            <a:pPr algn="just" eaLnBrk="1" hangingPunct="1"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5.2.1. Yaş çürüklük oluşturan etmenler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a) Bakteriyel yaş çürüklük (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Erwinia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carotovora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carotovora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b) Toprak bakterilerinin neden olduğu yaş çürüklükler (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Pseudomonas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solanacearum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kahverengi çürüklük)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c) Halka çürüklüğü (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Corynebacterium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sepedonicum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Rhizopus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yumuşak çürüklüğü (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Rhizopus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sp.)</a:t>
            </a:r>
          </a:p>
          <a:p>
            <a:pPr algn="just" eaLnBrk="1" hangingPunct="1"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5.2.2. Kuru çürüklük oluşturan etmenler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a) Geç yanıklık (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Phytophthora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infestans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b) Beyaz çürüklük (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Fusarium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solani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coeruleum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roseum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sambucinum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sulphureum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c) Yumru çürüklüğü (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Alternaria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solani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66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8286" y="852580"/>
            <a:ext cx="8229600" cy="407987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tr-TR" sz="3200" b="1" dirty="0" err="1">
                <a:latin typeface="Times New Roman" pitchFamily="18" charset="0"/>
                <a:cs typeface="Times New Roman" pitchFamily="18" charset="0"/>
              </a:rPr>
              <a:t>Rhizopus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 çürüklüğü (</a:t>
            </a:r>
            <a:r>
              <a:rPr lang="tr-TR" sz="3200" b="1" i="1" dirty="0" err="1">
                <a:latin typeface="Times New Roman" pitchFamily="18" charset="0"/>
                <a:cs typeface="Times New Roman" pitchFamily="18" charset="0"/>
              </a:rPr>
              <a:t>Rhizopus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0571" y="2168434"/>
            <a:ext cx="8229600" cy="2320835"/>
          </a:xfrm>
        </p:spPr>
        <p:txBody>
          <a:bodyPr/>
          <a:lstStyle/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Etmen yüksek sıcaklıkta ve ana yumruda karabacak belirtileri meydana getirerek gelişir. Bulaşık dokuların aromatik ve tatlı bir kokusu vardır.</a:t>
            </a:r>
          </a:p>
        </p:txBody>
      </p:sp>
    </p:spTree>
    <p:extLst>
      <p:ext uri="{BB962C8B-B14F-4D97-AF65-F5344CB8AC3E}">
        <p14:creationId xmlns:p14="http://schemas.microsoft.com/office/powerpoint/2010/main" val="16206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120" y="836022"/>
            <a:ext cx="9631680" cy="5793377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5.2.3. Yarı kuru çürüklük oluşturanlar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a) Kömür çürüklüğü (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Macrophomina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phaseoli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b) Pembe çürüklük (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Phytophthora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erytroseptica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Sclerotium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çürüklüğü (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Sclerotium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rolfsii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d) Beyaz çürüklük (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Sclerotinia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sclerotiorum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e) Gri çürüklük (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Botrytis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cinerea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Rosellinia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siyah çürüklüğü (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Rosellinia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eaLnBrk="1" hangingPunct="1">
              <a:defRPr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993" y="888274"/>
            <a:ext cx="9858103" cy="4633052"/>
          </a:xfrm>
        </p:spPr>
        <p:txBody>
          <a:bodyPr/>
          <a:lstStyle/>
          <a:p>
            <a:pPr algn="just" eaLnBrk="1" hangingPunct="1"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Yaş Çürüklük: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Hastalık etmeni tarafından yumrunun dokusu parçalanarak yumru bütünlüğünün bozulduğu çürüklük şeklidir. Hastalık bakteri tarafından oluşturulmuşsa çok kötü bir koku; çürüklük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fungus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tarafından oluşturulursa, hoş bir koku verir.</a:t>
            </a:r>
          </a:p>
          <a:p>
            <a:pPr algn="just" eaLnBrk="1" hangingPunct="1"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Yarı Kuru Çürüklük: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Yumrular lastik gibi bir yapı gösterir. Kuvvetlice sıktırılınca çok az bir sıvı çıkabilir.</a:t>
            </a:r>
          </a:p>
          <a:p>
            <a:pPr algn="just" eaLnBrk="1" hangingPunct="1"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Kuru Çürüklük: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Kuru çürüklükte patates yumruları sert ve unlu bir yapıdadır.  </a:t>
            </a:r>
          </a:p>
        </p:txBody>
      </p:sp>
    </p:spTree>
    <p:extLst>
      <p:ext uri="{BB962C8B-B14F-4D97-AF65-F5344CB8AC3E}">
        <p14:creationId xmlns:p14="http://schemas.microsoft.com/office/powerpoint/2010/main" val="9637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7292" y="87085"/>
            <a:ext cx="8001000" cy="73152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5.2.1. Yaş çürüklük oluşturan etmenler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83" y="818605"/>
            <a:ext cx="11181805" cy="603939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Bakteriyel yaş çürüklük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b="1" i="1" dirty="0" err="1" smtClean="0">
                <a:latin typeface="Times New Roman" pitchFamily="18" charset="0"/>
                <a:cs typeface="Times New Roman" pitchFamily="18" charset="0"/>
              </a:rPr>
              <a:t>Erwinia</a:t>
            </a: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i="1" dirty="0" err="1">
                <a:latin typeface="Times New Roman" pitchFamily="18" charset="0"/>
                <a:cs typeface="Times New Roman" pitchFamily="18" charset="0"/>
              </a:rPr>
              <a:t>carotovora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carotovora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Yumuşak çürüklüğe tarlada aşırı nem ve zayıf havalanma sonucu genişleyen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lentisellerden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ya da yaralardan yumrulara giren bir bakteri neden olur.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Yumuşak çürüklük genellikle don ya da yaralanmadan kaynaklanan yumru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zararlanmasını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izler ve genellikle geç yanıklık, kuru çürüklük ve pembe çürüklük gibi diğer hastalıkları izleyen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sekonder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istilacıdır.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Asıl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simptom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yumru etinde başlangıçta sulu, yumuşak yumru çürüklüğü olarak ortaya çıkar. Çürümeye sık sık kötü bir koku eşlik eder.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Kırmızı-kahverengi olmayan kültürlerin üzerinde,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lentisellerin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çevresinde yüzeyde dairesel lezyonlar görülür.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Hastalık için optimum sıcaklık 15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C’den 26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C’ye kadar değişim gösterir. Hastalığın gelişmesi 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C’nin altında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inhibe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olurken,   yumrular bu depolama sıcaklığından daha düşük sıcaklıklarda zarar görebilirler.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Depolama sırasında 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C’nin altında gelişme durur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47" y="442912"/>
            <a:ext cx="5217795" cy="333660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75063" y="5282978"/>
            <a:ext cx="4868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https://www.sorhocam.com/etiket.asp?sid=7088&amp;erwinia-carotovora/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317" y="442913"/>
            <a:ext cx="4902771" cy="333660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630488" y="5202704"/>
            <a:ext cx="4659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http://www.bitkisagligi.net/Patates_Erwinia_carotovora_carotovora.htm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264229" y="4161917"/>
            <a:ext cx="8220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Erwinia</a:t>
            </a:r>
            <a:r>
              <a:rPr lang="tr-T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carotovora</a:t>
            </a:r>
            <a:r>
              <a:rPr lang="tr-T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subsp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carotovora</a:t>
            </a:r>
            <a:endParaRPr lang="tr-T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7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927" y="277814"/>
            <a:ext cx="10201003" cy="1211352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alt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Toprak bakterilerinin neden olduğu yaş çürüklükler (</a:t>
            </a:r>
            <a:r>
              <a:rPr lang="tr-TR" altLang="tr-TR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Pseudomonas</a:t>
            </a:r>
            <a:r>
              <a:rPr lang="tr-TR" altLang="tr-T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solanacearum</a:t>
            </a:r>
            <a:r>
              <a:rPr lang="tr-TR" alt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kahverengi çürüklük)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928" y="1674223"/>
            <a:ext cx="10406743" cy="4021183"/>
          </a:xfrm>
        </p:spPr>
        <p:txBody>
          <a:bodyPr/>
          <a:lstStyle/>
          <a:p>
            <a:pPr eaLnBrk="1" hangingPunct="1">
              <a:defRPr/>
            </a:pP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Pseudomonas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solanacearum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aslında solgunluk yapar. İleri düzeyde çürüklüklerde yumrunun gözleri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siyalaşır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ve bu kısımlardan yapışkan bir sıvı akar.</a:t>
            </a:r>
          </a:p>
          <a:p>
            <a:pPr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Sağlam görünüşlü, fakat bulaşık yumrular kesilip ışığa tutulursa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vasküler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halkadan bakteri damlacıklarının çıktığı görülür.</a:t>
            </a:r>
          </a:p>
          <a:p>
            <a:pPr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Hastalık sadece iletim borularında gelişir. Halka çürüklüğü hastalığı ile karıştırılabilir.</a:t>
            </a:r>
          </a:p>
          <a:p>
            <a:pPr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İletim sistemlerine bakarsak kahverengi lekeler görülür.</a:t>
            </a:r>
          </a:p>
        </p:txBody>
      </p:sp>
    </p:spTree>
    <p:extLst>
      <p:ext uri="{BB962C8B-B14F-4D97-AF65-F5344CB8AC3E}">
        <p14:creationId xmlns:p14="http://schemas.microsoft.com/office/powerpoint/2010/main" val="56727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208" y="782546"/>
            <a:ext cx="5086350" cy="353377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544116" y="5248143"/>
            <a:ext cx="4981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http://www.bitkisagligi.net/Patates_Pseudomonas_solanacearum.htm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019445" y="4538970"/>
            <a:ext cx="4390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</a:t>
            </a:r>
            <a:r>
              <a:rPr lang="tr-T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solanacearum</a:t>
            </a:r>
            <a:r>
              <a:rPr lang="tr-T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6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6091" y="300446"/>
            <a:ext cx="11765279" cy="990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c) Halka çürüklüğü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800" b="1" i="1" dirty="0" err="1" smtClean="0">
                <a:latin typeface="Times New Roman" pitchFamily="18" charset="0"/>
                <a:cs typeface="Times New Roman" pitchFamily="18" charset="0"/>
              </a:rPr>
              <a:t>Corynebacterium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i="1" dirty="0" err="1">
                <a:latin typeface="Times New Roman" pitchFamily="18" charset="0"/>
                <a:cs typeface="Times New Roman" pitchFamily="18" charset="0"/>
              </a:rPr>
              <a:t>sepedonicum</a:t>
            </a:r>
            <a:r>
              <a:rPr lang="tr-T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800" b="1" i="1" dirty="0" err="1" smtClean="0">
                <a:latin typeface="Times New Roman" pitchFamily="18" charset="0"/>
                <a:cs typeface="Times New Roman" pitchFamily="18" charset="0"/>
              </a:rPr>
              <a:t>Clavibacter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i="1" dirty="0" err="1">
                <a:latin typeface="Times New Roman" pitchFamily="18" charset="0"/>
                <a:cs typeface="Times New Roman" pitchFamily="18" charset="0"/>
              </a:rPr>
              <a:t>michiganensis</a:t>
            </a:r>
            <a:r>
              <a:rPr lang="tr-T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>
                <a:latin typeface="Times New Roman" pitchFamily="18" charset="0"/>
                <a:cs typeface="Times New Roman" pitchFamily="18" charset="0"/>
              </a:rPr>
              <a:t>subsp</a:t>
            </a: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i="1" dirty="0" err="1" smtClean="0">
                <a:latin typeface="Times New Roman" pitchFamily="18" charset="0"/>
                <a:cs typeface="Times New Roman" pitchFamily="18" charset="0"/>
              </a:rPr>
              <a:t>sepedonicus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b="1" dirty="0">
                <a:latin typeface="Times New Roman" pitchFamily="18" charset="0"/>
                <a:cs typeface="Times New Roman" pitchFamily="18" charset="0"/>
              </a:rPr>
            </a:br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423" y="1905000"/>
            <a:ext cx="11321143" cy="3581400"/>
          </a:xfrm>
        </p:spPr>
        <p:txBody>
          <a:bodyPr/>
          <a:lstStyle/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Hastalıklı bitkilerde gelişen yumrular genellikle normalden küçüktür ve enine kesilirse iletim demetlerinin koyu sarı olduğu görülür.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Depolama boyunca bakteri çoğalması sonucu yumrular yumuşar ve daha sonra basınç altında kalan yumrulardan siyah bir akıntı ortaya çıkar.</a:t>
            </a:r>
          </a:p>
        </p:txBody>
      </p:sp>
    </p:spTree>
    <p:extLst>
      <p:ext uri="{BB962C8B-B14F-4D97-AF65-F5344CB8AC3E}">
        <p14:creationId xmlns:p14="http://schemas.microsoft.com/office/powerpoint/2010/main" val="328851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79" t="-6273" r="-279" b="6273"/>
          <a:stretch/>
        </p:blipFill>
        <p:spPr>
          <a:xfrm>
            <a:off x="3535678" y="955767"/>
            <a:ext cx="6247311" cy="416487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611333" y="59187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https://microbewiki.kenyon.edu/index.php/File:Potato_ring_rot.jpg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398384" y="5241352"/>
            <a:ext cx="6814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Clavibacter</a:t>
            </a:r>
            <a:r>
              <a:rPr lang="tr-T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michiganensis</a:t>
            </a:r>
            <a:r>
              <a:rPr lang="tr-T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subsp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sepedonicus</a:t>
            </a:r>
            <a:endParaRPr lang="tr-T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540</Words>
  <Application>Microsoft Office PowerPoint</Application>
  <PresentationFormat>Geniş ekran</PresentationFormat>
  <Paragraphs>45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Teması</vt:lpstr>
      <vt:lpstr>5.2. Depolanmış Patates Hastalıkları</vt:lpstr>
      <vt:lpstr>PowerPoint Sunusu</vt:lpstr>
      <vt:lpstr>PowerPoint Sunusu</vt:lpstr>
      <vt:lpstr>5.2.1. Yaş çürüklük oluşturan etmenler</vt:lpstr>
      <vt:lpstr>PowerPoint Sunusu</vt:lpstr>
      <vt:lpstr>b) Toprak bakterilerinin neden olduğu yaş çürüklükler (Pseudomonas solanacearum kahverengi çürüklük)</vt:lpstr>
      <vt:lpstr>PowerPoint Sunusu</vt:lpstr>
      <vt:lpstr> c) Halka çürüklüğü  Corynebacterium sepedonicum  (Clavibacter michiganensis subsp. sepedonicus) </vt:lpstr>
      <vt:lpstr>PowerPoint Sunusu</vt:lpstr>
      <vt:lpstr>d) Rhizopus çürüklüğü (Rhizopus spp.)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5.2. Depolanmış Patates Hastalıkları</dc:title>
  <dc:creator>İSMET YILDIRIM</dc:creator>
  <cp:lastModifiedBy>İSMET YILDIRIM</cp:lastModifiedBy>
  <cp:revision>5</cp:revision>
  <dcterms:created xsi:type="dcterms:W3CDTF">2020-03-24T13:00:56Z</dcterms:created>
  <dcterms:modified xsi:type="dcterms:W3CDTF">2020-03-24T16:00:59Z</dcterms:modified>
</cp:coreProperties>
</file>