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slides/slide177.xml" ContentType="application/vnd.openxmlformats-officedocument.presentationml.slide+xml"/>
  <Override PartName="/ppt/slides/slide178.xml" ContentType="application/vnd.openxmlformats-officedocument.presentationml.slide+xml"/>
  <Override PartName="/ppt/slides/slide179.xml" ContentType="application/vnd.openxmlformats-officedocument.presentationml.slide+xml"/>
  <Override PartName="/ppt/slides/slide180.xml" ContentType="application/vnd.openxmlformats-officedocument.presentationml.slide+xml"/>
  <Override PartName="/ppt/slides/slide181.xml" ContentType="application/vnd.openxmlformats-officedocument.presentationml.slide+xml"/>
  <Override PartName="/ppt/slides/slide182.xml" ContentType="application/vnd.openxmlformats-officedocument.presentationml.slide+xml"/>
  <Override PartName="/ppt/slides/slide183.xml" ContentType="application/vnd.openxmlformats-officedocument.presentationml.slide+xml"/>
  <Override PartName="/ppt/slides/slide184.xml" ContentType="application/vnd.openxmlformats-officedocument.presentationml.slide+xml"/>
  <Override PartName="/ppt/slides/slide185.xml" ContentType="application/vnd.openxmlformats-officedocument.presentationml.slide+xml"/>
  <Override PartName="/ppt/slides/slide186.xml" ContentType="application/vnd.openxmlformats-officedocument.presentationml.slide+xml"/>
  <Override PartName="/ppt/slides/slide187.xml" ContentType="application/vnd.openxmlformats-officedocument.presentationml.slide+xml"/>
  <Override PartName="/ppt/slides/slide188.xml" ContentType="application/vnd.openxmlformats-officedocument.presentationml.slide+xml"/>
  <Override PartName="/ppt/slides/slide189.xml" ContentType="application/vnd.openxmlformats-officedocument.presentationml.slide+xml"/>
  <Override PartName="/ppt/slides/slide190.xml" ContentType="application/vnd.openxmlformats-officedocument.presentationml.slide+xml"/>
  <Override PartName="/ppt/slides/slide191.xml" ContentType="application/vnd.openxmlformats-officedocument.presentationml.slide+xml"/>
  <Override PartName="/ppt/slides/slide192.xml" ContentType="application/vnd.openxmlformats-officedocument.presentationml.slide+xml"/>
  <Override PartName="/ppt/slides/slide193.xml" ContentType="application/vnd.openxmlformats-officedocument.presentationml.slide+xml"/>
  <Override PartName="/ppt/slides/slide194.xml" ContentType="application/vnd.openxmlformats-officedocument.presentationml.slide+xml"/>
  <Override PartName="/ppt/slides/slide195.xml" ContentType="application/vnd.openxmlformats-officedocument.presentationml.slide+xml"/>
  <Override PartName="/ppt/slides/slide196.xml" ContentType="application/vnd.openxmlformats-officedocument.presentationml.slide+xml"/>
  <Override PartName="/ppt/slides/slide197.xml" ContentType="application/vnd.openxmlformats-officedocument.presentationml.slide+xml"/>
  <Override PartName="/ppt/slides/slide198.xml" ContentType="application/vnd.openxmlformats-officedocument.presentationml.slide+xml"/>
  <Override PartName="/ppt/slides/slide199.xml" ContentType="application/vnd.openxmlformats-officedocument.presentationml.slide+xml"/>
  <Override PartName="/ppt/slides/slide200.xml" ContentType="application/vnd.openxmlformats-officedocument.presentationml.slide+xml"/>
  <Override PartName="/ppt/slides/slide201.xml" ContentType="application/vnd.openxmlformats-officedocument.presentationml.slide+xml"/>
  <Override PartName="/ppt/slides/slide202.xml" ContentType="application/vnd.openxmlformats-officedocument.presentationml.slide+xml"/>
  <Override PartName="/ppt/slides/slide203.xml" ContentType="application/vnd.openxmlformats-officedocument.presentationml.slide+xml"/>
  <Override PartName="/ppt/slides/slide204.xml" ContentType="application/vnd.openxmlformats-officedocument.presentationml.slide+xml"/>
  <Override PartName="/ppt/slides/slide205.xml" ContentType="application/vnd.openxmlformats-officedocument.presentationml.slide+xml"/>
  <Override PartName="/ppt/slides/slide206.xml" ContentType="application/vnd.openxmlformats-officedocument.presentationml.slide+xml"/>
  <Override PartName="/ppt/slides/slide207.xml" ContentType="application/vnd.openxmlformats-officedocument.presentationml.slide+xml"/>
  <Override PartName="/ppt/slides/slide208.xml" ContentType="application/vnd.openxmlformats-officedocument.presentationml.slide+xml"/>
  <Override PartName="/ppt/slides/slide209.xml" ContentType="application/vnd.openxmlformats-officedocument.presentationml.slide+xml"/>
  <Override PartName="/ppt/slides/slide210.xml" ContentType="application/vnd.openxmlformats-officedocument.presentationml.slide+xml"/>
  <Override PartName="/ppt/slides/slide211.xml" ContentType="application/vnd.openxmlformats-officedocument.presentationml.slide+xml"/>
  <Override PartName="/ppt/slides/slide212.xml" ContentType="application/vnd.openxmlformats-officedocument.presentationml.slide+xml"/>
  <Override PartName="/ppt/slides/slide213.xml" ContentType="application/vnd.openxmlformats-officedocument.presentationml.slide+xml"/>
  <Override PartName="/ppt/slides/slide214.xml" ContentType="application/vnd.openxmlformats-officedocument.presentationml.slide+xml"/>
  <Override PartName="/ppt/slides/slide215.xml" ContentType="application/vnd.openxmlformats-officedocument.presentationml.slide+xml"/>
  <Override PartName="/ppt/slides/slide216.xml" ContentType="application/vnd.openxmlformats-officedocument.presentationml.slide+xml"/>
  <Override PartName="/ppt/slides/slide217.xml" ContentType="application/vnd.openxmlformats-officedocument.presentationml.slide+xml"/>
  <Override PartName="/ppt/slides/slide218.xml" ContentType="application/vnd.openxmlformats-officedocument.presentationml.slide+xml"/>
  <Override PartName="/ppt/slides/slide219.xml" ContentType="application/vnd.openxmlformats-officedocument.presentationml.slide+xml"/>
  <Override PartName="/ppt/slides/slide220.xml" ContentType="application/vnd.openxmlformats-officedocument.presentationml.slide+xml"/>
  <Override PartName="/ppt/slides/slide221.xml" ContentType="application/vnd.openxmlformats-officedocument.presentationml.slide+xml"/>
  <Override PartName="/ppt/slides/slide222.xml" ContentType="application/vnd.openxmlformats-officedocument.presentationml.slide+xml"/>
  <Override PartName="/ppt/slides/slide223.xml" ContentType="application/vnd.openxmlformats-officedocument.presentationml.slide+xml"/>
  <Override PartName="/ppt/slides/slide224.xml" ContentType="application/vnd.openxmlformats-officedocument.presentationml.slide+xml"/>
  <Override PartName="/ppt/slides/slide225.xml" ContentType="application/vnd.openxmlformats-officedocument.presentationml.slide+xml"/>
  <Override PartName="/ppt/slides/slide226.xml" ContentType="application/vnd.openxmlformats-officedocument.presentationml.slide+xml"/>
  <Override PartName="/ppt/slides/slide227.xml" ContentType="application/vnd.openxmlformats-officedocument.presentationml.slide+xml"/>
  <Override PartName="/ppt/slides/slide228.xml" ContentType="application/vnd.openxmlformats-officedocument.presentationml.slide+xml"/>
  <Override PartName="/ppt/slides/slide229.xml" ContentType="application/vnd.openxmlformats-officedocument.presentationml.slide+xml"/>
  <Override PartName="/ppt/slides/slide230.xml" ContentType="application/vnd.openxmlformats-officedocument.presentationml.slide+xml"/>
  <Override PartName="/ppt/slides/slide231.xml" ContentType="application/vnd.openxmlformats-officedocument.presentationml.slide+xml"/>
  <Override PartName="/ppt/slides/slide232.xml" ContentType="application/vnd.openxmlformats-officedocument.presentationml.slide+xml"/>
  <Override PartName="/ppt/slides/slide233.xml" ContentType="application/vnd.openxmlformats-officedocument.presentationml.slide+xml"/>
  <Override PartName="/ppt/slides/slide234.xml" ContentType="application/vnd.openxmlformats-officedocument.presentationml.slide+xml"/>
  <Override PartName="/ppt/slides/slide235.xml" ContentType="application/vnd.openxmlformats-officedocument.presentationml.slide+xml"/>
  <Override PartName="/ppt/slides/slide236.xml" ContentType="application/vnd.openxmlformats-officedocument.presentationml.slide+xml"/>
  <Override PartName="/ppt/slides/slide237.xml" ContentType="application/vnd.openxmlformats-officedocument.presentationml.slide+xml"/>
  <Override PartName="/ppt/slides/slide238.xml" ContentType="application/vnd.openxmlformats-officedocument.presentationml.slide+xml"/>
  <Override PartName="/ppt/slides/slide239.xml" ContentType="application/vnd.openxmlformats-officedocument.presentationml.slide+xml"/>
  <Override PartName="/ppt/slides/slide240.xml" ContentType="application/vnd.openxmlformats-officedocument.presentationml.slide+xml"/>
  <Override PartName="/ppt/slides/slide241.xml" ContentType="application/vnd.openxmlformats-officedocument.presentationml.slide+xml"/>
  <Override PartName="/ppt/slides/slide242.xml" ContentType="application/vnd.openxmlformats-officedocument.presentationml.slide+xml"/>
  <Override PartName="/ppt/slides/slide243.xml" ContentType="application/vnd.openxmlformats-officedocument.presentationml.slide+xml"/>
  <Override PartName="/ppt/slides/slide244.xml" ContentType="application/vnd.openxmlformats-officedocument.presentationml.slide+xml"/>
  <Override PartName="/ppt/slides/slide245.xml" ContentType="application/vnd.openxmlformats-officedocument.presentationml.slide+xml"/>
  <Override PartName="/ppt/slides/slide246.xml" ContentType="application/vnd.openxmlformats-officedocument.presentationml.slide+xml"/>
  <Override PartName="/ppt/slides/slide247.xml" ContentType="application/vnd.openxmlformats-officedocument.presentationml.slide+xml"/>
  <Override PartName="/ppt/slides/slide248.xml" ContentType="application/vnd.openxmlformats-officedocument.presentationml.slide+xml"/>
  <Override PartName="/ppt/slides/slide249.xml" ContentType="application/vnd.openxmlformats-officedocument.presentationml.slide+xml"/>
  <Override PartName="/ppt/slides/slide250.xml" ContentType="application/vnd.openxmlformats-officedocument.presentationml.slide+xml"/>
  <Override PartName="/ppt/slides/slide251.xml" ContentType="application/vnd.openxmlformats-officedocument.presentationml.slide+xml"/>
  <Override PartName="/ppt/slides/slide252.xml" ContentType="application/vnd.openxmlformats-officedocument.presentationml.slide+xml"/>
  <Override PartName="/ppt/slides/slide253.xml" ContentType="application/vnd.openxmlformats-officedocument.presentationml.slide+xml"/>
  <Override PartName="/ppt/slides/slide254.xml" ContentType="application/vnd.openxmlformats-officedocument.presentationml.slide+xml"/>
  <Override PartName="/ppt/slides/slide255.xml" ContentType="application/vnd.openxmlformats-officedocument.presentationml.slide+xml"/>
  <Override PartName="/ppt/slides/slide256.xml" ContentType="application/vnd.openxmlformats-officedocument.presentationml.slide+xml"/>
  <Override PartName="/ppt/slides/slide257.xml" ContentType="application/vnd.openxmlformats-officedocument.presentationml.slide+xml"/>
  <Override PartName="/ppt/slides/slide258.xml" ContentType="application/vnd.openxmlformats-officedocument.presentationml.slide+xml"/>
  <Override PartName="/ppt/slides/slide259.xml" ContentType="application/vnd.openxmlformats-officedocument.presentationml.slide+xml"/>
  <Override PartName="/ppt/slides/slide260.xml" ContentType="application/vnd.openxmlformats-officedocument.presentationml.slide+xml"/>
  <Override PartName="/ppt/slides/slide261.xml" ContentType="application/vnd.openxmlformats-officedocument.presentationml.slide+xml"/>
  <Override PartName="/ppt/slides/slide262.xml" ContentType="application/vnd.openxmlformats-officedocument.presentationml.slide+xml"/>
  <Override PartName="/ppt/slides/slide263.xml" ContentType="application/vnd.openxmlformats-officedocument.presentationml.slide+xml"/>
  <Override PartName="/ppt/slides/slide264.xml" ContentType="application/vnd.openxmlformats-officedocument.presentationml.slide+xml"/>
  <Override PartName="/ppt/slides/slide265.xml" ContentType="application/vnd.openxmlformats-officedocument.presentationml.slide+xml"/>
  <Override PartName="/ppt/slides/slide266.xml" ContentType="application/vnd.openxmlformats-officedocument.presentationml.slide+xml"/>
  <Override PartName="/ppt/slides/slide267.xml" ContentType="application/vnd.openxmlformats-officedocument.presentationml.slide+xml"/>
  <Override PartName="/ppt/slides/slide268.xml" ContentType="application/vnd.openxmlformats-officedocument.presentationml.slide+xml"/>
  <Override PartName="/ppt/slides/slide269.xml" ContentType="application/vnd.openxmlformats-officedocument.presentationml.slide+xml"/>
  <Override PartName="/ppt/slides/slide270.xml" ContentType="application/vnd.openxmlformats-officedocument.presentationml.slide+xml"/>
  <Override PartName="/ppt/slides/slide271.xml" ContentType="application/vnd.openxmlformats-officedocument.presentationml.slide+xml"/>
  <Override PartName="/ppt/slides/slide272.xml" ContentType="application/vnd.openxmlformats-officedocument.presentationml.slide+xml"/>
  <Override PartName="/ppt/slides/slide273.xml" ContentType="application/vnd.openxmlformats-officedocument.presentationml.slide+xml"/>
  <Override PartName="/ppt/slides/slide274.xml" ContentType="application/vnd.openxmlformats-officedocument.presentationml.slide+xml"/>
  <Override PartName="/ppt/slides/slide275.xml" ContentType="application/vnd.openxmlformats-officedocument.presentationml.slide+xml"/>
  <Override PartName="/ppt/slides/slide276.xml" ContentType="application/vnd.openxmlformats-officedocument.presentationml.slide+xml"/>
  <Override PartName="/ppt/slides/slide277.xml" ContentType="application/vnd.openxmlformats-officedocument.presentationml.slide+xml"/>
  <Override PartName="/ppt/slides/slide278.xml" ContentType="application/vnd.openxmlformats-officedocument.presentationml.slide+xml"/>
  <Override PartName="/ppt/slides/slide279.xml" ContentType="application/vnd.openxmlformats-officedocument.presentationml.slide+xml"/>
  <Override PartName="/ppt/slides/slide280.xml" ContentType="application/vnd.openxmlformats-officedocument.presentationml.slide+xml"/>
  <Override PartName="/ppt/slides/slide281.xml" ContentType="application/vnd.openxmlformats-officedocument.presentationml.slide+xml"/>
  <Override PartName="/ppt/slides/slide282.xml" ContentType="application/vnd.openxmlformats-officedocument.presentationml.slide+xml"/>
  <Override PartName="/ppt/slides/slide283.xml" ContentType="application/vnd.openxmlformats-officedocument.presentationml.slide+xml"/>
  <Override PartName="/ppt/slides/slide284.xml" ContentType="application/vnd.openxmlformats-officedocument.presentationml.slide+xml"/>
  <Override PartName="/ppt/slides/slide285.xml" ContentType="application/vnd.openxmlformats-officedocument.presentationml.slide+xml"/>
  <Override PartName="/ppt/slides/slide286.xml" ContentType="application/vnd.openxmlformats-officedocument.presentationml.slide+xml"/>
  <Override PartName="/ppt/slides/slide287.xml" ContentType="application/vnd.openxmlformats-officedocument.presentationml.slide+xml"/>
  <Override PartName="/ppt/slides/slide288.xml" ContentType="application/vnd.openxmlformats-officedocument.presentationml.slide+xml"/>
  <Override PartName="/ppt/slides/slide289.xml" ContentType="application/vnd.openxmlformats-officedocument.presentationml.slide+xml"/>
  <Override PartName="/ppt/slides/slide290.xml" ContentType="application/vnd.openxmlformats-officedocument.presentationml.slide+xml"/>
  <Override PartName="/ppt/slides/slide291.xml" ContentType="application/vnd.openxmlformats-officedocument.presentationml.slide+xml"/>
  <Override PartName="/ppt/slides/slide292.xml" ContentType="application/vnd.openxmlformats-officedocument.presentationml.slide+xml"/>
  <Override PartName="/ppt/slides/slide293.xml" ContentType="application/vnd.openxmlformats-officedocument.presentationml.slide+xml"/>
  <Override PartName="/ppt/slides/slide294.xml" ContentType="application/vnd.openxmlformats-officedocument.presentationml.slide+xml"/>
  <Override PartName="/ppt/slides/slide295.xml" ContentType="application/vnd.openxmlformats-officedocument.presentationml.slide+xml"/>
  <Override PartName="/ppt/slides/slide296.xml" ContentType="application/vnd.openxmlformats-officedocument.presentationml.slide+xml"/>
  <Override PartName="/ppt/slides/slide297.xml" ContentType="application/vnd.openxmlformats-officedocument.presentationml.slide+xml"/>
  <Override PartName="/ppt/slides/slide298.xml" ContentType="application/vnd.openxmlformats-officedocument.presentationml.slide+xml"/>
  <Override PartName="/ppt/slides/slide299.xml" ContentType="application/vnd.openxmlformats-officedocument.presentationml.slide+xml"/>
  <Override PartName="/ppt/slides/slide300.xml" ContentType="application/vnd.openxmlformats-officedocument.presentationml.slide+xml"/>
  <Override PartName="/ppt/slides/slide301.xml" ContentType="application/vnd.openxmlformats-officedocument.presentationml.slide+xml"/>
  <Override PartName="/ppt/slides/slide302.xml" ContentType="application/vnd.openxmlformats-officedocument.presentationml.slide+xml"/>
  <Override PartName="/ppt/slides/slide303.xml" ContentType="application/vnd.openxmlformats-officedocument.presentationml.slide+xml"/>
  <Override PartName="/ppt/slides/slide304.xml" ContentType="application/vnd.openxmlformats-officedocument.presentationml.slide+xml"/>
  <Override PartName="/ppt/slides/slide305.xml" ContentType="application/vnd.openxmlformats-officedocument.presentationml.slide+xml"/>
  <Override PartName="/ppt/slides/slide306.xml" ContentType="application/vnd.openxmlformats-officedocument.presentationml.slide+xml"/>
  <Override PartName="/ppt/slides/slide307.xml" ContentType="application/vnd.openxmlformats-officedocument.presentationml.slide+xml"/>
  <Override PartName="/ppt/slides/slide308.xml" ContentType="application/vnd.openxmlformats-officedocument.presentationml.slide+xml"/>
  <Override PartName="/ppt/slides/slide309.xml" ContentType="application/vnd.openxmlformats-officedocument.presentationml.slide+xml"/>
  <Override PartName="/ppt/slides/slide310.xml" ContentType="application/vnd.openxmlformats-officedocument.presentationml.slide+xml"/>
  <Override PartName="/ppt/slides/slide311.xml" ContentType="application/vnd.openxmlformats-officedocument.presentationml.slide+xml"/>
  <Override PartName="/ppt/slides/slide312.xml" ContentType="application/vnd.openxmlformats-officedocument.presentationml.slide+xml"/>
  <Override PartName="/ppt/slides/slide313.xml" ContentType="application/vnd.openxmlformats-officedocument.presentationml.slide+xml"/>
  <Override PartName="/ppt/slides/slide314.xml" ContentType="application/vnd.openxmlformats-officedocument.presentationml.slide+xml"/>
  <Override PartName="/ppt/slides/slide315.xml" ContentType="application/vnd.openxmlformats-officedocument.presentationml.slide+xml"/>
  <Override PartName="/ppt/slides/slide316.xml" ContentType="application/vnd.openxmlformats-officedocument.presentationml.slide+xml"/>
  <Override PartName="/ppt/slides/slide317.xml" ContentType="application/vnd.openxmlformats-officedocument.presentationml.slide+xml"/>
  <Override PartName="/ppt/slides/slide318.xml" ContentType="application/vnd.openxmlformats-officedocument.presentationml.slide+xml"/>
  <Override PartName="/ppt/slides/slide319.xml" ContentType="application/vnd.openxmlformats-officedocument.presentationml.slide+xml"/>
  <Override PartName="/ppt/slides/slide320.xml" ContentType="application/vnd.openxmlformats-officedocument.presentationml.slide+xml"/>
  <Override PartName="/ppt/slides/slide321.xml" ContentType="application/vnd.openxmlformats-officedocument.presentationml.slide+xml"/>
  <Override PartName="/ppt/slides/slide322.xml" ContentType="application/vnd.openxmlformats-officedocument.presentationml.slide+xml"/>
  <Override PartName="/ppt/slides/slide323.xml" ContentType="application/vnd.openxmlformats-officedocument.presentationml.slide+xml"/>
  <Override PartName="/ppt/slides/slide324.xml" ContentType="application/vnd.openxmlformats-officedocument.presentationml.slide+xml"/>
  <Override PartName="/ppt/slides/slide325.xml" ContentType="application/vnd.openxmlformats-officedocument.presentationml.slide+xml"/>
  <Override PartName="/ppt/slides/slide326.xml" ContentType="application/vnd.openxmlformats-officedocument.presentationml.slide+xml"/>
  <Override PartName="/ppt/slides/slide327.xml" ContentType="application/vnd.openxmlformats-officedocument.presentationml.slide+xml"/>
  <Override PartName="/ppt/slides/slide328.xml" ContentType="application/vnd.openxmlformats-officedocument.presentationml.slide+xml"/>
  <Override PartName="/ppt/slides/slide329.xml" ContentType="application/vnd.openxmlformats-officedocument.presentationml.slide+xml"/>
  <Override PartName="/ppt/slides/slide330.xml" ContentType="application/vnd.openxmlformats-officedocument.presentationml.slide+xml"/>
  <Override PartName="/ppt/slides/slide331.xml" ContentType="application/vnd.openxmlformats-officedocument.presentationml.slide+xml"/>
  <Override PartName="/ppt/slides/slide332.xml" ContentType="application/vnd.openxmlformats-officedocument.presentationml.slide+xml"/>
  <Override PartName="/ppt/slides/slide333.xml" ContentType="application/vnd.openxmlformats-officedocument.presentationml.slide+xml"/>
  <Override PartName="/ppt/slides/slide334.xml" ContentType="application/vnd.openxmlformats-officedocument.presentationml.slide+xml"/>
  <Override PartName="/ppt/slides/slide335.xml" ContentType="application/vnd.openxmlformats-officedocument.presentationml.slide+xml"/>
  <Override PartName="/ppt/slides/slide336.xml" ContentType="application/vnd.openxmlformats-officedocument.presentationml.slide+xml"/>
  <Override PartName="/ppt/slides/slide337.xml" ContentType="application/vnd.openxmlformats-officedocument.presentationml.slide+xml"/>
  <Override PartName="/ppt/slides/slide338.xml" ContentType="application/vnd.openxmlformats-officedocument.presentationml.slide+xml"/>
  <Override PartName="/ppt/slides/slide339.xml" ContentType="application/vnd.openxmlformats-officedocument.presentationml.slide+xml"/>
  <Override PartName="/ppt/slides/slide340.xml" ContentType="application/vnd.openxmlformats-officedocument.presentationml.slide+xml"/>
  <Override PartName="/ppt/slides/slide341.xml" ContentType="application/vnd.openxmlformats-officedocument.presentationml.slide+xml"/>
  <Override PartName="/ppt/slides/slide342.xml" ContentType="application/vnd.openxmlformats-officedocument.presentationml.slide+xml"/>
  <Override PartName="/ppt/slides/slide343.xml" ContentType="application/vnd.openxmlformats-officedocument.presentationml.slide+xml"/>
  <Override PartName="/ppt/slides/slide34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notesSlides/notesSlide1.xml" ContentType="application/vnd.openxmlformats-officedocument.presentationml.notesSlide+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37" r:id="rId1"/>
  </p:sldMasterIdLst>
  <p:notesMasterIdLst>
    <p:notesMasterId r:id="rId346"/>
  </p:notesMasterIdLst>
  <p:sldIdLst>
    <p:sldId id="256" r:id="rId2"/>
    <p:sldId id="257" r:id="rId3"/>
    <p:sldId id="318" r:id="rId4"/>
    <p:sldId id="266" r:id="rId5"/>
    <p:sldId id="267" r:id="rId6"/>
    <p:sldId id="319" r:id="rId7"/>
    <p:sldId id="278" r:id="rId8"/>
    <p:sldId id="279" r:id="rId9"/>
    <p:sldId id="280" r:id="rId10"/>
    <p:sldId id="281" r:id="rId11"/>
    <p:sldId id="282" r:id="rId12"/>
    <p:sldId id="283" r:id="rId13"/>
    <p:sldId id="284" r:id="rId14"/>
    <p:sldId id="286" r:id="rId15"/>
    <p:sldId id="287" r:id="rId16"/>
    <p:sldId id="288" r:id="rId17"/>
    <p:sldId id="290" r:id="rId18"/>
    <p:sldId id="291" r:id="rId19"/>
    <p:sldId id="292" r:id="rId20"/>
    <p:sldId id="293" r:id="rId21"/>
    <p:sldId id="294" r:id="rId22"/>
    <p:sldId id="296" r:id="rId23"/>
    <p:sldId id="299" r:id="rId24"/>
    <p:sldId id="316" r:id="rId25"/>
    <p:sldId id="300" r:id="rId26"/>
    <p:sldId id="302" r:id="rId27"/>
    <p:sldId id="303" r:id="rId28"/>
    <p:sldId id="304" r:id="rId29"/>
    <p:sldId id="305" r:id="rId30"/>
    <p:sldId id="306" r:id="rId31"/>
    <p:sldId id="307" r:id="rId32"/>
    <p:sldId id="308" r:id="rId33"/>
    <p:sldId id="317" r:id="rId34"/>
    <p:sldId id="311" r:id="rId35"/>
    <p:sldId id="312" r:id="rId36"/>
    <p:sldId id="313" r:id="rId37"/>
    <p:sldId id="315" r:id="rId38"/>
    <p:sldId id="642" r:id="rId39"/>
    <p:sldId id="664" r:id="rId40"/>
    <p:sldId id="665" r:id="rId41"/>
    <p:sldId id="666" r:id="rId42"/>
    <p:sldId id="667" r:id="rId43"/>
    <p:sldId id="661" r:id="rId44"/>
    <p:sldId id="663" r:id="rId45"/>
    <p:sldId id="321" r:id="rId46"/>
    <p:sldId id="322" r:id="rId47"/>
    <p:sldId id="323" r:id="rId48"/>
    <p:sldId id="324" r:id="rId49"/>
    <p:sldId id="325" r:id="rId50"/>
    <p:sldId id="340" r:id="rId51"/>
    <p:sldId id="341" r:id="rId52"/>
    <p:sldId id="342" r:id="rId53"/>
    <p:sldId id="343" r:id="rId54"/>
    <p:sldId id="344" r:id="rId55"/>
    <p:sldId id="345" r:id="rId56"/>
    <p:sldId id="346" r:id="rId57"/>
    <p:sldId id="326" r:id="rId58"/>
    <p:sldId id="327" r:id="rId59"/>
    <p:sldId id="328" r:id="rId60"/>
    <p:sldId id="329" r:id="rId61"/>
    <p:sldId id="385" r:id="rId62"/>
    <p:sldId id="330" r:id="rId63"/>
    <p:sldId id="347" r:id="rId64"/>
    <p:sldId id="350" r:id="rId65"/>
    <p:sldId id="354" r:id="rId66"/>
    <p:sldId id="355" r:id="rId67"/>
    <p:sldId id="332" r:id="rId68"/>
    <p:sldId id="357" r:id="rId69"/>
    <p:sldId id="360" r:id="rId70"/>
    <p:sldId id="361" r:id="rId71"/>
    <p:sldId id="668" r:id="rId72"/>
    <p:sldId id="670" r:id="rId73"/>
    <p:sldId id="669" r:id="rId74"/>
    <p:sldId id="362" r:id="rId75"/>
    <p:sldId id="363" r:id="rId76"/>
    <p:sldId id="365" r:id="rId77"/>
    <p:sldId id="366" r:id="rId78"/>
    <p:sldId id="671" r:id="rId79"/>
    <p:sldId id="367" r:id="rId80"/>
    <p:sldId id="384" r:id="rId81"/>
    <p:sldId id="371" r:id="rId82"/>
    <p:sldId id="672" r:id="rId83"/>
    <p:sldId id="372" r:id="rId84"/>
    <p:sldId id="373" r:id="rId85"/>
    <p:sldId id="374" r:id="rId86"/>
    <p:sldId id="673" r:id="rId87"/>
    <p:sldId id="375" r:id="rId88"/>
    <p:sldId id="377" r:id="rId89"/>
    <p:sldId id="378" r:id="rId90"/>
    <p:sldId id="379" r:id="rId91"/>
    <p:sldId id="380" r:id="rId92"/>
    <p:sldId id="381" r:id="rId93"/>
    <p:sldId id="676" r:id="rId94"/>
    <p:sldId id="677" r:id="rId95"/>
    <p:sldId id="678" r:id="rId96"/>
    <p:sldId id="333" r:id="rId97"/>
    <p:sldId id="339" r:id="rId98"/>
    <p:sldId id="334" r:id="rId99"/>
    <p:sldId id="383" r:id="rId100"/>
    <p:sldId id="335" r:id="rId101"/>
    <p:sldId id="643" r:id="rId102"/>
    <p:sldId id="433" r:id="rId103"/>
    <p:sldId id="434" r:id="rId104"/>
    <p:sldId id="644" r:id="rId105"/>
    <p:sldId id="388" r:id="rId106"/>
    <p:sldId id="387" r:id="rId107"/>
    <p:sldId id="440" r:id="rId108"/>
    <p:sldId id="389" r:id="rId109"/>
    <p:sldId id="441" r:id="rId110"/>
    <p:sldId id="391" r:id="rId111"/>
    <p:sldId id="392" r:id="rId112"/>
    <p:sldId id="442" r:id="rId113"/>
    <p:sldId id="393" r:id="rId114"/>
    <p:sldId id="645" r:id="rId115"/>
    <p:sldId id="394" r:id="rId116"/>
    <p:sldId id="395" r:id="rId117"/>
    <p:sldId id="396" r:id="rId118"/>
    <p:sldId id="397" r:id="rId119"/>
    <p:sldId id="443" r:id="rId120"/>
    <p:sldId id="398" r:id="rId121"/>
    <p:sldId id="399" r:id="rId122"/>
    <p:sldId id="400" r:id="rId123"/>
    <p:sldId id="401" r:id="rId124"/>
    <p:sldId id="436" r:id="rId125"/>
    <p:sldId id="435" r:id="rId126"/>
    <p:sldId id="444" r:id="rId127"/>
    <p:sldId id="406" r:id="rId128"/>
    <p:sldId id="407" r:id="rId129"/>
    <p:sldId id="408" r:id="rId130"/>
    <p:sldId id="409" r:id="rId131"/>
    <p:sldId id="410" r:id="rId132"/>
    <p:sldId id="437" r:id="rId133"/>
    <p:sldId id="411" r:id="rId134"/>
    <p:sldId id="412" r:id="rId135"/>
    <p:sldId id="413" r:id="rId136"/>
    <p:sldId id="414" r:id="rId137"/>
    <p:sldId id="438" r:id="rId138"/>
    <p:sldId id="415" r:id="rId139"/>
    <p:sldId id="504" r:id="rId140"/>
    <p:sldId id="416" r:id="rId141"/>
    <p:sldId id="679" r:id="rId142"/>
    <p:sldId id="417" r:id="rId143"/>
    <p:sldId id="439" r:id="rId144"/>
    <p:sldId id="680" r:id="rId145"/>
    <p:sldId id="681" r:id="rId146"/>
    <p:sldId id="418" r:id="rId147"/>
    <p:sldId id="420" r:id="rId148"/>
    <p:sldId id="421" r:id="rId149"/>
    <p:sldId id="445" r:id="rId150"/>
    <p:sldId id="446" r:id="rId151"/>
    <p:sldId id="447" r:id="rId152"/>
    <p:sldId id="448" r:id="rId153"/>
    <p:sldId id="488" r:id="rId154"/>
    <p:sldId id="505" r:id="rId155"/>
    <p:sldId id="489" r:id="rId156"/>
    <p:sldId id="450" r:id="rId157"/>
    <p:sldId id="451" r:id="rId158"/>
    <p:sldId id="682" r:id="rId159"/>
    <p:sldId id="452" r:id="rId160"/>
    <p:sldId id="683" r:id="rId161"/>
    <p:sldId id="453" r:id="rId162"/>
    <p:sldId id="455" r:id="rId163"/>
    <p:sldId id="456" r:id="rId164"/>
    <p:sldId id="457" r:id="rId165"/>
    <p:sldId id="459" r:id="rId166"/>
    <p:sldId id="460" r:id="rId167"/>
    <p:sldId id="461" r:id="rId168"/>
    <p:sldId id="462" r:id="rId169"/>
    <p:sldId id="463" r:id="rId170"/>
    <p:sldId id="491" r:id="rId171"/>
    <p:sldId id="464" r:id="rId172"/>
    <p:sldId id="465" r:id="rId173"/>
    <p:sldId id="466" r:id="rId174"/>
    <p:sldId id="494" r:id="rId175"/>
    <p:sldId id="684" r:id="rId176"/>
    <p:sldId id="467" r:id="rId177"/>
    <p:sldId id="496" r:id="rId178"/>
    <p:sldId id="497" r:id="rId179"/>
    <p:sldId id="468" r:id="rId180"/>
    <p:sldId id="499" r:id="rId181"/>
    <p:sldId id="469" r:id="rId182"/>
    <p:sldId id="652" r:id="rId183"/>
    <p:sldId id="500" r:id="rId184"/>
    <p:sldId id="685" r:id="rId185"/>
    <p:sldId id="470" r:id="rId186"/>
    <p:sldId id="502" r:id="rId187"/>
    <p:sldId id="471" r:id="rId188"/>
    <p:sldId id="509" r:id="rId189"/>
    <p:sldId id="516" r:id="rId190"/>
    <p:sldId id="655" r:id="rId191"/>
    <p:sldId id="512" r:id="rId192"/>
    <p:sldId id="656" r:id="rId193"/>
    <p:sldId id="517" r:id="rId194"/>
    <p:sldId id="513" r:id="rId195"/>
    <p:sldId id="646" r:id="rId196"/>
    <p:sldId id="507" r:id="rId197"/>
    <p:sldId id="647" r:id="rId198"/>
    <p:sldId id="648" r:id="rId199"/>
    <p:sldId id="514" r:id="rId200"/>
    <p:sldId id="649" r:id="rId201"/>
    <p:sldId id="510" r:id="rId202"/>
    <p:sldId id="650" r:id="rId203"/>
    <p:sldId id="518" r:id="rId204"/>
    <p:sldId id="651" r:id="rId205"/>
    <p:sldId id="481" r:id="rId206"/>
    <p:sldId id="519" r:id="rId207"/>
    <p:sldId id="520" r:id="rId208"/>
    <p:sldId id="569" r:id="rId209"/>
    <p:sldId id="521" r:id="rId210"/>
    <p:sldId id="522" r:id="rId211"/>
    <p:sldId id="523" r:id="rId212"/>
    <p:sldId id="524" r:id="rId213"/>
    <p:sldId id="525" r:id="rId214"/>
    <p:sldId id="526" r:id="rId215"/>
    <p:sldId id="527" r:id="rId216"/>
    <p:sldId id="528" r:id="rId217"/>
    <p:sldId id="529" r:id="rId218"/>
    <p:sldId id="532" r:id="rId219"/>
    <p:sldId id="530" r:id="rId220"/>
    <p:sldId id="531" r:id="rId221"/>
    <p:sldId id="533" r:id="rId222"/>
    <p:sldId id="534" r:id="rId223"/>
    <p:sldId id="535" r:id="rId224"/>
    <p:sldId id="536" r:id="rId225"/>
    <p:sldId id="537" r:id="rId226"/>
    <p:sldId id="538" r:id="rId227"/>
    <p:sldId id="581" r:id="rId228"/>
    <p:sldId id="539" r:id="rId229"/>
    <p:sldId id="540" r:id="rId230"/>
    <p:sldId id="582" r:id="rId231"/>
    <p:sldId id="541" r:id="rId232"/>
    <p:sldId id="542" r:id="rId233"/>
    <p:sldId id="543" r:id="rId234"/>
    <p:sldId id="544" r:id="rId235"/>
    <p:sldId id="545" r:id="rId236"/>
    <p:sldId id="546" r:id="rId237"/>
    <p:sldId id="547" r:id="rId238"/>
    <p:sldId id="686" r:id="rId239"/>
    <p:sldId id="549" r:id="rId240"/>
    <p:sldId id="550" r:id="rId241"/>
    <p:sldId id="688" r:id="rId242"/>
    <p:sldId id="551" r:id="rId243"/>
    <p:sldId id="689" r:id="rId244"/>
    <p:sldId id="552" r:id="rId245"/>
    <p:sldId id="583" r:id="rId246"/>
    <p:sldId id="553" r:id="rId247"/>
    <p:sldId id="554" r:id="rId248"/>
    <p:sldId id="555" r:id="rId249"/>
    <p:sldId id="589" r:id="rId250"/>
    <p:sldId id="556" r:id="rId251"/>
    <p:sldId id="557" r:id="rId252"/>
    <p:sldId id="558" r:id="rId253"/>
    <p:sldId id="559" r:id="rId254"/>
    <p:sldId id="560" r:id="rId255"/>
    <p:sldId id="561" r:id="rId256"/>
    <p:sldId id="562" r:id="rId257"/>
    <p:sldId id="563" r:id="rId258"/>
    <p:sldId id="564" r:id="rId259"/>
    <p:sldId id="565" r:id="rId260"/>
    <p:sldId id="566" r:id="rId261"/>
    <p:sldId id="567" r:id="rId262"/>
    <p:sldId id="568" r:id="rId263"/>
    <p:sldId id="570" r:id="rId264"/>
    <p:sldId id="572" r:id="rId265"/>
    <p:sldId id="584" r:id="rId266"/>
    <p:sldId id="573" r:id="rId267"/>
    <p:sldId id="574" r:id="rId268"/>
    <p:sldId id="575" r:id="rId269"/>
    <p:sldId id="576" r:id="rId270"/>
    <p:sldId id="657" r:id="rId271"/>
    <p:sldId id="577" r:id="rId272"/>
    <p:sldId id="585" r:id="rId273"/>
    <p:sldId id="586" r:id="rId274"/>
    <p:sldId id="578" r:id="rId275"/>
    <p:sldId id="579" r:id="rId276"/>
    <p:sldId id="658" r:id="rId277"/>
    <p:sldId id="580" r:id="rId278"/>
    <p:sldId id="587" r:id="rId279"/>
    <p:sldId id="590" r:id="rId280"/>
    <p:sldId id="620" r:id="rId281"/>
    <p:sldId id="659" r:id="rId282"/>
    <p:sldId id="591" r:id="rId283"/>
    <p:sldId id="621" r:id="rId284"/>
    <p:sldId id="592" r:id="rId285"/>
    <p:sldId id="594" r:id="rId286"/>
    <p:sldId id="623" r:id="rId287"/>
    <p:sldId id="624" r:id="rId288"/>
    <p:sldId id="596" r:id="rId289"/>
    <p:sldId id="597" r:id="rId290"/>
    <p:sldId id="598" r:id="rId291"/>
    <p:sldId id="599" r:id="rId292"/>
    <p:sldId id="600" r:id="rId293"/>
    <p:sldId id="601" r:id="rId294"/>
    <p:sldId id="602" r:id="rId295"/>
    <p:sldId id="603" r:id="rId296"/>
    <p:sldId id="622" r:id="rId297"/>
    <p:sldId id="604" r:id="rId298"/>
    <p:sldId id="605" r:id="rId299"/>
    <p:sldId id="606" r:id="rId300"/>
    <p:sldId id="607" r:id="rId301"/>
    <p:sldId id="608" r:id="rId302"/>
    <p:sldId id="609" r:id="rId303"/>
    <p:sldId id="610" r:id="rId304"/>
    <p:sldId id="611" r:id="rId305"/>
    <p:sldId id="612" r:id="rId306"/>
    <p:sldId id="613" r:id="rId307"/>
    <p:sldId id="614" r:id="rId308"/>
    <p:sldId id="615" r:id="rId309"/>
    <p:sldId id="616" r:id="rId310"/>
    <p:sldId id="625" r:id="rId311"/>
    <p:sldId id="617" r:id="rId312"/>
    <p:sldId id="626" r:id="rId313"/>
    <p:sldId id="627" r:id="rId314"/>
    <p:sldId id="618" r:id="rId315"/>
    <p:sldId id="619" r:id="rId316"/>
    <p:sldId id="628" r:id="rId317"/>
    <p:sldId id="629" r:id="rId318"/>
    <p:sldId id="630" r:id="rId319"/>
    <p:sldId id="692" r:id="rId320"/>
    <p:sldId id="690" r:id="rId321"/>
    <p:sldId id="691" r:id="rId322"/>
    <p:sldId id="693" r:id="rId323"/>
    <p:sldId id="694" r:id="rId324"/>
    <p:sldId id="695" r:id="rId325"/>
    <p:sldId id="696" r:id="rId326"/>
    <p:sldId id="631" r:id="rId327"/>
    <p:sldId id="632" r:id="rId328"/>
    <p:sldId id="633" r:id="rId329"/>
    <p:sldId id="634" r:id="rId330"/>
    <p:sldId id="635" r:id="rId331"/>
    <p:sldId id="636" r:id="rId332"/>
    <p:sldId id="637" r:id="rId333"/>
    <p:sldId id="638" r:id="rId334"/>
    <p:sldId id="639" r:id="rId335"/>
    <p:sldId id="640" r:id="rId336"/>
    <p:sldId id="697" r:id="rId337"/>
    <p:sldId id="700" r:id="rId338"/>
    <p:sldId id="701" r:id="rId339"/>
    <p:sldId id="702" r:id="rId340"/>
    <p:sldId id="703" r:id="rId341"/>
    <p:sldId id="698" r:id="rId342"/>
    <p:sldId id="641" r:id="rId343"/>
    <p:sldId id="704" r:id="rId344"/>
    <p:sldId id="660" r:id="rId345"/>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83" d="100"/>
          <a:sy n="83" d="100"/>
        </p:scale>
        <p:origin x="408" y="54"/>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17" Type="http://schemas.openxmlformats.org/officeDocument/2006/relationships/slide" Target="slides/slide116.xml"/><Relationship Id="rId299" Type="http://schemas.openxmlformats.org/officeDocument/2006/relationships/slide" Target="slides/slide298.xml"/><Relationship Id="rId303" Type="http://schemas.openxmlformats.org/officeDocument/2006/relationships/slide" Target="slides/slide302.xml"/><Relationship Id="rId21" Type="http://schemas.openxmlformats.org/officeDocument/2006/relationships/slide" Target="slides/slide20.xml"/><Relationship Id="rId42" Type="http://schemas.openxmlformats.org/officeDocument/2006/relationships/slide" Target="slides/slide41.xml"/><Relationship Id="rId63" Type="http://schemas.openxmlformats.org/officeDocument/2006/relationships/slide" Target="slides/slide62.xml"/><Relationship Id="rId84" Type="http://schemas.openxmlformats.org/officeDocument/2006/relationships/slide" Target="slides/slide83.xml"/><Relationship Id="rId138" Type="http://schemas.openxmlformats.org/officeDocument/2006/relationships/slide" Target="slides/slide137.xml"/><Relationship Id="rId159" Type="http://schemas.openxmlformats.org/officeDocument/2006/relationships/slide" Target="slides/slide158.xml"/><Relationship Id="rId324" Type="http://schemas.openxmlformats.org/officeDocument/2006/relationships/slide" Target="slides/slide323.xml"/><Relationship Id="rId345" Type="http://schemas.openxmlformats.org/officeDocument/2006/relationships/slide" Target="slides/slide344.xml"/><Relationship Id="rId170" Type="http://schemas.openxmlformats.org/officeDocument/2006/relationships/slide" Target="slides/slide169.xml"/><Relationship Id="rId191" Type="http://schemas.openxmlformats.org/officeDocument/2006/relationships/slide" Target="slides/slide190.xml"/><Relationship Id="rId205" Type="http://schemas.openxmlformats.org/officeDocument/2006/relationships/slide" Target="slides/slide204.xml"/><Relationship Id="rId226" Type="http://schemas.openxmlformats.org/officeDocument/2006/relationships/slide" Target="slides/slide225.xml"/><Relationship Id="rId247" Type="http://schemas.openxmlformats.org/officeDocument/2006/relationships/slide" Target="slides/slide246.xml"/><Relationship Id="rId107" Type="http://schemas.openxmlformats.org/officeDocument/2006/relationships/slide" Target="slides/slide106.xml"/><Relationship Id="rId268" Type="http://schemas.openxmlformats.org/officeDocument/2006/relationships/slide" Target="slides/slide267.xml"/><Relationship Id="rId289" Type="http://schemas.openxmlformats.org/officeDocument/2006/relationships/slide" Target="slides/slide288.xml"/><Relationship Id="rId11" Type="http://schemas.openxmlformats.org/officeDocument/2006/relationships/slide" Target="slides/slide10.xml"/><Relationship Id="rId32" Type="http://schemas.openxmlformats.org/officeDocument/2006/relationships/slide" Target="slides/slide31.xml"/><Relationship Id="rId53" Type="http://schemas.openxmlformats.org/officeDocument/2006/relationships/slide" Target="slides/slide52.xml"/><Relationship Id="rId74" Type="http://schemas.openxmlformats.org/officeDocument/2006/relationships/slide" Target="slides/slide73.xml"/><Relationship Id="rId128" Type="http://schemas.openxmlformats.org/officeDocument/2006/relationships/slide" Target="slides/slide127.xml"/><Relationship Id="rId149" Type="http://schemas.openxmlformats.org/officeDocument/2006/relationships/slide" Target="slides/slide148.xml"/><Relationship Id="rId314" Type="http://schemas.openxmlformats.org/officeDocument/2006/relationships/slide" Target="slides/slide313.xml"/><Relationship Id="rId335" Type="http://schemas.openxmlformats.org/officeDocument/2006/relationships/slide" Target="slides/slide334.xml"/><Relationship Id="rId5" Type="http://schemas.openxmlformats.org/officeDocument/2006/relationships/slide" Target="slides/slide4.xml"/><Relationship Id="rId95" Type="http://schemas.openxmlformats.org/officeDocument/2006/relationships/slide" Target="slides/slide94.xml"/><Relationship Id="rId160" Type="http://schemas.openxmlformats.org/officeDocument/2006/relationships/slide" Target="slides/slide159.xml"/><Relationship Id="rId181" Type="http://schemas.openxmlformats.org/officeDocument/2006/relationships/slide" Target="slides/slide180.xml"/><Relationship Id="rId216" Type="http://schemas.openxmlformats.org/officeDocument/2006/relationships/slide" Target="slides/slide215.xml"/><Relationship Id="rId237" Type="http://schemas.openxmlformats.org/officeDocument/2006/relationships/slide" Target="slides/slide236.xml"/><Relationship Id="rId258" Type="http://schemas.openxmlformats.org/officeDocument/2006/relationships/slide" Target="slides/slide257.xml"/><Relationship Id="rId279" Type="http://schemas.openxmlformats.org/officeDocument/2006/relationships/slide" Target="slides/slide278.xml"/><Relationship Id="rId22" Type="http://schemas.openxmlformats.org/officeDocument/2006/relationships/slide" Target="slides/slide21.xml"/><Relationship Id="rId43" Type="http://schemas.openxmlformats.org/officeDocument/2006/relationships/slide" Target="slides/slide42.xml"/><Relationship Id="rId64" Type="http://schemas.openxmlformats.org/officeDocument/2006/relationships/slide" Target="slides/slide63.xml"/><Relationship Id="rId118" Type="http://schemas.openxmlformats.org/officeDocument/2006/relationships/slide" Target="slides/slide117.xml"/><Relationship Id="rId139" Type="http://schemas.openxmlformats.org/officeDocument/2006/relationships/slide" Target="slides/slide138.xml"/><Relationship Id="rId290" Type="http://schemas.openxmlformats.org/officeDocument/2006/relationships/slide" Target="slides/slide289.xml"/><Relationship Id="rId304" Type="http://schemas.openxmlformats.org/officeDocument/2006/relationships/slide" Target="slides/slide303.xml"/><Relationship Id="rId325" Type="http://schemas.openxmlformats.org/officeDocument/2006/relationships/slide" Target="slides/slide324.xml"/><Relationship Id="rId346" Type="http://schemas.openxmlformats.org/officeDocument/2006/relationships/notesMaster" Target="notesMasters/notesMaster1.xml"/><Relationship Id="rId85" Type="http://schemas.openxmlformats.org/officeDocument/2006/relationships/slide" Target="slides/slide84.xml"/><Relationship Id="rId150" Type="http://schemas.openxmlformats.org/officeDocument/2006/relationships/slide" Target="slides/slide149.xml"/><Relationship Id="rId171" Type="http://schemas.openxmlformats.org/officeDocument/2006/relationships/slide" Target="slides/slide170.xml"/><Relationship Id="rId192" Type="http://schemas.openxmlformats.org/officeDocument/2006/relationships/slide" Target="slides/slide191.xml"/><Relationship Id="rId206" Type="http://schemas.openxmlformats.org/officeDocument/2006/relationships/slide" Target="slides/slide205.xml"/><Relationship Id="rId227" Type="http://schemas.openxmlformats.org/officeDocument/2006/relationships/slide" Target="slides/slide226.xml"/><Relationship Id="rId248" Type="http://schemas.openxmlformats.org/officeDocument/2006/relationships/slide" Target="slides/slide247.xml"/><Relationship Id="rId269" Type="http://schemas.openxmlformats.org/officeDocument/2006/relationships/slide" Target="slides/slide268.xml"/><Relationship Id="rId12" Type="http://schemas.openxmlformats.org/officeDocument/2006/relationships/slide" Target="slides/slide11.xml"/><Relationship Id="rId33" Type="http://schemas.openxmlformats.org/officeDocument/2006/relationships/slide" Target="slides/slide32.xml"/><Relationship Id="rId108" Type="http://schemas.openxmlformats.org/officeDocument/2006/relationships/slide" Target="slides/slide107.xml"/><Relationship Id="rId129" Type="http://schemas.openxmlformats.org/officeDocument/2006/relationships/slide" Target="slides/slide128.xml"/><Relationship Id="rId280" Type="http://schemas.openxmlformats.org/officeDocument/2006/relationships/slide" Target="slides/slide279.xml"/><Relationship Id="rId315" Type="http://schemas.openxmlformats.org/officeDocument/2006/relationships/slide" Target="slides/slide314.xml"/><Relationship Id="rId336" Type="http://schemas.openxmlformats.org/officeDocument/2006/relationships/slide" Target="slides/slide335.xml"/><Relationship Id="rId54" Type="http://schemas.openxmlformats.org/officeDocument/2006/relationships/slide" Target="slides/slide53.xml"/><Relationship Id="rId75" Type="http://schemas.openxmlformats.org/officeDocument/2006/relationships/slide" Target="slides/slide74.xml"/><Relationship Id="rId96" Type="http://schemas.openxmlformats.org/officeDocument/2006/relationships/slide" Target="slides/slide95.xml"/><Relationship Id="rId140" Type="http://schemas.openxmlformats.org/officeDocument/2006/relationships/slide" Target="slides/slide139.xml"/><Relationship Id="rId161" Type="http://schemas.openxmlformats.org/officeDocument/2006/relationships/slide" Target="slides/slide160.xml"/><Relationship Id="rId182" Type="http://schemas.openxmlformats.org/officeDocument/2006/relationships/slide" Target="slides/slide181.xml"/><Relationship Id="rId217" Type="http://schemas.openxmlformats.org/officeDocument/2006/relationships/slide" Target="slides/slide216.xml"/><Relationship Id="rId6" Type="http://schemas.openxmlformats.org/officeDocument/2006/relationships/slide" Target="slides/slide5.xml"/><Relationship Id="rId238" Type="http://schemas.openxmlformats.org/officeDocument/2006/relationships/slide" Target="slides/slide237.xml"/><Relationship Id="rId259" Type="http://schemas.openxmlformats.org/officeDocument/2006/relationships/slide" Target="slides/slide258.xml"/><Relationship Id="rId23" Type="http://schemas.openxmlformats.org/officeDocument/2006/relationships/slide" Target="slides/slide22.xml"/><Relationship Id="rId119" Type="http://schemas.openxmlformats.org/officeDocument/2006/relationships/slide" Target="slides/slide118.xml"/><Relationship Id="rId270" Type="http://schemas.openxmlformats.org/officeDocument/2006/relationships/slide" Target="slides/slide269.xml"/><Relationship Id="rId291" Type="http://schemas.openxmlformats.org/officeDocument/2006/relationships/slide" Target="slides/slide290.xml"/><Relationship Id="rId305" Type="http://schemas.openxmlformats.org/officeDocument/2006/relationships/slide" Target="slides/slide304.xml"/><Relationship Id="rId326" Type="http://schemas.openxmlformats.org/officeDocument/2006/relationships/slide" Target="slides/slide325.xml"/><Relationship Id="rId347" Type="http://schemas.openxmlformats.org/officeDocument/2006/relationships/presProps" Target="presProps.xml"/><Relationship Id="rId44" Type="http://schemas.openxmlformats.org/officeDocument/2006/relationships/slide" Target="slides/slide43.xml"/><Relationship Id="rId65" Type="http://schemas.openxmlformats.org/officeDocument/2006/relationships/slide" Target="slides/slide64.xml"/><Relationship Id="rId86" Type="http://schemas.openxmlformats.org/officeDocument/2006/relationships/slide" Target="slides/slide85.xml"/><Relationship Id="rId130" Type="http://schemas.openxmlformats.org/officeDocument/2006/relationships/slide" Target="slides/slide129.xml"/><Relationship Id="rId151" Type="http://schemas.openxmlformats.org/officeDocument/2006/relationships/slide" Target="slides/slide150.xml"/><Relationship Id="rId172" Type="http://schemas.openxmlformats.org/officeDocument/2006/relationships/slide" Target="slides/slide171.xml"/><Relationship Id="rId193" Type="http://schemas.openxmlformats.org/officeDocument/2006/relationships/slide" Target="slides/slide192.xml"/><Relationship Id="rId207" Type="http://schemas.openxmlformats.org/officeDocument/2006/relationships/slide" Target="slides/slide206.xml"/><Relationship Id="rId228" Type="http://schemas.openxmlformats.org/officeDocument/2006/relationships/slide" Target="slides/slide227.xml"/><Relationship Id="rId249" Type="http://schemas.openxmlformats.org/officeDocument/2006/relationships/slide" Target="slides/slide248.xml"/><Relationship Id="rId13" Type="http://schemas.openxmlformats.org/officeDocument/2006/relationships/slide" Target="slides/slide12.xml"/><Relationship Id="rId109" Type="http://schemas.openxmlformats.org/officeDocument/2006/relationships/slide" Target="slides/slide108.xml"/><Relationship Id="rId260" Type="http://schemas.openxmlformats.org/officeDocument/2006/relationships/slide" Target="slides/slide259.xml"/><Relationship Id="rId281" Type="http://schemas.openxmlformats.org/officeDocument/2006/relationships/slide" Target="slides/slide280.xml"/><Relationship Id="rId316" Type="http://schemas.openxmlformats.org/officeDocument/2006/relationships/slide" Target="slides/slide315.xml"/><Relationship Id="rId337" Type="http://schemas.openxmlformats.org/officeDocument/2006/relationships/slide" Target="slides/slide336.xml"/><Relationship Id="rId34" Type="http://schemas.openxmlformats.org/officeDocument/2006/relationships/slide" Target="slides/slide33.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20" Type="http://schemas.openxmlformats.org/officeDocument/2006/relationships/slide" Target="slides/slide119.xml"/><Relationship Id="rId141" Type="http://schemas.openxmlformats.org/officeDocument/2006/relationships/slide" Target="slides/slide140.xml"/><Relationship Id="rId7" Type="http://schemas.openxmlformats.org/officeDocument/2006/relationships/slide" Target="slides/slide6.xml"/><Relationship Id="rId162" Type="http://schemas.openxmlformats.org/officeDocument/2006/relationships/slide" Target="slides/slide161.xml"/><Relationship Id="rId183" Type="http://schemas.openxmlformats.org/officeDocument/2006/relationships/slide" Target="slides/slide182.xml"/><Relationship Id="rId218" Type="http://schemas.openxmlformats.org/officeDocument/2006/relationships/slide" Target="slides/slide217.xml"/><Relationship Id="rId239" Type="http://schemas.openxmlformats.org/officeDocument/2006/relationships/slide" Target="slides/slide238.xml"/><Relationship Id="rId250" Type="http://schemas.openxmlformats.org/officeDocument/2006/relationships/slide" Target="slides/slide249.xml"/><Relationship Id="rId271" Type="http://schemas.openxmlformats.org/officeDocument/2006/relationships/slide" Target="slides/slide270.xml"/><Relationship Id="rId292" Type="http://schemas.openxmlformats.org/officeDocument/2006/relationships/slide" Target="slides/slide291.xml"/><Relationship Id="rId306" Type="http://schemas.openxmlformats.org/officeDocument/2006/relationships/slide" Target="slides/slide305.xml"/><Relationship Id="rId24" Type="http://schemas.openxmlformats.org/officeDocument/2006/relationships/slide" Target="slides/slide23.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110" Type="http://schemas.openxmlformats.org/officeDocument/2006/relationships/slide" Target="slides/slide109.xml"/><Relationship Id="rId131" Type="http://schemas.openxmlformats.org/officeDocument/2006/relationships/slide" Target="slides/slide130.xml"/><Relationship Id="rId327" Type="http://schemas.openxmlformats.org/officeDocument/2006/relationships/slide" Target="slides/slide326.xml"/><Relationship Id="rId348" Type="http://schemas.openxmlformats.org/officeDocument/2006/relationships/viewProps" Target="viewProps.xml"/><Relationship Id="rId152" Type="http://schemas.openxmlformats.org/officeDocument/2006/relationships/slide" Target="slides/slide151.xml"/><Relationship Id="rId173" Type="http://schemas.openxmlformats.org/officeDocument/2006/relationships/slide" Target="slides/slide172.xml"/><Relationship Id="rId194" Type="http://schemas.openxmlformats.org/officeDocument/2006/relationships/slide" Target="slides/slide193.xml"/><Relationship Id="rId208" Type="http://schemas.openxmlformats.org/officeDocument/2006/relationships/slide" Target="slides/slide207.xml"/><Relationship Id="rId229" Type="http://schemas.openxmlformats.org/officeDocument/2006/relationships/slide" Target="slides/slide228.xml"/><Relationship Id="rId240" Type="http://schemas.openxmlformats.org/officeDocument/2006/relationships/slide" Target="slides/slide239.xml"/><Relationship Id="rId261" Type="http://schemas.openxmlformats.org/officeDocument/2006/relationships/slide" Target="slides/slide260.xml"/><Relationship Id="rId14" Type="http://schemas.openxmlformats.org/officeDocument/2006/relationships/slide" Target="slides/slide13.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 Id="rId100" Type="http://schemas.openxmlformats.org/officeDocument/2006/relationships/slide" Target="slides/slide99.xml"/><Relationship Id="rId282" Type="http://schemas.openxmlformats.org/officeDocument/2006/relationships/slide" Target="slides/slide281.xml"/><Relationship Id="rId317" Type="http://schemas.openxmlformats.org/officeDocument/2006/relationships/slide" Target="slides/slide316.xml"/><Relationship Id="rId338" Type="http://schemas.openxmlformats.org/officeDocument/2006/relationships/slide" Target="slides/slide337.xml"/><Relationship Id="rId8" Type="http://schemas.openxmlformats.org/officeDocument/2006/relationships/slide" Target="slides/slide7.xml"/><Relationship Id="rId98" Type="http://schemas.openxmlformats.org/officeDocument/2006/relationships/slide" Target="slides/slide97.xml"/><Relationship Id="rId121" Type="http://schemas.openxmlformats.org/officeDocument/2006/relationships/slide" Target="slides/slide120.xml"/><Relationship Id="rId142" Type="http://schemas.openxmlformats.org/officeDocument/2006/relationships/slide" Target="slides/slide141.xml"/><Relationship Id="rId163" Type="http://schemas.openxmlformats.org/officeDocument/2006/relationships/slide" Target="slides/slide162.xml"/><Relationship Id="rId184" Type="http://schemas.openxmlformats.org/officeDocument/2006/relationships/slide" Target="slides/slide183.xml"/><Relationship Id="rId219" Type="http://schemas.openxmlformats.org/officeDocument/2006/relationships/slide" Target="slides/slide218.xml"/><Relationship Id="rId230" Type="http://schemas.openxmlformats.org/officeDocument/2006/relationships/slide" Target="slides/slide229.xml"/><Relationship Id="rId251" Type="http://schemas.openxmlformats.org/officeDocument/2006/relationships/slide" Target="slides/slide250.xml"/><Relationship Id="rId25" Type="http://schemas.openxmlformats.org/officeDocument/2006/relationships/slide" Target="slides/slide24.xml"/><Relationship Id="rId46" Type="http://schemas.openxmlformats.org/officeDocument/2006/relationships/slide" Target="slides/slide45.xml"/><Relationship Id="rId67" Type="http://schemas.openxmlformats.org/officeDocument/2006/relationships/slide" Target="slides/slide66.xml"/><Relationship Id="rId272" Type="http://schemas.openxmlformats.org/officeDocument/2006/relationships/slide" Target="slides/slide271.xml"/><Relationship Id="rId293" Type="http://schemas.openxmlformats.org/officeDocument/2006/relationships/slide" Target="slides/slide292.xml"/><Relationship Id="rId307" Type="http://schemas.openxmlformats.org/officeDocument/2006/relationships/slide" Target="slides/slide306.xml"/><Relationship Id="rId328" Type="http://schemas.openxmlformats.org/officeDocument/2006/relationships/slide" Target="slides/slide327.xml"/><Relationship Id="rId349" Type="http://schemas.openxmlformats.org/officeDocument/2006/relationships/theme" Target="theme/theme1.xml"/><Relationship Id="rId20" Type="http://schemas.openxmlformats.org/officeDocument/2006/relationships/slide" Target="slides/slide19.xml"/><Relationship Id="rId41" Type="http://schemas.openxmlformats.org/officeDocument/2006/relationships/slide" Target="slides/slide40.xml"/><Relationship Id="rId62" Type="http://schemas.openxmlformats.org/officeDocument/2006/relationships/slide" Target="slides/slide61.xml"/><Relationship Id="rId83" Type="http://schemas.openxmlformats.org/officeDocument/2006/relationships/slide" Target="slides/slide82.xml"/><Relationship Id="rId88" Type="http://schemas.openxmlformats.org/officeDocument/2006/relationships/slide" Target="slides/slide87.xml"/><Relationship Id="rId111" Type="http://schemas.openxmlformats.org/officeDocument/2006/relationships/slide" Target="slides/slide110.xml"/><Relationship Id="rId132" Type="http://schemas.openxmlformats.org/officeDocument/2006/relationships/slide" Target="slides/slide131.xml"/><Relationship Id="rId153" Type="http://schemas.openxmlformats.org/officeDocument/2006/relationships/slide" Target="slides/slide152.xml"/><Relationship Id="rId174" Type="http://schemas.openxmlformats.org/officeDocument/2006/relationships/slide" Target="slides/slide173.xml"/><Relationship Id="rId179" Type="http://schemas.openxmlformats.org/officeDocument/2006/relationships/slide" Target="slides/slide178.xml"/><Relationship Id="rId195" Type="http://schemas.openxmlformats.org/officeDocument/2006/relationships/slide" Target="slides/slide194.xml"/><Relationship Id="rId209" Type="http://schemas.openxmlformats.org/officeDocument/2006/relationships/slide" Target="slides/slide208.xml"/><Relationship Id="rId190" Type="http://schemas.openxmlformats.org/officeDocument/2006/relationships/slide" Target="slides/slide189.xml"/><Relationship Id="rId204" Type="http://schemas.openxmlformats.org/officeDocument/2006/relationships/slide" Target="slides/slide203.xml"/><Relationship Id="rId220" Type="http://schemas.openxmlformats.org/officeDocument/2006/relationships/slide" Target="slides/slide219.xml"/><Relationship Id="rId225" Type="http://schemas.openxmlformats.org/officeDocument/2006/relationships/slide" Target="slides/slide224.xml"/><Relationship Id="rId241" Type="http://schemas.openxmlformats.org/officeDocument/2006/relationships/slide" Target="slides/slide240.xml"/><Relationship Id="rId246" Type="http://schemas.openxmlformats.org/officeDocument/2006/relationships/slide" Target="slides/slide245.xml"/><Relationship Id="rId267" Type="http://schemas.openxmlformats.org/officeDocument/2006/relationships/slide" Target="slides/slide266.xml"/><Relationship Id="rId288" Type="http://schemas.openxmlformats.org/officeDocument/2006/relationships/slide" Target="slides/slide287.xml"/><Relationship Id="rId15" Type="http://schemas.openxmlformats.org/officeDocument/2006/relationships/slide" Target="slides/slide14.xml"/><Relationship Id="rId36" Type="http://schemas.openxmlformats.org/officeDocument/2006/relationships/slide" Target="slides/slide35.xml"/><Relationship Id="rId57" Type="http://schemas.openxmlformats.org/officeDocument/2006/relationships/slide" Target="slides/slide56.xml"/><Relationship Id="rId106" Type="http://schemas.openxmlformats.org/officeDocument/2006/relationships/slide" Target="slides/slide105.xml"/><Relationship Id="rId127" Type="http://schemas.openxmlformats.org/officeDocument/2006/relationships/slide" Target="slides/slide126.xml"/><Relationship Id="rId262" Type="http://schemas.openxmlformats.org/officeDocument/2006/relationships/slide" Target="slides/slide261.xml"/><Relationship Id="rId283" Type="http://schemas.openxmlformats.org/officeDocument/2006/relationships/slide" Target="slides/slide282.xml"/><Relationship Id="rId313" Type="http://schemas.openxmlformats.org/officeDocument/2006/relationships/slide" Target="slides/slide312.xml"/><Relationship Id="rId318" Type="http://schemas.openxmlformats.org/officeDocument/2006/relationships/slide" Target="slides/slide317.xml"/><Relationship Id="rId339" Type="http://schemas.openxmlformats.org/officeDocument/2006/relationships/slide" Target="slides/slide338.xml"/><Relationship Id="rId10" Type="http://schemas.openxmlformats.org/officeDocument/2006/relationships/slide" Target="slides/slide9.xml"/><Relationship Id="rId31" Type="http://schemas.openxmlformats.org/officeDocument/2006/relationships/slide" Target="slides/slide30.xml"/><Relationship Id="rId52" Type="http://schemas.openxmlformats.org/officeDocument/2006/relationships/slide" Target="slides/slide51.xml"/><Relationship Id="rId73" Type="http://schemas.openxmlformats.org/officeDocument/2006/relationships/slide" Target="slides/slide72.xml"/><Relationship Id="rId78" Type="http://schemas.openxmlformats.org/officeDocument/2006/relationships/slide" Target="slides/slide77.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122" Type="http://schemas.openxmlformats.org/officeDocument/2006/relationships/slide" Target="slides/slide121.xml"/><Relationship Id="rId143" Type="http://schemas.openxmlformats.org/officeDocument/2006/relationships/slide" Target="slides/slide142.xml"/><Relationship Id="rId148" Type="http://schemas.openxmlformats.org/officeDocument/2006/relationships/slide" Target="slides/slide147.xml"/><Relationship Id="rId164" Type="http://schemas.openxmlformats.org/officeDocument/2006/relationships/slide" Target="slides/slide163.xml"/><Relationship Id="rId169" Type="http://schemas.openxmlformats.org/officeDocument/2006/relationships/slide" Target="slides/slide168.xml"/><Relationship Id="rId185" Type="http://schemas.openxmlformats.org/officeDocument/2006/relationships/slide" Target="slides/slide184.xml"/><Relationship Id="rId334" Type="http://schemas.openxmlformats.org/officeDocument/2006/relationships/slide" Target="slides/slide333.xml"/><Relationship Id="rId35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80" Type="http://schemas.openxmlformats.org/officeDocument/2006/relationships/slide" Target="slides/slide179.xml"/><Relationship Id="rId210" Type="http://schemas.openxmlformats.org/officeDocument/2006/relationships/slide" Target="slides/slide209.xml"/><Relationship Id="rId215" Type="http://schemas.openxmlformats.org/officeDocument/2006/relationships/slide" Target="slides/slide214.xml"/><Relationship Id="rId236" Type="http://schemas.openxmlformats.org/officeDocument/2006/relationships/slide" Target="slides/slide235.xml"/><Relationship Id="rId257" Type="http://schemas.openxmlformats.org/officeDocument/2006/relationships/slide" Target="slides/slide256.xml"/><Relationship Id="rId278" Type="http://schemas.openxmlformats.org/officeDocument/2006/relationships/slide" Target="slides/slide277.xml"/><Relationship Id="rId26" Type="http://schemas.openxmlformats.org/officeDocument/2006/relationships/slide" Target="slides/slide25.xml"/><Relationship Id="rId231" Type="http://schemas.openxmlformats.org/officeDocument/2006/relationships/slide" Target="slides/slide230.xml"/><Relationship Id="rId252" Type="http://schemas.openxmlformats.org/officeDocument/2006/relationships/slide" Target="slides/slide251.xml"/><Relationship Id="rId273" Type="http://schemas.openxmlformats.org/officeDocument/2006/relationships/slide" Target="slides/slide272.xml"/><Relationship Id="rId294" Type="http://schemas.openxmlformats.org/officeDocument/2006/relationships/slide" Target="slides/slide293.xml"/><Relationship Id="rId308" Type="http://schemas.openxmlformats.org/officeDocument/2006/relationships/slide" Target="slides/slide307.xml"/><Relationship Id="rId329" Type="http://schemas.openxmlformats.org/officeDocument/2006/relationships/slide" Target="slides/slide328.xml"/><Relationship Id="rId47" Type="http://schemas.openxmlformats.org/officeDocument/2006/relationships/slide" Target="slides/slide46.xml"/><Relationship Id="rId68" Type="http://schemas.openxmlformats.org/officeDocument/2006/relationships/slide" Target="slides/slide67.xml"/><Relationship Id="rId89" Type="http://schemas.openxmlformats.org/officeDocument/2006/relationships/slide" Target="slides/slide88.xml"/><Relationship Id="rId112" Type="http://schemas.openxmlformats.org/officeDocument/2006/relationships/slide" Target="slides/slide111.xml"/><Relationship Id="rId133" Type="http://schemas.openxmlformats.org/officeDocument/2006/relationships/slide" Target="slides/slide132.xml"/><Relationship Id="rId154" Type="http://schemas.openxmlformats.org/officeDocument/2006/relationships/slide" Target="slides/slide153.xml"/><Relationship Id="rId175" Type="http://schemas.openxmlformats.org/officeDocument/2006/relationships/slide" Target="slides/slide174.xml"/><Relationship Id="rId340" Type="http://schemas.openxmlformats.org/officeDocument/2006/relationships/slide" Target="slides/slide339.xml"/><Relationship Id="rId196" Type="http://schemas.openxmlformats.org/officeDocument/2006/relationships/slide" Target="slides/slide195.xml"/><Relationship Id="rId200" Type="http://schemas.openxmlformats.org/officeDocument/2006/relationships/slide" Target="slides/slide199.xml"/><Relationship Id="rId16" Type="http://schemas.openxmlformats.org/officeDocument/2006/relationships/slide" Target="slides/slide15.xml"/><Relationship Id="rId221" Type="http://schemas.openxmlformats.org/officeDocument/2006/relationships/slide" Target="slides/slide220.xml"/><Relationship Id="rId242" Type="http://schemas.openxmlformats.org/officeDocument/2006/relationships/slide" Target="slides/slide241.xml"/><Relationship Id="rId263" Type="http://schemas.openxmlformats.org/officeDocument/2006/relationships/slide" Target="slides/slide262.xml"/><Relationship Id="rId284" Type="http://schemas.openxmlformats.org/officeDocument/2006/relationships/slide" Target="slides/slide283.xml"/><Relationship Id="rId319" Type="http://schemas.openxmlformats.org/officeDocument/2006/relationships/slide" Target="slides/slide318.xml"/><Relationship Id="rId37" Type="http://schemas.openxmlformats.org/officeDocument/2006/relationships/slide" Target="slides/slide36.xml"/><Relationship Id="rId58" Type="http://schemas.openxmlformats.org/officeDocument/2006/relationships/slide" Target="slides/slide57.xml"/><Relationship Id="rId79" Type="http://schemas.openxmlformats.org/officeDocument/2006/relationships/slide" Target="slides/slide78.xml"/><Relationship Id="rId102" Type="http://schemas.openxmlformats.org/officeDocument/2006/relationships/slide" Target="slides/slide101.xml"/><Relationship Id="rId123" Type="http://schemas.openxmlformats.org/officeDocument/2006/relationships/slide" Target="slides/slide122.xml"/><Relationship Id="rId144" Type="http://schemas.openxmlformats.org/officeDocument/2006/relationships/slide" Target="slides/slide143.xml"/><Relationship Id="rId330" Type="http://schemas.openxmlformats.org/officeDocument/2006/relationships/slide" Target="slides/slide329.xml"/><Relationship Id="rId90" Type="http://schemas.openxmlformats.org/officeDocument/2006/relationships/slide" Target="slides/slide89.xml"/><Relationship Id="rId165" Type="http://schemas.openxmlformats.org/officeDocument/2006/relationships/slide" Target="slides/slide164.xml"/><Relationship Id="rId186" Type="http://schemas.openxmlformats.org/officeDocument/2006/relationships/slide" Target="slides/slide185.xml"/><Relationship Id="rId211" Type="http://schemas.openxmlformats.org/officeDocument/2006/relationships/slide" Target="slides/slide210.xml"/><Relationship Id="rId232" Type="http://schemas.openxmlformats.org/officeDocument/2006/relationships/slide" Target="slides/slide231.xml"/><Relationship Id="rId253" Type="http://schemas.openxmlformats.org/officeDocument/2006/relationships/slide" Target="slides/slide252.xml"/><Relationship Id="rId274" Type="http://schemas.openxmlformats.org/officeDocument/2006/relationships/slide" Target="slides/slide273.xml"/><Relationship Id="rId295" Type="http://schemas.openxmlformats.org/officeDocument/2006/relationships/slide" Target="slides/slide294.xml"/><Relationship Id="rId309" Type="http://schemas.openxmlformats.org/officeDocument/2006/relationships/slide" Target="slides/slide308.xml"/><Relationship Id="rId27" Type="http://schemas.openxmlformats.org/officeDocument/2006/relationships/slide" Target="slides/slide26.xml"/><Relationship Id="rId48" Type="http://schemas.openxmlformats.org/officeDocument/2006/relationships/slide" Target="slides/slide47.xml"/><Relationship Id="rId69" Type="http://schemas.openxmlformats.org/officeDocument/2006/relationships/slide" Target="slides/slide68.xml"/><Relationship Id="rId113" Type="http://schemas.openxmlformats.org/officeDocument/2006/relationships/slide" Target="slides/slide112.xml"/><Relationship Id="rId134" Type="http://schemas.openxmlformats.org/officeDocument/2006/relationships/slide" Target="slides/slide133.xml"/><Relationship Id="rId320" Type="http://schemas.openxmlformats.org/officeDocument/2006/relationships/slide" Target="slides/slide319.xml"/><Relationship Id="rId80" Type="http://schemas.openxmlformats.org/officeDocument/2006/relationships/slide" Target="slides/slide79.xml"/><Relationship Id="rId155" Type="http://schemas.openxmlformats.org/officeDocument/2006/relationships/slide" Target="slides/slide154.xml"/><Relationship Id="rId176" Type="http://schemas.openxmlformats.org/officeDocument/2006/relationships/slide" Target="slides/slide175.xml"/><Relationship Id="rId197" Type="http://schemas.openxmlformats.org/officeDocument/2006/relationships/slide" Target="slides/slide196.xml"/><Relationship Id="rId341" Type="http://schemas.openxmlformats.org/officeDocument/2006/relationships/slide" Target="slides/slide340.xml"/><Relationship Id="rId201" Type="http://schemas.openxmlformats.org/officeDocument/2006/relationships/slide" Target="slides/slide200.xml"/><Relationship Id="rId222" Type="http://schemas.openxmlformats.org/officeDocument/2006/relationships/slide" Target="slides/slide221.xml"/><Relationship Id="rId243" Type="http://schemas.openxmlformats.org/officeDocument/2006/relationships/slide" Target="slides/slide242.xml"/><Relationship Id="rId264" Type="http://schemas.openxmlformats.org/officeDocument/2006/relationships/slide" Target="slides/slide263.xml"/><Relationship Id="rId285" Type="http://schemas.openxmlformats.org/officeDocument/2006/relationships/slide" Target="slides/slide284.xml"/><Relationship Id="rId17" Type="http://schemas.openxmlformats.org/officeDocument/2006/relationships/slide" Target="slides/slide16.xml"/><Relationship Id="rId38" Type="http://schemas.openxmlformats.org/officeDocument/2006/relationships/slide" Target="slides/slide37.xml"/><Relationship Id="rId59" Type="http://schemas.openxmlformats.org/officeDocument/2006/relationships/slide" Target="slides/slide58.xml"/><Relationship Id="rId103" Type="http://schemas.openxmlformats.org/officeDocument/2006/relationships/slide" Target="slides/slide102.xml"/><Relationship Id="rId124" Type="http://schemas.openxmlformats.org/officeDocument/2006/relationships/slide" Target="slides/slide123.xml"/><Relationship Id="rId310" Type="http://schemas.openxmlformats.org/officeDocument/2006/relationships/slide" Target="slides/slide309.xml"/><Relationship Id="rId70" Type="http://schemas.openxmlformats.org/officeDocument/2006/relationships/slide" Target="slides/slide69.xml"/><Relationship Id="rId91" Type="http://schemas.openxmlformats.org/officeDocument/2006/relationships/slide" Target="slides/slide90.xml"/><Relationship Id="rId145" Type="http://schemas.openxmlformats.org/officeDocument/2006/relationships/slide" Target="slides/slide144.xml"/><Relationship Id="rId166" Type="http://schemas.openxmlformats.org/officeDocument/2006/relationships/slide" Target="slides/slide165.xml"/><Relationship Id="rId187" Type="http://schemas.openxmlformats.org/officeDocument/2006/relationships/slide" Target="slides/slide186.xml"/><Relationship Id="rId331" Type="http://schemas.openxmlformats.org/officeDocument/2006/relationships/slide" Target="slides/slide330.xml"/><Relationship Id="rId1" Type="http://schemas.openxmlformats.org/officeDocument/2006/relationships/slideMaster" Target="slideMasters/slideMaster1.xml"/><Relationship Id="rId212" Type="http://schemas.openxmlformats.org/officeDocument/2006/relationships/slide" Target="slides/slide211.xml"/><Relationship Id="rId233" Type="http://schemas.openxmlformats.org/officeDocument/2006/relationships/slide" Target="slides/slide232.xml"/><Relationship Id="rId254" Type="http://schemas.openxmlformats.org/officeDocument/2006/relationships/slide" Target="slides/slide253.xml"/><Relationship Id="rId28" Type="http://schemas.openxmlformats.org/officeDocument/2006/relationships/slide" Target="slides/slide27.xml"/><Relationship Id="rId49" Type="http://schemas.openxmlformats.org/officeDocument/2006/relationships/slide" Target="slides/slide48.xml"/><Relationship Id="rId114" Type="http://schemas.openxmlformats.org/officeDocument/2006/relationships/slide" Target="slides/slide113.xml"/><Relationship Id="rId275" Type="http://schemas.openxmlformats.org/officeDocument/2006/relationships/slide" Target="slides/slide274.xml"/><Relationship Id="rId296" Type="http://schemas.openxmlformats.org/officeDocument/2006/relationships/slide" Target="slides/slide295.xml"/><Relationship Id="rId300" Type="http://schemas.openxmlformats.org/officeDocument/2006/relationships/slide" Target="slides/slide299.xml"/><Relationship Id="rId60" Type="http://schemas.openxmlformats.org/officeDocument/2006/relationships/slide" Target="slides/slide59.xml"/><Relationship Id="rId81" Type="http://schemas.openxmlformats.org/officeDocument/2006/relationships/slide" Target="slides/slide80.xml"/><Relationship Id="rId135" Type="http://schemas.openxmlformats.org/officeDocument/2006/relationships/slide" Target="slides/slide134.xml"/><Relationship Id="rId156" Type="http://schemas.openxmlformats.org/officeDocument/2006/relationships/slide" Target="slides/slide155.xml"/><Relationship Id="rId177" Type="http://schemas.openxmlformats.org/officeDocument/2006/relationships/slide" Target="slides/slide176.xml"/><Relationship Id="rId198" Type="http://schemas.openxmlformats.org/officeDocument/2006/relationships/slide" Target="slides/slide197.xml"/><Relationship Id="rId321" Type="http://schemas.openxmlformats.org/officeDocument/2006/relationships/slide" Target="slides/slide320.xml"/><Relationship Id="rId342" Type="http://schemas.openxmlformats.org/officeDocument/2006/relationships/slide" Target="slides/slide341.xml"/><Relationship Id="rId202" Type="http://schemas.openxmlformats.org/officeDocument/2006/relationships/slide" Target="slides/slide201.xml"/><Relationship Id="rId223" Type="http://schemas.openxmlformats.org/officeDocument/2006/relationships/slide" Target="slides/slide222.xml"/><Relationship Id="rId244" Type="http://schemas.openxmlformats.org/officeDocument/2006/relationships/slide" Target="slides/slide243.xml"/><Relationship Id="rId18" Type="http://schemas.openxmlformats.org/officeDocument/2006/relationships/slide" Target="slides/slide17.xml"/><Relationship Id="rId39" Type="http://schemas.openxmlformats.org/officeDocument/2006/relationships/slide" Target="slides/slide38.xml"/><Relationship Id="rId265" Type="http://schemas.openxmlformats.org/officeDocument/2006/relationships/slide" Target="slides/slide264.xml"/><Relationship Id="rId286" Type="http://schemas.openxmlformats.org/officeDocument/2006/relationships/slide" Target="slides/slide285.xml"/><Relationship Id="rId50" Type="http://schemas.openxmlformats.org/officeDocument/2006/relationships/slide" Target="slides/slide49.xml"/><Relationship Id="rId104" Type="http://schemas.openxmlformats.org/officeDocument/2006/relationships/slide" Target="slides/slide103.xml"/><Relationship Id="rId125" Type="http://schemas.openxmlformats.org/officeDocument/2006/relationships/slide" Target="slides/slide124.xml"/><Relationship Id="rId146" Type="http://schemas.openxmlformats.org/officeDocument/2006/relationships/slide" Target="slides/slide145.xml"/><Relationship Id="rId167" Type="http://schemas.openxmlformats.org/officeDocument/2006/relationships/slide" Target="slides/slide166.xml"/><Relationship Id="rId188" Type="http://schemas.openxmlformats.org/officeDocument/2006/relationships/slide" Target="slides/slide187.xml"/><Relationship Id="rId311" Type="http://schemas.openxmlformats.org/officeDocument/2006/relationships/slide" Target="slides/slide310.xml"/><Relationship Id="rId332" Type="http://schemas.openxmlformats.org/officeDocument/2006/relationships/slide" Target="slides/slide331.xml"/><Relationship Id="rId71" Type="http://schemas.openxmlformats.org/officeDocument/2006/relationships/slide" Target="slides/slide70.xml"/><Relationship Id="rId92" Type="http://schemas.openxmlformats.org/officeDocument/2006/relationships/slide" Target="slides/slide91.xml"/><Relationship Id="rId213" Type="http://schemas.openxmlformats.org/officeDocument/2006/relationships/slide" Target="slides/slide212.xml"/><Relationship Id="rId234" Type="http://schemas.openxmlformats.org/officeDocument/2006/relationships/slide" Target="slides/slide233.xml"/><Relationship Id="rId2" Type="http://schemas.openxmlformats.org/officeDocument/2006/relationships/slide" Target="slides/slide1.xml"/><Relationship Id="rId29" Type="http://schemas.openxmlformats.org/officeDocument/2006/relationships/slide" Target="slides/slide28.xml"/><Relationship Id="rId255" Type="http://schemas.openxmlformats.org/officeDocument/2006/relationships/slide" Target="slides/slide254.xml"/><Relationship Id="rId276" Type="http://schemas.openxmlformats.org/officeDocument/2006/relationships/slide" Target="slides/slide275.xml"/><Relationship Id="rId297" Type="http://schemas.openxmlformats.org/officeDocument/2006/relationships/slide" Target="slides/slide296.xml"/><Relationship Id="rId40" Type="http://schemas.openxmlformats.org/officeDocument/2006/relationships/slide" Target="slides/slide39.xml"/><Relationship Id="rId115" Type="http://schemas.openxmlformats.org/officeDocument/2006/relationships/slide" Target="slides/slide114.xml"/><Relationship Id="rId136" Type="http://schemas.openxmlformats.org/officeDocument/2006/relationships/slide" Target="slides/slide135.xml"/><Relationship Id="rId157" Type="http://schemas.openxmlformats.org/officeDocument/2006/relationships/slide" Target="slides/slide156.xml"/><Relationship Id="rId178" Type="http://schemas.openxmlformats.org/officeDocument/2006/relationships/slide" Target="slides/slide177.xml"/><Relationship Id="rId301" Type="http://schemas.openxmlformats.org/officeDocument/2006/relationships/slide" Target="slides/slide300.xml"/><Relationship Id="rId322" Type="http://schemas.openxmlformats.org/officeDocument/2006/relationships/slide" Target="slides/slide321.xml"/><Relationship Id="rId343" Type="http://schemas.openxmlformats.org/officeDocument/2006/relationships/slide" Target="slides/slide342.xml"/><Relationship Id="rId61" Type="http://schemas.openxmlformats.org/officeDocument/2006/relationships/slide" Target="slides/slide60.xml"/><Relationship Id="rId82" Type="http://schemas.openxmlformats.org/officeDocument/2006/relationships/slide" Target="slides/slide81.xml"/><Relationship Id="rId199" Type="http://schemas.openxmlformats.org/officeDocument/2006/relationships/slide" Target="slides/slide198.xml"/><Relationship Id="rId203" Type="http://schemas.openxmlformats.org/officeDocument/2006/relationships/slide" Target="slides/slide202.xml"/><Relationship Id="rId19" Type="http://schemas.openxmlformats.org/officeDocument/2006/relationships/slide" Target="slides/slide18.xml"/><Relationship Id="rId224" Type="http://schemas.openxmlformats.org/officeDocument/2006/relationships/slide" Target="slides/slide223.xml"/><Relationship Id="rId245" Type="http://schemas.openxmlformats.org/officeDocument/2006/relationships/slide" Target="slides/slide244.xml"/><Relationship Id="rId266" Type="http://schemas.openxmlformats.org/officeDocument/2006/relationships/slide" Target="slides/slide265.xml"/><Relationship Id="rId287" Type="http://schemas.openxmlformats.org/officeDocument/2006/relationships/slide" Target="slides/slide286.xml"/><Relationship Id="rId30" Type="http://schemas.openxmlformats.org/officeDocument/2006/relationships/slide" Target="slides/slide29.xml"/><Relationship Id="rId105" Type="http://schemas.openxmlformats.org/officeDocument/2006/relationships/slide" Target="slides/slide104.xml"/><Relationship Id="rId126" Type="http://schemas.openxmlformats.org/officeDocument/2006/relationships/slide" Target="slides/slide125.xml"/><Relationship Id="rId147" Type="http://schemas.openxmlformats.org/officeDocument/2006/relationships/slide" Target="slides/slide146.xml"/><Relationship Id="rId168" Type="http://schemas.openxmlformats.org/officeDocument/2006/relationships/slide" Target="slides/slide167.xml"/><Relationship Id="rId312" Type="http://schemas.openxmlformats.org/officeDocument/2006/relationships/slide" Target="slides/slide311.xml"/><Relationship Id="rId333" Type="http://schemas.openxmlformats.org/officeDocument/2006/relationships/slide" Target="slides/slide332.xml"/><Relationship Id="rId51" Type="http://schemas.openxmlformats.org/officeDocument/2006/relationships/slide" Target="slides/slide50.xml"/><Relationship Id="rId72" Type="http://schemas.openxmlformats.org/officeDocument/2006/relationships/slide" Target="slides/slide71.xml"/><Relationship Id="rId93" Type="http://schemas.openxmlformats.org/officeDocument/2006/relationships/slide" Target="slides/slide92.xml"/><Relationship Id="rId189" Type="http://schemas.openxmlformats.org/officeDocument/2006/relationships/slide" Target="slides/slide188.xml"/><Relationship Id="rId3" Type="http://schemas.openxmlformats.org/officeDocument/2006/relationships/slide" Target="slides/slide2.xml"/><Relationship Id="rId214" Type="http://schemas.openxmlformats.org/officeDocument/2006/relationships/slide" Target="slides/slide213.xml"/><Relationship Id="rId235" Type="http://schemas.openxmlformats.org/officeDocument/2006/relationships/slide" Target="slides/slide234.xml"/><Relationship Id="rId256" Type="http://schemas.openxmlformats.org/officeDocument/2006/relationships/slide" Target="slides/slide255.xml"/><Relationship Id="rId277" Type="http://schemas.openxmlformats.org/officeDocument/2006/relationships/slide" Target="slides/slide276.xml"/><Relationship Id="rId298" Type="http://schemas.openxmlformats.org/officeDocument/2006/relationships/slide" Target="slides/slide297.xml"/><Relationship Id="rId116" Type="http://schemas.openxmlformats.org/officeDocument/2006/relationships/slide" Target="slides/slide115.xml"/><Relationship Id="rId137" Type="http://schemas.openxmlformats.org/officeDocument/2006/relationships/slide" Target="slides/slide136.xml"/><Relationship Id="rId158" Type="http://schemas.openxmlformats.org/officeDocument/2006/relationships/slide" Target="slides/slide157.xml"/><Relationship Id="rId302" Type="http://schemas.openxmlformats.org/officeDocument/2006/relationships/slide" Target="slides/slide301.xml"/><Relationship Id="rId323" Type="http://schemas.openxmlformats.org/officeDocument/2006/relationships/slide" Target="slides/slide322.xml"/><Relationship Id="rId344" Type="http://schemas.openxmlformats.org/officeDocument/2006/relationships/slide" Target="slides/slide343.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FCB2DA8D-BF32-430E-91E1-FC0C1520E72A}" type="doc">
      <dgm:prSet loTypeId="urn:microsoft.com/office/officeart/2005/8/layout/cycle2" loCatId="cycle" qsTypeId="urn:microsoft.com/office/officeart/2005/8/quickstyle/simple1" qsCatId="simple" csTypeId="urn:microsoft.com/office/officeart/2005/8/colors/accent1_2" csCatId="accent1" phldr="1"/>
      <dgm:spPr/>
      <dgm:t>
        <a:bodyPr/>
        <a:lstStyle/>
        <a:p>
          <a:endParaRPr lang="tr-TR"/>
        </a:p>
      </dgm:t>
    </dgm:pt>
    <dgm:pt modelId="{F25CE207-4E68-4BC7-9C74-B16E9ABDA7AC}">
      <dgm:prSet phldrT="[Metin]" custT="1"/>
      <dgm:spPr>
        <a:solidFill>
          <a:srgbClr val="92D050"/>
        </a:solidFill>
      </dgm:spPr>
      <dgm:t>
        <a:bodyPr/>
        <a:lstStyle/>
        <a:p>
          <a:r>
            <a:rPr lang="tr-TR" sz="1600" dirty="0"/>
            <a:t>Öğretmen-öğrenci ilişkisi ve izleri</a:t>
          </a:r>
        </a:p>
      </dgm:t>
    </dgm:pt>
    <dgm:pt modelId="{D630AF22-3AF3-4982-B32D-EC20C7CE6938}" type="parTrans" cxnId="{50076D71-93EE-4FB7-8800-4165DAA3CCCA}">
      <dgm:prSet/>
      <dgm:spPr/>
      <dgm:t>
        <a:bodyPr/>
        <a:lstStyle/>
        <a:p>
          <a:endParaRPr lang="tr-TR" sz="2400"/>
        </a:p>
      </dgm:t>
    </dgm:pt>
    <dgm:pt modelId="{C53D8895-1EE3-4241-B669-7842F20AD5BD}" type="sibTrans" cxnId="{50076D71-93EE-4FB7-8800-4165DAA3CCCA}">
      <dgm:prSet custT="1"/>
      <dgm:spPr/>
      <dgm:t>
        <a:bodyPr/>
        <a:lstStyle/>
        <a:p>
          <a:endParaRPr lang="tr-TR" sz="1050"/>
        </a:p>
      </dgm:t>
    </dgm:pt>
    <dgm:pt modelId="{50B83819-4B40-4AB0-9ECE-9131D7A37813}">
      <dgm:prSet phldrT="[Metin]" custT="1"/>
      <dgm:spPr>
        <a:solidFill>
          <a:srgbClr val="00B0F0"/>
        </a:solidFill>
      </dgm:spPr>
      <dgm:t>
        <a:bodyPr/>
        <a:lstStyle/>
        <a:p>
          <a:r>
            <a:rPr lang="tr-TR" sz="1600" dirty="0"/>
            <a:t>Çocuk gelişiminin ortaya çıkardığı ihtiyaçlar</a:t>
          </a:r>
        </a:p>
      </dgm:t>
    </dgm:pt>
    <dgm:pt modelId="{CD83267D-02CB-4A6C-A8F6-5808E5CDDABA}" type="parTrans" cxnId="{A3967FCE-C408-4EC7-B187-20254B7E2E3C}">
      <dgm:prSet/>
      <dgm:spPr/>
      <dgm:t>
        <a:bodyPr/>
        <a:lstStyle/>
        <a:p>
          <a:endParaRPr lang="tr-TR" sz="2400"/>
        </a:p>
      </dgm:t>
    </dgm:pt>
    <dgm:pt modelId="{B29BAB09-B12D-4D30-B888-A2151445B6B7}" type="sibTrans" cxnId="{A3967FCE-C408-4EC7-B187-20254B7E2E3C}">
      <dgm:prSet custT="1"/>
      <dgm:spPr/>
      <dgm:t>
        <a:bodyPr/>
        <a:lstStyle/>
        <a:p>
          <a:endParaRPr lang="tr-TR" sz="1050"/>
        </a:p>
      </dgm:t>
    </dgm:pt>
    <dgm:pt modelId="{4A4B020C-43F1-44E0-8F3B-E7F2C50E7849}">
      <dgm:prSet phldrT="[Metin]" custT="1"/>
      <dgm:spPr>
        <a:solidFill>
          <a:srgbClr val="92D050"/>
        </a:solidFill>
      </dgm:spPr>
      <dgm:t>
        <a:bodyPr/>
        <a:lstStyle/>
        <a:p>
          <a:r>
            <a:rPr lang="tr-TR" sz="1600" dirty="0"/>
            <a:t>Çocukların tecrübe kazanmaları ve yetenekleri </a:t>
          </a:r>
        </a:p>
      </dgm:t>
    </dgm:pt>
    <dgm:pt modelId="{CA2F51B0-DB3C-4F7D-B17D-513D26317B2B}" type="parTrans" cxnId="{C276D734-F3A7-489F-8856-8F61D61FD158}">
      <dgm:prSet/>
      <dgm:spPr/>
      <dgm:t>
        <a:bodyPr/>
        <a:lstStyle/>
        <a:p>
          <a:endParaRPr lang="tr-TR" sz="2400"/>
        </a:p>
      </dgm:t>
    </dgm:pt>
    <dgm:pt modelId="{83BAE9A9-345A-4982-8C39-C11A2F0927C7}" type="sibTrans" cxnId="{C276D734-F3A7-489F-8856-8F61D61FD158}">
      <dgm:prSet custT="1"/>
      <dgm:spPr/>
      <dgm:t>
        <a:bodyPr/>
        <a:lstStyle/>
        <a:p>
          <a:endParaRPr lang="tr-TR" sz="1050"/>
        </a:p>
      </dgm:t>
    </dgm:pt>
    <dgm:pt modelId="{D30D9A8A-2CD2-4659-A850-ECB70117E6DC}">
      <dgm:prSet phldrT="[Metin]" custT="1"/>
      <dgm:spPr>
        <a:solidFill>
          <a:srgbClr val="00B0F0"/>
        </a:solidFill>
      </dgm:spPr>
      <dgm:t>
        <a:bodyPr/>
        <a:lstStyle/>
        <a:p>
          <a:r>
            <a:rPr lang="tr-TR" sz="1600" dirty="0"/>
            <a:t>Eğitime etki eden çevresel faktörler</a:t>
          </a:r>
        </a:p>
      </dgm:t>
    </dgm:pt>
    <dgm:pt modelId="{C9A5F391-236D-4C26-8186-163AE1872770}" type="parTrans" cxnId="{CBF0CDB4-BC3D-4796-BB25-6B409D181E9E}">
      <dgm:prSet/>
      <dgm:spPr/>
      <dgm:t>
        <a:bodyPr/>
        <a:lstStyle/>
        <a:p>
          <a:endParaRPr lang="tr-TR" sz="2400"/>
        </a:p>
      </dgm:t>
    </dgm:pt>
    <dgm:pt modelId="{D06307C5-F6E0-4439-B5DE-EEDA20941CA1}" type="sibTrans" cxnId="{CBF0CDB4-BC3D-4796-BB25-6B409D181E9E}">
      <dgm:prSet custT="1"/>
      <dgm:spPr/>
      <dgm:t>
        <a:bodyPr/>
        <a:lstStyle/>
        <a:p>
          <a:endParaRPr lang="tr-TR" sz="1050"/>
        </a:p>
      </dgm:t>
    </dgm:pt>
    <dgm:pt modelId="{D92F36CF-27FE-44AE-8946-7B07D4BE95F6}">
      <dgm:prSet phldrT="[Metin]" custT="1"/>
      <dgm:spPr/>
      <dgm:t>
        <a:bodyPr/>
        <a:lstStyle/>
        <a:p>
          <a:r>
            <a:rPr lang="tr-TR" sz="1600" dirty="0"/>
            <a:t>Okul ve çevre ortamı</a:t>
          </a:r>
        </a:p>
      </dgm:t>
    </dgm:pt>
    <dgm:pt modelId="{8BCF739C-DA60-461D-862D-73BA7ED0A404}" type="parTrans" cxnId="{5B1B9AA1-68EF-41F1-A2DA-74A37D5B0A8B}">
      <dgm:prSet/>
      <dgm:spPr/>
      <dgm:t>
        <a:bodyPr/>
        <a:lstStyle/>
        <a:p>
          <a:endParaRPr lang="tr-TR" sz="2400"/>
        </a:p>
      </dgm:t>
    </dgm:pt>
    <dgm:pt modelId="{FCFC0D78-A97A-450C-8A4E-BEDE99E26CDA}" type="sibTrans" cxnId="{5B1B9AA1-68EF-41F1-A2DA-74A37D5B0A8B}">
      <dgm:prSet custT="1"/>
      <dgm:spPr/>
      <dgm:t>
        <a:bodyPr/>
        <a:lstStyle/>
        <a:p>
          <a:endParaRPr lang="tr-TR" sz="1050"/>
        </a:p>
      </dgm:t>
    </dgm:pt>
    <dgm:pt modelId="{7AAA5C68-3D24-4644-AE34-1D21E8824CD6}">
      <dgm:prSet custT="1"/>
      <dgm:spPr>
        <a:solidFill>
          <a:srgbClr val="92D050"/>
        </a:solidFill>
      </dgm:spPr>
      <dgm:t>
        <a:bodyPr/>
        <a:lstStyle/>
        <a:p>
          <a:r>
            <a:rPr lang="tr-TR" sz="1600" dirty="0"/>
            <a:t>Eğiticinin pedagojik hedefleri</a:t>
          </a:r>
        </a:p>
      </dgm:t>
    </dgm:pt>
    <dgm:pt modelId="{887769E9-E3D5-4085-B5BC-F2C591904E6D}" type="parTrans" cxnId="{0601632E-EFDD-4B4C-965F-DF8D014F63E0}">
      <dgm:prSet/>
      <dgm:spPr/>
      <dgm:t>
        <a:bodyPr/>
        <a:lstStyle/>
        <a:p>
          <a:endParaRPr lang="tr-TR" sz="2400"/>
        </a:p>
      </dgm:t>
    </dgm:pt>
    <dgm:pt modelId="{DA350986-510D-4AA8-AF79-0FB6A60B95E3}" type="sibTrans" cxnId="{0601632E-EFDD-4B4C-965F-DF8D014F63E0}">
      <dgm:prSet custT="1"/>
      <dgm:spPr/>
      <dgm:t>
        <a:bodyPr/>
        <a:lstStyle/>
        <a:p>
          <a:endParaRPr lang="tr-TR" sz="1050"/>
        </a:p>
      </dgm:t>
    </dgm:pt>
    <dgm:pt modelId="{B3B12829-92F7-484E-AFBC-FF3E42EE6C5D}">
      <dgm:prSet custT="1"/>
      <dgm:spPr>
        <a:solidFill>
          <a:srgbClr val="00B0F0"/>
        </a:solidFill>
      </dgm:spPr>
      <dgm:t>
        <a:bodyPr/>
        <a:lstStyle/>
        <a:p>
          <a:r>
            <a:rPr lang="tr-TR" sz="1600" dirty="0"/>
            <a:t>Kullanılan eğitim araç gereç ve </a:t>
          </a:r>
          <a:r>
            <a:rPr lang="tr-TR" sz="1600" dirty="0" err="1"/>
            <a:t>metodları</a:t>
          </a:r>
          <a:endParaRPr lang="tr-TR" sz="1600" dirty="0"/>
        </a:p>
      </dgm:t>
    </dgm:pt>
    <dgm:pt modelId="{A1D56890-93B1-4862-B23C-2888C6504EFB}" type="parTrans" cxnId="{560ABBE2-8198-4E5B-A9DF-68E632E78DFD}">
      <dgm:prSet/>
      <dgm:spPr/>
      <dgm:t>
        <a:bodyPr/>
        <a:lstStyle/>
        <a:p>
          <a:endParaRPr lang="tr-TR" sz="2400"/>
        </a:p>
      </dgm:t>
    </dgm:pt>
    <dgm:pt modelId="{B63B1E3C-2CFE-4031-A575-0804CB2D0F4B}" type="sibTrans" cxnId="{560ABBE2-8198-4E5B-A9DF-68E632E78DFD}">
      <dgm:prSet custT="1"/>
      <dgm:spPr/>
      <dgm:t>
        <a:bodyPr/>
        <a:lstStyle/>
        <a:p>
          <a:endParaRPr lang="tr-TR" sz="1050"/>
        </a:p>
      </dgm:t>
    </dgm:pt>
    <dgm:pt modelId="{50B937A6-FBD3-4A1B-A011-6904FCBECE10}" type="pres">
      <dgm:prSet presAssocID="{FCB2DA8D-BF32-430E-91E1-FC0C1520E72A}" presName="cycle" presStyleCnt="0">
        <dgm:presLayoutVars>
          <dgm:dir/>
          <dgm:resizeHandles val="exact"/>
        </dgm:presLayoutVars>
      </dgm:prSet>
      <dgm:spPr/>
    </dgm:pt>
    <dgm:pt modelId="{C483E284-A6DA-422A-8D9E-F3B1D53E1BCC}" type="pres">
      <dgm:prSet presAssocID="{F25CE207-4E68-4BC7-9C74-B16E9ABDA7AC}" presName="node" presStyleLbl="node1" presStyleIdx="0" presStyleCnt="7" custScaleX="141757" custScaleY="126610">
        <dgm:presLayoutVars>
          <dgm:bulletEnabled val="1"/>
        </dgm:presLayoutVars>
      </dgm:prSet>
      <dgm:spPr/>
    </dgm:pt>
    <dgm:pt modelId="{7A3ADB33-8668-4F4F-98DF-07AC37651760}" type="pres">
      <dgm:prSet presAssocID="{C53D8895-1EE3-4241-B669-7842F20AD5BD}" presName="sibTrans" presStyleLbl="sibTrans2D1" presStyleIdx="0" presStyleCnt="7"/>
      <dgm:spPr/>
    </dgm:pt>
    <dgm:pt modelId="{4C079FBA-4FD6-40BC-A936-60D81D24742E}" type="pres">
      <dgm:prSet presAssocID="{C53D8895-1EE3-4241-B669-7842F20AD5BD}" presName="connectorText" presStyleLbl="sibTrans2D1" presStyleIdx="0" presStyleCnt="7"/>
      <dgm:spPr/>
    </dgm:pt>
    <dgm:pt modelId="{7E2C3EF5-FA68-46AB-8512-DC16BC2FD4A2}" type="pres">
      <dgm:prSet presAssocID="{50B83819-4B40-4AB0-9ECE-9131D7A37813}" presName="node" presStyleLbl="node1" presStyleIdx="1" presStyleCnt="7" custScaleX="152590" custRadScaleRad="108622" custRadScaleInc="24483">
        <dgm:presLayoutVars>
          <dgm:bulletEnabled val="1"/>
        </dgm:presLayoutVars>
      </dgm:prSet>
      <dgm:spPr/>
    </dgm:pt>
    <dgm:pt modelId="{FC424E2C-3211-466B-AC9F-A49E3DF3E3D9}" type="pres">
      <dgm:prSet presAssocID="{B29BAB09-B12D-4D30-B888-A2151445B6B7}" presName="sibTrans" presStyleLbl="sibTrans2D1" presStyleIdx="1" presStyleCnt="7" custLinFactNeighborX="74769" custLinFactNeighborY="31820"/>
      <dgm:spPr/>
    </dgm:pt>
    <dgm:pt modelId="{978C23F1-14C3-4C1C-A209-1A3945C02FDA}" type="pres">
      <dgm:prSet presAssocID="{B29BAB09-B12D-4D30-B888-A2151445B6B7}" presName="connectorText" presStyleLbl="sibTrans2D1" presStyleIdx="1" presStyleCnt="7"/>
      <dgm:spPr/>
    </dgm:pt>
    <dgm:pt modelId="{C50B4551-5D4B-4783-A78A-FFE02A04FA15}" type="pres">
      <dgm:prSet presAssocID="{7AAA5C68-3D24-4644-AE34-1D21E8824CD6}" presName="node" presStyleLbl="node1" presStyleIdx="2" presStyleCnt="7" custScaleX="141617">
        <dgm:presLayoutVars>
          <dgm:bulletEnabled val="1"/>
        </dgm:presLayoutVars>
      </dgm:prSet>
      <dgm:spPr/>
    </dgm:pt>
    <dgm:pt modelId="{21127571-22FF-4A10-AE21-D0D17DE723F7}" type="pres">
      <dgm:prSet presAssocID="{DA350986-510D-4AA8-AF79-0FB6A60B95E3}" presName="sibTrans" presStyleLbl="sibTrans2D1" presStyleIdx="2" presStyleCnt="7"/>
      <dgm:spPr/>
    </dgm:pt>
    <dgm:pt modelId="{FC4C2D94-8634-4CDC-87AB-4BC03118F179}" type="pres">
      <dgm:prSet presAssocID="{DA350986-510D-4AA8-AF79-0FB6A60B95E3}" presName="connectorText" presStyleLbl="sibTrans2D1" presStyleIdx="2" presStyleCnt="7"/>
      <dgm:spPr/>
    </dgm:pt>
    <dgm:pt modelId="{42E07583-1D5C-4A03-872E-B9BA093023B1}" type="pres">
      <dgm:prSet presAssocID="{B3B12829-92F7-484E-AFBC-FF3E42EE6C5D}" presName="node" presStyleLbl="node1" presStyleIdx="3" presStyleCnt="7" custScaleX="152040">
        <dgm:presLayoutVars>
          <dgm:bulletEnabled val="1"/>
        </dgm:presLayoutVars>
      </dgm:prSet>
      <dgm:spPr/>
    </dgm:pt>
    <dgm:pt modelId="{FE097C2E-CD47-4DA0-BCD0-1A4D44B0720B}" type="pres">
      <dgm:prSet presAssocID="{B63B1E3C-2CFE-4031-A575-0804CB2D0F4B}" presName="sibTrans" presStyleLbl="sibTrans2D1" presStyleIdx="3" presStyleCnt="7"/>
      <dgm:spPr/>
    </dgm:pt>
    <dgm:pt modelId="{83C6B35B-D131-4D42-84F0-13551346E371}" type="pres">
      <dgm:prSet presAssocID="{B63B1E3C-2CFE-4031-A575-0804CB2D0F4B}" presName="connectorText" presStyleLbl="sibTrans2D1" presStyleIdx="3" presStyleCnt="7"/>
      <dgm:spPr/>
    </dgm:pt>
    <dgm:pt modelId="{DDF94935-52B3-4B7F-83B0-9BC4EF13D284}" type="pres">
      <dgm:prSet presAssocID="{4A4B020C-43F1-44E0-8F3B-E7F2C50E7849}" presName="node" presStyleLbl="node1" presStyleIdx="4" presStyleCnt="7" custScaleX="140492" custRadScaleRad="105966" custRadScaleInc="37679">
        <dgm:presLayoutVars>
          <dgm:bulletEnabled val="1"/>
        </dgm:presLayoutVars>
      </dgm:prSet>
      <dgm:spPr/>
    </dgm:pt>
    <dgm:pt modelId="{B1EB13E5-939E-42D6-847F-C00D36A1772C}" type="pres">
      <dgm:prSet presAssocID="{83BAE9A9-345A-4982-8C39-C11A2F0927C7}" presName="sibTrans" presStyleLbl="sibTrans2D1" presStyleIdx="4" presStyleCnt="7" custLinFactX="-17380" custLinFactNeighborX="-100000" custLinFactNeighborY="-9546"/>
      <dgm:spPr/>
    </dgm:pt>
    <dgm:pt modelId="{EC27A096-C38A-4B67-A04D-1E7385063E5D}" type="pres">
      <dgm:prSet presAssocID="{83BAE9A9-345A-4982-8C39-C11A2F0927C7}" presName="connectorText" presStyleLbl="sibTrans2D1" presStyleIdx="4" presStyleCnt="7"/>
      <dgm:spPr/>
    </dgm:pt>
    <dgm:pt modelId="{3CCBBAB4-E8A3-420B-898C-585429B2987A}" type="pres">
      <dgm:prSet presAssocID="{D30D9A8A-2CD2-4659-A850-ECB70117E6DC}" presName="node" presStyleLbl="node1" presStyleIdx="5" presStyleCnt="7" custScaleX="150878" custRadScaleRad="98432" custRadScaleInc="19202">
        <dgm:presLayoutVars>
          <dgm:bulletEnabled val="1"/>
        </dgm:presLayoutVars>
      </dgm:prSet>
      <dgm:spPr/>
    </dgm:pt>
    <dgm:pt modelId="{B020D6D0-E4D5-4B75-938D-68CBEFA09D49}" type="pres">
      <dgm:prSet presAssocID="{D06307C5-F6E0-4439-B5DE-EEDA20941CA1}" presName="sibTrans" presStyleLbl="sibTrans2D1" presStyleIdx="5" presStyleCnt="7" custLinFactNeighborX="-56794" custLinFactNeighborY="0"/>
      <dgm:spPr/>
    </dgm:pt>
    <dgm:pt modelId="{AE570E78-A9E5-430F-BAB0-A3EFABE5B5E3}" type="pres">
      <dgm:prSet presAssocID="{D06307C5-F6E0-4439-B5DE-EEDA20941CA1}" presName="connectorText" presStyleLbl="sibTrans2D1" presStyleIdx="5" presStyleCnt="7"/>
      <dgm:spPr/>
    </dgm:pt>
    <dgm:pt modelId="{F96CDAE9-1D6A-4FC6-B301-4A35E74F47A2}" type="pres">
      <dgm:prSet presAssocID="{D92F36CF-27FE-44AE-8946-7B07D4BE95F6}" presName="node" presStyleLbl="node1" presStyleIdx="6" presStyleCnt="7">
        <dgm:presLayoutVars>
          <dgm:bulletEnabled val="1"/>
        </dgm:presLayoutVars>
      </dgm:prSet>
      <dgm:spPr/>
    </dgm:pt>
    <dgm:pt modelId="{68668E7E-2B2A-4129-836A-F5D6CB1540FF}" type="pres">
      <dgm:prSet presAssocID="{FCFC0D78-A97A-450C-8A4E-BEDE99E26CDA}" presName="sibTrans" presStyleLbl="sibTrans2D1" presStyleIdx="6" presStyleCnt="7"/>
      <dgm:spPr/>
    </dgm:pt>
    <dgm:pt modelId="{6C7E16E4-CAB7-4F59-BAC3-CE785103CBB6}" type="pres">
      <dgm:prSet presAssocID="{FCFC0D78-A97A-450C-8A4E-BEDE99E26CDA}" presName="connectorText" presStyleLbl="sibTrans2D1" presStyleIdx="6" presStyleCnt="7"/>
      <dgm:spPr/>
    </dgm:pt>
  </dgm:ptLst>
  <dgm:cxnLst>
    <dgm:cxn modelId="{2500A519-CC14-49D7-85C8-64E8DEF00848}" type="presOf" srcId="{D06307C5-F6E0-4439-B5DE-EEDA20941CA1}" destId="{B020D6D0-E4D5-4B75-938D-68CBEFA09D49}" srcOrd="0" destOrd="0" presId="urn:microsoft.com/office/officeart/2005/8/layout/cycle2"/>
    <dgm:cxn modelId="{C9454923-B276-480E-B198-21668BB62B56}" type="presOf" srcId="{B29BAB09-B12D-4D30-B888-A2151445B6B7}" destId="{FC424E2C-3211-466B-AC9F-A49E3DF3E3D9}" srcOrd="0" destOrd="0" presId="urn:microsoft.com/office/officeart/2005/8/layout/cycle2"/>
    <dgm:cxn modelId="{0601632E-EFDD-4B4C-965F-DF8D014F63E0}" srcId="{FCB2DA8D-BF32-430E-91E1-FC0C1520E72A}" destId="{7AAA5C68-3D24-4644-AE34-1D21E8824CD6}" srcOrd="2" destOrd="0" parTransId="{887769E9-E3D5-4085-B5BC-F2C591904E6D}" sibTransId="{DA350986-510D-4AA8-AF79-0FB6A60B95E3}"/>
    <dgm:cxn modelId="{B38BB12E-D756-4D11-9250-615A09D5B391}" type="presOf" srcId="{C53D8895-1EE3-4241-B669-7842F20AD5BD}" destId="{7A3ADB33-8668-4F4F-98DF-07AC37651760}" srcOrd="0" destOrd="0" presId="urn:microsoft.com/office/officeart/2005/8/layout/cycle2"/>
    <dgm:cxn modelId="{36BFB432-D293-4068-9D19-CE11B31A584B}" type="presOf" srcId="{D30D9A8A-2CD2-4659-A850-ECB70117E6DC}" destId="{3CCBBAB4-E8A3-420B-898C-585429B2987A}" srcOrd="0" destOrd="0" presId="urn:microsoft.com/office/officeart/2005/8/layout/cycle2"/>
    <dgm:cxn modelId="{C276D734-F3A7-489F-8856-8F61D61FD158}" srcId="{FCB2DA8D-BF32-430E-91E1-FC0C1520E72A}" destId="{4A4B020C-43F1-44E0-8F3B-E7F2C50E7849}" srcOrd="4" destOrd="0" parTransId="{CA2F51B0-DB3C-4F7D-B17D-513D26317B2B}" sibTransId="{83BAE9A9-345A-4982-8C39-C11A2F0927C7}"/>
    <dgm:cxn modelId="{8C964561-028D-4B9E-B2F4-CB1401069036}" type="presOf" srcId="{50B83819-4B40-4AB0-9ECE-9131D7A37813}" destId="{7E2C3EF5-FA68-46AB-8512-DC16BC2FD4A2}" srcOrd="0" destOrd="0" presId="urn:microsoft.com/office/officeart/2005/8/layout/cycle2"/>
    <dgm:cxn modelId="{8DDEC964-F61F-4254-BCF6-5454F2FD0D5B}" type="presOf" srcId="{C53D8895-1EE3-4241-B669-7842F20AD5BD}" destId="{4C079FBA-4FD6-40BC-A936-60D81D24742E}" srcOrd="1" destOrd="0" presId="urn:microsoft.com/office/officeart/2005/8/layout/cycle2"/>
    <dgm:cxn modelId="{23351D46-161F-4BC0-8872-B484C59E517C}" type="presOf" srcId="{4A4B020C-43F1-44E0-8F3B-E7F2C50E7849}" destId="{DDF94935-52B3-4B7F-83B0-9BC4EF13D284}" srcOrd="0" destOrd="0" presId="urn:microsoft.com/office/officeart/2005/8/layout/cycle2"/>
    <dgm:cxn modelId="{8468DE47-7829-423D-B9D3-E104EC3AD9C3}" type="presOf" srcId="{FCFC0D78-A97A-450C-8A4E-BEDE99E26CDA}" destId="{6C7E16E4-CAB7-4F59-BAC3-CE785103CBB6}" srcOrd="1" destOrd="0" presId="urn:microsoft.com/office/officeart/2005/8/layout/cycle2"/>
    <dgm:cxn modelId="{0DAE0C6F-485A-42DB-9F28-519820C2A90E}" type="presOf" srcId="{DA350986-510D-4AA8-AF79-0FB6A60B95E3}" destId="{FC4C2D94-8634-4CDC-87AB-4BC03118F179}" srcOrd="1" destOrd="0" presId="urn:microsoft.com/office/officeart/2005/8/layout/cycle2"/>
    <dgm:cxn modelId="{50076D71-93EE-4FB7-8800-4165DAA3CCCA}" srcId="{FCB2DA8D-BF32-430E-91E1-FC0C1520E72A}" destId="{F25CE207-4E68-4BC7-9C74-B16E9ABDA7AC}" srcOrd="0" destOrd="0" parTransId="{D630AF22-3AF3-4982-B32D-EC20C7CE6938}" sibTransId="{C53D8895-1EE3-4241-B669-7842F20AD5BD}"/>
    <dgm:cxn modelId="{6E528177-2B70-4EA4-84AA-42CDAF5FA9DC}" type="presOf" srcId="{FCFC0D78-A97A-450C-8A4E-BEDE99E26CDA}" destId="{68668E7E-2B2A-4129-836A-F5D6CB1540FF}" srcOrd="0" destOrd="0" presId="urn:microsoft.com/office/officeart/2005/8/layout/cycle2"/>
    <dgm:cxn modelId="{0718447E-594E-46F3-9742-BE76F4492528}" type="presOf" srcId="{83BAE9A9-345A-4982-8C39-C11A2F0927C7}" destId="{B1EB13E5-939E-42D6-847F-C00D36A1772C}" srcOrd="0" destOrd="0" presId="urn:microsoft.com/office/officeart/2005/8/layout/cycle2"/>
    <dgm:cxn modelId="{1D077B85-1089-4A0D-912F-641FC7B8767D}" type="presOf" srcId="{FCB2DA8D-BF32-430E-91E1-FC0C1520E72A}" destId="{50B937A6-FBD3-4A1B-A011-6904FCBECE10}" srcOrd="0" destOrd="0" presId="urn:microsoft.com/office/officeart/2005/8/layout/cycle2"/>
    <dgm:cxn modelId="{5E44CD86-5B73-43BA-A14E-8112AB39F6BB}" type="presOf" srcId="{B63B1E3C-2CFE-4031-A575-0804CB2D0F4B}" destId="{FE097C2E-CD47-4DA0-BCD0-1A4D44B0720B}" srcOrd="0" destOrd="0" presId="urn:microsoft.com/office/officeart/2005/8/layout/cycle2"/>
    <dgm:cxn modelId="{92AC4B9A-DF32-45A5-8983-69FCE7EEA730}" type="presOf" srcId="{83BAE9A9-345A-4982-8C39-C11A2F0927C7}" destId="{EC27A096-C38A-4B67-A04D-1E7385063E5D}" srcOrd="1" destOrd="0" presId="urn:microsoft.com/office/officeart/2005/8/layout/cycle2"/>
    <dgm:cxn modelId="{B5A0549D-8107-4D76-8239-6E58C9D22077}" type="presOf" srcId="{D06307C5-F6E0-4439-B5DE-EEDA20941CA1}" destId="{AE570E78-A9E5-430F-BAB0-A3EFABE5B5E3}" srcOrd="1" destOrd="0" presId="urn:microsoft.com/office/officeart/2005/8/layout/cycle2"/>
    <dgm:cxn modelId="{5B1B9AA1-68EF-41F1-A2DA-74A37D5B0A8B}" srcId="{FCB2DA8D-BF32-430E-91E1-FC0C1520E72A}" destId="{D92F36CF-27FE-44AE-8946-7B07D4BE95F6}" srcOrd="6" destOrd="0" parTransId="{8BCF739C-DA60-461D-862D-73BA7ED0A404}" sibTransId="{FCFC0D78-A97A-450C-8A4E-BEDE99E26CDA}"/>
    <dgm:cxn modelId="{12AEAAA7-E3E5-4C4F-BAAA-57031EB75E66}" type="presOf" srcId="{B3B12829-92F7-484E-AFBC-FF3E42EE6C5D}" destId="{42E07583-1D5C-4A03-872E-B9BA093023B1}" srcOrd="0" destOrd="0" presId="urn:microsoft.com/office/officeart/2005/8/layout/cycle2"/>
    <dgm:cxn modelId="{60736DA8-2AFB-45A6-BBD1-07770F8786DA}" type="presOf" srcId="{F25CE207-4E68-4BC7-9C74-B16E9ABDA7AC}" destId="{C483E284-A6DA-422A-8D9E-F3B1D53E1BCC}" srcOrd="0" destOrd="0" presId="urn:microsoft.com/office/officeart/2005/8/layout/cycle2"/>
    <dgm:cxn modelId="{88AFFCAF-46B8-4619-B561-22C299BE272B}" type="presOf" srcId="{D92F36CF-27FE-44AE-8946-7B07D4BE95F6}" destId="{F96CDAE9-1D6A-4FC6-B301-4A35E74F47A2}" srcOrd="0" destOrd="0" presId="urn:microsoft.com/office/officeart/2005/8/layout/cycle2"/>
    <dgm:cxn modelId="{CBF0CDB4-BC3D-4796-BB25-6B409D181E9E}" srcId="{FCB2DA8D-BF32-430E-91E1-FC0C1520E72A}" destId="{D30D9A8A-2CD2-4659-A850-ECB70117E6DC}" srcOrd="5" destOrd="0" parTransId="{C9A5F391-236D-4C26-8186-163AE1872770}" sibTransId="{D06307C5-F6E0-4439-B5DE-EEDA20941CA1}"/>
    <dgm:cxn modelId="{A3967FCE-C408-4EC7-B187-20254B7E2E3C}" srcId="{FCB2DA8D-BF32-430E-91E1-FC0C1520E72A}" destId="{50B83819-4B40-4AB0-9ECE-9131D7A37813}" srcOrd="1" destOrd="0" parTransId="{CD83267D-02CB-4A6C-A8F6-5808E5CDDABA}" sibTransId="{B29BAB09-B12D-4D30-B888-A2151445B6B7}"/>
    <dgm:cxn modelId="{48A50CD5-99C8-4BF7-AF5B-880187880C79}" type="presOf" srcId="{B29BAB09-B12D-4D30-B888-A2151445B6B7}" destId="{978C23F1-14C3-4C1C-A209-1A3945C02FDA}" srcOrd="1" destOrd="0" presId="urn:microsoft.com/office/officeart/2005/8/layout/cycle2"/>
    <dgm:cxn modelId="{560ABBE2-8198-4E5B-A9DF-68E632E78DFD}" srcId="{FCB2DA8D-BF32-430E-91E1-FC0C1520E72A}" destId="{B3B12829-92F7-484E-AFBC-FF3E42EE6C5D}" srcOrd="3" destOrd="0" parTransId="{A1D56890-93B1-4862-B23C-2888C6504EFB}" sibTransId="{B63B1E3C-2CFE-4031-A575-0804CB2D0F4B}"/>
    <dgm:cxn modelId="{BD1B91E7-2300-4708-91EC-710007FAD0F2}" type="presOf" srcId="{7AAA5C68-3D24-4644-AE34-1D21E8824CD6}" destId="{C50B4551-5D4B-4783-A78A-FFE02A04FA15}" srcOrd="0" destOrd="0" presId="urn:microsoft.com/office/officeart/2005/8/layout/cycle2"/>
    <dgm:cxn modelId="{C0D72AE8-F362-41EC-A77B-9966EAE43D62}" type="presOf" srcId="{DA350986-510D-4AA8-AF79-0FB6A60B95E3}" destId="{21127571-22FF-4A10-AE21-D0D17DE723F7}" srcOrd="0" destOrd="0" presId="urn:microsoft.com/office/officeart/2005/8/layout/cycle2"/>
    <dgm:cxn modelId="{B2CDEEEF-DD99-41C3-BD98-A5287E03FBA2}" type="presOf" srcId="{B63B1E3C-2CFE-4031-A575-0804CB2D0F4B}" destId="{83C6B35B-D131-4D42-84F0-13551346E371}" srcOrd="1" destOrd="0" presId="urn:microsoft.com/office/officeart/2005/8/layout/cycle2"/>
    <dgm:cxn modelId="{61D2FF5C-AD6E-4C98-AE9E-EFBE354CF5F4}" type="presParOf" srcId="{50B937A6-FBD3-4A1B-A011-6904FCBECE10}" destId="{C483E284-A6DA-422A-8D9E-F3B1D53E1BCC}" srcOrd="0" destOrd="0" presId="urn:microsoft.com/office/officeart/2005/8/layout/cycle2"/>
    <dgm:cxn modelId="{C44A8255-4C91-4079-994A-02F01B363A16}" type="presParOf" srcId="{50B937A6-FBD3-4A1B-A011-6904FCBECE10}" destId="{7A3ADB33-8668-4F4F-98DF-07AC37651760}" srcOrd="1" destOrd="0" presId="urn:microsoft.com/office/officeart/2005/8/layout/cycle2"/>
    <dgm:cxn modelId="{54953033-7FA2-4323-9A23-51056EFCB5C4}" type="presParOf" srcId="{7A3ADB33-8668-4F4F-98DF-07AC37651760}" destId="{4C079FBA-4FD6-40BC-A936-60D81D24742E}" srcOrd="0" destOrd="0" presId="urn:microsoft.com/office/officeart/2005/8/layout/cycle2"/>
    <dgm:cxn modelId="{6432394C-6AD4-49BC-82CE-3652AF2B119D}" type="presParOf" srcId="{50B937A6-FBD3-4A1B-A011-6904FCBECE10}" destId="{7E2C3EF5-FA68-46AB-8512-DC16BC2FD4A2}" srcOrd="2" destOrd="0" presId="urn:microsoft.com/office/officeart/2005/8/layout/cycle2"/>
    <dgm:cxn modelId="{462FA8E2-9339-488A-9CDB-B3776A71C836}" type="presParOf" srcId="{50B937A6-FBD3-4A1B-A011-6904FCBECE10}" destId="{FC424E2C-3211-466B-AC9F-A49E3DF3E3D9}" srcOrd="3" destOrd="0" presId="urn:microsoft.com/office/officeart/2005/8/layout/cycle2"/>
    <dgm:cxn modelId="{02B8D9DD-35F4-43AD-B2C2-76676F95F137}" type="presParOf" srcId="{FC424E2C-3211-466B-AC9F-A49E3DF3E3D9}" destId="{978C23F1-14C3-4C1C-A209-1A3945C02FDA}" srcOrd="0" destOrd="0" presId="urn:microsoft.com/office/officeart/2005/8/layout/cycle2"/>
    <dgm:cxn modelId="{58E9BCE0-6402-4BE6-97EF-AD1E0E179BC4}" type="presParOf" srcId="{50B937A6-FBD3-4A1B-A011-6904FCBECE10}" destId="{C50B4551-5D4B-4783-A78A-FFE02A04FA15}" srcOrd="4" destOrd="0" presId="urn:microsoft.com/office/officeart/2005/8/layout/cycle2"/>
    <dgm:cxn modelId="{C8F0C91F-9CD1-4473-BC23-CC6C00C87C65}" type="presParOf" srcId="{50B937A6-FBD3-4A1B-A011-6904FCBECE10}" destId="{21127571-22FF-4A10-AE21-D0D17DE723F7}" srcOrd="5" destOrd="0" presId="urn:microsoft.com/office/officeart/2005/8/layout/cycle2"/>
    <dgm:cxn modelId="{FA5E59F0-FC1A-41FD-B300-612F0170C923}" type="presParOf" srcId="{21127571-22FF-4A10-AE21-D0D17DE723F7}" destId="{FC4C2D94-8634-4CDC-87AB-4BC03118F179}" srcOrd="0" destOrd="0" presId="urn:microsoft.com/office/officeart/2005/8/layout/cycle2"/>
    <dgm:cxn modelId="{6C47F679-B5F8-4443-BD21-BA2E7E4C5800}" type="presParOf" srcId="{50B937A6-FBD3-4A1B-A011-6904FCBECE10}" destId="{42E07583-1D5C-4A03-872E-B9BA093023B1}" srcOrd="6" destOrd="0" presId="urn:microsoft.com/office/officeart/2005/8/layout/cycle2"/>
    <dgm:cxn modelId="{D86AEA79-9602-4A49-B5F7-A3482C45C66A}" type="presParOf" srcId="{50B937A6-FBD3-4A1B-A011-6904FCBECE10}" destId="{FE097C2E-CD47-4DA0-BCD0-1A4D44B0720B}" srcOrd="7" destOrd="0" presId="urn:microsoft.com/office/officeart/2005/8/layout/cycle2"/>
    <dgm:cxn modelId="{0E3ABC2A-8198-4BE6-A9DA-4617D3506774}" type="presParOf" srcId="{FE097C2E-CD47-4DA0-BCD0-1A4D44B0720B}" destId="{83C6B35B-D131-4D42-84F0-13551346E371}" srcOrd="0" destOrd="0" presId="urn:microsoft.com/office/officeart/2005/8/layout/cycle2"/>
    <dgm:cxn modelId="{A92E7B55-3B59-4D97-A119-7A3C63DDEE8D}" type="presParOf" srcId="{50B937A6-FBD3-4A1B-A011-6904FCBECE10}" destId="{DDF94935-52B3-4B7F-83B0-9BC4EF13D284}" srcOrd="8" destOrd="0" presId="urn:microsoft.com/office/officeart/2005/8/layout/cycle2"/>
    <dgm:cxn modelId="{072B2200-0404-4618-9477-2D386FDE71F6}" type="presParOf" srcId="{50B937A6-FBD3-4A1B-A011-6904FCBECE10}" destId="{B1EB13E5-939E-42D6-847F-C00D36A1772C}" srcOrd="9" destOrd="0" presId="urn:microsoft.com/office/officeart/2005/8/layout/cycle2"/>
    <dgm:cxn modelId="{52E48F78-0219-481C-A002-0053B0F498FA}" type="presParOf" srcId="{B1EB13E5-939E-42D6-847F-C00D36A1772C}" destId="{EC27A096-C38A-4B67-A04D-1E7385063E5D}" srcOrd="0" destOrd="0" presId="urn:microsoft.com/office/officeart/2005/8/layout/cycle2"/>
    <dgm:cxn modelId="{1BE5FE3F-A06F-402A-B27B-26D48F33E177}" type="presParOf" srcId="{50B937A6-FBD3-4A1B-A011-6904FCBECE10}" destId="{3CCBBAB4-E8A3-420B-898C-585429B2987A}" srcOrd="10" destOrd="0" presId="urn:microsoft.com/office/officeart/2005/8/layout/cycle2"/>
    <dgm:cxn modelId="{88F64910-3463-44CD-B086-278D1C30D3FC}" type="presParOf" srcId="{50B937A6-FBD3-4A1B-A011-6904FCBECE10}" destId="{B020D6D0-E4D5-4B75-938D-68CBEFA09D49}" srcOrd="11" destOrd="0" presId="urn:microsoft.com/office/officeart/2005/8/layout/cycle2"/>
    <dgm:cxn modelId="{11CAD2D8-4D2E-4FE5-AC2E-614186CD9807}" type="presParOf" srcId="{B020D6D0-E4D5-4B75-938D-68CBEFA09D49}" destId="{AE570E78-A9E5-430F-BAB0-A3EFABE5B5E3}" srcOrd="0" destOrd="0" presId="urn:microsoft.com/office/officeart/2005/8/layout/cycle2"/>
    <dgm:cxn modelId="{00756750-6EC5-4664-A767-468B3F792457}" type="presParOf" srcId="{50B937A6-FBD3-4A1B-A011-6904FCBECE10}" destId="{F96CDAE9-1D6A-4FC6-B301-4A35E74F47A2}" srcOrd="12" destOrd="0" presId="urn:microsoft.com/office/officeart/2005/8/layout/cycle2"/>
    <dgm:cxn modelId="{72C47797-048D-486C-B9BF-0B7FB801B873}" type="presParOf" srcId="{50B937A6-FBD3-4A1B-A011-6904FCBECE10}" destId="{68668E7E-2B2A-4129-836A-F5D6CB1540FF}" srcOrd="13" destOrd="0" presId="urn:microsoft.com/office/officeart/2005/8/layout/cycle2"/>
    <dgm:cxn modelId="{D9976653-70AC-4016-B416-FACEA0022C4D}" type="presParOf" srcId="{68668E7E-2B2A-4129-836A-F5D6CB1540FF}" destId="{6C7E16E4-CAB7-4F59-BAC3-CE785103CBB6}" srcOrd="0" destOrd="0" presId="urn:microsoft.com/office/officeart/2005/8/layout/cycle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5484A435-D927-47C2-B2BB-9CDFF13A9E90}" type="doc">
      <dgm:prSet loTypeId="urn:microsoft.com/office/officeart/2005/8/layout/matrix1" loCatId="matrix" qsTypeId="urn:microsoft.com/office/officeart/2005/8/quickstyle/simple1" qsCatId="simple" csTypeId="urn:microsoft.com/office/officeart/2005/8/colors/accent1_2" csCatId="accent1" phldr="1"/>
      <dgm:spPr/>
      <dgm:t>
        <a:bodyPr/>
        <a:lstStyle/>
        <a:p>
          <a:endParaRPr lang="tr-TR"/>
        </a:p>
      </dgm:t>
    </dgm:pt>
    <dgm:pt modelId="{7A83072F-0715-4DC3-9759-214F254A510C}">
      <dgm:prSet phldrT="[Metin]" custT="1"/>
      <dgm:spPr/>
      <dgm:t>
        <a:bodyPr/>
        <a:lstStyle/>
        <a:p>
          <a:r>
            <a:rPr lang="tr-TR" sz="1800" dirty="0"/>
            <a:t>Önyargılar, kalıplar, değerler, tutumlar, düşünce ve davranışlar</a:t>
          </a:r>
        </a:p>
      </dgm:t>
    </dgm:pt>
    <dgm:pt modelId="{56A3C1EF-8E4C-45D0-BD43-1807AE1F0637}" type="parTrans" cxnId="{E07665FC-1319-4E6E-9FFC-079D14D8DCC8}">
      <dgm:prSet/>
      <dgm:spPr/>
      <dgm:t>
        <a:bodyPr/>
        <a:lstStyle/>
        <a:p>
          <a:endParaRPr lang="tr-TR"/>
        </a:p>
      </dgm:t>
    </dgm:pt>
    <dgm:pt modelId="{7D5D689C-5508-4C8B-87CA-3AEDC019A7F0}" type="sibTrans" cxnId="{E07665FC-1319-4E6E-9FFC-079D14D8DCC8}">
      <dgm:prSet/>
      <dgm:spPr/>
      <dgm:t>
        <a:bodyPr/>
        <a:lstStyle/>
        <a:p>
          <a:endParaRPr lang="tr-TR"/>
        </a:p>
      </dgm:t>
    </dgm:pt>
    <dgm:pt modelId="{E9228B9B-8272-4879-9BDD-E49CDC74C4CE}">
      <dgm:prSet phldrT="[Metin]" custT="1"/>
      <dgm:spPr/>
      <dgm:t>
        <a:bodyPr/>
        <a:lstStyle/>
        <a:p>
          <a:r>
            <a:rPr lang="tr-TR" sz="2000" dirty="0"/>
            <a:t>Doğduğunuz ev, yaşadığınız çevre</a:t>
          </a:r>
        </a:p>
        <a:p>
          <a:r>
            <a:rPr lang="tr-TR" sz="2000" dirty="0"/>
            <a:t>Anne ve baba tutumları</a:t>
          </a:r>
        </a:p>
      </dgm:t>
    </dgm:pt>
    <dgm:pt modelId="{E169059E-10AE-4F35-87F2-70513D557C9B}" type="parTrans" cxnId="{E664658F-9E28-4971-AF70-8FFCB4552527}">
      <dgm:prSet/>
      <dgm:spPr/>
      <dgm:t>
        <a:bodyPr/>
        <a:lstStyle/>
        <a:p>
          <a:endParaRPr lang="tr-TR"/>
        </a:p>
      </dgm:t>
    </dgm:pt>
    <dgm:pt modelId="{413127D1-854B-4536-9918-35800ED3A644}" type="sibTrans" cxnId="{E664658F-9E28-4971-AF70-8FFCB4552527}">
      <dgm:prSet/>
      <dgm:spPr/>
      <dgm:t>
        <a:bodyPr/>
        <a:lstStyle/>
        <a:p>
          <a:endParaRPr lang="tr-TR"/>
        </a:p>
      </dgm:t>
    </dgm:pt>
    <dgm:pt modelId="{31EE0D50-5BDB-4F62-90E4-BC8F1C309351}">
      <dgm:prSet phldrT="[Metin]" custT="1"/>
      <dgm:spPr/>
      <dgm:t>
        <a:bodyPr/>
        <a:lstStyle/>
        <a:p>
          <a:r>
            <a:rPr lang="tr-TR" sz="1800" dirty="0"/>
            <a:t>Okuduğunuz kitaplar, seyrettiğiniz filmler, sosyal medya ve diğer etkileşim kurduğunuz şeyler. </a:t>
          </a:r>
        </a:p>
      </dgm:t>
    </dgm:pt>
    <dgm:pt modelId="{7D64DC00-1EEC-414B-8075-F2753DD7072E}" type="parTrans" cxnId="{ABB77637-91E9-48ED-B996-48DD2997DF55}">
      <dgm:prSet/>
      <dgm:spPr/>
      <dgm:t>
        <a:bodyPr/>
        <a:lstStyle/>
        <a:p>
          <a:endParaRPr lang="tr-TR"/>
        </a:p>
      </dgm:t>
    </dgm:pt>
    <dgm:pt modelId="{4994017F-4BAB-4C00-AFDD-29EB2132E53D}" type="sibTrans" cxnId="{ABB77637-91E9-48ED-B996-48DD2997DF55}">
      <dgm:prSet/>
      <dgm:spPr/>
      <dgm:t>
        <a:bodyPr/>
        <a:lstStyle/>
        <a:p>
          <a:endParaRPr lang="tr-TR"/>
        </a:p>
      </dgm:t>
    </dgm:pt>
    <dgm:pt modelId="{41731453-4291-4DCA-8F3D-B84D9E581C3B}">
      <dgm:prSet phldrT="[Metin]"/>
      <dgm:spPr/>
      <dgm:t>
        <a:bodyPr/>
        <a:lstStyle/>
        <a:p>
          <a:r>
            <a:rPr lang="tr-TR" dirty="0"/>
            <a:t>Gittiğiniz okul ve edindiğiniz arkadaşlar, katıldığınız oyunlar ve etkileştiğiniz gruplar</a:t>
          </a:r>
        </a:p>
      </dgm:t>
    </dgm:pt>
    <dgm:pt modelId="{D5697DCD-1CD0-4A79-BF51-28165D730B81}" type="parTrans" cxnId="{3E3067F3-ECC5-4E0B-A6B1-A03A43AD1A9C}">
      <dgm:prSet/>
      <dgm:spPr/>
      <dgm:t>
        <a:bodyPr/>
        <a:lstStyle/>
        <a:p>
          <a:endParaRPr lang="tr-TR"/>
        </a:p>
      </dgm:t>
    </dgm:pt>
    <dgm:pt modelId="{8B6928DF-6799-4300-8509-0382309C477E}" type="sibTrans" cxnId="{3E3067F3-ECC5-4E0B-A6B1-A03A43AD1A9C}">
      <dgm:prSet/>
      <dgm:spPr/>
      <dgm:t>
        <a:bodyPr/>
        <a:lstStyle/>
        <a:p>
          <a:endParaRPr lang="tr-TR"/>
        </a:p>
      </dgm:t>
    </dgm:pt>
    <dgm:pt modelId="{9B7D294C-5C24-47FA-B859-2ADDCE148356}">
      <dgm:prSet phldrT="[Metin]" custT="1"/>
      <dgm:spPr/>
      <dgm:t>
        <a:bodyPr/>
        <a:lstStyle/>
        <a:p>
          <a:r>
            <a:rPr lang="tr-TR" sz="2000" dirty="0"/>
            <a:t>Yaşadığınız sosyal ortam, görgü kuralları, </a:t>
          </a:r>
          <a:r>
            <a:rPr lang="tr-TR" sz="2000" dirty="0" err="1"/>
            <a:t>sosyo</a:t>
          </a:r>
          <a:r>
            <a:rPr lang="tr-TR" sz="2000" dirty="0"/>
            <a:t> ekonomik kültürel miras</a:t>
          </a:r>
        </a:p>
      </dgm:t>
    </dgm:pt>
    <dgm:pt modelId="{0D4EEC4F-1AE2-475B-88FA-E1A5094581A8}" type="sibTrans" cxnId="{4E25C2C9-229B-4216-A3D6-E18A49CF261D}">
      <dgm:prSet/>
      <dgm:spPr/>
      <dgm:t>
        <a:bodyPr/>
        <a:lstStyle/>
        <a:p>
          <a:endParaRPr lang="tr-TR"/>
        </a:p>
      </dgm:t>
    </dgm:pt>
    <dgm:pt modelId="{78BE7E01-B4A3-4970-A06F-3125D9366665}" type="parTrans" cxnId="{4E25C2C9-229B-4216-A3D6-E18A49CF261D}">
      <dgm:prSet/>
      <dgm:spPr/>
      <dgm:t>
        <a:bodyPr/>
        <a:lstStyle/>
        <a:p>
          <a:endParaRPr lang="tr-TR"/>
        </a:p>
      </dgm:t>
    </dgm:pt>
    <dgm:pt modelId="{184E3C3B-888B-47CE-A8B9-60F7CC63F5C9}" type="pres">
      <dgm:prSet presAssocID="{5484A435-D927-47C2-B2BB-9CDFF13A9E90}" presName="diagram" presStyleCnt="0">
        <dgm:presLayoutVars>
          <dgm:chMax val="1"/>
          <dgm:dir/>
          <dgm:animLvl val="ctr"/>
          <dgm:resizeHandles val="exact"/>
        </dgm:presLayoutVars>
      </dgm:prSet>
      <dgm:spPr/>
    </dgm:pt>
    <dgm:pt modelId="{47BB96F2-3F7D-4045-BA8B-24477AFEF607}" type="pres">
      <dgm:prSet presAssocID="{5484A435-D927-47C2-B2BB-9CDFF13A9E90}" presName="matrix" presStyleCnt="0"/>
      <dgm:spPr/>
    </dgm:pt>
    <dgm:pt modelId="{8436DDAB-69EF-443F-9BDA-EBDE5B238356}" type="pres">
      <dgm:prSet presAssocID="{5484A435-D927-47C2-B2BB-9CDFF13A9E90}" presName="tile1" presStyleLbl="node1" presStyleIdx="0" presStyleCnt="4" custScaleX="80688" custScaleY="63719" custLinFactNeighborX="-5906" custLinFactNeighborY="-11878"/>
      <dgm:spPr/>
    </dgm:pt>
    <dgm:pt modelId="{B900D2FC-F859-4300-9406-8A361A63268E}" type="pres">
      <dgm:prSet presAssocID="{5484A435-D927-47C2-B2BB-9CDFF13A9E90}" presName="tile1text" presStyleLbl="node1" presStyleIdx="0" presStyleCnt="4">
        <dgm:presLayoutVars>
          <dgm:chMax val="0"/>
          <dgm:chPref val="0"/>
          <dgm:bulletEnabled val="1"/>
        </dgm:presLayoutVars>
      </dgm:prSet>
      <dgm:spPr/>
    </dgm:pt>
    <dgm:pt modelId="{37669155-AFAE-46B5-AE7C-4A1629FEE5B3}" type="pres">
      <dgm:prSet presAssocID="{5484A435-D927-47C2-B2BB-9CDFF13A9E90}" presName="tile2" presStyleLbl="node1" presStyleIdx="1" presStyleCnt="4" custScaleX="81625" custScaleY="60344" custLinFactNeighborX="2098" custLinFactNeighborY="-12160"/>
      <dgm:spPr/>
    </dgm:pt>
    <dgm:pt modelId="{614F95DF-658C-473A-AF75-BA63B42DF576}" type="pres">
      <dgm:prSet presAssocID="{5484A435-D927-47C2-B2BB-9CDFF13A9E90}" presName="tile2text" presStyleLbl="node1" presStyleIdx="1" presStyleCnt="4">
        <dgm:presLayoutVars>
          <dgm:chMax val="0"/>
          <dgm:chPref val="0"/>
          <dgm:bulletEnabled val="1"/>
        </dgm:presLayoutVars>
      </dgm:prSet>
      <dgm:spPr/>
    </dgm:pt>
    <dgm:pt modelId="{7FF2F873-9E3C-4EEC-9FE0-CC777B34000A}" type="pres">
      <dgm:prSet presAssocID="{5484A435-D927-47C2-B2BB-9CDFF13A9E90}" presName="tile3" presStyleLbl="node1" presStyleIdx="2" presStyleCnt="4" custScaleX="69969" custScaleY="64141" custLinFactNeighborX="-10815" custLinFactNeighborY="8427"/>
      <dgm:spPr/>
    </dgm:pt>
    <dgm:pt modelId="{2254E536-872D-4CAE-8838-7B1041D8686C}" type="pres">
      <dgm:prSet presAssocID="{5484A435-D927-47C2-B2BB-9CDFF13A9E90}" presName="tile3text" presStyleLbl="node1" presStyleIdx="2" presStyleCnt="4">
        <dgm:presLayoutVars>
          <dgm:chMax val="0"/>
          <dgm:chPref val="0"/>
          <dgm:bulletEnabled val="1"/>
        </dgm:presLayoutVars>
      </dgm:prSet>
      <dgm:spPr/>
    </dgm:pt>
    <dgm:pt modelId="{34D16B6F-53E6-41C0-BCCF-86F3D77C1729}" type="pres">
      <dgm:prSet presAssocID="{5484A435-D927-47C2-B2BB-9CDFF13A9E90}" presName="tile4" presStyleLbl="node1" presStyleIdx="3" presStyleCnt="4" custScaleX="74656" custScaleY="60334" custLinFactNeighborX="9075" custLinFactNeighborY="10238"/>
      <dgm:spPr/>
    </dgm:pt>
    <dgm:pt modelId="{D37A15B9-33D9-41CE-888C-4025BF549048}" type="pres">
      <dgm:prSet presAssocID="{5484A435-D927-47C2-B2BB-9CDFF13A9E90}" presName="tile4text" presStyleLbl="node1" presStyleIdx="3" presStyleCnt="4">
        <dgm:presLayoutVars>
          <dgm:chMax val="0"/>
          <dgm:chPref val="0"/>
          <dgm:bulletEnabled val="1"/>
        </dgm:presLayoutVars>
      </dgm:prSet>
      <dgm:spPr/>
    </dgm:pt>
    <dgm:pt modelId="{680B5501-507D-431F-BDAE-AF3E7CCA7C15}" type="pres">
      <dgm:prSet presAssocID="{5484A435-D927-47C2-B2BB-9CDFF13A9E90}" presName="centerTile" presStyleLbl="fgShp" presStyleIdx="0" presStyleCnt="1" custScaleX="111583" custScaleY="101250">
        <dgm:presLayoutVars>
          <dgm:chMax val="0"/>
          <dgm:chPref val="0"/>
        </dgm:presLayoutVars>
      </dgm:prSet>
      <dgm:spPr/>
    </dgm:pt>
  </dgm:ptLst>
  <dgm:cxnLst>
    <dgm:cxn modelId="{C6076115-3C52-444F-AF59-077E4DABE861}" type="presOf" srcId="{E9228B9B-8272-4879-9BDD-E49CDC74C4CE}" destId="{B900D2FC-F859-4300-9406-8A361A63268E}" srcOrd="1" destOrd="0" presId="urn:microsoft.com/office/officeart/2005/8/layout/matrix1"/>
    <dgm:cxn modelId="{AD854D23-EF18-416A-AFFE-DF074ADDD7DE}" type="presOf" srcId="{41731453-4291-4DCA-8F3D-B84D9E581C3B}" destId="{D37A15B9-33D9-41CE-888C-4025BF549048}" srcOrd="1" destOrd="0" presId="urn:microsoft.com/office/officeart/2005/8/layout/matrix1"/>
    <dgm:cxn modelId="{96F70125-B196-4FB8-8D90-1555DE8A4DCB}" type="presOf" srcId="{31EE0D50-5BDB-4F62-90E4-BC8F1C309351}" destId="{7FF2F873-9E3C-4EEC-9FE0-CC777B34000A}" srcOrd="0" destOrd="0" presId="urn:microsoft.com/office/officeart/2005/8/layout/matrix1"/>
    <dgm:cxn modelId="{ABB77637-91E9-48ED-B996-48DD2997DF55}" srcId="{7A83072F-0715-4DC3-9759-214F254A510C}" destId="{31EE0D50-5BDB-4F62-90E4-BC8F1C309351}" srcOrd="2" destOrd="0" parTransId="{7D64DC00-1EEC-414B-8075-F2753DD7072E}" sibTransId="{4994017F-4BAB-4C00-AFDD-29EB2132E53D}"/>
    <dgm:cxn modelId="{60DD624F-8330-429F-925D-544027FBA416}" type="presOf" srcId="{9B7D294C-5C24-47FA-B859-2ADDCE148356}" destId="{614F95DF-658C-473A-AF75-BA63B42DF576}" srcOrd="1" destOrd="0" presId="urn:microsoft.com/office/officeart/2005/8/layout/matrix1"/>
    <dgm:cxn modelId="{D40A2672-3800-45B4-8F2E-43CDCB48080A}" type="presOf" srcId="{31EE0D50-5BDB-4F62-90E4-BC8F1C309351}" destId="{2254E536-872D-4CAE-8838-7B1041D8686C}" srcOrd="1" destOrd="0" presId="urn:microsoft.com/office/officeart/2005/8/layout/matrix1"/>
    <dgm:cxn modelId="{8F226373-F3E7-4F37-B6BF-CC1226CD8F0E}" type="presOf" srcId="{E9228B9B-8272-4879-9BDD-E49CDC74C4CE}" destId="{8436DDAB-69EF-443F-9BDA-EBDE5B238356}" srcOrd="0" destOrd="0" presId="urn:microsoft.com/office/officeart/2005/8/layout/matrix1"/>
    <dgm:cxn modelId="{E664658F-9E28-4971-AF70-8FFCB4552527}" srcId="{7A83072F-0715-4DC3-9759-214F254A510C}" destId="{E9228B9B-8272-4879-9BDD-E49CDC74C4CE}" srcOrd="0" destOrd="0" parTransId="{E169059E-10AE-4F35-87F2-70513D557C9B}" sibTransId="{413127D1-854B-4536-9918-35800ED3A644}"/>
    <dgm:cxn modelId="{596130AA-0DA2-4D55-932E-5C7CE1CE5661}" type="presOf" srcId="{5484A435-D927-47C2-B2BB-9CDFF13A9E90}" destId="{184E3C3B-888B-47CE-A8B9-60F7CC63F5C9}" srcOrd="0" destOrd="0" presId="urn:microsoft.com/office/officeart/2005/8/layout/matrix1"/>
    <dgm:cxn modelId="{9B1205B3-872B-4D3E-BCCE-F57A7996FEC7}" type="presOf" srcId="{41731453-4291-4DCA-8F3D-B84D9E581C3B}" destId="{34D16B6F-53E6-41C0-BCCF-86F3D77C1729}" srcOrd="0" destOrd="0" presId="urn:microsoft.com/office/officeart/2005/8/layout/matrix1"/>
    <dgm:cxn modelId="{4E25C2C9-229B-4216-A3D6-E18A49CF261D}" srcId="{7A83072F-0715-4DC3-9759-214F254A510C}" destId="{9B7D294C-5C24-47FA-B859-2ADDCE148356}" srcOrd="1" destOrd="0" parTransId="{78BE7E01-B4A3-4970-A06F-3125D9366665}" sibTransId="{0D4EEC4F-1AE2-475B-88FA-E1A5094581A8}"/>
    <dgm:cxn modelId="{6E264AE0-19AE-4744-80F9-BC015B27153A}" type="presOf" srcId="{9B7D294C-5C24-47FA-B859-2ADDCE148356}" destId="{37669155-AFAE-46B5-AE7C-4A1629FEE5B3}" srcOrd="0" destOrd="0" presId="urn:microsoft.com/office/officeart/2005/8/layout/matrix1"/>
    <dgm:cxn modelId="{1A4B5BE5-F71E-49FC-951E-9BB1BDBAA484}" type="presOf" srcId="{7A83072F-0715-4DC3-9759-214F254A510C}" destId="{680B5501-507D-431F-BDAE-AF3E7CCA7C15}" srcOrd="0" destOrd="0" presId="urn:microsoft.com/office/officeart/2005/8/layout/matrix1"/>
    <dgm:cxn modelId="{3E3067F3-ECC5-4E0B-A6B1-A03A43AD1A9C}" srcId="{7A83072F-0715-4DC3-9759-214F254A510C}" destId="{41731453-4291-4DCA-8F3D-B84D9E581C3B}" srcOrd="3" destOrd="0" parTransId="{D5697DCD-1CD0-4A79-BF51-28165D730B81}" sibTransId="{8B6928DF-6799-4300-8509-0382309C477E}"/>
    <dgm:cxn modelId="{E07665FC-1319-4E6E-9FFC-079D14D8DCC8}" srcId="{5484A435-D927-47C2-B2BB-9CDFF13A9E90}" destId="{7A83072F-0715-4DC3-9759-214F254A510C}" srcOrd="0" destOrd="0" parTransId="{56A3C1EF-8E4C-45D0-BD43-1807AE1F0637}" sibTransId="{7D5D689C-5508-4C8B-87CA-3AEDC019A7F0}"/>
    <dgm:cxn modelId="{5D017A3E-6E58-4408-93C7-CA7D3FF4FA70}" type="presParOf" srcId="{184E3C3B-888B-47CE-A8B9-60F7CC63F5C9}" destId="{47BB96F2-3F7D-4045-BA8B-24477AFEF607}" srcOrd="0" destOrd="0" presId="urn:microsoft.com/office/officeart/2005/8/layout/matrix1"/>
    <dgm:cxn modelId="{88747D92-6702-460E-ADDC-C3388F9240E9}" type="presParOf" srcId="{47BB96F2-3F7D-4045-BA8B-24477AFEF607}" destId="{8436DDAB-69EF-443F-9BDA-EBDE5B238356}" srcOrd="0" destOrd="0" presId="urn:microsoft.com/office/officeart/2005/8/layout/matrix1"/>
    <dgm:cxn modelId="{BE3CABAD-F559-43C9-9B3E-1F58AB42BAFF}" type="presParOf" srcId="{47BB96F2-3F7D-4045-BA8B-24477AFEF607}" destId="{B900D2FC-F859-4300-9406-8A361A63268E}" srcOrd="1" destOrd="0" presId="urn:microsoft.com/office/officeart/2005/8/layout/matrix1"/>
    <dgm:cxn modelId="{971C53FD-2F5B-4FA8-A3DD-0F9BE7879C32}" type="presParOf" srcId="{47BB96F2-3F7D-4045-BA8B-24477AFEF607}" destId="{37669155-AFAE-46B5-AE7C-4A1629FEE5B3}" srcOrd="2" destOrd="0" presId="urn:microsoft.com/office/officeart/2005/8/layout/matrix1"/>
    <dgm:cxn modelId="{EFE50475-7BC8-4F06-BFB1-EF8F52F51205}" type="presParOf" srcId="{47BB96F2-3F7D-4045-BA8B-24477AFEF607}" destId="{614F95DF-658C-473A-AF75-BA63B42DF576}" srcOrd="3" destOrd="0" presId="urn:microsoft.com/office/officeart/2005/8/layout/matrix1"/>
    <dgm:cxn modelId="{68DB6ED4-952D-48CF-8AFB-E6617F13F184}" type="presParOf" srcId="{47BB96F2-3F7D-4045-BA8B-24477AFEF607}" destId="{7FF2F873-9E3C-4EEC-9FE0-CC777B34000A}" srcOrd="4" destOrd="0" presId="urn:microsoft.com/office/officeart/2005/8/layout/matrix1"/>
    <dgm:cxn modelId="{E3C6DCD8-0192-4BE0-88B5-7BDD93DD6D00}" type="presParOf" srcId="{47BB96F2-3F7D-4045-BA8B-24477AFEF607}" destId="{2254E536-872D-4CAE-8838-7B1041D8686C}" srcOrd="5" destOrd="0" presId="urn:microsoft.com/office/officeart/2005/8/layout/matrix1"/>
    <dgm:cxn modelId="{B8CAE981-1933-4A67-B7CC-CD6E27B1B560}" type="presParOf" srcId="{47BB96F2-3F7D-4045-BA8B-24477AFEF607}" destId="{34D16B6F-53E6-41C0-BCCF-86F3D77C1729}" srcOrd="6" destOrd="0" presId="urn:microsoft.com/office/officeart/2005/8/layout/matrix1"/>
    <dgm:cxn modelId="{BA1BDB44-03A5-4031-A721-9395A29B6218}" type="presParOf" srcId="{47BB96F2-3F7D-4045-BA8B-24477AFEF607}" destId="{D37A15B9-33D9-41CE-888C-4025BF549048}" srcOrd="7" destOrd="0" presId="urn:microsoft.com/office/officeart/2005/8/layout/matrix1"/>
    <dgm:cxn modelId="{38D640E1-9513-4B8A-A170-D8797B191550}" type="presParOf" srcId="{184E3C3B-888B-47CE-A8B9-60F7CC63F5C9}" destId="{680B5501-507D-431F-BDAE-AF3E7CCA7C15}" srcOrd="1" destOrd="0" presId="urn:microsoft.com/office/officeart/2005/8/layout/matrix1"/>
  </dgm:cxnLst>
  <dgm:bg>
    <a:solidFill>
      <a:srgbClr val="00B0F0"/>
    </a:solidFill>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DCF415CB-DFA3-459B-A7A9-2FDFC93CE1E9}" type="doc">
      <dgm:prSet loTypeId="urn:microsoft.com/office/officeart/2005/8/layout/radial3" loCatId="cycle" qsTypeId="urn:microsoft.com/office/officeart/2005/8/quickstyle/simple1" qsCatId="simple" csTypeId="urn:microsoft.com/office/officeart/2005/8/colors/accent1_2" csCatId="accent1" phldr="1"/>
      <dgm:spPr/>
      <dgm:t>
        <a:bodyPr/>
        <a:lstStyle/>
        <a:p>
          <a:endParaRPr lang="tr-TR"/>
        </a:p>
      </dgm:t>
    </dgm:pt>
    <dgm:pt modelId="{FE661BB3-D461-4DD8-B115-9F32B9CA0EDE}">
      <dgm:prSet phldrT="[Metin]" custT="1"/>
      <dgm:spPr/>
      <dgm:t>
        <a:bodyPr/>
        <a:lstStyle/>
        <a:p>
          <a:r>
            <a:rPr lang="tr-TR" sz="2800" dirty="0">
              <a:solidFill>
                <a:srgbClr val="FFFF00"/>
              </a:solidFill>
            </a:rPr>
            <a:t>Eğitim sosyolojisinin öğretmenlere kattıkları</a:t>
          </a:r>
        </a:p>
      </dgm:t>
    </dgm:pt>
    <dgm:pt modelId="{F9343AA4-D497-4DF4-9EC8-99FA9202D1F4}" type="parTrans" cxnId="{1257141A-28ED-4A4C-8A0C-E4C92CC0E863}">
      <dgm:prSet/>
      <dgm:spPr/>
      <dgm:t>
        <a:bodyPr/>
        <a:lstStyle/>
        <a:p>
          <a:endParaRPr lang="tr-TR" sz="2400"/>
        </a:p>
      </dgm:t>
    </dgm:pt>
    <dgm:pt modelId="{2AAACE05-1D03-492E-931A-89972F31A09F}" type="sibTrans" cxnId="{1257141A-28ED-4A4C-8A0C-E4C92CC0E863}">
      <dgm:prSet/>
      <dgm:spPr/>
      <dgm:t>
        <a:bodyPr/>
        <a:lstStyle/>
        <a:p>
          <a:endParaRPr lang="tr-TR" sz="2400"/>
        </a:p>
      </dgm:t>
    </dgm:pt>
    <dgm:pt modelId="{C6878B78-9DCD-4682-AB9C-2ECC2CA369A6}">
      <dgm:prSet phldrT="[Metin]" custT="1"/>
      <dgm:spPr/>
      <dgm:t>
        <a:bodyPr/>
        <a:lstStyle/>
        <a:p>
          <a:r>
            <a:rPr lang="tr-TR" sz="1600" dirty="0"/>
            <a:t>Eğitim kurumlarını anlama</a:t>
          </a:r>
        </a:p>
      </dgm:t>
    </dgm:pt>
    <dgm:pt modelId="{F81921C3-6C15-4425-944E-D2244471DAEE}" type="parTrans" cxnId="{2ECE70C3-1347-4BCA-A672-0BBC7010A165}">
      <dgm:prSet/>
      <dgm:spPr/>
      <dgm:t>
        <a:bodyPr/>
        <a:lstStyle/>
        <a:p>
          <a:endParaRPr lang="tr-TR" sz="2400"/>
        </a:p>
      </dgm:t>
    </dgm:pt>
    <dgm:pt modelId="{6D296373-56BF-4B1D-9C4A-85E7C6A04145}" type="sibTrans" cxnId="{2ECE70C3-1347-4BCA-A672-0BBC7010A165}">
      <dgm:prSet/>
      <dgm:spPr/>
      <dgm:t>
        <a:bodyPr/>
        <a:lstStyle/>
        <a:p>
          <a:endParaRPr lang="tr-TR" sz="2400"/>
        </a:p>
      </dgm:t>
    </dgm:pt>
    <dgm:pt modelId="{4FC4F4D7-5AEF-46D7-831C-31A4115EB25D}">
      <dgm:prSet phldrT="[Metin]" custT="1"/>
      <dgm:spPr/>
      <dgm:t>
        <a:bodyPr/>
        <a:lstStyle/>
        <a:p>
          <a:r>
            <a:rPr lang="tr-TR" sz="1600" dirty="0"/>
            <a:t>Eğitim sürecini anlama</a:t>
          </a:r>
        </a:p>
      </dgm:t>
    </dgm:pt>
    <dgm:pt modelId="{B71AACA9-AF11-43C4-873A-F85398F8D9EC}" type="parTrans" cxnId="{6359A8C9-8AC2-4EB0-B3AD-D234E6A609CA}">
      <dgm:prSet/>
      <dgm:spPr/>
      <dgm:t>
        <a:bodyPr/>
        <a:lstStyle/>
        <a:p>
          <a:endParaRPr lang="tr-TR" sz="2400"/>
        </a:p>
      </dgm:t>
    </dgm:pt>
    <dgm:pt modelId="{0EB4CC99-5403-4BF1-AEBD-D3E60568E358}" type="sibTrans" cxnId="{6359A8C9-8AC2-4EB0-B3AD-D234E6A609CA}">
      <dgm:prSet/>
      <dgm:spPr/>
      <dgm:t>
        <a:bodyPr/>
        <a:lstStyle/>
        <a:p>
          <a:endParaRPr lang="tr-TR" sz="2400"/>
        </a:p>
      </dgm:t>
    </dgm:pt>
    <dgm:pt modelId="{3CCAD259-1245-47BD-A91E-DCB3852002B1}">
      <dgm:prSet phldrT="[Metin]" custT="1"/>
      <dgm:spPr/>
      <dgm:t>
        <a:bodyPr/>
        <a:lstStyle/>
        <a:p>
          <a:r>
            <a:rPr lang="tr-TR" sz="1600" dirty="0"/>
            <a:t>Toplumla bütünleşme</a:t>
          </a:r>
        </a:p>
      </dgm:t>
    </dgm:pt>
    <dgm:pt modelId="{B3AD479D-1203-48FE-B82A-3369B1D05018}" type="parTrans" cxnId="{59A6A929-3ADD-4550-9E63-B5672ED92589}">
      <dgm:prSet/>
      <dgm:spPr/>
      <dgm:t>
        <a:bodyPr/>
        <a:lstStyle/>
        <a:p>
          <a:endParaRPr lang="tr-TR" sz="2400"/>
        </a:p>
      </dgm:t>
    </dgm:pt>
    <dgm:pt modelId="{48287926-4C6E-4886-9656-42694A838D23}" type="sibTrans" cxnId="{59A6A929-3ADD-4550-9E63-B5672ED92589}">
      <dgm:prSet/>
      <dgm:spPr/>
      <dgm:t>
        <a:bodyPr/>
        <a:lstStyle/>
        <a:p>
          <a:endParaRPr lang="tr-TR" sz="2400"/>
        </a:p>
      </dgm:t>
    </dgm:pt>
    <dgm:pt modelId="{5D32A565-CF91-4046-81D8-A67481238237}">
      <dgm:prSet phldrT="[Metin]" custT="1"/>
      <dgm:spPr/>
      <dgm:t>
        <a:bodyPr/>
        <a:lstStyle/>
        <a:p>
          <a:r>
            <a:rPr lang="tr-TR" sz="1600" dirty="0"/>
            <a:t>Toplumu anlama</a:t>
          </a:r>
        </a:p>
      </dgm:t>
    </dgm:pt>
    <dgm:pt modelId="{FD9A0D65-64BE-4453-B083-E85001275D1B}" type="parTrans" cxnId="{B3C7B54E-36E2-482A-A0F3-2DB643B04AE2}">
      <dgm:prSet/>
      <dgm:spPr/>
      <dgm:t>
        <a:bodyPr/>
        <a:lstStyle/>
        <a:p>
          <a:endParaRPr lang="tr-TR" sz="2400"/>
        </a:p>
      </dgm:t>
    </dgm:pt>
    <dgm:pt modelId="{5F381678-E63E-40C4-BC21-4DA2D30E3559}" type="sibTrans" cxnId="{B3C7B54E-36E2-482A-A0F3-2DB643B04AE2}">
      <dgm:prSet/>
      <dgm:spPr/>
      <dgm:t>
        <a:bodyPr/>
        <a:lstStyle/>
        <a:p>
          <a:endParaRPr lang="tr-TR" sz="2400"/>
        </a:p>
      </dgm:t>
    </dgm:pt>
    <dgm:pt modelId="{D58A76F6-BC24-40D7-A8F1-9FA0AE099539}">
      <dgm:prSet custT="1"/>
      <dgm:spPr/>
      <dgm:t>
        <a:bodyPr/>
        <a:lstStyle/>
        <a:p>
          <a:r>
            <a:rPr lang="tr-TR" sz="1600" dirty="0"/>
            <a:t>Okulda sosyalleşmenin önemi</a:t>
          </a:r>
        </a:p>
      </dgm:t>
    </dgm:pt>
    <dgm:pt modelId="{1E07D652-E693-43FD-8D27-4AF950266C44}" type="parTrans" cxnId="{827B71AB-6D4B-46F2-A5C2-C09DAC6C72E1}">
      <dgm:prSet/>
      <dgm:spPr/>
      <dgm:t>
        <a:bodyPr/>
        <a:lstStyle/>
        <a:p>
          <a:endParaRPr lang="tr-TR" sz="2400"/>
        </a:p>
      </dgm:t>
    </dgm:pt>
    <dgm:pt modelId="{7ADB3F71-94DE-4297-8823-E89969096618}" type="sibTrans" cxnId="{827B71AB-6D4B-46F2-A5C2-C09DAC6C72E1}">
      <dgm:prSet/>
      <dgm:spPr/>
      <dgm:t>
        <a:bodyPr/>
        <a:lstStyle/>
        <a:p>
          <a:endParaRPr lang="tr-TR" sz="2400"/>
        </a:p>
      </dgm:t>
    </dgm:pt>
    <dgm:pt modelId="{A0D44A87-BD87-4755-9377-6790CD131F04}" type="pres">
      <dgm:prSet presAssocID="{DCF415CB-DFA3-459B-A7A9-2FDFC93CE1E9}" presName="composite" presStyleCnt="0">
        <dgm:presLayoutVars>
          <dgm:chMax val="1"/>
          <dgm:dir/>
          <dgm:resizeHandles val="exact"/>
        </dgm:presLayoutVars>
      </dgm:prSet>
      <dgm:spPr/>
    </dgm:pt>
    <dgm:pt modelId="{E84BA766-0B26-4318-8841-F8880D424817}" type="pres">
      <dgm:prSet presAssocID="{DCF415CB-DFA3-459B-A7A9-2FDFC93CE1E9}" presName="radial" presStyleCnt="0">
        <dgm:presLayoutVars>
          <dgm:animLvl val="ctr"/>
        </dgm:presLayoutVars>
      </dgm:prSet>
      <dgm:spPr/>
    </dgm:pt>
    <dgm:pt modelId="{43CBF37D-091E-4314-A2AD-5B1283125E0D}" type="pres">
      <dgm:prSet presAssocID="{FE661BB3-D461-4DD8-B115-9F32B9CA0EDE}" presName="centerShape" presStyleLbl="vennNode1" presStyleIdx="0" presStyleCnt="6" custScaleX="110031"/>
      <dgm:spPr/>
    </dgm:pt>
    <dgm:pt modelId="{414878D0-9882-482B-869E-F8CCE27B6554}" type="pres">
      <dgm:prSet presAssocID="{C6878B78-9DCD-4682-AB9C-2ECC2CA369A6}" presName="node" presStyleLbl="vennNode1" presStyleIdx="1" presStyleCnt="6">
        <dgm:presLayoutVars>
          <dgm:bulletEnabled val="1"/>
        </dgm:presLayoutVars>
      </dgm:prSet>
      <dgm:spPr/>
    </dgm:pt>
    <dgm:pt modelId="{C38270EA-A5F4-422C-867B-5639EC418462}" type="pres">
      <dgm:prSet presAssocID="{4FC4F4D7-5AEF-46D7-831C-31A4115EB25D}" presName="node" presStyleLbl="vennNode1" presStyleIdx="2" presStyleCnt="6" custScaleX="116036">
        <dgm:presLayoutVars>
          <dgm:bulletEnabled val="1"/>
        </dgm:presLayoutVars>
      </dgm:prSet>
      <dgm:spPr/>
    </dgm:pt>
    <dgm:pt modelId="{8C506A8D-1FF9-48C2-9BD6-CAD3EBE01824}" type="pres">
      <dgm:prSet presAssocID="{D58A76F6-BC24-40D7-A8F1-9FA0AE099539}" presName="node" presStyleLbl="vennNode1" presStyleIdx="3" presStyleCnt="6" custScaleX="130896" custScaleY="97579">
        <dgm:presLayoutVars>
          <dgm:bulletEnabled val="1"/>
        </dgm:presLayoutVars>
      </dgm:prSet>
      <dgm:spPr/>
    </dgm:pt>
    <dgm:pt modelId="{8EFE80C6-357E-4153-99F2-5459E90F2F2D}" type="pres">
      <dgm:prSet presAssocID="{3CCAD259-1245-47BD-A91E-DCB3852002B1}" presName="node" presStyleLbl="vennNode1" presStyleIdx="4" presStyleCnt="6" custScaleX="114636">
        <dgm:presLayoutVars>
          <dgm:bulletEnabled val="1"/>
        </dgm:presLayoutVars>
      </dgm:prSet>
      <dgm:spPr/>
    </dgm:pt>
    <dgm:pt modelId="{39C72BD9-C356-4FC7-B661-9DBB287F4665}" type="pres">
      <dgm:prSet presAssocID="{5D32A565-CF91-4046-81D8-A67481238237}" presName="node" presStyleLbl="vennNode1" presStyleIdx="5" presStyleCnt="6" custScaleX="105490">
        <dgm:presLayoutVars>
          <dgm:bulletEnabled val="1"/>
        </dgm:presLayoutVars>
      </dgm:prSet>
      <dgm:spPr/>
    </dgm:pt>
  </dgm:ptLst>
  <dgm:cxnLst>
    <dgm:cxn modelId="{A06EE413-917F-478D-BF6E-94A04AAE594E}" type="presOf" srcId="{FE661BB3-D461-4DD8-B115-9F32B9CA0EDE}" destId="{43CBF37D-091E-4314-A2AD-5B1283125E0D}" srcOrd="0" destOrd="0" presId="urn:microsoft.com/office/officeart/2005/8/layout/radial3"/>
    <dgm:cxn modelId="{1257141A-28ED-4A4C-8A0C-E4C92CC0E863}" srcId="{DCF415CB-DFA3-459B-A7A9-2FDFC93CE1E9}" destId="{FE661BB3-D461-4DD8-B115-9F32B9CA0EDE}" srcOrd="0" destOrd="0" parTransId="{F9343AA4-D497-4DF4-9EC8-99FA9202D1F4}" sibTransId="{2AAACE05-1D03-492E-931A-89972F31A09F}"/>
    <dgm:cxn modelId="{59A6A929-3ADD-4550-9E63-B5672ED92589}" srcId="{FE661BB3-D461-4DD8-B115-9F32B9CA0EDE}" destId="{3CCAD259-1245-47BD-A91E-DCB3852002B1}" srcOrd="3" destOrd="0" parTransId="{B3AD479D-1203-48FE-B82A-3369B1D05018}" sibTransId="{48287926-4C6E-4886-9656-42694A838D23}"/>
    <dgm:cxn modelId="{8B01B14C-6793-43A0-957F-E2DA441D6340}" type="presOf" srcId="{5D32A565-CF91-4046-81D8-A67481238237}" destId="{39C72BD9-C356-4FC7-B661-9DBB287F4665}" srcOrd="0" destOrd="0" presId="urn:microsoft.com/office/officeart/2005/8/layout/radial3"/>
    <dgm:cxn modelId="{B3C7B54E-36E2-482A-A0F3-2DB643B04AE2}" srcId="{FE661BB3-D461-4DD8-B115-9F32B9CA0EDE}" destId="{5D32A565-CF91-4046-81D8-A67481238237}" srcOrd="4" destOrd="0" parTransId="{FD9A0D65-64BE-4453-B083-E85001275D1B}" sibTransId="{5F381678-E63E-40C4-BC21-4DA2D30E3559}"/>
    <dgm:cxn modelId="{77D96871-E6B2-403B-9DB6-41988F78CF2C}" type="presOf" srcId="{3CCAD259-1245-47BD-A91E-DCB3852002B1}" destId="{8EFE80C6-357E-4153-99F2-5459E90F2F2D}" srcOrd="0" destOrd="0" presId="urn:microsoft.com/office/officeart/2005/8/layout/radial3"/>
    <dgm:cxn modelId="{4CFFB056-F02A-4DDB-BACB-E1BBCEC56E6B}" type="presOf" srcId="{D58A76F6-BC24-40D7-A8F1-9FA0AE099539}" destId="{8C506A8D-1FF9-48C2-9BD6-CAD3EBE01824}" srcOrd="0" destOrd="0" presId="urn:microsoft.com/office/officeart/2005/8/layout/radial3"/>
    <dgm:cxn modelId="{14A11E7D-B1E3-416F-876D-35D2409F2CF4}" type="presOf" srcId="{C6878B78-9DCD-4682-AB9C-2ECC2CA369A6}" destId="{414878D0-9882-482B-869E-F8CCE27B6554}" srcOrd="0" destOrd="0" presId="urn:microsoft.com/office/officeart/2005/8/layout/radial3"/>
    <dgm:cxn modelId="{827B71AB-6D4B-46F2-A5C2-C09DAC6C72E1}" srcId="{FE661BB3-D461-4DD8-B115-9F32B9CA0EDE}" destId="{D58A76F6-BC24-40D7-A8F1-9FA0AE099539}" srcOrd="2" destOrd="0" parTransId="{1E07D652-E693-43FD-8D27-4AF950266C44}" sibTransId="{7ADB3F71-94DE-4297-8823-E89969096618}"/>
    <dgm:cxn modelId="{AA8307C3-1831-475C-BF67-819952D3DCE4}" type="presOf" srcId="{DCF415CB-DFA3-459B-A7A9-2FDFC93CE1E9}" destId="{A0D44A87-BD87-4755-9377-6790CD131F04}" srcOrd="0" destOrd="0" presId="urn:microsoft.com/office/officeart/2005/8/layout/radial3"/>
    <dgm:cxn modelId="{2ECE70C3-1347-4BCA-A672-0BBC7010A165}" srcId="{FE661BB3-D461-4DD8-B115-9F32B9CA0EDE}" destId="{C6878B78-9DCD-4682-AB9C-2ECC2CA369A6}" srcOrd="0" destOrd="0" parTransId="{F81921C3-6C15-4425-944E-D2244471DAEE}" sibTransId="{6D296373-56BF-4B1D-9C4A-85E7C6A04145}"/>
    <dgm:cxn modelId="{6359A8C9-8AC2-4EB0-B3AD-D234E6A609CA}" srcId="{FE661BB3-D461-4DD8-B115-9F32B9CA0EDE}" destId="{4FC4F4D7-5AEF-46D7-831C-31A4115EB25D}" srcOrd="1" destOrd="0" parTransId="{B71AACA9-AF11-43C4-873A-F85398F8D9EC}" sibTransId="{0EB4CC99-5403-4BF1-AEBD-D3E60568E358}"/>
    <dgm:cxn modelId="{6519B2F4-D512-4B7B-A144-51F34AB3299D}" type="presOf" srcId="{4FC4F4D7-5AEF-46D7-831C-31A4115EB25D}" destId="{C38270EA-A5F4-422C-867B-5639EC418462}" srcOrd="0" destOrd="0" presId="urn:microsoft.com/office/officeart/2005/8/layout/radial3"/>
    <dgm:cxn modelId="{9759B91D-206A-4CEC-B684-2CB155FF3AA2}" type="presParOf" srcId="{A0D44A87-BD87-4755-9377-6790CD131F04}" destId="{E84BA766-0B26-4318-8841-F8880D424817}" srcOrd="0" destOrd="0" presId="urn:microsoft.com/office/officeart/2005/8/layout/radial3"/>
    <dgm:cxn modelId="{E318919B-DE57-4D18-B9FD-16B87F276C58}" type="presParOf" srcId="{E84BA766-0B26-4318-8841-F8880D424817}" destId="{43CBF37D-091E-4314-A2AD-5B1283125E0D}" srcOrd="0" destOrd="0" presId="urn:microsoft.com/office/officeart/2005/8/layout/radial3"/>
    <dgm:cxn modelId="{6811AC6F-1D22-42D9-9151-D28697C180EB}" type="presParOf" srcId="{E84BA766-0B26-4318-8841-F8880D424817}" destId="{414878D0-9882-482B-869E-F8CCE27B6554}" srcOrd="1" destOrd="0" presId="urn:microsoft.com/office/officeart/2005/8/layout/radial3"/>
    <dgm:cxn modelId="{3AEAF62E-4075-4DCD-9578-66F7BC5923E0}" type="presParOf" srcId="{E84BA766-0B26-4318-8841-F8880D424817}" destId="{C38270EA-A5F4-422C-867B-5639EC418462}" srcOrd="2" destOrd="0" presId="urn:microsoft.com/office/officeart/2005/8/layout/radial3"/>
    <dgm:cxn modelId="{84F98AE0-5005-42A0-89CD-444120B30292}" type="presParOf" srcId="{E84BA766-0B26-4318-8841-F8880D424817}" destId="{8C506A8D-1FF9-48C2-9BD6-CAD3EBE01824}" srcOrd="3" destOrd="0" presId="urn:microsoft.com/office/officeart/2005/8/layout/radial3"/>
    <dgm:cxn modelId="{89E2F758-DD5D-4612-8A37-83E81688647E}" type="presParOf" srcId="{E84BA766-0B26-4318-8841-F8880D424817}" destId="{8EFE80C6-357E-4153-99F2-5459E90F2F2D}" srcOrd="4" destOrd="0" presId="urn:microsoft.com/office/officeart/2005/8/layout/radial3"/>
    <dgm:cxn modelId="{3B9FFE35-A910-489D-A251-4C221C0B6D4D}" type="presParOf" srcId="{E84BA766-0B26-4318-8841-F8880D424817}" destId="{39C72BD9-C356-4FC7-B661-9DBB287F4665}" srcOrd="5" destOrd="0" presId="urn:microsoft.com/office/officeart/2005/8/layout/radial3"/>
  </dgm:cxnLst>
  <dgm:bg>
    <a:solidFill>
      <a:schemeClr val="bg1"/>
    </a:solidFill>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D525BEEC-1273-4DF0-B865-C79B85391645}" type="doc">
      <dgm:prSet loTypeId="urn:microsoft.com/office/officeart/2005/8/layout/cycle2" loCatId="cycle" qsTypeId="urn:microsoft.com/office/officeart/2005/8/quickstyle/simple1" qsCatId="simple" csTypeId="urn:microsoft.com/office/officeart/2005/8/colors/accent1_2" csCatId="accent1" phldr="1"/>
      <dgm:spPr/>
      <dgm:t>
        <a:bodyPr/>
        <a:lstStyle/>
        <a:p>
          <a:endParaRPr lang="tr-TR"/>
        </a:p>
      </dgm:t>
    </dgm:pt>
    <dgm:pt modelId="{EF761642-C10B-49D7-88B7-7B55DA35565F}">
      <dgm:prSet phldrT="[Metin]"/>
      <dgm:spPr/>
      <dgm:t>
        <a:bodyPr/>
        <a:lstStyle/>
        <a:p>
          <a:r>
            <a:rPr lang="tr-TR" b="1" dirty="0">
              <a:solidFill>
                <a:schemeClr val="tx1"/>
              </a:solidFill>
            </a:rPr>
            <a:t>Etnik köken, ırk, </a:t>
          </a:r>
          <a:r>
            <a:rPr lang="tr-TR" b="1" dirty="0" err="1">
              <a:solidFill>
                <a:schemeClr val="tx1"/>
              </a:solidFill>
            </a:rPr>
            <a:t>sosyo</a:t>
          </a:r>
          <a:r>
            <a:rPr lang="tr-TR" b="1" dirty="0">
              <a:solidFill>
                <a:schemeClr val="tx1"/>
              </a:solidFill>
            </a:rPr>
            <a:t> kültürel çevre farklılıklarını anlama</a:t>
          </a:r>
        </a:p>
      </dgm:t>
    </dgm:pt>
    <dgm:pt modelId="{AE09D327-91CC-4EB5-9C98-395BFC9A6AF7}" type="parTrans" cxnId="{65DE54A3-D935-4DC2-900F-A0C9EC0305DB}">
      <dgm:prSet/>
      <dgm:spPr/>
      <dgm:t>
        <a:bodyPr/>
        <a:lstStyle/>
        <a:p>
          <a:endParaRPr lang="tr-TR"/>
        </a:p>
      </dgm:t>
    </dgm:pt>
    <dgm:pt modelId="{3913DD76-1415-4E47-8D2F-2104AD8E88C7}" type="sibTrans" cxnId="{65DE54A3-D935-4DC2-900F-A0C9EC0305DB}">
      <dgm:prSet/>
      <dgm:spPr/>
      <dgm:t>
        <a:bodyPr/>
        <a:lstStyle/>
        <a:p>
          <a:endParaRPr lang="tr-TR"/>
        </a:p>
      </dgm:t>
    </dgm:pt>
    <dgm:pt modelId="{AEA63A5A-A109-49E0-B7CE-91B64B71C126}">
      <dgm:prSet phldrT="[Metin]"/>
      <dgm:spPr/>
      <dgm:t>
        <a:bodyPr/>
        <a:lstStyle/>
        <a:p>
          <a:r>
            <a:rPr lang="tr-TR" b="1" dirty="0">
              <a:solidFill>
                <a:schemeClr val="tx1"/>
              </a:solidFill>
            </a:rPr>
            <a:t>Okulun yapısı, kültürü, gruplar arasındaki ilişkiler, okulda sosyalleşme</a:t>
          </a:r>
        </a:p>
      </dgm:t>
    </dgm:pt>
    <dgm:pt modelId="{5B7E751E-FA9E-4EBB-AAD1-5498B695819D}" type="parTrans" cxnId="{3F6546F0-03C5-45CF-99DB-052851D3CC1D}">
      <dgm:prSet/>
      <dgm:spPr/>
      <dgm:t>
        <a:bodyPr/>
        <a:lstStyle/>
        <a:p>
          <a:endParaRPr lang="tr-TR"/>
        </a:p>
      </dgm:t>
    </dgm:pt>
    <dgm:pt modelId="{96B9EE1E-BDC1-4860-8712-A2DEAF6DC888}" type="sibTrans" cxnId="{3F6546F0-03C5-45CF-99DB-052851D3CC1D}">
      <dgm:prSet/>
      <dgm:spPr/>
      <dgm:t>
        <a:bodyPr/>
        <a:lstStyle/>
        <a:p>
          <a:endParaRPr lang="tr-TR"/>
        </a:p>
      </dgm:t>
    </dgm:pt>
    <dgm:pt modelId="{564CFE40-4A14-40E1-B085-78D8F8BA3436}">
      <dgm:prSet phldrT="[Metin]"/>
      <dgm:spPr/>
      <dgm:t>
        <a:bodyPr/>
        <a:lstStyle/>
        <a:p>
          <a:r>
            <a:rPr lang="tr-TR" b="1" dirty="0">
              <a:solidFill>
                <a:schemeClr val="tx1"/>
              </a:solidFill>
            </a:rPr>
            <a:t>Eğitim sistemini etkileyen toplumsal güçleri, yapıları ve ilişkileri anlama</a:t>
          </a:r>
        </a:p>
      </dgm:t>
    </dgm:pt>
    <dgm:pt modelId="{7FEF15AE-F791-4815-9943-DF467B3E6DC1}" type="parTrans" cxnId="{FCD83A51-302B-4764-9D90-8644607B918E}">
      <dgm:prSet/>
      <dgm:spPr/>
      <dgm:t>
        <a:bodyPr/>
        <a:lstStyle/>
        <a:p>
          <a:endParaRPr lang="tr-TR"/>
        </a:p>
      </dgm:t>
    </dgm:pt>
    <dgm:pt modelId="{1FAE5DD2-7284-4B17-8CB6-2DE6975747DC}" type="sibTrans" cxnId="{FCD83A51-302B-4764-9D90-8644607B918E}">
      <dgm:prSet/>
      <dgm:spPr/>
      <dgm:t>
        <a:bodyPr/>
        <a:lstStyle/>
        <a:p>
          <a:endParaRPr lang="tr-TR"/>
        </a:p>
      </dgm:t>
    </dgm:pt>
    <dgm:pt modelId="{84B7E541-D895-4030-8B2B-757B48C78C54}">
      <dgm:prSet phldrT="[Metin]"/>
      <dgm:spPr/>
      <dgm:t>
        <a:bodyPr/>
        <a:lstStyle/>
        <a:p>
          <a:r>
            <a:rPr lang="tr-TR" b="1" dirty="0">
              <a:solidFill>
                <a:schemeClr val="tx1"/>
              </a:solidFill>
            </a:rPr>
            <a:t>Toplumu anlama, toplumsal roller, değerler, kurumlar, kültür değişmelerini anlama</a:t>
          </a:r>
        </a:p>
      </dgm:t>
    </dgm:pt>
    <dgm:pt modelId="{792659CD-8CC8-4A9D-A804-FD79C6050A33}" type="parTrans" cxnId="{F81BBF44-AE78-4FED-83A6-D9D95DFDFE9E}">
      <dgm:prSet/>
      <dgm:spPr/>
      <dgm:t>
        <a:bodyPr/>
        <a:lstStyle/>
        <a:p>
          <a:endParaRPr lang="tr-TR"/>
        </a:p>
      </dgm:t>
    </dgm:pt>
    <dgm:pt modelId="{6D28EB41-52D5-4C8E-94D1-C6C48F96E263}" type="sibTrans" cxnId="{F81BBF44-AE78-4FED-83A6-D9D95DFDFE9E}">
      <dgm:prSet/>
      <dgm:spPr/>
      <dgm:t>
        <a:bodyPr/>
        <a:lstStyle/>
        <a:p>
          <a:endParaRPr lang="tr-TR"/>
        </a:p>
      </dgm:t>
    </dgm:pt>
    <dgm:pt modelId="{8820B23C-C23C-4BF6-9E26-5AECBE613FDC}">
      <dgm:prSet phldrT="[Metin]"/>
      <dgm:spPr/>
      <dgm:t>
        <a:bodyPr/>
        <a:lstStyle/>
        <a:p>
          <a:r>
            <a:rPr lang="tr-TR" b="1" dirty="0">
              <a:solidFill>
                <a:schemeClr val="tx1"/>
              </a:solidFill>
            </a:rPr>
            <a:t>Mesleki davranış ve tutumları, bölgecilikten kaçınma, </a:t>
          </a:r>
        </a:p>
      </dgm:t>
    </dgm:pt>
    <dgm:pt modelId="{4C53E6A4-6FC0-48BA-8A59-3143074FDAEE}" type="parTrans" cxnId="{15390184-E29C-4143-A8F0-21122A6839E9}">
      <dgm:prSet/>
      <dgm:spPr/>
      <dgm:t>
        <a:bodyPr/>
        <a:lstStyle/>
        <a:p>
          <a:endParaRPr lang="tr-TR"/>
        </a:p>
      </dgm:t>
    </dgm:pt>
    <dgm:pt modelId="{EBA401E2-603F-428C-99FE-31564B3083E1}" type="sibTrans" cxnId="{15390184-E29C-4143-A8F0-21122A6839E9}">
      <dgm:prSet/>
      <dgm:spPr/>
      <dgm:t>
        <a:bodyPr/>
        <a:lstStyle/>
        <a:p>
          <a:endParaRPr lang="tr-TR"/>
        </a:p>
      </dgm:t>
    </dgm:pt>
    <dgm:pt modelId="{201292BD-6994-4C84-861C-D9AF96A37A9D}">
      <dgm:prSet/>
      <dgm:spPr/>
      <dgm:t>
        <a:bodyPr/>
        <a:lstStyle/>
        <a:p>
          <a:r>
            <a:rPr lang="tr-TR" b="1" dirty="0">
              <a:solidFill>
                <a:schemeClr val="tx1"/>
              </a:solidFill>
            </a:rPr>
            <a:t>Eğitim sorunlarını daha rasyonel anlama, yorumlama ve çözüm önerileri geliştirme</a:t>
          </a:r>
        </a:p>
      </dgm:t>
    </dgm:pt>
    <dgm:pt modelId="{9D1C8FE5-8DE9-4D1A-85E8-5A96D0B26AE1}" type="parTrans" cxnId="{A343888F-561E-45D7-8585-DC2E6FB94E6B}">
      <dgm:prSet/>
      <dgm:spPr/>
      <dgm:t>
        <a:bodyPr/>
        <a:lstStyle/>
        <a:p>
          <a:endParaRPr lang="tr-TR"/>
        </a:p>
      </dgm:t>
    </dgm:pt>
    <dgm:pt modelId="{B2C8E1B4-4BF0-48D9-971E-F8197B1C222B}" type="sibTrans" cxnId="{A343888F-561E-45D7-8585-DC2E6FB94E6B}">
      <dgm:prSet/>
      <dgm:spPr/>
      <dgm:t>
        <a:bodyPr/>
        <a:lstStyle/>
        <a:p>
          <a:endParaRPr lang="tr-TR"/>
        </a:p>
      </dgm:t>
    </dgm:pt>
    <dgm:pt modelId="{C116E37F-C734-4DE9-BFE5-C28C23BB0EF6}">
      <dgm:prSet/>
      <dgm:spPr/>
      <dgm:t>
        <a:bodyPr/>
        <a:lstStyle/>
        <a:p>
          <a:r>
            <a:rPr lang="tr-TR" b="1" dirty="0">
              <a:solidFill>
                <a:schemeClr val="tx1"/>
              </a:solidFill>
            </a:rPr>
            <a:t>Değişen zamanı ve beklentileri kavrama, kendini güncelleme</a:t>
          </a:r>
        </a:p>
      </dgm:t>
    </dgm:pt>
    <dgm:pt modelId="{9865DDDD-CF32-48A1-A3C3-B50119304178}" type="parTrans" cxnId="{6332EAAB-FE3C-48E2-814D-062FFCAC31D2}">
      <dgm:prSet/>
      <dgm:spPr/>
      <dgm:t>
        <a:bodyPr/>
        <a:lstStyle/>
        <a:p>
          <a:endParaRPr lang="tr-TR"/>
        </a:p>
      </dgm:t>
    </dgm:pt>
    <dgm:pt modelId="{700D8038-A85D-4D31-8469-EC8ED2BD1ECB}" type="sibTrans" cxnId="{6332EAAB-FE3C-48E2-814D-062FFCAC31D2}">
      <dgm:prSet/>
      <dgm:spPr/>
      <dgm:t>
        <a:bodyPr/>
        <a:lstStyle/>
        <a:p>
          <a:endParaRPr lang="tr-TR"/>
        </a:p>
      </dgm:t>
    </dgm:pt>
    <dgm:pt modelId="{0A83D492-A186-42DB-8C6D-76A7615963B0}" type="pres">
      <dgm:prSet presAssocID="{D525BEEC-1273-4DF0-B865-C79B85391645}" presName="cycle" presStyleCnt="0">
        <dgm:presLayoutVars>
          <dgm:dir/>
          <dgm:resizeHandles val="exact"/>
        </dgm:presLayoutVars>
      </dgm:prSet>
      <dgm:spPr/>
    </dgm:pt>
    <dgm:pt modelId="{47DB0E84-DBA7-4F36-9EA1-03AD86C568DD}" type="pres">
      <dgm:prSet presAssocID="{EF761642-C10B-49D7-88B7-7B55DA35565F}" presName="node" presStyleLbl="node1" presStyleIdx="0" presStyleCnt="7" custScaleX="117795" custScaleY="114934" custRadScaleRad="96286" custRadScaleInc="5849">
        <dgm:presLayoutVars>
          <dgm:bulletEnabled val="1"/>
        </dgm:presLayoutVars>
      </dgm:prSet>
      <dgm:spPr/>
    </dgm:pt>
    <dgm:pt modelId="{35F58FAB-6A9D-4CAA-A394-440D9542AE1F}" type="pres">
      <dgm:prSet presAssocID="{3913DD76-1415-4E47-8D2F-2104AD8E88C7}" presName="sibTrans" presStyleLbl="sibTrans2D1" presStyleIdx="0" presStyleCnt="7" custLinFactNeighborX="17404" custLinFactNeighborY="16904"/>
      <dgm:spPr/>
    </dgm:pt>
    <dgm:pt modelId="{D96CB0B0-B7E6-4D69-877F-53A067213BC2}" type="pres">
      <dgm:prSet presAssocID="{3913DD76-1415-4E47-8D2F-2104AD8E88C7}" presName="connectorText" presStyleLbl="sibTrans2D1" presStyleIdx="0" presStyleCnt="7"/>
      <dgm:spPr/>
    </dgm:pt>
    <dgm:pt modelId="{49C55D14-4366-4B3F-AB2D-30088C696E80}" type="pres">
      <dgm:prSet presAssocID="{AEA63A5A-A109-49E0-B7CE-91B64B71C126}" presName="node" presStyleLbl="node1" presStyleIdx="1" presStyleCnt="7" custScaleX="126893" custScaleY="127513" custRadScaleRad="121375" custRadScaleInc="-6598">
        <dgm:presLayoutVars>
          <dgm:bulletEnabled val="1"/>
        </dgm:presLayoutVars>
      </dgm:prSet>
      <dgm:spPr/>
    </dgm:pt>
    <dgm:pt modelId="{E602BD75-7F23-4033-87E6-9590030B9125}" type="pres">
      <dgm:prSet presAssocID="{96B9EE1E-BDC1-4860-8712-A2DEAF6DC888}" presName="sibTrans" presStyleLbl="sibTrans2D1" presStyleIdx="1" presStyleCnt="7"/>
      <dgm:spPr/>
    </dgm:pt>
    <dgm:pt modelId="{A9A16246-8E9A-44B6-83E3-885641B3D1F5}" type="pres">
      <dgm:prSet presAssocID="{96B9EE1E-BDC1-4860-8712-A2DEAF6DC888}" presName="connectorText" presStyleLbl="sibTrans2D1" presStyleIdx="1" presStyleCnt="7"/>
      <dgm:spPr/>
    </dgm:pt>
    <dgm:pt modelId="{498001F7-8A70-48BF-BB09-F227A515C582}" type="pres">
      <dgm:prSet presAssocID="{564CFE40-4A14-40E1-B085-78D8F8BA3436}" presName="node" presStyleLbl="node1" presStyleIdx="2" presStyleCnt="7" custScaleX="136321" custScaleY="133380" custRadScaleRad="116490" custRadScaleInc="-29894">
        <dgm:presLayoutVars>
          <dgm:bulletEnabled val="1"/>
        </dgm:presLayoutVars>
      </dgm:prSet>
      <dgm:spPr/>
    </dgm:pt>
    <dgm:pt modelId="{774DDD5A-CA45-403E-BDE4-35C7222E3B90}" type="pres">
      <dgm:prSet presAssocID="{1FAE5DD2-7284-4B17-8CB6-2DE6975747DC}" presName="sibTrans" presStyleLbl="sibTrans2D1" presStyleIdx="2" presStyleCnt="7"/>
      <dgm:spPr/>
    </dgm:pt>
    <dgm:pt modelId="{1F8E7356-E5B4-423F-944E-60ABD900A249}" type="pres">
      <dgm:prSet presAssocID="{1FAE5DD2-7284-4B17-8CB6-2DE6975747DC}" presName="connectorText" presStyleLbl="sibTrans2D1" presStyleIdx="2" presStyleCnt="7"/>
      <dgm:spPr/>
    </dgm:pt>
    <dgm:pt modelId="{8D431511-E600-4512-B71B-EC6E0A780A45}" type="pres">
      <dgm:prSet presAssocID="{84B7E541-D895-4030-8B2B-757B48C78C54}" presName="node" presStyleLbl="node1" presStyleIdx="3" presStyleCnt="7" custScaleX="164087" custScaleY="127119" custRadScaleRad="109577" custRadScaleInc="-34913">
        <dgm:presLayoutVars>
          <dgm:bulletEnabled val="1"/>
        </dgm:presLayoutVars>
      </dgm:prSet>
      <dgm:spPr/>
    </dgm:pt>
    <dgm:pt modelId="{CD02B95F-AA10-4531-BF91-889B01C485E6}" type="pres">
      <dgm:prSet presAssocID="{6D28EB41-52D5-4C8E-94D1-C6C48F96E263}" presName="sibTrans" presStyleLbl="sibTrans2D1" presStyleIdx="3" presStyleCnt="7"/>
      <dgm:spPr/>
    </dgm:pt>
    <dgm:pt modelId="{69ECCC3E-B921-4323-BA7B-CBD71E91E569}" type="pres">
      <dgm:prSet presAssocID="{6D28EB41-52D5-4C8E-94D1-C6C48F96E263}" presName="connectorText" presStyleLbl="sibTrans2D1" presStyleIdx="3" presStyleCnt="7"/>
      <dgm:spPr/>
    </dgm:pt>
    <dgm:pt modelId="{59279606-36B1-4E2A-8114-F11C5EE2D22E}" type="pres">
      <dgm:prSet presAssocID="{8820B23C-C23C-4BF6-9E26-5AECBE613FDC}" presName="node" presStyleLbl="node1" presStyleIdx="4" presStyleCnt="7" custScaleX="159790" custScaleY="124359" custRadScaleRad="100913" custRadScaleInc="13342">
        <dgm:presLayoutVars>
          <dgm:bulletEnabled val="1"/>
        </dgm:presLayoutVars>
      </dgm:prSet>
      <dgm:spPr/>
    </dgm:pt>
    <dgm:pt modelId="{A5B550D0-E314-4A0B-9F49-CDD62921B1A5}" type="pres">
      <dgm:prSet presAssocID="{EBA401E2-603F-428C-99FE-31564B3083E1}" presName="sibTrans" presStyleLbl="sibTrans2D1" presStyleIdx="4" presStyleCnt="7" custLinFactNeighborX="-70489" custLinFactNeighborY="11322"/>
      <dgm:spPr/>
    </dgm:pt>
    <dgm:pt modelId="{D8790686-CCE6-40C4-B11E-E7593703EF1D}" type="pres">
      <dgm:prSet presAssocID="{EBA401E2-603F-428C-99FE-31564B3083E1}" presName="connectorText" presStyleLbl="sibTrans2D1" presStyleIdx="4" presStyleCnt="7"/>
      <dgm:spPr/>
    </dgm:pt>
    <dgm:pt modelId="{8EB4310F-4505-40F9-AD29-DC6CBF16F569}" type="pres">
      <dgm:prSet presAssocID="{201292BD-6994-4C84-861C-D9AF96A37A9D}" presName="node" presStyleLbl="node1" presStyleIdx="5" presStyleCnt="7" custScaleX="162513" custScaleY="132712" custRadScaleRad="120030" custRadScaleInc="23668">
        <dgm:presLayoutVars>
          <dgm:bulletEnabled val="1"/>
        </dgm:presLayoutVars>
      </dgm:prSet>
      <dgm:spPr/>
    </dgm:pt>
    <dgm:pt modelId="{6A10CBC2-73B8-41F1-8F65-77436709E3D9}" type="pres">
      <dgm:prSet presAssocID="{B2C8E1B4-4BF0-48D9-971E-F8197B1C222B}" presName="sibTrans" presStyleLbl="sibTrans2D1" presStyleIdx="5" presStyleCnt="7"/>
      <dgm:spPr/>
    </dgm:pt>
    <dgm:pt modelId="{D60B5C31-9582-4559-B7F2-F61A2124D078}" type="pres">
      <dgm:prSet presAssocID="{B2C8E1B4-4BF0-48D9-971E-F8197B1C222B}" presName="connectorText" presStyleLbl="sibTrans2D1" presStyleIdx="5" presStyleCnt="7"/>
      <dgm:spPr/>
    </dgm:pt>
    <dgm:pt modelId="{E75AA9A6-6B91-4D79-BB9B-7628B2080EBD}" type="pres">
      <dgm:prSet presAssocID="{C116E37F-C734-4DE9-BFE5-C28C23BB0EF6}" presName="node" presStyleLbl="node1" presStyleIdx="6" presStyleCnt="7" custScaleX="138466" custScaleY="139456" custRadScaleRad="122391" custRadScaleInc="-4664">
        <dgm:presLayoutVars>
          <dgm:bulletEnabled val="1"/>
        </dgm:presLayoutVars>
      </dgm:prSet>
      <dgm:spPr/>
    </dgm:pt>
    <dgm:pt modelId="{AED35D5D-3FB6-40B0-BF22-B2D9B0333EC2}" type="pres">
      <dgm:prSet presAssocID="{700D8038-A85D-4D31-8469-EC8ED2BD1ECB}" presName="sibTrans" presStyleLbl="sibTrans2D1" presStyleIdx="6" presStyleCnt="7" custLinFactNeighborX="-1465" custLinFactNeighborY="-33966"/>
      <dgm:spPr/>
    </dgm:pt>
    <dgm:pt modelId="{8C383FD8-CE92-4766-A3ED-14815526D587}" type="pres">
      <dgm:prSet presAssocID="{700D8038-A85D-4D31-8469-EC8ED2BD1ECB}" presName="connectorText" presStyleLbl="sibTrans2D1" presStyleIdx="6" presStyleCnt="7"/>
      <dgm:spPr/>
    </dgm:pt>
  </dgm:ptLst>
  <dgm:cxnLst>
    <dgm:cxn modelId="{35276501-8CB2-4B4E-9CF7-4E318A730678}" type="presOf" srcId="{D525BEEC-1273-4DF0-B865-C79B85391645}" destId="{0A83D492-A186-42DB-8C6D-76A7615963B0}" srcOrd="0" destOrd="0" presId="urn:microsoft.com/office/officeart/2005/8/layout/cycle2"/>
    <dgm:cxn modelId="{F1601516-277B-4996-B7AA-D448C9D43716}" type="presOf" srcId="{96B9EE1E-BDC1-4860-8712-A2DEAF6DC888}" destId="{A9A16246-8E9A-44B6-83E3-885641B3D1F5}" srcOrd="1" destOrd="0" presId="urn:microsoft.com/office/officeart/2005/8/layout/cycle2"/>
    <dgm:cxn modelId="{BBC88A31-6A83-4A47-9FAB-35DC5486B37F}" type="presOf" srcId="{C116E37F-C734-4DE9-BFE5-C28C23BB0EF6}" destId="{E75AA9A6-6B91-4D79-BB9B-7628B2080EBD}" srcOrd="0" destOrd="0" presId="urn:microsoft.com/office/officeart/2005/8/layout/cycle2"/>
    <dgm:cxn modelId="{F81BBF44-AE78-4FED-83A6-D9D95DFDFE9E}" srcId="{D525BEEC-1273-4DF0-B865-C79B85391645}" destId="{84B7E541-D895-4030-8B2B-757B48C78C54}" srcOrd="3" destOrd="0" parTransId="{792659CD-8CC8-4A9D-A804-FD79C6050A33}" sibTransId="{6D28EB41-52D5-4C8E-94D1-C6C48F96E263}"/>
    <dgm:cxn modelId="{99C2BC45-6C16-4E42-8EE7-912816F2423E}" type="presOf" srcId="{B2C8E1B4-4BF0-48D9-971E-F8197B1C222B}" destId="{D60B5C31-9582-4559-B7F2-F61A2124D078}" srcOrd="1" destOrd="0" presId="urn:microsoft.com/office/officeart/2005/8/layout/cycle2"/>
    <dgm:cxn modelId="{FCD83A51-302B-4764-9D90-8644607B918E}" srcId="{D525BEEC-1273-4DF0-B865-C79B85391645}" destId="{564CFE40-4A14-40E1-B085-78D8F8BA3436}" srcOrd="2" destOrd="0" parTransId="{7FEF15AE-F791-4815-9943-DF467B3E6DC1}" sibTransId="{1FAE5DD2-7284-4B17-8CB6-2DE6975747DC}"/>
    <dgm:cxn modelId="{93C5AD79-8007-4231-91C8-8E5E5D407EA2}" type="presOf" srcId="{B2C8E1B4-4BF0-48D9-971E-F8197B1C222B}" destId="{6A10CBC2-73B8-41F1-8F65-77436709E3D9}" srcOrd="0" destOrd="0" presId="urn:microsoft.com/office/officeart/2005/8/layout/cycle2"/>
    <dgm:cxn modelId="{EAD15282-407D-4B21-BB78-8B9782FE15C6}" type="presOf" srcId="{1FAE5DD2-7284-4B17-8CB6-2DE6975747DC}" destId="{774DDD5A-CA45-403E-BDE4-35C7222E3B90}" srcOrd="0" destOrd="0" presId="urn:microsoft.com/office/officeart/2005/8/layout/cycle2"/>
    <dgm:cxn modelId="{735E3483-06CD-4E77-8EC2-F755EE78B72F}" type="presOf" srcId="{564CFE40-4A14-40E1-B085-78D8F8BA3436}" destId="{498001F7-8A70-48BF-BB09-F227A515C582}" srcOrd="0" destOrd="0" presId="urn:microsoft.com/office/officeart/2005/8/layout/cycle2"/>
    <dgm:cxn modelId="{15390184-E29C-4143-A8F0-21122A6839E9}" srcId="{D525BEEC-1273-4DF0-B865-C79B85391645}" destId="{8820B23C-C23C-4BF6-9E26-5AECBE613FDC}" srcOrd="4" destOrd="0" parTransId="{4C53E6A4-6FC0-48BA-8A59-3143074FDAEE}" sibTransId="{EBA401E2-603F-428C-99FE-31564B3083E1}"/>
    <dgm:cxn modelId="{92306D8D-CD0A-4F1A-9EFB-CD63A00E55AE}" type="presOf" srcId="{201292BD-6994-4C84-861C-D9AF96A37A9D}" destId="{8EB4310F-4505-40F9-AD29-DC6CBF16F569}" srcOrd="0" destOrd="0" presId="urn:microsoft.com/office/officeart/2005/8/layout/cycle2"/>
    <dgm:cxn modelId="{C322728F-8E9B-4DDB-8656-1C72C8554FEB}" type="presOf" srcId="{EF761642-C10B-49D7-88B7-7B55DA35565F}" destId="{47DB0E84-DBA7-4F36-9EA1-03AD86C568DD}" srcOrd="0" destOrd="0" presId="urn:microsoft.com/office/officeart/2005/8/layout/cycle2"/>
    <dgm:cxn modelId="{A343888F-561E-45D7-8585-DC2E6FB94E6B}" srcId="{D525BEEC-1273-4DF0-B865-C79B85391645}" destId="{201292BD-6994-4C84-861C-D9AF96A37A9D}" srcOrd="5" destOrd="0" parTransId="{9D1C8FE5-8DE9-4D1A-85E8-5A96D0B26AE1}" sibTransId="{B2C8E1B4-4BF0-48D9-971E-F8197B1C222B}"/>
    <dgm:cxn modelId="{13275099-3E5E-4261-9929-1C56DA11CC02}" type="presOf" srcId="{84B7E541-D895-4030-8B2B-757B48C78C54}" destId="{8D431511-E600-4512-B71B-EC6E0A780A45}" srcOrd="0" destOrd="0" presId="urn:microsoft.com/office/officeart/2005/8/layout/cycle2"/>
    <dgm:cxn modelId="{BCF8469D-B30E-4439-BFB9-63B2258285DF}" type="presOf" srcId="{6D28EB41-52D5-4C8E-94D1-C6C48F96E263}" destId="{CD02B95F-AA10-4531-BF91-889B01C485E6}" srcOrd="0" destOrd="0" presId="urn:microsoft.com/office/officeart/2005/8/layout/cycle2"/>
    <dgm:cxn modelId="{65DE54A3-D935-4DC2-900F-A0C9EC0305DB}" srcId="{D525BEEC-1273-4DF0-B865-C79B85391645}" destId="{EF761642-C10B-49D7-88B7-7B55DA35565F}" srcOrd="0" destOrd="0" parTransId="{AE09D327-91CC-4EB5-9C98-395BFC9A6AF7}" sibTransId="{3913DD76-1415-4E47-8D2F-2104AD8E88C7}"/>
    <dgm:cxn modelId="{6A0C5EA6-8593-40DB-86A0-8E3F40423CBC}" type="presOf" srcId="{3913DD76-1415-4E47-8D2F-2104AD8E88C7}" destId="{D96CB0B0-B7E6-4D69-877F-53A067213BC2}" srcOrd="1" destOrd="0" presId="urn:microsoft.com/office/officeart/2005/8/layout/cycle2"/>
    <dgm:cxn modelId="{6332EAAB-FE3C-48E2-814D-062FFCAC31D2}" srcId="{D525BEEC-1273-4DF0-B865-C79B85391645}" destId="{C116E37F-C734-4DE9-BFE5-C28C23BB0EF6}" srcOrd="6" destOrd="0" parTransId="{9865DDDD-CF32-48A1-A3C3-B50119304178}" sibTransId="{700D8038-A85D-4D31-8469-EC8ED2BD1ECB}"/>
    <dgm:cxn modelId="{A046F6AB-D21C-4991-BDA1-2F943F6EABFD}" type="presOf" srcId="{EBA401E2-603F-428C-99FE-31564B3083E1}" destId="{D8790686-CCE6-40C4-B11E-E7593703EF1D}" srcOrd="1" destOrd="0" presId="urn:microsoft.com/office/officeart/2005/8/layout/cycle2"/>
    <dgm:cxn modelId="{462908AF-BE72-4838-BF2D-9FFA5D7BB4BA}" type="presOf" srcId="{EBA401E2-603F-428C-99FE-31564B3083E1}" destId="{A5B550D0-E314-4A0B-9F49-CDD62921B1A5}" srcOrd="0" destOrd="0" presId="urn:microsoft.com/office/officeart/2005/8/layout/cycle2"/>
    <dgm:cxn modelId="{83A9C8B4-4C46-41E0-B79D-27DCB9E6A6C6}" type="presOf" srcId="{8820B23C-C23C-4BF6-9E26-5AECBE613FDC}" destId="{59279606-36B1-4E2A-8114-F11C5EE2D22E}" srcOrd="0" destOrd="0" presId="urn:microsoft.com/office/officeart/2005/8/layout/cycle2"/>
    <dgm:cxn modelId="{11F8B4CA-EB23-4676-8B44-DEA93CE3A136}" type="presOf" srcId="{AEA63A5A-A109-49E0-B7CE-91B64B71C126}" destId="{49C55D14-4366-4B3F-AB2D-30088C696E80}" srcOrd="0" destOrd="0" presId="urn:microsoft.com/office/officeart/2005/8/layout/cycle2"/>
    <dgm:cxn modelId="{6C8997D3-A99C-4119-A15C-21D3E684021C}" type="presOf" srcId="{96B9EE1E-BDC1-4860-8712-A2DEAF6DC888}" destId="{E602BD75-7F23-4033-87E6-9590030B9125}" srcOrd="0" destOrd="0" presId="urn:microsoft.com/office/officeart/2005/8/layout/cycle2"/>
    <dgm:cxn modelId="{974C9BD8-D943-487C-A74C-01CFCDF98E9C}" type="presOf" srcId="{1FAE5DD2-7284-4B17-8CB6-2DE6975747DC}" destId="{1F8E7356-E5B4-423F-944E-60ABD900A249}" srcOrd="1" destOrd="0" presId="urn:microsoft.com/office/officeart/2005/8/layout/cycle2"/>
    <dgm:cxn modelId="{24FBE2E0-C7ED-4CFB-B5A2-9F0170E555C7}" type="presOf" srcId="{700D8038-A85D-4D31-8469-EC8ED2BD1ECB}" destId="{AED35D5D-3FB6-40B0-BF22-B2D9B0333EC2}" srcOrd="0" destOrd="0" presId="urn:microsoft.com/office/officeart/2005/8/layout/cycle2"/>
    <dgm:cxn modelId="{3302D8E8-9BC1-439A-9048-BCDAC7FEFBD0}" type="presOf" srcId="{6D28EB41-52D5-4C8E-94D1-C6C48F96E263}" destId="{69ECCC3E-B921-4323-BA7B-CBD71E91E569}" srcOrd="1" destOrd="0" presId="urn:microsoft.com/office/officeart/2005/8/layout/cycle2"/>
    <dgm:cxn modelId="{3F6546F0-03C5-45CF-99DB-052851D3CC1D}" srcId="{D525BEEC-1273-4DF0-B865-C79B85391645}" destId="{AEA63A5A-A109-49E0-B7CE-91B64B71C126}" srcOrd="1" destOrd="0" parTransId="{5B7E751E-FA9E-4EBB-AAD1-5498B695819D}" sibTransId="{96B9EE1E-BDC1-4860-8712-A2DEAF6DC888}"/>
    <dgm:cxn modelId="{C30DDAFB-49F9-441A-A905-C591F1B8CF7A}" type="presOf" srcId="{3913DD76-1415-4E47-8D2F-2104AD8E88C7}" destId="{35F58FAB-6A9D-4CAA-A394-440D9542AE1F}" srcOrd="0" destOrd="0" presId="urn:microsoft.com/office/officeart/2005/8/layout/cycle2"/>
    <dgm:cxn modelId="{5294AFFC-A456-4F91-BB72-4C019B4D3C56}" type="presOf" srcId="{700D8038-A85D-4D31-8469-EC8ED2BD1ECB}" destId="{8C383FD8-CE92-4766-A3ED-14815526D587}" srcOrd="1" destOrd="0" presId="urn:microsoft.com/office/officeart/2005/8/layout/cycle2"/>
    <dgm:cxn modelId="{F1B2CE91-8255-41C3-84F7-EF7D996E423D}" type="presParOf" srcId="{0A83D492-A186-42DB-8C6D-76A7615963B0}" destId="{47DB0E84-DBA7-4F36-9EA1-03AD86C568DD}" srcOrd="0" destOrd="0" presId="urn:microsoft.com/office/officeart/2005/8/layout/cycle2"/>
    <dgm:cxn modelId="{C59326E6-BB68-4C14-9A46-BF0C4E75DAE1}" type="presParOf" srcId="{0A83D492-A186-42DB-8C6D-76A7615963B0}" destId="{35F58FAB-6A9D-4CAA-A394-440D9542AE1F}" srcOrd="1" destOrd="0" presId="urn:microsoft.com/office/officeart/2005/8/layout/cycle2"/>
    <dgm:cxn modelId="{A824F494-4B56-4557-80BD-FA33BD8DD3BD}" type="presParOf" srcId="{35F58FAB-6A9D-4CAA-A394-440D9542AE1F}" destId="{D96CB0B0-B7E6-4D69-877F-53A067213BC2}" srcOrd="0" destOrd="0" presId="urn:microsoft.com/office/officeart/2005/8/layout/cycle2"/>
    <dgm:cxn modelId="{B59C536A-EDB5-435B-B9F6-3FA36B12BA82}" type="presParOf" srcId="{0A83D492-A186-42DB-8C6D-76A7615963B0}" destId="{49C55D14-4366-4B3F-AB2D-30088C696E80}" srcOrd="2" destOrd="0" presId="urn:microsoft.com/office/officeart/2005/8/layout/cycle2"/>
    <dgm:cxn modelId="{7EBE8019-FAB5-4FFD-97E9-68A48554221F}" type="presParOf" srcId="{0A83D492-A186-42DB-8C6D-76A7615963B0}" destId="{E602BD75-7F23-4033-87E6-9590030B9125}" srcOrd="3" destOrd="0" presId="urn:microsoft.com/office/officeart/2005/8/layout/cycle2"/>
    <dgm:cxn modelId="{4C475BFD-6067-4B99-9899-DEB148206CC5}" type="presParOf" srcId="{E602BD75-7F23-4033-87E6-9590030B9125}" destId="{A9A16246-8E9A-44B6-83E3-885641B3D1F5}" srcOrd="0" destOrd="0" presId="urn:microsoft.com/office/officeart/2005/8/layout/cycle2"/>
    <dgm:cxn modelId="{3A1CD136-EAA9-44EE-91C8-6E8C777E73E9}" type="presParOf" srcId="{0A83D492-A186-42DB-8C6D-76A7615963B0}" destId="{498001F7-8A70-48BF-BB09-F227A515C582}" srcOrd="4" destOrd="0" presId="urn:microsoft.com/office/officeart/2005/8/layout/cycle2"/>
    <dgm:cxn modelId="{D61E6515-B3E3-476B-949F-2F83120A4793}" type="presParOf" srcId="{0A83D492-A186-42DB-8C6D-76A7615963B0}" destId="{774DDD5A-CA45-403E-BDE4-35C7222E3B90}" srcOrd="5" destOrd="0" presId="urn:microsoft.com/office/officeart/2005/8/layout/cycle2"/>
    <dgm:cxn modelId="{07FA00D9-F9DD-415E-825D-9916DB43F607}" type="presParOf" srcId="{774DDD5A-CA45-403E-BDE4-35C7222E3B90}" destId="{1F8E7356-E5B4-423F-944E-60ABD900A249}" srcOrd="0" destOrd="0" presId="urn:microsoft.com/office/officeart/2005/8/layout/cycle2"/>
    <dgm:cxn modelId="{98D224AC-0D17-4467-BB6D-FF52C5A2FDBF}" type="presParOf" srcId="{0A83D492-A186-42DB-8C6D-76A7615963B0}" destId="{8D431511-E600-4512-B71B-EC6E0A780A45}" srcOrd="6" destOrd="0" presId="urn:microsoft.com/office/officeart/2005/8/layout/cycle2"/>
    <dgm:cxn modelId="{2AA0D721-7047-4522-9978-C17FCD225A21}" type="presParOf" srcId="{0A83D492-A186-42DB-8C6D-76A7615963B0}" destId="{CD02B95F-AA10-4531-BF91-889B01C485E6}" srcOrd="7" destOrd="0" presId="urn:microsoft.com/office/officeart/2005/8/layout/cycle2"/>
    <dgm:cxn modelId="{70F55689-0EDC-402E-A651-90151EA2856B}" type="presParOf" srcId="{CD02B95F-AA10-4531-BF91-889B01C485E6}" destId="{69ECCC3E-B921-4323-BA7B-CBD71E91E569}" srcOrd="0" destOrd="0" presId="urn:microsoft.com/office/officeart/2005/8/layout/cycle2"/>
    <dgm:cxn modelId="{CA8EF575-09CF-4EC5-BAB8-C5DA2FD27658}" type="presParOf" srcId="{0A83D492-A186-42DB-8C6D-76A7615963B0}" destId="{59279606-36B1-4E2A-8114-F11C5EE2D22E}" srcOrd="8" destOrd="0" presId="urn:microsoft.com/office/officeart/2005/8/layout/cycle2"/>
    <dgm:cxn modelId="{36004AC6-618F-4444-A71A-B71AE3C657A3}" type="presParOf" srcId="{0A83D492-A186-42DB-8C6D-76A7615963B0}" destId="{A5B550D0-E314-4A0B-9F49-CDD62921B1A5}" srcOrd="9" destOrd="0" presId="urn:microsoft.com/office/officeart/2005/8/layout/cycle2"/>
    <dgm:cxn modelId="{C4104A68-CCF5-4919-A9E5-D0C517C318F5}" type="presParOf" srcId="{A5B550D0-E314-4A0B-9F49-CDD62921B1A5}" destId="{D8790686-CCE6-40C4-B11E-E7593703EF1D}" srcOrd="0" destOrd="0" presId="urn:microsoft.com/office/officeart/2005/8/layout/cycle2"/>
    <dgm:cxn modelId="{DF20EE70-90AC-44BC-95D2-22213377CA86}" type="presParOf" srcId="{0A83D492-A186-42DB-8C6D-76A7615963B0}" destId="{8EB4310F-4505-40F9-AD29-DC6CBF16F569}" srcOrd="10" destOrd="0" presId="urn:microsoft.com/office/officeart/2005/8/layout/cycle2"/>
    <dgm:cxn modelId="{A7000F39-7531-4730-AE66-49F82E179454}" type="presParOf" srcId="{0A83D492-A186-42DB-8C6D-76A7615963B0}" destId="{6A10CBC2-73B8-41F1-8F65-77436709E3D9}" srcOrd="11" destOrd="0" presId="urn:microsoft.com/office/officeart/2005/8/layout/cycle2"/>
    <dgm:cxn modelId="{49A21205-8351-46BB-BA11-BA9793A81F1E}" type="presParOf" srcId="{6A10CBC2-73B8-41F1-8F65-77436709E3D9}" destId="{D60B5C31-9582-4559-B7F2-F61A2124D078}" srcOrd="0" destOrd="0" presId="urn:microsoft.com/office/officeart/2005/8/layout/cycle2"/>
    <dgm:cxn modelId="{FFA9CFB5-B6E8-49BA-B880-E8730563B7B2}" type="presParOf" srcId="{0A83D492-A186-42DB-8C6D-76A7615963B0}" destId="{E75AA9A6-6B91-4D79-BB9B-7628B2080EBD}" srcOrd="12" destOrd="0" presId="urn:microsoft.com/office/officeart/2005/8/layout/cycle2"/>
    <dgm:cxn modelId="{ECE11914-B4A8-4ED7-ACE6-81306C43027D}" type="presParOf" srcId="{0A83D492-A186-42DB-8C6D-76A7615963B0}" destId="{AED35D5D-3FB6-40B0-BF22-B2D9B0333EC2}" srcOrd="13" destOrd="0" presId="urn:microsoft.com/office/officeart/2005/8/layout/cycle2"/>
    <dgm:cxn modelId="{FACDA5A2-3B5B-4747-B9AC-1E42DA41CA57}" type="presParOf" srcId="{AED35D5D-3FB6-40B0-BF22-B2D9B0333EC2}" destId="{8C383FD8-CE92-4766-A3ED-14815526D587}" srcOrd="0" destOrd="0" presId="urn:microsoft.com/office/officeart/2005/8/layout/cycle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B209F145-02AF-49B7-A86F-7C4C6CB32D64}" type="doc">
      <dgm:prSet loTypeId="urn:microsoft.com/office/officeart/2005/8/layout/radial6" loCatId="cycle" qsTypeId="urn:microsoft.com/office/officeart/2005/8/quickstyle/simple1" qsCatId="simple" csTypeId="urn:microsoft.com/office/officeart/2005/8/colors/accent1_2" csCatId="accent1" phldr="1"/>
      <dgm:spPr/>
      <dgm:t>
        <a:bodyPr/>
        <a:lstStyle/>
        <a:p>
          <a:endParaRPr lang="tr-TR"/>
        </a:p>
      </dgm:t>
    </dgm:pt>
    <dgm:pt modelId="{48C55116-4E68-43D2-AC33-DA5FA1D39373}">
      <dgm:prSet phldrT="[Metin]"/>
      <dgm:spPr>
        <a:solidFill>
          <a:srgbClr val="00B0F0"/>
        </a:solidFill>
      </dgm:spPr>
      <dgm:t>
        <a:bodyPr/>
        <a:lstStyle/>
        <a:p>
          <a:r>
            <a:rPr lang="tr-TR" dirty="0"/>
            <a:t>TDT</a:t>
          </a:r>
        </a:p>
      </dgm:t>
    </dgm:pt>
    <dgm:pt modelId="{96251C83-9E12-4C8D-A27D-C4C371C66645}" type="parTrans" cxnId="{D6F7BA14-A060-46BC-99C4-E3705BDD1460}">
      <dgm:prSet/>
      <dgm:spPr/>
      <dgm:t>
        <a:bodyPr/>
        <a:lstStyle/>
        <a:p>
          <a:endParaRPr lang="tr-TR"/>
        </a:p>
      </dgm:t>
    </dgm:pt>
    <dgm:pt modelId="{383BFE62-AA88-49D5-8F37-D48755781A22}" type="sibTrans" cxnId="{D6F7BA14-A060-46BC-99C4-E3705BDD1460}">
      <dgm:prSet/>
      <dgm:spPr/>
      <dgm:t>
        <a:bodyPr/>
        <a:lstStyle/>
        <a:p>
          <a:endParaRPr lang="tr-TR"/>
        </a:p>
      </dgm:t>
    </dgm:pt>
    <dgm:pt modelId="{6AF7AE77-39B1-4312-A5E6-31D9FB696A1F}">
      <dgm:prSet phldrT="[Metin]" custT="1"/>
      <dgm:spPr/>
      <dgm:t>
        <a:bodyPr/>
        <a:lstStyle/>
        <a:p>
          <a:r>
            <a:rPr lang="tr-TR" sz="2000" dirty="0"/>
            <a:t>Değerle ilişkili rasyonel davranış</a:t>
          </a:r>
        </a:p>
      </dgm:t>
    </dgm:pt>
    <dgm:pt modelId="{4A1AAF91-19DF-41DF-9A45-873EFFD76266}" type="parTrans" cxnId="{3406A1BA-F601-4BD3-8AAF-44BB075F9D22}">
      <dgm:prSet/>
      <dgm:spPr/>
      <dgm:t>
        <a:bodyPr/>
        <a:lstStyle/>
        <a:p>
          <a:endParaRPr lang="tr-TR"/>
        </a:p>
      </dgm:t>
    </dgm:pt>
    <dgm:pt modelId="{45DC40B9-171A-4065-93DB-B008A62FA17B}" type="sibTrans" cxnId="{3406A1BA-F601-4BD3-8AAF-44BB075F9D22}">
      <dgm:prSet/>
      <dgm:spPr/>
      <dgm:t>
        <a:bodyPr/>
        <a:lstStyle/>
        <a:p>
          <a:endParaRPr lang="tr-TR"/>
        </a:p>
      </dgm:t>
    </dgm:pt>
    <dgm:pt modelId="{DE6D4941-E732-4280-895D-EA48447B9051}">
      <dgm:prSet phldrT="[Metin]" custT="1"/>
      <dgm:spPr/>
      <dgm:t>
        <a:bodyPr/>
        <a:lstStyle/>
        <a:p>
          <a:r>
            <a:rPr lang="tr-TR" sz="2400" dirty="0"/>
            <a:t>Duygusal davranış</a:t>
          </a:r>
        </a:p>
      </dgm:t>
    </dgm:pt>
    <dgm:pt modelId="{43202719-0A26-467F-8F12-06081CB4964F}" type="parTrans" cxnId="{4254CF3D-3529-4045-9F63-342E1B1EF987}">
      <dgm:prSet/>
      <dgm:spPr/>
      <dgm:t>
        <a:bodyPr/>
        <a:lstStyle/>
        <a:p>
          <a:endParaRPr lang="tr-TR"/>
        </a:p>
      </dgm:t>
    </dgm:pt>
    <dgm:pt modelId="{0A253B87-6C2A-4E59-B60E-5CBE95EA045A}" type="sibTrans" cxnId="{4254CF3D-3529-4045-9F63-342E1B1EF987}">
      <dgm:prSet/>
      <dgm:spPr/>
      <dgm:t>
        <a:bodyPr/>
        <a:lstStyle/>
        <a:p>
          <a:endParaRPr lang="tr-TR"/>
        </a:p>
      </dgm:t>
    </dgm:pt>
    <dgm:pt modelId="{F4E34115-EDFA-4E16-B666-51267BAF358B}">
      <dgm:prSet phldrT="[Metin]" custT="1"/>
      <dgm:spPr/>
      <dgm:t>
        <a:bodyPr/>
        <a:lstStyle/>
        <a:p>
          <a:r>
            <a:rPr lang="tr-TR" sz="2000" dirty="0"/>
            <a:t>Geleneksel davranış</a:t>
          </a:r>
        </a:p>
      </dgm:t>
    </dgm:pt>
    <dgm:pt modelId="{989CBB0E-F952-4391-B997-3BEC2E92D4E2}" type="parTrans" cxnId="{C0D2023D-6D63-45DD-B76F-6AF7EE45CC7D}">
      <dgm:prSet/>
      <dgm:spPr/>
      <dgm:t>
        <a:bodyPr/>
        <a:lstStyle/>
        <a:p>
          <a:endParaRPr lang="tr-TR"/>
        </a:p>
      </dgm:t>
    </dgm:pt>
    <dgm:pt modelId="{A5FD74F0-C34C-4E69-A011-0E5629301303}" type="sibTrans" cxnId="{C0D2023D-6D63-45DD-B76F-6AF7EE45CC7D}">
      <dgm:prSet/>
      <dgm:spPr/>
      <dgm:t>
        <a:bodyPr/>
        <a:lstStyle/>
        <a:p>
          <a:endParaRPr lang="tr-TR"/>
        </a:p>
      </dgm:t>
    </dgm:pt>
    <dgm:pt modelId="{7212B559-EB7B-489F-B893-12EC27579E28}">
      <dgm:prSet phldrT="[Metin]" custT="1"/>
      <dgm:spPr/>
      <dgm:t>
        <a:bodyPr/>
        <a:lstStyle/>
        <a:p>
          <a:r>
            <a:rPr lang="tr-TR" sz="2400" dirty="0"/>
            <a:t>Amaçla İlişkili rasyonel davranış </a:t>
          </a:r>
        </a:p>
      </dgm:t>
    </dgm:pt>
    <dgm:pt modelId="{80E0D4B2-5D78-481D-B5E2-426DB6241E25}" type="parTrans" cxnId="{56241753-F8B0-40B5-8597-2D04F55CBA1C}">
      <dgm:prSet/>
      <dgm:spPr/>
      <dgm:t>
        <a:bodyPr/>
        <a:lstStyle/>
        <a:p>
          <a:endParaRPr lang="tr-TR"/>
        </a:p>
      </dgm:t>
    </dgm:pt>
    <dgm:pt modelId="{AF67B089-2357-4EC4-A75A-7A0551030CE5}" type="sibTrans" cxnId="{56241753-F8B0-40B5-8597-2D04F55CBA1C}">
      <dgm:prSet/>
      <dgm:spPr/>
      <dgm:t>
        <a:bodyPr/>
        <a:lstStyle/>
        <a:p>
          <a:endParaRPr lang="tr-TR"/>
        </a:p>
      </dgm:t>
    </dgm:pt>
    <dgm:pt modelId="{7E6529F2-1533-4107-B9B5-8DF0ED1CEC36}" type="pres">
      <dgm:prSet presAssocID="{B209F145-02AF-49B7-A86F-7C4C6CB32D64}" presName="Name0" presStyleCnt="0">
        <dgm:presLayoutVars>
          <dgm:chMax val="1"/>
          <dgm:dir/>
          <dgm:animLvl val="ctr"/>
          <dgm:resizeHandles val="exact"/>
        </dgm:presLayoutVars>
      </dgm:prSet>
      <dgm:spPr/>
    </dgm:pt>
    <dgm:pt modelId="{3C84BD90-0E0D-4D65-92AE-FC4AA687BA74}" type="pres">
      <dgm:prSet presAssocID="{48C55116-4E68-43D2-AC33-DA5FA1D39373}" presName="centerShape" presStyleLbl="node0" presStyleIdx="0" presStyleCnt="1"/>
      <dgm:spPr/>
    </dgm:pt>
    <dgm:pt modelId="{8AF74E89-B5C2-451B-AA3C-FF14277BCED4}" type="pres">
      <dgm:prSet presAssocID="{6AF7AE77-39B1-4312-A5E6-31D9FB696A1F}" presName="node" presStyleLbl="node1" presStyleIdx="0" presStyleCnt="4" custScaleX="132457" custScaleY="124070">
        <dgm:presLayoutVars>
          <dgm:bulletEnabled val="1"/>
        </dgm:presLayoutVars>
      </dgm:prSet>
      <dgm:spPr/>
    </dgm:pt>
    <dgm:pt modelId="{8174125C-CB48-47A0-9B86-C7BB599A66CF}" type="pres">
      <dgm:prSet presAssocID="{6AF7AE77-39B1-4312-A5E6-31D9FB696A1F}" presName="dummy" presStyleCnt="0"/>
      <dgm:spPr/>
    </dgm:pt>
    <dgm:pt modelId="{F2BEE419-55B3-4AE7-BCFF-59B7A4D08FEA}" type="pres">
      <dgm:prSet presAssocID="{45DC40B9-171A-4065-93DB-B008A62FA17B}" presName="sibTrans" presStyleLbl="sibTrans2D1" presStyleIdx="0" presStyleCnt="4"/>
      <dgm:spPr/>
    </dgm:pt>
    <dgm:pt modelId="{AC4204FB-FC00-4DBE-890E-10064D5D38D9}" type="pres">
      <dgm:prSet presAssocID="{DE6D4941-E732-4280-895D-EA48447B9051}" presName="node" presStyleLbl="node1" presStyleIdx="1" presStyleCnt="4" custScaleX="152988" custScaleY="139444">
        <dgm:presLayoutVars>
          <dgm:bulletEnabled val="1"/>
        </dgm:presLayoutVars>
      </dgm:prSet>
      <dgm:spPr/>
    </dgm:pt>
    <dgm:pt modelId="{0E62E6E6-A563-4354-B42F-CBDCF01EE5F8}" type="pres">
      <dgm:prSet presAssocID="{DE6D4941-E732-4280-895D-EA48447B9051}" presName="dummy" presStyleCnt="0"/>
      <dgm:spPr/>
    </dgm:pt>
    <dgm:pt modelId="{C3391813-19E4-43E9-A45D-66441E64A994}" type="pres">
      <dgm:prSet presAssocID="{0A253B87-6C2A-4E59-B60E-5CBE95EA045A}" presName="sibTrans" presStyleLbl="sibTrans2D1" presStyleIdx="1" presStyleCnt="4"/>
      <dgm:spPr/>
    </dgm:pt>
    <dgm:pt modelId="{39037F48-35BA-4114-BC04-2137A7889E13}" type="pres">
      <dgm:prSet presAssocID="{F4E34115-EDFA-4E16-B666-51267BAF358B}" presName="node" presStyleLbl="node1" presStyleIdx="2" presStyleCnt="4" custScaleX="150025" custScaleY="111949">
        <dgm:presLayoutVars>
          <dgm:bulletEnabled val="1"/>
        </dgm:presLayoutVars>
      </dgm:prSet>
      <dgm:spPr/>
    </dgm:pt>
    <dgm:pt modelId="{752204E6-3DF2-4C36-BFE0-6867DA474A12}" type="pres">
      <dgm:prSet presAssocID="{F4E34115-EDFA-4E16-B666-51267BAF358B}" presName="dummy" presStyleCnt="0"/>
      <dgm:spPr/>
    </dgm:pt>
    <dgm:pt modelId="{73B6FF8E-97A1-4CDC-B202-8DD20EA65AA9}" type="pres">
      <dgm:prSet presAssocID="{A5FD74F0-C34C-4E69-A011-0E5629301303}" presName="sibTrans" presStyleLbl="sibTrans2D1" presStyleIdx="2" presStyleCnt="4"/>
      <dgm:spPr/>
    </dgm:pt>
    <dgm:pt modelId="{3E90BEE3-B011-4AD6-A145-65234B1D7E81}" type="pres">
      <dgm:prSet presAssocID="{7212B559-EB7B-489F-B893-12EC27579E28}" presName="node" presStyleLbl="node1" presStyleIdx="3" presStyleCnt="4" custScaleX="150127" custScaleY="141640">
        <dgm:presLayoutVars>
          <dgm:bulletEnabled val="1"/>
        </dgm:presLayoutVars>
      </dgm:prSet>
      <dgm:spPr/>
    </dgm:pt>
    <dgm:pt modelId="{240B9C49-708A-43EC-A755-0A268E8B8125}" type="pres">
      <dgm:prSet presAssocID="{7212B559-EB7B-489F-B893-12EC27579E28}" presName="dummy" presStyleCnt="0"/>
      <dgm:spPr/>
    </dgm:pt>
    <dgm:pt modelId="{C8A18983-E8C0-4AA0-BA87-20083653FE0F}" type="pres">
      <dgm:prSet presAssocID="{AF67B089-2357-4EC4-A75A-7A0551030CE5}" presName="sibTrans" presStyleLbl="sibTrans2D1" presStyleIdx="3" presStyleCnt="4"/>
      <dgm:spPr/>
    </dgm:pt>
  </dgm:ptLst>
  <dgm:cxnLst>
    <dgm:cxn modelId="{767D0B01-A780-4E46-98D8-DC634FE608C7}" type="presOf" srcId="{A5FD74F0-C34C-4E69-A011-0E5629301303}" destId="{73B6FF8E-97A1-4CDC-B202-8DD20EA65AA9}" srcOrd="0" destOrd="0" presId="urn:microsoft.com/office/officeart/2005/8/layout/radial6"/>
    <dgm:cxn modelId="{7094280F-ECF9-49F8-A6F1-6B776CDC30BB}" type="presOf" srcId="{6AF7AE77-39B1-4312-A5E6-31D9FB696A1F}" destId="{8AF74E89-B5C2-451B-AA3C-FF14277BCED4}" srcOrd="0" destOrd="0" presId="urn:microsoft.com/office/officeart/2005/8/layout/radial6"/>
    <dgm:cxn modelId="{D6F7BA14-A060-46BC-99C4-E3705BDD1460}" srcId="{B209F145-02AF-49B7-A86F-7C4C6CB32D64}" destId="{48C55116-4E68-43D2-AC33-DA5FA1D39373}" srcOrd="0" destOrd="0" parTransId="{96251C83-9E12-4C8D-A27D-C4C371C66645}" sibTransId="{383BFE62-AA88-49D5-8F37-D48755781A22}"/>
    <dgm:cxn modelId="{D3703231-6007-4AEB-9395-2BF76315209C}" type="presOf" srcId="{45DC40B9-171A-4065-93DB-B008A62FA17B}" destId="{F2BEE419-55B3-4AE7-BCFF-59B7A4D08FEA}" srcOrd="0" destOrd="0" presId="urn:microsoft.com/office/officeart/2005/8/layout/radial6"/>
    <dgm:cxn modelId="{C0D2023D-6D63-45DD-B76F-6AF7EE45CC7D}" srcId="{48C55116-4E68-43D2-AC33-DA5FA1D39373}" destId="{F4E34115-EDFA-4E16-B666-51267BAF358B}" srcOrd="2" destOrd="0" parTransId="{989CBB0E-F952-4391-B997-3BEC2E92D4E2}" sibTransId="{A5FD74F0-C34C-4E69-A011-0E5629301303}"/>
    <dgm:cxn modelId="{4254CF3D-3529-4045-9F63-342E1B1EF987}" srcId="{48C55116-4E68-43D2-AC33-DA5FA1D39373}" destId="{DE6D4941-E732-4280-895D-EA48447B9051}" srcOrd="1" destOrd="0" parTransId="{43202719-0A26-467F-8F12-06081CB4964F}" sibTransId="{0A253B87-6C2A-4E59-B60E-5CBE95EA045A}"/>
    <dgm:cxn modelId="{ABEBD644-19A4-459F-977B-6B3109CB9F13}" type="presOf" srcId="{7212B559-EB7B-489F-B893-12EC27579E28}" destId="{3E90BEE3-B011-4AD6-A145-65234B1D7E81}" srcOrd="0" destOrd="0" presId="urn:microsoft.com/office/officeart/2005/8/layout/radial6"/>
    <dgm:cxn modelId="{56241753-F8B0-40B5-8597-2D04F55CBA1C}" srcId="{48C55116-4E68-43D2-AC33-DA5FA1D39373}" destId="{7212B559-EB7B-489F-B893-12EC27579E28}" srcOrd="3" destOrd="0" parTransId="{80E0D4B2-5D78-481D-B5E2-426DB6241E25}" sibTransId="{AF67B089-2357-4EC4-A75A-7A0551030CE5}"/>
    <dgm:cxn modelId="{FCB02680-C00E-4AB4-9CCA-463D0319EF7C}" type="presOf" srcId="{AF67B089-2357-4EC4-A75A-7A0551030CE5}" destId="{C8A18983-E8C0-4AA0-BA87-20083653FE0F}" srcOrd="0" destOrd="0" presId="urn:microsoft.com/office/officeart/2005/8/layout/radial6"/>
    <dgm:cxn modelId="{518DB892-080C-4AE5-8C81-825282084326}" type="presOf" srcId="{48C55116-4E68-43D2-AC33-DA5FA1D39373}" destId="{3C84BD90-0E0D-4D65-92AE-FC4AA687BA74}" srcOrd="0" destOrd="0" presId="urn:microsoft.com/office/officeart/2005/8/layout/radial6"/>
    <dgm:cxn modelId="{5DE2F3B2-7F56-4B5D-A63C-144F5A672553}" type="presOf" srcId="{DE6D4941-E732-4280-895D-EA48447B9051}" destId="{AC4204FB-FC00-4DBE-890E-10064D5D38D9}" srcOrd="0" destOrd="0" presId="urn:microsoft.com/office/officeart/2005/8/layout/radial6"/>
    <dgm:cxn modelId="{3406A1BA-F601-4BD3-8AAF-44BB075F9D22}" srcId="{48C55116-4E68-43D2-AC33-DA5FA1D39373}" destId="{6AF7AE77-39B1-4312-A5E6-31D9FB696A1F}" srcOrd="0" destOrd="0" parTransId="{4A1AAF91-19DF-41DF-9A45-873EFFD76266}" sibTransId="{45DC40B9-171A-4065-93DB-B008A62FA17B}"/>
    <dgm:cxn modelId="{AB6234BD-8BEE-41A0-B2AE-EA563F51F6D5}" type="presOf" srcId="{0A253B87-6C2A-4E59-B60E-5CBE95EA045A}" destId="{C3391813-19E4-43E9-A45D-66441E64A994}" srcOrd="0" destOrd="0" presId="urn:microsoft.com/office/officeart/2005/8/layout/radial6"/>
    <dgm:cxn modelId="{B139A9C6-5B1D-4DB3-BB54-4F0B7EE8C9FA}" type="presOf" srcId="{B209F145-02AF-49B7-A86F-7C4C6CB32D64}" destId="{7E6529F2-1533-4107-B9B5-8DF0ED1CEC36}" srcOrd="0" destOrd="0" presId="urn:microsoft.com/office/officeart/2005/8/layout/radial6"/>
    <dgm:cxn modelId="{3A144FF9-8DE1-4BB0-922F-A93AA1623EB0}" type="presOf" srcId="{F4E34115-EDFA-4E16-B666-51267BAF358B}" destId="{39037F48-35BA-4114-BC04-2137A7889E13}" srcOrd="0" destOrd="0" presId="urn:microsoft.com/office/officeart/2005/8/layout/radial6"/>
    <dgm:cxn modelId="{6CD67E31-1912-4AC2-9169-6D5F3BB68C05}" type="presParOf" srcId="{7E6529F2-1533-4107-B9B5-8DF0ED1CEC36}" destId="{3C84BD90-0E0D-4D65-92AE-FC4AA687BA74}" srcOrd="0" destOrd="0" presId="urn:microsoft.com/office/officeart/2005/8/layout/radial6"/>
    <dgm:cxn modelId="{A264EC8F-2830-4077-9D30-4583BF862453}" type="presParOf" srcId="{7E6529F2-1533-4107-B9B5-8DF0ED1CEC36}" destId="{8AF74E89-B5C2-451B-AA3C-FF14277BCED4}" srcOrd="1" destOrd="0" presId="urn:microsoft.com/office/officeart/2005/8/layout/radial6"/>
    <dgm:cxn modelId="{C2F96228-3C7F-4131-8056-AFC104CC4034}" type="presParOf" srcId="{7E6529F2-1533-4107-B9B5-8DF0ED1CEC36}" destId="{8174125C-CB48-47A0-9B86-C7BB599A66CF}" srcOrd="2" destOrd="0" presId="urn:microsoft.com/office/officeart/2005/8/layout/radial6"/>
    <dgm:cxn modelId="{1ECB7B54-06E6-4BF7-B06B-8A8CA8CAE1EF}" type="presParOf" srcId="{7E6529F2-1533-4107-B9B5-8DF0ED1CEC36}" destId="{F2BEE419-55B3-4AE7-BCFF-59B7A4D08FEA}" srcOrd="3" destOrd="0" presId="urn:microsoft.com/office/officeart/2005/8/layout/radial6"/>
    <dgm:cxn modelId="{2F240033-1646-4AD0-9266-F9D94269E2C0}" type="presParOf" srcId="{7E6529F2-1533-4107-B9B5-8DF0ED1CEC36}" destId="{AC4204FB-FC00-4DBE-890E-10064D5D38D9}" srcOrd="4" destOrd="0" presId="urn:microsoft.com/office/officeart/2005/8/layout/radial6"/>
    <dgm:cxn modelId="{230A65FA-D9A3-4231-A701-67E7820D78D6}" type="presParOf" srcId="{7E6529F2-1533-4107-B9B5-8DF0ED1CEC36}" destId="{0E62E6E6-A563-4354-B42F-CBDCF01EE5F8}" srcOrd="5" destOrd="0" presId="urn:microsoft.com/office/officeart/2005/8/layout/radial6"/>
    <dgm:cxn modelId="{FE4663F4-7E43-4E54-85C9-4A889B86564E}" type="presParOf" srcId="{7E6529F2-1533-4107-B9B5-8DF0ED1CEC36}" destId="{C3391813-19E4-43E9-A45D-66441E64A994}" srcOrd="6" destOrd="0" presId="urn:microsoft.com/office/officeart/2005/8/layout/radial6"/>
    <dgm:cxn modelId="{12B4EE57-370A-4AEB-9B89-C8FD3228DA2D}" type="presParOf" srcId="{7E6529F2-1533-4107-B9B5-8DF0ED1CEC36}" destId="{39037F48-35BA-4114-BC04-2137A7889E13}" srcOrd="7" destOrd="0" presId="urn:microsoft.com/office/officeart/2005/8/layout/radial6"/>
    <dgm:cxn modelId="{BF656AFB-AA53-49EF-B0C9-CD1B1D27719F}" type="presParOf" srcId="{7E6529F2-1533-4107-B9B5-8DF0ED1CEC36}" destId="{752204E6-3DF2-4C36-BFE0-6867DA474A12}" srcOrd="8" destOrd="0" presId="urn:microsoft.com/office/officeart/2005/8/layout/radial6"/>
    <dgm:cxn modelId="{B36989BF-B1B7-429C-B0AD-612945736EFE}" type="presParOf" srcId="{7E6529F2-1533-4107-B9B5-8DF0ED1CEC36}" destId="{73B6FF8E-97A1-4CDC-B202-8DD20EA65AA9}" srcOrd="9" destOrd="0" presId="urn:microsoft.com/office/officeart/2005/8/layout/radial6"/>
    <dgm:cxn modelId="{6BAF95C8-7EA8-4256-A799-DC57E2ABBBA5}" type="presParOf" srcId="{7E6529F2-1533-4107-B9B5-8DF0ED1CEC36}" destId="{3E90BEE3-B011-4AD6-A145-65234B1D7E81}" srcOrd="10" destOrd="0" presId="urn:microsoft.com/office/officeart/2005/8/layout/radial6"/>
    <dgm:cxn modelId="{23D100C2-04C8-4DF3-A3C1-AC6BF6E80AE0}" type="presParOf" srcId="{7E6529F2-1533-4107-B9B5-8DF0ED1CEC36}" destId="{240B9C49-708A-43EC-A755-0A268E8B8125}" srcOrd="11" destOrd="0" presId="urn:microsoft.com/office/officeart/2005/8/layout/radial6"/>
    <dgm:cxn modelId="{8450CA88-0266-4955-A965-F39631EA2D84}" type="presParOf" srcId="{7E6529F2-1533-4107-B9B5-8DF0ED1CEC36}" destId="{C8A18983-E8C0-4AA0-BA87-20083653FE0F}" srcOrd="12" destOrd="0" presId="urn:microsoft.com/office/officeart/2005/8/layout/radial6"/>
  </dgm:cxnLst>
  <dgm:bg>
    <a:solidFill>
      <a:schemeClr val="bg2">
        <a:lumMod val="75000"/>
      </a:schemeClr>
    </a:solidFill>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AD5C5C20-64B9-4B99-8871-AD33A85329AE}" type="doc">
      <dgm:prSet loTypeId="urn:microsoft.com/office/officeart/2005/8/layout/hierarchy3" loCatId="list" qsTypeId="urn:microsoft.com/office/officeart/2005/8/quickstyle/simple1" qsCatId="simple" csTypeId="urn:microsoft.com/office/officeart/2005/8/colors/accent1_2" csCatId="accent1" phldr="1"/>
      <dgm:spPr/>
      <dgm:t>
        <a:bodyPr/>
        <a:lstStyle/>
        <a:p>
          <a:endParaRPr lang="tr-TR"/>
        </a:p>
      </dgm:t>
    </dgm:pt>
    <dgm:pt modelId="{91F438BD-4E60-4C01-891F-CC70E7334BB3}">
      <dgm:prSet phldrT="[Metin]" custT="1"/>
      <dgm:spPr/>
      <dgm:t>
        <a:bodyPr/>
        <a:lstStyle/>
        <a:p>
          <a:r>
            <a:rPr lang="tr-TR" sz="2000" dirty="0"/>
            <a:t>Mekanik Dayanışma</a:t>
          </a:r>
        </a:p>
      </dgm:t>
    </dgm:pt>
    <dgm:pt modelId="{287F8F99-B4BE-4A59-BE05-9E8F0501096E}" type="parTrans" cxnId="{CEF3D25C-57B3-43FA-8DCF-7F688396D757}">
      <dgm:prSet/>
      <dgm:spPr/>
      <dgm:t>
        <a:bodyPr/>
        <a:lstStyle/>
        <a:p>
          <a:endParaRPr lang="tr-TR"/>
        </a:p>
      </dgm:t>
    </dgm:pt>
    <dgm:pt modelId="{62A4297A-E5AF-4A9F-8E1D-507B7710165C}" type="sibTrans" cxnId="{CEF3D25C-57B3-43FA-8DCF-7F688396D757}">
      <dgm:prSet/>
      <dgm:spPr/>
      <dgm:t>
        <a:bodyPr/>
        <a:lstStyle/>
        <a:p>
          <a:endParaRPr lang="tr-TR"/>
        </a:p>
      </dgm:t>
    </dgm:pt>
    <dgm:pt modelId="{7E2B2043-B674-44DD-A116-5B105C17C53F}">
      <dgm:prSet phldrT="[Metin]" custT="1"/>
      <dgm:spPr>
        <a:solidFill>
          <a:schemeClr val="accent6">
            <a:lumMod val="40000"/>
            <a:lumOff val="60000"/>
            <a:alpha val="90000"/>
          </a:schemeClr>
        </a:solidFill>
      </dgm:spPr>
      <dgm:t>
        <a:bodyPr/>
        <a:lstStyle/>
        <a:p>
          <a:r>
            <a:rPr lang="tr-TR" sz="1800" dirty="0"/>
            <a:t>Ortak bilinç bireysel bilincin önündedir.</a:t>
          </a:r>
        </a:p>
      </dgm:t>
    </dgm:pt>
    <dgm:pt modelId="{3416AC90-7D8F-4419-B184-AF1EF644B7EA}" type="parTrans" cxnId="{08FF87A0-7957-47DE-B1B6-73C5148B81F1}">
      <dgm:prSet/>
      <dgm:spPr/>
      <dgm:t>
        <a:bodyPr/>
        <a:lstStyle/>
        <a:p>
          <a:endParaRPr lang="tr-TR"/>
        </a:p>
      </dgm:t>
    </dgm:pt>
    <dgm:pt modelId="{A91F2C71-60C1-4561-AFB3-9EF4517BDFE2}" type="sibTrans" cxnId="{08FF87A0-7957-47DE-B1B6-73C5148B81F1}">
      <dgm:prSet/>
      <dgm:spPr/>
      <dgm:t>
        <a:bodyPr/>
        <a:lstStyle/>
        <a:p>
          <a:endParaRPr lang="tr-TR"/>
        </a:p>
      </dgm:t>
    </dgm:pt>
    <dgm:pt modelId="{81BD69A7-A427-4BC3-84B2-33A019F3EB61}">
      <dgm:prSet phldrT="[Metin]" custT="1"/>
      <dgm:spPr>
        <a:solidFill>
          <a:schemeClr val="accent6">
            <a:lumMod val="40000"/>
            <a:lumOff val="60000"/>
            <a:alpha val="90000"/>
          </a:schemeClr>
        </a:solidFill>
      </dgm:spPr>
      <dgm:t>
        <a:bodyPr/>
        <a:lstStyle/>
        <a:p>
          <a:r>
            <a:rPr lang="tr-TR" sz="1800" dirty="0"/>
            <a:t>Daha çok geleneksel toplumlarda karşılaşılan dayanışmadır</a:t>
          </a:r>
        </a:p>
      </dgm:t>
    </dgm:pt>
    <dgm:pt modelId="{76D741B3-F632-439A-AF95-9AF8E7AB5456}" type="parTrans" cxnId="{83439011-A73F-4E6D-85EA-886389D0CF7C}">
      <dgm:prSet/>
      <dgm:spPr/>
      <dgm:t>
        <a:bodyPr/>
        <a:lstStyle/>
        <a:p>
          <a:endParaRPr lang="tr-TR"/>
        </a:p>
      </dgm:t>
    </dgm:pt>
    <dgm:pt modelId="{AAC365D1-987B-4E83-A26E-1ABDE97987CD}" type="sibTrans" cxnId="{83439011-A73F-4E6D-85EA-886389D0CF7C}">
      <dgm:prSet/>
      <dgm:spPr/>
      <dgm:t>
        <a:bodyPr/>
        <a:lstStyle/>
        <a:p>
          <a:endParaRPr lang="tr-TR"/>
        </a:p>
      </dgm:t>
    </dgm:pt>
    <dgm:pt modelId="{85A3F191-BA5F-4D2B-A0E1-DF1535A57AB0}">
      <dgm:prSet phldrT="[Metin]"/>
      <dgm:spPr/>
      <dgm:t>
        <a:bodyPr/>
        <a:lstStyle/>
        <a:p>
          <a:r>
            <a:rPr lang="tr-TR" dirty="0"/>
            <a:t>Organik dayanışma</a:t>
          </a:r>
        </a:p>
      </dgm:t>
    </dgm:pt>
    <dgm:pt modelId="{8B163184-37E0-419A-B6B5-B9A5F60EA732}" type="parTrans" cxnId="{0FAD083F-80D1-4A1F-A185-636BFD97574B}">
      <dgm:prSet/>
      <dgm:spPr/>
      <dgm:t>
        <a:bodyPr/>
        <a:lstStyle/>
        <a:p>
          <a:endParaRPr lang="tr-TR"/>
        </a:p>
      </dgm:t>
    </dgm:pt>
    <dgm:pt modelId="{5651AFB2-5A5D-4743-84AC-FF4B33331421}" type="sibTrans" cxnId="{0FAD083F-80D1-4A1F-A185-636BFD97574B}">
      <dgm:prSet/>
      <dgm:spPr/>
      <dgm:t>
        <a:bodyPr/>
        <a:lstStyle/>
        <a:p>
          <a:endParaRPr lang="tr-TR"/>
        </a:p>
      </dgm:t>
    </dgm:pt>
    <dgm:pt modelId="{928C28D8-65A7-43FE-89AE-016D5EBF8461}">
      <dgm:prSet phldrT="[Metin]" custT="1"/>
      <dgm:spPr>
        <a:solidFill>
          <a:srgbClr val="FFFF00">
            <a:alpha val="90000"/>
          </a:srgbClr>
        </a:solidFill>
      </dgm:spPr>
      <dgm:t>
        <a:bodyPr/>
        <a:lstStyle/>
        <a:p>
          <a:r>
            <a:rPr lang="tr-TR" sz="1800" dirty="0"/>
            <a:t>Farklılıklardan kaynaklanan dayanışmadır.</a:t>
          </a:r>
        </a:p>
      </dgm:t>
    </dgm:pt>
    <dgm:pt modelId="{6D5EDE3B-A97F-4825-AE94-64443A2039EA}" type="parTrans" cxnId="{D9E6BBA0-F52F-4CCC-9C9E-DBE1497309D3}">
      <dgm:prSet/>
      <dgm:spPr/>
      <dgm:t>
        <a:bodyPr/>
        <a:lstStyle/>
        <a:p>
          <a:endParaRPr lang="tr-TR"/>
        </a:p>
      </dgm:t>
    </dgm:pt>
    <dgm:pt modelId="{44F33149-9C1C-46DC-9A9C-B994975BBED3}" type="sibTrans" cxnId="{D9E6BBA0-F52F-4CCC-9C9E-DBE1497309D3}">
      <dgm:prSet/>
      <dgm:spPr/>
      <dgm:t>
        <a:bodyPr/>
        <a:lstStyle/>
        <a:p>
          <a:endParaRPr lang="tr-TR"/>
        </a:p>
      </dgm:t>
    </dgm:pt>
    <dgm:pt modelId="{4F845EF1-74FB-4F18-BEAA-07C8F507DE9F}">
      <dgm:prSet phldrT="[Metin]" custT="1"/>
      <dgm:spPr>
        <a:solidFill>
          <a:srgbClr val="FFFF00">
            <a:alpha val="90000"/>
          </a:srgbClr>
        </a:solidFill>
      </dgm:spPr>
      <dgm:t>
        <a:bodyPr/>
        <a:lstStyle/>
        <a:p>
          <a:r>
            <a:rPr lang="tr-TR" sz="2000" dirty="0"/>
            <a:t>Bireysellik gelişmiştir</a:t>
          </a:r>
        </a:p>
      </dgm:t>
    </dgm:pt>
    <dgm:pt modelId="{C4641E8E-CAED-424B-BCD5-97103DA92708}" type="parTrans" cxnId="{BA9C2E1F-C164-440E-851B-364EAF4B0710}">
      <dgm:prSet/>
      <dgm:spPr/>
      <dgm:t>
        <a:bodyPr/>
        <a:lstStyle/>
        <a:p>
          <a:endParaRPr lang="tr-TR"/>
        </a:p>
      </dgm:t>
    </dgm:pt>
    <dgm:pt modelId="{10EAA9F0-DF0D-46D7-AAF0-55BE8CD0C25C}" type="sibTrans" cxnId="{BA9C2E1F-C164-440E-851B-364EAF4B0710}">
      <dgm:prSet/>
      <dgm:spPr/>
      <dgm:t>
        <a:bodyPr/>
        <a:lstStyle/>
        <a:p>
          <a:endParaRPr lang="tr-TR"/>
        </a:p>
      </dgm:t>
    </dgm:pt>
    <dgm:pt modelId="{78750B21-56EB-4156-835E-4EDE7DC24BD2}">
      <dgm:prSet custT="1"/>
      <dgm:spPr>
        <a:solidFill>
          <a:schemeClr val="accent6">
            <a:lumMod val="40000"/>
            <a:lumOff val="60000"/>
            <a:alpha val="90000"/>
          </a:schemeClr>
        </a:solidFill>
      </dgm:spPr>
      <dgm:t>
        <a:bodyPr/>
        <a:lstStyle/>
        <a:p>
          <a:r>
            <a:rPr lang="tr-TR" sz="1800" dirty="0"/>
            <a:t>Bireyler arasında çok az fark vardır</a:t>
          </a:r>
        </a:p>
      </dgm:t>
    </dgm:pt>
    <dgm:pt modelId="{AEAAF4CA-381F-4F46-8406-1CA2317B9AA8}" type="parTrans" cxnId="{9607943C-97B3-4E28-9A37-37A2814BDB19}">
      <dgm:prSet/>
      <dgm:spPr/>
      <dgm:t>
        <a:bodyPr/>
        <a:lstStyle/>
        <a:p>
          <a:endParaRPr lang="tr-TR"/>
        </a:p>
      </dgm:t>
    </dgm:pt>
    <dgm:pt modelId="{3301DCE8-6C0E-4AC0-9958-8DB47C3612C6}" type="sibTrans" cxnId="{9607943C-97B3-4E28-9A37-37A2814BDB19}">
      <dgm:prSet/>
      <dgm:spPr/>
      <dgm:t>
        <a:bodyPr/>
        <a:lstStyle/>
        <a:p>
          <a:endParaRPr lang="tr-TR"/>
        </a:p>
      </dgm:t>
    </dgm:pt>
    <dgm:pt modelId="{AAF79980-1C20-41BC-9FD8-EBB800CEFEE6}">
      <dgm:prSet custT="1"/>
      <dgm:spPr>
        <a:solidFill>
          <a:schemeClr val="accent6">
            <a:lumMod val="40000"/>
            <a:lumOff val="60000"/>
            <a:alpha val="90000"/>
          </a:schemeClr>
        </a:solidFill>
      </dgm:spPr>
      <dgm:t>
        <a:bodyPr/>
        <a:lstStyle/>
        <a:p>
          <a:r>
            <a:rPr lang="tr-TR" sz="1800" dirty="0"/>
            <a:t>Toplum baskıyla yönetilir</a:t>
          </a:r>
        </a:p>
      </dgm:t>
    </dgm:pt>
    <dgm:pt modelId="{A04AD36B-B9E7-4560-BF83-815A65DE7F98}" type="parTrans" cxnId="{2DF537B9-C070-4CDA-8CD7-07AF2C94AC76}">
      <dgm:prSet/>
      <dgm:spPr/>
      <dgm:t>
        <a:bodyPr/>
        <a:lstStyle/>
        <a:p>
          <a:endParaRPr lang="tr-TR"/>
        </a:p>
      </dgm:t>
    </dgm:pt>
    <dgm:pt modelId="{9606EA03-BBA0-4368-9BED-E94F2144CA9F}" type="sibTrans" cxnId="{2DF537B9-C070-4CDA-8CD7-07AF2C94AC76}">
      <dgm:prSet/>
      <dgm:spPr/>
      <dgm:t>
        <a:bodyPr/>
        <a:lstStyle/>
        <a:p>
          <a:endParaRPr lang="tr-TR"/>
        </a:p>
      </dgm:t>
    </dgm:pt>
    <dgm:pt modelId="{006638FA-345A-41ED-B09B-1024FE93CF8D}">
      <dgm:prSet custT="1"/>
      <dgm:spPr>
        <a:solidFill>
          <a:schemeClr val="accent6">
            <a:lumMod val="40000"/>
            <a:lumOff val="60000"/>
            <a:alpha val="90000"/>
          </a:schemeClr>
        </a:solidFill>
      </dgm:spPr>
      <dgm:t>
        <a:bodyPr/>
        <a:lstStyle/>
        <a:p>
          <a:r>
            <a:rPr lang="tr-TR" sz="1800" dirty="0"/>
            <a:t>Toplumun üyeleri aynı duyguları hisseder</a:t>
          </a:r>
        </a:p>
      </dgm:t>
    </dgm:pt>
    <dgm:pt modelId="{51CD0958-83E0-429A-BFD1-BB7075235B8F}" type="parTrans" cxnId="{F306AC2E-CB8F-4B81-9830-DE8F93F09B0A}">
      <dgm:prSet/>
      <dgm:spPr/>
      <dgm:t>
        <a:bodyPr/>
        <a:lstStyle/>
        <a:p>
          <a:endParaRPr lang="tr-TR"/>
        </a:p>
      </dgm:t>
    </dgm:pt>
    <dgm:pt modelId="{7D706ED3-34D1-4410-9EE2-18A86066A6B5}" type="sibTrans" cxnId="{F306AC2E-CB8F-4B81-9830-DE8F93F09B0A}">
      <dgm:prSet/>
      <dgm:spPr/>
      <dgm:t>
        <a:bodyPr/>
        <a:lstStyle/>
        <a:p>
          <a:endParaRPr lang="tr-TR"/>
        </a:p>
      </dgm:t>
    </dgm:pt>
    <dgm:pt modelId="{74DE7C97-F8B6-4C3D-9098-4045AAF05581}">
      <dgm:prSet custT="1"/>
      <dgm:spPr>
        <a:solidFill>
          <a:srgbClr val="FFFF00">
            <a:alpha val="90000"/>
          </a:srgbClr>
        </a:solidFill>
      </dgm:spPr>
      <dgm:t>
        <a:bodyPr/>
        <a:lstStyle/>
        <a:p>
          <a:r>
            <a:rPr lang="tr-TR" sz="1800" dirty="0"/>
            <a:t>Ancak iş bölümü arttıkça insanların birbirine olan bağımlılıkları artar</a:t>
          </a:r>
        </a:p>
      </dgm:t>
    </dgm:pt>
    <dgm:pt modelId="{D3255B4E-E673-445C-BE06-FDF37B456E5A}" type="parTrans" cxnId="{AAD84EF1-2198-4B80-942E-2AE47C5D9AAC}">
      <dgm:prSet/>
      <dgm:spPr/>
      <dgm:t>
        <a:bodyPr/>
        <a:lstStyle/>
        <a:p>
          <a:endParaRPr lang="tr-TR"/>
        </a:p>
      </dgm:t>
    </dgm:pt>
    <dgm:pt modelId="{A9ABF446-A7D6-4CDE-A0D2-6FFAA05448D2}" type="sibTrans" cxnId="{AAD84EF1-2198-4B80-942E-2AE47C5D9AAC}">
      <dgm:prSet/>
      <dgm:spPr/>
      <dgm:t>
        <a:bodyPr/>
        <a:lstStyle/>
        <a:p>
          <a:endParaRPr lang="tr-TR"/>
        </a:p>
      </dgm:t>
    </dgm:pt>
    <dgm:pt modelId="{1DA9BC7F-B55D-4571-88D1-1FE96D01E223}" type="pres">
      <dgm:prSet presAssocID="{AD5C5C20-64B9-4B99-8871-AD33A85329AE}" presName="diagram" presStyleCnt="0">
        <dgm:presLayoutVars>
          <dgm:chPref val="1"/>
          <dgm:dir/>
          <dgm:animOne val="branch"/>
          <dgm:animLvl val="lvl"/>
          <dgm:resizeHandles/>
        </dgm:presLayoutVars>
      </dgm:prSet>
      <dgm:spPr/>
    </dgm:pt>
    <dgm:pt modelId="{01243609-BC52-4DDA-AFC3-A5C4D27A59A4}" type="pres">
      <dgm:prSet presAssocID="{91F438BD-4E60-4C01-891F-CC70E7334BB3}" presName="root" presStyleCnt="0"/>
      <dgm:spPr/>
    </dgm:pt>
    <dgm:pt modelId="{6E54F525-60CE-4171-87CC-B491114BE406}" type="pres">
      <dgm:prSet presAssocID="{91F438BD-4E60-4C01-891F-CC70E7334BB3}" presName="rootComposite" presStyleCnt="0"/>
      <dgm:spPr/>
    </dgm:pt>
    <dgm:pt modelId="{486C1256-6D32-41F5-A945-A272CF172E16}" type="pres">
      <dgm:prSet presAssocID="{91F438BD-4E60-4C01-891F-CC70E7334BB3}" presName="rootText" presStyleLbl="node1" presStyleIdx="0" presStyleCnt="2" custScaleX="204217" custScaleY="173512" custLinFactX="-30312" custLinFactNeighborX="-100000" custLinFactNeighborY="23366"/>
      <dgm:spPr/>
    </dgm:pt>
    <dgm:pt modelId="{4B509373-6A78-466E-B755-678B34116305}" type="pres">
      <dgm:prSet presAssocID="{91F438BD-4E60-4C01-891F-CC70E7334BB3}" presName="rootConnector" presStyleLbl="node1" presStyleIdx="0" presStyleCnt="2"/>
      <dgm:spPr/>
    </dgm:pt>
    <dgm:pt modelId="{E75F2A49-3662-4191-A57B-C4E5FF2C0291}" type="pres">
      <dgm:prSet presAssocID="{91F438BD-4E60-4C01-891F-CC70E7334BB3}" presName="childShape" presStyleCnt="0"/>
      <dgm:spPr/>
    </dgm:pt>
    <dgm:pt modelId="{B237D166-4C45-43AB-8BFE-AE7477C086C7}" type="pres">
      <dgm:prSet presAssocID="{3416AC90-7D8F-4419-B184-AF1EF644B7EA}" presName="Name13" presStyleLbl="parChTrans1D2" presStyleIdx="0" presStyleCnt="8"/>
      <dgm:spPr/>
    </dgm:pt>
    <dgm:pt modelId="{1719662F-2D45-4CAE-A59F-D70D4A9365F2}" type="pres">
      <dgm:prSet presAssocID="{7E2B2043-B674-44DD-A116-5B105C17C53F}" presName="childText" presStyleLbl="bgAcc1" presStyleIdx="0" presStyleCnt="8" custScaleX="258572" custScaleY="77181" custLinFactNeighborX="-75793" custLinFactNeighborY="13946">
        <dgm:presLayoutVars>
          <dgm:bulletEnabled val="1"/>
        </dgm:presLayoutVars>
      </dgm:prSet>
      <dgm:spPr/>
    </dgm:pt>
    <dgm:pt modelId="{61B1A6B4-D64B-4DBB-9C18-89C3B8FF0045}" type="pres">
      <dgm:prSet presAssocID="{76D741B3-F632-439A-AF95-9AF8E7AB5456}" presName="Name13" presStyleLbl="parChTrans1D2" presStyleIdx="1" presStyleCnt="8"/>
      <dgm:spPr/>
    </dgm:pt>
    <dgm:pt modelId="{AB90C1F5-F7E1-41F1-853E-A11541DB6BC9}" type="pres">
      <dgm:prSet presAssocID="{81BD69A7-A427-4BC3-84B2-33A019F3EB61}" presName="childText" presStyleLbl="bgAcc1" presStyleIdx="1" presStyleCnt="8" custScaleX="294144" custScaleY="125503" custLinFactNeighborX="-79963" custLinFactNeighborY="22175">
        <dgm:presLayoutVars>
          <dgm:bulletEnabled val="1"/>
        </dgm:presLayoutVars>
      </dgm:prSet>
      <dgm:spPr/>
    </dgm:pt>
    <dgm:pt modelId="{73E0BCFF-7D4D-4A83-87CD-678F5C0C8976}" type="pres">
      <dgm:prSet presAssocID="{AEAAF4CA-381F-4F46-8406-1CA2317B9AA8}" presName="Name13" presStyleLbl="parChTrans1D2" presStyleIdx="2" presStyleCnt="8"/>
      <dgm:spPr/>
    </dgm:pt>
    <dgm:pt modelId="{1168E98D-8898-45E1-8D1D-9ED58097E45F}" type="pres">
      <dgm:prSet presAssocID="{78750B21-56EB-4156-835E-4EDE7DC24BD2}" presName="childText" presStyleLbl="bgAcc1" presStyleIdx="2" presStyleCnt="8" custScaleX="218358" custLinFactNeighborX="-79760" custLinFactNeighborY="19771">
        <dgm:presLayoutVars>
          <dgm:bulletEnabled val="1"/>
        </dgm:presLayoutVars>
      </dgm:prSet>
      <dgm:spPr/>
    </dgm:pt>
    <dgm:pt modelId="{86D1C2B5-1B1E-4CC5-B382-D5D3D8F7DA00}" type="pres">
      <dgm:prSet presAssocID="{51CD0958-83E0-429A-BFD1-BB7075235B8F}" presName="Name13" presStyleLbl="parChTrans1D2" presStyleIdx="3" presStyleCnt="8"/>
      <dgm:spPr/>
    </dgm:pt>
    <dgm:pt modelId="{E20284F5-04D4-4E33-8F93-7C83E2C7CDF7}" type="pres">
      <dgm:prSet presAssocID="{006638FA-345A-41ED-B09B-1024FE93CF8D}" presName="childText" presStyleLbl="bgAcc1" presStyleIdx="3" presStyleCnt="8" custScaleX="300616" custLinFactNeighborX="-73019" custLinFactNeighborY="17974">
        <dgm:presLayoutVars>
          <dgm:bulletEnabled val="1"/>
        </dgm:presLayoutVars>
      </dgm:prSet>
      <dgm:spPr/>
    </dgm:pt>
    <dgm:pt modelId="{35635ADF-8A21-4887-A605-95729B1DD608}" type="pres">
      <dgm:prSet presAssocID="{A04AD36B-B9E7-4560-BF83-815A65DE7F98}" presName="Name13" presStyleLbl="parChTrans1D2" presStyleIdx="4" presStyleCnt="8"/>
      <dgm:spPr/>
    </dgm:pt>
    <dgm:pt modelId="{41060891-C34C-48C5-B9D0-2986FB679BA1}" type="pres">
      <dgm:prSet presAssocID="{AAF79980-1C20-41BC-9FD8-EBB800CEFEE6}" presName="childText" presStyleLbl="bgAcc1" presStyleIdx="4" presStyleCnt="8" custScaleX="212534" custLinFactNeighborX="-72694" custLinFactNeighborY="1960">
        <dgm:presLayoutVars>
          <dgm:bulletEnabled val="1"/>
        </dgm:presLayoutVars>
      </dgm:prSet>
      <dgm:spPr/>
    </dgm:pt>
    <dgm:pt modelId="{FA94D91E-44EC-4946-82BB-497C02CFFE18}" type="pres">
      <dgm:prSet presAssocID="{85A3F191-BA5F-4D2B-A0E1-DF1535A57AB0}" presName="root" presStyleCnt="0"/>
      <dgm:spPr/>
    </dgm:pt>
    <dgm:pt modelId="{A4B2A5DA-A6C4-4A6D-899E-1103667CDCBC}" type="pres">
      <dgm:prSet presAssocID="{85A3F191-BA5F-4D2B-A0E1-DF1535A57AB0}" presName="rootComposite" presStyleCnt="0"/>
      <dgm:spPr/>
    </dgm:pt>
    <dgm:pt modelId="{85E8EEE8-C3B7-496C-ABFA-7FDD98860128}" type="pres">
      <dgm:prSet presAssocID="{85A3F191-BA5F-4D2B-A0E1-DF1535A57AB0}" presName="rootText" presStyleLbl="node1" presStyleIdx="1" presStyleCnt="2" custScaleX="170765" custScaleY="124804" custLinFactNeighborX="54707" custLinFactNeighborY="26661"/>
      <dgm:spPr/>
    </dgm:pt>
    <dgm:pt modelId="{4A900EAF-5EBE-4E88-8668-A990E8D4F5C5}" type="pres">
      <dgm:prSet presAssocID="{85A3F191-BA5F-4D2B-A0E1-DF1535A57AB0}" presName="rootConnector" presStyleLbl="node1" presStyleIdx="1" presStyleCnt="2"/>
      <dgm:spPr/>
    </dgm:pt>
    <dgm:pt modelId="{D36AF0B5-1788-4478-8101-A4FAF19E7D2B}" type="pres">
      <dgm:prSet presAssocID="{85A3F191-BA5F-4D2B-A0E1-DF1535A57AB0}" presName="childShape" presStyleCnt="0"/>
      <dgm:spPr/>
    </dgm:pt>
    <dgm:pt modelId="{78F9A333-12AA-4123-8AAF-C7A2334BAAF9}" type="pres">
      <dgm:prSet presAssocID="{6D5EDE3B-A97F-4825-AE94-64443A2039EA}" presName="Name13" presStyleLbl="parChTrans1D2" presStyleIdx="5" presStyleCnt="8"/>
      <dgm:spPr/>
    </dgm:pt>
    <dgm:pt modelId="{D06A6D3F-D349-433B-8F6E-C6C4C440E47E}" type="pres">
      <dgm:prSet presAssocID="{928C28D8-65A7-43FE-89AE-016D5EBF8461}" presName="childText" presStyleLbl="bgAcc1" presStyleIdx="5" presStyleCnt="8" custScaleX="262396" custScaleY="124597" custLinFactX="29217" custLinFactNeighborX="100000" custLinFactNeighborY="27433">
        <dgm:presLayoutVars>
          <dgm:bulletEnabled val="1"/>
        </dgm:presLayoutVars>
      </dgm:prSet>
      <dgm:spPr/>
    </dgm:pt>
    <dgm:pt modelId="{1D8C02AD-04C2-40C7-92F9-DF2052D9C807}" type="pres">
      <dgm:prSet presAssocID="{C4641E8E-CAED-424B-BCD5-97103DA92708}" presName="Name13" presStyleLbl="parChTrans1D2" presStyleIdx="6" presStyleCnt="8"/>
      <dgm:spPr/>
    </dgm:pt>
    <dgm:pt modelId="{1EFBCA19-F1B8-4205-AAEA-051CF3426244}" type="pres">
      <dgm:prSet presAssocID="{4F845EF1-74FB-4F18-BEAA-07C8F507DE9F}" presName="childText" presStyleLbl="bgAcc1" presStyleIdx="6" presStyleCnt="8" custScaleX="219321" custLinFactX="33310" custLinFactNeighborX="100000" custLinFactNeighborY="74247">
        <dgm:presLayoutVars>
          <dgm:bulletEnabled val="1"/>
        </dgm:presLayoutVars>
      </dgm:prSet>
      <dgm:spPr/>
    </dgm:pt>
    <dgm:pt modelId="{28C45D68-D347-4EC5-8C4D-06AC88E44CDB}" type="pres">
      <dgm:prSet presAssocID="{D3255B4E-E673-445C-BE06-FDF37B456E5A}" presName="Name13" presStyleLbl="parChTrans1D2" presStyleIdx="7" presStyleCnt="8"/>
      <dgm:spPr/>
    </dgm:pt>
    <dgm:pt modelId="{E9B38EBC-2C1A-4E38-B781-3D122DC3E360}" type="pres">
      <dgm:prSet presAssocID="{74DE7C97-F8B6-4C3D-9098-4045AAF05581}" presName="childText" presStyleLbl="bgAcc1" presStyleIdx="7" presStyleCnt="8" custScaleX="276156" custScaleY="197454" custLinFactX="37436" custLinFactY="12750" custLinFactNeighborX="100000" custLinFactNeighborY="100000">
        <dgm:presLayoutVars>
          <dgm:bulletEnabled val="1"/>
        </dgm:presLayoutVars>
      </dgm:prSet>
      <dgm:spPr/>
    </dgm:pt>
  </dgm:ptLst>
  <dgm:cxnLst>
    <dgm:cxn modelId="{83439011-A73F-4E6D-85EA-886389D0CF7C}" srcId="{91F438BD-4E60-4C01-891F-CC70E7334BB3}" destId="{81BD69A7-A427-4BC3-84B2-33A019F3EB61}" srcOrd="1" destOrd="0" parTransId="{76D741B3-F632-439A-AF95-9AF8E7AB5456}" sibTransId="{AAC365D1-987B-4E83-A26E-1ABDE97987CD}"/>
    <dgm:cxn modelId="{68F52217-038A-4511-82AB-67928D7B35F6}" type="presOf" srcId="{51CD0958-83E0-429A-BFD1-BB7075235B8F}" destId="{86D1C2B5-1B1E-4CC5-B382-D5D3D8F7DA00}" srcOrd="0" destOrd="0" presId="urn:microsoft.com/office/officeart/2005/8/layout/hierarchy3"/>
    <dgm:cxn modelId="{BA9C2E1F-C164-440E-851B-364EAF4B0710}" srcId="{85A3F191-BA5F-4D2B-A0E1-DF1535A57AB0}" destId="{4F845EF1-74FB-4F18-BEAA-07C8F507DE9F}" srcOrd="1" destOrd="0" parTransId="{C4641E8E-CAED-424B-BCD5-97103DA92708}" sibTransId="{10EAA9F0-DF0D-46D7-AAF0-55BE8CD0C25C}"/>
    <dgm:cxn modelId="{B7D8DE25-5E65-4358-B4C2-0340145EB68D}" type="presOf" srcId="{91F438BD-4E60-4C01-891F-CC70E7334BB3}" destId="{486C1256-6D32-41F5-A945-A272CF172E16}" srcOrd="0" destOrd="0" presId="urn:microsoft.com/office/officeart/2005/8/layout/hierarchy3"/>
    <dgm:cxn modelId="{F306AC2E-CB8F-4B81-9830-DE8F93F09B0A}" srcId="{91F438BD-4E60-4C01-891F-CC70E7334BB3}" destId="{006638FA-345A-41ED-B09B-1024FE93CF8D}" srcOrd="3" destOrd="0" parTransId="{51CD0958-83E0-429A-BFD1-BB7075235B8F}" sibTransId="{7D706ED3-34D1-4410-9EE2-18A86066A6B5}"/>
    <dgm:cxn modelId="{AA405235-F95A-446C-8A68-5BE2C969C6F8}" type="presOf" srcId="{85A3F191-BA5F-4D2B-A0E1-DF1535A57AB0}" destId="{4A900EAF-5EBE-4E88-8668-A990E8D4F5C5}" srcOrd="1" destOrd="0" presId="urn:microsoft.com/office/officeart/2005/8/layout/hierarchy3"/>
    <dgm:cxn modelId="{F6E69F3A-5B37-4157-9033-D24CD497E2CE}" type="presOf" srcId="{81BD69A7-A427-4BC3-84B2-33A019F3EB61}" destId="{AB90C1F5-F7E1-41F1-853E-A11541DB6BC9}" srcOrd="0" destOrd="0" presId="urn:microsoft.com/office/officeart/2005/8/layout/hierarchy3"/>
    <dgm:cxn modelId="{9607943C-97B3-4E28-9A37-37A2814BDB19}" srcId="{91F438BD-4E60-4C01-891F-CC70E7334BB3}" destId="{78750B21-56EB-4156-835E-4EDE7DC24BD2}" srcOrd="2" destOrd="0" parTransId="{AEAAF4CA-381F-4F46-8406-1CA2317B9AA8}" sibTransId="{3301DCE8-6C0E-4AC0-9958-8DB47C3612C6}"/>
    <dgm:cxn modelId="{0FAD083F-80D1-4A1F-A185-636BFD97574B}" srcId="{AD5C5C20-64B9-4B99-8871-AD33A85329AE}" destId="{85A3F191-BA5F-4D2B-A0E1-DF1535A57AB0}" srcOrd="1" destOrd="0" parTransId="{8B163184-37E0-419A-B6B5-B9A5F60EA732}" sibTransId="{5651AFB2-5A5D-4743-84AC-FF4B33331421}"/>
    <dgm:cxn modelId="{CEF3D25C-57B3-43FA-8DCF-7F688396D757}" srcId="{AD5C5C20-64B9-4B99-8871-AD33A85329AE}" destId="{91F438BD-4E60-4C01-891F-CC70E7334BB3}" srcOrd="0" destOrd="0" parTransId="{287F8F99-B4BE-4A59-BE05-9E8F0501096E}" sibTransId="{62A4297A-E5AF-4A9F-8E1D-507B7710165C}"/>
    <dgm:cxn modelId="{58F56447-0AFF-4B53-AD4A-D0E1BDB489F7}" type="presOf" srcId="{78750B21-56EB-4156-835E-4EDE7DC24BD2}" destId="{1168E98D-8898-45E1-8D1D-9ED58097E45F}" srcOrd="0" destOrd="0" presId="urn:microsoft.com/office/officeart/2005/8/layout/hierarchy3"/>
    <dgm:cxn modelId="{F7A9EA6B-8B0D-4420-9918-71D73D88FA02}" type="presOf" srcId="{74DE7C97-F8B6-4C3D-9098-4045AAF05581}" destId="{E9B38EBC-2C1A-4E38-B781-3D122DC3E360}" srcOrd="0" destOrd="0" presId="urn:microsoft.com/office/officeart/2005/8/layout/hierarchy3"/>
    <dgm:cxn modelId="{3864D953-2283-4557-BDED-7DDB9FCAC25A}" type="presOf" srcId="{7E2B2043-B674-44DD-A116-5B105C17C53F}" destId="{1719662F-2D45-4CAE-A59F-D70D4A9365F2}" srcOrd="0" destOrd="0" presId="urn:microsoft.com/office/officeart/2005/8/layout/hierarchy3"/>
    <dgm:cxn modelId="{434A9779-571B-413C-8092-DEAE4C0FE2C2}" type="presOf" srcId="{AEAAF4CA-381F-4F46-8406-1CA2317B9AA8}" destId="{73E0BCFF-7D4D-4A83-87CD-678F5C0C8976}" srcOrd="0" destOrd="0" presId="urn:microsoft.com/office/officeart/2005/8/layout/hierarchy3"/>
    <dgm:cxn modelId="{F5E14C7C-3C7E-4883-8EC3-D1AC13F2D1B3}" type="presOf" srcId="{AD5C5C20-64B9-4B99-8871-AD33A85329AE}" destId="{1DA9BC7F-B55D-4571-88D1-1FE96D01E223}" srcOrd="0" destOrd="0" presId="urn:microsoft.com/office/officeart/2005/8/layout/hierarchy3"/>
    <dgm:cxn modelId="{F0C71182-71EB-4D60-A80B-E6CF243D6BDE}" type="presOf" srcId="{AAF79980-1C20-41BC-9FD8-EBB800CEFEE6}" destId="{41060891-C34C-48C5-B9D0-2986FB679BA1}" srcOrd="0" destOrd="0" presId="urn:microsoft.com/office/officeart/2005/8/layout/hierarchy3"/>
    <dgm:cxn modelId="{5BB3718B-BB32-4B36-B598-C1BD54FA537E}" type="presOf" srcId="{85A3F191-BA5F-4D2B-A0E1-DF1535A57AB0}" destId="{85E8EEE8-C3B7-496C-ABFA-7FDD98860128}" srcOrd="0" destOrd="0" presId="urn:microsoft.com/office/officeart/2005/8/layout/hierarchy3"/>
    <dgm:cxn modelId="{ABC27D94-B70D-46F7-99A5-1D8457274394}" type="presOf" srcId="{3416AC90-7D8F-4419-B184-AF1EF644B7EA}" destId="{B237D166-4C45-43AB-8BFE-AE7477C086C7}" srcOrd="0" destOrd="0" presId="urn:microsoft.com/office/officeart/2005/8/layout/hierarchy3"/>
    <dgm:cxn modelId="{0C2F0A99-0CAE-42A0-B05D-160EC8C5D5E4}" type="presOf" srcId="{D3255B4E-E673-445C-BE06-FDF37B456E5A}" destId="{28C45D68-D347-4EC5-8C4D-06AC88E44CDB}" srcOrd="0" destOrd="0" presId="urn:microsoft.com/office/officeart/2005/8/layout/hierarchy3"/>
    <dgm:cxn modelId="{08FF87A0-7957-47DE-B1B6-73C5148B81F1}" srcId="{91F438BD-4E60-4C01-891F-CC70E7334BB3}" destId="{7E2B2043-B674-44DD-A116-5B105C17C53F}" srcOrd="0" destOrd="0" parTransId="{3416AC90-7D8F-4419-B184-AF1EF644B7EA}" sibTransId="{A91F2C71-60C1-4561-AFB3-9EF4517BDFE2}"/>
    <dgm:cxn modelId="{D9E6BBA0-F52F-4CCC-9C9E-DBE1497309D3}" srcId="{85A3F191-BA5F-4D2B-A0E1-DF1535A57AB0}" destId="{928C28D8-65A7-43FE-89AE-016D5EBF8461}" srcOrd="0" destOrd="0" parTransId="{6D5EDE3B-A97F-4825-AE94-64443A2039EA}" sibTransId="{44F33149-9C1C-46DC-9A9C-B994975BBED3}"/>
    <dgm:cxn modelId="{8A0B1CA4-4498-41DA-B10C-6AE7FC2B3C43}" type="presOf" srcId="{C4641E8E-CAED-424B-BCD5-97103DA92708}" destId="{1D8C02AD-04C2-40C7-92F9-DF2052D9C807}" srcOrd="0" destOrd="0" presId="urn:microsoft.com/office/officeart/2005/8/layout/hierarchy3"/>
    <dgm:cxn modelId="{C8FE19A9-7832-431D-8818-94F1ACF3F3C6}" type="presOf" srcId="{91F438BD-4E60-4C01-891F-CC70E7334BB3}" destId="{4B509373-6A78-466E-B755-678B34116305}" srcOrd="1" destOrd="0" presId="urn:microsoft.com/office/officeart/2005/8/layout/hierarchy3"/>
    <dgm:cxn modelId="{2DF537B9-C070-4CDA-8CD7-07AF2C94AC76}" srcId="{91F438BD-4E60-4C01-891F-CC70E7334BB3}" destId="{AAF79980-1C20-41BC-9FD8-EBB800CEFEE6}" srcOrd="4" destOrd="0" parTransId="{A04AD36B-B9E7-4560-BF83-815A65DE7F98}" sibTransId="{9606EA03-BBA0-4368-9BED-E94F2144CA9F}"/>
    <dgm:cxn modelId="{BEB9EEBA-DE65-4FFD-A956-C8FF972BE798}" type="presOf" srcId="{006638FA-345A-41ED-B09B-1024FE93CF8D}" destId="{E20284F5-04D4-4E33-8F93-7C83E2C7CDF7}" srcOrd="0" destOrd="0" presId="urn:microsoft.com/office/officeart/2005/8/layout/hierarchy3"/>
    <dgm:cxn modelId="{AF7C25BE-797B-4768-97D8-C994E3056762}" type="presOf" srcId="{A04AD36B-B9E7-4560-BF83-815A65DE7F98}" destId="{35635ADF-8A21-4887-A605-95729B1DD608}" srcOrd="0" destOrd="0" presId="urn:microsoft.com/office/officeart/2005/8/layout/hierarchy3"/>
    <dgm:cxn modelId="{BCF14FBE-9599-4100-9DCE-38D92301BFD2}" type="presOf" srcId="{4F845EF1-74FB-4F18-BEAA-07C8F507DE9F}" destId="{1EFBCA19-F1B8-4205-AAEA-051CF3426244}" srcOrd="0" destOrd="0" presId="urn:microsoft.com/office/officeart/2005/8/layout/hierarchy3"/>
    <dgm:cxn modelId="{E3176FC9-E166-4590-A705-2C1336BF4144}" type="presOf" srcId="{6D5EDE3B-A97F-4825-AE94-64443A2039EA}" destId="{78F9A333-12AA-4123-8AAF-C7A2334BAAF9}" srcOrd="0" destOrd="0" presId="urn:microsoft.com/office/officeart/2005/8/layout/hierarchy3"/>
    <dgm:cxn modelId="{EAB8C4CE-7C2A-4456-B05A-F7AB19129B2F}" type="presOf" srcId="{76D741B3-F632-439A-AF95-9AF8E7AB5456}" destId="{61B1A6B4-D64B-4DBB-9C18-89C3B8FF0045}" srcOrd="0" destOrd="0" presId="urn:microsoft.com/office/officeart/2005/8/layout/hierarchy3"/>
    <dgm:cxn modelId="{AAD84EF1-2198-4B80-942E-2AE47C5D9AAC}" srcId="{85A3F191-BA5F-4D2B-A0E1-DF1535A57AB0}" destId="{74DE7C97-F8B6-4C3D-9098-4045AAF05581}" srcOrd="2" destOrd="0" parTransId="{D3255B4E-E673-445C-BE06-FDF37B456E5A}" sibTransId="{A9ABF446-A7D6-4CDE-A0D2-6FFAA05448D2}"/>
    <dgm:cxn modelId="{DD4566FF-C8D7-470A-8232-8A52A42D5EEE}" type="presOf" srcId="{928C28D8-65A7-43FE-89AE-016D5EBF8461}" destId="{D06A6D3F-D349-433B-8F6E-C6C4C440E47E}" srcOrd="0" destOrd="0" presId="urn:microsoft.com/office/officeart/2005/8/layout/hierarchy3"/>
    <dgm:cxn modelId="{9A76CD41-51AE-434D-9F6C-E40944049C1B}" type="presParOf" srcId="{1DA9BC7F-B55D-4571-88D1-1FE96D01E223}" destId="{01243609-BC52-4DDA-AFC3-A5C4D27A59A4}" srcOrd="0" destOrd="0" presId="urn:microsoft.com/office/officeart/2005/8/layout/hierarchy3"/>
    <dgm:cxn modelId="{4ABB2B8A-3478-44F9-97A2-670CF0975D90}" type="presParOf" srcId="{01243609-BC52-4DDA-AFC3-A5C4D27A59A4}" destId="{6E54F525-60CE-4171-87CC-B491114BE406}" srcOrd="0" destOrd="0" presId="urn:microsoft.com/office/officeart/2005/8/layout/hierarchy3"/>
    <dgm:cxn modelId="{1AB8D857-EAAB-4DAE-AA25-1B2AEADD2FFA}" type="presParOf" srcId="{6E54F525-60CE-4171-87CC-B491114BE406}" destId="{486C1256-6D32-41F5-A945-A272CF172E16}" srcOrd="0" destOrd="0" presId="urn:microsoft.com/office/officeart/2005/8/layout/hierarchy3"/>
    <dgm:cxn modelId="{70D456FE-133A-4AFC-BD8C-416CBFC67B68}" type="presParOf" srcId="{6E54F525-60CE-4171-87CC-B491114BE406}" destId="{4B509373-6A78-466E-B755-678B34116305}" srcOrd="1" destOrd="0" presId="urn:microsoft.com/office/officeart/2005/8/layout/hierarchy3"/>
    <dgm:cxn modelId="{E98AB503-9D32-4F56-A9F1-3074FF74239D}" type="presParOf" srcId="{01243609-BC52-4DDA-AFC3-A5C4D27A59A4}" destId="{E75F2A49-3662-4191-A57B-C4E5FF2C0291}" srcOrd="1" destOrd="0" presId="urn:microsoft.com/office/officeart/2005/8/layout/hierarchy3"/>
    <dgm:cxn modelId="{91126482-AAC0-40FF-AE8A-D672B52E389C}" type="presParOf" srcId="{E75F2A49-3662-4191-A57B-C4E5FF2C0291}" destId="{B237D166-4C45-43AB-8BFE-AE7477C086C7}" srcOrd="0" destOrd="0" presId="urn:microsoft.com/office/officeart/2005/8/layout/hierarchy3"/>
    <dgm:cxn modelId="{15B4CF2B-90F3-4D83-AAB0-361DAEAA691B}" type="presParOf" srcId="{E75F2A49-3662-4191-A57B-C4E5FF2C0291}" destId="{1719662F-2D45-4CAE-A59F-D70D4A9365F2}" srcOrd="1" destOrd="0" presId="urn:microsoft.com/office/officeart/2005/8/layout/hierarchy3"/>
    <dgm:cxn modelId="{FCEEBF3A-8EC0-4BE3-9142-9F97914B786A}" type="presParOf" srcId="{E75F2A49-3662-4191-A57B-C4E5FF2C0291}" destId="{61B1A6B4-D64B-4DBB-9C18-89C3B8FF0045}" srcOrd="2" destOrd="0" presId="urn:microsoft.com/office/officeart/2005/8/layout/hierarchy3"/>
    <dgm:cxn modelId="{1F1EDADC-E85C-4A4C-98A6-7347B2441648}" type="presParOf" srcId="{E75F2A49-3662-4191-A57B-C4E5FF2C0291}" destId="{AB90C1F5-F7E1-41F1-853E-A11541DB6BC9}" srcOrd="3" destOrd="0" presId="urn:microsoft.com/office/officeart/2005/8/layout/hierarchy3"/>
    <dgm:cxn modelId="{CF288063-E8FB-4AC4-8B38-8C31FD27437A}" type="presParOf" srcId="{E75F2A49-3662-4191-A57B-C4E5FF2C0291}" destId="{73E0BCFF-7D4D-4A83-87CD-678F5C0C8976}" srcOrd="4" destOrd="0" presId="urn:microsoft.com/office/officeart/2005/8/layout/hierarchy3"/>
    <dgm:cxn modelId="{01864AAF-C809-462B-B772-E3BF1C47F181}" type="presParOf" srcId="{E75F2A49-3662-4191-A57B-C4E5FF2C0291}" destId="{1168E98D-8898-45E1-8D1D-9ED58097E45F}" srcOrd="5" destOrd="0" presId="urn:microsoft.com/office/officeart/2005/8/layout/hierarchy3"/>
    <dgm:cxn modelId="{13A03F18-2BE7-4D97-988D-F4825813C539}" type="presParOf" srcId="{E75F2A49-3662-4191-A57B-C4E5FF2C0291}" destId="{86D1C2B5-1B1E-4CC5-B382-D5D3D8F7DA00}" srcOrd="6" destOrd="0" presId="urn:microsoft.com/office/officeart/2005/8/layout/hierarchy3"/>
    <dgm:cxn modelId="{46E43408-91C2-4103-B0A3-F9A431A5A2F3}" type="presParOf" srcId="{E75F2A49-3662-4191-A57B-C4E5FF2C0291}" destId="{E20284F5-04D4-4E33-8F93-7C83E2C7CDF7}" srcOrd="7" destOrd="0" presId="urn:microsoft.com/office/officeart/2005/8/layout/hierarchy3"/>
    <dgm:cxn modelId="{0058D6FD-B433-43A0-B22F-ECDC2E6EECEA}" type="presParOf" srcId="{E75F2A49-3662-4191-A57B-C4E5FF2C0291}" destId="{35635ADF-8A21-4887-A605-95729B1DD608}" srcOrd="8" destOrd="0" presId="urn:microsoft.com/office/officeart/2005/8/layout/hierarchy3"/>
    <dgm:cxn modelId="{77F2ADA2-357E-49E6-AAF2-79ADB0CF7FAB}" type="presParOf" srcId="{E75F2A49-3662-4191-A57B-C4E5FF2C0291}" destId="{41060891-C34C-48C5-B9D0-2986FB679BA1}" srcOrd="9" destOrd="0" presId="urn:microsoft.com/office/officeart/2005/8/layout/hierarchy3"/>
    <dgm:cxn modelId="{E02DF3B6-80C8-4B4C-AFD6-3292C212BFFB}" type="presParOf" srcId="{1DA9BC7F-B55D-4571-88D1-1FE96D01E223}" destId="{FA94D91E-44EC-4946-82BB-497C02CFFE18}" srcOrd="1" destOrd="0" presId="urn:microsoft.com/office/officeart/2005/8/layout/hierarchy3"/>
    <dgm:cxn modelId="{19AB64AB-9ED8-4DEE-8F23-E67C2DDFCDEB}" type="presParOf" srcId="{FA94D91E-44EC-4946-82BB-497C02CFFE18}" destId="{A4B2A5DA-A6C4-4A6D-899E-1103667CDCBC}" srcOrd="0" destOrd="0" presId="urn:microsoft.com/office/officeart/2005/8/layout/hierarchy3"/>
    <dgm:cxn modelId="{39CBB9B1-1FA6-442F-BE5B-3800FEB26D6F}" type="presParOf" srcId="{A4B2A5DA-A6C4-4A6D-899E-1103667CDCBC}" destId="{85E8EEE8-C3B7-496C-ABFA-7FDD98860128}" srcOrd="0" destOrd="0" presId="urn:microsoft.com/office/officeart/2005/8/layout/hierarchy3"/>
    <dgm:cxn modelId="{2E9F95FE-CE1F-4331-BD21-F9E93EA3FC73}" type="presParOf" srcId="{A4B2A5DA-A6C4-4A6D-899E-1103667CDCBC}" destId="{4A900EAF-5EBE-4E88-8668-A990E8D4F5C5}" srcOrd="1" destOrd="0" presId="urn:microsoft.com/office/officeart/2005/8/layout/hierarchy3"/>
    <dgm:cxn modelId="{B9435187-415E-4EBF-9990-D5C7F2B21A14}" type="presParOf" srcId="{FA94D91E-44EC-4946-82BB-497C02CFFE18}" destId="{D36AF0B5-1788-4478-8101-A4FAF19E7D2B}" srcOrd="1" destOrd="0" presId="urn:microsoft.com/office/officeart/2005/8/layout/hierarchy3"/>
    <dgm:cxn modelId="{1FBBD8C2-A0A7-4D45-AAAC-DF96AD143D24}" type="presParOf" srcId="{D36AF0B5-1788-4478-8101-A4FAF19E7D2B}" destId="{78F9A333-12AA-4123-8AAF-C7A2334BAAF9}" srcOrd="0" destOrd="0" presId="urn:microsoft.com/office/officeart/2005/8/layout/hierarchy3"/>
    <dgm:cxn modelId="{2653F25F-B10C-4B88-9EE6-CF21019E1CC4}" type="presParOf" srcId="{D36AF0B5-1788-4478-8101-A4FAF19E7D2B}" destId="{D06A6D3F-D349-433B-8F6E-C6C4C440E47E}" srcOrd="1" destOrd="0" presId="urn:microsoft.com/office/officeart/2005/8/layout/hierarchy3"/>
    <dgm:cxn modelId="{6B5D30EA-F1C3-4692-B0E0-2F6C04657DF7}" type="presParOf" srcId="{D36AF0B5-1788-4478-8101-A4FAF19E7D2B}" destId="{1D8C02AD-04C2-40C7-92F9-DF2052D9C807}" srcOrd="2" destOrd="0" presId="urn:microsoft.com/office/officeart/2005/8/layout/hierarchy3"/>
    <dgm:cxn modelId="{5C866CEC-D5EA-4EAD-88D3-39DB1D6B9821}" type="presParOf" srcId="{D36AF0B5-1788-4478-8101-A4FAF19E7D2B}" destId="{1EFBCA19-F1B8-4205-AAEA-051CF3426244}" srcOrd="3" destOrd="0" presId="urn:microsoft.com/office/officeart/2005/8/layout/hierarchy3"/>
    <dgm:cxn modelId="{E6B54C36-2B49-4E41-91E6-E1172E8E28BB}" type="presParOf" srcId="{D36AF0B5-1788-4478-8101-A4FAF19E7D2B}" destId="{28C45D68-D347-4EC5-8C4D-06AC88E44CDB}" srcOrd="4" destOrd="0" presId="urn:microsoft.com/office/officeart/2005/8/layout/hierarchy3"/>
    <dgm:cxn modelId="{7CAD2361-4663-4DBD-AFE6-1FE80B533503}" type="presParOf" srcId="{D36AF0B5-1788-4478-8101-A4FAF19E7D2B}" destId="{E9B38EBC-2C1A-4E38-B781-3D122DC3E360}" srcOrd="5" destOrd="0" presId="urn:microsoft.com/office/officeart/2005/8/layout/hierarchy3"/>
  </dgm:cxnLst>
  <dgm:bg>
    <a:solidFill>
      <a:srgbClr val="00B0F0"/>
    </a:solidFill>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569613CE-E5E1-4546-B8E3-69985B746CF2}" type="doc">
      <dgm:prSet loTypeId="urn:microsoft.com/office/officeart/2005/8/layout/cycle7" loCatId="cycle" qsTypeId="urn:microsoft.com/office/officeart/2005/8/quickstyle/simple1" qsCatId="simple" csTypeId="urn:microsoft.com/office/officeart/2005/8/colors/accent1_2" csCatId="accent1" phldr="1"/>
      <dgm:spPr/>
      <dgm:t>
        <a:bodyPr/>
        <a:lstStyle/>
        <a:p>
          <a:endParaRPr lang="tr-TR"/>
        </a:p>
      </dgm:t>
    </dgm:pt>
    <dgm:pt modelId="{4F338164-02AF-47B1-866B-31FED6165C5D}">
      <dgm:prSet phldrT="[Metin]"/>
      <dgm:spPr/>
      <dgm:t>
        <a:bodyPr/>
        <a:lstStyle/>
        <a:p>
          <a:r>
            <a:rPr lang="tr-TR" dirty="0"/>
            <a:t>Modern sosyoloji teorileri</a:t>
          </a:r>
        </a:p>
      </dgm:t>
    </dgm:pt>
    <dgm:pt modelId="{2E426823-E7DE-4EC2-BC44-F5DC7CE8AE39}" type="parTrans" cxnId="{82805CAF-157F-4D30-8F79-9A9A806AC034}">
      <dgm:prSet/>
      <dgm:spPr/>
      <dgm:t>
        <a:bodyPr/>
        <a:lstStyle/>
        <a:p>
          <a:endParaRPr lang="tr-TR"/>
        </a:p>
      </dgm:t>
    </dgm:pt>
    <dgm:pt modelId="{1B14C48A-241F-4301-AA4A-BF9206A08F0C}" type="sibTrans" cxnId="{82805CAF-157F-4D30-8F79-9A9A806AC034}">
      <dgm:prSet/>
      <dgm:spPr>
        <a:solidFill>
          <a:schemeClr val="bg1"/>
        </a:solidFill>
      </dgm:spPr>
      <dgm:t>
        <a:bodyPr/>
        <a:lstStyle/>
        <a:p>
          <a:endParaRPr lang="tr-TR"/>
        </a:p>
      </dgm:t>
    </dgm:pt>
    <dgm:pt modelId="{6733B3D6-82DD-46D6-B458-96526B04B120}">
      <dgm:prSet phldrT="[Metin]"/>
      <dgm:spPr/>
      <dgm:t>
        <a:bodyPr/>
        <a:lstStyle/>
        <a:p>
          <a:r>
            <a:rPr lang="tr-TR" dirty="0"/>
            <a:t>Çatışmacı teori</a:t>
          </a:r>
        </a:p>
      </dgm:t>
    </dgm:pt>
    <dgm:pt modelId="{AC4D47D6-707E-49F4-A4C7-2BACB2383D49}" type="parTrans" cxnId="{83BAE59F-AC79-4A9E-9ABC-9434BE673AE3}">
      <dgm:prSet/>
      <dgm:spPr/>
      <dgm:t>
        <a:bodyPr/>
        <a:lstStyle/>
        <a:p>
          <a:endParaRPr lang="tr-TR"/>
        </a:p>
      </dgm:t>
    </dgm:pt>
    <dgm:pt modelId="{8013F2E0-FC09-4DB2-A7BC-A6D56B085BC5}" type="sibTrans" cxnId="{83BAE59F-AC79-4A9E-9ABC-9434BE673AE3}">
      <dgm:prSet/>
      <dgm:spPr>
        <a:solidFill>
          <a:schemeClr val="bg1"/>
        </a:solidFill>
      </dgm:spPr>
      <dgm:t>
        <a:bodyPr/>
        <a:lstStyle/>
        <a:p>
          <a:endParaRPr lang="tr-TR"/>
        </a:p>
      </dgm:t>
    </dgm:pt>
    <dgm:pt modelId="{F160F1CC-6D77-4644-85C2-68C2692BF728}">
      <dgm:prSet phldrT="[Metin]"/>
      <dgm:spPr/>
      <dgm:t>
        <a:bodyPr/>
        <a:lstStyle/>
        <a:p>
          <a:r>
            <a:rPr lang="tr-TR" dirty="0"/>
            <a:t>Sembolik </a:t>
          </a:r>
          <a:r>
            <a:rPr lang="tr-TR" dirty="0" err="1"/>
            <a:t>etkileşimcilik</a:t>
          </a:r>
          <a:endParaRPr lang="tr-TR" dirty="0"/>
        </a:p>
      </dgm:t>
    </dgm:pt>
    <dgm:pt modelId="{BBC17EC6-DDF7-434F-AA7E-3F7D7CEFC280}" type="parTrans" cxnId="{5C428C5D-B561-4872-A5F0-720C87ADDE6A}">
      <dgm:prSet/>
      <dgm:spPr/>
      <dgm:t>
        <a:bodyPr/>
        <a:lstStyle/>
        <a:p>
          <a:endParaRPr lang="tr-TR"/>
        </a:p>
      </dgm:t>
    </dgm:pt>
    <dgm:pt modelId="{F2E276DD-E3BA-4E74-B075-21DF5649A61D}" type="sibTrans" cxnId="{5C428C5D-B561-4872-A5F0-720C87ADDE6A}">
      <dgm:prSet/>
      <dgm:spPr>
        <a:solidFill>
          <a:schemeClr val="bg1"/>
        </a:solidFill>
      </dgm:spPr>
      <dgm:t>
        <a:bodyPr/>
        <a:lstStyle/>
        <a:p>
          <a:endParaRPr lang="tr-TR"/>
        </a:p>
      </dgm:t>
    </dgm:pt>
    <dgm:pt modelId="{434EE193-AC7D-41BF-91E7-92BB4A6AC998}">
      <dgm:prSet/>
      <dgm:spPr/>
      <dgm:t>
        <a:bodyPr/>
        <a:lstStyle/>
        <a:p>
          <a:r>
            <a:rPr lang="tr-TR" dirty="0"/>
            <a:t>Yapısal </a:t>
          </a:r>
        </a:p>
        <a:p>
          <a:r>
            <a:rPr lang="tr-TR" dirty="0"/>
            <a:t>(</a:t>
          </a:r>
          <a:r>
            <a:rPr lang="tr-TR" dirty="0" err="1"/>
            <a:t>İşlevselcilik</a:t>
          </a:r>
          <a:r>
            <a:rPr lang="tr-TR" dirty="0"/>
            <a:t>) fonksiyonel analiz</a:t>
          </a:r>
        </a:p>
      </dgm:t>
    </dgm:pt>
    <dgm:pt modelId="{8A4D0754-DC5B-4AE6-BA3D-2AB7E2ACD5C9}" type="parTrans" cxnId="{C6586773-3907-41B5-AE92-E25BC261018F}">
      <dgm:prSet/>
      <dgm:spPr/>
      <dgm:t>
        <a:bodyPr/>
        <a:lstStyle/>
        <a:p>
          <a:endParaRPr lang="tr-TR"/>
        </a:p>
      </dgm:t>
    </dgm:pt>
    <dgm:pt modelId="{C11941B1-064F-4126-982E-0270440C4CA6}" type="sibTrans" cxnId="{C6586773-3907-41B5-AE92-E25BC261018F}">
      <dgm:prSet/>
      <dgm:spPr>
        <a:solidFill>
          <a:schemeClr val="bg1"/>
        </a:solidFill>
      </dgm:spPr>
      <dgm:t>
        <a:bodyPr/>
        <a:lstStyle/>
        <a:p>
          <a:endParaRPr lang="tr-TR"/>
        </a:p>
      </dgm:t>
    </dgm:pt>
    <dgm:pt modelId="{EBE380F9-2A09-4F26-9A5B-48BA919AEC52}" type="pres">
      <dgm:prSet presAssocID="{569613CE-E5E1-4546-B8E3-69985B746CF2}" presName="Name0" presStyleCnt="0">
        <dgm:presLayoutVars>
          <dgm:dir/>
          <dgm:resizeHandles val="exact"/>
        </dgm:presLayoutVars>
      </dgm:prSet>
      <dgm:spPr/>
    </dgm:pt>
    <dgm:pt modelId="{6B120F79-EE3C-4547-A89F-5C88A0746295}" type="pres">
      <dgm:prSet presAssocID="{4F338164-02AF-47B1-866B-31FED6165C5D}" presName="node" presStyleLbl="node1" presStyleIdx="0" presStyleCnt="4" custScaleX="115836" custScaleY="118827" custRadScaleRad="84780" custRadScaleInc="-1058">
        <dgm:presLayoutVars>
          <dgm:bulletEnabled val="1"/>
        </dgm:presLayoutVars>
      </dgm:prSet>
      <dgm:spPr/>
    </dgm:pt>
    <dgm:pt modelId="{A36241C7-7F81-44D7-B0C0-9E5224E77133}" type="pres">
      <dgm:prSet presAssocID="{1B14C48A-241F-4301-AA4A-BF9206A08F0C}" presName="sibTrans" presStyleLbl="sibTrans2D1" presStyleIdx="0" presStyleCnt="4"/>
      <dgm:spPr/>
    </dgm:pt>
    <dgm:pt modelId="{27CAF1BC-F69A-40EF-BD74-51D9FA27081C}" type="pres">
      <dgm:prSet presAssocID="{1B14C48A-241F-4301-AA4A-BF9206A08F0C}" presName="connectorText" presStyleLbl="sibTrans2D1" presStyleIdx="0" presStyleCnt="4"/>
      <dgm:spPr/>
    </dgm:pt>
    <dgm:pt modelId="{6109CBE5-CA54-469A-BF8D-E3F25EDBA4C7}" type="pres">
      <dgm:prSet presAssocID="{434EE193-AC7D-41BF-91E7-92BB4A6AC998}" presName="node" presStyleLbl="node1" presStyleIdx="1" presStyleCnt="4" custScaleY="187792" custRadScaleRad="23038" custRadScaleInc="166478">
        <dgm:presLayoutVars>
          <dgm:bulletEnabled val="1"/>
        </dgm:presLayoutVars>
      </dgm:prSet>
      <dgm:spPr/>
    </dgm:pt>
    <dgm:pt modelId="{EA7B769F-C839-4662-BDAB-81F711F8A820}" type="pres">
      <dgm:prSet presAssocID="{C11941B1-064F-4126-982E-0270440C4CA6}" presName="sibTrans" presStyleLbl="sibTrans2D1" presStyleIdx="1" presStyleCnt="4" custLinFactNeighborX="10715" custLinFactNeighborY="-52804"/>
      <dgm:spPr/>
    </dgm:pt>
    <dgm:pt modelId="{C919E434-EA96-47D0-B28E-E7CFC5BBF354}" type="pres">
      <dgm:prSet presAssocID="{C11941B1-064F-4126-982E-0270440C4CA6}" presName="connectorText" presStyleLbl="sibTrans2D1" presStyleIdx="1" presStyleCnt="4"/>
      <dgm:spPr/>
    </dgm:pt>
    <dgm:pt modelId="{DD2DBFB6-CA7F-4D5F-ADCC-E2453121BDD7}" type="pres">
      <dgm:prSet presAssocID="{6733B3D6-82DD-46D6-B458-96526B04B120}" presName="node" presStyleLbl="node1" presStyleIdx="2" presStyleCnt="4" custScaleY="180263" custRadScaleRad="150749" custRadScaleInc="-180182">
        <dgm:presLayoutVars>
          <dgm:bulletEnabled val="1"/>
        </dgm:presLayoutVars>
      </dgm:prSet>
      <dgm:spPr/>
    </dgm:pt>
    <dgm:pt modelId="{1EB88CC4-62F2-42F2-9A86-A1344EEF7545}" type="pres">
      <dgm:prSet presAssocID="{8013F2E0-FC09-4DB2-A7BC-A6D56B085BC5}" presName="sibTrans" presStyleLbl="sibTrans2D1" presStyleIdx="2" presStyleCnt="4" custLinFactY="137327" custLinFactNeighborX="-40623" custLinFactNeighborY="200000"/>
      <dgm:spPr/>
    </dgm:pt>
    <dgm:pt modelId="{338E04D1-D1B0-4BD1-BF7F-7F6448DD1743}" type="pres">
      <dgm:prSet presAssocID="{8013F2E0-FC09-4DB2-A7BC-A6D56B085BC5}" presName="connectorText" presStyleLbl="sibTrans2D1" presStyleIdx="2" presStyleCnt="4"/>
      <dgm:spPr/>
    </dgm:pt>
    <dgm:pt modelId="{58500402-0383-4279-9E08-97D87E5581B2}" type="pres">
      <dgm:prSet presAssocID="{F160F1CC-6D77-4644-85C2-68C2692BF728}" presName="node" presStyleLbl="node1" presStyleIdx="3" presStyleCnt="4" custScaleX="100800" custScaleY="186355" custRadScaleRad="145557" custRadScaleInc="-18319">
        <dgm:presLayoutVars>
          <dgm:bulletEnabled val="1"/>
        </dgm:presLayoutVars>
      </dgm:prSet>
      <dgm:spPr/>
    </dgm:pt>
    <dgm:pt modelId="{C2C0BA56-D969-40FF-9E45-A1D8F3A8A8A4}" type="pres">
      <dgm:prSet presAssocID="{F2E276DD-E3BA-4E74-B075-21DF5649A61D}" presName="sibTrans" presStyleLbl="sibTrans2D1" presStyleIdx="3" presStyleCnt="4" custLinFactNeighborX="-60442" custLinFactNeighborY="-20495"/>
      <dgm:spPr/>
    </dgm:pt>
    <dgm:pt modelId="{19601816-C7C2-4DA3-805F-B9AFE9B9A947}" type="pres">
      <dgm:prSet presAssocID="{F2E276DD-E3BA-4E74-B075-21DF5649A61D}" presName="connectorText" presStyleLbl="sibTrans2D1" presStyleIdx="3" presStyleCnt="4"/>
      <dgm:spPr/>
    </dgm:pt>
  </dgm:ptLst>
  <dgm:cxnLst>
    <dgm:cxn modelId="{8F2AB030-A165-4F7C-ABD4-B85B441D473A}" type="presOf" srcId="{C11941B1-064F-4126-982E-0270440C4CA6}" destId="{C919E434-EA96-47D0-B28E-E7CFC5BBF354}" srcOrd="1" destOrd="0" presId="urn:microsoft.com/office/officeart/2005/8/layout/cycle7"/>
    <dgm:cxn modelId="{275A4B40-E782-4021-98FE-D014D6C57845}" type="presOf" srcId="{4F338164-02AF-47B1-866B-31FED6165C5D}" destId="{6B120F79-EE3C-4547-A89F-5C88A0746295}" srcOrd="0" destOrd="0" presId="urn:microsoft.com/office/officeart/2005/8/layout/cycle7"/>
    <dgm:cxn modelId="{2EBDA95C-C359-45F0-A364-0B350748DA0A}" type="presOf" srcId="{1B14C48A-241F-4301-AA4A-BF9206A08F0C}" destId="{A36241C7-7F81-44D7-B0C0-9E5224E77133}" srcOrd="0" destOrd="0" presId="urn:microsoft.com/office/officeart/2005/8/layout/cycle7"/>
    <dgm:cxn modelId="{5C428C5D-B561-4872-A5F0-720C87ADDE6A}" srcId="{569613CE-E5E1-4546-B8E3-69985B746CF2}" destId="{F160F1CC-6D77-4644-85C2-68C2692BF728}" srcOrd="3" destOrd="0" parTransId="{BBC17EC6-DDF7-434F-AA7E-3F7D7CEFC280}" sibTransId="{F2E276DD-E3BA-4E74-B075-21DF5649A61D}"/>
    <dgm:cxn modelId="{679BF952-2347-4564-82EC-DB911304BC51}" type="presOf" srcId="{6733B3D6-82DD-46D6-B458-96526B04B120}" destId="{DD2DBFB6-CA7F-4D5F-ADCC-E2453121BDD7}" srcOrd="0" destOrd="0" presId="urn:microsoft.com/office/officeart/2005/8/layout/cycle7"/>
    <dgm:cxn modelId="{C6586773-3907-41B5-AE92-E25BC261018F}" srcId="{569613CE-E5E1-4546-B8E3-69985B746CF2}" destId="{434EE193-AC7D-41BF-91E7-92BB4A6AC998}" srcOrd="1" destOrd="0" parTransId="{8A4D0754-DC5B-4AE6-BA3D-2AB7E2ACD5C9}" sibTransId="{C11941B1-064F-4126-982E-0270440C4CA6}"/>
    <dgm:cxn modelId="{BFD17855-0974-4DF9-A4FE-0A1C473E10D6}" type="presOf" srcId="{C11941B1-064F-4126-982E-0270440C4CA6}" destId="{EA7B769F-C839-4662-BDAB-81F711F8A820}" srcOrd="0" destOrd="0" presId="urn:microsoft.com/office/officeart/2005/8/layout/cycle7"/>
    <dgm:cxn modelId="{B422CC78-572A-4E94-9534-31A9D6F04833}" type="presOf" srcId="{8013F2E0-FC09-4DB2-A7BC-A6D56B085BC5}" destId="{1EB88CC4-62F2-42F2-9A86-A1344EEF7545}" srcOrd="0" destOrd="0" presId="urn:microsoft.com/office/officeart/2005/8/layout/cycle7"/>
    <dgm:cxn modelId="{5C5F2C7A-3D98-436B-8473-B07F5DD166D8}" type="presOf" srcId="{F2E276DD-E3BA-4E74-B075-21DF5649A61D}" destId="{19601816-C7C2-4DA3-805F-B9AFE9B9A947}" srcOrd="1" destOrd="0" presId="urn:microsoft.com/office/officeart/2005/8/layout/cycle7"/>
    <dgm:cxn modelId="{2DF8CF84-73A8-4C95-8181-51AF5B102C8E}" type="presOf" srcId="{8013F2E0-FC09-4DB2-A7BC-A6D56B085BC5}" destId="{338E04D1-D1B0-4BD1-BF7F-7F6448DD1743}" srcOrd="1" destOrd="0" presId="urn:microsoft.com/office/officeart/2005/8/layout/cycle7"/>
    <dgm:cxn modelId="{CCA37797-4521-47A9-9F77-0B6C403786F9}" type="presOf" srcId="{434EE193-AC7D-41BF-91E7-92BB4A6AC998}" destId="{6109CBE5-CA54-469A-BF8D-E3F25EDBA4C7}" srcOrd="0" destOrd="0" presId="urn:microsoft.com/office/officeart/2005/8/layout/cycle7"/>
    <dgm:cxn modelId="{83BAE59F-AC79-4A9E-9ABC-9434BE673AE3}" srcId="{569613CE-E5E1-4546-B8E3-69985B746CF2}" destId="{6733B3D6-82DD-46D6-B458-96526B04B120}" srcOrd="2" destOrd="0" parTransId="{AC4D47D6-707E-49F4-A4C7-2BACB2383D49}" sibTransId="{8013F2E0-FC09-4DB2-A7BC-A6D56B085BC5}"/>
    <dgm:cxn modelId="{82805CAF-157F-4D30-8F79-9A9A806AC034}" srcId="{569613CE-E5E1-4546-B8E3-69985B746CF2}" destId="{4F338164-02AF-47B1-866B-31FED6165C5D}" srcOrd="0" destOrd="0" parTransId="{2E426823-E7DE-4EC2-BC44-F5DC7CE8AE39}" sibTransId="{1B14C48A-241F-4301-AA4A-BF9206A08F0C}"/>
    <dgm:cxn modelId="{C7908AAF-C62A-4FAB-99A9-B4DED0B4E95E}" type="presOf" srcId="{569613CE-E5E1-4546-B8E3-69985B746CF2}" destId="{EBE380F9-2A09-4F26-9A5B-48BA919AEC52}" srcOrd="0" destOrd="0" presId="urn:microsoft.com/office/officeart/2005/8/layout/cycle7"/>
    <dgm:cxn modelId="{2BAE35B2-ACF4-4E61-8653-353A88FCD33C}" type="presOf" srcId="{F2E276DD-E3BA-4E74-B075-21DF5649A61D}" destId="{C2C0BA56-D969-40FF-9E45-A1D8F3A8A8A4}" srcOrd="0" destOrd="0" presId="urn:microsoft.com/office/officeart/2005/8/layout/cycle7"/>
    <dgm:cxn modelId="{23061EE2-4FD0-4F51-AB69-7EB81B6376A5}" type="presOf" srcId="{F160F1CC-6D77-4644-85C2-68C2692BF728}" destId="{58500402-0383-4279-9E08-97D87E5581B2}" srcOrd="0" destOrd="0" presId="urn:microsoft.com/office/officeart/2005/8/layout/cycle7"/>
    <dgm:cxn modelId="{89A4BCEC-A672-416E-9540-7C7888FF7C26}" type="presOf" srcId="{1B14C48A-241F-4301-AA4A-BF9206A08F0C}" destId="{27CAF1BC-F69A-40EF-BD74-51D9FA27081C}" srcOrd="1" destOrd="0" presId="urn:microsoft.com/office/officeart/2005/8/layout/cycle7"/>
    <dgm:cxn modelId="{B8A0D49F-7D2B-4B90-B9C3-06C9DB8F7610}" type="presParOf" srcId="{EBE380F9-2A09-4F26-9A5B-48BA919AEC52}" destId="{6B120F79-EE3C-4547-A89F-5C88A0746295}" srcOrd="0" destOrd="0" presId="urn:microsoft.com/office/officeart/2005/8/layout/cycle7"/>
    <dgm:cxn modelId="{BCEF2DD7-0AAB-4A50-94D3-370C9996717E}" type="presParOf" srcId="{EBE380F9-2A09-4F26-9A5B-48BA919AEC52}" destId="{A36241C7-7F81-44D7-B0C0-9E5224E77133}" srcOrd="1" destOrd="0" presId="urn:microsoft.com/office/officeart/2005/8/layout/cycle7"/>
    <dgm:cxn modelId="{D1F01CF9-33A9-4EE1-BCE6-328CD09838C0}" type="presParOf" srcId="{A36241C7-7F81-44D7-B0C0-9E5224E77133}" destId="{27CAF1BC-F69A-40EF-BD74-51D9FA27081C}" srcOrd="0" destOrd="0" presId="urn:microsoft.com/office/officeart/2005/8/layout/cycle7"/>
    <dgm:cxn modelId="{C2EFEAF9-6FE0-4C4D-A1AF-A43DE568FB48}" type="presParOf" srcId="{EBE380F9-2A09-4F26-9A5B-48BA919AEC52}" destId="{6109CBE5-CA54-469A-BF8D-E3F25EDBA4C7}" srcOrd="2" destOrd="0" presId="urn:microsoft.com/office/officeart/2005/8/layout/cycle7"/>
    <dgm:cxn modelId="{0E3E613B-7D2A-459A-BA7C-3158BAF12FDA}" type="presParOf" srcId="{EBE380F9-2A09-4F26-9A5B-48BA919AEC52}" destId="{EA7B769F-C839-4662-BDAB-81F711F8A820}" srcOrd="3" destOrd="0" presId="urn:microsoft.com/office/officeart/2005/8/layout/cycle7"/>
    <dgm:cxn modelId="{9FDC0214-2DAE-4AFC-8656-3FD6C639554F}" type="presParOf" srcId="{EA7B769F-C839-4662-BDAB-81F711F8A820}" destId="{C919E434-EA96-47D0-B28E-E7CFC5BBF354}" srcOrd="0" destOrd="0" presId="urn:microsoft.com/office/officeart/2005/8/layout/cycle7"/>
    <dgm:cxn modelId="{56A4BF0A-99F6-4FDD-9B95-0574C6FE75AB}" type="presParOf" srcId="{EBE380F9-2A09-4F26-9A5B-48BA919AEC52}" destId="{DD2DBFB6-CA7F-4D5F-ADCC-E2453121BDD7}" srcOrd="4" destOrd="0" presId="urn:microsoft.com/office/officeart/2005/8/layout/cycle7"/>
    <dgm:cxn modelId="{9FC2CF44-607D-4F85-9B62-9277A7C4D661}" type="presParOf" srcId="{EBE380F9-2A09-4F26-9A5B-48BA919AEC52}" destId="{1EB88CC4-62F2-42F2-9A86-A1344EEF7545}" srcOrd="5" destOrd="0" presId="urn:microsoft.com/office/officeart/2005/8/layout/cycle7"/>
    <dgm:cxn modelId="{FFE0FA25-6ECC-4005-AE28-E19F0F35F070}" type="presParOf" srcId="{1EB88CC4-62F2-42F2-9A86-A1344EEF7545}" destId="{338E04D1-D1B0-4BD1-BF7F-7F6448DD1743}" srcOrd="0" destOrd="0" presId="urn:microsoft.com/office/officeart/2005/8/layout/cycle7"/>
    <dgm:cxn modelId="{ECF27DF4-0B4B-43DF-BDB3-2E6DD4C32AE7}" type="presParOf" srcId="{EBE380F9-2A09-4F26-9A5B-48BA919AEC52}" destId="{58500402-0383-4279-9E08-97D87E5581B2}" srcOrd="6" destOrd="0" presId="urn:microsoft.com/office/officeart/2005/8/layout/cycle7"/>
    <dgm:cxn modelId="{AE90321D-8C5C-4354-8AB1-8D7EB6D20EAB}" type="presParOf" srcId="{EBE380F9-2A09-4F26-9A5B-48BA919AEC52}" destId="{C2C0BA56-D969-40FF-9E45-A1D8F3A8A8A4}" srcOrd="7" destOrd="0" presId="urn:microsoft.com/office/officeart/2005/8/layout/cycle7"/>
    <dgm:cxn modelId="{712B8248-CAF1-418A-9CFB-10807434A436}" type="presParOf" srcId="{C2C0BA56-D969-40FF-9E45-A1D8F3A8A8A4}" destId="{19601816-C7C2-4DA3-805F-B9AFE9B9A947}" srcOrd="0" destOrd="0" presId="urn:microsoft.com/office/officeart/2005/8/layout/cycle7"/>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ECBE1BCF-ACEF-4664-B20B-C514AC04146C}" type="doc">
      <dgm:prSet loTypeId="urn:microsoft.com/office/officeart/2005/8/layout/cycle2" loCatId="cycle" qsTypeId="urn:microsoft.com/office/officeart/2005/8/quickstyle/simple1" qsCatId="simple" csTypeId="urn:microsoft.com/office/officeart/2005/8/colors/accent1_2" csCatId="accent1" phldr="1"/>
      <dgm:spPr/>
      <dgm:t>
        <a:bodyPr/>
        <a:lstStyle/>
        <a:p>
          <a:endParaRPr lang="tr-TR"/>
        </a:p>
      </dgm:t>
    </dgm:pt>
    <dgm:pt modelId="{B0244CD9-25B6-4CF9-9A2A-294FB46741CD}">
      <dgm:prSet phldrT="[Metin]" custT="1"/>
      <dgm:spPr/>
      <dgm:t>
        <a:bodyPr/>
        <a:lstStyle/>
        <a:p>
          <a:r>
            <a:rPr lang="tr-TR" sz="2000" dirty="0"/>
            <a:t>Dinsel inançlar</a:t>
          </a:r>
        </a:p>
      </dgm:t>
    </dgm:pt>
    <dgm:pt modelId="{1B4CA224-19EE-4525-912F-814AE14A7008}" type="parTrans" cxnId="{3B7CE1B2-CCA4-4D82-9CDA-827002DFC259}">
      <dgm:prSet/>
      <dgm:spPr/>
      <dgm:t>
        <a:bodyPr/>
        <a:lstStyle/>
        <a:p>
          <a:endParaRPr lang="tr-TR"/>
        </a:p>
      </dgm:t>
    </dgm:pt>
    <dgm:pt modelId="{298ADF10-0417-439E-8162-1A9C8FFBEC53}" type="sibTrans" cxnId="{3B7CE1B2-CCA4-4D82-9CDA-827002DFC259}">
      <dgm:prSet/>
      <dgm:spPr/>
      <dgm:t>
        <a:bodyPr/>
        <a:lstStyle/>
        <a:p>
          <a:endParaRPr lang="tr-TR"/>
        </a:p>
      </dgm:t>
    </dgm:pt>
    <dgm:pt modelId="{CB4D3CFD-A6DD-4E3C-BC6E-875BB2E86FD5}">
      <dgm:prSet phldrT="[Metin]"/>
      <dgm:spPr/>
      <dgm:t>
        <a:bodyPr/>
        <a:lstStyle/>
        <a:p>
          <a:r>
            <a:rPr lang="tr-TR" dirty="0"/>
            <a:t>Eğitim sistemi,</a:t>
          </a:r>
        </a:p>
        <a:p>
          <a:r>
            <a:rPr lang="tr-TR" dirty="0"/>
            <a:t>Finansal yapılar</a:t>
          </a:r>
        </a:p>
      </dgm:t>
    </dgm:pt>
    <dgm:pt modelId="{7EA1A800-AE28-4234-AD70-6E5AC6EB6718}" type="parTrans" cxnId="{12DC5E06-EB15-4A36-A73E-25BA2B5DE5F9}">
      <dgm:prSet/>
      <dgm:spPr/>
      <dgm:t>
        <a:bodyPr/>
        <a:lstStyle/>
        <a:p>
          <a:endParaRPr lang="tr-TR"/>
        </a:p>
      </dgm:t>
    </dgm:pt>
    <dgm:pt modelId="{A5E05B5D-4AF1-4E7B-B861-83A5979F2BF0}" type="sibTrans" cxnId="{12DC5E06-EB15-4A36-A73E-25BA2B5DE5F9}">
      <dgm:prSet/>
      <dgm:spPr/>
      <dgm:t>
        <a:bodyPr/>
        <a:lstStyle/>
        <a:p>
          <a:endParaRPr lang="tr-TR"/>
        </a:p>
      </dgm:t>
    </dgm:pt>
    <dgm:pt modelId="{0A959518-2C66-4103-A314-272E6FE962E1}">
      <dgm:prSet phldrT="[Metin]"/>
      <dgm:spPr/>
      <dgm:t>
        <a:bodyPr/>
        <a:lstStyle/>
        <a:p>
          <a:r>
            <a:rPr lang="tr-TR" dirty="0"/>
            <a:t>Ordu ve diğer kurumlar</a:t>
          </a:r>
        </a:p>
      </dgm:t>
    </dgm:pt>
    <dgm:pt modelId="{B1C971A1-BA1D-4587-9B4F-B60C352845B7}" type="parTrans" cxnId="{8F99637C-231E-411C-A878-3F3713275390}">
      <dgm:prSet/>
      <dgm:spPr/>
      <dgm:t>
        <a:bodyPr/>
        <a:lstStyle/>
        <a:p>
          <a:endParaRPr lang="tr-TR"/>
        </a:p>
      </dgm:t>
    </dgm:pt>
    <dgm:pt modelId="{C6056E11-8ABB-4F8B-8BC9-328FBE7E783A}" type="sibTrans" cxnId="{8F99637C-231E-411C-A878-3F3713275390}">
      <dgm:prSet/>
      <dgm:spPr/>
      <dgm:t>
        <a:bodyPr/>
        <a:lstStyle/>
        <a:p>
          <a:endParaRPr lang="tr-TR"/>
        </a:p>
      </dgm:t>
    </dgm:pt>
    <dgm:pt modelId="{744BB5B6-6CD6-4D47-BEA4-162EDCE59DFE}">
      <dgm:prSet phldrT="[Metin]" custT="1"/>
      <dgm:spPr/>
      <dgm:t>
        <a:bodyPr/>
        <a:lstStyle/>
        <a:p>
          <a:r>
            <a:rPr lang="tr-TR" sz="1600" dirty="0"/>
            <a:t>Ahlaki </a:t>
          </a:r>
          <a:r>
            <a:rPr lang="tr-TR" sz="1600" dirty="0" err="1"/>
            <a:t>düzenlemler</a:t>
          </a:r>
          <a:endParaRPr lang="tr-TR" sz="1600" dirty="0"/>
        </a:p>
      </dgm:t>
    </dgm:pt>
    <dgm:pt modelId="{647F4B52-A3ED-40BD-A4A0-6374D9EB3384}" type="parTrans" cxnId="{50AC26DD-F45A-4B18-A232-8AB6567FD5BE}">
      <dgm:prSet/>
      <dgm:spPr/>
      <dgm:t>
        <a:bodyPr/>
        <a:lstStyle/>
        <a:p>
          <a:endParaRPr lang="tr-TR"/>
        </a:p>
      </dgm:t>
    </dgm:pt>
    <dgm:pt modelId="{D25F6858-67AA-43C4-9772-16D224BE75C3}" type="sibTrans" cxnId="{50AC26DD-F45A-4B18-A232-8AB6567FD5BE}">
      <dgm:prSet/>
      <dgm:spPr/>
      <dgm:t>
        <a:bodyPr/>
        <a:lstStyle/>
        <a:p>
          <a:endParaRPr lang="tr-TR"/>
        </a:p>
      </dgm:t>
    </dgm:pt>
    <dgm:pt modelId="{78F561DB-9731-4DB2-A182-3957C47FFDBF}">
      <dgm:prSet phldrT="[Metin]" custT="1"/>
      <dgm:spPr/>
      <dgm:t>
        <a:bodyPr/>
        <a:lstStyle/>
        <a:p>
          <a:r>
            <a:rPr lang="tr-TR" sz="2000" dirty="0"/>
            <a:t>Yasalar</a:t>
          </a:r>
        </a:p>
      </dgm:t>
    </dgm:pt>
    <dgm:pt modelId="{4EE3815A-CD40-4801-8547-EC8BD1233AE2}" type="parTrans" cxnId="{A5F7FAAC-7646-489B-944D-153B08032539}">
      <dgm:prSet/>
      <dgm:spPr/>
      <dgm:t>
        <a:bodyPr/>
        <a:lstStyle/>
        <a:p>
          <a:endParaRPr lang="tr-TR"/>
        </a:p>
      </dgm:t>
    </dgm:pt>
    <dgm:pt modelId="{F856F044-232C-4D53-8D6A-C05726D05D58}" type="sibTrans" cxnId="{A5F7FAAC-7646-489B-944D-153B08032539}">
      <dgm:prSet/>
      <dgm:spPr/>
      <dgm:t>
        <a:bodyPr/>
        <a:lstStyle/>
        <a:p>
          <a:endParaRPr lang="tr-TR"/>
        </a:p>
      </dgm:t>
    </dgm:pt>
    <dgm:pt modelId="{8C2E79F9-214D-48CE-B226-6A5F81D7A846}">
      <dgm:prSet custT="1"/>
      <dgm:spPr/>
      <dgm:t>
        <a:bodyPr/>
        <a:lstStyle/>
        <a:p>
          <a:r>
            <a:rPr lang="tr-TR" sz="2000" dirty="0"/>
            <a:t>intiharlar</a:t>
          </a:r>
        </a:p>
      </dgm:t>
    </dgm:pt>
    <dgm:pt modelId="{3E3D3239-C0E6-4DB5-86F5-E9229E82A1E3}" type="parTrans" cxnId="{A3D48BA2-6CB0-4EE6-ABD1-EB49FC4AA255}">
      <dgm:prSet/>
      <dgm:spPr/>
      <dgm:t>
        <a:bodyPr/>
        <a:lstStyle/>
        <a:p>
          <a:endParaRPr lang="tr-TR"/>
        </a:p>
      </dgm:t>
    </dgm:pt>
    <dgm:pt modelId="{94C5EEBF-93B5-4488-AE00-29BD5BD65416}" type="sibTrans" cxnId="{A3D48BA2-6CB0-4EE6-ABD1-EB49FC4AA255}">
      <dgm:prSet/>
      <dgm:spPr/>
      <dgm:t>
        <a:bodyPr/>
        <a:lstStyle/>
        <a:p>
          <a:endParaRPr lang="tr-TR"/>
        </a:p>
      </dgm:t>
    </dgm:pt>
    <dgm:pt modelId="{429B46F2-BBEB-4371-B045-BA83F3AB9281}">
      <dgm:prSet phldrT="[Metin]"/>
      <dgm:spPr/>
      <dgm:t>
        <a:bodyPr/>
        <a:lstStyle/>
        <a:p>
          <a:r>
            <a:rPr lang="tr-TR" dirty="0"/>
            <a:t>Sivil toplum kuruluşları</a:t>
          </a:r>
        </a:p>
      </dgm:t>
    </dgm:pt>
    <dgm:pt modelId="{FD753411-1A7A-44FE-B1DD-16BF00759467}" type="parTrans" cxnId="{3105D196-DCD9-40DE-B5E2-DB3C285AED3D}">
      <dgm:prSet/>
      <dgm:spPr/>
      <dgm:t>
        <a:bodyPr/>
        <a:lstStyle/>
        <a:p>
          <a:endParaRPr lang="tr-TR"/>
        </a:p>
      </dgm:t>
    </dgm:pt>
    <dgm:pt modelId="{6572EF1A-7FC5-4CE1-AD24-42CED3D75576}" type="sibTrans" cxnId="{3105D196-DCD9-40DE-B5E2-DB3C285AED3D}">
      <dgm:prSet/>
      <dgm:spPr/>
      <dgm:t>
        <a:bodyPr/>
        <a:lstStyle/>
        <a:p>
          <a:endParaRPr lang="tr-TR"/>
        </a:p>
      </dgm:t>
    </dgm:pt>
    <dgm:pt modelId="{72B4AF82-B516-4891-B2B3-421E7C9E010F}" type="pres">
      <dgm:prSet presAssocID="{ECBE1BCF-ACEF-4664-B20B-C514AC04146C}" presName="cycle" presStyleCnt="0">
        <dgm:presLayoutVars>
          <dgm:dir/>
          <dgm:resizeHandles val="exact"/>
        </dgm:presLayoutVars>
      </dgm:prSet>
      <dgm:spPr/>
    </dgm:pt>
    <dgm:pt modelId="{FB68A363-6404-4E0A-B7B4-5F5CEC31C172}" type="pres">
      <dgm:prSet presAssocID="{B0244CD9-25B6-4CF9-9A2A-294FB46741CD}" presName="node" presStyleLbl="node1" presStyleIdx="0" presStyleCnt="7" custScaleX="115572" custRadScaleRad="148531" custRadScaleInc="-206954">
        <dgm:presLayoutVars>
          <dgm:bulletEnabled val="1"/>
        </dgm:presLayoutVars>
      </dgm:prSet>
      <dgm:spPr/>
    </dgm:pt>
    <dgm:pt modelId="{A69406E5-861A-4484-BFA6-46738A7BE4E9}" type="pres">
      <dgm:prSet presAssocID="{298ADF10-0417-439E-8162-1A9C8FFBEC53}" presName="sibTrans" presStyleLbl="sibTrans2D1" presStyleIdx="0" presStyleCnt="7" custScaleX="89004" custScaleY="99153" custLinFactNeighborX="-638" custLinFactNeighborY="-95561"/>
      <dgm:spPr/>
    </dgm:pt>
    <dgm:pt modelId="{E533494B-3714-42DB-816E-A0F6D3F03DE9}" type="pres">
      <dgm:prSet presAssocID="{298ADF10-0417-439E-8162-1A9C8FFBEC53}" presName="connectorText" presStyleLbl="sibTrans2D1" presStyleIdx="0" presStyleCnt="7"/>
      <dgm:spPr/>
    </dgm:pt>
    <dgm:pt modelId="{D04C47D9-4AF9-4866-A0A0-376870306C0A}" type="pres">
      <dgm:prSet presAssocID="{CB4D3CFD-A6DD-4E3C-BC6E-875BB2E86FD5}" presName="node" presStyleLbl="node1" presStyleIdx="1" presStyleCnt="7" custRadScaleRad="100457" custRadScaleInc="-160263">
        <dgm:presLayoutVars>
          <dgm:bulletEnabled val="1"/>
        </dgm:presLayoutVars>
      </dgm:prSet>
      <dgm:spPr/>
    </dgm:pt>
    <dgm:pt modelId="{57C65321-8133-42D7-81B2-8DD469002FDB}" type="pres">
      <dgm:prSet presAssocID="{A5E05B5D-4AF1-4E7B-B861-83A5979F2BF0}" presName="sibTrans" presStyleLbl="sibTrans2D1" presStyleIdx="1" presStyleCnt="7" custFlipHor="1" custScaleX="41753" custLinFactY="12281" custLinFactNeighborX="72044" custLinFactNeighborY="100000"/>
      <dgm:spPr/>
    </dgm:pt>
    <dgm:pt modelId="{3383135E-23A8-4AF6-BF0F-F15C6985A854}" type="pres">
      <dgm:prSet presAssocID="{A5E05B5D-4AF1-4E7B-B861-83A5979F2BF0}" presName="connectorText" presStyleLbl="sibTrans2D1" presStyleIdx="1" presStyleCnt="7"/>
      <dgm:spPr/>
    </dgm:pt>
    <dgm:pt modelId="{E62612C0-F6FE-4DC0-8A6D-7213C4DD778A}" type="pres">
      <dgm:prSet presAssocID="{0A959518-2C66-4103-A314-272E6FE962E1}" presName="node" presStyleLbl="node1" presStyleIdx="2" presStyleCnt="7" custRadScaleRad="116370" custRadScaleInc="20486">
        <dgm:presLayoutVars>
          <dgm:bulletEnabled val="1"/>
        </dgm:presLayoutVars>
      </dgm:prSet>
      <dgm:spPr/>
    </dgm:pt>
    <dgm:pt modelId="{E116E69E-8C6F-419F-A5BA-B67E62FDC376}" type="pres">
      <dgm:prSet presAssocID="{C6056E11-8ABB-4F8B-8BC9-328FBE7E783A}" presName="sibTrans" presStyleLbl="sibTrans2D1" presStyleIdx="2" presStyleCnt="7" custScaleX="64634" custLinFactNeighborX="18496" custLinFactNeighborY="73160"/>
      <dgm:spPr/>
    </dgm:pt>
    <dgm:pt modelId="{5CF37AE5-10CE-4FF9-A042-A35532854DED}" type="pres">
      <dgm:prSet presAssocID="{C6056E11-8ABB-4F8B-8BC9-328FBE7E783A}" presName="connectorText" presStyleLbl="sibTrans2D1" presStyleIdx="2" presStyleCnt="7"/>
      <dgm:spPr/>
    </dgm:pt>
    <dgm:pt modelId="{98903D39-3C56-4E46-B442-4698520BE248}" type="pres">
      <dgm:prSet presAssocID="{744BB5B6-6CD6-4D47-BEA4-162EDCE59DFE}" presName="node" presStyleLbl="node1" presStyleIdx="3" presStyleCnt="7" custScaleX="120943" custScaleY="112407" custRadScaleRad="86349" custRadScaleInc="155402">
        <dgm:presLayoutVars>
          <dgm:bulletEnabled val="1"/>
        </dgm:presLayoutVars>
      </dgm:prSet>
      <dgm:spPr/>
    </dgm:pt>
    <dgm:pt modelId="{192EE382-B8CC-48F5-B43D-7491A08D5B74}" type="pres">
      <dgm:prSet presAssocID="{D25F6858-67AA-43C4-9772-16D224BE75C3}" presName="sibTrans" presStyleLbl="sibTrans2D1" presStyleIdx="3" presStyleCnt="7"/>
      <dgm:spPr/>
    </dgm:pt>
    <dgm:pt modelId="{BDB84B08-92C1-494F-B865-372A8437F736}" type="pres">
      <dgm:prSet presAssocID="{D25F6858-67AA-43C4-9772-16D224BE75C3}" presName="connectorText" presStyleLbl="sibTrans2D1" presStyleIdx="3" presStyleCnt="7"/>
      <dgm:spPr/>
    </dgm:pt>
    <dgm:pt modelId="{B2BBC993-3036-4612-8CFC-DBE460F17F26}" type="pres">
      <dgm:prSet presAssocID="{8C2E79F9-214D-48CE-B226-6A5F81D7A846}" presName="node" presStyleLbl="node1" presStyleIdx="4" presStyleCnt="7" custScaleX="112096" custRadScaleRad="169839" custRadScaleInc="151367">
        <dgm:presLayoutVars>
          <dgm:bulletEnabled val="1"/>
        </dgm:presLayoutVars>
      </dgm:prSet>
      <dgm:spPr/>
    </dgm:pt>
    <dgm:pt modelId="{3DA7C02F-80F2-4134-880D-BDE44380BD54}" type="pres">
      <dgm:prSet presAssocID="{94C5EEBF-93B5-4488-AE00-29BD5BD65416}" presName="sibTrans" presStyleLbl="sibTrans2D1" presStyleIdx="4" presStyleCnt="7"/>
      <dgm:spPr/>
    </dgm:pt>
    <dgm:pt modelId="{A67101B4-961C-4A74-BF24-8ED04CEABB65}" type="pres">
      <dgm:prSet presAssocID="{94C5EEBF-93B5-4488-AE00-29BD5BD65416}" presName="connectorText" presStyleLbl="sibTrans2D1" presStyleIdx="4" presStyleCnt="7"/>
      <dgm:spPr/>
    </dgm:pt>
    <dgm:pt modelId="{3475C517-DF9B-4689-8732-A14EE17C8051}" type="pres">
      <dgm:prSet presAssocID="{78F561DB-9731-4DB2-A182-3957C47FFDBF}" presName="node" presStyleLbl="node1" presStyleIdx="5" presStyleCnt="7" custRadScaleRad="179783" custRadScaleInc="67282">
        <dgm:presLayoutVars>
          <dgm:bulletEnabled val="1"/>
        </dgm:presLayoutVars>
      </dgm:prSet>
      <dgm:spPr/>
    </dgm:pt>
    <dgm:pt modelId="{D39E8B86-4AA2-4D0C-A83A-C59D3DC0B586}" type="pres">
      <dgm:prSet presAssocID="{F856F044-232C-4D53-8D6A-C05726D05D58}" presName="sibTrans" presStyleLbl="sibTrans2D1" presStyleIdx="5" presStyleCnt="7" custAng="14696609" custFlipHor="1" custScaleX="14962" custLinFactNeighborX="-83326" custLinFactNeighborY="-31189"/>
      <dgm:spPr/>
    </dgm:pt>
    <dgm:pt modelId="{ED91D78E-920D-4F9C-87A6-E52AE3A5FE26}" type="pres">
      <dgm:prSet presAssocID="{F856F044-232C-4D53-8D6A-C05726D05D58}" presName="connectorText" presStyleLbl="sibTrans2D1" presStyleIdx="5" presStyleCnt="7"/>
      <dgm:spPr/>
    </dgm:pt>
    <dgm:pt modelId="{38364D08-1804-4523-B61A-4099709ECF1B}" type="pres">
      <dgm:prSet presAssocID="{429B46F2-BBEB-4371-B045-BA83F3AB9281}" presName="node" presStyleLbl="node1" presStyleIdx="6" presStyleCnt="7" custRadScaleRad="124668" custRadScaleInc="445210">
        <dgm:presLayoutVars>
          <dgm:bulletEnabled val="1"/>
        </dgm:presLayoutVars>
      </dgm:prSet>
      <dgm:spPr/>
    </dgm:pt>
    <dgm:pt modelId="{F9712596-EEBF-44AE-9D51-C3F93A184A9D}" type="pres">
      <dgm:prSet presAssocID="{6572EF1A-7FC5-4CE1-AD24-42CED3D75576}" presName="sibTrans" presStyleLbl="sibTrans2D1" presStyleIdx="6" presStyleCnt="7" custAng="18626795" custFlipHor="1" custScaleX="31936" custLinFactY="-20946" custLinFactNeighborX="76398" custLinFactNeighborY="-100000"/>
      <dgm:spPr/>
    </dgm:pt>
    <dgm:pt modelId="{AAF1301B-6001-486C-9750-4A86967ED500}" type="pres">
      <dgm:prSet presAssocID="{6572EF1A-7FC5-4CE1-AD24-42CED3D75576}" presName="connectorText" presStyleLbl="sibTrans2D1" presStyleIdx="6" presStyleCnt="7"/>
      <dgm:spPr/>
    </dgm:pt>
  </dgm:ptLst>
  <dgm:cxnLst>
    <dgm:cxn modelId="{12DC5E06-EB15-4A36-A73E-25BA2B5DE5F9}" srcId="{ECBE1BCF-ACEF-4664-B20B-C514AC04146C}" destId="{CB4D3CFD-A6DD-4E3C-BC6E-875BB2E86FD5}" srcOrd="1" destOrd="0" parTransId="{7EA1A800-AE28-4234-AD70-6E5AC6EB6718}" sibTransId="{A5E05B5D-4AF1-4E7B-B861-83A5979F2BF0}"/>
    <dgm:cxn modelId="{52CC3B19-CE6B-4DC5-956C-D748C048DB94}" type="presOf" srcId="{CB4D3CFD-A6DD-4E3C-BC6E-875BB2E86FD5}" destId="{D04C47D9-4AF9-4866-A0A0-376870306C0A}" srcOrd="0" destOrd="0" presId="urn:microsoft.com/office/officeart/2005/8/layout/cycle2"/>
    <dgm:cxn modelId="{8A57A721-0F0B-49C5-B9FB-196195CDA048}" type="presOf" srcId="{F856F044-232C-4D53-8D6A-C05726D05D58}" destId="{ED91D78E-920D-4F9C-87A6-E52AE3A5FE26}" srcOrd="1" destOrd="0" presId="urn:microsoft.com/office/officeart/2005/8/layout/cycle2"/>
    <dgm:cxn modelId="{DBF7B631-1C11-454D-BAE2-DAB660C7BF1E}" type="presOf" srcId="{94C5EEBF-93B5-4488-AE00-29BD5BD65416}" destId="{A67101B4-961C-4A74-BF24-8ED04CEABB65}" srcOrd="1" destOrd="0" presId="urn:microsoft.com/office/officeart/2005/8/layout/cycle2"/>
    <dgm:cxn modelId="{F34CB931-A74C-4271-AD05-0E398260AC27}" type="presOf" srcId="{D25F6858-67AA-43C4-9772-16D224BE75C3}" destId="{BDB84B08-92C1-494F-B865-372A8437F736}" srcOrd="1" destOrd="0" presId="urn:microsoft.com/office/officeart/2005/8/layout/cycle2"/>
    <dgm:cxn modelId="{45692033-5BE0-4EBD-BE9C-A7AE4F9E6C05}" type="presOf" srcId="{ECBE1BCF-ACEF-4664-B20B-C514AC04146C}" destId="{72B4AF82-B516-4891-B2B3-421E7C9E010F}" srcOrd="0" destOrd="0" presId="urn:microsoft.com/office/officeart/2005/8/layout/cycle2"/>
    <dgm:cxn modelId="{312D5E60-3B96-431F-B72B-ABA49860FEFA}" type="presOf" srcId="{C6056E11-8ABB-4F8B-8BC9-328FBE7E783A}" destId="{E116E69E-8C6F-419F-A5BA-B67E62FDC376}" srcOrd="0" destOrd="0" presId="urn:microsoft.com/office/officeart/2005/8/layout/cycle2"/>
    <dgm:cxn modelId="{FFCA2046-9C24-4A36-8361-CDB56C29473D}" type="presOf" srcId="{A5E05B5D-4AF1-4E7B-B861-83A5979F2BF0}" destId="{57C65321-8133-42D7-81B2-8DD469002FDB}" srcOrd="0" destOrd="0" presId="urn:microsoft.com/office/officeart/2005/8/layout/cycle2"/>
    <dgm:cxn modelId="{7D14C475-6814-4F2E-B6A0-B94D83981057}" type="presOf" srcId="{744BB5B6-6CD6-4D47-BEA4-162EDCE59DFE}" destId="{98903D39-3C56-4E46-B442-4698520BE248}" srcOrd="0" destOrd="0" presId="urn:microsoft.com/office/officeart/2005/8/layout/cycle2"/>
    <dgm:cxn modelId="{8F99637C-231E-411C-A878-3F3713275390}" srcId="{ECBE1BCF-ACEF-4664-B20B-C514AC04146C}" destId="{0A959518-2C66-4103-A314-272E6FE962E1}" srcOrd="2" destOrd="0" parTransId="{B1C971A1-BA1D-4587-9B4F-B60C352845B7}" sibTransId="{C6056E11-8ABB-4F8B-8BC9-328FBE7E783A}"/>
    <dgm:cxn modelId="{74A9757F-817C-4FD6-BCFB-A6F7D34CDEA8}" type="presOf" srcId="{429B46F2-BBEB-4371-B045-BA83F3AB9281}" destId="{38364D08-1804-4523-B61A-4099709ECF1B}" srcOrd="0" destOrd="0" presId="urn:microsoft.com/office/officeart/2005/8/layout/cycle2"/>
    <dgm:cxn modelId="{9D9F2581-176E-4911-BBD8-83E95500B487}" type="presOf" srcId="{6572EF1A-7FC5-4CE1-AD24-42CED3D75576}" destId="{AAF1301B-6001-486C-9750-4A86967ED500}" srcOrd="1" destOrd="0" presId="urn:microsoft.com/office/officeart/2005/8/layout/cycle2"/>
    <dgm:cxn modelId="{737ACF87-79E9-4245-9297-1EA4EFC4A927}" type="presOf" srcId="{8C2E79F9-214D-48CE-B226-6A5F81D7A846}" destId="{B2BBC993-3036-4612-8CFC-DBE460F17F26}" srcOrd="0" destOrd="0" presId="urn:microsoft.com/office/officeart/2005/8/layout/cycle2"/>
    <dgm:cxn modelId="{3105D196-DCD9-40DE-B5E2-DB3C285AED3D}" srcId="{ECBE1BCF-ACEF-4664-B20B-C514AC04146C}" destId="{429B46F2-BBEB-4371-B045-BA83F3AB9281}" srcOrd="6" destOrd="0" parTransId="{FD753411-1A7A-44FE-B1DD-16BF00759467}" sibTransId="{6572EF1A-7FC5-4CE1-AD24-42CED3D75576}"/>
    <dgm:cxn modelId="{65D3B29A-830F-4CCD-A4A8-7F4D0D116A22}" type="presOf" srcId="{B0244CD9-25B6-4CF9-9A2A-294FB46741CD}" destId="{FB68A363-6404-4E0A-B7B4-5F5CEC31C172}" srcOrd="0" destOrd="0" presId="urn:microsoft.com/office/officeart/2005/8/layout/cycle2"/>
    <dgm:cxn modelId="{BAF9999D-D64D-412D-9D31-E9256360A9DB}" type="presOf" srcId="{A5E05B5D-4AF1-4E7B-B861-83A5979F2BF0}" destId="{3383135E-23A8-4AF6-BF0F-F15C6985A854}" srcOrd="1" destOrd="0" presId="urn:microsoft.com/office/officeart/2005/8/layout/cycle2"/>
    <dgm:cxn modelId="{A3D48BA2-6CB0-4EE6-ABD1-EB49FC4AA255}" srcId="{ECBE1BCF-ACEF-4664-B20B-C514AC04146C}" destId="{8C2E79F9-214D-48CE-B226-6A5F81D7A846}" srcOrd="4" destOrd="0" parTransId="{3E3D3239-C0E6-4DB5-86F5-E9229E82A1E3}" sibTransId="{94C5EEBF-93B5-4488-AE00-29BD5BD65416}"/>
    <dgm:cxn modelId="{A5F7FAAC-7646-489B-944D-153B08032539}" srcId="{ECBE1BCF-ACEF-4664-B20B-C514AC04146C}" destId="{78F561DB-9731-4DB2-A182-3957C47FFDBF}" srcOrd="5" destOrd="0" parTransId="{4EE3815A-CD40-4801-8547-EC8BD1233AE2}" sibTransId="{F856F044-232C-4D53-8D6A-C05726D05D58}"/>
    <dgm:cxn modelId="{E8F79DB2-3ED9-4EDF-9983-0A6DCD12E7F6}" type="presOf" srcId="{C6056E11-8ABB-4F8B-8BC9-328FBE7E783A}" destId="{5CF37AE5-10CE-4FF9-A042-A35532854DED}" srcOrd="1" destOrd="0" presId="urn:microsoft.com/office/officeart/2005/8/layout/cycle2"/>
    <dgm:cxn modelId="{3B7CE1B2-CCA4-4D82-9CDA-827002DFC259}" srcId="{ECBE1BCF-ACEF-4664-B20B-C514AC04146C}" destId="{B0244CD9-25B6-4CF9-9A2A-294FB46741CD}" srcOrd="0" destOrd="0" parTransId="{1B4CA224-19EE-4525-912F-814AE14A7008}" sibTransId="{298ADF10-0417-439E-8162-1A9C8FFBEC53}"/>
    <dgm:cxn modelId="{9A9333B3-44C6-4EBA-A9AB-2FCDBEF1084D}" type="presOf" srcId="{94C5EEBF-93B5-4488-AE00-29BD5BD65416}" destId="{3DA7C02F-80F2-4134-880D-BDE44380BD54}" srcOrd="0" destOrd="0" presId="urn:microsoft.com/office/officeart/2005/8/layout/cycle2"/>
    <dgm:cxn modelId="{50AC26DD-F45A-4B18-A232-8AB6567FD5BE}" srcId="{ECBE1BCF-ACEF-4664-B20B-C514AC04146C}" destId="{744BB5B6-6CD6-4D47-BEA4-162EDCE59DFE}" srcOrd="3" destOrd="0" parTransId="{647F4B52-A3ED-40BD-A4A0-6374D9EB3384}" sibTransId="{D25F6858-67AA-43C4-9772-16D224BE75C3}"/>
    <dgm:cxn modelId="{53AF5CDD-693D-4E62-97EC-164D3716DC19}" type="presOf" srcId="{298ADF10-0417-439E-8162-1A9C8FFBEC53}" destId="{A69406E5-861A-4484-BFA6-46738A7BE4E9}" srcOrd="0" destOrd="0" presId="urn:microsoft.com/office/officeart/2005/8/layout/cycle2"/>
    <dgm:cxn modelId="{A1B447F0-D99B-4F7D-B1B0-90EA2759FFBD}" type="presOf" srcId="{0A959518-2C66-4103-A314-272E6FE962E1}" destId="{E62612C0-F6FE-4DC0-8A6D-7213C4DD778A}" srcOrd="0" destOrd="0" presId="urn:microsoft.com/office/officeart/2005/8/layout/cycle2"/>
    <dgm:cxn modelId="{D0096FF1-7B2C-4571-8845-7923D52D7050}" type="presOf" srcId="{298ADF10-0417-439E-8162-1A9C8FFBEC53}" destId="{E533494B-3714-42DB-816E-A0F6D3F03DE9}" srcOrd="1" destOrd="0" presId="urn:microsoft.com/office/officeart/2005/8/layout/cycle2"/>
    <dgm:cxn modelId="{1B3C4EF3-12E1-4D48-95AF-407F8E656488}" type="presOf" srcId="{78F561DB-9731-4DB2-A182-3957C47FFDBF}" destId="{3475C517-DF9B-4689-8732-A14EE17C8051}" srcOrd="0" destOrd="0" presId="urn:microsoft.com/office/officeart/2005/8/layout/cycle2"/>
    <dgm:cxn modelId="{3A0ED6F4-4299-4E60-9865-C729B95CA8A5}" type="presOf" srcId="{6572EF1A-7FC5-4CE1-AD24-42CED3D75576}" destId="{F9712596-EEBF-44AE-9D51-C3F93A184A9D}" srcOrd="0" destOrd="0" presId="urn:microsoft.com/office/officeart/2005/8/layout/cycle2"/>
    <dgm:cxn modelId="{2DFF3DF6-3F61-4785-A633-D93586D4AF2D}" type="presOf" srcId="{F856F044-232C-4D53-8D6A-C05726D05D58}" destId="{D39E8B86-4AA2-4D0C-A83A-C59D3DC0B586}" srcOrd="0" destOrd="0" presId="urn:microsoft.com/office/officeart/2005/8/layout/cycle2"/>
    <dgm:cxn modelId="{A67CF1FF-51C0-4F84-B14E-4FD73B302ECE}" type="presOf" srcId="{D25F6858-67AA-43C4-9772-16D224BE75C3}" destId="{192EE382-B8CC-48F5-B43D-7491A08D5B74}" srcOrd="0" destOrd="0" presId="urn:microsoft.com/office/officeart/2005/8/layout/cycle2"/>
    <dgm:cxn modelId="{574DB3EB-7662-485A-8A16-6C155DFF8689}" type="presParOf" srcId="{72B4AF82-B516-4891-B2B3-421E7C9E010F}" destId="{FB68A363-6404-4E0A-B7B4-5F5CEC31C172}" srcOrd="0" destOrd="0" presId="urn:microsoft.com/office/officeart/2005/8/layout/cycle2"/>
    <dgm:cxn modelId="{50EC9F97-2D19-463D-8984-BD033D1B15A4}" type="presParOf" srcId="{72B4AF82-B516-4891-B2B3-421E7C9E010F}" destId="{A69406E5-861A-4484-BFA6-46738A7BE4E9}" srcOrd="1" destOrd="0" presId="urn:microsoft.com/office/officeart/2005/8/layout/cycle2"/>
    <dgm:cxn modelId="{76A75EEE-63E3-42F0-8194-24B54711954A}" type="presParOf" srcId="{A69406E5-861A-4484-BFA6-46738A7BE4E9}" destId="{E533494B-3714-42DB-816E-A0F6D3F03DE9}" srcOrd="0" destOrd="0" presId="urn:microsoft.com/office/officeart/2005/8/layout/cycle2"/>
    <dgm:cxn modelId="{B1F84EC4-D0E6-47C9-B131-4A2A8D46D6CF}" type="presParOf" srcId="{72B4AF82-B516-4891-B2B3-421E7C9E010F}" destId="{D04C47D9-4AF9-4866-A0A0-376870306C0A}" srcOrd="2" destOrd="0" presId="urn:microsoft.com/office/officeart/2005/8/layout/cycle2"/>
    <dgm:cxn modelId="{C1A839FA-F26B-46BD-8A09-9CFEADC865F9}" type="presParOf" srcId="{72B4AF82-B516-4891-B2B3-421E7C9E010F}" destId="{57C65321-8133-42D7-81B2-8DD469002FDB}" srcOrd="3" destOrd="0" presId="urn:microsoft.com/office/officeart/2005/8/layout/cycle2"/>
    <dgm:cxn modelId="{81EC87BC-B601-4E09-A318-EEB7543A1FC7}" type="presParOf" srcId="{57C65321-8133-42D7-81B2-8DD469002FDB}" destId="{3383135E-23A8-4AF6-BF0F-F15C6985A854}" srcOrd="0" destOrd="0" presId="urn:microsoft.com/office/officeart/2005/8/layout/cycle2"/>
    <dgm:cxn modelId="{3878E0E9-D691-49B3-A9A8-F3BBE1A7B35D}" type="presParOf" srcId="{72B4AF82-B516-4891-B2B3-421E7C9E010F}" destId="{E62612C0-F6FE-4DC0-8A6D-7213C4DD778A}" srcOrd="4" destOrd="0" presId="urn:microsoft.com/office/officeart/2005/8/layout/cycle2"/>
    <dgm:cxn modelId="{608054C2-9B9A-4D80-87D3-009C4395434F}" type="presParOf" srcId="{72B4AF82-B516-4891-B2B3-421E7C9E010F}" destId="{E116E69E-8C6F-419F-A5BA-B67E62FDC376}" srcOrd="5" destOrd="0" presId="urn:microsoft.com/office/officeart/2005/8/layout/cycle2"/>
    <dgm:cxn modelId="{A8106E31-5055-4189-96A2-F6C0F26BEDC0}" type="presParOf" srcId="{E116E69E-8C6F-419F-A5BA-B67E62FDC376}" destId="{5CF37AE5-10CE-4FF9-A042-A35532854DED}" srcOrd="0" destOrd="0" presId="urn:microsoft.com/office/officeart/2005/8/layout/cycle2"/>
    <dgm:cxn modelId="{E972C33B-4B20-48BA-A4EB-A0B21A6ACD78}" type="presParOf" srcId="{72B4AF82-B516-4891-B2B3-421E7C9E010F}" destId="{98903D39-3C56-4E46-B442-4698520BE248}" srcOrd="6" destOrd="0" presId="urn:microsoft.com/office/officeart/2005/8/layout/cycle2"/>
    <dgm:cxn modelId="{02262F4F-9C2B-42B7-8F95-8182B9E13E65}" type="presParOf" srcId="{72B4AF82-B516-4891-B2B3-421E7C9E010F}" destId="{192EE382-B8CC-48F5-B43D-7491A08D5B74}" srcOrd="7" destOrd="0" presId="urn:microsoft.com/office/officeart/2005/8/layout/cycle2"/>
    <dgm:cxn modelId="{5615051D-B7AF-4922-A75F-B1DE8E37AAA8}" type="presParOf" srcId="{192EE382-B8CC-48F5-B43D-7491A08D5B74}" destId="{BDB84B08-92C1-494F-B865-372A8437F736}" srcOrd="0" destOrd="0" presId="urn:microsoft.com/office/officeart/2005/8/layout/cycle2"/>
    <dgm:cxn modelId="{9718C2BA-EF9F-4A40-ACD8-21F6CE6B1566}" type="presParOf" srcId="{72B4AF82-B516-4891-B2B3-421E7C9E010F}" destId="{B2BBC993-3036-4612-8CFC-DBE460F17F26}" srcOrd="8" destOrd="0" presId="urn:microsoft.com/office/officeart/2005/8/layout/cycle2"/>
    <dgm:cxn modelId="{4B856B1B-3E04-4901-8832-D643B51CD428}" type="presParOf" srcId="{72B4AF82-B516-4891-B2B3-421E7C9E010F}" destId="{3DA7C02F-80F2-4134-880D-BDE44380BD54}" srcOrd="9" destOrd="0" presId="urn:microsoft.com/office/officeart/2005/8/layout/cycle2"/>
    <dgm:cxn modelId="{85B1B0E5-D45C-427E-B4AA-9ACA3104FAAD}" type="presParOf" srcId="{3DA7C02F-80F2-4134-880D-BDE44380BD54}" destId="{A67101B4-961C-4A74-BF24-8ED04CEABB65}" srcOrd="0" destOrd="0" presId="urn:microsoft.com/office/officeart/2005/8/layout/cycle2"/>
    <dgm:cxn modelId="{D29D610B-FF14-4ACC-8CA4-E188DCC49A69}" type="presParOf" srcId="{72B4AF82-B516-4891-B2B3-421E7C9E010F}" destId="{3475C517-DF9B-4689-8732-A14EE17C8051}" srcOrd="10" destOrd="0" presId="urn:microsoft.com/office/officeart/2005/8/layout/cycle2"/>
    <dgm:cxn modelId="{520DB371-4190-4E95-ADCD-C32DB59F4AC3}" type="presParOf" srcId="{72B4AF82-B516-4891-B2B3-421E7C9E010F}" destId="{D39E8B86-4AA2-4D0C-A83A-C59D3DC0B586}" srcOrd="11" destOrd="0" presId="urn:microsoft.com/office/officeart/2005/8/layout/cycle2"/>
    <dgm:cxn modelId="{8D26B63C-4388-4A72-A85E-56E3FDED08D1}" type="presParOf" srcId="{D39E8B86-4AA2-4D0C-A83A-C59D3DC0B586}" destId="{ED91D78E-920D-4F9C-87A6-E52AE3A5FE26}" srcOrd="0" destOrd="0" presId="urn:microsoft.com/office/officeart/2005/8/layout/cycle2"/>
    <dgm:cxn modelId="{7CD95697-B968-4D92-84A7-390487D9A6C0}" type="presParOf" srcId="{72B4AF82-B516-4891-B2B3-421E7C9E010F}" destId="{38364D08-1804-4523-B61A-4099709ECF1B}" srcOrd="12" destOrd="0" presId="urn:microsoft.com/office/officeart/2005/8/layout/cycle2"/>
    <dgm:cxn modelId="{18522046-D70D-4241-928A-4C0D4CA09139}" type="presParOf" srcId="{72B4AF82-B516-4891-B2B3-421E7C9E010F}" destId="{F9712596-EEBF-44AE-9D51-C3F93A184A9D}" srcOrd="13" destOrd="0" presId="urn:microsoft.com/office/officeart/2005/8/layout/cycle2"/>
    <dgm:cxn modelId="{24722A7D-93F9-4BB3-A240-E34A6B32823C}" type="presParOf" srcId="{F9712596-EEBF-44AE-9D51-C3F93A184A9D}" destId="{AAF1301B-6001-486C-9750-4A86967ED500}" srcOrd="0" destOrd="0" presId="urn:microsoft.com/office/officeart/2005/8/layout/cycle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0663992E-E022-40BF-BB2C-A10A3281B178}" type="doc">
      <dgm:prSet loTypeId="urn:microsoft.com/office/officeart/2005/8/layout/radial5" loCatId="cycle" qsTypeId="urn:microsoft.com/office/officeart/2005/8/quickstyle/simple1" qsCatId="simple" csTypeId="urn:microsoft.com/office/officeart/2005/8/colors/accent1_2" csCatId="accent1" phldr="1"/>
      <dgm:spPr/>
      <dgm:t>
        <a:bodyPr/>
        <a:lstStyle/>
        <a:p>
          <a:endParaRPr lang="tr-TR"/>
        </a:p>
      </dgm:t>
    </dgm:pt>
    <dgm:pt modelId="{0E707CB8-10D1-48AC-A539-0F4F1454193F}">
      <dgm:prSet phldrT="[Metin]" custT="1"/>
      <dgm:spPr/>
      <dgm:t>
        <a:bodyPr/>
        <a:lstStyle/>
        <a:p>
          <a:r>
            <a:rPr lang="tr-TR" sz="2800" dirty="0"/>
            <a:t>Normlar</a:t>
          </a:r>
        </a:p>
      </dgm:t>
    </dgm:pt>
    <dgm:pt modelId="{B1711B84-101E-4768-8343-E3F037616BEC}" type="parTrans" cxnId="{6D59D327-A7DA-4408-912B-06B58D6785A9}">
      <dgm:prSet/>
      <dgm:spPr/>
      <dgm:t>
        <a:bodyPr/>
        <a:lstStyle/>
        <a:p>
          <a:endParaRPr lang="tr-TR" sz="2800"/>
        </a:p>
      </dgm:t>
    </dgm:pt>
    <dgm:pt modelId="{57AFE26C-E747-4279-9CC6-C978814ECDA4}" type="sibTrans" cxnId="{6D59D327-A7DA-4408-912B-06B58D6785A9}">
      <dgm:prSet/>
      <dgm:spPr/>
      <dgm:t>
        <a:bodyPr/>
        <a:lstStyle/>
        <a:p>
          <a:endParaRPr lang="tr-TR" sz="2800"/>
        </a:p>
      </dgm:t>
    </dgm:pt>
    <dgm:pt modelId="{43B3B1F6-F251-4F62-A48A-957244184F42}">
      <dgm:prSet phldrT="[Metin]" custT="1"/>
      <dgm:spPr/>
      <dgm:t>
        <a:bodyPr/>
        <a:lstStyle/>
        <a:p>
          <a:r>
            <a:rPr lang="tr-TR" sz="2400" dirty="0"/>
            <a:t>Kanunlar</a:t>
          </a:r>
        </a:p>
      </dgm:t>
    </dgm:pt>
    <dgm:pt modelId="{A12C7A4C-6A5A-441B-822D-41CCE5C59017}" type="parTrans" cxnId="{D6DA7234-A68E-4501-B69F-465885198FD8}">
      <dgm:prSet custT="1"/>
      <dgm:spPr/>
      <dgm:t>
        <a:bodyPr/>
        <a:lstStyle/>
        <a:p>
          <a:endParaRPr lang="tr-TR" sz="2000"/>
        </a:p>
      </dgm:t>
    </dgm:pt>
    <dgm:pt modelId="{34677906-DC97-4A7E-8599-E755473B80C1}" type="sibTrans" cxnId="{D6DA7234-A68E-4501-B69F-465885198FD8}">
      <dgm:prSet/>
      <dgm:spPr/>
      <dgm:t>
        <a:bodyPr/>
        <a:lstStyle/>
        <a:p>
          <a:endParaRPr lang="tr-TR" sz="2800"/>
        </a:p>
      </dgm:t>
    </dgm:pt>
    <dgm:pt modelId="{B6A884D1-5297-4F8A-8BAE-E289D289545D}">
      <dgm:prSet phldrT="[Metin]" custT="1"/>
      <dgm:spPr/>
      <dgm:t>
        <a:bodyPr/>
        <a:lstStyle/>
        <a:p>
          <a:r>
            <a:rPr lang="tr-TR" sz="2400" dirty="0"/>
            <a:t>Ahlak Kuralları</a:t>
          </a:r>
        </a:p>
      </dgm:t>
    </dgm:pt>
    <dgm:pt modelId="{CC7FC48C-A5A7-4BA4-B8AF-3A65C41FB57B}" type="parTrans" cxnId="{74014BF9-A9D9-4879-A50E-DB58D9D4E308}">
      <dgm:prSet custT="1"/>
      <dgm:spPr/>
      <dgm:t>
        <a:bodyPr/>
        <a:lstStyle/>
        <a:p>
          <a:endParaRPr lang="tr-TR" sz="2000"/>
        </a:p>
      </dgm:t>
    </dgm:pt>
    <dgm:pt modelId="{D4231047-24F3-4AA0-B189-DADF655D8CB3}" type="sibTrans" cxnId="{74014BF9-A9D9-4879-A50E-DB58D9D4E308}">
      <dgm:prSet/>
      <dgm:spPr/>
      <dgm:t>
        <a:bodyPr/>
        <a:lstStyle/>
        <a:p>
          <a:endParaRPr lang="tr-TR" sz="2800"/>
        </a:p>
      </dgm:t>
    </dgm:pt>
    <dgm:pt modelId="{254C2A8F-67FA-450D-9D12-94E5081073DA}">
      <dgm:prSet phldrT="[Metin]" custT="1"/>
      <dgm:spPr/>
      <dgm:t>
        <a:bodyPr/>
        <a:lstStyle/>
        <a:p>
          <a:r>
            <a:rPr lang="tr-TR" sz="2400" dirty="0"/>
            <a:t>Tabular</a:t>
          </a:r>
        </a:p>
      </dgm:t>
    </dgm:pt>
    <dgm:pt modelId="{EA918B57-816F-490F-B755-D36FFDEE40F0}" type="parTrans" cxnId="{A3B84D36-3069-4178-B77C-8D6F090BFC30}">
      <dgm:prSet custT="1"/>
      <dgm:spPr/>
      <dgm:t>
        <a:bodyPr/>
        <a:lstStyle/>
        <a:p>
          <a:endParaRPr lang="tr-TR" sz="2000"/>
        </a:p>
      </dgm:t>
    </dgm:pt>
    <dgm:pt modelId="{C1DC1979-CD0E-4490-A293-AE7943F6AC4F}" type="sibTrans" cxnId="{A3B84D36-3069-4178-B77C-8D6F090BFC30}">
      <dgm:prSet/>
      <dgm:spPr/>
      <dgm:t>
        <a:bodyPr/>
        <a:lstStyle/>
        <a:p>
          <a:endParaRPr lang="tr-TR" sz="2800"/>
        </a:p>
      </dgm:t>
    </dgm:pt>
    <dgm:pt modelId="{EC7965D7-1313-43BD-A08B-B843AFF6A012}">
      <dgm:prSet phldrT="[Metin]" custT="1"/>
      <dgm:spPr/>
      <dgm:t>
        <a:bodyPr/>
        <a:lstStyle/>
        <a:p>
          <a:r>
            <a:rPr lang="tr-TR" sz="2400" dirty="0"/>
            <a:t>Adetler</a:t>
          </a:r>
        </a:p>
      </dgm:t>
    </dgm:pt>
    <dgm:pt modelId="{26428879-81BE-4F28-9B1D-51AB37E30E2B}" type="parTrans" cxnId="{19C23356-3766-48AF-B1A9-11AAA2C66EE1}">
      <dgm:prSet custT="1"/>
      <dgm:spPr/>
      <dgm:t>
        <a:bodyPr/>
        <a:lstStyle/>
        <a:p>
          <a:endParaRPr lang="tr-TR" sz="2000"/>
        </a:p>
      </dgm:t>
    </dgm:pt>
    <dgm:pt modelId="{75D4291C-CFD4-4D9A-83AD-DADDC3C078D8}" type="sibTrans" cxnId="{19C23356-3766-48AF-B1A9-11AAA2C66EE1}">
      <dgm:prSet/>
      <dgm:spPr/>
      <dgm:t>
        <a:bodyPr/>
        <a:lstStyle/>
        <a:p>
          <a:endParaRPr lang="tr-TR" sz="2800"/>
        </a:p>
      </dgm:t>
    </dgm:pt>
    <dgm:pt modelId="{B61B175C-7F70-4ECB-B619-E1DDDABEBA52}" type="pres">
      <dgm:prSet presAssocID="{0663992E-E022-40BF-BB2C-A10A3281B178}" presName="Name0" presStyleCnt="0">
        <dgm:presLayoutVars>
          <dgm:chMax val="1"/>
          <dgm:dir/>
          <dgm:animLvl val="ctr"/>
          <dgm:resizeHandles val="exact"/>
        </dgm:presLayoutVars>
      </dgm:prSet>
      <dgm:spPr/>
    </dgm:pt>
    <dgm:pt modelId="{24DCC1B6-F50C-45EE-9996-93975C7C54FA}" type="pres">
      <dgm:prSet presAssocID="{0E707CB8-10D1-48AC-A539-0F4F1454193F}" presName="centerShape" presStyleLbl="node0" presStyleIdx="0" presStyleCnt="1" custScaleX="159259"/>
      <dgm:spPr/>
    </dgm:pt>
    <dgm:pt modelId="{F14603A5-2065-4200-8972-76CA57BBACCE}" type="pres">
      <dgm:prSet presAssocID="{A12C7A4C-6A5A-441B-822D-41CCE5C59017}" presName="parTrans" presStyleLbl="sibTrans2D1" presStyleIdx="0" presStyleCnt="4"/>
      <dgm:spPr/>
    </dgm:pt>
    <dgm:pt modelId="{758C2B36-6A39-4BF3-A570-05D769B533ED}" type="pres">
      <dgm:prSet presAssocID="{A12C7A4C-6A5A-441B-822D-41CCE5C59017}" presName="connectorText" presStyleLbl="sibTrans2D1" presStyleIdx="0" presStyleCnt="4"/>
      <dgm:spPr/>
    </dgm:pt>
    <dgm:pt modelId="{45EE7F5C-3E2F-4334-A0DD-B2C9D5AE7A9C}" type="pres">
      <dgm:prSet presAssocID="{43B3B1F6-F251-4F62-A48A-957244184F42}" presName="node" presStyleLbl="node1" presStyleIdx="0" presStyleCnt="4" custScaleX="150711">
        <dgm:presLayoutVars>
          <dgm:bulletEnabled val="1"/>
        </dgm:presLayoutVars>
      </dgm:prSet>
      <dgm:spPr/>
    </dgm:pt>
    <dgm:pt modelId="{B6AF1F6D-A76B-4220-A7CC-E13470204DF9}" type="pres">
      <dgm:prSet presAssocID="{CC7FC48C-A5A7-4BA4-B8AF-3A65C41FB57B}" presName="parTrans" presStyleLbl="sibTrans2D1" presStyleIdx="1" presStyleCnt="4"/>
      <dgm:spPr/>
    </dgm:pt>
    <dgm:pt modelId="{7925BC70-E2A1-4471-BB62-D38C2C1DBFBC}" type="pres">
      <dgm:prSet presAssocID="{CC7FC48C-A5A7-4BA4-B8AF-3A65C41FB57B}" presName="connectorText" presStyleLbl="sibTrans2D1" presStyleIdx="1" presStyleCnt="4"/>
      <dgm:spPr/>
    </dgm:pt>
    <dgm:pt modelId="{DDAAFB47-CE4D-4CE5-A0B7-9478DC6897DA}" type="pres">
      <dgm:prSet presAssocID="{B6A884D1-5297-4F8A-8BAE-E289D289545D}" presName="node" presStyleLbl="node1" presStyleIdx="1" presStyleCnt="4" custScaleX="152813" custRadScaleRad="142499" custRadScaleInc="-3327">
        <dgm:presLayoutVars>
          <dgm:bulletEnabled val="1"/>
        </dgm:presLayoutVars>
      </dgm:prSet>
      <dgm:spPr/>
    </dgm:pt>
    <dgm:pt modelId="{ECAD0794-ACBC-4065-A117-D4B6D57F3547}" type="pres">
      <dgm:prSet presAssocID="{EA918B57-816F-490F-B755-D36FFDEE40F0}" presName="parTrans" presStyleLbl="sibTrans2D1" presStyleIdx="2" presStyleCnt="4"/>
      <dgm:spPr/>
    </dgm:pt>
    <dgm:pt modelId="{C39A2537-142E-4B6C-B270-65BC4457B4A0}" type="pres">
      <dgm:prSet presAssocID="{EA918B57-816F-490F-B755-D36FFDEE40F0}" presName="connectorText" presStyleLbl="sibTrans2D1" presStyleIdx="2" presStyleCnt="4"/>
      <dgm:spPr/>
    </dgm:pt>
    <dgm:pt modelId="{2AED21B2-96E4-4F87-A17B-FE2B61DA6403}" type="pres">
      <dgm:prSet presAssocID="{254C2A8F-67FA-450D-9D12-94E5081073DA}" presName="node" presStyleLbl="node1" presStyleIdx="2" presStyleCnt="4" custScaleX="170356">
        <dgm:presLayoutVars>
          <dgm:bulletEnabled val="1"/>
        </dgm:presLayoutVars>
      </dgm:prSet>
      <dgm:spPr/>
    </dgm:pt>
    <dgm:pt modelId="{24C408B2-32F8-4DA0-AACF-672AA5499CC5}" type="pres">
      <dgm:prSet presAssocID="{26428879-81BE-4F28-9B1D-51AB37E30E2B}" presName="parTrans" presStyleLbl="sibTrans2D1" presStyleIdx="3" presStyleCnt="4"/>
      <dgm:spPr/>
    </dgm:pt>
    <dgm:pt modelId="{B05A8A24-D798-4B4D-B5F0-0C7DA985A219}" type="pres">
      <dgm:prSet presAssocID="{26428879-81BE-4F28-9B1D-51AB37E30E2B}" presName="connectorText" presStyleLbl="sibTrans2D1" presStyleIdx="3" presStyleCnt="4"/>
      <dgm:spPr/>
    </dgm:pt>
    <dgm:pt modelId="{A475CA90-80D8-431A-B31E-09CFC9EC8176}" type="pres">
      <dgm:prSet presAssocID="{EC7965D7-1313-43BD-A08B-B843AFF6A012}" presName="node" presStyleLbl="node1" presStyleIdx="3" presStyleCnt="4" custScaleX="136338" custRadScaleRad="136492">
        <dgm:presLayoutVars>
          <dgm:bulletEnabled val="1"/>
        </dgm:presLayoutVars>
      </dgm:prSet>
      <dgm:spPr/>
    </dgm:pt>
  </dgm:ptLst>
  <dgm:cxnLst>
    <dgm:cxn modelId="{33E43406-7C35-4D36-9330-38DB6AE056C8}" type="presOf" srcId="{CC7FC48C-A5A7-4BA4-B8AF-3A65C41FB57B}" destId="{7925BC70-E2A1-4471-BB62-D38C2C1DBFBC}" srcOrd="1" destOrd="0" presId="urn:microsoft.com/office/officeart/2005/8/layout/radial5"/>
    <dgm:cxn modelId="{F053F11D-9D78-4F31-B0E8-64192251D247}" type="presOf" srcId="{0663992E-E022-40BF-BB2C-A10A3281B178}" destId="{B61B175C-7F70-4ECB-B619-E1DDDABEBA52}" srcOrd="0" destOrd="0" presId="urn:microsoft.com/office/officeart/2005/8/layout/radial5"/>
    <dgm:cxn modelId="{6D59D327-A7DA-4408-912B-06B58D6785A9}" srcId="{0663992E-E022-40BF-BB2C-A10A3281B178}" destId="{0E707CB8-10D1-48AC-A539-0F4F1454193F}" srcOrd="0" destOrd="0" parTransId="{B1711B84-101E-4768-8343-E3F037616BEC}" sibTransId="{57AFE26C-E747-4279-9CC6-C978814ECDA4}"/>
    <dgm:cxn modelId="{0A21622A-E7FA-42F3-A09D-4728AC56A417}" type="presOf" srcId="{0E707CB8-10D1-48AC-A539-0F4F1454193F}" destId="{24DCC1B6-F50C-45EE-9996-93975C7C54FA}" srcOrd="0" destOrd="0" presId="urn:microsoft.com/office/officeart/2005/8/layout/radial5"/>
    <dgm:cxn modelId="{87717333-EB43-41F9-BC51-F954737D4B41}" type="presOf" srcId="{26428879-81BE-4F28-9B1D-51AB37E30E2B}" destId="{B05A8A24-D798-4B4D-B5F0-0C7DA985A219}" srcOrd="1" destOrd="0" presId="urn:microsoft.com/office/officeart/2005/8/layout/radial5"/>
    <dgm:cxn modelId="{D6DA7234-A68E-4501-B69F-465885198FD8}" srcId="{0E707CB8-10D1-48AC-A539-0F4F1454193F}" destId="{43B3B1F6-F251-4F62-A48A-957244184F42}" srcOrd="0" destOrd="0" parTransId="{A12C7A4C-6A5A-441B-822D-41CCE5C59017}" sibTransId="{34677906-DC97-4A7E-8599-E755473B80C1}"/>
    <dgm:cxn modelId="{A3B84D36-3069-4178-B77C-8D6F090BFC30}" srcId="{0E707CB8-10D1-48AC-A539-0F4F1454193F}" destId="{254C2A8F-67FA-450D-9D12-94E5081073DA}" srcOrd="2" destOrd="0" parTransId="{EA918B57-816F-490F-B755-D36FFDEE40F0}" sibTransId="{C1DC1979-CD0E-4490-A293-AE7943F6AC4F}"/>
    <dgm:cxn modelId="{9D250D40-FF0B-422B-84FF-F8C2550678D6}" type="presOf" srcId="{254C2A8F-67FA-450D-9D12-94E5081073DA}" destId="{2AED21B2-96E4-4F87-A17B-FE2B61DA6403}" srcOrd="0" destOrd="0" presId="urn:microsoft.com/office/officeart/2005/8/layout/radial5"/>
    <dgm:cxn modelId="{2F05A342-2EB8-478C-B57A-CB34AE48B6CF}" type="presOf" srcId="{26428879-81BE-4F28-9B1D-51AB37E30E2B}" destId="{24C408B2-32F8-4DA0-AACF-672AA5499CC5}" srcOrd="0" destOrd="0" presId="urn:microsoft.com/office/officeart/2005/8/layout/radial5"/>
    <dgm:cxn modelId="{19C23356-3766-48AF-B1A9-11AAA2C66EE1}" srcId="{0E707CB8-10D1-48AC-A539-0F4F1454193F}" destId="{EC7965D7-1313-43BD-A08B-B843AFF6A012}" srcOrd="3" destOrd="0" parTransId="{26428879-81BE-4F28-9B1D-51AB37E30E2B}" sibTransId="{75D4291C-CFD4-4D9A-83AD-DADDC3C078D8}"/>
    <dgm:cxn modelId="{25C7A994-DF46-4693-BF29-868F2E738473}" type="presOf" srcId="{EC7965D7-1313-43BD-A08B-B843AFF6A012}" destId="{A475CA90-80D8-431A-B31E-09CFC9EC8176}" srcOrd="0" destOrd="0" presId="urn:microsoft.com/office/officeart/2005/8/layout/radial5"/>
    <dgm:cxn modelId="{DBC410A9-F0FB-4899-8938-291B53EC2A6B}" type="presOf" srcId="{CC7FC48C-A5A7-4BA4-B8AF-3A65C41FB57B}" destId="{B6AF1F6D-A76B-4220-A7CC-E13470204DF9}" srcOrd="0" destOrd="0" presId="urn:microsoft.com/office/officeart/2005/8/layout/radial5"/>
    <dgm:cxn modelId="{E179C5B0-E406-4E09-AF62-95518379CA19}" type="presOf" srcId="{A12C7A4C-6A5A-441B-822D-41CCE5C59017}" destId="{758C2B36-6A39-4BF3-A570-05D769B533ED}" srcOrd="1" destOrd="0" presId="urn:microsoft.com/office/officeart/2005/8/layout/radial5"/>
    <dgm:cxn modelId="{962EC9B0-2CC1-4415-9020-BD4FCCF26A5C}" type="presOf" srcId="{B6A884D1-5297-4F8A-8BAE-E289D289545D}" destId="{DDAAFB47-CE4D-4CE5-A0B7-9478DC6897DA}" srcOrd="0" destOrd="0" presId="urn:microsoft.com/office/officeart/2005/8/layout/radial5"/>
    <dgm:cxn modelId="{A55E19B6-322A-4CDE-B92A-8310C27F1D23}" type="presOf" srcId="{EA918B57-816F-490F-B755-D36FFDEE40F0}" destId="{ECAD0794-ACBC-4065-A117-D4B6D57F3547}" srcOrd="0" destOrd="0" presId="urn:microsoft.com/office/officeart/2005/8/layout/radial5"/>
    <dgm:cxn modelId="{FE466ED2-120C-4880-97A0-DB0B7790AD7F}" type="presOf" srcId="{EA918B57-816F-490F-B755-D36FFDEE40F0}" destId="{C39A2537-142E-4B6C-B270-65BC4457B4A0}" srcOrd="1" destOrd="0" presId="urn:microsoft.com/office/officeart/2005/8/layout/radial5"/>
    <dgm:cxn modelId="{95D4E9D2-1B26-4616-B6B3-14335B5812DF}" type="presOf" srcId="{43B3B1F6-F251-4F62-A48A-957244184F42}" destId="{45EE7F5C-3E2F-4334-A0DD-B2C9D5AE7A9C}" srcOrd="0" destOrd="0" presId="urn:microsoft.com/office/officeart/2005/8/layout/radial5"/>
    <dgm:cxn modelId="{E3F92CF6-5702-4F07-918E-894591B33E7C}" type="presOf" srcId="{A12C7A4C-6A5A-441B-822D-41CCE5C59017}" destId="{F14603A5-2065-4200-8972-76CA57BBACCE}" srcOrd="0" destOrd="0" presId="urn:microsoft.com/office/officeart/2005/8/layout/radial5"/>
    <dgm:cxn modelId="{74014BF9-A9D9-4879-A50E-DB58D9D4E308}" srcId="{0E707CB8-10D1-48AC-A539-0F4F1454193F}" destId="{B6A884D1-5297-4F8A-8BAE-E289D289545D}" srcOrd="1" destOrd="0" parTransId="{CC7FC48C-A5A7-4BA4-B8AF-3A65C41FB57B}" sibTransId="{D4231047-24F3-4AA0-B189-DADF655D8CB3}"/>
    <dgm:cxn modelId="{3F0041C8-AA1E-4D02-8EA6-CEBCFC38458C}" type="presParOf" srcId="{B61B175C-7F70-4ECB-B619-E1DDDABEBA52}" destId="{24DCC1B6-F50C-45EE-9996-93975C7C54FA}" srcOrd="0" destOrd="0" presId="urn:microsoft.com/office/officeart/2005/8/layout/radial5"/>
    <dgm:cxn modelId="{2EEE0C68-CED9-4FEE-AE01-CF84545D0933}" type="presParOf" srcId="{B61B175C-7F70-4ECB-B619-E1DDDABEBA52}" destId="{F14603A5-2065-4200-8972-76CA57BBACCE}" srcOrd="1" destOrd="0" presId="urn:microsoft.com/office/officeart/2005/8/layout/radial5"/>
    <dgm:cxn modelId="{59E6F9AB-D64C-44FA-A154-D4FC2A71942B}" type="presParOf" srcId="{F14603A5-2065-4200-8972-76CA57BBACCE}" destId="{758C2B36-6A39-4BF3-A570-05D769B533ED}" srcOrd="0" destOrd="0" presId="urn:microsoft.com/office/officeart/2005/8/layout/radial5"/>
    <dgm:cxn modelId="{3C289C5D-E6E7-4E9E-BA94-277774103672}" type="presParOf" srcId="{B61B175C-7F70-4ECB-B619-E1DDDABEBA52}" destId="{45EE7F5C-3E2F-4334-A0DD-B2C9D5AE7A9C}" srcOrd="2" destOrd="0" presId="urn:microsoft.com/office/officeart/2005/8/layout/radial5"/>
    <dgm:cxn modelId="{DC9F98F8-026B-4BBE-B66E-D8F590AA389D}" type="presParOf" srcId="{B61B175C-7F70-4ECB-B619-E1DDDABEBA52}" destId="{B6AF1F6D-A76B-4220-A7CC-E13470204DF9}" srcOrd="3" destOrd="0" presId="urn:microsoft.com/office/officeart/2005/8/layout/radial5"/>
    <dgm:cxn modelId="{B21CB5A3-AE00-43E5-BB55-7B51C9799434}" type="presParOf" srcId="{B6AF1F6D-A76B-4220-A7CC-E13470204DF9}" destId="{7925BC70-E2A1-4471-BB62-D38C2C1DBFBC}" srcOrd="0" destOrd="0" presId="urn:microsoft.com/office/officeart/2005/8/layout/radial5"/>
    <dgm:cxn modelId="{CB7BDBA0-97D5-4D26-8D6F-CDEACA458743}" type="presParOf" srcId="{B61B175C-7F70-4ECB-B619-E1DDDABEBA52}" destId="{DDAAFB47-CE4D-4CE5-A0B7-9478DC6897DA}" srcOrd="4" destOrd="0" presId="urn:microsoft.com/office/officeart/2005/8/layout/radial5"/>
    <dgm:cxn modelId="{DA4E7DC1-3546-4EC9-8BE0-ECC7D36EE379}" type="presParOf" srcId="{B61B175C-7F70-4ECB-B619-E1DDDABEBA52}" destId="{ECAD0794-ACBC-4065-A117-D4B6D57F3547}" srcOrd="5" destOrd="0" presId="urn:microsoft.com/office/officeart/2005/8/layout/radial5"/>
    <dgm:cxn modelId="{10F9C75B-AC4E-4B75-9241-1F16AD654891}" type="presParOf" srcId="{ECAD0794-ACBC-4065-A117-D4B6D57F3547}" destId="{C39A2537-142E-4B6C-B270-65BC4457B4A0}" srcOrd="0" destOrd="0" presId="urn:microsoft.com/office/officeart/2005/8/layout/radial5"/>
    <dgm:cxn modelId="{18CC3F0E-A343-47F4-986A-10B1DC92BF2B}" type="presParOf" srcId="{B61B175C-7F70-4ECB-B619-E1DDDABEBA52}" destId="{2AED21B2-96E4-4F87-A17B-FE2B61DA6403}" srcOrd="6" destOrd="0" presId="urn:microsoft.com/office/officeart/2005/8/layout/radial5"/>
    <dgm:cxn modelId="{B9B80B1B-407C-4F17-A848-495F669DC463}" type="presParOf" srcId="{B61B175C-7F70-4ECB-B619-E1DDDABEBA52}" destId="{24C408B2-32F8-4DA0-AACF-672AA5499CC5}" srcOrd="7" destOrd="0" presId="urn:microsoft.com/office/officeart/2005/8/layout/radial5"/>
    <dgm:cxn modelId="{3D997DCC-A397-4134-AD5C-C5F8F4A31799}" type="presParOf" srcId="{24C408B2-32F8-4DA0-AACF-672AA5499CC5}" destId="{B05A8A24-D798-4B4D-B5F0-0C7DA985A219}" srcOrd="0" destOrd="0" presId="urn:microsoft.com/office/officeart/2005/8/layout/radial5"/>
    <dgm:cxn modelId="{5C79F866-A97F-4740-935E-302AF5514DEA}" type="presParOf" srcId="{B61B175C-7F70-4ECB-B619-E1DDDABEBA52}" destId="{A475CA90-80D8-431A-B31E-09CFC9EC8176}" srcOrd="8" destOrd="0" presId="urn:microsoft.com/office/officeart/2005/8/layout/radial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483E284-A6DA-422A-8D9E-F3B1D53E1BCC}">
      <dsp:nvSpPr>
        <dsp:cNvPr id="0" name=""/>
        <dsp:cNvSpPr/>
      </dsp:nvSpPr>
      <dsp:spPr>
        <a:xfrm>
          <a:off x="4190840" y="-89375"/>
          <a:ext cx="1946788" cy="1738770"/>
        </a:xfrm>
        <a:prstGeom prst="ellipse">
          <a:avLst/>
        </a:prstGeom>
        <a:solidFill>
          <a:srgbClr val="92D050"/>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marL="0" lvl="0" indent="0" algn="ctr" defTabSz="711200">
            <a:lnSpc>
              <a:spcPct val="90000"/>
            </a:lnSpc>
            <a:spcBef>
              <a:spcPct val="0"/>
            </a:spcBef>
            <a:spcAft>
              <a:spcPct val="35000"/>
            </a:spcAft>
            <a:buNone/>
          </a:pPr>
          <a:r>
            <a:rPr lang="tr-TR" sz="1600" kern="1200" dirty="0"/>
            <a:t>Öğretmen-öğrenci ilişkisi ve izleri</a:t>
          </a:r>
        </a:p>
      </dsp:txBody>
      <dsp:txXfrm>
        <a:off x="4475941" y="165262"/>
        <a:ext cx="1376586" cy="1229496"/>
      </dsp:txXfrm>
    </dsp:sp>
    <dsp:sp modelId="{7A3ADB33-8668-4F4F-98DF-07AC37651760}">
      <dsp:nvSpPr>
        <dsp:cNvPr id="0" name=""/>
        <dsp:cNvSpPr/>
      </dsp:nvSpPr>
      <dsp:spPr>
        <a:xfrm rot="1474434">
          <a:off x="6119031" y="1045690"/>
          <a:ext cx="265984" cy="463498"/>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466725">
            <a:lnSpc>
              <a:spcPct val="90000"/>
            </a:lnSpc>
            <a:spcBef>
              <a:spcPct val="0"/>
            </a:spcBef>
            <a:spcAft>
              <a:spcPct val="35000"/>
            </a:spcAft>
            <a:buNone/>
          </a:pPr>
          <a:endParaRPr lang="tr-TR" sz="1050" kern="1200"/>
        </a:p>
      </dsp:txBody>
      <dsp:txXfrm>
        <a:off x="6122645" y="1121798"/>
        <a:ext cx="186189" cy="278098"/>
      </dsp:txXfrm>
    </dsp:sp>
    <dsp:sp modelId="{7E2C3EF5-FA68-46AB-8512-DC16BC2FD4A2}">
      <dsp:nvSpPr>
        <dsp:cNvPr id="0" name=""/>
        <dsp:cNvSpPr/>
      </dsp:nvSpPr>
      <dsp:spPr>
        <a:xfrm>
          <a:off x="6298564" y="1091192"/>
          <a:ext cx="2095561" cy="1373328"/>
        </a:xfrm>
        <a:prstGeom prst="ellipse">
          <a:avLst/>
        </a:prstGeom>
        <a:solidFill>
          <a:srgbClr val="00B0F0"/>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marL="0" lvl="0" indent="0" algn="ctr" defTabSz="711200">
            <a:lnSpc>
              <a:spcPct val="90000"/>
            </a:lnSpc>
            <a:spcBef>
              <a:spcPct val="0"/>
            </a:spcBef>
            <a:spcAft>
              <a:spcPct val="35000"/>
            </a:spcAft>
            <a:buNone/>
          </a:pPr>
          <a:r>
            <a:rPr lang="tr-TR" sz="1600" kern="1200" dirty="0"/>
            <a:t>Çocuk gelişiminin ortaya çıkardığı ihtiyaçlar</a:t>
          </a:r>
        </a:p>
      </dsp:txBody>
      <dsp:txXfrm>
        <a:off x="6605452" y="1292311"/>
        <a:ext cx="1481785" cy="971090"/>
      </dsp:txXfrm>
    </dsp:sp>
    <dsp:sp modelId="{FC424E2C-3211-466B-AC9F-A49E3DF3E3D9}">
      <dsp:nvSpPr>
        <dsp:cNvPr id="0" name=""/>
        <dsp:cNvSpPr/>
      </dsp:nvSpPr>
      <dsp:spPr>
        <a:xfrm rot="5158200">
          <a:off x="7483383" y="2639073"/>
          <a:ext cx="284332" cy="463498"/>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466725">
            <a:lnSpc>
              <a:spcPct val="90000"/>
            </a:lnSpc>
            <a:spcBef>
              <a:spcPct val="0"/>
            </a:spcBef>
            <a:spcAft>
              <a:spcPct val="35000"/>
            </a:spcAft>
            <a:buNone/>
          </a:pPr>
          <a:endParaRPr lang="tr-TR" sz="1050" kern="1200"/>
        </a:p>
      </dsp:txBody>
      <dsp:txXfrm>
        <a:off x="7523036" y="2689228"/>
        <a:ext cx="199032" cy="278098"/>
      </dsp:txXfrm>
    </dsp:sp>
    <dsp:sp modelId="{C50B4551-5D4B-4783-A78A-FFE02A04FA15}">
      <dsp:nvSpPr>
        <dsp:cNvPr id="0" name=""/>
        <dsp:cNvSpPr/>
      </dsp:nvSpPr>
      <dsp:spPr>
        <a:xfrm>
          <a:off x="6508258" y="2998091"/>
          <a:ext cx="1944866" cy="1373328"/>
        </a:xfrm>
        <a:prstGeom prst="ellipse">
          <a:avLst/>
        </a:prstGeom>
        <a:solidFill>
          <a:srgbClr val="92D050"/>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marL="0" lvl="0" indent="0" algn="ctr" defTabSz="711200">
            <a:lnSpc>
              <a:spcPct val="90000"/>
            </a:lnSpc>
            <a:spcBef>
              <a:spcPct val="0"/>
            </a:spcBef>
            <a:spcAft>
              <a:spcPct val="35000"/>
            </a:spcAft>
            <a:buNone/>
          </a:pPr>
          <a:r>
            <a:rPr lang="tr-TR" sz="1600" kern="1200" dirty="0"/>
            <a:t>Eğiticinin pedagojik hedefleri</a:t>
          </a:r>
        </a:p>
      </dsp:txBody>
      <dsp:txXfrm>
        <a:off x="6793077" y="3199210"/>
        <a:ext cx="1375228" cy="971090"/>
      </dsp:txXfrm>
    </dsp:sp>
    <dsp:sp modelId="{21127571-22FF-4A10-AE21-D0D17DE723F7}">
      <dsp:nvSpPr>
        <dsp:cNvPr id="0" name=""/>
        <dsp:cNvSpPr/>
      </dsp:nvSpPr>
      <dsp:spPr>
        <a:xfrm rot="7714286">
          <a:off x="6709194" y="4248043"/>
          <a:ext cx="274953" cy="463498"/>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466725">
            <a:lnSpc>
              <a:spcPct val="90000"/>
            </a:lnSpc>
            <a:spcBef>
              <a:spcPct val="0"/>
            </a:spcBef>
            <a:spcAft>
              <a:spcPct val="35000"/>
            </a:spcAft>
            <a:buNone/>
          </a:pPr>
          <a:endParaRPr lang="tr-TR" sz="1050" kern="1200"/>
        </a:p>
      </dsp:txBody>
      <dsp:txXfrm rot="10800000">
        <a:off x="6776152" y="4308498"/>
        <a:ext cx="192467" cy="278098"/>
      </dsp:txXfrm>
    </dsp:sp>
    <dsp:sp modelId="{42E07583-1D5C-4A03-872E-B9BA093023B1}">
      <dsp:nvSpPr>
        <dsp:cNvPr id="0" name=""/>
        <dsp:cNvSpPr/>
      </dsp:nvSpPr>
      <dsp:spPr>
        <a:xfrm>
          <a:off x="5151150" y="4610103"/>
          <a:ext cx="2088008" cy="1373328"/>
        </a:xfrm>
        <a:prstGeom prst="ellipse">
          <a:avLst/>
        </a:prstGeom>
        <a:solidFill>
          <a:srgbClr val="00B0F0"/>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marL="0" lvl="0" indent="0" algn="ctr" defTabSz="711200">
            <a:lnSpc>
              <a:spcPct val="90000"/>
            </a:lnSpc>
            <a:spcBef>
              <a:spcPct val="0"/>
            </a:spcBef>
            <a:spcAft>
              <a:spcPct val="35000"/>
            </a:spcAft>
            <a:buNone/>
          </a:pPr>
          <a:r>
            <a:rPr lang="tr-TR" sz="1600" kern="1200" dirty="0"/>
            <a:t>Kullanılan eğitim araç gereç ve </a:t>
          </a:r>
          <a:r>
            <a:rPr lang="tr-TR" sz="1600" kern="1200" dirty="0" err="1"/>
            <a:t>metodları</a:t>
          </a:r>
          <a:endParaRPr lang="tr-TR" sz="1600" kern="1200" dirty="0"/>
        </a:p>
      </dsp:txBody>
      <dsp:txXfrm>
        <a:off x="5456932" y="4811222"/>
        <a:ext cx="1476444" cy="971090"/>
      </dsp:txXfrm>
    </dsp:sp>
    <dsp:sp modelId="{FE097C2E-CD47-4DA0-BCD0-1A4D44B0720B}">
      <dsp:nvSpPr>
        <dsp:cNvPr id="0" name=""/>
        <dsp:cNvSpPr/>
      </dsp:nvSpPr>
      <dsp:spPr>
        <a:xfrm rot="10922148">
          <a:off x="4789930" y="5019625"/>
          <a:ext cx="256442" cy="463498"/>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466725">
            <a:lnSpc>
              <a:spcPct val="90000"/>
            </a:lnSpc>
            <a:spcBef>
              <a:spcPct val="0"/>
            </a:spcBef>
            <a:spcAft>
              <a:spcPct val="35000"/>
            </a:spcAft>
            <a:buNone/>
          </a:pPr>
          <a:endParaRPr lang="tr-TR" sz="1050" kern="1200"/>
        </a:p>
      </dsp:txBody>
      <dsp:txXfrm rot="10800000">
        <a:off x="4866839" y="5113691"/>
        <a:ext cx="179509" cy="278098"/>
      </dsp:txXfrm>
    </dsp:sp>
    <dsp:sp modelId="{DDF94935-52B3-4B7F-83B0-9BC4EF13D284}">
      <dsp:nvSpPr>
        <dsp:cNvPr id="0" name=""/>
        <dsp:cNvSpPr/>
      </dsp:nvSpPr>
      <dsp:spPr>
        <a:xfrm>
          <a:off x="2740908" y="4521609"/>
          <a:ext cx="1929416" cy="1373328"/>
        </a:xfrm>
        <a:prstGeom prst="ellipse">
          <a:avLst/>
        </a:prstGeom>
        <a:solidFill>
          <a:srgbClr val="92D050"/>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marL="0" lvl="0" indent="0" algn="ctr" defTabSz="711200">
            <a:lnSpc>
              <a:spcPct val="90000"/>
            </a:lnSpc>
            <a:spcBef>
              <a:spcPct val="0"/>
            </a:spcBef>
            <a:spcAft>
              <a:spcPct val="35000"/>
            </a:spcAft>
            <a:buNone/>
          </a:pPr>
          <a:r>
            <a:rPr lang="tr-TR" sz="1600" kern="1200" dirty="0"/>
            <a:t>Çocukların tecrübe kazanmaları ve yetenekleri </a:t>
          </a:r>
        </a:p>
      </dsp:txBody>
      <dsp:txXfrm>
        <a:off x="3023464" y="4722728"/>
        <a:ext cx="1364304" cy="971090"/>
      </dsp:txXfrm>
    </dsp:sp>
    <dsp:sp modelId="{B1EB13E5-939E-42D6-847F-C00D36A1772C}">
      <dsp:nvSpPr>
        <dsp:cNvPr id="0" name=""/>
        <dsp:cNvSpPr/>
      </dsp:nvSpPr>
      <dsp:spPr>
        <a:xfrm rot="14617479">
          <a:off x="2855163" y="4076144"/>
          <a:ext cx="254464" cy="463498"/>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466725">
            <a:lnSpc>
              <a:spcPct val="90000"/>
            </a:lnSpc>
            <a:spcBef>
              <a:spcPct val="0"/>
            </a:spcBef>
            <a:spcAft>
              <a:spcPct val="35000"/>
            </a:spcAft>
            <a:buNone/>
          </a:pPr>
          <a:endParaRPr lang="tr-TR" sz="1050" kern="1200"/>
        </a:p>
      </dsp:txBody>
      <dsp:txXfrm rot="10800000">
        <a:off x="2910289" y="4203040"/>
        <a:ext cx="178125" cy="278098"/>
      </dsp:txXfrm>
    </dsp:sp>
    <dsp:sp modelId="{3CCBBAB4-E8A3-420B-898C-585429B2987A}">
      <dsp:nvSpPr>
        <dsp:cNvPr id="0" name=""/>
        <dsp:cNvSpPr/>
      </dsp:nvSpPr>
      <dsp:spPr>
        <a:xfrm>
          <a:off x="1811741" y="2791614"/>
          <a:ext cx="2072050" cy="1373328"/>
        </a:xfrm>
        <a:prstGeom prst="ellipse">
          <a:avLst/>
        </a:prstGeom>
        <a:solidFill>
          <a:srgbClr val="00B0F0"/>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marL="0" lvl="0" indent="0" algn="ctr" defTabSz="711200">
            <a:lnSpc>
              <a:spcPct val="90000"/>
            </a:lnSpc>
            <a:spcBef>
              <a:spcPct val="0"/>
            </a:spcBef>
            <a:spcAft>
              <a:spcPct val="35000"/>
            </a:spcAft>
            <a:buNone/>
          </a:pPr>
          <a:r>
            <a:rPr lang="tr-TR" sz="1600" kern="1200" dirty="0"/>
            <a:t>Eğitime etki eden çevresel faktörler</a:t>
          </a:r>
        </a:p>
      </dsp:txBody>
      <dsp:txXfrm>
        <a:off x="2115186" y="2992733"/>
        <a:ext cx="1465160" cy="971090"/>
      </dsp:txXfrm>
    </dsp:sp>
    <dsp:sp modelId="{B020D6D0-E4D5-4B75-938D-68CBEFA09D49}">
      <dsp:nvSpPr>
        <dsp:cNvPr id="0" name=""/>
        <dsp:cNvSpPr/>
      </dsp:nvSpPr>
      <dsp:spPr>
        <a:xfrm rot="17056324">
          <a:off x="2807601" y="2345792"/>
          <a:ext cx="252160" cy="463498"/>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466725">
            <a:lnSpc>
              <a:spcPct val="90000"/>
            </a:lnSpc>
            <a:spcBef>
              <a:spcPct val="0"/>
            </a:spcBef>
            <a:spcAft>
              <a:spcPct val="35000"/>
            </a:spcAft>
            <a:buNone/>
          </a:pPr>
          <a:endParaRPr lang="tr-TR" sz="1050" kern="1200"/>
        </a:p>
      </dsp:txBody>
      <dsp:txXfrm>
        <a:off x="2836100" y="2475149"/>
        <a:ext cx="176512" cy="278098"/>
      </dsp:txXfrm>
    </dsp:sp>
    <dsp:sp modelId="{F96CDAE9-1D6A-4FC6-B301-4A35E74F47A2}">
      <dsp:nvSpPr>
        <dsp:cNvPr id="0" name=""/>
        <dsp:cNvSpPr/>
      </dsp:nvSpPr>
      <dsp:spPr>
        <a:xfrm>
          <a:off x="2619915" y="987945"/>
          <a:ext cx="1373328" cy="1373328"/>
        </a:xfrm>
        <a:prstGeom prst="ellipse">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marL="0" lvl="0" indent="0" algn="ctr" defTabSz="711200">
            <a:lnSpc>
              <a:spcPct val="90000"/>
            </a:lnSpc>
            <a:spcBef>
              <a:spcPct val="0"/>
            </a:spcBef>
            <a:spcAft>
              <a:spcPct val="35000"/>
            </a:spcAft>
            <a:buNone/>
          </a:pPr>
          <a:r>
            <a:rPr lang="tr-TR" sz="1600" kern="1200" dirty="0"/>
            <a:t>Okul ve çevre ortamı</a:t>
          </a:r>
        </a:p>
      </dsp:txBody>
      <dsp:txXfrm>
        <a:off x="2821034" y="1189064"/>
        <a:ext cx="971090" cy="971090"/>
      </dsp:txXfrm>
    </dsp:sp>
    <dsp:sp modelId="{68668E7E-2B2A-4129-836A-F5D6CB1540FF}">
      <dsp:nvSpPr>
        <dsp:cNvPr id="0" name=""/>
        <dsp:cNvSpPr/>
      </dsp:nvSpPr>
      <dsp:spPr>
        <a:xfrm rot="20057143">
          <a:off x="3998195" y="1055658"/>
          <a:ext cx="224834" cy="463498"/>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466725">
            <a:lnSpc>
              <a:spcPct val="90000"/>
            </a:lnSpc>
            <a:spcBef>
              <a:spcPct val="0"/>
            </a:spcBef>
            <a:spcAft>
              <a:spcPct val="35000"/>
            </a:spcAft>
            <a:buNone/>
          </a:pPr>
          <a:endParaRPr lang="tr-TR" sz="1050" kern="1200"/>
        </a:p>
      </dsp:txBody>
      <dsp:txXfrm>
        <a:off x="4001535" y="1162991"/>
        <a:ext cx="157384" cy="278098"/>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436DDAB-69EF-443F-9BDA-EBDE5B238356}">
      <dsp:nvSpPr>
        <dsp:cNvPr id="0" name=""/>
        <dsp:cNvSpPr/>
      </dsp:nvSpPr>
      <dsp:spPr>
        <a:xfrm rot="16200000">
          <a:off x="919280" y="-609586"/>
          <a:ext cx="1726360" cy="3279160"/>
        </a:xfrm>
        <a:prstGeom prst="round1Rect">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2240" tIns="142240" rIns="142240" bIns="142240" numCol="1" spcCol="1270" anchor="ctr" anchorCtr="0">
          <a:noAutofit/>
        </a:bodyPr>
        <a:lstStyle/>
        <a:p>
          <a:pPr marL="0" lvl="0" indent="0" algn="ctr" defTabSz="889000">
            <a:lnSpc>
              <a:spcPct val="90000"/>
            </a:lnSpc>
            <a:spcBef>
              <a:spcPct val="0"/>
            </a:spcBef>
            <a:spcAft>
              <a:spcPct val="35000"/>
            </a:spcAft>
            <a:buNone/>
          </a:pPr>
          <a:r>
            <a:rPr lang="tr-TR" sz="2000" kern="1200" dirty="0"/>
            <a:t>Doğduğunuz ev, yaşadığınız çevre</a:t>
          </a:r>
        </a:p>
        <a:p>
          <a:pPr marL="0" lvl="0" indent="0" algn="ctr" defTabSz="889000">
            <a:lnSpc>
              <a:spcPct val="90000"/>
            </a:lnSpc>
            <a:spcBef>
              <a:spcPct val="0"/>
            </a:spcBef>
            <a:spcAft>
              <a:spcPct val="35000"/>
            </a:spcAft>
            <a:buNone/>
          </a:pPr>
          <a:r>
            <a:rPr lang="tr-TR" sz="2000" kern="1200" dirty="0"/>
            <a:t>Anne ve baba tutumları</a:t>
          </a:r>
        </a:p>
      </dsp:txBody>
      <dsp:txXfrm rot="5400000">
        <a:off x="142880" y="166814"/>
        <a:ext cx="3279160" cy="1294770"/>
      </dsp:txXfrm>
    </dsp:sp>
    <dsp:sp modelId="{37669155-AFAE-46B5-AE7C-4A1629FEE5B3}">
      <dsp:nvSpPr>
        <dsp:cNvPr id="0" name=""/>
        <dsp:cNvSpPr/>
      </dsp:nvSpPr>
      <dsp:spPr>
        <a:xfrm>
          <a:off x="4513122" y="204893"/>
          <a:ext cx="3317240" cy="1634920"/>
        </a:xfrm>
        <a:prstGeom prst="round1Rect">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2240" tIns="142240" rIns="142240" bIns="142240" numCol="1" spcCol="1270" anchor="ctr" anchorCtr="0">
          <a:noAutofit/>
        </a:bodyPr>
        <a:lstStyle/>
        <a:p>
          <a:pPr marL="0" lvl="0" indent="0" algn="ctr" defTabSz="889000">
            <a:lnSpc>
              <a:spcPct val="90000"/>
            </a:lnSpc>
            <a:spcBef>
              <a:spcPct val="0"/>
            </a:spcBef>
            <a:spcAft>
              <a:spcPct val="35000"/>
            </a:spcAft>
            <a:buNone/>
          </a:pPr>
          <a:r>
            <a:rPr lang="tr-TR" sz="2000" kern="1200" dirty="0"/>
            <a:t>Yaşadığınız sosyal ortam, görgü kuralları, </a:t>
          </a:r>
          <a:r>
            <a:rPr lang="tr-TR" sz="2000" kern="1200" dirty="0" err="1"/>
            <a:t>sosyo</a:t>
          </a:r>
          <a:r>
            <a:rPr lang="tr-TR" sz="2000" kern="1200" dirty="0"/>
            <a:t> ekonomik kültürel miras</a:t>
          </a:r>
        </a:p>
      </dsp:txBody>
      <dsp:txXfrm>
        <a:off x="4513122" y="204893"/>
        <a:ext cx="3317240" cy="1226190"/>
      </dsp:txXfrm>
    </dsp:sp>
    <dsp:sp modelId="{7FF2F873-9E3C-4EEC-9FE0-CC777B34000A}">
      <dsp:nvSpPr>
        <dsp:cNvPr id="0" name=""/>
        <dsp:cNvSpPr/>
      </dsp:nvSpPr>
      <dsp:spPr>
        <a:xfrm rot="10800000">
          <a:off x="161188" y="3420560"/>
          <a:ext cx="2843540" cy="1737793"/>
        </a:xfrm>
        <a:prstGeom prst="round1Rect">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8016" tIns="128016" rIns="128016" bIns="128016" numCol="1" spcCol="1270" anchor="ctr" anchorCtr="0">
          <a:noAutofit/>
        </a:bodyPr>
        <a:lstStyle/>
        <a:p>
          <a:pPr marL="0" lvl="0" indent="0" algn="ctr" defTabSz="800100">
            <a:lnSpc>
              <a:spcPct val="90000"/>
            </a:lnSpc>
            <a:spcBef>
              <a:spcPct val="0"/>
            </a:spcBef>
            <a:spcAft>
              <a:spcPct val="35000"/>
            </a:spcAft>
            <a:buNone/>
          </a:pPr>
          <a:r>
            <a:rPr lang="tr-TR" sz="1800" kern="1200" dirty="0"/>
            <a:t>Okuduğunuz kitaplar, seyrettiğiniz filmler, sosyal medya ve diğer etkileşim kurduğunuz şeyler. </a:t>
          </a:r>
        </a:p>
      </dsp:txBody>
      <dsp:txXfrm rot="10800000">
        <a:off x="161188" y="3855009"/>
        <a:ext cx="2843540" cy="1303345"/>
      </dsp:txXfrm>
    </dsp:sp>
    <dsp:sp modelId="{34D16B6F-53E6-41C0-BCCF-86F3D77C1729}">
      <dsp:nvSpPr>
        <dsp:cNvPr id="0" name=""/>
        <dsp:cNvSpPr/>
      </dsp:nvSpPr>
      <dsp:spPr>
        <a:xfrm rot="5400000">
          <a:off x="5637963" y="2821513"/>
          <a:ext cx="1634649" cy="3034019"/>
        </a:xfrm>
        <a:prstGeom prst="round1Rect">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0904" tIns="120904" rIns="120904" bIns="120904" numCol="1" spcCol="1270" anchor="ctr" anchorCtr="0">
          <a:noAutofit/>
        </a:bodyPr>
        <a:lstStyle/>
        <a:p>
          <a:pPr marL="0" lvl="0" indent="0" algn="ctr" defTabSz="755650">
            <a:lnSpc>
              <a:spcPct val="90000"/>
            </a:lnSpc>
            <a:spcBef>
              <a:spcPct val="0"/>
            </a:spcBef>
            <a:spcAft>
              <a:spcPct val="35000"/>
            </a:spcAft>
            <a:buNone/>
          </a:pPr>
          <a:r>
            <a:rPr lang="tr-TR" sz="1700" kern="1200" dirty="0"/>
            <a:t>Gittiğiniz okul ve edindiğiniz arkadaşlar, katıldığınız oyunlar ve etkileştiğiniz gruplar</a:t>
          </a:r>
        </a:p>
      </dsp:txBody>
      <dsp:txXfrm rot="-5400000">
        <a:off x="4938278" y="3929860"/>
        <a:ext cx="3034019" cy="1225986"/>
      </dsp:txXfrm>
    </dsp:sp>
    <dsp:sp modelId="{680B5501-507D-431F-BDAE-AF3E7CCA7C15}">
      <dsp:nvSpPr>
        <dsp:cNvPr id="0" name=""/>
        <dsp:cNvSpPr/>
      </dsp:nvSpPr>
      <dsp:spPr>
        <a:xfrm>
          <a:off x="2703580" y="2023533"/>
          <a:ext cx="2720839" cy="1371600"/>
        </a:xfrm>
        <a:prstGeom prst="roundRect">
          <a:avLst/>
        </a:prstGeom>
        <a:solidFill>
          <a:schemeClr val="accent1">
            <a:tint val="60000"/>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tr-TR" sz="1800" kern="1200" dirty="0"/>
            <a:t>Önyargılar, kalıplar, değerler, tutumlar, düşünce ve davranışlar</a:t>
          </a:r>
        </a:p>
      </dsp:txBody>
      <dsp:txXfrm>
        <a:off x="2770536" y="2090489"/>
        <a:ext cx="2586927" cy="1237688"/>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3CBF37D-091E-4314-A2AD-5B1283125E0D}">
      <dsp:nvSpPr>
        <dsp:cNvPr id="0" name=""/>
        <dsp:cNvSpPr/>
      </dsp:nvSpPr>
      <dsp:spPr>
        <a:xfrm>
          <a:off x="3023799" y="1435299"/>
          <a:ext cx="3660889" cy="3327143"/>
        </a:xfrm>
        <a:prstGeom prst="ellipse">
          <a:avLst/>
        </a:prstGeom>
        <a:solidFill>
          <a:schemeClr val="accent1">
            <a:alpha val="50000"/>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35560" tIns="35560" rIns="35560" bIns="35560" numCol="1" spcCol="1270" anchor="ctr" anchorCtr="0">
          <a:noAutofit/>
        </a:bodyPr>
        <a:lstStyle/>
        <a:p>
          <a:pPr marL="0" lvl="0" indent="0" algn="ctr" defTabSz="1244600">
            <a:lnSpc>
              <a:spcPct val="90000"/>
            </a:lnSpc>
            <a:spcBef>
              <a:spcPct val="0"/>
            </a:spcBef>
            <a:spcAft>
              <a:spcPct val="35000"/>
            </a:spcAft>
            <a:buNone/>
          </a:pPr>
          <a:r>
            <a:rPr lang="tr-TR" sz="2800" kern="1200" dirty="0">
              <a:solidFill>
                <a:srgbClr val="FFFF00"/>
              </a:solidFill>
            </a:rPr>
            <a:t>Eğitim sosyolojisinin öğretmenlere kattıkları</a:t>
          </a:r>
        </a:p>
      </dsp:txBody>
      <dsp:txXfrm>
        <a:off x="3559924" y="1922548"/>
        <a:ext cx="2588639" cy="2352645"/>
      </dsp:txXfrm>
    </dsp:sp>
    <dsp:sp modelId="{414878D0-9882-482B-869E-F8CCE27B6554}">
      <dsp:nvSpPr>
        <dsp:cNvPr id="0" name=""/>
        <dsp:cNvSpPr/>
      </dsp:nvSpPr>
      <dsp:spPr>
        <a:xfrm>
          <a:off x="4022458" y="102650"/>
          <a:ext cx="1663571" cy="1663571"/>
        </a:xfrm>
        <a:prstGeom prst="ellipse">
          <a:avLst/>
        </a:prstGeom>
        <a:solidFill>
          <a:schemeClr val="accent1">
            <a:alpha val="50000"/>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20320" tIns="20320" rIns="20320" bIns="20320" numCol="1" spcCol="1270" anchor="ctr" anchorCtr="0">
          <a:noAutofit/>
        </a:bodyPr>
        <a:lstStyle/>
        <a:p>
          <a:pPr marL="0" lvl="0" indent="0" algn="ctr" defTabSz="711200">
            <a:lnSpc>
              <a:spcPct val="90000"/>
            </a:lnSpc>
            <a:spcBef>
              <a:spcPct val="0"/>
            </a:spcBef>
            <a:spcAft>
              <a:spcPct val="35000"/>
            </a:spcAft>
            <a:buNone/>
          </a:pPr>
          <a:r>
            <a:rPr lang="tr-TR" sz="1600" kern="1200" dirty="0"/>
            <a:t>Eğitim kurumlarını anlama</a:t>
          </a:r>
        </a:p>
      </dsp:txBody>
      <dsp:txXfrm>
        <a:off x="4266082" y="346274"/>
        <a:ext cx="1176323" cy="1176323"/>
      </dsp:txXfrm>
    </dsp:sp>
    <dsp:sp modelId="{C38270EA-A5F4-422C-867B-5639EC418462}">
      <dsp:nvSpPr>
        <dsp:cNvPr id="0" name=""/>
        <dsp:cNvSpPr/>
      </dsp:nvSpPr>
      <dsp:spPr>
        <a:xfrm>
          <a:off x="5947572" y="1598238"/>
          <a:ext cx="1930342" cy="1663571"/>
        </a:xfrm>
        <a:prstGeom prst="ellipse">
          <a:avLst/>
        </a:prstGeom>
        <a:solidFill>
          <a:schemeClr val="accent1">
            <a:alpha val="50000"/>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20320" tIns="20320" rIns="20320" bIns="20320" numCol="1" spcCol="1270" anchor="ctr" anchorCtr="0">
          <a:noAutofit/>
        </a:bodyPr>
        <a:lstStyle/>
        <a:p>
          <a:pPr marL="0" lvl="0" indent="0" algn="ctr" defTabSz="711200">
            <a:lnSpc>
              <a:spcPct val="90000"/>
            </a:lnSpc>
            <a:spcBef>
              <a:spcPct val="0"/>
            </a:spcBef>
            <a:spcAft>
              <a:spcPct val="35000"/>
            </a:spcAft>
            <a:buNone/>
          </a:pPr>
          <a:r>
            <a:rPr lang="tr-TR" sz="1600" kern="1200" dirty="0"/>
            <a:t>Eğitim sürecini anlama</a:t>
          </a:r>
        </a:p>
      </dsp:txBody>
      <dsp:txXfrm>
        <a:off x="6230264" y="1841862"/>
        <a:ext cx="1364958" cy="1176323"/>
      </dsp:txXfrm>
    </dsp:sp>
    <dsp:sp modelId="{8C506A8D-1FF9-48C2-9BD6-CAD3EBE01824}">
      <dsp:nvSpPr>
        <dsp:cNvPr id="0" name=""/>
        <dsp:cNvSpPr/>
      </dsp:nvSpPr>
      <dsp:spPr>
        <a:xfrm>
          <a:off x="5037692" y="4038287"/>
          <a:ext cx="2177548" cy="1623296"/>
        </a:xfrm>
        <a:prstGeom prst="ellipse">
          <a:avLst/>
        </a:prstGeom>
        <a:solidFill>
          <a:schemeClr val="accent1">
            <a:alpha val="50000"/>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20320" tIns="20320" rIns="20320" bIns="20320" numCol="1" spcCol="1270" anchor="ctr" anchorCtr="0">
          <a:noAutofit/>
        </a:bodyPr>
        <a:lstStyle/>
        <a:p>
          <a:pPr marL="0" lvl="0" indent="0" algn="ctr" defTabSz="711200">
            <a:lnSpc>
              <a:spcPct val="90000"/>
            </a:lnSpc>
            <a:spcBef>
              <a:spcPct val="0"/>
            </a:spcBef>
            <a:spcAft>
              <a:spcPct val="35000"/>
            </a:spcAft>
            <a:buNone/>
          </a:pPr>
          <a:r>
            <a:rPr lang="tr-TR" sz="1600" kern="1200" dirty="0"/>
            <a:t>Okulda sosyalleşmenin önemi</a:t>
          </a:r>
        </a:p>
      </dsp:txBody>
      <dsp:txXfrm>
        <a:off x="5356587" y="4276013"/>
        <a:ext cx="1539758" cy="1147844"/>
      </dsp:txXfrm>
    </dsp:sp>
    <dsp:sp modelId="{8EFE80C6-357E-4153-99F2-5459E90F2F2D}">
      <dsp:nvSpPr>
        <dsp:cNvPr id="0" name=""/>
        <dsp:cNvSpPr/>
      </dsp:nvSpPr>
      <dsp:spPr>
        <a:xfrm>
          <a:off x="2628494" y="4018149"/>
          <a:ext cx="1907052" cy="1663571"/>
        </a:xfrm>
        <a:prstGeom prst="ellipse">
          <a:avLst/>
        </a:prstGeom>
        <a:solidFill>
          <a:schemeClr val="accent1">
            <a:alpha val="50000"/>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20320" tIns="20320" rIns="20320" bIns="20320" numCol="1" spcCol="1270" anchor="ctr" anchorCtr="0">
          <a:noAutofit/>
        </a:bodyPr>
        <a:lstStyle/>
        <a:p>
          <a:pPr marL="0" lvl="0" indent="0" algn="ctr" defTabSz="711200">
            <a:lnSpc>
              <a:spcPct val="90000"/>
            </a:lnSpc>
            <a:spcBef>
              <a:spcPct val="0"/>
            </a:spcBef>
            <a:spcAft>
              <a:spcPct val="35000"/>
            </a:spcAft>
            <a:buNone/>
          </a:pPr>
          <a:r>
            <a:rPr lang="tr-TR" sz="1600" kern="1200" dirty="0"/>
            <a:t>Toplumla bütünleşme</a:t>
          </a:r>
        </a:p>
      </dsp:txBody>
      <dsp:txXfrm>
        <a:off x="2907775" y="4261773"/>
        <a:ext cx="1348490" cy="1176323"/>
      </dsp:txXfrm>
    </dsp:sp>
    <dsp:sp modelId="{39C72BD9-C356-4FC7-B661-9DBB287F4665}">
      <dsp:nvSpPr>
        <dsp:cNvPr id="0" name=""/>
        <dsp:cNvSpPr/>
      </dsp:nvSpPr>
      <dsp:spPr>
        <a:xfrm>
          <a:off x="1918293" y="1598238"/>
          <a:ext cx="1754901" cy="1663571"/>
        </a:xfrm>
        <a:prstGeom prst="ellipse">
          <a:avLst/>
        </a:prstGeom>
        <a:solidFill>
          <a:schemeClr val="accent1">
            <a:alpha val="50000"/>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20320" tIns="20320" rIns="20320" bIns="20320" numCol="1" spcCol="1270" anchor="ctr" anchorCtr="0">
          <a:noAutofit/>
        </a:bodyPr>
        <a:lstStyle/>
        <a:p>
          <a:pPr marL="0" lvl="0" indent="0" algn="ctr" defTabSz="711200">
            <a:lnSpc>
              <a:spcPct val="90000"/>
            </a:lnSpc>
            <a:spcBef>
              <a:spcPct val="0"/>
            </a:spcBef>
            <a:spcAft>
              <a:spcPct val="35000"/>
            </a:spcAft>
            <a:buNone/>
          </a:pPr>
          <a:r>
            <a:rPr lang="tr-TR" sz="1600" kern="1200" dirty="0"/>
            <a:t>Toplumu anlama</a:t>
          </a:r>
        </a:p>
      </dsp:txBody>
      <dsp:txXfrm>
        <a:off x="2175292" y="1841862"/>
        <a:ext cx="1240903" cy="1176323"/>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7DB0E84-DBA7-4F36-9EA1-03AD86C568DD}">
      <dsp:nvSpPr>
        <dsp:cNvPr id="0" name=""/>
        <dsp:cNvSpPr/>
      </dsp:nvSpPr>
      <dsp:spPr>
        <a:xfrm>
          <a:off x="3973668" y="-53755"/>
          <a:ext cx="1595559" cy="1556806"/>
        </a:xfrm>
        <a:prstGeom prst="ellipse">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6510" tIns="16510" rIns="16510" bIns="16510" numCol="1" spcCol="1270" anchor="ctr" anchorCtr="0">
          <a:noAutofit/>
        </a:bodyPr>
        <a:lstStyle/>
        <a:p>
          <a:pPr marL="0" lvl="0" indent="0" algn="ctr" defTabSz="577850">
            <a:lnSpc>
              <a:spcPct val="90000"/>
            </a:lnSpc>
            <a:spcBef>
              <a:spcPct val="0"/>
            </a:spcBef>
            <a:spcAft>
              <a:spcPct val="35000"/>
            </a:spcAft>
            <a:buNone/>
          </a:pPr>
          <a:r>
            <a:rPr lang="tr-TR" sz="1300" b="1" kern="1200" dirty="0">
              <a:solidFill>
                <a:schemeClr val="tx1"/>
              </a:solidFill>
            </a:rPr>
            <a:t>Etnik köken, ırk, </a:t>
          </a:r>
          <a:r>
            <a:rPr lang="tr-TR" sz="1300" b="1" kern="1200" dirty="0" err="1">
              <a:solidFill>
                <a:schemeClr val="tx1"/>
              </a:solidFill>
            </a:rPr>
            <a:t>sosyo</a:t>
          </a:r>
          <a:r>
            <a:rPr lang="tr-TR" sz="1300" b="1" kern="1200" dirty="0">
              <a:solidFill>
                <a:schemeClr val="tx1"/>
              </a:solidFill>
            </a:rPr>
            <a:t> kültürel çevre farklılıklarını anlama</a:t>
          </a:r>
        </a:p>
      </dsp:txBody>
      <dsp:txXfrm>
        <a:off x="4207332" y="174234"/>
        <a:ext cx="1128231" cy="1100828"/>
      </dsp:txXfrm>
    </dsp:sp>
    <dsp:sp modelId="{35F58FAB-6A9D-4CAA-A394-440D9542AE1F}">
      <dsp:nvSpPr>
        <dsp:cNvPr id="0" name=""/>
        <dsp:cNvSpPr/>
      </dsp:nvSpPr>
      <dsp:spPr>
        <a:xfrm rot="670639">
          <a:off x="5704510" y="774742"/>
          <a:ext cx="264359" cy="457151"/>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488950">
            <a:lnSpc>
              <a:spcPct val="90000"/>
            </a:lnSpc>
            <a:spcBef>
              <a:spcPct val="0"/>
            </a:spcBef>
            <a:spcAft>
              <a:spcPct val="35000"/>
            </a:spcAft>
            <a:buNone/>
          </a:pPr>
          <a:endParaRPr lang="tr-TR" sz="1100" kern="1200"/>
        </a:p>
      </dsp:txBody>
      <dsp:txXfrm>
        <a:off x="5705262" y="858485"/>
        <a:ext cx="185051" cy="274291"/>
      </dsp:txXfrm>
    </dsp:sp>
    <dsp:sp modelId="{49C55D14-4366-4B3F-AB2D-30088C696E80}">
      <dsp:nvSpPr>
        <dsp:cNvPr id="0" name=""/>
        <dsp:cNvSpPr/>
      </dsp:nvSpPr>
      <dsp:spPr>
        <a:xfrm>
          <a:off x="6026537" y="278861"/>
          <a:ext cx="1718793" cy="1727191"/>
        </a:xfrm>
        <a:prstGeom prst="ellipse">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6510" tIns="16510" rIns="16510" bIns="16510" numCol="1" spcCol="1270" anchor="ctr" anchorCtr="0">
          <a:noAutofit/>
        </a:bodyPr>
        <a:lstStyle/>
        <a:p>
          <a:pPr marL="0" lvl="0" indent="0" algn="ctr" defTabSz="577850">
            <a:lnSpc>
              <a:spcPct val="90000"/>
            </a:lnSpc>
            <a:spcBef>
              <a:spcPct val="0"/>
            </a:spcBef>
            <a:spcAft>
              <a:spcPct val="35000"/>
            </a:spcAft>
            <a:buNone/>
          </a:pPr>
          <a:r>
            <a:rPr lang="tr-TR" sz="1300" b="1" kern="1200" dirty="0">
              <a:solidFill>
                <a:schemeClr val="tx1"/>
              </a:solidFill>
            </a:rPr>
            <a:t>Okulun yapısı, kültürü, gruplar arasındaki ilişkiler, okulda sosyalleşme</a:t>
          </a:r>
        </a:p>
      </dsp:txBody>
      <dsp:txXfrm>
        <a:off x="6278248" y="531802"/>
        <a:ext cx="1215371" cy="1221309"/>
      </dsp:txXfrm>
    </dsp:sp>
    <dsp:sp modelId="{E602BD75-7F23-4033-87E6-9590030B9125}">
      <dsp:nvSpPr>
        <dsp:cNvPr id="0" name=""/>
        <dsp:cNvSpPr/>
      </dsp:nvSpPr>
      <dsp:spPr>
        <a:xfrm rot="4515545">
          <a:off x="7050245" y="1932174"/>
          <a:ext cx="207221" cy="457151"/>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488950">
            <a:lnSpc>
              <a:spcPct val="90000"/>
            </a:lnSpc>
            <a:spcBef>
              <a:spcPct val="0"/>
            </a:spcBef>
            <a:spcAft>
              <a:spcPct val="35000"/>
            </a:spcAft>
            <a:buNone/>
          </a:pPr>
          <a:endParaRPr lang="tr-TR" sz="1100" kern="1200"/>
        </a:p>
      </dsp:txBody>
      <dsp:txXfrm>
        <a:off x="7073419" y="1993544"/>
        <a:ext cx="145055" cy="274291"/>
      </dsp:txXfrm>
    </dsp:sp>
    <dsp:sp modelId="{498001F7-8A70-48BF-BB09-F227A515C582}">
      <dsp:nvSpPr>
        <dsp:cNvPr id="0" name=""/>
        <dsp:cNvSpPr/>
      </dsp:nvSpPr>
      <dsp:spPr>
        <a:xfrm>
          <a:off x="6512011" y="2326957"/>
          <a:ext cx="1846497" cy="1806661"/>
        </a:xfrm>
        <a:prstGeom prst="ellipse">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6510" tIns="16510" rIns="16510" bIns="16510" numCol="1" spcCol="1270" anchor="ctr" anchorCtr="0">
          <a:noAutofit/>
        </a:bodyPr>
        <a:lstStyle/>
        <a:p>
          <a:pPr marL="0" lvl="0" indent="0" algn="ctr" defTabSz="577850">
            <a:lnSpc>
              <a:spcPct val="90000"/>
            </a:lnSpc>
            <a:spcBef>
              <a:spcPct val="0"/>
            </a:spcBef>
            <a:spcAft>
              <a:spcPct val="35000"/>
            </a:spcAft>
            <a:buNone/>
          </a:pPr>
          <a:r>
            <a:rPr lang="tr-TR" sz="1300" b="1" kern="1200" dirty="0">
              <a:solidFill>
                <a:schemeClr val="tx1"/>
              </a:solidFill>
            </a:rPr>
            <a:t>Eğitim sistemini etkileyen toplumsal güçleri, yapıları ve ilişkileri anlama</a:t>
          </a:r>
        </a:p>
      </dsp:txBody>
      <dsp:txXfrm>
        <a:off x="6782424" y="2591536"/>
        <a:ext cx="1305671" cy="1277503"/>
      </dsp:txXfrm>
    </dsp:sp>
    <dsp:sp modelId="{774DDD5A-CA45-403E-BDE4-35C7222E3B90}">
      <dsp:nvSpPr>
        <dsp:cNvPr id="0" name=""/>
        <dsp:cNvSpPr/>
      </dsp:nvSpPr>
      <dsp:spPr>
        <a:xfrm rot="7438760">
          <a:off x="6700037" y="3926108"/>
          <a:ext cx="224390" cy="457151"/>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488950">
            <a:lnSpc>
              <a:spcPct val="90000"/>
            </a:lnSpc>
            <a:spcBef>
              <a:spcPct val="0"/>
            </a:spcBef>
            <a:spcAft>
              <a:spcPct val="35000"/>
            </a:spcAft>
            <a:buNone/>
          </a:pPr>
          <a:endParaRPr lang="tr-TR" sz="1100" kern="1200"/>
        </a:p>
      </dsp:txBody>
      <dsp:txXfrm rot="10800000">
        <a:off x="6752507" y="3989627"/>
        <a:ext cx="157073" cy="274291"/>
      </dsp:txXfrm>
    </dsp:sp>
    <dsp:sp modelId="{8D431511-E600-4512-B71B-EC6E0A780A45}">
      <dsp:nvSpPr>
        <dsp:cNvPr id="0" name=""/>
        <dsp:cNvSpPr/>
      </dsp:nvSpPr>
      <dsp:spPr>
        <a:xfrm>
          <a:off x="5064716" y="4237724"/>
          <a:ext cx="2222594" cy="1721854"/>
        </a:xfrm>
        <a:prstGeom prst="ellipse">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6510" tIns="16510" rIns="16510" bIns="16510" numCol="1" spcCol="1270" anchor="ctr" anchorCtr="0">
          <a:noAutofit/>
        </a:bodyPr>
        <a:lstStyle/>
        <a:p>
          <a:pPr marL="0" lvl="0" indent="0" algn="ctr" defTabSz="577850">
            <a:lnSpc>
              <a:spcPct val="90000"/>
            </a:lnSpc>
            <a:spcBef>
              <a:spcPct val="0"/>
            </a:spcBef>
            <a:spcAft>
              <a:spcPct val="35000"/>
            </a:spcAft>
            <a:buNone/>
          </a:pPr>
          <a:r>
            <a:rPr lang="tr-TR" sz="1300" b="1" kern="1200" dirty="0">
              <a:solidFill>
                <a:schemeClr val="tx1"/>
              </a:solidFill>
            </a:rPr>
            <a:t>Toplumu anlama, toplumsal roller, değerler, kurumlar, kültür değişmelerini anlama</a:t>
          </a:r>
        </a:p>
      </dsp:txBody>
      <dsp:txXfrm>
        <a:off x="5390207" y="4489884"/>
        <a:ext cx="1571612" cy="1217534"/>
      </dsp:txXfrm>
    </dsp:sp>
    <dsp:sp modelId="{CD02B95F-AA10-4531-BF91-889B01C485E6}">
      <dsp:nvSpPr>
        <dsp:cNvPr id="0" name=""/>
        <dsp:cNvSpPr/>
      </dsp:nvSpPr>
      <dsp:spPr>
        <a:xfrm rot="10860433">
          <a:off x="4746586" y="4846923"/>
          <a:ext cx="225037" cy="457151"/>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488950">
            <a:lnSpc>
              <a:spcPct val="90000"/>
            </a:lnSpc>
            <a:spcBef>
              <a:spcPct val="0"/>
            </a:spcBef>
            <a:spcAft>
              <a:spcPct val="35000"/>
            </a:spcAft>
            <a:buNone/>
          </a:pPr>
          <a:endParaRPr lang="tr-TR" sz="1100" kern="1200"/>
        </a:p>
      </dsp:txBody>
      <dsp:txXfrm rot="10800000">
        <a:off x="4814092" y="4938946"/>
        <a:ext cx="157526" cy="274291"/>
      </dsp:txXfrm>
    </dsp:sp>
    <dsp:sp modelId="{59279606-36B1-4E2A-8114-F11C5EE2D22E}">
      <dsp:nvSpPr>
        <dsp:cNvPr id="0" name=""/>
        <dsp:cNvSpPr/>
      </dsp:nvSpPr>
      <dsp:spPr>
        <a:xfrm>
          <a:off x="2476355" y="4210398"/>
          <a:ext cx="2164390" cy="1684469"/>
        </a:xfrm>
        <a:prstGeom prst="ellipse">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6510" tIns="16510" rIns="16510" bIns="16510" numCol="1" spcCol="1270" anchor="ctr" anchorCtr="0">
          <a:noAutofit/>
        </a:bodyPr>
        <a:lstStyle/>
        <a:p>
          <a:pPr marL="0" lvl="0" indent="0" algn="ctr" defTabSz="577850">
            <a:lnSpc>
              <a:spcPct val="90000"/>
            </a:lnSpc>
            <a:spcBef>
              <a:spcPct val="0"/>
            </a:spcBef>
            <a:spcAft>
              <a:spcPct val="35000"/>
            </a:spcAft>
            <a:buNone/>
          </a:pPr>
          <a:r>
            <a:rPr lang="tr-TR" sz="1300" b="1" kern="1200" dirty="0">
              <a:solidFill>
                <a:schemeClr val="tx1"/>
              </a:solidFill>
            </a:rPr>
            <a:t>Mesleki davranış ve tutumları, bölgecilikten kaçınma, </a:t>
          </a:r>
        </a:p>
      </dsp:txBody>
      <dsp:txXfrm>
        <a:off x="2793323" y="4457083"/>
        <a:ext cx="1530454" cy="1191099"/>
      </dsp:txXfrm>
    </dsp:sp>
    <dsp:sp modelId="{A5B550D0-E314-4A0B-9F49-CDD62921B1A5}">
      <dsp:nvSpPr>
        <dsp:cNvPr id="0" name=""/>
        <dsp:cNvSpPr/>
      </dsp:nvSpPr>
      <dsp:spPr>
        <a:xfrm rot="13593983">
          <a:off x="2451510" y="4029255"/>
          <a:ext cx="253587" cy="457151"/>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488950">
            <a:lnSpc>
              <a:spcPct val="90000"/>
            </a:lnSpc>
            <a:spcBef>
              <a:spcPct val="0"/>
            </a:spcBef>
            <a:spcAft>
              <a:spcPct val="35000"/>
            </a:spcAft>
            <a:buNone/>
          </a:pPr>
          <a:endParaRPr lang="tr-TR" sz="1100" kern="1200"/>
        </a:p>
      </dsp:txBody>
      <dsp:txXfrm rot="10800000">
        <a:off x="2515700" y="4148307"/>
        <a:ext cx="177511" cy="274291"/>
      </dsp:txXfrm>
    </dsp:sp>
    <dsp:sp modelId="{8EB4310F-4505-40F9-AD29-DC6CBF16F569}">
      <dsp:nvSpPr>
        <dsp:cNvPr id="0" name=""/>
        <dsp:cNvSpPr/>
      </dsp:nvSpPr>
      <dsp:spPr>
        <a:xfrm>
          <a:off x="813795" y="2417262"/>
          <a:ext cx="2201274" cy="1797613"/>
        </a:xfrm>
        <a:prstGeom prst="ellipse">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6510" tIns="16510" rIns="16510" bIns="16510" numCol="1" spcCol="1270" anchor="ctr" anchorCtr="0">
          <a:noAutofit/>
        </a:bodyPr>
        <a:lstStyle/>
        <a:p>
          <a:pPr marL="0" lvl="0" indent="0" algn="ctr" defTabSz="577850">
            <a:lnSpc>
              <a:spcPct val="90000"/>
            </a:lnSpc>
            <a:spcBef>
              <a:spcPct val="0"/>
            </a:spcBef>
            <a:spcAft>
              <a:spcPct val="35000"/>
            </a:spcAft>
            <a:buNone/>
          </a:pPr>
          <a:r>
            <a:rPr lang="tr-TR" sz="1300" b="1" kern="1200" dirty="0">
              <a:solidFill>
                <a:schemeClr val="tx1"/>
              </a:solidFill>
            </a:rPr>
            <a:t>Eğitim sorunlarını daha rasyonel anlama, yorumlama ve çözüm önerileri geliştirme</a:t>
          </a:r>
        </a:p>
      </dsp:txBody>
      <dsp:txXfrm>
        <a:off x="1136164" y="2680516"/>
        <a:ext cx="1556536" cy="1271105"/>
      </dsp:txXfrm>
    </dsp:sp>
    <dsp:sp modelId="{6A10CBC2-73B8-41F1-8F65-77436709E3D9}">
      <dsp:nvSpPr>
        <dsp:cNvPr id="0" name=""/>
        <dsp:cNvSpPr/>
      </dsp:nvSpPr>
      <dsp:spPr>
        <a:xfrm rot="17035475">
          <a:off x="2090273" y="2071424"/>
          <a:ext cx="152146" cy="457151"/>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488950">
            <a:lnSpc>
              <a:spcPct val="90000"/>
            </a:lnSpc>
            <a:spcBef>
              <a:spcPct val="0"/>
            </a:spcBef>
            <a:spcAft>
              <a:spcPct val="35000"/>
            </a:spcAft>
            <a:buNone/>
          </a:pPr>
          <a:endParaRPr lang="tr-TR" sz="1100" kern="1200"/>
        </a:p>
      </dsp:txBody>
      <dsp:txXfrm>
        <a:off x="2107603" y="2185005"/>
        <a:ext cx="106502" cy="274291"/>
      </dsp:txXfrm>
    </dsp:sp>
    <dsp:sp modelId="{E75AA9A6-6B91-4D79-BB9B-7628B2080EBD}">
      <dsp:nvSpPr>
        <dsp:cNvPr id="0" name=""/>
        <dsp:cNvSpPr/>
      </dsp:nvSpPr>
      <dsp:spPr>
        <a:xfrm>
          <a:off x="1491337" y="295678"/>
          <a:ext cx="1875552" cy="1888962"/>
        </a:xfrm>
        <a:prstGeom prst="ellipse">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6510" tIns="16510" rIns="16510" bIns="16510" numCol="1" spcCol="1270" anchor="ctr" anchorCtr="0">
          <a:noAutofit/>
        </a:bodyPr>
        <a:lstStyle/>
        <a:p>
          <a:pPr marL="0" lvl="0" indent="0" algn="ctr" defTabSz="577850">
            <a:lnSpc>
              <a:spcPct val="90000"/>
            </a:lnSpc>
            <a:spcBef>
              <a:spcPct val="0"/>
            </a:spcBef>
            <a:spcAft>
              <a:spcPct val="35000"/>
            </a:spcAft>
            <a:buNone/>
          </a:pPr>
          <a:r>
            <a:rPr lang="tr-TR" sz="1300" b="1" kern="1200" dirty="0">
              <a:solidFill>
                <a:schemeClr val="tx1"/>
              </a:solidFill>
            </a:rPr>
            <a:t>Değişen zamanı ve beklentileri kavrama, kendini güncelleme</a:t>
          </a:r>
        </a:p>
      </dsp:txBody>
      <dsp:txXfrm>
        <a:off x="1766005" y="572310"/>
        <a:ext cx="1326216" cy="1335698"/>
      </dsp:txXfrm>
    </dsp:sp>
    <dsp:sp modelId="{AED35D5D-3FB6-40B0-BF22-B2D9B0333EC2}">
      <dsp:nvSpPr>
        <dsp:cNvPr id="0" name=""/>
        <dsp:cNvSpPr/>
      </dsp:nvSpPr>
      <dsp:spPr>
        <a:xfrm rot="20855277">
          <a:off x="3478559" y="585512"/>
          <a:ext cx="351632" cy="457151"/>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488950">
            <a:lnSpc>
              <a:spcPct val="90000"/>
            </a:lnSpc>
            <a:spcBef>
              <a:spcPct val="0"/>
            </a:spcBef>
            <a:spcAft>
              <a:spcPct val="35000"/>
            </a:spcAft>
            <a:buNone/>
          </a:pPr>
          <a:endParaRPr lang="tr-TR" sz="1100" kern="1200"/>
        </a:p>
      </dsp:txBody>
      <dsp:txXfrm>
        <a:off x="3479792" y="688279"/>
        <a:ext cx="246142" cy="274291"/>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8A18983-E8C0-4AA0-BA87-20083653FE0F}">
      <dsp:nvSpPr>
        <dsp:cNvPr id="0" name=""/>
        <dsp:cNvSpPr/>
      </dsp:nvSpPr>
      <dsp:spPr>
        <a:xfrm>
          <a:off x="1970773" y="666417"/>
          <a:ext cx="4167238" cy="4167238"/>
        </a:xfrm>
        <a:prstGeom prst="blockArc">
          <a:avLst>
            <a:gd name="adj1" fmla="val 10800000"/>
            <a:gd name="adj2" fmla="val 16200000"/>
            <a:gd name="adj3" fmla="val 4642"/>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73B6FF8E-97A1-4CDC-B202-8DD20EA65AA9}">
      <dsp:nvSpPr>
        <dsp:cNvPr id="0" name=""/>
        <dsp:cNvSpPr/>
      </dsp:nvSpPr>
      <dsp:spPr>
        <a:xfrm>
          <a:off x="1970773" y="666417"/>
          <a:ext cx="4167238" cy="4167238"/>
        </a:xfrm>
        <a:prstGeom prst="blockArc">
          <a:avLst>
            <a:gd name="adj1" fmla="val 5400000"/>
            <a:gd name="adj2" fmla="val 10800000"/>
            <a:gd name="adj3" fmla="val 4642"/>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C3391813-19E4-43E9-A45D-66441E64A994}">
      <dsp:nvSpPr>
        <dsp:cNvPr id="0" name=""/>
        <dsp:cNvSpPr/>
      </dsp:nvSpPr>
      <dsp:spPr>
        <a:xfrm>
          <a:off x="1970773" y="666417"/>
          <a:ext cx="4167238" cy="4167238"/>
        </a:xfrm>
        <a:prstGeom prst="blockArc">
          <a:avLst>
            <a:gd name="adj1" fmla="val 0"/>
            <a:gd name="adj2" fmla="val 5400000"/>
            <a:gd name="adj3" fmla="val 4642"/>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F2BEE419-55B3-4AE7-BCFF-59B7A4D08FEA}">
      <dsp:nvSpPr>
        <dsp:cNvPr id="0" name=""/>
        <dsp:cNvSpPr/>
      </dsp:nvSpPr>
      <dsp:spPr>
        <a:xfrm>
          <a:off x="1970773" y="666417"/>
          <a:ext cx="4167238" cy="4167238"/>
        </a:xfrm>
        <a:prstGeom prst="blockArc">
          <a:avLst>
            <a:gd name="adj1" fmla="val 16200000"/>
            <a:gd name="adj2" fmla="val 0"/>
            <a:gd name="adj3" fmla="val 4642"/>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3C84BD90-0E0D-4D65-92AE-FC4AA687BA74}">
      <dsp:nvSpPr>
        <dsp:cNvPr id="0" name=""/>
        <dsp:cNvSpPr/>
      </dsp:nvSpPr>
      <dsp:spPr>
        <a:xfrm>
          <a:off x="3094947" y="1790591"/>
          <a:ext cx="1918890" cy="1918890"/>
        </a:xfrm>
        <a:prstGeom prst="ellipse">
          <a:avLst/>
        </a:prstGeom>
        <a:solidFill>
          <a:srgbClr val="00B0F0"/>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4930" tIns="74930" rIns="74930" bIns="74930" numCol="1" spcCol="1270" anchor="ctr" anchorCtr="0">
          <a:noAutofit/>
        </a:bodyPr>
        <a:lstStyle/>
        <a:p>
          <a:pPr marL="0" lvl="0" indent="0" algn="ctr" defTabSz="2622550">
            <a:lnSpc>
              <a:spcPct val="90000"/>
            </a:lnSpc>
            <a:spcBef>
              <a:spcPct val="0"/>
            </a:spcBef>
            <a:spcAft>
              <a:spcPct val="35000"/>
            </a:spcAft>
            <a:buNone/>
          </a:pPr>
          <a:r>
            <a:rPr lang="tr-TR" sz="5900" kern="1200" dirty="0"/>
            <a:t>TDT</a:t>
          </a:r>
        </a:p>
      </dsp:txBody>
      <dsp:txXfrm>
        <a:off x="3375962" y="2071606"/>
        <a:ext cx="1356860" cy="1356860"/>
      </dsp:txXfrm>
    </dsp:sp>
    <dsp:sp modelId="{8AF74E89-B5C2-451B-AA3C-FF14277BCED4}">
      <dsp:nvSpPr>
        <dsp:cNvPr id="0" name=""/>
        <dsp:cNvSpPr/>
      </dsp:nvSpPr>
      <dsp:spPr>
        <a:xfrm>
          <a:off x="3164795" y="-118495"/>
          <a:ext cx="1779193" cy="1666537"/>
        </a:xfrm>
        <a:prstGeom prst="ellipse">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5400" tIns="25400" rIns="25400" bIns="25400" numCol="1" spcCol="1270" anchor="ctr" anchorCtr="0">
          <a:noAutofit/>
        </a:bodyPr>
        <a:lstStyle/>
        <a:p>
          <a:pPr marL="0" lvl="0" indent="0" algn="ctr" defTabSz="889000">
            <a:lnSpc>
              <a:spcPct val="90000"/>
            </a:lnSpc>
            <a:spcBef>
              <a:spcPct val="0"/>
            </a:spcBef>
            <a:spcAft>
              <a:spcPct val="35000"/>
            </a:spcAft>
            <a:buNone/>
          </a:pPr>
          <a:r>
            <a:rPr lang="tr-TR" sz="2000" kern="1200" dirty="0"/>
            <a:t>Değerle ilişkili rasyonel davranış</a:t>
          </a:r>
        </a:p>
      </dsp:txBody>
      <dsp:txXfrm>
        <a:off x="3425352" y="125564"/>
        <a:ext cx="1258079" cy="1178419"/>
      </dsp:txXfrm>
    </dsp:sp>
    <dsp:sp modelId="{AC4204FB-FC00-4DBE-890E-10064D5D38D9}">
      <dsp:nvSpPr>
        <dsp:cNvPr id="0" name=""/>
        <dsp:cNvSpPr/>
      </dsp:nvSpPr>
      <dsp:spPr>
        <a:xfrm>
          <a:off x="5062170" y="1813514"/>
          <a:ext cx="2054970" cy="1873044"/>
        </a:xfrm>
        <a:prstGeom prst="ellipse">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0480" tIns="30480" rIns="30480" bIns="30480" numCol="1" spcCol="1270" anchor="ctr" anchorCtr="0">
          <a:noAutofit/>
        </a:bodyPr>
        <a:lstStyle/>
        <a:p>
          <a:pPr marL="0" lvl="0" indent="0" algn="ctr" defTabSz="1066800">
            <a:lnSpc>
              <a:spcPct val="90000"/>
            </a:lnSpc>
            <a:spcBef>
              <a:spcPct val="0"/>
            </a:spcBef>
            <a:spcAft>
              <a:spcPct val="35000"/>
            </a:spcAft>
            <a:buNone/>
          </a:pPr>
          <a:r>
            <a:rPr lang="tr-TR" sz="2400" kern="1200" dirty="0"/>
            <a:t>Duygusal davranış</a:t>
          </a:r>
        </a:p>
      </dsp:txBody>
      <dsp:txXfrm>
        <a:off x="5363113" y="2087815"/>
        <a:ext cx="1453084" cy="1324442"/>
      </dsp:txXfrm>
    </dsp:sp>
    <dsp:sp modelId="{39037F48-35BA-4114-BC04-2137A7889E13}">
      <dsp:nvSpPr>
        <dsp:cNvPr id="0" name=""/>
        <dsp:cNvSpPr/>
      </dsp:nvSpPr>
      <dsp:spPr>
        <a:xfrm>
          <a:off x="3046807" y="4033437"/>
          <a:ext cx="2015170" cy="1503725"/>
        </a:xfrm>
        <a:prstGeom prst="ellipse">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5400" tIns="25400" rIns="25400" bIns="25400" numCol="1" spcCol="1270" anchor="ctr" anchorCtr="0">
          <a:noAutofit/>
        </a:bodyPr>
        <a:lstStyle/>
        <a:p>
          <a:pPr marL="0" lvl="0" indent="0" algn="ctr" defTabSz="889000">
            <a:lnSpc>
              <a:spcPct val="90000"/>
            </a:lnSpc>
            <a:spcBef>
              <a:spcPct val="0"/>
            </a:spcBef>
            <a:spcAft>
              <a:spcPct val="35000"/>
            </a:spcAft>
            <a:buNone/>
          </a:pPr>
          <a:r>
            <a:rPr lang="tr-TR" sz="2000" kern="1200" dirty="0"/>
            <a:t>Geleneksel davranış</a:t>
          </a:r>
        </a:p>
      </dsp:txBody>
      <dsp:txXfrm>
        <a:off x="3341922" y="4253652"/>
        <a:ext cx="1424940" cy="1063295"/>
      </dsp:txXfrm>
    </dsp:sp>
    <dsp:sp modelId="{3E90BEE3-B011-4AD6-A145-65234B1D7E81}">
      <dsp:nvSpPr>
        <dsp:cNvPr id="0" name=""/>
        <dsp:cNvSpPr/>
      </dsp:nvSpPr>
      <dsp:spPr>
        <a:xfrm>
          <a:off x="1010858" y="1798765"/>
          <a:ext cx="2016541" cy="1902541"/>
        </a:xfrm>
        <a:prstGeom prst="ellipse">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0480" tIns="30480" rIns="30480" bIns="30480" numCol="1" spcCol="1270" anchor="ctr" anchorCtr="0">
          <a:noAutofit/>
        </a:bodyPr>
        <a:lstStyle/>
        <a:p>
          <a:pPr marL="0" lvl="0" indent="0" algn="ctr" defTabSz="1066800">
            <a:lnSpc>
              <a:spcPct val="90000"/>
            </a:lnSpc>
            <a:spcBef>
              <a:spcPct val="0"/>
            </a:spcBef>
            <a:spcAft>
              <a:spcPct val="35000"/>
            </a:spcAft>
            <a:buNone/>
          </a:pPr>
          <a:r>
            <a:rPr lang="tr-TR" sz="2400" kern="1200" dirty="0"/>
            <a:t>Amaçla İlişkili rasyonel davranış </a:t>
          </a:r>
        </a:p>
      </dsp:txBody>
      <dsp:txXfrm>
        <a:off x="1306174" y="2077386"/>
        <a:ext cx="1425909" cy="1345299"/>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86C1256-6D32-41F5-A945-A272CF172E16}">
      <dsp:nvSpPr>
        <dsp:cNvPr id="0" name=""/>
        <dsp:cNvSpPr/>
      </dsp:nvSpPr>
      <dsp:spPr>
        <a:xfrm>
          <a:off x="0" y="144116"/>
          <a:ext cx="2494696" cy="1059803"/>
        </a:xfrm>
        <a:prstGeom prst="roundRect">
          <a:avLst>
            <a:gd name="adj" fmla="val 10000"/>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25400" rIns="38100" bIns="25400" numCol="1" spcCol="1270" anchor="ctr" anchorCtr="0">
          <a:noAutofit/>
        </a:bodyPr>
        <a:lstStyle/>
        <a:p>
          <a:pPr marL="0" lvl="0" indent="0" algn="ctr" defTabSz="889000">
            <a:lnSpc>
              <a:spcPct val="90000"/>
            </a:lnSpc>
            <a:spcBef>
              <a:spcPct val="0"/>
            </a:spcBef>
            <a:spcAft>
              <a:spcPct val="35000"/>
            </a:spcAft>
            <a:buNone/>
          </a:pPr>
          <a:r>
            <a:rPr lang="tr-TR" sz="2000" kern="1200" dirty="0"/>
            <a:t>Mekanik Dayanışma</a:t>
          </a:r>
        </a:p>
      </dsp:txBody>
      <dsp:txXfrm>
        <a:off x="31041" y="175157"/>
        <a:ext cx="2432614" cy="997721"/>
      </dsp:txXfrm>
    </dsp:sp>
    <dsp:sp modelId="{B237D166-4C45-43AB-8BFE-AE7477C086C7}">
      <dsp:nvSpPr>
        <dsp:cNvPr id="0" name=""/>
        <dsp:cNvSpPr/>
      </dsp:nvSpPr>
      <dsp:spPr>
        <a:xfrm>
          <a:off x="249469" y="1203919"/>
          <a:ext cx="1053646" cy="330870"/>
        </a:xfrm>
        <a:custGeom>
          <a:avLst/>
          <a:gdLst/>
          <a:ahLst/>
          <a:cxnLst/>
          <a:rect l="0" t="0" r="0" b="0"/>
          <a:pathLst>
            <a:path>
              <a:moveTo>
                <a:pt x="0" y="0"/>
              </a:moveTo>
              <a:lnTo>
                <a:pt x="0" y="330870"/>
              </a:lnTo>
              <a:lnTo>
                <a:pt x="1053646" y="330870"/>
              </a:lnTo>
            </a:path>
          </a:pathLst>
        </a:custGeom>
        <a:noFill/>
        <a:ln w="15875" cap="rnd"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1719662F-2D45-4CAE-A59F-D70D4A9365F2}">
      <dsp:nvSpPr>
        <dsp:cNvPr id="0" name=""/>
        <dsp:cNvSpPr/>
      </dsp:nvSpPr>
      <dsp:spPr>
        <a:xfrm>
          <a:off x="1303116" y="1299081"/>
          <a:ext cx="2526953" cy="471417"/>
        </a:xfrm>
        <a:prstGeom prst="roundRect">
          <a:avLst>
            <a:gd name="adj" fmla="val 10000"/>
          </a:avLst>
        </a:prstGeom>
        <a:solidFill>
          <a:schemeClr val="accent6">
            <a:lumMod val="40000"/>
            <a:lumOff val="60000"/>
            <a:alpha val="90000"/>
          </a:schemeClr>
        </a:solidFill>
        <a:ln w="1587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4290" tIns="22860" rIns="34290" bIns="22860" numCol="1" spcCol="1270" anchor="ctr" anchorCtr="0">
          <a:noAutofit/>
        </a:bodyPr>
        <a:lstStyle/>
        <a:p>
          <a:pPr marL="0" lvl="0" indent="0" algn="ctr" defTabSz="800100">
            <a:lnSpc>
              <a:spcPct val="90000"/>
            </a:lnSpc>
            <a:spcBef>
              <a:spcPct val="0"/>
            </a:spcBef>
            <a:spcAft>
              <a:spcPct val="35000"/>
            </a:spcAft>
            <a:buNone/>
          </a:pPr>
          <a:r>
            <a:rPr lang="tr-TR" sz="1800" kern="1200" dirty="0"/>
            <a:t>Ortak bilinç bireysel bilincin önündedir.</a:t>
          </a:r>
        </a:p>
      </dsp:txBody>
      <dsp:txXfrm>
        <a:off x="1316923" y="1312888"/>
        <a:ext cx="2499339" cy="443803"/>
      </dsp:txXfrm>
    </dsp:sp>
    <dsp:sp modelId="{61B1A6B4-D64B-4DBB-9C18-89C3B8FF0045}">
      <dsp:nvSpPr>
        <dsp:cNvPr id="0" name=""/>
        <dsp:cNvSpPr/>
      </dsp:nvSpPr>
      <dsp:spPr>
        <a:xfrm>
          <a:off x="249469" y="1203919"/>
          <a:ext cx="1012894" cy="1152824"/>
        </a:xfrm>
        <a:custGeom>
          <a:avLst/>
          <a:gdLst/>
          <a:ahLst/>
          <a:cxnLst/>
          <a:rect l="0" t="0" r="0" b="0"/>
          <a:pathLst>
            <a:path>
              <a:moveTo>
                <a:pt x="0" y="0"/>
              </a:moveTo>
              <a:lnTo>
                <a:pt x="0" y="1152824"/>
              </a:lnTo>
              <a:lnTo>
                <a:pt x="1012894" y="1152824"/>
              </a:lnTo>
            </a:path>
          </a:pathLst>
        </a:custGeom>
        <a:noFill/>
        <a:ln w="15875" cap="rnd"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AB90C1F5-F7E1-41F1-853E-A11541DB6BC9}">
      <dsp:nvSpPr>
        <dsp:cNvPr id="0" name=""/>
        <dsp:cNvSpPr/>
      </dsp:nvSpPr>
      <dsp:spPr>
        <a:xfrm>
          <a:off x="1262364" y="1973460"/>
          <a:ext cx="2874588" cy="766566"/>
        </a:xfrm>
        <a:prstGeom prst="roundRect">
          <a:avLst>
            <a:gd name="adj" fmla="val 10000"/>
          </a:avLst>
        </a:prstGeom>
        <a:solidFill>
          <a:schemeClr val="accent6">
            <a:lumMod val="40000"/>
            <a:lumOff val="60000"/>
            <a:alpha val="90000"/>
          </a:schemeClr>
        </a:solidFill>
        <a:ln w="1587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4290" tIns="22860" rIns="34290" bIns="22860" numCol="1" spcCol="1270" anchor="ctr" anchorCtr="0">
          <a:noAutofit/>
        </a:bodyPr>
        <a:lstStyle/>
        <a:p>
          <a:pPr marL="0" lvl="0" indent="0" algn="ctr" defTabSz="800100">
            <a:lnSpc>
              <a:spcPct val="90000"/>
            </a:lnSpc>
            <a:spcBef>
              <a:spcPct val="0"/>
            </a:spcBef>
            <a:spcAft>
              <a:spcPct val="35000"/>
            </a:spcAft>
            <a:buNone/>
          </a:pPr>
          <a:r>
            <a:rPr lang="tr-TR" sz="1800" kern="1200" dirty="0"/>
            <a:t>Daha çok geleneksel toplumlarda karşılaşılan dayanışmadır</a:t>
          </a:r>
        </a:p>
      </dsp:txBody>
      <dsp:txXfrm>
        <a:off x="1284816" y="1995912"/>
        <a:ext cx="2829684" cy="721662"/>
      </dsp:txXfrm>
    </dsp:sp>
    <dsp:sp modelId="{73E0BCFF-7D4D-4A83-87CD-678F5C0C8976}">
      <dsp:nvSpPr>
        <dsp:cNvPr id="0" name=""/>
        <dsp:cNvSpPr/>
      </dsp:nvSpPr>
      <dsp:spPr>
        <a:xfrm>
          <a:off x="249469" y="1203919"/>
          <a:ext cx="1014878" cy="1979520"/>
        </a:xfrm>
        <a:custGeom>
          <a:avLst/>
          <a:gdLst/>
          <a:ahLst/>
          <a:cxnLst/>
          <a:rect l="0" t="0" r="0" b="0"/>
          <a:pathLst>
            <a:path>
              <a:moveTo>
                <a:pt x="0" y="0"/>
              </a:moveTo>
              <a:lnTo>
                <a:pt x="0" y="1979520"/>
              </a:lnTo>
              <a:lnTo>
                <a:pt x="1014878" y="1979520"/>
              </a:lnTo>
            </a:path>
          </a:pathLst>
        </a:custGeom>
        <a:noFill/>
        <a:ln w="15875" cap="rnd"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1168E98D-8898-45E1-8D1D-9ED58097E45F}">
      <dsp:nvSpPr>
        <dsp:cNvPr id="0" name=""/>
        <dsp:cNvSpPr/>
      </dsp:nvSpPr>
      <dsp:spPr>
        <a:xfrm>
          <a:off x="1264348" y="2878042"/>
          <a:ext cx="2133952" cy="610795"/>
        </a:xfrm>
        <a:prstGeom prst="roundRect">
          <a:avLst>
            <a:gd name="adj" fmla="val 10000"/>
          </a:avLst>
        </a:prstGeom>
        <a:solidFill>
          <a:schemeClr val="accent6">
            <a:lumMod val="40000"/>
            <a:lumOff val="60000"/>
            <a:alpha val="90000"/>
          </a:schemeClr>
        </a:solidFill>
        <a:ln w="1587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4290" tIns="22860" rIns="34290" bIns="22860" numCol="1" spcCol="1270" anchor="ctr" anchorCtr="0">
          <a:noAutofit/>
        </a:bodyPr>
        <a:lstStyle/>
        <a:p>
          <a:pPr marL="0" lvl="0" indent="0" algn="ctr" defTabSz="800100">
            <a:lnSpc>
              <a:spcPct val="90000"/>
            </a:lnSpc>
            <a:spcBef>
              <a:spcPct val="0"/>
            </a:spcBef>
            <a:spcAft>
              <a:spcPct val="35000"/>
            </a:spcAft>
            <a:buNone/>
          </a:pPr>
          <a:r>
            <a:rPr lang="tr-TR" sz="1800" kern="1200" dirty="0"/>
            <a:t>Bireyler arasında çok az fark vardır</a:t>
          </a:r>
        </a:p>
      </dsp:txBody>
      <dsp:txXfrm>
        <a:off x="1282238" y="2895932"/>
        <a:ext cx="2098172" cy="575015"/>
      </dsp:txXfrm>
    </dsp:sp>
    <dsp:sp modelId="{86D1C2B5-1B1E-4CC5-B382-D5D3D8F7DA00}">
      <dsp:nvSpPr>
        <dsp:cNvPr id="0" name=""/>
        <dsp:cNvSpPr/>
      </dsp:nvSpPr>
      <dsp:spPr>
        <a:xfrm>
          <a:off x="249469" y="1203919"/>
          <a:ext cx="1080756" cy="2732038"/>
        </a:xfrm>
        <a:custGeom>
          <a:avLst/>
          <a:gdLst/>
          <a:ahLst/>
          <a:cxnLst/>
          <a:rect l="0" t="0" r="0" b="0"/>
          <a:pathLst>
            <a:path>
              <a:moveTo>
                <a:pt x="0" y="0"/>
              </a:moveTo>
              <a:lnTo>
                <a:pt x="0" y="2732038"/>
              </a:lnTo>
              <a:lnTo>
                <a:pt x="1080756" y="2732038"/>
              </a:lnTo>
            </a:path>
          </a:pathLst>
        </a:custGeom>
        <a:noFill/>
        <a:ln w="15875" cap="rnd"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E20284F5-04D4-4E33-8F93-7C83E2C7CDF7}">
      <dsp:nvSpPr>
        <dsp:cNvPr id="0" name=""/>
        <dsp:cNvSpPr/>
      </dsp:nvSpPr>
      <dsp:spPr>
        <a:xfrm>
          <a:off x="1330226" y="3630560"/>
          <a:ext cx="2937837" cy="610795"/>
        </a:xfrm>
        <a:prstGeom prst="roundRect">
          <a:avLst>
            <a:gd name="adj" fmla="val 10000"/>
          </a:avLst>
        </a:prstGeom>
        <a:solidFill>
          <a:schemeClr val="accent6">
            <a:lumMod val="40000"/>
            <a:lumOff val="60000"/>
            <a:alpha val="90000"/>
          </a:schemeClr>
        </a:solidFill>
        <a:ln w="1587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4290" tIns="22860" rIns="34290" bIns="22860" numCol="1" spcCol="1270" anchor="ctr" anchorCtr="0">
          <a:noAutofit/>
        </a:bodyPr>
        <a:lstStyle/>
        <a:p>
          <a:pPr marL="0" lvl="0" indent="0" algn="ctr" defTabSz="800100">
            <a:lnSpc>
              <a:spcPct val="90000"/>
            </a:lnSpc>
            <a:spcBef>
              <a:spcPct val="0"/>
            </a:spcBef>
            <a:spcAft>
              <a:spcPct val="35000"/>
            </a:spcAft>
            <a:buNone/>
          </a:pPr>
          <a:r>
            <a:rPr lang="tr-TR" sz="1800" kern="1200" dirty="0"/>
            <a:t>Toplumun üyeleri aynı duyguları hisseder</a:t>
          </a:r>
        </a:p>
      </dsp:txBody>
      <dsp:txXfrm>
        <a:off x="1348116" y="3648450"/>
        <a:ext cx="2902057" cy="575015"/>
      </dsp:txXfrm>
    </dsp:sp>
    <dsp:sp modelId="{35635ADF-8A21-4887-A605-95729B1DD608}">
      <dsp:nvSpPr>
        <dsp:cNvPr id="0" name=""/>
        <dsp:cNvSpPr/>
      </dsp:nvSpPr>
      <dsp:spPr>
        <a:xfrm>
          <a:off x="249469" y="1203919"/>
          <a:ext cx="1083932" cy="3387146"/>
        </a:xfrm>
        <a:custGeom>
          <a:avLst/>
          <a:gdLst/>
          <a:ahLst/>
          <a:cxnLst/>
          <a:rect l="0" t="0" r="0" b="0"/>
          <a:pathLst>
            <a:path>
              <a:moveTo>
                <a:pt x="0" y="0"/>
              </a:moveTo>
              <a:lnTo>
                <a:pt x="0" y="3387146"/>
              </a:lnTo>
              <a:lnTo>
                <a:pt x="1083932" y="3387146"/>
              </a:lnTo>
            </a:path>
          </a:pathLst>
        </a:custGeom>
        <a:noFill/>
        <a:ln w="15875" cap="rnd"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41060891-C34C-48C5-B9D0-2986FB679BA1}">
      <dsp:nvSpPr>
        <dsp:cNvPr id="0" name=""/>
        <dsp:cNvSpPr/>
      </dsp:nvSpPr>
      <dsp:spPr>
        <a:xfrm>
          <a:off x="1333402" y="4285668"/>
          <a:ext cx="2077036" cy="610795"/>
        </a:xfrm>
        <a:prstGeom prst="roundRect">
          <a:avLst>
            <a:gd name="adj" fmla="val 10000"/>
          </a:avLst>
        </a:prstGeom>
        <a:solidFill>
          <a:schemeClr val="accent6">
            <a:lumMod val="40000"/>
            <a:lumOff val="60000"/>
            <a:alpha val="90000"/>
          </a:schemeClr>
        </a:solidFill>
        <a:ln w="1587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4290" tIns="22860" rIns="34290" bIns="22860" numCol="1" spcCol="1270" anchor="ctr" anchorCtr="0">
          <a:noAutofit/>
        </a:bodyPr>
        <a:lstStyle/>
        <a:p>
          <a:pPr marL="0" lvl="0" indent="0" algn="ctr" defTabSz="800100">
            <a:lnSpc>
              <a:spcPct val="90000"/>
            </a:lnSpc>
            <a:spcBef>
              <a:spcPct val="0"/>
            </a:spcBef>
            <a:spcAft>
              <a:spcPct val="35000"/>
            </a:spcAft>
            <a:buNone/>
          </a:pPr>
          <a:r>
            <a:rPr lang="tr-TR" sz="1800" kern="1200" dirty="0"/>
            <a:t>Toplum baskıyla yönetilir</a:t>
          </a:r>
        </a:p>
      </dsp:txBody>
      <dsp:txXfrm>
        <a:off x="1351292" y="4303558"/>
        <a:ext cx="2041256" cy="575015"/>
      </dsp:txXfrm>
    </dsp:sp>
    <dsp:sp modelId="{85E8EEE8-C3B7-496C-ABFA-7FDD98860128}">
      <dsp:nvSpPr>
        <dsp:cNvPr id="0" name=""/>
        <dsp:cNvSpPr/>
      </dsp:nvSpPr>
      <dsp:spPr>
        <a:xfrm>
          <a:off x="5538142" y="164242"/>
          <a:ext cx="2086049" cy="762297"/>
        </a:xfrm>
        <a:prstGeom prst="roundRect">
          <a:avLst>
            <a:gd name="adj" fmla="val 10000"/>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3815" tIns="29210" rIns="43815" bIns="29210" numCol="1" spcCol="1270" anchor="ctr" anchorCtr="0">
          <a:noAutofit/>
        </a:bodyPr>
        <a:lstStyle/>
        <a:p>
          <a:pPr marL="0" lvl="0" indent="0" algn="ctr" defTabSz="1022350">
            <a:lnSpc>
              <a:spcPct val="90000"/>
            </a:lnSpc>
            <a:spcBef>
              <a:spcPct val="0"/>
            </a:spcBef>
            <a:spcAft>
              <a:spcPct val="35000"/>
            </a:spcAft>
            <a:buNone/>
          </a:pPr>
          <a:r>
            <a:rPr lang="tr-TR" sz="2300" kern="1200" dirty="0"/>
            <a:t>Organik dayanışma</a:t>
          </a:r>
        </a:p>
      </dsp:txBody>
      <dsp:txXfrm>
        <a:off x="5560469" y="186569"/>
        <a:ext cx="2041395" cy="717643"/>
      </dsp:txXfrm>
    </dsp:sp>
    <dsp:sp modelId="{78F9A333-12AA-4123-8AAF-C7A2334BAAF9}">
      <dsp:nvSpPr>
        <dsp:cNvPr id="0" name=""/>
        <dsp:cNvSpPr/>
      </dsp:nvSpPr>
      <dsp:spPr>
        <a:xfrm>
          <a:off x="5746747" y="926539"/>
          <a:ext cx="803111" cy="537930"/>
        </a:xfrm>
        <a:custGeom>
          <a:avLst/>
          <a:gdLst/>
          <a:ahLst/>
          <a:cxnLst/>
          <a:rect l="0" t="0" r="0" b="0"/>
          <a:pathLst>
            <a:path>
              <a:moveTo>
                <a:pt x="0" y="0"/>
              </a:moveTo>
              <a:lnTo>
                <a:pt x="0" y="537930"/>
              </a:lnTo>
              <a:lnTo>
                <a:pt x="803111" y="537930"/>
              </a:lnTo>
            </a:path>
          </a:pathLst>
        </a:custGeom>
        <a:noFill/>
        <a:ln w="15875" cap="rnd"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D06A6D3F-D349-433B-8F6E-C6C4C440E47E}">
      <dsp:nvSpPr>
        <dsp:cNvPr id="0" name=""/>
        <dsp:cNvSpPr/>
      </dsp:nvSpPr>
      <dsp:spPr>
        <a:xfrm>
          <a:off x="6549858" y="1083953"/>
          <a:ext cx="2564324" cy="761032"/>
        </a:xfrm>
        <a:prstGeom prst="roundRect">
          <a:avLst>
            <a:gd name="adj" fmla="val 10000"/>
          </a:avLst>
        </a:prstGeom>
        <a:solidFill>
          <a:srgbClr val="FFFF00">
            <a:alpha val="90000"/>
          </a:srgbClr>
        </a:solidFill>
        <a:ln w="1587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4290" tIns="22860" rIns="34290" bIns="22860" numCol="1" spcCol="1270" anchor="ctr" anchorCtr="0">
          <a:noAutofit/>
        </a:bodyPr>
        <a:lstStyle/>
        <a:p>
          <a:pPr marL="0" lvl="0" indent="0" algn="ctr" defTabSz="800100">
            <a:lnSpc>
              <a:spcPct val="90000"/>
            </a:lnSpc>
            <a:spcBef>
              <a:spcPct val="0"/>
            </a:spcBef>
            <a:spcAft>
              <a:spcPct val="35000"/>
            </a:spcAft>
            <a:buNone/>
          </a:pPr>
          <a:r>
            <a:rPr lang="tr-TR" sz="1800" kern="1200" dirty="0"/>
            <a:t>Farklılıklardan kaynaklanan dayanışmadır.</a:t>
          </a:r>
        </a:p>
      </dsp:txBody>
      <dsp:txXfrm>
        <a:off x="6572148" y="1106243"/>
        <a:ext cx="2519744" cy="716452"/>
      </dsp:txXfrm>
    </dsp:sp>
    <dsp:sp modelId="{1D8C02AD-04C2-40C7-92F9-DF2052D9C807}">
      <dsp:nvSpPr>
        <dsp:cNvPr id="0" name=""/>
        <dsp:cNvSpPr/>
      </dsp:nvSpPr>
      <dsp:spPr>
        <a:xfrm>
          <a:off x="5746747" y="926539"/>
          <a:ext cx="843111" cy="1662481"/>
        </a:xfrm>
        <a:custGeom>
          <a:avLst/>
          <a:gdLst/>
          <a:ahLst/>
          <a:cxnLst/>
          <a:rect l="0" t="0" r="0" b="0"/>
          <a:pathLst>
            <a:path>
              <a:moveTo>
                <a:pt x="0" y="0"/>
              </a:moveTo>
              <a:lnTo>
                <a:pt x="0" y="1662481"/>
              </a:lnTo>
              <a:lnTo>
                <a:pt x="843111" y="1662481"/>
              </a:lnTo>
            </a:path>
          </a:pathLst>
        </a:custGeom>
        <a:noFill/>
        <a:ln w="15875" cap="rnd"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1EFBCA19-F1B8-4205-AAEA-051CF3426244}">
      <dsp:nvSpPr>
        <dsp:cNvPr id="0" name=""/>
        <dsp:cNvSpPr/>
      </dsp:nvSpPr>
      <dsp:spPr>
        <a:xfrm>
          <a:off x="6589858" y="2283622"/>
          <a:ext cx="2143364" cy="610795"/>
        </a:xfrm>
        <a:prstGeom prst="roundRect">
          <a:avLst>
            <a:gd name="adj" fmla="val 10000"/>
          </a:avLst>
        </a:prstGeom>
        <a:solidFill>
          <a:srgbClr val="FFFF00">
            <a:alpha val="90000"/>
          </a:srgbClr>
        </a:solidFill>
        <a:ln w="1587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8100" tIns="25400" rIns="38100" bIns="25400" numCol="1" spcCol="1270" anchor="ctr" anchorCtr="0">
          <a:noAutofit/>
        </a:bodyPr>
        <a:lstStyle/>
        <a:p>
          <a:pPr marL="0" lvl="0" indent="0" algn="ctr" defTabSz="889000">
            <a:lnSpc>
              <a:spcPct val="90000"/>
            </a:lnSpc>
            <a:spcBef>
              <a:spcPct val="0"/>
            </a:spcBef>
            <a:spcAft>
              <a:spcPct val="35000"/>
            </a:spcAft>
            <a:buNone/>
          </a:pPr>
          <a:r>
            <a:rPr lang="tr-TR" sz="2000" kern="1200" dirty="0"/>
            <a:t>Bireysellik gelişmiştir</a:t>
          </a:r>
        </a:p>
      </dsp:txBody>
      <dsp:txXfrm>
        <a:off x="6607748" y="2301512"/>
        <a:ext cx="2107584" cy="575015"/>
      </dsp:txXfrm>
    </dsp:sp>
    <dsp:sp modelId="{28C45D68-D347-4EC5-8C4D-06AC88E44CDB}">
      <dsp:nvSpPr>
        <dsp:cNvPr id="0" name=""/>
        <dsp:cNvSpPr/>
      </dsp:nvSpPr>
      <dsp:spPr>
        <a:xfrm>
          <a:off x="5746747" y="926539"/>
          <a:ext cx="883433" cy="2958772"/>
        </a:xfrm>
        <a:custGeom>
          <a:avLst/>
          <a:gdLst/>
          <a:ahLst/>
          <a:cxnLst/>
          <a:rect l="0" t="0" r="0" b="0"/>
          <a:pathLst>
            <a:path>
              <a:moveTo>
                <a:pt x="0" y="0"/>
              </a:moveTo>
              <a:lnTo>
                <a:pt x="0" y="2958772"/>
              </a:lnTo>
              <a:lnTo>
                <a:pt x="883433" y="2958772"/>
              </a:lnTo>
            </a:path>
          </a:pathLst>
        </a:custGeom>
        <a:noFill/>
        <a:ln w="15875" cap="rnd"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E9B38EBC-2C1A-4E38-B781-3D122DC3E360}">
      <dsp:nvSpPr>
        <dsp:cNvPr id="0" name=""/>
        <dsp:cNvSpPr/>
      </dsp:nvSpPr>
      <dsp:spPr>
        <a:xfrm>
          <a:off x="6630180" y="3282291"/>
          <a:ext cx="2698797" cy="1206039"/>
        </a:xfrm>
        <a:prstGeom prst="roundRect">
          <a:avLst>
            <a:gd name="adj" fmla="val 10000"/>
          </a:avLst>
        </a:prstGeom>
        <a:solidFill>
          <a:srgbClr val="FFFF00">
            <a:alpha val="90000"/>
          </a:srgbClr>
        </a:solidFill>
        <a:ln w="1587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4290" tIns="22860" rIns="34290" bIns="22860" numCol="1" spcCol="1270" anchor="ctr" anchorCtr="0">
          <a:noAutofit/>
        </a:bodyPr>
        <a:lstStyle/>
        <a:p>
          <a:pPr marL="0" lvl="0" indent="0" algn="ctr" defTabSz="800100">
            <a:lnSpc>
              <a:spcPct val="90000"/>
            </a:lnSpc>
            <a:spcBef>
              <a:spcPct val="0"/>
            </a:spcBef>
            <a:spcAft>
              <a:spcPct val="35000"/>
            </a:spcAft>
            <a:buNone/>
          </a:pPr>
          <a:r>
            <a:rPr lang="tr-TR" sz="1800" kern="1200" dirty="0"/>
            <a:t>Ancak iş bölümü arttıkça insanların birbirine olan bağımlılıkları artar</a:t>
          </a:r>
        </a:p>
      </dsp:txBody>
      <dsp:txXfrm>
        <a:off x="6665504" y="3317615"/>
        <a:ext cx="2628149" cy="1135391"/>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B120F79-EE3C-4547-A89F-5C88A0746295}">
      <dsp:nvSpPr>
        <dsp:cNvPr id="0" name=""/>
        <dsp:cNvSpPr/>
      </dsp:nvSpPr>
      <dsp:spPr>
        <a:xfrm>
          <a:off x="3322199" y="50369"/>
          <a:ext cx="2555574" cy="1310781"/>
        </a:xfrm>
        <a:prstGeom prst="roundRect">
          <a:avLst>
            <a:gd name="adj" fmla="val 10000"/>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ctr" defTabSz="1022350">
            <a:lnSpc>
              <a:spcPct val="90000"/>
            </a:lnSpc>
            <a:spcBef>
              <a:spcPct val="0"/>
            </a:spcBef>
            <a:spcAft>
              <a:spcPct val="35000"/>
            </a:spcAft>
            <a:buNone/>
          </a:pPr>
          <a:r>
            <a:rPr lang="tr-TR" sz="2300" kern="1200" dirty="0"/>
            <a:t>Modern sosyoloji teorileri</a:t>
          </a:r>
        </a:p>
      </dsp:txBody>
      <dsp:txXfrm>
        <a:off x="3360590" y="88760"/>
        <a:ext cx="2478792" cy="1233999"/>
      </dsp:txXfrm>
    </dsp:sp>
    <dsp:sp modelId="{A36241C7-7F81-44D7-B0C0-9E5224E77133}">
      <dsp:nvSpPr>
        <dsp:cNvPr id="0" name=""/>
        <dsp:cNvSpPr/>
      </dsp:nvSpPr>
      <dsp:spPr>
        <a:xfrm rot="5185059">
          <a:off x="4427570" y="1456956"/>
          <a:ext cx="463061" cy="386085"/>
        </a:xfrm>
        <a:prstGeom prst="leftRightArrow">
          <a:avLst>
            <a:gd name="adj1" fmla="val 60000"/>
            <a:gd name="adj2" fmla="val 50000"/>
          </a:avLst>
        </a:prstGeom>
        <a:solidFill>
          <a:schemeClr val="bg1"/>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711200">
            <a:lnSpc>
              <a:spcPct val="90000"/>
            </a:lnSpc>
            <a:spcBef>
              <a:spcPct val="0"/>
            </a:spcBef>
            <a:spcAft>
              <a:spcPct val="35000"/>
            </a:spcAft>
            <a:buNone/>
          </a:pPr>
          <a:endParaRPr lang="tr-TR" sz="1600" kern="1200"/>
        </a:p>
      </dsp:txBody>
      <dsp:txXfrm>
        <a:off x="4543396" y="1534173"/>
        <a:ext cx="231410" cy="231651"/>
      </dsp:txXfrm>
    </dsp:sp>
    <dsp:sp modelId="{6109CBE5-CA54-469A-BF8D-E3F25EDBA4C7}">
      <dsp:nvSpPr>
        <dsp:cNvPr id="0" name=""/>
        <dsp:cNvSpPr/>
      </dsp:nvSpPr>
      <dsp:spPr>
        <a:xfrm>
          <a:off x="3638929" y="1938846"/>
          <a:ext cx="2206200" cy="2071534"/>
        </a:xfrm>
        <a:prstGeom prst="roundRect">
          <a:avLst>
            <a:gd name="adj" fmla="val 10000"/>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ctr" defTabSz="1022350">
            <a:lnSpc>
              <a:spcPct val="90000"/>
            </a:lnSpc>
            <a:spcBef>
              <a:spcPct val="0"/>
            </a:spcBef>
            <a:spcAft>
              <a:spcPct val="35000"/>
            </a:spcAft>
            <a:buNone/>
          </a:pPr>
          <a:r>
            <a:rPr lang="tr-TR" sz="2300" kern="1200" dirty="0"/>
            <a:t>Yapısal </a:t>
          </a:r>
        </a:p>
        <a:p>
          <a:pPr marL="0" lvl="0" indent="0" algn="ctr" defTabSz="1022350">
            <a:lnSpc>
              <a:spcPct val="90000"/>
            </a:lnSpc>
            <a:spcBef>
              <a:spcPct val="0"/>
            </a:spcBef>
            <a:spcAft>
              <a:spcPct val="35000"/>
            </a:spcAft>
            <a:buNone/>
          </a:pPr>
          <a:r>
            <a:rPr lang="tr-TR" sz="2300" kern="1200" dirty="0"/>
            <a:t>(</a:t>
          </a:r>
          <a:r>
            <a:rPr lang="tr-TR" sz="2300" kern="1200" dirty="0" err="1"/>
            <a:t>İşlevselcilik</a:t>
          </a:r>
          <a:r>
            <a:rPr lang="tr-TR" sz="2300" kern="1200" dirty="0"/>
            <a:t>) fonksiyonel analiz</a:t>
          </a:r>
        </a:p>
      </dsp:txBody>
      <dsp:txXfrm>
        <a:off x="3699602" y="1999519"/>
        <a:ext cx="2084854" cy="1950188"/>
      </dsp:txXfrm>
    </dsp:sp>
    <dsp:sp modelId="{EA7B769F-C839-4662-BDAB-81F711F8A820}">
      <dsp:nvSpPr>
        <dsp:cNvPr id="0" name=""/>
        <dsp:cNvSpPr/>
      </dsp:nvSpPr>
      <dsp:spPr>
        <a:xfrm rot="27066">
          <a:off x="6075186" y="2589631"/>
          <a:ext cx="463061" cy="386085"/>
        </a:xfrm>
        <a:prstGeom prst="leftRightArrow">
          <a:avLst>
            <a:gd name="adj1" fmla="val 60000"/>
            <a:gd name="adj2" fmla="val 50000"/>
          </a:avLst>
        </a:prstGeom>
        <a:solidFill>
          <a:schemeClr val="bg1"/>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711200">
            <a:lnSpc>
              <a:spcPct val="90000"/>
            </a:lnSpc>
            <a:spcBef>
              <a:spcPct val="0"/>
            </a:spcBef>
            <a:spcAft>
              <a:spcPct val="35000"/>
            </a:spcAft>
            <a:buNone/>
          </a:pPr>
          <a:endParaRPr lang="tr-TR" sz="1600" kern="1200"/>
        </a:p>
      </dsp:txBody>
      <dsp:txXfrm>
        <a:off x="6191012" y="2666848"/>
        <a:ext cx="231410" cy="231651"/>
      </dsp:txXfrm>
    </dsp:sp>
    <dsp:sp modelId="{DD2DBFB6-CA7F-4D5F-ADCC-E2453121BDD7}">
      <dsp:nvSpPr>
        <dsp:cNvPr id="0" name=""/>
        <dsp:cNvSpPr/>
      </dsp:nvSpPr>
      <dsp:spPr>
        <a:xfrm>
          <a:off x="6669070" y="2004230"/>
          <a:ext cx="2206200" cy="1988481"/>
        </a:xfrm>
        <a:prstGeom prst="roundRect">
          <a:avLst>
            <a:gd name="adj" fmla="val 10000"/>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ctr" defTabSz="1022350">
            <a:lnSpc>
              <a:spcPct val="90000"/>
            </a:lnSpc>
            <a:spcBef>
              <a:spcPct val="0"/>
            </a:spcBef>
            <a:spcAft>
              <a:spcPct val="35000"/>
            </a:spcAft>
            <a:buNone/>
          </a:pPr>
          <a:r>
            <a:rPr lang="tr-TR" sz="2300" kern="1200" dirty="0"/>
            <a:t>Çatışmacı teori</a:t>
          </a:r>
        </a:p>
      </dsp:txBody>
      <dsp:txXfrm>
        <a:off x="6727311" y="2062471"/>
        <a:ext cx="2089718" cy="1871999"/>
      </dsp:txXfrm>
    </dsp:sp>
    <dsp:sp modelId="{1EB88CC4-62F2-42F2-9A86-A1344EEF7545}">
      <dsp:nvSpPr>
        <dsp:cNvPr id="0" name=""/>
        <dsp:cNvSpPr/>
      </dsp:nvSpPr>
      <dsp:spPr>
        <a:xfrm rot="10829326">
          <a:off x="4251353" y="4081342"/>
          <a:ext cx="463061" cy="386085"/>
        </a:xfrm>
        <a:prstGeom prst="leftRightArrow">
          <a:avLst>
            <a:gd name="adj1" fmla="val 60000"/>
            <a:gd name="adj2" fmla="val 50000"/>
          </a:avLst>
        </a:prstGeom>
        <a:solidFill>
          <a:schemeClr val="bg1"/>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711200">
            <a:lnSpc>
              <a:spcPct val="90000"/>
            </a:lnSpc>
            <a:spcBef>
              <a:spcPct val="0"/>
            </a:spcBef>
            <a:spcAft>
              <a:spcPct val="35000"/>
            </a:spcAft>
            <a:buNone/>
          </a:pPr>
          <a:endParaRPr lang="tr-TR" sz="1600" kern="1200"/>
        </a:p>
      </dsp:txBody>
      <dsp:txXfrm rot="10800000">
        <a:off x="4367178" y="4158559"/>
        <a:ext cx="231410" cy="231651"/>
      </dsp:txXfrm>
    </dsp:sp>
    <dsp:sp modelId="{58500402-0383-4279-9E08-97D87E5581B2}">
      <dsp:nvSpPr>
        <dsp:cNvPr id="0" name=""/>
        <dsp:cNvSpPr/>
      </dsp:nvSpPr>
      <dsp:spPr>
        <a:xfrm>
          <a:off x="449066" y="1917643"/>
          <a:ext cx="2223850" cy="2055682"/>
        </a:xfrm>
        <a:prstGeom prst="roundRect">
          <a:avLst>
            <a:gd name="adj" fmla="val 10000"/>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ctr" defTabSz="1022350">
            <a:lnSpc>
              <a:spcPct val="90000"/>
            </a:lnSpc>
            <a:spcBef>
              <a:spcPct val="0"/>
            </a:spcBef>
            <a:spcAft>
              <a:spcPct val="35000"/>
            </a:spcAft>
            <a:buNone/>
          </a:pPr>
          <a:r>
            <a:rPr lang="tr-TR" sz="2300" kern="1200" dirty="0"/>
            <a:t>Sembolik </a:t>
          </a:r>
          <a:r>
            <a:rPr lang="tr-TR" sz="2300" kern="1200" dirty="0" err="1"/>
            <a:t>etkileşimcilik</a:t>
          </a:r>
          <a:endParaRPr lang="tr-TR" sz="2300" kern="1200" dirty="0"/>
        </a:p>
      </dsp:txBody>
      <dsp:txXfrm>
        <a:off x="509275" y="1977852"/>
        <a:ext cx="2103432" cy="1935264"/>
      </dsp:txXfrm>
    </dsp:sp>
    <dsp:sp modelId="{C2C0BA56-D969-40FF-9E45-A1D8F3A8A8A4}">
      <dsp:nvSpPr>
        <dsp:cNvPr id="0" name=""/>
        <dsp:cNvSpPr/>
      </dsp:nvSpPr>
      <dsp:spPr>
        <a:xfrm rot="19416598">
          <a:off x="2680400" y="1471405"/>
          <a:ext cx="463061" cy="386085"/>
        </a:xfrm>
        <a:prstGeom prst="leftRightArrow">
          <a:avLst>
            <a:gd name="adj1" fmla="val 60000"/>
            <a:gd name="adj2" fmla="val 50000"/>
          </a:avLst>
        </a:prstGeom>
        <a:solidFill>
          <a:schemeClr val="bg1"/>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711200">
            <a:lnSpc>
              <a:spcPct val="90000"/>
            </a:lnSpc>
            <a:spcBef>
              <a:spcPct val="0"/>
            </a:spcBef>
            <a:spcAft>
              <a:spcPct val="35000"/>
            </a:spcAft>
            <a:buNone/>
          </a:pPr>
          <a:endParaRPr lang="tr-TR" sz="1600" kern="1200"/>
        </a:p>
      </dsp:txBody>
      <dsp:txXfrm>
        <a:off x="2796226" y="1548622"/>
        <a:ext cx="231410" cy="231651"/>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B68A363-6404-4E0A-B7B4-5F5CEC31C172}">
      <dsp:nvSpPr>
        <dsp:cNvPr id="0" name=""/>
        <dsp:cNvSpPr/>
      </dsp:nvSpPr>
      <dsp:spPr>
        <a:xfrm>
          <a:off x="1700932" y="236694"/>
          <a:ext cx="1691209" cy="1463338"/>
        </a:xfrm>
        <a:prstGeom prst="ellipse">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5400" tIns="25400" rIns="25400" bIns="25400" numCol="1" spcCol="1270" anchor="ctr" anchorCtr="0">
          <a:noAutofit/>
        </a:bodyPr>
        <a:lstStyle/>
        <a:p>
          <a:pPr marL="0" lvl="0" indent="0" algn="ctr" defTabSz="889000">
            <a:lnSpc>
              <a:spcPct val="90000"/>
            </a:lnSpc>
            <a:spcBef>
              <a:spcPct val="0"/>
            </a:spcBef>
            <a:spcAft>
              <a:spcPct val="35000"/>
            </a:spcAft>
            <a:buNone/>
          </a:pPr>
          <a:r>
            <a:rPr lang="tr-TR" sz="2000" kern="1200" dirty="0"/>
            <a:t>Dinsel inançlar</a:t>
          </a:r>
        </a:p>
      </dsp:txBody>
      <dsp:txXfrm>
        <a:off x="1948604" y="450995"/>
        <a:ext cx="1195865" cy="1034736"/>
      </dsp:txXfrm>
    </dsp:sp>
    <dsp:sp modelId="{A69406E5-861A-4484-BFA6-46738A7BE4E9}">
      <dsp:nvSpPr>
        <dsp:cNvPr id="0" name=""/>
        <dsp:cNvSpPr/>
      </dsp:nvSpPr>
      <dsp:spPr>
        <a:xfrm rot="21365535">
          <a:off x="3853463" y="131294"/>
          <a:ext cx="894626" cy="489693"/>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577850">
            <a:lnSpc>
              <a:spcPct val="90000"/>
            </a:lnSpc>
            <a:spcBef>
              <a:spcPct val="0"/>
            </a:spcBef>
            <a:spcAft>
              <a:spcPct val="35000"/>
            </a:spcAft>
            <a:buNone/>
          </a:pPr>
          <a:endParaRPr lang="tr-TR" sz="1300" kern="1200"/>
        </a:p>
      </dsp:txBody>
      <dsp:txXfrm>
        <a:off x="3853634" y="234239"/>
        <a:ext cx="747718" cy="293815"/>
      </dsp:txXfrm>
    </dsp:sp>
    <dsp:sp modelId="{D04C47D9-4AF9-4866-A0A0-376870306C0A}">
      <dsp:nvSpPr>
        <dsp:cNvPr id="0" name=""/>
        <dsp:cNvSpPr/>
      </dsp:nvSpPr>
      <dsp:spPr>
        <a:xfrm>
          <a:off x="5279922" y="0"/>
          <a:ext cx="1463338" cy="1463338"/>
        </a:xfrm>
        <a:prstGeom prst="ellipse">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marL="0" lvl="0" indent="0" algn="ctr" defTabSz="711200">
            <a:lnSpc>
              <a:spcPct val="90000"/>
            </a:lnSpc>
            <a:spcBef>
              <a:spcPct val="0"/>
            </a:spcBef>
            <a:spcAft>
              <a:spcPct val="35000"/>
            </a:spcAft>
            <a:buNone/>
          </a:pPr>
          <a:r>
            <a:rPr lang="tr-TR" sz="1600" kern="1200" dirty="0"/>
            <a:t>Eğitim sistemi,</a:t>
          </a:r>
        </a:p>
        <a:p>
          <a:pPr marL="0" lvl="0" indent="0" algn="ctr" defTabSz="711200">
            <a:lnSpc>
              <a:spcPct val="90000"/>
            </a:lnSpc>
            <a:spcBef>
              <a:spcPct val="0"/>
            </a:spcBef>
            <a:spcAft>
              <a:spcPct val="35000"/>
            </a:spcAft>
            <a:buNone/>
          </a:pPr>
          <a:r>
            <a:rPr lang="tr-TR" sz="1600" kern="1200" dirty="0"/>
            <a:t>Finansal yapılar</a:t>
          </a:r>
        </a:p>
      </dsp:txBody>
      <dsp:txXfrm>
        <a:off x="5494223" y="214301"/>
        <a:ext cx="1034736" cy="1034736"/>
      </dsp:txXfrm>
    </dsp:sp>
    <dsp:sp modelId="{57C65321-8133-42D7-81B2-8DD469002FDB}">
      <dsp:nvSpPr>
        <dsp:cNvPr id="0" name=""/>
        <dsp:cNvSpPr/>
      </dsp:nvSpPr>
      <dsp:spPr>
        <a:xfrm rot="18276018" flipH="1">
          <a:off x="7889525" y="2709666"/>
          <a:ext cx="592081" cy="493876"/>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577850">
            <a:lnSpc>
              <a:spcPct val="90000"/>
            </a:lnSpc>
            <a:spcBef>
              <a:spcPct val="0"/>
            </a:spcBef>
            <a:spcAft>
              <a:spcPct val="35000"/>
            </a:spcAft>
            <a:buNone/>
          </a:pPr>
          <a:endParaRPr lang="tr-TR" sz="1300" kern="1200"/>
        </a:p>
      </dsp:txBody>
      <dsp:txXfrm>
        <a:off x="8005674" y="2747462"/>
        <a:ext cx="443918" cy="296326"/>
      </dsp:txXfrm>
    </dsp:sp>
    <dsp:sp modelId="{E62612C0-F6FE-4DC0-8A6D-7213C4DD778A}">
      <dsp:nvSpPr>
        <dsp:cNvPr id="0" name=""/>
        <dsp:cNvSpPr/>
      </dsp:nvSpPr>
      <dsp:spPr>
        <a:xfrm>
          <a:off x="7630200" y="3406883"/>
          <a:ext cx="1463338" cy="1463338"/>
        </a:xfrm>
        <a:prstGeom prst="ellipse">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marL="0" lvl="0" indent="0" algn="ctr" defTabSz="711200">
            <a:lnSpc>
              <a:spcPct val="90000"/>
            </a:lnSpc>
            <a:spcBef>
              <a:spcPct val="0"/>
            </a:spcBef>
            <a:spcAft>
              <a:spcPct val="35000"/>
            </a:spcAft>
            <a:buNone/>
          </a:pPr>
          <a:r>
            <a:rPr lang="tr-TR" sz="1600" kern="1200" dirty="0"/>
            <a:t>Ordu ve diğer kurumlar</a:t>
          </a:r>
        </a:p>
      </dsp:txBody>
      <dsp:txXfrm>
        <a:off x="7844501" y="3621184"/>
        <a:ext cx="1034736" cy="1034736"/>
      </dsp:txXfrm>
    </dsp:sp>
    <dsp:sp modelId="{E116E69E-8C6F-419F-A5BA-B67E62FDC376}">
      <dsp:nvSpPr>
        <dsp:cNvPr id="0" name=""/>
        <dsp:cNvSpPr/>
      </dsp:nvSpPr>
      <dsp:spPr>
        <a:xfrm rot="9611431">
          <a:off x="6645396" y="4819996"/>
          <a:ext cx="665065" cy="493876"/>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577850">
            <a:lnSpc>
              <a:spcPct val="90000"/>
            </a:lnSpc>
            <a:spcBef>
              <a:spcPct val="0"/>
            </a:spcBef>
            <a:spcAft>
              <a:spcPct val="35000"/>
            </a:spcAft>
            <a:buNone/>
          </a:pPr>
          <a:endParaRPr lang="tr-TR" sz="1300" kern="1200"/>
        </a:p>
      </dsp:txBody>
      <dsp:txXfrm rot="10800000">
        <a:off x="6789175" y="4893665"/>
        <a:ext cx="516902" cy="296326"/>
      </dsp:txXfrm>
    </dsp:sp>
    <dsp:sp modelId="{98903D39-3C56-4E46-B442-4698520BE248}">
      <dsp:nvSpPr>
        <dsp:cNvPr id="0" name=""/>
        <dsp:cNvSpPr/>
      </dsp:nvSpPr>
      <dsp:spPr>
        <a:xfrm>
          <a:off x="4136922" y="4519219"/>
          <a:ext cx="1769804" cy="1644894"/>
        </a:xfrm>
        <a:prstGeom prst="ellipse">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marL="0" lvl="0" indent="0" algn="ctr" defTabSz="711200">
            <a:lnSpc>
              <a:spcPct val="90000"/>
            </a:lnSpc>
            <a:spcBef>
              <a:spcPct val="0"/>
            </a:spcBef>
            <a:spcAft>
              <a:spcPct val="35000"/>
            </a:spcAft>
            <a:buNone/>
          </a:pPr>
          <a:r>
            <a:rPr lang="tr-TR" sz="1600" kern="1200" dirty="0"/>
            <a:t>Ahlaki </a:t>
          </a:r>
          <a:r>
            <a:rPr lang="tr-TR" sz="1600" kern="1200" dirty="0" err="1"/>
            <a:t>düzenlemler</a:t>
          </a:r>
          <a:endParaRPr lang="tr-TR" sz="1600" kern="1200" dirty="0"/>
        </a:p>
      </dsp:txBody>
      <dsp:txXfrm>
        <a:off x="4396104" y="4760108"/>
        <a:ext cx="1251440" cy="1163116"/>
      </dsp:txXfrm>
    </dsp:sp>
    <dsp:sp modelId="{192EE382-B8CC-48F5-B43D-7491A08D5B74}">
      <dsp:nvSpPr>
        <dsp:cNvPr id="0" name=""/>
        <dsp:cNvSpPr/>
      </dsp:nvSpPr>
      <dsp:spPr>
        <a:xfrm rot="11083883">
          <a:off x="2900334" y="4955485"/>
          <a:ext cx="878255" cy="493876"/>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577850">
            <a:lnSpc>
              <a:spcPct val="90000"/>
            </a:lnSpc>
            <a:spcBef>
              <a:spcPct val="0"/>
            </a:spcBef>
            <a:spcAft>
              <a:spcPct val="35000"/>
            </a:spcAft>
            <a:buNone/>
          </a:pPr>
          <a:endParaRPr lang="tr-TR" sz="1300" kern="1200"/>
        </a:p>
      </dsp:txBody>
      <dsp:txXfrm rot="10800000">
        <a:off x="3048245" y="5060371"/>
        <a:ext cx="730092" cy="296326"/>
      </dsp:txXfrm>
    </dsp:sp>
    <dsp:sp modelId="{B2BBC993-3036-4612-8CFC-DBE460F17F26}">
      <dsp:nvSpPr>
        <dsp:cNvPr id="0" name=""/>
        <dsp:cNvSpPr/>
      </dsp:nvSpPr>
      <dsp:spPr>
        <a:xfrm>
          <a:off x="852135" y="4332770"/>
          <a:ext cx="1640343" cy="1463338"/>
        </a:xfrm>
        <a:prstGeom prst="ellipse">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5400" tIns="25400" rIns="25400" bIns="25400" numCol="1" spcCol="1270" anchor="ctr" anchorCtr="0">
          <a:noAutofit/>
        </a:bodyPr>
        <a:lstStyle/>
        <a:p>
          <a:pPr marL="0" lvl="0" indent="0" algn="ctr" defTabSz="889000">
            <a:lnSpc>
              <a:spcPct val="90000"/>
            </a:lnSpc>
            <a:spcBef>
              <a:spcPct val="0"/>
            </a:spcBef>
            <a:spcAft>
              <a:spcPct val="35000"/>
            </a:spcAft>
            <a:buNone/>
          </a:pPr>
          <a:r>
            <a:rPr lang="tr-TR" sz="2000" kern="1200" dirty="0"/>
            <a:t>intiharlar</a:t>
          </a:r>
        </a:p>
      </dsp:txBody>
      <dsp:txXfrm>
        <a:off x="1092358" y="4547071"/>
        <a:ext cx="1159897" cy="1034736"/>
      </dsp:txXfrm>
    </dsp:sp>
    <dsp:sp modelId="{3DA7C02F-80F2-4134-880D-BDE44380BD54}">
      <dsp:nvSpPr>
        <dsp:cNvPr id="0" name=""/>
        <dsp:cNvSpPr/>
      </dsp:nvSpPr>
      <dsp:spPr>
        <a:xfrm rot="15206438">
          <a:off x="1130806" y="3728426"/>
          <a:ext cx="435349" cy="493876"/>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577850">
            <a:lnSpc>
              <a:spcPct val="90000"/>
            </a:lnSpc>
            <a:spcBef>
              <a:spcPct val="0"/>
            </a:spcBef>
            <a:spcAft>
              <a:spcPct val="35000"/>
            </a:spcAft>
            <a:buNone/>
          </a:pPr>
          <a:endParaRPr lang="tr-TR" sz="1300" kern="1200"/>
        </a:p>
      </dsp:txBody>
      <dsp:txXfrm rot="10800000">
        <a:off x="1214720" y="3889795"/>
        <a:ext cx="304744" cy="296326"/>
      </dsp:txXfrm>
    </dsp:sp>
    <dsp:sp modelId="{3475C517-DF9B-4689-8732-A14EE17C8051}">
      <dsp:nvSpPr>
        <dsp:cNvPr id="0" name=""/>
        <dsp:cNvSpPr/>
      </dsp:nvSpPr>
      <dsp:spPr>
        <a:xfrm>
          <a:off x="287713" y="2136890"/>
          <a:ext cx="1463338" cy="1463338"/>
        </a:xfrm>
        <a:prstGeom prst="ellipse">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5400" tIns="25400" rIns="25400" bIns="25400" numCol="1" spcCol="1270" anchor="ctr" anchorCtr="0">
          <a:noAutofit/>
        </a:bodyPr>
        <a:lstStyle/>
        <a:p>
          <a:pPr marL="0" lvl="0" indent="0" algn="ctr" defTabSz="889000">
            <a:lnSpc>
              <a:spcPct val="90000"/>
            </a:lnSpc>
            <a:spcBef>
              <a:spcPct val="0"/>
            </a:spcBef>
            <a:spcAft>
              <a:spcPct val="35000"/>
            </a:spcAft>
            <a:buNone/>
          </a:pPr>
          <a:r>
            <a:rPr lang="tr-TR" sz="2000" kern="1200" dirty="0"/>
            <a:t>Yasalar</a:t>
          </a:r>
        </a:p>
      </dsp:txBody>
      <dsp:txXfrm>
        <a:off x="502014" y="2351191"/>
        <a:ext cx="1034736" cy="1034736"/>
      </dsp:txXfrm>
    </dsp:sp>
    <dsp:sp modelId="{D39E8B86-4AA2-4D0C-A83A-C59D3DC0B586}">
      <dsp:nvSpPr>
        <dsp:cNvPr id="0" name=""/>
        <dsp:cNvSpPr/>
      </dsp:nvSpPr>
      <dsp:spPr>
        <a:xfrm rot="7403731" flipH="1">
          <a:off x="1734926" y="1941449"/>
          <a:ext cx="473521" cy="493876"/>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577850">
            <a:lnSpc>
              <a:spcPct val="90000"/>
            </a:lnSpc>
            <a:spcBef>
              <a:spcPct val="0"/>
            </a:spcBef>
            <a:spcAft>
              <a:spcPct val="35000"/>
            </a:spcAft>
            <a:buNone/>
          </a:pPr>
          <a:endParaRPr lang="tr-TR" sz="1300" kern="1200"/>
        </a:p>
      </dsp:txBody>
      <dsp:txXfrm>
        <a:off x="1766859" y="2099525"/>
        <a:ext cx="331465" cy="296326"/>
      </dsp:txXfrm>
    </dsp:sp>
    <dsp:sp modelId="{38364D08-1804-4523-B61A-4099709ECF1B}">
      <dsp:nvSpPr>
        <dsp:cNvPr id="0" name=""/>
        <dsp:cNvSpPr/>
      </dsp:nvSpPr>
      <dsp:spPr>
        <a:xfrm>
          <a:off x="7643817" y="1058636"/>
          <a:ext cx="1463338" cy="1463338"/>
        </a:xfrm>
        <a:prstGeom prst="ellipse">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marL="0" lvl="0" indent="0" algn="ctr" defTabSz="711200">
            <a:lnSpc>
              <a:spcPct val="90000"/>
            </a:lnSpc>
            <a:spcBef>
              <a:spcPct val="0"/>
            </a:spcBef>
            <a:spcAft>
              <a:spcPct val="35000"/>
            </a:spcAft>
            <a:buNone/>
          </a:pPr>
          <a:r>
            <a:rPr lang="tr-TR" sz="1600" kern="1200" dirty="0"/>
            <a:t>Sivil toplum kuruluşları</a:t>
          </a:r>
        </a:p>
      </dsp:txBody>
      <dsp:txXfrm>
        <a:off x="7858118" y="1272937"/>
        <a:ext cx="1034736" cy="1034736"/>
      </dsp:txXfrm>
    </dsp:sp>
    <dsp:sp modelId="{F9712596-EEBF-44AE-9D51-C3F93A184A9D}">
      <dsp:nvSpPr>
        <dsp:cNvPr id="0" name=""/>
        <dsp:cNvSpPr/>
      </dsp:nvSpPr>
      <dsp:spPr>
        <a:xfrm rot="13291622" flipH="1">
          <a:off x="6961179" y="551865"/>
          <a:ext cx="729868" cy="493876"/>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577850">
            <a:lnSpc>
              <a:spcPct val="90000"/>
            </a:lnSpc>
            <a:spcBef>
              <a:spcPct val="0"/>
            </a:spcBef>
            <a:spcAft>
              <a:spcPct val="35000"/>
            </a:spcAft>
            <a:buNone/>
          </a:pPr>
          <a:endParaRPr lang="tr-TR" sz="1300" kern="1200"/>
        </a:p>
      </dsp:txBody>
      <dsp:txXfrm rot="10800000">
        <a:off x="6979800" y="601526"/>
        <a:ext cx="581705" cy="296326"/>
      </dsp:txXfrm>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4DCC1B6-F50C-45EE-9996-93975C7C54FA}">
      <dsp:nvSpPr>
        <dsp:cNvPr id="0" name=""/>
        <dsp:cNvSpPr/>
      </dsp:nvSpPr>
      <dsp:spPr>
        <a:xfrm>
          <a:off x="3229065" y="1839726"/>
          <a:ext cx="2072115" cy="1301097"/>
        </a:xfrm>
        <a:prstGeom prst="ellipse">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5560" tIns="35560" rIns="35560" bIns="35560" numCol="1" spcCol="1270" anchor="ctr" anchorCtr="0">
          <a:noAutofit/>
        </a:bodyPr>
        <a:lstStyle/>
        <a:p>
          <a:pPr marL="0" lvl="0" indent="0" algn="ctr" defTabSz="1244600">
            <a:lnSpc>
              <a:spcPct val="90000"/>
            </a:lnSpc>
            <a:spcBef>
              <a:spcPct val="0"/>
            </a:spcBef>
            <a:spcAft>
              <a:spcPct val="35000"/>
            </a:spcAft>
            <a:buNone/>
          </a:pPr>
          <a:r>
            <a:rPr lang="tr-TR" sz="2800" kern="1200" dirty="0"/>
            <a:t>Normlar</a:t>
          </a:r>
        </a:p>
      </dsp:txBody>
      <dsp:txXfrm>
        <a:off x="3532519" y="2030267"/>
        <a:ext cx="1465207" cy="920015"/>
      </dsp:txXfrm>
    </dsp:sp>
    <dsp:sp modelId="{F14603A5-2065-4200-8972-76CA57BBACCE}">
      <dsp:nvSpPr>
        <dsp:cNvPr id="0" name=""/>
        <dsp:cNvSpPr/>
      </dsp:nvSpPr>
      <dsp:spPr>
        <a:xfrm rot="16200000">
          <a:off x="4125422" y="1361409"/>
          <a:ext cx="279400" cy="445276"/>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889000">
            <a:lnSpc>
              <a:spcPct val="90000"/>
            </a:lnSpc>
            <a:spcBef>
              <a:spcPct val="0"/>
            </a:spcBef>
            <a:spcAft>
              <a:spcPct val="35000"/>
            </a:spcAft>
            <a:buNone/>
          </a:pPr>
          <a:endParaRPr lang="tr-TR" sz="2000" kern="1200"/>
        </a:p>
      </dsp:txBody>
      <dsp:txXfrm>
        <a:off x="4167332" y="1492374"/>
        <a:ext cx="195580" cy="267166"/>
      </dsp:txXfrm>
    </dsp:sp>
    <dsp:sp modelId="{45EE7F5C-3E2F-4334-A0DD-B2C9D5AE7A9C}">
      <dsp:nvSpPr>
        <dsp:cNvPr id="0" name=""/>
        <dsp:cNvSpPr/>
      </dsp:nvSpPr>
      <dsp:spPr>
        <a:xfrm>
          <a:off x="3278238" y="2916"/>
          <a:ext cx="1973768" cy="1309637"/>
        </a:xfrm>
        <a:prstGeom prst="ellipse">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0480" tIns="30480" rIns="30480" bIns="30480" numCol="1" spcCol="1270" anchor="ctr" anchorCtr="0">
          <a:noAutofit/>
        </a:bodyPr>
        <a:lstStyle/>
        <a:p>
          <a:pPr marL="0" lvl="0" indent="0" algn="ctr" defTabSz="1066800">
            <a:lnSpc>
              <a:spcPct val="90000"/>
            </a:lnSpc>
            <a:spcBef>
              <a:spcPct val="0"/>
            </a:spcBef>
            <a:spcAft>
              <a:spcPct val="35000"/>
            </a:spcAft>
            <a:buNone/>
          </a:pPr>
          <a:r>
            <a:rPr lang="tr-TR" sz="2400" kern="1200" dirty="0"/>
            <a:t>Kanunlar</a:t>
          </a:r>
        </a:p>
      </dsp:txBody>
      <dsp:txXfrm>
        <a:off x="3567290" y="194708"/>
        <a:ext cx="1395664" cy="926053"/>
      </dsp:txXfrm>
    </dsp:sp>
    <dsp:sp modelId="{B6AF1F6D-A76B-4220-A7CC-E13470204DF9}">
      <dsp:nvSpPr>
        <dsp:cNvPr id="0" name=""/>
        <dsp:cNvSpPr/>
      </dsp:nvSpPr>
      <dsp:spPr>
        <a:xfrm rot="21510171">
          <a:off x="5426830" y="2233287"/>
          <a:ext cx="305090" cy="445276"/>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889000">
            <a:lnSpc>
              <a:spcPct val="90000"/>
            </a:lnSpc>
            <a:spcBef>
              <a:spcPct val="0"/>
            </a:spcBef>
            <a:spcAft>
              <a:spcPct val="35000"/>
            </a:spcAft>
            <a:buNone/>
          </a:pPr>
          <a:endParaRPr lang="tr-TR" sz="2000" kern="1200"/>
        </a:p>
      </dsp:txBody>
      <dsp:txXfrm>
        <a:off x="5426846" y="2323538"/>
        <a:ext cx="213563" cy="267166"/>
      </dsp:txXfrm>
    </dsp:sp>
    <dsp:sp modelId="{DDAAFB47-CE4D-4CE5-A0B7-9478DC6897DA}">
      <dsp:nvSpPr>
        <dsp:cNvPr id="0" name=""/>
        <dsp:cNvSpPr/>
      </dsp:nvSpPr>
      <dsp:spPr>
        <a:xfrm>
          <a:off x="5874932" y="1767228"/>
          <a:ext cx="2001296" cy="1309637"/>
        </a:xfrm>
        <a:prstGeom prst="ellipse">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0480" tIns="30480" rIns="30480" bIns="30480" numCol="1" spcCol="1270" anchor="ctr" anchorCtr="0">
          <a:noAutofit/>
        </a:bodyPr>
        <a:lstStyle/>
        <a:p>
          <a:pPr marL="0" lvl="0" indent="0" algn="ctr" defTabSz="1066800">
            <a:lnSpc>
              <a:spcPct val="90000"/>
            </a:lnSpc>
            <a:spcBef>
              <a:spcPct val="0"/>
            </a:spcBef>
            <a:spcAft>
              <a:spcPct val="35000"/>
            </a:spcAft>
            <a:buNone/>
          </a:pPr>
          <a:r>
            <a:rPr lang="tr-TR" sz="2400" kern="1200" dirty="0"/>
            <a:t>Ahlak Kuralları</a:t>
          </a:r>
        </a:p>
      </dsp:txBody>
      <dsp:txXfrm>
        <a:off x="6168015" y="1959020"/>
        <a:ext cx="1415130" cy="926053"/>
      </dsp:txXfrm>
    </dsp:sp>
    <dsp:sp modelId="{ECAD0794-ACBC-4065-A117-D4B6D57F3547}">
      <dsp:nvSpPr>
        <dsp:cNvPr id="0" name=""/>
        <dsp:cNvSpPr/>
      </dsp:nvSpPr>
      <dsp:spPr>
        <a:xfrm rot="5400000">
          <a:off x="4125422" y="3173863"/>
          <a:ext cx="279400" cy="445276"/>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889000">
            <a:lnSpc>
              <a:spcPct val="90000"/>
            </a:lnSpc>
            <a:spcBef>
              <a:spcPct val="0"/>
            </a:spcBef>
            <a:spcAft>
              <a:spcPct val="35000"/>
            </a:spcAft>
            <a:buNone/>
          </a:pPr>
          <a:endParaRPr lang="tr-TR" sz="2000" kern="1200"/>
        </a:p>
      </dsp:txBody>
      <dsp:txXfrm>
        <a:off x="4167332" y="3221008"/>
        <a:ext cx="195580" cy="267166"/>
      </dsp:txXfrm>
    </dsp:sp>
    <dsp:sp modelId="{2AED21B2-96E4-4F87-A17B-FE2B61DA6403}">
      <dsp:nvSpPr>
        <dsp:cNvPr id="0" name=""/>
        <dsp:cNvSpPr/>
      </dsp:nvSpPr>
      <dsp:spPr>
        <a:xfrm>
          <a:off x="3149599" y="3667995"/>
          <a:ext cx="2231046" cy="1309637"/>
        </a:xfrm>
        <a:prstGeom prst="ellipse">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0480" tIns="30480" rIns="30480" bIns="30480" numCol="1" spcCol="1270" anchor="ctr" anchorCtr="0">
          <a:noAutofit/>
        </a:bodyPr>
        <a:lstStyle/>
        <a:p>
          <a:pPr marL="0" lvl="0" indent="0" algn="ctr" defTabSz="1066800">
            <a:lnSpc>
              <a:spcPct val="90000"/>
            </a:lnSpc>
            <a:spcBef>
              <a:spcPct val="0"/>
            </a:spcBef>
            <a:spcAft>
              <a:spcPct val="35000"/>
            </a:spcAft>
            <a:buNone/>
          </a:pPr>
          <a:r>
            <a:rPr lang="tr-TR" sz="2400" kern="1200" dirty="0"/>
            <a:t>Tabular</a:t>
          </a:r>
        </a:p>
      </dsp:txBody>
      <dsp:txXfrm>
        <a:off x="3476328" y="3859787"/>
        <a:ext cx="1577588" cy="926053"/>
      </dsp:txXfrm>
    </dsp:sp>
    <dsp:sp modelId="{24C408B2-32F8-4DA0-AACF-672AA5499CC5}">
      <dsp:nvSpPr>
        <dsp:cNvPr id="0" name=""/>
        <dsp:cNvSpPr/>
      </dsp:nvSpPr>
      <dsp:spPr>
        <a:xfrm rot="10800000">
          <a:off x="2799731" y="2267636"/>
          <a:ext cx="303395" cy="445276"/>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889000">
            <a:lnSpc>
              <a:spcPct val="90000"/>
            </a:lnSpc>
            <a:spcBef>
              <a:spcPct val="0"/>
            </a:spcBef>
            <a:spcAft>
              <a:spcPct val="35000"/>
            </a:spcAft>
            <a:buNone/>
          </a:pPr>
          <a:endParaRPr lang="tr-TR" sz="2000" kern="1200"/>
        </a:p>
      </dsp:txBody>
      <dsp:txXfrm rot="10800000">
        <a:off x="2890749" y="2356691"/>
        <a:ext cx="212377" cy="267166"/>
      </dsp:txXfrm>
    </dsp:sp>
    <dsp:sp modelId="{A475CA90-80D8-431A-B31E-09CFC9EC8176}">
      <dsp:nvSpPr>
        <dsp:cNvPr id="0" name=""/>
        <dsp:cNvSpPr/>
      </dsp:nvSpPr>
      <dsp:spPr>
        <a:xfrm>
          <a:off x="871086" y="1835456"/>
          <a:ext cx="1785534" cy="1309637"/>
        </a:xfrm>
        <a:prstGeom prst="ellipse">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0480" tIns="30480" rIns="30480" bIns="30480" numCol="1" spcCol="1270" anchor="ctr" anchorCtr="0">
          <a:noAutofit/>
        </a:bodyPr>
        <a:lstStyle/>
        <a:p>
          <a:pPr marL="0" lvl="0" indent="0" algn="ctr" defTabSz="1066800">
            <a:lnSpc>
              <a:spcPct val="90000"/>
            </a:lnSpc>
            <a:spcBef>
              <a:spcPct val="0"/>
            </a:spcBef>
            <a:spcAft>
              <a:spcPct val="35000"/>
            </a:spcAft>
            <a:buNone/>
          </a:pPr>
          <a:r>
            <a:rPr lang="tr-TR" sz="2400" kern="1200" dirty="0"/>
            <a:t>Adetler</a:t>
          </a:r>
        </a:p>
      </dsp:txBody>
      <dsp:txXfrm>
        <a:off x="1132571" y="2027248"/>
        <a:ext cx="1262564" cy="926053"/>
      </dsp:txXfrm>
    </dsp:sp>
  </dsp:spTree>
</dsp:drawing>
</file>

<file path=ppt/diagrams/layout1.xml><?xml version="1.0" encoding="utf-8"?>
<dgm:layoutDef xmlns:dgm="http://schemas.openxmlformats.org/drawingml/2006/diagram" xmlns:a="http://schemas.openxmlformats.org/drawingml/2006/main" uniqueId="urn:microsoft.com/office/officeart/2005/8/layout/cycle2">
  <dgm:title val=""/>
  <dgm:desc val=""/>
  <dgm:catLst>
    <dgm:cat type="cycle" pri="1000"/>
    <dgm:cat type="convert" pri="10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onstrLst>
      <dgm:constr type="w" for="ch" ptType="node" refType="w"/>
      <dgm:constr type="w" for="ch" ptType="sibTrans" refType="w" refFor="ch" refPtType="node" op="equ" fact="0.25"/>
      <dgm:constr type="sibSp" refType="w" refFor="ch" refPtType="node" fact="0.5"/>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9">
        <dgm:if name="Name10" axis="par ch" ptType="doc node" func="cnt" op="gt" val="1">
          <dgm:forEach name="sibTransForEach" axis="followSib" ptType="sibTrans" hideLastTrans="0" cnt="1">
            <dgm:layoutNode name="sibTrans">
              <dgm:choose name="Name11">
                <dgm:if name="Name12" axis="par ch" ptType="doc node" func="cnt" op="lt" val="3">
                  <dgm:alg type="conn">
                    <dgm:param type="begPts" val="radial"/>
                    <dgm:param type="endPts" val="radial"/>
                  </dgm:alg>
                </dgm:if>
                <dgm:else name="Name13">
                  <dgm:alg type="conn">
                    <dgm:param type="begPts" val="auto"/>
                    <dgm:param type="endPts" val="auto"/>
                  </dgm:alg>
                </dgm:else>
              </dgm:choose>
              <dgm:shape xmlns:r="http://schemas.openxmlformats.org/officeDocument/2006/relationships" type="conn" r:blip="">
                <dgm:adjLst/>
              </dgm:shape>
              <dgm:presOf axis="self"/>
              <dgm:constrLst>
                <dgm:constr type="h" refType="w" fact="1.35"/>
                <dgm:constr type="connDist"/>
                <dgm:constr type="w" for="ch" refType="connDist" fact="0.45"/>
                <dgm:constr type="h" for="ch" refType="h"/>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if>
        <dgm:else name="Name14"/>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matrix1">
  <dgm:title val=""/>
  <dgm:desc val=""/>
  <dgm:catLst>
    <dgm:cat type="matrix" pri="2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3" destOrd="0"/>
      </dgm:cxnLst>
      <dgm:bg/>
      <dgm:whole/>
    </dgm:dataModel>
  </dgm:styleData>
  <dgm:clrData>
    <dgm:dataModel>
      <dgm:ptLst>
        <dgm:pt modelId="0" type="doc"/>
        <dgm:pt modelId="1"/>
        <dgm:pt modelId="11"/>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3" destOrd="0"/>
      </dgm:cxnLst>
      <dgm:bg/>
      <dgm:whole/>
    </dgm:dataModel>
  </dgm:clrData>
  <dgm:layoutNode name="diagram">
    <dgm:varLst>
      <dgm:chMax val="1"/>
      <dgm:dir/>
      <dgm:animLvl val="ctr"/>
      <dgm:resizeHandles val="exact"/>
    </dgm:varLst>
    <dgm:alg type="composite"/>
    <dgm:shape xmlns:r="http://schemas.openxmlformats.org/officeDocument/2006/relationships" r:blip="">
      <dgm:adjLst/>
    </dgm:shape>
    <dgm:presOf/>
    <dgm:constrLst>
      <dgm:constr type="ctrX" for="ch" forName="matrix" refType="w" fact="0.5"/>
      <dgm:constr type="ctrY" for="ch" forName="matrix" refType="h" fact="0.5"/>
      <dgm:constr type="w" for="ch" forName="matrix" refType="w"/>
      <dgm:constr type="h" for="ch" forName="matrix" refType="h"/>
      <dgm:constr type="ctrX" for="ch" forName="centerTile" refType="w" fact="0.5"/>
      <dgm:constr type="ctrY" for="ch" forName="centerTile" refType="h" fact="0.5"/>
      <dgm:constr type="w" for="ch" forName="centerTile" refType="w" fact="0.3"/>
      <dgm:constr type="h" for="ch" forName="centerTile" refType="h" fact="0.25"/>
      <dgm:constr type="primFontSz" for="des" ptType="node" op="equ" val="65"/>
    </dgm:constrLst>
    <dgm:ruleLst/>
    <dgm:choose name="Name0">
      <dgm:if name="Name1" axis="ch" ptType="node" func="cnt" op="gte" val="1">
        <dgm:layoutNode name="matrix">
          <dgm:alg type="composite"/>
          <dgm:shape xmlns:r="http://schemas.openxmlformats.org/officeDocument/2006/relationships" r:blip="">
            <dgm:adjLst/>
          </dgm:shape>
          <dgm:presOf/>
          <dgm:constrLst>
            <dgm:constr type="l" for="ch" forName="tile1"/>
            <dgm:constr type="t" for="ch" forName="tile1"/>
            <dgm:constr type="r" for="ch" forName="tile1" refType="w" fact="0.5"/>
            <dgm:constr type="b" for="ch" forName="tile1" refType="h" fact="0.5"/>
            <dgm:constr type="l" for="ch" forName="tile1text" refType="l" refFor="ch" refForName="tile1"/>
            <dgm:constr type="t" for="ch" forName="tile1text" refType="t" refFor="ch" refForName="tile1"/>
            <dgm:constr type="w" for="ch" forName="tile1text" refType="w" refFor="ch" refForName="tile1"/>
            <dgm:constr type="h" for="ch" forName="tile1text" refType="h" refFor="ch" refForName="tile1" fact="0.75"/>
            <dgm:constr type="r" for="ch" forName="tile2" refType="w"/>
            <dgm:constr type="t" for="ch" forName="tile2"/>
            <dgm:constr type="l" for="ch" forName="tile2" refType="w" fact="0.5"/>
            <dgm:constr type="b" for="ch" forName="tile2" refType="h" fact="0.5"/>
            <dgm:constr type="r" for="ch" forName="tile2text" refType="r" refFor="ch" refForName="tile2"/>
            <dgm:constr type="t" for="ch" forName="tile2text" refType="t" refFor="ch" refForName="tile2"/>
            <dgm:constr type="w" for="ch" forName="tile2text" refType="w" refFor="ch" refForName="tile2"/>
            <dgm:constr type="h" for="ch" forName="tile2text" refType="h" refFor="ch" refForName="tile2" fact="0.75"/>
            <dgm:constr type="l" for="ch" forName="tile3"/>
            <dgm:constr type="b" for="ch" forName="tile3" refType="h"/>
            <dgm:constr type="r" for="ch" forName="tile3" refType="w" fact="0.5"/>
            <dgm:constr type="t" for="ch" forName="tile3" refType="h" fact="0.5"/>
            <dgm:constr type="l" for="ch" forName="tile3text" refType="l" refFor="ch" refForName="tile3"/>
            <dgm:constr type="b" for="ch" forName="tile3text" refType="b" refFor="ch" refForName="tile3"/>
            <dgm:constr type="w" for="ch" forName="tile3text" refType="w" refFor="ch" refForName="tile3"/>
            <dgm:constr type="h" for="ch" forName="tile3text" refType="h" refFor="ch" refForName="tile3" fact="0.75"/>
            <dgm:constr type="r" for="ch" forName="tile4" refType="w"/>
            <dgm:constr type="b" for="ch" forName="tile4" refType="h"/>
            <dgm:constr type="l" for="ch" forName="tile4" refType="w" fact="0.5"/>
            <dgm:constr type="t" for="ch" forName="tile4" refType="h" fact="0.5"/>
            <dgm:constr type="r" for="ch" forName="tile4text" refType="r" refFor="ch" refForName="tile4"/>
            <dgm:constr type="b" for="ch" forName="tile4text" refType="b" refFor="ch" refForName="tile4"/>
            <dgm:constr type="w" for="ch" forName="tile4text" refType="w" refFor="ch" refForName="tile4"/>
            <dgm:constr type="h" for="ch" forName="tile4text" refType="h" refFor="ch" refForName="tile4" fact="0.75"/>
          </dgm:constrLst>
          <dgm:ruleLst/>
          <dgm:layoutNode name="tile1" styleLbl="node1">
            <dgm:alg type="sp"/>
            <dgm:shape xmlns:r="http://schemas.openxmlformats.org/officeDocument/2006/relationships" rot="270" type="round1Rect" r:blip="">
              <dgm:adjLst/>
            </dgm:shape>
            <dgm:choose name="Name2">
              <dgm:if name="Name3" func="var" arg="dir" op="equ" val="norm">
                <dgm:presOf axis="ch ch desOrSelf" ptType="node node node" st="1 1 1" cnt="1 1 0"/>
              </dgm:if>
              <dgm:else name="Name4">
                <dgm:presOf axis="ch ch desOrSelf" ptType="node node node" st="1 2 1" cnt="1 1 0"/>
              </dgm:else>
            </dgm:choose>
            <dgm:constrLst/>
            <dgm:ruleLst/>
          </dgm:layoutNode>
          <dgm:layoutNode name="tile1text" styleLbl="node1">
            <dgm:varLst>
              <dgm:chMax val="0"/>
              <dgm:chPref val="0"/>
              <dgm:bulletEnabled val="1"/>
            </dgm:varLst>
            <dgm:choose name="Name5">
              <dgm:if name="Name6" axis="root des" func="maxDepth" op="gte" val="3">
                <dgm:alg type="tx">
                  <dgm:param type="txAnchorVert" val="t"/>
                  <dgm:param type="parTxLTRAlign" val="l"/>
                  <dgm:param type="parTxRTLAlign" val="r"/>
                </dgm:alg>
              </dgm:if>
              <dgm:else name="Name7">
                <dgm:alg type="tx"/>
              </dgm:else>
            </dgm:choose>
            <dgm:shape xmlns:r="http://schemas.openxmlformats.org/officeDocument/2006/relationships" rot="270" type="rect" r:blip="" hideGeom="1">
              <dgm:adjLst>
                <dgm:adj idx="1" val="0.2"/>
              </dgm:adjLst>
            </dgm:shape>
            <dgm:choose name="Name8">
              <dgm:if name="Name9" func="var" arg="dir" op="equ" val="norm">
                <dgm:presOf axis="ch ch desOrSelf" ptType="node node node" st="1 1 1" cnt="1 1 0"/>
              </dgm:if>
              <dgm:else name="Name10">
                <dgm:presOf axis="ch ch desOrSelf" ptType="node node node" st="1 2 1" cnt="1 1 0"/>
              </dgm:else>
            </dgm:choose>
            <dgm:constrLst/>
            <dgm:ruleLst>
              <dgm:rule type="primFontSz" val="5" fact="NaN" max="NaN"/>
            </dgm:ruleLst>
          </dgm:layoutNode>
          <dgm:layoutNode name="tile2" styleLbl="node1">
            <dgm:alg type="sp"/>
            <dgm:shape xmlns:r="http://schemas.openxmlformats.org/officeDocument/2006/relationships" type="round1Rect" r:blip="">
              <dgm:adjLst/>
            </dgm:shape>
            <dgm:choose name="Name11">
              <dgm:if name="Name12" func="var" arg="dir" op="equ" val="norm">
                <dgm:presOf axis="ch ch desOrSelf" ptType="node node node" st="1 2 1" cnt="1 1 0"/>
              </dgm:if>
              <dgm:else name="Name13">
                <dgm:presOf axis="ch ch desOrSelf" ptType="node node node" st="1 1 1" cnt="1 1 0"/>
              </dgm:else>
            </dgm:choose>
            <dgm:constrLst/>
            <dgm:ruleLst/>
          </dgm:layoutNode>
          <dgm:layoutNode name="tile2text" styleLbl="node1">
            <dgm:varLst>
              <dgm:chMax val="0"/>
              <dgm:chPref val="0"/>
              <dgm:bulletEnabled val="1"/>
            </dgm:varLst>
            <dgm:choose name="Name14">
              <dgm:if name="Name15" axis="root des" func="maxDepth" op="gte" val="3">
                <dgm:alg type="tx">
                  <dgm:param type="txAnchorVert" val="t"/>
                  <dgm:param type="parTxLTRAlign" val="l"/>
                  <dgm:param type="parTxRTLAlign" val="r"/>
                </dgm:alg>
              </dgm:if>
              <dgm:else name="Name16">
                <dgm:alg type="tx"/>
              </dgm:else>
            </dgm:choose>
            <dgm:shape xmlns:r="http://schemas.openxmlformats.org/officeDocument/2006/relationships" type="rect" r:blip="" hideGeom="1">
              <dgm:adjLst/>
            </dgm:shape>
            <dgm:choose name="Name17">
              <dgm:if name="Name18" func="var" arg="dir" op="equ" val="norm">
                <dgm:presOf axis="ch ch desOrSelf" ptType="node node node" st="1 2 1" cnt="1 1 0"/>
              </dgm:if>
              <dgm:else name="Name19">
                <dgm:presOf axis="ch ch desOrSelf" ptType="node node node" st="1 1 1" cnt="1 1 0"/>
              </dgm:else>
            </dgm:choose>
            <dgm:constrLst/>
            <dgm:ruleLst>
              <dgm:rule type="primFontSz" val="5" fact="NaN" max="NaN"/>
            </dgm:ruleLst>
          </dgm:layoutNode>
          <dgm:layoutNode name="tile3" styleLbl="node1">
            <dgm:alg type="sp"/>
            <dgm:shape xmlns:r="http://schemas.openxmlformats.org/officeDocument/2006/relationships" rot="180" type="round1Rect" r:blip="">
              <dgm:adjLst/>
            </dgm:shape>
            <dgm:choose name="Name20">
              <dgm:if name="Name21" func="var" arg="dir" op="equ" val="norm">
                <dgm:presOf axis="ch ch desOrSelf" ptType="node node node" st="1 3 1" cnt="1 1 0"/>
              </dgm:if>
              <dgm:else name="Name22">
                <dgm:presOf axis="ch ch desOrSelf" ptType="node node node" st="1 4 1" cnt="1 1 0"/>
              </dgm:else>
            </dgm:choose>
            <dgm:constrLst/>
            <dgm:ruleLst/>
          </dgm:layoutNode>
          <dgm:layoutNode name="tile3text" styleLbl="node1">
            <dgm:varLst>
              <dgm:chMax val="0"/>
              <dgm:chPref val="0"/>
              <dgm:bulletEnabled val="1"/>
            </dgm:varLst>
            <dgm:choose name="Name23">
              <dgm:if name="Name24" axis="root des" func="maxDepth" op="gte" val="3">
                <dgm:alg type="tx">
                  <dgm:param type="txAnchorVert" val="t"/>
                  <dgm:param type="parTxLTRAlign" val="l"/>
                  <dgm:param type="parTxRTLAlign" val="r"/>
                </dgm:alg>
              </dgm:if>
              <dgm:else name="Name25">
                <dgm:alg type="tx"/>
              </dgm:else>
            </dgm:choose>
            <dgm:shape xmlns:r="http://schemas.openxmlformats.org/officeDocument/2006/relationships" rot="180" type="rect" r:blip="" hideGeom="1">
              <dgm:adjLst/>
            </dgm:shape>
            <dgm:choose name="Name26">
              <dgm:if name="Name27" func="var" arg="dir" op="equ" val="norm">
                <dgm:presOf axis="ch ch desOrSelf" ptType="node node node" st="1 3 1" cnt="1 1 0"/>
              </dgm:if>
              <dgm:else name="Name28">
                <dgm:presOf axis="ch ch desOrSelf" ptType="node node node" st="1 4 1" cnt="1 1 0"/>
              </dgm:else>
            </dgm:choose>
            <dgm:constrLst/>
            <dgm:ruleLst>
              <dgm:rule type="primFontSz" val="5" fact="NaN" max="NaN"/>
            </dgm:ruleLst>
          </dgm:layoutNode>
          <dgm:layoutNode name="tile4" styleLbl="node1">
            <dgm:alg type="sp"/>
            <dgm:shape xmlns:r="http://schemas.openxmlformats.org/officeDocument/2006/relationships" rot="90" type="round1Rect" r:blip="">
              <dgm:adjLst/>
            </dgm:shape>
            <dgm:choose name="Name29">
              <dgm:if name="Name30" func="var" arg="dir" op="equ" val="norm">
                <dgm:presOf axis="ch ch desOrSelf" ptType="node node node" st="1 4 1" cnt="1 1 0"/>
              </dgm:if>
              <dgm:else name="Name31">
                <dgm:presOf axis="ch ch desOrSelf" ptType="node node node" st="1 3 1" cnt="1 1 0"/>
              </dgm:else>
            </dgm:choose>
            <dgm:constrLst/>
            <dgm:ruleLst/>
          </dgm:layoutNode>
          <dgm:layoutNode name="tile4text" styleLbl="node1">
            <dgm:varLst>
              <dgm:chMax val="0"/>
              <dgm:chPref val="0"/>
              <dgm:bulletEnabled val="1"/>
            </dgm:varLst>
            <dgm:choose name="Name32">
              <dgm:if name="Name33" axis="root des" func="maxDepth" op="gte" val="3">
                <dgm:alg type="tx">
                  <dgm:param type="txAnchorVert" val="t"/>
                  <dgm:param type="parTxLTRAlign" val="l"/>
                  <dgm:param type="parTxRTLAlign" val="r"/>
                </dgm:alg>
              </dgm:if>
              <dgm:else name="Name34">
                <dgm:alg type="tx"/>
              </dgm:else>
            </dgm:choose>
            <dgm:shape xmlns:r="http://schemas.openxmlformats.org/officeDocument/2006/relationships" rot="90" type="rect" r:blip="" hideGeom="1">
              <dgm:adjLst/>
            </dgm:shape>
            <dgm:choose name="Name35">
              <dgm:if name="Name36" func="var" arg="dir" op="equ" val="norm">
                <dgm:presOf axis="ch ch desOrSelf" ptType="node node node" st="1 4 1" cnt="1 1 0"/>
              </dgm:if>
              <dgm:else name="Name37">
                <dgm:presOf axis="ch ch desOrSelf" ptType="node node node" st="1 3 1" cnt="1 1 0"/>
              </dgm:else>
            </dgm:choose>
            <dgm:constrLst/>
            <dgm:ruleLst>
              <dgm:rule type="primFontSz" val="5" fact="NaN" max="NaN"/>
            </dgm:ruleLst>
          </dgm:layoutNode>
        </dgm:layoutNode>
        <dgm:layoutNode name="centerTile" styleLbl="fgShp">
          <dgm:varLst>
            <dgm:chMax val="0"/>
            <dgm:chPref val="0"/>
          </dgm:varLst>
          <dgm:alg type="tx"/>
          <dgm:shape xmlns:r="http://schemas.openxmlformats.org/officeDocument/2006/relationships" type="roundRect" r:blip="">
            <dgm:adjLst/>
          </dgm:shape>
          <dgm:presOf axis="ch" ptType="node" cnt="1"/>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38"/>
    </dgm:choose>
  </dgm:layoutNode>
</dgm:layoutDef>
</file>

<file path=ppt/diagrams/layout3.xml><?xml version="1.0" encoding="utf-8"?>
<dgm:layoutDef xmlns:dgm="http://schemas.openxmlformats.org/drawingml/2006/diagram" xmlns:a="http://schemas.openxmlformats.org/drawingml/2006/main" uniqueId="urn:microsoft.com/office/officeart/2005/8/layout/radial3">
  <dgm:title val=""/>
  <dgm:desc val=""/>
  <dgm:catLst>
    <dgm:cat type="relationship" pri="31000"/>
    <dgm:cat type="cycle" pri="12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omposite">
    <dgm:varLst>
      <dgm:chMax val="1"/>
      <dgm:dir/>
      <dgm:resizeHandles val="exact"/>
    </dgm:varLst>
    <dgm:alg type="composite">
      <dgm:param type="ar" val="1"/>
    </dgm:alg>
    <dgm:shape xmlns:r="http://schemas.openxmlformats.org/officeDocument/2006/relationships" r:blip="">
      <dgm:adjLst/>
    </dgm:shape>
    <dgm:presOf/>
    <dgm:constrLst/>
    <dgm:ruleLst/>
    <dgm:layoutNode name="radial">
      <dgm:varLst>
        <dgm:animLvl val="ctr"/>
      </dgm:varLst>
      <dgm:choose name="Name0">
        <dgm:if name="Name1" func="var" arg="dir" op="equ" val="norm">
          <dgm:choose name="Name2">
            <dgm:if name="Name3" axis="ch ch" ptType="node node" st="1 1" cnt="1 0" func="cnt" op="lte" val="1">
              <dgm:alg type="cycle">
                <dgm:param type="stAng" val="90"/>
                <dgm:param type="spanAng" val="360"/>
                <dgm:param type="ctrShpMap" val="fNode"/>
              </dgm:alg>
            </dgm:if>
            <dgm:else name="Name4">
              <dgm:alg type="cycle">
                <dgm:param type="stAng" val="0"/>
                <dgm:param type="spanAng" val="360"/>
                <dgm:param type="ctrShpMap" val="fNode"/>
              </dgm:alg>
            </dgm:else>
          </dgm:choose>
        </dgm:if>
        <dgm:else name="Name5">
          <dgm:alg type="cycle">
            <dgm:param type="stAng" val="0"/>
            <dgm:param type="spanAng" val="-360"/>
            <dgm:param type="ctrShpMap" val="fNode"/>
          </dgm:alg>
        </dgm:else>
      </dgm:choose>
      <dgm:shape xmlns:r="http://schemas.openxmlformats.org/officeDocument/2006/relationships" r:blip="">
        <dgm:adjLst/>
      </dgm:shape>
      <dgm:presOf/>
      <dgm:constrLst>
        <dgm:constr type="w" for="ch" forName="centerShape" refType="w"/>
        <dgm:constr type="h" for="ch" forName="centerShape" refType="h"/>
        <dgm:constr type="w" for="ch" forName="node" refType="w" fact="0.5"/>
        <dgm:constr type="h" for="ch" forName="node" refType="h" fact="0.5"/>
        <dgm:constr type="sp" refType="w" refFor="ch" refForName="node" fact="-0.2"/>
        <dgm:constr type="sibSp" refType="w" refFor="ch" refForName="node" fact="-0.2"/>
        <dgm:constr type="primFontSz" for="ch" forName="centerShape" val="65"/>
        <dgm:constr type="primFontSz" for="des" forName="node" val="65"/>
        <dgm:constr type="primFontSz" for="ch" forName="node" refType="primFontSz" refFor="ch" refForName="centerShape" op="lte"/>
      </dgm:constrLst>
      <dgm:ruleLst/>
      <dgm:forEach name="Name6" axis="ch" ptType="node" cnt="1">
        <dgm:layoutNode name="centerShape" styleLbl="vennNode1">
          <dgm:alg type="tx"/>
          <dgm:shape xmlns:r="http://schemas.openxmlformats.org/officeDocument/2006/relationships" type="ellipse" r:blip="">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7" axis="ch" ptType="node">
          <dgm:layoutNode name="node" styleLbl="vennNode1">
            <dgm:varLst>
              <dgm:bulletEnabled val="1"/>
            </dgm:varLst>
            <dgm:alg type="tx">
              <dgm:param type="txAnchorVertCh" val="mid"/>
            </dgm:alg>
            <dgm:shape xmlns:r="http://schemas.openxmlformats.org/officeDocument/2006/relationships" type="ellipse" r:blip="">
              <dgm:adjLst/>
            </dgm:shape>
            <dgm:presOf axis="desOrSelf" ptType="nod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dgm:forEach>
    </dgm:layoutNode>
  </dgm:layoutNode>
</dgm:layoutDef>
</file>

<file path=ppt/diagrams/layout4.xml><?xml version="1.0" encoding="utf-8"?>
<dgm:layoutDef xmlns:dgm="http://schemas.openxmlformats.org/drawingml/2006/diagram" xmlns:a="http://schemas.openxmlformats.org/drawingml/2006/main" uniqueId="urn:microsoft.com/office/officeart/2005/8/layout/cycle2">
  <dgm:title val=""/>
  <dgm:desc val=""/>
  <dgm:catLst>
    <dgm:cat type="cycle" pri="1000"/>
    <dgm:cat type="convert" pri="10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onstrLst>
      <dgm:constr type="w" for="ch" ptType="node" refType="w"/>
      <dgm:constr type="w" for="ch" ptType="sibTrans" refType="w" refFor="ch" refPtType="node" op="equ" fact="0.25"/>
      <dgm:constr type="sibSp" refType="w" refFor="ch" refPtType="node" fact="0.5"/>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9">
        <dgm:if name="Name10" axis="par ch" ptType="doc node" func="cnt" op="gt" val="1">
          <dgm:forEach name="sibTransForEach" axis="followSib" ptType="sibTrans" hideLastTrans="0" cnt="1">
            <dgm:layoutNode name="sibTrans">
              <dgm:choose name="Name11">
                <dgm:if name="Name12" axis="par ch" ptType="doc node" func="cnt" op="lt" val="3">
                  <dgm:alg type="conn">
                    <dgm:param type="begPts" val="radial"/>
                    <dgm:param type="endPts" val="radial"/>
                  </dgm:alg>
                </dgm:if>
                <dgm:else name="Name13">
                  <dgm:alg type="conn">
                    <dgm:param type="begPts" val="auto"/>
                    <dgm:param type="endPts" val="auto"/>
                  </dgm:alg>
                </dgm:else>
              </dgm:choose>
              <dgm:shape xmlns:r="http://schemas.openxmlformats.org/officeDocument/2006/relationships" type="conn" r:blip="">
                <dgm:adjLst/>
              </dgm:shape>
              <dgm:presOf axis="self"/>
              <dgm:constrLst>
                <dgm:constr type="h" refType="w" fact="1.35"/>
                <dgm:constr type="connDist"/>
                <dgm:constr type="w" for="ch" refType="connDist" fact="0.45"/>
                <dgm:constr type="h" for="ch" refType="h"/>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if>
        <dgm:else name="Name14"/>
      </dgm:choose>
    </dgm:forEach>
  </dgm:layoutNode>
</dgm:layoutDef>
</file>

<file path=ppt/diagrams/layout5.xml><?xml version="1.0" encoding="utf-8"?>
<dgm:layoutDef xmlns:dgm="http://schemas.openxmlformats.org/drawingml/2006/diagram" xmlns:a="http://schemas.openxmlformats.org/drawingml/2006/main" uniqueId="urn:microsoft.com/office/officeart/2005/8/layout/radial6">
  <dgm:title val=""/>
  <dgm:desc val=""/>
  <dgm:catLst>
    <dgm:cat type="cycle" pri="9000"/>
    <dgm:cat type="relationship" pri="21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Name0">
    <dgm:varLst>
      <dgm:chMax val="1"/>
      <dgm:dir/>
      <dgm:animLvl val="ctr"/>
      <dgm:resizeHandles val="exact"/>
    </dgm:varLst>
    <dgm:choose name="Name1">
      <dgm:if name="Name2" func="var" arg="dir" op="equ" val="norm">
        <dgm:choose name="Name3">
          <dgm:if name="Name4" axis="ch ch" ptType="node node" st="1 1" cnt="1 0" func="cnt" op="lte" val="1">
            <dgm:alg type="cycle">
              <dgm:param type="stAng" val="90"/>
              <dgm:param type="spanAng" val="360"/>
              <dgm:param type="ctrShpMap" val="fNode"/>
            </dgm:alg>
          </dgm:if>
          <dgm:else name="Name5">
            <dgm:alg type="cycle">
              <dgm:param type="stAng" val="0"/>
              <dgm:param type="spanAng" val="360"/>
              <dgm:param type="ctrShpMap" val="fNode"/>
            </dgm:alg>
          </dgm:else>
        </dgm:choose>
      </dgm:if>
      <dgm:else name="Name6">
        <dgm:choose name="Name7">
          <dgm:if name="Name8" axis="ch ch" ptType="node node" st="1 1" cnt="1 0" func="cnt" op="lte" val="1">
            <dgm:alg type="cycle">
              <dgm:param type="stAng" val="-90"/>
              <dgm:param type="spanAng" val="360"/>
              <dgm:param type="ctrShpMap" val="fNode"/>
            </dgm:alg>
          </dgm:if>
          <dgm:else name="Name9">
            <dgm:alg type="cycle">
              <dgm:param type="stAng" val="0"/>
              <dgm:param type="spanAng" val="-360"/>
              <dgm:param type="ctrShpMap" val="fNode"/>
            </dgm:alg>
          </dgm:else>
        </dgm:choose>
      </dgm:else>
    </dgm:choose>
    <dgm:shape xmlns:r="http://schemas.openxmlformats.org/officeDocument/2006/relationships" r:blip="">
      <dgm:adjLst/>
    </dgm:shape>
    <dgm:presOf/>
    <dgm:choose name="Name10">
      <dgm:if name="Name11" func="var" arg="dir" op="equ" val="norm">
        <dgm:choose name="Name12">
          <dgm:if name="Name13"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des" forName="oneNode" refType="primFontSz" refFor="ch" refForName="centerShape" op="lte" fact="0.95"/>
              <dgm:constr type="diam" for="ch" forName="singleconn" refType="diam" op="equ" fact="-1"/>
              <dgm:constr type="h" for="ch" forName="singleconn" refType="w" refFor="ch" refForName="oneComp" fact="0.24"/>
              <dgm:constr type="w" for="ch" forName="dummya" refType="w" refFor="ch" refForName="oneComp" op="equ"/>
              <dgm:constr type="w" for="ch" forName="dummyb" refType="w" refFor="ch" refForName="oneComp" op="equ"/>
              <dgm:constr type="w" for="ch" forName="dummyc" refType="w" refFor="ch" refForName="oneComp" op="equ"/>
            </dgm:constrLst>
          </dgm:if>
          <dgm:else name="Name14">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forName="sibTrans" refType="diam" op="equ"/>
              <dgm:constr type="h" for="ch" forName="sibTrans" refType="w" refFor="ch" refForName="node" fact="0.24"/>
              <dgm:constr type="w" for="ch" forName="dummy" val="1"/>
            </dgm:constrLst>
          </dgm:else>
        </dgm:choose>
      </dgm:if>
      <dgm:else name="Name15">
        <dgm:choose name="Name16">
          <dgm:if name="Name17"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ch" forName="oneNode" refType="primFontSz" refFor="ch" refForName="centerShape" op="lte" fact="0.95"/>
              <dgm:constr type="diam" for="ch" forName="singleconn" refType="diam"/>
              <dgm:constr type="h" for="ch" forName="singleconn" refType="w" refFor="ch" refForName="oneComp" fact="0.24"/>
              <dgm:constr type="diam" for="ch" refType="diam" op="equ"/>
              <dgm:constr type="w" for="ch" forName="dummya" refType="w" refFor="ch" refForName="oneComp" op="equ"/>
              <dgm:constr type="w" for="ch" forName="dummyb" refType="w" refFor="ch" refForName="oneComp" op="equ"/>
              <dgm:constr type="w" for="ch" forName="dummyc" refType="w" refFor="ch" refForName="oneComp" op="equ"/>
            </dgm:constrLst>
          </dgm:if>
          <dgm:else name="Name18">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ptType="sibTrans" refType="diam" fact="-1"/>
              <dgm:constr type="h" for="ch" forName="sibTrans" refType="w" refFor="ch" refForName="node" fact="0.24"/>
              <dgm:constr type="diam" for="ch" refType="diam" op="equ" fact="-1"/>
              <dgm:constr type="w" for="ch" forName="dummy" val="1"/>
            </dgm:constrLst>
          </dgm:else>
        </dgm:choose>
      </dgm:else>
    </dgm:choose>
    <dgm:ruleLst>
      <dgm:rule type="diam" val="INF" fact="NaN" max="NaN"/>
    </dgm:ruleLst>
    <dgm:forEach name="Name19"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20" axis="ch">
        <dgm:forEach name="Name21" axis="self" ptType="node">
          <dgm:choose name="Name22">
            <dgm:if name="Name23" axis="par ch" ptType="node node" func="cnt" op="gt" val="1">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dummy">
                <dgm:alg type="sp"/>
                <dgm:shape xmlns:r="http://schemas.openxmlformats.org/officeDocument/2006/relationships" r:blip="">
                  <dgm:adjLst/>
                </dgm:shape>
                <dgm:presOf/>
                <dgm:constrLst>
                  <dgm:constr type="h" refType="w"/>
                </dgm:constrLst>
                <dgm:ruleLst/>
              </dgm:layoutNode>
              <dgm:forEach name="sibTransForEach" axis="followSib" ptType="sibTrans" hideLastTrans="0" cnt="1">
                <dgm:layoutNode name="sibTrans" styleLbl="sibTrans2D1">
                  <dgm:alg type="conn">
                    <dgm:param type="connRout" val="curve"/>
                    <dgm:param type="begPts" val="ctr"/>
                    <dgm:param type="endPts" val="ctr"/>
                    <dgm:param type="begSty" val="noArr"/>
                    <dgm:param type="endSty" val="noArr"/>
                    <dgm:param type="dstNode" val="node"/>
                  </dgm:alg>
                  <dgm:shape xmlns:r="http://schemas.openxmlformats.org/officeDocument/2006/relationships" type="conn" r:blip="" zOrderOff="-999">
                    <dgm:adjLst/>
                  </dgm:shape>
                  <dgm:presOf axis="self"/>
                  <dgm:constrLst>
                    <dgm:constr type="begPad"/>
                    <dgm:constr type="endPad"/>
                  </dgm:constrLst>
                  <dgm:ruleLst/>
                </dgm:layoutNode>
              </dgm:forEach>
            </dgm:if>
            <dgm:if name="Name24" axis="par ch" ptType="node node" func="cnt" op="equ" val="1">
              <dgm:layoutNode name="oneComp">
                <dgm:alg type="composite">
                  <dgm:param type="ar" val="1"/>
                </dgm:alg>
                <dgm:shape xmlns:r="http://schemas.openxmlformats.org/officeDocument/2006/relationships" r:blip="">
                  <dgm:adjLst/>
                </dgm:shape>
                <dgm:presOf/>
                <dgm:constrLst>
                  <dgm:constr type="h" refType="w"/>
                  <dgm:constr type="l" for="ch" forName="dummyConnPt" refType="w" fact="0.5"/>
                  <dgm:constr type="t" for="ch" forName="dummyConnPt" refType="w" fact="0.5"/>
                  <dgm:constr type="l" for="ch" forName="oneNode"/>
                  <dgm:constr type="t" for="ch" forName="oneNode"/>
                  <dgm:constr type="h" for="ch" forName="oneNode" refType="h"/>
                  <dgm:constr type="w" for="ch" forName="oneNode" refType="w"/>
                </dgm:constrLst>
                <dgm:ruleLst/>
                <dgm:layoutNode name="dummyConnPt" styleLbl="node1">
                  <dgm:alg type="sp"/>
                  <dgm:shape xmlns:r="http://schemas.openxmlformats.org/officeDocument/2006/relationships" r:blip="">
                    <dgm:adjLst/>
                  </dgm:shape>
                  <dgm:presOf/>
                  <dgm:constrLst>
                    <dgm:constr type="w" val="1"/>
                    <dgm:constr type="h" val="1"/>
                  </dgm:constrLst>
                  <dgm:ruleLst/>
                </dgm:layoutNode>
                <dgm:layoutNode name="on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dgm:layoutNode name="dummya">
                <dgm:alg type="sp"/>
                <dgm:shape xmlns:r="http://schemas.openxmlformats.org/officeDocument/2006/relationships" r:blip="">
                  <dgm:adjLst/>
                </dgm:shape>
                <dgm:presOf/>
                <dgm:constrLst>
                  <dgm:constr type="h" refType="w"/>
                </dgm:constrLst>
                <dgm:ruleLst/>
              </dgm:layoutNode>
              <dgm:layoutNode name="dummyb">
                <dgm:alg type="sp"/>
                <dgm:shape xmlns:r="http://schemas.openxmlformats.org/officeDocument/2006/relationships" r:blip="">
                  <dgm:adjLst/>
                </dgm:shape>
                <dgm:presOf/>
                <dgm:constrLst>
                  <dgm:constr type="h" refType="w"/>
                </dgm:constrLst>
                <dgm:ruleLst/>
              </dgm:layoutNode>
              <dgm:layoutNode name="dummyc">
                <dgm:alg type="sp"/>
                <dgm:shape xmlns:r="http://schemas.openxmlformats.org/officeDocument/2006/relationships" r:blip="">
                  <dgm:adjLst/>
                </dgm:shape>
                <dgm:presOf/>
                <dgm:constrLst>
                  <dgm:constr type="h" refType="w"/>
                </dgm:constrLst>
                <dgm:ruleLst/>
              </dgm:layoutNode>
              <dgm:forEach name="sibTransForEach1" axis="followSib" ptType="sibTrans" hideLastTrans="0" cnt="1">
                <dgm:layoutNode name="singleconn" styleLbl="sibTrans2D1">
                  <dgm:alg type="conn">
                    <dgm:param type="connRout" val="longCurve"/>
                    <dgm:param type="begPts" val="bCtr"/>
                    <dgm:param type="endPts" val="tCtr"/>
                    <dgm:param type="begSty" val="noArr"/>
                    <dgm:param type="endSty" val="noArr"/>
                    <dgm:param type="srcNode" val="dummyConnPt"/>
                    <dgm:param type="dstNode" val="dummyConnPt"/>
                  </dgm:alg>
                  <dgm:shape xmlns:r="http://schemas.openxmlformats.org/officeDocument/2006/relationships" type="conn" r:blip="" zOrderOff="-999">
                    <dgm:adjLst/>
                  </dgm:shape>
                  <dgm:presOf axis="self"/>
                  <dgm:constrLst>
                    <dgm:constr type="begPad"/>
                    <dgm:constr type="endPad"/>
                  </dgm:constrLst>
                  <dgm:ruleLst/>
                </dgm:layoutNode>
              </dgm:forEach>
            </dgm:if>
            <dgm:else name="Name25"/>
          </dgm:choose>
        </dgm:forEach>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hierarchy3">
  <dgm:title val=""/>
  <dgm:desc val=""/>
  <dgm:catLst>
    <dgm:cat type="hierarchy" pri="7000"/>
    <dgm:cat type="list" pri="23000"/>
    <dgm:cat type="relationship" pri="15000"/>
    <dgm:cat type="convert"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1" destId="11" srcOrd="0" destOrd="0"/>
        <dgm:cxn modelId="6" srcId="1" destId="12" srcOrd="1" destOrd="0"/>
        <dgm:cxn modelId="7" srcId="0" destId="2" srcOrd="1" destOrd="0"/>
        <dgm:cxn modelId="8" srcId="2" destId="21" srcOrd="0" destOrd="0"/>
        <dgm:cxn modelId="9" srcId="2" destId="2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diagram">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forName="rootText" op="equ" val="65"/>
      <dgm:constr type="primFontSz" for="des" forName="childText" op="equ" val="65"/>
      <dgm:constr type="w" for="des" forName="rootComposite" refType="w"/>
      <dgm:constr type="h" for="des" forName="rootComposite" refType="w" fact="0.5"/>
      <dgm:constr type="w" for="des" forName="childText" refType="w" refFor="des" refForName="rootComposite" fact="0.8"/>
      <dgm:constr type="h" for="des" forName="childText" refType="h" refFor="des" refForName="rootComposite"/>
      <dgm:constr type="sibSp" refType="w" refFor="des" refForName="rootComposite" fact="0.25"/>
      <dgm:constr type="sibSp" for="des" forName="childShape" refType="h" refFor="des" refForName="childText" fact="0.25"/>
      <dgm:constr type="sp" for="des" forName="root" refType="h" refFor="des" refForName="childText" fact="0.25"/>
    </dgm:constrLst>
    <dgm:ruleLst/>
    <dgm:forEach name="Name3" axis="ch">
      <dgm:forEach name="Name4" axis="self" ptType="node" cnt="1">
        <dgm:layoutNode name="root">
          <dgm:choose name="Name5">
            <dgm:if name="Name6" func="var" arg="dir" op="equ" val="norm">
              <dgm:alg type="hierRoot">
                <dgm:param type="hierAlign" val="tL"/>
              </dgm:alg>
            </dgm:if>
            <dgm:else name="Name7">
              <dgm:alg type="hierRoot">
                <dgm:param type="hierAlign" val="tR"/>
              </dgm:alg>
            </dgm:else>
          </dgm:choose>
          <dgm:shape xmlns:r="http://schemas.openxmlformats.org/officeDocument/2006/relationships" r:blip="">
            <dgm:adjLst/>
          </dgm:shape>
          <dgm:presOf/>
          <dgm:constrLst>
            <dgm:constr type="alignOff" val="0.2"/>
          </dgm:constrLst>
          <dgm:ruleLst/>
          <dgm:layoutNode name="rootComposite">
            <dgm:alg type="composite"/>
            <dgm:shape xmlns:r="http://schemas.openxmlformats.org/officeDocument/2006/relationships" r:blip="">
              <dgm:adjLst/>
            </dgm:shape>
            <dgm:presOf axis="self" ptType="node" cnt="1"/>
            <dgm:choose name="Name8">
              <dgm:if name="Name9" func="var" arg="dir" op="equ" val="norm">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10">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styleLbl="node1">
              <dgm:alg type="tx"/>
              <dgm:shape xmlns:r="http://schemas.openxmlformats.org/officeDocument/2006/relationships" type="roundRect" r:blip="">
                <dgm:adjLst>
                  <dgm:adj idx="1" val="0.1"/>
                </dgm:adjLst>
              </dgm:shape>
              <dgm:presOf axis="self" ptType="node" cnt="1"/>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rootConnector" moveWith="rootText">
              <dgm:alg type="sp"/>
              <dgm:shape xmlns:r="http://schemas.openxmlformats.org/officeDocument/2006/relationships" type="roundRect" r:blip="" hideGeom="1">
                <dgm:adjLst>
                  <dgm:adj idx="1" val="0.1"/>
                </dgm:adjLst>
              </dgm:shape>
              <dgm:presOf axis="self" ptType="node" cnt="1"/>
              <dgm:constrLst/>
              <dgm:ruleLst/>
            </dgm:layoutNode>
          </dgm:layoutNode>
          <dgm:layoutNode name="childShape">
            <dgm:alg type="hierChild">
              <dgm:param type="chAlign" val="l"/>
              <dgm:param type="linDir" val="fromT"/>
            </dgm:alg>
            <dgm:shape xmlns:r="http://schemas.openxmlformats.org/officeDocument/2006/relationships" r:blip="">
              <dgm:adjLst/>
            </dgm:shape>
            <dgm:presOf/>
            <dgm:constrLst/>
            <dgm:ruleLst/>
            <dgm:forEach name="Name11" axis="ch">
              <dgm:forEach name="Name12" axis="self" ptType="parTrans" cnt="1">
                <dgm:layoutNode name="Name13">
                  <dgm:choose name="Name14">
                    <dgm:if name="Name15" func="var" arg="dir" op="equ" val="norm">
                      <dgm:alg type="conn">
                        <dgm:param type="dim" val="1D"/>
                        <dgm:param type="endSty" val="noArr"/>
                        <dgm:param type="connRout" val="bend"/>
                        <dgm:param type="srcNode" val="rootConnector"/>
                        <dgm:param type="begPts" val="bCtr"/>
                        <dgm:param type="endPts" val="midL"/>
                      </dgm:alg>
                    </dgm:if>
                    <dgm:else name="Name16">
                      <dgm:alg type="conn">
                        <dgm:param type="dim" val="1D"/>
                        <dgm:param type="endSty" val="noArr"/>
                        <dgm:param type="connRout" val="bend"/>
                        <dgm:param type="srcNode" val="rootConnector"/>
                        <dgm:param type="begPts" val="bCtr"/>
                        <dgm:param type="endPts" val="midR"/>
                      </dgm:alg>
                    </dgm:else>
                  </dgm:choose>
                  <dgm:shape xmlns:r="http://schemas.openxmlformats.org/officeDocument/2006/relationships" type="conn" r:blip="">
                    <dgm:adjLst/>
                  </dgm:shape>
                  <dgm:presOf axis="self"/>
                  <dgm:constrLst>
                    <dgm:constr type="begPad"/>
                    <dgm:constr type="endPad"/>
                  </dgm:constrLst>
                  <dgm:ruleLst/>
                </dgm:layoutNode>
              </dgm:forEach>
              <dgm:forEach name="Name17" axis="self" ptType="node">
                <dgm:layoutNode name="childText" styleLbl="bgAcc1">
                  <dgm:varLst>
                    <dgm:bulletEnabled val="1"/>
                  </dgm:varLst>
                  <dgm:alg type="tx"/>
                  <dgm:shape xmlns:r="http://schemas.openxmlformats.org/officeDocument/2006/relationships" type="roundRect" r:blip="">
                    <dgm:adjLst>
                      <dgm:adj idx="1" val="0.1"/>
                    </dgm:adjLst>
                  </dgm:shape>
                  <dgm:presOf axis="self desOrSelf" ptType="node node" st="1 1" cnt="1 0"/>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forEach>
            </dgm:forEach>
          </dgm:layoutNode>
        </dgm:layoutNode>
      </dgm:forEach>
    </dgm:forEach>
  </dgm:layoutNode>
</dgm:layoutDef>
</file>

<file path=ppt/diagrams/layout7.xml><?xml version="1.0" encoding="utf-8"?>
<dgm:layoutDef xmlns:dgm="http://schemas.openxmlformats.org/drawingml/2006/diagram" xmlns:a="http://schemas.openxmlformats.org/drawingml/2006/main" uniqueId="urn:microsoft.com/office/officeart/2005/8/layout/cycle7">
  <dgm:title val=""/>
  <dgm:desc val=""/>
  <dgm:catLst>
    <dgm:cat type="cycle" pri="6000"/>
  </dgm:catLst>
  <dgm:sampData>
    <dgm:dataModel>
      <dgm:ptLst>
        <dgm:pt modelId="0" type="doc"/>
        <dgm:pt modelId="1">
          <dgm:prSet phldr="1"/>
        </dgm:pt>
        <dgm:pt modelId="2">
          <dgm:prSet phldr="1"/>
        </dgm:pt>
        <dgm:pt modelId="3">
          <dgm:prSet phldr="1"/>
        </dgm:pt>
      </dgm:ptLst>
      <dgm:cxnLst>
        <dgm:cxn modelId="6" srcId="0" destId="1" srcOrd="0" destOrd="0"/>
        <dgm:cxn modelId="7" srcId="0" destId="2" srcOrd="1" destOrd="0"/>
        <dgm:cxn modelId="8" srcId="0" destId="3" srcOrd="2"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Name0">
    <dgm:varLst>
      <dgm:dir/>
      <dgm:resizeHandles val="exact"/>
    </dgm:varLst>
    <dgm:choose name="Name1">
      <dgm:if name="Name2" func="var" arg="dir" op="equ" val="norm">
        <dgm:alg type="cycle">
          <dgm:param type="stAng" val="0"/>
          <dgm:param type="spanAng" val="360"/>
        </dgm:alg>
      </dgm:if>
      <dgm:else name="Name3">
        <dgm:alg type="cycle">
          <dgm:param type="stAng" val="0"/>
          <dgm:param type="spanAng" val="-360"/>
        </dgm:alg>
      </dgm:else>
    </dgm:choose>
    <dgm:shape xmlns:r="http://schemas.openxmlformats.org/officeDocument/2006/relationships" r:blip="">
      <dgm:adjLst/>
    </dgm:shape>
    <dgm:presOf/>
    <dgm:constrLst>
      <dgm:constr type="diam" refType="w"/>
      <dgm:constr type="w" for="ch" ptType="node" refType="w"/>
      <dgm:constr type="primFontSz" for="ch" ptType="node" op="equ" val="65"/>
      <dgm:constr type="w" for="ch" forName="sibTrans" refType="w" refFor="ch" refPtType="node" op="equ" fact="0.35"/>
      <dgm:constr type="connDist" for="ch" forName="sibTrans" op="equ"/>
      <dgm:constr type="primFontSz" for="des" forName="connectorText" op="equ" val="55"/>
      <dgm:constr type="primFontSz" for="des" forName="connectorText" refType="primFontSz" refFor="ch" refPtType="node" op="lte" fact="0.8"/>
      <dgm:constr type="sibSp" refType="w" refFor="ch" refPtType="node" op="equ" fact="0.65"/>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5"/>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4">
        <dgm:if name="Name5" axis="par ch" ptType="doc node" func="cnt" op="gt" val="1">
          <dgm:forEach name="sibTransForEach" axis="followSib" ptType="sibTrans" hideLastTrans="0" cnt="1">
            <dgm:layoutNode name="sibTrans">
              <dgm:choose name="Name6">
                <dgm:if name="Name7" axis="par ch" ptType="doc node" func="posEven" op="equ" val="1">
                  <dgm:alg type="conn">
                    <dgm:param type="begPts" val="radial"/>
                    <dgm:param type="endPts" val="radial"/>
                    <dgm:param type="begSty" val="arr"/>
                    <dgm:param type="endSty" val="arr"/>
                  </dgm:alg>
                </dgm:if>
                <dgm:else name="Name8">
                  <dgm:alg type="conn">
                    <dgm:param type="begPts" val="auto"/>
                    <dgm:param type="endPts" val="auto"/>
                    <dgm:param type="begSty" val="arr"/>
                    <dgm:param type="endSty" val="arr"/>
                  </dgm:alg>
                </dgm:else>
              </dgm:choose>
              <dgm:shape xmlns:r="http://schemas.openxmlformats.org/officeDocument/2006/relationships" type="conn" r:blip="">
                <dgm:adjLst/>
              </dgm:shape>
              <dgm:presOf axis="self"/>
              <dgm:constrLst>
                <dgm:constr type="h" refType="w" fact="0.5"/>
                <dgm:constr type="connDist"/>
                <dgm:constr type="begPad" refType="connDist" fact="0.1"/>
                <dgm:constr type="endPad" refType="connDist" fact="0.1"/>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if>
        <dgm:else name="Name9"/>
      </dgm:choose>
    </dgm:forEach>
  </dgm:layoutNode>
</dgm:layoutDef>
</file>

<file path=ppt/diagrams/layout8.xml><?xml version="1.0" encoding="utf-8"?>
<dgm:layoutDef xmlns:dgm="http://schemas.openxmlformats.org/drawingml/2006/diagram" xmlns:a="http://schemas.openxmlformats.org/drawingml/2006/main" uniqueId="urn:microsoft.com/office/officeart/2005/8/layout/cycle2">
  <dgm:title val=""/>
  <dgm:desc val=""/>
  <dgm:catLst>
    <dgm:cat type="cycle" pri="1000"/>
    <dgm:cat type="convert" pri="10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onstrLst>
      <dgm:constr type="w" for="ch" ptType="node" refType="w"/>
      <dgm:constr type="w" for="ch" ptType="sibTrans" refType="w" refFor="ch" refPtType="node" op="equ" fact="0.25"/>
      <dgm:constr type="sibSp" refType="w" refFor="ch" refPtType="node" fact="0.5"/>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9">
        <dgm:if name="Name10" axis="par ch" ptType="doc node" func="cnt" op="gt" val="1">
          <dgm:forEach name="sibTransForEach" axis="followSib" ptType="sibTrans" hideLastTrans="0" cnt="1">
            <dgm:layoutNode name="sibTrans">
              <dgm:choose name="Name11">
                <dgm:if name="Name12" axis="par ch" ptType="doc node" func="cnt" op="lt" val="3">
                  <dgm:alg type="conn">
                    <dgm:param type="begPts" val="radial"/>
                    <dgm:param type="endPts" val="radial"/>
                  </dgm:alg>
                </dgm:if>
                <dgm:else name="Name13">
                  <dgm:alg type="conn">
                    <dgm:param type="begPts" val="auto"/>
                    <dgm:param type="endPts" val="auto"/>
                  </dgm:alg>
                </dgm:else>
              </dgm:choose>
              <dgm:shape xmlns:r="http://schemas.openxmlformats.org/officeDocument/2006/relationships" type="conn" r:blip="">
                <dgm:adjLst/>
              </dgm:shape>
              <dgm:presOf axis="self"/>
              <dgm:constrLst>
                <dgm:constr type="h" refType="w" fact="1.35"/>
                <dgm:constr type="connDist"/>
                <dgm:constr type="w" for="ch" refType="connDist" fact="0.45"/>
                <dgm:constr type="h" for="ch" refType="h"/>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if>
        <dgm:else name="Name14"/>
      </dgm:choose>
    </dgm:forEach>
  </dgm:layoutNode>
</dgm:layoutDef>
</file>

<file path=ppt/diagrams/layout9.xml><?xml version="1.0" encoding="utf-8"?>
<dgm:layoutDef xmlns:dgm="http://schemas.openxmlformats.org/drawingml/2006/diagram" xmlns:a="http://schemas.openxmlformats.org/drawingml/2006/main" uniqueId="urn:microsoft.com/office/officeart/2005/8/layout/radial5">
  <dgm:title val=""/>
  <dgm:desc val=""/>
  <dgm:catLst>
    <dgm:cat type="relationship" pri="23000"/>
    <dgm:cat type="cycle" pri="11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Name0">
    <dgm:varLst>
      <dgm:chMax val="1"/>
      <dgm:dir/>
      <dgm:animLvl val="ctr"/>
      <dgm:resizeHandles val="exact"/>
    </dgm:varLst>
    <dgm:choose name="Name1">
      <dgm:if name="Name2" func="var" arg="dir" op="equ" val="norm">
        <dgm:alg type="cycle">
          <dgm:param type="stAng" val="0"/>
          <dgm:param type="spanAng" val="360"/>
          <dgm:param type="ctrShpMap" val="fNode"/>
        </dgm:alg>
      </dgm:if>
      <dgm:else name="Name3">
        <dgm:alg type="cycle">
          <dgm:param type="stAng" val="0"/>
          <dgm:param type="spanAng" val="-360"/>
          <dgm:param type="ctrShpMap" val="fNode"/>
        </dgm:alg>
      </dgm:else>
    </dgm:choose>
    <dgm:shape xmlns:r="http://schemas.openxmlformats.org/officeDocument/2006/relationships" r:blip="">
      <dgm:adjLst/>
    </dgm:shape>
    <dgm:presOf/>
    <dgm:constrLst>
      <dgm:constr type="w" for="ch" forName="centerShape" refType="w"/>
      <dgm:constr type="w" for="ch" forName="parTrans" refType="w" refFor="ch" refForName="centerShape" fact="0.4"/>
      <dgm:constr type="w" for="ch" forName="node" refType="w" refFor="ch" refForName="centerShape" op="equ" fact="1.25"/>
      <dgm:constr type="sp" refType="w" refFor="ch" refForName="centerShape" op="equ" fact="0.4"/>
      <dgm:constr type="sibSp" refType="w" refFor="ch" refForName="node" fact="0.3"/>
      <dgm:constr type="primFontSz" for="ch" forName="centerShape" val="65"/>
      <dgm:constr type="primFontSz" for="des" forName="node" op="equ" val="65"/>
      <dgm:constr type="primFontSz" for="des" forName="node" refType="primFontSz" refFor="ch" refForName="centerShape" op="lte"/>
      <dgm:constr type="primFontSz" for="des" forName="connectorText" op="equ" val="55"/>
      <dgm:constr type="primFontSz" for="des" forName="connectorText" refType="primFontSz" refFor="ch" refForName="centerShape" op="lte" fact="0.8"/>
      <dgm:constr type="primFontSz" for="des" forName="connectorText" refType="primFontSz" refFor="des" refForName="node" op="lte"/>
    </dgm:constrLst>
    <dgm:choose name="Name4">
      <dgm:if name="Name5" axis="ch ch" ptType="node node" st="1 1" cnt="1 0" func="cnt" op="lte" val="6">
        <dgm:ruleLst>
          <dgm:rule type="w" for="ch" forName="node" val="NaN" fact="1" max="NaN"/>
        </dgm:ruleLst>
      </dgm:if>
      <dgm:if name="Name6" axis="ch ch" ptType="node node" st="1 1" cnt="1 0" func="cnt" op="lte" val="8">
        <dgm:ruleLst>
          <dgm:rule type="w" for="ch" forName="node" val="NaN" fact="0.9" max="NaN"/>
        </dgm:ruleLst>
      </dgm:if>
      <dgm:if name="Name7" axis="ch ch" ptType="node node" st="1 1" cnt="1 0" func="cnt" op="lte" val="10">
        <dgm:ruleLst>
          <dgm:rule type="w" for="ch" forName="node" val="NaN" fact="0.8" max="NaN"/>
        </dgm:ruleLst>
      </dgm:if>
      <dgm:if name="Name8" axis="ch ch" ptType="node node" st="1 1" cnt="1 0" func="cnt" op="lte" val="12">
        <dgm:ruleLst>
          <dgm:rule type="w" for="ch" forName="node" val="NaN" fact="0.7" max="NaN"/>
        </dgm:ruleLst>
      </dgm:if>
      <dgm:if name="Name9" axis="ch ch" ptType="node node" st="1 1" cnt="1 0" func="cnt" op="lte" val="14">
        <dgm:ruleLst>
          <dgm:rule type="w" for="ch" forName="node" val="NaN" fact="0.6" max="NaN"/>
        </dgm:ruleLst>
      </dgm:if>
      <dgm:else name="Name10">
        <dgm:ruleLst>
          <dgm:rule type="w" for="ch" forName="node" val="NaN" fact="0.5" max="NaN"/>
        </dgm:ruleLst>
      </dgm:else>
    </dgm:choose>
    <dgm:forEach name="Name11"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12" axis="ch">
        <dgm:forEach name="Name13" axis="self" ptType="parTrans">
          <dgm:layoutNode name="parTrans" styleLbl="sibTrans2D1">
            <dgm:alg type="conn">
              <dgm:param type="begPts" val="auto"/>
              <dgm:param type="endPts" val="auto"/>
            </dgm:alg>
            <dgm:shape xmlns:r="http://schemas.openxmlformats.org/officeDocument/2006/relationships" type="conn" r:blip="">
              <dgm:adjLst/>
            </dgm:shape>
            <dgm:presOf axis="self"/>
            <dgm:constrLst>
              <dgm:constr type="h" refType="w" fact="0.85"/>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name="Name14" axis="self" ptType="node">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w" val="INF" fact="NaN" max="NaN"/>
              <dgm:rule type="primFontSz" val="5" fact="NaN" max="NaN"/>
            </dgm:ruleLst>
          </dgm:layoutNode>
        </dgm:forEach>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F8B43B6-B648-4208-8BC5-E422BCD479E2}" type="datetimeFigureOut">
              <a:rPr lang="tr-TR" smtClean="0"/>
              <a:t>31.12.2025</a:t>
            </a:fld>
            <a:endParaRPr lang="tr-TR"/>
          </a:p>
        </p:txBody>
      </p:sp>
      <p:sp>
        <p:nvSpPr>
          <p:cNvPr id="4" name="Slayt Görüntüsü Yer Tutucusu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6" name="Altbilgi Yer Tutucusu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0AAE14A-E70B-45C2-B56A-74639D2F26F1}" type="slidenum">
              <a:rPr lang="tr-TR" smtClean="0"/>
              <a:t>‹#›</a:t>
            </a:fld>
            <a:endParaRPr lang="tr-TR"/>
          </a:p>
        </p:txBody>
      </p:sp>
    </p:spTree>
    <p:extLst>
      <p:ext uri="{BB962C8B-B14F-4D97-AF65-F5344CB8AC3E}">
        <p14:creationId xmlns:p14="http://schemas.microsoft.com/office/powerpoint/2010/main" val="254511944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50AAE14A-E70B-45C2-B56A-74639D2F26F1}" type="slidenum">
              <a:rPr lang="tr-TR" smtClean="0"/>
              <a:t>57</a:t>
            </a:fld>
            <a:endParaRPr lang="tr-TR"/>
          </a:p>
        </p:txBody>
      </p:sp>
    </p:spTree>
    <p:extLst>
      <p:ext uri="{BB962C8B-B14F-4D97-AF65-F5344CB8AC3E}">
        <p14:creationId xmlns:p14="http://schemas.microsoft.com/office/powerpoint/2010/main" val="86973246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tr-TR"/>
              <a:t>Asıl başlık stili için tıklatın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tıklatın</a:t>
            </a:r>
            <a:endParaRPr lang="en-US" dirty="0"/>
          </a:p>
        </p:txBody>
      </p:sp>
      <p:sp>
        <p:nvSpPr>
          <p:cNvPr id="4" name="Date Placeholder 3"/>
          <p:cNvSpPr>
            <a:spLocks noGrp="1"/>
          </p:cNvSpPr>
          <p:nvPr>
            <p:ph type="dt" sz="half" idx="10"/>
          </p:nvPr>
        </p:nvSpPr>
        <p:spPr/>
        <p:txBody>
          <a:bodyPr/>
          <a:lstStyle/>
          <a:p>
            <a:fld id="{AD24EBD3-A1EC-4C21-BDA9-7D6D886617F7}" type="datetimeFigureOut">
              <a:rPr lang="tr-TR" smtClean="0"/>
              <a:t>31.12.2025</a:t>
            </a:fld>
            <a:endParaRPr lang="tr-TR"/>
          </a:p>
        </p:txBody>
      </p:sp>
      <p:sp>
        <p:nvSpPr>
          <p:cNvPr id="5" name="Footer Placeholder 4"/>
          <p:cNvSpPr>
            <a:spLocks noGrp="1"/>
          </p:cNvSpPr>
          <p:nvPr>
            <p:ph type="ftr" sz="quarter" idx="11"/>
          </p:nvPr>
        </p:nvSpPr>
        <p:spPr/>
        <p:txBody>
          <a:bodyPr/>
          <a:lstStyle/>
          <a:p>
            <a:endParaRPr lang="tr-TR"/>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txBody>
          <a:bodyPr/>
          <a:lstStyle/>
          <a:p>
            <a:endParaRPr lang="en-GB"/>
          </a:p>
        </p:txBody>
      </p:sp>
      <p:sp>
        <p:nvSpPr>
          <p:cNvPr id="6" name="Slide Number Placeholder 5"/>
          <p:cNvSpPr>
            <a:spLocks noGrp="1"/>
          </p:cNvSpPr>
          <p:nvPr>
            <p:ph type="sldNum" sz="quarter" idx="12"/>
          </p:nvPr>
        </p:nvSpPr>
        <p:spPr>
          <a:xfrm>
            <a:off x="531812" y="4529540"/>
            <a:ext cx="779767" cy="365125"/>
          </a:xfrm>
        </p:spPr>
        <p:txBody>
          <a:bodyPr/>
          <a:lstStyle/>
          <a:p>
            <a:fld id="{DC42921B-306B-48C4-9411-9DDE4026CCDD}" type="slidenum">
              <a:rPr lang="tr-TR" smtClean="0"/>
              <a:t>‹#›</a:t>
            </a:fld>
            <a:endParaRPr lang="tr-TR"/>
          </a:p>
        </p:txBody>
      </p:sp>
    </p:spTree>
    <p:extLst>
      <p:ext uri="{BB962C8B-B14F-4D97-AF65-F5344CB8AC3E}">
        <p14:creationId xmlns:p14="http://schemas.microsoft.com/office/powerpoint/2010/main" val="239888536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tr-TR"/>
              <a:t>Asıl başlık stili için tıklatın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tıklatın</a:t>
            </a:r>
          </a:p>
        </p:txBody>
      </p:sp>
      <p:sp>
        <p:nvSpPr>
          <p:cNvPr id="4" name="Date Placeholder 3"/>
          <p:cNvSpPr>
            <a:spLocks noGrp="1"/>
          </p:cNvSpPr>
          <p:nvPr>
            <p:ph type="dt" sz="half" idx="10"/>
          </p:nvPr>
        </p:nvSpPr>
        <p:spPr/>
        <p:txBody>
          <a:bodyPr/>
          <a:lstStyle/>
          <a:p>
            <a:fld id="{AD24EBD3-A1EC-4C21-BDA9-7D6D886617F7}" type="datetimeFigureOut">
              <a:rPr lang="tr-TR" smtClean="0"/>
              <a:t>31.12.2025</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C42921B-306B-48C4-9411-9DDE4026CCDD}" type="slidenum">
              <a:rPr lang="tr-TR" smtClean="0"/>
              <a:t>‹#›</a:t>
            </a:fld>
            <a:endParaRPr lang="tr-TR"/>
          </a:p>
        </p:txBody>
      </p:sp>
    </p:spTree>
    <p:extLst>
      <p:ext uri="{BB962C8B-B14F-4D97-AF65-F5344CB8AC3E}">
        <p14:creationId xmlns:p14="http://schemas.microsoft.com/office/powerpoint/2010/main" val="394179522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a:t>Asıl başlık stili için tıklatın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düzenlemek için tıklatın</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tıklatın</a:t>
            </a:r>
          </a:p>
        </p:txBody>
      </p:sp>
      <p:sp>
        <p:nvSpPr>
          <p:cNvPr id="4" name="Date Placeholder 3"/>
          <p:cNvSpPr>
            <a:spLocks noGrp="1"/>
          </p:cNvSpPr>
          <p:nvPr>
            <p:ph type="dt" sz="half" idx="10"/>
          </p:nvPr>
        </p:nvSpPr>
        <p:spPr/>
        <p:txBody>
          <a:bodyPr/>
          <a:lstStyle/>
          <a:p>
            <a:fld id="{AD24EBD3-A1EC-4C21-BDA9-7D6D886617F7}" type="datetimeFigureOut">
              <a:rPr lang="tr-TR" smtClean="0"/>
              <a:t>31.12.2025</a:t>
            </a:fld>
            <a:endParaRPr lang="tr-TR"/>
          </a:p>
        </p:txBody>
      </p:sp>
      <p:sp>
        <p:nvSpPr>
          <p:cNvPr id="5" name="Footer Placeholder 4"/>
          <p:cNvSpPr>
            <a:spLocks noGrp="1"/>
          </p:cNvSpPr>
          <p:nvPr>
            <p:ph type="ftr" sz="quarter" idx="11"/>
          </p:nvPr>
        </p:nvSpPr>
        <p:spPr/>
        <p:txBody>
          <a:bodyPr/>
          <a:lstStyle/>
          <a:p>
            <a:endParaRPr lang="tr-TR"/>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C42921B-306B-48C4-9411-9DDE4026CCDD}" type="slidenum">
              <a:rPr lang="tr-TR" smtClean="0"/>
              <a:t>‹#›</a:t>
            </a:fld>
            <a:endParaRPr lang="tr-TR"/>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81874612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tr-TR"/>
              <a:t>Asıl başlık stili için tıklatın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düzenlemek için tıklatın</a:t>
            </a:r>
          </a:p>
        </p:txBody>
      </p:sp>
      <p:sp>
        <p:nvSpPr>
          <p:cNvPr id="5" name="Date Placeholder 4"/>
          <p:cNvSpPr>
            <a:spLocks noGrp="1"/>
          </p:cNvSpPr>
          <p:nvPr>
            <p:ph type="dt" sz="half" idx="10"/>
          </p:nvPr>
        </p:nvSpPr>
        <p:spPr/>
        <p:txBody>
          <a:bodyPr/>
          <a:lstStyle/>
          <a:p>
            <a:fld id="{AD24EBD3-A1EC-4C21-BDA9-7D6D886617F7}" type="datetimeFigureOut">
              <a:rPr lang="tr-TR" smtClean="0"/>
              <a:t>31.12.2025</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C42921B-306B-48C4-9411-9DDE4026CCDD}" type="slidenum">
              <a:rPr lang="tr-TR" smtClean="0"/>
              <a:t>‹#›</a:t>
            </a:fld>
            <a:endParaRPr lang="tr-TR"/>
          </a:p>
        </p:txBody>
      </p:sp>
    </p:spTree>
    <p:extLst>
      <p:ext uri="{BB962C8B-B14F-4D97-AF65-F5344CB8AC3E}">
        <p14:creationId xmlns:p14="http://schemas.microsoft.com/office/powerpoint/2010/main" val="132425403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düzenlemek için tıklatın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düzenlemek için tıklatın</a:t>
            </a:r>
          </a:p>
        </p:txBody>
      </p:sp>
      <p:sp>
        <p:nvSpPr>
          <p:cNvPr id="5" name="Date Placeholder 4"/>
          <p:cNvSpPr>
            <a:spLocks noGrp="1"/>
          </p:cNvSpPr>
          <p:nvPr>
            <p:ph type="dt" sz="half" idx="10"/>
          </p:nvPr>
        </p:nvSpPr>
        <p:spPr/>
        <p:txBody>
          <a:bodyPr/>
          <a:lstStyle/>
          <a:p>
            <a:fld id="{AD24EBD3-A1EC-4C21-BDA9-7D6D886617F7}" type="datetimeFigureOut">
              <a:rPr lang="tr-TR" smtClean="0"/>
              <a:t>31.12.2025</a:t>
            </a:fld>
            <a:endParaRPr lang="tr-TR"/>
          </a:p>
        </p:txBody>
      </p:sp>
      <p:sp>
        <p:nvSpPr>
          <p:cNvPr id="6" name="Footer Placeholder 5"/>
          <p:cNvSpPr>
            <a:spLocks noGrp="1"/>
          </p:cNvSpPr>
          <p:nvPr>
            <p:ph type="ftr" sz="quarter" idx="11"/>
          </p:nvPr>
        </p:nvSpPr>
        <p:spPr/>
        <p:txBody>
          <a:bodyPr/>
          <a:lstStyle/>
          <a:p>
            <a:endParaRPr lang="tr-TR"/>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C42921B-306B-48C4-9411-9DDE4026CCDD}" type="slidenum">
              <a:rPr lang="tr-TR" smtClean="0"/>
              <a:t>‹#›</a:t>
            </a:fld>
            <a:endParaRPr lang="tr-TR"/>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421179616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tr-TR"/>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düzenlemek için tıklatın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düzenlemek için tıklatın</a:t>
            </a:r>
          </a:p>
        </p:txBody>
      </p:sp>
      <p:sp>
        <p:nvSpPr>
          <p:cNvPr id="5" name="Date Placeholder 4"/>
          <p:cNvSpPr>
            <a:spLocks noGrp="1"/>
          </p:cNvSpPr>
          <p:nvPr>
            <p:ph type="dt" sz="half" idx="10"/>
          </p:nvPr>
        </p:nvSpPr>
        <p:spPr/>
        <p:txBody>
          <a:bodyPr/>
          <a:lstStyle/>
          <a:p>
            <a:fld id="{AD24EBD3-A1EC-4C21-BDA9-7D6D886617F7}" type="datetimeFigureOut">
              <a:rPr lang="tr-TR" smtClean="0"/>
              <a:t>31.12.2025</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C42921B-306B-48C4-9411-9DDE4026CCDD}" type="slidenum">
              <a:rPr lang="tr-TR" smtClean="0"/>
              <a:t>‹#›</a:t>
            </a:fld>
            <a:endParaRPr lang="tr-TR"/>
          </a:p>
        </p:txBody>
      </p:sp>
    </p:spTree>
    <p:extLst>
      <p:ext uri="{BB962C8B-B14F-4D97-AF65-F5344CB8AC3E}">
        <p14:creationId xmlns:p14="http://schemas.microsoft.com/office/powerpoint/2010/main" val="290623784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p:txBody>
          <a:bodyPr vert="eaVert" ancho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AD24EBD3-A1EC-4C21-BDA9-7D6D886617F7}" type="datetimeFigureOut">
              <a:rPr lang="tr-TR" smtClean="0"/>
              <a:t>31.12.2025</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C42921B-306B-48C4-9411-9DDE4026CCDD}" type="slidenum">
              <a:rPr lang="tr-TR" smtClean="0"/>
              <a:t>‹#›</a:t>
            </a:fld>
            <a:endParaRPr lang="tr-TR"/>
          </a:p>
        </p:txBody>
      </p:sp>
    </p:spTree>
    <p:extLst>
      <p:ext uri="{BB962C8B-B14F-4D97-AF65-F5344CB8AC3E}">
        <p14:creationId xmlns:p14="http://schemas.microsoft.com/office/powerpoint/2010/main" val="13353310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tr-TR"/>
              <a:t>Asıl başlık stili için tıklatın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AD24EBD3-A1EC-4C21-BDA9-7D6D886617F7}" type="datetimeFigureOut">
              <a:rPr lang="tr-TR" smtClean="0"/>
              <a:t>31.12.2025</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C42921B-306B-48C4-9411-9DDE4026CCDD}" type="slidenum">
              <a:rPr lang="tr-TR" smtClean="0"/>
              <a:t>‹#›</a:t>
            </a:fld>
            <a:endParaRPr lang="tr-TR"/>
          </a:p>
        </p:txBody>
      </p:sp>
    </p:spTree>
    <p:extLst>
      <p:ext uri="{BB962C8B-B14F-4D97-AF65-F5344CB8AC3E}">
        <p14:creationId xmlns:p14="http://schemas.microsoft.com/office/powerpoint/2010/main" val="21701122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tr-TR"/>
              <a:t>Asıl başlık stili için tıklatın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AD24EBD3-A1EC-4C21-BDA9-7D6D886617F7}" type="datetimeFigureOut">
              <a:rPr lang="tr-TR" smtClean="0"/>
              <a:t>31.12.2025</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txBody>
          <a:bodyPr/>
          <a:lstStyle/>
          <a:p>
            <a:endParaRPr lang="en-GB"/>
          </a:p>
        </p:txBody>
      </p:sp>
      <p:sp>
        <p:nvSpPr>
          <p:cNvPr id="6" name="Slide Number Placeholder 5"/>
          <p:cNvSpPr>
            <a:spLocks noGrp="1"/>
          </p:cNvSpPr>
          <p:nvPr>
            <p:ph type="sldNum" sz="quarter" idx="12"/>
          </p:nvPr>
        </p:nvSpPr>
        <p:spPr/>
        <p:txBody>
          <a:bodyPr/>
          <a:lstStyle/>
          <a:p>
            <a:fld id="{DC42921B-306B-48C4-9411-9DDE4026CCDD}" type="slidenum">
              <a:rPr lang="tr-TR" smtClean="0"/>
              <a:t>‹#›</a:t>
            </a:fld>
            <a:endParaRPr lang="tr-TR"/>
          </a:p>
        </p:txBody>
      </p:sp>
    </p:spTree>
    <p:extLst>
      <p:ext uri="{BB962C8B-B14F-4D97-AF65-F5344CB8AC3E}">
        <p14:creationId xmlns:p14="http://schemas.microsoft.com/office/powerpoint/2010/main" val="38027717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tr-TR"/>
              <a:t>Asıl başlık stili için tıklatın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tıklatın</a:t>
            </a:r>
          </a:p>
        </p:txBody>
      </p:sp>
      <p:sp>
        <p:nvSpPr>
          <p:cNvPr id="4" name="Date Placeholder 3"/>
          <p:cNvSpPr>
            <a:spLocks noGrp="1"/>
          </p:cNvSpPr>
          <p:nvPr>
            <p:ph type="dt" sz="half" idx="10"/>
          </p:nvPr>
        </p:nvSpPr>
        <p:spPr/>
        <p:txBody>
          <a:bodyPr/>
          <a:lstStyle/>
          <a:p>
            <a:fld id="{AD24EBD3-A1EC-4C21-BDA9-7D6D886617F7}" type="datetimeFigureOut">
              <a:rPr lang="tr-TR" smtClean="0"/>
              <a:t>31.12.2025</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C42921B-306B-48C4-9411-9DDE4026CCDD}" type="slidenum">
              <a:rPr lang="tr-TR" smtClean="0"/>
              <a:t>‹#›</a:t>
            </a:fld>
            <a:endParaRPr lang="tr-TR"/>
          </a:p>
        </p:txBody>
      </p:sp>
    </p:spTree>
    <p:extLst>
      <p:ext uri="{BB962C8B-B14F-4D97-AF65-F5344CB8AC3E}">
        <p14:creationId xmlns:p14="http://schemas.microsoft.com/office/powerpoint/2010/main" val="32238678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a:t>Asıl başlık stili için tıklatın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AD24EBD3-A1EC-4C21-BDA9-7D6D886617F7}" type="datetimeFigureOut">
              <a:rPr lang="tr-TR" smtClean="0"/>
              <a:t>31.12.2025</a:t>
            </a:fld>
            <a:endParaRPr lang="tr-TR"/>
          </a:p>
        </p:txBody>
      </p:sp>
      <p:sp>
        <p:nvSpPr>
          <p:cNvPr id="6" name="Footer Placeholder 5"/>
          <p:cNvSpPr>
            <a:spLocks noGrp="1"/>
          </p:cNvSpPr>
          <p:nvPr>
            <p:ph type="ftr" sz="quarter" idx="11"/>
          </p:nvPr>
        </p:nvSpPr>
        <p:spPr/>
        <p:txBody>
          <a:bodyPr/>
          <a:lstStyle/>
          <a:p>
            <a:endParaRPr lang="tr-TR"/>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C42921B-306B-48C4-9411-9DDE4026CCDD}" type="slidenum">
              <a:rPr lang="tr-TR" smtClean="0"/>
              <a:t>‹#›</a:t>
            </a:fld>
            <a:endParaRPr lang="tr-TR"/>
          </a:p>
        </p:txBody>
      </p:sp>
    </p:spTree>
    <p:extLst>
      <p:ext uri="{BB962C8B-B14F-4D97-AF65-F5344CB8AC3E}">
        <p14:creationId xmlns:p14="http://schemas.microsoft.com/office/powerpoint/2010/main" val="30562647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a:t>Asıl başlık stili için tıklatın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AD24EBD3-A1EC-4C21-BDA9-7D6D886617F7}" type="datetimeFigureOut">
              <a:rPr lang="tr-TR" smtClean="0"/>
              <a:t>31.12.2025</a:t>
            </a:fld>
            <a:endParaRPr lang="tr-TR"/>
          </a:p>
        </p:txBody>
      </p:sp>
      <p:sp>
        <p:nvSpPr>
          <p:cNvPr id="8" name="Footer Placeholder 7"/>
          <p:cNvSpPr>
            <a:spLocks noGrp="1"/>
          </p:cNvSpPr>
          <p:nvPr>
            <p:ph type="ftr" sz="quarter" idx="11"/>
          </p:nvPr>
        </p:nvSpPr>
        <p:spPr/>
        <p:txBody>
          <a:bodyPr/>
          <a:lstStyle/>
          <a:p>
            <a:endParaRPr lang="tr-T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C42921B-306B-48C4-9411-9DDE4026CCDD}" type="slidenum">
              <a:rPr lang="tr-TR" smtClean="0"/>
              <a:t>‹#›</a:t>
            </a:fld>
            <a:endParaRPr lang="tr-TR"/>
          </a:p>
        </p:txBody>
      </p:sp>
    </p:spTree>
    <p:extLst>
      <p:ext uri="{BB962C8B-B14F-4D97-AF65-F5344CB8AC3E}">
        <p14:creationId xmlns:p14="http://schemas.microsoft.com/office/powerpoint/2010/main" val="22766454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AD24EBD3-A1EC-4C21-BDA9-7D6D886617F7}" type="datetimeFigureOut">
              <a:rPr lang="tr-TR" smtClean="0"/>
              <a:t>31.12.2025</a:t>
            </a:fld>
            <a:endParaRPr lang="tr-TR"/>
          </a:p>
        </p:txBody>
      </p:sp>
      <p:sp>
        <p:nvSpPr>
          <p:cNvPr id="4" name="Footer Placeholder 3"/>
          <p:cNvSpPr>
            <a:spLocks noGrp="1"/>
          </p:cNvSpPr>
          <p:nvPr>
            <p:ph type="ftr" sz="quarter" idx="11"/>
          </p:nvPr>
        </p:nvSpPr>
        <p:spPr/>
        <p:txBody>
          <a:bodyPr/>
          <a:lstStyle/>
          <a:p>
            <a:endParaRPr lang="tr-TR"/>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C42921B-306B-48C4-9411-9DDE4026CCDD}" type="slidenum">
              <a:rPr lang="tr-TR" smtClean="0"/>
              <a:t>‹#›</a:t>
            </a:fld>
            <a:endParaRPr lang="tr-TR"/>
          </a:p>
        </p:txBody>
      </p:sp>
    </p:spTree>
    <p:extLst>
      <p:ext uri="{BB962C8B-B14F-4D97-AF65-F5344CB8AC3E}">
        <p14:creationId xmlns:p14="http://schemas.microsoft.com/office/powerpoint/2010/main" val="11210114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D24EBD3-A1EC-4C21-BDA9-7D6D886617F7}" type="datetimeFigureOut">
              <a:rPr lang="tr-TR" smtClean="0"/>
              <a:t>31.12.2025</a:t>
            </a:fld>
            <a:endParaRPr lang="tr-TR"/>
          </a:p>
        </p:txBody>
      </p:sp>
      <p:sp>
        <p:nvSpPr>
          <p:cNvPr id="3" name="Footer Placeholder 2"/>
          <p:cNvSpPr>
            <a:spLocks noGrp="1"/>
          </p:cNvSpPr>
          <p:nvPr>
            <p:ph type="ftr" sz="quarter" idx="11"/>
          </p:nvPr>
        </p:nvSpPr>
        <p:spPr/>
        <p:txBody>
          <a:bodyPr/>
          <a:lstStyle/>
          <a:p>
            <a:endParaRPr lang="tr-TR"/>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C42921B-306B-48C4-9411-9DDE4026CCDD}" type="slidenum">
              <a:rPr lang="tr-TR" smtClean="0"/>
              <a:t>‹#›</a:t>
            </a:fld>
            <a:endParaRPr lang="tr-TR"/>
          </a:p>
        </p:txBody>
      </p:sp>
    </p:spTree>
    <p:extLst>
      <p:ext uri="{BB962C8B-B14F-4D97-AF65-F5344CB8AC3E}">
        <p14:creationId xmlns:p14="http://schemas.microsoft.com/office/powerpoint/2010/main" val="146509681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tr-TR"/>
              <a:t>Asıl başlık stili için tıklatın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Date Placeholder 4"/>
          <p:cNvSpPr>
            <a:spLocks noGrp="1"/>
          </p:cNvSpPr>
          <p:nvPr>
            <p:ph type="dt" sz="half" idx="10"/>
          </p:nvPr>
        </p:nvSpPr>
        <p:spPr/>
        <p:txBody>
          <a:bodyPr/>
          <a:lstStyle/>
          <a:p>
            <a:fld id="{AD24EBD3-A1EC-4C21-BDA9-7D6D886617F7}" type="datetimeFigureOut">
              <a:rPr lang="tr-TR" smtClean="0"/>
              <a:t>31.12.2025</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C42921B-306B-48C4-9411-9DDE4026CCDD}" type="slidenum">
              <a:rPr lang="tr-TR" smtClean="0"/>
              <a:t>‹#›</a:t>
            </a:fld>
            <a:endParaRPr lang="tr-TR"/>
          </a:p>
        </p:txBody>
      </p:sp>
    </p:spTree>
    <p:extLst>
      <p:ext uri="{BB962C8B-B14F-4D97-AF65-F5344CB8AC3E}">
        <p14:creationId xmlns:p14="http://schemas.microsoft.com/office/powerpoint/2010/main" val="144664637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tr-TR"/>
              <a:t>Asıl başlık stili için tıklatın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simgeyi tıklatın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Date Placeholder 4"/>
          <p:cNvSpPr>
            <a:spLocks noGrp="1"/>
          </p:cNvSpPr>
          <p:nvPr>
            <p:ph type="dt" sz="half" idx="10"/>
          </p:nvPr>
        </p:nvSpPr>
        <p:spPr/>
        <p:txBody>
          <a:bodyPr/>
          <a:lstStyle/>
          <a:p>
            <a:fld id="{AD24EBD3-A1EC-4C21-BDA9-7D6D886617F7}" type="datetimeFigureOut">
              <a:rPr lang="tr-TR" smtClean="0"/>
              <a:t>31.12.2025</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C42921B-306B-48C4-9411-9DDE4026CCDD}" type="slidenum">
              <a:rPr lang="tr-TR" smtClean="0"/>
              <a:t>‹#›</a:t>
            </a:fld>
            <a:endParaRPr lang="tr-TR"/>
          </a:p>
        </p:txBody>
      </p:sp>
    </p:spTree>
    <p:extLst>
      <p:ext uri="{BB962C8B-B14F-4D97-AF65-F5344CB8AC3E}">
        <p14:creationId xmlns:p14="http://schemas.microsoft.com/office/powerpoint/2010/main" val="14203201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txBody>
            <a:bodyPr/>
            <a:lstStyle/>
            <a:p>
              <a:endParaRPr lang="en-GB"/>
            </a:p>
          </p:txBody>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txBody>
            <a:bodyPr/>
            <a:lstStyle/>
            <a:p>
              <a:endParaRPr lang="en-GB"/>
            </a:p>
          </p:txBody>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txBody>
            <a:bodyPr/>
            <a:lstStyle/>
            <a:p>
              <a:endParaRPr lang="en-GB"/>
            </a:p>
          </p:txBody>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txBody>
            <a:bodyPr/>
            <a:lstStyle/>
            <a:p>
              <a:endParaRPr lang="en-GB"/>
            </a:p>
          </p:txBody>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txBody>
            <a:bodyPr/>
            <a:lstStyle/>
            <a:p>
              <a:endParaRPr lang="en-GB"/>
            </a:p>
          </p:txBody>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txBody>
            <a:bodyPr/>
            <a:lstStyle/>
            <a:p>
              <a:endParaRPr lang="en-GB"/>
            </a:p>
          </p:txBody>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txBody>
            <a:bodyPr/>
            <a:lstStyle/>
            <a:p>
              <a:endParaRPr lang="en-GB"/>
            </a:p>
          </p:txBody>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txBody>
            <a:bodyPr/>
            <a:lstStyle/>
            <a:p>
              <a:endParaRPr lang="en-GB"/>
            </a:p>
          </p:txBody>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txBody>
            <a:bodyPr/>
            <a:lstStyle/>
            <a:p>
              <a:endParaRPr lang="en-GB"/>
            </a:p>
          </p:txBody>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txBody>
            <a:bodyPr/>
            <a:lstStyle/>
            <a:p>
              <a:endParaRPr lang="en-GB"/>
            </a:p>
          </p:txBody>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txBody>
            <a:bodyPr/>
            <a:lstStyle/>
            <a:p>
              <a:endParaRPr lang="en-GB"/>
            </a:p>
          </p:txBody>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txBody>
            <a:bodyPr/>
            <a:lstStyle/>
            <a:p>
              <a:endParaRPr lang="en-GB"/>
            </a:p>
          </p:txBody>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txBody>
            <a:bodyPr/>
            <a:lstStyle/>
            <a:p>
              <a:endParaRPr lang="en-GB"/>
            </a:p>
          </p:txBody>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txBody>
            <a:bodyPr/>
            <a:lstStyle/>
            <a:p>
              <a:endParaRPr lang="en-GB"/>
            </a:p>
          </p:txBody>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txBody>
            <a:bodyPr/>
            <a:lstStyle/>
            <a:p>
              <a:endParaRPr lang="en-GB"/>
            </a:p>
          </p:txBody>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txBody>
            <a:bodyPr/>
            <a:lstStyle/>
            <a:p>
              <a:endParaRPr lang="en-GB"/>
            </a:p>
          </p:txBody>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txBody>
            <a:bodyPr/>
            <a:lstStyle/>
            <a:p>
              <a:endParaRPr lang="en-GB"/>
            </a:p>
          </p:txBody>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txBody>
            <a:bodyPr/>
            <a:lstStyle/>
            <a:p>
              <a:endParaRPr lang="en-GB"/>
            </a:p>
          </p:txBody>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txBody>
            <a:bodyPr/>
            <a:lstStyle/>
            <a:p>
              <a:endParaRPr lang="en-GB"/>
            </a:p>
          </p:txBody>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txBody>
            <a:bodyPr/>
            <a:lstStyle/>
            <a:p>
              <a:endParaRPr lang="en-GB"/>
            </a:p>
          </p:txBody>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txBody>
            <a:bodyPr/>
            <a:lstStyle/>
            <a:p>
              <a:endParaRPr lang="en-GB"/>
            </a:p>
          </p:txBody>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txBody>
            <a:bodyPr/>
            <a:lstStyle/>
            <a:p>
              <a:endParaRPr lang="en-GB"/>
            </a:p>
          </p:txBody>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txBody>
            <a:bodyPr/>
            <a:lstStyle/>
            <a:p>
              <a:endParaRPr lang="en-GB"/>
            </a:p>
          </p:txBody>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txBody>
            <a:bodyPr/>
            <a:lstStyle/>
            <a:p>
              <a:endParaRPr lang="en-GB"/>
            </a:p>
          </p:txBody>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tr-TR"/>
              <a:t>Asıl başlık stili için tıklatın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AD24EBD3-A1EC-4C21-BDA9-7D6D886617F7}" type="datetimeFigureOut">
              <a:rPr lang="tr-TR" smtClean="0"/>
              <a:t>31.12.2025</a:t>
            </a:fld>
            <a:endParaRPr lang="tr-TR"/>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tr-TR"/>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C42921B-306B-48C4-9411-9DDE4026CCDD}" type="slidenum">
              <a:rPr lang="tr-TR" smtClean="0"/>
              <a:t>‹#›</a:t>
            </a:fld>
            <a:endParaRPr lang="tr-TR"/>
          </a:p>
        </p:txBody>
      </p:sp>
    </p:spTree>
    <p:extLst>
      <p:ext uri="{BB962C8B-B14F-4D97-AF65-F5344CB8AC3E}">
        <p14:creationId xmlns:p14="http://schemas.microsoft.com/office/powerpoint/2010/main" val="2570715393"/>
      </p:ext>
    </p:extLst>
  </p:cSld>
  <p:clrMap bg1="lt1" tx1="dk1" bg2="lt2" tx2="dk2" accent1="accent1" accent2="accent2" accent3="accent3" accent4="accent4" accent5="accent5" accent6="accent6" hlink="hlink" folHlink="folHlink"/>
  <p:sldLayoutIdLst>
    <p:sldLayoutId id="2147483838" r:id="rId1"/>
    <p:sldLayoutId id="2147483839" r:id="rId2"/>
    <p:sldLayoutId id="2147483840" r:id="rId3"/>
    <p:sldLayoutId id="2147483841" r:id="rId4"/>
    <p:sldLayoutId id="2147483842" r:id="rId5"/>
    <p:sldLayoutId id="2147483843" r:id="rId6"/>
    <p:sldLayoutId id="2147483844" r:id="rId7"/>
    <p:sldLayoutId id="2147483845" r:id="rId8"/>
    <p:sldLayoutId id="2147483846" r:id="rId9"/>
    <p:sldLayoutId id="2147483847" r:id="rId10"/>
    <p:sldLayoutId id="2147483848" r:id="rId11"/>
    <p:sldLayoutId id="2147483849" r:id="rId12"/>
    <p:sldLayoutId id="2147483850" r:id="rId13"/>
    <p:sldLayoutId id="2147483851" r:id="rId14"/>
    <p:sldLayoutId id="2147483852" r:id="rId15"/>
    <p:sldLayoutId id="2147483853"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7.xml.rels><?xml version="1.0" encoding="UTF-8" standalone="yes"?>
<Relationships xmlns="http://schemas.openxmlformats.org/package/2006/relationships"><Relationship Id="rId3" Type="http://schemas.openxmlformats.org/officeDocument/2006/relationships/diagramLayout" Target="../diagrams/layout9.xml"/><Relationship Id="rId2" Type="http://schemas.openxmlformats.org/officeDocument/2006/relationships/diagramData" Target="../diagrams/data9.xml"/><Relationship Id="rId1" Type="http://schemas.openxmlformats.org/officeDocument/2006/relationships/slideLayout" Target="../slideLayouts/slideLayout2.xml"/><Relationship Id="rId6" Type="http://schemas.microsoft.com/office/2007/relationships/diagramDrawing" Target="../diagrams/drawing9.xml"/><Relationship Id="rId5" Type="http://schemas.openxmlformats.org/officeDocument/2006/relationships/diagramColors" Target="../diagrams/colors9.xml"/><Relationship Id="rId4" Type="http://schemas.openxmlformats.org/officeDocument/2006/relationships/diagramQuickStyle" Target="../diagrams/quickStyle9.xml"/></Relationships>
</file>

<file path=ppt/slides/_rels/slide1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9.xml.rels><?xml version="1.0" encoding="UTF-8" standalone="yes"?>
<Relationships xmlns="http://schemas.openxmlformats.org/package/2006/relationships"><Relationship Id="rId2" Type="http://schemas.openxmlformats.org/officeDocument/2006/relationships/hyperlink" Target="https://www.tr.undp.org/content/turkey/tr/home/sustainable-development-goals/goal-10-reduced-inequalities.html" TargetMode="Externa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2.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3" Type="http://schemas.openxmlformats.org/officeDocument/2006/relationships/diagramLayout" Target="../diagrams/layout8.xml"/><Relationship Id="rId2" Type="http://schemas.openxmlformats.org/officeDocument/2006/relationships/diagramData" Target="../diagrams/data8.xml"/><Relationship Id="rId1" Type="http://schemas.openxmlformats.org/officeDocument/2006/relationships/slideLayout" Target="../slideLayouts/slideLayout2.xml"/><Relationship Id="rId6" Type="http://schemas.microsoft.com/office/2007/relationships/diagramDrawing" Target="../diagrams/drawing8.xml"/><Relationship Id="rId5" Type="http://schemas.openxmlformats.org/officeDocument/2006/relationships/diagramColors" Target="../diagrams/colors8.xml"/><Relationship Id="rId4" Type="http://schemas.openxmlformats.org/officeDocument/2006/relationships/diagramQuickStyle" Target="../diagrams/quickStyle8.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2198370" y="1120140"/>
            <a:ext cx="8915399" cy="2262781"/>
          </a:xfrm>
        </p:spPr>
        <p:txBody>
          <a:bodyPr/>
          <a:lstStyle/>
          <a:p>
            <a:r>
              <a:rPr lang="tr-TR" b="1" dirty="0"/>
              <a:t>  EĞİTİM SOSYOLOJİSİ</a:t>
            </a:r>
            <a:endParaRPr lang="tr-TR" dirty="0"/>
          </a:p>
        </p:txBody>
      </p:sp>
      <p:sp>
        <p:nvSpPr>
          <p:cNvPr id="3" name="Alt Başlık 2"/>
          <p:cNvSpPr>
            <a:spLocks noGrp="1"/>
          </p:cNvSpPr>
          <p:nvPr>
            <p:ph type="subTitle" idx="1"/>
          </p:nvPr>
        </p:nvSpPr>
        <p:spPr>
          <a:xfrm>
            <a:off x="1135626" y="4648691"/>
            <a:ext cx="10059137" cy="1257300"/>
          </a:xfrm>
        </p:spPr>
        <p:txBody>
          <a:bodyPr>
            <a:noAutofit/>
          </a:bodyPr>
          <a:lstStyle/>
          <a:p>
            <a:endParaRPr lang="tr-TR" sz="2000" b="1" i="1" dirty="0"/>
          </a:p>
          <a:p>
            <a:endParaRPr lang="tr-TR" sz="2000" b="1" i="1" dirty="0"/>
          </a:p>
          <a:p>
            <a:endParaRPr lang="tr-TR" sz="2000" b="1" i="1" dirty="0"/>
          </a:p>
          <a:p>
            <a:r>
              <a:rPr lang="tr-TR" sz="2000" b="1" i="1" dirty="0"/>
              <a:t>															</a:t>
            </a:r>
            <a:r>
              <a:rPr lang="tr-TR" sz="2000" b="1" i="1" dirty="0">
                <a:solidFill>
                  <a:schemeClr val="tx1"/>
                </a:solidFill>
              </a:rPr>
              <a:t>Doç. Dr. Levent GÖRÜN</a:t>
            </a:r>
          </a:p>
        </p:txBody>
      </p:sp>
    </p:spTree>
    <p:extLst>
      <p:ext uri="{BB962C8B-B14F-4D97-AF65-F5344CB8AC3E}">
        <p14:creationId xmlns:p14="http://schemas.microsoft.com/office/powerpoint/2010/main" val="262716477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710813" y="1307691"/>
            <a:ext cx="9969910" cy="4680154"/>
          </a:xfrm>
        </p:spPr>
        <p:txBody>
          <a:bodyPr>
            <a:noAutofit/>
          </a:bodyPr>
          <a:lstStyle/>
          <a:p>
            <a:pPr algn="just"/>
            <a:r>
              <a:rPr lang="tr-TR" sz="2400" dirty="0"/>
              <a:t>Eğitimin amacı ise çocuğun potansiyelinin en uygun yere ulaşması için geliştirmeye yardım etmektir. </a:t>
            </a:r>
            <a:r>
              <a:rPr lang="tr-TR" sz="2400" b="1" u="sng" dirty="0">
                <a:solidFill>
                  <a:srgbClr val="FF0000"/>
                </a:solidFill>
              </a:rPr>
              <a:t>Aristoteles’e göre insan, Platon’un iddia ettiği gibi, bilgiyi doğuştan getirmez; nesneleri duyularıyla algılamak, gözlemlemek ve aklıyla anlamak, açıklamak ve genel ilkeler inşa etmek suretiyle bilgiyi inşa eder</a:t>
            </a:r>
            <a:r>
              <a:rPr lang="tr-TR" sz="2400" dirty="0"/>
              <a:t>. Bu sebeple Platon öncelikle soyut olanla (matematik) ilgilenirken Aristoteles somut olanla (bilim) ilgilenmiştir</a:t>
            </a:r>
          </a:p>
          <a:p>
            <a:pPr algn="just"/>
            <a:endParaRPr lang="tr-TR" sz="2400" dirty="0"/>
          </a:p>
        </p:txBody>
      </p:sp>
    </p:spTree>
    <p:extLst>
      <p:ext uri="{BB962C8B-B14F-4D97-AF65-F5344CB8AC3E}">
        <p14:creationId xmlns:p14="http://schemas.microsoft.com/office/powerpoint/2010/main" val="3480511443"/>
      </p:ext>
    </p:extLst>
  </p:cSld>
  <p:clrMapOvr>
    <a:masterClrMapping/>
  </p:clrMapOvr>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algn="ctr"/>
            <a:r>
              <a:rPr lang="tr-TR" dirty="0">
                <a:solidFill>
                  <a:srgbClr val="FF0000"/>
                </a:solidFill>
              </a:rPr>
              <a:t>BİREY- TOPLUM ve TOPLUMSALLAŞMA</a:t>
            </a:r>
            <a:br>
              <a:rPr lang="tr-TR" dirty="0">
                <a:solidFill>
                  <a:srgbClr val="FF0000"/>
                </a:solidFill>
              </a:rPr>
            </a:br>
            <a:endParaRPr lang="tr-TR" dirty="0">
              <a:solidFill>
                <a:srgbClr val="FF0000"/>
              </a:solidFill>
            </a:endParaRPr>
          </a:p>
        </p:txBody>
      </p:sp>
      <p:sp>
        <p:nvSpPr>
          <p:cNvPr id="3" name="İçerik Yer Tutucusu 2"/>
          <p:cNvSpPr>
            <a:spLocks noGrp="1"/>
          </p:cNvSpPr>
          <p:nvPr>
            <p:ph idx="1"/>
          </p:nvPr>
        </p:nvSpPr>
        <p:spPr>
          <a:xfrm>
            <a:off x="1356852" y="1887793"/>
            <a:ext cx="9985528" cy="4067674"/>
          </a:xfrm>
        </p:spPr>
        <p:txBody>
          <a:bodyPr>
            <a:noAutofit/>
          </a:bodyPr>
          <a:lstStyle/>
          <a:p>
            <a:pPr algn="just">
              <a:lnSpc>
                <a:spcPct val="150000"/>
              </a:lnSpc>
            </a:pPr>
            <a:r>
              <a:rPr lang="tr-TR" sz="2800" dirty="0">
                <a:solidFill>
                  <a:schemeClr val="tx1"/>
                </a:solidFill>
              </a:rPr>
              <a:t>Her insan asgarî iki boyutludur; herkesin kendisini temsil eden bir </a:t>
            </a:r>
            <a:r>
              <a:rPr lang="tr-TR" sz="2800" b="1" u="sng" dirty="0">
                <a:solidFill>
                  <a:srgbClr val="FF0000"/>
                </a:solidFill>
              </a:rPr>
              <a:t>"</a:t>
            </a:r>
            <a:r>
              <a:rPr lang="tr-TR" sz="2800" b="1" u="sng" dirty="0" err="1">
                <a:solidFill>
                  <a:srgbClr val="FF0000"/>
                </a:solidFill>
              </a:rPr>
              <a:t>ben"i</a:t>
            </a:r>
            <a:r>
              <a:rPr lang="tr-TR" sz="2800" b="1" u="sng" dirty="0">
                <a:solidFill>
                  <a:srgbClr val="FF0000"/>
                </a:solidFill>
              </a:rPr>
              <a:t>,</a:t>
            </a:r>
            <a:r>
              <a:rPr lang="tr-TR" sz="2800" dirty="0">
                <a:solidFill>
                  <a:schemeClr val="tx1"/>
                </a:solidFill>
              </a:rPr>
              <a:t> mensup olduğu grup veya topluluğu temsil eden bir </a:t>
            </a:r>
            <a:r>
              <a:rPr lang="tr-TR" sz="2800" b="1" u="sng" dirty="0">
                <a:solidFill>
                  <a:srgbClr val="FF0000"/>
                </a:solidFill>
              </a:rPr>
              <a:t>"</a:t>
            </a:r>
            <a:r>
              <a:rPr lang="tr-TR" sz="2800" b="1" u="sng" dirty="0" err="1">
                <a:solidFill>
                  <a:srgbClr val="FF0000"/>
                </a:solidFill>
              </a:rPr>
              <a:t>biz"i</a:t>
            </a:r>
            <a:r>
              <a:rPr lang="tr-TR" sz="2800" b="1" u="sng" dirty="0">
                <a:solidFill>
                  <a:srgbClr val="FF0000"/>
                </a:solidFill>
              </a:rPr>
              <a:t> </a:t>
            </a:r>
            <a:r>
              <a:rPr lang="tr-TR" sz="2800" dirty="0">
                <a:solidFill>
                  <a:schemeClr val="tx1"/>
                </a:solidFill>
              </a:rPr>
              <a:t>vardır. </a:t>
            </a:r>
          </a:p>
          <a:p>
            <a:pPr algn="just">
              <a:lnSpc>
                <a:spcPct val="150000"/>
              </a:lnSpc>
            </a:pPr>
            <a:endParaRPr lang="tr-TR" sz="2800" dirty="0">
              <a:solidFill>
                <a:schemeClr val="tx1"/>
              </a:solidFill>
            </a:endParaRPr>
          </a:p>
          <a:p>
            <a:pPr marL="0" indent="0" algn="just">
              <a:lnSpc>
                <a:spcPct val="150000"/>
              </a:lnSpc>
              <a:buNone/>
            </a:pPr>
            <a:endParaRPr lang="tr-TR" sz="2800" dirty="0">
              <a:solidFill>
                <a:schemeClr val="tx1"/>
              </a:solidFill>
            </a:endParaRPr>
          </a:p>
          <a:p>
            <a:pPr algn="just">
              <a:lnSpc>
                <a:spcPct val="150000"/>
              </a:lnSpc>
            </a:pPr>
            <a:endParaRPr lang="tr-TR" sz="2800" dirty="0">
              <a:solidFill>
                <a:schemeClr val="tx1"/>
              </a:solidFill>
            </a:endParaRPr>
          </a:p>
          <a:p>
            <a:pPr algn="just">
              <a:lnSpc>
                <a:spcPct val="150000"/>
              </a:lnSpc>
            </a:pPr>
            <a:endParaRPr lang="tr-TR" sz="2800" dirty="0">
              <a:solidFill>
                <a:schemeClr val="tx1"/>
              </a:solidFill>
            </a:endParaRPr>
          </a:p>
        </p:txBody>
      </p:sp>
    </p:spTree>
    <p:extLst>
      <p:ext uri="{BB962C8B-B14F-4D97-AF65-F5344CB8AC3E}">
        <p14:creationId xmlns:p14="http://schemas.microsoft.com/office/powerpoint/2010/main" val="3669272512"/>
      </p:ext>
    </p:extLst>
  </p:cSld>
  <p:clrMapOvr>
    <a:masterClrMapping/>
  </p:clrMapOvr>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a:xfrm>
            <a:off x="1896037" y="2177845"/>
            <a:ext cx="8915400" cy="3777622"/>
          </a:xfrm>
        </p:spPr>
        <p:txBody>
          <a:bodyPr>
            <a:normAutofit/>
          </a:bodyPr>
          <a:lstStyle/>
          <a:p>
            <a:pPr algn="just"/>
            <a:r>
              <a:rPr lang="tr-TR" sz="2800" dirty="0">
                <a:solidFill>
                  <a:schemeClr val="tx1"/>
                </a:solidFill>
              </a:rPr>
              <a:t>Gerçekte insan, ancak diğer insanlarla birlikte yaşamaya ve karşılıklı ilişkide bulunmaya başlamakla esas şahsiyetini ve insanlığını kazanmaktadır. </a:t>
            </a:r>
          </a:p>
          <a:p>
            <a:pPr algn="just"/>
            <a:endParaRPr lang="tr-TR" sz="2800" dirty="0"/>
          </a:p>
        </p:txBody>
      </p:sp>
    </p:spTree>
    <p:extLst>
      <p:ext uri="{BB962C8B-B14F-4D97-AF65-F5344CB8AC3E}">
        <p14:creationId xmlns:p14="http://schemas.microsoft.com/office/powerpoint/2010/main" val="1448509589"/>
      </p:ext>
    </p:extLst>
  </p:cSld>
  <p:clrMapOvr>
    <a:masterClrMapping/>
  </p:clrMapOvr>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778050" y="1617406"/>
            <a:ext cx="9504466" cy="3777622"/>
          </a:xfrm>
        </p:spPr>
        <p:txBody>
          <a:bodyPr>
            <a:normAutofit/>
          </a:bodyPr>
          <a:lstStyle/>
          <a:p>
            <a:pPr>
              <a:lnSpc>
                <a:spcPct val="150000"/>
              </a:lnSpc>
            </a:pPr>
            <a:r>
              <a:rPr lang="tr-TR" sz="3200" dirty="0">
                <a:solidFill>
                  <a:schemeClr val="tx1"/>
                </a:solidFill>
              </a:rPr>
              <a:t>İnsan, </a:t>
            </a:r>
            <a:r>
              <a:rPr lang="tr-TR" sz="3200" b="1" u="sng" dirty="0">
                <a:solidFill>
                  <a:srgbClr val="FF0000"/>
                </a:solidFill>
              </a:rPr>
              <a:t>sürekli olarak bir sosyal çevrenin </a:t>
            </a:r>
            <a:r>
              <a:rPr lang="tr-TR" sz="3200" dirty="0">
                <a:solidFill>
                  <a:schemeClr val="tx1"/>
                </a:solidFill>
              </a:rPr>
              <a:t>içinde yaşamakta ve sosyal çevre, insanın yaşaması için, anne karnındaki </a:t>
            </a:r>
            <a:r>
              <a:rPr lang="tr-TR" sz="3200" dirty="0" err="1">
                <a:solidFill>
                  <a:schemeClr val="tx1"/>
                </a:solidFill>
              </a:rPr>
              <a:t>placenta</a:t>
            </a:r>
            <a:r>
              <a:rPr lang="tr-TR" sz="3200" dirty="0">
                <a:solidFill>
                  <a:schemeClr val="tx1"/>
                </a:solidFill>
              </a:rPr>
              <a:t> kadar gerekli olmaktadır.</a:t>
            </a:r>
          </a:p>
          <a:p>
            <a:pPr>
              <a:lnSpc>
                <a:spcPct val="150000"/>
              </a:lnSpc>
            </a:pPr>
            <a:endParaRPr lang="tr-TR" sz="3200" dirty="0">
              <a:solidFill>
                <a:schemeClr val="tx1"/>
              </a:solidFill>
            </a:endParaRPr>
          </a:p>
        </p:txBody>
      </p:sp>
    </p:spTree>
    <p:extLst>
      <p:ext uri="{BB962C8B-B14F-4D97-AF65-F5344CB8AC3E}">
        <p14:creationId xmlns:p14="http://schemas.microsoft.com/office/powerpoint/2010/main" val="774402998"/>
      </p:ext>
    </p:extLst>
  </p:cSld>
  <p:clrMapOvr>
    <a:masterClrMapping/>
  </p:clrMapOvr>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461565" y="480060"/>
            <a:ext cx="9749554" cy="6103620"/>
          </a:xfrm>
        </p:spPr>
        <p:txBody>
          <a:bodyPr>
            <a:noAutofit/>
          </a:bodyPr>
          <a:lstStyle/>
          <a:p>
            <a:pPr algn="just">
              <a:lnSpc>
                <a:spcPct val="150000"/>
              </a:lnSpc>
            </a:pPr>
            <a:r>
              <a:rPr lang="tr-TR" sz="2800" dirty="0">
                <a:solidFill>
                  <a:schemeClr val="tx1"/>
                </a:solidFill>
              </a:rPr>
              <a:t>İnsan tabiatı itibarıyla sosyal bir varlıktır; sosyallik onun içinde kuvvetli bir içgüdü veya eğilim olarak bulunmaktadır. </a:t>
            </a:r>
          </a:p>
          <a:p>
            <a:pPr algn="just">
              <a:lnSpc>
                <a:spcPct val="150000"/>
              </a:lnSpc>
            </a:pPr>
            <a:endParaRPr lang="tr-TR" sz="2800" dirty="0">
              <a:solidFill>
                <a:schemeClr val="tx1"/>
              </a:solidFill>
            </a:endParaRPr>
          </a:p>
          <a:p>
            <a:pPr algn="just">
              <a:lnSpc>
                <a:spcPct val="150000"/>
              </a:lnSpc>
            </a:pPr>
            <a:r>
              <a:rPr lang="tr-TR" sz="2800" dirty="0">
                <a:solidFill>
                  <a:schemeClr val="tx1"/>
                </a:solidFill>
              </a:rPr>
              <a:t>İnsanlığın sosyal gelişim tarihinde uzun yüzyıllar topluluk ve toplumun temsil ettiği kuvvet ve kudret her şeye hâkim olmuştur. </a:t>
            </a:r>
          </a:p>
        </p:txBody>
      </p:sp>
    </p:spTree>
    <p:extLst>
      <p:ext uri="{BB962C8B-B14F-4D97-AF65-F5344CB8AC3E}">
        <p14:creationId xmlns:p14="http://schemas.microsoft.com/office/powerpoint/2010/main" val="3468099682"/>
      </p:ext>
    </p:extLst>
  </p:cSld>
  <p:clrMapOvr>
    <a:masterClrMapping/>
  </p:clrMapOvr>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681316" y="1224116"/>
            <a:ext cx="9823296" cy="4687106"/>
          </a:xfrm>
        </p:spPr>
        <p:txBody>
          <a:bodyPr>
            <a:normAutofit/>
          </a:bodyPr>
          <a:lstStyle/>
          <a:p>
            <a:pPr algn="just"/>
            <a:r>
              <a:rPr lang="tr-TR" sz="2800" b="1" u="sng" dirty="0">
                <a:solidFill>
                  <a:srgbClr val="FF0000"/>
                </a:solidFill>
              </a:rPr>
              <a:t>Ancak 19. yüzyılda Batı uygarlığı bireye, "kişi" kavramına aşırı derecede önem vermiş ve âdeta bir "Ferdiyetçilik </a:t>
            </a:r>
            <a:r>
              <a:rPr lang="tr-TR" sz="2800" b="1" u="sng" dirty="0" err="1">
                <a:solidFill>
                  <a:srgbClr val="FF0000"/>
                </a:solidFill>
              </a:rPr>
              <a:t>çağı"nı</a:t>
            </a:r>
            <a:r>
              <a:rPr lang="tr-TR" sz="2800" b="1" u="sng" dirty="0">
                <a:solidFill>
                  <a:srgbClr val="FF0000"/>
                </a:solidFill>
              </a:rPr>
              <a:t> başlatmıştır. Bugün pek çok alanlarda bu akımın etkileri hâlâ hissedilmektedir. </a:t>
            </a:r>
          </a:p>
          <a:p>
            <a:pPr algn="just"/>
            <a:endParaRPr lang="tr-TR" sz="2800" dirty="0"/>
          </a:p>
        </p:txBody>
      </p:sp>
    </p:spTree>
    <p:extLst>
      <p:ext uri="{BB962C8B-B14F-4D97-AF65-F5344CB8AC3E}">
        <p14:creationId xmlns:p14="http://schemas.microsoft.com/office/powerpoint/2010/main" val="1793255999"/>
      </p:ext>
    </p:extLst>
  </p:cSld>
  <p:clrMapOvr>
    <a:masterClrMapping/>
  </p:clrMapOvr>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563329" y="1074420"/>
            <a:ext cx="9941283" cy="4836802"/>
          </a:xfrm>
        </p:spPr>
        <p:txBody>
          <a:bodyPr>
            <a:normAutofit/>
          </a:bodyPr>
          <a:lstStyle/>
          <a:p>
            <a:pPr algn="just">
              <a:lnSpc>
                <a:spcPct val="150000"/>
              </a:lnSpc>
            </a:pPr>
            <a:r>
              <a:rPr lang="tr-TR" sz="2400" b="1" u="sng" dirty="0">
                <a:solidFill>
                  <a:srgbClr val="FF0000"/>
                </a:solidFill>
              </a:rPr>
              <a:t>İnsanların topluluk halinde yaşaması biyolojik ve psikolojik bir zorunluluk olarak ortaya çıkmaktadır</a:t>
            </a:r>
            <a:r>
              <a:rPr lang="tr-TR" sz="2400" dirty="0">
                <a:solidFill>
                  <a:schemeClr val="tx1"/>
                </a:solidFill>
              </a:rPr>
              <a:t>. Çünkü insanın, beslenme gereksinimlerini tek başına kendi biyolojik gücü ile sağlayabilmesi -o zamanki şartları içinde çok zordu</a:t>
            </a:r>
          </a:p>
          <a:p>
            <a:pPr marL="0" indent="0" algn="just">
              <a:lnSpc>
                <a:spcPct val="150000"/>
              </a:lnSpc>
              <a:buNone/>
            </a:pPr>
            <a:endParaRPr lang="tr-TR" sz="2400" dirty="0">
              <a:solidFill>
                <a:schemeClr val="tx1"/>
              </a:solidFill>
            </a:endParaRPr>
          </a:p>
          <a:p>
            <a:pPr algn="just">
              <a:lnSpc>
                <a:spcPct val="150000"/>
              </a:lnSpc>
            </a:pPr>
            <a:r>
              <a:rPr lang="tr-TR" sz="2400" b="1" u="sng" dirty="0">
                <a:solidFill>
                  <a:srgbClr val="FF0000"/>
                </a:solidFill>
              </a:rPr>
              <a:t>İşbirliği ve işbölümü, beslenmeden başlayarak birçok alanlardan insanların işine gelmiştir. </a:t>
            </a:r>
          </a:p>
          <a:p>
            <a:endParaRPr lang="tr-TR" sz="2400" dirty="0">
              <a:solidFill>
                <a:schemeClr val="tx1"/>
              </a:solidFill>
            </a:endParaRPr>
          </a:p>
        </p:txBody>
      </p:sp>
    </p:spTree>
    <p:extLst>
      <p:ext uri="{BB962C8B-B14F-4D97-AF65-F5344CB8AC3E}">
        <p14:creationId xmlns:p14="http://schemas.microsoft.com/office/powerpoint/2010/main" val="2002392518"/>
      </p:ext>
    </p:extLst>
  </p:cSld>
  <p:clrMapOvr>
    <a:masterClrMapping/>
  </p:clrMapOvr>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533832" y="1120140"/>
            <a:ext cx="9425090" cy="4687843"/>
          </a:xfrm>
        </p:spPr>
        <p:txBody>
          <a:bodyPr>
            <a:normAutofit/>
          </a:bodyPr>
          <a:lstStyle/>
          <a:p>
            <a:pPr algn="just">
              <a:lnSpc>
                <a:spcPct val="150000"/>
              </a:lnSpc>
            </a:pPr>
            <a:r>
              <a:rPr lang="tr-TR" sz="2400" dirty="0">
                <a:solidFill>
                  <a:schemeClr val="tx1"/>
                </a:solidFill>
              </a:rPr>
              <a:t>İnsanlarda doğal bir korunma ihtiyaç ve eğilimi vardır. </a:t>
            </a:r>
            <a:r>
              <a:rPr lang="tr-TR" sz="2400" b="1" u="sng" dirty="0">
                <a:solidFill>
                  <a:srgbClr val="FF0000"/>
                </a:solidFill>
              </a:rPr>
              <a:t>Özellikle İlkçağlarda korunma ihtiyacı ve güdüsü, insanları dayanışmaya, bir arada bulunmaya ve işbirliğine zorlamıştır. </a:t>
            </a:r>
          </a:p>
          <a:p>
            <a:pPr algn="just">
              <a:lnSpc>
                <a:spcPct val="150000"/>
              </a:lnSpc>
            </a:pPr>
            <a:endParaRPr lang="tr-TR" sz="2400" dirty="0">
              <a:solidFill>
                <a:schemeClr val="tx1"/>
              </a:solidFill>
            </a:endParaRPr>
          </a:p>
          <a:p>
            <a:pPr algn="just">
              <a:lnSpc>
                <a:spcPct val="150000"/>
              </a:lnSpc>
            </a:pPr>
            <a:r>
              <a:rPr lang="tr-TR" sz="2400" dirty="0">
                <a:solidFill>
                  <a:schemeClr val="tx1"/>
                </a:solidFill>
              </a:rPr>
              <a:t>İnsanlar, birliğin ve örgütlenmenin getirdiği emniyet ve kolaylığı daha İlkçağlarda görmüşlerdir. </a:t>
            </a:r>
          </a:p>
          <a:p>
            <a:pPr algn="just"/>
            <a:endParaRPr lang="tr-TR" sz="2400" dirty="0">
              <a:solidFill>
                <a:schemeClr val="tx1"/>
              </a:solidFill>
            </a:endParaRPr>
          </a:p>
        </p:txBody>
      </p:sp>
    </p:spTree>
    <p:extLst>
      <p:ext uri="{BB962C8B-B14F-4D97-AF65-F5344CB8AC3E}">
        <p14:creationId xmlns:p14="http://schemas.microsoft.com/office/powerpoint/2010/main" val="158170261"/>
      </p:ext>
    </p:extLst>
  </p:cSld>
  <p:clrMapOvr>
    <a:masterClrMapping/>
  </p:clrMapOvr>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589212" y="811161"/>
            <a:ext cx="8915400" cy="5100061"/>
          </a:xfrm>
        </p:spPr>
        <p:txBody>
          <a:bodyPr>
            <a:normAutofit/>
          </a:bodyPr>
          <a:lstStyle/>
          <a:p>
            <a:pPr algn="just"/>
            <a:r>
              <a:rPr lang="tr-TR" sz="2800" b="1" u="sng" dirty="0">
                <a:solidFill>
                  <a:srgbClr val="FF0000"/>
                </a:solidFill>
              </a:rPr>
              <a:t>İnsandaki kendi neslini üretme güdü ve eğilimi, </a:t>
            </a:r>
          </a:p>
          <a:p>
            <a:pPr algn="just"/>
            <a:r>
              <a:rPr lang="tr-TR" sz="2800" b="1" u="sng" dirty="0">
                <a:solidFill>
                  <a:srgbClr val="FF0000"/>
                </a:solidFill>
              </a:rPr>
              <a:t>eşini kıskanması, </a:t>
            </a:r>
          </a:p>
          <a:p>
            <a:pPr algn="just"/>
            <a:r>
              <a:rPr lang="tr-TR" sz="2800" b="1" u="sng" dirty="0">
                <a:solidFill>
                  <a:srgbClr val="FF0000"/>
                </a:solidFill>
              </a:rPr>
              <a:t>çocuklarını koruma duygusu kısa zamanda büyük çapta ailelerin, </a:t>
            </a:r>
          </a:p>
          <a:p>
            <a:pPr algn="just"/>
            <a:r>
              <a:rPr lang="tr-TR" sz="2800" b="1" u="sng" dirty="0">
                <a:solidFill>
                  <a:srgbClr val="FF0000"/>
                </a:solidFill>
              </a:rPr>
              <a:t>boyların, </a:t>
            </a:r>
          </a:p>
          <a:p>
            <a:pPr algn="just"/>
            <a:r>
              <a:rPr lang="tr-TR" sz="2800" b="1" u="sng" dirty="0">
                <a:solidFill>
                  <a:srgbClr val="FF0000"/>
                </a:solidFill>
              </a:rPr>
              <a:t>soyların ve </a:t>
            </a:r>
          </a:p>
          <a:p>
            <a:pPr algn="just"/>
            <a:r>
              <a:rPr lang="tr-TR" sz="2800" b="1" u="sng" dirty="0">
                <a:solidFill>
                  <a:srgbClr val="FF0000"/>
                </a:solidFill>
              </a:rPr>
              <a:t>milletlerin </a:t>
            </a:r>
          </a:p>
          <a:p>
            <a:pPr marL="0" indent="0" algn="just">
              <a:buNone/>
            </a:pPr>
            <a:endParaRPr lang="tr-TR" sz="2800" b="1" u="sng" dirty="0">
              <a:solidFill>
                <a:srgbClr val="FF0000"/>
              </a:solidFill>
            </a:endParaRPr>
          </a:p>
          <a:p>
            <a:pPr marL="0" indent="0" algn="just">
              <a:buNone/>
            </a:pPr>
            <a:r>
              <a:rPr lang="tr-TR" sz="2800" b="1" dirty="0">
                <a:solidFill>
                  <a:schemeClr val="tx1"/>
                </a:solidFill>
              </a:rPr>
              <a:t>doğmasına neden olmuştur.</a:t>
            </a:r>
          </a:p>
          <a:p>
            <a:pPr algn="just"/>
            <a:endParaRPr lang="tr-TR" sz="2800" dirty="0"/>
          </a:p>
        </p:txBody>
      </p:sp>
    </p:spTree>
    <p:extLst>
      <p:ext uri="{BB962C8B-B14F-4D97-AF65-F5344CB8AC3E}">
        <p14:creationId xmlns:p14="http://schemas.microsoft.com/office/powerpoint/2010/main" val="4075002171"/>
      </p:ext>
    </p:extLst>
  </p:cSld>
  <p:clrMapOvr>
    <a:masterClrMapping/>
  </p:clrMapOvr>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061884" y="1401097"/>
            <a:ext cx="10442728" cy="4510125"/>
          </a:xfrm>
        </p:spPr>
        <p:txBody>
          <a:bodyPr>
            <a:normAutofit/>
          </a:bodyPr>
          <a:lstStyle/>
          <a:p>
            <a:pPr algn="just">
              <a:lnSpc>
                <a:spcPct val="150000"/>
              </a:lnSpc>
            </a:pPr>
            <a:r>
              <a:rPr lang="tr-TR" sz="2800" b="1" u="sng" dirty="0">
                <a:solidFill>
                  <a:srgbClr val="FF0000"/>
                </a:solidFill>
              </a:rPr>
              <a:t>Bu biyolojik zorunluluklar, </a:t>
            </a:r>
          </a:p>
          <a:p>
            <a:pPr algn="just">
              <a:lnSpc>
                <a:spcPct val="150000"/>
              </a:lnSpc>
            </a:pPr>
            <a:r>
              <a:rPr lang="tr-TR" sz="2800" dirty="0">
                <a:solidFill>
                  <a:schemeClr val="tx1"/>
                </a:solidFill>
              </a:rPr>
              <a:t>insanda ilk önce içgüdüsel bir duygu yaratmış</a:t>
            </a:r>
          </a:p>
          <a:p>
            <a:pPr algn="just">
              <a:lnSpc>
                <a:spcPct val="150000"/>
              </a:lnSpc>
            </a:pPr>
            <a:r>
              <a:rPr lang="tr-TR" sz="2800" dirty="0">
                <a:solidFill>
                  <a:schemeClr val="tx1"/>
                </a:solidFill>
              </a:rPr>
              <a:t>daha sonra da, bu gelenek ve alışkanlığa dönüşmüş </a:t>
            </a:r>
          </a:p>
          <a:p>
            <a:pPr algn="just">
              <a:lnSpc>
                <a:spcPct val="150000"/>
              </a:lnSpc>
            </a:pPr>
            <a:r>
              <a:rPr lang="tr-TR" sz="2800" dirty="0">
                <a:solidFill>
                  <a:schemeClr val="tx1"/>
                </a:solidFill>
              </a:rPr>
              <a:t>ve en sonunda da "bunun böyle olması gerektiği" anlayışına ulaşılmış, toplumsal örgütlenmeler gün geçtikçe artmıştır. </a:t>
            </a:r>
          </a:p>
        </p:txBody>
      </p:sp>
    </p:spTree>
    <p:extLst>
      <p:ext uri="{BB962C8B-B14F-4D97-AF65-F5344CB8AC3E}">
        <p14:creationId xmlns:p14="http://schemas.microsoft.com/office/powerpoint/2010/main" val="2725427951"/>
      </p:ext>
    </p:extLst>
  </p:cSld>
  <p:clrMapOvr>
    <a:masterClrMapping/>
  </p:clrMapOvr>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577340" y="272955"/>
            <a:ext cx="10149840" cy="6070695"/>
          </a:xfrm>
        </p:spPr>
        <p:txBody>
          <a:bodyPr>
            <a:noAutofit/>
          </a:bodyPr>
          <a:lstStyle/>
          <a:p>
            <a:pPr algn="just">
              <a:lnSpc>
                <a:spcPct val="150000"/>
              </a:lnSpc>
            </a:pPr>
            <a:r>
              <a:rPr lang="tr-TR" sz="2400" dirty="0">
                <a:solidFill>
                  <a:schemeClr val="tx1"/>
                </a:solidFill>
              </a:rPr>
              <a:t>Ne şekilde olursa olsun, sosyal hayat insanların gücünü arttırmıştır. </a:t>
            </a:r>
            <a:r>
              <a:rPr lang="tr-TR" sz="2400" b="1" u="sng" dirty="0">
                <a:solidFill>
                  <a:srgbClr val="FF0000"/>
                </a:solidFill>
              </a:rPr>
              <a:t>Eğer sosyal hayat olmasaydı </a:t>
            </a:r>
            <a:r>
              <a:rPr lang="tr-TR" sz="2400" dirty="0">
                <a:solidFill>
                  <a:schemeClr val="tx1"/>
                </a:solidFill>
              </a:rPr>
              <a:t>insanlar da diğer hayvanlar gibi içgüdüleriyle yaşayan, </a:t>
            </a:r>
          </a:p>
          <a:p>
            <a:pPr algn="just">
              <a:lnSpc>
                <a:spcPct val="150000"/>
              </a:lnSpc>
            </a:pPr>
            <a:r>
              <a:rPr lang="tr-TR" sz="2400" dirty="0">
                <a:solidFill>
                  <a:schemeClr val="tx1"/>
                </a:solidFill>
              </a:rPr>
              <a:t>sadece kendi bedeni ve yaşı ile sınırlı, </a:t>
            </a:r>
          </a:p>
          <a:p>
            <a:pPr algn="just">
              <a:lnSpc>
                <a:spcPct val="150000"/>
              </a:lnSpc>
            </a:pPr>
            <a:r>
              <a:rPr lang="tr-TR" sz="2400" dirty="0">
                <a:solidFill>
                  <a:schemeClr val="tx1"/>
                </a:solidFill>
              </a:rPr>
              <a:t>kültürü, </a:t>
            </a:r>
          </a:p>
          <a:p>
            <a:pPr algn="just">
              <a:lnSpc>
                <a:spcPct val="150000"/>
              </a:lnSpc>
            </a:pPr>
            <a:r>
              <a:rPr lang="tr-TR" sz="2400" dirty="0">
                <a:solidFill>
                  <a:schemeClr val="tx1"/>
                </a:solidFill>
              </a:rPr>
              <a:t>tarihi, </a:t>
            </a:r>
          </a:p>
          <a:p>
            <a:pPr algn="just">
              <a:lnSpc>
                <a:spcPct val="150000"/>
              </a:lnSpc>
            </a:pPr>
            <a:r>
              <a:rPr lang="tr-TR" sz="2400" dirty="0">
                <a:solidFill>
                  <a:schemeClr val="tx1"/>
                </a:solidFill>
              </a:rPr>
              <a:t>bilimi, </a:t>
            </a:r>
          </a:p>
          <a:p>
            <a:pPr algn="just">
              <a:lnSpc>
                <a:spcPct val="150000"/>
              </a:lnSpc>
            </a:pPr>
            <a:r>
              <a:rPr lang="tr-TR" sz="2400" dirty="0">
                <a:solidFill>
                  <a:schemeClr val="tx1"/>
                </a:solidFill>
              </a:rPr>
              <a:t>tekniği olmayan</a:t>
            </a:r>
          </a:p>
          <a:p>
            <a:pPr algn="just">
              <a:lnSpc>
                <a:spcPct val="150000"/>
              </a:lnSpc>
            </a:pPr>
            <a:r>
              <a:rPr lang="tr-TR" sz="2400" dirty="0">
                <a:solidFill>
                  <a:schemeClr val="tx1"/>
                </a:solidFill>
              </a:rPr>
              <a:t>geçmiş ve gelecek bilincinden yoksun sadece yaşadığı anı idrak eden bir canlı grubu olacaktı</a:t>
            </a:r>
          </a:p>
          <a:p>
            <a:pPr>
              <a:lnSpc>
                <a:spcPct val="150000"/>
              </a:lnSpc>
            </a:pPr>
            <a:endParaRPr lang="tr-TR" sz="2400" dirty="0"/>
          </a:p>
        </p:txBody>
      </p:sp>
    </p:spTree>
    <p:extLst>
      <p:ext uri="{BB962C8B-B14F-4D97-AF65-F5344CB8AC3E}">
        <p14:creationId xmlns:p14="http://schemas.microsoft.com/office/powerpoint/2010/main" val="192064856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r>
              <a:rPr lang="tr-TR" sz="2400" dirty="0"/>
              <a:t>Eğitimle ilgili görüşlerin antik Yunan düşünürlerinin ardından dinin belirleyici olduğu skolastik dönemde de izini sürmek mümkündür. </a:t>
            </a:r>
          </a:p>
        </p:txBody>
      </p:sp>
    </p:spTree>
    <p:extLst>
      <p:ext uri="{BB962C8B-B14F-4D97-AF65-F5344CB8AC3E}">
        <p14:creationId xmlns:p14="http://schemas.microsoft.com/office/powerpoint/2010/main" val="3377577116"/>
      </p:ext>
    </p:extLst>
  </p:cSld>
  <p:clrMapOvr>
    <a:masterClrMapping/>
  </p:clrMapOvr>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356851" y="865239"/>
            <a:ext cx="9661064" cy="5638800"/>
          </a:xfrm>
        </p:spPr>
        <p:txBody>
          <a:bodyPr>
            <a:noAutofit/>
          </a:bodyPr>
          <a:lstStyle/>
          <a:p>
            <a:pPr algn="just">
              <a:lnSpc>
                <a:spcPct val="150000"/>
              </a:lnSpc>
            </a:pPr>
            <a:r>
              <a:rPr lang="tr-TR" sz="2400" b="1" u="sng" dirty="0">
                <a:solidFill>
                  <a:srgbClr val="FF0000"/>
                </a:solidFill>
              </a:rPr>
              <a:t>İnsanda en bencilce duygular olan </a:t>
            </a:r>
          </a:p>
          <a:p>
            <a:pPr algn="just">
              <a:lnSpc>
                <a:spcPct val="150000"/>
              </a:lnSpc>
            </a:pPr>
            <a:r>
              <a:rPr lang="tr-TR" sz="2400" b="1" u="sng" dirty="0">
                <a:solidFill>
                  <a:srgbClr val="FF0000"/>
                </a:solidFill>
              </a:rPr>
              <a:t>değerli bulunmak, </a:t>
            </a:r>
          </a:p>
          <a:p>
            <a:pPr algn="just">
              <a:lnSpc>
                <a:spcPct val="150000"/>
              </a:lnSpc>
            </a:pPr>
            <a:r>
              <a:rPr lang="tr-TR" sz="2400" b="1" u="sng" dirty="0">
                <a:solidFill>
                  <a:srgbClr val="FF0000"/>
                </a:solidFill>
              </a:rPr>
              <a:t>takdir edilmek </a:t>
            </a:r>
          </a:p>
          <a:p>
            <a:pPr algn="just">
              <a:lnSpc>
                <a:spcPct val="150000"/>
              </a:lnSpc>
            </a:pPr>
            <a:r>
              <a:rPr lang="tr-TR" sz="2400" dirty="0">
                <a:solidFill>
                  <a:schemeClr val="tx1"/>
                </a:solidFill>
              </a:rPr>
              <a:t>dilek, duygu ve düşüncesi bile örgütlü bir toplum içinde yaşamayı zorunlu kılıyor. </a:t>
            </a:r>
          </a:p>
          <a:p>
            <a:pPr algn="just">
              <a:lnSpc>
                <a:spcPct val="150000"/>
              </a:lnSpc>
            </a:pPr>
            <a:endParaRPr lang="tr-TR" sz="2400" dirty="0">
              <a:solidFill>
                <a:schemeClr val="tx1"/>
              </a:solidFill>
            </a:endParaRPr>
          </a:p>
          <a:p>
            <a:pPr algn="just">
              <a:lnSpc>
                <a:spcPct val="150000"/>
              </a:lnSpc>
            </a:pPr>
            <a:r>
              <a:rPr lang="tr-TR" sz="2400" dirty="0">
                <a:solidFill>
                  <a:schemeClr val="tx1"/>
                </a:solidFill>
              </a:rPr>
              <a:t>Şımarıklık vs. gibi ferdî gözüken pek çok özellik, ancak bir topluluk içinde değer bulmaktadır.</a:t>
            </a:r>
          </a:p>
          <a:p>
            <a:pPr algn="just">
              <a:lnSpc>
                <a:spcPct val="150000"/>
              </a:lnSpc>
            </a:pPr>
            <a:endParaRPr lang="tr-TR" sz="2400" dirty="0">
              <a:solidFill>
                <a:schemeClr val="tx1"/>
              </a:solidFill>
            </a:endParaRPr>
          </a:p>
          <a:p>
            <a:pPr algn="just">
              <a:lnSpc>
                <a:spcPct val="150000"/>
              </a:lnSpc>
            </a:pPr>
            <a:r>
              <a:rPr lang="tr-TR" sz="2400" dirty="0">
                <a:solidFill>
                  <a:schemeClr val="tx1"/>
                </a:solidFill>
              </a:rPr>
              <a:t> </a:t>
            </a:r>
          </a:p>
        </p:txBody>
      </p:sp>
    </p:spTree>
    <p:extLst>
      <p:ext uri="{BB962C8B-B14F-4D97-AF65-F5344CB8AC3E}">
        <p14:creationId xmlns:p14="http://schemas.microsoft.com/office/powerpoint/2010/main" val="4106063859"/>
      </p:ext>
    </p:extLst>
  </p:cSld>
  <p:clrMapOvr>
    <a:masterClrMapping/>
  </p:clrMapOvr>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725930" y="1660668"/>
            <a:ext cx="9380844" cy="2911332"/>
          </a:xfrm>
        </p:spPr>
        <p:txBody>
          <a:bodyPr>
            <a:noAutofit/>
          </a:bodyPr>
          <a:lstStyle/>
          <a:p>
            <a:pPr algn="just">
              <a:lnSpc>
                <a:spcPct val="150000"/>
              </a:lnSpc>
            </a:pPr>
            <a:r>
              <a:rPr lang="tr-TR" sz="2800" dirty="0">
                <a:solidFill>
                  <a:schemeClr val="tx1"/>
                </a:solidFill>
              </a:rPr>
              <a:t>Benlik duygusunun zedelenmesi, ürkeklik, çekingenlik vs. hep toplumun koyduğu bazı kurallara fertlerin uymamasından kaynaklanmaktadır.</a:t>
            </a:r>
          </a:p>
          <a:p>
            <a:pPr algn="just">
              <a:lnSpc>
                <a:spcPct val="150000"/>
              </a:lnSpc>
            </a:pPr>
            <a:endParaRPr lang="tr-TR" sz="2800" dirty="0">
              <a:solidFill>
                <a:schemeClr val="tx1"/>
              </a:solidFill>
            </a:endParaRPr>
          </a:p>
          <a:p>
            <a:pPr algn="just">
              <a:lnSpc>
                <a:spcPct val="150000"/>
              </a:lnSpc>
            </a:pPr>
            <a:endParaRPr lang="tr-TR" sz="2800" dirty="0">
              <a:solidFill>
                <a:schemeClr val="tx1"/>
              </a:solidFill>
            </a:endParaRPr>
          </a:p>
        </p:txBody>
      </p:sp>
    </p:spTree>
    <p:extLst>
      <p:ext uri="{BB962C8B-B14F-4D97-AF65-F5344CB8AC3E}">
        <p14:creationId xmlns:p14="http://schemas.microsoft.com/office/powerpoint/2010/main" val="2886395728"/>
      </p:ext>
    </p:extLst>
  </p:cSld>
  <p:clrMapOvr>
    <a:masterClrMapping/>
  </p:clrMapOvr>
</p:sld>
</file>

<file path=ppt/slides/slide1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931670" y="1053403"/>
            <a:ext cx="9572942" cy="4002412"/>
          </a:xfrm>
        </p:spPr>
        <p:txBody>
          <a:bodyPr>
            <a:normAutofit/>
          </a:bodyPr>
          <a:lstStyle/>
          <a:p>
            <a:pPr algn="just"/>
            <a:r>
              <a:rPr lang="tr-TR" sz="2800" dirty="0">
                <a:solidFill>
                  <a:schemeClr val="tx1"/>
                </a:solidFill>
              </a:rPr>
              <a:t> İnsandaki pek çok eğilimler sosyalleşmeyi kolaylaştırmaktadır. </a:t>
            </a:r>
          </a:p>
          <a:p>
            <a:pPr algn="just"/>
            <a:r>
              <a:rPr lang="tr-TR" sz="2800" dirty="0">
                <a:solidFill>
                  <a:schemeClr val="tx1"/>
                </a:solidFill>
              </a:rPr>
              <a:t>Mücadele ve rekabet de böyledir; spor mücadeleleri, ekonomik rekabet bazı sosyal kural ve düzenleri gerektirir.</a:t>
            </a:r>
          </a:p>
          <a:p>
            <a:pPr algn="just"/>
            <a:r>
              <a:rPr lang="tr-TR" sz="2800" b="1" u="sng" dirty="0">
                <a:solidFill>
                  <a:srgbClr val="FF0000"/>
                </a:solidFill>
              </a:rPr>
              <a:t>İnsandaki bu gibi bireysel duygular bir taraftan sosyal hayatı meydana getirdiği gibi, öte taraftan da sosyal yapının bir ürünü gibi gözüküyorlar. </a:t>
            </a:r>
          </a:p>
          <a:p>
            <a:pPr algn="just"/>
            <a:endParaRPr lang="tr-TR" sz="2800" dirty="0"/>
          </a:p>
        </p:txBody>
      </p:sp>
    </p:spTree>
    <p:extLst>
      <p:ext uri="{BB962C8B-B14F-4D97-AF65-F5344CB8AC3E}">
        <p14:creationId xmlns:p14="http://schemas.microsoft.com/office/powerpoint/2010/main" val="4238414539"/>
      </p:ext>
    </p:extLst>
  </p:cSld>
  <p:clrMapOvr>
    <a:masterClrMapping/>
  </p:clrMapOvr>
</p:sld>
</file>

<file path=ppt/slides/slide1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327355" y="206477"/>
            <a:ext cx="10177257" cy="6253317"/>
          </a:xfrm>
        </p:spPr>
        <p:txBody>
          <a:bodyPr>
            <a:normAutofit/>
          </a:bodyPr>
          <a:lstStyle/>
          <a:p>
            <a:pPr algn="just">
              <a:lnSpc>
                <a:spcPct val="150000"/>
              </a:lnSpc>
            </a:pPr>
            <a:r>
              <a:rPr lang="tr-TR" sz="3200" dirty="0">
                <a:solidFill>
                  <a:schemeClr val="tx1"/>
                </a:solidFill>
              </a:rPr>
              <a:t>İnsanların çoğunda gözüken </a:t>
            </a:r>
            <a:r>
              <a:rPr lang="tr-TR" sz="3200" b="1" u="sng" dirty="0">
                <a:solidFill>
                  <a:srgbClr val="FF0000"/>
                </a:solidFill>
              </a:rPr>
              <a:t>uysallık ve itaat etme doğuştan bir eğilim mi, yoksa sonradan kazanılmış bir özellik midir</a:t>
            </a:r>
            <a:r>
              <a:rPr lang="tr-TR" sz="3200" dirty="0">
                <a:solidFill>
                  <a:srgbClr val="FF0000"/>
                </a:solidFill>
              </a:rPr>
              <a:t>?</a:t>
            </a:r>
          </a:p>
          <a:p>
            <a:pPr algn="just">
              <a:lnSpc>
                <a:spcPct val="150000"/>
              </a:lnSpc>
            </a:pPr>
            <a:r>
              <a:rPr lang="tr-TR" sz="3200" dirty="0">
                <a:solidFill>
                  <a:schemeClr val="tx1"/>
                </a:solidFill>
              </a:rPr>
              <a:t> Saygı, uysallık ve itaatin arkasında </a:t>
            </a:r>
          </a:p>
          <a:p>
            <a:pPr algn="just">
              <a:lnSpc>
                <a:spcPct val="150000"/>
              </a:lnSpc>
            </a:pPr>
            <a:r>
              <a:rPr lang="tr-TR" sz="3200" dirty="0">
                <a:solidFill>
                  <a:schemeClr val="tx1"/>
                </a:solidFill>
              </a:rPr>
              <a:t>taklit, </a:t>
            </a:r>
          </a:p>
          <a:p>
            <a:pPr algn="just">
              <a:lnSpc>
                <a:spcPct val="150000"/>
              </a:lnSpc>
            </a:pPr>
            <a:r>
              <a:rPr lang="tr-TR" sz="3200" dirty="0">
                <a:solidFill>
                  <a:schemeClr val="tx1"/>
                </a:solidFill>
              </a:rPr>
              <a:t>korku, </a:t>
            </a:r>
          </a:p>
        </p:txBody>
      </p:sp>
    </p:spTree>
    <p:extLst>
      <p:ext uri="{BB962C8B-B14F-4D97-AF65-F5344CB8AC3E}">
        <p14:creationId xmlns:p14="http://schemas.microsoft.com/office/powerpoint/2010/main" val="1839565245"/>
      </p:ext>
    </p:extLst>
  </p:cSld>
  <p:clrMapOvr>
    <a:masterClrMapping/>
  </p:clrMapOvr>
</p:sld>
</file>

<file path=ppt/slides/slide1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028773" y="1027471"/>
            <a:ext cx="8915400" cy="5034116"/>
          </a:xfrm>
        </p:spPr>
        <p:txBody>
          <a:bodyPr>
            <a:noAutofit/>
          </a:bodyPr>
          <a:lstStyle/>
          <a:p>
            <a:pPr algn="just">
              <a:lnSpc>
                <a:spcPct val="150000"/>
              </a:lnSpc>
            </a:pPr>
            <a:r>
              <a:rPr lang="tr-TR" sz="2400" dirty="0">
                <a:solidFill>
                  <a:schemeClr val="tx1"/>
                </a:solidFill>
              </a:rPr>
              <a:t>mahcubiyet, </a:t>
            </a:r>
          </a:p>
          <a:p>
            <a:pPr algn="just">
              <a:lnSpc>
                <a:spcPct val="150000"/>
              </a:lnSpc>
            </a:pPr>
            <a:r>
              <a:rPr lang="tr-TR" sz="2400" dirty="0">
                <a:solidFill>
                  <a:schemeClr val="tx1"/>
                </a:solidFill>
              </a:rPr>
              <a:t>çekingenlik, </a:t>
            </a:r>
          </a:p>
          <a:p>
            <a:pPr algn="just">
              <a:lnSpc>
                <a:spcPct val="150000"/>
              </a:lnSpc>
            </a:pPr>
            <a:r>
              <a:rPr lang="tr-TR" sz="2400" dirty="0">
                <a:solidFill>
                  <a:schemeClr val="tx1"/>
                </a:solidFill>
              </a:rPr>
              <a:t>sevgi, </a:t>
            </a:r>
          </a:p>
          <a:p>
            <a:pPr algn="just">
              <a:lnSpc>
                <a:spcPct val="150000"/>
              </a:lnSpc>
            </a:pPr>
            <a:r>
              <a:rPr lang="tr-TR" sz="2400" dirty="0">
                <a:solidFill>
                  <a:schemeClr val="tx1"/>
                </a:solidFill>
              </a:rPr>
              <a:t>sempati, </a:t>
            </a:r>
          </a:p>
          <a:p>
            <a:pPr algn="just">
              <a:lnSpc>
                <a:spcPct val="150000"/>
              </a:lnSpc>
            </a:pPr>
            <a:r>
              <a:rPr lang="tr-TR" sz="2400" dirty="0">
                <a:solidFill>
                  <a:schemeClr val="tx1"/>
                </a:solidFill>
              </a:rPr>
              <a:t>güven gibi birçok bireysel unsurların yanı sıra bir sosyal zorlama da görülmektedir. Bütün bu unsurlar insanlarda temelleri çok sağlam olan doğal özelliklerdir.</a:t>
            </a:r>
          </a:p>
          <a:p>
            <a:endParaRPr lang="tr-TR" sz="2400" dirty="0"/>
          </a:p>
        </p:txBody>
      </p:sp>
    </p:spTree>
    <p:extLst>
      <p:ext uri="{BB962C8B-B14F-4D97-AF65-F5344CB8AC3E}">
        <p14:creationId xmlns:p14="http://schemas.microsoft.com/office/powerpoint/2010/main" val="3895960650"/>
      </p:ext>
    </p:extLst>
  </p:cSld>
  <p:clrMapOvr>
    <a:masterClrMapping/>
  </p:clrMapOvr>
</p:sld>
</file>

<file path=ppt/slides/slide1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792798" y="1223010"/>
            <a:ext cx="9651949" cy="4956564"/>
          </a:xfrm>
        </p:spPr>
        <p:txBody>
          <a:bodyPr>
            <a:normAutofit/>
          </a:bodyPr>
          <a:lstStyle/>
          <a:p>
            <a:pPr algn="just"/>
            <a:endParaRPr lang="tr-TR" sz="2800" dirty="0">
              <a:solidFill>
                <a:schemeClr val="tx1"/>
              </a:solidFill>
            </a:endParaRPr>
          </a:p>
          <a:p>
            <a:pPr algn="just"/>
            <a:r>
              <a:rPr lang="tr-TR" sz="2800" dirty="0">
                <a:solidFill>
                  <a:schemeClr val="tx1"/>
                </a:solidFill>
              </a:rPr>
              <a:t>Ancak her insanî özellik, bir kültür birikimi ve sosyal şekil içinde ortaya çıkmadıkça, insanları bir sürü hayvanı derecesine de indirebilir. </a:t>
            </a:r>
          </a:p>
        </p:txBody>
      </p:sp>
    </p:spTree>
    <p:extLst>
      <p:ext uri="{BB962C8B-B14F-4D97-AF65-F5344CB8AC3E}">
        <p14:creationId xmlns:p14="http://schemas.microsoft.com/office/powerpoint/2010/main" val="1812336860"/>
      </p:ext>
    </p:extLst>
  </p:cSld>
  <p:clrMapOvr>
    <a:masterClrMapping/>
  </p:clrMapOvr>
</p:sld>
</file>

<file path=ppt/slides/slide1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719057" y="1360170"/>
            <a:ext cx="9356982" cy="4480190"/>
          </a:xfrm>
        </p:spPr>
        <p:txBody>
          <a:bodyPr>
            <a:noAutofit/>
          </a:bodyPr>
          <a:lstStyle/>
          <a:p>
            <a:pPr algn="just"/>
            <a:r>
              <a:rPr lang="tr-TR" sz="2400" dirty="0">
                <a:solidFill>
                  <a:schemeClr val="tx1"/>
                </a:solidFill>
              </a:rPr>
              <a:t>İnsanlardaki doğal "taklit, içgüdü ve eğilim" de sosyal yaşayışın esaslarını sağlamada önemli hizmetler görür. </a:t>
            </a:r>
          </a:p>
          <a:p>
            <a:pPr algn="just"/>
            <a:endParaRPr lang="tr-TR" sz="2400" dirty="0">
              <a:solidFill>
                <a:schemeClr val="tx1"/>
              </a:solidFill>
            </a:endParaRPr>
          </a:p>
          <a:p>
            <a:pPr algn="just"/>
            <a:r>
              <a:rPr lang="tr-TR" sz="2400" b="1" u="sng" dirty="0">
                <a:solidFill>
                  <a:srgbClr val="FF0000"/>
                </a:solidFill>
              </a:rPr>
              <a:t>Sosyal davranışlar, nesilden </a:t>
            </a:r>
            <a:r>
              <a:rPr lang="tr-TR" sz="2400" b="1" u="sng" dirty="0" err="1">
                <a:solidFill>
                  <a:srgbClr val="FF0000"/>
                </a:solidFill>
              </a:rPr>
              <a:t>nesile</a:t>
            </a:r>
            <a:r>
              <a:rPr lang="tr-TR" sz="2400" b="1" u="sng" dirty="0">
                <a:solidFill>
                  <a:srgbClr val="FF0000"/>
                </a:solidFill>
              </a:rPr>
              <a:t> sessizce geçen kültür ve gelenekler genelde iradî değildir; taklit ve benimsemeye dayanmaktadır. </a:t>
            </a:r>
          </a:p>
          <a:p>
            <a:pPr marL="0" indent="0" algn="just">
              <a:buNone/>
            </a:pPr>
            <a:endParaRPr lang="tr-TR" sz="2400" dirty="0">
              <a:solidFill>
                <a:schemeClr val="tx1"/>
              </a:solidFill>
            </a:endParaRPr>
          </a:p>
          <a:p>
            <a:pPr algn="just"/>
            <a:r>
              <a:rPr lang="tr-TR" sz="2400" dirty="0">
                <a:solidFill>
                  <a:schemeClr val="tx1"/>
                </a:solidFill>
              </a:rPr>
              <a:t>Uysallık ve itaate oldukça yakın olan taklit duygusu, "moda" dediğimiz sosyal olayda da görülmektedir. </a:t>
            </a:r>
          </a:p>
        </p:txBody>
      </p:sp>
    </p:spTree>
    <p:extLst>
      <p:ext uri="{BB962C8B-B14F-4D97-AF65-F5344CB8AC3E}">
        <p14:creationId xmlns:p14="http://schemas.microsoft.com/office/powerpoint/2010/main" val="2357059551"/>
      </p:ext>
    </p:extLst>
  </p:cSld>
  <p:clrMapOvr>
    <a:masterClrMapping/>
  </p:clrMapOvr>
</p:sld>
</file>

<file path=ppt/slides/slide1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651819" y="383459"/>
            <a:ext cx="9852793" cy="5527764"/>
          </a:xfrm>
        </p:spPr>
        <p:txBody>
          <a:bodyPr>
            <a:normAutofit/>
          </a:bodyPr>
          <a:lstStyle/>
          <a:p>
            <a:pPr algn="just">
              <a:lnSpc>
                <a:spcPct val="150000"/>
              </a:lnSpc>
            </a:pPr>
            <a:r>
              <a:rPr lang="tr-TR" sz="3200" b="1" u="sng" dirty="0">
                <a:solidFill>
                  <a:srgbClr val="FF0000"/>
                </a:solidFill>
              </a:rPr>
              <a:t>Moda, sadece giyinmek ile ilgili olmaktan da çıkmış; </a:t>
            </a:r>
            <a:r>
              <a:rPr lang="tr-TR" sz="3200" dirty="0">
                <a:solidFill>
                  <a:schemeClr val="tx1"/>
                </a:solidFill>
              </a:rPr>
              <a:t>sanatta, kültürde, düşüncede, insan davranışı belirleyen her şeyde görülmeye başlamıştır. </a:t>
            </a:r>
          </a:p>
          <a:p>
            <a:pPr algn="just">
              <a:lnSpc>
                <a:spcPct val="150000"/>
              </a:lnSpc>
            </a:pPr>
            <a:endParaRPr lang="tr-TR" sz="3200" dirty="0">
              <a:solidFill>
                <a:schemeClr val="tx1"/>
              </a:solidFill>
            </a:endParaRPr>
          </a:p>
          <a:p>
            <a:pPr marL="0" indent="0" algn="just">
              <a:lnSpc>
                <a:spcPct val="150000"/>
              </a:lnSpc>
              <a:buNone/>
            </a:pPr>
            <a:endParaRPr lang="tr-TR" sz="3200" dirty="0">
              <a:solidFill>
                <a:schemeClr val="tx1"/>
              </a:solidFill>
            </a:endParaRPr>
          </a:p>
        </p:txBody>
      </p:sp>
    </p:spTree>
    <p:extLst>
      <p:ext uri="{BB962C8B-B14F-4D97-AF65-F5344CB8AC3E}">
        <p14:creationId xmlns:p14="http://schemas.microsoft.com/office/powerpoint/2010/main" val="3521782014"/>
      </p:ext>
    </p:extLst>
  </p:cSld>
  <p:clrMapOvr>
    <a:masterClrMapping/>
  </p:clrMapOvr>
</p:sld>
</file>

<file path=ppt/slides/slide1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460091" y="729676"/>
            <a:ext cx="10235380" cy="3989070"/>
          </a:xfrm>
        </p:spPr>
        <p:txBody>
          <a:bodyPr>
            <a:noAutofit/>
          </a:bodyPr>
          <a:lstStyle/>
          <a:p>
            <a:pPr algn="just">
              <a:lnSpc>
                <a:spcPct val="150000"/>
              </a:lnSpc>
            </a:pPr>
            <a:r>
              <a:rPr lang="tr-TR" sz="2800" dirty="0">
                <a:solidFill>
                  <a:schemeClr val="tx1"/>
                </a:solidFill>
              </a:rPr>
              <a:t>İnsanlar arasındaki sosyal hayatı yaratan, güçlendiren ve geliştiren  </a:t>
            </a:r>
            <a:r>
              <a:rPr lang="tr-TR" sz="2800" b="1" u="sng" dirty="0">
                <a:solidFill>
                  <a:srgbClr val="FF0000"/>
                </a:solidFill>
              </a:rPr>
              <a:t>bildirme, bir şeyler yaratma ve takdir edilme eğilimleri sayılabilir.  </a:t>
            </a:r>
            <a:endParaRPr lang="tr-TR" sz="2800" dirty="0">
              <a:solidFill>
                <a:schemeClr val="tx1"/>
              </a:solidFill>
            </a:endParaRPr>
          </a:p>
          <a:p>
            <a:pPr algn="just">
              <a:lnSpc>
                <a:spcPct val="150000"/>
              </a:lnSpc>
            </a:pPr>
            <a:r>
              <a:rPr lang="tr-TR" sz="2800" dirty="0">
                <a:solidFill>
                  <a:schemeClr val="tx1"/>
                </a:solidFill>
              </a:rPr>
              <a:t>Bu özellikler, toplumlarda giderek belge, şekil ve renklere bağlılık olarak ortaya çıkmaktadır. </a:t>
            </a:r>
          </a:p>
        </p:txBody>
      </p:sp>
    </p:spTree>
    <p:extLst>
      <p:ext uri="{BB962C8B-B14F-4D97-AF65-F5344CB8AC3E}">
        <p14:creationId xmlns:p14="http://schemas.microsoft.com/office/powerpoint/2010/main" val="298815890"/>
      </p:ext>
    </p:extLst>
  </p:cSld>
  <p:clrMapOvr>
    <a:masterClrMapping/>
  </p:clrMapOvr>
</p:sld>
</file>

<file path=ppt/slides/slide1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014024" y="747251"/>
            <a:ext cx="9489717" cy="3777622"/>
          </a:xfrm>
        </p:spPr>
        <p:txBody>
          <a:bodyPr>
            <a:noAutofit/>
          </a:bodyPr>
          <a:lstStyle/>
          <a:p>
            <a:pPr algn="just"/>
            <a:r>
              <a:rPr lang="tr-TR" sz="2800" b="1" u="sng" dirty="0">
                <a:solidFill>
                  <a:srgbClr val="FF0000"/>
                </a:solidFill>
              </a:rPr>
              <a:t>Bayrak, sancak, millî marş, takdir belgesi, nişan ve evlilik yüzükleri, spor takımlarının renkleri ve armaları vs. bunların belirtileridir. </a:t>
            </a:r>
          </a:p>
          <a:p>
            <a:pPr algn="just"/>
            <a:endParaRPr lang="tr-TR" sz="2800" dirty="0">
              <a:solidFill>
                <a:schemeClr val="tx1"/>
              </a:solidFill>
            </a:endParaRPr>
          </a:p>
          <a:p>
            <a:pPr algn="just"/>
            <a:r>
              <a:rPr lang="tr-TR" sz="2800" dirty="0">
                <a:solidFill>
                  <a:schemeClr val="tx1"/>
                </a:solidFill>
              </a:rPr>
              <a:t>Ancak modernleşme ile birlikte, toplumsal iletişim vasıtaları olan basın-yayın, sinema, radyo-televizyon eski yüzyılların yakın iletişimi yerine bütün dünyayı saran bir uzak iletişim yaratmışlardır ve bu da taklit duygusunu dünya ölçüsünde genişletmiş bulunmaktadır. </a:t>
            </a:r>
          </a:p>
          <a:p>
            <a:pPr algn="just"/>
            <a:endParaRPr lang="tr-TR" sz="2800" dirty="0"/>
          </a:p>
        </p:txBody>
      </p:sp>
    </p:spTree>
    <p:extLst>
      <p:ext uri="{BB962C8B-B14F-4D97-AF65-F5344CB8AC3E}">
        <p14:creationId xmlns:p14="http://schemas.microsoft.com/office/powerpoint/2010/main" val="257433023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sz="2400" dirty="0"/>
              <a:t>Roma İmparatorluğunun Hristiyanlığı kabul etmesinin ertesinde hayatını sürdüren Saint </a:t>
            </a:r>
            <a:r>
              <a:rPr lang="tr-TR" sz="2400" dirty="0" err="1"/>
              <a:t>Augustine</a:t>
            </a:r>
            <a:r>
              <a:rPr lang="tr-TR" sz="2400" dirty="0"/>
              <a:t> (354-430)’in eğitimle ilgili görüşleri bu bağlamda değerlendirilebilir. </a:t>
            </a:r>
          </a:p>
        </p:txBody>
      </p:sp>
    </p:spTree>
    <p:extLst>
      <p:ext uri="{BB962C8B-B14F-4D97-AF65-F5344CB8AC3E}">
        <p14:creationId xmlns:p14="http://schemas.microsoft.com/office/powerpoint/2010/main" val="4041082782"/>
      </p:ext>
    </p:extLst>
  </p:cSld>
  <p:clrMapOvr>
    <a:masterClrMapping/>
  </p:clrMapOvr>
</p:sld>
</file>

<file path=ppt/slides/slide1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182761" y="1224116"/>
            <a:ext cx="9321851" cy="4687106"/>
          </a:xfrm>
        </p:spPr>
        <p:txBody>
          <a:bodyPr>
            <a:normAutofit/>
          </a:bodyPr>
          <a:lstStyle/>
          <a:p>
            <a:pPr algn="just">
              <a:lnSpc>
                <a:spcPct val="150000"/>
              </a:lnSpc>
            </a:pPr>
            <a:r>
              <a:rPr lang="tr-TR" sz="2800" b="1" u="sng" dirty="0">
                <a:solidFill>
                  <a:srgbClr val="FF0000"/>
                </a:solidFill>
              </a:rPr>
              <a:t>İnsanların işledikleri suçlardan </a:t>
            </a:r>
            <a:r>
              <a:rPr lang="tr-TR" sz="2800" dirty="0">
                <a:solidFill>
                  <a:schemeClr val="tx1"/>
                </a:solidFill>
              </a:rPr>
              <a:t>dolayı cezalandırılmaları da sosyal duygu ve düşüncenin kuvvetlendirilmesine yol açmaktadır. Öte yandan sosyal örgüyü koruyan bağlar arasında, </a:t>
            </a:r>
            <a:r>
              <a:rPr lang="tr-TR" sz="2800" b="1" u="sng" dirty="0">
                <a:solidFill>
                  <a:srgbClr val="FF0000"/>
                </a:solidFill>
              </a:rPr>
              <a:t>dinî ve </a:t>
            </a:r>
            <a:r>
              <a:rPr lang="tr-TR" sz="2800" b="1" u="sng" dirty="0" err="1">
                <a:solidFill>
                  <a:srgbClr val="FF0000"/>
                </a:solidFill>
              </a:rPr>
              <a:t>ahlâki</a:t>
            </a:r>
            <a:r>
              <a:rPr lang="tr-TR" sz="2800" b="1" u="sng" dirty="0">
                <a:solidFill>
                  <a:srgbClr val="FF0000"/>
                </a:solidFill>
              </a:rPr>
              <a:t> </a:t>
            </a:r>
            <a:r>
              <a:rPr lang="tr-TR" sz="2800" dirty="0">
                <a:solidFill>
                  <a:schemeClr val="tx1"/>
                </a:solidFill>
              </a:rPr>
              <a:t>kuralların da çok büyük rolü vardır</a:t>
            </a:r>
          </a:p>
        </p:txBody>
      </p:sp>
    </p:spTree>
    <p:extLst>
      <p:ext uri="{BB962C8B-B14F-4D97-AF65-F5344CB8AC3E}">
        <p14:creationId xmlns:p14="http://schemas.microsoft.com/office/powerpoint/2010/main" val="3872267562"/>
      </p:ext>
    </p:extLst>
  </p:cSld>
  <p:clrMapOvr>
    <a:masterClrMapping/>
  </p:clrMapOvr>
</p:sld>
</file>

<file path=ppt/slides/slide1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043522" y="1145458"/>
            <a:ext cx="8915400" cy="3777622"/>
          </a:xfrm>
        </p:spPr>
        <p:txBody>
          <a:bodyPr>
            <a:normAutofit/>
          </a:bodyPr>
          <a:lstStyle/>
          <a:p>
            <a:pPr algn="just">
              <a:lnSpc>
                <a:spcPct val="150000"/>
              </a:lnSpc>
            </a:pPr>
            <a:r>
              <a:rPr lang="tr-TR" sz="2800" b="1" u="sng" dirty="0">
                <a:solidFill>
                  <a:srgbClr val="FF0000"/>
                </a:solidFill>
              </a:rPr>
              <a:t>İnsanların doğuştan getirdikleri merhamet ve yardımseverlik duyguları </a:t>
            </a:r>
            <a:r>
              <a:rPr lang="tr-TR" sz="2800" dirty="0">
                <a:solidFill>
                  <a:schemeClr val="tx1"/>
                </a:solidFill>
              </a:rPr>
              <a:t>da sosyal hayatın kurulmasında büyük roller oynamaktadır. </a:t>
            </a:r>
          </a:p>
          <a:p>
            <a:pPr algn="just">
              <a:lnSpc>
                <a:spcPct val="150000"/>
              </a:lnSpc>
            </a:pPr>
            <a:r>
              <a:rPr lang="tr-TR" sz="2800" dirty="0">
                <a:solidFill>
                  <a:schemeClr val="tx1"/>
                </a:solidFill>
              </a:rPr>
              <a:t>Bu duygular üzerine kurulan dernekler de uluslararası olmaya başlamıştır. </a:t>
            </a:r>
          </a:p>
        </p:txBody>
      </p:sp>
    </p:spTree>
    <p:extLst>
      <p:ext uri="{BB962C8B-B14F-4D97-AF65-F5344CB8AC3E}">
        <p14:creationId xmlns:p14="http://schemas.microsoft.com/office/powerpoint/2010/main" val="465628392"/>
      </p:ext>
    </p:extLst>
  </p:cSld>
  <p:clrMapOvr>
    <a:masterClrMapping/>
  </p:clrMapOvr>
</p:sld>
</file>

<file path=ppt/slides/slide1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205754" y="1130710"/>
            <a:ext cx="9150504" cy="3777622"/>
          </a:xfrm>
        </p:spPr>
        <p:txBody>
          <a:bodyPr>
            <a:noAutofit/>
          </a:bodyPr>
          <a:lstStyle/>
          <a:p>
            <a:pPr algn="just">
              <a:lnSpc>
                <a:spcPct val="150000"/>
              </a:lnSpc>
            </a:pPr>
            <a:r>
              <a:rPr lang="tr-TR" sz="3200" dirty="0"/>
              <a:t>İnsandaki sosyal eğilimler sürekli olarak onları bir arada yaşamaya sevk eder</a:t>
            </a:r>
            <a:endParaRPr lang="tr-TR" sz="3200" b="1" u="sng" dirty="0">
              <a:solidFill>
                <a:srgbClr val="FF0000"/>
              </a:solidFill>
            </a:endParaRPr>
          </a:p>
          <a:p>
            <a:pPr algn="just">
              <a:lnSpc>
                <a:spcPct val="150000"/>
              </a:lnSpc>
            </a:pPr>
            <a:r>
              <a:rPr lang="tr-TR" sz="3200" b="1" u="sng" dirty="0">
                <a:solidFill>
                  <a:srgbClr val="FF0000"/>
                </a:solidFill>
              </a:rPr>
              <a:t> İnsanî benlik ile "biz duygusu" hep bir arada bulunan ve birbirini tamamlayan kavramlardır.</a:t>
            </a:r>
          </a:p>
        </p:txBody>
      </p:sp>
    </p:spTree>
    <p:extLst>
      <p:ext uri="{BB962C8B-B14F-4D97-AF65-F5344CB8AC3E}">
        <p14:creationId xmlns:p14="http://schemas.microsoft.com/office/powerpoint/2010/main" val="2434972009"/>
      </p:ext>
    </p:extLst>
  </p:cSld>
  <p:clrMapOvr>
    <a:masterClrMapping/>
  </p:clrMapOvr>
</p:sld>
</file>

<file path=ppt/slides/slide1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386349" y="1165123"/>
            <a:ext cx="10382864" cy="4807974"/>
          </a:xfrm>
        </p:spPr>
        <p:txBody>
          <a:bodyPr>
            <a:noAutofit/>
          </a:bodyPr>
          <a:lstStyle/>
          <a:p>
            <a:pPr algn="just">
              <a:lnSpc>
                <a:spcPct val="150000"/>
              </a:lnSpc>
            </a:pPr>
            <a:r>
              <a:rPr lang="tr-TR" sz="2400" dirty="0">
                <a:solidFill>
                  <a:schemeClr val="tx1"/>
                </a:solidFill>
              </a:rPr>
              <a:t>Sosyal psikoloji, "</a:t>
            </a:r>
            <a:r>
              <a:rPr lang="tr-TR" sz="2400" dirty="0" err="1">
                <a:solidFill>
                  <a:schemeClr val="tx1"/>
                </a:solidFill>
              </a:rPr>
              <a:t>ben"in</a:t>
            </a:r>
            <a:r>
              <a:rPr lang="tr-TR" sz="2400" dirty="0">
                <a:solidFill>
                  <a:schemeClr val="tx1"/>
                </a:solidFill>
              </a:rPr>
              <a:t> sınırlarının ne kadar belirsiz olduğunu ortaya çıkarmıştır. </a:t>
            </a:r>
          </a:p>
          <a:p>
            <a:pPr algn="just">
              <a:lnSpc>
                <a:spcPct val="150000"/>
              </a:lnSpc>
            </a:pPr>
            <a:r>
              <a:rPr lang="tr-TR" sz="2400" b="1" u="sng" dirty="0">
                <a:solidFill>
                  <a:srgbClr val="FF0000"/>
                </a:solidFill>
              </a:rPr>
              <a:t>İnsan, birçok durumlarda süratle </a:t>
            </a:r>
            <a:r>
              <a:rPr lang="tr-TR" sz="2400" b="1" u="sng" dirty="0">
                <a:solidFill>
                  <a:srgbClr val="00B0F0"/>
                </a:solidFill>
              </a:rPr>
              <a:t>"</a:t>
            </a:r>
            <a:r>
              <a:rPr lang="tr-TR" sz="2400" b="1" u="sng" dirty="0" err="1">
                <a:solidFill>
                  <a:srgbClr val="00B0F0"/>
                </a:solidFill>
              </a:rPr>
              <a:t>ben"den</a:t>
            </a:r>
            <a:r>
              <a:rPr lang="tr-TR" sz="2400" b="1" u="sng" dirty="0">
                <a:solidFill>
                  <a:srgbClr val="00B0F0"/>
                </a:solidFill>
              </a:rPr>
              <a:t> "</a:t>
            </a:r>
            <a:r>
              <a:rPr lang="tr-TR" sz="2400" b="1" u="sng" dirty="0" err="1">
                <a:solidFill>
                  <a:srgbClr val="00B0F0"/>
                </a:solidFill>
              </a:rPr>
              <a:t>biz"e</a:t>
            </a:r>
            <a:r>
              <a:rPr lang="tr-TR" sz="2400" b="1" u="sng" dirty="0">
                <a:solidFill>
                  <a:srgbClr val="00B0F0"/>
                </a:solidFill>
              </a:rPr>
              <a:t> geçiyor</a:t>
            </a:r>
            <a:r>
              <a:rPr lang="tr-TR" sz="2400" b="1" u="sng" dirty="0">
                <a:solidFill>
                  <a:srgbClr val="FF0000"/>
                </a:solidFill>
              </a:rPr>
              <a:t>. Biz, </a:t>
            </a:r>
            <a:r>
              <a:rPr lang="tr-TR" sz="2400" b="1" u="sng" dirty="0" err="1">
                <a:solidFill>
                  <a:srgbClr val="FF0000"/>
                </a:solidFill>
              </a:rPr>
              <a:t>ben'den</a:t>
            </a:r>
            <a:r>
              <a:rPr lang="tr-TR" sz="2400" b="1" u="sng" dirty="0">
                <a:solidFill>
                  <a:srgbClr val="FF0000"/>
                </a:solidFill>
              </a:rPr>
              <a:t> daha büyüktür ve kişi süratle "biz" içine girerek hayatını daha rahat ve emin bir mecrada sürdürmeye başlar. </a:t>
            </a:r>
          </a:p>
        </p:txBody>
      </p:sp>
    </p:spTree>
    <p:extLst>
      <p:ext uri="{BB962C8B-B14F-4D97-AF65-F5344CB8AC3E}">
        <p14:creationId xmlns:p14="http://schemas.microsoft.com/office/powerpoint/2010/main" val="2335386653"/>
      </p:ext>
    </p:extLst>
  </p:cSld>
  <p:clrMapOvr>
    <a:masterClrMapping/>
  </p:clrMapOvr>
</p:sld>
</file>

<file path=ppt/slides/slide1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043521" y="1366684"/>
            <a:ext cx="9799434" cy="3777622"/>
          </a:xfrm>
        </p:spPr>
        <p:txBody>
          <a:bodyPr>
            <a:normAutofit/>
          </a:bodyPr>
          <a:lstStyle/>
          <a:p>
            <a:pPr algn="just">
              <a:lnSpc>
                <a:spcPct val="150000"/>
              </a:lnSpc>
            </a:pPr>
            <a:r>
              <a:rPr lang="tr-TR" sz="2400" dirty="0">
                <a:solidFill>
                  <a:schemeClr val="tx1"/>
                </a:solidFill>
              </a:rPr>
              <a:t>Aslında biyolojik bir varlık olan insan, ancak </a:t>
            </a:r>
            <a:r>
              <a:rPr lang="tr-TR" sz="2400" b="1" u="sng" dirty="0">
                <a:solidFill>
                  <a:srgbClr val="FF0000"/>
                </a:solidFill>
              </a:rPr>
              <a:t>diğer insanlarla bir toplum halinde yaşaması durumunda, esas insanî özellikleri kazanmaktadır</a:t>
            </a:r>
            <a:r>
              <a:rPr lang="tr-TR" sz="2400" dirty="0">
                <a:solidFill>
                  <a:schemeClr val="tx1"/>
                </a:solidFill>
              </a:rPr>
              <a:t>. İnsanın zaman ve mekân sınırları üstündeki gelişmesi, onun sosyal yaşayışına bağlıdır. </a:t>
            </a:r>
          </a:p>
          <a:p>
            <a:pPr algn="just">
              <a:lnSpc>
                <a:spcPct val="150000"/>
              </a:lnSpc>
            </a:pPr>
            <a:endParaRPr lang="tr-TR" sz="2400" dirty="0"/>
          </a:p>
        </p:txBody>
      </p:sp>
    </p:spTree>
    <p:extLst>
      <p:ext uri="{BB962C8B-B14F-4D97-AF65-F5344CB8AC3E}">
        <p14:creationId xmlns:p14="http://schemas.microsoft.com/office/powerpoint/2010/main" val="1936436844"/>
      </p:ext>
    </p:extLst>
  </p:cSld>
  <p:clrMapOvr>
    <a:masterClrMapping/>
  </p:clrMapOvr>
</p:sld>
</file>

<file path=ppt/slides/slide1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501385" y="1068152"/>
            <a:ext cx="10087897" cy="3691890"/>
          </a:xfrm>
        </p:spPr>
        <p:txBody>
          <a:bodyPr>
            <a:noAutofit/>
          </a:bodyPr>
          <a:lstStyle/>
          <a:p>
            <a:pPr algn="just">
              <a:lnSpc>
                <a:spcPct val="150000"/>
              </a:lnSpc>
            </a:pPr>
            <a:r>
              <a:rPr lang="tr-TR" sz="2800" b="1" u="sng" dirty="0" err="1">
                <a:solidFill>
                  <a:srgbClr val="FF0000"/>
                </a:solidFill>
              </a:rPr>
              <a:t>Roberty</a:t>
            </a:r>
            <a:r>
              <a:rPr lang="tr-TR" sz="2800" b="1" u="sng" dirty="0">
                <a:solidFill>
                  <a:srgbClr val="FF0000"/>
                </a:solidFill>
              </a:rPr>
              <a:t>, psikolojik olayların, toplumsal ilişkilerin nedeni değil sonucu olduğunu belirtir</a:t>
            </a:r>
          </a:p>
          <a:p>
            <a:pPr algn="just">
              <a:lnSpc>
                <a:spcPct val="150000"/>
              </a:lnSpc>
            </a:pPr>
            <a:endParaRPr lang="tr-TR" sz="2800" dirty="0">
              <a:solidFill>
                <a:schemeClr val="tx1"/>
              </a:solidFill>
            </a:endParaRPr>
          </a:p>
          <a:p>
            <a:pPr algn="just">
              <a:lnSpc>
                <a:spcPct val="150000"/>
              </a:lnSpc>
            </a:pPr>
            <a:r>
              <a:rPr lang="tr-TR" sz="2800" dirty="0">
                <a:solidFill>
                  <a:schemeClr val="tx1"/>
                </a:solidFill>
              </a:rPr>
              <a:t>İnsan hareketlerinin ya tümüyle biyolojik ya da toplumsal olduğunu ve toplumsal olmanın da insanlara' diğer canlılar arasında büyük bir üstünlük sağladığını belirtiyor. </a:t>
            </a:r>
          </a:p>
          <a:p>
            <a:pPr algn="just">
              <a:lnSpc>
                <a:spcPct val="150000"/>
              </a:lnSpc>
            </a:pPr>
            <a:endParaRPr lang="tr-TR" sz="2800" dirty="0">
              <a:solidFill>
                <a:schemeClr val="tx1"/>
              </a:solidFill>
            </a:endParaRPr>
          </a:p>
          <a:p>
            <a:pPr>
              <a:lnSpc>
                <a:spcPct val="150000"/>
              </a:lnSpc>
            </a:pPr>
            <a:endParaRPr lang="tr-TR" sz="2800" dirty="0"/>
          </a:p>
        </p:txBody>
      </p:sp>
    </p:spTree>
    <p:extLst>
      <p:ext uri="{BB962C8B-B14F-4D97-AF65-F5344CB8AC3E}">
        <p14:creationId xmlns:p14="http://schemas.microsoft.com/office/powerpoint/2010/main" val="1023079675"/>
      </p:ext>
    </p:extLst>
  </p:cSld>
  <p:clrMapOvr>
    <a:masterClrMapping/>
  </p:clrMapOvr>
</p:sld>
</file>

<file path=ppt/slides/slide1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633015" y="745531"/>
            <a:ext cx="9915842" cy="4709160"/>
          </a:xfrm>
        </p:spPr>
        <p:txBody>
          <a:bodyPr>
            <a:noAutofit/>
          </a:bodyPr>
          <a:lstStyle/>
          <a:p>
            <a:pPr algn="just"/>
            <a:r>
              <a:rPr lang="tr-TR" sz="2800" dirty="0">
                <a:solidFill>
                  <a:schemeClr val="tx1"/>
                </a:solidFill>
              </a:rPr>
              <a:t>Düşünce, toplumsal ilişkiler sonucu meydana gelmektedir. </a:t>
            </a:r>
          </a:p>
          <a:p>
            <a:pPr marL="0" indent="0" algn="just">
              <a:buNone/>
            </a:pPr>
            <a:endParaRPr lang="tr-TR" sz="2800" dirty="0">
              <a:solidFill>
                <a:schemeClr val="tx1"/>
              </a:solidFill>
            </a:endParaRPr>
          </a:p>
          <a:p>
            <a:pPr algn="just"/>
            <a:r>
              <a:rPr lang="tr-TR" sz="2800" dirty="0">
                <a:solidFill>
                  <a:schemeClr val="tx1"/>
                </a:solidFill>
              </a:rPr>
              <a:t>Psikolojik olaylar, toplumsal dünyanın </a:t>
            </a:r>
            <a:r>
              <a:rPr lang="tr-TR" sz="2800" dirty="0" err="1">
                <a:solidFill>
                  <a:schemeClr val="tx1"/>
                </a:solidFill>
              </a:rPr>
              <a:t>mikroskopik</a:t>
            </a:r>
            <a:r>
              <a:rPr lang="tr-TR" sz="2800" dirty="0">
                <a:solidFill>
                  <a:schemeClr val="tx1"/>
                </a:solidFill>
              </a:rPr>
              <a:t> bir yansımasıdır.</a:t>
            </a:r>
          </a:p>
          <a:p>
            <a:pPr algn="just"/>
            <a:endParaRPr lang="tr-TR" sz="2800" dirty="0">
              <a:solidFill>
                <a:schemeClr val="tx1"/>
              </a:solidFill>
            </a:endParaRPr>
          </a:p>
          <a:p>
            <a:pPr algn="just"/>
            <a:r>
              <a:rPr lang="tr-TR" sz="2800" dirty="0" err="1">
                <a:solidFill>
                  <a:schemeClr val="tx1"/>
                </a:solidFill>
              </a:rPr>
              <a:t>Durkheim</a:t>
            </a:r>
            <a:r>
              <a:rPr lang="tr-TR" sz="2800" dirty="0">
                <a:solidFill>
                  <a:schemeClr val="tx1"/>
                </a:solidFill>
              </a:rPr>
              <a:t> ve </a:t>
            </a:r>
            <a:r>
              <a:rPr lang="tr-TR" sz="2800" dirty="0" err="1">
                <a:solidFill>
                  <a:schemeClr val="tx1"/>
                </a:solidFill>
              </a:rPr>
              <a:t>Simmel</a:t>
            </a:r>
            <a:r>
              <a:rPr lang="tr-TR" sz="2800" dirty="0">
                <a:solidFill>
                  <a:schemeClr val="tx1"/>
                </a:solidFill>
              </a:rPr>
              <a:t> de aynı görüşü paylaşmışlardır; öyle ki insan hayatındaki her şey sosyalleşmenin  eseridir. </a:t>
            </a:r>
          </a:p>
          <a:p>
            <a:pPr algn="just"/>
            <a:endParaRPr lang="tr-TR" sz="2800" dirty="0"/>
          </a:p>
        </p:txBody>
      </p:sp>
    </p:spTree>
    <p:extLst>
      <p:ext uri="{BB962C8B-B14F-4D97-AF65-F5344CB8AC3E}">
        <p14:creationId xmlns:p14="http://schemas.microsoft.com/office/powerpoint/2010/main" val="831249885"/>
      </p:ext>
    </p:extLst>
  </p:cSld>
  <p:clrMapOvr>
    <a:masterClrMapping/>
  </p:clrMapOvr>
</p:sld>
</file>

<file path=ppt/slides/slide1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740310" y="722671"/>
            <a:ext cx="9571703" cy="5338916"/>
          </a:xfrm>
        </p:spPr>
        <p:txBody>
          <a:bodyPr>
            <a:normAutofit/>
          </a:bodyPr>
          <a:lstStyle/>
          <a:p>
            <a:pPr algn="just">
              <a:lnSpc>
                <a:spcPct val="150000"/>
              </a:lnSpc>
            </a:pPr>
            <a:r>
              <a:rPr lang="tr-TR" sz="2800" dirty="0">
                <a:solidFill>
                  <a:schemeClr val="tx1"/>
                </a:solidFill>
              </a:rPr>
              <a:t>Toplum olmadan bir ferdiyet ve fertler olmadan da bir toplumun varlığı düşünülemez. Ama bunlara rağmen </a:t>
            </a:r>
            <a:r>
              <a:rPr lang="tr-TR" sz="2800" b="1" u="sng" dirty="0">
                <a:solidFill>
                  <a:srgbClr val="FF0000"/>
                </a:solidFill>
              </a:rPr>
              <a:t>toplum ile fert arasındaki karşılıklı iletişim ve etkileşimler sürekli tartışma konusu olmaktadır. </a:t>
            </a:r>
          </a:p>
          <a:p>
            <a:endParaRPr lang="tr-TR" sz="2800" dirty="0">
              <a:solidFill>
                <a:schemeClr val="tx1"/>
              </a:solidFill>
            </a:endParaRPr>
          </a:p>
        </p:txBody>
      </p:sp>
    </p:spTree>
    <p:extLst>
      <p:ext uri="{BB962C8B-B14F-4D97-AF65-F5344CB8AC3E}">
        <p14:creationId xmlns:p14="http://schemas.microsoft.com/office/powerpoint/2010/main" val="4078122232"/>
      </p:ext>
    </p:extLst>
  </p:cSld>
  <p:clrMapOvr>
    <a:masterClrMapping/>
  </p:clrMapOvr>
</p:sld>
</file>

<file path=ppt/slides/slide1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630565" y="703005"/>
            <a:ext cx="9460221" cy="4901381"/>
          </a:xfrm>
        </p:spPr>
        <p:txBody>
          <a:bodyPr>
            <a:normAutofit/>
          </a:bodyPr>
          <a:lstStyle/>
          <a:p>
            <a:pPr algn="just">
              <a:lnSpc>
                <a:spcPct val="150000"/>
              </a:lnSpc>
            </a:pPr>
            <a:r>
              <a:rPr lang="tr-TR" sz="2400" dirty="0">
                <a:solidFill>
                  <a:schemeClr val="tx1"/>
                </a:solidFill>
              </a:rPr>
              <a:t>Bazı sosyologlar, meselâ </a:t>
            </a:r>
            <a:r>
              <a:rPr lang="tr-TR" sz="2400" b="1" dirty="0" err="1">
                <a:solidFill>
                  <a:srgbClr val="FF0000"/>
                </a:solidFill>
              </a:rPr>
              <a:t>Dahrendorf</a:t>
            </a:r>
            <a:r>
              <a:rPr lang="tr-TR" sz="2400" b="1" dirty="0">
                <a:solidFill>
                  <a:srgbClr val="FF0000"/>
                </a:solidFill>
              </a:rPr>
              <a:t>, ferdin üstünlüğünü kabul etmekte ve toplumu, ferdin hürriyetini ve kendiliğini tehdit eden bir faktör olarak değerlendirmektedir. </a:t>
            </a:r>
          </a:p>
          <a:p>
            <a:pPr algn="just">
              <a:lnSpc>
                <a:spcPct val="150000"/>
              </a:lnSpc>
            </a:pPr>
            <a:endParaRPr lang="tr-TR" sz="2400" dirty="0">
              <a:solidFill>
                <a:schemeClr val="tx1"/>
              </a:solidFill>
            </a:endParaRPr>
          </a:p>
          <a:p>
            <a:pPr algn="just">
              <a:lnSpc>
                <a:spcPct val="150000"/>
              </a:lnSpc>
            </a:pPr>
            <a:r>
              <a:rPr lang="tr-TR" sz="2400" dirty="0" err="1">
                <a:solidFill>
                  <a:schemeClr val="tx1"/>
                </a:solidFill>
              </a:rPr>
              <a:t>Parsons</a:t>
            </a:r>
            <a:r>
              <a:rPr lang="tr-TR" sz="2400" dirty="0">
                <a:solidFill>
                  <a:schemeClr val="tx1"/>
                </a:solidFill>
              </a:rPr>
              <a:t> gibi bazı başka sosyologlar da </a:t>
            </a:r>
            <a:r>
              <a:rPr lang="tr-TR" sz="2400" b="1" u="sng" dirty="0">
                <a:solidFill>
                  <a:srgbClr val="FF0000"/>
                </a:solidFill>
              </a:rPr>
              <a:t>toplumu bir bütün olarak kabul etmekte, onun düzen ve sürekliliğini esas almakta, tek tek fertlerin şahsî ve özelliklerini hiç hesaba katmamaktadır</a:t>
            </a:r>
          </a:p>
          <a:p>
            <a:pPr algn="just">
              <a:lnSpc>
                <a:spcPct val="150000"/>
              </a:lnSpc>
            </a:pPr>
            <a:endParaRPr lang="tr-TR" sz="2400" dirty="0">
              <a:solidFill>
                <a:schemeClr val="tx1"/>
              </a:solidFill>
            </a:endParaRPr>
          </a:p>
        </p:txBody>
      </p:sp>
    </p:spTree>
    <p:extLst>
      <p:ext uri="{BB962C8B-B14F-4D97-AF65-F5344CB8AC3E}">
        <p14:creationId xmlns:p14="http://schemas.microsoft.com/office/powerpoint/2010/main" val="339771066"/>
      </p:ext>
    </p:extLst>
  </p:cSld>
  <p:clrMapOvr>
    <a:masterClrMapping/>
  </p:clrMapOvr>
</p:sld>
</file>

<file path=ppt/slides/slide1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822296" y="1042219"/>
            <a:ext cx="8915400" cy="3777622"/>
          </a:xfrm>
        </p:spPr>
        <p:txBody>
          <a:bodyPr>
            <a:normAutofit/>
          </a:bodyPr>
          <a:lstStyle/>
          <a:p>
            <a:pPr algn="just">
              <a:lnSpc>
                <a:spcPct val="150000"/>
              </a:lnSpc>
            </a:pPr>
            <a:r>
              <a:rPr lang="tr-TR" sz="2800" b="1" u="sng" dirty="0">
                <a:solidFill>
                  <a:srgbClr val="FF0000"/>
                </a:solidFill>
              </a:rPr>
              <a:t>Modern sosyoloji toplum ile birey arasındaki karşılıklı ilişkileri ele alır ve inceler; </a:t>
            </a:r>
            <a:r>
              <a:rPr lang="tr-TR" sz="2800" dirty="0">
                <a:solidFill>
                  <a:schemeClr val="tx1"/>
                </a:solidFill>
              </a:rPr>
              <a:t>ferdin davranış ve hareketlerinin, düşünce ve bilincinin toplum tarafından nasıl kontrol edilip damgalandığını göstermeye çalışır. </a:t>
            </a:r>
          </a:p>
        </p:txBody>
      </p:sp>
    </p:spTree>
    <p:extLst>
      <p:ext uri="{BB962C8B-B14F-4D97-AF65-F5344CB8AC3E}">
        <p14:creationId xmlns:p14="http://schemas.microsoft.com/office/powerpoint/2010/main" val="213110171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sz="2400" dirty="0"/>
              <a:t>Eğitimin toplumsal yanından daha çok pedagojik boyutuna odaklanır ve öğretim tarzlarını tartışır. </a:t>
            </a:r>
          </a:p>
          <a:p>
            <a:pPr algn="just"/>
            <a:r>
              <a:rPr lang="tr-TR" sz="2400" b="1" u="sng" dirty="0" err="1">
                <a:solidFill>
                  <a:srgbClr val="FF0000"/>
                </a:solidFill>
              </a:rPr>
              <a:t>Augustine’e</a:t>
            </a:r>
            <a:r>
              <a:rPr lang="tr-TR" sz="2400" b="1" u="sng" dirty="0">
                <a:solidFill>
                  <a:srgbClr val="FF0000"/>
                </a:solidFill>
              </a:rPr>
              <a:t> göre eğitimin amacı bedenlerimizin ve kalbimizin Tanrı’ya erişmesidir. Tanrı’ya ulaşmanın yolu sevgi olduğu gibi öğretmen de öğrencinin bilgiye erişme yolunu sevgiyle donatmalıdır; bu yolda ceza yerine teşvik belirleyici olmalıdır. </a:t>
            </a:r>
          </a:p>
        </p:txBody>
      </p:sp>
    </p:spTree>
    <p:extLst>
      <p:ext uri="{BB962C8B-B14F-4D97-AF65-F5344CB8AC3E}">
        <p14:creationId xmlns:p14="http://schemas.microsoft.com/office/powerpoint/2010/main" val="3728354730"/>
      </p:ext>
    </p:extLst>
  </p:cSld>
  <p:clrMapOvr>
    <a:masterClrMapping/>
  </p:clrMapOvr>
</p:sld>
</file>

<file path=ppt/slides/slide1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474840" y="1312606"/>
            <a:ext cx="10162509" cy="3864078"/>
          </a:xfrm>
        </p:spPr>
        <p:txBody>
          <a:bodyPr>
            <a:normAutofit/>
          </a:bodyPr>
          <a:lstStyle/>
          <a:p>
            <a:pPr algn="just">
              <a:lnSpc>
                <a:spcPct val="150000"/>
              </a:lnSpc>
            </a:pPr>
            <a:r>
              <a:rPr lang="tr-TR" sz="2400" dirty="0">
                <a:solidFill>
                  <a:schemeClr val="tx1"/>
                </a:solidFill>
              </a:rPr>
              <a:t>Toplumun ve kültürün insanları nasıl etkilediğini en iyi gösteren örneklerden birisi de </a:t>
            </a:r>
            <a:r>
              <a:rPr lang="tr-TR" sz="2400" b="1" u="sng" dirty="0">
                <a:solidFill>
                  <a:srgbClr val="FF0000"/>
                </a:solidFill>
              </a:rPr>
              <a:t>Amerikalı etnolog Margaret </a:t>
            </a:r>
            <a:r>
              <a:rPr lang="tr-TR" sz="2400" b="1" u="sng" dirty="0" err="1">
                <a:solidFill>
                  <a:srgbClr val="FF0000"/>
                </a:solidFill>
              </a:rPr>
              <a:t>Mead'in</a:t>
            </a:r>
            <a:r>
              <a:rPr lang="tr-TR" sz="2400" b="1" u="sng" dirty="0">
                <a:solidFill>
                  <a:srgbClr val="FF0000"/>
                </a:solidFill>
              </a:rPr>
              <a:t> Yeni Gine'de yan yana yaşayan üç kabiledeki </a:t>
            </a:r>
            <a:r>
              <a:rPr lang="tr-TR" sz="2400" dirty="0">
                <a:solidFill>
                  <a:schemeClr val="tx1"/>
                </a:solidFill>
              </a:rPr>
              <a:t>ahlâk kurallarının, âdetlerin insan mizaç ve davranışlarını nasıl etkilediğini gösteren çalışmalarıdır. </a:t>
            </a:r>
          </a:p>
        </p:txBody>
      </p:sp>
    </p:spTree>
    <p:extLst>
      <p:ext uri="{BB962C8B-B14F-4D97-AF65-F5344CB8AC3E}">
        <p14:creationId xmlns:p14="http://schemas.microsoft.com/office/powerpoint/2010/main" val="1096322241"/>
      </p:ext>
    </p:extLst>
  </p:cSld>
  <p:clrMapOvr>
    <a:masterClrMapping/>
  </p:clrMapOvr>
</p:sld>
</file>

<file path=ppt/slides/slide1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327356" y="1209367"/>
            <a:ext cx="10471354" cy="4365523"/>
          </a:xfrm>
        </p:spPr>
        <p:txBody>
          <a:bodyPr>
            <a:noAutofit/>
          </a:bodyPr>
          <a:lstStyle/>
          <a:p>
            <a:pPr algn="just"/>
            <a:r>
              <a:rPr lang="tr-TR" sz="2400" dirty="0">
                <a:solidFill>
                  <a:schemeClr val="tx1"/>
                </a:solidFill>
              </a:rPr>
              <a:t>Burada "erkeklik" ve "kadınlık" gibi oldukça biyolojik gözüken özelliklerin bile kültür ve zihniyete göre nasıl değiştiği gösterilmiştir. </a:t>
            </a:r>
          </a:p>
          <a:p>
            <a:pPr algn="just"/>
            <a:endParaRPr lang="tr-TR" sz="2400" dirty="0">
              <a:solidFill>
                <a:schemeClr val="tx1"/>
              </a:solidFill>
            </a:endParaRPr>
          </a:p>
          <a:p>
            <a:pPr algn="just"/>
            <a:r>
              <a:rPr lang="tr-TR" sz="2400" dirty="0">
                <a:solidFill>
                  <a:schemeClr val="tx1"/>
                </a:solidFill>
              </a:rPr>
              <a:t>Meselâ, </a:t>
            </a:r>
            <a:r>
              <a:rPr lang="tr-TR" sz="2400" dirty="0" err="1">
                <a:solidFill>
                  <a:schemeClr val="tx1"/>
                </a:solidFill>
              </a:rPr>
              <a:t>Çambuli</a:t>
            </a:r>
            <a:r>
              <a:rPr lang="tr-TR" sz="2400" dirty="0">
                <a:solidFill>
                  <a:schemeClr val="tx1"/>
                </a:solidFill>
              </a:rPr>
              <a:t> kabilesinde kadın ve erkek rolleri tamamen değişiktir. </a:t>
            </a:r>
            <a:r>
              <a:rPr lang="tr-TR" sz="2400" dirty="0" err="1">
                <a:solidFill>
                  <a:schemeClr val="tx1"/>
                </a:solidFill>
              </a:rPr>
              <a:t>Arapeş</a:t>
            </a:r>
            <a:r>
              <a:rPr lang="tr-TR" sz="2400" dirty="0">
                <a:solidFill>
                  <a:schemeClr val="tx1"/>
                </a:solidFill>
              </a:rPr>
              <a:t> kabilesinde bütün kadın ve erkekler yumuşak, dostça, anlayışlı, çekingen özellikler gösterirken </a:t>
            </a:r>
            <a:r>
              <a:rPr lang="tr-TR" sz="2400" dirty="0" err="1">
                <a:solidFill>
                  <a:schemeClr val="tx1"/>
                </a:solidFill>
              </a:rPr>
              <a:t>Mundugumor</a:t>
            </a:r>
            <a:r>
              <a:rPr lang="tr-TR" sz="2400" dirty="0">
                <a:solidFill>
                  <a:schemeClr val="tx1"/>
                </a:solidFill>
              </a:rPr>
              <a:t> kabilesinin erkekleri ve kadınları tam tersi saygısız, kaba kuvvet kullanan, saldırgan, hırslı insanlardır. </a:t>
            </a:r>
          </a:p>
          <a:p>
            <a:pPr algn="just"/>
            <a:endParaRPr lang="tr-TR" sz="2400" dirty="0">
              <a:solidFill>
                <a:schemeClr val="tx1"/>
              </a:solidFill>
            </a:endParaRPr>
          </a:p>
        </p:txBody>
      </p:sp>
    </p:spTree>
    <p:extLst>
      <p:ext uri="{BB962C8B-B14F-4D97-AF65-F5344CB8AC3E}">
        <p14:creationId xmlns:p14="http://schemas.microsoft.com/office/powerpoint/2010/main" val="3479951721"/>
      </p:ext>
    </p:extLst>
  </p:cSld>
  <p:clrMapOvr>
    <a:masterClrMapping/>
  </p:clrMapOvr>
</p:sld>
</file>

<file path=ppt/slides/slide1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851792" y="644012"/>
            <a:ext cx="9666697" cy="5535561"/>
          </a:xfrm>
        </p:spPr>
        <p:txBody>
          <a:bodyPr>
            <a:normAutofit/>
          </a:bodyPr>
          <a:lstStyle/>
          <a:p>
            <a:pPr algn="just"/>
            <a:endParaRPr lang="tr-TR" sz="2400" dirty="0">
              <a:solidFill>
                <a:schemeClr val="tx1"/>
              </a:solidFill>
            </a:endParaRPr>
          </a:p>
          <a:p>
            <a:pPr algn="just"/>
            <a:r>
              <a:rPr lang="tr-TR" sz="2400" dirty="0">
                <a:solidFill>
                  <a:schemeClr val="tx1"/>
                </a:solidFill>
              </a:rPr>
              <a:t>Aynı doğal ortam içinde yaşayan bu insanları birbirinden böylesine farklı yapan şey, </a:t>
            </a:r>
            <a:r>
              <a:rPr lang="tr-TR" sz="2400" b="1" u="sng" dirty="0">
                <a:solidFill>
                  <a:srgbClr val="FF0000"/>
                </a:solidFill>
              </a:rPr>
              <a:t>eğitim ve kültürel değerlerdir; bütün farklılık çocukların yetişmesi ve yetiştirilmesindedir. </a:t>
            </a:r>
          </a:p>
          <a:p>
            <a:pPr algn="just"/>
            <a:endParaRPr lang="tr-TR" sz="2400" dirty="0">
              <a:solidFill>
                <a:schemeClr val="tx1"/>
              </a:solidFill>
            </a:endParaRPr>
          </a:p>
          <a:p>
            <a:pPr algn="just"/>
            <a:endParaRPr lang="tr-TR" sz="2400" dirty="0">
              <a:solidFill>
                <a:schemeClr val="tx1"/>
              </a:solidFill>
            </a:endParaRPr>
          </a:p>
          <a:p>
            <a:pPr algn="just"/>
            <a:r>
              <a:rPr lang="tr-TR" sz="2400" dirty="0" err="1">
                <a:solidFill>
                  <a:schemeClr val="tx1"/>
                </a:solidFill>
              </a:rPr>
              <a:t>M.Mead</a:t>
            </a:r>
            <a:r>
              <a:rPr lang="tr-TR" sz="2400" dirty="0">
                <a:solidFill>
                  <a:schemeClr val="tx1"/>
                </a:solidFill>
              </a:rPr>
              <a:t>, kabileler arasındaki bu esaslı eğitim farklarından, </a:t>
            </a:r>
            <a:r>
              <a:rPr lang="tr-TR" sz="2400" b="1" u="sng" dirty="0">
                <a:solidFill>
                  <a:srgbClr val="FF0000"/>
                </a:solidFill>
              </a:rPr>
              <a:t>insan tabiatının şekil almaya son derece uygun olduğu, içinde yaşadığı topluma ve kültüre göre şekil aldığı, insanlar arasındaki farkların onların birbirlerinden değişik kültür evrelerinde yetişmelerinden ileri geldiği sonuçlarını çıkarmıştır. </a:t>
            </a:r>
          </a:p>
          <a:p>
            <a:pPr algn="just"/>
            <a:endParaRPr lang="tr-TR" sz="2400" dirty="0"/>
          </a:p>
        </p:txBody>
      </p:sp>
    </p:spTree>
    <p:extLst>
      <p:ext uri="{BB962C8B-B14F-4D97-AF65-F5344CB8AC3E}">
        <p14:creationId xmlns:p14="http://schemas.microsoft.com/office/powerpoint/2010/main" val="1223772735"/>
      </p:ext>
    </p:extLst>
  </p:cSld>
  <p:clrMapOvr>
    <a:masterClrMapping/>
  </p:clrMapOvr>
</p:sld>
</file>

<file path=ppt/slides/slide1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algn="ctr"/>
            <a:r>
              <a:rPr lang="tr-TR" dirty="0">
                <a:solidFill>
                  <a:srgbClr val="FF0000"/>
                </a:solidFill>
              </a:rPr>
              <a:t>"Sosyal - kültürel şahsiyet" kavramı</a:t>
            </a:r>
          </a:p>
        </p:txBody>
      </p:sp>
      <p:sp>
        <p:nvSpPr>
          <p:cNvPr id="3" name="İçerik Yer Tutucusu 2"/>
          <p:cNvSpPr>
            <a:spLocks noGrp="1"/>
          </p:cNvSpPr>
          <p:nvPr>
            <p:ph idx="1"/>
          </p:nvPr>
        </p:nvSpPr>
        <p:spPr>
          <a:xfrm>
            <a:off x="1224116" y="1489587"/>
            <a:ext cx="10280496" cy="4421635"/>
          </a:xfrm>
        </p:spPr>
        <p:txBody>
          <a:bodyPr>
            <a:normAutofit/>
          </a:bodyPr>
          <a:lstStyle/>
          <a:p>
            <a:pPr algn="just"/>
            <a:r>
              <a:rPr lang="tr-TR" sz="3200" dirty="0">
                <a:solidFill>
                  <a:schemeClr val="tx1"/>
                </a:solidFill>
              </a:rPr>
              <a:t>Bireylerin toplum içindeki sosyal hareketlere aktif bir üye olarak katılmalarını sağlayabilmek için yapacağı davranışları öğrenmesi demektir. </a:t>
            </a:r>
          </a:p>
        </p:txBody>
      </p:sp>
    </p:spTree>
    <p:extLst>
      <p:ext uri="{BB962C8B-B14F-4D97-AF65-F5344CB8AC3E}">
        <p14:creationId xmlns:p14="http://schemas.microsoft.com/office/powerpoint/2010/main" val="1495440608"/>
      </p:ext>
    </p:extLst>
  </p:cSld>
  <p:clrMapOvr>
    <a:masterClrMapping/>
  </p:clrMapOvr>
</p:sld>
</file>

<file path=ppt/slides/slide1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401097" y="1012722"/>
            <a:ext cx="10279626" cy="5019367"/>
          </a:xfrm>
        </p:spPr>
        <p:txBody>
          <a:bodyPr>
            <a:normAutofit/>
          </a:bodyPr>
          <a:lstStyle/>
          <a:p>
            <a:pPr algn="just">
              <a:lnSpc>
                <a:spcPct val="150000"/>
              </a:lnSpc>
            </a:pPr>
            <a:r>
              <a:rPr lang="tr-TR" sz="2400" b="1" u="sng" dirty="0">
                <a:solidFill>
                  <a:srgbClr val="FF0000"/>
                </a:solidFill>
              </a:rPr>
              <a:t>Buna göre insan, "insan" olarak doğmaz , ancak daha sonra "insan yapılır". </a:t>
            </a:r>
          </a:p>
          <a:p>
            <a:pPr algn="just">
              <a:lnSpc>
                <a:spcPct val="150000"/>
              </a:lnSpc>
            </a:pPr>
            <a:r>
              <a:rPr lang="tr-TR" sz="2400" b="1" u="sng" dirty="0">
                <a:solidFill>
                  <a:srgbClr val="FF0000"/>
                </a:solidFill>
              </a:rPr>
              <a:t>Sosyal bir çevre olmadan, öyle bir çevre içinde yaşamadan insan olmak mümkün değildir. </a:t>
            </a:r>
          </a:p>
        </p:txBody>
      </p:sp>
    </p:spTree>
    <p:extLst>
      <p:ext uri="{BB962C8B-B14F-4D97-AF65-F5344CB8AC3E}">
        <p14:creationId xmlns:p14="http://schemas.microsoft.com/office/powerpoint/2010/main" val="1335219555"/>
      </p:ext>
    </p:extLst>
  </p:cSld>
  <p:clrMapOvr>
    <a:masterClrMapping/>
  </p:clrMapOvr>
</p:sld>
</file>

<file path=ppt/slides/slide1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445342" y="1047135"/>
            <a:ext cx="10059270" cy="4864087"/>
          </a:xfrm>
        </p:spPr>
        <p:txBody>
          <a:bodyPr>
            <a:normAutofit/>
          </a:bodyPr>
          <a:lstStyle/>
          <a:p>
            <a:pPr algn="just">
              <a:lnSpc>
                <a:spcPct val="150000"/>
              </a:lnSpc>
            </a:pPr>
            <a:r>
              <a:rPr lang="tr-TR" sz="2400" dirty="0">
                <a:solidFill>
                  <a:schemeClr val="tx1"/>
                </a:solidFill>
              </a:rPr>
              <a:t>Her insan kendi hayat biçimini bir toplum ve kültür içinde bulunmak ve aktif olarak yaşamakla öğrenir. </a:t>
            </a:r>
          </a:p>
          <a:p>
            <a:pPr algn="just">
              <a:lnSpc>
                <a:spcPct val="150000"/>
              </a:lnSpc>
            </a:pPr>
            <a:endParaRPr lang="tr-TR" sz="2400" dirty="0">
              <a:solidFill>
                <a:schemeClr val="tx1"/>
              </a:solidFill>
            </a:endParaRPr>
          </a:p>
          <a:p>
            <a:pPr algn="just">
              <a:lnSpc>
                <a:spcPct val="150000"/>
              </a:lnSpc>
            </a:pPr>
            <a:r>
              <a:rPr lang="tr-TR" sz="2400" dirty="0">
                <a:solidFill>
                  <a:schemeClr val="tx1"/>
                </a:solidFill>
              </a:rPr>
              <a:t>Böyle olunca da insanların davranış ve hareket biçimleri toplumdan topluma değişmektedir; çünkü içinde yetiştikleri âdetler, gelenekler, ahlâk anlayışları, sosyal-kültürel şahsiyetin farklı tipleri ortaya çıkmaktadır. </a:t>
            </a:r>
          </a:p>
          <a:p>
            <a:pPr algn="just">
              <a:lnSpc>
                <a:spcPct val="150000"/>
              </a:lnSpc>
            </a:pPr>
            <a:endParaRPr lang="tr-TR" sz="2400" dirty="0">
              <a:solidFill>
                <a:schemeClr val="tx1"/>
              </a:solidFill>
            </a:endParaRPr>
          </a:p>
        </p:txBody>
      </p:sp>
    </p:spTree>
    <p:extLst>
      <p:ext uri="{BB962C8B-B14F-4D97-AF65-F5344CB8AC3E}">
        <p14:creationId xmlns:p14="http://schemas.microsoft.com/office/powerpoint/2010/main" val="3668084327"/>
      </p:ext>
    </p:extLst>
  </p:cSld>
  <p:clrMapOvr>
    <a:masterClrMapping/>
  </p:clrMapOvr>
</p:sld>
</file>

<file path=ppt/slides/slide1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386347" y="412955"/>
            <a:ext cx="10191135" cy="4616245"/>
          </a:xfrm>
        </p:spPr>
        <p:txBody>
          <a:bodyPr>
            <a:noAutofit/>
          </a:bodyPr>
          <a:lstStyle/>
          <a:p>
            <a:pPr algn="just">
              <a:lnSpc>
                <a:spcPct val="150000"/>
              </a:lnSpc>
            </a:pPr>
            <a:r>
              <a:rPr lang="tr-TR" sz="2800" dirty="0">
                <a:solidFill>
                  <a:schemeClr val="tx1"/>
                </a:solidFill>
              </a:rPr>
              <a:t>Doğumdan sonra başlayan </a:t>
            </a:r>
            <a:r>
              <a:rPr lang="tr-TR" sz="2800" b="1" u="sng" dirty="0">
                <a:solidFill>
                  <a:srgbClr val="FF0000"/>
                </a:solidFill>
              </a:rPr>
              <a:t>bu "insan olma sürecinde kişiye</a:t>
            </a:r>
          </a:p>
          <a:p>
            <a:pPr algn="just">
              <a:lnSpc>
                <a:spcPct val="150000"/>
              </a:lnSpc>
            </a:pPr>
            <a:r>
              <a:rPr lang="tr-TR" sz="2800" dirty="0">
                <a:solidFill>
                  <a:schemeClr val="tx1"/>
                </a:solidFill>
              </a:rPr>
              <a:t> duygular, </a:t>
            </a:r>
          </a:p>
          <a:p>
            <a:pPr algn="just">
              <a:lnSpc>
                <a:spcPct val="150000"/>
              </a:lnSpc>
            </a:pPr>
            <a:r>
              <a:rPr lang="tr-TR" sz="2800" dirty="0">
                <a:solidFill>
                  <a:schemeClr val="tx1"/>
                </a:solidFill>
              </a:rPr>
              <a:t>düşünceler, </a:t>
            </a:r>
          </a:p>
          <a:p>
            <a:pPr algn="just">
              <a:lnSpc>
                <a:spcPct val="150000"/>
              </a:lnSpc>
            </a:pPr>
            <a:r>
              <a:rPr lang="tr-TR" sz="2800" dirty="0">
                <a:solidFill>
                  <a:schemeClr val="tx1"/>
                </a:solidFill>
              </a:rPr>
              <a:t>tepkiler, </a:t>
            </a:r>
          </a:p>
          <a:p>
            <a:pPr algn="just">
              <a:lnSpc>
                <a:spcPct val="150000"/>
              </a:lnSpc>
            </a:pPr>
            <a:r>
              <a:rPr lang="tr-TR" sz="2800" dirty="0">
                <a:solidFill>
                  <a:schemeClr val="tx1"/>
                </a:solidFill>
              </a:rPr>
              <a:t>ahlâk kuralları gibi </a:t>
            </a:r>
            <a:r>
              <a:rPr lang="tr-TR" sz="2800" dirty="0" err="1">
                <a:solidFill>
                  <a:schemeClr val="tx1"/>
                </a:solidFill>
              </a:rPr>
              <a:t>sosyo</a:t>
            </a:r>
            <a:r>
              <a:rPr lang="tr-TR" sz="2800" dirty="0">
                <a:solidFill>
                  <a:schemeClr val="tx1"/>
                </a:solidFill>
              </a:rPr>
              <a:t>-kültürel unsurlar  kazandırılmaktadır. </a:t>
            </a:r>
          </a:p>
          <a:p>
            <a:pPr marL="0" indent="0" algn="just">
              <a:lnSpc>
                <a:spcPct val="150000"/>
              </a:lnSpc>
              <a:buNone/>
            </a:pPr>
            <a:endParaRPr lang="tr-TR" sz="2800" dirty="0">
              <a:solidFill>
                <a:schemeClr val="tx1"/>
              </a:solidFill>
            </a:endParaRPr>
          </a:p>
        </p:txBody>
      </p:sp>
    </p:spTree>
    <p:extLst>
      <p:ext uri="{BB962C8B-B14F-4D97-AF65-F5344CB8AC3E}">
        <p14:creationId xmlns:p14="http://schemas.microsoft.com/office/powerpoint/2010/main" val="2237656380"/>
      </p:ext>
    </p:extLst>
  </p:cSld>
  <p:clrMapOvr>
    <a:masterClrMapping/>
  </p:clrMapOvr>
</p:sld>
</file>

<file path=ppt/slides/slide1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592826" y="855406"/>
            <a:ext cx="9469335" cy="4572000"/>
          </a:xfrm>
        </p:spPr>
        <p:txBody>
          <a:bodyPr>
            <a:normAutofit/>
          </a:bodyPr>
          <a:lstStyle/>
          <a:p>
            <a:pPr algn="just"/>
            <a:r>
              <a:rPr lang="tr-TR" sz="2800" dirty="0">
                <a:solidFill>
                  <a:schemeClr val="tx1"/>
                </a:solidFill>
              </a:rPr>
              <a:t>Sosyal bilimcilere göre bu </a:t>
            </a:r>
            <a:r>
              <a:rPr lang="tr-TR" sz="2800" b="1" u="sng" dirty="0">
                <a:solidFill>
                  <a:srgbClr val="FF0000"/>
                </a:solidFill>
              </a:rPr>
              <a:t>"insan olma", sosyal ve kültürel bir oluşum;</a:t>
            </a:r>
            <a:r>
              <a:rPr lang="tr-TR" sz="2800" dirty="0">
                <a:solidFill>
                  <a:schemeClr val="tx1"/>
                </a:solidFill>
              </a:rPr>
              <a:t> "ikinci bir doğum" veya başka bir deyişle </a:t>
            </a:r>
            <a:r>
              <a:rPr lang="tr-TR" sz="2800" b="1" u="sng" dirty="0">
                <a:solidFill>
                  <a:srgbClr val="FF0000"/>
                </a:solidFill>
              </a:rPr>
              <a:t>"sosyal kültürel </a:t>
            </a:r>
            <a:r>
              <a:rPr lang="tr-TR" sz="2800" b="1" u="sng" dirty="0" err="1">
                <a:solidFill>
                  <a:srgbClr val="FF0000"/>
                </a:solidFill>
              </a:rPr>
              <a:t>doğum"dur</a:t>
            </a:r>
            <a:r>
              <a:rPr lang="tr-TR" sz="2800" b="1" u="sng" dirty="0">
                <a:solidFill>
                  <a:srgbClr val="FF0000"/>
                </a:solidFill>
              </a:rPr>
              <a:t>. </a:t>
            </a:r>
          </a:p>
          <a:p>
            <a:pPr algn="just"/>
            <a:endParaRPr lang="tr-TR" sz="2800" dirty="0">
              <a:solidFill>
                <a:schemeClr val="tx1"/>
              </a:solidFill>
            </a:endParaRPr>
          </a:p>
          <a:p>
            <a:pPr algn="just"/>
            <a:r>
              <a:rPr lang="tr-TR" sz="2800" dirty="0">
                <a:solidFill>
                  <a:schemeClr val="tx1"/>
                </a:solidFill>
              </a:rPr>
              <a:t> Aile içindeki "anne kucağı", çocuğun insanî özellik ve yetenekleri kazanmasında ve geliştirmesinde vazgeçilmez bir ortamdır. </a:t>
            </a:r>
          </a:p>
          <a:p>
            <a:pPr algn="just"/>
            <a:endParaRPr lang="tr-TR" sz="2800" dirty="0"/>
          </a:p>
        </p:txBody>
      </p:sp>
    </p:spTree>
    <p:extLst>
      <p:ext uri="{BB962C8B-B14F-4D97-AF65-F5344CB8AC3E}">
        <p14:creationId xmlns:p14="http://schemas.microsoft.com/office/powerpoint/2010/main" val="2521479626"/>
      </p:ext>
    </p:extLst>
  </p:cSld>
  <p:clrMapOvr>
    <a:masterClrMapping/>
  </p:clrMapOvr>
</p:sld>
</file>

<file path=ppt/slides/slide1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194619" y="1445342"/>
            <a:ext cx="10280496" cy="4085303"/>
          </a:xfrm>
        </p:spPr>
        <p:txBody>
          <a:bodyPr>
            <a:noAutofit/>
          </a:bodyPr>
          <a:lstStyle/>
          <a:p>
            <a:pPr algn="just">
              <a:lnSpc>
                <a:spcPct val="150000"/>
              </a:lnSpc>
            </a:pPr>
            <a:r>
              <a:rPr lang="tr-TR" sz="2800" b="1" u="sng" dirty="0">
                <a:solidFill>
                  <a:srgbClr val="FF0000"/>
                </a:solidFill>
              </a:rPr>
              <a:t>Sosyal-kültürel şahsiyet</a:t>
            </a:r>
            <a:r>
              <a:rPr lang="tr-TR" sz="2800" dirty="0">
                <a:solidFill>
                  <a:schemeClr val="tx1"/>
                </a:solidFill>
              </a:rPr>
              <a:t>, kişinin içinde yaşadığı sosyal ve kültürel ortamın beklentilerine cevap vermek ve onun içinde </a:t>
            </a:r>
            <a:r>
              <a:rPr lang="tr-TR" sz="2800" b="1" u="sng" dirty="0">
                <a:solidFill>
                  <a:srgbClr val="FF0000"/>
                </a:solidFill>
              </a:rPr>
              <a:t>verimli çalışabilmek için ona uygun motivasyon, düşünce, duygu ve davranış şekillerini öğrenmektir. </a:t>
            </a:r>
          </a:p>
          <a:p>
            <a:pPr algn="just">
              <a:lnSpc>
                <a:spcPct val="150000"/>
              </a:lnSpc>
            </a:pPr>
            <a:endParaRPr lang="tr-TR" sz="2800" dirty="0">
              <a:solidFill>
                <a:schemeClr val="tx1"/>
              </a:solidFill>
            </a:endParaRPr>
          </a:p>
        </p:txBody>
      </p:sp>
    </p:spTree>
    <p:extLst>
      <p:ext uri="{BB962C8B-B14F-4D97-AF65-F5344CB8AC3E}">
        <p14:creationId xmlns:p14="http://schemas.microsoft.com/office/powerpoint/2010/main" val="2097968945"/>
      </p:ext>
    </p:extLst>
  </p:cSld>
  <p:clrMapOvr>
    <a:masterClrMapping/>
  </p:clrMapOvr>
</p:sld>
</file>

<file path=ppt/slides/slide1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a:xfrm>
            <a:off x="899652" y="2133600"/>
            <a:ext cx="10604960" cy="3777622"/>
          </a:xfrm>
        </p:spPr>
        <p:txBody>
          <a:bodyPr>
            <a:normAutofit/>
          </a:bodyPr>
          <a:lstStyle/>
          <a:p>
            <a:pPr algn="just"/>
            <a:r>
              <a:rPr lang="tr-TR" sz="2800" dirty="0">
                <a:solidFill>
                  <a:schemeClr val="tx1"/>
                </a:solidFill>
              </a:rPr>
              <a:t>Bu şahsiyet kişinin ferdiyetinin psikolojik ve fizyolojik tabiatı ile sosyal grup, kurum ve oluşumların kaynaşmasından meydana gelir. </a:t>
            </a:r>
          </a:p>
          <a:p>
            <a:pPr algn="just"/>
            <a:endParaRPr lang="tr-TR" sz="2800" dirty="0">
              <a:solidFill>
                <a:schemeClr val="tx1"/>
              </a:solidFill>
            </a:endParaRPr>
          </a:p>
          <a:p>
            <a:pPr algn="just"/>
            <a:r>
              <a:rPr lang="tr-TR" sz="2800" b="1" u="sng" dirty="0">
                <a:solidFill>
                  <a:srgbClr val="FF0000"/>
                </a:solidFill>
              </a:rPr>
              <a:t>Sosyal kültürel şahsiyet, sadece ferdin topluma pasif intibakının değil, karşılıklı iletişim ve etkileşimin bir ürünü olarak anlaşılmalıdır. </a:t>
            </a:r>
          </a:p>
          <a:p>
            <a:pPr algn="just"/>
            <a:endParaRPr lang="tr-TR" sz="2800" dirty="0"/>
          </a:p>
        </p:txBody>
      </p:sp>
    </p:spTree>
    <p:extLst>
      <p:ext uri="{BB962C8B-B14F-4D97-AF65-F5344CB8AC3E}">
        <p14:creationId xmlns:p14="http://schemas.microsoft.com/office/powerpoint/2010/main" val="366506758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r>
              <a:rPr lang="tr-TR" sz="2400" dirty="0"/>
              <a:t>Hem antik Yunan düşünürlerinden Platon ve Aristoteles’in fikirlerine hem de İslam düşüncesine vakıf </a:t>
            </a:r>
            <a:r>
              <a:rPr lang="tr-TR" sz="2400" b="1" u="sng" dirty="0">
                <a:solidFill>
                  <a:srgbClr val="FF0000"/>
                </a:solidFill>
              </a:rPr>
              <a:t>olan Gazali (1058-1111) eğitimle ilgili görüşleriyle de düşünce tarihinde öne çıkan bir isimdir. </a:t>
            </a:r>
          </a:p>
        </p:txBody>
      </p:sp>
    </p:spTree>
    <p:extLst>
      <p:ext uri="{BB962C8B-B14F-4D97-AF65-F5344CB8AC3E}">
        <p14:creationId xmlns:p14="http://schemas.microsoft.com/office/powerpoint/2010/main" val="1807577788"/>
      </p:ext>
    </p:extLst>
  </p:cSld>
  <p:clrMapOvr>
    <a:masterClrMapping/>
  </p:clrMapOvr>
</p:sld>
</file>

<file path=ppt/slides/slide1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268361" y="575187"/>
            <a:ext cx="10236251" cy="5336035"/>
          </a:xfrm>
        </p:spPr>
        <p:txBody>
          <a:bodyPr>
            <a:normAutofit/>
          </a:bodyPr>
          <a:lstStyle/>
          <a:p>
            <a:pPr algn="just"/>
            <a:r>
              <a:rPr lang="tr-TR" sz="2800" b="1" u="sng" dirty="0" err="1">
                <a:solidFill>
                  <a:srgbClr val="FF0000"/>
                </a:solidFill>
              </a:rPr>
              <a:t>A.Kardiner</a:t>
            </a:r>
            <a:r>
              <a:rPr lang="tr-TR" sz="2800" b="1" u="sng" dirty="0">
                <a:solidFill>
                  <a:srgbClr val="FF0000"/>
                </a:solidFill>
              </a:rPr>
              <a:t> ve </a:t>
            </a:r>
            <a:r>
              <a:rPr lang="tr-TR" sz="2800" b="1" u="sng" dirty="0" err="1">
                <a:solidFill>
                  <a:srgbClr val="FF0000"/>
                </a:solidFill>
              </a:rPr>
              <a:t>R.Linton</a:t>
            </a:r>
            <a:r>
              <a:rPr lang="tr-TR" sz="2800" b="1" u="sng" dirty="0">
                <a:solidFill>
                  <a:srgbClr val="FF0000"/>
                </a:solidFill>
              </a:rPr>
              <a:t> "temel şahsiyet" kavramını ortaya çıkarmışlardır.</a:t>
            </a:r>
            <a:r>
              <a:rPr lang="tr-TR" sz="2800" dirty="0"/>
              <a:t> Bu kavram belirli bir toplum ve kültür içinde yaşayan bütün bireylerde bilinçsiz olarak var olan, o toplum ve kültürü temsil eden şahsiyet yapısı için kullanılmaktadır. </a:t>
            </a:r>
          </a:p>
        </p:txBody>
      </p:sp>
    </p:spTree>
    <p:extLst>
      <p:ext uri="{BB962C8B-B14F-4D97-AF65-F5344CB8AC3E}">
        <p14:creationId xmlns:p14="http://schemas.microsoft.com/office/powerpoint/2010/main" val="3749064884"/>
      </p:ext>
    </p:extLst>
  </p:cSld>
  <p:clrMapOvr>
    <a:masterClrMapping/>
  </p:clrMapOvr>
</p:sld>
</file>

<file path=ppt/slides/slide1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1BB0B21-3FFA-2503-0661-392ECCA9F8B1}"/>
              </a:ext>
            </a:extLst>
          </p:cNvPr>
          <p:cNvSpPr>
            <a:spLocks noGrp="1"/>
          </p:cNvSpPr>
          <p:nvPr>
            <p:ph type="title"/>
          </p:nvPr>
        </p:nvSpPr>
        <p:spPr/>
        <p:txBody>
          <a:bodyPr/>
          <a:lstStyle/>
          <a:p>
            <a:endParaRPr lang="en-GB"/>
          </a:p>
        </p:txBody>
      </p:sp>
      <p:sp>
        <p:nvSpPr>
          <p:cNvPr id="4" name="Rectangle 1">
            <a:extLst>
              <a:ext uri="{FF2B5EF4-FFF2-40B4-BE49-F238E27FC236}">
                <a16:creationId xmlns:a16="http://schemas.microsoft.com/office/drawing/2014/main" id="{B2995322-1385-DEF3-A9EC-D43EB6E02D6E}"/>
              </a:ext>
            </a:extLst>
          </p:cNvPr>
          <p:cNvSpPr>
            <a:spLocks noGrp="1" noChangeArrowheads="1"/>
          </p:cNvSpPr>
          <p:nvPr>
            <p:ph idx="1"/>
          </p:nvPr>
        </p:nvSpPr>
        <p:spPr bwMode="auto">
          <a:xfrm>
            <a:off x="1634555" y="2090172"/>
            <a:ext cx="9401505" cy="267765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2800" b="0" i="0" u="none" strike="noStrike" cap="none" normalizeH="0" baseline="0" dirty="0" err="1">
                <a:ln>
                  <a:noFill/>
                </a:ln>
                <a:solidFill>
                  <a:schemeClr val="tx1"/>
                </a:solidFill>
                <a:effectLst/>
                <a:latin typeface="Arial" panose="020B0604020202020204" pitchFamily="34" charset="0"/>
              </a:rPr>
              <a:t>Japonya’da</a:t>
            </a:r>
            <a:r>
              <a:rPr kumimoji="0" lang="en-US" altLang="en-US" sz="2800" b="0" i="0" u="none" strike="noStrike" cap="none" normalizeH="0" baseline="0" dirty="0">
                <a:ln>
                  <a:noFill/>
                </a:ln>
                <a:solidFill>
                  <a:schemeClr val="tx1"/>
                </a:solidFill>
                <a:effectLst/>
                <a:latin typeface="Arial" panose="020B0604020202020204" pitchFamily="34" charset="0"/>
              </a:rPr>
              <a:t> </a:t>
            </a:r>
            <a:r>
              <a:rPr kumimoji="0" lang="en-US" altLang="en-US" sz="2800" b="0" i="0" u="none" strike="noStrike" cap="none" normalizeH="0" baseline="0" dirty="0" err="1">
                <a:ln>
                  <a:noFill/>
                </a:ln>
                <a:solidFill>
                  <a:schemeClr val="tx1"/>
                </a:solidFill>
                <a:effectLst/>
                <a:latin typeface="Arial" panose="020B0604020202020204" pitchFamily="34" charset="0"/>
              </a:rPr>
              <a:t>disiplinli</a:t>
            </a:r>
            <a:r>
              <a:rPr kumimoji="0" lang="en-US" altLang="en-US" sz="2800" b="0" i="0" u="none" strike="noStrike" cap="none" normalizeH="0" baseline="0" dirty="0">
                <a:ln>
                  <a:noFill/>
                </a:ln>
                <a:solidFill>
                  <a:schemeClr val="tx1"/>
                </a:solidFill>
                <a:effectLst/>
                <a:latin typeface="Arial" panose="020B0604020202020204" pitchFamily="34" charset="0"/>
              </a:rPr>
              <a:t>, </a:t>
            </a:r>
            <a:r>
              <a:rPr kumimoji="0" lang="en-US" altLang="en-US" sz="2800" b="0" i="0" u="none" strike="noStrike" cap="none" normalizeH="0" baseline="0" dirty="0" err="1">
                <a:ln>
                  <a:noFill/>
                </a:ln>
                <a:solidFill>
                  <a:schemeClr val="tx1"/>
                </a:solidFill>
                <a:effectLst/>
                <a:latin typeface="Arial" panose="020B0604020202020204" pitchFamily="34" charset="0"/>
              </a:rPr>
              <a:t>çalışkan</a:t>
            </a:r>
            <a:r>
              <a:rPr kumimoji="0" lang="en-US" altLang="en-US" sz="2800" b="0" i="0" u="none" strike="noStrike" cap="none" normalizeH="0" baseline="0" dirty="0">
                <a:ln>
                  <a:noFill/>
                </a:ln>
                <a:solidFill>
                  <a:schemeClr val="tx1"/>
                </a:solidFill>
                <a:effectLst/>
                <a:latin typeface="Arial" panose="020B0604020202020204" pitchFamily="34" charset="0"/>
              </a:rPr>
              <a:t> </a:t>
            </a:r>
            <a:r>
              <a:rPr kumimoji="0" lang="en-US" altLang="en-US" sz="2800" b="0" i="0" u="none" strike="noStrike" cap="none" normalizeH="0" baseline="0" dirty="0" err="1">
                <a:ln>
                  <a:noFill/>
                </a:ln>
                <a:solidFill>
                  <a:schemeClr val="tx1"/>
                </a:solidFill>
                <a:effectLst/>
                <a:latin typeface="Arial" panose="020B0604020202020204" pitchFamily="34" charset="0"/>
              </a:rPr>
              <a:t>ve</a:t>
            </a:r>
            <a:r>
              <a:rPr kumimoji="0" lang="en-US" altLang="en-US" sz="2800" b="0" i="0" u="none" strike="noStrike" cap="none" normalizeH="0" baseline="0" dirty="0">
                <a:ln>
                  <a:noFill/>
                </a:ln>
                <a:solidFill>
                  <a:schemeClr val="tx1"/>
                </a:solidFill>
                <a:effectLst/>
                <a:latin typeface="Arial" panose="020B0604020202020204" pitchFamily="34" charset="0"/>
              </a:rPr>
              <a:t> </a:t>
            </a:r>
            <a:r>
              <a:rPr kumimoji="0" lang="en-US" altLang="en-US" sz="2800" b="0" i="0" u="none" strike="noStrike" cap="none" normalizeH="0" baseline="0" dirty="0" err="1">
                <a:ln>
                  <a:noFill/>
                </a:ln>
                <a:solidFill>
                  <a:schemeClr val="tx1"/>
                </a:solidFill>
                <a:effectLst/>
                <a:latin typeface="Arial" panose="020B0604020202020204" pitchFamily="34" charset="0"/>
              </a:rPr>
              <a:t>grup</a:t>
            </a:r>
            <a:r>
              <a:rPr kumimoji="0" lang="en-US" altLang="en-US" sz="2800" b="0" i="0" u="none" strike="noStrike" cap="none" normalizeH="0" baseline="0" dirty="0">
                <a:ln>
                  <a:noFill/>
                </a:ln>
                <a:solidFill>
                  <a:schemeClr val="tx1"/>
                </a:solidFill>
                <a:effectLst/>
                <a:latin typeface="Arial" panose="020B0604020202020204" pitchFamily="34" charset="0"/>
              </a:rPr>
              <a:t> </a:t>
            </a:r>
            <a:r>
              <a:rPr kumimoji="0" lang="en-US" altLang="en-US" sz="2800" b="0" i="0" u="none" strike="noStrike" cap="none" normalizeH="0" baseline="0" dirty="0" err="1">
                <a:ln>
                  <a:noFill/>
                </a:ln>
                <a:solidFill>
                  <a:schemeClr val="tx1"/>
                </a:solidFill>
                <a:effectLst/>
                <a:latin typeface="Arial" panose="020B0604020202020204" pitchFamily="34" charset="0"/>
              </a:rPr>
              <a:t>uyumuna</a:t>
            </a:r>
            <a:r>
              <a:rPr kumimoji="0" lang="en-US" altLang="en-US" sz="2800" b="0" i="0" u="none" strike="noStrike" cap="none" normalizeH="0" baseline="0" dirty="0">
                <a:ln>
                  <a:noFill/>
                </a:ln>
                <a:solidFill>
                  <a:schemeClr val="tx1"/>
                </a:solidFill>
                <a:effectLst/>
                <a:latin typeface="Arial" panose="020B0604020202020204" pitchFamily="34" charset="0"/>
              </a:rPr>
              <a:t> </a:t>
            </a:r>
            <a:r>
              <a:rPr kumimoji="0" lang="en-US" altLang="en-US" sz="2800" b="0" i="0" u="none" strike="noStrike" cap="none" normalizeH="0" baseline="0" dirty="0" err="1">
                <a:ln>
                  <a:noFill/>
                </a:ln>
                <a:solidFill>
                  <a:schemeClr val="tx1"/>
                </a:solidFill>
                <a:effectLst/>
                <a:latin typeface="Arial" panose="020B0604020202020204" pitchFamily="34" charset="0"/>
              </a:rPr>
              <a:t>önem</a:t>
            </a:r>
            <a:r>
              <a:rPr kumimoji="0" lang="en-US" altLang="en-US" sz="2800" b="0" i="0" u="none" strike="noStrike" cap="none" normalizeH="0" baseline="0" dirty="0">
                <a:ln>
                  <a:noFill/>
                </a:ln>
                <a:solidFill>
                  <a:schemeClr val="tx1"/>
                </a:solidFill>
                <a:effectLst/>
                <a:latin typeface="Arial" panose="020B0604020202020204" pitchFamily="34" charset="0"/>
              </a:rPr>
              <a:t> </a:t>
            </a:r>
            <a:r>
              <a:rPr kumimoji="0" lang="en-US" altLang="en-US" sz="2800" b="0" i="0" u="none" strike="noStrike" cap="none" normalizeH="0" baseline="0" dirty="0" err="1">
                <a:ln>
                  <a:noFill/>
                </a:ln>
                <a:solidFill>
                  <a:schemeClr val="tx1"/>
                </a:solidFill>
                <a:effectLst/>
                <a:latin typeface="Arial" panose="020B0604020202020204" pitchFamily="34" charset="0"/>
              </a:rPr>
              <a:t>veren</a:t>
            </a:r>
            <a:r>
              <a:rPr kumimoji="0" lang="en-US" altLang="en-US" sz="2800" b="0" i="0" u="none" strike="noStrike" cap="none" normalizeH="0" baseline="0" dirty="0">
                <a:ln>
                  <a:noFill/>
                </a:ln>
                <a:solidFill>
                  <a:schemeClr val="tx1"/>
                </a:solidFill>
                <a:effectLst/>
                <a:latin typeface="Arial" panose="020B0604020202020204" pitchFamily="34" charset="0"/>
              </a:rPr>
              <a:t> </a:t>
            </a:r>
            <a:r>
              <a:rPr kumimoji="0" lang="en-US" altLang="en-US" sz="2800" b="0" i="0" u="none" strike="noStrike" cap="none" normalizeH="0" baseline="0" dirty="0" err="1">
                <a:ln>
                  <a:noFill/>
                </a:ln>
                <a:solidFill>
                  <a:schemeClr val="tx1"/>
                </a:solidFill>
                <a:effectLst/>
                <a:latin typeface="Arial" panose="020B0604020202020204" pitchFamily="34" charset="0"/>
              </a:rPr>
              <a:t>birey</a:t>
            </a:r>
            <a:r>
              <a:rPr kumimoji="0" lang="en-US" altLang="en-US" sz="2800" b="0" i="0" u="none" strike="noStrike" cap="none" normalizeH="0" baseline="0" dirty="0">
                <a:ln>
                  <a:noFill/>
                </a:ln>
                <a:solidFill>
                  <a:schemeClr val="tx1"/>
                </a:solidFill>
                <a:effectLst/>
                <a:latin typeface="Arial" panose="020B0604020202020204" pitchFamily="34" charset="0"/>
              </a:rPr>
              <a:t> tipi.</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2800" b="0" i="0" u="none" strike="noStrike" cap="none" normalizeH="0" baseline="0" dirty="0" err="1">
                <a:ln>
                  <a:noFill/>
                </a:ln>
                <a:solidFill>
                  <a:schemeClr val="tx1"/>
                </a:solidFill>
                <a:effectLst/>
                <a:latin typeface="Arial" panose="020B0604020202020204" pitchFamily="34" charset="0"/>
              </a:rPr>
              <a:t>Türkiye’de</a:t>
            </a:r>
            <a:r>
              <a:rPr kumimoji="0" lang="en-US" altLang="en-US" sz="2800" b="0" i="0" u="none" strike="noStrike" cap="none" normalizeH="0" baseline="0" dirty="0">
                <a:ln>
                  <a:noFill/>
                </a:ln>
                <a:solidFill>
                  <a:schemeClr val="tx1"/>
                </a:solidFill>
                <a:effectLst/>
                <a:latin typeface="Arial" panose="020B0604020202020204" pitchFamily="34" charset="0"/>
              </a:rPr>
              <a:t> </a:t>
            </a:r>
            <a:r>
              <a:rPr kumimoji="0" lang="en-US" altLang="en-US" sz="2800" b="0" i="0" u="none" strike="noStrike" cap="none" normalizeH="0" baseline="0" dirty="0" err="1">
                <a:ln>
                  <a:noFill/>
                </a:ln>
                <a:solidFill>
                  <a:schemeClr val="tx1"/>
                </a:solidFill>
                <a:effectLst/>
                <a:latin typeface="Arial" panose="020B0604020202020204" pitchFamily="34" charset="0"/>
              </a:rPr>
              <a:t>misafirperver</a:t>
            </a:r>
            <a:r>
              <a:rPr kumimoji="0" lang="en-US" altLang="en-US" sz="2800" b="0" i="0" u="none" strike="noStrike" cap="none" normalizeH="0" baseline="0" dirty="0">
                <a:ln>
                  <a:noFill/>
                </a:ln>
                <a:solidFill>
                  <a:schemeClr val="tx1"/>
                </a:solidFill>
                <a:effectLst/>
                <a:latin typeface="Arial" panose="020B0604020202020204" pitchFamily="34" charset="0"/>
              </a:rPr>
              <a:t>, </a:t>
            </a:r>
            <a:r>
              <a:rPr kumimoji="0" lang="en-US" altLang="en-US" sz="2800" b="0" i="0" u="none" strike="noStrike" cap="none" normalizeH="0" baseline="0" dirty="0" err="1">
                <a:ln>
                  <a:noFill/>
                </a:ln>
                <a:solidFill>
                  <a:schemeClr val="tx1"/>
                </a:solidFill>
                <a:effectLst/>
                <a:latin typeface="Arial" panose="020B0604020202020204" pitchFamily="34" charset="0"/>
              </a:rPr>
              <a:t>aile</a:t>
            </a:r>
            <a:r>
              <a:rPr kumimoji="0" lang="en-US" altLang="en-US" sz="2800" b="0" i="0" u="none" strike="noStrike" cap="none" normalizeH="0" baseline="0" dirty="0">
                <a:ln>
                  <a:noFill/>
                </a:ln>
                <a:solidFill>
                  <a:schemeClr val="tx1"/>
                </a:solidFill>
                <a:effectLst/>
                <a:latin typeface="Arial" panose="020B0604020202020204" pitchFamily="34" charset="0"/>
              </a:rPr>
              <a:t> </a:t>
            </a:r>
            <a:r>
              <a:rPr kumimoji="0" lang="en-US" altLang="en-US" sz="2800" b="0" i="0" u="none" strike="noStrike" cap="none" normalizeH="0" baseline="0" dirty="0" err="1">
                <a:ln>
                  <a:noFill/>
                </a:ln>
                <a:solidFill>
                  <a:schemeClr val="tx1"/>
                </a:solidFill>
                <a:effectLst/>
                <a:latin typeface="Arial" panose="020B0604020202020204" pitchFamily="34" charset="0"/>
              </a:rPr>
              <a:t>bağlarına</a:t>
            </a:r>
            <a:r>
              <a:rPr kumimoji="0" lang="en-US" altLang="en-US" sz="2800" b="0" i="0" u="none" strike="noStrike" cap="none" normalizeH="0" baseline="0" dirty="0">
                <a:ln>
                  <a:noFill/>
                </a:ln>
                <a:solidFill>
                  <a:schemeClr val="tx1"/>
                </a:solidFill>
                <a:effectLst/>
                <a:latin typeface="Arial" panose="020B0604020202020204" pitchFamily="34" charset="0"/>
              </a:rPr>
              <a:t> </a:t>
            </a:r>
            <a:r>
              <a:rPr kumimoji="0" lang="en-US" altLang="en-US" sz="2800" b="0" i="0" u="none" strike="noStrike" cap="none" normalizeH="0" baseline="0" dirty="0" err="1">
                <a:ln>
                  <a:noFill/>
                </a:ln>
                <a:solidFill>
                  <a:schemeClr val="tx1"/>
                </a:solidFill>
                <a:effectLst/>
                <a:latin typeface="Arial" panose="020B0604020202020204" pitchFamily="34" charset="0"/>
              </a:rPr>
              <a:t>düşkün</a:t>
            </a:r>
            <a:r>
              <a:rPr kumimoji="0" lang="en-US" altLang="en-US" sz="2800" b="0" i="0" u="none" strike="noStrike" cap="none" normalizeH="0" baseline="0" dirty="0">
                <a:ln>
                  <a:noFill/>
                </a:ln>
                <a:solidFill>
                  <a:schemeClr val="tx1"/>
                </a:solidFill>
                <a:effectLst/>
                <a:latin typeface="Arial" panose="020B0604020202020204" pitchFamily="34" charset="0"/>
              </a:rPr>
              <a:t> </a:t>
            </a:r>
            <a:r>
              <a:rPr kumimoji="0" lang="en-US" altLang="en-US" sz="2800" b="0" i="0" u="none" strike="noStrike" cap="none" normalizeH="0" baseline="0" dirty="0" err="1">
                <a:ln>
                  <a:noFill/>
                </a:ln>
                <a:solidFill>
                  <a:schemeClr val="tx1"/>
                </a:solidFill>
                <a:effectLst/>
                <a:latin typeface="Arial" panose="020B0604020202020204" pitchFamily="34" charset="0"/>
              </a:rPr>
              <a:t>ve</a:t>
            </a:r>
            <a:r>
              <a:rPr kumimoji="0" lang="en-US" altLang="en-US" sz="2800" b="0" i="0" u="none" strike="noStrike" cap="none" normalizeH="0" baseline="0" dirty="0">
                <a:ln>
                  <a:noFill/>
                </a:ln>
                <a:solidFill>
                  <a:schemeClr val="tx1"/>
                </a:solidFill>
                <a:effectLst/>
                <a:latin typeface="Arial" panose="020B0604020202020204" pitchFamily="34" charset="0"/>
              </a:rPr>
              <a:t> </a:t>
            </a:r>
            <a:r>
              <a:rPr kumimoji="0" lang="en-US" altLang="en-US" sz="2800" b="0" i="0" u="none" strike="noStrike" cap="none" normalizeH="0" baseline="0" dirty="0" err="1">
                <a:ln>
                  <a:noFill/>
                </a:ln>
                <a:solidFill>
                  <a:schemeClr val="tx1"/>
                </a:solidFill>
                <a:effectLst/>
                <a:latin typeface="Arial" panose="020B0604020202020204" pitchFamily="34" charset="0"/>
              </a:rPr>
              <a:t>duygusal</a:t>
            </a:r>
            <a:r>
              <a:rPr kumimoji="0" lang="en-US" altLang="en-US" sz="2800" b="0" i="0" u="none" strike="noStrike" cap="none" normalizeH="0" baseline="0" dirty="0">
                <a:ln>
                  <a:noFill/>
                </a:ln>
                <a:solidFill>
                  <a:schemeClr val="tx1"/>
                </a:solidFill>
                <a:effectLst/>
                <a:latin typeface="Arial" panose="020B0604020202020204" pitchFamily="34" charset="0"/>
              </a:rPr>
              <a:t> </a:t>
            </a:r>
            <a:r>
              <a:rPr kumimoji="0" lang="en-US" altLang="en-US" sz="2800" b="0" i="0" u="none" strike="noStrike" cap="none" normalizeH="0" baseline="0" dirty="0" err="1">
                <a:ln>
                  <a:noFill/>
                </a:ln>
                <a:solidFill>
                  <a:schemeClr val="tx1"/>
                </a:solidFill>
                <a:effectLst/>
                <a:latin typeface="Arial" panose="020B0604020202020204" pitchFamily="34" charset="0"/>
              </a:rPr>
              <a:t>birey</a:t>
            </a:r>
            <a:r>
              <a:rPr kumimoji="0" lang="en-US" altLang="en-US" sz="2800" b="0" i="0" u="none" strike="noStrike" cap="none" normalizeH="0" baseline="0" dirty="0">
                <a:ln>
                  <a:noFill/>
                </a:ln>
                <a:solidFill>
                  <a:schemeClr val="tx1"/>
                </a:solidFill>
                <a:effectLst/>
                <a:latin typeface="Arial" panose="020B0604020202020204" pitchFamily="34" charset="0"/>
              </a:rPr>
              <a:t> tipi.</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2800" b="0" i="0" u="none" strike="noStrike" cap="none" normalizeH="0" baseline="0" dirty="0" err="1">
                <a:ln>
                  <a:noFill/>
                </a:ln>
                <a:solidFill>
                  <a:schemeClr val="tx1"/>
                </a:solidFill>
                <a:effectLst/>
                <a:latin typeface="Arial" panose="020B0604020202020204" pitchFamily="34" charset="0"/>
              </a:rPr>
              <a:t>ABD’de</a:t>
            </a:r>
            <a:r>
              <a:rPr kumimoji="0" lang="en-US" altLang="en-US" sz="2800" b="0" i="0" u="none" strike="noStrike" cap="none" normalizeH="0" baseline="0" dirty="0">
                <a:ln>
                  <a:noFill/>
                </a:ln>
                <a:solidFill>
                  <a:schemeClr val="tx1"/>
                </a:solidFill>
                <a:effectLst/>
                <a:latin typeface="Arial" panose="020B0604020202020204" pitchFamily="34" charset="0"/>
              </a:rPr>
              <a:t> </a:t>
            </a:r>
            <a:r>
              <a:rPr kumimoji="0" lang="en-US" altLang="en-US" sz="2800" b="0" i="0" u="none" strike="noStrike" cap="none" normalizeH="0" baseline="0" dirty="0" err="1">
                <a:ln>
                  <a:noFill/>
                </a:ln>
                <a:solidFill>
                  <a:schemeClr val="tx1"/>
                </a:solidFill>
                <a:effectLst/>
                <a:latin typeface="Arial" panose="020B0604020202020204" pitchFamily="34" charset="0"/>
              </a:rPr>
              <a:t>bireyselliği</a:t>
            </a:r>
            <a:r>
              <a:rPr kumimoji="0" lang="en-US" altLang="en-US" sz="2800" b="0" i="0" u="none" strike="noStrike" cap="none" normalizeH="0" baseline="0" dirty="0">
                <a:ln>
                  <a:noFill/>
                </a:ln>
                <a:solidFill>
                  <a:schemeClr val="tx1"/>
                </a:solidFill>
                <a:effectLst/>
                <a:latin typeface="Arial" panose="020B0604020202020204" pitchFamily="34" charset="0"/>
              </a:rPr>
              <a:t>, </a:t>
            </a:r>
            <a:r>
              <a:rPr kumimoji="0" lang="en-US" altLang="en-US" sz="2800" b="0" i="0" u="none" strike="noStrike" cap="none" normalizeH="0" baseline="0" dirty="0" err="1">
                <a:ln>
                  <a:noFill/>
                </a:ln>
                <a:solidFill>
                  <a:schemeClr val="tx1"/>
                </a:solidFill>
                <a:effectLst/>
                <a:latin typeface="Arial" panose="020B0604020202020204" pitchFamily="34" charset="0"/>
              </a:rPr>
              <a:t>özgürlüğü</a:t>
            </a:r>
            <a:r>
              <a:rPr kumimoji="0" lang="en-US" altLang="en-US" sz="2800" b="0" i="0" u="none" strike="noStrike" cap="none" normalizeH="0" baseline="0" dirty="0">
                <a:ln>
                  <a:noFill/>
                </a:ln>
                <a:solidFill>
                  <a:schemeClr val="tx1"/>
                </a:solidFill>
                <a:effectLst/>
                <a:latin typeface="Arial" panose="020B0604020202020204" pitchFamily="34" charset="0"/>
              </a:rPr>
              <a:t> </a:t>
            </a:r>
            <a:r>
              <a:rPr kumimoji="0" lang="en-US" altLang="en-US" sz="2800" b="0" i="0" u="none" strike="noStrike" cap="none" normalizeH="0" baseline="0" dirty="0" err="1">
                <a:ln>
                  <a:noFill/>
                </a:ln>
                <a:solidFill>
                  <a:schemeClr val="tx1"/>
                </a:solidFill>
                <a:effectLst/>
                <a:latin typeface="Arial" panose="020B0604020202020204" pitchFamily="34" charset="0"/>
              </a:rPr>
              <a:t>ve</a:t>
            </a:r>
            <a:r>
              <a:rPr kumimoji="0" lang="en-US" altLang="en-US" sz="2800" b="0" i="0" u="none" strike="noStrike" cap="none" normalizeH="0" baseline="0" dirty="0">
                <a:ln>
                  <a:noFill/>
                </a:ln>
                <a:solidFill>
                  <a:schemeClr val="tx1"/>
                </a:solidFill>
                <a:effectLst/>
                <a:latin typeface="Arial" panose="020B0604020202020204" pitchFamily="34" charset="0"/>
              </a:rPr>
              <a:t> </a:t>
            </a:r>
            <a:r>
              <a:rPr kumimoji="0" lang="en-US" altLang="en-US" sz="2800" b="0" i="0" u="none" strike="noStrike" cap="none" normalizeH="0" baseline="0" dirty="0" err="1">
                <a:ln>
                  <a:noFill/>
                </a:ln>
                <a:solidFill>
                  <a:schemeClr val="tx1"/>
                </a:solidFill>
                <a:effectLst/>
                <a:latin typeface="Arial" panose="020B0604020202020204" pitchFamily="34" charset="0"/>
              </a:rPr>
              <a:t>girişimciliği</a:t>
            </a:r>
            <a:r>
              <a:rPr kumimoji="0" lang="en-US" altLang="en-US" sz="2800" b="0" i="0" u="none" strike="noStrike" cap="none" normalizeH="0" baseline="0" dirty="0">
                <a:ln>
                  <a:noFill/>
                </a:ln>
                <a:solidFill>
                  <a:schemeClr val="tx1"/>
                </a:solidFill>
                <a:effectLst/>
                <a:latin typeface="Arial" panose="020B0604020202020204" pitchFamily="34" charset="0"/>
              </a:rPr>
              <a:t> </a:t>
            </a:r>
            <a:r>
              <a:rPr kumimoji="0" lang="en-US" altLang="en-US" sz="2800" b="0" i="0" u="none" strike="noStrike" cap="none" normalizeH="0" baseline="0" dirty="0" err="1">
                <a:ln>
                  <a:noFill/>
                </a:ln>
                <a:solidFill>
                  <a:schemeClr val="tx1"/>
                </a:solidFill>
                <a:effectLst/>
                <a:latin typeface="Arial" panose="020B0604020202020204" pitchFamily="34" charset="0"/>
              </a:rPr>
              <a:t>ön</a:t>
            </a:r>
            <a:r>
              <a:rPr kumimoji="0" lang="en-US" altLang="en-US" sz="2800" b="0" i="0" u="none" strike="noStrike" cap="none" normalizeH="0" baseline="0" dirty="0">
                <a:ln>
                  <a:noFill/>
                </a:ln>
                <a:solidFill>
                  <a:schemeClr val="tx1"/>
                </a:solidFill>
                <a:effectLst/>
                <a:latin typeface="Arial" panose="020B0604020202020204" pitchFamily="34" charset="0"/>
              </a:rPr>
              <a:t> plana </a:t>
            </a:r>
            <a:r>
              <a:rPr kumimoji="0" lang="en-US" altLang="en-US" sz="2800" b="0" i="0" u="none" strike="noStrike" cap="none" normalizeH="0" baseline="0" dirty="0" err="1">
                <a:ln>
                  <a:noFill/>
                </a:ln>
                <a:solidFill>
                  <a:schemeClr val="tx1"/>
                </a:solidFill>
                <a:effectLst/>
                <a:latin typeface="Arial" panose="020B0604020202020204" pitchFamily="34" charset="0"/>
              </a:rPr>
              <a:t>çıkaran</a:t>
            </a:r>
            <a:r>
              <a:rPr kumimoji="0" lang="en-US" altLang="en-US" sz="2800" b="0" i="0" u="none" strike="noStrike" cap="none" normalizeH="0" baseline="0" dirty="0">
                <a:ln>
                  <a:noFill/>
                </a:ln>
                <a:solidFill>
                  <a:schemeClr val="tx1"/>
                </a:solidFill>
                <a:effectLst/>
                <a:latin typeface="Arial" panose="020B0604020202020204" pitchFamily="34" charset="0"/>
              </a:rPr>
              <a:t> </a:t>
            </a:r>
            <a:r>
              <a:rPr kumimoji="0" lang="en-US" altLang="en-US" sz="2800" b="0" i="0" u="none" strike="noStrike" cap="none" normalizeH="0" baseline="0" dirty="0" err="1">
                <a:ln>
                  <a:noFill/>
                </a:ln>
                <a:solidFill>
                  <a:schemeClr val="tx1"/>
                </a:solidFill>
                <a:effectLst/>
                <a:latin typeface="Arial" panose="020B0604020202020204" pitchFamily="34" charset="0"/>
              </a:rPr>
              <a:t>birey</a:t>
            </a:r>
            <a:r>
              <a:rPr kumimoji="0" lang="en-US" altLang="en-US" sz="2800" b="0" i="0" u="none" strike="noStrike" cap="none" normalizeH="0" baseline="0" dirty="0">
                <a:ln>
                  <a:noFill/>
                </a:ln>
                <a:solidFill>
                  <a:schemeClr val="tx1"/>
                </a:solidFill>
                <a:effectLst/>
                <a:latin typeface="Arial" panose="020B0604020202020204" pitchFamily="34" charset="0"/>
              </a:rPr>
              <a:t> tipi.</a:t>
            </a:r>
          </a:p>
        </p:txBody>
      </p:sp>
    </p:spTree>
    <p:extLst>
      <p:ext uri="{BB962C8B-B14F-4D97-AF65-F5344CB8AC3E}">
        <p14:creationId xmlns:p14="http://schemas.microsoft.com/office/powerpoint/2010/main" val="3533409836"/>
      </p:ext>
    </p:extLst>
  </p:cSld>
  <p:clrMapOvr>
    <a:masterClrMapping/>
  </p:clrMapOvr>
</p:sld>
</file>

<file path=ppt/slides/slide1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489587" y="1681316"/>
            <a:ext cx="10015025" cy="4229906"/>
          </a:xfrm>
        </p:spPr>
        <p:txBody>
          <a:bodyPr>
            <a:normAutofit/>
          </a:bodyPr>
          <a:lstStyle/>
          <a:p>
            <a:pPr algn="just"/>
            <a:r>
              <a:rPr lang="tr-TR" sz="2800" dirty="0" err="1"/>
              <a:t>Kardiner'in</a:t>
            </a:r>
            <a:r>
              <a:rPr lang="tr-TR" sz="2800" dirty="0"/>
              <a:t> temel şahsiyet kavramından hareketle, </a:t>
            </a:r>
            <a:r>
              <a:rPr lang="tr-TR" sz="2800" b="1" u="sng" dirty="0" err="1">
                <a:solidFill>
                  <a:srgbClr val="FF0000"/>
                </a:solidFill>
              </a:rPr>
              <a:t>Cora</a:t>
            </a:r>
            <a:r>
              <a:rPr lang="tr-TR" sz="2800" b="1" u="sng" dirty="0">
                <a:solidFill>
                  <a:srgbClr val="FF0000"/>
                </a:solidFill>
              </a:rPr>
              <a:t> </a:t>
            </a:r>
            <a:r>
              <a:rPr lang="tr-TR" sz="2800" b="1" u="sng" dirty="0" err="1">
                <a:solidFill>
                  <a:srgbClr val="FF0000"/>
                </a:solidFill>
              </a:rPr>
              <a:t>Dubois</a:t>
            </a:r>
            <a:r>
              <a:rPr lang="tr-TR" sz="2800" b="1" u="sng" dirty="0">
                <a:solidFill>
                  <a:srgbClr val="FF0000"/>
                </a:solidFill>
              </a:rPr>
              <a:t> tarafından temel şahsiyet kavramını genişleten "model şahsiyet" kavramı ortaya atılmıştır. </a:t>
            </a:r>
          </a:p>
          <a:p>
            <a:pPr algn="just"/>
            <a:endParaRPr lang="tr-TR" sz="2800" dirty="0"/>
          </a:p>
        </p:txBody>
      </p:sp>
    </p:spTree>
    <p:extLst>
      <p:ext uri="{BB962C8B-B14F-4D97-AF65-F5344CB8AC3E}">
        <p14:creationId xmlns:p14="http://schemas.microsoft.com/office/powerpoint/2010/main" val="178598596"/>
      </p:ext>
    </p:extLst>
  </p:cSld>
  <p:clrMapOvr>
    <a:masterClrMapping/>
  </p:clrMapOvr>
</p:sld>
</file>

<file path=ppt/slides/slide1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043522" y="820993"/>
            <a:ext cx="9681446" cy="5329083"/>
          </a:xfrm>
        </p:spPr>
        <p:txBody>
          <a:bodyPr>
            <a:normAutofit/>
          </a:bodyPr>
          <a:lstStyle/>
          <a:p>
            <a:pPr marL="0" indent="0" algn="just">
              <a:buNone/>
            </a:pPr>
            <a:endParaRPr lang="tr-TR" sz="2400" b="1" u="sng" dirty="0">
              <a:solidFill>
                <a:srgbClr val="FF0000"/>
              </a:solidFill>
            </a:endParaRPr>
          </a:p>
          <a:p>
            <a:pPr algn="just"/>
            <a:r>
              <a:rPr lang="tr-TR" sz="2400" b="1" u="sng" dirty="0">
                <a:solidFill>
                  <a:srgbClr val="FF0000"/>
                </a:solidFill>
              </a:rPr>
              <a:t>Model şahsiyet üzerinde yapılan araştırmalarda, bunun ilgili toplum içindeki insanların pek azında görüldüğü (Wallace) ifade edilmektedir.</a:t>
            </a:r>
          </a:p>
          <a:p>
            <a:pPr algn="just"/>
            <a:endParaRPr lang="tr-TR" sz="2400" b="1" u="sng" dirty="0">
              <a:solidFill>
                <a:srgbClr val="FF0000"/>
              </a:solidFill>
            </a:endParaRPr>
          </a:p>
          <a:p>
            <a:pPr algn="just"/>
            <a:r>
              <a:rPr lang="en-GB" sz="2400" dirty="0" err="1"/>
              <a:t>Toplumun</a:t>
            </a:r>
            <a:r>
              <a:rPr lang="en-GB" sz="2400" dirty="0"/>
              <a:t> </a:t>
            </a:r>
            <a:r>
              <a:rPr lang="en-GB" sz="2400" dirty="0" err="1"/>
              <a:t>benimsediği</a:t>
            </a:r>
            <a:r>
              <a:rPr lang="en-GB" sz="2400" dirty="0"/>
              <a:t> </a:t>
            </a:r>
            <a:r>
              <a:rPr lang="en-GB" sz="2400" dirty="0" err="1"/>
              <a:t>değerleri</a:t>
            </a:r>
            <a:r>
              <a:rPr lang="en-GB" sz="2400" dirty="0"/>
              <a:t> “</a:t>
            </a:r>
            <a:r>
              <a:rPr lang="en-GB" sz="2400" dirty="0" err="1"/>
              <a:t>en</a:t>
            </a:r>
            <a:r>
              <a:rPr lang="en-GB" sz="2400" dirty="0"/>
              <a:t> iyi </a:t>
            </a:r>
            <a:r>
              <a:rPr lang="en-GB" sz="2400" dirty="0" err="1"/>
              <a:t>şekilde</a:t>
            </a:r>
            <a:r>
              <a:rPr lang="en-GB" sz="2400" dirty="0"/>
              <a:t> </a:t>
            </a:r>
            <a:r>
              <a:rPr lang="en-GB" sz="2400" dirty="0" err="1"/>
              <a:t>yaşayan</a:t>
            </a:r>
            <a:r>
              <a:rPr lang="en-GB" sz="2400" dirty="0"/>
              <a:t>” </a:t>
            </a:r>
            <a:r>
              <a:rPr lang="en-GB" sz="2400" dirty="0" err="1"/>
              <a:t>kişi</a:t>
            </a:r>
            <a:r>
              <a:rPr lang="en-GB" sz="2400" dirty="0"/>
              <a:t>.</a:t>
            </a:r>
            <a:endParaRPr lang="tr-TR" sz="2400" b="1" u="sng" dirty="0">
              <a:solidFill>
                <a:srgbClr val="FF0000"/>
              </a:solidFill>
            </a:endParaRPr>
          </a:p>
        </p:txBody>
      </p:sp>
    </p:spTree>
    <p:extLst>
      <p:ext uri="{BB962C8B-B14F-4D97-AF65-F5344CB8AC3E}">
        <p14:creationId xmlns:p14="http://schemas.microsoft.com/office/powerpoint/2010/main" val="75925514"/>
      </p:ext>
    </p:extLst>
  </p:cSld>
  <p:clrMapOvr>
    <a:masterClrMapping/>
  </p:clrMapOvr>
</p:sld>
</file>

<file path=ppt/slides/slide1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33E8BC9-958F-19E0-C5F7-E3C8A07F214B}"/>
              </a:ext>
            </a:extLst>
          </p:cNvPr>
          <p:cNvSpPr>
            <a:spLocks noGrp="1"/>
          </p:cNvSpPr>
          <p:nvPr>
            <p:ph type="title"/>
          </p:nvPr>
        </p:nvSpPr>
        <p:spPr/>
        <p:txBody>
          <a:bodyPr/>
          <a:lstStyle/>
          <a:p>
            <a:r>
              <a:rPr lang="en-GB" b="1" dirty="0" err="1"/>
              <a:t>Özellikleri</a:t>
            </a:r>
            <a:r>
              <a:rPr lang="en-GB" b="1" dirty="0"/>
              <a:t>:</a:t>
            </a:r>
            <a:br>
              <a:rPr lang="en-GB" dirty="0"/>
            </a:br>
            <a:endParaRPr lang="en-GB" dirty="0"/>
          </a:p>
        </p:txBody>
      </p:sp>
      <p:sp>
        <p:nvSpPr>
          <p:cNvPr id="3" name="İçerik Yer Tutucusu 2">
            <a:extLst>
              <a:ext uri="{FF2B5EF4-FFF2-40B4-BE49-F238E27FC236}">
                <a16:creationId xmlns:a16="http://schemas.microsoft.com/office/drawing/2014/main" id="{80532CB2-1CD2-AF93-7460-F8CC8364CBA0}"/>
              </a:ext>
            </a:extLst>
          </p:cNvPr>
          <p:cNvSpPr>
            <a:spLocks noGrp="1"/>
          </p:cNvSpPr>
          <p:nvPr>
            <p:ph idx="1"/>
          </p:nvPr>
        </p:nvSpPr>
        <p:spPr>
          <a:xfrm>
            <a:off x="1892060" y="2133600"/>
            <a:ext cx="9612552" cy="3777622"/>
          </a:xfrm>
        </p:spPr>
        <p:txBody>
          <a:bodyPr>
            <a:normAutofit/>
          </a:bodyPr>
          <a:lstStyle/>
          <a:p>
            <a:r>
              <a:rPr lang="en-GB" sz="2800" dirty="0" err="1"/>
              <a:t>Toplum</a:t>
            </a:r>
            <a:r>
              <a:rPr lang="en-GB" sz="2800" dirty="0"/>
              <a:t> </a:t>
            </a:r>
            <a:r>
              <a:rPr lang="en-GB" sz="2800" dirty="0" err="1"/>
              <a:t>tarafından</a:t>
            </a:r>
            <a:r>
              <a:rPr lang="en-GB" sz="2800" dirty="0"/>
              <a:t> </a:t>
            </a:r>
            <a:r>
              <a:rPr lang="en-GB" sz="2800" b="1" dirty="0" err="1"/>
              <a:t>örnek</a:t>
            </a:r>
            <a:r>
              <a:rPr lang="en-GB" sz="2800" b="1" dirty="0"/>
              <a:t> </a:t>
            </a:r>
            <a:r>
              <a:rPr lang="en-GB" sz="2800" b="1" dirty="0" err="1"/>
              <a:t>alınır</a:t>
            </a:r>
            <a:r>
              <a:rPr lang="en-GB" sz="2800" dirty="0"/>
              <a:t>.</a:t>
            </a:r>
          </a:p>
          <a:p>
            <a:r>
              <a:rPr lang="en-GB" sz="2800" b="1" dirty="0"/>
              <a:t>Rol model</a:t>
            </a:r>
            <a:r>
              <a:rPr lang="en-GB" sz="2800" dirty="0"/>
              <a:t> </a:t>
            </a:r>
            <a:r>
              <a:rPr lang="en-GB" sz="2800" dirty="0" err="1"/>
              <a:t>işlevi</a:t>
            </a:r>
            <a:r>
              <a:rPr lang="en-GB" sz="2800" dirty="0"/>
              <a:t> </a:t>
            </a:r>
            <a:r>
              <a:rPr lang="en-GB" sz="2800" dirty="0" err="1"/>
              <a:t>görür</a:t>
            </a:r>
            <a:r>
              <a:rPr lang="en-GB" sz="2800" dirty="0"/>
              <a:t>.</a:t>
            </a:r>
          </a:p>
          <a:p>
            <a:r>
              <a:rPr lang="en-GB" sz="2800" dirty="0" err="1"/>
              <a:t>Değerlerin</a:t>
            </a:r>
            <a:r>
              <a:rPr lang="en-GB" sz="2800" dirty="0"/>
              <a:t> </a:t>
            </a:r>
            <a:r>
              <a:rPr lang="en-GB" sz="2800" b="1" dirty="0" err="1"/>
              <a:t>aktarıcısı</a:t>
            </a:r>
            <a:r>
              <a:rPr lang="en-GB" sz="2800" b="1" dirty="0"/>
              <a:t> </a:t>
            </a:r>
            <a:r>
              <a:rPr lang="en-GB" sz="2800" b="1" dirty="0" err="1"/>
              <a:t>ve</a:t>
            </a:r>
            <a:r>
              <a:rPr lang="en-GB" sz="2800" b="1" dirty="0"/>
              <a:t> </a:t>
            </a:r>
            <a:r>
              <a:rPr lang="en-GB" sz="2800" b="1" dirty="0" err="1"/>
              <a:t>pekiştiricisidir</a:t>
            </a:r>
            <a:r>
              <a:rPr lang="en-GB" sz="2800" b="1" dirty="0"/>
              <a:t>.</a:t>
            </a:r>
            <a:endParaRPr lang="en-GB" sz="2800" dirty="0"/>
          </a:p>
          <a:p>
            <a:r>
              <a:rPr lang="en-GB" sz="2800" dirty="0" err="1"/>
              <a:t>Gerçek</a:t>
            </a:r>
            <a:r>
              <a:rPr lang="en-GB" sz="2800" dirty="0"/>
              <a:t> </a:t>
            </a:r>
            <a:r>
              <a:rPr lang="en-GB" sz="2800" dirty="0" err="1"/>
              <a:t>kişi</a:t>
            </a:r>
            <a:r>
              <a:rPr lang="en-GB" sz="2800" dirty="0"/>
              <a:t> (</a:t>
            </a:r>
            <a:r>
              <a:rPr lang="en-GB" sz="2800" dirty="0" err="1"/>
              <a:t>örneğin</a:t>
            </a:r>
            <a:r>
              <a:rPr lang="en-GB" sz="2800" dirty="0"/>
              <a:t> </a:t>
            </a:r>
            <a:r>
              <a:rPr lang="en-GB" sz="2800" dirty="0" err="1"/>
              <a:t>bir</a:t>
            </a:r>
            <a:r>
              <a:rPr lang="en-GB" sz="2800" dirty="0"/>
              <a:t> </a:t>
            </a:r>
            <a:r>
              <a:rPr lang="en-GB" sz="2800" dirty="0" err="1"/>
              <a:t>lider</a:t>
            </a:r>
            <a:r>
              <a:rPr lang="en-GB" sz="2800" dirty="0"/>
              <a:t>, din </a:t>
            </a:r>
            <a:r>
              <a:rPr lang="en-GB" sz="2800" dirty="0" err="1"/>
              <a:t>adamı</a:t>
            </a:r>
            <a:r>
              <a:rPr lang="en-GB" sz="2800" dirty="0"/>
              <a:t>) </a:t>
            </a:r>
            <a:r>
              <a:rPr lang="en-GB" sz="2800" dirty="0" err="1"/>
              <a:t>veya</a:t>
            </a:r>
            <a:r>
              <a:rPr lang="en-GB" sz="2800" dirty="0"/>
              <a:t> </a:t>
            </a:r>
            <a:r>
              <a:rPr lang="en-GB" sz="2800" dirty="0" err="1"/>
              <a:t>hayali</a:t>
            </a:r>
            <a:r>
              <a:rPr lang="en-GB" sz="2800" dirty="0"/>
              <a:t> </a:t>
            </a:r>
            <a:r>
              <a:rPr lang="en-GB" sz="2800" dirty="0" err="1"/>
              <a:t>bir</a:t>
            </a:r>
            <a:r>
              <a:rPr lang="en-GB" sz="2800" dirty="0"/>
              <a:t> </a:t>
            </a:r>
            <a:r>
              <a:rPr lang="en-GB" sz="2800" dirty="0" err="1"/>
              <a:t>kahraman</a:t>
            </a:r>
            <a:r>
              <a:rPr lang="en-GB" sz="2800" dirty="0"/>
              <a:t> (</a:t>
            </a:r>
            <a:r>
              <a:rPr lang="en-GB" sz="2800" dirty="0" err="1"/>
              <a:t>örneğin</a:t>
            </a:r>
            <a:r>
              <a:rPr lang="en-GB" sz="2800" dirty="0"/>
              <a:t> </a:t>
            </a:r>
            <a:r>
              <a:rPr lang="en-GB" sz="2800" dirty="0" err="1"/>
              <a:t>destan</a:t>
            </a:r>
            <a:r>
              <a:rPr lang="en-GB" sz="2800" dirty="0"/>
              <a:t> </a:t>
            </a:r>
            <a:r>
              <a:rPr lang="en-GB" sz="2800" dirty="0" err="1"/>
              <a:t>karakteri</a:t>
            </a:r>
            <a:r>
              <a:rPr lang="en-GB" sz="2800" dirty="0"/>
              <a:t>) </a:t>
            </a:r>
            <a:r>
              <a:rPr lang="en-GB" sz="2800" dirty="0" err="1"/>
              <a:t>olabilir</a:t>
            </a:r>
            <a:r>
              <a:rPr lang="en-GB" sz="2800" dirty="0"/>
              <a:t>.</a:t>
            </a:r>
          </a:p>
          <a:p>
            <a:endParaRPr lang="en-GB" sz="2800" dirty="0"/>
          </a:p>
        </p:txBody>
      </p:sp>
    </p:spTree>
    <p:extLst>
      <p:ext uri="{BB962C8B-B14F-4D97-AF65-F5344CB8AC3E}">
        <p14:creationId xmlns:p14="http://schemas.microsoft.com/office/powerpoint/2010/main" val="241500871"/>
      </p:ext>
    </p:extLst>
  </p:cSld>
  <p:clrMapOvr>
    <a:masterClrMapping/>
  </p:clrMapOvr>
</p:sld>
</file>

<file path=ppt/slides/slide1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774DCB71-2494-D339-298E-3799F69F7AF0}"/>
              </a:ext>
            </a:extLst>
          </p:cNvPr>
          <p:cNvSpPr>
            <a:spLocks noGrp="1"/>
          </p:cNvSpPr>
          <p:nvPr>
            <p:ph idx="1"/>
          </p:nvPr>
        </p:nvSpPr>
        <p:spPr>
          <a:xfrm>
            <a:off x="1058174" y="1339970"/>
            <a:ext cx="10446438" cy="4571252"/>
          </a:xfrm>
        </p:spPr>
        <p:txBody>
          <a:bodyPr>
            <a:normAutofit/>
          </a:bodyPr>
          <a:lstStyle/>
          <a:p>
            <a:r>
              <a:rPr lang="en-GB" sz="2400" dirty="0" err="1"/>
              <a:t>Türkiye’de</a:t>
            </a:r>
            <a:r>
              <a:rPr lang="en-GB" sz="2400" dirty="0"/>
              <a:t> Atatürk: </a:t>
            </a:r>
            <a:r>
              <a:rPr lang="tr-TR" sz="2400" dirty="0"/>
              <a:t>M</a:t>
            </a:r>
            <a:r>
              <a:rPr lang="en-GB" sz="2400" dirty="0" err="1"/>
              <a:t>odernleşme</a:t>
            </a:r>
            <a:r>
              <a:rPr lang="en-GB" sz="2400" dirty="0"/>
              <a:t>, </a:t>
            </a:r>
            <a:r>
              <a:rPr lang="en-GB" sz="2400" dirty="0" err="1"/>
              <a:t>çalışkanlık</a:t>
            </a:r>
            <a:r>
              <a:rPr lang="en-GB" sz="2400" dirty="0"/>
              <a:t> </a:t>
            </a:r>
            <a:r>
              <a:rPr lang="en-GB" sz="2400" dirty="0" err="1"/>
              <a:t>ve</a:t>
            </a:r>
            <a:r>
              <a:rPr lang="en-GB" sz="2400" dirty="0"/>
              <a:t> </a:t>
            </a:r>
            <a:r>
              <a:rPr lang="en-GB" sz="2400" dirty="0" err="1"/>
              <a:t>vatan</a:t>
            </a:r>
            <a:r>
              <a:rPr lang="en-GB" sz="2400" dirty="0"/>
              <a:t> </a:t>
            </a:r>
            <a:r>
              <a:rPr lang="en-GB" sz="2400" dirty="0" err="1"/>
              <a:t>sevgisiyle</a:t>
            </a:r>
            <a:r>
              <a:rPr lang="en-GB" sz="2400" dirty="0"/>
              <a:t> model </a:t>
            </a:r>
            <a:r>
              <a:rPr lang="en-GB" sz="2400" dirty="0" err="1"/>
              <a:t>şahsiyet</a:t>
            </a:r>
            <a:r>
              <a:rPr lang="en-GB" sz="2400" dirty="0"/>
              <a:t>.</a:t>
            </a:r>
          </a:p>
          <a:p>
            <a:r>
              <a:rPr lang="en-GB" sz="2400" dirty="0"/>
              <a:t>Hz. Muhammed: </a:t>
            </a:r>
            <a:r>
              <a:rPr lang="tr-TR" sz="2400" dirty="0"/>
              <a:t>D</a:t>
            </a:r>
            <a:r>
              <a:rPr lang="en-GB" sz="2400" dirty="0" err="1"/>
              <a:t>ürüstlük</a:t>
            </a:r>
            <a:r>
              <a:rPr lang="en-GB" sz="2400" dirty="0"/>
              <a:t>, </a:t>
            </a:r>
            <a:r>
              <a:rPr lang="en-GB" sz="2400" dirty="0" err="1"/>
              <a:t>adalet</a:t>
            </a:r>
            <a:r>
              <a:rPr lang="en-GB" sz="2400" dirty="0"/>
              <a:t> </a:t>
            </a:r>
            <a:r>
              <a:rPr lang="en-GB" sz="2400" dirty="0" err="1"/>
              <a:t>ve</a:t>
            </a:r>
            <a:r>
              <a:rPr lang="en-GB" sz="2400" dirty="0"/>
              <a:t> </a:t>
            </a:r>
            <a:r>
              <a:rPr lang="en-GB" sz="2400" dirty="0" err="1"/>
              <a:t>merhamet</a:t>
            </a:r>
            <a:r>
              <a:rPr lang="en-GB" sz="2400" dirty="0"/>
              <a:t> </a:t>
            </a:r>
            <a:r>
              <a:rPr lang="en-GB" sz="2400" dirty="0" err="1"/>
              <a:t>değerleriyle</a:t>
            </a:r>
            <a:r>
              <a:rPr lang="en-GB" sz="2400" dirty="0"/>
              <a:t> İslam </a:t>
            </a:r>
            <a:r>
              <a:rPr lang="en-GB" sz="2400" dirty="0" err="1"/>
              <a:t>toplumlarında</a:t>
            </a:r>
            <a:r>
              <a:rPr lang="en-GB" sz="2400" dirty="0"/>
              <a:t> model </a:t>
            </a:r>
            <a:r>
              <a:rPr lang="en-GB" sz="2400" dirty="0" err="1"/>
              <a:t>şahsiyet</a:t>
            </a:r>
            <a:r>
              <a:rPr lang="en-GB" sz="2400" dirty="0"/>
              <a:t>.</a:t>
            </a:r>
          </a:p>
          <a:p>
            <a:r>
              <a:rPr lang="en-GB" sz="2400" dirty="0"/>
              <a:t>Gandhi: </a:t>
            </a:r>
            <a:r>
              <a:rPr lang="tr-TR" sz="2400" dirty="0"/>
              <a:t>B</a:t>
            </a:r>
            <a:r>
              <a:rPr lang="en-GB" sz="2400" dirty="0" err="1"/>
              <a:t>arışçıl</a:t>
            </a:r>
            <a:r>
              <a:rPr lang="en-GB" sz="2400" dirty="0"/>
              <a:t> </a:t>
            </a:r>
            <a:r>
              <a:rPr lang="en-GB" sz="2400" dirty="0" err="1"/>
              <a:t>direnişin</a:t>
            </a:r>
            <a:r>
              <a:rPr lang="en-GB" sz="2400" dirty="0"/>
              <a:t> model </a:t>
            </a:r>
            <a:r>
              <a:rPr lang="en-GB" sz="2400" dirty="0" err="1"/>
              <a:t>şahsiyeti</a:t>
            </a:r>
            <a:r>
              <a:rPr lang="en-GB" sz="2400" dirty="0"/>
              <a:t>.</a:t>
            </a:r>
          </a:p>
          <a:p>
            <a:r>
              <a:rPr lang="en-GB" sz="2400" dirty="0"/>
              <a:t>Köroğlu </a:t>
            </a:r>
            <a:r>
              <a:rPr lang="en-GB" sz="2400" dirty="0" err="1"/>
              <a:t>veya</a:t>
            </a:r>
            <a:r>
              <a:rPr lang="en-GB" sz="2400" dirty="0"/>
              <a:t> Dede Korkut </a:t>
            </a:r>
            <a:r>
              <a:rPr lang="en-GB" sz="2400" dirty="0" err="1"/>
              <a:t>gibi</a:t>
            </a:r>
            <a:r>
              <a:rPr lang="en-GB" sz="2400" dirty="0"/>
              <a:t> </a:t>
            </a:r>
            <a:r>
              <a:rPr lang="en-GB" sz="2400" dirty="0" err="1"/>
              <a:t>destan</a:t>
            </a:r>
            <a:r>
              <a:rPr lang="en-GB" sz="2400" dirty="0"/>
              <a:t> </a:t>
            </a:r>
            <a:r>
              <a:rPr lang="en-GB" sz="2400" dirty="0" err="1"/>
              <a:t>kahramanları</a:t>
            </a:r>
            <a:r>
              <a:rPr lang="en-GB" sz="2400" dirty="0"/>
              <a:t> da </a:t>
            </a:r>
            <a:r>
              <a:rPr lang="en-GB" sz="2400" dirty="0" err="1"/>
              <a:t>geleneksel</a:t>
            </a:r>
            <a:r>
              <a:rPr lang="en-GB" sz="2400" dirty="0"/>
              <a:t> </a:t>
            </a:r>
            <a:r>
              <a:rPr lang="en-GB" sz="2400" dirty="0" err="1"/>
              <a:t>toplumlarda</a:t>
            </a:r>
            <a:r>
              <a:rPr lang="en-GB" sz="2400" dirty="0"/>
              <a:t> model </a:t>
            </a:r>
            <a:r>
              <a:rPr lang="en-GB" sz="2400" dirty="0" err="1"/>
              <a:t>şahsiyet</a:t>
            </a:r>
            <a:r>
              <a:rPr lang="en-GB" sz="2400" dirty="0"/>
              <a:t> </a:t>
            </a:r>
            <a:r>
              <a:rPr lang="en-GB" sz="2400" dirty="0" err="1"/>
              <a:t>örnekleridir</a:t>
            </a:r>
            <a:r>
              <a:rPr lang="en-GB" sz="2400" dirty="0"/>
              <a:t>.</a:t>
            </a:r>
          </a:p>
          <a:p>
            <a:endParaRPr lang="en-GB" sz="2400" dirty="0"/>
          </a:p>
        </p:txBody>
      </p:sp>
    </p:spTree>
    <p:extLst>
      <p:ext uri="{BB962C8B-B14F-4D97-AF65-F5344CB8AC3E}">
        <p14:creationId xmlns:p14="http://schemas.microsoft.com/office/powerpoint/2010/main" val="3331568356"/>
      </p:ext>
    </p:extLst>
  </p:cSld>
  <p:clrMapOvr>
    <a:masterClrMapping/>
  </p:clrMapOvr>
</p:sld>
</file>

<file path=ppt/slides/slide1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674810" y="938980"/>
            <a:ext cx="9917421" cy="5034116"/>
          </a:xfrm>
        </p:spPr>
        <p:txBody>
          <a:bodyPr>
            <a:normAutofit/>
          </a:bodyPr>
          <a:lstStyle/>
          <a:p>
            <a:pPr marL="0" indent="0" algn="just">
              <a:lnSpc>
                <a:spcPct val="150000"/>
              </a:lnSpc>
              <a:buNone/>
            </a:pPr>
            <a:endParaRPr lang="tr-TR" sz="2400" dirty="0">
              <a:solidFill>
                <a:schemeClr val="tx1"/>
              </a:solidFill>
            </a:endParaRPr>
          </a:p>
          <a:p>
            <a:pPr algn="just">
              <a:lnSpc>
                <a:spcPct val="150000"/>
              </a:lnSpc>
            </a:pPr>
            <a:r>
              <a:rPr lang="tr-TR" sz="2400" b="1" u="sng" dirty="0">
                <a:solidFill>
                  <a:srgbClr val="FF0000"/>
                </a:solidFill>
              </a:rPr>
              <a:t>Öte yandan, aynı gelişimi gösteren toplum ve kültürler içinde de bazı değişik özellikler gösteren gruplar ve alt kültürler ("</a:t>
            </a:r>
            <a:r>
              <a:rPr lang="tr-TR" sz="2400" b="1" u="sng" dirty="0" err="1">
                <a:solidFill>
                  <a:srgbClr val="FF0000"/>
                </a:solidFill>
              </a:rPr>
              <a:t>Subkultur</a:t>
            </a:r>
            <a:r>
              <a:rPr lang="tr-TR" sz="2400" b="1" u="sng" dirty="0">
                <a:solidFill>
                  <a:srgbClr val="FF0000"/>
                </a:solidFill>
              </a:rPr>
              <a:t>") vardır. Bu grup ve kültürler genellikle toplumların farklı sosyal tabakaları içinde görünürler. </a:t>
            </a:r>
          </a:p>
        </p:txBody>
      </p:sp>
    </p:spTree>
    <p:extLst>
      <p:ext uri="{BB962C8B-B14F-4D97-AF65-F5344CB8AC3E}">
        <p14:creationId xmlns:p14="http://schemas.microsoft.com/office/powerpoint/2010/main" val="4151222453"/>
      </p:ext>
    </p:extLst>
  </p:cSld>
  <p:clrMapOvr>
    <a:masterClrMapping/>
  </p:clrMapOvr>
</p:sld>
</file>

<file path=ppt/slides/slide1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866542" y="1445342"/>
            <a:ext cx="8915400" cy="3156155"/>
          </a:xfrm>
        </p:spPr>
        <p:txBody>
          <a:bodyPr>
            <a:noAutofit/>
          </a:bodyPr>
          <a:lstStyle/>
          <a:p>
            <a:pPr algn="just">
              <a:lnSpc>
                <a:spcPct val="150000"/>
              </a:lnSpc>
            </a:pPr>
            <a:r>
              <a:rPr lang="tr-TR" sz="3200" dirty="0">
                <a:solidFill>
                  <a:schemeClr val="tx1"/>
                </a:solidFill>
              </a:rPr>
              <a:t>Bunun çok açık olarak görüldüğü örnekler, yakın çevresinde hiç insan olmadan sosyal kurumlardan ve sosyal ilişkilerden, dilden uzak bir ortamda büyümüş </a:t>
            </a:r>
            <a:r>
              <a:rPr lang="tr-TR" sz="3200" b="1" u="sng" dirty="0">
                <a:solidFill>
                  <a:srgbClr val="FF0000"/>
                </a:solidFill>
              </a:rPr>
              <a:t>"vahşi </a:t>
            </a:r>
            <a:r>
              <a:rPr lang="tr-TR" sz="3200" b="1" u="sng" dirty="0" err="1">
                <a:solidFill>
                  <a:srgbClr val="FF0000"/>
                </a:solidFill>
              </a:rPr>
              <a:t>çocuklar"dır</a:t>
            </a:r>
            <a:r>
              <a:rPr lang="tr-TR" sz="3200" b="1" u="sng" dirty="0">
                <a:solidFill>
                  <a:srgbClr val="FF0000"/>
                </a:solidFill>
              </a:rPr>
              <a:t>. </a:t>
            </a:r>
          </a:p>
        </p:txBody>
      </p:sp>
    </p:spTree>
    <p:extLst>
      <p:ext uri="{BB962C8B-B14F-4D97-AF65-F5344CB8AC3E}">
        <p14:creationId xmlns:p14="http://schemas.microsoft.com/office/powerpoint/2010/main" val="110638643"/>
      </p:ext>
    </p:extLst>
  </p:cSld>
  <p:clrMapOvr>
    <a:masterClrMapping/>
  </p:clrMapOvr>
</p:sld>
</file>

<file path=ppt/slides/slide1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792798" y="1356852"/>
            <a:ext cx="8915400" cy="4495377"/>
          </a:xfrm>
        </p:spPr>
        <p:txBody>
          <a:bodyPr>
            <a:normAutofit/>
          </a:bodyPr>
          <a:lstStyle/>
          <a:p>
            <a:pPr algn="just"/>
            <a:r>
              <a:rPr lang="tr-TR" sz="2800" dirty="0">
                <a:solidFill>
                  <a:schemeClr val="tx1"/>
                </a:solidFill>
              </a:rPr>
              <a:t>Bunların en meşhurları </a:t>
            </a:r>
            <a:r>
              <a:rPr lang="tr-TR" sz="2800" b="1" u="sng" dirty="0">
                <a:solidFill>
                  <a:srgbClr val="FF0000"/>
                </a:solidFill>
              </a:rPr>
              <a:t>1920 yılında Hindistan'da bulunan </a:t>
            </a:r>
            <a:r>
              <a:rPr lang="tr-TR" sz="2800" b="1" u="sng" dirty="0" err="1">
                <a:solidFill>
                  <a:srgbClr val="FF0000"/>
                </a:solidFill>
              </a:rPr>
              <a:t>Amala</a:t>
            </a:r>
            <a:r>
              <a:rPr lang="tr-TR" sz="2800" b="1" u="sng" dirty="0">
                <a:solidFill>
                  <a:srgbClr val="FF0000"/>
                </a:solidFill>
              </a:rPr>
              <a:t> ve </a:t>
            </a:r>
            <a:r>
              <a:rPr lang="tr-TR" sz="2800" b="1" u="sng" dirty="0" err="1">
                <a:solidFill>
                  <a:srgbClr val="FF0000"/>
                </a:solidFill>
              </a:rPr>
              <a:t>Kamala</a:t>
            </a:r>
            <a:r>
              <a:rPr lang="tr-TR" sz="2800" b="1" u="sng" dirty="0">
                <a:solidFill>
                  <a:srgbClr val="FF0000"/>
                </a:solidFill>
              </a:rPr>
              <a:t> adlı "Kurt </a:t>
            </a:r>
            <a:r>
              <a:rPr lang="tr-TR" sz="2800" b="1" u="sng" dirty="0" err="1">
                <a:solidFill>
                  <a:srgbClr val="FF0000"/>
                </a:solidFill>
              </a:rPr>
              <a:t>çocuklar"dır</a:t>
            </a:r>
            <a:r>
              <a:rPr lang="tr-TR" sz="2800" b="1" u="sng" dirty="0">
                <a:solidFill>
                  <a:srgbClr val="FF0000"/>
                </a:solidFill>
              </a:rPr>
              <a:t>. </a:t>
            </a:r>
            <a:r>
              <a:rPr lang="tr-TR" sz="2800" dirty="0">
                <a:solidFill>
                  <a:schemeClr val="tx1"/>
                </a:solidFill>
              </a:rPr>
              <a:t>Bu çocuklar yakalandıktan sonra ne insan gibi konuşabilmiş ne de yürüyüp koşabilmişlerdir. "Sosyal anne </a:t>
            </a:r>
            <a:r>
              <a:rPr lang="tr-TR" sz="2800" dirty="0" err="1">
                <a:solidFill>
                  <a:schemeClr val="tx1"/>
                </a:solidFill>
              </a:rPr>
              <a:t>kucağı"nın</a:t>
            </a:r>
            <a:r>
              <a:rPr lang="tr-TR" sz="2800" dirty="0">
                <a:solidFill>
                  <a:schemeClr val="tx1"/>
                </a:solidFill>
              </a:rPr>
              <a:t> eksikliğinin nelere mal olabileceğini bu çocuklar açık bir şekilde göstermişlerdir.</a:t>
            </a:r>
          </a:p>
          <a:p>
            <a:pPr algn="just"/>
            <a:endParaRPr lang="tr-TR" sz="2800" dirty="0">
              <a:solidFill>
                <a:schemeClr val="tx1"/>
              </a:solidFill>
            </a:endParaRPr>
          </a:p>
        </p:txBody>
      </p:sp>
    </p:spTree>
    <p:extLst>
      <p:ext uri="{BB962C8B-B14F-4D97-AF65-F5344CB8AC3E}">
        <p14:creationId xmlns:p14="http://schemas.microsoft.com/office/powerpoint/2010/main" val="227844784"/>
      </p:ext>
    </p:extLst>
  </p:cSld>
  <p:clrMapOvr>
    <a:masterClrMapping/>
  </p:clrMapOvr>
</p:sld>
</file>

<file path=ppt/slides/slide1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algn="ctr"/>
            <a:r>
              <a:rPr lang="tr-TR" b="1" dirty="0">
                <a:solidFill>
                  <a:srgbClr val="FF0000"/>
                </a:solidFill>
              </a:rPr>
              <a:t>Toplumsallaşma Süreci</a:t>
            </a:r>
          </a:p>
        </p:txBody>
      </p:sp>
      <p:sp>
        <p:nvSpPr>
          <p:cNvPr id="3" name="İçerik Yer Tutucusu 2"/>
          <p:cNvSpPr>
            <a:spLocks noGrp="1"/>
          </p:cNvSpPr>
          <p:nvPr>
            <p:ph idx="1"/>
          </p:nvPr>
        </p:nvSpPr>
        <p:spPr>
          <a:xfrm>
            <a:off x="1955032" y="1838632"/>
            <a:ext cx="8915400" cy="3777622"/>
          </a:xfrm>
        </p:spPr>
        <p:txBody>
          <a:bodyPr>
            <a:normAutofit/>
          </a:bodyPr>
          <a:lstStyle/>
          <a:p>
            <a:pPr algn="just"/>
            <a:r>
              <a:rPr lang="tr-TR" sz="2800" dirty="0"/>
              <a:t>En geniş anlamıyla toplumsallaşma, çocuğun eğitimi demektir. </a:t>
            </a:r>
          </a:p>
          <a:p>
            <a:pPr algn="just"/>
            <a:endParaRPr lang="tr-TR" sz="2800" dirty="0"/>
          </a:p>
          <a:p>
            <a:pPr algn="just"/>
            <a:r>
              <a:rPr lang="tr-TR" sz="2800" dirty="0"/>
              <a:t>Bu sürece, aynı zamanda, </a:t>
            </a:r>
            <a:r>
              <a:rPr lang="tr-TR" sz="2800" b="1" u="sng" dirty="0">
                <a:solidFill>
                  <a:srgbClr val="FF0000"/>
                </a:solidFill>
              </a:rPr>
              <a:t>«topluma hazırlanma» </a:t>
            </a:r>
            <a:r>
              <a:rPr lang="tr-TR" sz="2800" dirty="0"/>
              <a:t>denebilir. Bu süreçte birey, belli bir toplumla ve dar anlamda ise belli bir grupla bütünleşmektedir. Birey toplumsallaşırken toplumsal etkileşime de tabi olur</a:t>
            </a:r>
          </a:p>
        </p:txBody>
      </p:sp>
    </p:spTree>
    <p:extLst>
      <p:ext uri="{BB962C8B-B14F-4D97-AF65-F5344CB8AC3E}">
        <p14:creationId xmlns:p14="http://schemas.microsoft.com/office/powerpoint/2010/main" val="396365084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696065" y="1268361"/>
            <a:ext cx="9808547" cy="4642861"/>
          </a:xfrm>
        </p:spPr>
        <p:txBody>
          <a:bodyPr>
            <a:normAutofit/>
          </a:bodyPr>
          <a:lstStyle/>
          <a:p>
            <a:pPr algn="just"/>
            <a:r>
              <a:rPr lang="tr-TR" sz="2400" dirty="0"/>
              <a:t>Onun fikirleri ve felsefesi eğitim üzerinde önemli bir etkiye sahiptir ve </a:t>
            </a:r>
            <a:r>
              <a:rPr lang="tr-TR" sz="2400" b="1" u="sng" dirty="0">
                <a:solidFill>
                  <a:srgbClr val="FF0000"/>
                </a:solidFill>
              </a:rPr>
              <a:t>mantık eğitiminin öncü isimlerindendir. </a:t>
            </a:r>
          </a:p>
          <a:p>
            <a:pPr algn="just"/>
            <a:endParaRPr lang="tr-TR" sz="2400" dirty="0"/>
          </a:p>
          <a:p>
            <a:pPr algn="just"/>
            <a:r>
              <a:rPr lang="tr-TR" sz="2400" dirty="0"/>
              <a:t>Gazali’ye göre bir öğrenci </a:t>
            </a:r>
            <a:r>
              <a:rPr lang="tr-TR" sz="2400" b="1" u="sng" dirty="0">
                <a:solidFill>
                  <a:srgbClr val="FF0000"/>
                </a:solidFill>
              </a:rPr>
              <a:t>taklitçiliğin ve aktarıcılığın ötesinde, </a:t>
            </a:r>
            <a:r>
              <a:rPr lang="tr-TR" sz="2400" dirty="0"/>
              <a:t>bir dindar olarak, ilahi olanın bilgisine ve deneyimine ulaşabilecek donanıma sahip olduğu gerçeğinden hareket eder. </a:t>
            </a:r>
          </a:p>
        </p:txBody>
      </p:sp>
    </p:spTree>
    <p:extLst>
      <p:ext uri="{BB962C8B-B14F-4D97-AF65-F5344CB8AC3E}">
        <p14:creationId xmlns:p14="http://schemas.microsoft.com/office/powerpoint/2010/main" val="4232905174"/>
      </p:ext>
    </p:extLst>
  </p:cSld>
  <p:clrMapOvr>
    <a:masterClrMapping/>
  </p:clrMapOvr>
</p:sld>
</file>

<file path=ppt/slides/slide1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813020" y="1153527"/>
            <a:ext cx="8915400" cy="4333145"/>
          </a:xfrm>
        </p:spPr>
        <p:txBody>
          <a:bodyPr>
            <a:normAutofit/>
          </a:bodyPr>
          <a:lstStyle/>
          <a:p>
            <a:pPr algn="just"/>
            <a:r>
              <a:rPr lang="tr-TR" sz="2800" dirty="0"/>
              <a:t>Çocuk, toplumsal etkileşim yoluyla grubunun kültürünü kazanır. </a:t>
            </a:r>
          </a:p>
          <a:p>
            <a:pPr marL="0" indent="0" algn="just">
              <a:buNone/>
            </a:pPr>
            <a:endParaRPr lang="tr-TR" sz="2800" dirty="0"/>
          </a:p>
          <a:p>
            <a:pPr algn="just"/>
            <a:r>
              <a:rPr lang="tr-TR" sz="2800" dirty="0"/>
              <a:t>Çocuk, okula gitmeden çok daha önce ailede bu sürecin içine girer</a:t>
            </a:r>
          </a:p>
        </p:txBody>
      </p:sp>
    </p:spTree>
    <p:extLst>
      <p:ext uri="{BB962C8B-B14F-4D97-AF65-F5344CB8AC3E}">
        <p14:creationId xmlns:p14="http://schemas.microsoft.com/office/powerpoint/2010/main" val="206690493"/>
      </p:ext>
    </p:extLst>
  </p:cSld>
  <p:clrMapOvr>
    <a:masterClrMapping/>
  </p:clrMapOvr>
</p:sld>
</file>

<file path=ppt/slides/slide1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703567" y="1362974"/>
            <a:ext cx="8915400" cy="3777622"/>
          </a:xfrm>
        </p:spPr>
        <p:txBody>
          <a:bodyPr>
            <a:normAutofit/>
          </a:bodyPr>
          <a:lstStyle/>
          <a:p>
            <a:pPr algn="just"/>
            <a:r>
              <a:rPr lang="tr-TR" sz="2800" dirty="0"/>
              <a:t>Çocuğun gelişmesi bakımından aile, sürekli olarak genişleyen toplumsal ilişki halkalarını içine alır. </a:t>
            </a:r>
          </a:p>
          <a:p>
            <a:pPr algn="just"/>
            <a:r>
              <a:rPr lang="tr-TR" sz="2800" b="1" u="sng" dirty="0">
                <a:solidFill>
                  <a:srgbClr val="FF0000"/>
                </a:solidFill>
              </a:rPr>
              <a:t>Çocuk, farklı gruplarda rolünü öğrenmeye başlar ve bu, onun kişiliğinin gelişiminin bir parçasıdır. </a:t>
            </a:r>
            <a:r>
              <a:rPr lang="tr-TR" sz="2800" dirty="0"/>
              <a:t>Her türlü yaşam biçiminde birey, o yaşam biçiminin gerektirdiği davranışları öğrenir</a:t>
            </a:r>
          </a:p>
        </p:txBody>
      </p:sp>
    </p:spTree>
    <p:extLst>
      <p:ext uri="{BB962C8B-B14F-4D97-AF65-F5344CB8AC3E}">
        <p14:creationId xmlns:p14="http://schemas.microsoft.com/office/powerpoint/2010/main" val="2448875684"/>
      </p:ext>
    </p:extLst>
  </p:cSld>
  <p:clrMapOvr>
    <a:masterClrMapping/>
  </p:clrMapOvr>
</p:sld>
</file>

<file path=ppt/slides/slide1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743824" y="2122098"/>
            <a:ext cx="8915400" cy="3777622"/>
          </a:xfrm>
        </p:spPr>
        <p:txBody>
          <a:bodyPr>
            <a:noAutofit/>
          </a:bodyPr>
          <a:lstStyle/>
          <a:p>
            <a:pPr algn="just"/>
            <a:r>
              <a:rPr lang="tr-TR" sz="2800" dirty="0"/>
              <a:t>Okulda iken aynı zamanda çevresindeki diğer örgütlü gruplara da girer. Bunlar; örneğin bir kulüp, serbest zaman etkinlikleri ve daha geçici nitelikteki arkadaş gruplarıyla ilgili olabilir. </a:t>
            </a:r>
          </a:p>
        </p:txBody>
      </p:sp>
    </p:spTree>
    <p:extLst>
      <p:ext uri="{BB962C8B-B14F-4D97-AF65-F5344CB8AC3E}">
        <p14:creationId xmlns:p14="http://schemas.microsoft.com/office/powerpoint/2010/main" val="1211264176"/>
      </p:ext>
    </p:extLst>
  </p:cSld>
  <p:clrMapOvr>
    <a:masterClrMapping/>
  </p:clrMapOvr>
</p:sld>
</file>

<file path=ppt/slides/slide1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a:xfrm>
            <a:off x="1489587" y="2133600"/>
            <a:ext cx="10309123" cy="3777622"/>
          </a:xfrm>
        </p:spPr>
        <p:txBody>
          <a:bodyPr>
            <a:noAutofit/>
          </a:bodyPr>
          <a:lstStyle/>
          <a:p>
            <a:pPr algn="just"/>
            <a:r>
              <a:rPr lang="tr-TR" sz="2800" dirty="0"/>
              <a:t>Okulu bitirince işiyle ve yöresel çevredeki tanışıklarıyla ilgili yeni bir iş çevresi içine girer. </a:t>
            </a:r>
          </a:p>
          <a:p>
            <a:pPr algn="just"/>
            <a:r>
              <a:rPr lang="tr-TR" sz="2800" dirty="0"/>
              <a:t>Bu yüzden yaşamımız boyunca hepimiz, büyük küçük, farklı dayanışma ve düzen düzeylerine sahip pek çok grubun aynı zamanda üyesi oluruz. </a:t>
            </a:r>
          </a:p>
        </p:txBody>
      </p:sp>
    </p:spTree>
    <p:extLst>
      <p:ext uri="{BB962C8B-B14F-4D97-AF65-F5344CB8AC3E}">
        <p14:creationId xmlns:p14="http://schemas.microsoft.com/office/powerpoint/2010/main" val="2393850316"/>
      </p:ext>
    </p:extLst>
  </p:cSld>
  <p:clrMapOvr>
    <a:masterClrMapping/>
  </p:clrMapOvr>
</p:sld>
</file>

<file path=ppt/slides/slide1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a:xfrm>
            <a:off x="2123768" y="2133600"/>
            <a:ext cx="9380844" cy="3777622"/>
          </a:xfrm>
        </p:spPr>
        <p:txBody>
          <a:bodyPr>
            <a:normAutofit/>
          </a:bodyPr>
          <a:lstStyle/>
          <a:p>
            <a:pPr algn="just"/>
            <a:r>
              <a:rPr lang="tr-TR" sz="2800" b="1" u="sng" dirty="0">
                <a:solidFill>
                  <a:srgbClr val="FF0000"/>
                </a:solidFill>
              </a:rPr>
              <a:t>Bu nedenlerden grup davranışının incelenmesi, eğitimci için büyük önem taşır ve eğitim sosyolojisi için de temel bir inceleme alanını oluşturur</a:t>
            </a:r>
          </a:p>
          <a:p>
            <a:pPr algn="just"/>
            <a:endParaRPr lang="tr-TR" sz="2800" dirty="0"/>
          </a:p>
        </p:txBody>
      </p:sp>
    </p:spTree>
    <p:extLst>
      <p:ext uri="{BB962C8B-B14F-4D97-AF65-F5344CB8AC3E}">
        <p14:creationId xmlns:p14="http://schemas.microsoft.com/office/powerpoint/2010/main" val="3842191020"/>
      </p:ext>
    </p:extLst>
  </p:cSld>
  <p:clrMapOvr>
    <a:masterClrMapping/>
  </p:clrMapOvr>
</p:sld>
</file>

<file path=ppt/slides/slide1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a:xfrm>
            <a:off x="1755058" y="2133600"/>
            <a:ext cx="9749554" cy="3777622"/>
          </a:xfrm>
        </p:spPr>
        <p:txBody>
          <a:bodyPr>
            <a:normAutofit/>
          </a:bodyPr>
          <a:lstStyle/>
          <a:p>
            <a:pPr algn="just"/>
            <a:r>
              <a:rPr lang="tr-TR" sz="2800" dirty="0"/>
              <a:t>Bu yüzden ağırlık, ev-okul işbirliği ve ebeveyn-öğretmen ilişkilerine verilmelidir. Okullar, çevre etkilerini okula getirdikleri gibi, kendi eylemlerini de çevreye yöneltmelidir.</a:t>
            </a:r>
          </a:p>
          <a:p>
            <a:pPr algn="just"/>
            <a:endParaRPr lang="tr-TR" sz="2800" dirty="0"/>
          </a:p>
        </p:txBody>
      </p:sp>
    </p:spTree>
    <p:extLst>
      <p:ext uri="{BB962C8B-B14F-4D97-AF65-F5344CB8AC3E}">
        <p14:creationId xmlns:p14="http://schemas.microsoft.com/office/powerpoint/2010/main" val="93482340"/>
      </p:ext>
    </p:extLst>
  </p:cSld>
  <p:clrMapOvr>
    <a:masterClrMapping/>
  </p:clrMapOvr>
</p:sld>
</file>

<file path=ppt/slides/slide1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b="1" dirty="0">
                <a:solidFill>
                  <a:srgbClr val="FF0000"/>
                </a:solidFill>
              </a:rPr>
              <a:t>Toplumsallaşma Kavramı ve Özellikleri</a:t>
            </a:r>
            <a:br>
              <a:rPr lang="tr-TR" b="1" dirty="0">
                <a:solidFill>
                  <a:srgbClr val="FF0000"/>
                </a:solidFill>
              </a:rPr>
            </a:br>
            <a:endParaRPr lang="tr-TR" b="1" dirty="0">
              <a:solidFill>
                <a:srgbClr val="FF0000"/>
              </a:solidFill>
            </a:endParaRPr>
          </a:p>
        </p:txBody>
      </p:sp>
      <p:sp>
        <p:nvSpPr>
          <p:cNvPr id="3" name="İçerik Yer Tutucusu 2"/>
          <p:cNvSpPr>
            <a:spLocks noGrp="1"/>
          </p:cNvSpPr>
          <p:nvPr>
            <p:ph idx="1"/>
          </p:nvPr>
        </p:nvSpPr>
        <p:spPr>
          <a:xfrm>
            <a:off x="2020529" y="2133600"/>
            <a:ext cx="9484083" cy="3777622"/>
          </a:xfrm>
        </p:spPr>
        <p:txBody>
          <a:bodyPr>
            <a:normAutofit/>
          </a:bodyPr>
          <a:lstStyle/>
          <a:p>
            <a:pPr algn="just"/>
            <a:r>
              <a:rPr lang="tr-TR" sz="2800" dirty="0"/>
              <a:t>Birey toplumsallaşırken, o toplumun isteklerine uyan davranışlar edinmelidir. </a:t>
            </a:r>
          </a:p>
          <a:p>
            <a:pPr algn="just"/>
            <a:r>
              <a:rPr lang="tr-TR" sz="2800" dirty="0"/>
              <a:t>Bireysel ve toplumsal gereksinimler, kişinin toplumsallaşmasını zorunlu kılar. </a:t>
            </a:r>
          </a:p>
          <a:p>
            <a:pPr algn="just"/>
            <a:r>
              <a:rPr lang="tr-TR" sz="2800" dirty="0"/>
              <a:t>Bu toplumsallaşma, bireyi, </a:t>
            </a:r>
            <a:r>
              <a:rPr lang="tr-TR" sz="2800" b="1" u="sng" dirty="0">
                <a:solidFill>
                  <a:srgbClr val="FF0000"/>
                </a:solidFill>
              </a:rPr>
              <a:t>toplumsal sistemin üyesi durumuna getiren bir süreç olmaktadır</a:t>
            </a:r>
          </a:p>
        </p:txBody>
      </p:sp>
    </p:spTree>
    <p:extLst>
      <p:ext uri="{BB962C8B-B14F-4D97-AF65-F5344CB8AC3E}">
        <p14:creationId xmlns:p14="http://schemas.microsoft.com/office/powerpoint/2010/main" val="3744599280"/>
      </p:ext>
    </p:extLst>
  </p:cSld>
  <p:clrMapOvr>
    <a:masterClrMapping/>
  </p:clrMapOvr>
</p:sld>
</file>

<file path=ppt/slides/slide1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b="1" dirty="0">
                <a:solidFill>
                  <a:srgbClr val="FF0000"/>
                </a:solidFill>
              </a:rPr>
              <a:t>Nesnel Bakımdan Toplumsallaşma: </a:t>
            </a:r>
          </a:p>
        </p:txBody>
      </p:sp>
      <p:sp>
        <p:nvSpPr>
          <p:cNvPr id="3" name="İçerik Yer Tutucusu 2"/>
          <p:cNvSpPr>
            <a:spLocks noGrp="1"/>
          </p:cNvSpPr>
          <p:nvPr>
            <p:ph idx="1"/>
          </p:nvPr>
        </p:nvSpPr>
        <p:spPr>
          <a:xfrm>
            <a:off x="1592826" y="2133600"/>
            <a:ext cx="9911786" cy="3777622"/>
          </a:xfrm>
        </p:spPr>
        <p:txBody>
          <a:bodyPr>
            <a:normAutofit fontScale="92500" lnSpcReduction="10000"/>
          </a:bodyPr>
          <a:lstStyle/>
          <a:p>
            <a:pPr algn="just"/>
            <a:r>
              <a:rPr lang="tr-TR" sz="2800" dirty="0"/>
              <a:t>Toplumun birey üzerindeki etkisi söz konusudur. </a:t>
            </a:r>
            <a:r>
              <a:rPr lang="tr-TR" sz="2800" b="1" u="sng" dirty="0">
                <a:solidFill>
                  <a:srgbClr val="FF0000"/>
                </a:solidFill>
              </a:rPr>
              <a:t>Böylece toplum, kendi kültürünü bir kuşaktan diğerine aktarır. </a:t>
            </a:r>
          </a:p>
          <a:p>
            <a:pPr algn="just"/>
            <a:endParaRPr lang="tr-TR" sz="2800" dirty="0"/>
          </a:p>
          <a:p>
            <a:pPr algn="just"/>
            <a:r>
              <a:rPr lang="tr-TR" sz="2800" dirty="0"/>
              <a:t>Toplum, ortaklaşa olarak benimsediği beklenti ve isteklerini, </a:t>
            </a:r>
          </a:p>
          <a:p>
            <a:pPr algn="just"/>
            <a:r>
              <a:rPr lang="tr-TR" sz="2800" dirty="0"/>
              <a:t>değer sistemlerini, </a:t>
            </a:r>
          </a:p>
          <a:p>
            <a:pPr algn="just"/>
            <a:r>
              <a:rPr lang="tr-TR" sz="2800" dirty="0"/>
              <a:t>ideallerini bireye aşılar ve </a:t>
            </a:r>
          </a:p>
          <a:p>
            <a:pPr algn="just"/>
            <a:r>
              <a:rPr lang="tr-TR" sz="2800" dirty="0"/>
              <a:t>bireye toplumsal rolünü öğretir.</a:t>
            </a:r>
          </a:p>
          <a:p>
            <a:pPr algn="just"/>
            <a:r>
              <a:rPr lang="en-GB" sz="2800" b="1" u="sng" dirty="0">
                <a:solidFill>
                  <a:srgbClr val="FF0000"/>
                </a:solidFill>
              </a:rPr>
              <a:t>👉 </a:t>
            </a:r>
            <a:r>
              <a:rPr lang="en-GB" sz="2800" b="1" i="1" u="sng" dirty="0" err="1">
                <a:solidFill>
                  <a:srgbClr val="FF0000"/>
                </a:solidFill>
              </a:rPr>
              <a:t>Toplumun</a:t>
            </a:r>
            <a:r>
              <a:rPr lang="en-GB" sz="2800" b="1" i="1" u="sng" dirty="0">
                <a:solidFill>
                  <a:srgbClr val="FF0000"/>
                </a:solidFill>
              </a:rPr>
              <a:t> </a:t>
            </a:r>
            <a:r>
              <a:rPr lang="en-GB" sz="2800" b="1" i="1" u="sng" dirty="0" err="1">
                <a:solidFill>
                  <a:srgbClr val="FF0000"/>
                </a:solidFill>
              </a:rPr>
              <a:t>bireyi</a:t>
            </a:r>
            <a:r>
              <a:rPr lang="en-GB" sz="2800" b="1" i="1" u="sng" dirty="0">
                <a:solidFill>
                  <a:srgbClr val="FF0000"/>
                </a:solidFill>
              </a:rPr>
              <a:t> </a:t>
            </a:r>
            <a:r>
              <a:rPr lang="en-GB" sz="2800" b="1" i="1" u="sng" dirty="0" err="1">
                <a:solidFill>
                  <a:srgbClr val="FF0000"/>
                </a:solidFill>
              </a:rPr>
              <a:t>şekillendirmesi</a:t>
            </a:r>
            <a:r>
              <a:rPr lang="en-GB" sz="2800" b="1" i="1" u="sng" dirty="0">
                <a:solidFill>
                  <a:srgbClr val="FF0000"/>
                </a:solidFill>
              </a:rPr>
              <a:t>.</a:t>
            </a:r>
            <a:endParaRPr lang="en-GB" sz="2800" b="1" u="sng" dirty="0">
              <a:solidFill>
                <a:srgbClr val="FF0000"/>
              </a:solidFill>
            </a:endParaRPr>
          </a:p>
          <a:p>
            <a:pPr algn="just"/>
            <a:endParaRPr lang="tr-TR" sz="2800" dirty="0"/>
          </a:p>
        </p:txBody>
      </p:sp>
    </p:spTree>
    <p:extLst>
      <p:ext uri="{BB962C8B-B14F-4D97-AF65-F5344CB8AC3E}">
        <p14:creationId xmlns:p14="http://schemas.microsoft.com/office/powerpoint/2010/main" val="3555491768"/>
      </p:ext>
    </p:extLst>
  </p:cSld>
  <p:clrMapOvr>
    <a:masterClrMapping/>
  </p:clrMapOvr>
</p:sld>
</file>

<file path=ppt/slides/slide1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24617049-EF8A-7B91-B160-0F932CF3A68F}"/>
              </a:ext>
            </a:extLst>
          </p:cNvPr>
          <p:cNvSpPr>
            <a:spLocks noGrp="1"/>
          </p:cNvSpPr>
          <p:nvPr>
            <p:ph idx="1"/>
          </p:nvPr>
        </p:nvSpPr>
        <p:spPr>
          <a:xfrm>
            <a:off x="1644769" y="1397479"/>
            <a:ext cx="9716069" cy="3777622"/>
          </a:xfrm>
        </p:spPr>
        <p:txBody>
          <a:bodyPr>
            <a:normAutofit/>
          </a:bodyPr>
          <a:lstStyle/>
          <a:p>
            <a:br>
              <a:rPr lang="en-GB" sz="2800" dirty="0"/>
            </a:br>
            <a:br>
              <a:rPr lang="en-GB" sz="2800" dirty="0"/>
            </a:br>
            <a:r>
              <a:rPr lang="en-GB" sz="2800" b="1" dirty="0"/>
              <a:t>Örnek:</a:t>
            </a:r>
            <a:br>
              <a:rPr lang="en-GB" sz="2800" dirty="0"/>
            </a:br>
            <a:r>
              <a:rPr lang="en-GB" sz="2800" dirty="0"/>
              <a:t>Bir </a:t>
            </a:r>
            <a:r>
              <a:rPr lang="en-GB" sz="2800" dirty="0" err="1"/>
              <a:t>çocuğun</a:t>
            </a:r>
            <a:r>
              <a:rPr lang="en-GB" sz="2800" dirty="0"/>
              <a:t> </a:t>
            </a:r>
            <a:r>
              <a:rPr lang="en-GB" sz="2800" dirty="0" err="1"/>
              <a:t>okulda</a:t>
            </a:r>
            <a:r>
              <a:rPr lang="en-GB" sz="2800" dirty="0"/>
              <a:t> </a:t>
            </a:r>
            <a:r>
              <a:rPr lang="en-GB" sz="2800" dirty="0" err="1"/>
              <a:t>sıraya</a:t>
            </a:r>
            <a:r>
              <a:rPr lang="en-GB" sz="2800" dirty="0"/>
              <a:t> </a:t>
            </a:r>
            <a:r>
              <a:rPr lang="en-GB" sz="2800" dirty="0" err="1"/>
              <a:t>girmeyi</a:t>
            </a:r>
            <a:r>
              <a:rPr lang="en-GB" sz="2800" dirty="0"/>
              <a:t>, </a:t>
            </a:r>
            <a:r>
              <a:rPr lang="en-GB" sz="2800" dirty="0" err="1"/>
              <a:t>büyüklerine</a:t>
            </a:r>
            <a:r>
              <a:rPr lang="en-GB" sz="2800" dirty="0"/>
              <a:t> </a:t>
            </a:r>
            <a:r>
              <a:rPr lang="en-GB" sz="2800" dirty="0" err="1"/>
              <a:t>saygılı</a:t>
            </a:r>
            <a:r>
              <a:rPr lang="en-GB" sz="2800" dirty="0"/>
              <a:t> </a:t>
            </a:r>
            <a:r>
              <a:rPr lang="en-GB" sz="2800" dirty="0" err="1"/>
              <a:t>olmayı</a:t>
            </a:r>
            <a:r>
              <a:rPr lang="en-GB" sz="2800" dirty="0"/>
              <a:t> </a:t>
            </a:r>
            <a:r>
              <a:rPr lang="en-GB" sz="2800" dirty="0" err="1"/>
              <a:t>öğrenmesi</a:t>
            </a:r>
            <a:r>
              <a:rPr lang="en-GB" sz="2800" dirty="0"/>
              <a:t> — </a:t>
            </a:r>
            <a:r>
              <a:rPr lang="en-GB" sz="2800" dirty="0" err="1"/>
              <a:t>toplumun</a:t>
            </a:r>
            <a:r>
              <a:rPr lang="en-GB" sz="2800" dirty="0"/>
              <a:t> </a:t>
            </a:r>
            <a:r>
              <a:rPr lang="en-GB" sz="2800" dirty="0" err="1"/>
              <a:t>kurallarını</a:t>
            </a:r>
            <a:r>
              <a:rPr lang="en-GB" sz="2800" dirty="0"/>
              <a:t> </a:t>
            </a:r>
            <a:r>
              <a:rPr lang="en-GB" sz="2800" dirty="0" err="1"/>
              <a:t>dışarıdan</a:t>
            </a:r>
            <a:r>
              <a:rPr lang="en-GB" sz="2800" dirty="0"/>
              <a:t> </a:t>
            </a:r>
            <a:r>
              <a:rPr lang="en-GB" sz="2800" dirty="0" err="1"/>
              <a:t>öğrenmesi</a:t>
            </a:r>
            <a:r>
              <a:rPr lang="en-GB" sz="2800" dirty="0"/>
              <a:t>, </a:t>
            </a:r>
            <a:r>
              <a:rPr lang="en-GB" sz="2800" dirty="0" err="1"/>
              <a:t>nesnel</a:t>
            </a:r>
            <a:r>
              <a:rPr lang="en-GB" sz="2800" dirty="0"/>
              <a:t> </a:t>
            </a:r>
            <a:r>
              <a:rPr lang="en-GB" sz="2800" dirty="0" err="1"/>
              <a:t>toplumsallaşmadır</a:t>
            </a:r>
            <a:r>
              <a:rPr lang="en-GB" sz="2800" dirty="0"/>
              <a:t>.</a:t>
            </a:r>
          </a:p>
          <a:p>
            <a:endParaRPr lang="en-GB" sz="2800" dirty="0"/>
          </a:p>
        </p:txBody>
      </p:sp>
    </p:spTree>
    <p:extLst>
      <p:ext uri="{BB962C8B-B14F-4D97-AF65-F5344CB8AC3E}">
        <p14:creationId xmlns:p14="http://schemas.microsoft.com/office/powerpoint/2010/main" val="979507992"/>
      </p:ext>
    </p:extLst>
  </p:cSld>
  <p:clrMapOvr>
    <a:masterClrMapping/>
  </p:clrMapOvr>
</p:sld>
</file>

<file path=ppt/slides/slide1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2371699" y="270149"/>
            <a:ext cx="8911687" cy="1280890"/>
          </a:xfrm>
        </p:spPr>
        <p:txBody>
          <a:bodyPr/>
          <a:lstStyle/>
          <a:p>
            <a:r>
              <a:rPr lang="tr-TR" b="1" dirty="0">
                <a:solidFill>
                  <a:srgbClr val="FF0000"/>
                </a:solidFill>
              </a:rPr>
              <a:t>Öznel Bakımdan Toplumsallaşma: </a:t>
            </a:r>
          </a:p>
        </p:txBody>
      </p:sp>
      <p:sp>
        <p:nvSpPr>
          <p:cNvPr id="3" name="İçerik Yer Tutucusu 2"/>
          <p:cNvSpPr>
            <a:spLocks noGrp="1"/>
          </p:cNvSpPr>
          <p:nvPr>
            <p:ph idx="1"/>
          </p:nvPr>
        </p:nvSpPr>
        <p:spPr>
          <a:xfrm>
            <a:off x="1519084" y="1430594"/>
            <a:ext cx="10205883" cy="4984953"/>
          </a:xfrm>
        </p:spPr>
        <p:txBody>
          <a:bodyPr>
            <a:normAutofit/>
          </a:bodyPr>
          <a:lstStyle/>
          <a:p>
            <a:pPr algn="just"/>
            <a:r>
              <a:rPr lang="tr-TR" sz="2800" dirty="0"/>
              <a:t>Bireyin </a:t>
            </a:r>
            <a:r>
              <a:rPr lang="tr-TR" sz="2800" b="1" u="sng" dirty="0">
                <a:solidFill>
                  <a:srgbClr val="FF0000"/>
                </a:solidFill>
              </a:rPr>
              <a:t>çevreye uyarlanması olayıdır</a:t>
            </a:r>
            <a:r>
              <a:rPr lang="tr-TR" sz="2800" dirty="0"/>
              <a:t>. Böylece birey, örgütlenmiş toplumsal yaşamın herkes tarafından kabul edilmiş ve onaylanmış hareket biçimlerine uyarlanır. </a:t>
            </a:r>
          </a:p>
          <a:p>
            <a:pPr algn="just"/>
            <a:r>
              <a:rPr lang="tr-TR" sz="2800" dirty="0"/>
              <a:t>Bu uyarlanma için, toplumun davranış biçimlerini öğrenir. </a:t>
            </a:r>
          </a:p>
          <a:p>
            <a:pPr algn="just"/>
            <a:endParaRPr lang="tr-TR" sz="2800" dirty="0"/>
          </a:p>
          <a:p>
            <a:pPr algn="just"/>
            <a:r>
              <a:rPr lang="tr-TR" sz="2800" dirty="0"/>
              <a:t>Birey, </a:t>
            </a:r>
            <a:r>
              <a:rPr lang="tr-TR" sz="2800" b="1" u="sng" dirty="0">
                <a:solidFill>
                  <a:srgbClr val="FF0000"/>
                </a:solidFill>
              </a:rPr>
              <a:t>kültürel değerleri ve normları benimseyip içselleştirir. Bu iki toplumsallaşmada da birey, benlik ve kişilik kazanır. </a:t>
            </a:r>
          </a:p>
        </p:txBody>
      </p:sp>
    </p:spTree>
    <p:extLst>
      <p:ext uri="{BB962C8B-B14F-4D97-AF65-F5344CB8AC3E}">
        <p14:creationId xmlns:p14="http://schemas.microsoft.com/office/powerpoint/2010/main" val="240710919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a:xfrm>
            <a:off x="1504335" y="2133600"/>
            <a:ext cx="10000277" cy="3777622"/>
          </a:xfrm>
        </p:spPr>
        <p:txBody>
          <a:bodyPr>
            <a:normAutofit/>
          </a:bodyPr>
          <a:lstStyle/>
          <a:p>
            <a:pPr algn="just"/>
            <a:r>
              <a:rPr lang="tr-TR" sz="2400" b="1" u="sng" dirty="0">
                <a:solidFill>
                  <a:srgbClr val="FF0000"/>
                </a:solidFill>
              </a:rPr>
              <a:t>Öğrenci bilimsel düşünceye ne kadar bağlı kalırsa gerçek bilgiye ulaşma imkânı da o kadar artar. </a:t>
            </a:r>
          </a:p>
          <a:p>
            <a:pPr algn="just"/>
            <a:endParaRPr lang="tr-TR" sz="2400" dirty="0"/>
          </a:p>
          <a:p>
            <a:pPr algn="just"/>
            <a:r>
              <a:rPr lang="tr-TR" sz="2400" dirty="0"/>
              <a:t>Öğrencilerin eğitimi inançlı, dürüst, alçakgönüllü olmak ve kibirden kaçınmak gibi değerleri ihtiva eden ve onları iyi davranışlar geliştirmeye teşvik eden bir içeriğe sahip olmalıdır</a:t>
            </a:r>
          </a:p>
        </p:txBody>
      </p:sp>
    </p:spTree>
    <p:extLst>
      <p:ext uri="{BB962C8B-B14F-4D97-AF65-F5344CB8AC3E}">
        <p14:creationId xmlns:p14="http://schemas.microsoft.com/office/powerpoint/2010/main" val="3581505526"/>
      </p:ext>
    </p:extLst>
  </p:cSld>
  <p:clrMapOvr>
    <a:masterClrMapping/>
  </p:clrMapOvr>
</p:sld>
</file>

<file path=ppt/slides/slide1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D496D18E-5891-0C6D-D144-E037E8241779}"/>
              </a:ext>
            </a:extLst>
          </p:cNvPr>
          <p:cNvSpPr>
            <a:spLocks noGrp="1"/>
          </p:cNvSpPr>
          <p:nvPr>
            <p:ph idx="1"/>
          </p:nvPr>
        </p:nvSpPr>
        <p:spPr>
          <a:xfrm>
            <a:off x="1881846" y="1540189"/>
            <a:ext cx="8915400" cy="3777622"/>
          </a:xfrm>
        </p:spPr>
        <p:txBody>
          <a:bodyPr>
            <a:normAutofit/>
          </a:bodyPr>
          <a:lstStyle/>
          <a:p>
            <a:r>
              <a:rPr lang="en-GB" sz="2400" b="1" u="sng" dirty="0">
                <a:solidFill>
                  <a:srgbClr val="FF0000"/>
                </a:solidFill>
              </a:rPr>
              <a:t>👉 </a:t>
            </a:r>
            <a:r>
              <a:rPr lang="en-GB" sz="2400" b="1" i="1" u="sng" dirty="0" err="1">
                <a:solidFill>
                  <a:srgbClr val="FF0000"/>
                </a:solidFill>
              </a:rPr>
              <a:t>Bireyin</a:t>
            </a:r>
            <a:r>
              <a:rPr lang="en-GB" sz="2400" b="1" i="1" u="sng" dirty="0">
                <a:solidFill>
                  <a:srgbClr val="FF0000"/>
                </a:solidFill>
              </a:rPr>
              <a:t> </a:t>
            </a:r>
            <a:r>
              <a:rPr lang="en-GB" sz="2400" b="1" i="1" u="sng" dirty="0" err="1">
                <a:solidFill>
                  <a:srgbClr val="FF0000"/>
                </a:solidFill>
              </a:rPr>
              <a:t>toplumsal</a:t>
            </a:r>
            <a:r>
              <a:rPr lang="en-GB" sz="2400" b="1" i="1" u="sng" dirty="0">
                <a:solidFill>
                  <a:srgbClr val="FF0000"/>
                </a:solidFill>
              </a:rPr>
              <a:t> </a:t>
            </a:r>
            <a:r>
              <a:rPr lang="en-GB" sz="2400" b="1" i="1" u="sng" dirty="0" err="1">
                <a:solidFill>
                  <a:srgbClr val="FF0000"/>
                </a:solidFill>
              </a:rPr>
              <a:t>değerleri</a:t>
            </a:r>
            <a:r>
              <a:rPr lang="en-GB" sz="2400" b="1" i="1" u="sng" dirty="0">
                <a:solidFill>
                  <a:srgbClr val="FF0000"/>
                </a:solidFill>
              </a:rPr>
              <a:t> </a:t>
            </a:r>
            <a:r>
              <a:rPr lang="en-GB" sz="2400" b="1" i="1" u="sng" dirty="0" err="1">
                <a:solidFill>
                  <a:srgbClr val="FF0000"/>
                </a:solidFill>
              </a:rPr>
              <a:t>kendi</a:t>
            </a:r>
            <a:r>
              <a:rPr lang="en-GB" sz="2400" b="1" i="1" u="sng" dirty="0">
                <a:solidFill>
                  <a:srgbClr val="FF0000"/>
                </a:solidFill>
              </a:rPr>
              <a:t> </a:t>
            </a:r>
            <a:r>
              <a:rPr lang="en-GB" sz="2400" b="1" i="1" u="sng" dirty="0" err="1">
                <a:solidFill>
                  <a:srgbClr val="FF0000"/>
                </a:solidFill>
              </a:rPr>
              <a:t>bilincinde</a:t>
            </a:r>
            <a:r>
              <a:rPr lang="en-GB" sz="2400" b="1" i="1" u="sng" dirty="0">
                <a:solidFill>
                  <a:srgbClr val="FF0000"/>
                </a:solidFill>
              </a:rPr>
              <a:t> </a:t>
            </a:r>
            <a:r>
              <a:rPr lang="en-GB" sz="2400" b="1" i="1" u="sng" dirty="0" err="1">
                <a:solidFill>
                  <a:srgbClr val="FF0000"/>
                </a:solidFill>
              </a:rPr>
              <a:t>özümsemesi</a:t>
            </a:r>
            <a:r>
              <a:rPr lang="en-GB" sz="2400" b="1" i="1" u="sng" dirty="0">
                <a:solidFill>
                  <a:srgbClr val="FF0000"/>
                </a:solidFill>
              </a:rPr>
              <a:t>.</a:t>
            </a:r>
            <a:endParaRPr lang="en-GB" sz="2400" b="1" u="sng" dirty="0">
              <a:solidFill>
                <a:srgbClr val="FF0000"/>
              </a:solidFill>
            </a:endParaRPr>
          </a:p>
          <a:p>
            <a:pPr algn="just"/>
            <a:r>
              <a:rPr lang="en-GB" sz="2400" b="1" dirty="0"/>
              <a:t>Örnek:</a:t>
            </a:r>
            <a:br>
              <a:rPr lang="en-GB" sz="2400" dirty="0"/>
            </a:br>
            <a:r>
              <a:rPr lang="en-GB" sz="2800" dirty="0"/>
              <a:t>Bir </a:t>
            </a:r>
            <a:r>
              <a:rPr lang="en-GB" sz="2800" dirty="0" err="1"/>
              <a:t>gencin</a:t>
            </a:r>
            <a:r>
              <a:rPr lang="en-GB" sz="2800" dirty="0"/>
              <a:t>, </a:t>
            </a:r>
            <a:r>
              <a:rPr lang="en-GB" sz="2800" dirty="0" err="1"/>
              <a:t>sadece</a:t>
            </a:r>
            <a:r>
              <a:rPr lang="en-GB" sz="2800" dirty="0"/>
              <a:t> “</a:t>
            </a:r>
            <a:r>
              <a:rPr lang="en-GB" sz="2800" dirty="0" err="1"/>
              <a:t>öyle</a:t>
            </a:r>
            <a:r>
              <a:rPr lang="en-GB" sz="2800" dirty="0"/>
              <a:t> </a:t>
            </a:r>
            <a:r>
              <a:rPr lang="en-GB" sz="2800" dirty="0" err="1"/>
              <a:t>söylendiği</a:t>
            </a:r>
            <a:r>
              <a:rPr lang="en-GB" sz="2800" dirty="0"/>
              <a:t> </a:t>
            </a:r>
            <a:r>
              <a:rPr lang="en-GB" sz="2800" dirty="0" err="1"/>
              <a:t>için</a:t>
            </a:r>
            <a:r>
              <a:rPr lang="en-GB" sz="2800" dirty="0"/>
              <a:t>” </a:t>
            </a:r>
            <a:r>
              <a:rPr lang="en-GB" sz="2800" dirty="0" err="1"/>
              <a:t>değil</a:t>
            </a:r>
            <a:r>
              <a:rPr lang="en-GB" sz="2800" dirty="0"/>
              <a:t>, </a:t>
            </a:r>
            <a:r>
              <a:rPr lang="en-GB" sz="2800" dirty="0" err="1"/>
              <a:t>gerçekten</a:t>
            </a:r>
            <a:r>
              <a:rPr lang="en-GB" sz="2800" dirty="0"/>
              <a:t> </a:t>
            </a:r>
            <a:r>
              <a:rPr lang="en-GB" sz="2800" dirty="0" err="1"/>
              <a:t>saygının</a:t>
            </a:r>
            <a:r>
              <a:rPr lang="en-GB" sz="2800" dirty="0"/>
              <a:t> </a:t>
            </a:r>
            <a:r>
              <a:rPr lang="en-GB" sz="2800" dirty="0" err="1"/>
              <a:t>önemli</a:t>
            </a:r>
            <a:r>
              <a:rPr lang="en-GB" sz="2800" dirty="0"/>
              <a:t> </a:t>
            </a:r>
            <a:r>
              <a:rPr lang="en-GB" sz="2800" dirty="0" err="1"/>
              <a:t>olduğuna</a:t>
            </a:r>
            <a:r>
              <a:rPr lang="en-GB" sz="2800" dirty="0"/>
              <a:t> </a:t>
            </a:r>
            <a:r>
              <a:rPr lang="en-GB" sz="2800" dirty="0" err="1"/>
              <a:t>inandığı</a:t>
            </a:r>
            <a:r>
              <a:rPr lang="en-GB" sz="2800" dirty="0"/>
              <a:t> </a:t>
            </a:r>
            <a:r>
              <a:rPr lang="en-GB" sz="2800" dirty="0" err="1"/>
              <a:t>için</a:t>
            </a:r>
            <a:r>
              <a:rPr lang="en-GB" sz="2800" dirty="0"/>
              <a:t> </a:t>
            </a:r>
            <a:r>
              <a:rPr lang="en-GB" sz="2800" dirty="0" err="1"/>
              <a:t>yaşlılara</a:t>
            </a:r>
            <a:r>
              <a:rPr lang="en-GB" sz="2800" dirty="0"/>
              <a:t> </a:t>
            </a:r>
            <a:r>
              <a:rPr lang="en-GB" sz="2800" dirty="0" err="1"/>
              <a:t>yer</a:t>
            </a:r>
            <a:r>
              <a:rPr lang="en-GB" sz="2800" dirty="0"/>
              <a:t> </a:t>
            </a:r>
            <a:r>
              <a:rPr lang="en-GB" sz="2800" dirty="0" err="1"/>
              <a:t>vermesi</a:t>
            </a:r>
            <a:r>
              <a:rPr lang="en-GB" sz="2800" dirty="0"/>
              <a:t> </a:t>
            </a:r>
            <a:endParaRPr lang="tr-TR" sz="2800" dirty="0"/>
          </a:p>
        </p:txBody>
      </p:sp>
    </p:spTree>
    <p:extLst>
      <p:ext uri="{BB962C8B-B14F-4D97-AF65-F5344CB8AC3E}">
        <p14:creationId xmlns:p14="http://schemas.microsoft.com/office/powerpoint/2010/main" val="2814839563"/>
      </p:ext>
    </p:extLst>
  </p:cSld>
  <p:clrMapOvr>
    <a:masterClrMapping/>
  </p:clrMapOvr>
</p:sld>
</file>

<file path=ppt/slides/slide1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z="3200" b="1" dirty="0">
                <a:solidFill>
                  <a:srgbClr val="FF0000"/>
                </a:solidFill>
              </a:rPr>
              <a:t>Toplumsallaşma için Gerekli Ön Koşullar </a:t>
            </a:r>
            <a:endParaRPr lang="tr-TR" b="1" dirty="0">
              <a:solidFill>
                <a:srgbClr val="FF0000"/>
              </a:solidFill>
            </a:endParaRPr>
          </a:p>
        </p:txBody>
      </p:sp>
      <p:sp>
        <p:nvSpPr>
          <p:cNvPr id="3" name="İçerik Yer Tutucusu 2"/>
          <p:cNvSpPr>
            <a:spLocks noGrp="1"/>
          </p:cNvSpPr>
          <p:nvPr>
            <p:ph idx="1"/>
          </p:nvPr>
        </p:nvSpPr>
        <p:spPr>
          <a:xfrm>
            <a:off x="1637071" y="1592826"/>
            <a:ext cx="9867541" cy="4318396"/>
          </a:xfrm>
        </p:spPr>
        <p:txBody>
          <a:bodyPr>
            <a:normAutofit/>
          </a:bodyPr>
          <a:lstStyle/>
          <a:p>
            <a:pPr algn="just"/>
            <a:r>
              <a:rPr lang="tr-TR" sz="2800" dirty="0"/>
              <a:t>1. İçinde toplumsallaşabileceği süregelen bir toplumun, bir dünyanın varlığı, </a:t>
            </a:r>
          </a:p>
          <a:p>
            <a:pPr algn="just"/>
            <a:r>
              <a:rPr lang="tr-TR" sz="2800" dirty="0"/>
              <a:t>2. Çocuğun yeterli ve gerekli biyolojik ve kalıtsal özelliklere sahip olması, </a:t>
            </a:r>
          </a:p>
          <a:p>
            <a:pPr algn="just"/>
            <a:r>
              <a:rPr lang="tr-TR" sz="2800" dirty="0"/>
              <a:t>3. Çocuğun, öteki insanlarla, doğası gereği bir takım ilişkiler kurma isteği içinde bulunması.</a:t>
            </a:r>
          </a:p>
        </p:txBody>
      </p:sp>
    </p:spTree>
    <p:extLst>
      <p:ext uri="{BB962C8B-B14F-4D97-AF65-F5344CB8AC3E}">
        <p14:creationId xmlns:p14="http://schemas.microsoft.com/office/powerpoint/2010/main" val="1546665092"/>
      </p:ext>
    </p:extLst>
  </p:cSld>
  <p:clrMapOvr>
    <a:masterClrMapping/>
  </p:clrMapOvr>
</p:sld>
</file>

<file path=ppt/slides/slide1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b="1" dirty="0">
                <a:solidFill>
                  <a:srgbClr val="FF0000"/>
                </a:solidFill>
              </a:rPr>
              <a:t>Toplumsallaşmanın Biyolojik Temelleri </a:t>
            </a:r>
          </a:p>
        </p:txBody>
      </p:sp>
      <p:sp>
        <p:nvSpPr>
          <p:cNvPr id="3" name="İçerik Yer Tutucusu 2"/>
          <p:cNvSpPr>
            <a:spLocks noGrp="1"/>
          </p:cNvSpPr>
          <p:nvPr>
            <p:ph idx="1"/>
          </p:nvPr>
        </p:nvSpPr>
        <p:spPr>
          <a:xfrm>
            <a:off x="1991032" y="2133600"/>
            <a:ext cx="9513580" cy="3777622"/>
          </a:xfrm>
        </p:spPr>
        <p:txBody>
          <a:bodyPr>
            <a:normAutofit/>
          </a:bodyPr>
          <a:lstStyle/>
          <a:p>
            <a:r>
              <a:rPr lang="tr-TR" sz="2800" dirty="0"/>
              <a:t>Birey, </a:t>
            </a:r>
            <a:r>
              <a:rPr lang="tr-TR" sz="2800" b="1" u="sng" dirty="0">
                <a:solidFill>
                  <a:srgbClr val="FF0000"/>
                </a:solidFill>
              </a:rPr>
              <a:t>öğrenme ve dili kullanma yönünden doğuştan gelen bir kapasiteye sahip değilse, toplumsallaşma gerçekleşmez.</a:t>
            </a:r>
          </a:p>
        </p:txBody>
      </p:sp>
    </p:spTree>
    <p:extLst>
      <p:ext uri="{BB962C8B-B14F-4D97-AF65-F5344CB8AC3E}">
        <p14:creationId xmlns:p14="http://schemas.microsoft.com/office/powerpoint/2010/main" val="1831652727"/>
      </p:ext>
    </p:extLst>
  </p:cSld>
  <p:clrMapOvr>
    <a:masterClrMapping/>
  </p:clrMapOvr>
</p:sld>
</file>

<file path=ppt/slides/slide1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a:xfrm>
            <a:off x="1430594" y="2133600"/>
            <a:ext cx="10074018" cy="3777622"/>
          </a:xfrm>
        </p:spPr>
        <p:txBody>
          <a:bodyPr>
            <a:normAutofit/>
          </a:bodyPr>
          <a:lstStyle/>
          <a:p>
            <a:pPr algn="just"/>
            <a:r>
              <a:rPr lang="tr-TR" sz="2800" b="1" u="sng" dirty="0">
                <a:solidFill>
                  <a:srgbClr val="FF0000"/>
                </a:solidFill>
              </a:rPr>
              <a:t>a. İçgüdü: </a:t>
            </a:r>
            <a:r>
              <a:rPr lang="tr-TR" sz="2800" dirty="0"/>
              <a:t>Türler için biyolojik olarak saptanmış göreli bir karmaşık davranış modelidir. Toplumsallaşma için gereklidir. </a:t>
            </a:r>
          </a:p>
          <a:p>
            <a:pPr algn="just"/>
            <a:endParaRPr lang="tr-TR" sz="2800" dirty="0"/>
          </a:p>
          <a:p>
            <a:pPr algn="just"/>
            <a:r>
              <a:rPr lang="tr-TR" sz="2800" b="1" u="sng" dirty="0">
                <a:solidFill>
                  <a:srgbClr val="FF0000"/>
                </a:solidFill>
              </a:rPr>
              <a:t>b. Fiziksel Bağımlılık: </a:t>
            </a:r>
            <a:r>
              <a:rPr lang="tr-TR" sz="2800" dirty="0"/>
              <a:t>Çocuk belli bir süre fiziksel olarak başkalarına bağımlı kalır. Bu sürede onun bakımı ve eğitimi gereklidir</a:t>
            </a:r>
          </a:p>
        </p:txBody>
      </p:sp>
    </p:spTree>
    <p:extLst>
      <p:ext uri="{BB962C8B-B14F-4D97-AF65-F5344CB8AC3E}">
        <p14:creationId xmlns:p14="http://schemas.microsoft.com/office/powerpoint/2010/main" val="1884642193"/>
      </p:ext>
    </p:extLst>
  </p:cSld>
  <p:clrMapOvr>
    <a:masterClrMapping/>
  </p:clrMapOvr>
</p:sld>
</file>

<file path=ppt/slides/slide1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282090" y="679866"/>
            <a:ext cx="10147760" cy="5498267"/>
          </a:xfrm>
        </p:spPr>
        <p:txBody>
          <a:bodyPr>
            <a:normAutofit/>
          </a:bodyPr>
          <a:lstStyle/>
          <a:p>
            <a:pPr algn="just"/>
            <a:r>
              <a:rPr lang="tr-TR" sz="2800" b="1" u="sng" dirty="0">
                <a:solidFill>
                  <a:srgbClr val="FF0000"/>
                </a:solidFill>
              </a:rPr>
              <a:t>c. Öğrenme Kapasitesi: </a:t>
            </a:r>
            <a:r>
              <a:rPr lang="tr-TR" sz="2800" dirty="0"/>
              <a:t>Eğer çocuğun öğrenme kapasitesi yoksa, uzun süre onun doğuştan itibaren başkalarına bağımlılığı verimsiz kılacaktır. </a:t>
            </a:r>
          </a:p>
          <a:p>
            <a:pPr algn="just"/>
            <a:endParaRPr lang="tr-TR" sz="2800" dirty="0"/>
          </a:p>
          <a:p>
            <a:pPr algn="just"/>
            <a:r>
              <a:rPr lang="tr-TR" sz="2800" dirty="0"/>
              <a:t>İnsan zekâsının en yüksek düzeyi onun iç biyolojik potansiyellerinden biridir.</a:t>
            </a:r>
          </a:p>
          <a:p>
            <a:pPr algn="just"/>
            <a:endParaRPr lang="tr-TR" sz="2800" dirty="0"/>
          </a:p>
          <a:p>
            <a:pPr algn="just"/>
            <a:r>
              <a:rPr lang="tr-TR" sz="2800" dirty="0"/>
              <a:t> </a:t>
            </a:r>
            <a:r>
              <a:rPr lang="tr-TR" sz="2800" b="1" u="sng" dirty="0">
                <a:solidFill>
                  <a:srgbClr val="FF0000"/>
                </a:solidFill>
              </a:rPr>
              <a:t>d. Dil: </a:t>
            </a:r>
            <a:r>
              <a:rPr lang="tr-TR" sz="2800" dirty="0"/>
              <a:t>Öğrenme yeteneği doğrudan dil kapasitesi ile ilgilidir</a:t>
            </a:r>
          </a:p>
        </p:txBody>
      </p:sp>
    </p:spTree>
    <p:extLst>
      <p:ext uri="{BB962C8B-B14F-4D97-AF65-F5344CB8AC3E}">
        <p14:creationId xmlns:p14="http://schemas.microsoft.com/office/powerpoint/2010/main" val="2662268353"/>
      </p:ext>
    </p:extLst>
  </p:cSld>
  <p:clrMapOvr>
    <a:masterClrMapping/>
  </p:clrMapOvr>
</p:sld>
</file>

<file path=ppt/slides/slide1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b="1" dirty="0">
                <a:solidFill>
                  <a:srgbClr val="FF0000"/>
                </a:solidFill>
              </a:rPr>
              <a:t>TOPLUMSALLAŞMA AMAÇLARI </a:t>
            </a:r>
          </a:p>
        </p:txBody>
      </p:sp>
      <p:sp>
        <p:nvSpPr>
          <p:cNvPr id="3" name="İçerik Yer Tutucusu 2"/>
          <p:cNvSpPr>
            <a:spLocks noGrp="1"/>
          </p:cNvSpPr>
          <p:nvPr>
            <p:ph idx="1"/>
          </p:nvPr>
        </p:nvSpPr>
        <p:spPr>
          <a:xfrm>
            <a:off x="1578077" y="1238865"/>
            <a:ext cx="9926535" cy="5279922"/>
          </a:xfrm>
        </p:spPr>
        <p:txBody>
          <a:bodyPr>
            <a:normAutofit fontScale="92500" lnSpcReduction="20000"/>
          </a:bodyPr>
          <a:lstStyle/>
          <a:p>
            <a:r>
              <a:rPr lang="tr-TR" sz="2800" dirty="0"/>
              <a:t>Toplumsallaşma; </a:t>
            </a:r>
          </a:p>
          <a:p>
            <a:endParaRPr lang="tr-TR" sz="2800" dirty="0"/>
          </a:p>
          <a:p>
            <a:r>
              <a:rPr lang="tr-TR" sz="2800" dirty="0"/>
              <a:t>1. Tuvalet alışkanlıklarından, bilimsel yöntemine kadar uzanan temel disiplinleri aşılar. </a:t>
            </a:r>
          </a:p>
          <a:p>
            <a:endParaRPr lang="tr-TR" sz="2800" dirty="0"/>
          </a:p>
          <a:p>
            <a:r>
              <a:rPr lang="tr-TR" sz="2800" dirty="0"/>
              <a:t>2. Beklentilerin zihne yerleşmesini sağlar. Örneğin, iyi anne olmak gibi. </a:t>
            </a:r>
          </a:p>
          <a:p>
            <a:endParaRPr lang="tr-TR" sz="2800" dirty="0"/>
          </a:p>
          <a:p>
            <a:r>
              <a:rPr lang="tr-TR" sz="2800" dirty="0"/>
              <a:t>3. Toplumsal rolleri ve onları destekleyen tutumları öğretir. </a:t>
            </a:r>
          </a:p>
          <a:p>
            <a:endParaRPr lang="tr-TR" sz="2800" dirty="0"/>
          </a:p>
          <a:p>
            <a:r>
              <a:rPr lang="tr-TR" sz="2800" dirty="0"/>
              <a:t>4. Bireye, yetişkin eylemlerine katılması için temel bir hazırlanma ile beceriler öğretir.</a:t>
            </a:r>
          </a:p>
        </p:txBody>
      </p:sp>
    </p:spTree>
    <p:extLst>
      <p:ext uri="{BB962C8B-B14F-4D97-AF65-F5344CB8AC3E}">
        <p14:creationId xmlns:p14="http://schemas.microsoft.com/office/powerpoint/2010/main" val="2233320303"/>
      </p:ext>
    </p:extLst>
  </p:cSld>
  <p:clrMapOvr>
    <a:masterClrMapping/>
  </p:clrMapOvr>
</p:sld>
</file>

<file path=ppt/slides/slide1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algn="just"/>
            <a:r>
              <a:rPr lang="tr-TR" b="1" dirty="0">
                <a:solidFill>
                  <a:srgbClr val="FF0000"/>
                </a:solidFill>
              </a:rPr>
              <a:t>TOPLUMSALLAŞMA TİPLERİ </a:t>
            </a:r>
          </a:p>
        </p:txBody>
      </p:sp>
      <p:sp>
        <p:nvSpPr>
          <p:cNvPr id="3" name="İçerik Yer Tutucusu 2"/>
          <p:cNvSpPr>
            <a:spLocks noGrp="1"/>
          </p:cNvSpPr>
          <p:nvPr>
            <p:ph idx="1"/>
          </p:nvPr>
        </p:nvSpPr>
        <p:spPr>
          <a:xfrm>
            <a:off x="1489587" y="1519084"/>
            <a:ext cx="10044522" cy="4451132"/>
          </a:xfrm>
        </p:spPr>
        <p:txBody>
          <a:bodyPr>
            <a:noAutofit/>
          </a:bodyPr>
          <a:lstStyle/>
          <a:p>
            <a:pPr algn="just"/>
            <a:r>
              <a:rPr lang="tr-TR" sz="3200" b="1" u="sng" dirty="0">
                <a:solidFill>
                  <a:srgbClr val="FF0000"/>
                </a:solidFill>
              </a:rPr>
              <a:t>1. Başarılı Toplumsallaşma </a:t>
            </a:r>
          </a:p>
          <a:p>
            <a:pPr algn="just"/>
            <a:r>
              <a:rPr lang="tr-TR" sz="3200" dirty="0"/>
              <a:t>Toplumsallaşma, </a:t>
            </a:r>
            <a:r>
              <a:rPr lang="tr-TR" sz="3200" b="1" u="sng" dirty="0">
                <a:solidFill>
                  <a:srgbClr val="FF0000"/>
                </a:solidFill>
              </a:rPr>
              <a:t>bireyi geliştirir; teşvik eder, uyarır ve motive eder; bireyde sonsuz bir şevk ve arzu çeşitliliği yaratır;</a:t>
            </a:r>
            <a:r>
              <a:rPr lang="tr-TR" sz="3200" dirty="0"/>
              <a:t> gelişime ve başarıya yöneliktir. Böylece toplumsallaşma hem biçimleyici hem de yaratıcı bir süreçtir. </a:t>
            </a:r>
          </a:p>
          <a:p>
            <a:pPr algn="just"/>
            <a:endParaRPr lang="tr-TR" sz="3200" b="1" u="sng" dirty="0">
              <a:solidFill>
                <a:srgbClr val="FF0000"/>
              </a:solidFill>
            </a:endParaRPr>
          </a:p>
          <a:p>
            <a:pPr algn="just"/>
            <a:endParaRPr lang="tr-TR" sz="3200" dirty="0"/>
          </a:p>
          <a:p>
            <a:pPr algn="just"/>
            <a:endParaRPr lang="tr-TR" sz="3200" dirty="0"/>
          </a:p>
          <a:p>
            <a:pPr algn="just"/>
            <a:endParaRPr lang="tr-TR" sz="3200" dirty="0"/>
          </a:p>
        </p:txBody>
      </p:sp>
    </p:spTree>
    <p:extLst>
      <p:ext uri="{BB962C8B-B14F-4D97-AF65-F5344CB8AC3E}">
        <p14:creationId xmlns:p14="http://schemas.microsoft.com/office/powerpoint/2010/main" val="2863718602"/>
      </p:ext>
    </p:extLst>
  </p:cSld>
  <p:clrMapOvr>
    <a:masterClrMapping/>
  </p:clrMapOvr>
</p:sld>
</file>

<file path=ppt/slides/slide1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a:xfrm>
            <a:off x="825910" y="2133600"/>
            <a:ext cx="10678702" cy="3777622"/>
          </a:xfrm>
        </p:spPr>
        <p:txBody>
          <a:bodyPr>
            <a:normAutofit/>
          </a:bodyPr>
          <a:lstStyle/>
          <a:p>
            <a:pPr algn="just"/>
            <a:r>
              <a:rPr lang="tr-TR" sz="2800" b="1" u="sng" dirty="0">
                <a:solidFill>
                  <a:srgbClr val="FF0000"/>
                </a:solidFill>
              </a:rPr>
              <a:t>2. Başarısız Toplumsallaşma </a:t>
            </a:r>
          </a:p>
          <a:p>
            <a:pPr algn="just"/>
            <a:endParaRPr lang="tr-TR" sz="2800" b="1" u="sng" dirty="0">
              <a:solidFill>
                <a:srgbClr val="FF0000"/>
              </a:solidFill>
            </a:endParaRPr>
          </a:p>
          <a:p>
            <a:pPr algn="just"/>
            <a:r>
              <a:rPr lang="tr-TR" sz="2800" dirty="0"/>
              <a:t>Böyle bir toplumsallaşma, </a:t>
            </a:r>
            <a:r>
              <a:rPr lang="tr-TR" sz="2800" b="1" u="sng" dirty="0">
                <a:solidFill>
                  <a:srgbClr val="FF0000"/>
                </a:solidFill>
              </a:rPr>
              <a:t>sapıcı davranışlara ve patolojik boyutlara ulaşır. Toplumsallaşma süreci, her bireyde aynı kalıpta olmaz. Bazı bireyler, içinde yaşadıkları çevrenin uyumsuzlukları nedeniyle, kendi içinde çelişen ya da toplum ölçüleriyle çatışan kalıplar geliştirirler. </a:t>
            </a:r>
          </a:p>
          <a:p>
            <a:pPr algn="just"/>
            <a:endParaRPr lang="tr-TR" sz="2800" dirty="0"/>
          </a:p>
        </p:txBody>
      </p:sp>
    </p:spTree>
    <p:extLst>
      <p:ext uri="{BB962C8B-B14F-4D97-AF65-F5344CB8AC3E}">
        <p14:creationId xmlns:p14="http://schemas.microsoft.com/office/powerpoint/2010/main" val="1552953726"/>
      </p:ext>
    </p:extLst>
  </p:cSld>
  <p:clrMapOvr>
    <a:masterClrMapping/>
  </p:clrMapOvr>
</p:sld>
</file>

<file path=ppt/slides/slide1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1592827" y="624110"/>
            <a:ext cx="10161638" cy="1280890"/>
          </a:xfrm>
        </p:spPr>
        <p:txBody>
          <a:bodyPr>
            <a:normAutofit/>
          </a:bodyPr>
          <a:lstStyle/>
          <a:p>
            <a:r>
              <a:rPr lang="tr-TR" sz="3200" b="1" dirty="0">
                <a:solidFill>
                  <a:srgbClr val="FF0000"/>
                </a:solidFill>
              </a:rPr>
              <a:t>TOPLUMSALLAŞMANIN BİREYSEL GÖRÜNÜMLERİ </a:t>
            </a:r>
          </a:p>
        </p:txBody>
      </p:sp>
      <p:sp>
        <p:nvSpPr>
          <p:cNvPr id="3" name="İçerik Yer Tutucusu 2"/>
          <p:cNvSpPr>
            <a:spLocks noGrp="1"/>
          </p:cNvSpPr>
          <p:nvPr>
            <p:ph idx="1"/>
          </p:nvPr>
        </p:nvSpPr>
        <p:spPr>
          <a:xfrm>
            <a:off x="1489587" y="2133600"/>
            <a:ext cx="10220632" cy="3777622"/>
          </a:xfrm>
        </p:spPr>
        <p:txBody>
          <a:bodyPr>
            <a:normAutofit lnSpcReduction="10000"/>
          </a:bodyPr>
          <a:lstStyle/>
          <a:p>
            <a:r>
              <a:rPr lang="tr-TR" sz="2800" dirty="0"/>
              <a:t>Toplumsal Bakış Çerçevesi </a:t>
            </a:r>
          </a:p>
          <a:p>
            <a:r>
              <a:rPr lang="tr-TR" sz="2800" dirty="0"/>
              <a:t>Toplumsal Kişi </a:t>
            </a:r>
          </a:p>
          <a:p>
            <a:r>
              <a:rPr lang="tr-TR" sz="2800" dirty="0"/>
              <a:t>Toplumsal Öğrenim </a:t>
            </a:r>
          </a:p>
          <a:p>
            <a:r>
              <a:rPr lang="tr-TR" sz="2800" dirty="0"/>
              <a:t>Bireyselleşme ve Ayna Benlik </a:t>
            </a:r>
          </a:p>
          <a:p>
            <a:r>
              <a:rPr lang="tr-TR" sz="2800" dirty="0"/>
              <a:t>Toplumsallaşma Araçları </a:t>
            </a:r>
          </a:p>
          <a:p>
            <a:r>
              <a:rPr lang="tr-TR" sz="2800" dirty="0"/>
              <a:t>Toplumsallaşmada Cinsel Rol Farklılaşması  </a:t>
            </a:r>
          </a:p>
          <a:p>
            <a:r>
              <a:rPr lang="tr-TR" sz="2800" dirty="0"/>
              <a:t>Dinsel Toplumsallaşma</a:t>
            </a:r>
          </a:p>
        </p:txBody>
      </p:sp>
    </p:spTree>
    <p:extLst>
      <p:ext uri="{BB962C8B-B14F-4D97-AF65-F5344CB8AC3E}">
        <p14:creationId xmlns:p14="http://schemas.microsoft.com/office/powerpoint/2010/main" val="462013137"/>
      </p:ext>
    </p:extLst>
  </p:cSld>
  <p:clrMapOvr>
    <a:masterClrMapping/>
  </p:clrMapOvr>
</p:sld>
</file>

<file path=ppt/slides/slide1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b="1" dirty="0">
                <a:solidFill>
                  <a:srgbClr val="FF0000"/>
                </a:solidFill>
              </a:rPr>
              <a:t>Toplumsal Bakış Çerçevesi </a:t>
            </a:r>
          </a:p>
        </p:txBody>
      </p:sp>
      <p:sp>
        <p:nvSpPr>
          <p:cNvPr id="3" name="İçerik Yer Tutucusu 2"/>
          <p:cNvSpPr>
            <a:spLocks noGrp="1"/>
          </p:cNvSpPr>
          <p:nvPr>
            <p:ph idx="1"/>
          </p:nvPr>
        </p:nvSpPr>
        <p:spPr>
          <a:xfrm>
            <a:off x="1578077" y="2065020"/>
            <a:ext cx="9926535" cy="3261360"/>
          </a:xfrm>
        </p:spPr>
        <p:txBody>
          <a:bodyPr>
            <a:normAutofit/>
          </a:bodyPr>
          <a:lstStyle/>
          <a:p>
            <a:pPr algn="just"/>
            <a:r>
              <a:rPr lang="tr-TR" sz="3200" dirty="0"/>
              <a:t>Bireyin kendi toplumunda </a:t>
            </a:r>
            <a:r>
              <a:rPr lang="tr-TR" sz="3200" b="1" u="sng" dirty="0">
                <a:solidFill>
                  <a:srgbClr val="FF0000"/>
                </a:solidFill>
              </a:rPr>
              <a:t>daha önce biriktirmiş olduğu ilk deneyimler, onun daha sonraki deneyimlerinin temelini oluşturur. </a:t>
            </a:r>
          </a:p>
        </p:txBody>
      </p:sp>
    </p:spTree>
    <p:extLst>
      <p:ext uri="{BB962C8B-B14F-4D97-AF65-F5344CB8AC3E}">
        <p14:creationId xmlns:p14="http://schemas.microsoft.com/office/powerpoint/2010/main" val="95075876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607574" y="924231"/>
            <a:ext cx="9733936" cy="5048865"/>
          </a:xfrm>
        </p:spPr>
        <p:txBody>
          <a:bodyPr>
            <a:noAutofit/>
          </a:bodyPr>
          <a:lstStyle/>
          <a:p>
            <a:r>
              <a:rPr lang="tr-TR" sz="2400" b="1" u="sng" dirty="0">
                <a:solidFill>
                  <a:srgbClr val="FF0000"/>
                </a:solidFill>
              </a:rPr>
              <a:t>Ünlü tıp uzmanı </a:t>
            </a:r>
            <a:r>
              <a:rPr lang="tr-TR" sz="2400" b="1" u="sng" dirty="0" err="1">
                <a:solidFill>
                  <a:srgbClr val="FF0000"/>
                </a:solidFill>
              </a:rPr>
              <a:t>İbn</a:t>
            </a:r>
            <a:r>
              <a:rPr lang="tr-TR" sz="2400" b="1" u="sng" dirty="0">
                <a:solidFill>
                  <a:srgbClr val="FF0000"/>
                </a:solidFill>
              </a:rPr>
              <a:t>-i Sina’ya (980- 1037)</a:t>
            </a:r>
            <a:r>
              <a:rPr lang="tr-TR" sz="2400" dirty="0"/>
              <a:t> göre bilim dünyada mutluluk getirdiği gibi ölümden sonraki hayat için de önemlidir. </a:t>
            </a:r>
          </a:p>
          <a:p>
            <a:endParaRPr lang="tr-TR" sz="2400" dirty="0"/>
          </a:p>
          <a:p>
            <a:r>
              <a:rPr lang="tr-TR" sz="2400" dirty="0"/>
              <a:t>Bilim insanın kendini mükemmelleştirmesi ve Tanrı’ya ulaşması için elzemdir. </a:t>
            </a:r>
          </a:p>
          <a:p>
            <a:endParaRPr lang="tr-TR" sz="2400" dirty="0"/>
          </a:p>
          <a:p>
            <a:r>
              <a:rPr lang="tr-TR" sz="2400" b="1" u="sng" dirty="0">
                <a:solidFill>
                  <a:srgbClr val="FF0000"/>
                </a:solidFill>
              </a:rPr>
              <a:t>Dolayısıyla eğitim çocuğa iyiliği ve iyi davranışı öğreten ahlaki normları da içermelidir. </a:t>
            </a:r>
          </a:p>
        </p:txBody>
      </p:sp>
    </p:spTree>
    <p:extLst>
      <p:ext uri="{BB962C8B-B14F-4D97-AF65-F5344CB8AC3E}">
        <p14:creationId xmlns:p14="http://schemas.microsoft.com/office/powerpoint/2010/main" val="2148763197"/>
      </p:ext>
    </p:extLst>
  </p:cSld>
  <p:clrMapOvr>
    <a:masterClrMapping/>
  </p:clrMapOvr>
</p:sld>
</file>

<file path=ppt/slides/slide1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769807" y="766916"/>
            <a:ext cx="9734806" cy="5144306"/>
          </a:xfrm>
        </p:spPr>
        <p:txBody>
          <a:bodyPr>
            <a:normAutofit/>
          </a:bodyPr>
          <a:lstStyle/>
          <a:p>
            <a:pPr algn="just"/>
            <a:r>
              <a:rPr lang="tr-TR" sz="2800" dirty="0"/>
              <a:t>Birey daha sonraki deneyimlerinde bu ilk deneyimlerine göre hareket eder. </a:t>
            </a:r>
          </a:p>
          <a:p>
            <a:pPr algn="just"/>
            <a:endParaRPr lang="tr-TR" sz="2800" dirty="0"/>
          </a:p>
          <a:p>
            <a:pPr algn="just"/>
            <a:r>
              <a:rPr lang="tr-TR" sz="2800" dirty="0"/>
              <a:t>Sosyologlar buna </a:t>
            </a:r>
            <a:r>
              <a:rPr lang="tr-TR" sz="2800" b="1" u="sng" dirty="0">
                <a:solidFill>
                  <a:srgbClr val="FF0000"/>
                </a:solidFill>
              </a:rPr>
              <a:t>«kültürün içe dönüşü» </a:t>
            </a:r>
          </a:p>
          <a:p>
            <a:pPr algn="just"/>
            <a:r>
              <a:rPr lang="tr-TR" sz="2800" b="1" u="sng" dirty="0">
                <a:solidFill>
                  <a:srgbClr val="FF0000"/>
                </a:solidFill>
              </a:rPr>
              <a:t>«bireyler tarafından özümlenmesi» </a:t>
            </a:r>
          </a:p>
          <a:p>
            <a:pPr algn="just"/>
            <a:r>
              <a:rPr lang="tr-TR" sz="2800" dirty="0"/>
              <a:t>Bu ilk deneyimler, bireyin toplumsal durumlarda nasıl hareket edeceğini tayin eden davranış formülleri deposudur</a:t>
            </a:r>
          </a:p>
          <a:p>
            <a:pPr algn="just"/>
            <a:endParaRPr lang="tr-TR" sz="2800" dirty="0"/>
          </a:p>
        </p:txBody>
      </p:sp>
    </p:spTree>
    <p:extLst>
      <p:ext uri="{BB962C8B-B14F-4D97-AF65-F5344CB8AC3E}">
        <p14:creationId xmlns:p14="http://schemas.microsoft.com/office/powerpoint/2010/main" val="3057628600"/>
      </p:ext>
    </p:extLst>
  </p:cSld>
  <p:clrMapOvr>
    <a:masterClrMapping/>
  </p:clrMapOvr>
</p:sld>
</file>

<file path=ppt/slides/slide1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1752267" y="373387"/>
            <a:ext cx="8911687" cy="1280890"/>
          </a:xfrm>
        </p:spPr>
        <p:txBody>
          <a:bodyPr/>
          <a:lstStyle/>
          <a:p>
            <a:pPr algn="ctr"/>
            <a:r>
              <a:rPr lang="tr-TR" b="1" dirty="0">
                <a:solidFill>
                  <a:srgbClr val="FF0000"/>
                </a:solidFill>
              </a:rPr>
              <a:t>Toplumsal Kişi</a:t>
            </a:r>
          </a:p>
        </p:txBody>
      </p:sp>
      <p:sp>
        <p:nvSpPr>
          <p:cNvPr id="3" name="İçerik Yer Tutucusu 2"/>
          <p:cNvSpPr>
            <a:spLocks noGrp="1"/>
          </p:cNvSpPr>
          <p:nvPr>
            <p:ph idx="1"/>
          </p:nvPr>
        </p:nvSpPr>
        <p:spPr>
          <a:xfrm>
            <a:off x="1371600" y="1607574"/>
            <a:ext cx="10133012" cy="4303648"/>
          </a:xfrm>
        </p:spPr>
        <p:txBody>
          <a:bodyPr>
            <a:normAutofit/>
          </a:bodyPr>
          <a:lstStyle/>
          <a:p>
            <a:pPr algn="just"/>
            <a:endParaRPr lang="tr-TR" sz="2800" dirty="0"/>
          </a:p>
          <a:p>
            <a:pPr algn="just"/>
            <a:r>
              <a:rPr lang="tr-TR" sz="2800" dirty="0"/>
              <a:t>İnsan toplumsal bir yaratıktır. Ona böyle denilmesinin nedeni, onun insan topluluğuna olan doğal eğilimi ve gereksiniminden ötürüdür. İnsanlar yaradılış bakımından başkaları ile ilişki kurmaya muhtaçtır. </a:t>
            </a:r>
          </a:p>
        </p:txBody>
      </p:sp>
    </p:spTree>
    <p:extLst>
      <p:ext uri="{BB962C8B-B14F-4D97-AF65-F5344CB8AC3E}">
        <p14:creationId xmlns:p14="http://schemas.microsoft.com/office/powerpoint/2010/main" val="3149172925"/>
      </p:ext>
    </p:extLst>
  </p:cSld>
  <p:clrMapOvr>
    <a:masterClrMapping/>
  </p:clrMapOvr>
</p:sld>
</file>

<file path=ppt/slides/slide1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b="1" dirty="0">
                <a:solidFill>
                  <a:srgbClr val="FF0000"/>
                </a:solidFill>
              </a:rPr>
              <a:t>Toplumsal Öğrenim</a:t>
            </a:r>
          </a:p>
        </p:txBody>
      </p:sp>
      <p:sp>
        <p:nvSpPr>
          <p:cNvPr id="3" name="İçerik Yer Tutucusu 2"/>
          <p:cNvSpPr>
            <a:spLocks noGrp="1"/>
          </p:cNvSpPr>
          <p:nvPr>
            <p:ph idx="1"/>
          </p:nvPr>
        </p:nvSpPr>
        <p:spPr>
          <a:xfrm>
            <a:off x="1150374" y="1430594"/>
            <a:ext cx="10354238" cy="4480628"/>
          </a:xfrm>
        </p:spPr>
        <p:txBody>
          <a:bodyPr>
            <a:normAutofit/>
          </a:bodyPr>
          <a:lstStyle/>
          <a:p>
            <a:pPr algn="just"/>
            <a:r>
              <a:rPr lang="tr-TR" sz="2800" b="1" u="sng" dirty="0">
                <a:solidFill>
                  <a:srgbClr val="FF0000"/>
                </a:solidFill>
              </a:rPr>
              <a:t>Taklit:</a:t>
            </a:r>
            <a:r>
              <a:rPr lang="tr-TR" sz="2800" b="1" dirty="0">
                <a:solidFill>
                  <a:srgbClr val="FF0000"/>
                </a:solidFill>
              </a:rPr>
              <a:t> </a:t>
            </a:r>
            <a:r>
              <a:rPr lang="tr-TR" sz="2800" dirty="0"/>
              <a:t>Başkalarının davranışlarını aşağı yukarı aynen tekrarlamaktır.</a:t>
            </a:r>
          </a:p>
          <a:p>
            <a:pPr algn="just"/>
            <a:r>
              <a:rPr lang="tr-TR" sz="2800" dirty="0"/>
              <a:t> </a:t>
            </a:r>
            <a:r>
              <a:rPr lang="tr-TR" sz="2800" b="1" u="sng" dirty="0">
                <a:solidFill>
                  <a:srgbClr val="FF0000"/>
                </a:solidFill>
              </a:rPr>
              <a:t>Telkin: </a:t>
            </a:r>
            <a:r>
              <a:rPr lang="tr-TR" sz="2800" dirty="0"/>
              <a:t>Öğrenim dışında gerçekleşen bir süreçtir. Bu, öğrencinin davranışını değiştirmek isteyen kimselerin çabalarında bulunur. </a:t>
            </a:r>
          </a:p>
          <a:p>
            <a:pPr algn="just"/>
            <a:r>
              <a:rPr lang="tr-TR" sz="2800" b="1" u="sng" dirty="0">
                <a:solidFill>
                  <a:srgbClr val="FF0000"/>
                </a:solidFill>
              </a:rPr>
              <a:t>Rekabet: </a:t>
            </a:r>
            <a:r>
              <a:rPr lang="tr-TR" sz="2800" dirty="0"/>
              <a:t>Bilgi edinilmesinde iki ya da daha fazla kişinin birbirini uyarmasıdır. Bu husus, çocuğun toplumsal öğrenimi açısından çok önemlidir. Çünkü çocuk, başkalarının onaylaması ihtiyacı duyar. </a:t>
            </a:r>
          </a:p>
          <a:p>
            <a:pPr algn="just"/>
            <a:endParaRPr lang="tr-TR" sz="2800" dirty="0"/>
          </a:p>
        </p:txBody>
      </p:sp>
    </p:spTree>
    <p:extLst>
      <p:ext uri="{BB962C8B-B14F-4D97-AF65-F5344CB8AC3E}">
        <p14:creationId xmlns:p14="http://schemas.microsoft.com/office/powerpoint/2010/main" val="120136451"/>
      </p:ext>
    </p:extLst>
  </p:cSld>
  <p:clrMapOvr>
    <a:masterClrMapping/>
  </p:clrMapOvr>
</p:sld>
</file>

<file path=ppt/slides/slide1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b="1" dirty="0">
                <a:solidFill>
                  <a:srgbClr val="FF0000"/>
                </a:solidFill>
              </a:rPr>
              <a:t>Bireyselleşme ve Ayna Benlik</a:t>
            </a:r>
            <a:br>
              <a:rPr lang="tr-TR" b="1" dirty="0">
                <a:solidFill>
                  <a:srgbClr val="FF0000"/>
                </a:solidFill>
              </a:rPr>
            </a:br>
            <a:endParaRPr lang="tr-TR" b="1" dirty="0">
              <a:solidFill>
                <a:srgbClr val="FF0000"/>
              </a:solidFill>
            </a:endParaRPr>
          </a:p>
        </p:txBody>
      </p:sp>
      <p:sp>
        <p:nvSpPr>
          <p:cNvPr id="3" name="İçerik Yer Tutucusu 2"/>
          <p:cNvSpPr>
            <a:spLocks noGrp="1"/>
          </p:cNvSpPr>
          <p:nvPr>
            <p:ph idx="1"/>
          </p:nvPr>
        </p:nvSpPr>
        <p:spPr>
          <a:xfrm>
            <a:off x="1784555" y="1740310"/>
            <a:ext cx="9720057" cy="4170912"/>
          </a:xfrm>
        </p:spPr>
        <p:txBody>
          <a:bodyPr>
            <a:noAutofit/>
          </a:bodyPr>
          <a:lstStyle/>
          <a:p>
            <a:pPr algn="just"/>
            <a:r>
              <a:rPr lang="tr-TR" sz="2800" dirty="0"/>
              <a:t>Toplumsallaşma, bireye kişilik kazandırdığı gibi öz benlik de kazandırmaktadır. </a:t>
            </a:r>
          </a:p>
          <a:p>
            <a:pPr algn="just"/>
            <a:r>
              <a:rPr lang="tr-TR" sz="2800" dirty="0"/>
              <a:t>Öz benlik, bireyin diğer kişilerle paylaştıklarının ve onu diğer kişilerden farklılaştıran ayrıntılarının bilincinde olmasıdır. </a:t>
            </a:r>
          </a:p>
        </p:txBody>
      </p:sp>
    </p:spTree>
    <p:extLst>
      <p:ext uri="{BB962C8B-B14F-4D97-AF65-F5344CB8AC3E}">
        <p14:creationId xmlns:p14="http://schemas.microsoft.com/office/powerpoint/2010/main" val="1418551392"/>
      </p:ext>
    </p:extLst>
  </p:cSld>
  <p:clrMapOvr>
    <a:masterClrMapping/>
  </p:clrMapOvr>
</p:sld>
</file>

<file path=ppt/slides/slide1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607760" y="1265207"/>
            <a:ext cx="9661064" cy="3777622"/>
          </a:xfrm>
        </p:spPr>
        <p:txBody>
          <a:bodyPr>
            <a:normAutofit/>
          </a:bodyPr>
          <a:lstStyle/>
          <a:p>
            <a:pPr algn="just"/>
            <a:r>
              <a:rPr lang="tr-TR" sz="2800" dirty="0"/>
              <a:t>Kendimizi önce başkalarında görüp tanırız. Bu nedenle çevremizdeki başka insanlara «ayna benlik» diyebiliriz. </a:t>
            </a:r>
          </a:p>
          <a:p>
            <a:pPr algn="just"/>
            <a:endParaRPr lang="tr-TR" sz="2800" dirty="0"/>
          </a:p>
          <a:p>
            <a:pPr algn="just"/>
            <a:r>
              <a:rPr lang="tr-TR" sz="2800" dirty="0"/>
              <a:t>Öz benliğin oluşumu, kişinin kendisini başkası tarafından görülen bir konu, bir şey olarak tasarımlamasıyla gerçekleşir. </a:t>
            </a:r>
          </a:p>
        </p:txBody>
      </p:sp>
    </p:spTree>
    <p:extLst>
      <p:ext uri="{BB962C8B-B14F-4D97-AF65-F5344CB8AC3E}">
        <p14:creationId xmlns:p14="http://schemas.microsoft.com/office/powerpoint/2010/main" val="4195017602"/>
      </p:ext>
    </p:extLst>
  </p:cSld>
  <p:clrMapOvr>
    <a:masterClrMapping/>
  </p:clrMapOvr>
</p:sld>
</file>

<file path=ppt/slides/slide1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İçerik Yer Tutucusu 3">
            <a:extLst>
              <a:ext uri="{FF2B5EF4-FFF2-40B4-BE49-F238E27FC236}">
                <a16:creationId xmlns:a16="http://schemas.microsoft.com/office/drawing/2014/main" id="{97DA0ECD-C2D5-2100-000E-DBFED9C340B0}"/>
              </a:ext>
            </a:extLst>
          </p:cNvPr>
          <p:cNvGraphicFramePr>
            <a:graphicFrameLocks noGrp="1"/>
          </p:cNvGraphicFramePr>
          <p:nvPr>
            <p:ph idx="1"/>
            <p:extLst>
              <p:ext uri="{D42A27DB-BD31-4B8C-83A1-F6EECF244321}">
                <p14:modId xmlns:p14="http://schemas.microsoft.com/office/powerpoint/2010/main" val="2545502905"/>
              </p:ext>
            </p:extLst>
          </p:nvPr>
        </p:nvGraphicFramePr>
        <p:xfrm>
          <a:off x="839638" y="1219200"/>
          <a:ext cx="10179171" cy="4747510"/>
        </p:xfrm>
        <a:graphic>
          <a:graphicData uri="http://schemas.openxmlformats.org/drawingml/2006/table">
            <a:tbl>
              <a:tblPr/>
              <a:tblGrid>
                <a:gridCol w="3393057">
                  <a:extLst>
                    <a:ext uri="{9D8B030D-6E8A-4147-A177-3AD203B41FA5}">
                      <a16:colId xmlns:a16="http://schemas.microsoft.com/office/drawing/2014/main" val="276376532"/>
                    </a:ext>
                  </a:extLst>
                </a:gridCol>
                <a:gridCol w="3393057">
                  <a:extLst>
                    <a:ext uri="{9D8B030D-6E8A-4147-A177-3AD203B41FA5}">
                      <a16:colId xmlns:a16="http://schemas.microsoft.com/office/drawing/2014/main" val="4241240520"/>
                    </a:ext>
                  </a:extLst>
                </a:gridCol>
                <a:gridCol w="3393057">
                  <a:extLst>
                    <a:ext uri="{9D8B030D-6E8A-4147-A177-3AD203B41FA5}">
                      <a16:colId xmlns:a16="http://schemas.microsoft.com/office/drawing/2014/main" val="834725272"/>
                    </a:ext>
                  </a:extLst>
                </a:gridCol>
              </a:tblGrid>
              <a:tr h="347616">
                <a:tc>
                  <a:txBody>
                    <a:bodyPr/>
                    <a:lstStyle/>
                    <a:p>
                      <a:pPr>
                        <a:buNone/>
                      </a:pPr>
                      <a:r>
                        <a:rPr lang="en-GB" sz="1800"/>
                        <a:t>Özellik</a:t>
                      </a:r>
                    </a:p>
                  </a:txBody>
                  <a:tcPr marL="69968" marR="69968" marT="34984" marB="34984" anchor="ctr">
                    <a:lnL>
                      <a:noFill/>
                    </a:lnL>
                    <a:lnR>
                      <a:noFill/>
                    </a:lnR>
                    <a:lnT>
                      <a:noFill/>
                    </a:lnT>
                    <a:lnB>
                      <a:noFill/>
                    </a:lnB>
                    <a:noFill/>
                  </a:tcPr>
                </a:tc>
                <a:tc>
                  <a:txBody>
                    <a:bodyPr/>
                    <a:lstStyle/>
                    <a:p>
                      <a:pPr>
                        <a:buNone/>
                      </a:pPr>
                      <a:r>
                        <a:rPr lang="en-GB" sz="1800" b="1"/>
                        <a:t>Öz Benlik</a:t>
                      </a:r>
                      <a:endParaRPr lang="en-GB" sz="1800"/>
                    </a:p>
                  </a:txBody>
                  <a:tcPr marL="69968" marR="69968" marT="34984" marB="34984" anchor="ctr">
                    <a:lnL>
                      <a:noFill/>
                    </a:lnL>
                    <a:lnR>
                      <a:noFill/>
                    </a:lnR>
                    <a:lnT>
                      <a:noFill/>
                    </a:lnT>
                    <a:lnB>
                      <a:noFill/>
                    </a:lnB>
                    <a:noFill/>
                  </a:tcPr>
                </a:tc>
                <a:tc>
                  <a:txBody>
                    <a:bodyPr/>
                    <a:lstStyle/>
                    <a:p>
                      <a:pPr>
                        <a:buNone/>
                      </a:pPr>
                      <a:r>
                        <a:rPr lang="en-GB" sz="1800" b="1"/>
                        <a:t>Ayna Benlik</a:t>
                      </a:r>
                      <a:endParaRPr lang="en-GB" sz="1800"/>
                    </a:p>
                  </a:txBody>
                  <a:tcPr marL="69968" marR="69968" marT="34984" marB="34984" anchor="ctr">
                    <a:lnL>
                      <a:noFill/>
                    </a:lnL>
                    <a:lnR>
                      <a:noFill/>
                    </a:lnR>
                    <a:lnT>
                      <a:noFill/>
                    </a:lnT>
                    <a:lnB>
                      <a:noFill/>
                    </a:lnB>
                    <a:noFill/>
                  </a:tcPr>
                </a:tc>
                <a:extLst>
                  <a:ext uri="{0D108BD9-81ED-4DB2-BD59-A6C34878D82A}">
                    <a16:rowId xmlns:a16="http://schemas.microsoft.com/office/drawing/2014/main" val="3877648009"/>
                  </a:ext>
                </a:extLst>
              </a:tr>
              <a:tr h="1373494">
                <a:tc>
                  <a:txBody>
                    <a:bodyPr/>
                    <a:lstStyle/>
                    <a:p>
                      <a:pPr>
                        <a:buNone/>
                      </a:pPr>
                      <a:r>
                        <a:rPr lang="en-GB" sz="1800" b="1" dirty="0" err="1"/>
                        <a:t>Tanım</a:t>
                      </a:r>
                      <a:endParaRPr lang="en-GB" sz="1800" dirty="0"/>
                    </a:p>
                  </a:txBody>
                  <a:tcPr marL="69968" marR="69968" marT="34984" marB="34984" anchor="ctr">
                    <a:lnL>
                      <a:noFill/>
                    </a:lnL>
                    <a:lnR>
                      <a:noFill/>
                    </a:lnR>
                    <a:lnT>
                      <a:noFill/>
                    </a:lnT>
                    <a:lnB>
                      <a:noFill/>
                    </a:lnB>
                    <a:noFill/>
                  </a:tcPr>
                </a:tc>
                <a:tc>
                  <a:txBody>
                    <a:bodyPr/>
                    <a:lstStyle/>
                    <a:p>
                      <a:pPr>
                        <a:buNone/>
                      </a:pPr>
                      <a:r>
                        <a:rPr lang="en-GB" sz="1800"/>
                        <a:t>Bireyin kendini kendi gözünden algılaması, “ben kimim?” sorusuna cevabı</a:t>
                      </a:r>
                    </a:p>
                  </a:txBody>
                  <a:tcPr marL="69968" marR="69968" marT="34984" marB="34984" anchor="ctr">
                    <a:lnL>
                      <a:noFill/>
                    </a:lnL>
                    <a:lnR>
                      <a:noFill/>
                    </a:lnR>
                    <a:lnT>
                      <a:noFill/>
                    </a:lnT>
                    <a:lnB>
                      <a:noFill/>
                    </a:lnB>
                    <a:noFill/>
                  </a:tcPr>
                </a:tc>
                <a:tc>
                  <a:txBody>
                    <a:bodyPr/>
                    <a:lstStyle/>
                    <a:p>
                      <a:pPr>
                        <a:buNone/>
                      </a:pPr>
                      <a:r>
                        <a:rPr lang="en-GB" sz="1800"/>
                        <a:t>Bireyin kendini, başkalarının kendisi hakkındaki düşüncelerine göre algılaması</a:t>
                      </a:r>
                    </a:p>
                  </a:txBody>
                  <a:tcPr marL="69968" marR="69968" marT="34984" marB="34984" anchor="ctr">
                    <a:lnL>
                      <a:noFill/>
                    </a:lnL>
                    <a:lnR>
                      <a:noFill/>
                    </a:lnR>
                    <a:lnT>
                      <a:noFill/>
                    </a:lnT>
                    <a:lnB>
                      <a:noFill/>
                    </a:lnB>
                    <a:noFill/>
                  </a:tcPr>
                </a:tc>
                <a:extLst>
                  <a:ext uri="{0D108BD9-81ED-4DB2-BD59-A6C34878D82A}">
                    <a16:rowId xmlns:a16="http://schemas.microsoft.com/office/drawing/2014/main" val="447836007"/>
                  </a:ext>
                </a:extLst>
              </a:tr>
              <a:tr h="858434">
                <a:tc>
                  <a:txBody>
                    <a:bodyPr/>
                    <a:lstStyle/>
                    <a:p>
                      <a:pPr>
                        <a:buNone/>
                      </a:pPr>
                      <a:r>
                        <a:rPr lang="en-GB" sz="1800" b="1"/>
                        <a:t>Kaynak</a:t>
                      </a:r>
                      <a:endParaRPr lang="en-GB" sz="1800"/>
                    </a:p>
                  </a:txBody>
                  <a:tcPr marL="69968" marR="69968" marT="34984" marB="34984" anchor="ctr">
                    <a:lnL>
                      <a:noFill/>
                    </a:lnL>
                    <a:lnR>
                      <a:noFill/>
                    </a:lnR>
                    <a:lnT>
                      <a:noFill/>
                    </a:lnT>
                    <a:lnB>
                      <a:noFill/>
                    </a:lnB>
                    <a:noFill/>
                  </a:tcPr>
                </a:tc>
                <a:tc>
                  <a:txBody>
                    <a:bodyPr/>
                    <a:lstStyle/>
                    <a:p>
                      <a:pPr>
                        <a:buNone/>
                      </a:pPr>
                      <a:r>
                        <a:rPr lang="en-GB" sz="1800"/>
                        <a:t>Kişinin içsel değerlendirmesi (kendi düşünce ve duyguları)</a:t>
                      </a:r>
                    </a:p>
                  </a:txBody>
                  <a:tcPr marL="69968" marR="69968" marT="34984" marB="34984" anchor="ctr">
                    <a:lnL>
                      <a:noFill/>
                    </a:lnL>
                    <a:lnR>
                      <a:noFill/>
                    </a:lnR>
                    <a:lnT>
                      <a:noFill/>
                    </a:lnT>
                    <a:lnB>
                      <a:noFill/>
                    </a:lnB>
                    <a:noFill/>
                  </a:tcPr>
                </a:tc>
                <a:tc>
                  <a:txBody>
                    <a:bodyPr/>
                    <a:lstStyle/>
                    <a:p>
                      <a:pPr>
                        <a:buNone/>
                      </a:pPr>
                      <a:r>
                        <a:rPr lang="en-GB" sz="1800"/>
                        <a:t>Toplumun ve çevresindekilerin birey hakkındaki yargıları</a:t>
                      </a:r>
                    </a:p>
                  </a:txBody>
                  <a:tcPr marL="69968" marR="69968" marT="34984" marB="34984" anchor="ctr">
                    <a:lnL>
                      <a:noFill/>
                    </a:lnL>
                    <a:lnR>
                      <a:noFill/>
                    </a:lnR>
                    <a:lnT>
                      <a:noFill/>
                    </a:lnT>
                    <a:lnB>
                      <a:noFill/>
                    </a:lnB>
                    <a:noFill/>
                  </a:tcPr>
                </a:tc>
                <a:extLst>
                  <a:ext uri="{0D108BD9-81ED-4DB2-BD59-A6C34878D82A}">
                    <a16:rowId xmlns:a16="http://schemas.microsoft.com/office/drawing/2014/main" val="850231060"/>
                  </a:ext>
                </a:extLst>
              </a:tr>
              <a:tr h="347616">
                <a:tc>
                  <a:txBody>
                    <a:bodyPr/>
                    <a:lstStyle/>
                    <a:p>
                      <a:pPr>
                        <a:buNone/>
                      </a:pPr>
                      <a:r>
                        <a:rPr lang="en-GB" sz="1800" b="1"/>
                        <a:t>Odak Noktası</a:t>
                      </a:r>
                      <a:endParaRPr lang="en-GB" sz="1800"/>
                    </a:p>
                  </a:txBody>
                  <a:tcPr marL="69968" marR="69968" marT="34984" marB="34984" anchor="ctr">
                    <a:lnL>
                      <a:noFill/>
                    </a:lnL>
                    <a:lnR>
                      <a:noFill/>
                    </a:lnR>
                    <a:lnT>
                      <a:noFill/>
                    </a:lnT>
                    <a:lnB>
                      <a:noFill/>
                    </a:lnB>
                    <a:noFill/>
                  </a:tcPr>
                </a:tc>
                <a:tc>
                  <a:txBody>
                    <a:bodyPr/>
                    <a:lstStyle/>
                    <a:p>
                      <a:pPr>
                        <a:buNone/>
                      </a:pPr>
                      <a:r>
                        <a:rPr lang="en-GB" sz="1800"/>
                        <a:t>Kişinin kendi benlik algısı</a:t>
                      </a:r>
                    </a:p>
                  </a:txBody>
                  <a:tcPr marL="69968" marR="69968" marT="34984" marB="34984" anchor="ctr">
                    <a:lnL>
                      <a:noFill/>
                    </a:lnL>
                    <a:lnR>
                      <a:noFill/>
                    </a:lnR>
                    <a:lnT>
                      <a:noFill/>
                    </a:lnT>
                    <a:lnB>
                      <a:noFill/>
                    </a:lnB>
                    <a:noFill/>
                  </a:tcPr>
                </a:tc>
                <a:tc>
                  <a:txBody>
                    <a:bodyPr/>
                    <a:lstStyle/>
                    <a:p>
                      <a:pPr>
                        <a:buNone/>
                      </a:pPr>
                      <a:r>
                        <a:rPr lang="en-GB" sz="1800"/>
                        <a:t>Başkalarının bakış açısı</a:t>
                      </a:r>
                    </a:p>
                  </a:txBody>
                  <a:tcPr marL="69968" marR="69968" marT="34984" marB="34984" anchor="ctr">
                    <a:lnL>
                      <a:noFill/>
                    </a:lnL>
                    <a:lnR>
                      <a:noFill/>
                    </a:lnR>
                    <a:lnT>
                      <a:noFill/>
                    </a:lnT>
                    <a:lnB>
                      <a:noFill/>
                    </a:lnB>
                    <a:noFill/>
                  </a:tcPr>
                </a:tc>
                <a:extLst>
                  <a:ext uri="{0D108BD9-81ED-4DB2-BD59-A6C34878D82A}">
                    <a16:rowId xmlns:a16="http://schemas.microsoft.com/office/drawing/2014/main" val="3560929903"/>
                  </a:ext>
                </a:extLst>
              </a:tr>
              <a:tr h="609388">
                <a:tc>
                  <a:txBody>
                    <a:bodyPr/>
                    <a:lstStyle/>
                    <a:p>
                      <a:pPr>
                        <a:buNone/>
                      </a:pPr>
                      <a:r>
                        <a:rPr lang="en-GB" sz="1800" b="1"/>
                        <a:t>Kuramcı</a:t>
                      </a:r>
                      <a:endParaRPr lang="en-GB" sz="1800"/>
                    </a:p>
                  </a:txBody>
                  <a:tcPr marL="69968" marR="69968" marT="34984" marB="34984" anchor="ctr">
                    <a:lnL>
                      <a:noFill/>
                    </a:lnL>
                    <a:lnR>
                      <a:noFill/>
                    </a:lnR>
                    <a:lnT>
                      <a:noFill/>
                    </a:lnT>
                    <a:lnB>
                      <a:noFill/>
                    </a:lnB>
                    <a:noFill/>
                  </a:tcPr>
                </a:tc>
                <a:tc>
                  <a:txBody>
                    <a:bodyPr/>
                    <a:lstStyle/>
                    <a:p>
                      <a:pPr>
                        <a:buNone/>
                      </a:pPr>
                      <a:r>
                        <a:rPr lang="nb-NO" sz="1800"/>
                        <a:t>Genel sosyolojik ve psikolojik bir kavram</a:t>
                      </a:r>
                    </a:p>
                  </a:txBody>
                  <a:tcPr marL="69968" marR="69968" marT="34984" marB="34984" anchor="ctr">
                    <a:lnL>
                      <a:noFill/>
                    </a:lnL>
                    <a:lnR>
                      <a:noFill/>
                    </a:lnR>
                    <a:lnT>
                      <a:noFill/>
                    </a:lnT>
                    <a:lnB>
                      <a:noFill/>
                    </a:lnB>
                    <a:noFill/>
                  </a:tcPr>
                </a:tc>
                <a:tc>
                  <a:txBody>
                    <a:bodyPr/>
                    <a:lstStyle/>
                    <a:p>
                      <a:pPr>
                        <a:buNone/>
                      </a:pPr>
                      <a:r>
                        <a:rPr lang="en-GB" sz="1800"/>
                        <a:t>Charles Horton Cooley (Ayna Benlik Kuramı)</a:t>
                      </a:r>
                    </a:p>
                  </a:txBody>
                  <a:tcPr marL="69968" marR="69968" marT="34984" marB="34984" anchor="ctr">
                    <a:lnL>
                      <a:noFill/>
                    </a:lnL>
                    <a:lnR>
                      <a:noFill/>
                    </a:lnR>
                    <a:lnT>
                      <a:noFill/>
                    </a:lnT>
                    <a:lnB>
                      <a:noFill/>
                    </a:lnB>
                    <a:noFill/>
                  </a:tcPr>
                </a:tc>
                <a:extLst>
                  <a:ext uri="{0D108BD9-81ED-4DB2-BD59-A6C34878D82A}">
                    <a16:rowId xmlns:a16="http://schemas.microsoft.com/office/drawing/2014/main" val="3236810020"/>
                  </a:ext>
                </a:extLst>
              </a:tr>
              <a:tr h="1115964">
                <a:tc>
                  <a:txBody>
                    <a:bodyPr/>
                    <a:lstStyle/>
                    <a:p>
                      <a:pPr>
                        <a:buNone/>
                      </a:pPr>
                      <a:r>
                        <a:rPr lang="en-GB" sz="1800" b="1" dirty="0"/>
                        <a:t>Örnek</a:t>
                      </a:r>
                      <a:endParaRPr lang="en-GB" sz="1800" dirty="0"/>
                    </a:p>
                  </a:txBody>
                  <a:tcPr marL="69968" marR="69968" marT="34984" marB="34984" anchor="ctr">
                    <a:lnL>
                      <a:noFill/>
                    </a:lnL>
                    <a:lnR>
                      <a:noFill/>
                    </a:lnR>
                    <a:lnT>
                      <a:noFill/>
                    </a:lnT>
                    <a:lnB>
                      <a:noFill/>
                    </a:lnB>
                    <a:noFill/>
                  </a:tcPr>
                </a:tc>
                <a:tc>
                  <a:txBody>
                    <a:bodyPr/>
                    <a:lstStyle/>
                    <a:p>
                      <a:pPr>
                        <a:buNone/>
                      </a:pPr>
                      <a:r>
                        <a:rPr lang="en-GB" sz="1800" dirty="0"/>
                        <a:t>“Ben </a:t>
                      </a:r>
                      <a:r>
                        <a:rPr lang="en-GB" sz="1800" dirty="0" err="1"/>
                        <a:t>sabırlı</a:t>
                      </a:r>
                      <a:r>
                        <a:rPr lang="en-GB" sz="1800" dirty="0"/>
                        <a:t> </a:t>
                      </a:r>
                      <a:r>
                        <a:rPr lang="en-GB" sz="1800" dirty="0" err="1"/>
                        <a:t>bir</a:t>
                      </a:r>
                      <a:r>
                        <a:rPr lang="en-GB" sz="1800" dirty="0"/>
                        <a:t> </a:t>
                      </a:r>
                      <a:r>
                        <a:rPr lang="en-GB" sz="1800" dirty="0" err="1"/>
                        <a:t>insanım</a:t>
                      </a:r>
                      <a:r>
                        <a:rPr lang="en-GB" sz="1800" dirty="0"/>
                        <a:t>.” </a:t>
                      </a:r>
                      <a:r>
                        <a:rPr lang="en-GB" sz="1800" dirty="0" err="1"/>
                        <a:t>düşüncesi</a:t>
                      </a:r>
                      <a:endParaRPr lang="en-GB" sz="1800" dirty="0"/>
                    </a:p>
                  </a:txBody>
                  <a:tcPr marL="69968" marR="69968" marT="34984" marB="34984" anchor="ctr">
                    <a:lnL>
                      <a:noFill/>
                    </a:lnL>
                    <a:lnR>
                      <a:noFill/>
                    </a:lnR>
                    <a:lnT>
                      <a:noFill/>
                    </a:lnT>
                    <a:lnB>
                      <a:noFill/>
                    </a:lnB>
                    <a:noFill/>
                  </a:tcPr>
                </a:tc>
                <a:tc>
                  <a:txBody>
                    <a:bodyPr/>
                    <a:lstStyle/>
                    <a:p>
                      <a:pPr>
                        <a:buNone/>
                      </a:pPr>
                      <a:r>
                        <a:rPr lang="en-GB" sz="1800" dirty="0"/>
                        <a:t>“</a:t>
                      </a:r>
                      <a:r>
                        <a:rPr lang="en-GB" sz="1800" dirty="0" err="1"/>
                        <a:t>Arkadaşlarım</a:t>
                      </a:r>
                      <a:r>
                        <a:rPr lang="en-GB" sz="1800" dirty="0"/>
                        <a:t> </a:t>
                      </a:r>
                      <a:r>
                        <a:rPr lang="en-GB" sz="1800" dirty="0" err="1"/>
                        <a:t>beni</a:t>
                      </a:r>
                      <a:r>
                        <a:rPr lang="en-GB" sz="1800" dirty="0"/>
                        <a:t> </a:t>
                      </a:r>
                      <a:r>
                        <a:rPr lang="en-GB" sz="1800" dirty="0" err="1"/>
                        <a:t>sabırlı</a:t>
                      </a:r>
                      <a:r>
                        <a:rPr lang="en-GB" sz="1800" dirty="0"/>
                        <a:t> </a:t>
                      </a:r>
                      <a:r>
                        <a:rPr lang="en-GB" sz="1800" dirty="0" err="1"/>
                        <a:t>biri</a:t>
                      </a:r>
                      <a:r>
                        <a:rPr lang="en-GB" sz="1800" dirty="0"/>
                        <a:t> </a:t>
                      </a:r>
                      <a:r>
                        <a:rPr lang="en-GB" sz="1800" dirty="0" err="1"/>
                        <a:t>olarak</a:t>
                      </a:r>
                      <a:r>
                        <a:rPr lang="en-GB" sz="1800" dirty="0"/>
                        <a:t> </a:t>
                      </a:r>
                      <a:r>
                        <a:rPr lang="en-GB" sz="1800" dirty="0" err="1"/>
                        <a:t>görüyor</a:t>
                      </a:r>
                      <a:r>
                        <a:rPr lang="en-GB" sz="1800" dirty="0"/>
                        <a:t>, </a:t>
                      </a:r>
                      <a:r>
                        <a:rPr lang="en-GB" sz="1800" dirty="0" err="1"/>
                        <a:t>demek</a:t>
                      </a:r>
                      <a:r>
                        <a:rPr lang="en-GB" sz="1800" dirty="0"/>
                        <a:t> ki </a:t>
                      </a:r>
                      <a:r>
                        <a:rPr lang="en-GB" sz="1800" dirty="0" err="1"/>
                        <a:t>gerçekten</a:t>
                      </a:r>
                      <a:r>
                        <a:rPr lang="en-GB" sz="1800" dirty="0"/>
                        <a:t> </a:t>
                      </a:r>
                      <a:r>
                        <a:rPr lang="en-GB" sz="1800" dirty="0" err="1"/>
                        <a:t>sabırlıyım</a:t>
                      </a:r>
                      <a:r>
                        <a:rPr lang="en-GB" sz="1800" dirty="0"/>
                        <a:t>.” </a:t>
                      </a:r>
                      <a:r>
                        <a:rPr lang="en-GB" sz="1800" dirty="0" err="1"/>
                        <a:t>düşüncesi</a:t>
                      </a:r>
                      <a:endParaRPr lang="en-GB" sz="1800" dirty="0"/>
                    </a:p>
                  </a:txBody>
                  <a:tcPr marL="69968" marR="69968" marT="34984" marB="34984" anchor="ctr">
                    <a:lnL>
                      <a:noFill/>
                    </a:lnL>
                    <a:lnR>
                      <a:noFill/>
                    </a:lnR>
                    <a:lnT>
                      <a:noFill/>
                    </a:lnT>
                    <a:lnB>
                      <a:noFill/>
                    </a:lnB>
                    <a:noFill/>
                  </a:tcPr>
                </a:tc>
                <a:extLst>
                  <a:ext uri="{0D108BD9-81ED-4DB2-BD59-A6C34878D82A}">
                    <a16:rowId xmlns:a16="http://schemas.microsoft.com/office/drawing/2014/main" val="1613071752"/>
                  </a:ext>
                </a:extLst>
              </a:tr>
            </a:tbl>
          </a:graphicData>
        </a:graphic>
      </p:graphicFrame>
    </p:spTree>
    <p:extLst>
      <p:ext uri="{BB962C8B-B14F-4D97-AF65-F5344CB8AC3E}">
        <p14:creationId xmlns:p14="http://schemas.microsoft.com/office/powerpoint/2010/main" val="2855099988"/>
      </p:ext>
    </p:extLst>
  </p:cSld>
  <p:clrMapOvr>
    <a:masterClrMapping/>
  </p:clrMapOvr>
</p:sld>
</file>

<file path=ppt/slides/slide1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2182761" y="624110"/>
            <a:ext cx="9321851" cy="1280890"/>
          </a:xfrm>
        </p:spPr>
        <p:txBody>
          <a:bodyPr>
            <a:normAutofit/>
          </a:bodyPr>
          <a:lstStyle/>
          <a:p>
            <a:pPr algn="just"/>
            <a:r>
              <a:rPr lang="tr-TR" sz="3200" b="1" dirty="0">
                <a:solidFill>
                  <a:srgbClr val="FF0000"/>
                </a:solidFill>
              </a:rPr>
              <a:t>Toplumsallaşmada Cinsel Rol Farklılaşması </a:t>
            </a:r>
          </a:p>
        </p:txBody>
      </p:sp>
      <p:sp>
        <p:nvSpPr>
          <p:cNvPr id="3" name="İçerik Yer Tutucusu 2"/>
          <p:cNvSpPr>
            <a:spLocks noGrp="1"/>
          </p:cNvSpPr>
          <p:nvPr>
            <p:ph idx="1"/>
          </p:nvPr>
        </p:nvSpPr>
        <p:spPr>
          <a:xfrm>
            <a:off x="1710813" y="2133600"/>
            <a:ext cx="9793799" cy="3777622"/>
          </a:xfrm>
        </p:spPr>
        <p:txBody>
          <a:bodyPr>
            <a:normAutofit/>
          </a:bodyPr>
          <a:lstStyle/>
          <a:p>
            <a:pPr algn="just"/>
            <a:r>
              <a:rPr lang="tr-TR" sz="2400" dirty="0"/>
              <a:t>Aile içinde kız ve erkek çocuklara farklı davranılmaktadır. Çocuklar daha dört yaşında iken cinsiyet kimliğine ilişkin bir bilince sahip olmaktadırlar. Çocuklar edindikleri deneyimler sonucu rollerini içselleştirmekte ve bunları kişiliğinin bir parçası saymaktadır. </a:t>
            </a:r>
          </a:p>
        </p:txBody>
      </p:sp>
    </p:spTree>
    <p:extLst>
      <p:ext uri="{BB962C8B-B14F-4D97-AF65-F5344CB8AC3E}">
        <p14:creationId xmlns:p14="http://schemas.microsoft.com/office/powerpoint/2010/main" val="2044894217"/>
      </p:ext>
    </p:extLst>
  </p:cSld>
  <p:clrMapOvr>
    <a:masterClrMapping/>
  </p:clrMapOvr>
</p:sld>
</file>

<file path=ppt/slides/slide1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531328" y="1508510"/>
            <a:ext cx="9956031" cy="5041067"/>
          </a:xfrm>
        </p:spPr>
        <p:txBody>
          <a:bodyPr>
            <a:noAutofit/>
          </a:bodyPr>
          <a:lstStyle/>
          <a:p>
            <a:pPr algn="just"/>
            <a:r>
              <a:rPr lang="tr-TR" sz="3200" dirty="0"/>
              <a:t>Ebeveynlerin çocuklarına uyguladıkları farklı muamele, onlara sağladıkları eğitim fırsatlarında da kendini gösterir. </a:t>
            </a:r>
            <a:r>
              <a:rPr lang="tr-TR" sz="3200" b="1" u="sng" dirty="0">
                <a:solidFill>
                  <a:srgbClr val="FF0000"/>
                </a:solidFill>
              </a:rPr>
              <a:t>Ailenin ekonomik durumu iyileştikçe ve eğitim düzeyi yükseldikçe her iki cinsiyetten çocuğa eşit düzeyde eğitim sağlama olanağı artmaktadır. </a:t>
            </a:r>
          </a:p>
        </p:txBody>
      </p:sp>
    </p:spTree>
    <p:extLst>
      <p:ext uri="{BB962C8B-B14F-4D97-AF65-F5344CB8AC3E}">
        <p14:creationId xmlns:p14="http://schemas.microsoft.com/office/powerpoint/2010/main" val="157530872"/>
      </p:ext>
    </p:extLst>
  </p:cSld>
  <p:clrMapOvr>
    <a:masterClrMapping/>
  </p:clrMapOvr>
</p:sld>
</file>

<file path=ppt/slides/slide1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218177" y="1972693"/>
            <a:ext cx="9970780" cy="3495736"/>
          </a:xfrm>
        </p:spPr>
        <p:txBody>
          <a:bodyPr>
            <a:noAutofit/>
          </a:bodyPr>
          <a:lstStyle/>
          <a:p>
            <a:pPr algn="just"/>
            <a:r>
              <a:rPr lang="tr-TR" sz="3200" dirty="0"/>
              <a:t>Kızlar genellikle, öğretmenlik, sekreterlik, hemşirelik gibi ev kadınlığı rolü ile çatışmayan mesleklere yönelme eğilimdedirler. Erkekler ise, iyi kazanç getiren, riski olan ve ilerlemeye olanak veren mesleklere yönelmektedirler. </a:t>
            </a:r>
          </a:p>
          <a:p>
            <a:pPr algn="just"/>
            <a:endParaRPr lang="tr-TR" sz="3200" dirty="0"/>
          </a:p>
        </p:txBody>
      </p:sp>
    </p:spTree>
    <p:extLst>
      <p:ext uri="{BB962C8B-B14F-4D97-AF65-F5344CB8AC3E}">
        <p14:creationId xmlns:p14="http://schemas.microsoft.com/office/powerpoint/2010/main" val="1450243390"/>
      </p:ext>
    </p:extLst>
  </p:cSld>
  <p:clrMapOvr>
    <a:masterClrMapping/>
  </p:clrMapOvr>
</p:sld>
</file>

<file path=ppt/slides/slide1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b="1" dirty="0">
                <a:solidFill>
                  <a:srgbClr val="FF0000"/>
                </a:solidFill>
              </a:rPr>
              <a:t>Dinsel Toplumsallaşma </a:t>
            </a:r>
          </a:p>
        </p:txBody>
      </p:sp>
      <p:sp>
        <p:nvSpPr>
          <p:cNvPr id="3" name="İçerik Yer Tutucusu 2"/>
          <p:cNvSpPr>
            <a:spLocks noGrp="1"/>
          </p:cNvSpPr>
          <p:nvPr>
            <p:ph idx="1"/>
          </p:nvPr>
        </p:nvSpPr>
        <p:spPr>
          <a:xfrm>
            <a:off x="1592826" y="2133600"/>
            <a:ext cx="9911786" cy="3777622"/>
          </a:xfrm>
        </p:spPr>
        <p:txBody>
          <a:bodyPr>
            <a:normAutofit/>
          </a:bodyPr>
          <a:lstStyle/>
          <a:p>
            <a:pPr algn="just"/>
            <a:r>
              <a:rPr lang="tr-TR" sz="3200" dirty="0"/>
              <a:t>Din, öncelikle bir eğitim öğretim sorunudur. Ayrıca bütün toplumlarda eğitim, uzun yıllar tamamen dinsel bir karakter taşımıştır. Dinsel toplumsallaşma, çocukluk döneminde çok hızlı gerçekleşir. </a:t>
            </a:r>
          </a:p>
        </p:txBody>
      </p:sp>
    </p:spTree>
    <p:extLst>
      <p:ext uri="{BB962C8B-B14F-4D97-AF65-F5344CB8AC3E}">
        <p14:creationId xmlns:p14="http://schemas.microsoft.com/office/powerpoint/2010/main" val="244642247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386348" y="929149"/>
            <a:ext cx="9749554" cy="4984955"/>
          </a:xfrm>
        </p:spPr>
        <p:txBody>
          <a:bodyPr>
            <a:noAutofit/>
          </a:bodyPr>
          <a:lstStyle/>
          <a:p>
            <a:pPr algn="just"/>
            <a:r>
              <a:rPr lang="tr-TR" sz="2400" dirty="0"/>
              <a:t>Bununla birlikte </a:t>
            </a:r>
            <a:r>
              <a:rPr lang="tr-TR" sz="2400" dirty="0" err="1"/>
              <a:t>İbn</a:t>
            </a:r>
            <a:r>
              <a:rPr lang="tr-TR" sz="2400" dirty="0"/>
              <a:t>-i Sina çocuğun eğitimine ilişkin geliştirdiği bütüncül bakış açısıyla çocuğun beden sağlığını da dahil ettiği görüşlerini ünlü eseri Kanun ve Şifa’da açıklamıştır. </a:t>
            </a:r>
          </a:p>
          <a:p>
            <a:pPr algn="just"/>
            <a:endParaRPr lang="tr-TR" sz="2400" dirty="0"/>
          </a:p>
          <a:p>
            <a:pPr algn="just"/>
            <a:r>
              <a:rPr lang="tr-TR" sz="2400" b="1" u="sng" dirty="0">
                <a:solidFill>
                  <a:srgbClr val="FF0000"/>
                </a:solidFill>
              </a:rPr>
              <a:t>Altı yaşında başlayacak okul eğitimi öncesinde ahlak eğitimine </a:t>
            </a:r>
            <a:r>
              <a:rPr lang="tr-TR" sz="2400" b="1" u="sng" dirty="0" err="1">
                <a:solidFill>
                  <a:srgbClr val="FF0000"/>
                </a:solidFill>
              </a:rPr>
              <a:t>yoğunlaşılmalıdır</a:t>
            </a:r>
            <a:r>
              <a:rPr lang="tr-TR" sz="2400" b="1" u="sng" dirty="0">
                <a:solidFill>
                  <a:srgbClr val="FF0000"/>
                </a:solidFill>
              </a:rPr>
              <a:t>. Bu dönemde çocuğun iyi arkadaşlarla oyun oynaması teşvik edilmeli, baskı kurmadan iyi davranışlar edinmesi sağlanmalıdır. </a:t>
            </a:r>
          </a:p>
        </p:txBody>
      </p:sp>
    </p:spTree>
    <p:extLst>
      <p:ext uri="{BB962C8B-B14F-4D97-AF65-F5344CB8AC3E}">
        <p14:creationId xmlns:p14="http://schemas.microsoft.com/office/powerpoint/2010/main" val="2934729047"/>
      </p:ext>
    </p:extLst>
  </p:cSld>
  <p:clrMapOvr>
    <a:masterClrMapping/>
  </p:clrMapOvr>
</p:sld>
</file>

<file path=ppt/slides/slide1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818584" y="1196195"/>
            <a:ext cx="9441761" cy="4687019"/>
          </a:xfrm>
        </p:spPr>
        <p:txBody>
          <a:bodyPr>
            <a:normAutofit/>
          </a:bodyPr>
          <a:lstStyle/>
          <a:p>
            <a:pPr algn="just"/>
            <a:r>
              <a:rPr lang="tr-TR" sz="2800" dirty="0"/>
              <a:t>Önce ailede başlar, sonra akrabalık, komşuluk, arkadaşlık, köy-kent, meslek çevreleri, okul, cami, Kur’an kursu ya da kiliseler, medya gibi etmenler önemli rol oynar. </a:t>
            </a:r>
          </a:p>
          <a:p>
            <a:pPr algn="just"/>
            <a:endParaRPr lang="tr-TR" sz="2800" dirty="0"/>
          </a:p>
          <a:p>
            <a:pPr algn="just"/>
            <a:r>
              <a:rPr lang="tr-TR" sz="2800" dirty="0"/>
              <a:t>Ebeveynler, dinsel yaşayış konusunda çocuklarına örnek oluşturur. Çocuklar aile içinde ilk dinsel bilgilerini alırlar, dinsel törenleri ve duaları öğrenirler.</a:t>
            </a:r>
          </a:p>
          <a:p>
            <a:pPr algn="just"/>
            <a:endParaRPr lang="tr-TR" sz="2800" dirty="0"/>
          </a:p>
        </p:txBody>
      </p:sp>
    </p:spTree>
    <p:extLst>
      <p:ext uri="{BB962C8B-B14F-4D97-AF65-F5344CB8AC3E}">
        <p14:creationId xmlns:p14="http://schemas.microsoft.com/office/powerpoint/2010/main" val="2783915122"/>
      </p:ext>
    </p:extLst>
  </p:cSld>
  <p:clrMapOvr>
    <a:masterClrMapping/>
  </p:clrMapOvr>
</p:sld>
</file>

<file path=ppt/slides/slide1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1651819" y="300296"/>
            <a:ext cx="8911687" cy="1280890"/>
          </a:xfrm>
        </p:spPr>
        <p:txBody>
          <a:bodyPr/>
          <a:lstStyle/>
          <a:p>
            <a:pPr algn="ctr"/>
            <a:r>
              <a:rPr lang="tr-TR" b="1" dirty="0">
                <a:solidFill>
                  <a:srgbClr val="FF0000"/>
                </a:solidFill>
              </a:rPr>
              <a:t>KÜLTÜR </a:t>
            </a:r>
          </a:p>
        </p:txBody>
      </p:sp>
      <p:sp>
        <p:nvSpPr>
          <p:cNvPr id="3" name="İçerik Yer Tutucusu 2"/>
          <p:cNvSpPr>
            <a:spLocks noGrp="1"/>
          </p:cNvSpPr>
          <p:nvPr>
            <p:ph idx="1"/>
          </p:nvPr>
        </p:nvSpPr>
        <p:spPr>
          <a:xfrm>
            <a:off x="1651819" y="1710813"/>
            <a:ext cx="9852793" cy="4553509"/>
          </a:xfrm>
        </p:spPr>
        <p:txBody>
          <a:bodyPr>
            <a:noAutofit/>
          </a:bodyPr>
          <a:lstStyle/>
          <a:p>
            <a:pPr algn="just"/>
            <a:r>
              <a:rPr lang="tr-TR" sz="2800" dirty="0"/>
              <a:t>İlk kez 1793 tarihinde Alman sözlüğünde yer almış bir kavramdır.  </a:t>
            </a:r>
            <a:r>
              <a:rPr lang="tr-TR" sz="2800" b="1" u="sng" dirty="0">
                <a:solidFill>
                  <a:srgbClr val="FF0000"/>
                </a:solidFill>
              </a:rPr>
              <a:t>Kültür öğrenilmiş davranış kalıplarıdır. Bir halkın yaşam tarzıdır. </a:t>
            </a:r>
          </a:p>
          <a:p>
            <a:pPr algn="just"/>
            <a:endParaRPr lang="tr-TR" sz="2800" b="1" u="sng" dirty="0">
              <a:solidFill>
                <a:srgbClr val="FF0000"/>
              </a:solidFill>
            </a:endParaRPr>
          </a:p>
          <a:p>
            <a:pPr algn="just"/>
            <a:r>
              <a:rPr lang="tr-TR" sz="2800" b="1" u="sng" dirty="0">
                <a:solidFill>
                  <a:srgbClr val="FF0000"/>
                </a:solidFill>
              </a:rPr>
              <a:t>Edward B. Taylor’a göre kültür insanın toplumun bir üyesi olarak elde ettiği bilgi, inanç, sanat, ahlak, hukuk, adetle ve diğer yetenekler ile alışkanlıklardan oluşan karmaşık bir bütündür.</a:t>
            </a:r>
          </a:p>
        </p:txBody>
      </p:sp>
    </p:spTree>
    <p:extLst>
      <p:ext uri="{BB962C8B-B14F-4D97-AF65-F5344CB8AC3E}">
        <p14:creationId xmlns:p14="http://schemas.microsoft.com/office/powerpoint/2010/main" val="1220629406"/>
      </p:ext>
    </p:extLst>
  </p:cSld>
  <p:clrMapOvr>
    <a:masterClrMapping/>
  </p:clrMapOvr>
</p:sld>
</file>

<file path=ppt/slides/slide1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91AF413-9BC4-CA13-E3FF-D20C5FE4532A}"/>
              </a:ext>
            </a:extLst>
          </p:cNvPr>
          <p:cNvSpPr>
            <a:spLocks noGrp="1"/>
          </p:cNvSpPr>
          <p:nvPr>
            <p:ph type="title"/>
          </p:nvPr>
        </p:nvSpPr>
        <p:spPr/>
        <p:txBody>
          <a:bodyPr/>
          <a:lstStyle/>
          <a:p>
            <a:endParaRPr lang="en-GB"/>
          </a:p>
        </p:txBody>
      </p:sp>
      <p:sp>
        <p:nvSpPr>
          <p:cNvPr id="3" name="İçerik Yer Tutucusu 2">
            <a:extLst>
              <a:ext uri="{FF2B5EF4-FFF2-40B4-BE49-F238E27FC236}">
                <a16:creationId xmlns:a16="http://schemas.microsoft.com/office/drawing/2014/main" id="{6C30D6D2-49B9-0ECF-0D35-82C181EC4CBB}"/>
              </a:ext>
            </a:extLst>
          </p:cNvPr>
          <p:cNvSpPr>
            <a:spLocks noGrp="1"/>
          </p:cNvSpPr>
          <p:nvPr>
            <p:ph idx="1"/>
          </p:nvPr>
        </p:nvSpPr>
        <p:spPr/>
        <p:txBody>
          <a:bodyPr>
            <a:normAutofit/>
          </a:bodyPr>
          <a:lstStyle/>
          <a:p>
            <a:pPr algn="just"/>
            <a:r>
              <a:rPr lang="tr-TR" sz="3200" dirty="0"/>
              <a:t>Bir nesilden diğerine aktarılan düşünce ve gelenekleri içinde barındırır. Kültür dünya üzerinde çeşitlilik gösterir. </a:t>
            </a:r>
          </a:p>
          <a:p>
            <a:pPr algn="just"/>
            <a:endParaRPr lang="en-GB" sz="3200" dirty="0"/>
          </a:p>
        </p:txBody>
      </p:sp>
    </p:spTree>
    <p:extLst>
      <p:ext uri="{BB962C8B-B14F-4D97-AF65-F5344CB8AC3E}">
        <p14:creationId xmlns:p14="http://schemas.microsoft.com/office/powerpoint/2010/main" val="4247905149"/>
      </p:ext>
    </p:extLst>
  </p:cSld>
  <p:clrMapOvr>
    <a:masterClrMapping/>
  </p:clrMapOvr>
</p:sld>
</file>

<file path=ppt/slides/slide1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a:xfrm>
            <a:off x="2347673" y="2047336"/>
            <a:ext cx="8915400" cy="3777622"/>
          </a:xfrm>
        </p:spPr>
        <p:txBody>
          <a:bodyPr>
            <a:normAutofit/>
          </a:bodyPr>
          <a:lstStyle/>
          <a:p>
            <a:pPr algn="just"/>
            <a:r>
              <a:rPr lang="tr-TR" sz="3200" dirty="0"/>
              <a:t>İngiliz ve Fransızlar kültür ve uygarlığı aynı kavram olarak ele almıştır. </a:t>
            </a:r>
          </a:p>
          <a:p>
            <a:pPr algn="just"/>
            <a:endParaRPr lang="tr-TR" sz="3200" dirty="0"/>
          </a:p>
          <a:p>
            <a:pPr algn="just"/>
            <a:r>
              <a:rPr lang="tr-TR" sz="3200" dirty="0"/>
              <a:t>Ancak Alman geleneği kültür ve uygarlık kavramlarını birbirinden ayırmıştır.</a:t>
            </a:r>
          </a:p>
          <a:p>
            <a:pPr algn="just"/>
            <a:endParaRPr lang="tr-TR" sz="3200" dirty="0"/>
          </a:p>
          <a:p>
            <a:endParaRPr lang="tr-TR" sz="3200" dirty="0"/>
          </a:p>
        </p:txBody>
      </p:sp>
    </p:spTree>
    <p:extLst>
      <p:ext uri="{BB962C8B-B14F-4D97-AF65-F5344CB8AC3E}">
        <p14:creationId xmlns:p14="http://schemas.microsoft.com/office/powerpoint/2010/main" val="2560987116"/>
      </p:ext>
    </p:extLst>
  </p:cSld>
  <p:clrMapOvr>
    <a:masterClrMapping/>
  </p:clrMapOvr>
</p:sld>
</file>

<file path=ppt/slides/slide1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İçerik Yer Tutucusu 3">
            <a:extLst>
              <a:ext uri="{FF2B5EF4-FFF2-40B4-BE49-F238E27FC236}">
                <a16:creationId xmlns:a16="http://schemas.microsoft.com/office/drawing/2014/main" id="{A11B3036-B883-67A3-BC4D-7156A404374B}"/>
              </a:ext>
            </a:extLst>
          </p:cNvPr>
          <p:cNvGraphicFramePr>
            <a:graphicFrameLocks noGrp="1"/>
          </p:cNvGraphicFramePr>
          <p:nvPr>
            <p:ph idx="1"/>
            <p:extLst>
              <p:ext uri="{D42A27DB-BD31-4B8C-83A1-F6EECF244321}">
                <p14:modId xmlns:p14="http://schemas.microsoft.com/office/powerpoint/2010/main" val="2690863265"/>
              </p:ext>
            </p:extLst>
          </p:nvPr>
        </p:nvGraphicFramePr>
        <p:xfrm>
          <a:off x="1144437" y="1547519"/>
          <a:ext cx="10627743" cy="3749040"/>
        </p:xfrm>
        <a:graphic>
          <a:graphicData uri="http://schemas.openxmlformats.org/drawingml/2006/table">
            <a:tbl>
              <a:tblPr/>
              <a:tblGrid>
                <a:gridCol w="3542581">
                  <a:extLst>
                    <a:ext uri="{9D8B030D-6E8A-4147-A177-3AD203B41FA5}">
                      <a16:colId xmlns:a16="http://schemas.microsoft.com/office/drawing/2014/main" val="751276746"/>
                    </a:ext>
                  </a:extLst>
                </a:gridCol>
                <a:gridCol w="3542581">
                  <a:extLst>
                    <a:ext uri="{9D8B030D-6E8A-4147-A177-3AD203B41FA5}">
                      <a16:colId xmlns:a16="http://schemas.microsoft.com/office/drawing/2014/main" val="2183643264"/>
                    </a:ext>
                  </a:extLst>
                </a:gridCol>
                <a:gridCol w="3542581">
                  <a:extLst>
                    <a:ext uri="{9D8B030D-6E8A-4147-A177-3AD203B41FA5}">
                      <a16:colId xmlns:a16="http://schemas.microsoft.com/office/drawing/2014/main" val="792648898"/>
                    </a:ext>
                  </a:extLst>
                </a:gridCol>
              </a:tblGrid>
              <a:tr h="0">
                <a:tc>
                  <a:txBody>
                    <a:bodyPr/>
                    <a:lstStyle/>
                    <a:p>
                      <a:pPr>
                        <a:buNone/>
                      </a:pPr>
                      <a:r>
                        <a:rPr lang="en-GB" sz="2400" b="1" dirty="0" err="1">
                          <a:solidFill>
                            <a:srgbClr val="FF0000"/>
                          </a:solidFill>
                        </a:rPr>
                        <a:t>Özellik</a:t>
                      </a:r>
                      <a:endParaRPr lang="en-GB" sz="2400" b="1" dirty="0">
                        <a:solidFill>
                          <a:srgbClr val="FF0000"/>
                        </a:solidFill>
                      </a:endParaRPr>
                    </a:p>
                  </a:txBody>
                  <a:tcPr anchor="ctr">
                    <a:lnL>
                      <a:noFill/>
                    </a:lnL>
                    <a:lnR>
                      <a:noFill/>
                    </a:lnR>
                    <a:lnT>
                      <a:noFill/>
                    </a:lnT>
                    <a:lnB>
                      <a:noFill/>
                    </a:lnB>
                    <a:noFill/>
                  </a:tcPr>
                </a:tc>
                <a:tc>
                  <a:txBody>
                    <a:bodyPr/>
                    <a:lstStyle/>
                    <a:p>
                      <a:pPr>
                        <a:buNone/>
                      </a:pPr>
                      <a:r>
                        <a:rPr lang="en-GB" sz="2400" b="1" dirty="0" err="1">
                          <a:solidFill>
                            <a:srgbClr val="FF0000"/>
                          </a:solidFill>
                        </a:rPr>
                        <a:t>Kültür</a:t>
                      </a:r>
                      <a:endParaRPr lang="en-GB" sz="2400" dirty="0">
                        <a:solidFill>
                          <a:srgbClr val="FF0000"/>
                        </a:solidFill>
                      </a:endParaRPr>
                    </a:p>
                  </a:txBody>
                  <a:tcPr anchor="ctr">
                    <a:lnL>
                      <a:noFill/>
                    </a:lnL>
                    <a:lnR>
                      <a:noFill/>
                    </a:lnR>
                    <a:lnT>
                      <a:noFill/>
                    </a:lnT>
                    <a:lnB>
                      <a:noFill/>
                    </a:lnB>
                    <a:noFill/>
                  </a:tcPr>
                </a:tc>
                <a:tc>
                  <a:txBody>
                    <a:bodyPr/>
                    <a:lstStyle/>
                    <a:p>
                      <a:pPr>
                        <a:buNone/>
                      </a:pPr>
                      <a:r>
                        <a:rPr lang="en-GB" sz="2400" b="1" dirty="0" err="1">
                          <a:solidFill>
                            <a:srgbClr val="FF0000"/>
                          </a:solidFill>
                        </a:rPr>
                        <a:t>Uygarlık</a:t>
                      </a:r>
                      <a:r>
                        <a:rPr lang="en-GB" sz="2400" b="1" dirty="0">
                          <a:solidFill>
                            <a:srgbClr val="FF0000"/>
                          </a:solidFill>
                        </a:rPr>
                        <a:t> (</a:t>
                      </a:r>
                      <a:r>
                        <a:rPr lang="en-GB" sz="2400" b="1" dirty="0" err="1">
                          <a:solidFill>
                            <a:srgbClr val="FF0000"/>
                          </a:solidFill>
                        </a:rPr>
                        <a:t>Medeniyet</a:t>
                      </a:r>
                      <a:r>
                        <a:rPr lang="en-GB" sz="2400" b="1" dirty="0">
                          <a:solidFill>
                            <a:srgbClr val="FF0000"/>
                          </a:solidFill>
                        </a:rPr>
                        <a:t>)</a:t>
                      </a:r>
                      <a:endParaRPr lang="en-GB" sz="2400" dirty="0">
                        <a:solidFill>
                          <a:srgbClr val="FF0000"/>
                        </a:solidFill>
                      </a:endParaRPr>
                    </a:p>
                  </a:txBody>
                  <a:tcPr anchor="ctr">
                    <a:lnL>
                      <a:noFill/>
                    </a:lnL>
                    <a:lnR>
                      <a:noFill/>
                    </a:lnR>
                    <a:lnT>
                      <a:noFill/>
                    </a:lnT>
                    <a:lnB>
                      <a:noFill/>
                    </a:lnB>
                    <a:noFill/>
                  </a:tcPr>
                </a:tc>
                <a:extLst>
                  <a:ext uri="{0D108BD9-81ED-4DB2-BD59-A6C34878D82A}">
                    <a16:rowId xmlns:a16="http://schemas.microsoft.com/office/drawing/2014/main" val="2258063349"/>
                  </a:ext>
                </a:extLst>
              </a:tr>
              <a:tr h="0">
                <a:tc>
                  <a:txBody>
                    <a:bodyPr/>
                    <a:lstStyle/>
                    <a:p>
                      <a:pPr>
                        <a:buNone/>
                      </a:pPr>
                      <a:r>
                        <a:rPr lang="en-GB" sz="2400" b="1"/>
                        <a:t>Kapsam</a:t>
                      </a:r>
                      <a:endParaRPr lang="en-GB" sz="2400"/>
                    </a:p>
                  </a:txBody>
                  <a:tcPr anchor="ctr">
                    <a:lnL>
                      <a:noFill/>
                    </a:lnL>
                    <a:lnR>
                      <a:noFill/>
                    </a:lnR>
                    <a:lnT>
                      <a:noFill/>
                    </a:lnT>
                    <a:lnB>
                      <a:noFill/>
                    </a:lnB>
                    <a:noFill/>
                  </a:tcPr>
                </a:tc>
                <a:tc>
                  <a:txBody>
                    <a:bodyPr/>
                    <a:lstStyle/>
                    <a:p>
                      <a:pPr>
                        <a:buNone/>
                      </a:pPr>
                      <a:r>
                        <a:rPr lang="en-GB" sz="2400"/>
                        <a:t>Belirli bir topluma özgüdür</a:t>
                      </a:r>
                    </a:p>
                  </a:txBody>
                  <a:tcPr anchor="ctr">
                    <a:lnL>
                      <a:noFill/>
                    </a:lnL>
                    <a:lnR>
                      <a:noFill/>
                    </a:lnR>
                    <a:lnT>
                      <a:noFill/>
                    </a:lnT>
                    <a:lnB>
                      <a:noFill/>
                    </a:lnB>
                    <a:noFill/>
                  </a:tcPr>
                </a:tc>
                <a:tc>
                  <a:txBody>
                    <a:bodyPr/>
                    <a:lstStyle/>
                    <a:p>
                      <a:pPr>
                        <a:buNone/>
                      </a:pPr>
                      <a:r>
                        <a:rPr lang="en-GB" sz="2400"/>
                        <a:t>Evrensel niteliktedir</a:t>
                      </a:r>
                    </a:p>
                  </a:txBody>
                  <a:tcPr anchor="ctr">
                    <a:lnL>
                      <a:noFill/>
                    </a:lnL>
                    <a:lnR>
                      <a:noFill/>
                    </a:lnR>
                    <a:lnT>
                      <a:noFill/>
                    </a:lnT>
                    <a:lnB>
                      <a:noFill/>
                    </a:lnB>
                    <a:noFill/>
                  </a:tcPr>
                </a:tc>
                <a:extLst>
                  <a:ext uri="{0D108BD9-81ED-4DB2-BD59-A6C34878D82A}">
                    <a16:rowId xmlns:a16="http://schemas.microsoft.com/office/drawing/2014/main" val="3782109818"/>
                  </a:ext>
                </a:extLst>
              </a:tr>
              <a:tr h="0">
                <a:tc>
                  <a:txBody>
                    <a:bodyPr/>
                    <a:lstStyle/>
                    <a:p>
                      <a:pPr>
                        <a:buNone/>
                      </a:pPr>
                      <a:r>
                        <a:rPr lang="en-GB" sz="2400" b="1"/>
                        <a:t>İçerik</a:t>
                      </a:r>
                      <a:endParaRPr lang="en-GB" sz="2400"/>
                    </a:p>
                  </a:txBody>
                  <a:tcPr anchor="ctr">
                    <a:lnL>
                      <a:noFill/>
                    </a:lnL>
                    <a:lnR>
                      <a:noFill/>
                    </a:lnR>
                    <a:lnT>
                      <a:noFill/>
                    </a:lnT>
                    <a:lnB>
                      <a:noFill/>
                    </a:lnB>
                    <a:noFill/>
                  </a:tcPr>
                </a:tc>
                <a:tc>
                  <a:txBody>
                    <a:bodyPr/>
                    <a:lstStyle/>
                    <a:p>
                      <a:pPr>
                        <a:buNone/>
                      </a:pPr>
                      <a:r>
                        <a:rPr lang="en-GB" sz="2400"/>
                        <a:t>Manevi, geleneksel, yerel unsurlar</a:t>
                      </a:r>
                    </a:p>
                  </a:txBody>
                  <a:tcPr anchor="ctr">
                    <a:lnL>
                      <a:noFill/>
                    </a:lnL>
                    <a:lnR>
                      <a:noFill/>
                    </a:lnR>
                    <a:lnT>
                      <a:noFill/>
                    </a:lnT>
                    <a:lnB>
                      <a:noFill/>
                    </a:lnB>
                    <a:noFill/>
                  </a:tcPr>
                </a:tc>
                <a:tc>
                  <a:txBody>
                    <a:bodyPr/>
                    <a:lstStyle/>
                    <a:p>
                      <a:pPr>
                        <a:buNone/>
                      </a:pPr>
                      <a:r>
                        <a:rPr lang="en-GB" sz="2400"/>
                        <a:t>Bilimsel, teknik ve maddi ilerlemeler</a:t>
                      </a:r>
                    </a:p>
                  </a:txBody>
                  <a:tcPr anchor="ctr">
                    <a:lnL>
                      <a:noFill/>
                    </a:lnL>
                    <a:lnR>
                      <a:noFill/>
                    </a:lnR>
                    <a:lnT>
                      <a:noFill/>
                    </a:lnT>
                    <a:lnB>
                      <a:noFill/>
                    </a:lnB>
                    <a:noFill/>
                  </a:tcPr>
                </a:tc>
                <a:extLst>
                  <a:ext uri="{0D108BD9-81ED-4DB2-BD59-A6C34878D82A}">
                    <a16:rowId xmlns:a16="http://schemas.microsoft.com/office/drawing/2014/main" val="3693462195"/>
                  </a:ext>
                </a:extLst>
              </a:tr>
              <a:tr h="0">
                <a:tc>
                  <a:txBody>
                    <a:bodyPr/>
                    <a:lstStyle/>
                    <a:p>
                      <a:pPr>
                        <a:buNone/>
                      </a:pPr>
                      <a:r>
                        <a:rPr lang="en-GB" sz="2400" b="1"/>
                        <a:t>Aktarımı</a:t>
                      </a:r>
                      <a:endParaRPr lang="en-GB" sz="2400"/>
                    </a:p>
                  </a:txBody>
                  <a:tcPr anchor="ctr">
                    <a:lnL>
                      <a:noFill/>
                    </a:lnL>
                    <a:lnR>
                      <a:noFill/>
                    </a:lnR>
                    <a:lnT>
                      <a:noFill/>
                    </a:lnT>
                    <a:lnB>
                      <a:noFill/>
                    </a:lnB>
                    <a:noFill/>
                  </a:tcPr>
                </a:tc>
                <a:tc>
                  <a:txBody>
                    <a:bodyPr/>
                    <a:lstStyle/>
                    <a:p>
                      <a:pPr>
                        <a:buNone/>
                      </a:pPr>
                      <a:r>
                        <a:rPr lang="en-GB" sz="2400"/>
                        <a:t>Kuşaktan kuşağa aktarılır</a:t>
                      </a:r>
                    </a:p>
                  </a:txBody>
                  <a:tcPr anchor="ctr">
                    <a:lnL>
                      <a:noFill/>
                    </a:lnL>
                    <a:lnR>
                      <a:noFill/>
                    </a:lnR>
                    <a:lnT>
                      <a:noFill/>
                    </a:lnT>
                    <a:lnB>
                      <a:noFill/>
                    </a:lnB>
                    <a:noFill/>
                  </a:tcPr>
                </a:tc>
                <a:tc>
                  <a:txBody>
                    <a:bodyPr/>
                    <a:lstStyle/>
                    <a:p>
                      <a:pPr>
                        <a:buNone/>
                      </a:pPr>
                      <a:r>
                        <a:rPr lang="en-GB" sz="2400"/>
                        <a:t>Toplumlar arasında paylaşılır</a:t>
                      </a:r>
                    </a:p>
                  </a:txBody>
                  <a:tcPr anchor="ctr">
                    <a:lnL>
                      <a:noFill/>
                    </a:lnL>
                    <a:lnR>
                      <a:noFill/>
                    </a:lnR>
                    <a:lnT>
                      <a:noFill/>
                    </a:lnT>
                    <a:lnB>
                      <a:noFill/>
                    </a:lnB>
                    <a:noFill/>
                  </a:tcPr>
                </a:tc>
                <a:extLst>
                  <a:ext uri="{0D108BD9-81ED-4DB2-BD59-A6C34878D82A}">
                    <a16:rowId xmlns:a16="http://schemas.microsoft.com/office/drawing/2014/main" val="3607657222"/>
                  </a:ext>
                </a:extLst>
              </a:tr>
              <a:tr h="0">
                <a:tc>
                  <a:txBody>
                    <a:bodyPr/>
                    <a:lstStyle/>
                    <a:p>
                      <a:pPr>
                        <a:buNone/>
                      </a:pPr>
                      <a:r>
                        <a:rPr lang="en-GB" sz="2400" b="1" dirty="0"/>
                        <a:t>Örnek</a:t>
                      </a:r>
                      <a:endParaRPr lang="en-GB" sz="2400" dirty="0"/>
                    </a:p>
                  </a:txBody>
                  <a:tcPr anchor="ctr">
                    <a:lnL>
                      <a:noFill/>
                    </a:lnL>
                    <a:lnR>
                      <a:noFill/>
                    </a:lnR>
                    <a:lnT>
                      <a:noFill/>
                    </a:lnT>
                    <a:lnB>
                      <a:noFill/>
                    </a:lnB>
                    <a:noFill/>
                  </a:tcPr>
                </a:tc>
                <a:tc>
                  <a:txBody>
                    <a:bodyPr/>
                    <a:lstStyle/>
                    <a:p>
                      <a:pPr>
                        <a:buNone/>
                      </a:pPr>
                      <a:r>
                        <a:rPr lang="en-GB" sz="2400" dirty="0"/>
                        <a:t>Türk </a:t>
                      </a:r>
                      <a:r>
                        <a:rPr lang="en-GB" sz="2400" dirty="0" err="1"/>
                        <a:t>mutfağı</a:t>
                      </a:r>
                      <a:r>
                        <a:rPr lang="en-GB" sz="2400" dirty="0"/>
                        <a:t>, </a:t>
                      </a:r>
                      <a:r>
                        <a:rPr lang="en-GB" sz="2400" dirty="0" err="1"/>
                        <a:t>Japon</a:t>
                      </a:r>
                      <a:r>
                        <a:rPr lang="en-GB" sz="2400" dirty="0"/>
                        <a:t> </a:t>
                      </a:r>
                      <a:r>
                        <a:rPr lang="en-GB" sz="2400" dirty="0" err="1"/>
                        <a:t>gelenekleri</a:t>
                      </a:r>
                      <a:endParaRPr lang="en-GB" sz="2400" dirty="0"/>
                    </a:p>
                  </a:txBody>
                  <a:tcPr anchor="ctr">
                    <a:lnL>
                      <a:noFill/>
                    </a:lnL>
                    <a:lnR>
                      <a:noFill/>
                    </a:lnR>
                    <a:lnT>
                      <a:noFill/>
                    </a:lnT>
                    <a:lnB>
                      <a:noFill/>
                    </a:lnB>
                    <a:noFill/>
                  </a:tcPr>
                </a:tc>
                <a:tc>
                  <a:txBody>
                    <a:bodyPr/>
                    <a:lstStyle/>
                    <a:p>
                      <a:pPr>
                        <a:buNone/>
                      </a:pPr>
                      <a:r>
                        <a:rPr lang="en-GB" sz="2400" dirty="0" err="1"/>
                        <a:t>Yazı</a:t>
                      </a:r>
                      <a:r>
                        <a:rPr lang="en-GB" sz="2400" dirty="0"/>
                        <a:t>, </a:t>
                      </a:r>
                      <a:r>
                        <a:rPr lang="en-GB" sz="2400" dirty="0" err="1"/>
                        <a:t>matbaa</a:t>
                      </a:r>
                      <a:r>
                        <a:rPr lang="en-GB" sz="2400" dirty="0"/>
                        <a:t>, internet, </a:t>
                      </a:r>
                      <a:r>
                        <a:rPr lang="en-GB" sz="2400" dirty="0" err="1"/>
                        <a:t>hukuk</a:t>
                      </a:r>
                      <a:endParaRPr lang="en-GB" sz="2400" dirty="0"/>
                    </a:p>
                  </a:txBody>
                  <a:tcPr anchor="ctr">
                    <a:lnL>
                      <a:noFill/>
                    </a:lnL>
                    <a:lnR>
                      <a:noFill/>
                    </a:lnR>
                    <a:lnT>
                      <a:noFill/>
                    </a:lnT>
                    <a:lnB>
                      <a:noFill/>
                    </a:lnB>
                    <a:noFill/>
                  </a:tcPr>
                </a:tc>
                <a:extLst>
                  <a:ext uri="{0D108BD9-81ED-4DB2-BD59-A6C34878D82A}">
                    <a16:rowId xmlns:a16="http://schemas.microsoft.com/office/drawing/2014/main" val="2828803308"/>
                  </a:ext>
                </a:extLst>
              </a:tr>
            </a:tbl>
          </a:graphicData>
        </a:graphic>
      </p:graphicFrame>
    </p:spTree>
    <p:extLst>
      <p:ext uri="{BB962C8B-B14F-4D97-AF65-F5344CB8AC3E}">
        <p14:creationId xmlns:p14="http://schemas.microsoft.com/office/powerpoint/2010/main" val="3782495171"/>
      </p:ext>
    </p:extLst>
  </p:cSld>
  <p:clrMapOvr>
    <a:masterClrMapping/>
  </p:clrMapOvr>
</p:sld>
</file>

<file path=ppt/slides/slide1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a:xfrm>
            <a:off x="1991114" y="2104846"/>
            <a:ext cx="8915400" cy="3777622"/>
          </a:xfrm>
        </p:spPr>
        <p:txBody>
          <a:bodyPr>
            <a:noAutofit/>
          </a:bodyPr>
          <a:lstStyle/>
          <a:p>
            <a:pPr algn="just"/>
            <a:r>
              <a:rPr lang="tr-TR" sz="3200" dirty="0"/>
              <a:t>Ziya GÖKALP ise batı uygarlığının ( yani bilim ve teknolojinin) alınmasını fakat kültürünün ( din, dil, ahlak, örf ve adet) reddedilmesini savunmuştur.</a:t>
            </a:r>
          </a:p>
          <a:p>
            <a:pPr algn="just"/>
            <a:endParaRPr lang="tr-TR" sz="3200" dirty="0"/>
          </a:p>
        </p:txBody>
      </p:sp>
    </p:spTree>
    <p:extLst>
      <p:ext uri="{BB962C8B-B14F-4D97-AF65-F5344CB8AC3E}">
        <p14:creationId xmlns:p14="http://schemas.microsoft.com/office/powerpoint/2010/main" val="2245091825"/>
      </p:ext>
    </p:extLst>
  </p:cSld>
  <p:clrMapOvr>
    <a:masterClrMapping/>
  </p:clrMapOvr>
</p:sld>
</file>

<file path=ppt/slides/slide1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a:xfrm>
            <a:off x="1927854" y="2007079"/>
            <a:ext cx="8915400" cy="3777622"/>
          </a:xfrm>
        </p:spPr>
        <p:txBody>
          <a:bodyPr>
            <a:normAutofit/>
          </a:bodyPr>
          <a:lstStyle/>
          <a:p>
            <a:pPr algn="just"/>
            <a:r>
              <a:rPr lang="tr-TR" sz="3200" dirty="0"/>
              <a:t>İnsanın kültürü öğrenme yeteneği atalarından geçecektir. </a:t>
            </a:r>
          </a:p>
          <a:p>
            <a:pPr algn="just"/>
            <a:endParaRPr lang="tr-TR" sz="3200" dirty="0"/>
          </a:p>
          <a:p>
            <a:pPr algn="just"/>
            <a:r>
              <a:rPr lang="tr-TR" sz="3200" dirty="0"/>
              <a:t>Kültür, çocuk öyküleri, oyunlar, şiirler, dini ritüeller, şakalar ve diğer öğretim yollarıyla bir kuşaktan diğerlerine aktarılacaktır. </a:t>
            </a:r>
          </a:p>
          <a:p>
            <a:pPr algn="just"/>
            <a:endParaRPr lang="tr-TR" sz="3200" dirty="0"/>
          </a:p>
        </p:txBody>
      </p:sp>
    </p:spTree>
    <p:extLst>
      <p:ext uri="{BB962C8B-B14F-4D97-AF65-F5344CB8AC3E}">
        <p14:creationId xmlns:p14="http://schemas.microsoft.com/office/powerpoint/2010/main" val="1872750112"/>
      </p:ext>
    </p:extLst>
  </p:cSld>
  <p:clrMapOvr>
    <a:masterClrMapping/>
  </p:clrMapOvr>
</p:sld>
</file>

<file path=ppt/slides/slide1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1681102" y="202621"/>
            <a:ext cx="8911687" cy="865477"/>
          </a:xfrm>
        </p:spPr>
        <p:txBody>
          <a:bodyPr/>
          <a:lstStyle/>
          <a:p>
            <a:pPr algn="ctr"/>
            <a:r>
              <a:rPr lang="tr-TR" b="1" dirty="0">
                <a:solidFill>
                  <a:srgbClr val="FF0000"/>
                </a:solidFill>
              </a:rPr>
              <a:t>Kültürün öğeleri</a:t>
            </a:r>
          </a:p>
        </p:txBody>
      </p:sp>
      <p:graphicFrame>
        <p:nvGraphicFramePr>
          <p:cNvPr id="3" name="Diyagram 2"/>
          <p:cNvGraphicFramePr/>
          <p:nvPr>
            <p:extLst>
              <p:ext uri="{D42A27DB-BD31-4B8C-83A1-F6EECF244321}">
                <p14:modId xmlns:p14="http://schemas.microsoft.com/office/powerpoint/2010/main" val="2604649947"/>
              </p:ext>
            </p:extLst>
          </p:nvPr>
        </p:nvGraphicFramePr>
        <p:xfrm>
          <a:off x="1954662" y="1194620"/>
          <a:ext cx="8638127" cy="498055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064300373"/>
      </p:ext>
    </p:extLst>
  </p:cSld>
  <p:clrMapOvr>
    <a:masterClrMapping/>
  </p:clrMapOvr>
</p:sld>
</file>

<file path=ppt/slides/slide1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379476" y="457333"/>
            <a:ext cx="8911687" cy="1280890"/>
          </a:xfrm>
        </p:spPr>
        <p:txBody>
          <a:bodyPr/>
          <a:lstStyle/>
          <a:p>
            <a:pPr algn="ctr"/>
            <a:r>
              <a:rPr lang="tr-TR" dirty="0">
                <a:solidFill>
                  <a:srgbClr val="FF0000"/>
                </a:solidFill>
              </a:rPr>
              <a:t>Normal nedir </a:t>
            </a:r>
          </a:p>
        </p:txBody>
      </p:sp>
      <p:sp>
        <p:nvSpPr>
          <p:cNvPr id="3" name="İçerik Yer Tutucusu 2"/>
          <p:cNvSpPr>
            <a:spLocks noGrp="1"/>
          </p:cNvSpPr>
          <p:nvPr>
            <p:ph idx="1"/>
          </p:nvPr>
        </p:nvSpPr>
        <p:spPr>
          <a:xfrm>
            <a:off x="1840230" y="1905000"/>
            <a:ext cx="9664382" cy="4006222"/>
          </a:xfrm>
        </p:spPr>
        <p:txBody>
          <a:bodyPr>
            <a:normAutofit/>
          </a:bodyPr>
          <a:lstStyle/>
          <a:p>
            <a:r>
              <a:rPr lang="tr-TR" sz="2800" dirty="0"/>
              <a:t>Hangi davranışın normal olduğuna kim karar verir </a:t>
            </a:r>
          </a:p>
          <a:p>
            <a:r>
              <a:rPr lang="tr-TR" sz="2800" dirty="0"/>
              <a:t>Hangi davranışın suç teşkil ettiğine kim karar verir</a:t>
            </a:r>
          </a:p>
          <a:p>
            <a:r>
              <a:rPr lang="tr-TR" sz="2800" b="1" u="sng" dirty="0">
                <a:solidFill>
                  <a:srgbClr val="FF0000"/>
                </a:solidFill>
              </a:rPr>
              <a:t>Normal hangi davranışın kabul edilebileceğini hangi davranışın kabul edilemeyeceğini belirleyen standartlardır </a:t>
            </a:r>
          </a:p>
        </p:txBody>
      </p:sp>
    </p:spTree>
    <p:extLst>
      <p:ext uri="{BB962C8B-B14F-4D97-AF65-F5344CB8AC3E}">
        <p14:creationId xmlns:p14="http://schemas.microsoft.com/office/powerpoint/2010/main" val="865729573"/>
      </p:ext>
    </p:extLst>
  </p:cSld>
  <p:clrMapOvr>
    <a:masterClrMapping/>
  </p:clrMapOvr>
</p:sld>
</file>

<file path=ppt/slides/slide1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313597" y="700585"/>
            <a:ext cx="9904412" cy="3777622"/>
          </a:xfrm>
        </p:spPr>
        <p:txBody>
          <a:bodyPr>
            <a:noAutofit/>
          </a:bodyPr>
          <a:lstStyle/>
          <a:p>
            <a:pPr algn="just"/>
            <a:endParaRPr lang="tr-TR" sz="2800" dirty="0"/>
          </a:p>
          <a:p>
            <a:pPr algn="just"/>
            <a:endParaRPr lang="tr-TR" sz="2800" dirty="0"/>
          </a:p>
          <a:p>
            <a:pPr algn="just"/>
            <a:r>
              <a:rPr lang="tr-TR" sz="2800" dirty="0"/>
              <a:t>Bireyin belli bir durum karşısında ve belli bir topluluk içerisinde nasıl davranması gerektiğini belirleyen yazısız kurallar vardır</a:t>
            </a:r>
          </a:p>
          <a:p>
            <a:pPr algn="just"/>
            <a:endParaRPr lang="tr-TR" sz="2800" dirty="0"/>
          </a:p>
          <a:p>
            <a:pPr algn="just"/>
            <a:r>
              <a:rPr lang="tr-TR" sz="2800" dirty="0"/>
              <a:t>Bu kurallar genellikle topluluk tarafından tanımlanır </a:t>
            </a:r>
          </a:p>
          <a:p>
            <a:pPr algn="just"/>
            <a:endParaRPr lang="tr-TR" sz="2800" dirty="0"/>
          </a:p>
          <a:p>
            <a:pPr algn="just"/>
            <a:endParaRPr lang="tr-TR" sz="2800" dirty="0"/>
          </a:p>
        </p:txBody>
      </p:sp>
    </p:spTree>
    <p:extLst>
      <p:ext uri="{BB962C8B-B14F-4D97-AF65-F5344CB8AC3E}">
        <p14:creationId xmlns:p14="http://schemas.microsoft.com/office/powerpoint/2010/main" val="257257801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843548" y="1297858"/>
            <a:ext cx="9661064" cy="4613364"/>
          </a:xfrm>
        </p:spPr>
        <p:txBody>
          <a:bodyPr>
            <a:normAutofit/>
          </a:bodyPr>
          <a:lstStyle/>
          <a:p>
            <a:pPr algn="just"/>
            <a:r>
              <a:rPr lang="tr-TR" sz="2400" dirty="0"/>
              <a:t>Suçların cezalandırılmasında acele edilmemelidir. </a:t>
            </a:r>
          </a:p>
          <a:p>
            <a:pPr algn="just"/>
            <a:endParaRPr lang="tr-TR" sz="2400" dirty="0"/>
          </a:p>
          <a:p>
            <a:pPr algn="just"/>
            <a:r>
              <a:rPr lang="tr-TR" sz="2400" b="1" u="sng" dirty="0">
                <a:solidFill>
                  <a:srgbClr val="FF0000"/>
                </a:solidFill>
              </a:rPr>
              <a:t>Baskı ve ceza çocuğun korkak, öfkeli, tembel ve duyarsız bir kişilik yapısına sahip olmasına sebep olacaktır. </a:t>
            </a:r>
          </a:p>
          <a:p>
            <a:pPr algn="just"/>
            <a:endParaRPr lang="tr-TR" sz="2400" dirty="0"/>
          </a:p>
          <a:p>
            <a:pPr algn="just"/>
            <a:r>
              <a:rPr lang="tr-TR" sz="2400" b="1" u="sng" dirty="0">
                <a:solidFill>
                  <a:srgbClr val="FF0000"/>
                </a:solidFill>
              </a:rPr>
              <a:t>6-14 yaş arası sürecek olan okul eğitiminde öğretmenin dindar, dürüst, bilgili, insaflı, temiz ve kibar olmasına dikkat edilmelidir. </a:t>
            </a:r>
            <a:r>
              <a:rPr lang="tr-TR" sz="2400" dirty="0"/>
              <a:t>Farklı toplumsal sınıftan gelen çocukların birlikte eğitim almasını olumlu rekabet koşullarının gelişmesi bakımından önemli görür</a:t>
            </a:r>
          </a:p>
          <a:p>
            <a:pPr algn="just"/>
            <a:endParaRPr lang="tr-TR" sz="2400" dirty="0"/>
          </a:p>
        </p:txBody>
      </p:sp>
    </p:spTree>
    <p:extLst>
      <p:ext uri="{BB962C8B-B14F-4D97-AF65-F5344CB8AC3E}">
        <p14:creationId xmlns:p14="http://schemas.microsoft.com/office/powerpoint/2010/main" val="334877743"/>
      </p:ext>
    </p:extLst>
  </p:cSld>
  <p:clrMapOvr>
    <a:masterClrMapping/>
  </p:clrMapOvr>
</p:sld>
</file>

<file path=ppt/slides/slide1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01915330-AF56-1B21-EBB7-2B883B6129F1}"/>
              </a:ext>
            </a:extLst>
          </p:cNvPr>
          <p:cNvSpPr>
            <a:spLocks noGrp="1"/>
          </p:cNvSpPr>
          <p:nvPr>
            <p:ph type="title"/>
          </p:nvPr>
        </p:nvSpPr>
        <p:spPr/>
        <p:txBody>
          <a:bodyPr/>
          <a:lstStyle/>
          <a:p>
            <a:endParaRPr lang="en-GB"/>
          </a:p>
        </p:txBody>
      </p:sp>
      <p:sp>
        <p:nvSpPr>
          <p:cNvPr id="3" name="İçerik Yer Tutucusu 2">
            <a:extLst>
              <a:ext uri="{FF2B5EF4-FFF2-40B4-BE49-F238E27FC236}">
                <a16:creationId xmlns:a16="http://schemas.microsoft.com/office/drawing/2014/main" id="{AF8BD53F-45D5-75F0-D20B-BC2EFD915C5F}"/>
              </a:ext>
            </a:extLst>
          </p:cNvPr>
          <p:cNvSpPr>
            <a:spLocks noGrp="1"/>
          </p:cNvSpPr>
          <p:nvPr>
            <p:ph idx="1"/>
          </p:nvPr>
        </p:nvSpPr>
        <p:spPr>
          <a:xfrm>
            <a:off x="1893347" y="2053087"/>
            <a:ext cx="8915400" cy="3777622"/>
          </a:xfrm>
        </p:spPr>
        <p:txBody>
          <a:bodyPr>
            <a:normAutofit/>
          </a:bodyPr>
          <a:lstStyle/>
          <a:p>
            <a:pPr algn="just"/>
            <a:r>
              <a:rPr lang="tr-TR" sz="2800" dirty="0"/>
              <a:t>Topluluğu oluşturan bireylerin kolayca anlayıp içselleştirebileceği ahlaki bir standart ya da etik bir değer üzerinden belirlenir</a:t>
            </a:r>
          </a:p>
          <a:p>
            <a:pPr algn="just"/>
            <a:endParaRPr lang="tr-TR" sz="2800" dirty="0"/>
          </a:p>
          <a:p>
            <a:pPr algn="just"/>
            <a:r>
              <a:rPr lang="tr-TR" sz="2800" dirty="0"/>
              <a:t> </a:t>
            </a:r>
            <a:r>
              <a:rPr lang="tr-TR" sz="2800" b="1" u="sng" dirty="0">
                <a:solidFill>
                  <a:srgbClr val="FF0000"/>
                </a:solidFill>
              </a:rPr>
              <a:t>Normlar bir çatı işlevi görür ve insanları nasıl davranabileceği ile ilgili belirli standartlar oluşturur</a:t>
            </a:r>
          </a:p>
          <a:p>
            <a:endParaRPr lang="en-GB" sz="2800" dirty="0"/>
          </a:p>
        </p:txBody>
      </p:sp>
    </p:spTree>
    <p:extLst>
      <p:ext uri="{BB962C8B-B14F-4D97-AF65-F5344CB8AC3E}">
        <p14:creationId xmlns:p14="http://schemas.microsoft.com/office/powerpoint/2010/main" val="3256476734"/>
      </p:ext>
    </p:extLst>
  </p:cSld>
  <p:clrMapOvr>
    <a:masterClrMapping/>
  </p:clrMapOvr>
</p:sld>
</file>

<file path=ppt/slides/slide1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a:xfrm>
            <a:off x="1713031" y="2145102"/>
            <a:ext cx="8915400" cy="3777622"/>
          </a:xfrm>
        </p:spPr>
        <p:txBody>
          <a:bodyPr>
            <a:noAutofit/>
          </a:bodyPr>
          <a:lstStyle/>
          <a:p>
            <a:pPr algn="just"/>
            <a:r>
              <a:rPr lang="tr-TR" sz="2800" dirty="0"/>
              <a:t>Bunlar fiziksel koşullara ve zamana göre değişiklik gösterebilir </a:t>
            </a:r>
          </a:p>
          <a:p>
            <a:pPr algn="just"/>
            <a:r>
              <a:rPr lang="tr-TR" sz="2800" dirty="0"/>
              <a:t>Örneğin bir futbol müsabakasına gittiniz ve takımınız gol atıyor ağzınız çıktığı kadar bağırıyorsunuz. Bu gayet normal bir davranıştır.  </a:t>
            </a:r>
          </a:p>
          <a:p>
            <a:pPr marL="0" indent="0" algn="just">
              <a:buNone/>
            </a:pPr>
            <a:endParaRPr lang="tr-TR" sz="2800" dirty="0"/>
          </a:p>
        </p:txBody>
      </p:sp>
    </p:spTree>
    <p:extLst>
      <p:ext uri="{BB962C8B-B14F-4D97-AF65-F5344CB8AC3E}">
        <p14:creationId xmlns:p14="http://schemas.microsoft.com/office/powerpoint/2010/main" val="1846775197"/>
      </p:ext>
    </p:extLst>
  </p:cSld>
  <p:clrMapOvr>
    <a:masterClrMapping/>
  </p:clrMapOvr>
</p:sld>
</file>

<file path=ppt/slides/slide1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E2559E4A-5641-09F7-DFFD-224B2B4CF99D}"/>
              </a:ext>
            </a:extLst>
          </p:cNvPr>
          <p:cNvSpPr>
            <a:spLocks noGrp="1"/>
          </p:cNvSpPr>
          <p:nvPr>
            <p:ph type="title"/>
          </p:nvPr>
        </p:nvSpPr>
        <p:spPr/>
        <p:txBody>
          <a:bodyPr/>
          <a:lstStyle/>
          <a:p>
            <a:endParaRPr lang="en-GB"/>
          </a:p>
        </p:txBody>
      </p:sp>
      <p:sp>
        <p:nvSpPr>
          <p:cNvPr id="3" name="İçerik Yer Tutucusu 2">
            <a:extLst>
              <a:ext uri="{FF2B5EF4-FFF2-40B4-BE49-F238E27FC236}">
                <a16:creationId xmlns:a16="http://schemas.microsoft.com/office/drawing/2014/main" id="{76201BEC-F217-2CFA-61F8-108C6A5FC3E4}"/>
              </a:ext>
            </a:extLst>
          </p:cNvPr>
          <p:cNvSpPr>
            <a:spLocks noGrp="1"/>
          </p:cNvSpPr>
          <p:nvPr>
            <p:ph idx="1"/>
          </p:nvPr>
        </p:nvSpPr>
        <p:spPr/>
        <p:txBody>
          <a:bodyPr>
            <a:normAutofit/>
          </a:bodyPr>
          <a:lstStyle/>
          <a:p>
            <a:pPr algn="just"/>
            <a:r>
              <a:rPr lang="tr-TR" sz="3200" dirty="0"/>
              <a:t>Hep birlikte maç izlenilen bir yerde bağırmak kabul edilebilir.  Bu hatta istenen bir şeydir. Çünkü bağırarak aslında takımınıza destek oluyorsunuzdur.</a:t>
            </a:r>
          </a:p>
          <a:p>
            <a:pPr algn="just"/>
            <a:endParaRPr lang="en-GB" sz="3200" dirty="0"/>
          </a:p>
        </p:txBody>
      </p:sp>
    </p:spTree>
    <p:extLst>
      <p:ext uri="{BB962C8B-B14F-4D97-AF65-F5344CB8AC3E}">
        <p14:creationId xmlns:p14="http://schemas.microsoft.com/office/powerpoint/2010/main" val="1559982574"/>
      </p:ext>
    </p:extLst>
  </p:cSld>
  <p:clrMapOvr>
    <a:masterClrMapping/>
  </p:clrMapOvr>
</p:sld>
</file>

<file path=ppt/slides/slide1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a:xfrm>
            <a:off x="1577340" y="2133600"/>
            <a:ext cx="9927272" cy="3777622"/>
          </a:xfrm>
        </p:spPr>
        <p:txBody>
          <a:bodyPr>
            <a:normAutofit/>
          </a:bodyPr>
          <a:lstStyle/>
          <a:p>
            <a:pPr algn="just"/>
            <a:r>
              <a:rPr lang="tr-TR" sz="2800" dirty="0"/>
              <a:t>Bunun aksine bir iş toplantısında olduğunuzu düşünün ve patron konuşurken birdenbire ayağa kalkıp bütün gücünüzle  bağırdığınızı düşünün. Böyle bir ortamda bu davranış ne normal nede kabul edilebilir bir davranıştır.</a:t>
            </a:r>
          </a:p>
          <a:p>
            <a:pPr algn="just"/>
            <a:r>
              <a:rPr lang="tr-TR" sz="2800" dirty="0"/>
              <a:t> Normal duruma bağlı olduğu kadar kültüre de bağlıdır</a:t>
            </a:r>
          </a:p>
          <a:p>
            <a:pPr algn="just"/>
            <a:r>
              <a:rPr lang="tr-TR" sz="2800" dirty="0"/>
              <a:t> Ülkeden ülkeye çok büyük farklılıklar gösterir</a:t>
            </a:r>
          </a:p>
          <a:p>
            <a:pPr algn="just"/>
            <a:endParaRPr lang="tr-TR" sz="2800" dirty="0"/>
          </a:p>
        </p:txBody>
      </p:sp>
    </p:spTree>
    <p:extLst>
      <p:ext uri="{BB962C8B-B14F-4D97-AF65-F5344CB8AC3E}">
        <p14:creationId xmlns:p14="http://schemas.microsoft.com/office/powerpoint/2010/main" val="2098590193"/>
      </p:ext>
    </p:extLst>
  </p:cSld>
  <p:clrMapOvr>
    <a:masterClrMapping/>
  </p:clrMapOvr>
</p:sld>
</file>

<file path=ppt/slides/slide1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023110" y="1085850"/>
            <a:ext cx="9481502" cy="5177790"/>
          </a:xfrm>
        </p:spPr>
        <p:txBody>
          <a:bodyPr>
            <a:normAutofit/>
          </a:bodyPr>
          <a:lstStyle/>
          <a:p>
            <a:pPr algn="just"/>
            <a:r>
              <a:rPr lang="tr-TR" sz="3200" dirty="0"/>
              <a:t>Örneğin Amerikalılar birbirlerine merhaba veya el sıkışarak selamlaşırlar.  Biz ise selamlaştığımız kişiye sarılıp yanaklarından öperiz. </a:t>
            </a:r>
          </a:p>
          <a:p>
            <a:pPr algn="just"/>
            <a:r>
              <a:rPr lang="tr-TR" sz="3200" dirty="0"/>
              <a:t>Bireylerin tutumları ve davranışları değiştikçe zaman içerisinde normal de değişir ve bu yeni davranışlar kabul görebilir. </a:t>
            </a:r>
          </a:p>
          <a:p>
            <a:pPr algn="just"/>
            <a:endParaRPr lang="tr-TR" sz="3200" dirty="0"/>
          </a:p>
          <a:p>
            <a:pPr marL="0" indent="0" algn="just">
              <a:buNone/>
            </a:pPr>
            <a:endParaRPr lang="tr-TR" sz="3200" dirty="0"/>
          </a:p>
        </p:txBody>
      </p:sp>
    </p:spTree>
    <p:extLst>
      <p:ext uri="{BB962C8B-B14F-4D97-AF65-F5344CB8AC3E}">
        <p14:creationId xmlns:p14="http://schemas.microsoft.com/office/powerpoint/2010/main" val="561303169"/>
      </p:ext>
    </p:extLst>
  </p:cSld>
  <p:clrMapOvr>
    <a:masterClrMapping/>
  </p:clrMapOvr>
</p:sld>
</file>

<file path=ppt/slides/slide1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5CBB9232-3583-4E23-34BD-2C339FAF6528}"/>
              </a:ext>
            </a:extLst>
          </p:cNvPr>
          <p:cNvSpPr>
            <a:spLocks noGrp="1"/>
          </p:cNvSpPr>
          <p:nvPr>
            <p:ph idx="1"/>
          </p:nvPr>
        </p:nvSpPr>
        <p:spPr>
          <a:xfrm>
            <a:off x="1651808" y="1420483"/>
            <a:ext cx="9976600" cy="3777622"/>
          </a:xfrm>
        </p:spPr>
        <p:txBody>
          <a:bodyPr>
            <a:normAutofit/>
          </a:bodyPr>
          <a:lstStyle/>
          <a:p>
            <a:pPr algn="just"/>
            <a:r>
              <a:rPr lang="tr-TR" sz="2800" dirty="0"/>
              <a:t>Örneğin </a:t>
            </a:r>
            <a:r>
              <a:rPr lang="tr-TR" sz="2800" b="1" u="sng" dirty="0">
                <a:solidFill>
                  <a:srgbClr val="FF0000"/>
                </a:solidFill>
              </a:rPr>
              <a:t>ABD'de Beyzbol ilk ortaya çıktığı zaman sadece erkeklerin oynaması kabul görürken </a:t>
            </a:r>
            <a:r>
              <a:rPr lang="tr-TR" sz="2800" dirty="0"/>
              <a:t>savaş yıllarından sonra kadınların da oynaması normalleşmeye başladı. </a:t>
            </a:r>
          </a:p>
          <a:p>
            <a:pPr algn="just"/>
            <a:endParaRPr lang="tr-TR" sz="2800" dirty="0"/>
          </a:p>
          <a:p>
            <a:pPr algn="just"/>
            <a:r>
              <a:rPr lang="tr-TR" sz="2800" dirty="0"/>
              <a:t>Ülkemizde ise </a:t>
            </a:r>
            <a:r>
              <a:rPr lang="tr-TR" sz="2800" b="1" u="sng" dirty="0">
                <a:solidFill>
                  <a:srgbClr val="FF0000"/>
                </a:solidFill>
              </a:rPr>
              <a:t>sadece erkeklerin çalışması normalken </a:t>
            </a:r>
            <a:r>
              <a:rPr lang="tr-TR" sz="2800" dirty="0"/>
              <a:t>artık günümüzde kadınların çalışması da ve iş hayatına girmesi de normalleşti</a:t>
            </a:r>
          </a:p>
          <a:p>
            <a:pPr algn="just"/>
            <a:endParaRPr lang="en-GB" sz="2800" dirty="0"/>
          </a:p>
        </p:txBody>
      </p:sp>
    </p:spTree>
    <p:extLst>
      <p:ext uri="{BB962C8B-B14F-4D97-AF65-F5344CB8AC3E}">
        <p14:creationId xmlns:p14="http://schemas.microsoft.com/office/powerpoint/2010/main" val="98631654"/>
      </p:ext>
    </p:extLst>
  </p:cSld>
  <p:clrMapOvr>
    <a:masterClrMapping/>
  </p:clrMapOvr>
</p:sld>
</file>

<file path=ppt/slides/slide1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solidFill>
                  <a:srgbClr val="FF0000"/>
                </a:solidFill>
              </a:rPr>
              <a:t>Normlar 4 ana başlık altında incelenir </a:t>
            </a:r>
            <a:br>
              <a:rPr lang="tr-TR" dirty="0">
                <a:solidFill>
                  <a:srgbClr val="FF0000"/>
                </a:solidFill>
              </a:rPr>
            </a:br>
            <a:endParaRPr lang="tr-TR" dirty="0">
              <a:solidFill>
                <a:srgbClr val="FF0000"/>
              </a:solidFill>
            </a:endParaRPr>
          </a:p>
        </p:txBody>
      </p:sp>
      <p:sp>
        <p:nvSpPr>
          <p:cNvPr id="3" name="İçerik Yer Tutucusu 2"/>
          <p:cNvSpPr>
            <a:spLocks noGrp="1"/>
          </p:cNvSpPr>
          <p:nvPr>
            <p:ph idx="1"/>
          </p:nvPr>
        </p:nvSpPr>
        <p:spPr>
          <a:xfrm>
            <a:off x="1965278" y="1601850"/>
            <a:ext cx="9211787" cy="4301490"/>
          </a:xfrm>
        </p:spPr>
        <p:txBody>
          <a:bodyPr>
            <a:noAutofit/>
          </a:bodyPr>
          <a:lstStyle/>
          <a:p>
            <a:pPr marL="0" indent="0" algn="ctr">
              <a:buNone/>
            </a:pPr>
            <a:r>
              <a:rPr lang="tr-TR" sz="2800" b="1" u="sng" dirty="0">
                <a:solidFill>
                  <a:srgbClr val="FF0000"/>
                </a:solidFill>
              </a:rPr>
              <a:t>ADETLER</a:t>
            </a:r>
          </a:p>
          <a:p>
            <a:pPr algn="just"/>
            <a:r>
              <a:rPr lang="tr-TR" sz="2800" dirty="0"/>
              <a:t>En hafif normlardır.  Gündelik hayatta uyulması beklenen davranışlardır İnsanların uzun süreden beri benimsediği ve her gün gösterdiği davranışları temsil eder </a:t>
            </a:r>
          </a:p>
          <a:p>
            <a:pPr algn="just"/>
            <a:endParaRPr lang="tr-TR" sz="2800" dirty="0"/>
          </a:p>
          <a:p>
            <a:pPr algn="just"/>
            <a:endParaRPr lang="tr-TR" sz="2800" dirty="0"/>
          </a:p>
        </p:txBody>
      </p:sp>
    </p:spTree>
    <p:extLst>
      <p:ext uri="{BB962C8B-B14F-4D97-AF65-F5344CB8AC3E}">
        <p14:creationId xmlns:p14="http://schemas.microsoft.com/office/powerpoint/2010/main" val="1959015262"/>
      </p:ext>
    </p:extLst>
  </p:cSld>
  <p:clrMapOvr>
    <a:masterClrMapping/>
  </p:clrMapOvr>
</p:sld>
</file>

<file path=ppt/slides/slide1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5D6FE944-9FF4-66B7-42D1-D8CDFAE77EB6}"/>
              </a:ext>
            </a:extLst>
          </p:cNvPr>
          <p:cNvSpPr>
            <a:spLocks noGrp="1"/>
          </p:cNvSpPr>
          <p:nvPr>
            <p:ph type="title"/>
          </p:nvPr>
        </p:nvSpPr>
        <p:spPr/>
        <p:txBody>
          <a:bodyPr/>
          <a:lstStyle/>
          <a:p>
            <a:endParaRPr lang="en-GB"/>
          </a:p>
        </p:txBody>
      </p:sp>
      <p:sp>
        <p:nvSpPr>
          <p:cNvPr id="3" name="İçerik Yer Tutucusu 2">
            <a:extLst>
              <a:ext uri="{FF2B5EF4-FFF2-40B4-BE49-F238E27FC236}">
                <a16:creationId xmlns:a16="http://schemas.microsoft.com/office/drawing/2014/main" id="{E5AFDD60-F0BE-9659-625E-ACFF8EB683BE}"/>
              </a:ext>
            </a:extLst>
          </p:cNvPr>
          <p:cNvSpPr>
            <a:spLocks noGrp="1"/>
          </p:cNvSpPr>
          <p:nvPr>
            <p:ph idx="1"/>
          </p:nvPr>
        </p:nvSpPr>
        <p:spPr>
          <a:xfrm>
            <a:off x="1881846" y="2202612"/>
            <a:ext cx="8915400" cy="3777622"/>
          </a:xfrm>
        </p:spPr>
        <p:txBody>
          <a:bodyPr>
            <a:normAutofit/>
          </a:bodyPr>
          <a:lstStyle/>
          <a:p>
            <a:pPr algn="just"/>
            <a:r>
              <a:rPr lang="tr-TR" sz="2800" dirty="0"/>
              <a:t>Örneğin misafiri buyur etmek, markette yere bir şey düşüren insana yardımcı olmak veya teşekkür etmek adettendir.  Adetlere uymamak genellikle çok ciddi ya da kesin sonuçlar doğurmaz </a:t>
            </a:r>
          </a:p>
          <a:p>
            <a:pPr algn="just"/>
            <a:endParaRPr lang="tr-TR" sz="2800" dirty="0"/>
          </a:p>
          <a:p>
            <a:endParaRPr lang="en-GB" sz="2800" dirty="0"/>
          </a:p>
        </p:txBody>
      </p:sp>
    </p:spTree>
    <p:extLst>
      <p:ext uri="{BB962C8B-B14F-4D97-AF65-F5344CB8AC3E}">
        <p14:creationId xmlns:p14="http://schemas.microsoft.com/office/powerpoint/2010/main" val="3710377964"/>
      </p:ext>
    </p:extLst>
  </p:cSld>
  <p:clrMapOvr>
    <a:masterClrMapping/>
  </p:clrMapOvr>
</p:sld>
</file>

<file path=ppt/slides/slide1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57A7D596-D5F3-5D76-99A4-50A20BF58B2B}"/>
              </a:ext>
            </a:extLst>
          </p:cNvPr>
          <p:cNvSpPr>
            <a:spLocks noGrp="1"/>
          </p:cNvSpPr>
          <p:nvPr>
            <p:ph type="title"/>
          </p:nvPr>
        </p:nvSpPr>
        <p:spPr/>
        <p:txBody>
          <a:bodyPr/>
          <a:lstStyle/>
          <a:p>
            <a:endParaRPr lang="en-GB"/>
          </a:p>
        </p:txBody>
      </p:sp>
      <p:sp>
        <p:nvSpPr>
          <p:cNvPr id="3" name="İçerik Yer Tutucusu 2">
            <a:extLst>
              <a:ext uri="{FF2B5EF4-FFF2-40B4-BE49-F238E27FC236}">
                <a16:creationId xmlns:a16="http://schemas.microsoft.com/office/drawing/2014/main" id="{AE95F9F4-770A-FD19-559F-7A16626B0869}"/>
              </a:ext>
            </a:extLst>
          </p:cNvPr>
          <p:cNvSpPr>
            <a:spLocks noGrp="1"/>
          </p:cNvSpPr>
          <p:nvPr>
            <p:ph idx="1"/>
          </p:nvPr>
        </p:nvSpPr>
        <p:spPr>
          <a:xfrm>
            <a:off x="1604513" y="2133600"/>
            <a:ext cx="9900099" cy="3777622"/>
          </a:xfrm>
        </p:spPr>
        <p:txBody>
          <a:bodyPr>
            <a:normAutofit/>
          </a:bodyPr>
          <a:lstStyle/>
          <a:p>
            <a:pPr algn="just"/>
            <a:r>
              <a:rPr lang="tr-TR" sz="3200" dirty="0"/>
              <a:t>Markette yere bir şeyler düşüren insana yardım etmemek ceza almanıza ya da başımızın belaya girmesine yol açmaz.  Sadece kaba bir davranış olarak algılanır </a:t>
            </a:r>
          </a:p>
          <a:p>
            <a:pPr algn="just"/>
            <a:endParaRPr lang="en-GB" sz="3200" dirty="0"/>
          </a:p>
        </p:txBody>
      </p:sp>
    </p:spTree>
    <p:extLst>
      <p:ext uri="{BB962C8B-B14F-4D97-AF65-F5344CB8AC3E}">
        <p14:creationId xmlns:p14="http://schemas.microsoft.com/office/powerpoint/2010/main" val="442246371"/>
      </p:ext>
    </p:extLst>
  </p:cSld>
  <p:clrMapOvr>
    <a:masterClrMapping/>
  </p:clrMapOvr>
</p:sld>
</file>

<file path=ppt/slides/slide1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874520" y="708660"/>
            <a:ext cx="9630092" cy="5202562"/>
          </a:xfrm>
        </p:spPr>
        <p:txBody>
          <a:bodyPr>
            <a:noAutofit/>
          </a:bodyPr>
          <a:lstStyle/>
          <a:p>
            <a:pPr marL="0" indent="0" algn="ctr">
              <a:buNone/>
            </a:pPr>
            <a:r>
              <a:rPr lang="tr-TR" sz="2800" b="1" u="sng" dirty="0">
                <a:solidFill>
                  <a:srgbClr val="FF0000"/>
                </a:solidFill>
              </a:rPr>
              <a:t>Ahlak kuralları</a:t>
            </a:r>
          </a:p>
          <a:p>
            <a:pPr algn="just"/>
            <a:endParaRPr lang="tr-TR" sz="2800" dirty="0"/>
          </a:p>
          <a:p>
            <a:pPr algn="just"/>
            <a:r>
              <a:rPr lang="tr-TR" sz="2800" dirty="0"/>
              <a:t>Ahlaki değerler ve inanışlar etrafında şekillenir. </a:t>
            </a:r>
          </a:p>
          <a:p>
            <a:pPr algn="just"/>
            <a:endParaRPr lang="tr-TR" sz="2800" dirty="0"/>
          </a:p>
          <a:p>
            <a:pPr algn="just"/>
            <a:r>
              <a:rPr lang="tr-TR" sz="2800" dirty="0"/>
              <a:t>Ahlak kuralları ahlaki değerler veya inanışlarında toplumun doğru ve yanlışı nasıl anladığına bağlı olduğu için genellikle </a:t>
            </a:r>
            <a:r>
              <a:rPr lang="tr-TR" sz="2800" b="1" u="sng" dirty="0">
                <a:solidFill>
                  <a:srgbClr val="FF0000"/>
                </a:solidFill>
              </a:rPr>
              <a:t>güçlü hisler uyandırlar.  </a:t>
            </a:r>
          </a:p>
          <a:p>
            <a:pPr algn="just"/>
            <a:r>
              <a:rPr lang="tr-TR" sz="2800" b="1" u="sng" dirty="0">
                <a:solidFill>
                  <a:srgbClr val="FF0000"/>
                </a:solidFill>
              </a:rPr>
              <a:t>Bir ahlak kuralına uyulmadığı takdirde bu durum genellikle tepki oluşturur. </a:t>
            </a:r>
          </a:p>
          <a:p>
            <a:pPr algn="just"/>
            <a:endParaRPr lang="tr-TR" sz="2800" dirty="0"/>
          </a:p>
          <a:p>
            <a:pPr marL="0" indent="0" algn="just">
              <a:buNone/>
            </a:pPr>
            <a:br>
              <a:rPr lang="tr-TR" sz="2800" dirty="0"/>
            </a:br>
            <a:endParaRPr lang="tr-TR" sz="2800" dirty="0"/>
          </a:p>
          <a:p>
            <a:pPr algn="just"/>
            <a:endParaRPr lang="tr-TR" sz="2800" dirty="0"/>
          </a:p>
        </p:txBody>
      </p:sp>
    </p:spTree>
    <p:extLst>
      <p:ext uri="{BB962C8B-B14F-4D97-AF65-F5344CB8AC3E}">
        <p14:creationId xmlns:p14="http://schemas.microsoft.com/office/powerpoint/2010/main" val="272379513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Diyagram 4"/>
          <p:cNvGraphicFramePr/>
          <p:nvPr>
            <p:extLst>
              <p:ext uri="{D42A27DB-BD31-4B8C-83A1-F6EECF244321}">
                <p14:modId xmlns:p14="http://schemas.microsoft.com/office/powerpoint/2010/main" val="1479267368"/>
              </p:ext>
            </p:extLst>
          </p:nvPr>
        </p:nvGraphicFramePr>
        <p:xfrm>
          <a:off x="855407" y="270768"/>
          <a:ext cx="10264877" cy="589405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75668891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563329" y="1135626"/>
            <a:ext cx="9941283" cy="4775596"/>
          </a:xfrm>
        </p:spPr>
        <p:txBody>
          <a:bodyPr>
            <a:normAutofit/>
          </a:bodyPr>
          <a:lstStyle/>
          <a:p>
            <a:pPr algn="just"/>
            <a:r>
              <a:rPr lang="tr-TR" sz="2400" b="1" u="sng" dirty="0">
                <a:solidFill>
                  <a:srgbClr val="FF0000"/>
                </a:solidFill>
              </a:rPr>
              <a:t>Eğitim düşüncesinin 17. yüzyıl civarında modern eğitime özgü özellikler taşımaya başladığı görülmektedir. </a:t>
            </a:r>
          </a:p>
          <a:p>
            <a:pPr algn="just"/>
            <a:endParaRPr lang="tr-TR" sz="2400" b="1" u="sng" dirty="0">
              <a:solidFill>
                <a:srgbClr val="FF0000"/>
              </a:solidFill>
            </a:endParaRPr>
          </a:p>
          <a:p>
            <a:pPr algn="just"/>
            <a:r>
              <a:rPr lang="tr-TR" sz="2400" dirty="0"/>
              <a:t>Aydınlanma düşüncesinin temsilcileri insanın kendisiyle, geleneksel bilgiyle, tabiatla ilişkisini yeniden yorumlarken eğitim alanında da modern toplumun temellerini atan fikirler ortaya koymuşlardır</a:t>
            </a:r>
          </a:p>
        </p:txBody>
      </p:sp>
    </p:spTree>
    <p:extLst>
      <p:ext uri="{BB962C8B-B14F-4D97-AF65-F5344CB8AC3E}">
        <p14:creationId xmlns:p14="http://schemas.microsoft.com/office/powerpoint/2010/main" val="212618626"/>
      </p:ext>
    </p:extLst>
  </p:cSld>
  <p:clrMapOvr>
    <a:masterClrMapping/>
  </p:clrMapOvr>
</p:sld>
</file>

<file path=ppt/slides/slide2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DED92A3E-9B4D-EF4A-8BBF-D5A1C8F43DE5}"/>
              </a:ext>
            </a:extLst>
          </p:cNvPr>
          <p:cNvSpPr>
            <a:spLocks noGrp="1"/>
          </p:cNvSpPr>
          <p:nvPr>
            <p:ph idx="1"/>
          </p:nvPr>
        </p:nvSpPr>
        <p:spPr>
          <a:xfrm>
            <a:off x="1933604" y="897147"/>
            <a:ext cx="9441762" cy="5249864"/>
          </a:xfrm>
        </p:spPr>
        <p:txBody>
          <a:bodyPr>
            <a:normAutofit/>
          </a:bodyPr>
          <a:lstStyle/>
          <a:p>
            <a:pPr algn="just"/>
            <a:r>
              <a:rPr lang="tr-TR" sz="2800" dirty="0"/>
              <a:t>Örneğin dürüst olmak ahlak kurallarından biridir. Çoğu kişi insanların yalan söylememesi gerektiğine şiddetle inanır. Çünkü doğru şeyin bu olduğunu düşünür. </a:t>
            </a:r>
          </a:p>
          <a:p>
            <a:pPr algn="just"/>
            <a:endParaRPr lang="tr-TR" sz="2800" dirty="0"/>
          </a:p>
          <a:p>
            <a:pPr algn="just"/>
            <a:r>
              <a:rPr lang="tr-TR" sz="2800" dirty="0"/>
              <a:t>O yüzden topluma mal olmuş kişinin dürüst davranmadığında toplumda genellikle bu durum infial yaratır.  Bunun nedeni o bireyin ahlaken yanlış bir şey yapmış olmasıdır </a:t>
            </a:r>
          </a:p>
          <a:p>
            <a:pPr algn="just"/>
            <a:endParaRPr lang="en-GB" sz="2800" dirty="0"/>
          </a:p>
        </p:txBody>
      </p:sp>
    </p:spTree>
    <p:extLst>
      <p:ext uri="{BB962C8B-B14F-4D97-AF65-F5344CB8AC3E}">
        <p14:creationId xmlns:p14="http://schemas.microsoft.com/office/powerpoint/2010/main" val="2054955065"/>
      </p:ext>
    </p:extLst>
  </p:cSld>
  <p:clrMapOvr>
    <a:masterClrMapping/>
  </p:clrMapOvr>
</p:sld>
</file>

<file path=ppt/slides/slide2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924334" y="684362"/>
            <a:ext cx="9580278" cy="5226860"/>
          </a:xfrm>
        </p:spPr>
        <p:txBody>
          <a:bodyPr>
            <a:noAutofit/>
          </a:bodyPr>
          <a:lstStyle/>
          <a:p>
            <a:pPr marL="0" indent="0" algn="ctr">
              <a:buNone/>
            </a:pPr>
            <a:r>
              <a:rPr lang="tr-TR" sz="2800" b="1" u="sng" dirty="0">
                <a:solidFill>
                  <a:srgbClr val="FF0000"/>
                </a:solidFill>
              </a:rPr>
              <a:t>Kanunlar</a:t>
            </a:r>
          </a:p>
          <a:p>
            <a:pPr marL="0" indent="0" algn="ctr">
              <a:buNone/>
            </a:pPr>
            <a:endParaRPr lang="tr-TR" sz="2800" b="1" u="sng" dirty="0">
              <a:solidFill>
                <a:srgbClr val="FF0000"/>
              </a:solidFill>
            </a:endParaRPr>
          </a:p>
          <a:p>
            <a:pPr algn="just"/>
            <a:r>
              <a:rPr lang="tr-TR" sz="2800" dirty="0"/>
              <a:t>Kanunlar da doğru ve yanlış kavramları üzerine inşa edilir. Ancak sonuçları daha resmidir. Yine bir birey düşünün mahkemede yalan söylüyor bu birey hem ahlak kurallarını hem de hukuk kurallarını ihlal etmiş oluyor. Dolayısıyla yalan ifade vermenin suçu neyse onunla cezalandırılıyor </a:t>
            </a:r>
          </a:p>
          <a:p>
            <a:pPr algn="just"/>
            <a:endParaRPr lang="tr-TR" sz="2800" dirty="0"/>
          </a:p>
          <a:p>
            <a:pPr marL="0" indent="0" algn="just">
              <a:buNone/>
            </a:pPr>
            <a:br>
              <a:rPr lang="tr-TR" sz="2800" dirty="0"/>
            </a:br>
            <a:endParaRPr lang="tr-TR" sz="2800" dirty="0"/>
          </a:p>
        </p:txBody>
      </p:sp>
    </p:spTree>
    <p:extLst>
      <p:ext uri="{BB962C8B-B14F-4D97-AF65-F5344CB8AC3E}">
        <p14:creationId xmlns:p14="http://schemas.microsoft.com/office/powerpoint/2010/main" val="1407014136"/>
      </p:ext>
    </p:extLst>
  </p:cSld>
  <p:clrMapOvr>
    <a:masterClrMapping/>
  </p:clrMapOvr>
</p:sld>
</file>

<file path=ppt/slides/slide2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66FF96A-5734-87B7-5F9D-FE23AEC24FCB}"/>
              </a:ext>
            </a:extLst>
          </p:cNvPr>
          <p:cNvSpPr>
            <a:spLocks noGrp="1"/>
          </p:cNvSpPr>
          <p:nvPr>
            <p:ph type="title"/>
          </p:nvPr>
        </p:nvSpPr>
        <p:spPr/>
        <p:txBody>
          <a:bodyPr/>
          <a:lstStyle/>
          <a:p>
            <a:endParaRPr lang="en-GB"/>
          </a:p>
        </p:txBody>
      </p:sp>
      <p:sp>
        <p:nvSpPr>
          <p:cNvPr id="3" name="İçerik Yer Tutucusu 2">
            <a:extLst>
              <a:ext uri="{FF2B5EF4-FFF2-40B4-BE49-F238E27FC236}">
                <a16:creationId xmlns:a16="http://schemas.microsoft.com/office/drawing/2014/main" id="{BAC30B4A-FE8B-B584-FDF2-FCD539ECC2D0}"/>
              </a:ext>
            </a:extLst>
          </p:cNvPr>
          <p:cNvSpPr>
            <a:spLocks noGrp="1"/>
          </p:cNvSpPr>
          <p:nvPr>
            <p:ph idx="1"/>
          </p:nvPr>
        </p:nvSpPr>
        <p:spPr>
          <a:xfrm>
            <a:off x="1847340" y="2122098"/>
            <a:ext cx="9430260" cy="3777622"/>
          </a:xfrm>
        </p:spPr>
        <p:txBody>
          <a:bodyPr>
            <a:normAutofit/>
          </a:bodyPr>
          <a:lstStyle/>
          <a:p>
            <a:pPr algn="just"/>
            <a:r>
              <a:rPr lang="tr-TR" sz="3200" dirty="0"/>
              <a:t>Yaya geçidi olmayan bir yerden karşıdan karşıya geçmek gibi basit bir eylem de kanun ihlalidir. Her kanun ihlali infial ya da tartışma yaratmayabilir.</a:t>
            </a:r>
            <a:endParaRPr lang="en-GB" sz="3200" dirty="0"/>
          </a:p>
        </p:txBody>
      </p:sp>
    </p:spTree>
    <p:extLst>
      <p:ext uri="{BB962C8B-B14F-4D97-AF65-F5344CB8AC3E}">
        <p14:creationId xmlns:p14="http://schemas.microsoft.com/office/powerpoint/2010/main" val="109426385"/>
      </p:ext>
    </p:extLst>
  </p:cSld>
  <p:clrMapOvr>
    <a:masterClrMapping/>
  </p:clrMapOvr>
</p:sld>
</file>

<file path=ppt/slides/slide2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276709" y="862642"/>
            <a:ext cx="10227903" cy="5048580"/>
          </a:xfrm>
        </p:spPr>
        <p:txBody>
          <a:bodyPr>
            <a:noAutofit/>
          </a:bodyPr>
          <a:lstStyle/>
          <a:p>
            <a:pPr marL="0" indent="0" algn="ctr">
              <a:buNone/>
            </a:pPr>
            <a:r>
              <a:rPr lang="tr-TR" sz="2800" b="1" u="sng" dirty="0">
                <a:solidFill>
                  <a:srgbClr val="FF0000"/>
                </a:solidFill>
              </a:rPr>
              <a:t>Tabular</a:t>
            </a:r>
          </a:p>
          <a:p>
            <a:pPr algn="just"/>
            <a:r>
              <a:rPr lang="tr-TR" sz="2800" dirty="0"/>
              <a:t>Tabu ise ne olursa olsun kati suretle yasaklanan davranışlardır</a:t>
            </a:r>
          </a:p>
          <a:p>
            <a:pPr algn="just"/>
            <a:r>
              <a:rPr lang="tr-TR" sz="2800" dirty="0"/>
              <a:t>Tapularda doğru yanlış ayrımı çok keskindir. </a:t>
            </a:r>
          </a:p>
          <a:p>
            <a:pPr algn="just"/>
            <a:r>
              <a:rPr lang="tr-TR" sz="2800" dirty="0"/>
              <a:t>Bir tabunun ihlali bir ahlak kuralı ihlalinden çok daha aşırı sonuçlar yaratır. </a:t>
            </a:r>
          </a:p>
          <a:p>
            <a:pPr algn="just"/>
            <a:endParaRPr lang="tr-TR" sz="2800" dirty="0"/>
          </a:p>
        </p:txBody>
      </p:sp>
    </p:spTree>
    <p:extLst>
      <p:ext uri="{BB962C8B-B14F-4D97-AF65-F5344CB8AC3E}">
        <p14:creationId xmlns:p14="http://schemas.microsoft.com/office/powerpoint/2010/main" val="3792361117"/>
      </p:ext>
    </p:extLst>
  </p:cSld>
  <p:clrMapOvr>
    <a:masterClrMapping/>
  </p:clrMapOvr>
</p:sld>
</file>

<file path=ppt/slides/slide2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7041F47-0210-63DD-FC1E-85B50BE5571C}"/>
              </a:ext>
            </a:extLst>
          </p:cNvPr>
          <p:cNvSpPr>
            <a:spLocks noGrp="1"/>
          </p:cNvSpPr>
          <p:nvPr>
            <p:ph type="title"/>
          </p:nvPr>
        </p:nvSpPr>
        <p:spPr/>
        <p:txBody>
          <a:bodyPr/>
          <a:lstStyle/>
          <a:p>
            <a:endParaRPr lang="en-GB"/>
          </a:p>
        </p:txBody>
      </p:sp>
      <p:sp>
        <p:nvSpPr>
          <p:cNvPr id="3" name="İçerik Yer Tutucusu 2">
            <a:extLst>
              <a:ext uri="{FF2B5EF4-FFF2-40B4-BE49-F238E27FC236}">
                <a16:creationId xmlns:a16="http://schemas.microsoft.com/office/drawing/2014/main" id="{CA01A888-DF3C-7BD9-5594-0DC91AC2BFDB}"/>
              </a:ext>
            </a:extLst>
          </p:cNvPr>
          <p:cNvSpPr>
            <a:spLocks noGrp="1"/>
          </p:cNvSpPr>
          <p:nvPr>
            <p:ph idx="1"/>
          </p:nvPr>
        </p:nvSpPr>
        <p:spPr>
          <a:xfrm>
            <a:off x="1801332" y="1788544"/>
            <a:ext cx="9804071" cy="3777622"/>
          </a:xfrm>
        </p:spPr>
        <p:txBody>
          <a:bodyPr>
            <a:normAutofit/>
          </a:bodyPr>
          <a:lstStyle/>
          <a:p>
            <a:pPr algn="just"/>
            <a:r>
              <a:rPr lang="tr-TR" sz="3200" dirty="0"/>
              <a:t>Tabuların ihlal edilmesi çok ahlak dışı bir kural olarak kabul edilir.</a:t>
            </a:r>
          </a:p>
          <a:p>
            <a:pPr algn="just"/>
            <a:r>
              <a:rPr lang="tr-TR" sz="3200" dirty="0"/>
              <a:t>Kanunlar uyarınca cezaya tabi olması ile birlikte toplumda da yoğun öfke yaratır </a:t>
            </a:r>
          </a:p>
          <a:p>
            <a:pPr algn="just"/>
            <a:r>
              <a:rPr lang="tr-TR" sz="3200" dirty="0"/>
              <a:t>En bilinen iki örneği aile içi cinsel ilişki ve yamyamlıktır. </a:t>
            </a:r>
          </a:p>
          <a:p>
            <a:endParaRPr lang="en-GB" sz="3200" dirty="0"/>
          </a:p>
        </p:txBody>
      </p:sp>
    </p:spTree>
    <p:extLst>
      <p:ext uri="{BB962C8B-B14F-4D97-AF65-F5344CB8AC3E}">
        <p14:creationId xmlns:p14="http://schemas.microsoft.com/office/powerpoint/2010/main" val="2296064352"/>
      </p:ext>
    </p:extLst>
  </p:cSld>
  <p:clrMapOvr>
    <a:masterClrMapping/>
  </p:clrMapOvr>
</p:sld>
</file>

<file path=ppt/slides/slide2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2297957" y="388136"/>
            <a:ext cx="8911687" cy="1280890"/>
          </a:xfrm>
        </p:spPr>
        <p:txBody>
          <a:bodyPr/>
          <a:lstStyle/>
          <a:p>
            <a:pPr algn="ctr"/>
            <a:br>
              <a:rPr lang="tr-TR" b="1" dirty="0">
                <a:solidFill>
                  <a:srgbClr val="FF0000"/>
                </a:solidFill>
              </a:rPr>
            </a:br>
            <a:r>
              <a:rPr lang="tr-TR" b="1" dirty="0">
                <a:solidFill>
                  <a:srgbClr val="FF0000"/>
                </a:solidFill>
              </a:rPr>
              <a:t>Kültürel Çeşitlilik</a:t>
            </a:r>
          </a:p>
        </p:txBody>
      </p:sp>
      <p:sp>
        <p:nvSpPr>
          <p:cNvPr id="3" name="İçerik Yer Tutucusu 2"/>
          <p:cNvSpPr>
            <a:spLocks noGrp="1"/>
          </p:cNvSpPr>
          <p:nvPr>
            <p:ph idx="1"/>
          </p:nvPr>
        </p:nvSpPr>
        <p:spPr>
          <a:xfrm>
            <a:off x="1955031" y="1927123"/>
            <a:ext cx="8915400" cy="3777622"/>
          </a:xfrm>
        </p:spPr>
        <p:txBody>
          <a:bodyPr>
            <a:normAutofit lnSpcReduction="10000"/>
          </a:bodyPr>
          <a:lstStyle/>
          <a:p>
            <a:pPr algn="just"/>
            <a:r>
              <a:rPr lang="tr-TR" sz="2400" dirty="0"/>
              <a:t>Kültürel çeşitlilik sadece toplumsal zenginliğin anahtarı olmakla kalmaz aynı zamanda değişimi tetikler, sürdürülebilir kalkınma için önemli bir zemin oluşturur </a:t>
            </a:r>
          </a:p>
          <a:p>
            <a:pPr algn="just"/>
            <a:endParaRPr lang="tr-TR" sz="2400" dirty="0"/>
          </a:p>
          <a:p>
            <a:pPr algn="just"/>
            <a:r>
              <a:rPr lang="tr-TR" sz="2400" dirty="0"/>
              <a:t>Çeşitlilik yeni fikirler ve deneyimler kazandırır</a:t>
            </a:r>
          </a:p>
          <a:p>
            <a:pPr algn="just"/>
            <a:r>
              <a:rPr lang="tr-TR" sz="2400" dirty="0"/>
              <a:t>Farklı fikir ve bakış açıları, daha iyi problem çözmeyi sağlar.</a:t>
            </a:r>
          </a:p>
          <a:p>
            <a:pPr algn="just"/>
            <a:r>
              <a:rPr lang="tr-TR" sz="2400" b="1" u="sng" dirty="0">
                <a:solidFill>
                  <a:srgbClr val="FF0000"/>
                </a:solidFill>
              </a:rPr>
              <a:t>21 Mayıs Diyalog ve Kalkınma İçin Dünya Kültürel Çeşitlilik Günü olarak kutlanır</a:t>
            </a:r>
          </a:p>
          <a:p>
            <a:pPr algn="just"/>
            <a:endParaRPr lang="tr-TR" sz="2400" dirty="0"/>
          </a:p>
        </p:txBody>
      </p:sp>
    </p:spTree>
    <p:extLst>
      <p:ext uri="{BB962C8B-B14F-4D97-AF65-F5344CB8AC3E}">
        <p14:creationId xmlns:p14="http://schemas.microsoft.com/office/powerpoint/2010/main" val="2891880848"/>
      </p:ext>
    </p:extLst>
  </p:cSld>
  <p:clrMapOvr>
    <a:masterClrMapping/>
  </p:clrMapOvr>
</p:sld>
</file>

<file path=ppt/slides/slide2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a:xfrm>
            <a:off x="1807547" y="2148348"/>
            <a:ext cx="8915400" cy="3777622"/>
          </a:xfrm>
        </p:spPr>
        <p:txBody>
          <a:bodyPr>
            <a:normAutofit/>
          </a:bodyPr>
          <a:lstStyle/>
          <a:p>
            <a:pPr algn="just"/>
            <a:r>
              <a:rPr lang="tr-TR" sz="3200" b="1" dirty="0"/>
              <a:t>Çeşitliliğe sahip olan bir dünya hem daha huzurlu, eşit, refah ve adil hem de ilerlemeye açık olur.</a:t>
            </a:r>
            <a:endParaRPr lang="tr-TR" sz="3200" dirty="0"/>
          </a:p>
        </p:txBody>
      </p:sp>
    </p:spTree>
    <p:extLst>
      <p:ext uri="{BB962C8B-B14F-4D97-AF65-F5344CB8AC3E}">
        <p14:creationId xmlns:p14="http://schemas.microsoft.com/office/powerpoint/2010/main" val="3209452219"/>
      </p:ext>
    </p:extLst>
  </p:cSld>
  <p:clrMapOvr>
    <a:masterClrMapping/>
  </p:clrMapOvr>
</p:sld>
</file>

<file path=ppt/slides/slide2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371599" y="1460089"/>
            <a:ext cx="10087897" cy="4454013"/>
          </a:xfrm>
        </p:spPr>
        <p:txBody>
          <a:bodyPr>
            <a:noAutofit/>
          </a:bodyPr>
          <a:lstStyle/>
          <a:p>
            <a:pPr algn="just"/>
            <a:r>
              <a:rPr lang="tr-TR" sz="2800" dirty="0"/>
              <a:t>Birleşmiş Milletler Eğitim, Bilim ve Kültür Örgütü (UNESCO), 2001 yılında Kültürel Çeşitlilik Evrensel Bildirgesi’ni kabul etti. </a:t>
            </a:r>
          </a:p>
          <a:p>
            <a:pPr algn="just"/>
            <a:endParaRPr lang="tr-TR" sz="2800" dirty="0"/>
          </a:p>
          <a:p>
            <a:pPr algn="just"/>
            <a:r>
              <a:rPr lang="tr-TR" sz="2800" dirty="0"/>
              <a:t>Hemen bir yıl sonra 2002’de Birleşmiş Milletler Genel Kurulu, kültürel çeşitliliği her şekliyle teşvik etmek için her yıl 21 Mayıs gününü ‘</a:t>
            </a:r>
            <a:r>
              <a:rPr lang="tr-TR" sz="2800" b="1" u="sng" dirty="0">
                <a:solidFill>
                  <a:srgbClr val="FF0000"/>
                </a:solidFill>
              </a:rPr>
              <a:t>Diyalog ve Kalkınma için Dünya Kültürel Çeşitlilik Günü’ olarak ilan etti. </a:t>
            </a:r>
          </a:p>
          <a:p>
            <a:pPr algn="just"/>
            <a:endParaRPr lang="tr-TR" sz="2800" dirty="0"/>
          </a:p>
        </p:txBody>
      </p:sp>
    </p:spTree>
    <p:extLst>
      <p:ext uri="{BB962C8B-B14F-4D97-AF65-F5344CB8AC3E}">
        <p14:creationId xmlns:p14="http://schemas.microsoft.com/office/powerpoint/2010/main" val="223759708"/>
      </p:ext>
    </p:extLst>
  </p:cSld>
  <p:clrMapOvr>
    <a:masterClrMapping/>
  </p:clrMapOvr>
</p:sld>
</file>

<file path=ppt/slides/slide2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a:xfrm>
            <a:off x="1327355" y="2133600"/>
            <a:ext cx="10177257" cy="3777622"/>
          </a:xfrm>
        </p:spPr>
        <p:txBody>
          <a:bodyPr>
            <a:normAutofit/>
          </a:bodyPr>
          <a:lstStyle/>
          <a:p>
            <a:pPr algn="just"/>
            <a:r>
              <a:rPr lang="tr-TR" sz="3200" dirty="0"/>
              <a:t>2015 yılında ise Birleşmiş </a:t>
            </a:r>
            <a:r>
              <a:rPr lang="tr-TR" sz="3200" dirty="0" err="1"/>
              <a:t>Milletler’in</a:t>
            </a:r>
            <a:r>
              <a:rPr lang="tr-TR" sz="3200" dirty="0"/>
              <a:t> ‘2030 Sürdürülebilir Kalkınma Gündemini kabul etmesiyle bu günün verdiği mesaj çok daha fazla önem kazandı.</a:t>
            </a:r>
          </a:p>
          <a:p>
            <a:pPr algn="just"/>
            <a:endParaRPr lang="tr-TR" sz="3200" dirty="0"/>
          </a:p>
        </p:txBody>
      </p:sp>
    </p:spTree>
    <p:extLst>
      <p:ext uri="{BB962C8B-B14F-4D97-AF65-F5344CB8AC3E}">
        <p14:creationId xmlns:p14="http://schemas.microsoft.com/office/powerpoint/2010/main" val="3621096865"/>
      </p:ext>
    </p:extLst>
  </p:cSld>
  <p:clrMapOvr>
    <a:masterClrMapping/>
  </p:clrMapOvr>
</p:sld>
</file>

<file path=ppt/slides/slide2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2283209" y="461878"/>
            <a:ext cx="8911687" cy="1280890"/>
          </a:xfrm>
        </p:spPr>
        <p:txBody>
          <a:bodyPr/>
          <a:lstStyle/>
          <a:p>
            <a:r>
              <a:rPr lang="tr-TR" b="1" dirty="0"/>
              <a:t>Eşitsizlikleri nasıl azaltabiliriz?</a:t>
            </a:r>
            <a:br>
              <a:rPr lang="tr-TR" b="1" dirty="0"/>
            </a:br>
            <a:endParaRPr lang="tr-TR" dirty="0"/>
          </a:p>
        </p:txBody>
      </p:sp>
      <p:sp>
        <p:nvSpPr>
          <p:cNvPr id="3" name="İçerik Yer Tutucusu 2"/>
          <p:cNvSpPr>
            <a:spLocks noGrp="1"/>
          </p:cNvSpPr>
          <p:nvPr>
            <p:ph idx="1"/>
          </p:nvPr>
        </p:nvSpPr>
        <p:spPr>
          <a:xfrm>
            <a:off x="1224116" y="1853381"/>
            <a:ext cx="9513580" cy="3777622"/>
          </a:xfrm>
        </p:spPr>
        <p:txBody>
          <a:bodyPr>
            <a:normAutofit/>
          </a:bodyPr>
          <a:lstStyle/>
          <a:p>
            <a:pPr algn="just"/>
            <a:r>
              <a:rPr lang="tr-TR" sz="2800" dirty="0"/>
              <a:t>2030 yılına kadar yerine getirilmesi beklenen BM Sürdürülebilir Kalkınma Amaçları arasında yer alan </a:t>
            </a:r>
            <a:r>
              <a:rPr lang="tr-TR" sz="2800" dirty="0">
                <a:hlinkClick r:id="rId2"/>
              </a:rPr>
              <a:t>‘Eşitsizliklerin Azaltılması’</a:t>
            </a:r>
            <a:r>
              <a:rPr lang="tr-TR" sz="2800" dirty="0"/>
              <a:t>(Madde 10), </a:t>
            </a:r>
          </a:p>
          <a:p>
            <a:pPr algn="just"/>
            <a:r>
              <a:rPr lang="tr-TR" sz="2800" dirty="0"/>
              <a:t>kültürel çeşitliliğin sürdürülebilir kalkınmanın sosyal, çevresel ve ekonomik yönlerine nasıl katkı sağlayacağını özellikle vurguluyor. </a:t>
            </a:r>
          </a:p>
          <a:p>
            <a:pPr algn="just"/>
            <a:r>
              <a:rPr lang="tr-TR" sz="2800" b="1" u="sng" dirty="0">
                <a:solidFill>
                  <a:srgbClr val="FF0000"/>
                </a:solidFill>
              </a:rPr>
              <a:t>Bunun için de şu kriterleri sağlamamız gerekiyor:</a:t>
            </a:r>
          </a:p>
        </p:txBody>
      </p:sp>
    </p:spTree>
    <p:extLst>
      <p:ext uri="{BB962C8B-B14F-4D97-AF65-F5344CB8AC3E}">
        <p14:creationId xmlns:p14="http://schemas.microsoft.com/office/powerpoint/2010/main" val="418267191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sz="2400" dirty="0"/>
              <a:t>Aydınlanma düşünürlerinden </a:t>
            </a:r>
            <a:r>
              <a:rPr lang="tr-TR" sz="2400" b="1" u="sng" dirty="0">
                <a:solidFill>
                  <a:srgbClr val="FF0000"/>
                </a:solidFill>
              </a:rPr>
              <a:t>John Locke (1632- 1704) </a:t>
            </a:r>
            <a:r>
              <a:rPr lang="tr-TR" sz="2400" dirty="0"/>
              <a:t>insanın bilgiyi ve ahlaki normlara uyum kapasitesini doğuştan getirdiği fikrini reddeder ve insan zihninin </a:t>
            </a:r>
            <a:r>
              <a:rPr lang="tr-TR" sz="2400" b="1" u="sng" dirty="0">
                <a:solidFill>
                  <a:srgbClr val="FF0000"/>
                </a:solidFill>
              </a:rPr>
              <a:t>doğuşta </a:t>
            </a:r>
            <a:r>
              <a:rPr lang="tr-TR" sz="2400" b="1" u="sng" dirty="0" err="1">
                <a:solidFill>
                  <a:srgbClr val="FF0000"/>
                </a:solidFill>
              </a:rPr>
              <a:t>tabula</a:t>
            </a:r>
            <a:r>
              <a:rPr lang="tr-TR" sz="2400" b="1" u="sng" dirty="0">
                <a:solidFill>
                  <a:srgbClr val="FF0000"/>
                </a:solidFill>
              </a:rPr>
              <a:t> </a:t>
            </a:r>
            <a:r>
              <a:rPr lang="tr-TR" sz="2400" b="1" u="sng" dirty="0" err="1">
                <a:solidFill>
                  <a:srgbClr val="FF0000"/>
                </a:solidFill>
              </a:rPr>
              <a:t>rasa</a:t>
            </a:r>
            <a:r>
              <a:rPr lang="tr-TR" sz="2400" b="1" u="sng" dirty="0">
                <a:solidFill>
                  <a:srgbClr val="FF0000"/>
                </a:solidFill>
              </a:rPr>
              <a:t>, yani boş bir levha olduğunu ileri sürer. </a:t>
            </a:r>
          </a:p>
        </p:txBody>
      </p:sp>
    </p:spTree>
    <p:extLst>
      <p:ext uri="{BB962C8B-B14F-4D97-AF65-F5344CB8AC3E}">
        <p14:creationId xmlns:p14="http://schemas.microsoft.com/office/powerpoint/2010/main" val="2490891241"/>
      </p:ext>
    </p:extLst>
  </p:cSld>
  <p:clrMapOvr>
    <a:masterClrMapping/>
  </p:clrMapOvr>
</p:sld>
</file>

<file path=ppt/slides/slide2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153265" y="1474839"/>
            <a:ext cx="9512709" cy="4436383"/>
          </a:xfrm>
        </p:spPr>
        <p:txBody>
          <a:bodyPr>
            <a:normAutofit fontScale="92500" lnSpcReduction="10000"/>
          </a:bodyPr>
          <a:lstStyle/>
          <a:p>
            <a:r>
              <a:rPr lang="tr-TR" sz="3200" dirty="0"/>
              <a:t>Cinsiyet, </a:t>
            </a:r>
          </a:p>
          <a:p>
            <a:r>
              <a:rPr lang="tr-TR" sz="3200" dirty="0"/>
              <a:t>ırk, </a:t>
            </a:r>
          </a:p>
          <a:p>
            <a:r>
              <a:rPr lang="tr-TR" sz="3200" dirty="0"/>
              <a:t>etnik köken, </a:t>
            </a:r>
          </a:p>
          <a:p>
            <a:r>
              <a:rPr lang="tr-TR" sz="3200" dirty="0"/>
              <a:t>yaş, </a:t>
            </a:r>
          </a:p>
          <a:p>
            <a:r>
              <a:rPr lang="tr-TR" sz="3200" dirty="0"/>
              <a:t>din gibi herhangi bir kritere bakmaksızın herkesi ekonomik, </a:t>
            </a:r>
          </a:p>
          <a:p>
            <a:r>
              <a:rPr lang="tr-TR" sz="3200" dirty="0"/>
              <a:t>sosyal ve </a:t>
            </a:r>
          </a:p>
          <a:p>
            <a:r>
              <a:rPr lang="tr-TR" sz="3200" dirty="0"/>
              <a:t>siyasi açıdan kapsamak.</a:t>
            </a:r>
          </a:p>
        </p:txBody>
      </p:sp>
    </p:spTree>
    <p:extLst>
      <p:ext uri="{BB962C8B-B14F-4D97-AF65-F5344CB8AC3E}">
        <p14:creationId xmlns:p14="http://schemas.microsoft.com/office/powerpoint/2010/main" val="66249170"/>
      </p:ext>
    </p:extLst>
  </p:cSld>
  <p:clrMapOvr>
    <a:masterClrMapping/>
  </p:clrMapOvr>
</p:sld>
</file>

<file path=ppt/slides/slide2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r>
              <a:rPr lang="tr-TR" sz="3200" dirty="0"/>
              <a:t>Ayrımcılığa dayalı yasaları, politikaları ve uygulamaları ortadan kaldırmak; eşit fırsatlar sunmak.</a:t>
            </a:r>
          </a:p>
        </p:txBody>
      </p:sp>
    </p:spTree>
    <p:extLst>
      <p:ext uri="{BB962C8B-B14F-4D97-AF65-F5344CB8AC3E}">
        <p14:creationId xmlns:p14="http://schemas.microsoft.com/office/powerpoint/2010/main" val="4146482563"/>
      </p:ext>
    </p:extLst>
  </p:cSld>
  <p:clrMapOvr>
    <a:masterClrMapping/>
  </p:clrMapOvr>
</p:sld>
</file>

<file path=ppt/slides/slide2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sz="3200" dirty="0"/>
              <a:t>Gelir eşitsizliğini en aza indirgemek, kapsayıcı mali politikaları hayata geçirmek. </a:t>
            </a:r>
          </a:p>
        </p:txBody>
      </p:sp>
    </p:spTree>
    <p:extLst>
      <p:ext uri="{BB962C8B-B14F-4D97-AF65-F5344CB8AC3E}">
        <p14:creationId xmlns:p14="http://schemas.microsoft.com/office/powerpoint/2010/main" val="2304175037"/>
      </p:ext>
    </p:extLst>
  </p:cSld>
  <p:clrMapOvr>
    <a:masterClrMapping/>
  </p:clrMapOvr>
</p:sld>
</file>

<file path=ppt/slides/slide2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sz="3200" dirty="0"/>
              <a:t>Kalkınma yardımları ve doğrudan yabancı yatırımları en çok ihtiyaç duyulan bölgelere yönlendirmek.</a:t>
            </a:r>
          </a:p>
        </p:txBody>
      </p:sp>
    </p:spTree>
    <p:extLst>
      <p:ext uri="{BB962C8B-B14F-4D97-AF65-F5344CB8AC3E}">
        <p14:creationId xmlns:p14="http://schemas.microsoft.com/office/powerpoint/2010/main" val="2845405426"/>
      </p:ext>
    </p:extLst>
  </p:cSld>
  <p:clrMapOvr>
    <a:masterClrMapping/>
  </p:clrMapOvr>
</p:sld>
</file>

<file path=ppt/slides/slide2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sz="3200" dirty="0"/>
              <a:t>Göç politikalarını planlı </a:t>
            </a:r>
            <a:r>
              <a:rPr lang="tr-TR" sz="3600" dirty="0"/>
              <a:t>ve</a:t>
            </a:r>
            <a:r>
              <a:rPr lang="tr-TR" sz="3200" dirty="0"/>
              <a:t> güvenli hale getirmek. </a:t>
            </a:r>
          </a:p>
        </p:txBody>
      </p:sp>
    </p:spTree>
    <p:extLst>
      <p:ext uri="{BB962C8B-B14F-4D97-AF65-F5344CB8AC3E}">
        <p14:creationId xmlns:p14="http://schemas.microsoft.com/office/powerpoint/2010/main" val="3957143011"/>
      </p:ext>
    </p:extLst>
  </p:cSld>
  <p:clrMapOvr>
    <a:masterClrMapping/>
  </p:clrMapOvr>
</p:sld>
</file>

<file path=ppt/slides/slide2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a:xfrm>
            <a:off x="1887794" y="2133600"/>
            <a:ext cx="9616818" cy="3777622"/>
          </a:xfrm>
        </p:spPr>
        <p:txBody>
          <a:bodyPr>
            <a:normAutofit/>
          </a:bodyPr>
          <a:lstStyle/>
          <a:p>
            <a:pPr algn="just"/>
            <a:r>
              <a:rPr lang="tr-TR" sz="3200" dirty="0"/>
              <a:t>Yatırımları iyi yönetmek ve yardımları teşvik etmek. </a:t>
            </a:r>
          </a:p>
        </p:txBody>
      </p:sp>
    </p:spTree>
    <p:extLst>
      <p:ext uri="{BB962C8B-B14F-4D97-AF65-F5344CB8AC3E}">
        <p14:creationId xmlns:p14="http://schemas.microsoft.com/office/powerpoint/2010/main" val="2959513168"/>
      </p:ext>
    </p:extLst>
  </p:cSld>
  <p:clrMapOvr>
    <a:masterClrMapping/>
  </p:clrMapOvr>
</p:sld>
</file>

<file path=ppt/slides/slide2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sz="3200" dirty="0"/>
              <a:t>Kurumları daha etkili, güvenilir, hesap verebilir ve meşru kılmak.</a:t>
            </a:r>
          </a:p>
        </p:txBody>
      </p:sp>
    </p:spTree>
    <p:extLst>
      <p:ext uri="{BB962C8B-B14F-4D97-AF65-F5344CB8AC3E}">
        <p14:creationId xmlns:p14="http://schemas.microsoft.com/office/powerpoint/2010/main" val="1828670490"/>
      </p:ext>
    </p:extLst>
  </p:cSld>
  <p:clrMapOvr>
    <a:masterClrMapping/>
  </p:clrMapOvr>
</p:sld>
</file>

<file path=ppt/slides/slide2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a:xfrm>
            <a:off x="1563329" y="2030362"/>
            <a:ext cx="9439838" cy="3777622"/>
          </a:xfrm>
        </p:spPr>
        <p:txBody>
          <a:bodyPr>
            <a:normAutofit/>
          </a:bodyPr>
          <a:lstStyle/>
          <a:p>
            <a:pPr algn="just"/>
            <a:r>
              <a:rPr lang="tr-TR" sz="2800" dirty="0"/>
              <a:t>Eğitim Sosyolojisinin en önemli kavramlarından, sosyalleşme ve eğitim konusunun en önemli kısımlarından biri de </a:t>
            </a:r>
            <a:r>
              <a:rPr lang="tr-TR" sz="2800" b="1" u="sng" dirty="0" err="1">
                <a:solidFill>
                  <a:srgbClr val="FF0000"/>
                </a:solidFill>
              </a:rPr>
              <a:t>kültürleme</a:t>
            </a:r>
            <a:r>
              <a:rPr lang="tr-TR" sz="2800" b="1" u="sng" dirty="0">
                <a:solidFill>
                  <a:srgbClr val="FF0000"/>
                </a:solidFill>
              </a:rPr>
              <a:t> kavramıdır</a:t>
            </a:r>
            <a:r>
              <a:rPr lang="tr-TR" sz="2800" dirty="0"/>
              <a:t>.</a:t>
            </a:r>
          </a:p>
          <a:p>
            <a:pPr algn="just"/>
            <a:r>
              <a:rPr lang="tr-TR" sz="2800" dirty="0" err="1"/>
              <a:t>Kültürleme</a:t>
            </a:r>
            <a:r>
              <a:rPr lang="tr-TR" sz="2800" dirty="0"/>
              <a:t>, kişinin doğuştan itibaren kendi kültürünü öğrenmesi, benimsemesi ve bu kültürün bir "üyesi" olması demektir. </a:t>
            </a:r>
          </a:p>
          <a:p>
            <a:pPr algn="just"/>
            <a:r>
              <a:rPr lang="tr-TR" sz="2800" b="1" u="sng" dirty="0" err="1">
                <a:solidFill>
                  <a:srgbClr val="FF0000"/>
                </a:solidFill>
              </a:rPr>
              <a:t>Kültürlemenin</a:t>
            </a:r>
            <a:r>
              <a:rPr lang="tr-TR" sz="2800" b="1" u="sng" dirty="0">
                <a:solidFill>
                  <a:srgbClr val="FF0000"/>
                </a:solidFill>
              </a:rPr>
              <a:t> en önemli yanı, gruba veya tabakaya has olan dilin öğrenilmesidir. </a:t>
            </a:r>
          </a:p>
          <a:p>
            <a:pPr algn="just"/>
            <a:endParaRPr lang="tr-TR" sz="2800" dirty="0"/>
          </a:p>
        </p:txBody>
      </p:sp>
    </p:spTree>
    <p:extLst>
      <p:ext uri="{BB962C8B-B14F-4D97-AF65-F5344CB8AC3E}">
        <p14:creationId xmlns:p14="http://schemas.microsoft.com/office/powerpoint/2010/main" val="725701200"/>
      </p:ext>
    </p:extLst>
  </p:cSld>
  <p:clrMapOvr>
    <a:masterClrMapping/>
  </p:clrMapOvr>
</p:sld>
</file>

<file path=ppt/slides/slide2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a:xfrm>
            <a:off x="1755058" y="2133600"/>
            <a:ext cx="9749554" cy="3777622"/>
          </a:xfrm>
        </p:spPr>
        <p:txBody>
          <a:bodyPr>
            <a:normAutofit/>
          </a:bodyPr>
          <a:lstStyle/>
          <a:p>
            <a:pPr algn="just"/>
            <a:r>
              <a:rPr lang="tr-TR" sz="2800" dirty="0" err="1"/>
              <a:t>Kültürleme</a:t>
            </a:r>
            <a:r>
              <a:rPr lang="tr-TR" sz="2800" dirty="0"/>
              <a:t>, hayatın ilk günlerinden itibaren başlar; emzirme, memeden kesme, besleme, temizlik alışkanlıklarını kazandırma, çocuğun ağlamasına, konuşmasına ve hareketlerine karşı vaziyet alışlar her aile içinde kendiliğinden olmaktadır. </a:t>
            </a:r>
          </a:p>
          <a:p>
            <a:pPr algn="just"/>
            <a:endParaRPr lang="tr-TR" sz="2800" dirty="0"/>
          </a:p>
          <a:p>
            <a:pPr marL="0" indent="0" algn="just">
              <a:buNone/>
            </a:pPr>
            <a:endParaRPr lang="tr-TR" sz="2800" dirty="0"/>
          </a:p>
        </p:txBody>
      </p:sp>
    </p:spTree>
    <p:extLst>
      <p:ext uri="{BB962C8B-B14F-4D97-AF65-F5344CB8AC3E}">
        <p14:creationId xmlns:p14="http://schemas.microsoft.com/office/powerpoint/2010/main" val="3181925474"/>
      </p:ext>
    </p:extLst>
  </p:cSld>
  <p:clrMapOvr>
    <a:masterClrMapping/>
  </p:clrMapOvr>
</p:sld>
</file>

<file path=ppt/slides/slide2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just"/>
            <a:r>
              <a:rPr lang="tr-TR" b="1" dirty="0"/>
              <a:t>Şahsiyet kazanma </a:t>
            </a:r>
            <a:endParaRPr lang="tr-TR" dirty="0"/>
          </a:p>
        </p:txBody>
      </p:sp>
      <p:sp>
        <p:nvSpPr>
          <p:cNvPr id="3" name="İçerik Yer Tutucusu 2"/>
          <p:cNvSpPr>
            <a:spLocks noGrp="1"/>
          </p:cNvSpPr>
          <p:nvPr>
            <p:ph idx="1"/>
          </p:nvPr>
        </p:nvSpPr>
        <p:spPr>
          <a:xfrm>
            <a:off x="1297858" y="1548581"/>
            <a:ext cx="9910916" cy="4396931"/>
          </a:xfrm>
        </p:spPr>
        <p:txBody>
          <a:bodyPr>
            <a:normAutofit/>
          </a:bodyPr>
          <a:lstStyle/>
          <a:p>
            <a:pPr algn="just"/>
            <a:r>
              <a:rPr lang="tr-TR" sz="2800" dirty="0"/>
              <a:t>Sosyalleşme safhasında birey, toplumun ve kültürün çeşitli etkilerini birbirinden ayırarak, değerlendirerek, koordine ederek, bütünleştirerek, kabul veya reddederek kendine göre bir şekil verir. </a:t>
            </a:r>
          </a:p>
          <a:p>
            <a:pPr algn="just"/>
            <a:endParaRPr lang="tr-TR" sz="2800" dirty="0"/>
          </a:p>
          <a:p>
            <a:pPr algn="just"/>
            <a:r>
              <a:rPr lang="tr-TR" sz="2800" dirty="0"/>
              <a:t>Bir taraftan toplumsal özellikler bireyin özellikleriyle karışarak ona has olur, ama bu </a:t>
            </a:r>
            <a:r>
              <a:rPr lang="tr-TR" sz="2800"/>
              <a:t>arada yine </a:t>
            </a:r>
            <a:r>
              <a:rPr lang="tr-TR" sz="2800" dirty="0"/>
              <a:t>de toplumsal olma özelliklerini korur. </a:t>
            </a:r>
          </a:p>
          <a:p>
            <a:pPr algn="just"/>
            <a:endParaRPr lang="tr-TR" sz="2800" dirty="0"/>
          </a:p>
        </p:txBody>
      </p:sp>
    </p:spTree>
    <p:extLst>
      <p:ext uri="{BB962C8B-B14F-4D97-AF65-F5344CB8AC3E}">
        <p14:creationId xmlns:p14="http://schemas.microsoft.com/office/powerpoint/2010/main" val="140655390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a:xfrm>
            <a:off x="1637071" y="2133600"/>
            <a:ext cx="9867541" cy="3777622"/>
          </a:xfrm>
        </p:spPr>
        <p:txBody>
          <a:bodyPr>
            <a:normAutofit/>
          </a:bodyPr>
          <a:lstStyle/>
          <a:p>
            <a:pPr algn="just"/>
            <a:r>
              <a:rPr lang="tr-TR" sz="2800" dirty="0"/>
              <a:t>Locke, metafizik alandan uzak durmuş, hayatı şekillendirecek somut bilginin peşine düşmüştür. </a:t>
            </a:r>
            <a:r>
              <a:rPr lang="tr-TR" sz="2800" b="1" u="sng" dirty="0">
                <a:solidFill>
                  <a:srgbClr val="FF0000"/>
                </a:solidFill>
              </a:rPr>
              <a:t>Bu doğrultuda eğitim gözlem ve deneye dayalı tabiat ve insan bilgisini içermelidir ve bilmek için görmelidir. </a:t>
            </a:r>
          </a:p>
        </p:txBody>
      </p:sp>
    </p:spTree>
    <p:extLst>
      <p:ext uri="{BB962C8B-B14F-4D97-AF65-F5344CB8AC3E}">
        <p14:creationId xmlns:p14="http://schemas.microsoft.com/office/powerpoint/2010/main" val="4169268140"/>
      </p:ext>
    </p:extLst>
  </p:cSld>
  <p:clrMapOvr>
    <a:masterClrMapping/>
  </p:clrMapOvr>
</p:sld>
</file>

<file path=ppt/slides/slide2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601069" y="1278193"/>
            <a:ext cx="9489717" cy="3777622"/>
          </a:xfrm>
        </p:spPr>
        <p:txBody>
          <a:bodyPr>
            <a:normAutofit/>
          </a:bodyPr>
          <a:lstStyle/>
          <a:p>
            <a:pPr algn="just"/>
            <a:r>
              <a:rPr lang="tr-TR" sz="2800" b="1" u="sng" dirty="0">
                <a:solidFill>
                  <a:srgbClr val="FF0000"/>
                </a:solidFill>
              </a:rPr>
              <a:t>Her toplum, kendi insanlarına kendi kültürel şahsiyetini kazandırdığı gibi, her birey de bir taraftan bu toplumsal ve kültürel muhtevayı kendine göre seçer, seçtiklerini işler, değerlendirir, </a:t>
            </a:r>
            <a:r>
              <a:rPr lang="tr-TR" sz="2800" b="1" u="sng" dirty="0" err="1">
                <a:solidFill>
                  <a:srgbClr val="FF0000"/>
                </a:solidFill>
              </a:rPr>
              <a:t>ferdileştirir</a:t>
            </a:r>
            <a:r>
              <a:rPr lang="tr-TR" sz="2800" b="1" u="sng" dirty="0">
                <a:solidFill>
                  <a:srgbClr val="FF0000"/>
                </a:solidFill>
              </a:rPr>
              <a:t>; bir yandan da toplum kültürünün değişmesine ve gelişmesine hizmet eder. </a:t>
            </a:r>
          </a:p>
          <a:p>
            <a:pPr algn="just"/>
            <a:endParaRPr lang="tr-TR" sz="2800" dirty="0"/>
          </a:p>
        </p:txBody>
      </p:sp>
    </p:spTree>
    <p:extLst>
      <p:ext uri="{BB962C8B-B14F-4D97-AF65-F5344CB8AC3E}">
        <p14:creationId xmlns:p14="http://schemas.microsoft.com/office/powerpoint/2010/main" val="3255338620"/>
      </p:ext>
    </p:extLst>
  </p:cSld>
  <p:clrMapOvr>
    <a:masterClrMapping/>
  </p:clrMapOvr>
</p:sld>
</file>

<file path=ppt/slides/slide2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1619531" y="594613"/>
            <a:ext cx="8911687" cy="1280890"/>
          </a:xfrm>
        </p:spPr>
        <p:txBody>
          <a:bodyPr>
            <a:normAutofit/>
          </a:bodyPr>
          <a:lstStyle/>
          <a:p>
            <a:pPr algn="ctr"/>
            <a:r>
              <a:rPr lang="tr-TR" sz="4800" dirty="0">
                <a:solidFill>
                  <a:srgbClr val="FF0000"/>
                </a:solidFill>
              </a:rPr>
              <a:t>Kültürel Çeşitlilik</a:t>
            </a:r>
          </a:p>
        </p:txBody>
      </p:sp>
      <p:sp>
        <p:nvSpPr>
          <p:cNvPr id="3" name="İçerik Yer Tutucusu 2"/>
          <p:cNvSpPr>
            <a:spLocks noGrp="1"/>
          </p:cNvSpPr>
          <p:nvPr>
            <p:ph idx="1"/>
          </p:nvPr>
        </p:nvSpPr>
        <p:spPr>
          <a:xfrm>
            <a:off x="1297858" y="1853381"/>
            <a:ext cx="9749554" cy="3777622"/>
          </a:xfrm>
        </p:spPr>
        <p:txBody>
          <a:bodyPr>
            <a:noAutofit/>
          </a:bodyPr>
          <a:lstStyle/>
          <a:p>
            <a:pPr algn="just"/>
            <a:r>
              <a:rPr lang="tr-TR" sz="2800" b="1" u="sng" dirty="0" err="1">
                <a:solidFill>
                  <a:srgbClr val="FF0000"/>
                </a:solidFill>
              </a:rPr>
              <a:t>Etnosantrizm</a:t>
            </a:r>
            <a:r>
              <a:rPr lang="tr-TR" sz="2800" b="1" u="sng" dirty="0">
                <a:solidFill>
                  <a:srgbClr val="FF0000"/>
                </a:solidFill>
              </a:rPr>
              <a:t>: </a:t>
            </a:r>
            <a:r>
              <a:rPr lang="tr-TR" sz="2800" dirty="0"/>
              <a:t>Kişinin diğer kültürleri kendi kültürünün standartlarına göre yargılaması ve </a:t>
            </a:r>
            <a:r>
              <a:rPr lang="tr-TR" sz="2800" b="1" u="sng" dirty="0">
                <a:solidFill>
                  <a:srgbClr val="FF0000"/>
                </a:solidFill>
              </a:rPr>
              <a:t>kendi kültürünü diğerlerinden üstün tutmasıdır. </a:t>
            </a:r>
            <a:r>
              <a:rPr lang="tr-TR" sz="2800" dirty="0"/>
              <a:t>Avrupa ve Kuzey Amerika Çin'i 'Uzak Doğu' olarak adlandırdı Oysa Çinliler kendilerini Merkez Krallık olarak adlandırıyor. </a:t>
            </a:r>
          </a:p>
          <a:p>
            <a:pPr algn="just"/>
            <a:endParaRPr lang="tr-TR" sz="2800" dirty="0"/>
          </a:p>
          <a:p>
            <a:pPr algn="just"/>
            <a:r>
              <a:rPr lang="tr-TR" sz="2800" b="1" u="sng" dirty="0">
                <a:solidFill>
                  <a:srgbClr val="FF0000"/>
                </a:solidFill>
              </a:rPr>
              <a:t>Kültürel görelilik: </a:t>
            </a:r>
            <a:r>
              <a:rPr lang="tr-TR" sz="2800" dirty="0"/>
              <a:t>Bir kültürü kendi standartlarına göre yargılamak, anlamaya çalışmak.</a:t>
            </a:r>
          </a:p>
        </p:txBody>
      </p:sp>
    </p:spTree>
    <p:extLst>
      <p:ext uri="{BB962C8B-B14F-4D97-AF65-F5344CB8AC3E}">
        <p14:creationId xmlns:p14="http://schemas.microsoft.com/office/powerpoint/2010/main" val="1556603546"/>
      </p:ext>
    </p:extLst>
  </p:cSld>
  <p:clrMapOvr>
    <a:masterClrMapping/>
  </p:clrMapOvr>
</p:sld>
</file>

<file path=ppt/slides/slide2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792799" y="865239"/>
            <a:ext cx="9755188" cy="3777622"/>
          </a:xfrm>
        </p:spPr>
        <p:txBody>
          <a:bodyPr>
            <a:noAutofit/>
          </a:bodyPr>
          <a:lstStyle/>
          <a:p>
            <a:pPr algn="just"/>
            <a:r>
              <a:rPr lang="tr-TR" sz="2400" b="1" u="sng" dirty="0">
                <a:solidFill>
                  <a:srgbClr val="FF0000"/>
                </a:solidFill>
              </a:rPr>
              <a:t>Alt kültür: </a:t>
            </a:r>
            <a:r>
              <a:rPr lang="tr-TR" sz="2400" dirty="0">
                <a:solidFill>
                  <a:schemeClr val="tx1"/>
                </a:solidFill>
              </a:rPr>
              <a:t>Alt kültür kavramı genellikle bir toplumda azınlıkta olan grupların değer, tutum, inanç ve yaşam tarzına işaret etmek için kullanılır. </a:t>
            </a:r>
          </a:p>
          <a:p>
            <a:pPr algn="just"/>
            <a:endParaRPr lang="tr-TR" sz="2400" dirty="0">
              <a:solidFill>
                <a:schemeClr val="tx1"/>
              </a:solidFill>
            </a:endParaRPr>
          </a:p>
          <a:p>
            <a:pPr algn="just"/>
            <a:r>
              <a:rPr lang="tr-TR" sz="2400" dirty="0">
                <a:solidFill>
                  <a:schemeClr val="tx1"/>
                </a:solidFill>
              </a:rPr>
              <a:t>Alt kültür üyeleri toplumdaki </a:t>
            </a:r>
            <a:r>
              <a:rPr lang="tr-TR" sz="2400" b="1" u="sng" dirty="0">
                <a:solidFill>
                  <a:srgbClr val="FF0000"/>
                </a:solidFill>
              </a:rPr>
              <a:t>ortak kültürü önemli ölçüde paylaşmasına rağmen gündelik yaşam içinde farklı inanç, pratik ve tarzları kabul ederler.</a:t>
            </a:r>
          </a:p>
          <a:p>
            <a:pPr algn="just"/>
            <a:endParaRPr lang="tr-TR" sz="2400" dirty="0">
              <a:solidFill>
                <a:schemeClr val="tx1"/>
              </a:solidFill>
            </a:endParaRPr>
          </a:p>
          <a:p>
            <a:pPr algn="just"/>
            <a:r>
              <a:rPr lang="tr-TR" sz="2400" dirty="0">
                <a:solidFill>
                  <a:schemeClr val="tx1"/>
                </a:solidFill>
              </a:rPr>
              <a:t>Alt kültür grupları göreceli olarak farklı yaşam tarzları geliştirdiğinden hakim grubun kültürüyle ilişkili olsa da ondan önemli ölçüde farklılaşır</a:t>
            </a:r>
          </a:p>
        </p:txBody>
      </p:sp>
    </p:spTree>
    <p:extLst>
      <p:ext uri="{BB962C8B-B14F-4D97-AF65-F5344CB8AC3E}">
        <p14:creationId xmlns:p14="http://schemas.microsoft.com/office/powerpoint/2010/main" val="4184850996"/>
      </p:ext>
    </p:extLst>
  </p:cSld>
  <p:clrMapOvr>
    <a:masterClrMapping/>
  </p:clrMapOvr>
</p:sld>
</file>

<file path=ppt/slides/slide2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a:xfrm>
            <a:off x="1297858" y="2133600"/>
            <a:ext cx="10206754" cy="3777622"/>
          </a:xfrm>
        </p:spPr>
        <p:txBody>
          <a:bodyPr>
            <a:normAutofit/>
          </a:bodyPr>
          <a:lstStyle/>
          <a:p>
            <a:r>
              <a:rPr lang="tr-TR" sz="2400" dirty="0"/>
              <a:t>Belirli bir müzik zevkini paylaşan ve o tarza göre yaşayan gençlik gruplarında olduğu gibi, belirli bir tarzda yaşayan etnik gruplar ya da toplumsal cinsiyet grupları için de alt kültür kavramı kullanılabilir. </a:t>
            </a:r>
          </a:p>
          <a:p>
            <a:endParaRPr lang="tr-TR" sz="2400" dirty="0"/>
          </a:p>
          <a:p>
            <a:r>
              <a:rPr lang="tr-TR" sz="2400" dirty="0"/>
              <a:t>Dolayısıyla, punk ve </a:t>
            </a:r>
            <a:r>
              <a:rPr lang="tr-TR" sz="2400" dirty="0" err="1"/>
              <a:t>rock</a:t>
            </a:r>
            <a:r>
              <a:rPr lang="tr-TR" sz="2400" dirty="0"/>
              <a:t> alt-kültürlerinden bahsedilebileceği gibi, çingene….. Ve diğer etnik alt kültürlerden de bahsedilebilir.</a:t>
            </a:r>
          </a:p>
        </p:txBody>
      </p:sp>
    </p:spTree>
    <p:extLst>
      <p:ext uri="{BB962C8B-B14F-4D97-AF65-F5344CB8AC3E}">
        <p14:creationId xmlns:p14="http://schemas.microsoft.com/office/powerpoint/2010/main" val="30716339"/>
      </p:ext>
    </p:extLst>
  </p:cSld>
  <p:clrMapOvr>
    <a:masterClrMapping/>
  </p:clrMapOvr>
</p:sld>
</file>

<file path=ppt/slides/slide2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784555" y="1297858"/>
            <a:ext cx="9720057" cy="4613364"/>
          </a:xfrm>
        </p:spPr>
        <p:txBody>
          <a:bodyPr>
            <a:normAutofit/>
          </a:bodyPr>
          <a:lstStyle/>
          <a:p>
            <a:pPr algn="just"/>
            <a:r>
              <a:rPr lang="tr-TR" sz="2800" b="1" u="sng" dirty="0">
                <a:solidFill>
                  <a:srgbClr val="FF0000"/>
                </a:solidFill>
              </a:rPr>
              <a:t>Karşı Kültür: Karşı kültür, egemen kültürel değerlere topyekûn bir şekilde karşı gelen grupların yaşam biçimlerine işaret etmek üzere kullanılır. </a:t>
            </a:r>
          </a:p>
          <a:p>
            <a:pPr algn="just"/>
            <a:endParaRPr lang="tr-TR" sz="2800" dirty="0">
              <a:solidFill>
                <a:schemeClr val="tx1"/>
              </a:solidFill>
            </a:endParaRPr>
          </a:p>
          <a:p>
            <a:pPr algn="just"/>
            <a:r>
              <a:rPr lang="tr-TR" sz="2800" dirty="0">
                <a:solidFill>
                  <a:schemeClr val="tx1"/>
                </a:solidFill>
              </a:rPr>
              <a:t>Esas olarak 1960’lı yıllarda, özellikle 1968’de hippiler gibi gençlik hareketleri için kullanılmaya başlandı. </a:t>
            </a:r>
          </a:p>
        </p:txBody>
      </p:sp>
    </p:spTree>
    <p:extLst>
      <p:ext uri="{BB962C8B-B14F-4D97-AF65-F5344CB8AC3E}">
        <p14:creationId xmlns:p14="http://schemas.microsoft.com/office/powerpoint/2010/main" val="1363381249"/>
      </p:ext>
    </p:extLst>
  </p:cSld>
  <p:clrMapOvr>
    <a:masterClrMapping/>
  </p:clrMapOvr>
</p:sld>
</file>

<file path=ppt/slides/slide2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a:xfrm>
            <a:off x="1651819" y="2133600"/>
            <a:ext cx="9852793" cy="3777622"/>
          </a:xfrm>
        </p:spPr>
        <p:txBody>
          <a:bodyPr>
            <a:normAutofit/>
          </a:bodyPr>
          <a:lstStyle/>
          <a:p>
            <a:pPr algn="just"/>
            <a:r>
              <a:rPr lang="tr-TR" sz="2800" dirty="0">
                <a:solidFill>
                  <a:schemeClr val="tx1"/>
                </a:solidFill>
              </a:rPr>
              <a:t>Hippi karşı kültürü bir taraftan Vietnam savaşına karşı güçlü bir muhalefet gerçekleştirirken diğer taraftan </a:t>
            </a:r>
            <a:r>
              <a:rPr lang="tr-TR" sz="2800" dirty="0" err="1">
                <a:solidFill>
                  <a:schemeClr val="tx1"/>
                </a:solidFill>
              </a:rPr>
              <a:t>tüketimcilik</a:t>
            </a:r>
            <a:r>
              <a:rPr lang="tr-TR" sz="2800" dirty="0">
                <a:solidFill>
                  <a:schemeClr val="tx1"/>
                </a:solidFill>
              </a:rPr>
              <a:t> ve teknolojiye bağımlılık gibi kapitalizmin egemen değerlerine karşı alternatif bir yaşam biçimini hayata geçirmeye çalıştı. </a:t>
            </a:r>
            <a:endParaRPr lang="tr-TR" sz="2800" dirty="0"/>
          </a:p>
        </p:txBody>
      </p:sp>
    </p:spTree>
    <p:extLst>
      <p:ext uri="{BB962C8B-B14F-4D97-AF65-F5344CB8AC3E}">
        <p14:creationId xmlns:p14="http://schemas.microsoft.com/office/powerpoint/2010/main" val="1969547190"/>
      </p:ext>
    </p:extLst>
  </p:cSld>
  <p:clrMapOvr>
    <a:masterClrMapping/>
  </p:clrMapOvr>
</p:sld>
</file>

<file path=ppt/slides/slide2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923362" y="1823884"/>
            <a:ext cx="10811438" cy="2984090"/>
          </a:xfrm>
        </p:spPr>
        <p:txBody>
          <a:bodyPr>
            <a:noAutofit/>
          </a:bodyPr>
          <a:lstStyle/>
          <a:p>
            <a:pPr algn="just"/>
            <a:r>
              <a:rPr lang="tr-TR" sz="2800" b="1" u="sng" dirty="0">
                <a:solidFill>
                  <a:srgbClr val="FF0000"/>
                </a:solidFill>
              </a:rPr>
              <a:t>Bugün ise genel olarak karşı kültür kavramı egemen kültürel değerlerin önemli bir bölümünü benimsemeyen ve bunu açıkça gösteren toplumsal gruplar için kullanılabilir. </a:t>
            </a:r>
          </a:p>
          <a:p>
            <a:endParaRPr lang="tr-TR" sz="2800" dirty="0">
              <a:solidFill>
                <a:schemeClr val="tx1"/>
              </a:solidFill>
            </a:endParaRPr>
          </a:p>
        </p:txBody>
      </p:sp>
    </p:spTree>
    <p:extLst>
      <p:ext uri="{BB962C8B-B14F-4D97-AF65-F5344CB8AC3E}">
        <p14:creationId xmlns:p14="http://schemas.microsoft.com/office/powerpoint/2010/main" val="425035959"/>
      </p:ext>
    </p:extLst>
  </p:cSld>
  <p:clrMapOvr>
    <a:masterClrMapping/>
  </p:clrMapOvr>
</p:sld>
</file>

<file path=ppt/slides/slide2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a:xfrm>
            <a:off x="1362788" y="2156604"/>
            <a:ext cx="9911786" cy="3777622"/>
          </a:xfrm>
        </p:spPr>
        <p:txBody>
          <a:bodyPr>
            <a:normAutofit/>
          </a:bodyPr>
          <a:lstStyle/>
          <a:p>
            <a:pPr algn="just"/>
            <a:r>
              <a:rPr lang="tr-TR" sz="2800" dirty="0">
                <a:solidFill>
                  <a:schemeClr val="tx1"/>
                </a:solidFill>
              </a:rPr>
              <a:t>Karşı kültür zaman zaman alt-kültürle karıştırılır. Ancak, karşı kültür, egemen kültüre karşı oluşturduğu açık siyasal ve ideolojik muhalefet biçimleri, “komün hayatı” gibi alternatif yaşam biçimlerine verdiği önem gibi faktörler sayesinde alt-kültürden ayırt edilebilir.</a:t>
            </a:r>
            <a:endParaRPr lang="tr-TR" sz="2800" dirty="0"/>
          </a:p>
          <a:p>
            <a:pPr algn="just"/>
            <a:endParaRPr lang="tr-TR" sz="2800" dirty="0"/>
          </a:p>
        </p:txBody>
      </p:sp>
    </p:spTree>
    <p:extLst>
      <p:ext uri="{BB962C8B-B14F-4D97-AF65-F5344CB8AC3E}">
        <p14:creationId xmlns:p14="http://schemas.microsoft.com/office/powerpoint/2010/main" val="2706386402"/>
      </p:ext>
    </p:extLst>
  </p:cSld>
  <p:clrMapOvr>
    <a:masterClrMapping/>
  </p:clrMapOvr>
</p:sld>
</file>

<file path=ppt/slides/slide2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a:xfrm>
            <a:off x="1991032" y="2133600"/>
            <a:ext cx="9513580" cy="3777622"/>
          </a:xfrm>
        </p:spPr>
        <p:txBody>
          <a:bodyPr>
            <a:normAutofit/>
          </a:bodyPr>
          <a:lstStyle/>
          <a:p>
            <a:pPr algn="just"/>
            <a:r>
              <a:rPr lang="tr-TR" sz="3200" b="1" u="sng" dirty="0">
                <a:solidFill>
                  <a:srgbClr val="FF0000"/>
                </a:solidFill>
              </a:rPr>
              <a:t>Seçkin Kültür: </a:t>
            </a:r>
            <a:r>
              <a:rPr lang="tr-TR" sz="3200" dirty="0"/>
              <a:t>Toplumun elitlerini diğerlerinden ayırt etmeye yarayan kültürdür. </a:t>
            </a:r>
          </a:p>
          <a:p>
            <a:pPr algn="just"/>
            <a:r>
              <a:rPr lang="tr-TR" sz="3200" b="1" u="sng" dirty="0">
                <a:solidFill>
                  <a:srgbClr val="FF0000"/>
                </a:solidFill>
              </a:rPr>
              <a:t>Popüler Kültür: </a:t>
            </a:r>
            <a:r>
              <a:rPr lang="tr-TR" sz="3200" dirty="0"/>
              <a:t>Geniş kitlelerin arasında yaygın olan kültürel kalıplardır. </a:t>
            </a:r>
          </a:p>
        </p:txBody>
      </p:sp>
    </p:spTree>
    <p:extLst>
      <p:ext uri="{BB962C8B-B14F-4D97-AF65-F5344CB8AC3E}">
        <p14:creationId xmlns:p14="http://schemas.microsoft.com/office/powerpoint/2010/main" val="1755143649"/>
      </p:ext>
    </p:extLst>
  </p:cSld>
  <p:clrMapOvr>
    <a:masterClrMapping/>
  </p:clrMapOvr>
</p:sld>
</file>

<file path=ppt/slides/slide2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solidFill>
                  <a:srgbClr val="FF0000"/>
                </a:solidFill>
              </a:rPr>
              <a:t>Kültürel Değişme</a:t>
            </a:r>
          </a:p>
        </p:txBody>
      </p:sp>
      <p:sp>
        <p:nvSpPr>
          <p:cNvPr id="3" name="İçerik Yer Tutucusu 2"/>
          <p:cNvSpPr>
            <a:spLocks noGrp="1"/>
          </p:cNvSpPr>
          <p:nvPr>
            <p:ph idx="1"/>
          </p:nvPr>
        </p:nvSpPr>
        <p:spPr>
          <a:xfrm>
            <a:off x="1150374" y="1602658"/>
            <a:ext cx="10545097" cy="3777622"/>
          </a:xfrm>
        </p:spPr>
        <p:txBody>
          <a:bodyPr>
            <a:noAutofit/>
          </a:bodyPr>
          <a:lstStyle/>
          <a:p>
            <a:pPr algn="just"/>
            <a:r>
              <a:rPr lang="tr-TR" sz="2800" dirty="0"/>
              <a:t>Toplum kuramcıları, son iki yüz yıldır, </a:t>
            </a:r>
            <a:r>
              <a:rPr lang="tr-TR" sz="2800" dirty="0" err="1"/>
              <a:t>sosyo</a:t>
            </a:r>
            <a:r>
              <a:rPr lang="tr-TR" sz="2800" dirty="0"/>
              <a:t>-kültürel değişmenin doğasını açıklayan bir büyük kuram geliştirme çabası içine girmiş olmalarına karşın, oluşturulan hiçbir tek etken kuramı, avcı ve toplayıcı toplumlardan kırsal toplumlara, geleneksel uygarlıklardan son olarak da bugünün son derece karmaşık olan küresel toplumsal düzenlerine kadar olan çeşitliliğiyle, insanın toplumsal gelişimini bütün kapsayıcılığıyla açıklama kabiliyetine sahip olamamıştır. </a:t>
            </a:r>
          </a:p>
        </p:txBody>
      </p:sp>
    </p:spTree>
    <p:extLst>
      <p:ext uri="{BB962C8B-B14F-4D97-AF65-F5344CB8AC3E}">
        <p14:creationId xmlns:p14="http://schemas.microsoft.com/office/powerpoint/2010/main" val="314722369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666568" y="1165123"/>
            <a:ext cx="9838044" cy="4746099"/>
          </a:xfrm>
        </p:spPr>
        <p:txBody>
          <a:bodyPr>
            <a:noAutofit/>
          </a:bodyPr>
          <a:lstStyle/>
          <a:p>
            <a:pPr algn="just"/>
            <a:r>
              <a:rPr lang="tr-TR" sz="3200" dirty="0"/>
              <a:t>Aydınlanma düşünürleri kapsamında eğitim görüşünü ele alacağımız diğer bir isim ise </a:t>
            </a:r>
            <a:r>
              <a:rPr lang="tr-TR" sz="3200" b="1" u="sng" dirty="0">
                <a:solidFill>
                  <a:srgbClr val="FF0000"/>
                </a:solidFill>
              </a:rPr>
              <a:t>Jean-</a:t>
            </a:r>
            <a:r>
              <a:rPr lang="tr-TR" sz="3200" b="1" u="sng" dirty="0" err="1">
                <a:solidFill>
                  <a:srgbClr val="FF0000"/>
                </a:solidFill>
              </a:rPr>
              <a:t>Jacques</a:t>
            </a:r>
            <a:r>
              <a:rPr lang="tr-TR" sz="3200" b="1" u="sng" dirty="0">
                <a:solidFill>
                  <a:srgbClr val="FF0000"/>
                </a:solidFill>
              </a:rPr>
              <a:t> Rousseau (1712–1778). </a:t>
            </a:r>
          </a:p>
        </p:txBody>
      </p:sp>
    </p:spTree>
    <p:extLst>
      <p:ext uri="{BB962C8B-B14F-4D97-AF65-F5344CB8AC3E}">
        <p14:creationId xmlns:p14="http://schemas.microsoft.com/office/powerpoint/2010/main" val="3218954193"/>
      </p:ext>
    </p:extLst>
  </p:cSld>
  <p:clrMapOvr>
    <a:masterClrMapping/>
  </p:clrMapOvr>
</p:sld>
</file>

<file path=ppt/slides/slide2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a:xfrm>
            <a:off x="1755058" y="2133600"/>
            <a:ext cx="9749554" cy="3777622"/>
          </a:xfrm>
        </p:spPr>
        <p:txBody>
          <a:bodyPr>
            <a:normAutofit/>
          </a:bodyPr>
          <a:lstStyle/>
          <a:p>
            <a:pPr algn="just"/>
            <a:r>
              <a:rPr lang="tr-TR" sz="2400" b="1" u="sng" dirty="0">
                <a:solidFill>
                  <a:srgbClr val="FF0000"/>
                </a:solidFill>
              </a:rPr>
              <a:t>Bununla birlikte tarihsel süreçte birçok toplumda ortak olarak gözlemlenen ve </a:t>
            </a:r>
            <a:r>
              <a:rPr lang="tr-TR" sz="2400" b="1" u="sng" dirty="0" err="1">
                <a:solidFill>
                  <a:srgbClr val="FF0000"/>
                </a:solidFill>
              </a:rPr>
              <a:t>sosyo</a:t>
            </a:r>
            <a:r>
              <a:rPr lang="tr-TR" sz="2400" b="1" u="sng" dirty="0">
                <a:solidFill>
                  <a:srgbClr val="FF0000"/>
                </a:solidFill>
              </a:rPr>
              <a:t>-kültürel değişmeyi tutarlı bir biçimde etkilemiş olan üç ana etkenden söz edebiliriz. Bunlar</a:t>
            </a:r>
          </a:p>
          <a:p>
            <a:pPr algn="just">
              <a:buFont typeface="+mj-lt"/>
              <a:buAutoNum type="arabicPeriod"/>
            </a:pPr>
            <a:r>
              <a:rPr lang="tr-TR" sz="2400" b="1" u="sng" dirty="0">
                <a:solidFill>
                  <a:srgbClr val="FF0000"/>
                </a:solidFill>
              </a:rPr>
              <a:t>Doğal çevrede yaşanan değişiklikler</a:t>
            </a:r>
          </a:p>
          <a:p>
            <a:pPr algn="just">
              <a:buFont typeface="+mj-lt"/>
              <a:buAutoNum type="arabicPeriod"/>
            </a:pPr>
            <a:r>
              <a:rPr lang="tr-TR" sz="2400" b="1" u="sng" dirty="0">
                <a:solidFill>
                  <a:srgbClr val="FF0000"/>
                </a:solidFill>
              </a:rPr>
              <a:t>Kültürel temas</a:t>
            </a:r>
          </a:p>
          <a:p>
            <a:pPr algn="just">
              <a:buFont typeface="+mj-lt"/>
              <a:buAutoNum type="arabicPeriod"/>
            </a:pPr>
            <a:r>
              <a:rPr lang="tr-TR" sz="2400" b="1" u="sng" dirty="0">
                <a:solidFill>
                  <a:srgbClr val="FF0000"/>
                </a:solidFill>
              </a:rPr>
              <a:t>Keşif ve icatlar</a:t>
            </a:r>
          </a:p>
          <a:p>
            <a:pPr algn="just"/>
            <a:endParaRPr lang="tr-TR" sz="2400" dirty="0"/>
          </a:p>
        </p:txBody>
      </p:sp>
    </p:spTree>
    <p:extLst>
      <p:ext uri="{BB962C8B-B14F-4D97-AF65-F5344CB8AC3E}">
        <p14:creationId xmlns:p14="http://schemas.microsoft.com/office/powerpoint/2010/main" val="3547200334"/>
      </p:ext>
    </p:extLst>
  </p:cSld>
  <p:clrMapOvr>
    <a:masterClrMapping/>
  </p:clrMapOvr>
</p:sld>
</file>

<file path=ppt/slides/slide2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a:solidFill>
                  <a:srgbClr val="FF0000"/>
                </a:solidFill>
              </a:rPr>
              <a:t>TOPLUM TİPLERİ SINAV BURAYA KADAR OLACAK</a:t>
            </a:r>
            <a:endParaRPr lang="tr-TR" dirty="0">
              <a:solidFill>
                <a:srgbClr val="FF0000"/>
              </a:solidFill>
            </a:endParaRPr>
          </a:p>
        </p:txBody>
      </p:sp>
      <p:sp>
        <p:nvSpPr>
          <p:cNvPr id="3" name="İçerik Yer Tutucusu 2"/>
          <p:cNvSpPr>
            <a:spLocks noGrp="1"/>
          </p:cNvSpPr>
          <p:nvPr>
            <p:ph idx="1"/>
          </p:nvPr>
        </p:nvSpPr>
        <p:spPr>
          <a:xfrm>
            <a:off x="1666568" y="2133600"/>
            <a:ext cx="9838044" cy="3777622"/>
          </a:xfrm>
        </p:spPr>
        <p:txBody>
          <a:bodyPr>
            <a:normAutofit/>
          </a:bodyPr>
          <a:lstStyle/>
          <a:p>
            <a:pPr algn="just">
              <a:lnSpc>
                <a:spcPct val="150000"/>
              </a:lnSpc>
            </a:pPr>
            <a:r>
              <a:rPr lang="tr-TR" sz="2400" b="1" dirty="0">
                <a:solidFill>
                  <a:prstClr val="black"/>
                </a:solidFill>
              </a:rPr>
              <a:t>Avcı ve Toplayıcı Toplumlar</a:t>
            </a:r>
          </a:p>
          <a:p>
            <a:pPr algn="just">
              <a:lnSpc>
                <a:spcPct val="150000"/>
              </a:lnSpc>
            </a:pPr>
            <a:r>
              <a:rPr lang="tr-TR" sz="2400" dirty="0">
                <a:solidFill>
                  <a:prstClr val="black"/>
                </a:solidFill>
              </a:rPr>
              <a:t>«İnsanlar hayvanları avlayarak, balık tutarak, yabani meyve ve bitkiler ile bal ve böcekleri toplayarak hayatlarını idame ettirirler». Basit bir teknoloji kullanırlar</a:t>
            </a:r>
            <a:endParaRPr lang="tr-TR" sz="2400" dirty="0"/>
          </a:p>
        </p:txBody>
      </p:sp>
    </p:spTree>
    <p:extLst>
      <p:ext uri="{BB962C8B-B14F-4D97-AF65-F5344CB8AC3E}">
        <p14:creationId xmlns:p14="http://schemas.microsoft.com/office/powerpoint/2010/main" val="2492220332"/>
      </p:ext>
    </p:extLst>
  </p:cSld>
  <p:clrMapOvr>
    <a:masterClrMapping/>
  </p:clrMapOvr>
</p:sld>
</file>

<file path=ppt/slides/slide2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a:xfrm>
            <a:off x="1651819" y="2133600"/>
            <a:ext cx="9852793" cy="3777622"/>
          </a:xfrm>
        </p:spPr>
        <p:txBody>
          <a:bodyPr>
            <a:normAutofit/>
          </a:bodyPr>
          <a:lstStyle/>
          <a:p>
            <a:pPr algn="just"/>
            <a:r>
              <a:rPr lang="tr-TR" sz="2400" b="1" dirty="0">
                <a:solidFill>
                  <a:prstClr val="black"/>
                </a:solidFill>
              </a:rPr>
              <a:t>Göçebe ve Bahçıvan Toplumlar: </a:t>
            </a:r>
          </a:p>
          <a:p>
            <a:pPr algn="just"/>
            <a:endParaRPr lang="tr-TR" sz="2400" b="1" dirty="0">
              <a:solidFill>
                <a:prstClr val="black"/>
              </a:solidFill>
            </a:endParaRPr>
          </a:p>
          <a:p>
            <a:pPr algn="just"/>
            <a:r>
              <a:rPr lang="tr-TR" sz="2400" dirty="0">
                <a:solidFill>
                  <a:prstClr val="black"/>
                </a:solidFill>
              </a:rPr>
              <a:t>1. Daha çok toprağın kurak ve dağlık olduğu  bölgelerde ortaya çıkan göçebe toplumlardır.</a:t>
            </a:r>
          </a:p>
          <a:p>
            <a:pPr algn="just"/>
            <a:endParaRPr lang="tr-TR" sz="2400" dirty="0">
              <a:solidFill>
                <a:prstClr val="black"/>
              </a:solidFill>
            </a:endParaRPr>
          </a:p>
          <a:p>
            <a:pPr algn="just"/>
            <a:r>
              <a:rPr lang="tr-TR" sz="2400" dirty="0">
                <a:solidFill>
                  <a:prstClr val="black"/>
                </a:solidFill>
              </a:rPr>
              <a:t>2. Toprağın daha verimli olduğu bölgelerde yaşamış olan bahçıvan toplumlardır </a:t>
            </a:r>
          </a:p>
          <a:p>
            <a:endParaRPr lang="tr-TR" sz="2400" dirty="0"/>
          </a:p>
        </p:txBody>
      </p:sp>
    </p:spTree>
    <p:extLst>
      <p:ext uri="{BB962C8B-B14F-4D97-AF65-F5344CB8AC3E}">
        <p14:creationId xmlns:p14="http://schemas.microsoft.com/office/powerpoint/2010/main" val="3469695274"/>
      </p:ext>
    </p:extLst>
  </p:cSld>
  <p:clrMapOvr>
    <a:masterClrMapping/>
  </p:clrMapOvr>
</p:sld>
</file>

<file path=ppt/slides/slide2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a:xfrm>
            <a:off x="1755058" y="2133600"/>
            <a:ext cx="9749554" cy="3777622"/>
          </a:xfrm>
        </p:spPr>
        <p:txBody>
          <a:bodyPr>
            <a:normAutofit/>
          </a:bodyPr>
          <a:lstStyle/>
          <a:p>
            <a:pPr algn="just"/>
            <a:r>
              <a:rPr lang="tr-TR" sz="2400" b="1" dirty="0">
                <a:solidFill>
                  <a:prstClr val="black"/>
                </a:solidFill>
              </a:rPr>
              <a:t>Tarım Toplumları</a:t>
            </a:r>
          </a:p>
          <a:p>
            <a:pPr algn="just"/>
            <a:r>
              <a:rPr lang="tr-TR" sz="2400" dirty="0">
                <a:solidFill>
                  <a:prstClr val="black"/>
                </a:solidFill>
              </a:rPr>
              <a:t>«Temelde toprağın işlenmesi ile elde edilen tarımsal üretime dayanırlar»</a:t>
            </a:r>
          </a:p>
          <a:p>
            <a:pPr algn="just"/>
            <a:endParaRPr lang="tr-TR" sz="2400" b="1" dirty="0">
              <a:solidFill>
                <a:prstClr val="black"/>
              </a:solidFill>
            </a:endParaRPr>
          </a:p>
          <a:p>
            <a:pPr algn="just"/>
            <a:r>
              <a:rPr lang="tr-TR" sz="2400" b="1" dirty="0">
                <a:solidFill>
                  <a:prstClr val="black"/>
                </a:solidFill>
              </a:rPr>
              <a:t>Endüstriyel Toplumlar: </a:t>
            </a:r>
            <a:r>
              <a:rPr lang="tr-TR" sz="2400" dirty="0">
                <a:solidFill>
                  <a:prstClr val="black"/>
                </a:solidFill>
              </a:rPr>
              <a:t>Fabrika üretimi düzeninin egemenliğinde bir sosyal örgütlenme biçim</a:t>
            </a:r>
          </a:p>
          <a:p>
            <a:endParaRPr lang="tr-TR" sz="2400" dirty="0"/>
          </a:p>
        </p:txBody>
      </p:sp>
    </p:spTree>
    <p:extLst>
      <p:ext uri="{BB962C8B-B14F-4D97-AF65-F5344CB8AC3E}">
        <p14:creationId xmlns:p14="http://schemas.microsoft.com/office/powerpoint/2010/main" val="3690874367"/>
      </p:ext>
    </p:extLst>
  </p:cSld>
  <p:clrMapOvr>
    <a:masterClrMapping/>
  </p:clrMapOvr>
</p:sld>
</file>

<file path=ppt/slides/slide2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533832" y="471948"/>
            <a:ext cx="9970780" cy="5439274"/>
          </a:xfrm>
        </p:spPr>
        <p:txBody>
          <a:bodyPr>
            <a:noAutofit/>
          </a:bodyPr>
          <a:lstStyle/>
          <a:p>
            <a:pPr algn="just"/>
            <a:r>
              <a:rPr lang="tr-TR" sz="2400" b="1" dirty="0">
                <a:solidFill>
                  <a:prstClr val="black"/>
                </a:solidFill>
              </a:rPr>
              <a:t>Endüstriyel Toplumlar</a:t>
            </a:r>
          </a:p>
          <a:p>
            <a:pPr algn="just">
              <a:lnSpc>
                <a:spcPct val="150000"/>
              </a:lnSpc>
            </a:pPr>
            <a:r>
              <a:rPr lang="tr-TR" sz="2400" dirty="0" err="1">
                <a:solidFill>
                  <a:prstClr val="black"/>
                </a:solidFill>
              </a:rPr>
              <a:t>Freyer’e</a:t>
            </a:r>
            <a:r>
              <a:rPr lang="tr-TR" sz="2400" dirty="0">
                <a:solidFill>
                  <a:prstClr val="black"/>
                </a:solidFill>
              </a:rPr>
              <a:t> göre İngiltere’de endüstri toplumu altı dalga halinde gelişmiştir. Bunlar:  </a:t>
            </a:r>
          </a:p>
          <a:p>
            <a:pPr algn="just">
              <a:lnSpc>
                <a:spcPct val="150000"/>
              </a:lnSpc>
            </a:pPr>
            <a:r>
              <a:rPr lang="tr-TR" sz="2400" dirty="0">
                <a:solidFill>
                  <a:prstClr val="black"/>
                </a:solidFill>
              </a:rPr>
              <a:t>«Dokuma dalgası» </a:t>
            </a:r>
          </a:p>
          <a:p>
            <a:pPr algn="just">
              <a:lnSpc>
                <a:spcPct val="150000"/>
              </a:lnSpc>
            </a:pPr>
            <a:r>
              <a:rPr lang="tr-TR" sz="2400" dirty="0">
                <a:solidFill>
                  <a:prstClr val="black"/>
                </a:solidFill>
              </a:rPr>
              <a:t>«Demir ve çelik dalgası» </a:t>
            </a:r>
          </a:p>
          <a:p>
            <a:pPr algn="just">
              <a:lnSpc>
                <a:spcPct val="150000"/>
              </a:lnSpc>
            </a:pPr>
            <a:r>
              <a:rPr lang="tr-TR" sz="2400" dirty="0">
                <a:solidFill>
                  <a:prstClr val="black"/>
                </a:solidFill>
              </a:rPr>
              <a:t>«Ulaştırma dalgası»</a:t>
            </a:r>
          </a:p>
          <a:p>
            <a:pPr algn="just">
              <a:lnSpc>
                <a:spcPct val="150000"/>
              </a:lnSpc>
            </a:pPr>
            <a:r>
              <a:rPr lang="tr-TR" sz="2400" dirty="0">
                <a:solidFill>
                  <a:prstClr val="black"/>
                </a:solidFill>
              </a:rPr>
              <a:t>«Kimya çağı dalgası»</a:t>
            </a:r>
          </a:p>
          <a:p>
            <a:pPr algn="just">
              <a:lnSpc>
                <a:spcPct val="150000"/>
              </a:lnSpc>
            </a:pPr>
            <a:r>
              <a:rPr lang="tr-TR" sz="2400" dirty="0">
                <a:solidFill>
                  <a:prstClr val="black"/>
                </a:solidFill>
              </a:rPr>
              <a:t>«Elektrik endüstrisi dalgası»</a:t>
            </a:r>
          </a:p>
          <a:p>
            <a:pPr algn="just">
              <a:lnSpc>
                <a:spcPct val="150000"/>
              </a:lnSpc>
            </a:pPr>
            <a:r>
              <a:rPr lang="tr-TR" sz="2400" dirty="0">
                <a:solidFill>
                  <a:prstClr val="black"/>
                </a:solidFill>
              </a:rPr>
              <a:t>«Benzin motorları çağı». Daha sonra bu dalgalara «atom </a:t>
            </a:r>
            <a:r>
              <a:rPr lang="tr-TR" sz="2400" dirty="0" err="1">
                <a:solidFill>
                  <a:prstClr val="black"/>
                </a:solidFill>
              </a:rPr>
              <a:t>çağı»nı</a:t>
            </a:r>
            <a:r>
              <a:rPr lang="tr-TR" sz="2400" dirty="0">
                <a:solidFill>
                  <a:prstClr val="black"/>
                </a:solidFill>
              </a:rPr>
              <a:t> da eklemiştir</a:t>
            </a:r>
          </a:p>
          <a:p>
            <a:endParaRPr lang="tr-TR" sz="2400" dirty="0"/>
          </a:p>
        </p:txBody>
      </p:sp>
    </p:spTree>
    <p:extLst>
      <p:ext uri="{BB962C8B-B14F-4D97-AF65-F5344CB8AC3E}">
        <p14:creationId xmlns:p14="http://schemas.microsoft.com/office/powerpoint/2010/main" val="19320412"/>
      </p:ext>
    </p:extLst>
  </p:cSld>
  <p:clrMapOvr>
    <a:masterClrMapping/>
  </p:clrMapOvr>
</p:sld>
</file>

<file path=ppt/slides/slide2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778051" y="1415845"/>
            <a:ext cx="9519214" cy="4554371"/>
          </a:xfrm>
        </p:spPr>
        <p:txBody>
          <a:bodyPr>
            <a:normAutofit/>
          </a:bodyPr>
          <a:lstStyle/>
          <a:p>
            <a:pPr lvl="0" algn="just"/>
            <a:r>
              <a:rPr lang="tr-TR" sz="2400" b="1" dirty="0">
                <a:solidFill>
                  <a:prstClr val="black"/>
                </a:solidFill>
              </a:rPr>
              <a:t>Endüstri Sonrası Toplumlar</a:t>
            </a:r>
          </a:p>
          <a:p>
            <a:pPr lvl="0" algn="just"/>
            <a:endParaRPr lang="tr-TR" sz="2400" b="1" dirty="0">
              <a:solidFill>
                <a:prstClr val="black"/>
              </a:solidFill>
            </a:endParaRPr>
          </a:p>
          <a:p>
            <a:pPr lvl="0" algn="just"/>
            <a:r>
              <a:rPr lang="tr-TR" sz="2400" dirty="0">
                <a:solidFill>
                  <a:prstClr val="black"/>
                </a:solidFill>
              </a:rPr>
              <a:t>«Enformasyon/bilgi temelli bir ekonomiye dayanan toplumdur». </a:t>
            </a:r>
          </a:p>
          <a:p>
            <a:pPr lvl="0" algn="just"/>
            <a:r>
              <a:rPr lang="tr-TR" sz="2400" b="1" u="sng" dirty="0">
                <a:solidFill>
                  <a:srgbClr val="FF0000"/>
                </a:solidFill>
              </a:rPr>
              <a:t>Endüstri toplumunda üretim, maddi mallarda ve fabrikalarda yoğunlaşırken</a:t>
            </a:r>
            <a:r>
              <a:rPr lang="tr-TR" sz="2400" dirty="0">
                <a:solidFill>
                  <a:prstClr val="black"/>
                </a:solidFill>
              </a:rPr>
              <a:t>; </a:t>
            </a:r>
          </a:p>
          <a:p>
            <a:pPr lvl="0" algn="just"/>
            <a:r>
              <a:rPr lang="tr-TR" sz="2400" b="1" u="sng" dirty="0">
                <a:solidFill>
                  <a:srgbClr val="FF0000"/>
                </a:solidFill>
              </a:rPr>
              <a:t>endüstri sonrası toplumlarda bilgiyi üreten, kullanan ve saklayan elektronik cihazlar ile bilgisayarlar ön plandadır</a:t>
            </a:r>
            <a:r>
              <a:rPr lang="tr-TR" sz="2400" dirty="0">
                <a:solidFill>
                  <a:prstClr val="black"/>
                </a:solidFill>
              </a:rPr>
              <a:t> </a:t>
            </a:r>
          </a:p>
          <a:p>
            <a:pPr algn="just"/>
            <a:endParaRPr lang="tr-TR" sz="2400" dirty="0"/>
          </a:p>
        </p:txBody>
      </p:sp>
    </p:spTree>
    <p:extLst>
      <p:ext uri="{BB962C8B-B14F-4D97-AF65-F5344CB8AC3E}">
        <p14:creationId xmlns:p14="http://schemas.microsoft.com/office/powerpoint/2010/main" val="4172544419"/>
      </p:ext>
    </p:extLst>
  </p:cSld>
  <p:clrMapOvr>
    <a:masterClrMapping/>
  </p:clrMapOvr>
</p:sld>
</file>

<file path=ppt/slides/slide2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881289" y="703006"/>
            <a:ext cx="9681445" cy="4842388"/>
          </a:xfrm>
        </p:spPr>
        <p:txBody>
          <a:bodyPr>
            <a:noAutofit/>
          </a:bodyPr>
          <a:lstStyle/>
          <a:p>
            <a:pPr lvl="0" algn="just"/>
            <a:r>
              <a:rPr lang="tr-TR" sz="2400" b="1" dirty="0">
                <a:solidFill>
                  <a:prstClr val="black"/>
                </a:solidFill>
              </a:rPr>
              <a:t>Toplumsal Etkileşimin Öğeleri</a:t>
            </a:r>
          </a:p>
          <a:p>
            <a:pPr lvl="0" algn="just"/>
            <a:r>
              <a:rPr lang="tr-TR" sz="2400" dirty="0">
                <a:solidFill>
                  <a:prstClr val="black"/>
                </a:solidFill>
              </a:rPr>
              <a:t>Toplumsal etkileşim insanların, diğerlerinin tepkilerini dikkate alarak gerçekleştirdikleri eylemlerdir. </a:t>
            </a:r>
          </a:p>
          <a:p>
            <a:pPr lvl="0" algn="just"/>
            <a:endParaRPr lang="tr-TR" sz="2400" dirty="0">
              <a:solidFill>
                <a:prstClr val="black"/>
              </a:solidFill>
            </a:endParaRPr>
          </a:p>
          <a:p>
            <a:pPr lvl="0" algn="just"/>
            <a:r>
              <a:rPr lang="tr-TR" sz="2400" b="1" dirty="0">
                <a:solidFill>
                  <a:prstClr val="black"/>
                </a:solidFill>
              </a:rPr>
              <a:t>Statü: </a:t>
            </a:r>
            <a:r>
              <a:rPr lang="tr-TR" sz="2400" dirty="0">
                <a:solidFill>
                  <a:prstClr val="black"/>
                </a:solidFill>
              </a:rPr>
              <a:t>Kişinin toplumsal yapı içindeki konum</a:t>
            </a:r>
          </a:p>
          <a:p>
            <a:pPr lvl="0" algn="just"/>
            <a:r>
              <a:rPr lang="tr-TR" sz="2400" b="1" dirty="0">
                <a:solidFill>
                  <a:prstClr val="black"/>
                </a:solidFill>
              </a:rPr>
              <a:t>Toplumsal rol</a:t>
            </a:r>
            <a:r>
              <a:rPr lang="tr-TR" sz="2400" dirty="0">
                <a:solidFill>
                  <a:prstClr val="black"/>
                </a:solidFill>
              </a:rPr>
              <a:t>: Belirli bir statüdeki kişiden beklenen davranış</a:t>
            </a:r>
          </a:p>
          <a:p>
            <a:pPr lvl="0" algn="just"/>
            <a:r>
              <a:rPr lang="tr-TR" sz="2400" b="1" dirty="0">
                <a:solidFill>
                  <a:prstClr val="black"/>
                </a:solidFill>
              </a:rPr>
              <a:t>Toplumsal ağ</a:t>
            </a:r>
            <a:r>
              <a:rPr lang="tr-TR" sz="2400" dirty="0">
                <a:solidFill>
                  <a:prstClr val="black"/>
                </a:solidFill>
              </a:rPr>
              <a:t>: Bir bireyin hem grup içinde hem de gruplar, kuruluşlar ve kurumlarla olan bütün ilişkilerini içeren ağları</a:t>
            </a:r>
          </a:p>
          <a:p>
            <a:endParaRPr lang="tr-TR" sz="2400" dirty="0"/>
          </a:p>
        </p:txBody>
      </p:sp>
    </p:spTree>
    <p:extLst>
      <p:ext uri="{BB962C8B-B14F-4D97-AF65-F5344CB8AC3E}">
        <p14:creationId xmlns:p14="http://schemas.microsoft.com/office/powerpoint/2010/main" val="2764044010"/>
      </p:ext>
    </p:extLst>
  </p:cSld>
  <p:clrMapOvr>
    <a:masterClrMapping/>
  </p:clrMapOvr>
</p:sld>
</file>

<file path=ppt/slides/slide2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b="1" dirty="0">
                <a:solidFill>
                  <a:srgbClr val="FF0000"/>
                </a:solidFill>
              </a:rPr>
              <a:t>Toplumsal Etkileşim Tipleri</a:t>
            </a:r>
          </a:p>
        </p:txBody>
      </p:sp>
      <p:sp>
        <p:nvSpPr>
          <p:cNvPr id="3" name="İçerik Yer Tutucusu 2"/>
          <p:cNvSpPr>
            <a:spLocks noGrp="1"/>
          </p:cNvSpPr>
          <p:nvPr>
            <p:ph idx="1"/>
          </p:nvPr>
        </p:nvSpPr>
        <p:spPr>
          <a:xfrm>
            <a:off x="2197510" y="2133600"/>
            <a:ext cx="9307102" cy="3777622"/>
          </a:xfrm>
        </p:spPr>
        <p:txBody>
          <a:bodyPr>
            <a:normAutofit/>
          </a:bodyPr>
          <a:lstStyle/>
          <a:p>
            <a:r>
              <a:rPr lang="tr-TR" sz="2400" dirty="0"/>
              <a:t>Mübadele (Değiş – Tokuş)</a:t>
            </a:r>
          </a:p>
          <a:p>
            <a:r>
              <a:rPr lang="tr-TR" sz="2400" dirty="0"/>
              <a:t>İş Birliği</a:t>
            </a:r>
          </a:p>
          <a:p>
            <a:r>
              <a:rPr lang="tr-TR" sz="2400" dirty="0"/>
              <a:t>Rekabet</a:t>
            </a:r>
          </a:p>
          <a:p>
            <a:r>
              <a:rPr lang="tr-TR" sz="2400" dirty="0"/>
              <a:t>Çatışma</a:t>
            </a:r>
          </a:p>
          <a:p>
            <a:r>
              <a:rPr lang="tr-TR" sz="2400" dirty="0"/>
              <a:t>Uyum</a:t>
            </a:r>
          </a:p>
          <a:p>
            <a:r>
              <a:rPr lang="tr-TR" sz="2400" dirty="0"/>
              <a:t>Benzeştirme</a:t>
            </a:r>
          </a:p>
          <a:p>
            <a:r>
              <a:rPr lang="tr-TR" sz="2400" dirty="0"/>
              <a:t>Uyarlama</a:t>
            </a:r>
          </a:p>
          <a:p>
            <a:endParaRPr lang="tr-TR" sz="2400" dirty="0"/>
          </a:p>
        </p:txBody>
      </p:sp>
    </p:spTree>
    <p:extLst>
      <p:ext uri="{BB962C8B-B14F-4D97-AF65-F5344CB8AC3E}">
        <p14:creationId xmlns:p14="http://schemas.microsoft.com/office/powerpoint/2010/main" val="3560333335"/>
      </p:ext>
    </p:extLst>
  </p:cSld>
  <p:clrMapOvr>
    <a:masterClrMapping/>
  </p:clrMapOvr>
</p:sld>
</file>

<file path=ppt/slides/slide2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9DE3FB6F-11C2-1327-1ED0-D09443170EAC}"/>
              </a:ext>
            </a:extLst>
          </p:cNvPr>
          <p:cNvSpPr>
            <a:spLocks noGrp="1"/>
          </p:cNvSpPr>
          <p:nvPr>
            <p:ph idx="1"/>
          </p:nvPr>
        </p:nvSpPr>
        <p:spPr>
          <a:xfrm>
            <a:off x="1709318" y="1259457"/>
            <a:ext cx="8915400" cy="3777622"/>
          </a:xfrm>
        </p:spPr>
        <p:txBody>
          <a:bodyPr>
            <a:normAutofit/>
          </a:bodyPr>
          <a:lstStyle/>
          <a:p>
            <a:r>
              <a:rPr lang="en-GB" sz="2400" b="1" dirty="0"/>
              <a:t>1. </a:t>
            </a:r>
            <a:r>
              <a:rPr lang="en-GB" sz="2400" b="1" dirty="0" err="1"/>
              <a:t>Mübadele</a:t>
            </a:r>
            <a:r>
              <a:rPr lang="en-GB" sz="2400" b="1" dirty="0"/>
              <a:t> (</a:t>
            </a:r>
            <a:r>
              <a:rPr lang="en-GB" sz="2400" b="1" dirty="0" err="1"/>
              <a:t>Değiş</a:t>
            </a:r>
            <a:r>
              <a:rPr lang="en-GB" sz="2400" b="1" dirty="0"/>
              <a:t>–</a:t>
            </a:r>
            <a:r>
              <a:rPr lang="en-GB" sz="2400" b="1" dirty="0" err="1"/>
              <a:t>Tokuş</a:t>
            </a:r>
            <a:r>
              <a:rPr lang="en-GB" sz="2400" b="1" dirty="0"/>
              <a:t>)</a:t>
            </a:r>
          </a:p>
          <a:p>
            <a:r>
              <a:rPr lang="en-GB" sz="2400" b="1" dirty="0" err="1"/>
              <a:t>Açıklama</a:t>
            </a:r>
            <a:r>
              <a:rPr lang="en-GB" sz="2400" b="1" dirty="0"/>
              <a:t>:</a:t>
            </a:r>
            <a:br>
              <a:rPr lang="en-GB" sz="2400" dirty="0"/>
            </a:br>
            <a:r>
              <a:rPr lang="en-GB" sz="2400" dirty="0"/>
              <a:t>İki </a:t>
            </a:r>
            <a:r>
              <a:rPr lang="en-GB" sz="2400" dirty="0" err="1"/>
              <a:t>tarafın</a:t>
            </a:r>
            <a:r>
              <a:rPr lang="en-GB" sz="2400" dirty="0"/>
              <a:t> </a:t>
            </a:r>
            <a:r>
              <a:rPr lang="en-GB" sz="2400" dirty="0" err="1"/>
              <a:t>karşılıklı</a:t>
            </a:r>
            <a:r>
              <a:rPr lang="en-GB" sz="2400" dirty="0"/>
              <a:t> </a:t>
            </a:r>
            <a:r>
              <a:rPr lang="en-GB" sz="2400" dirty="0" err="1"/>
              <a:t>olarak</a:t>
            </a:r>
            <a:r>
              <a:rPr lang="en-GB" sz="2400" dirty="0"/>
              <a:t> </a:t>
            </a:r>
            <a:r>
              <a:rPr lang="en-GB" sz="2400" dirty="0" err="1"/>
              <a:t>birbirine</a:t>
            </a:r>
            <a:r>
              <a:rPr lang="en-GB" sz="2400" dirty="0"/>
              <a:t> </a:t>
            </a:r>
            <a:r>
              <a:rPr lang="en-GB" sz="2400" dirty="0" err="1"/>
              <a:t>ihtiyaç</a:t>
            </a:r>
            <a:r>
              <a:rPr lang="en-GB" sz="2400" dirty="0"/>
              <a:t> </a:t>
            </a:r>
            <a:r>
              <a:rPr lang="en-GB" sz="2400" dirty="0" err="1"/>
              <a:t>duyduğu</a:t>
            </a:r>
            <a:r>
              <a:rPr lang="en-GB" sz="2400" dirty="0"/>
              <a:t> </a:t>
            </a:r>
            <a:r>
              <a:rPr lang="en-GB" sz="2400" dirty="0" err="1"/>
              <a:t>şeyleri</a:t>
            </a:r>
            <a:r>
              <a:rPr lang="en-GB" sz="2400" dirty="0"/>
              <a:t> </a:t>
            </a:r>
            <a:r>
              <a:rPr lang="en-GB" sz="2400" dirty="0" err="1"/>
              <a:t>değiş</a:t>
            </a:r>
            <a:r>
              <a:rPr lang="en-GB" sz="2400" dirty="0"/>
              <a:t> </a:t>
            </a:r>
            <a:r>
              <a:rPr lang="en-GB" sz="2400" dirty="0" err="1"/>
              <a:t>tokuş</a:t>
            </a:r>
            <a:r>
              <a:rPr lang="en-GB" sz="2400" dirty="0"/>
              <a:t> </a:t>
            </a:r>
            <a:r>
              <a:rPr lang="en-GB" sz="2400" dirty="0" err="1"/>
              <a:t>etmesidir</a:t>
            </a:r>
            <a:r>
              <a:rPr lang="en-GB" sz="2400" dirty="0"/>
              <a:t>.</a:t>
            </a:r>
            <a:br>
              <a:rPr lang="en-GB" sz="2400" dirty="0"/>
            </a:br>
            <a:endParaRPr lang="tr-TR" sz="2400" dirty="0"/>
          </a:p>
          <a:p>
            <a:r>
              <a:rPr lang="en-GB" sz="2400" b="1" dirty="0"/>
              <a:t>Örnek:</a:t>
            </a:r>
            <a:br>
              <a:rPr lang="en-GB" sz="2400" dirty="0"/>
            </a:br>
            <a:r>
              <a:rPr lang="en-GB" sz="2400" dirty="0"/>
              <a:t>Bir </a:t>
            </a:r>
            <a:r>
              <a:rPr lang="en-GB" sz="2400" dirty="0" err="1"/>
              <a:t>çiftçinin</a:t>
            </a:r>
            <a:r>
              <a:rPr lang="en-GB" sz="2400" dirty="0"/>
              <a:t> </a:t>
            </a:r>
            <a:r>
              <a:rPr lang="en-GB" sz="2400" dirty="0" err="1"/>
              <a:t>süt</a:t>
            </a:r>
            <a:r>
              <a:rPr lang="en-GB" sz="2400" dirty="0"/>
              <a:t> </a:t>
            </a:r>
            <a:r>
              <a:rPr lang="en-GB" sz="2400" dirty="0" err="1"/>
              <a:t>verip</a:t>
            </a:r>
            <a:r>
              <a:rPr lang="en-GB" sz="2400" dirty="0"/>
              <a:t> </a:t>
            </a:r>
            <a:r>
              <a:rPr lang="en-GB" sz="2400" dirty="0" err="1"/>
              <a:t>karşılığında</a:t>
            </a:r>
            <a:r>
              <a:rPr lang="en-GB" sz="2400" dirty="0"/>
              <a:t> </a:t>
            </a:r>
            <a:r>
              <a:rPr lang="en-GB" sz="2400" dirty="0" err="1"/>
              <a:t>köylüden</a:t>
            </a:r>
            <a:r>
              <a:rPr lang="en-GB" sz="2400" dirty="0"/>
              <a:t> </a:t>
            </a:r>
            <a:r>
              <a:rPr lang="en-GB" sz="2400" dirty="0" err="1"/>
              <a:t>ekmek</a:t>
            </a:r>
            <a:r>
              <a:rPr lang="en-GB" sz="2400" dirty="0"/>
              <a:t> </a:t>
            </a:r>
            <a:r>
              <a:rPr lang="en-GB" sz="2400" dirty="0" err="1"/>
              <a:t>alması</a:t>
            </a:r>
            <a:r>
              <a:rPr lang="en-GB" sz="2400" dirty="0"/>
              <a:t>.</a:t>
            </a:r>
          </a:p>
          <a:p>
            <a:endParaRPr lang="en-GB" sz="2400" dirty="0"/>
          </a:p>
        </p:txBody>
      </p:sp>
    </p:spTree>
    <p:extLst>
      <p:ext uri="{BB962C8B-B14F-4D97-AF65-F5344CB8AC3E}">
        <p14:creationId xmlns:p14="http://schemas.microsoft.com/office/powerpoint/2010/main" val="2082860304"/>
      </p:ext>
    </p:extLst>
  </p:cSld>
  <p:clrMapOvr>
    <a:masterClrMapping/>
  </p:clrMapOvr>
</p:sld>
</file>

<file path=ppt/slides/slide2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sz="2800" b="1" dirty="0"/>
              <a:t>İş Birliği</a:t>
            </a:r>
          </a:p>
          <a:p>
            <a:pPr algn="just"/>
            <a:r>
              <a:rPr lang="en-GB" sz="2800" dirty="0"/>
              <a:t>İki </a:t>
            </a:r>
            <a:r>
              <a:rPr lang="en-GB" sz="2800" dirty="0" err="1"/>
              <a:t>veya</a:t>
            </a:r>
            <a:r>
              <a:rPr lang="en-GB" sz="2800" dirty="0"/>
              <a:t> </a:t>
            </a:r>
            <a:r>
              <a:rPr lang="en-GB" sz="2800" dirty="0" err="1"/>
              <a:t>daha</a:t>
            </a:r>
            <a:r>
              <a:rPr lang="en-GB" sz="2800" dirty="0"/>
              <a:t> </a:t>
            </a:r>
            <a:r>
              <a:rPr lang="en-GB" sz="2800" dirty="0" err="1"/>
              <a:t>fazla</a:t>
            </a:r>
            <a:r>
              <a:rPr lang="en-GB" sz="2800" dirty="0"/>
              <a:t> </a:t>
            </a:r>
            <a:r>
              <a:rPr lang="en-GB" sz="2800" dirty="0" err="1"/>
              <a:t>kişinin</a:t>
            </a:r>
            <a:r>
              <a:rPr lang="en-GB" sz="2800" dirty="0"/>
              <a:t> </a:t>
            </a:r>
            <a:r>
              <a:rPr lang="en-GB" sz="2800" dirty="0" err="1"/>
              <a:t>ortak</a:t>
            </a:r>
            <a:r>
              <a:rPr lang="en-GB" sz="2800" dirty="0"/>
              <a:t> </a:t>
            </a:r>
            <a:r>
              <a:rPr lang="en-GB" sz="2800" dirty="0" err="1"/>
              <a:t>bir</a:t>
            </a:r>
            <a:r>
              <a:rPr lang="en-GB" sz="2800" dirty="0"/>
              <a:t> </a:t>
            </a:r>
            <a:r>
              <a:rPr lang="en-GB" sz="2800" dirty="0" err="1"/>
              <a:t>amaç</a:t>
            </a:r>
            <a:r>
              <a:rPr lang="en-GB" sz="2800" dirty="0"/>
              <a:t> </a:t>
            </a:r>
            <a:r>
              <a:rPr lang="en-GB" sz="2800" dirty="0" err="1"/>
              <a:t>için</a:t>
            </a:r>
            <a:r>
              <a:rPr lang="en-GB" sz="2800" dirty="0"/>
              <a:t> </a:t>
            </a:r>
            <a:r>
              <a:rPr lang="en-GB" sz="2800" dirty="0" err="1"/>
              <a:t>birlikte</a:t>
            </a:r>
            <a:r>
              <a:rPr lang="en-GB" sz="2800" dirty="0"/>
              <a:t> </a:t>
            </a:r>
            <a:r>
              <a:rPr lang="en-GB" sz="2800" dirty="0" err="1"/>
              <a:t>çalışmasıdır</a:t>
            </a:r>
            <a:r>
              <a:rPr lang="en-GB" sz="2800" dirty="0"/>
              <a:t>.</a:t>
            </a:r>
            <a:endParaRPr lang="tr-TR" sz="2800" dirty="0"/>
          </a:p>
          <a:p>
            <a:pPr algn="just"/>
            <a:r>
              <a:rPr lang="en-GB" sz="2800" b="1" dirty="0"/>
              <a:t>Örnek:</a:t>
            </a:r>
            <a:br>
              <a:rPr lang="en-GB" sz="2800" dirty="0"/>
            </a:br>
            <a:r>
              <a:rPr lang="en-GB" sz="2800" dirty="0" err="1"/>
              <a:t>Öğrencilerin</a:t>
            </a:r>
            <a:r>
              <a:rPr lang="en-GB" sz="2800" dirty="0"/>
              <a:t> </a:t>
            </a:r>
            <a:r>
              <a:rPr lang="en-GB" sz="2800" dirty="0" err="1"/>
              <a:t>bir</a:t>
            </a:r>
            <a:r>
              <a:rPr lang="en-GB" sz="2800" dirty="0"/>
              <a:t> </a:t>
            </a:r>
            <a:r>
              <a:rPr lang="en-GB" sz="2800" dirty="0" err="1"/>
              <a:t>proje</a:t>
            </a:r>
            <a:r>
              <a:rPr lang="en-GB" sz="2800" dirty="0"/>
              <a:t> </a:t>
            </a:r>
            <a:r>
              <a:rPr lang="en-GB" sz="2800" dirty="0" err="1"/>
              <a:t>ödevini</a:t>
            </a:r>
            <a:r>
              <a:rPr lang="en-GB" sz="2800" dirty="0"/>
              <a:t> </a:t>
            </a:r>
            <a:r>
              <a:rPr lang="en-GB" sz="2800" dirty="0" err="1"/>
              <a:t>birlikte</a:t>
            </a:r>
            <a:r>
              <a:rPr lang="en-GB" sz="2800" dirty="0"/>
              <a:t> </a:t>
            </a:r>
            <a:r>
              <a:rPr lang="en-GB" sz="2800" dirty="0" err="1"/>
              <a:t>hazırlamaları</a:t>
            </a:r>
            <a:r>
              <a:rPr lang="en-GB" sz="2800" dirty="0"/>
              <a:t>.</a:t>
            </a:r>
          </a:p>
          <a:p>
            <a:pPr algn="just"/>
            <a:endParaRPr lang="tr-TR" sz="2800" dirty="0"/>
          </a:p>
          <a:p>
            <a:pPr algn="just"/>
            <a:endParaRPr lang="tr-TR" sz="2800" dirty="0"/>
          </a:p>
        </p:txBody>
      </p:sp>
    </p:spTree>
    <p:extLst>
      <p:ext uri="{BB962C8B-B14F-4D97-AF65-F5344CB8AC3E}">
        <p14:creationId xmlns:p14="http://schemas.microsoft.com/office/powerpoint/2010/main" val="185904956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460090" y="1047135"/>
            <a:ext cx="10044522" cy="4598616"/>
          </a:xfrm>
        </p:spPr>
        <p:txBody>
          <a:bodyPr>
            <a:normAutofit/>
          </a:bodyPr>
          <a:lstStyle/>
          <a:p>
            <a:pPr algn="just"/>
            <a:endParaRPr lang="tr-TR" sz="2800" dirty="0"/>
          </a:p>
          <a:p>
            <a:pPr algn="just"/>
            <a:r>
              <a:rPr lang="tr-TR" sz="2800" dirty="0"/>
              <a:t>Gelişim psikolojisi ile ilgili yazdığı kitabını (</a:t>
            </a:r>
            <a:r>
              <a:rPr lang="tr-TR" sz="2800" dirty="0" err="1"/>
              <a:t>Émile</a:t>
            </a:r>
            <a:r>
              <a:rPr lang="tr-TR" sz="2800" dirty="0"/>
              <a:t> ya da Çocuk Eğitimi Üzerine, 1762) ünlü eseri Toplumsal Sözleşme ile aynı yıl yayınladı. </a:t>
            </a:r>
          </a:p>
          <a:p>
            <a:pPr algn="just"/>
            <a:r>
              <a:rPr lang="tr-TR" sz="2800" dirty="0"/>
              <a:t>Yaşadığı dönemde özellikle dini otoriteler tarafından şiddetli eleştirilere maruz kalsa da Rousseau bu eserinde </a:t>
            </a:r>
            <a:r>
              <a:rPr lang="tr-TR" sz="2800" b="1" u="sng" dirty="0">
                <a:solidFill>
                  <a:srgbClr val="FF0000"/>
                </a:solidFill>
              </a:rPr>
              <a:t>insanın doğasının düzene, adalete ve iyiliğe eğilimli olduğunu savunuyor ve “ilk günahı” reddediyordu. </a:t>
            </a:r>
          </a:p>
          <a:p>
            <a:pPr algn="just"/>
            <a:endParaRPr lang="tr-TR" sz="2800" dirty="0"/>
          </a:p>
        </p:txBody>
      </p:sp>
    </p:spTree>
    <p:extLst>
      <p:ext uri="{BB962C8B-B14F-4D97-AF65-F5344CB8AC3E}">
        <p14:creationId xmlns:p14="http://schemas.microsoft.com/office/powerpoint/2010/main" val="3649575068"/>
      </p:ext>
    </p:extLst>
  </p:cSld>
  <p:clrMapOvr>
    <a:masterClrMapping/>
  </p:clrMapOvr>
</p:sld>
</file>

<file path=ppt/slides/slide2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sz="2400" b="1" dirty="0"/>
              <a:t>Rekabet</a:t>
            </a:r>
          </a:p>
          <a:p>
            <a:pPr algn="just"/>
            <a:r>
              <a:rPr lang="tr-TR" sz="2400" dirty="0"/>
              <a:t>Rekabet, bireyler ve gruplar arasında belirli bir hedefe ya da ödüle ulaşmak için gerçekleşen yarıştır. </a:t>
            </a:r>
            <a:r>
              <a:rPr lang="tr-TR" sz="2400" b="1" u="sng" dirty="0">
                <a:solidFill>
                  <a:srgbClr val="FF0000"/>
                </a:solidFill>
              </a:rPr>
              <a:t>Bireyler ve gruplar amaçlarına ulaşmak, arzularını tatmin etmek için kabul edilmiş bir dizi kurallar çerçevesinde etkileşimde bulunur.</a:t>
            </a:r>
          </a:p>
          <a:p>
            <a:pPr algn="just"/>
            <a:endParaRPr lang="tr-TR" sz="2400" dirty="0"/>
          </a:p>
        </p:txBody>
      </p:sp>
    </p:spTree>
    <p:extLst>
      <p:ext uri="{BB962C8B-B14F-4D97-AF65-F5344CB8AC3E}">
        <p14:creationId xmlns:p14="http://schemas.microsoft.com/office/powerpoint/2010/main" val="1101100414"/>
      </p:ext>
    </p:extLst>
  </p:cSld>
  <p:clrMapOvr>
    <a:masterClrMapping/>
  </p:clrMapOvr>
</p:sld>
</file>

<file path=ppt/slides/slide2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5B862ADF-6CA5-2597-E258-F86CD7BEF207}"/>
              </a:ext>
            </a:extLst>
          </p:cNvPr>
          <p:cNvSpPr>
            <a:spLocks noGrp="1"/>
          </p:cNvSpPr>
          <p:nvPr>
            <p:ph idx="1"/>
          </p:nvPr>
        </p:nvSpPr>
        <p:spPr>
          <a:xfrm>
            <a:off x="2071627" y="1334219"/>
            <a:ext cx="8915400" cy="4496490"/>
          </a:xfrm>
        </p:spPr>
        <p:txBody>
          <a:bodyPr>
            <a:normAutofit/>
          </a:bodyPr>
          <a:lstStyle/>
          <a:p>
            <a:pPr marL="0" indent="0">
              <a:buNone/>
            </a:pPr>
            <a:r>
              <a:rPr lang="en-GB" sz="2800" b="1" dirty="0" err="1"/>
              <a:t>Açıklama</a:t>
            </a:r>
            <a:r>
              <a:rPr lang="en-GB" sz="2800" b="1" dirty="0"/>
              <a:t>:</a:t>
            </a:r>
            <a:br>
              <a:rPr lang="en-GB" sz="2800" dirty="0"/>
            </a:br>
            <a:r>
              <a:rPr lang="en-GB" sz="2800" dirty="0" err="1"/>
              <a:t>Bireylerin</a:t>
            </a:r>
            <a:r>
              <a:rPr lang="en-GB" sz="2800" dirty="0"/>
              <a:t> </a:t>
            </a:r>
            <a:r>
              <a:rPr lang="en-GB" sz="2800" dirty="0" err="1"/>
              <a:t>veya</a:t>
            </a:r>
            <a:r>
              <a:rPr lang="en-GB" sz="2800" dirty="0"/>
              <a:t> </a:t>
            </a:r>
            <a:r>
              <a:rPr lang="en-GB" sz="2800" dirty="0" err="1"/>
              <a:t>grupların</a:t>
            </a:r>
            <a:r>
              <a:rPr lang="en-GB" sz="2800" dirty="0"/>
              <a:t> </a:t>
            </a:r>
            <a:r>
              <a:rPr lang="en-GB" sz="2800" dirty="0" err="1"/>
              <a:t>aynı</a:t>
            </a:r>
            <a:r>
              <a:rPr lang="en-GB" sz="2800" dirty="0"/>
              <a:t> </a:t>
            </a:r>
            <a:r>
              <a:rPr lang="en-GB" sz="2800" dirty="0" err="1"/>
              <a:t>hedefe</a:t>
            </a:r>
            <a:r>
              <a:rPr lang="en-GB" sz="2800" dirty="0"/>
              <a:t> </a:t>
            </a:r>
            <a:r>
              <a:rPr lang="en-GB" sz="2800" dirty="0" err="1"/>
              <a:t>ulaşmak</a:t>
            </a:r>
            <a:r>
              <a:rPr lang="en-GB" sz="2800" dirty="0"/>
              <a:t> </a:t>
            </a:r>
            <a:r>
              <a:rPr lang="en-GB" sz="2800" dirty="0" err="1"/>
              <a:t>için</a:t>
            </a:r>
            <a:r>
              <a:rPr lang="en-GB" sz="2800" dirty="0"/>
              <a:t> </a:t>
            </a:r>
            <a:r>
              <a:rPr lang="en-GB" sz="2800" dirty="0" err="1"/>
              <a:t>birbirleriyle</a:t>
            </a:r>
            <a:r>
              <a:rPr lang="en-GB" sz="2800" dirty="0"/>
              <a:t> </a:t>
            </a:r>
            <a:r>
              <a:rPr lang="en-GB" sz="2800" dirty="0" err="1"/>
              <a:t>yarışmalarıdır</a:t>
            </a:r>
            <a:r>
              <a:rPr lang="en-GB" sz="2800" dirty="0"/>
              <a:t>.</a:t>
            </a:r>
            <a:br>
              <a:rPr lang="en-GB" sz="2800" dirty="0"/>
            </a:br>
            <a:endParaRPr lang="tr-TR" sz="2800" dirty="0"/>
          </a:p>
          <a:p>
            <a:pPr marL="0" indent="0">
              <a:buNone/>
            </a:pPr>
            <a:r>
              <a:rPr lang="en-GB" sz="2800" b="1" dirty="0"/>
              <a:t>Örnek:</a:t>
            </a:r>
            <a:br>
              <a:rPr lang="en-GB" sz="2800" dirty="0"/>
            </a:br>
            <a:r>
              <a:rPr lang="en-GB" sz="2800" dirty="0"/>
              <a:t>İki </a:t>
            </a:r>
            <a:r>
              <a:rPr lang="en-GB" sz="2800" dirty="0" err="1"/>
              <a:t>şirketin</a:t>
            </a:r>
            <a:r>
              <a:rPr lang="en-GB" sz="2800" dirty="0"/>
              <a:t> </a:t>
            </a:r>
            <a:r>
              <a:rPr lang="en-GB" sz="2800" dirty="0" err="1"/>
              <a:t>daha</a:t>
            </a:r>
            <a:r>
              <a:rPr lang="en-GB" sz="2800" dirty="0"/>
              <a:t> </a:t>
            </a:r>
            <a:r>
              <a:rPr lang="en-GB" sz="2800" dirty="0" err="1"/>
              <a:t>çok</a:t>
            </a:r>
            <a:r>
              <a:rPr lang="en-GB" sz="2800" dirty="0"/>
              <a:t> </a:t>
            </a:r>
            <a:r>
              <a:rPr lang="en-GB" sz="2800" dirty="0" err="1"/>
              <a:t>müşteri</a:t>
            </a:r>
            <a:r>
              <a:rPr lang="en-GB" sz="2800" dirty="0"/>
              <a:t> </a:t>
            </a:r>
            <a:r>
              <a:rPr lang="en-GB" sz="2800" dirty="0" err="1"/>
              <a:t>kazanmak</a:t>
            </a:r>
            <a:r>
              <a:rPr lang="en-GB" sz="2800" dirty="0"/>
              <a:t> </a:t>
            </a:r>
            <a:r>
              <a:rPr lang="en-GB" sz="2800" dirty="0" err="1"/>
              <a:t>için</a:t>
            </a:r>
            <a:r>
              <a:rPr lang="en-GB" sz="2800" dirty="0"/>
              <a:t> </a:t>
            </a:r>
            <a:r>
              <a:rPr lang="en-GB" sz="2800" dirty="0" err="1"/>
              <a:t>fiyat</a:t>
            </a:r>
            <a:r>
              <a:rPr lang="en-GB" sz="2800" dirty="0"/>
              <a:t> </a:t>
            </a:r>
            <a:r>
              <a:rPr lang="en-GB" sz="2800" dirty="0" err="1"/>
              <a:t>indirmesi</a:t>
            </a:r>
            <a:r>
              <a:rPr lang="en-GB" sz="2800" dirty="0"/>
              <a:t>.</a:t>
            </a:r>
          </a:p>
          <a:p>
            <a:endParaRPr lang="en-GB" sz="2800" dirty="0"/>
          </a:p>
        </p:txBody>
      </p:sp>
    </p:spTree>
    <p:extLst>
      <p:ext uri="{BB962C8B-B14F-4D97-AF65-F5344CB8AC3E}">
        <p14:creationId xmlns:p14="http://schemas.microsoft.com/office/powerpoint/2010/main" val="1586982488"/>
      </p:ext>
    </p:extLst>
  </p:cSld>
  <p:clrMapOvr>
    <a:masterClrMapping/>
  </p:clrMapOvr>
</p:sld>
</file>

<file path=ppt/slides/slide2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sz="2400" b="1" dirty="0"/>
              <a:t>Çatışma</a:t>
            </a:r>
          </a:p>
          <a:p>
            <a:pPr algn="just"/>
            <a:r>
              <a:rPr lang="tr-TR" sz="2400" dirty="0"/>
              <a:t>Rekabet, bir yarış olmaktan çıkıp zıtlaşmaya (düşmanlığa) dönüştüğünde çatışma ortaya çıkar. </a:t>
            </a:r>
          </a:p>
          <a:p>
            <a:pPr algn="just"/>
            <a:endParaRPr lang="tr-TR" sz="2400" dirty="0"/>
          </a:p>
          <a:p>
            <a:pPr algn="just"/>
            <a:r>
              <a:rPr lang="tr-TR" sz="2400" b="1" u="sng" dirty="0">
                <a:solidFill>
                  <a:srgbClr val="FF0000"/>
                </a:solidFill>
              </a:rPr>
              <a:t>Rekabetin aksine çatışma içinde olan bireyler belirlenmiş kurallarla sınırlandırılmış değillerdir. Çatışma, karşı tarafı yenerek bir hedefe ulaşmayı içerir.</a:t>
            </a:r>
          </a:p>
          <a:p>
            <a:pPr algn="just"/>
            <a:endParaRPr lang="tr-TR" sz="2400" dirty="0"/>
          </a:p>
        </p:txBody>
      </p:sp>
    </p:spTree>
    <p:extLst>
      <p:ext uri="{BB962C8B-B14F-4D97-AF65-F5344CB8AC3E}">
        <p14:creationId xmlns:p14="http://schemas.microsoft.com/office/powerpoint/2010/main" val="144959066"/>
      </p:ext>
    </p:extLst>
  </p:cSld>
  <p:clrMapOvr>
    <a:masterClrMapping/>
  </p:clrMapOvr>
</p:sld>
</file>

<file path=ppt/slides/slide2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0B2C27FC-7A41-ED90-883B-724A787A5883}"/>
              </a:ext>
            </a:extLst>
          </p:cNvPr>
          <p:cNvSpPr>
            <a:spLocks noGrp="1"/>
          </p:cNvSpPr>
          <p:nvPr>
            <p:ph idx="1"/>
          </p:nvPr>
        </p:nvSpPr>
        <p:spPr/>
        <p:txBody>
          <a:bodyPr>
            <a:normAutofit/>
          </a:bodyPr>
          <a:lstStyle/>
          <a:p>
            <a:pPr marL="0" indent="0" algn="just">
              <a:buNone/>
            </a:pPr>
            <a:br>
              <a:rPr lang="en-GB" sz="3200" dirty="0"/>
            </a:br>
            <a:r>
              <a:rPr lang="en-GB" sz="3200" b="1" dirty="0"/>
              <a:t>Örnek:</a:t>
            </a:r>
            <a:br>
              <a:rPr lang="en-GB" sz="3200" dirty="0"/>
            </a:br>
            <a:r>
              <a:rPr lang="en-GB" sz="3200" dirty="0"/>
              <a:t>İki </a:t>
            </a:r>
            <a:r>
              <a:rPr lang="en-GB" sz="3200" dirty="0" err="1"/>
              <a:t>arkadaşın</a:t>
            </a:r>
            <a:r>
              <a:rPr lang="en-GB" sz="3200" dirty="0"/>
              <a:t> film </a:t>
            </a:r>
            <a:r>
              <a:rPr lang="en-GB" sz="3200" dirty="0" err="1"/>
              <a:t>seçimi</a:t>
            </a:r>
            <a:r>
              <a:rPr lang="en-GB" sz="3200" dirty="0"/>
              <a:t> </a:t>
            </a:r>
            <a:r>
              <a:rPr lang="en-GB" sz="3200" dirty="0" err="1"/>
              <a:t>konusunda</a:t>
            </a:r>
            <a:r>
              <a:rPr lang="en-GB" sz="3200" dirty="0"/>
              <a:t> </a:t>
            </a:r>
            <a:r>
              <a:rPr lang="en-GB" sz="3200" dirty="0" err="1"/>
              <a:t>anlaşamayıp</a:t>
            </a:r>
            <a:r>
              <a:rPr lang="en-GB" sz="3200" dirty="0"/>
              <a:t> </a:t>
            </a:r>
            <a:r>
              <a:rPr lang="en-GB" sz="3200" dirty="0" err="1"/>
              <a:t>tartışması</a:t>
            </a:r>
            <a:r>
              <a:rPr lang="en-GB" sz="3200" dirty="0"/>
              <a:t>.</a:t>
            </a:r>
          </a:p>
          <a:p>
            <a:pPr algn="just"/>
            <a:endParaRPr lang="en-GB" sz="3200" dirty="0"/>
          </a:p>
        </p:txBody>
      </p:sp>
    </p:spTree>
    <p:extLst>
      <p:ext uri="{BB962C8B-B14F-4D97-AF65-F5344CB8AC3E}">
        <p14:creationId xmlns:p14="http://schemas.microsoft.com/office/powerpoint/2010/main" val="1411691993"/>
      </p:ext>
    </p:extLst>
  </p:cSld>
  <p:clrMapOvr>
    <a:masterClrMapping/>
  </p:clrMapOvr>
</p:sld>
</file>

<file path=ppt/slides/slide2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dirty="0"/>
          </a:p>
        </p:txBody>
      </p:sp>
      <p:sp>
        <p:nvSpPr>
          <p:cNvPr id="3" name="İçerik Yer Tutucusu 2"/>
          <p:cNvSpPr>
            <a:spLocks noGrp="1"/>
          </p:cNvSpPr>
          <p:nvPr>
            <p:ph idx="1"/>
          </p:nvPr>
        </p:nvSpPr>
        <p:spPr>
          <a:xfrm>
            <a:off x="1674811" y="2030361"/>
            <a:ext cx="9489717" cy="3777622"/>
          </a:xfrm>
        </p:spPr>
        <p:txBody>
          <a:bodyPr>
            <a:normAutofit/>
          </a:bodyPr>
          <a:lstStyle/>
          <a:p>
            <a:pPr algn="just"/>
            <a:r>
              <a:rPr lang="tr-TR" sz="2800" b="1" dirty="0"/>
              <a:t>Uyum</a:t>
            </a:r>
            <a:br>
              <a:rPr lang="en-GB" sz="2800" dirty="0"/>
            </a:br>
            <a:r>
              <a:rPr lang="en-GB" sz="2800" dirty="0" err="1"/>
              <a:t>Birey</a:t>
            </a:r>
            <a:r>
              <a:rPr lang="en-GB" sz="2800" dirty="0"/>
              <a:t> </a:t>
            </a:r>
            <a:r>
              <a:rPr lang="en-GB" sz="2800" dirty="0" err="1"/>
              <a:t>veya</a:t>
            </a:r>
            <a:r>
              <a:rPr lang="en-GB" sz="2800" dirty="0"/>
              <a:t> </a:t>
            </a:r>
            <a:r>
              <a:rPr lang="en-GB" sz="2800" dirty="0" err="1"/>
              <a:t>grubun</a:t>
            </a:r>
            <a:r>
              <a:rPr lang="en-GB" sz="2800" dirty="0"/>
              <a:t> </a:t>
            </a:r>
            <a:r>
              <a:rPr lang="en-GB" sz="2800" dirty="0" err="1"/>
              <a:t>bulunduğu</a:t>
            </a:r>
            <a:r>
              <a:rPr lang="en-GB" sz="2800" dirty="0"/>
              <a:t> </a:t>
            </a:r>
            <a:r>
              <a:rPr lang="en-GB" sz="2800" dirty="0" err="1"/>
              <a:t>çevreye</a:t>
            </a:r>
            <a:r>
              <a:rPr lang="en-GB" sz="2800" dirty="0"/>
              <a:t> </a:t>
            </a:r>
            <a:r>
              <a:rPr lang="en-GB" sz="2800" dirty="0" err="1"/>
              <a:t>ya</a:t>
            </a:r>
            <a:r>
              <a:rPr lang="en-GB" sz="2800" dirty="0"/>
              <a:t> da </a:t>
            </a:r>
            <a:r>
              <a:rPr lang="en-GB" sz="2800" dirty="0" err="1"/>
              <a:t>topluma</a:t>
            </a:r>
            <a:r>
              <a:rPr lang="en-GB" sz="2800" dirty="0"/>
              <a:t> </a:t>
            </a:r>
            <a:r>
              <a:rPr lang="en-GB" sz="2800" dirty="0" err="1"/>
              <a:t>uygun</a:t>
            </a:r>
            <a:r>
              <a:rPr lang="en-GB" sz="2800" dirty="0"/>
              <a:t> </a:t>
            </a:r>
            <a:r>
              <a:rPr lang="en-GB" sz="2800" dirty="0" err="1"/>
              <a:t>davranışlar</a:t>
            </a:r>
            <a:r>
              <a:rPr lang="en-GB" sz="2800" dirty="0"/>
              <a:t> </a:t>
            </a:r>
            <a:r>
              <a:rPr lang="en-GB" sz="2800" dirty="0" err="1"/>
              <a:t>göstermesidir</a:t>
            </a:r>
            <a:r>
              <a:rPr lang="en-GB" sz="2800" dirty="0"/>
              <a:t>.</a:t>
            </a:r>
            <a:br>
              <a:rPr lang="en-GB" sz="2800" dirty="0"/>
            </a:br>
            <a:r>
              <a:rPr lang="en-GB" sz="2800" b="1" dirty="0"/>
              <a:t>Örnek:</a:t>
            </a:r>
            <a:br>
              <a:rPr lang="en-GB" sz="2800" dirty="0"/>
            </a:br>
            <a:r>
              <a:rPr lang="en-GB" sz="2800" dirty="0"/>
              <a:t>Yeni </a:t>
            </a:r>
            <a:r>
              <a:rPr lang="tr-TR" sz="2800" dirty="0"/>
              <a:t>gittiği</a:t>
            </a:r>
            <a:r>
              <a:rPr lang="en-GB" sz="2800" dirty="0"/>
              <a:t> </a:t>
            </a:r>
            <a:r>
              <a:rPr lang="en-GB" sz="2800" dirty="0" err="1"/>
              <a:t>okulda</a:t>
            </a:r>
            <a:r>
              <a:rPr lang="en-GB" sz="2800" dirty="0"/>
              <a:t> </a:t>
            </a:r>
            <a:r>
              <a:rPr lang="en-GB" sz="2800" dirty="0" err="1"/>
              <a:t>öğrencinin</a:t>
            </a:r>
            <a:r>
              <a:rPr lang="en-GB" sz="2800" dirty="0"/>
              <a:t> </a:t>
            </a:r>
            <a:r>
              <a:rPr lang="en-GB" sz="2800" dirty="0" err="1"/>
              <a:t>arkadaş</a:t>
            </a:r>
            <a:r>
              <a:rPr lang="en-GB" sz="2800" dirty="0"/>
              <a:t> </a:t>
            </a:r>
            <a:r>
              <a:rPr lang="en-GB" sz="2800" dirty="0" err="1"/>
              <a:t>çevresine</a:t>
            </a:r>
            <a:r>
              <a:rPr lang="en-GB" sz="2800" dirty="0"/>
              <a:t> </a:t>
            </a:r>
            <a:r>
              <a:rPr lang="en-GB" sz="2800" dirty="0" err="1"/>
              <a:t>alışması</a:t>
            </a:r>
            <a:r>
              <a:rPr lang="en-GB" sz="2800" dirty="0"/>
              <a:t>.</a:t>
            </a:r>
          </a:p>
          <a:p>
            <a:pPr algn="just"/>
            <a:endParaRPr lang="tr-TR" sz="2800" dirty="0"/>
          </a:p>
        </p:txBody>
      </p:sp>
    </p:spTree>
    <p:extLst>
      <p:ext uri="{BB962C8B-B14F-4D97-AF65-F5344CB8AC3E}">
        <p14:creationId xmlns:p14="http://schemas.microsoft.com/office/powerpoint/2010/main" val="1656565851"/>
      </p:ext>
    </p:extLst>
  </p:cSld>
  <p:clrMapOvr>
    <a:masterClrMapping/>
  </p:clrMapOvr>
</p:sld>
</file>

<file path=ppt/slides/slide2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830086" y="1633269"/>
            <a:ext cx="8915400" cy="3777622"/>
          </a:xfrm>
        </p:spPr>
        <p:txBody>
          <a:bodyPr>
            <a:normAutofit/>
          </a:bodyPr>
          <a:lstStyle/>
          <a:p>
            <a:pPr algn="just"/>
            <a:r>
              <a:rPr lang="tr-TR" sz="2800" b="1" u="sng" dirty="0">
                <a:solidFill>
                  <a:srgbClr val="FF0000"/>
                </a:solidFill>
              </a:rPr>
              <a:t>Bireyler ya da gruplar bu etkileşim sonucunda kendi davranış kalıplarının dışına çıkarak bir uzlaşmaya giderler. </a:t>
            </a:r>
          </a:p>
          <a:p>
            <a:pPr algn="just"/>
            <a:endParaRPr lang="tr-TR" sz="2800" dirty="0"/>
          </a:p>
          <a:p>
            <a:pPr algn="just"/>
            <a:r>
              <a:rPr lang="tr-TR" sz="2800" dirty="0"/>
              <a:t>Uyarlama aynı zamanda bireylerin birlikte barış içinde yaşamasının bir aracıdır ve sonunda olumlu bir iş birliğine katkıda bulunur.</a:t>
            </a:r>
          </a:p>
          <a:p>
            <a:pPr algn="just"/>
            <a:endParaRPr lang="tr-TR" sz="2800" dirty="0"/>
          </a:p>
        </p:txBody>
      </p:sp>
    </p:spTree>
    <p:extLst>
      <p:ext uri="{BB962C8B-B14F-4D97-AF65-F5344CB8AC3E}">
        <p14:creationId xmlns:p14="http://schemas.microsoft.com/office/powerpoint/2010/main" val="1646735548"/>
      </p:ext>
    </p:extLst>
  </p:cSld>
  <p:clrMapOvr>
    <a:masterClrMapping/>
  </p:clrMapOvr>
</p:sld>
</file>

<file path=ppt/slides/slide2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2592925" y="624110"/>
            <a:ext cx="8911687" cy="882637"/>
          </a:xfrm>
        </p:spPr>
        <p:txBody>
          <a:bodyPr>
            <a:normAutofit fontScale="90000"/>
          </a:bodyPr>
          <a:lstStyle/>
          <a:p>
            <a:r>
              <a:rPr lang="tr-TR" b="1" dirty="0"/>
              <a:t>Benzeştirme</a:t>
            </a:r>
            <a:br>
              <a:rPr lang="tr-TR" b="1" dirty="0"/>
            </a:br>
            <a:endParaRPr lang="tr-TR" dirty="0"/>
          </a:p>
        </p:txBody>
      </p:sp>
      <p:sp>
        <p:nvSpPr>
          <p:cNvPr id="3" name="İçerik Yer Tutucusu 2"/>
          <p:cNvSpPr>
            <a:spLocks noGrp="1"/>
          </p:cNvSpPr>
          <p:nvPr>
            <p:ph idx="1"/>
          </p:nvPr>
        </p:nvSpPr>
        <p:spPr>
          <a:xfrm>
            <a:off x="1876095" y="1506747"/>
            <a:ext cx="9372750" cy="4658264"/>
          </a:xfrm>
        </p:spPr>
        <p:txBody>
          <a:bodyPr>
            <a:normAutofit/>
          </a:bodyPr>
          <a:lstStyle/>
          <a:p>
            <a:pPr marL="0" indent="0">
              <a:buNone/>
            </a:pPr>
            <a:br>
              <a:rPr lang="en-GB" sz="2400" dirty="0"/>
            </a:br>
            <a:r>
              <a:rPr lang="en-GB" sz="2400" dirty="0"/>
              <a:t>Bir </a:t>
            </a:r>
            <a:r>
              <a:rPr lang="en-GB" sz="2400" dirty="0" err="1"/>
              <a:t>kişinin</a:t>
            </a:r>
            <a:r>
              <a:rPr lang="en-GB" sz="2400" dirty="0"/>
              <a:t> </a:t>
            </a:r>
            <a:r>
              <a:rPr lang="en-GB" sz="2400" dirty="0" err="1"/>
              <a:t>veya</a:t>
            </a:r>
            <a:r>
              <a:rPr lang="en-GB" sz="2400" dirty="0"/>
              <a:t> </a:t>
            </a:r>
            <a:r>
              <a:rPr lang="en-GB" sz="2400" dirty="0" err="1"/>
              <a:t>grubun</a:t>
            </a:r>
            <a:r>
              <a:rPr lang="en-GB" sz="2400" dirty="0"/>
              <a:t>, </a:t>
            </a:r>
            <a:r>
              <a:rPr lang="en-GB" sz="2400" dirty="0" err="1"/>
              <a:t>başka</a:t>
            </a:r>
            <a:r>
              <a:rPr lang="en-GB" sz="2400" dirty="0"/>
              <a:t> </a:t>
            </a:r>
            <a:r>
              <a:rPr lang="en-GB" sz="2400" dirty="0" err="1"/>
              <a:t>bir</a:t>
            </a:r>
            <a:r>
              <a:rPr lang="en-GB" sz="2400" dirty="0"/>
              <a:t> </a:t>
            </a:r>
            <a:r>
              <a:rPr lang="en-GB" sz="2400" dirty="0" err="1"/>
              <a:t>grubun</a:t>
            </a:r>
            <a:r>
              <a:rPr lang="en-GB" sz="2400" dirty="0"/>
              <a:t> </a:t>
            </a:r>
            <a:r>
              <a:rPr lang="en-GB" sz="2400" dirty="0" err="1"/>
              <a:t>özelliklerini</a:t>
            </a:r>
            <a:r>
              <a:rPr lang="en-GB" sz="2400" dirty="0"/>
              <a:t> </a:t>
            </a:r>
            <a:r>
              <a:rPr lang="en-GB" sz="2400" dirty="0" err="1"/>
              <a:t>benimsemeye</a:t>
            </a:r>
            <a:r>
              <a:rPr lang="en-GB" sz="2400" dirty="0"/>
              <a:t> </a:t>
            </a:r>
            <a:r>
              <a:rPr lang="en-GB" sz="2400" dirty="0" err="1"/>
              <a:t>başlamasıdır</a:t>
            </a:r>
            <a:r>
              <a:rPr lang="en-GB" sz="2400" dirty="0"/>
              <a:t>.</a:t>
            </a:r>
            <a:br>
              <a:rPr lang="en-GB" sz="2400" dirty="0"/>
            </a:br>
            <a:br>
              <a:rPr lang="en-GB" sz="2400" dirty="0"/>
            </a:br>
            <a:r>
              <a:rPr lang="en-GB" sz="2400" dirty="0" err="1"/>
              <a:t>Göç</a:t>
            </a:r>
            <a:r>
              <a:rPr lang="en-GB" sz="2400" dirty="0"/>
              <a:t> </a:t>
            </a:r>
            <a:r>
              <a:rPr lang="en-GB" sz="2400" dirty="0" err="1"/>
              <a:t>eden</a:t>
            </a:r>
            <a:r>
              <a:rPr lang="en-GB" sz="2400" dirty="0"/>
              <a:t> </a:t>
            </a:r>
            <a:r>
              <a:rPr lang="en-GB" sz="2400" dirty="0" err="1"/>
              <a:t>bir</a:t>
            </a:r>
            <a:r>
              <a:rPr lang="en-GB" sz="2400" dirty="0"/>
              <a:t> </a:t>
            </a:r>
            <a:r>
              <a:rPr lang="en-GB" sz="2400" dirty="0" err="1"/>
              <a:t>ailenin</a:t>
            </a:r>
            <a:r>
              <a:rPr lang="en-GB" sz="2400" dirty="0"/>
              <a:t> </a:t>
            </a:r>
            <a:r>
              <a:rPr lang="en-GB" sz="2400" dirty="0" err="1"/>
              <a:t>zamanla</a:t>
            </a:r>
            <a:r>
              <a:rPr lang="en-GB" sz="2400" dirty="0"/>
              <a:t> yeni </a:t>
            </a:r>
            <a:r>
              <a:rPr lang="en-GB" sz="2400" dirty="0" err="1"/>
              <a:t>yaşadığı</a:t>
            </a:r>
            <a:r>
              <a:rPr lang="en-GB" sz="2400" dirty="0"/>
              <a:t> </a:t>
            </a:r>
            <a:r>
              <a:rPr lang="en-GB" sz="2400" dirty="0" err="1"/>
              <a:t>bölgenin</a:t>
            </a:r>
            <a:r>
              <a:rPr lang="en-GB" sz="2400" dirty="0"/>
              <a:t> </a:t>
            </a:r>
            <a:r>
              <a:rPr lang="en-GB" sz="2400" dirty="0" err="1"/>
              <a:t>yemek</a:t>
            </a:r>
            <a:r>
              <a:rPr lang="en-GB" sz="2400" dirty="0"/>
              <a:t> </a:t>
            </a:r>
            <a:r>
              <a:rPr lang="en-GB" sz="2400" dirty="0" err="1"/>
              <a:t>kültürünü</a:t>
            </a:r>
            <a:r>
              <a:rPr lang="en-GB" sz="2400" dirty="0"/>
              <a:t> </a:t>
            </a:r>
            <a:r>
              <a:rPr lang="en-GB" sz="2400" dirty="0" err="1"/>
              <a:t>benimsemesi</a:t>
            </a:r>
            <a:r>
              <a:rPr lang="en-GB" sz="2400" dirty="0"/>
              <a:t>.</a:t>
            </a:r>
          </a:p>
          <a:p>
            <a:pPr marL="0" indent="0" algn="just">
              <a:buNone/>
            </a:pPr>
            <a:endParaRPr lang="tr-TR" sz="2400" dirty="0"/>
          </a:p>
          <a:p>
            <a:pPr algn="just"/>
            <a:r>
              <a:rPr lang="tr-TR" sz="2400" b="1" u="sng" dirty="0">
                <a:solidFill>
                  <a:srgbClr val="FF0000"/>
                </a:solidFill>
              </a:rPr>
              <a:t>Bu süreç sonunda toplumun çoğunluğunu oluşturan grupların lehine olmak üzere diğer gruplar değişime teşvik edilir hatta kimi zaman zorlanır.</a:t>
            </a:r>
          </a:p>
          <a:p>
            <a:pPr algn="just"/>
            <a:endParaRPr lang="tr-TR" sz="2400" dirty="0"/>
          </a:p>
        </p:txBody>
      </p:sp>
    </p:spTree>
    <p:extLst>
      <p:ext uri="{BB962C8B-B14F-4D97-AF65-F5344CB8AC3E}">
        <p14:creationId xmlns:p14="http://schemas.microsoft.com/office/powerpoint/2010/main" val="4235805645"/>
      </p:ext>
    </p:extLst>
  </p:cSld>
  <p:clrMapOvr>
    <a:masterClrMapping/>
  </p:clrMapOvr>
</p:sld>
</file>

<file path=ppt/slides/slide2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a:xfrm>
            <a:off x="2592925" y="2145101"/>
            <a:ext cx="8915400" cy="3777622"/>
          </a:xfrm>
        </p:spPr>
        <p:txBody>
          <a:bodyPr>
            <a:normAutofit/>
          </a:bodyPr>
          <a:lstStyle/>
          <a:p>
            <a:pPr algn="just"/>
            <a:r>
              <a:rPr lang="tr-TR" sz="2400" b="1" dirty="0"/>
              <a:t>Uyarlama</a:t>
            </a:r>
          </a:p>
          <a:p>
            <a:pPr marL="0" indent="0">
              <a:buNone/>
            </a:pPr>
            <a:br>
              <a:rPr lang="en-GB" sz="2400" dirty="0"/>
            </a:br>
            <a:r>
              <a:rPr lang="en-GB" sz="2400" dirty="0" err="1"/>
              <a:t>Bireyin</a:t>
            </a:r>
            <a:r>
              <a:rPr lang="en-GB" sz="2400" dirty="0"/>
              <a:t> </a:t>
            </a:r>
            <a:r>
              <a:rPr lang="en-GB" sz="2400" dirty="0" err="1"/>
              <a:t>ya</a:t>
            </a:r>
            <a:r>
              <a:rPr lang="en-GB" sz="2400" dirty="0"/>
              <a:t> da </a:t>
            </a:r>
            <a:r>
              <a:rPr lang="en-GB" sz="2400" dirty="0" err="1"/>
              <a:t>grubun</a:t>
            </a:r>
            <a:r>
              <a:rPr lang="en-GB" sz="2400" dirty="0"/>
              <a:t>, </a:t>
            </a:r>
            <a:r>
              <a:rPr lang="en-GB" sz="2400" dirty="0" err="1"/>
              <a:t>değişen</a:t>
            </a:r>
            <a:r>
              <a:rPr lang="en-GB" sz="2400" dirty="0"/>
              <a:t> </a:t>
            </a:r>
            <a:r>
              <a:rPr lang="en-GB" sz="2400" dirty="0" err="1"/>
              <a:t>koşullara</a:t>
            </a:r>
            <a:r>
              <a:rPr lang="en-GB" sz="2400" dirty="0"/>
              <a:t> </a:t>
            </a:r>
            <a:r>
              <a:rPr lang="en-GB" sz="2400" dirty="0" err="1"/>
              <a:t>uygun</a:t>
            </a:r>
            <a:r>
              <a:rPr lang="en-GB" sz="2400" dirty="0"/>
              <a:t> hale </a:t>
            </a:r>
            <a:r>
              <a:rPr lang="en-GB" sz="2400" dirty="0" err="1"/>
              <a:t>gelmek</a:t>
            </a:r>
            <a:r>
              <a:rPr lang="en-GB" sz="2400" dirty="0"/>
              <a:t> </a:t>
            </a:r>
            <a:r>
              <a:rPr lang="en-GB" sz="2400" dirty="0" err="1"/>
              <a:t>için</a:t>
            </a:r>
            <a:r>
              <a:rPr lang="en-GB" sz="2400" dirty="0"/>
              <a:t> </a:t>
            </a:r>
            <a:r>
              <a:rPr lang="en-GB" sz="2400" dirty="0" err="1"/>
              <a:t>davranışlarını</a:t>
            </a:r>
            <a:r>
              <a:rPr lang="tr-TR" sz="2400" dirty="0"/>
              <a:t> </a:t>
            </a:r>
            <a:r>
              <a:rPr lang="en-GB" sz="2400" dirty="0" err="1"/>
              <a:t>değiştirmesidir</a:t>
            </a:r>
            <a:r>
              <a:rPr lang="en-GB" sz="2400" dirty="0"/>
              <a:t>.</a:t>
            </a:r>
            <a:br>
              <a:rPr lang="en-GB" sz="2400" dirty="0"/>
            </a:br>
            <a:r>
              <a:rPr lang="en-GB" sz="2400" b="1" dirty="0"/>
              <a:t>Örnek:</a:t>
            </a:r>
            <a:br>
              <a:rPr lang="en-GB" sz="2400" dirty="0"/>
            </a:br>
            <a:r>
              <a:rPr lang="en-GB" sz="2400" dirty="0"/>
              <a:t>Bir </a:t>
            </a:r>
            <a:r>
              <a:rPr lang="en-GB" sz="2400" dirty="0" err="1"/>
              <a:t>şirketin</a:t>
            </a:r>
            <a:r>
              <a:rPr lang="en-GB" sz="2400" dirty="0"/>
              <a:t> </a:t>
            </a:r>
            <a:r>
              <a:rPr lang="en-GB" sz="2400" dirty="0" err="1"/>
              <a:t>teknolojik</a:t>
            </a:r>
            <a:r>
              <a:rPr lang="en-GB" sz="2400" dirty="0"/>
              <a:t> </a:t>
            </a:r>
            <a:r>
              <a:rPr lang="en-GB" sz="2400" dirty="0" err="1"/>
              <a:t>gelişmelere</a:t>
            </a:r>
            <a:r>
              <a:rPr lang="en-GB" sz="2400" dirty="0"/>
              <a:t> </a:t>
            </a:r>
            <a:r>
              <a:rPr lang="en-GB" sz="2400" dirty="0" err="1"/>
              <a:t>uyum</a:t>
            </a:r>
            <a:r>
              <a:rPr lang="en-GB" sz="2400" dirty="0"/>
              <a:t> </a:t>
            </a:r>
            <a:r>
              <a:rPr lang="en-GB" sz="2400" dirty="0" err="1"/>
              <a:t>sağlamak</a:t>
            </a:r>
            <a:r>
              <a:rPr lang="en-GB" sz="2400" dirty="0"/>
              <a:t> </a:t>
            </a:r>
            <a:r>
              <a:rPr lang="en-GB" sz="2400" dirty="0" err="1"/>
              <a:t>için</a:t>
            </a:r>
            <a:r>
              <a:rPr lang="en-GB" sz="2400" dirty="0"/>
              <a:t> </a:t>
            </a:r>
            <a:r>
              <a:rPr lang="en-GB" sz="2400" dirty="0" err="1"/>
              <a:t>dijital</a:t>
            </a:r>
            <a:r>
              <a:rPr lang="en-GB" sz="2400" dirty="0"/>
              <a:t> </a:t>
            </a:r>
            <a:r>
              <a:rPr lang="en-GB" sz="2400" dirty="0" err="1"/>
              <a:t>sisteme</a:t>
            </a:r>
            <a:r>
              <a:rPr lang="en-GB" sz="2400" dirty="0"/>
              <a:t> </a:t>
            </a:r>
            <a:r>
              <a:rPr lang="en-GB" sz="2400" dirty="0" err="1"/>
              <a:t>geçmesi</a:t>
            </a:r>
            <a:r>
              <a:rPr lang="en-GB" sz="2400" dirty="0"/>
              <a:t>.</a:t>
            </a:r>
          </a:p>
          <a:p>
            <a:pPr algn="just"/>
            <a:endParaRPr lang="tr-TR" sz="2400" b="1" dirty="0"/>
          </a:p>
        </p:txBody>
      </p:sp>
    </p:spTree>
    <p:extLst>
      <p:ext uri="{BB962C8B-B14F-4D97-AF65-F5344CB8AC3E}">
        <p14:creationId xmlns:p14="http://schemas.microsoft.com/office/powerpoint/2010/main" val="3261959650"/>
      </p:ext>
    </p:extLst>
  </p:cSld>
  <p:clrMapOvr>
    <a:masterClrMapping/>
  </p:clrMapOvr>
</p:sld>
</file>

<file path=ppt/slides/slide2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b="1" dirty="0">
                <a:solidFill>
                  <a:srgbClr val="FF0000"/>
                </a:solidFill>
              </a:rPr>
              <a:t>Gruplar ve Biçimsel Örgütler</a:t>
            </a:r>
          </a:p>
        </p:txBody>
      </p:sp>
      <p:sp>
        <p:nvSpPr>
          <p:cNvPr id="3" name="İçerik Yer Tutucusu 2"/>
          <p:cNvSpPr>
            <a:spLocks noGrp="1"/>
          </p:cNvSpPr>
          <p:nvPr>
            <p:ph idx="1"/>
          </p:nvPr>
        </p:nvSpPr>
        <p:spPr>
          <a:xfrm>
            <a:off x="1438838" y="1912374"/>
            <a:ext cx="8915400" cy="3777622"/>
          </a:xfrm>
        </p:spPr>
        <p:txBody>
          <a:bodyPr>
            <a:noAutofit/>
          </a:bodyPr>
          <a:lstStyle/>
          <a:p>
            <a:pPr algn="just"/>
            <a:r>
              <a:rPr lang="tr-TR" sz="2800" dirty="0"/>
              <a:t>Grup belirli bir amaç ve hedef için bir araya gelmiş birbirinden haberdar olan, gerçekte var olan ünitelerdir.</a:t>
            </a:r>
          </a:p>
        </p:txBody>
      </p:sp>
    </p:spTree>
    <p:extLst>
      <p:ext uri="{BB962C8B-B14F-4D97-AF65-F5344CB8AC3E}">
        <p14:creationId xmlns:p14="http://schemas.microsoft.com/office/powerpoint/2010/main" val="2317884735"/>
      </p:ext>
    </p:extLst>
  </p:cSld>
  <p:clrMapOvr>
    <a:masterClrMapping/>
  </p:clrMapOvr>
</p:sld>
</file>

<file path=ppt/slides/slide2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a:xfrm>
            <a:off x="2163643" y="2133600"/>
            <a:ext cx="8915400" cy="3777622"/>
          </a:xfrm>
        </p:spPr>
        <p:txBody>
          <a:bodyPr>
            <a:normAutofit/>
          </a:bodyPr>
          <a:lstStyle/>
          <a:p>
            <a:pPr algn="just"/>
            <a:r>
              <a:rPr lang="tr-TR" sz="2800" b="1" u="sng" dirty="0">
                <a:solidFill>
                  <a:srgbClr val="FF0000"/>
                </a:solidFill>
              </a:rPr>
              <a:t>Ortak normları paylaşan, ortak amaçları doğrultusunda birbirleriyle etkileşim halinde olan iki veya daha fazla kişinin oluşturduğu yapıya grup denir.</a:t>
            </a:r>
          </a:p>
          <a:p>
            <a:pPr algn="just"/>
            <a:endParaRPr lang="tr-TR" sz="2800" dirty="0"/>
          </a:p>
        </p:txBody>
      </p:sp>
    </p:spTree>
    <p:extLst>
      <p:ext uri="{BB962C8B-B14F-4D97-AF65-F5344CB8AC3E}">
        <p14:creationId xmlns:p14="http://schemas.microsoft.com/office/powerpoint/2010/main" val="78247058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283110" y="1091381"/>
            <a:ext cx="10221502" cy="4819841"/>
          </a:xfrm>
        </p:spPr>
        <p:txBody>
          <a:bodyPr>
            <a:normAutofit/>
          </a:bodyPr>
          <a:lstStyle/>
          <a:p>
            <a:pPr algn="just"/>
            <a:r>
              <a:rPr lang="tr-TR" sz="3600" b="1" u="sng" dirty="0">
                <a:solidFill>
                  <a:srgbClr val="FF0000"/>
                </a:solidFill>
              </a:rPr>
              <a:t>Bilgi duyularla yaşanan deneyimler sonucu elde edildiği için çocuk özgürce hareket edebileceği bir “çevre” de eğitim görmelidir. </a:t>
            </a:r>
          </a:p>
          <a:p>
            <a:pPr marL="0" indent="0" algn="just">
              <a:buNone/>
            </a:pPr>
            <a:endParaRPr lang="tr-TR" sz="3600" dirty="0"/>
          </a:p>
        </p:txBody>
      </p:sp>
    </p:spTree>
    <p:extLst>
      <p:ext uri="{BB962C8B-B14F-4D97-AF65-F5344CB8AC3E}">
        <p14:creationId xmlns:p14="http://schemas.microsoft.com/office/powerpoint/2010/main" val="632672474"/>
      </p:ext>
    </p:extLst>
  </p:cSld>
  <p:clrMapOvr>
    <a:masterClrMapping/>
  </p:clrMapOvr>
</p:sld>
</file>

<file path=ppt/slides/slide2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a:xfrm>
            <a:off x="2045203" y="2139351"/>
            <a:ext cx="9189115" cy="3777622"/>
          </a:xfrm>
        </p:spPr>
        <p:txBody>
          <a:bodyPr>
            <a:normAutofit/>
          </a:bodyPr>
          <a:lstStyle/>
          <a:p>
            <a:pPr algn="just"/>
            <a:r>
              <a:rPr lang="tr-TR" sz="2800" b="1" u="sng" dirty="0">
                <a:solidFill>
                  <a:srgbClr val="FF0000"/>
                </a:solidFill>
              </a:rPr>
              <a:t>Başka bir ifadeyle grup; </a:t>
            </a:r>
          </a:p>
          <a:p>
            <a:pPr algn="just"/>
            <a:r>
              <a:rPr lang="tr-TR" sz="2800" b="1" u="sng" dirty="0">
                <a:solidFill>
                  <a:srgbClr val="FF0000"/>
                </a:solidFill>
              </a:rPr>
              <a:t>birbirleriyle etkileşim halinde bulunan, </a:t>
            </a:r>
          </a:p>
          <a:p>
            <a:pPr algn="just"/>
            <a:r>
              <a:rPr lang="tr-TR" sz="2800" b="1" u="sng" dirty="0">
                <a:solidFill>
                  <a:srgbClr val="FF0000"/>
                </a:solidFill>
              </a:rPr>
              <a:t>psikolojik olarak birbirlerinin varlığından haberdar olan </a:t>
            </a:r>
          </a:p>
          <a:p>
            <a:pPr algn="just"/>
            <a:r>
              <a:rPr lang="tr-TR" sz="2800" b="1" u="sng" dirty="0">
                <a:solidFill>
                  <a:srgbClr val="FF0000"/>
                </a:solidFill>
              </a:rPr>
              <a:t>kendisini bir grup olarak algılayan küçük veya büyük birey topluluklarıdır. </a:t>
            </a:r>
          </a:p>
        </p:txBody>
      </p:sp>
    </p:spTree>
    <p:extLst>
      <p:ext uri="{BB962C8B-B14F-4D97-AF65-F5344CB8AC3E}">
        <p14:creationId xmlns:p14="http://schemas.microsoft.com/office/powerpoint/2010/main" val="3179978521"/>
      </p:ext>
    </p:extLst>
  </p:cSld>
  <p:clrMapOvr>
    <a:masterClrMapping/>
  </p:clrMapOvr>
</p:sld>
</file>

<file path=ppt/slides/slide2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b="1" dirty="0">
                <a:solidFill>
                  <a:srgbClr val="FF0000"/>
                </a:solidFill>
              </a:rPr>
              <a:t>GRUPLARIN ÖZELLİKLERİ</a:t>
            </a:r>
          </a:p>
        </p:txBody>
      </p:sp>
      <p:sp>
        <p:nvSpPr>
          <p:cNvPr id="3" name="İçerik Yer Tutucusu 2"/>
          <p:cNvSpPr>
            <a:spLocks noGrp="1"/>
          </p:cNvSpPr>
          <p:nvPr>
            <p:ph idx="1"/>
          </p:nvPr>
        </p:nvSpPr>
        <p:spPr>
          <a:xfrm>
            <a:off x="1497831" y="1764890"/>
            <a:ext cx="8915400" cy="3777622"/>
          </a:xfrm>
        </p:spPr>
        <p:txBody>
          <a:bodyPr>
            <a:normAutofit lnSpcReduction="10000"/>
          </a:bodyPr>
          <a:lstStyle/>
          <a:p>
            <a:pPr algn="just"/>
            <a:r>
              <a:rPr lang="tr-TR" sz="2400" dirty="0"/>
              <a:t>Gruplar birbirleriyle karşılıklı ilişkide bulunan, davranışlarında birbirlerinin varlığını hesaba katan insanlardan oluşur.</a:t>
            </a:r>
          </a:p>
          <a:p>
            <a:pPr algn="just"/>
            <a:r>
              <a:rPr lang="tr-TR" sz="2400" dirty="0"/>
              <a:t>Grup eyleminin yöneldiği bazı ortak amaç ve hedefler bulunmalıdır.</a:t>
            </a:r>
          </a:p>
          <a:p>
            <a:pPr algn="just"/>
            <a:r>
              <a:rPr lang="tr-TR" sz="2400" dirty="0"/>
              <a:t>Grup üyeleri arasında ortak değerler, hatta, belli bir duygusal ortam vardır. </a:t>
            </a:r>
          </a:p>
          <a:p>
            <a:pPr algn="just"/>
            <a:r>
              <a:rPr lang="tr-TR" sz="2400" dirty="0"/>
              <a:t>Grubun kendine özgü bir sosyal yapısı vardır. </a:t>
            </a:r>
          </a:p>
          <a:p>
            <a:pPr algn="just"/>
            <a:r>
              <a:rPr lang="tr-TR" sz="2400" dirty="0"/>
              <a:t>Gruplar süreklilik arz ederler</a:t>
            </a:r>
          </a:p>
        </p:txBody>
      </p:sp>
    </p:spTree>
    <p:extLst>
      <p:ext uri="{BB962C8B-B14F-4D97-AF65-F5344CB8AC3E}">
        <p14:creationId xmlns:p14="http://schemas.microsoft.com/office/powerpoint/2010/main" val="1529944362"/>
      </p:ext>
    </p:extLst>
  </p:cSld>
  <p:clrMapOvr>
    <a:masterClrMapping/>
  </p:clrMapOvr>
</p:sld>
</file>

<file path=ppt/slides/slide2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dirty="0"/>
          </a:p>
        </p:txBody>
      </p:sp>
      <p:sp>
        <p:nvSpPr>
          <p:cNvPr id="3" name="İçerik Yer Tutucusu 2"/>
          <p:cNvSpPr>
            <a:spLocks noGrp="1"/>
          </p:cNvSpPr>
          <p:nvPr>
            <p:ph idx="1"/>
          </p:nvPr>
        </p:nvSpPr>
        <p:spPr>
          <a:xfrm>
            <a:off x="2020529" y="2133600"/>
            <a:ext cx="9484083" cy="3777622"/>
          </a:xfrm>
        </p:spPr>
        <p:txBody>
          <a:bodyPr>
            <a:normAutofit/>
          </a:bodyPr>
          <a:lstStyle/>
          <a:p>
            <a:pPr algn="just"/>
            <a:r>
              <a:rPr lang="tr-TR" sz="2400" dirty="0"/>
              <a:t>Grup üyelerinin uymak zorunda oldukları bir takım kurallar vardır. Bu kurallar yazılı veya yazısız olabilir.</a:t>
            </a:r>
          </a:p>
          <a:p>
            <a:pPr algn="just"/>
            <a:r>
              <a:rPr lang="tr-TR" sz="2400" dirty="0"/>
              <a:t>Gruplar insan ihtiyaçlarını karşılamak için meydana getirilirler.</a:t>
            </a:r>
          </a:p>
          <a:p>
            <a:pPr algn="just"/>
            <a:r>
              <a:rPr lang="tr-TR" sz="2400" dirty="0"/>
              <a:t>Grup gerek kendi üyeleri gerekse kendileri dışında bulunanlar tarafından kabul edilen bir varlığa özel bir kimliğe sahiptir. </a:t>
            </a:r>
          </a:p>
        </p:txBody>
      </p:sp>
    </p:spTree>
    <p:extLst>
      <p:ext uri="{BB962C8B-B14F-4D97-AF65-F5344CB8AC3E}">
        <p14:creationId xmlns:p14="http://schemas.microsoft.com/office/powerpoint/2010/main" val="1156962880"/>
      </p:ext>
    </p:extLst>
  </p:cSld>
  <p:clrMapOvr>
    <a:masterClrMapping/>
  </p:clrMapOvr>
</p:sld>
</file>

<file path=ppt/slides/slide2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b="1" dirty="0">
                <a:solidFill>
                  <a:srgbClr val="FF0000"/>
                </a:solidFill>
              </a:rPr>
              <a:t>GRUP NORMLARI</a:t>
            </a:r>
          </a:p>
        </p:txBody>
      </p:sp>
      <p:sp>
        <p:nvSpPr>
          <p:cNvPr id="3" name="İçerik Yer Tutucusu 2"/>
          <p:cNvSpPr>
            <a:spLocks noGrp="1"/>
          </p:cNvSpPr>
          <p:nvPr>
            <p:ph idx="1"/>
          </p:nvPr>
        </p:nvSpPr>
        <p:spPr>
          <a:xfrm>
            <a:off x="2028773" y="1720645"/>
            <a:ext cx="8915400" cy="3777622"/>
          </a:xfrm>
        </p:spPr>
        <p:txBody>
          <a:bodyPr>
            <a:normAutofit/>
          </a:bodyPr>
          <a:lstStyle/>
          <a:p>
            <a:pPr algn="just"/>
            <a:r>
              <a:rPr lang="tr-TR" sz="2400" dirty="0"/>
              <a:t>Grupların en büyük özelliklerinden biri de üyelerin uymak zorunda oldukları normları geliştirmeleridir.</a:t>
            </a:r>
          </a:p>
          <a:p>
            <a:pPr algn="just"/>
            <a:r>
              <a:rPr lang="tr-TR" sz="2400" dirty="0"/>
              <a:t>Norm, bir grup içinde hangi tür davranışın uygun, hangi tür davranışın ise istenmedik olduğunu belirten kurallar sistemine denir.</a:t>
            </a:r>
          </a:p>
          <a:p>
            <a:pPr algn="just"/>
            <a:r>
              <a:rPr lang="tr-TR" sz="2400" dirty="0"/>
              <a:t>Gruplar için normlar ortak bir davranış biçimi, ortak tutum ve inançlar yaptıkları işlerine karşı geliştirdikleri ortak duygular olabilir.</a:t>
            </a:r>
          </a:p>
        </p:txBody>
      </p:sp>
    </p:spTree>
    <p:extLst>
      <p:ext uri="{BB962C8B-B14F-4D97-AF65-F5344CB8AC3E}">
        <p14:creationId xmlns:p14="http://schemas.microsoft.com/office/powerpoint/2010/main" val="3866985079"/>
      </p:ext>
    </p:extLst>
  </p:cSld>
  <p:clrMapOvr>
    <a:masterClrMapping/>
  </p:clrMapOvr>
</p:sld>
</file>

<file path=ppt/slides/slide2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b="1" dirty="0">
                <a:solidFill>
                  <a:srgbClr val="FF0000"/>
                </a:solidFill>
              </a:rPr>
              <a:t>GRUP TÜRLERİ </a:t>
            </a:r>
          </a:p>
        </p:txBody>
      </p:sp>
      <p:sp>
        <p:nvSpPr>
          <p:cNvPr id="3" name="İçerik Yer Tutucusu 2"/>
          <p:cNvSpPr>
            <a:spLocks noGrp="1"/>
          </p:cNvSpPr>
          <p:nvPr>
            <p:ph idx="1"/>
          </p:nvPr>
        </p:nvSpPr>
        <p:spPr/>
        <p:txBody>
          <a:bodyPr>
            <a:normAutofit lnSpcReduction="10000"/>
          </a:bodyPr>
          <a:lstStyle/>
          <a:p>
            <a:pPr algn="just"/>
            <a:r>
              <a:rPr lang="tr-TR" sz="2800" dirty="0"/>
              <a:t>Birincil Gruplar</a:t>
            </a:r>
          </a:p>
          <a:p>
            <a:pPr algn="just"/>
            <a:r>
              <a:rPr lang="tr-TR" sz="2800" dirty="0"/>
              <a:t>İkincil Gruplar</a:t>
            </a:r>
          </a:p>
          <a:p>
            <a:pPr algn="just"/>
            <a:r>
              <a:rPr lang="tr-TR" sz="2800" dirty="0"/>
              <a:t>Referans Grupları</a:t>
            </a:r>
          </a:p>
          <a:p>
            <a:pPr algn="just"/>
            <a:r>
              <a:rPr lang="tr-TR" sz="2800" dirty="0"/>
              <a:t>Üyelik Grupları</a:t>
            </a:r>
          </a:p>
          <a:p>
            <a:pPr algn="just"/>
            <a:r>
              <a:rPr lang="tr-TR" sz="2800" dirty="0"/>
              <a:t>Temel Gruplar</a:t>
            </a:r>
          </a:p>
          <a:p>
            <a:pPr algn="just"/>
            <a:r>
              <a:rPr lang="tr-TR" sz="2800" dirty="0"/>
              <a:t>Resmi (Biçimsel) Gruplar </a:t>
            </a:r>
          </a:p>
          <a:p>
            <a:pPr algn="just"/>
            <a:r>
              <a:rPr lang="tr-TR" sz="2800" dirty="0"/>
              <a:t>Gayri Resmi (Biçimsel Olmayan) Gruplar</a:t>
            </a:r>
          </a:p>
        </p:txBody>
      </p:sp>
    </p:spTree>
    <p:extLst>
      <p:ext uri="{BB962C8B-B14F-4D97-AF65-F5344CB8AC3E}">
        <p14:creationId xmlns:p14="http://schemas.microsoft.com/office/powerpoint/2010/main" val="3175196088"/>
      </p:ext>
    </p:extLst>
  </p:cSld>
  <p:clrMapOvr>
    <a:masterClrMapping/>
  </p:clrMapOvr>
</p:sld>
</file>

<file path=ppt/slides/slide2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b="1" dirty="0">
                <a:solidFill>
                  <a:srgbClr val="FF0000"/>
                </a:solidFill>
              </a:rPr>
              <a:t>Birincil Gruplar </a:t>
            </a:r>
          </a:p>
        </p:txBody>
      </p:sp>
      <p:sp>
        <p:nvSpPr>
          <p:cNvPr id="3" name="İçerik Yer Tutucusu 2"/>
          <p:cNvSpPr>
            <a:spLocks noGrp="1"/>
          </p:cNvSpPr>
          <p:nvPr>
            <p:ph idx="1"/>
          </p:nvPr>
        </p:nvSpPr>
        <p:spPr>
          <a:xfrm>
            <a:off x="1415845" y="2133600"/>
            <a:ext cx="10088767" cy="3777622"/>
          </a:xfrm>
        </p:spPr>
        <p:txBody>
          <a:bodyPr>
            <a:normAutofit/>
          </a:bodyPr>
          <a:lstStyle/>
          <a:p>
            <a:pPr algn="just"/>
            <a:r>
              <a:rPr lang="tr-TR" sz="2400" dirty="0"/>
              <a:t>Birbirleriyle samimi bir şekilde etkileşimde bulunan ve duygusal bağlılıkları bulunan iki veya daha fazla kişinin oluşturduğu gruplardır.</a:t>
            </a:r>
          </a:p>
          <a:p>
            <a:pPr algn="just"/>
            <a:r>
              <a:rPr lang="tr-TR" sz="2400" dirty="0"/>
              <a:t>Birincil gruplara birincil ilişkiler hakimdir. Grubun üyeleri hem sayıca az hem de fiziki yakınlık içindedir.</a:t>
            </a:r>
          </a:p>
          <a:p>
            <a:pPr algn="just"/>
            <a:r>
              <a:rPr lang="tr-TR" sz="2400" b="1" u="sng" dirty="0">
                <a:solidFill>
                  <a:srgbClr val="FF0000"/>
                </a:solidFill>
              </a:rPr>
              <a:t>Aile akrabalık, komşuluk ve oyun grupları birincil gruba örnektir</a:t>
            </a:r>
            <a:r>
              <a:rPr lang="tr-TR" sz="2400" dirty="0"/>
              <a:t>.</a:t>
            </a:r>
          </a:p>
        </p:txBody>
      </p:sp>
    </p:spTree>
    <p:extLst>
      <p:ext uri="{BB962C8B-B14F-4D97-AF65-F5344CB8AC3E}">
        <p14:creationId xmlns:p14="http://schemas.microsoft.com/office/powerpoint/2010/main" val="4010934428"/>
      </p:ext>
    </p:extLst>
  </p:cSld>
  <p:clrMapOvr>
    <a:masterClrMapping/>
  </p:clrMapOvr>
</p:sld>
</file>

<file path=ppt/slides/slide2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b="1" dirty="0">
                <a:solidFill>
                  <a:srgbClr val="FF0000"/>
                </a:solidFill>
              </a:rPr>
              <a:t>İkincil Gruplar </a:t>
            </a:r>
          </a:p>
        </p:txBody>
      </p:sp>
      <p:sp>
        <p:nvSpPr>
          <p:cNvPr id="3" name="İçerik Yer Tutucusu 2"/>
          <p:cNvSpPr>
            <a:spLocks noGrp="1"/>
          </p:cNvSpPr>
          <p:nvPr>
            <p:ph idx="1"/>
          </p:nvPr>
        </p:nvSpPr>
        <p:spPr>
          <a:xfrm>
            <a:off x="1769806" y="2133600"/>
            <a:ext cx="9734806" cy="3777622"/>
          </a:xfrm>
        </p:spPr>
        <p:txBody>
          <a:bodyPr>
            <a:normAutofit/>
          </a:bodyPr>
          <a:lstStyle/>
          <a:p>
            <a:pPr algn="just"/>
            <a:r>
              <a:rPr lang="tr-TR" sz="2400" dirty="0"/>
              <a:t>Üyelerin ortaklık duygusuna sahip oldukları gruplardır.</a:t>
            </a:r>
          </a:p>
          <a:p>
            <a:pPr algn="just"/>
            <a:r>
              <a:rPr lang="tr-TR" sz="2400" dirty="0"/>
              <a:t>Bu gruplar ülkü ve idealler üzerine kurulmuş, grup üyeleri arasında karşılıklı ilişkilerin birbirini göremedikleri </a:t>
            </a:r>
            <a:r>
              <a:rPr lang="tr-TR" sz="2400" b="1" u="sng" dirty="0">
                <a:solidFill>
                  <a:srgbClr val="FF0000"/>
                </a:solidFill>
              </a:rPr>
              <a:t>çok sayıda insanın bir arada bulunması nedeniyle üyelerin birbirlerini yakından tanıma fırsatı bulamadıkları gruplardır. </a:t>
            </a:r>
          </a:p>
          <a:p>
            <a:pPr algn="just"/>
            <a:r>
              <a:rPr lang="tr-TR" sz="2400" dirty="0"/>
              <a:t>Örnek olarak </a:t>
            </a:r>
            <a:r>
              <a:rPr lang="tr-TR" sz="2400" b="1" u="sng" dirty="0">
                <a:solidFill>
                  <a:srgbClr val="FF0000"/>
                </a:solidFill>
              </a:rPr>
              <a:t>öğrenci sayısı fazla olan üniversiteyi bir ülkenin tüm vatandaşlarını, bir sendikaya bağlı işçi gruplarını gösterebiliriz. </a:t>
            </a:r>
          </a:p>
        </p:txBody>
      </p:sp>
    </p:spTree>
    <p:extLst>
      <p:ext uri="{BB962C8B-B14F-4D97-AF65-F5344CB8AC3E}">
        <p14:creationId xmlns:p14="http://schemas.microsoft.com/office/powerpoint/2010/main" val="3261500580"/>
      </p:ext>
    </p:extLst>
  </p:cSld>
  <p:clrMapOvr>
    <a:masterClrMapping/>
  </p:clrMapOvr>
</p:sld>
</file>

<file path=ppt/slides/slide2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b="1" dirty="0">
                <a:solidFill>
                  <a:srgbClr val="FF0000"/>
                </a:solidFill>
              </a:rPr>
              <a:t>Referans Grupları </a:t>
            </a:r>
          </a:p>
        </p:txBody>
      </p:sp>
      <p:sp>
        <p:nvSpPr>
          <p:cNvPr id="3" name="İçerik Yer Tutucusu 2"/>
          <p:cNvSpPr>
            <a:spLocks noGrp="1"/>
          </p:cNvSpPr>
          <p:nvPr>
            <p:ph idx="1"/>
          </p:nvPr>
        </p:nvSpPr>
        <p:spPr>
          <a:xfrm>
            <a:off x="2064774" y="2133600"/>
            <a:ext cx="9439838" cy="3777622"/>
          </a:xfrm>
        </p:spPr>
        <p:txBody>
          <a:bodyPr>
            <a:normAutofit/>
          </a:bodyPr>
          <a:lstStyle/>
          <a:p>
            <a:pPr algn="just"/>
            <a:r>
              <a:rPr lang="tr-TR" sz="2400" b="1" u="sng" dirty="0">
                <a:solidFill>
                  <a:srgbClr val="FF0000"/>
                </a:solidFill>
              </a:rPr>
              <a:t>Bireyin henüz üyesi olmadığı ancak üye olmayı istediği, bununla ilgili olarak çeşitli çabalar gösterdiği gruplardır.</a:t>
            </a:r>
          </a:p>
          <a:p>
            <a:pPr algn="just"/>
            <a:r>
              <a:rPr lang="tr-TR" sz="2400" dirty="0"/>
              <a:t>Bu gruplar bireyin ideali olan ve bir an önce üyesi olmaya çaba gösterdiği gruplardır.</a:t>
            </a:r>
          </a:p>
        </p:txBody>
      </p:sp>
    </p:spTree>
    <p:extLst>
      <p:ext uri="{BB962C8B-B14F-4D97-AF65-F5344CB8AC3E}">
        <p14:creationId xmlns:p14="http://schemas.microsoft.com/office/powerpoint/2010/main" val="3277569465"/>
      </p:ext>
    </p:extLst>
  </p:cSld>
  <p:clrMapOvr>
    <a:masterClrMapping/>
  </p:clrMapOvr>
</p:sld>
</file>

<file path=ppt/slides/slide2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b="1" dirty="0">
                <a:solidFill>
                  <a:srgbClr val="FF0000"/>
                </a:solidFill>
              </a:rPr>
              <a:t>Üyelik Grupları </a:t>
            </a:r>
          </a:p>
        </p:txBody>
      </p:sp>
      <p:sp>
        <p:nvSpPr>
          <p:cNvPr id="3" name="İçerik Yer Tutucusu 2"/>
          <p:cNvSpPr>
            <a:spLocks noGrp="1"/>
          </p:cNvSpPr>
          <p:nvPr>
            <p:ph idx="1"/>
          </p:nvPr>
        </p:nvSpPr>
        <p:spPr/>
        <p:txBody>
          <a:bodyPr>
            <a:normAutofit/>
          </a:bodyPr>
          <a:lstStyle/>
          <a:p>
            <a:pPr algn="just"/>
            <a:r>
              <a:rPr lang="tr-TR" sz="2800" dirty="0"/>
              <a:t>Kişilerin halen üyesi bulundukları ve içinde faaliyet gösterdikleri gruplardır. Kişi çoğu kez birden fazla grubun üyesi olabilir. </a:t>
            </a:r>
          </a:p>
          <a:p>
            <a:pPr algn="just"/>
            <a:r>
              <a:rPr lang="tr-TR" sz="2800" dirty="0"/>
              <a:t>Örneğin bir ailenin ferdi bir okulun mezunu bir işletmenin mensubu vb. olabilir ve gruplarda aktif bir görev alabilir.</a:t>
            </a:r>
          </a:p>
        </p:txBody>
      </p:sp>
    </p:spTree>
    <p:extLst>
      <p:ext uri="{BB962C8B-B14F-4D97-AF65-F5344CB8AC3E}">
        <p14:creationId xmlns:p14="http://schemas.microsoft.com/office/powerpoint/2010/main" val="1013860433"/>
      </p:ext>
    </p:extLst>
  </p:cSld>
  <p:clrMapOvr>
    <a:masterClrMapping/>
  </p:clrMapOvr>
</p:sld>
</file>

<file path=ppt/slides/slide2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b="1" dirty="0">
                <a:solidFill>
                  <a:srgbClr val="FF0000"/>
                </a:solidFill>
              </a:rPr>
              <a:t>Temel gruplar </a:t>
            </a:r>
          </a:p>
        </p:txBody>
      </p:sp>
      <p:sp>
        <p:nvSpPr>
          <p:cNvPr id="3" name="İçerik Yer Tutucusu 2"/>
          <p:cNvSpPr>
            <a:spLocks noGrp="1"/>
          </p:cNvSpPr>
          <p:nvPr>
            <p:ph idx="1"/>
          </p:nvPr>
        </p:nvSpPr>
        <p:spPr>
          <a:xfrm>
            <a:off x="1873045" y="2133600"/>
            <a:ext cx="9631567" cy="3777622"/>
          </a:xfrm>
        </p:spPr>
        <p:txBody>
          <a:bodyPr>
            <a:normAutofit/>
          </a:bodyPr>
          <a:lstStyle/>
          <a:p>
            <a:pPr algn="just"/>
            <a:r>
              <a:rPr lang="tr-TR" sz="2400" dirty="0"/>
              <a:t>Grupları fonksiyonlara göre sınıflandırabiliriz:</a:t>
            </a:r>
          </a:p>
          <a:p>
            <a:pPr algn="just"/>
            <a:r>
              <a:rPr lang="tr-TR" sz="2400" dirty="0"/>
              <a:t>Aile grubu </a:t>
            </a:r>
          </a:p>
          <a:p>
            <a:pPr algn="just"/>
            <a:r>
              <a:rPr lang="tr-TR" sz="2400" dirty="0"/>
              <a:t>Eğitim grubu </a:t>
            </a:r>
          </a:p>
          <a:p>
            <a:pPr algn="just"/>
            <a:r>
              <a:rPr lang="tr-TR" sz="2400" dirty="0"/>
              <a:t>Ekonomik gruplar </a:t>
            </a:r>
          </a:p>
          <a:p>
            <a:pPr algn="just"/>
            <a:r>
              <a:rPr lang="tr-TR" sz="2400" dirty="0"/>
              <a:t>Siyasal gruplar, </a:t>
            </a:r>
          </a:p>
          <a:p>
            <a:pPr algn="just"/>
            <a:r>
              <a:rPr lang="tr-TR" sz="2400" dirty="0"/>
              <a:t>Dini gruplar </a:t>
            </a:r>
          </a:p>
        </p:txBody>
      </p:sp>
    </p:spTree>
    <p:extLst>
      <p:ext uri="{BB962C8B-B14F-4D97-AF65-F5344CB8AC3E}">
        <p14:creationId xmlns:p14="http://schemas.microsoft.com/office/powerpoint/2010/main" val="170745249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489587" y="865238"/>
            <a:ext cx="10087897" cy="5299588"/>
          </a:xfrm>
        </p:spPr>
        <p:txBody>
          <a:bodyPr>
            <a:noAutofit/>
          </a:bodyPr>
          <a:lstStyle/>
          <a:p>
            <a:pPr algn="just"/>
            <a:r>
              <a:rPr lang="tr-TR" sz="3200" dirty="0"/>
              <a:t>İnsanın yetişkinliğe kadar olan hayatını dört evrede ele alır. </a:t>
            </a:r>
          </a:p>
          <a:p>
            <a:pPr algn="just"/>
            <a:r>
              <a:rPr lang="tr-TR" sz="3200" b="1" u="sng" dirty="0">
                <a:solidFill>
                  <a:srgbClr val="FF0000"/>
                </a:solidFill>
              </a:rPr>
              <a:t>0-12 yaş arası doğal süreçtir. </a:t>
            </a:r>
            <a:r>
              <a:rPr lang="tr-TR" sz="3200" dirty="0"/>
              <a:t>Bu süreçte çocuğa ne kadar az müdahale edilirse o kadar sağlıklı olacaktır. Çocuk doğası gereği iyidir ve doğayla etkileşim içinde olmalıdır. Yetişkinler ona sadece doğal ve temiz bir çevre hazırlamalıdırlar. </a:t>
            </a:r>
          </a:p>
          <a:p>
            <a:pPr algn="just"/>
            <a:endParaRPr lang="tr-TR" sz="3200" dirty="0"/>
          </a:p>
        </p:txBody>
      </p:sp>
    </p:spTree>
    <p:extLst>
      <p:ext uri="{BB962C8B-B14F-4D97-AF65-F5344CB8AC3E}">
        <p14:creationId xmlns:p14="http://schemas.microsoft.com/office/powerpoint/2010/main" val="1723269552"/>
      </p:ext>
    </p:extLst>
  </p:cSld>
  <p:clrMapOvr>
    <a:masterClrMapping/>
  </p:clrMapOvr>
</p:sld>
</file>

<file path=ppt/slides/slide2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b="1" dirty="0">
                <a:solidFill>
                  <a:srgbClr val="FF0000"/>
                </a:solidFill>
              </a:rPr>
              <a:t>Resmi (Biçimsel) Gruplar </a:t>
            </a:r>
          </a:p>
        </p:txBody>
      </p:sp>
      <p:sp>
        <p:nvSpPr>
          <p:cNvPr id="3" name="İçerik Yer Tutucusu 2"/>
          <p:cNvSpPr>
            <a:spLocks noGrp="1"/>
          </p:cNvSpPr>
          <p:nvPr>
            <p:ph idx="1"/>
          </p:nvPr>
        </p:nvSpPr>
        <p:spPr>
          <a:xfrm>
            <a:off x="1666568" y="2133600"/>
            <a:ext cx="9838044" cy="3777622"/>
          </a:xfrm>
        </p:spPr>
        <p:txBody>
          <a:bodyPr>
            <a:normAutofit/>
          </a:bodyPr>
          <a:lstStyle/>
          <a:p>
            <a:pPr algn="just"/>
            <a:r>
              <a:rPr lang="tr-TR" sz="2800" dirty="0"/>
              <a:t>Bütün örgüt amaçlarıyla ilgili belirli amaçları gerçekleştirmek ve belirli görevleri yürütmek üzere kurulan gruplardır. </a:t>
            </a:r>
          </a:p>
          <a:p>
            <a:pPr marL="0" indent="0" algn="just">
              <a:buNone/>
            </a:pPr>
            <a:endParaRPr lang="tr-TR" sz="2800" dirty="0"/>
          </a:p>
        </p:txBody>
      </p:sp>
    </p:spTree>
    <p:extLst>
      <p:ext uri="{BB962C8B-B14F-4D97-AF65-F5344CB8AC3E}">
        <p14:creationId xmlns:p14="http://schemas.microsoft.com/office/powerpoint/2010/main" val="3856266668"/>
      </p:ext>
    </p:extLst>
  </p:cSld>
  <p:clrMapOvr>
    <a:masterClrMapping/>
  </p:clrMapOvr>
</p:sld>
</file>

<file path=ppt/slides/slide2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b="1" dirty="0">
                <a:solidFill>
                  <a:srgbClr val="FF0000"/>
                </a:solidFill>
              </a:rPr>
              <a:t>Gayr-i Resmi (Biçimsel Olmayan) Gruplar </a:t>
            </a:r>
          </a:p>
        </p:txBody>
      </p:sp>
      <p:sp>
        <p:nvSpPr>
          <p:cNvPr id="3" name="İçerik Yer Tutucusu 2"/>
          <p:cNvSpPr>
            <a:spLocks noGrp="1"/>
          </p:cNvSpPr>
          <p:nvPr>
            <p:ph idx="1"/>
          </p:nvPr>
        </p:nvSpPr>
        <p:spPr>
          <a:xfrm>
            <a:off x="1666568" y="2133600"/>
            <a:ext cx="9838044" cy="3777622"/>
          </a:xfrm>
        </p:spPr>
        <p:txBody>
          <a:bodyPr>
            <a:normAutofit/>
          </a:bodyPr>
          <a:lstStyle/>
          <a:p>
            <a:pPr algn="just"/>
            <a:r>
              <a:rPr lang="tr-TR" sz="2800" dirty="0"/>
              <a:t>Gayr-i resmi gruplar kişilerin ortak ilgileri, arkadaşlık ilişkileri ve sosyal ihtiyaçları doğrultusunda oluşan gruplardır. </a:t>
            </a:r>
          </a:p>
          <a:p>
            <a:pPr algn="just"/>
            <a:r>
              <a:rPr lang="tr-TR" sz="2800" dirty="0"/>
              <a:t>Bu tür gruplar, bir resmi grup içerisinde ortaya çıkar.</a:t>
            </a:r>
          </a:p>
        </p:txBody>
      </p:sp>
    </p:spTree>
    <p:extLst>
      <p:ext uri="{BB962C8B-B14F-4D97-AF65-F5344CB8AC3E}">
        <p14:creationId xmlns:p14="http://schemas.microsoft.com/office/powerpoint/2010/main" val="2821533388"/>
      </p:ext>
    </p:extLst>
  </p:cSld>
  <p:clrMapOvr>
    <a:masterClrMapping/>
  </p:clrMapOvr>
</p:sld>
</file>

<file path=ppt/slides/slide2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a:xfrm>
            <a:off x="2272910" y="2064589"/>
            <a:ext cx="8915400" cy="3777622"/>
          </a:xfrm>
        </p:spPr>
        <p:txBody>
          <a:bodyPr>
            <a:normAutofit/>
          </a:bodyPr>
          <a:lstStyle/>
          <a:p>
            <a:pPr algn="just"/>
            <a:r>
              <a:rPr lang="tr-TR" sz="2400" dirty="0"/>
              <a:t>Örgütlerde en sık rastlanan biçimsel olmayan gruplardan </a:t>
            </a:r>
            <a:r>
              <a:rPr lang="tr-TR" sz="2400" b="1" u="sng" dirty="0">
                <a:solidFill>
                  <a:srgbClr val="FF0000"/>
                </a:solidFill>
              </a:rPr>
              <a:t>birisi yatay kliklerdir.</a:t>
            </a:r>
          </a:p>
          <a:p>
            <a:pPr algn="just"/>
            <a:r>
              <a:rPr lang="tr-TR" sz="2400" b="1" u="sng" dirty="0">
                <a:solidFill>
                  <a:srgbClr val="FF0000"/>
                </a:solidFill>
              </a:rPr>
              <a:t>Bu tür gruplaşmaların ortaya çıkmasının nedeni, aynı hiyerarşik düzeyde, genellikle aynı unvan veya isim altında çalışan, ücret düzeyleri aynı olan kişilerin oluşturduğu gruplardır.</a:t>
            </a:r>
          </a:p>
        </p:txBody>
      </p:sp>
    </p:spTree>
    <p:extLst>
      <p:ext uri="{BB962C8B-B14F-4D97-AF65-F5344CB8AC3E}">
        <p14:creationId xmlns:p14="http://schemas.microsoft.com/office/powerpoint/2010/main" val="3308954689"/>
      </p:ext>
    </p:extLst>
  </p:cSld>
  <p:clrMapOvr>
    <a:masterClrMapping/>
  </p:clrMapOvr>
</p:sld>
</file>

<file path=ppt/slides/slide2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a:xfrm>
            <a:off x="1843548" y="2133600"/>
            <a:ext cx="9661064" cy="3777622"/>
          </a:xfrm>
        </p:spPr>
        <p:txBody>
          <a:bodyPr>
            <a:normAutofit/>
          </a:bodyPr>
          <a:lstStyle/>
          <a:p>
            <a:pPr algn="just"/>
            <a:r>
              <a:rPr lang="tr-TR" sz="2800" dirty="0"/>
              <a:t>Diğer biçimsel olmayan grup türü, bir örgütün farklı hiyerarşik düzeyinde bulunan kişiler arasındaki </a:t>
            </a:r>
            <a:r>
              <a:rPr lang="tr-TR" sz="2800" b="1" u="sng" dirty="0">
                <a:solidFill>
                  <a:srgbClr val="FF0000"/>
                </a:solidFill>
              </a:rPr>
              <a:t>dikey kliklerdir.</a:t>
            </a:r>
          </a:p>
          <a:p>
            <a:pPr algn="just"/>
            <a:r>
              <a:rPr lang="tr-TR" sz="2800" dirty="0"/>
              <a:t>Aynı bölümde çalışma, sıkı ilişki olanağına sahip olma, aynı bölümün benzer görevleri ve kültürü sebebiyle birbirlerinin dilinden anlamak ve ortaya çıkan sorunları çözmek amacı dikey gruplaşmaya yöneltir. </a:t>
            </a:r>
          </a:p>
        </p:txBody>
      </p:sp>
    </p:spTree>
    <p:extLst>
      <p:ext uri="{BB962C8B-B14F-4D97-AF65-F5344CB8AC3E}">
        <p14:creationId xmlns:p14="http://schemas.microsoft.com/office/powerpoint/2010/main" val="1111528746"/>
      </p:ext>
    </p:extLst>
  </p:cSld>
  <p:clrMapOvr>
    <a:masterClrMapping/>
  </p:clrMapOvr>
</p:sld>
</file>

<file path=ppt/slides/slide2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2076732" y="535620"/>
            <a:ext cx="8911687" cy="1280890"/>
          </a:xfrm>
        </p:spPr>
        <p:txBody>
          <a:bodyPr/>
          <a:lstStyle/>
          <a:p>
            <a:pPr algn="ctr"/>
            <a:r>
              <a:rPr lang="tr-TR" b="1" dirty="0">
                <a:solidFill>
                  <a:srgbClr val="FF0000"/>
                </a:solidFill>
              </a:rPr>
              <a:t>ÖRGÜTLERDE GRUPLARIN FONKSİYONLARI </a:t>
            </a:r>
          </a:p>
        </p:txBody>
      </p:sp>
      <p:sp>
        <p:nvSpPr>
          <p:cNvPr id="3" name="İçerik Yer Tutucusu 2"/>
          <p:cNvSpPr>
            <a:spLocks noGrp="1"/>
          </p:cNvSpPr>
          <p:nvPr>
            <p:ph idx="1"/>
          </p:nvPr>
        </p:nvSpPr>
        <p:spPr>
          <a:xfrm>
            <a:off x="2456476" y="2030361"/>
            <a:ext cx="8915400" cy="3777622"/>
          </a:xfrm>
        </p:spPr>
        <p:txBody>
          <a:bodyPr>
            <a:noAutofit/>
          </a:bodyPr>
          <a:lstStyle/>
          <a:p>
            <a:pPr algn="just"/>
            <a:r>
              <a:rPr lang="tr-TR" sz="2800" dirty="0"/>
              <a:t>Örgütlerde gruplar, yönetim kararlarına ve uygulamalarına karşı engel veya destek olmaktadır. </a:t>
            </a:r>
          </a:p>
          <a:p>
            <a:pPr algn="just"/>
            <a:endParaRPr lang="tr-TR" sz="2800" dirty="0"/>
          </a:p>
          <a:p>
            <a:pPr algn="just"/>
            <a:r>
              <a:rPr lang="tr-TR" sz="2800" dirty="0"/>
              <a:t>Grup çıkarlarına ve normlarına aykırı bir yönetsel karar ve uygulama, grupta tepki ve direnç oluşturur.. </a:t>
            </a:r>
          </a:p>
        </p:txBody>
      </p:sp>
    </p:spTree>
    <p:extLst>
      <p:ext uri="{BB962C8B-B14F-4D97-AF65-F5344CB8AC3E}">
        <p14:creationId xmlns:p14="http://schemas.microsoft.com/office/powerpoint/2010/main" val="181406137"/>
      </p:ext>
    </p:extLst>
  </p:cSld>
  <p:clrMapOvr>
    <a:masterClrMapping/>
  </p:clrMapOvr>
</p:sld>
</file>

<file path=ppt/slides/slide2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sz="2800" dirty="0"/>
              <a:t>Örneğin, yönetim, grup çıkarlarına aykırı düşen ve gruba zarar veren grubu rahatsız eden bir değişiklik, yenilik ve düzenleme yaptığında grup üyeleri </a:t>
            </a:r>
            <a:r>
              <a:rPr lang="tr-TR" sz="2800" b="1" u="sng" dirty="0">
                <a:solidFill>
                  <a:srgbClr val="FF0000"/>
                </a:solidFill>
              </a:rPr>
              <a:t>işi yavaşlatma, sabote etme, engelleme, işi aksatma, hatalı iş yapma, işe geç gelme, izin ve rapor alma gibi olumsuz yollara başvurabilirler</a:t>
            </a:r>
          </a:p>
        </p:txBody>
      </p:sp>
    </p:spTree>
    <p:extLst>
      <p:ext uri="{BB962C8B-B14F-4D97-AF65-F5344CB8AC3E}">
        <p14:creationId xmlns:p14="http://schemas.microsoft.com/office/powerpoint/2010/main" val="372701645"/>
      </p:ext>
    </p:extLst>
  </p:cSld>
  <p:clrMapOvr>
    <a:masterClrMapping/>
  </p:clrMapOvr>
</p:sld>
</file>

<file path=ppt/slides/slide2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algn="ctr"/>
            <a:r>
              <a:rPr lang="tr-TR" b="1" dirty="0">
                <a:solidFill>
                  <a:srgbClr val="FF0000"/>
                </a:solidFill>
              </a:rPr>
              <a:t>GRUPLARIN ÖRGÜTSEL AÇIDAN YARARLARI </a:t>
            </a:r>
          </a:p>
        </p:txBody>
      </p:sp>
      <p:sp>
        <p:nvSpPr>
          <p:cNvPr id="3" name="İçerik Yer Tutucusu 2"/>
          <p:cNvSpPr>
            <a:spLocks noGrp="1"/>
          </p:cNvSpPr>
          <p:nvPr>
            <p:ph idx="1"/>
          </p:nvPr>
        </p:nvSpPr>
        <p:spPr/>
        <p:txBody>
          <a:bodyPr>
            <a:normAutofit lnSpcReduction="10000"/>
          </a:bodyPr>
          <a:lstStyle/>
          <a:p>
            <a:pPr algn="just"/>
            <a:r>
              <a:rPr lang="tr-TR" sz="2800" dirty="0"/>
              <a:t>İşlerin görülmesinde etkinlik</a:t>
            </a:r>
          </a:p>
          <a:p>
            <a:pPr algn="just"/>
            <a:r>
              <a:rPr lang="tr-TR" sz="2800" dirty="0"/>
              <a:t>İş yükünü hafifletme</a:t>
            </a:r>
          </a:p>
          <a:p>
            <a:pPr algn="just"/>
            <a:r>
              <a:rPr lang="tr-TR" sz="2800" dirty="0"/>
              <a:t>Yönetici zayıflığını giderme</a:t>
            </a:r>
          </a:p>
          <a:p>
            <a:pPr algn="just"/>
            <a:r>
              <a:rPr lang="tr-TR" sz="2800" dirty="0"/>
              <a:t>İş tatmini ve istikrar sağlama</a:t>
            </a:r>
          </a:p>
          <a:p>
            <a:pPr algn="just"/>
            <a:r>
              <a:rPr lang="tr-TR" sz="2800" dirty="0"/>
              <a:t>Üyeler için uygun bir iletişim kanalı oluşturma </a:t>
            </a:r>
          </a:p>
          <a:p>
            <a:pPr algn="just"/>
            <a:r>
              <a:rPr lang="tr-TR" sz="2800" dirty="0"/>
              <a:t>Duygusal açıdan emniyet supabı olma </a:t>
            </a:r>
          </a:p>
          <a:p>
            <a:pPr algn="just"/>
            <a:r>
              <a:rPr lang="tr-TR" sz="2800" dirty="0"/>
              <a:t>Denetim unsuru olma </a:t>
            </a:r>
          </a:p>
        </p:txBody>
      </p:sp>
    </p:spTree>
    <p:extLst>
      <p:ext uri="{BB962C8B-B14F-4D97-AF65-F5344CB8AC3E}">
        <p14:creationId xmlns:p14="http://schemas.microsoft.com/office/powerpoint/2010/main" val="493687828"/>
      </p:ext>
    </p:extLst>
  </p:cSld>
  <p:clrMapOvr>
    <a:masterClrMapping/>
  </p:clrMapOvr>
</p:sld>
</file>

<file path=ppt/slides/slide2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algn="ctr"/>
            <a:r>
              <a:rPr lang="tr-TR" b="1" dirty="0">
                <a:solidFill>
                  <a:srgbClr val="FF0000"/>
                </a:solidFill>
              </a:rPr>
              <a:t>GRUPLARIN ÖRGÜTSEL AÇIDAN SAKINCALARI </a:t>
            </a:r>
          </a:p>
        </p:txBody>
      </p:sp>
      <p:sp>
        <p:nvSpPr>
          <p:cNvPr id="3" name="İçerik Yer Tutucusu 2"/>
          <p:cNvSpPr>
            <a:spLocks noGrp="1"/>
          </p:cNvSpPr>
          <p:nvPr>
            <p:ph idx="1"/>
          </p:nvPr>
        </p:nvSpPr>
        <p:spPr/>
        <p:txBody>
          <a:bodyPr>
            <a:normAutofit/>
          </a:bodyPr>
          <a:lstStyle/>
          <a:p>
            <a:r>
              <a:rPr lang="tr-TR" sz="2800" dirty="0"/>
              <a:t>Değişime Direnç </a:t>
            </a:r>
          </a:p>
          <a:p>
            <a:r>
              <a:rPr lang="tr-TR" sz="2800" dirty="0"/>
              <a:t>Rol Çatışması </a:t>
            </a:r>
          </a:p>
          <a:p>
            <a:r>
              <a:rPr lang="tr-TR" sz="2800" dirty="0"/>
              <a:t>Söylentiler </a:t>
            </a:r>
          </a:p>
          <a:p>
            <a:r>
              <a:rPr lang="tr-TR" sz="2800" dirty="0"/>
              <a:t>Uyum </a:t>
            </a:r>
          </a:p>
        </p:txBody>
      </p:sp>
    </p:spTree>
    <p:extLst>
      <p:ext uri="{BB962C8B-B14F-4D97-AF65-F5344CB8AC3E}">
        <p14:creationId xmlns:p14="http://schemas.microsoft.com/office/powerpoint/2010/main" val="2600022345"/>
      </p:ext>
    </p:extLst>
  </p:cSld>
  <p:clrMapOvr>
    <a:masterClrMapping/>
  </p:clrMapOvr>
</p:sld>
</file>

<file path=ppt/slides/slide2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b="1" dirty="0">
                <a:solidFill>
                  <a:srgbClr val="FF0000"/>
                </a:solidFill>
              </a:rPr>
              <a:t>GRUP NORMLARI VE GRUP DİNAMİĞİ </a:t>
            </a:r>
          </a:p>
        </p:txBody>
      </p:sp>
      <p:sp>
        <p:nvSpPr>
          <p:cNvPr id="3" name="İçerik Yer Tutucusu 2"/>
          <p:cNvSpPr>
            <a:spLocks noGrp="1"/>
          </p:cNvSpPr>
          <p:nvPr>
            <p:ph idx="1"/>
          </p:nvPr>
        </p:nvSpPr>
        <p:spPr>
          <a:xfrm>
            <a:off x="2043521" y="1868129"/>
            <a:ext cx="8915400" cy="3777622"/>
          </a:xfrm>
        </p:spPr>
        <p:txBody>
          <a:bodyPr>
            <a:normAutofit/>
          </a:bodyPr>
          <a:lstStyle/>
          <a:p>
            <a:pPr algn="just"/>
            <a:r>
              <a:rPr lang="tr-TR" sz="2800" dirty="0"/>
              <a:t>Grup üyelerinin gerek grup içi bireysel faaliyetlerinde ve gerekse birbirleri ile karşılıklı ilişkilerinde uymak durumunda oldukları davranış kurallarına norm denir.</a:t>
            </a:r>
          </a:p>
          <a:p>
            <a:pPr algn="just"/>
            <a:r>
              <a:rPr lang="tr-TR" sz="2800" dirty="0"/>
              <a:t> Normların bir kısmı yazısız olarak meydana getirildiği gibi, yazılı veya biçimsel olarak meydana getirilmiş bir kısım normlara rastlanmaktadır. </a:t>
            </a:r>
          </a:p>
        </p:txBody>
      </p:sp>
    </p:spTree>
    <p:extLst>
      <p:ext uri="{BB962C8B-B14F-4D97-AF65-F5344CB8AC3E}">
        <p14:creationId xmlns:p14="http://schemas.microsoft.com/office/powerpoint/2010/main" val="3263850776"/>
      </p:ext>
    </p:extLst>
  </p:cSld>
  <p:clrMapOvr>
    <a:masterClrMapping/>
  </p:clrMapOvr>
</p:sld>
</file>

<file path=ppt/slides/slide2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a:xfrm>
            <a:off x="1607574" y="2133600"/>
            <a:ext cx="9897038" cy="3777622"/>
          </a:xfrm>
        </p:spPr>
        <p:txBody>
          <a:bodyPr>
            <a:normAutofit/>
          </a:bodyPr>
          <a:lstStyle/>
          <a:p>
            <a:pPr algn="just"/>
            <a:r>
              <a:rPr lang="tr-TR" sz="3200" dirty="0"/>
              <a:t>Normlar yazılı olsun veya olmasın grup üyeleri tarafından bilinir ve benimsenir.</a:t>
            </a:r>
          </a:p>
        </p:txBody>
      </p:sp>
    </p:spTree>
    <p:extLst>
      <p:ext uri="{BB962C8B-B14F-4D97-AF65-F5344CB8AC3E}">
        <p14:creationId xmlns:p14="http://schemas.microsoft.com/office/powerpoint/2010/main" val="175922747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548581" y="648929"/>
            <a:ext cx="10643419" cy="5279923"/>
          </a:xfrm>
        </p:spPr>
        <p:txBody>
          <a:bodyPr>
            <a:noAutofit/>
          </a:bodyPr>
          <a:lstStyle/>
          <a:p>
            <a:r>
              <a:rPr lang="tr-TR" sz="2800" b="1" u="sng" dirty="0">
                <a:solidFill>
                  <a:srgbClr val="FF0000"/>
                </a:solidFill>
              </a:rPr>
              <a:t>İkinci evre, 12-15 yaş arası akıl ya da zekâ sürecidir. </a:t>
            </a:r>
            <a:endParaRPr lang="tr-TR" sz="2800" dirty="0"/>
          </a:p>
          <a:p>
            <a:r>
              <a:rPr lang="tr-TR" sz="2800" b="1" u="sng" dirty="0">
                <a:solidFill>
                  <a:srgbClr val="FF0000"/>
                </a:solidFill>
              </a:rPr>
              <a:t>15- 20 yaş arası güç süreci </a:t>
            </a:r>
          </a:p>
          <a:p>
            <a:r>
              <a:rPr lang="tr-TR" sz="2800" b="1" u="sng" dirty="0">
                <a:solidFill>
                  <a:srgbClr val="FF0000"/>
                </a:solidFill>
              </a:rPr>
              <a:t>20-25 yaş arası bilgelik sürecidir</a:t>
            </a:r>
            <a:r>
              <a:rPr lang="tr-TR" sz="2800" dirty="0"/>
              <a:t>.</a:t>
            </a:r>
          </a:p>
          <a:p>
            <a:r>
              <a:rPr lang="tr-TR" sz="2800" dirty="0"/>
              <a:t> Bu evreleri başarılı bir şekilde tamamlayan kişi mutlu bir yetişkin olacaktır. </a:t>
            </a:r>
          </a:p>
          <a:p>
            <a:r>
              <a:rPr lang="tr-TR" sz="2800" dirty="0"/>
              <a:t>Sonuç olarak Rousseau doğal eğitimin, çocuk eğitiminin asıl amacı olması gereken “gelişmiş zihne” ulaşmayı sağlayacağını savunur ve bu amaçla kaleme aldığı eseri gelişim psikolojisinin modern öncülü sayılır. </a:t>
            </a:r>
          </a:p>
          <a:p>
            <a:endParaRPr lang="tr-TR" sz="2800" dirty="0"/>
          </a:p>
        </p:txBody>
      </p:sp>
    </p:spTree>
    <p:extLst>
      <p:ext uri="{BB962C8B-B14F-4D97-AF65-F5344CB8AC3E}">
        <p14:creationId xmlns:p14="http://schemas.microsoft.com/office/powerpoint/2010/main" val="968305121"/>
      </p:ext>
    </p:extLst>
  </p:cSld>
  <p:clrMapOvr>
    <a:masterClrMapping/>
  </p:clrMapOvr>
</p:sld>
</file>

<file path=ppt/slides/slide2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9BAB22DD-82F3-81B9-32EF-FCE1D83B654E}"/>
              </a:ext>
            </a:extLst>
          </p:cNvPr>
          <p:cNvSpPr>
            <a:spLocks noGrp="1"/>
          </p:cNvSpPr>
          <p:nvPr>
            <p:ph type="title"/>
          </p:nvPr>
        </p:nvSpPr>
        <p:spPr/>
        <p:txBody>
          <a:bodyPr/>
          <a:lstStyle/>
          <a:p>
            <a:endParaRPr lang="en-GB"/>
          </a:p>
        </p:txBody>
      </p:sp>
      <p:sp>
        <p:nvSpPr>
          <p:cNvPr id="3" name="İçerik Yer Tutucusu 2">
            <a:extLst>
              <a:ext uri="{FF2B5EF4-FFF2-40B4-BE49-F238E27FC236}">
                <a16:creationId xmlns:a16="http://schemas.microsoft.com/office/drawing/2014/main" id="{E54F74B1-43AB-59BC-1273-25683D038E05}"/>
              </a:ext>
            </a:extLst>
          </p:cNvPr>
          <p:cNvSpPr>
            <a:spLocks noGrp="1"/>
          </p:cNvSpPr>
          <p:nvPr>
            <p:ph idx="1"/>
          </p:nvPr>
        </p:nvSpPr>
        <p:spPr/>
        <p:txBody>
          <a:bodyPr>
            <a:normAutofit/>
          </a:bodyPr>
          <a:lstStyle/>
          <a:p>
            <a:pPr algn="just"/>
            <a:r>
              <a:rPr lang="tr-TR" sz="2800" dirty="0"/>
              <a:t>Grup normları, grubun amaçlarına uygun faaliyette bulunmasında ve başarılarının artmasında yardım edici ve düzenleyici araçlardır</a:t>
            </a:r>
          </a:p>
          <a:p>
            <a:pPr algn="just"/>
            <a:r>
              <a:rPr lang="tr-TR" sz="2800" dirty="0"/>
              <a:t>Normlar bir toplumda bireysel ve bireyler arası ilişkileri düzenleyen örf ve adetlere benzetilebilir</a:t>
            </a:r>
          </a:p>
          <a:p>
            <a:endParaRPr lang="en-GB" sz="2800" dirty="0"/>
          </a:p>
        </p:txBody>
      </p:sp>
    </p:spTree>
    <p:extLst>
      <p:ext uri="{BB962C8B-B14F-4D97-AF65-F5344CB8AC3E}">
        <p14:creationId xmlns:p14="http://schemas.microsoft.com/office/powerpoint/2010/main" val="1824633209"/>
      </p:ext>
    </p:extLst>
  </p:cSld>
  <p:clrMapOvr>
    <a:masterClrMapping/>
  </p:clrMapOvr>
</p:sld>
</file>

<file path=ppt/slides/slide2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519084" y="1386348"/>
            <a:ext cx="9985528" cy="4524874"/>
          </a:xfrm>
        </p:spPr>
        <p:txBody>
          <a:bodyPr>
            <a:noAutofit/>
          </a:bodyPr>
          <a:lstStyle/>
          <a:p>
            <a:pPr algn="just"/>
            <a:r>
              <a:rPr lang="tr-TR" sz="2800" b="1" u="sng" dirty="0">
                <a:solidFill>
                  <a:srgbClr val="FF0000"/>
                </a:solidFill>
              </a:rPr>
              <a:t>Grup normlarının belli başlı özelliklerini şöyle özetleyebiliriz</a:t>
            </a:r>
          </a:p>
          <a:p>
            <a:pPr algn="just"/>
            <a:r>
              <a:rPr lang="tr-TR" sz="2800" dirty="0"/>
              <a:t>Normlar, grup içinde üyelerin davranışlarını etkileyen grubun kolektif değer yargılarıdır, </a:t>
            </a:r>
          </a:p>
        </p:txBody>
      </p:sp>
    </p:spTree>
    <p:extLst>
      <p:ext uri="{BB962C8B-B14F-4D97-AF65-F5344CB8AC3E}">
        <p14:creationId xmlns:p14="http://schemas.microsoft.com/office/powerpoint/2010/main" val="3045431347"/>
      </p:ext>
    </p:extLst>
  </p:cSld>
  <p:clrMapOvr>
    <a:masterClrMapping/>
  </p:clrMapOvr>
</p:sld>
</file>

<file path=ppt/slides/slide2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sz="2800" dirty="0"/>
              <a:t>Normlar, grubun büyük bir kısmı tarafından grup üyelerinin çoğu için önemli olduğu kabul edilen davranışlar için geliştirilirler,</a:t>
            </a:r>
          </a:p>
          <a:p>
            <a:pPr algn="just"/>
            <a:endParaRPr lang="tr-TR" sz="2800" dirty="0"/>
          </a:p>
        </p:txBody>
      </p:sp>
    </p:spTree>
    <p:extLst>
      <p:ext uri="{BB962C8B-B14F-4D97-AF65-F5344CB8AC3E}">
        <p14:creationId xmlns:p14="http://schemas.microsoft.com/office/powerpoint/2010/main" val="3146832454"/>
      </p:ext>
    </p:extLst>
  </p:cSld>
  <p:clrMapOvr>
    <a:masterClrMapping/>
  </p:clrMapOvr>
</p:sld>
</file>

<file path=ppt/slides/slide2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sz="2800" dirty="0"/>
              <a:t>Normlar, bireyin kişisel düşüncesini ve duygularını ortadan kaldırmaz, sosyal baskı altına alır. Grup normları bireysel arzu, istek ve inançların temsilcisi değildirler. </a:t>
            </a:r>
          </a:p>
          <a:p>
            <a:pPr algn="just"/>
            <a:endParaRPr lang="tr-TR" sz="2800" dirty="0"/>
          </a:p>
        </p:txBody>
      </p:sp>
    </p:spTree>
    <p:extLst>
      <p:ext uri="{BB962C8B-B14F-4D97-AF65-F5344CB8AC3E}">
        <p14:creationId xmlns:p14="http://schemas.microsoft.com/office/powerpoint/2010/main" val="356977341"/>
      </p:ext>
    </p:extLst>
  </p:cSld>
  <p:clrMapOvr>
    <a:masterClrMapping/>
  </p:clrMapOvr>
</p:sld>
</file>

<file path=ppt/slides/slide2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353237" y="2133600"/>
            <a:ext cx="8915400" cy="3777622"/>
          </a:xfrm>
        </p:spPr>
        <p:txBody>
          <a:bodyPr>
            <a:normAutofit/>
          </a:bodyPr>
          <a:lstStyle/>
          <a:p>
            <a:pPr algn="just"/>
            <a:r>
              <a:rPr lang="tr-TR" sz="2800" b="1" u="sng" dirty="0">
                <a:solidFill>
                  <a:srgbClr val="FF0000"/>
                </a:solidFill>
              </a:rPr>
              <a:t>Normların oluşması belli bir süreyi gerektirir. </a:t>
            </a:r>
            <a:r>
              <a:rPr lang="tr-TR" sz="2800" dirty="0"/>
              <a:t>Bu süre içinde bazı üyeler özellikle grup liderleri bazı normları açıklayarak, gruba benimsetmeye çalışırlar. </a:t>
            </a:r>
          </a:p>
          <a:p>
            <a:pPr algn="just"/>
            <a:r>
              <a:rPr lang="tr-TR" sz="2800" b="1" u="sng" dirty="0">
                <a:solidFill>
                  <a:srgbClr val="FF0000"/>
                </a:solidFill>
              </a:rPr>
              <a:t>Bazı normlar tüm üyeler için kabul görmez. Bunlara kısmi normlar veya klik veya alt grup normları adı verilebilir</a:t>
            </a:r>
            <a:r>
              <a:rPr lang="tr-TR" sz="2800" dirty="0"/>
              <a:t>.</a:t>
            </a:r>
          </a:p>
        </p:txBody>
      </p:sp>
    </p:spTree>
    <p:extLst>
      <p:ext uri="{BB962C8B-B14F-4D97-AF65-F5344CB8AC3E}">
        <p14:creationId xmlns:p14="http://schemas.microsoft.com/office/powerpoint/2010/main" val="459231600"/>
      </p:ext>
    </p:extLst>
  </p:cSld>
  <p:clrMapOvr>
    <a:masterClrMapping/>
  </p:clrMapOvr>
</p:sld>
</file>

<file path=ppt/slides/slide2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a:xfrm>
            <a:off x="1799303" y="2133600"/>
            <a:ext cx="9705309" cy="3777622"/>
          </a:xfrm>
        </p:spPr>
        <p:txBody>
          <a:bodyPr>
            <a:normAutofit/>
          </a:bodyPr>
          <a:lstStyle/>
          <a:p>
            <a:pPr algn="just"/>
            <a:r>
              <a:rPr lang="tr-TR" sz="2800" dirty="0"/>
              <a:t>Grubun üyeleri, grubun davranışı ve özelliklerinden etkilenir. </a:t>
            </a:r>
          </a:p>
          <a:p>
            <a:pPr algn="just"/>
            <a:r>
              <a:rPr lang="tr-TR" sz="2800" b="1" u="sng" dirty="0">
                <a:solidFill>
                  <a:srgbClr val="FF0000"/>
                </a:solidFill>
              </a:rPr>
              <a:t>Kendi davranış ve kişilik özellikleriyle grubu etkileyebilir. Bu karşılıklı etkileşime grup dinamiği denir.</a:t>
            </a:r>
          </a:p>
        </p:txBody>
      </p:sp>
    </p:spTree>
    <p:extLst>
      <p:ext uri="{BB962C8B-B14F-4D97-AF65-F5344CB8AC3E}">
        <p14:creationId xmlns:p14="http://schemas.microsoft.com/office/powerpoint/2010/main" val="390086580"/>
      </p:ext>
    </p:extLst>
  </p:cSld>
  <p:clrMapOvr>
    <a:masterClrMapping/>
  </p:clrMapOvr>
</p:sld>
</file>

<file path=ppt/slides/slide2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F65F3049-6F8A-3F04-E1FE-E9AE3F3D3140}"/>
              </a:ext>
            </a:extLst>
          </p:cNvPr>
          <p:cNvSpPr>
            <a:spLocks noGrp="1"/>
          </p:cNvSpPr>
          <p:nvPr>
            <p:ph type="title"/>
          </p:nvPr>
        </p:nvSpPr>
        <p:spPr/>
        <p:txBody>
          <a:bodyPr/>
          <a:lstStyle/>
          <a:p>
            <a:endParaRPr lang="en-GB"/>
          </a:p>
        </p:txBody>
      </p:sp>
      <p:sp>
        <p:nvSpPr>
          <p:cNvPr id="3" name="İçerik Yer Tutucusu 2">
            <a:extLst>
              <a:ext uri="{FF2B5EF4-FFF2-40B4-BE49-F238E27FC236}">
                <a16:creationId xmlns:a16="http://schemas.microsoft.com/office/drawing/2014/main" id="{C96246D8-A848-95F1-48E5-781F66A243E5}"/>
              </a:ext>
            </a:extLst>
          </p:cNvPr>
          <p:cNvSpPr>
            <a:spLocks noGrp="1"/>
          </p:cNvSpPr>
          <p:nvPr>
            <p:ph idx="1"/>
          </p:nvPr>
        </p:nvSpPr>
        <p:spPr/>
        <p:txBody>
          <a:bodyPr>
            <a:normAutofit/>
          </a:bodyPr>
          <a:lstStyle/>
          <a:p>
            <a:pPr algn="just"/>
            <a:r>
              <a:rPr lang="tr-TR" sz="3200" dirty="0"/>
              <a:t>Grup dinamiği deyince genellikle bir grup içinde oluşan sebep-sonuç ilişkileri, grupların oluşması ve işleyişi akla gelmektedir. </a:t>
            </a:r>
          </a:p>
          <a:p>
            <a:pPr algn="just"/>
            <a:endParaRPr lang="en-GB" sz="3200" dirty="0"/>
          </a:p>
        </p:txBody>
      </p:sp>
    </p:spTree>
    <p:extLst>
      <p:ext uri="{BB962C8B-B14F-4D97-AF65-F5344CB8AC3E}">
        <p14:creationId xmlns:p14="http://schemas.microsoft.com/office/powerpoint/2010/main" val="1500736265"/>
      </p:ext>
    </p:extLst>
  </p:cSld>
  <p:clrMapOvr>
    <a:masterClrMapping/>
  </p:clrMapOvr>
</p:sld>
</file>

<file path=ppt/slides/slide2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a:xfrm>
            <a:off x="1784555" y="2133600"/>
            <a:ext cx="9720057" cy="3777622"/>
          </a:xfrm>
        </p:spPr>
        <p:txBody>
          <a:bodyPr>
            <a:normAutofit/>
          </a:bodyPr>
          <a:lstStyle/>
          <a:p>
            <a:pPr algn="just"/>
            <a:r>
              <a:rPr lang="tr-TR" sz="2800" dirty="0"/>
              <a:t>Grup içindeki etkileşimler, grup dinamiğini oluşturur. Gruplarda, grubun işleyişine ilişkin bazı düzenlemeler ve normlar vardır. </a:t>
            </a:r>
          </a:p>
        </p:txBody>
      </p:sp>
    </p:spTree>
    <p:extLst>
      <p:ext uri="{BB962C8B-B14F-4D97-AF65-F5344CB8AC3E}">
        <p14:creationId xmlns:p14="http://schemas.microsoft.com/office/powerpoint/2010/main" val="871038110"/>
      </p:ext>
    </p:extLst>
  </p:cSld>
  <p:clrMapOvr>
    <a:masterClrMapping/>
  </p:clrMapOvr>
</p:sld>
</file>

<file path=ppt/slides/slide2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a:xfrm>
            <a:off x="1976284" y="2133600"/>
            <a:ext cx="9528328" cy="3777622"/>
          </a:xfrm>
        </p:spPr>
        <p:txBody>
          <a:bodyPr>
            <a:normAutofit/>
          </a:bodyPr>
          <a:lstStyle/>
          <a:p>
            <a:pPr algn="just"/>
            <a:r>
              <a:rPr lang="tr-TR" sz="2800" dirty="0"/>
              <a:t>Örneğin bir çalışma ekibinde ortak bir prensibe dayanan bir hedef, bir katılım düzeni ve grubu canlandırma sistemi vardır. İşte bu özelliklerin sistematik olarak analiz edilmesi grup dinamiği olarak adlandırılmıştır.</a:t>
            </a:r>
          </a:p>
          <a:p>
            <a:pPr algn="just"/>
            <a:endParaRPr lang="tr-TR" sz="2800" dirty="0"/>
          </a:p>
        </p:txBody>
      </p:sp>
    </p:spTree>
    <p:extLst>
      <p:ext uri="{BB962C8B-B14F-4D97-AF65-F5344CB8AC3E}">
        <p14:creationId xmlns:p14="http://schemas.microsoft.com/office/powerpoint/2010/main" val="2016453129"/>
      </p:ext>
    </p:extLst>
  </p:cSld>
  <p:clrMapOvr>
    <a:masterClrMapping/>
  </p:clrMapOvr>
</p:sld>
</file>

<file path=ppt/slides/slide2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b="1" dirty="0">
                <a:solidFill>
                  <a:srgbClr val="FF0000"/>
                </a:solidFill>
              </a:rPr>
              <a:t>TOPLUMSAL SAPMA ve SUÇ</a:t>
            </a:r>
          </a:p>
        </p:txBody>
      </p:sp>
      <p:sp>
        <p:nvSpPr>
          <p:cNvPr id="3" name="İçerik Yer Tutucusu 2"/>
          <p:cNvSpPr>
            <a:spLocks noGrp="1"/>
          </p:cNvSpPr>
          <p:nvPr>
            <p:ph idx="1"/>
          </p:nvPr>
        </p:nvSpPr>
        <p:spPr>
          <a:xfrm>
            <a:off x="1637071" y="1794386"/>
            <a:ext cx="9366095" cy="3777622"/>
          </a:xfrm>
        </p:spPr>
        <p:txBody>
          <a:bodyPr>
            <a:normAutofit/>
          </a:bodyPr>
          <a:lstStyle/>
          <a:p>
            <a:pPr algn="just"/>
            <a:r>
              <a:rPr lang="tr-TR" sz="2400" b="1" dirty="0"/>
              <a:t>Sapma toplumsal kuralların ihlal edilmesidir.  Bir başka tanıma göre çoğunluğun kararlarını etkileyen toplumsal normlara uyumsuzluğu ifade eder</a:t>
            </a:r>
          </a:p>
          <a:p>
            <a:pPr algn="just"/>
            <a:r>
              <a:rPr lang="tr-TR" sz="2400" b="1" dirty="0"/>
              <a:t> </a:t>
            </a:r>
            <a:r>
              <a:rPr lang="tr-TR" sz="2400" b="1" u="sng" dirty="0">
                <a:solidFill>
                  <a:srgbClr val="FF0000"/>
                </a:solidFill>
              </a:rPr>
              <a:t>Toplumsal kontrol </a:t>
            </a:r>
            <a:r>
              <a:rPr lang="tr-TR" sz="2400" b="1" dirty="0"/>
              <a:t>ise sapkın davranışı önleme ya da düzeltme çabasıdır</a:t>
            </a:r>
          </a:p>
          <a:p>
            <a:pPr algn="just"/>
            <a:r>
              <a:rPr lang="tr-TR" sz="2400" b="1" dirty="0"/>
              <a:t> Toplumsal kontrol biçimsel ve biçimsel olmayan şeklinde ikiye ayrılır</a:t>
            </a:r>
          </a:p>
          <a:p>
            <a:pPr marL="0" indent="0" algn="just">
              <a:buNone/>
            </a:pPr>
            <a:endParaRPr lang="tr-TR" sz="2400" b="1" dirty="0"/>
          </a:p>
        </p:txBody>
      </p:sp>
    </p:spTree>
    <p:extLst>
      <p:ext uri="{BB962C8B-B14F-4D97-AF65-F5344CB8AC3E}">
        <p14:creationId xmlns:p14="http://schemas.microsoft.com/office/powerpoint/2010/main" val="273373252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828800" y="1489587"/>
            <a:ext cx="9675812" cy="4421635"/>
          </a:xfrm>
        </p:spPr>
        <p:txBody>
          <a:bodyPr>
            <a:normAutofit/>
          </a:bodyPr>
          <a:lstStyle/>
          <a:p>
            <a:pPr algn="just"/>
            <a:r>
              <a:rPr lang="tr-TR" sz="2800" dirty="0"/>
              <a:t>Pedagojik düşünce okulunun kurucu ismi sayılan Johann </a:t>
            </a:r>
            <a:r>
              <a:rPr lang="tr-TR" sz="2800" b="1" u="sng" dirty="0" err="1">
                <a:solidFill>
                  <a:srgbClr val="FF0000"/>
                </a:solidFill>
              </a:rPr>
              <a:t>Friedrich</a:t>
            </a:r>
            <a:r>
              <a:rPr lang="tr-TR" sz="2800" b="1" u="sng" dirty="0">
                <a:solidFill>
                  <a:srgbClr val="FF0000"/>
                </a:solidFill>
              </a:rPr>
              <a:t> </a:t>
            </a:r>
            <a:r>
              <a:rPr lang="tr-TR" sz="2800" b="1" u="sng" dirty="0" err="1">
                <a:solidFill>
                  <a:srgbClr val="FF0000"/>
                </a:solidFill>
              </a:rPr>
              <a:t>Herbart</a:t>
            </a:r>
            <a:r>
              <a:rPr lang="tr-TR" sz="2800" b="1" u="sng" dirty="0">
                <a:solidFill>
                  <a:srgbClr val="FF0000"/>
                </a:solidFill>
              </a:rPr>
              <a:t> (1776– 1841) eğitimi politik hedeflerden uzak sadece “eğitim için eğitim” olarak konumlamıştır. </a:t>
            </a:r>
          </a:p>
          <a:p>
            <a:pPr algn="just"/>
            <a:r>
              <a:rPr lang="tr-TR" sz="2800" dirty="0" err="1"/>
              <a:t>Herbart</a:t>
            </a:r>
            <a:r>
              <a:rPr lang="tr-TR" sz="2800" dirty="0"/>
              <a:t>, 19. yüzyılda Almanya’da gelişen </a:t>
            </a:r>
            <a:r>
              <a:rPr lang="tr-TR" sz="2800" b="1" u="sng" dirty="0">
                <a:solidFill>
                  <a:srgbClr val="FF0000"/>
                </a:solidFill>
              </a:rPr>
              <a:t>milliyetçi eğitim düşüncesine karşı çıkmış </a:t>
            </a:r>
            <a:r>
              <a:rPr lang="tr-TR" sz="2800" dirty="0"/>
              <a:t>ve devlete hizmet eden pedagojiyi eleştirmiştir.</a:t>
            </a:r>
          </a:p>
        </p:txBody>
      </p:sp>
    </p:spTree>
    <p:extLst>
      <p:ext uri="{BB962C8B-B14F-4D97-AF65-F5344CB8AC3E}">
        <p14:creationId xmlns:p14="http://schemas.microsoft.com/office/powerpoint/2010/main" val="3317136505"/>
      </p:ext>
    </p:extLst>
  </p:cSld>
  <p:clrMapOvr>
    <a:masterClrMapping/>
  </p:clrMapOvr>
</p:sld>
</file>

<file path=ppt/slides/slide2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578077" y="1135626"/>
            <a:ext cx="9926535" cy="4775596"/>
          </a:xfrm>
        </p:spPr>
        <p:txBody>
          <a:bodyPr>
            <a:noAutofit/>
          </a:bodyPr>
          <a:lstStyle/>
          <a:p>
            <a:pPr algn="just"/>
            <a:r>
              <a:rPr lang="tr-TR" sz="2400" b="1" u="sng" dirty="0">
                <a:solidFill>
                  <a:srgbClr val="FF0000"/>
                </a:solidFill>
              </a:rPr>
              <a:t>Biçimsel olmayan toplumsal kontrol toplumun normlarına ve değerlerine uyum sağlamaya yönelik dolaylı ve resmi olmayan baskılardır. </a:t>
            </a:r>
            <a:r>
              <a:rPr lang="tr-TR" sz="2400" b="1" dirty="0"/>
              <a:t>İnsanların birbirine gülümsemesi, başlarını sallamaları ya da gözlerini kaçırmaları, dedikodu yapmaları bu türden davranışlardır</a:t>
            </a:r>
          </a:p>
          <a:p>
            <a:pPr algn="just"/>
            <a:endParaRPr lang="tr-TR" sz="2400" b="1" dirty="0"/>
          </a:p>
          <a:p>
            <a:pPr marL="0" indent="0" algn="just">
              <a:buNone/>
            </a:pPr>
            <a:br>
              <a:rPr lang="tr-TR" sz="2400" b="1" dirty="0"/>
            </a:br>
            <a:endParaRPr lang="tr-TR" sz="2400" b="1" dirty="0"/>
          </a:p>
          <a:p>
            <a:pPr algn="just"/>
            <a:endParaRPr lang="tr-TR" sz="2400" b="1" dirty="0"/>
          </a:p>
        </p:txBody>
      </p:sp>
    </p:spTree>
    <p:extLst>
      <p:ext uri="{BB962C8B-B14F-4D97-AF65-F5344CB8AC3E}">
        <p14:creationId xmlns:p14="http://schemas.microsoft.com/office/powerpoint/2010/main" val="2211288180"/>
      </p:ext>
    </p:extLst>
  </p:cSld>
  <p:clrMapOvr>
    <a:masterClrMapping/>
  </p:clrMapOvr>
</p:sld>
</file>

<file path=ppt/slides/slide2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EC90473-CE07-A033-0818-091B9CFD8AF4}"/>
              </a:ext>
            </a:extLst>
          </p:cNvPr>
          <p:cNvSpPr>
            <a:spLocks noGrp="1"/>
          </p:cNvSpPr>
          <p:nvPr>
            <p:ph type="title"/>
          </p:nvPr>
        </p:nvSpPr>
        <p:spPr/>
        <p:txBody>
          <a:bodyPr/>
          <a:lstStyle/>
          <a:p>
            <a:endParaRPr lang="en-GB"/>
          </a:p>
        </p:txBody>
      </p:sp>
      <p:sp>
        <p:nvSpPr>
          <p:cNvPr id="3" name="İçerik Yer Tutucusu 2">
            <a:extLst>
              <a:ext uri="{FF2B5EF4-FFF2-40B4-BE49-F238E27FC236}">
                <a16:creationId xmlns:a16="http://schemas.microsoft.com/office/drawing/2014/main" id="{78B8EB39-0FFF-A39D-EE59-7B8358301288}"/>
              </a:ext>
            </a:extLst>
          </p:cNvPr>
          <p:cNvSpPr>
            <a:spLocks noGrp="1"/>
          </p:cNvSpPr>
          <p:nvPr>
            <p:ph idx="1"/>
          </p:nvPr>
        </p:nvSpPr>
        <p:spPr/>
        <p:txBody>
          <a:bodyPr>
            <a:normAutofit/>
          </a:bodyPr>
          <a:lstStyle/>
          <a:p>
            <a:pPr algn="just"/>
            <a:r>
              <a:rPr lang="tr-TR" sz="2800" b="1" u="sng" dirty="0">
                <a:solidFill>
                  <a:srgbClr val="FF0000"/>
                </a:solidFill>
              </a:rPr>
              <a:t>Biçimsel toplumsal kontrol </a:t>
            </a:r>
            <a:r>
              <a:rPr lang="tr-TR" sz="2800" b="1" dirty="0"/>
              <a:t>ise davranışı düzeltmek için kanun haline getirilmiş kurumsallaşmış </a:t>
            </a:r>
            <a:r>
              <a:rPr lang="tr-TR" sz="2800" b="1" u="sng" dirty="0">
                <a:solidFill>
                  <a:srgbClr val="FF0000"/>
                </a:solidFill>
              </a:rPr>
              <a:t>kamu mekanizmasıdır Örneğin Polis Teşkilatı mahkemelerde Hapishaneler gibi</a:t>
            </a:r>
          </a:p>
          <a:p>
            <a:pPr algn="just"/>
            <a:endParaRPr lang="en-GB" sz="2800" dirty="0"/>
          </a:p>
        </p:txBody>
      </p:sp>
    </p:spTree>
    <p:extLst>
      <p:ext uri="{BB962C8B-B14F-4D97-AF65-F5344CB8AC3E}">
        <p14:creationId xmlns:p14="http://schemas.microsoft.com/office/powerpoint/2010/main" val="2179134624"/>
      </p:ext>
    </p:extLst>
  </p:cSld>
  <p:clrMapOvr>
    <a:masterClrMapping/>
  </p:clrMapOvr>
</p:sld>
</file>

<file path=ppt/slides/slide2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a:xfrm>
            <a:off x="1976284" y="2133600"/>
            <a:ext cx="9528328" cy="3777622"/>
          </a:xfrm>
        </p:spPr>
        <p:txBody>
          <a:bodyPr>
            <a:normAutofit/>
          </a:bodyPr>
          <a:lstStyle/>
          <a:p>
            <a:pPr algn="just"/>
            <a:r>
              <a:rPr lang="tr-TR" sz="2400" b="1" dirty="0"/>
              <a:t> </a:t>
            </a:r>
            <a:r>
              <a:rPr lang="tr-TR" sz="2400" b="1" u="sng" dirty="0">
                <a:solidFill>
                  <a:srgbClr val="FF0000"/>
                </a:solidFill>
              </a:rPr>
              <a:t>Suç ise resmi olarak ceza yasalarında yer alan ve toplumsal normlar tarafından tanımlanan özel bir sapma durumunu ifade eder</a:t>
            </a:r>
          </a:p>
          <a:p>
            <a:pPr algn="just"/>
            <a:r>
              <a:rPr lang="tr-TR" sz="2400" b="1" dirty="0"/>
              <a:t>Yapısal fonksiyonel yaklaşımın öncüsü </a:t>
            </a:r>
            <a:r>
              <a:rPr lang="tr-TR" sz="2400" b="1" dirty="0" err="1"/>
              <a:t>Durkheim</a:t>
            </a:r>
            <a:r>
              <a:rPr lang="tr-TR" sz="2400" b="1" dirty="0"/>
              <a:t> göre bir toplumsal sapma biçimi olan suç bütün toplumlarda gözlemlenir ve suç gerekli ve yararlıdır</a:t>
            </a:r>
          </a:p>
          <a:p>
            <a:pPr marL="0" indent="0" algn="just">
              <a:buNone/>
            </a:pPr>
            <a:endParaRPr lang="tr-TR" sz="2400" b="1" dirty="0"/>
          </a:p>
        </p:txBody>
      </p:sp>
    </p:spTree>
    <p:extLst>
      <p:ext uri="{BB962C8B-B14F-4D97-AF65-F5344CB8AC3E}">
        <p14:creationId xmlns:p14="http://schemas.microsoft.com/office/powerpoint/2010/main" val="708636230"/>
      </p:ext>
    </p:extLst>
  </p:cSld>
  <p:clrMapOvr>
    <a:masterClrMapping/>
  </p:clrMapOvr>
</p:sld>
</file>

<file path=ppt/slides/slide2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a:xfrm>
            <a:off x="1917290" y="2133600"/>
            <a:ext cx="9587322" cy="3777622"/>
          </a:xfrm>
        </p:spPr>
        <p:txBody>
          <a:bodyPr>
            <a:normAutofit/>
          </a:bodyPr>
          <a:lstStyle/>
          <a:p>
            <a:pPr algn="just"/>
            <a:r>
              <a:rPr lang="tr-TR" sz="2400" b="1" u="sng" dirty="0" err="1">
                <a:solidFill>
                  <a:srgbClr val="FF0000"/>
                </a:solidFill>
              </a:rPr>
              <a:t>Anomi</a:t>
            </a:r>
            <a:r>
              <a:rPr lang="tr-TR" sz="2400" b="1" u="sng" dirty="0">
                <a:solidFill>
                  <a:srgbClr val="FF0000"/>
                </a:solidFill>
              </a:rPr>
              <a:t> insanların doğruyu yanlıştan ayırmaya yarayan ölçütlerini kaybetmesini ifade eder</a:t>
            </a:r>
            <a:endParaRPr lang="tr-TR" sz="2400" b="1" dirty="0"/>
          </a:p>
          <a:p>
            <a:pPr algn="just"/>
            <a:r>
              <a:rPr lang="tr-TR" sz="2400" b="1" dirty="0" err="1"/>
              <a:t>Merton’a</a:t>
            </a:r>
            <a:r>
              <a:rPr lang="tr-TR" sz="2400" b="1" dirty="0"/>
              <a:t> göre </a:t>
            </a:r>
            <a:r>
              <a:rPr lang="tr-TR" sz="2400" b="1" dirty="0" err="1"/>
              <a:t>anomi</a:t>
            </a:r>
            <a:r>
              <a:rPr lang="tr-TR" sz="2400" b="1" dirty="0"/>
              <a:t> kültürel norm ve amaçlar ile bunlara uygun ve uyumlu davranmaya zorlayan toplumsal yapı arasındaki kopma halidir</a:t>
            </a:r>
          </a:p>
          <a:p>
            <a:pPr marL="0" indent="0" algn="just">
              <a:buNone/>
            </a:pPr>
            <a:br>
              <a:rPr lang="tr-TR" sz="2400" b="1" dirty="0"/>
            </a:br>
            <a:endParaRPr lang="tr-TR" sz="2400" b="1" dirty="0"/>
          </a:p>
          <a:p>
            <a:endParaRPr lang="tr-TR" sz="2400" b="1" dirty="0"/>
          </a:p>
        </p:txBody>
      </p:sp>
    </p:spTree>
    <p:extLst>
      <p:ext uri="{BB962C8B-B14F-4D97-AF65-F5344CB8AC3E}">
        <p14:creationId xmlns:p14="http://schemas.microsoft.com/office/powerpoint/2010/main" val="2088872588"/>
      </p:ext>
    </p:extLst>
  </p:cSld>
  <p:clrMapOvr>
    <a:masterClrMapping/>
  </p:clrMapOvr>
</p:sld>
</file>

<file path=ppt/slides/slide2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r>
              <a:rPr lang="tr-TR" dirty="0" err="1"/>
              <a:t>Merton’a</a:t>
            </a:r>
            <a:r>
              <a:rPr lang="tr-TR" dirty="0"/>
              <a:t> göre insanlar bu </a:t>
            </a:r>
            <a:r>
              <a:rPr lang="tr-TR" dirty="0" err="1"/>
              <a:t>anomik</a:t>
            </a:r>
            <a:r>
              <a:rPr lang="tr-TR" dirty="0"/>
              <a:t> duruma 5 farklı şekilde tepki gösterir </a:t>
            </a:r>
            <a:br>
              <a:rPr lang="tr-TR" dirty="0"/>
            </a:br>
            <a:endParaRPr lang="tr-TR" dirty="0"/>
          </a:p>
        </p:txBody>
      </p:sp>
      <p:sp>
        <p:nvSpPr>
          <p:cNvPr id="3" name="İçerik Yer Tutucusu 2"/>
          <p:cNvSpPr>
            <a:spLocks noGrp="1"/>
          </p:cNvSpPr>
          <p:nvPr>
            <p:ph idx="1"/>
          </p:nvPr>
        </p:nvSpPr>
        <p:spPr/>
        <p:txBody>
          <a:bodyPr>
            <a:normAutofit/>
          </a:bodyPr>
          <a:lstStyle/>
          <a:p>
            <a:r>
              <a:rPr lang="tr-TR" sz="2400" b="1" dirty="0"/>
              <a:t>Uyum</a:t>
            </a:r>
          </a:p>
          <a:p>
            <a:r>
              <a:rPr lang="tr-TR" sz="2400" b="1" dirty="0"/>
              <a:t> yenilik</a:t>
            </a:r>
          </a:p>
          <a:p>
            <a:r>
              <a:rPr lang="tr-TR" sz="2400" b="1" dirty="0"/>
              <a:t> şekilcilik</a:t>
            </a:r>
          </a:p>
          <a:p>
            <a:r>
              <a:rPr lang="tr-TR" sz="2400" b="1" dirty="0"/>
              <a:t> çekilme </a:t>
            </a:r>
          </a:p>
          <a:p>
            <a:r>
              <a:rPr lang="tr-TR" sz="2400" b="1" dirty="0"/>
              <a:t>isyan</a:t>
            </a:r>
          </a:p>
          <a:p>
            <a:endParaRPr lang="tr-TR" sz="2400" b="1" dirty="0"/>
          </a:p>
        </p:txBody>
      </p:sp>
    </p:spTree>
    <p:extLst>
      <p:ext uri="{BB962C8B-B14F-4D97-AF65-F5344CB8AC3E}">
        <p14:creationId xmlns:p14="http://schemas.microsoft.com/office/powerpoint/2010/main" val="3945984703"/>
      </p:ext>
    </p:extLst>
  </p:cSld>
  <p:clrMapOvr>
    <a:masterClrMapping/>
  </p:clrMapOvr>
</p:sld>
</file>

<file path=ppt/slides/slide2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b="1" dirty="0"/>
              <a:t>Sosyolojik açıdan suç tipleri</a:t>
            </a:r>
            <a:br>
              <a:rPr lang="tr-TR" b="1" dirty="0"/>
            </a:br>
            <a:endParaRPr lang="tr-TR" b="1" dirty="0"/>
          </a:p>
        </p:txBody>
      </p:sp>
      <p:sp>
        <p:nvSpPr>
          <p:cNvPr id="3" name="İçerik Yer Tutucusu 2"/>
          <p:cNvSpPr>
            <a:spLocks noGrp="1"/>
          </p:cNvSpPr>
          <p:nvPr>
            <p:ph idx="1"/>
          </p:nvPr>
        </p:nvSpPr>
        <p:spPr>
          <a:xfrm>
            <a:off x="1091381" y="1356853"/>
            <a:ext cx="10413231" cy="4554370"/>
          </a:xfrm>
        </p:spPr>
        <p:txBody>
          <a:bodyPr>
            <a:normAutofit/>
          </a:bodyPr>
          <a:lstStyle/>
          <a:p>
            <a:endParaRPr lang="tr-TR" sz="3200" b="1" dirty="0"/>
          </a:p>
          <a:p>
            <a:r>
              <a:rPr lang="tr-TR" sz="3200" b="1" dirty="0"/>
              <a:t>Beyaz Yaka Suçlar:</a:t>
            </a:r>
            <a:endParaRPr lang="tr-TR" sz="3200" dirty="0"/>
          </a:p>
          <a:p>
            <a:pPr lvl="1"/>
            <a:r>
              <a:rPr lang="tr-TR" sz="2800" dirty="0"/>
              <a:t>Bu tür suçlar genellikle iş dünyasında, hükümette veya profesyonel ortamlarda işlenir.</a:t>
            </a:r>
          </a:p>
          <a:p>
            <a:pPr lvl="1"/>
            <a:r>
              <a:rPr lang="tr-TR" sz="2800" dirty="0"/>
              <a:t>Dolandırıcılık, yolsuzluk, mali suçlar ve sahtekârlık bu kategoriye girer.</a:t>
            </a:r>
          </a:p>
          <a:p>
            <a:pPr lvl="1"/>
            <a:r>
              <a:rPr lang="tr-TR" sz="2800" dirty="0"/>
              <a:t>Bu suçlar genellikle ekonomik kazanç amacı güder.</a:t>
            </a:r>
          </a:p>
        </p:txBody>
      </p:sp>
    </p:spTree>
    <p:extLst>
      <p:ext uri="{BB962C8B-B14F-4D97-AF65-F5344CB8AC3E}">
        <p14:creationId xmlns:p14="http://schemas.microsoft.com/office/powerpoint/2010/main" val="1386777732"/>
      </p:ext>
    </p:extLst>
  </p:cSld>
  <p:clrMapOvr>
    <a:masterClrMapping/>
  </p:clrMapOvr>
</p:sld>
</file>

<file path=ppt/slides/slide2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887794" y="855406"/>
            <a:ext cx="9616818" cy="5055816"/>
          </a:xfrm>
        </p:spPr>
        <p:txBody>
          <a:bodyPr>
            <a:normAutofit/>
          </a:bodyPr>
          <a:lstStyle/>
          <a:p>
            <a:r>
              <a:rPr lang="tr-TR" sz="2400" b="1" dirty="0"/>
              <a:t>Dolandırıcılık:</a:t>
            </a:r>
            <a:endParaRPr lang="tr-TR" sz="2400" dirty="0"/>
          </a:p>
          <a:p>
            <a:pPr lvl="1"/>
            <a:r>
              <a:rPr lang="tr-TR" sz="2000" dirty="0"/>
              <a:t>Finansal kazanç elde etmek için aldatıcı yöntemlerin kullanılması, örneğin sahte belgelerle dolandırıcılık.</a:t>
            </a:r>
          </a:p>
          <a:p>
            <a:r>
              <a:rPr lang="tr-TR" sz="2400" b="1" dirty="0"/>
              <a:t>Mali Suçlar:</a:t>
            </a:r>
            <a:endParaRPr lang="tr-TR" sz="2400" dirty="0"/>
          </a:p>
          <a:p>
            <a:pPr lvl="1"/>
            <a:r>
              <a:rPr lang="tr-TR" sz="2000" dirty="0"/>
              <a:t>Muhasebe hileleri, vergi kaçakçılığı, mali manipülasyonlar gibi ekonomik sistemdeki suçlar.</a:t>
            </a:r>
          </a:p>
          <a:p>
            <a:r>
              <a:rPr lang="tr-TR" sz="2400" b="1" dirty="0"/>
              <a:t>Yolsuzluk:</a:t>
            </a:r>
            <a:endParaRPr lang="tr-TR" sz="2400" dirty="0"/>
          </a:p>
          <a:p>
            <a:pPr lvl="1"/>
            <a:r>
              <a:rPr lang="tr-TR" sz="2000" dirty="0"/>
              <a:t>Güç veya etki kullanarak rüşvet alma, verme veya görevi kötüye kullanma.</a:t>
            </a:r>
          </a:p>
          <a:p>
            <a:r>
              <a:rPr lang="tr-TR" sz="2400" b="1" dirty="0"/>
              <a:t>İçeriden Bilgi Ticareti:</a:t>
            </a:r>
            <a:endParaRPr lang="tr-TR" sz="2400" dirty="0"/>
          </a:p>
          <a:p>
            <a:pPr lvl="1"/>
            <a:r>
              <a:rPr lang="tr-TR" sz="2000" dirty="0"/>
              <a:t>Bir şirketin içeriden elde edilen bilgilerin kullanılmasıyla hisse senedi veya diğer değerli varlıkların alım-satımında illegal avantaj sağlama.</a:t>
            </a:r>
          </a:p>
        </p:txBody>
      </p:sp>
    </p:spTree>
    <p:extLst>
      <p:ext uri="{BB962C8B-B14F-4D97-AF65-F5344CB8AC3E}">
        <p14:creationId xmlns:p14="http://schemas.microsoft.com/office/powerpoint/2010/main" val="3722985665"/>
      </p:ext>
    </p:extLst>
  </p:cSld>
  <p:clrMapOvr>
    <a:masterClrMapping/>
  </p:clrMapOvr>
</p:sld>
</file>

<file path=ppt/slides/slide2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917290" y="737419"/>
            <a:ext cx="9587322" cy="5173803"/>
          </a:xfrm>
        </p:spPr>
        <p:txBody>
          <a:bodyPr>
            <a:normAutofit/>
          </a:bodyPr>
          <a:lstStyle/>
          <a:p>
            <a:r>
              <a:rPr lang="tr-TR" sz="2400" b="1" dirty="0"/>
              <a:t>Kara Para Aklama:</a:t>
            </a:r>
            <a:endParaRPr lang="tr-TR" sz="2400" dirty="0"/>
          </a:p>
          <a:p>
            <a:pPr lvl="1"/>
            <a:r>
              <a:rPr lang="tr-TR" sz="2000" dirty="0"/>
              <a:t>Suç gelirlerini meşru ekonomiye entegre etme girişimleri.</a:t>
            </a:r>
          </a:p>
          <a:p>
            <a:r>
              <a:rPr lang="tr-TR" sz="2400" b="1" dirty="0"/>
              <a:t>Sahtekarlık:</a:t>
            </a:r>
            <a:endParaRPr lang="tr-TR" sz="2400" dirty="0"/>
          </a:p>
          <a:p>
            <a:pPr lvl="1"/>
            <a:r>
              <a:rPr lang="tr-TR" sz="2000" dirty="0"/>
              <a:t>Hileli davranışlarla, örneğin sahte belgelerle, para veya mal elde etme.</a:t>
            </a:r>
          </a:p>
          <a:p>
            <a:r>
              <a:rPr lang="tr-TR" sz="2400" b="1" dirty="0"/>
              <a:t>Şirket İçi Suçlar:</a:t>
            </a:r>
            <a:endParaRPr lang="tr-TR" sz="2400" dirty="0"/>
          </a:p>
          <a:p>
            <a:pPr lvl="1"/>
            <a:r>
              <a:rPr lang="tr-TR" sz="2000" dirty="0"/>
              <a:t>Şirket içindeki yöneticiler veya çalışanlar arasında işlenen suçlar, örneğin iş yerinde hırsızlık veya mali manipülasyon.</a:t>
            </a:r>
          </a:p>
          <a:p>
            <a:r>
              <a:rPr lang="tr-TR" sz="2400" dirty="0"/>
              <a:t>Beyaz yaka suçları genellikle karmaşık ve teknik olduğu için soruşturulması ve yargılanması zaman alabilir. Bu tür suçlarla mücadele genellikle finansal kurumlar, düzenleyici kurumlar ve yasal makamlar arasında işbirliği gerektirir.</a:t>
            </a:r>
          </a:p>
          <a:p>
            <a:endParaRPr lang="tr-TR" sz="2400" dirty="0"/>
          </a:p>
          <a:p>
            <a:endParaRPr lang="tr-TR" sz="2400" dirty="0"/>
          </a:p>
        </p:txBody>
      </p:sp>
    </p:spTree>
    <p:extLst>
      <p:ext uri="{BB962C8B-B14F-4D97-AF65-F5344CB8AC3E}">
        <p14:creationId xmlns:p14="http://schemas.microsoft.com/office/powerpoint/2010/main" val="325341045"/>
      </p:ext>
    </p:extLst>
  </p:cSld>
  <p:clrMapOvr>
    <a:masterClrMapping/>
  </p:clrMapOvr>
</p:sld>
</file>

<file path=ppt/slides/slide2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r>
              <a:rPr lang="tr-TR" sz="3200" b="1" dirty="0"/>
              <a:t>Sosyal Suçlar:</a:t>
            </a:r>
            <a:endParaRPr lang="tr-TR" sz="3200" dirty="0"/>
          </a:p>
          <a:p>
            <a:pPr lvl="1"/>
            <a:r>
              <a:rPr lang="tr-TR" sz="2800" dirty="0"/>
              <a:t>Toplumun sosyal yapısını ve düzenini tehdit eden suçlardır.</a:t>
            </a:r>
          </a:p>
          <a:p>
            <a:pPr lvl="1"/>
            <a:r>
              <a:rPr lang="tr-TR" sz="2800" dirty="0"/>
              <a:t>Fuhuş, uyuşturucu kullanımı ve satışı, organize suçlar bu kategoriye örnek olarak verilebilir.</a:t>
            </a:r>
          </a:p>
        </p:txBody>
      </p:sp>
    </p:spTree>
    <p:extLst>
      <p:ext uri="{BB962C8B-B14F-4D97-AF65-F5344CB8AC3E}">
        <p14:creationId xmlns:p14="http://schemas.microsoft.com/office/powerpoint/2010/main" val="2235035303"/>
      </p:ext>
    </p:extLst>
  </p:cSld>
  <p:clrMapOvr>
    <a:masterClrMapping/>
  </p:clrMapOvr>
</p:sld>
</file>

<file path=ppt/slides/slide2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r>
              <a:rPr lang="tr-TR" sz="3200" b="1" dirty="0"/>
              <a:t>Bireysel Suçlar:</a:t>
            </a:r>
            <a:endParaRPr lang="tr-TR" sz="3200" dirty="0"/>
          </a:p>
          <a:p>
            <a:pPr lvl="1"/>
            <a:r>
              <a:rPr lang="tr-TR" sz="2800" dirty="0"/>
              <a:t>Bireyler arasında gerçekleşen suçları kapsar.</a:t>
            </a:r>
          </a:p>
          <a:p>
            <a:pPr lvl="1"/>
            <a:r>
              <a:rPr lang="tr-TR" sz="2800" dirty="0"/>
              <a:t>Cinayet, hırsızlık, gasp gibi suçlar bireyler arasındaki çatışmalardan kaynaklanabilir.</a:t>
            </a:r>
          </a:p>
        </p:txBody>
      </p:sp>
    </p:spTree>
    <p:extLst>
      <p:ext uri="{BB962C8B-B14F-4D97-AF65-F5344CB8AC3E}">
        <p14:creationId xmlns:p14="http://schemas.microsoft.com/office/powerpoint/2010/main" val="263315799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769806" y="752168"/>
            <a:ext cx="9734806" cy="5159054"/>
          </a:xfrm>
        </p:spPr>
        <p:txBody>
          <a:bodyPr>
            <a:normAutofit/>
          </a:bodyPr>
          <a:lstStyle/>
          <a:p>
            <a:pPr algn="just"/>
            <a:endParaRPr lang="tr-TR" sz="2800" dirty="0"/>
          </a:p>
          <a:p>
            <a:pPr algn="just"/>
            <a:r>
              <a:rPr lang="tr-TR" sz="2800" b="1" u="sng" dirty="0">
                <a:solidFill>
                  <a:srgbClr val="FF0000"/>
                </a:solidFill>
              </a:rPr>
              <a:t>John </a:t>
            </a:r>
            <a:r>
              <a:rPr lang="tr-TR" sz="2800" b="1" u="sng" dirty="0" err="1">
                <a:solidFill>
                  <a:srgbClr val="FF0000"/>
                </a:solidFill>
              </a:rPr>
              <a:t>Dewey</a:t>
            </a:r>
            <a:r>
              <a:rPr lang="tr-TR" sz="2800" b="1" u="sng" dirty="0">
                <a:solidFill>
                  <a:srgbClr val="FF0000"/>
                </a:solidFill>
              </a:rPr>
              <a:t> (1859–1952) 20. yüzyılın en tanınan Amerikan eğitimcisi olarak bilinir. Bireyin eğitimi ve okulun toplumsal konumu gibi konularla demokratik toplumun geliştirilmesi bağlamında ilgilidir. </a:t>
            </a:r>
          </a:p>
        </p:txBody>
      </p:sp>
    </p:spTree>
    <p:extLst>
      <p:ext uri="{BB962C8B-B14F-4D97-AF65-F5344CB8AC3E}">
        <p14:creationId xmlns:p14="http://schemas.microsoft.com/office/powerpoint/2010/main" val="487272245"/>
      </p:ext>
    </p:extLst>
  </p:cSld>
  <p:clrMapOvr>
    <a:masterClrMapping/>
  </p:clrMapOvr>
</p:sld>
</file>

<file path=ppt/slides/slide2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r>
              <a:rPr lang="tr-TR" sz="3200" b="1" dirty="0"/>
              <a:t>Toplumsal Suçlar:</a:t>
            </a:r>
            <a:endParaRPr lang="tr-TR" sz="3200" dirty="0"/>
          </a:p>
          <a:p>
            <a:pPr lvl="1"/>
            <a:r>
              <a:rPr lang="tr-TR" sz="2800" dirty="0"/>
              <a:t>Toplumun genel normlarına karşı işlenen suçları ifade eder.</a:t>
            </a:r>
          </a:p>
          <a:p>
            <a:pPr lvl="1"/>
            <a:r>
              <a:rPr lang="tr-TR" sz="2800" dirty="0"/>
              <a:t>Alkolizm, uyuşturucu bağımlılığı gibi davranışlar toplumsal suçlara örnek olarak gösterilebilir.</a:t>
            </a:r>
          </a:p>
        </p:txBody>
      </p:sp>
    </p:spTree>
    <p:extLst>
      <p:ext uri="{BB962C8B-B14F-4D97-AF65-F5344CB8AC3E}">
        <p14:creationId xmlns:p14="http://schemas.microsoft.com/office/powerpoint/2010/main" val="2126808933"/>
      </p:ext>
    </p:extLst>
  </p:cSld>
  <p:clrMapOvr>
    <a:masterClrMapping/>
  </p:clrMapOvr>
</p:sld>
</file>

<file path=ppt/slides/slide2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r>
              <a:rPr lang="tr-TR" sz="3200" b="1" dirty="0"/>
              <a:t>Politik Suçlar:</a:t>
            </a:r>
            <a:endParaRPr lang="tr-TR" sz="3200" dirty="0"/>
          </a:p>
          <a:p>
            <a:pPr lvl="1"/>
            <a:r>
              <a:rPr lang="tr-TR" sz="2800" dirty="0"/>
              <a:t>Politik amaçlar için işlenen suçlardır.</a:t>
            </a:r>
          </a:p>
          <a:p>
            <a:pPr lvl="1"/>
            <a:r>
              <a:rPr lang="tr-TR" sz="2800" dirty="0"/>
              <a:t>Terörizm, devlet karşıtı faaliyetler ve isyan bu kategoriye dahil edilebilir.</a:t>
            </a:r>
          </a:p>
          <a:p>
            <a:endParaRPr lang="tr-TR" sz="3200" dirty="0"/>
          </a:p>
        </p:txBody>
      </p:sp>
    </p:spTree>
    <p:extLst>
      <p:ext uri="{BB962C8B-B14F-4D97-AF65-F5344CB8AC3E}">
        <p14:creationId xmlns:p14="http://schemas.microsoft.com/office/powerpoint/2010/main" val="236860936"/>
      </p:ext>
    </p:extLst>
  </p:cSld>
  <p:clrMapOvr>
    <a:masterClrMapping/>
  </p:clrMapOvr>
</p:sld>
</file>

<file path=ppt/slides/slide2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r>
              <a:rPr lang="tr-TR" sz="2800" b="1" dirty="0"/>
              <a:t>Çocuk Suçları:</a:t>
            </a:r>
            <a:endParaRPr lang="tr-TR" sz="2800" dirty="0"/>
          </a:p>
          <a:p>
            <a:pPr lvl="1"/>
            <a:r>
              <a:rPr lang="tr-TR" sz="2400" dirty="0"/>
              <a:t>Çocuklar arasında, çocuklara karşı veya çocuklar tarafından işlenen suçları içerir.</a:t>
            </a:r>
          </a:p>
          <a:p>
            <a:pPr lvl="1"/>
            <a:r>
              <a:rPr lang="tr-TR" sz="2400" dirty="0"/>
              <a:t>Okulda şiddet, çocuk istismarı gibi durumlar bu kategoriye örnek olabilir.</a:t>
            </a:r>
          </a:p>
          <a:p>
            <a:endParaRPr lang="tr-TR" sz="2800" dirty="0"/>
          </a:p>
        </p:txBody>
      </p:sp>
    </p:spTree>
    <p:extLst>
      <p:ext uri="{BB962C8B-B14F-4D97-AF65-F5344CB8AC3E}">
        <p14:creationId xmlns:p14="http://schemas.microsoft.com/office/powerpoint/2010/main" val="97421239"/>
      </p:ext>
    </p:extLst>
  </p:cSld>
  <p:clrMapOvr>
    <a:masterClrMapping/>
  </p:clrMapOvr>
</p:sld>
</file>

<file path=ppt/slides/slide2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r>
              <a:rPr lang="tr-TR" sz="2800" b="1" dirty="0"/>
              <a:t>Çevresel Suçlar:</a:t>
            </a:r>
            <a:endParaRPr lang="tr-TR" sz="2800" dirty="0"/>
          </a:p>
          <a:p>
            <a:pPr lvl="1"/>
            <a:r>
              <a:rPr lang="tr-TR" sz="2400" dirty="0"/>
              <a:t>Çevre ve doğal kaynaklara zarar veren suçları ifade eder.</a:t>
            </a:r>
          </a:p>
          <a:p>
            <a:pPr lvl="1"/>
            <a:r>
              <a:rPr lang="tr-TR" sz="2400" dirty="0"/>
              <a:t>Kaçak avlanma, çevre kirliliği yaratma bu tür suçlara örnektir.</a:t>
            </a:r>
          </a:p>
          <a:p>
            <a:pPr marL="0" indent="0">
              <a:buNone/>
            </a:pPr>
            <a:br>
              <a:rPr lang="tr-TR" sz="2800" dirty="0"/>
            </a:br>
            <a:endParaRPr lang="tr-TR" sz="3600" dirty="0"/>
          </a:p>
          <a:p>
            <a:endParaRPr lang="tr-TR" sz="2800" dirty="0"/>
          </a:p>
        </p:txBody>
      </p:sp>
    </p:spTree>
    <p:extLst>
      <p:ext uri="{BB962C8B-B14F-4D97-AF65-F5344CB8AC3E}">
        <p14:creationId xmlns:p14="http://schemas.microsoft.com/office/powerpoint/2010/main" val="2775092516"/>
      </p:ext>
    </p:extLst>
  </p:cSld>
  <p:clrMapOvr>
    <a:masterClrMapping/>
  </p:clrMapOvr>
</p:sld>
</file>

<file path=ppt/slides/slide2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a:xfrm>
            <a:off x="1592826" y="2133600"/>
            <a:ext cx="9911786" cy="3777622"/>
          </a:xfrm>
        </p:spPr>
        <p:txBody>
          <a:bodyPr>
            <a:normAutofit/>
          </a:bodyPr>
          <a:lstStyle/>
          <a:p>
            <a:pPr algn="just"/>
            <a:r>
              <a:rPr lang="tr-TR" sz="2800" b="1" dirty="0" err="1"/>
              <a:t>Cyber</a:t>
            </a:r>
            <a:r>
              <a:rPr lang="tr-TR" sz="2800" b="1" dirty="0"/>
              <a:t> Suçlar:</a:t>
            </a:r>
            <a:endParaRPr lang="tr-TR" sz="2800" dirty="0"/>
          </a:p>
          <a:p>
            <a:pPr lvl="1" algn="just"/>
            <a:r>
              <a:rPr lang="tr-TR" sz="2400" dirty="0"/>
              <a:t>Bilgisayar sistemleri veya internet üzerinden gerçekleştirilen suçlardır.</a:t>
            </a:r>
          </a:p>
          <a:p>
            <a:pPr lvl="1" algn="just"/>
            <a:r>
              <a:rPr lang="tr-TR" sz="2400" dirty="0"/>
              <a:t>Bilgisayar korsanlığı, kimlik hırsızlığı, internet dolandırıcılığı bu kategoriye dahil edilebilir.</a:t>
            </a:r>
          </a:p>
          <a:p>
            <a:pPr algn="just"/>
            <a:endParaRPr lang="tr-TR" sz="2800" dirty="0"/>
          </a:p>
        </p:txBody>
      </p:sp>
    </p:spTree>
    <p:extLst>
      <p:ext uri="{BB962C8B-B14F-4D97-AF65-F5344CB8AC3E}">
        <p14:creationId xmlns:p14="http://schemas.microsoft.com/office/powerpoint/2010/main" val="1524738099"/>
      </p:ext>
    </p:extLst>
  </p:cSld>
  <p:clrMapOvr>
    <a:masterClrMapping/>
  </p:clrMapOvr>
</p:sld>
</file>

<file path=ppt/slides/slide2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a:xfrm>
            <a:off x="811161" y="2133600"/>
            <a:ext cx="11046542" cy="3777622"/>
          </a:xfrm>
        </p:spPr>
        <p:txBody>
          <a:bodyPr>
            <a:noAutofit/>
          </a:bodyPr>
          <a:lstStyle/>
          <a:p>
            <a:pPr algn="just"/>
            <a:r>
              <a:rPr lang="tr-TR" sz="2800" b="1" dirty="0"/>
              <a:t>Profesyonel Suçlar:</a:t>
            </a:r>
            <a:endParaRPr lang="tr-TR" sz="2800" dirty="0"/>
          </a:p>
          <a:p>
            <a:pPr lvl="1" algn="just"/>
            <a:r>
              <a:rPr lang="tr-TR" sz="2400" dirty="0"/>
              <a:t>Profesyonel suçlar, genellikle bireylerin belirli bir beceri veya uzmanlık alanında suç işlemesini ifade eder.</a:t>
            </a:r>
          </a:p>
          <a:p>
            <a:pPr lvl="1" algn="just"/>
            <a:r>
              <a:rPr lang="tr-TR" sz="2400" dirty="0"/>
              <a:t>Bu tür suçlar, kişilerin bir meslek edinmiş gibi belirli bir alanda uzmanlaşmasını içerebilir. Örneğin, profesyonel hırsızlık, profesyonel dolandırıcılık gibi.</a:t>
            </a:r>
          </a:p>
        </p:txBody>
      </p:sp>
    </p:spTree>
    <p:extLst>
      <p:ext uri="{BB962C8B-B14F-4D97-AF65-F5344CB8AC3E}">
        <p14:creationId xmlns:p14="http://schemas.microsoft.com/office/powerpoint/2010/main" val="1969871720"/>
      </p:ext>
    </p:extLst>
  </p:cSld>
  <p:clrMapOvr>
    <a:masterClrMapping/>
  </p:clrMapOvr>
</p:sld>
</file>

<file path=ppt/slides/slide2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marL="342900" lvl="1" indent="-342900" algn="just"/>
            <a:r>
              <a:rPr lang="tr-TR" sz="2800" dirty="0"/>
              <a:t>Profesyonel suçlar genellikle ekonomik bir kazanç amacını güder ve suçlular genellikle bu faaliyetlerini sürekli olarak sürdürme eğilimindedir.</a:t>
            </a:r>
          </a:p>
          <a:p>
            <a:pPr algn="just"/>
            <a:endParaRPr lang="tr-TR" sz="2000" dirty="0"/>
          </a:p>
        </p:txBody>
      </p:sp>
    </p:spTree>
    <p:extLst>
      <p:ext uri="{BB962C8B-B14F-4D97-AF65-F5344CB8AC3E}">
        <p14:creationId xmlns:p14="http://schemas.microsoft.com/office/powerpoint/2010/main" val="4290880656"/>
      </p:ext>
    </p:extLst>
  </p:cSld>
  <p:clrMapOvr>
    <a:masterClrMapping/>
  </p:clrMapOvr>
</p:sld>
</file>

<file path=ppt/slides/slide2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a:xfrm>
            <a:off x="1179871" y="2133600"/>
            <a:ext cx="10324741" cy="3777622"/>
          </a:xfrm>
        </p:spPr>
        <p:txBody>
          <a:bodyPr>
            <a:noAutofit/>
          </a:bodyPr>
          <a:lstStyle/>
          <a:p>
            <a:pPr algn="just"/>
            <a:r>
              <a:rPr lang="tr-TR" sz="2800" b="1" dirty="0"/>
              <a:t>Organize Suçlar:</a:t>
            </a:r>
            <a:endParaRPr lang="tr-TR" sz="2800" dirty="0"/>
          </a:p>
          <a:p>
            <a:pPr lvl="1" algn="just"/>
            <a:r>
              <a:rPr lang="tr-TR" sz="2400" dirty="0"/>
              <a:t>Organize suçlar, suçlular arasında belirli bir hiyerarşi, örgütlenme ve planlama içeren suç faaliyetlerini ifade eder.</a:t>
            </a:r>
          </a:p>
          <a:p>
            <a:pPr lvl="1" algn="just"/>
            <a:r>
              <a:rPr lang="tr-TR" sz="2400" dirty="0"/>
              <a:t>Bu tür suçlar genellikle karmaşık yapılar içinde gerçekleşir ve geniş çaplı suç faaliyetlerini içerebilir. Örneğin, uyuşturucu ticareti, insan kaçakçılığı, kara para aklama gibi.</a:t>
            </a:r>
          </a:p>
          <a:p>
            <a:pPr lvl="1" algn="just"/>
            <a:r>
              <a:rPr lang="tr-TR" sz="2400" dirty="0"/>
              <a:t>Organize suçlar, genellikle ulusal veya uluslararası çapta örgütlenmiş suç grupları tarafından işlenir.</a:t>
            </a:r>
          </a:p>
          <a:p>
            <a:pPr algn="just"/>
            <a:endParaRPr lang="tr-TR" sz="2800" dirty="0"/>
          </a:p>
          <a:p>
            <a:pPr algn="just"/>
            <a:endParaRPr lang="tr-TR" sz="2800" dirty="0"/>
          </a:p>
        </p:txBody>
      </p:sp>
    </p:spTree>
    <p:extLst>
      <p:ext uri="{BB962C8B-B14F-4D97-AF65-F5344CB8AC3E}">
        <p14:creationId xmlns:p14="http://schemas.microsoft.com/office/powerpoint/2010/main" val="4240868353"/>
      </p:ext>
    </p:extLst>
  </p:cSld>
  <p:clrMapOvr>
    <a:masterClrMapping/>
  </p:clrMapOvr>
</p:sld>
</file>

<file path=ppt/slides/slide2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a:xfrm>
            <a:off x="1769806" y="2133600"/>
            <a:ext cx="9734806" cy="3777622"/>
          </a:xfrm>
        </p:spPr>
        <p:txBody>
          <a:bodyPr>
            <a:normAutofit/>
          </a:bodyPr>
          <a:lstStyle/>
          <a:p>
            <a:pPr algn="just"/>
            <a:r>
              <a:rPr lang="tr-TR" sz="2800" dirty="0"/>
              <a:t>Her ne kadar bu terimler genellikle birbirleriyle ilişkilendirilse de, bir kişi veya grup hem profesyonel hem de organize suç faaliyetlerine karışabilir. Örneğin, bir kişi belirli bir alanda uzmanlaşmış (profesyonel suç) ve bu suçları örgütlü bir şekilde işleyebilir (organize suç). Bu tür suçlar genellikle karmaşık soruşturmalar ve yargı süreçleri gerektirir.</a:t>
            </a:r>
          </a:p>
          <a:p>
            <a:pPr algn="just"/>
            <a:endParaRPr lang="tr-TR" sz="2800" dirty="0"/>
          </a:p>
        </p:txBody>
      </p:sp>
    </p:spTree>
    <p:extLst>
      <p:ext uri="{BB962C8B-B14F-4D97-AF65-F5344CB8AC3E}">
        <p14:creationId xmlns:p14="http://schemas.microsoft.com/office/powerpoint/2010/main" val="2460755792"/>
      </p:ext>
    </p:extLst>
  </p:cSld>
  <p:clrMapOvr>
    <a:masterClrMapping/>
  </p:clrMapOvr>
</p:sld>
</file>

<file path=ppt/slides/slide2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a:xfrm>
            <a:off x="2050026" y="2133600"/>
            <a:ext cx="9454586" cy="3777622"/>
          </a:xfrm>
        </p:spPr>
        <p:txBody>
          <a:bodyPr>
            <a:normAutofit/>
          </a:bodyPr>
          <a:lstStyle/>
          <a:p>
            <a:pPr algn="just"/>
            <a:r>
              <a:rPr lang="tr-TR" sz="2400" b="1" dirty="0"/>
              <a:t>Mağdurun olmadığı suçlar:</a:t>
            </a:r>
          </a:p>
          <a:p>
            <a:pPr algn="just"/>
            <a:r>
              <a:rPr lang="tr-TR" sz="2400" b="1" dirty="0"/>
              <a:t>Kendi Kendine Zarar Verme Suçları:</a:t>
            </a:r>
            <a:endParaRPr lang="tr-TR" sz="2400" dirty="0"/>
          </a:p>
          <a:p>
            <a:pPr lvl="1" algn="just"/>
            <a:r>
              <a:rPr lang="tr-TR" sz="2000" dirty="0"/>
              <a:t>Bazı durumlarda, bireyler kendilerine zarar veren davranışlarda bulunabilir, ancak bu durum genellikle suç olarak kabul edilmez. Örneğin, intihar girişimleri.</a:t>
            </a:r>
          </a:p>
          <a:p>
            <a:pPr algn="just"/>
            <a:r>
              <a:rPr lang="tr-TR" sz="2400" b="1" dirty="0"/>
              <a:t>Kişisel Kullanım İçin Uyuşturucu Kullanımı:</a:t>
            </a:r>
            <a:endParaRPr lang="tr-TR" sz="2400" dirty="0"/>
          </a:p>
          <a:p>
            <a:pPr lvl="1" algn="just"/>
            <a:r>
              <a:rPr lang="tr-TR" sz="2000" dirty="0"/>
              <a:t>Bazı ülkeler veya bölgelerde, bireylerin kişisel kullanım için küçük miktarlarda uyuşturucu kullanmaları suç olarak kabul edilmeyebilir.</a:t>
            </a:r>
          </a:p>
        </p:txBody>
      </p:sp>
    </p:spTree>
    <p:extLst>
      <p:ext uri="{BB962C8B-B14F-4D97-AF65-F5344CB8AC3E}">
        <p14:creationId xmlns:p14="http://schemas.microsoft.com/office/powerpoint/2010/main" val="267464623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Diyagram 3"/>
          <p:cNvGraphicFramePr/>
          <p:nvPr>
            <p:extLst>
              <p:ext uri="{D42A27DB-BD31-4B8C-83A1-F6EECF244321}">
                <p14:modId xmlns:p14="http://schemas.microsoft.com/office/powerpoint/2010/main" val="3342135327"/>
              </p:ext>
            </p:extLst>
          </p:nvPr>
        </p:nvGraphicFramePr>
        <p:xfrm>
          <a:off x="1935029" y="708236"/>
          <a:ext cx="8128000" cy="541866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cxnSp>
        <p:nvCxnSpPr>
          <p:cNvPr id="5" name="Düz Ok Bağlayıcısı 4"/>
          <p:cNvCxnSpPr/>
          <p:nvPr/>
        </p:nvCxnSpPr>
        <p:spPr>
          <a:xfrm>
            <a:off x="3766184" y="2929946"/>
            <a:ext cx="756450" cy="419043"/>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8" name="Düz Ok Bağlayıcısı 7"/>
          <p:cNvCxnSpPr/>
          <p:nvPr/>
        </p:nvCxnSpPr>
        <p:spPr>
          <a:xfrm flipV="1">
            <a:off x="3766184" y="3730590"/>
            <a:ext cx="756450" cy="268902"/>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0" name="Düz Ok Bağlayıcısı 9"/>
          <p:cNvCxnSpPr/>
          <p:nvPr/>
        </p:nvCxnSpPr>
        <p:spPr>
          <a:xfrm flipH="1">
            <a:off x="7527476" y="2651843"/>
            <a:ext cx="724512" cy="487624"/>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3" name="Düz Ok Bağlayıcısı 12"/>
          <p:cNvCxnSpPr/>
          <p:nvPr/>
        </p:nvCxnSpPr>
        <p:spPr>
          <a:xfrm flipH="1" flipV="1">
            <a:off x="7527476" y="3769558"/>
            <a:ext cx="862848" cy="459868"/>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9018999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696065" y="811161"/>
            <a:ext cx="9808547" cy="5100061"/>
          </a:xfrm>
        </p:spPr>
        <p:txBody>
          <a:bodyPr>
            <a:normAutofit/>
          </a:bodyPr>
          <a:lstStyle/>
          <a:p>
            <a:pPr algn="just"/>
            <a:r>
              <a:rPr lang="tr-TR" sz="2800" dirty="0"/>
              <a:t>Çünkü ona göre her bir toplumsal kurum ve her bir bireysel inanç arasında birbirini destekleyen bir bağ olmalıdır. </a:t>
            </a:r>
          </a:p>
          <a:p>
            <a:pPr algn="just"/>
            <a:endParaRPr lang="tr-TR" sz="2800" dirty="0"/>
          </a:p>
          <a:p>
            <a:pPr algn="just"/>
            <a:r>
              <a:rPr lang="tr-TR" sz="2800" dirty="0"/>
              <a:t>Öğrencinin çıkarı kamunun çıkarıyla ilişkilidir. </a:t>
            </a:r>
          </a:p>
          <a:p>
            <a:pPr algn="just"/>
            <a:endParaRPr lang="tr-TR" sz="2800" dirty="0"/>
          </a:p>
        </p:txBody>
      </p:sp>
    </p:spTree>
    <p:extLst>
      <p:ext uri="{BB962C8B-B14F-4D97-AF65-F5344CB8AC3E}">
        <p14:creationId xmlns:p14="http://schemas.microsoft.com/office/powerpoint/2010/main" val="2049074838"/>
      </p:ext>
    </p:extLst>
  </p:cSld>
  <p:clrMapOvr>
    <a:masterClrMapping/>
  </p:clrMapOvr>
</p:sld>
</file>

<file path=ppt/slides/slide3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589212" y="958645"/>
            <a:ext cx="8915400" cy="4952577"/>
          </a:xfrm>
        </p:spPr>
        <p:txBody>
          <a:bodyPr>
            <a:normAutofit/>
          </a:bodyPr>
          <a:lstStyle/>
          <a:p>
            <a:r>
              <a:rPr lang="tr-TR" sz="2400" b="1" dirty="0"/>
              <a:t>Bazı Ahlaki Suçlar:</a:t>
            </a:r>
            <a:endParaRPr lang="tr-TR" sz="2400" dirty="0"/>
          </a:p>
          <a:p>
            <a:pPr lvl="1"/>
            <a:r>
              <a:rPr lang="tr-TR" sz="2000" dirty="0"/>
              <a:t>Ahlaki değerlendirmelere bağlı olarak, bazı toplumlarda kabul edilen normlara aykırı davranışlar suç olarak sayılmaz. Ancak, bu tür durumlar genellikle hukuki olarak düzenlenmez.</a:t>
            </a:r>
          </a:p>
          <a:p>
            <a:r>
              <a:rPr lang="tr-TR" sz="2400" b="1" dirty="0"/>
              <a:t>Simgesel Protestolar:</a:t>
            </a:r>
            <a:endParaRPr lang="tr-TR" sz="2400" dirty="0"/>
          </a:p>
          <a:p>
            <a:pPr lvl="1"/>
            <a:r>
              <a:rPr lang="tr-TR" sz="2000" dirty="0"/>
              <a:t>Bazı durumlarda, bireyler belirli bir politik duruşu ifade etmek amacıyla simgesel protestolar düzenleyebilirler. Bu tür eylemler, geleneksel suç olarak kabul edilmeyebilir.</a:t>
            </a:r>
          </a:p>
        </p:txBody>
      </p:sp>
    </p:spTree>
    <p:extLst>
      <p:ext uri="{BB962C8B-B14F-4D97-AF65-F5344CB8AC3E}">
        <p14:creationId xmlns:p14="http://schemas.microsoft.com/office/powerpoint/2010/main" val="1416611705"/>
      </p:ext>
    </p:extLst>
  </p:cSld>
  <p:clrMapOvr>
    <a:masterClrMapping/>
  </p:clrMapOvr>
</p:sld>
</file>

<file path=ppt/slides/slide3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algn="ctr"/>
            <a:r>
              <a:rPr lang="tr-TR" b="1" dirty="0">
                <a:solidFill>
                  <a:srgbClr val="FF0000"/>
                </a:solidFill>
              </a:rPr>
              <a:t>SİYASET</a:t>
            </a:r>
          </a:p>
        </p:txBody>
      </p:sp>
      <p:sp>
        <p:nvSpPr>
          <p:cNvPr id="3" name="İçerik Yer Tutucusu 2"/>
          <p:cNvSpPr>
            <a:spLocks noGrp="1"/>
          </p:cNvSpPr>
          <p:nvPr>
            <p:ph idx="1"/>
          </p:nvPr>
        </p:nvSpPr>
        <p:spPr/>
        <p:txBody>
          <a:bodyPr>
            <a:normAutofit/>
          </a:bodyPr>
          <a:lstStyle/>
          <a:p>
            <a:r>
              <a:rPr lang="tr-TR" sz="2800" dirty="0"/>
              <a:t>Siyaset farklı çıkarları temsil eden birey ya da gruplar arasındaki yarıştır </a:t>
            </a:r>
          </a:p>
          <a:p>
            <a:r>
              <a:rPr lang="tr-TR" sz="2800" dirty="0"/>
              <a:t>siyaset iktidar ve otorite kavramları ile yakından ilişkilidir</a:t>
            </a:r>
            <a:br>
              <a:rPr lang="tr-TR" sz="2800" dirty="0"/>
            </a:br>
            <a:endParaRPr lang="tr-TR" sz="2800" dirty="0"/>
          </a:p>
        </p:txBody>
      </p:sp>
    </p:spTree>
    <p:extLst>
      <p:ext uri="{BB962C8B-B14F-4D97-AF65-F5344CB8AC3E}">
        <p14:creationId xmlns:p14="http://schemas.microsoft.com/office/powerpoint/2010/main" val="2625983000"/>
      </p:ext>
    </p:extLst>
  </p:cSld>
  <p:clrMapOvr>
    <a:masterClrMapping/>
  </p:clrMapOvr>
</p:sld>
</file>

<file path=ppt/slides/slide3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sz="2800" dirty="0"/>
              <a:t>iktidar bir kişinin ya da grubun diğerlerinin davranışlarını kontrol etmesini ifade eden toplumsal ilişkidir </a:t>
            </a:r>
          </a:p>
          <a:p>
            <a:pPr algn="just"/>
            <a:endParaRPr lang="tr-TR" sz="2800" dirty="0"/>
          </a:p>
          <a:p>
            <a:pPr algn="just"/>
            <a:r>
              <a:rPr lang="tr-TR" sz="2800" dirty="0"/>
              <a:t>Otorite ise kurumsallaşmış ve yönetilenler tarafından benimsenen meşru iktidardır</a:t>
            </a:r>
          </a:p>
        </p:txBody>
      </p:sp>
    </p:spTree>
    <p:extLst>
      <p:ext uri="{BB962C8B-B14F-4D97-AF65-F5344CB8AC3E}">
        <p14:creationId xmlns:p14="http://schemas.microsoft.com/office/powerpoint/2010/main" val="2744108390"/>
      </p:ext>
    </p:extLst>
  </p:cSld>
  <p:clrMapOvr>
    <a:masterClrMapping/>
  </p:clrMapOvr>
</p:sld>
</file>

<file path=ppt/slides/slide3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sz="2800" dirty="0" err="1"/>
              <a:t>Weber</a:t>
            </a:r>
            <a:r>
              <a:rPr lang="tr-TR" sz="2800" dirty="0"/>
              <a:t> ideal tip otorite adını verdiği</a:t>
            </a:r>
          </a:p>
          <a:p>
            <a:pPr algn="just"/>
            <a:r>
              <a:rPr lang="tr-TR" sz="2800" dirty="0"/>
              <a:t>geleneksel </a:t>
            </a:r>
          </a:p>
          <a:p>
            <a:pPr algn="just"/>
            <a:r>
              <a:rPr lang="tr-TR" sz="2800" dirty="0"/>
              <a:t>yasal ve </a:t>
            </a:r>
          </a:p>
          <a:p>
            <a:pPr algn="just"/>
            <a:r>
              <a:rPr lang="tr-TR" sz="2800" dirty="0"/>
              <a:t>karizmatik otorite olmak üzere 3 tür meşru otoriteden bahseder</a:t>
            </a:r>
          </a:p>
        </p:txBody>
      </p:sp>
    </p:spTree>
    <p:extLst>
      <p:ext uri="{BB962C8B-B14F-4D97-AF65-F5344CB8AC3E}">
        <p14:creationId xmlns:p14="http://schemas.microsoft.com/office/powerpoint/2010/main" val="4080208985"/>
      </p:ext>
    </p:extLst>
  </p:cSld>
  <p:clrMapOvr>
    <a:masterClrMapping/>
  </p:clrMapOvr>
</p:sld>
</file>

<file path=ppt/slides/slide3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a:xfrm>
            <a:off x="1710813" y="2133600"/>
            <a:ext cx="10043652" cy="3777622"/>
          </a:xfrm>
        </p:spPr>
        <p:txBody>
          <a:bodyPr>
            <a:noAutofit/>
          </a:bodyPr>
          <a:lstStyle/>
          <a:p>
            <a:pPr algn="just"/>
            <a:r>
              <a:rPr lang="tr-TR" sz="2400" dirty="0"/>
              <a:t>Geleneksel otoritede  otoritenin kaynağı geleneklerdir ve liderler kendilerine miras yolu ile geçen otoritelerini kullanırlar </a:t>
            </a:r>
          </a:p>
          <a:p>
            <a:pPr algn="just"/>
            <a:endParaRPr lang="tr-TR" sz="2400" dirty="0"/>
          </a:p>
          <a:p>
            <a:pPr algn="just"/>
            <a:r>
              <a:rPr lang="tr-TR" sz="2400" dirty="0"/>
              <a:t>Rasyonel hukuki otoritede liderlerin otoriteleri akılcı esaslara göre oluşturulmuştur. Kanunlara dayanır kanunların üstünlüğü söz konusudur </a:t>
            </a:r>
          </a:p>
          <a:p>
            <a:pPr algn="just"/>
            <a:endParaRPr lang="tr-TR" sz="2400" dirty="0"/>
          </a:p>
          <a:p>
            <a:pPr algn="just"/>
            <a:r>
              <a:rPr lang="tr-TR" sz="2400" dirty="0"/>
              <a:t>Karizmatik otorite ise bir kişinin kutsallığına , kahramanlık gücüne ya da örnek alınacak niteliğine dayanır</a:t>
            </a:r>
          </a:p>
          <a:p>
            <a:pPr algn="just"/>
            <a:endParaRPr lang="tr-TR" sz="2400" dirty="0"/>
          </a:p>
        </p:txBody>
      </p:sp>
    </p:spTree>
    <p:extLst>
      <p:ext uri="{BB962C8B-B14F-4D97-AF65-F5344CB8AC3E}">
        <p14:creationId xmlns:p14="http://schemas.microsoft.com/office/powerpoint/2010/main" val="361838656"/>
      </p:ext>
    </p:extLst>
  </p:cSld>
  <p:clrMapOvr>
    <a:masterClrMapping/>
  </p:clrMapOvr>
</p:sld>
</file>

<file path=ppt/slides/slide3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1937317" y="520593"/>
            <a:ext cx="8911687" cy="1280890"/>
          </a:xfrm>
        </p:spPr>
        <p:txBody>
          <a:bodyPr/>
          <a:lstStyle/>
          <a:p>
            <a:pPr algn="ctr"/>
            <a:r>
              <a:rPr lang="tr-TR" dirty="0">
                <a:solidFill>
                  <a:srgbClr val="FF0000"/>
                </a:solidFill>
              </a:rPr>
              <a:t>Devlet kavramı</a:t>
            </a:r>
          </a:p>
        </p:txBody>
      </p:sp>
      <p:sp>
        <p:nvSpPr>
          <p:cNvPr id="3" name="İçerik Yer Tutucusu 2"/>
          <p:cNvSpPr>
            <a:spLocks noGrp="1"/>
          </p:cNvSpPr>
          <p:nvPr>
            <p:ph idx="1"/>
          </p:nvPr>
        </p:nvSpPr>
        <p:spPr>
          <a:xfrm>
            <a:off x="1991032" y="1691148"/>
            <a:ext cx="9336599" cy="3777622"/>
          </a:xfrm>
        </p:spPr>
        <p:txBody>
          <a:bodyPr>
            <a:noAutofit/>
          </a:bodyPr>
          <a:lstStyle/>
          <a:p>
            <a:r>
              <a:rPr lang="tr-TR" sz="2800" dirty="0"/>
              <a:t>Devlet modern toplumların egemen kurumudur </a:t>
            </a:r>
          </a:p>
          <a:p>
            <a:endParaRPr lang="tr-TR" sz="2800" dirty="0"/>
          </a:p>
          <a:p>
            <a:r>
              <a:rPr lang="tr-TR" sz="2800" dirty="0"/>
              <a:t>Modern devletlerin temel karakteristikleri şunlardır </a:t>
            </a:r>
          </a:p>
          <a:p>
            <a:r>
              <a:rPr lang="tr-TR" sz="2800" dirty="0"/>
              <a:t>egemenlik </a:t>
            </a:r>
          </a:p>
          <a:p>
            <a:r>
              <a:rPr lang="tr-TR" sz="2800" dirty="0"/>
              <a:t>Yurttaşlık </a:t>
            </a:r>
          </a:p>
          <a:p>
            <a:r>
              <a:rPr lang="tr-TR" sz="2800" dirty="0"/>
              <a:t>ulusçuluk </a:t>
            </a:r>
          </a:p>
          <a:p>
            <a:pPr marL="0" indent="0">
              <a:buNone/>
            </a:pPr>
            <a:br>
              <a:rPr lang="tr-TR" sz="2800" dirty="0"/>
            </a:br>
            <a:endParaRPr lang="tr-TR" sz="2800" dirty="0"/>
          </a:p>
        </p:txBody>
      </p:sp>
    </p:spTree>
    <p:extLst>
      <p:ext uri="{BB962C8B-B14F-4D97-AF65-F5344CB8AC3E}">
        <p14:creationId xmlns:p14="http://schemas.microsoft.com/office/powerpoint/2010/main" val="3599174469"/>
      </p:ext>
    </p:extLst>
  </p:cSld>
  <p:clrMapOvr>
    <a:masterClrMapping/>
  </p:clrMapOvr>
</p:sld>
</file>

<file path=ppt/slides/slide3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err="1">
                <a:solidFill>
                  <a:srgbClr val="FF0000"/>
                </a:solidFill>
              </a:rPr>
              <a:t>Otoriteryen</a:t>
            </a:r>
            <a:r>
              <a:rPr lang="tr-TR" dirty="0">
                <a:solidFill>
                  <a:srgbClr val="FF0000"/>
                </a:solidFill>
              </a:rPr>
              <a:t> Devlet </a:t>
            </a:r>
          </a:p>
        </p:txBody>
      </p:sp>
      <p:sp>
        <p:nvSpPr>
          <p:cNvPr id="3" name="İçerik Yer Tutucusu 2"/>
          <p:cNvSpPr>
            <a:spLocks noGrp="1"/>
          </p:cNvSpPr>
          <p:nvPr>
            <p:ph idx="1"/>
          </p:nvPr>
        </p:nvSpPr>
        <p:spPr>
          <a:xfrm>
            <a:off x="1830088" y="1788544"/>
            <a:ext cx="8915400" cy="4445346"/>
          </a:xfrm>
        </p:spPr>
        <p:txBody>
          <a:bodyPr>
            <a:normAutofit/>
          </a:bodyPr>
          <a:lstStyle/>
          <a:p>
            <a:pPr algn="just"/>
            <a:r>
              <a:rPr lang="tr-TR" sz="2400" dirty="0"/>
              <a:t>Güçlü bir kişinin ya da küçük bir grubun yönetimidir </a:t>
            </a:r>
          </a:p>
          <a:p>
            <a:pPr algn="just"/>
            <a:endParaRPr lang="tr-TR" sz="2400" dirty="0"/>
          </a:p>
          <a:p>
            <a:pPr algn="just"/>
            <a:r>
              <a:rPr lang="tr-TR" sz="2400" dirty="0"/>
              <a:t>Bu devletler meşruiyetten uzak diktatörlüklerdir. Otoriter yönetimler halkına hesap verme gereksinimi duymayan keyfi yönetimlerdir</a:t>
            </a:r>
          </a:p>
          <a:p>
            <a:pPr algn="just"/>
            <a:endParaRPr lang="tr-TR" sz="2400" dirty="0"/>
          </a:p>
          <a:p>
            <a:pPr algn="just"/>
            <a:r>
              <a:rPr lang="tr-TR" sz="2400" dirty="0"/>
              <a:t> </a:t>
            </a:r>
            <a:r>
              <a:rPr lang="tr-TR" sz="2400" dirty="0" err="1"/>
              <a:t>Otoriteryen</a:t>
            </a:r>
            <a:r>
              <a:rPr lang="tr-TR" sz="2400" dirty="0"/>
              <a:t> devletler çoğunlukla baskı yoluyla yönetilirler</a:t>
            </a:r>
          </a:p>
          <a:p>
            <a:pPr algn="just"/>
            <a:r>
              <a:rPr lang="tr-TR" sz="2400" dirty="0"/>
              <a:t> Lider adeta Tanrı’ </a:t>
            </a:r>
            <a:r>
              <a:rPr lang="tr-TR" sz="2400" dirty="0" err="1"/>
              <a:t>nın</a:t>
            </a:r>
            <a:r>
              <a:rPr lang="tr-TR" sz="2400" dirty="0"/>
              <a:t> yeryüzündeki gölgesidir </a:t>
            </a:r>
          </a:p>
          <a:p>
            <a:pPr algn="just"/>
            <a:r>
              <a:rPr lang="tr-TR" sz="2400" dirty="0" err="1"/>
              <a:t>Mussolini</a:t>
            </a:r>
            <a:endParaRPr lang="tr-TR" sz="2400" dirty="0"/>
          </a:p>
        </p:txBody>
      </p:sp>
    </p:spTree>
    <p:extLst>
      <p:ext uri="{BB962C8B-B14F-4D97-AF65-F5344CB8AC3E}">
        <p14:creationId xmlns:p14="http://schemas.microsoft.com/office/powerpoint/2010/main" val="4225937638"/>
      </p:ext>
    </p:extLst>
  </p:cSld>
  <p:clrMapOvr>
    <a:masterClrMapping/>
  </p:clrMapOvr>
</p:sld>
</file>

<file path=ppt/slides/slide3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z="3600" dirty="0" err="1">
                <a:solidFill>
                  <a:srgbClr val="FF0000"/>
                </a:solidFill>
              </a:rPr>
              <a:t>Totoriteryen</a:t>
            </a:r>
            <a:r>
              <a:rPr lang="tr-TR" sz="3600" dirty="0">
                <a:solidFill>
                  <a:srgbClr val="FF0000"/>
                </a:solidFill>
              </a:rPr>
              <a:t> Devlet</a:t>
            </a:r>
            <a:br>
              <a:rPr lang="tr-TR" sz="3600" dirty="0">
                <a:solidFill>
                  <a:srgbClr val="FF0000"/>
                </a:solidFill>
              </a:rPr>
            </a:br>
            <a:endParaRPr lang="tr-TR" dirty="0">
              <a:solidFill>
                <a:srgbClr val="FF0000"/>
              </a:solidFill>
            </a:endParaRPr>
          </a:p>
        </p:txBody>
      </p:sp>
      <p:sp>
        <p:nvSpPr>
          <p:cNvPr id="3" name="İçerik Yer Tutucusu 2"/>
          <p:cNvSpPr>
            <a:spLocks noGrp="1"/>
          </p:cNvSpPr>
          <p:nvPr>
            <p:ph idx="1"/>
          </p:nvPr>
        </p:nvSpPr>
        <p:spPr/>
        <p:txBody>
          <a:bodyPr>
            <a:normAutofit/>
          </a:bodyPr>
          <a:lstStyle/>
          <a:p>
            <a:pPr algn="just"/>
            <a:endParaRPr lang="tr-TR" sz="3200" dirty="0"/>
          </a:p>
          <a:p>
            <a:pPr marL="0" indent="0" algn="just">
              <a:buNone/>
            </a:pPr>
            <a:r>
              <a:rPr lang="tr-TR" sz="3200" dirty="0"/>
              <a:t>Bir hükümetin tüm yönetsel, politik, sosyal ve kültürel alanlarda geniş bir kontrol ve otoriteye sahip olduğu bir devleti tanımlar. </a:t>
            </a:r>
            <a:endParaRPr lang="tr-TR" sz="2400" dirty="0"/>
          </a:p>
        </p:txBody>
      </p:sp>
    </p:spTree>
    <p:extLst>
      <p:ext uri="{BB962C8B-B14F-4D97-AF65-F5344CB8AC3E}">
        <p14:creationId xmlns:p14="http://schemas.microsoft.com/office/powerpoint/2010/main" val="2993148828"/>
      </p:ext>
    </p:extLst>
  </p:cSld>
  <p:clrMapOvr>
    <a:masterClrMapping/>
  </p:clrMapOvr>
</p:sld>
</file>

<file path=ppt/slides/slide3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sz="2800" dirty="0"/>
              <a:t>Bu tür bir devlette, hükümet genellikle bireylerin düşünce, ifade ve davranışlarını sıkı bir şekilde kontrol eder. </a:t>
            </a:r>
          </a:p>
          <a:p>
            <a:pPr marL="0" indent="0" algn="just">
              <a:buNone/>
            </a:pPr>
            <a:br>
              <a:rPr lang="tr-TR" sz="2800" dirty="0"/>
            </a:br>
            <a:endParaRPr lang="tr-TR" sz="2800" dirty="0"/>
          </a:p>
          <a:p>
            <a:pPr algn="just"/>
            <a:endParaRPr lang="tr-TR" sz="2800" dirty="0"/>
          </a:p>
        </p:txBody>
      </p:sp>
    </p:spTree>
    <p:extLst>
      <p:ext uri="{BB962C8B-B14F-4D97-AF65-F5344CB8AC3E}">
        <p14:creationId xmlns:p14="http://schemas.microsoft.com/office/powerpoint/2010/main" val="2733148547"/>
      </p:ext>
    </p:extLst>
  </p:cSld>
  <p:clrMapOvr>
    <a:masterClrMapping/>
  </p:clrMapOvr>
</p:sld>
</file>

<file path=ppt/slides/slide3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z="3600" b="1" dirty="0">
                <a:solidFill>
                  <a:srgbClr val="FF0000"/>
                </a:solidFill>
              </a:rPr>
              <a:t>Toplumsal Kontrol:</a:t>
            </a:r>
            <a:br>
              <a:rPr lang="tr-TR" sz="3600" dirty="0">
                <a:solidFill>
                  <a:srgbClr val="FF0000"/>
                </a:solidFill>
              </a:rPr>
            </a:br>
            <a:endParaRPr lang="tr-TR" dirty="0">
              <a:solidFill>
                <a:srgbClr val="FF0000"/>
              </a:solidFill>
            </a:endParaRPr>
          </a:p>
        </p:txBody>
      </p:sp>
      <p:sp>
        <p:nvSpPr>
          <p:cNvPr id="3" name="İçerik Yer Tutucusu 2"/>
          <p:cNvSpPr>
            <a:spLocks noGrp="1"/>
          </p:cNvSpPr>
          <p:nvPr>
            <p:ph idx="1"/>
          </p:nvPr>
        </p:nvSpPr>
        <p:spPr>
          <a:xfrm>
            <a:off x="1401097" y="2133600"/>
            <a:ext cx="10103515" cy="3777622"/>
          </a:xfrm>
        </p:spPr>
        <p:txBody>
          <a:bodyPr>
            <a:normAutofit/>
          </a:bodyPr>
          <a:lstStyle/>
          <a:p>
            <a:pPr lvl="1" algn="just"/>
            <a:r>
              <a:rPr lang="tr-TR" sz="2800" dirty="0"/>
              <a:t>Totaliter devletler, bireylerin düşünce, davranış ve kültürel faaliyetlerini kontrol etmek için geniş bir toplumsal kontrol sistemine sahiptir. </a:t>
            </a:r>
          </a:p>
          <a:p>
            <a:pPr lvl="1" algn="just"/>
            <a:endParaRPr lang="tr-TR" sz="2800" dirty="0"/>
          </a:p>
          <a:p>
            <a:pPr lvl="1" algn="just"/>
            <a:r>
              <a:rPr lang="tr-TR" sz="2800" dirty="0"/>
              <a:t>Hükümet genellikle propaganda, sansür ve gözetleme gibi araçları kullanarak toplumu şekillendirir.</a:t>
            </a:r>
          </a:p>
        </p:txBody>
      </p:sp>
    </p:spTree>
    <p:extLst>
      <p:ext uri="{BB962C8B-B14F-4D97-AF65-F5344CB8AC3E}">
        <p14:creationId xmlns:p14="http://schemas.microsoft.com/office/powerpoint/2010/main" val="172772189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740309" y="1504336"/>
            <a:ext cx="9587322" cy="4569119"/>
          </a:xfrm>
        </p:spPr>
        <p:txBody>
          <a:bodyPr>
            <a:normAutofit/>
          </a:bodyPr>
          <a:lstStyle/>
          <a:p>
            <a:pPr algn="just"/>
            <a:r>
              <a:rPr lang="tr-TR" sz="2800" dirty="0"/>
              <a:t>Öğrencilerin eğitimi kamunun ve toplumun demokratik inşası anlamına gelecektir. Çünkü bilimsel sorgulama yöntemlerini güçlü bir şekilde uygulayabilen ve kendisini ifade edebilen bir toplum demokrasinin temelidir. </a:t>
            </a:r>
          </a:p>
        </p:txBody>
      </p:sp>
    </p:spTree>
    <p:extLst>
      <p:ext uri="{BB962C8B-B14F-4D97-AF65-F5344CB8AC3E}">
        <p14:creationId xmlns:p14="http://schemas.microsoft.com/office/powerpoint/2010/main" val="490483317"/>
      </p:ext>
    </p:extLst>
  </p:cSld>
  <p:clrMapOvr>
    <a:masterClrMapping/>
  </p:clrMapOvr>
</p:sld>
</file>

<file path=ppt/slides/slide3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z="3600" b="1" dirty="0">
                <a:solidFill>
                  <a:srgbClr val="FF0000"/>
                </a:solidFill>
              </a:rPr>
              <a:t>Tek Parti Hükümeti:</a:t>
            </a:r>
            <a:br>
              <a:rPr lang="tr-TR" sz="3600" dirty="0">
                <a:solidFill>
                  <a:srgbClr val="FF0000"/>
                </a:solidFill>
              </a:rPr>
            </a:br>
            <a:endParaRPr lang="tr-TR" dirty="0">
              <a:solidFill>
                <a:srgbClr val="FF0000"/>
              </a:solidFill>
            </a:endParaRPr>
          </a:p>
        </p:txBody>
      </p:sp>
      <p:sp>
        <p:nvSpPr>
          <p:cNvPr id="3" name="İçerik Yer Tutucusu 2"/>
          <p:cNvSpPr>
            <a:spLocks noGrp="1"/>
          </p:cNvSpPr>
          <p:nvPr>
            <p:ph idx="1"/>
          </p:nvPr>
        </p:nvSpPr>
        <p:spPr>
          <a:xfrm>
            <a:off x="2182761" y="2133600"/>
            <a:ext cx="9321851" cy="3777622"/>
          </a:xfrm>
        </p:spPr>
        <p:txBody>
          <a:bodyPr>
            <a:normAutofit/>
          </a:bodyPr>
          <a:lstStyle/>
          <a:p>
            <a:pPr lvl="1" algn="just"/>
            <a:r>
              <a:rPr lang="tr-TR" sz="2800" dirty="0"/>
              <a:t>Totaliter devletler genellikle tek bir siyasi parti tarafından yönetilir. Diğer siyasi partilerin faaliyetleri ya sınırlıdır ya da yasaklanmıştır. Bu durum, muhalefetin zayıf olduğu ve iktidarın tek elden kontrol edildiği bir ortamı yaratır.</a:t>
            </a:r>
          </a:p>
          <a:p>
            <a:pPr algn="just"/>
            <a:endParaRPr lang="tr-TR" sz="2400" dirty="0"/>
          </a:p>
        </p:txBody>
      </p:sp>
    </p:spTree>
    <p:extLst>
      <p:ext uri="{BB962C8B-B14F-4D97-AF65-F5344CB8AC3E}">
        <p14:creationId xmlns:p14="http://schemas.microsoft.com/office/powerpoint/2010/main" val="3831426224"/>
      </p:ext>
    </p:extLst>
  </p:cSld>
  <p:clrMapOvr>
    <a:masterClrMapping/>
  </p:clrMapOvr>
</p:sld>
</file>

<file path=ppt/slides/slide3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z="3600" b="1" dirty="0">
                <a:solidFill>
                  <a:srgbClr val="FF0000"/>
                </a:solidFill>
              </a:rPr>
              <a:t>Lider Kültü ve Kişilik Kültü:</a:t>
            </a:r>
            <a:br>
              <a:rPr lang="tr-TR" sz="3600" dirty="0">
                <a:solidFill>
                  <a:srgbClr val="FF0000"/>
                </a:solidFill>
              </a:rPr>
            </a:br>
            <a:endParaRPr lang="tr-TR" dirty="0">
              <a:solidFill>
                <a:srgbClr val="FF0000"/>
              </a:solidFill>
            </a:endParaRPr>
          </a:p>
        </p:txBody>
      </p:sp>
      <p:sp>
        <p:nvSpPr>
          <p:cNvPr id="3" name="İçerik Yer Tutucusu 2"/>
          <p:cNvSpPr>
            <a:spLocks noGrp="1"/>
          </p:cNvSpPr>
          <p:nvPr>
            <p:ph idx="1"/>
          </p:nvPr>
        </p:nvSpPr>
        <p:spPr>
          <a:xfrm>
            <a:off x="1627980" y="2058838"/>
            <a:ext cx="9543077" cy="3777622"/>
          </a:xfrm>
        </p:spPr>
        <p:txBody>
          <a:bodyPr>
            <a:normAutofit/>
          </a:bodyPr>
          <a:lstStyle/>
          <a:p>
            <a:pPr lvl="1" algn="just"/>
            <a:r>
              <a:rPr lang="tr-TR" sz="2800" dirty="0"/>
              <a:t>Totaliter devletler genellikle liderlerine yoğun bir kişilik kültü yaratır. Lider, genellikle karizmatik bir figür olarak sunulur ve toplumun tüm alanlarında büyük bir otoriteye sahip olduğuna inanılır.</a:t>
            </a:r>
          </a:p>
        </p:txBody>
      </p:sp>
    </p:spTree>
    <p:extLst>
      <p:ext uri="{BB962C8B-B14F-4D97-AF65-F5344CB8AC3E}">
        <p14:creationId xmlns:p14="http://schemas.microsoft.com/office/powerpoint/2010/main" val="2239526408"/>
      </p:ext>
    </p:extLst>
  </p:cSld>
  <p:clrMapOvr>
    <a:masterClrMapping/>
  </p:clrMapOvr>
</p:sld>
</file>

<file path=ppt/slides/slide3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r>
              <a:rPr lang="tr-TR" sz="3600" b="1" dirty="0">
                <a:solidFill>
                  <a:srgbClr val="FF0000"/>
                </a:solidFill>
              </a:rPr>
              <a:t>İfade ve Düşünce Özgürlüğü Kısıtlamaları:</a:t>
            </a:r>
            <a:br>
              <a:rPr lang="tr-TR" sz="3600" dirty="0">
                <a:solidFill>
                  <a:srgbClr val="FF0000"/>
                </a:solidFill>
              </a:rPr>
            </a:br>
            <a:endParaRPr lang="tr-TR" dirty="0">
              <a:solidFill>
                <a:srgbClr val="FF0000"/>
              </a:solidFill>
            </a:endParaRPr>
          </a:p>
        </p:txBody>
      </p:sp>
      <p:sp>
        <p:nvSpPr>
          <p:cNvPr id="3" name="İçerik Yer Tutucusu 2"/>
          <p:cNvSpPr>
            <a:spLocks noGrp="1"/>
          </p:cNvSpPr>
          <p:nvPr>
            <p:ph idx="1"/>
          </p:nvPr>
        </p:nvSpPr>
        <p:spPr>
          <a:xfrm>
            <a:off x="1769806" y="2133600"/>
            <a:ext cx="9734806" cy="3777622"/>
          </a:xfrm>
        </p:spPr>
        <p:txBody>
          <a:bodyPr>
            <a:normAutofit/>
          </a:bodyPr>
          <a:lstStyle/>
          <a:p>
            <a:pPr lvl="1" algn="just"/>
            <a:r>
              <a:rPr lang="tr-TR" sz="2400" dirty="0"/>
              <a:t>Totaliter devletler, ifade ve düşünce özgürlüğünü sınırlar. Medya genellikle devlet kontrolünde olup, eleştiriye ve muhalefete karşı sert önlemler alınabilir.</a:t>
            </a:r>
          </a:p>
          <a:p>
            <a:pPr algn="just"/>
            <a:endParaRPr lang="tr-TR" sz="2800" dirty="0"/>
          </a:p>
        </p:txBody>
      </p:sp>
    </p:spTree>
    <p:extLst>
      <p:ext uri="{BB962C8B-B14F-4D97-AF65-F5344CB8AC3E}">
        <p14:creationId xmlns:p14="http://schemas.microsoft.com/office/powerpoint/2010/main" val="2617433293"/>
      </p:ext>
    </p:extLst>
  </p:cSld>
  <p:clrMapOvr>
    <a:masterClrMapping/>
  </p:clrMapOvr>
</p:sld>
</file>

<file path=ppt/slides/slide3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z="3600" b="1" dirty="0">
                <a:solidFill>
                  <a:srgbClr val="FF0000"/>
                </a:solidFill>
              </a:rPr>
              <a:t>Gözetim ve İstihbarat:</a:t>
            </a:r>
            <a:br>
              <a:rPr lang="tr-TR" sz="3600" dirty="0">
                <a:solidFill>
                  <a:srgbClr val="FF0000"/>
                </a:solidFill>
              </a:rPr>
            </a:br>
            <a:endParaRPr lang="tr-TR" dirty="0">
              <a:solidFill>
                <a:srgbClr val="FF0000"/>
              </a:solidFill>
            </a:endParaRPr>
          </a:p>
        </p:txBody>
      </p:sp>
      <p:sp>
        <p:nvSpPr>
          <p:cNvPr id="3" name="İçerik Yer Tutucusu 2"/>
          <p:cNvSpPr>
            <a:spLocks noGrp="1"/>
          </p:cNvSpPr>
          <p:nvPr>
            <p:ph idx="1"/>
          </p:nvPr>
        </p:nvSpPr>
        <p:spPr>
          <a:xfrm>
            <a:off x="1864593" y="2081842"/>
            <a:ext cx="8915400" cy="3777622"/>
          </a:xfrm>
        </p:spPr>
        <p:txBody>
          <a:bodyPr>
            <a:normAutofit/>
          </a:bodyPr>
          <a:lstStyle/>
          <a:p>
            <a:pPr lvl="1" algn="just"/>
            <a:r>
              <a:rPr lang="tr-TR" sz="2800" dirty="0"/>
              <a:t>Hükümet genellikle geniş bir gözetim ve istihbarat ağına sahiptir. Bireylerin özel yaşamları sıkı bir şekilde izlenebilir, muhalifler takip edilebilir ve toplu gösterilere müdahale edilebilir.</a:t>
            </a:r>
          </a:p>
          <a:p>
            <a:pPr algn="just"/>
            <a:endParaRPr lang="tr-TR" sz="3200" dirty="0"/>
          </a:p>
        </p:txBody>
      </p:sp>
    </p:spTree>
    <p:extLst>
      <p:ext uri="{BB962C8B-B14F-4D97-AF65-F5344CB8AC3E}">
        <p14:creationId xmlns:p14="http://schemas.microsoft.com/office/powerpoint/2010/main" val="1183430343"/>
      </p:ext>
    </p:extLst>
  </p:cSld>
  <p:clrMapOvr>
    <a:masterClrMapping/>
  </p:clrMapOvr>
</p:sld>
</file>

<file path=ppt/slides/slide3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z="3600" b="1" dirty="0">
                <a:solidFill>
                  <a:srgbClr val="FF0000"/>
                </a:solidFill>
              </a:rPr>
              <a:t>Toplumsal Mühendislik:</a:t>
            </a:r>
            <a:br>
              <a:rPr lang="tr-TR" sz="3600" dirty="0">
                <a:solidFill>
                  <a:srgbClr val="FF0000"/>
                </a:solidFill>
              </a:rPr>
            </a:br>
            <a:endParaRPr lang="tr-TR" dirty="0">
              <a:solidFill>
                <a:srgbClr val="FF0000"/>
              </a:solidFill>
            </a:endParaRPr>
          </a:p>
        </p:txBody>
      </p:sp>
      <p:sp>
        <p:nvSpPr>
          <p:cNvPr id="3" name="İçerik Yer Tutucusu 2"/>
          <p:cNvSpPr>
            <a:spLocks noGrp="1"/>
          </p:cNvSpPr>
          <p:nvPr>
            <p:ph idx="1"/>
          </p:nvPr>
        </p:nvSpPr>
        <p:spPr/>
        <p:txBody>
          <a:bodyPr>
            <a:normAutofit/>
          </a:bodyPr>
          <a:lstStyle/>
          <a:p>
            <a:pPr lvl="1" algn="just"/>
            <a:r>
              <a:rPr lang="tr-TR" sz="2800" dirty="0"/>
              <a:t>Totaliter devletler, toplumu belirli bir ideolojiye veya dünya görüşüne uygun hale getirmek için toplumsal mühendislik uygular. Eğitim, kültür ve sanat gibi alanlarda devlet kontrolü yaygındır.</a:t>
            </a:r>
          </a:p>
          <a:p>
            <a:pPr algn="just"/>
            <a:endParaRPr lang="tr-TR" sz="3200" dirty="0"/>
          </a:p>
          <a:p>
            <a:pPr algn="just"/>
            <a:endParaRPr lang="tr-TR" sz="3200" dirty="0"/>
          </a:p>
          <a:p>
            <a:pPr algn="just"/>
            <a:endParaRPr lang="tr-TR" sz="3200" dirty="0"/>
          </a:p>
        </p:txBody>
      </p:sp>
    </p:spTree>
    <p:extLst>
      <p:ext uri="{BB962C8B-B14F-4D97-AF65-F5344CB8AC3E}">
        <p14:creationId xmlns:p14="http://schemas.microsoft.com/office/powerpoint/2010/main" val="3101503321"/>
      </p:ext>
    </p:extLst>
  </p:cSld>
  <p:clrMapOvr>
    <a:masterClrMapping/>
  </p:clrMapOvr>
</p:sld>
</file>

<file path=ppt/slides/slide3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a:xfrm>
            <a:off x="1902542" y="2133600"/>
            <a:ext cx="9602070" cy="3777622"/>
          </a:xfrm>
        </p:spPr>
        <p:txBody>
          <a:bodyPr>
            <a:normAutofit/>
          </a:bodyPr>
          <a:lstStyle/>
          <a:p>
            <a:pPr algn="just"/>
            <a:r>
              <a:rPr lang="tr-TR" sz="2800" dirty="0"/>
              <a:t>Örnek olarak, Adolf Hitler'in Nazi </a:t>
            </a:r>
            <a:r>
              <a:rPr lang="tr-TR" sz="2800" dirty="0" err="1"/>
              <a:t>Almanyası</a:t>
            </a:r>
            <a:r>
              <a:rPr lang="tr-TR" sz="2800" dirty="0"/>
              <a:t> ve Joseph Stalin'in Sovyetler Birliği gibi tarihsel örnekler totaliter devletlere örnektir. Ancak, bu terim geniş bir anlamda kullanıldığı için, farklı derecelerde otoriterliğe sahip devletleri de tanımlamak için kullanılabilir.</a:t>
            </a:r>
          </a:p>
          <a:p>
            <a:pPr algn="just"/>
            <a:endParaRPr lang="tr-TR" sz="2800" dirty="0"/>
          </a:p>
        </p:txBody>
      </p:sp>
    </p:spTree>
    <p:extLst>
      <p:ext uri="{BB962C8B-B14F-4D97-AF65-F5344CB8AC3E}">
        <p14:creationId xmlns:p14="http://schemas.microsoft.com/office/powerpoint/2010/main" val="2182238964"/>
      </p:ext>
    </p:extLst>
  </p:cSld>
  <p:clrMapOvr>
    <a:masterClrMapping/>
  </p:clrMapOvr>
</p:sld>
</file>

<file path=ppt/slides/slide3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b="1" dirty="0">
                <a:solidFill>
                  <a:srgbClr val="FF0000"/>
                </a:solidFill>
              </a:rPr>
              <a:t>Eğitim Sosyolojisi ve Ekonomi</a:t>
            </a:r>
          </a:p>
        </p:txBody>
      </p:sp>
      <p:sp>
        <p:nvSpPr>
          <p:cNvPr id="3" name="İçerik Yer Tutucusu 2"/>
          <p:cNvSpPr>
            <a:spLocks noGrp="1"/>
          </p:cNvSpPr>
          <p:nvPr>
            <p:ph idx="1"/>
          </p:nvPr>
        </p:nvSpPr>
        <p:spPr/>
        <p:txBody>
          <a:bodyPr>
            <a:normAutofit/>
          </a:bodyPr>
          <a:lstStyle/>
          <a:p>
            <a:pPr algn="just"/>
            <a:r>
              <a:rPr lang="tr-TR" sz="2800" dirty="0"/>
              <a:t>Eğitim sosyolojisi ve ekonomi arasındaki ilişki karmaşık ve etkileşimli bir şekildedir. Bu iki alan arasındaki bağlantılar, eğitim sisteminin ekonomik yapı ile nasıl ilişkili olduğunu ve ekonominin eğitim üzerindeki etkilerini içerir</a:t>
            </a:r>
          </a:p>
        </p:txBody>
      </p:sp>
    </p:spTree>
    <p:extLst>
      <p:ext uri="{BB962C8B-B14F-4D97-AF65-F5344CB8AC3E}">
        <p14:creationId xmlns:p14="http://schemas.microsoft.com/office/powerpoint/2010/main" val="3085243501"/>
      </p:ext>
    </p:extLst>
  </p:cSld>
  <p:clrMapOvr>
    <a:masterClrMapping/>
  </p:clrMapOvr>
</p:sld>
</file>

<file path=ppt/slides/slide3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2023581" y="658616"/>
            <a:ext cx="8911687" cy="1280890"/>
          </a:xfrm>
        </p:spPr>
        <p:txBody>
          <a:bodyPr/>
          <a:lstStyle/>
          <a:p>
            <a:r>
              <a:rPr lang="tr-TR" sz="3600" b="1" dirty="0">
                <a:solidFill>
                  <a:srgbClr val="FF0000"/>
                </a:solidFill>
              </a:rPr>
              <a:t>İstihdam ve Mesleki Gelişim:</a:t>
            </a:r>
            <a:br>
              <a:rPr lang="tr-TR" sz="3600" dirty="0">
                <a:solidFill>
                  <a:srgbClr val="FF0000"/>
                </a:solidFill>
              </a:rPr>
            </a:br>
            <a:endParaRPr lang="tr-TR" dirty="0">
              <a:solidFill>
                <a:srgbClr val="FF0000"/>
              </a:solidFill>
            </a:endParaRPr>
          </a:p>
        </p:txBody>
      </p:sp>
      <p:sp>
        <p:nvSpPr>
          <p:cNvPr id="3" name="İçerik Yer Tutucusu 2"/>
          <p:cNvSpPr>
            <a:spLocks noGrp="1"/>
          </p:cNvSpPr>
          <p:nvPr>
            <p:ph idx="1"/>
          </p:nvPr>
        </p:nvSpPr>
        <p:spPr>
          <a:xfrm>
            <a:off x="1801333" y="1840302"/>
            <a:ext cx="8915400" cy="3777622"/>
          </a:xfrm>
        </p:spPr>
        <p:txBody>
          <a:bodyPr>
            <a:normAutofit/>
          </a:bodyPr>
          <a:lstStyle/>
          <a:p>
            <a:pPr algn="just"/>
            <a:r>
              <a:rPr lang="tr-TR" sz="2400" dirty="0"/>
              <a:t>Ekonomik yapının ihtiyaçlarına uygun olarak eğitim sistemi şekillenir. İşgücü piyasasındaki taleplere cevap verebilmek için eğitim programları ve müfredatlar, belirli beceri ve bilgileri kazandırmaya yönelik olarak düzenlenir. </a:t>
            </a:r>
          </a:p>
          <a:p>
            <a:pPr algn="just"/>
            <a:endParaRPr lang="tr-TR" sz="2400" dirty="0"/>
          </a:p>
          <a:p>
            <a:pPr algn="just"/>
            <a:r>
              <a:rPr lang="tr-TR" sz="2400" dirty="0"/>
              <a:t>Bu, öğrencilerin iş dünyasına daha iyi hazırlanmalarını sağlamak amacını taşır.</a:t>
            </a:r>
          </a:p>
          <a:p>
            <a:pPr algn="just"/>
            <a:endParaRPr lang="tr-TR" sz="2400" dirty="0"/>
          </a:p>
        </p:txBody>
      </p:sp>
    </p:spTree>
    <p:extLst>
      <p:ext uri="{BB962C8B-B14F-4D97-AF65-F5344CB8AC3E}">
        <p14:creationId xmlns:p14="http://schemas.microsoft.com/office/powerpoint/2010/main" val="4175820154"/>
      </p:ext>
    </p:extLst>
  </p:cSld>
  <p:clrMapOvr>
    <a:masterClrMapping/>
  </p:clrMapOvr>
</p:sld>
</file>

<file path=ppt/slides/slide3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z="3600" b="1" dirty="0">
                <a:solidFill>
                  <a:srgbClr val="FF0000"/>
                </a:solidFill>
              </a:rPr>
              <a:t>Eğitim ve Ekonomik Kalkınma:</a:t>
            </a:r>
            <a:br>
              <a:rPr lang="tr-TR" sz="3600" dirty="0">
                <a:solidFill>
                  <a:srgbClr val="FF0000"/>
                </a:solidFill>
              </a:rPr>
            </a:br>
            <a:endParaRPr lang="tr-TR" dirty="0">
              <a:solidFill>
                <a:srgbClr val="FF0000"/>
              </a:solidFill>
            </a:endParaRPr>
          </a:p>
        </p:txBody>
      </p:sp>
      <p:sp>
        <p:nvSpPr>
          <p:cNvPr id="3" name="İçerik Yer Tutucusu 2"/>
          <p:cNvSpPr>
            <a:spLocks noGrp="1"/>
          </p:cNvSpPr>
          <p:nvPr>
            <p:ph idx="1"/>
          </p:nvPr>
        </p:nvSpPr>
        <p:spPr>
          <a:xfrm>
            <a:off x="1887597" y="2035834"/>
            <a:ext cx="8915400" cy="3777622"/>
          </a:xfrm>
        </p:spPr>
        <p:txBody>
          <a:bodyPr>
            <a:normAutofit/>
          </a:bodyPr>
          <a:lstStyle/>
          <a:p>
            <a:pPr algn="just"/>
            <a:r>
              <a:rPr lang="tr-TR" sz="2400" dirty="0"/>
              <a:t>Eğitim, bir ülkenin ekonomik kalkınmasında önemli bir rol oynar. Nitelikli işgücü, </a:t>
            </a:r>
            <a:r>
              <a:rPr lang="tr-TR" sz="2400" dirty="0" err="1"/>
              <a:t>inovasyon</a:t>
            </a:r>
            <a:r>
              <a:rPr lang="tr-TR" sz="2400" dirty="0"/>
              <a:t> ve teknolojik gelişmelerin desteklenmesi gibi faktörler, eğitimin ekonomik başarı üzerinde etkili olduğu alanlardır. Eğitim düzeyi yüksek bir toplum genellikle daha üretken ve rekabetçi olabilir.</a:t>
            </a:r>
          </a:p>
          <a:p>
            <a:pPr algn="just"/>
            <a:endParaRPr lang="tr-TR" sz="2400" dirty="0"/>
          </a:p>
        </p:txBody>
      </p:sp>
    </p:spTree>
    <p:extLst>
      <p:ext uri="{BB962C8B-B14F-4D97-AF65-F5344CB8AC3E}">
        <p14:creationId xmlns:p14="http://schemas.microsoft.com/office/powerpoint/2010/main" val="3161741071"/>
      </p:ext>
    </p:extLst>
  </p:cSld>
  <p:clrMapOvr>
    <a:masterClrMapping/>
  </p:clrMapOvr>
</p:sld>
</file>

<file path=ppt/slides/slide3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çerik Yer Tutucusu 4">
            <a:extLst>
              <a:ext uri="{FF2B5EF4-FFF2-40B4-BE49-F238E27FC236}">
                <a16:creationId xmlns:a16="http://schemas.microsoft.com/office/drawing/2014/main" id="{89F2CFB9-B534-2207-2FFF-92A4A3A85668}"/>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238234" y="955343"/>
            <a:ext cx="8618560" cy="4956507"/>
          </a:xfrm>
        </p:spPr>
      </p:pic>
    </p:spTree>
    <p:extLst>
      <p:ext uri="{BB962C8B-B14F-4D97-AF65-F5344CB8AC3E}">
        <p14:creationId xmlns:p14="http://schemas.microsoft.com/office/powerpoint/2010/main" val="394834284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a:xfrm>
            <a:off x="2132012" y="2045109"/>
            <a:ext cx="8915400" cy="3777622"/>
          </a:xfrm>
        </p:spPr>
        <p:txBody>
          <a:bodyPr>
            <a:normAutofit/>
          </a:bodyPr>
          <a:lstStyle/>
          <a:p>
            <a:pPr algn="just"/>
            <a:r>
              <a:rPr lang="tr-TR" sz="3200" b="1" u="sng" dirty="0">
                <a:solidFill>
                  <a:srgbClr val="FF0000"/>
                </a:solidFill>
              </a:rPr>
              <a:t>Bu sebeple </a:t>
            </a:r>
            <a:r>
              <a:rPr lang="tr-TR" sz="3200" b="1" u="sng" dirty="0" err="1">
                <a:solidFill>
                  <a:srgbClr val="FF0000"/>
                </a:solidFill>
              </a:rPr>
              <a:t>Dewey</a:t>
            </a:r>
            <a:r>
              <a:rPr lang="tr-TR" sz="3200" b="1" u="sng" dirty="0">
                <a:solidFill>
                  <a:srgbClr val="FF0000"/>
                </a:solidFill>
              </a:rPr>
              <a:t> tartışmaya kapalı ilkeleri ve baskı stratejilerini eleştirirken </a:t>
            </a:r>
            <a:r>
              <a:rPr lang="tr-TR" sz="3200" dirty="0"/>
              <a:t>sadece insancıl ve adil bir toplum yaratma kaygısı ile bağlantılı rasyonel eleştirinin gerçek bir demokrasi biçimi oluşturabileceğini savunmuştur. </a:t>
            </a:r>
          </a:p>
        </p:txBody>
      </p:sp>
    </p:spTree>
    <p:extLst>
      <p:ext uri="{BB962C8B-B14F-4D97-AF65-F5344CB8AC3E}">
        <p14:creationId xmlns:p14="http://schemas.microsoft.com/office/powerpoint/2010/main" val="1961288374"/>
      </p:ext>
    </p:extLst>
  </p:cSld>
  <p:clrMapOvr>
    <a:masterClrMapping/>
  </p:clrMapOvr>
</p:sld>
</file>

<file path=ppt/slides/slide3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86DFFBA9-3270-209A-FBE7-B6328E924224}"/>
              </a:ext>
            </a:extLst>
          </p:cNvPr>
          <p:cNvSpPr>
            <a:spLocks noGrp="1"/>
          </p:cNvSpPr>
          <p:nvPr>
            <p:ph type="title"/>
          </p:nvPr>
        </p:nvSpPr>
        <p:spPr/>
        <p:txBody>
          <a:bodyPr/>
          <a:lstStyle/>
          <a:p>
            <a:endParaRPr lang="en-GB"/>
          </a:p>
        </p:txBody>
      </p:sp>
      <p:pic>
        <p:nvPicPr>
          <p:cNvPr id="5" name="İçerik Yer Tutucusu 4">
            <a:extLst>
              <a:ext uri="{FF2B5EF4-FFF2-40B4-BE49-F238E27FC236}">
                <a16:creationId xmlns:a16="http://schemas.microsoft.com/office/drawing/2014/main" id="{4534EB82-2A6F-5B7E-0096-03DDF1906EED}"/>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815152" y="934872"/>
            <a:ext cx="8727744" cy="4483265"/>
          </a:xfrm>
        </p:spPr>
      </p:pic>
    </p:spTree>
    <p:extLst>
      <p:ext uri="{BB962C8B-B14F-4D97-AF65-F5344CB8AC3E}">
        <p14:creationId xmlns:p14="http://schemas.microsoft.com/office/powerpoint/2010/main" val="543650573"/>
      </p:ext>
    </p:extLst>
  </p:cSld>
  <p:clrMapOvr>
    <a:masterClrMapping/>
  </p:clrMapOvr>
</p:sld>
</file>

<file path=ppt/slides/slide3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8B7EB963-555B-D2F4-CBE2-46FE2B113119}"/>
              </a:ext>
            </a:extLst>
          </p:cNvPr>
          <p:cNvSpPr>
            <a:spLocks noGrp="1"/>
          </p:cNvSpPr>
          <p:nvPr>
            <p:ph type="title"/>
          </p:nvPr>
        </p:nvSpPr>
        <p:spPr>
          <a:xfrm>
            <a:off x="1833801" y="474586"/>
            <a:ext cx="8911687" cy="1280890"/>
          </a:xfrm>
        </p:spPr>
        <p:txBody>
          <a:bodyPr/>
          <a:lstStyle/>
          <a:p>
            <a:pPr algn="ctr"/>
            <a:r>
              <a:rPr lang="tr-TR" dirty="0"/>
              <a:t>Güney Kore</a:t>
            </a:r>
            <a:endParaRPr lang="en-GB" dirty="0"/>
          </a:p>
        </p:txBody>
      </p:sp>
      <p:sp>
        <p:nvSpPr>
          <p:cNvPr id="3" name="İçerik Yer Tutucusu 2">
            <a:extLst>
              <a:ext uri="{FF2B5EF4-FFF2-40B4-BE49-F238E27FC236}">
                <a16:creationId xmlns:a16="http://schemas.microsoft.com/office/drawing/2014/main" id="{EAE558FB-C9AC-A0A3-30AB-33C2844DB421}"/>
              </a:ext>
            </a:extLst>
          </p:cNvPr>
          <p:cNvSpPr>
            <a:spLocks noGrp="1"/>
          </p:cNvSpPr>
          <p:nvPr>
            <p:ph idx="1"/>
          </p:nvPr>
        </p:nvSpPr>
        <p:spPr>
          <a:xfrm>
            <a:off x="822385" y="2133600"/>
            <a:ext cx="10682227" cy="3777622"/>
          </a:xfrm>
        </p:spPr>
        <p:txBody>
          <a:bodyPr>
            <a:normAutofit/>
          </a:bodyPr>
          <a:lstStyle/>
          <a:p>
            <a:r>
              <a:rPr lang="en-GB" sz="3200" b="1" dirty="0"/>
              <a:t>Dönüşüm:</a:t>
            </a:r>
            <a:r>
              <a:rPr lang="en-GB" sz="3200" dirty="0"/>
              <a:t> 1960’lardan </a:t>
            </a:r>
            <a:r>
              <a:rPr lang="en-GB" sz="3200" dirty="0" err="1"/>
              <a:t>itibaren</a:t>
            </a:r>
            <a:r>
              <a:rPr lang="en-GB" sz="3200" dirty="0"/>
              <a:t> </a:t>
            </a:r>
            <a:r>
              <a:rPr lang="en-GB" sz="3200" dirty="0" err="1"/>
              <a:t>yoğun</a:t>
            </a:r>
            <a:r>
              <a:rPr lang="en-GB" sz="3200" dirty="0"/>
              <a:t> </a:t>
            </a:r>
            <a:r>
              <a:rPr lang="en-GB" sz="3200" dirty="0" err="1"/>
              <a:t>eğitim</a:t>
            </a:r>
            <a:r>
              <a:rPr lang="en-GB" sz="3200" dirty="0"/>
              <a:t> </a:t>
            </a:r>
            <a:r>
              <a:rPr lang="en-GB" sz="3200" dirty="0" err="1"/>
              <a:t>seferberliği</a:t>
            </a:r>
            <a:r>
              <a:rPr lang="en-GB" sz="3200" dirty="0"/>
              <a:t>, </a:t>
            </a:r>
            <a:r>
              <a:rPr lang="en-GB" sz="3200" dirty="0" err="1"/>
              <a:t>öğretmen</a:t>
            </a:r>
            <a:r>
              <a:rPr lang="en-GB" sz="3200" dirty="0"/>
              <a:t> </a:t>
            </a:r>
            <a:r>
              <a:rPr lang="en-GB" sz="3200" dirty="0" err="1"/>
              <a:t>yetiştirme</a:t>
            </a:r>
            <a:r>
              <a:rPr lang="en-GB" sz="3200" dirty="0"/>
              <a:t> </a:t>
            </a:r>
            <a:r>
              <a:rPr lang="en-GB" sz="3200" dirty="0" err="1"/>
              <a:t>reformu</a:t>
            </a:r>
            <a:r>
              <a:rPr lang="en-GB" sz="3200" dirty="0"/>
              <a:t>.</a:t>
            </a:r>
            <a:endParaRPr lang="tr-TR" sz="3200" dirty="0"/>
          </a:p>
          <a:p>
            <a:endParaRPr lang="tr-TR" sz="3200" b="1" dirty="0"/>
          </a:p>
          <a:p>
            <a:r>
              <a:rPr lang="en-GB" sz="3200" b="1" dirty="0" err="1"/>
              <a:t>Sonuç</a:t>
            </a:r>
            <a:r>
              <a:rPr lang="en-GB" sz="3200" b="1" dirty="0"/>
              <a:t>:</a:t>
            </a:r>
            <a:r>
              <a:rPr lang="en-GB" sz="3200" dirty="0"/>
              <a:t> </a:t>
            </a:r>
            <a:r>
              <a:rPr lang="en-GB" sz="3200" dirty="0" err="1"/>
              <a:t>İleri</a:t>
            </a:r>
            <a:r>
              <a:rPr lang="en-GB" sz="3200" dirty="0"/>
              <a:t> </a:t>
            </a:r>
            <a:r>
              <a:rPr lang="en-GB" sz="3200" dirty="0" err="1"/>
              <a:t>teknoloji</a:t>
            </a:r>
            <a:r>
              <a:rPr lang="en-GB" sz="3200" dirty="0"/>
              <a:t> devi; </a:t>
            </a:r>
            <a:r>
              <a:rPr lang="en-GB" sz="3200" dirty="0" err="1"/>
              <a:t>kişi</a:t>
            </a:r>
            <a:r>
              <a:rPr lang="en-GB" sz="3200" dirty="0"/>
              <a:t> </a:t>
            </a:r>
            <a:r>
              <a:rPr lang="en-GB" sz="3200" dirty="0" err="1"/>
              <a:t>başı</a:t>
            </a:r>
            <a:r>
              <a:rPr lang="en-GB" sz="3200" dirty="0"/>
              <a:t> </a:t>
            </a:r>
            <a:r>
              <a:rPr lang="en-GB" sz="3200" dirty="0" err="1"/>
              <a:t>gelir</a:t>
            </a:r>
            <a:r>
              <a:rPr lang="en-GB" sz="3200" dirty="0"/>
              <a:t> ~100 kat </a:t>
            </a:r>
            <a:r>
              <a:rPr lang="en-GB" sz="3200" dirty="0" err="1"/>
              <a:t>arttı</a:t>
            </a:r>
            <a:r>
              <a:rPr lang="en-GB" sz="3200" dirty="0"/>
              <a:t>.</a:t>
            </a:r>
            <a:endParaRPr lang="tr-TR" sz="3200" dirty="0"/>
          </a:p>
          <a:p>
            <a:endParaRPr lang="tr-TR" sz="3200" b="1" dirty="0"/>
          </a:p>
          <a:p>
            <a:r>
              <a:rPr lang="en-GB" sz="3200" b="1" dirty="0" err="1"/>
              <a:t>Anahtar</a:t>
            </a:r>
            <a:r>
              <a:rPr lang="en-GB" sz="3200" b="1" dirty="0"/>
              <a:t>:</a:t>
            </a:r>
            <a:r>
              <a:rPr lang="en-GB" sz="3200" dirty="0"/>
              <a:t> </a:t>
            </a:r>
            <a:r>
              <a:rPr lang="en-GB" sz="3200" dirty="0" err="1"/>
              <a:t>Eğitim</a:t>
            </a:r>
            <a:r>
              <a:rPr lang="en-GB" sz="3200" dirty="0"/>
              <a:t> + </a:t>
            </a:r>
            <a:r>
              <a:rPr lang="en-GB" sz="3200" dirty="0" err="1"/>
              <a:t>ihracat</a:t>
            </a:r>
            <a:r>
              <a:rPr lang="en-GB" sz="3200" dirty="0"/>
              <a:t> + </a:t>
            </a:r>
            <a:r>
              <a:rPr lang="en-GB" sz="3200" dirty="0" err="1"/>
              <a:t>sanayi</a:t>
            </a:r>
            <a:r>
              <a:rPr lang="en-GB" sz="3200" dirty="0"/>
              <a:t> </a:t>
            </a:r>
            <a:r>
              <a:rPr lang="en-GB" sz="3200" dirty="0" err="1"/>
              <a:t>politikası</a:t>
            </a:r>
            <a:r>
              <a:rPr lang="en-GB" sz="3200" dirty="0"/>
              <a:t>.</a:t>
            </a:r>
          </a:p>
        </p:txBody>
      </p:sp>
    </p:spTree>
    <p:extLst>
      <p:ext uri="{BB962C8B-B14F-4D97-AF65-F5344CB8AC3E}">
        <p14:creationId xmlns:p14="http://schemas.microsoft.com/office/powerpoint/2010/main" val="99178431"/>
      </p:ext>
    </p:extLst>
  </p:cSld>
  <p:clrMapOvr>
    <a:masterClrMapping/>
  </p:clrMapOvr>
</p:sld>
</file>

<file path=ppt/slides/slide3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B253FF7-1B25-A05B-A45E-42675180F261}"/>
              </a:ext>
            </a:extLst>
          </p:cNvPr>
          <p:cNvSpPr>
            <a:spLocks noGrp="1"/>
          </p:cNvSpPr>
          <p:nvPr>
            <p:ph type="title"/>
          </p:nvPr>
        </p:nvSpPr>
        <p:spPr>
          <a:xfrm>
            <a:off x="1851053" y="629861"/>
            <a:ext cx="8911687" cy="1280890"/>
          </a:xfrm>
        </p:spPr>
        <p:txBody>
          <a:bodyPr/>
          <a:lstStyle/>
          <a:p>
            <a:pPr algn="ctr"/>
            <a:r>
              <a:rPr lang="en-GB" b="1" dirty="0" err="1"/>
              <a:t>Singapur</a:t>
            </a:r>
            <a:br>
              <a:rPr lang="en-GB" b="1" dirty="0"/>
            </a:br>
            <a:endParaRPr lang="en-GB" dirty="0"/>
          </a:p>
        </p:txBody>
      </p:sp>
      <p:sp>
        <p:nvSpPr>
          <p:cNvPr id="3" name="İçerik Yer Tutucusu 2">
            <a:extLst>
              <a:ext uri="{FF2B5EF4-FFF2-40B4-BE49-F238E27FC236}">
                <a16:creationId xmlns:a16="http://schemas.microsoft.com/office/drawing/2014/main" id="{FB2C27ED-973B-957F-3B6F-D0C583A7E093}"/>
              </a:ext>
            </a:extLst>
          </p:cNvPr>
          <p:cNvSpPr>
            <a:spLocks noGrp="1"/>
          </p:cNvSpPr>
          <p:nvPr>
            <p:ph idx="1"/>
          </p:nvPr>
        </p:nvSpPr>
        <p:spPr>
          <a:xfrm>
            <a:off x="1851053" y="2116347"/>
            <a:ext cx="8915400" cy="3777622"/>
          </a:xfrm>
        </p:spPr>
        <p:txBody>
          <a:bodyPr>
            <a:normAutofit/>
          </a:bodyPr>
          <a:lstStyle/>
          <a:p>
            <a:r>
              <a:rPr lang="en-GB" sz="2400" b="1" dirty="0"/>
              <a:t>Dönüşüm:</a:t>
            </a:r>
            <a:r>
              <a:rPr lang="en-GB" sz="2400" dirty="0"/>
              <a:t> </a:t>
            </a:r>
            <a:r>
              <a:rPr lang="en-GB" sz="2400" dirty="0" err="1"/>
              <a:t>Bağımsızlık</a:t>
            </a:r>
            <a:r>
              <a:rPr lang="en-GB" sz="2400" dirty="0"/>
              <a:t> </a:t>
            </a:r>
            <a:r>
              <a:rPr lang="en-GB" sz="2400" dirty="0" err="1"/>
              <a:t>sonrası</a:t>
            </a:r>
            <a:r>
              <a:rPr lang="en-GB" sz="2400" dirty="0"/>
              <a:t> “</a:t>
            </a:r>
            <a:r>
              <a:rPr lang="en-GB" sz="2400" dirty="0" err="1"/>
              <a:t>Eğitim</a:t>
            </a:r>
            <a:r>
              <a:rPr lang="en-GB" sz="2400" dirty="0"/>
              <a:t> </a:t>
            </a:r>
            <a:r>
              <a:rPr lang="en-GB" sz="2400" dirty="0" err="1"/>
              <a:t>Üssü</a:t>
            </a:r>
            <a:r>
              <a:rPr lang="en-GB" sz="2400" dirty="0"/>
              <a:t>” </a:t>
            </a:r>
            <a:r>
              <a:rPr lang="en-GB" sz="2400" dirty="0" err="1"/>
              <a:t>stratejisi</a:t>
            </a:r>
            <a:r>
              <a:rPr lang="en-GB" sz="2400" dirty="0"/>
              <a:t>, </a:t>
            </a:r>
            <a:r>
              <a:rPr lang="en-GB" sz="2400" dirty="0" err="1"/>
              <a:t>teknik</a:t>
            </a:r>
            <a:r>
              <a:rPr lang="en-GB" sz="2400" dirty="0"/>
              <a:t> </a:t>
            </a:r>
            <a:r>
              <a:rPr lang="en-GB" sz="2400" dirty="0" err="1"/>
              <a:t>eğitim</a:t>
            </a:r>
            <a:r>
              <a:rPr lang="en-GB" sz="2400" dirty="0"/>
              <a:t> </a:t>
            </a:r>
            <a:r>
              <a:rPr lang="en-GB" sz="2400" dirty="0" err="1"/>
              <a:t>ağı</a:t>
            </a:r>
            <a:r>
              <a:rPr lang="en-GB" sz="2400" dirty="0"/>
              <a:t>, </a:t>
            </a:r>
            <a:r>
              <a:rPr lang="en-GB" sz="2400" dirty="0" err="1"/>
              <a:t>çift</a:t>
            </a:r>
            <a:r>
              <a:rPr lang="en-GB" sz="2400" dirty="0"/>
              <a:t> </a:t>
            </a:r>
            <a:r>
              <a:rPr lang="en-GB" sz="2400" dirty="0" err="1"/>
              <a:t>dilli</a:t>
            </a:r>
            <a:r>
              <a:rPr lang="en-GB" sz="2400" dirty="0"/>
              <a:t> </a:t>
            </a:r>
            <a:r>
              <a:rPr lang="en-GB" sz="2400" dirty="0" err="1"/>
              <a:t>eğitim</a:t>
            </a:r>
            <a:r>
              <a:rPr lang="en-GB" sz="2400" dirty="0"/>
              <a:t>.</a:t>
            </a:r>
            <a:endParaRPr lang="tr-TR" sz="2400" dirty="0"/>
          </a:p>
          <a:p>
            <a:br>
              <a:rPr lang="en-GB" sz="2400" dirty="0"/>
            </a:br>
            <a:r>
              <a:rPr lang="en-GB" sz="2400" b="1" dirty="0" err="1"/>
              <a:t>Sonuç</a:t>
            </a:r>
            <a:r>
              <a:rPr lang="en-GB" sz="2400" b="1" dirty="0"/>
              <a:t>:</a:t>
            </a:r>
            <a:r>
              <a:rPr lang="en-GB" sz="2400" dirty="0"/>
              <a:t> </a:t>
            </a:r>
            <a:r>
              <a:rPr lang="en-GB" sz="2400" dirty="0" err="1"/>
              <a:t>Doğal</a:t>
            </a:r>
            <a:r>
              <a:rPr lang="en-GB" sz="2400" dirty="0"/>
              <a:t> </a:t>
            </a:r>
            <a:r>
              <a:rPr lang="en-GB" sz="2400" dirty="0" err="1"/>
              <a:t>kaynağı</a:t>
            </a:r>
            <a:r>
              <a:rPr lang="en-GB" sz="2400" dirty="0"/>
              <a:t> </a:t>
            </a:r>
            <a:r>
              <a:rPr lang="en-GB" sz="2400" dirty="0" err="1"/>
              <a:t>yokken</a:t>
            </a:r>
            <a:r>
              <a:rPr lang="en-GB" sz="2400" dirty="0"/>
              <a:t> </a:t>
            </a:r>
            <a:r>
              <a:rPr lang="en-GB" sz="2400" dirty="0" err="1"/>
              <a:t>dünyanın</a:t>
            </a:r>
            <a:r>
              <a:rPr lang="en-GB" sz="2400" dirty="0"/>
              <a:t> </a:t>
            </a:r>
            <a:r>
              <a:rPr lang="en-GB" sz="2400" dirty="0" err="1"/>
              <a:t>en</a:t>
            </a:r>
            <a:r>
              <a:rPr lang="en-GB" sz="2400" dirty="0"/>
              <a:t> </a:t>
            </a:r>
            <a:r>
              <a:rPr lang="en-GB" sz="2400" dirty="0" err="1"/>
              <a:t>yüksek</a:t>
            </a:r>
            <a:r>
              <a:rPr lang="en-GB" sz="2400" dirty="0"/>
              <a:t> </a:t>
            </a:r>
            <a:r>
              <a:rPr lang="en-GB" sz="2400" dirty="0" err="1"/>
              <a:t>gelirli</a:t>
            </a:r>
            <a:r>
              <a:rPr lang="en-GB" sz="2400" dirty="0"/>
              <a:t> </a:t>
            </a:r>
            <a:r>
              <a:rPr lang="en-GB" sz="2400" dirty="0" err="1"/>
              <a:t>ekonomilerinden</a:t>
            </a:r>
            <a:r>
              <a:rPr lang="en-GB" sz="2400" dirty="0"/>
              <a:t> </a:t>
            </a:r>
            <a:r>
              <a:rPr lang="en-GB" sz="2400" dirty="0" err="1"/>
              <a:t>biri</a:t>
            </a:r>
            <a:r>
              <a:rPr lang="en-GB" sz="2400" dirty="0"/>
              <a:t>.</a:t>
            </a:r>
            <a:endParaRPr lang="tr-TR" sz="2400" dirty="0"/>
          </a:p>
          <a:p>
            <a:br>
              <a:rPr lang="en-GB" sz="2400" dirty="0"/>
            </a:br>
            <a:r>
              <a:rPr lang="en-GB" sz="2400" b="1" dirty="0" err="1"/>
              <a:t>Anahtar</a:t>
            </a:r>
            <a:r>
              <a:rPr lang="en-GB" sz="2400" b="1" dirty="0"/>
              <a:t>:</a:t>
            </a:r>
            <a:r>
              <a:rPr lang="en-GB" sz="2400" dirty="0"/>
              <a:t> </a:t>
            </a:r>
            <a:r>
              <a:rPr lang="en-GB" sz="2400" dirty="0" err="1"/>
              <a:t>Eğitim</a:t>
            </a:r>
            <a:r>
              <a:rPr lang="en-GB" sz="2400" dirty="0"/>
              <a:t> → </a:t>
            </a:r>
            <a:r>
              <a:rPr lang="en-GB" sz="2400" dirty="0" err="1"/>
              <a:t>yüksek</a:t>
            </a:r>
            <a:r>
              <a:rPr lang="en-GB" sz="2400" dirty="0"/>
              <a:t> </a:t>
            </a:r>
            <a:r>
              <a:rPr lang="en-GB" sz="2400" dirty="0" err="1"/>
              <a:t>vasıflı</a:t>
            </a:r>
            <a:r>
              <a:rPr lang="en-GB" sz="2400" dirty="0"/>
              <a:t> </a:t>
            </a:r>
            <a:r>
              <a:rPr lang="en-GB" sz="2400" dirty="0" err="1"/>
              <a:t>iş</a:t>
            </a:r>
            <a:r>
              <a:rPr lang="en-GB" sz="2400" dirty="0"/>
              <a:t> </a:t>
            </a:r>
            <a:r>
              <a:rPr lang="en-GB" sz="2400" dirty="0" err="1"/>
              <a:t>gücü</a:t>
            </a:r>
            <a:r>
              <a:rPr lang="en-GB" sz="2400" dirty="0"/>
              <a:t> → </a:t>
            </a:r>
            <a:r>
              <a:rPr lang="en-GB" sz="2400" dirty="0" err="1"/>
              <a:t>finans</a:t>
            </a:r>
            <a:r>
              <a:rPr lang="en-GB" sz="2400" dirty="0"/>
              <a:t>, </a:t>
            </a:r>
            <a:r>
              <a:rPr lang="en-GB" sz="2400" dirty="0" err="1"/>
              <a:t>lojistik</a:t>
            </a:r>
            <a:r>
              <a:rPr lang="en-GB" sz="2400" dirty="0"/>
              <a:t>, </a:t>
            </a:r>
            <a:r>
              <a:rPr lang="en-GB" sz="2400" dirty="0" err="1"/>
              <a:t>teknoloji</a:t>
            </a:r>
            <a:r>
              <a:rPr lang="en-GB" sz="2400" dirty="0"/>
              <a:t>.</a:t>
            </a:r>
          </a:p>
          <a:p>
            <a:endParaRPr lang="en-GB" sz="2400" dirty="0"/>
          </a:p>
        </p:txBody>
      </p:sp>
    </p:spTree>
    <p:extLst>
      <p:ext uri="{BB962C8B-B14F-4D97-AF65-F5344CB8AC3E}">
        <p14:creationId xmlns:p14="http://schemas.microsoft.com/office/powerpoint/2010/main" val="4189680628"/>
      </p:ext>
    </p:extLst>
  </p:cSld>
  <p:clrMapOvr>
    <a:masterClrMapping/>
  </p:clrMapOvr>
</p:sld>
</file>

<file path=ppt/slides/slide3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0B2F9CF-3C5E-B402-AAE2-C4D45F88FD0C}"/>
              </a:ext>
            </a:extLst>
          </p:cNvPr>
          <p:cNvSpPr>
            <a:spLocks noGrp="1"/>
          </p:cNvSpPr>
          <p:nvPr>
            <p:ph type="title"/>
          </p:nvPr>
        </p:nvSpPr>
        <p:spPr>
          <a:xfrm>
            <a:off x="1799295" y="624110"/>
            <a:ext cx="8911687" cy="1280890"/>
          </a:xfrm>
        </p:spPr>
        <p:txBody>
          <a:bodyPr/>
          <a:lstStyle/>
          <a:p>
            <a:pPr algn="ctr"/>
            <a:r>
              <a:rPr lang="en-GB" b="1" dirty="0" err="1"/>
              <a:t>Finlandiya</a:t>
            </a:r>
            <a:br>
              <a:rPr lang="en-GB" b="1" dirty="0"/>
            </a:br>
            <a:endParaRPr lang="en-GB" dirty="0"/>
          </a:p>
        </p:txBody>
      </p:sp>
      <p:sp>
        <p:nvSpPr>
          <p:cNvPr id="3" name="İçerik Yer Tutucusu 2">
            <a:extLst>
              <a:ext uri="{FF2B5EF4-FFF2-40B4-BE49-F238E27FC236}">
                <a16:creationId xmlns:a16="http://schemas.microsoft.com/office/drawing/2014/main" id="{24CEA114-0F5C-8C71-C8C3-D9793FC9EF00}"/>
              </a:ext>
            </a:extLst>
          </p:cNvPr>
          <p:cNvSpPr>
            <a:spLocks noGrp="1"/>
          </p:cNvSpPr>
          <p:nvPr>
            <p:ph idx="1"/>
          </p:nvPr>
        </p:nvSpPr>
        <p:spPr>
          <a:xfrm>
            <a:off x="1864593" y="2007079"/>
            <a:ext cx="8915400" cy="3777622"/>
          </a:xfrm>
        </p:spPr>
        <p:txBody>
          <a:bodyPr>
            <a:normAutofit lnSpcReduction="10000"/>
          </a:bodyPr>
          <a:lstStyle/>
          <a:p>
            <a:r>
              <a:rPr lang="en-GB" sz="2800" b="1" dirty="0"/>
              <a:t>Dönüşüm:</a:t>
            </a:r>
            <a:r>
              <a:rPr lang="en-GB" sz="2800" dirty="0"/>
              <a:t> 1970’lerde </a:t>
            </a:r>
            <a:r>
              <a:rPr lang="en-GB" sz="2800" dirty="0" err="1"/>
              <a:t>kapsamlı</a:t>
            </a:r>
            <a:r>
              <a:rPr lang="en-GB" sz="2800" dirty="0"/>
              <a:t> </a:t>
            </a:r>
            <a:r>
              <a:rPr lang="en-GB" sz="2800" dirty="0" err="1"/>
              <a:t>okul</a:t>
            </a:r>
            <a:r>
              <a:rPr lang="en-GB" sz="2800" dirty="0"/>
              <a:t> </a:t>
            </a:r>
            <a:r>
              <a:rPr lang="en-GB" sz="2800" dirty="0" err="1"/>
              <a:t>reformu</a:t>
            </a:r>
            <a:r>
              <a:rPr lang="en-GB" sz="2800" dirty="0"/>
              <a:t> (Comprehensive School Reform), </a:t>
            </a:r>
            <a:r>
              <a:rPr lang="en-GB" sz="2800" dirty="0" err="1"/>
              <a:t>öğretmenlerin</a:t>
            </a:r>
            <a:r>
              <a:rPr lang="en-GB" sz="2800" dirty="0"/>
              <a:t> </a:t>
            </a:r>
            <a:r>
              <a:rPr lang="en-GB" sz="2800" dirty="0" err="1"/>
              <a:t>büyük</a:t>
            </a:r>
            <a:r>
              <a:rPr lang="en-GB" sz="2800" dirty="0"/>
              <a:t> </a:t>
            </a:r>
            <a:r>
              <a:rPr lang="en-GB" sz="2800" dirty="0" err="1"/>
              <a:t>kısmının</a:t>
            </a:r>
            <a:r>
              <a:rPr lang="en-GB" sz="2800" dirty="0"/>
              <a:t> </a:t>
            </a:r>
            <a:r>
              <a:rPr lang="en-GB" sz="2800" dirty="0" err="1"/>
              <a:t>yüksek</a:t>
            </a:r>
            <a:r>
              <a:rPr lang="en-GB" sz="2800" dirty="0"/>
              <a:t> </a:t>
            </a:r>
            <a:r>
              <a:rPr lang="en-GB" sz="2800" dirty="0" err="1"/>
              <a:t>lisans</a:t>
            </a:r>
            <a:r>
              <a:rPr lang="en-GB" sz="2800" dirty="0"/>
              <a:t> </a:t>
            </a:r>
            <a:r>
              <a:rPr lang="en-GB" sz="2800" dirty="0" err="1"/>
              <a:t>düzeyinde</a:t>
            </a:r>
            <a:r>
              <a:rPr lang="en-GB" sz="2800" dirty="0"/>
              <a:t> </a:t>
            </a:r>
            <a:r>
              <a:rPr lang="en-GB" sz="2800" dirty="0" err="1"/>
              <a:t>eğitilmesi</a:t>
            </a:r>
            <a:r>
              <a:rPr lang="en-GB" sz="2800" dirty="0"/>
              <a:t>.</a:t>
            </a:r>
            <a:endParaRPr lang="tr-TR" sz="2800" dirty="0"/>
          </a:p>
          <a:p>
            <a:endParaRPr lang="tr-TR" sz="2800" b="1" dirty="0"/>
          </a:p>
          <a:p>
            <a:r>
              <a:rPr lang="en-GB" sz="2800" b="1" dirty="0" err="1"/>
              <a:t>Sonuç</a:t>
            </a:r>
            <a:r>
              <a:rPr lang="en-GB" sz="2800" b="1" dirty="0"/>
              <a:t>:</a:t>
            </a:r>
            <a:r>
              <a:rPr lang="en-GB" sz="2800" dirty="0"/>
              <a:t> Yüksek </a:t>
            </a:r>
            <a:r>
              <a:rPr lang="en-GB" sz="2800" dirty="0" err="1"/>
              <a:t>inovasyon</a:t>
            </a:r>
            <a:r>
              <a:rPr lang="en-GB" sz="2800" dirty="0"/>
              <a:t>, </a:t>
            </a:r>
            <a:r>
              <a:rPr lang="en-GB" sz="2800" dirty="0" err="1"/>
              <a:t>Ar</a:t>
            </a:r>
            <a:r>
              <a:rPr lang="en-GB" sz="2800" dirty="0"/>
              <a:t>-Ge, </a:t>
            </a:r>
            <a:r>
              <a:rPr lang="en-GB" sz="2800" dirty="0" err="1"/>
              <a:t>teknoloji</a:t>
            </a:r>
            <a:r>
              <a:rPr lang="en-GB" sz="2800" dirty="0"/>
              <a:t> </a:t>
            </a:r>
            <a:r>
              <a:rPr lang="en-GB" sz="2800" dirty="0" err="1"/>
              <a:t>odaklı</a:t>
            </a:r>
            <a:r>
              <a:rPr lang="en-GB" sz="2800" dirty="0"/>
              <a:t> </a:t>
            </a:r>
            <a:r>
              <a:rPr lang="en-GB" sz="2800" dirty="0" err="1"/>
              <a:t>ekonomi</a:t>
            </a:r>
            <a:endParaRPr lang="tr-TR" sz="2800" dirty="0"/>
          </a:p>
          <a:p>
            <a:endParaRPr lang="tr-TR" sz="2800" b="1" dirty="0"/>
          </a:p>
          <a:p>
            <a:r>
              <a:rPr lang="en-GB" sz="2800" b="1" dirty="0" err="1"/>
              <a:t>Anahtar</a:t>
            </a:r>
            <a:r>
              <a:rPr lang="en-GB" sz="2800" b="1" dirty="0"/>
              <a:t>:</a:t>
            </a:r>
            <a:r>
              <a:rPr lang="en-GB" sz="2800" dirty="0"/>
              <a:t> </a:t>
            </a:r>
            <a:r>
              <a:rPr lang="en-GB" sz="2800" dirty="0" err="1"/>
              <a:t>Kaliteli</a:t>
            </a:r>
            <a:r>
              <a:rPr lang="en-GB" sz="2800" dirty="0"/>
              <a:t> </a:t>
            </a:r>
            <a:r>
              <a:rPr lang="en-GB" sz="2800" dirty="0" err="1"/>
              <a:t>öğretmen</a:t>
            </a:r>
            <a:r>
              <a:rPr lang="en-GB" sz="2800" dirty="0"/>
              <a:t> + </a:t>
            </a:r>
            <a:r>
              <a:rPr lang="en-GB" sz="2800" dirty="0" err="1"/>
              <a:t>eşitlikçi</a:t>
            </a:r>
            <a:r>
              <a:rPr lang="en-GB" sz="2800" dirty="0"/>
              <a:t> </a:t>
            </a:r>
            <a:r>
              <a:rPr lang="en-GB" sz="2800" dirty="0" err="1"/>
              <a:t>eğitim</a:t>
            </a:r>
            <a:r>
              <a:rPr lang="en-GB" sz="2800" dirty="0"/>
              <a:t>.</a:t>
            </a:r>
          </a:p>
          <a:p>
            <a:endParaRPr lang="en-GB" sz="2800" dirty="0"/>
          </a:p>
        </p:txBody>
      </p:sp>
    </p:spTree>
    <p:extLst>
      <p:ext uri="{BB962C8B-B14F-4D97-AF65-F5344CB8AC3E}">
        <p14:creationId xmlns:p14="http://schemas.microsoft.com/office/powerpoint/2010/main" val="3543400976"/>
      </p:ext>
    </p:extLst>
  </p:cSld>
  <p:clrMapOvr>
    <a:masterClrMapping/>
  </p:clrMapOvr>
</p:sld>
</file>

<file path=ppt/slides/slide3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16CB032-88DA-6A47-979D-4AE13B40B128}"/>
              </a:ext>
            </a:extLst>
          </p:cNvPr>
          <p:cNvSpPr>
            <a:spLocks noGrp="1"/>
          </p:cNvSpPr>
          <p:nvPr>
            <p:ph type="title"/>
          </p:nvPr>
        </p:nvSpPr>
        <p:spPr>
          <a:xfrm>
            <a:off x="1598012" y="629861"/>
            <a:ext cx="8911687" cy="1280890"/>
          </a:xfrm>
        </p:spPr>
        <p:txBody>
          <a:bodyPr/>
          <a:lstStyle/>
          <a:p>
            <a:pPr algn="ctr"/>
            <a:r>
              <a:rPr lang="en-GB" b="1" dirty="0" err="1"/>
              <a:t>Çin</a:t>
            </a:r>
            <a:br>
              <a:rPr lang="en-GB" b="1" dirty="0"/>
            </a:br>
            <a:endParaRPr lang="en-GB" dirty="0"/>
          </a:p>
        </p:txBody>
      </p:sp>
      <p:sp>
        <p:nvSpPr>
          <p:cNvPr id="3" name="İçerik Yer Tutucusu 2">
            <a:extLst>
              <a:ext uri="{FF2B5EF4-FFF2-40B4-BE49-F238E27FC236}">
                <a16:creationId xmlns:a16="http://schemas.microsoft.com/office/drawing/2014/main" id="{8BF31299-F71B-54B6-C25E-C7D3B5C4CA9D}"/>
              </a:ext>
            </a:extLst>
          </p:cNvPr>
          <p:cNvSpPr>
            <a:spLocks noGrp="1"/>
          </p:cNvSpPr>
          <p:nvPr>
            <p:ph idx="1"/>
          </p:nvPr>
        </p:nvSpPr>
        <p:spPr>
          <a:xfrm>
            <a:off x="1638300" y="2087593"/>
            <a:ext cx="8915400" cy="3777622"/>
          </a:xfrm>
        </p:spPr>
        <p:txBody>
          <a:bodyPr>
            <a:normAutofit lnSpcReduction="10000"/>
          </a:bodyPr>
          <a:lstStyle/>
          <a:p>
            <a:r>
              <a:rPr lang="en-GB" sz="2800" b="1" dirty="0"/>
              <a:t>Dönüşüm:</a:t>
            </a:r>
            <a:r>
              <a:rPr lang="en-GB" sz="2800" dirty="0"/>
              <a:t> 1980 </a:t>
            </a:r>
            <a:r>
              <a:rPr lang="en-GB" sz="2800" dirty="0" err="1"/>
              <a:t>sonrası</a:t>
            </a:r>
            <a:r>
              <a:rPr lang="en-GB" sz="2800" dirty="0"/>
              <a:t> </a:t>
            </a:r>
            <a:r>
              <a:rPr lang="en-GB" sz="2800" dirty="0" err="1"/>
              <a:t>yükseköğretim</a:t>
            </a:r>
            <a:r>
              <a:rPr lang="en-GB" sz="2800" dirty="0"/>
              <a:t> </a:t>
            </a:r>
            <a:r>
              <a:rPr lang="en-GB" sz="2800" dirty="0" err="1"/>
              <a:t>ve</a:t>
            </a:r>
            <a:r>
              <a:rPr lang="en-GB" sz="2800" dirty="0"/>
              <a:t> </a:t>
            </a:r>
            <a:r>
              <a:rPr lang="en-GB" sz="2800" dirty="0" err="1"/>
              <a:t>mesleki</a:t>
            </a:r>
            <a:r>
              <a:rPr lang="en-GB" sz="2800" dirty="0"/>
              <a:t> </a:t>
            </a:r>
            <a:r>
              <a:rPr lang="en-GB" sz="2800" dirty="0" err="1"/>
              <a:t>eğitim</a:t>
            </a:r>
            <a:r>
              <a:rPr lang="en-GB" sz="2800" dirty="0"/>
              <a:t> </a:t>
            </a:r>
            <a:r>
              <a:rPr lang="en-GB" sz="2800" dirty="0" err="1"/>
              <a:t>yatırımı</a:t>
            </a:r>
            <a:r>
              <a:rPr lang="en-GB" sz="2800" dirty="0"/>
              <a:t>, </a:t>
            </a:r>
            <a:r>
              <a:rPr lang="en-GB" sz="2800" dirty="0" err="1"/>
              <a:t>milyonlarca</a:t>
            </a:r>
            <a:r>
              <a:rPr lang="en-GB" sz="2800" dirty="0"/>
              <a:t> </a:t>
            </a:r>
            <a:r>
              <a:rPr lang="en-GB" sz="2800" dirty="0" err="1"/>
              <a:t>mühendis</a:t>
            </a:r>
            <a:r>
              <a:rPr lang="en-GB" sz="2800" dirty="0"/>
              <a:t> </a:t>
            </a:r>
            <a:r>
              <a:rPr lang="en-GB" sz="2800" dirty="0" err="1"/>
              <a:t>yetiştirme</a:t>
            </a:r>
            <a:r>
              <a:rPr lang="en-GB" sz="2800" dirty="0"/>
              <a:t> </a:t>
            </a:r>
            <a:r>
              <a:rPr lang="en-GB" sz="2800" dirty="0" err="1"/>
              <a:t>programları</a:t>
            </a:r>
            <a:r>
              <a:rPr lang="en-GB" sz="2800" dirty="0"/>
              <a:t>.</a:t>
            </a:r>
            <a:endParaRPr lang="tr-TR" sz="2800" dirty="0"/>
          </a:p>
          <a:p>
            <a:endParaRPr lang="tr-TR" sz="2800" b="1" dirty="0"/>
          </a:p>
          <a:p>
            <a:r>
              <a:rPr lang="en-GB" sz="2800" b="1" dirty="0" err="1"/>
              <a:t>Sonuç</a:t>
            </a:r>
            <a:r>
              <a:rPr lang="en-GB" sz="2800" b="1" dirty="0"/>
              <a:t>:</a:t>
            </a:r>
            <a:r>
              <a:rPr lang="en-GB" sz="2800" dirty="0"/>
              <a:t> </a:t>
            </a:r>
            <a:r>
              <a:rPr lang="en-GB" sz="2800" dirty="0" err="1"/>
              <a:t>Dünyanın</a:t>
            </a:r>
            <a:r>
              <a:rPr lang="en-GB" sz="2800" dirty="0"/>
              <a:t> </a:t>
            </a:r>
            <a:r>
              <a:rPr lang="en-GB" sz="2800" dirty="0" err="1"/>
              <a:t>en</a:t>
            </a:r>
            <a:r>
              <a:rPr lang="en-GB" sz="2800" dirty="0"/>
              <a:t> </a:t>
            </a:r>
            <a:r>
              <a:rPr lang="en-GB" sz="2800" dirty="0" err="1"/>
              <a:t>büyük</a:t>
            </a:r>
            <a:r>
              <a:rPr lang="en-GB" sz="2800" dirty="0"/>
              <a:t> </a:t>
            </a:r>
            <a:r>
              <a:rPr lang="en-GB" sz="2800" dirty="0" err="1"/>
              <a:t>sanayi</a:t>
            </a:r>
            <a:r>
              <a:rPr lang="en-GB" sz="2800" dirty="0"/>
              <a:t> </a:t>
            </a:r>
            <a:r>
              <a:rPr lang="en-GB" sz="2800" dirty="0" err="1"/>
              <a:t>gücü</a:t>
            </a:r>
            <a:r>
              <a:rPr lang="en-GB" sz="2800" dirty="0"/>
              <a:t>; </a:t>
            </a:r>
            <a:r>
              <a:rPr lang="en-GB" sz="2800" dirty="0" err="1"/>
              <a:t>hızlı</a:t>
            </a:r>
            <a:r>
              <a:rPr lang="en-GB" sz="2800" dirty="0"/>
              <a:t> </a:t>
            </a:r>
            <a:r>
              <a:rPr lang="en-GB" sz="2800" dirty="0" err="1"/>
              <a:t>büyüme</a:t>
            </a:r>
            <a:r>
              <a:rPr lang="en-GB" sz="2800" dirty="0"/>
              <a:t>.</a:t>
            </a:r>
            <a:endParaRPr lang="tr-TR" sz="2800" dirty="0"/>
          </a:p>
          <a:p>
            <a:endParaRPr lang="tr-TR" sz="2800" b="1" dirty="0"/>
          </a:p>
          <a:p>
            <a:r>
              <a:rPr lang="en-GB" sz="2800" b="1" dirty="0" err="1"/>
              <a:t>Anahtar</a:t>
            </a:r>
            <a:r>
              <a:rPr lang="en-GB" sz="2800" b="1" dirty="0"/>
              <a:t>:</a:t>
            </a:r>
            <a:r>
              <a:rPr lang="en-GB" sz="2800" dirty="0"/>
              <a:t> </a:t>
            </a:r>
            <a:r>
              <a:rPr lang="en-GB" sz="2800" dirty="0" err="1"/>
              <a:t>Mühendislik</a:t>
            </a:r>
            <a:r>
              <a:rPr lang="en-GB" sz="2800" dirty="0"/>
              <a:t> </a:t>
            </a:r>
            <a:r>
              <a:rPr lang="en-GB" sz="2800" dirty="0" err="1"/>
              <a:t>eğitimi</a:t>
            </a:r>
            <a:r>
              <a:rPr lang="en-GB" sz="2800" dirty="0"/>
              <a:t> + </a:t>
            </a:r>
            <a:r>
              <a:rPr lang="en-GB" sz="2800" dirty="0" err="1"/>
              <a:t>sanayi</a:t>
            </a:r>
            <a:r>
              <a:rPr lang="en-GB" sz="2800" dirty="0"/>
              <a:t> </a:t>
            </a:r>
            <a:r>
              <a:rPr lang="en-GB" sz="2800" dirty="0" err="1"/>
              <a:t>politikası</a:t>
            </a:r>
            <a:r>
              <a:rPr lang="en-GB" sz="2800" dirty="0"/>
              <a:t>.</a:t>
            </a:r>
          </a:p>
          <a:p>
            <a:endParaRPr lang="en-GB" sz="2800" dirty="0"/>
          </a:p>
        </p:txBody>
      </p:sp>
    </p:spTree>
    <p:extLst>
      <p:ext uri="{BB962C8B-B14F-4D97-AF65-F5344CB8AC3E}">
        <p14:creationId xmlns:p14="http://schemas.microsoft.com/office/powerpoint/2010/main" val="2906446046"/>
      </p:ext>
    </p:extLst>
  </p:cSld>
  <p:clrMapOvr>
    <a:masterClrMapping/>
  </p:clrMapOvr>
</p:sld>
</file>

<file path=ppt/slides/slide3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0C1B985C-45AA-C2EC-20EA-CC3F12ABD3F6}"/>
              </a:ext>
            </a:extLst>
          </p:cNvPr>
          <p:cNvSpPr>
            <a:spLocks noGrp="1"/>
          </p:cNvSpPr>
          <p:nvPr>
            <p:ph type="title"/>
          </p:nvPr>
        </p:nvSpPr>
        <p:spPr>
          <a:xfrm>
            <a:off x="1736034" y="566601"/>
            <a:ext cx="8911687" cy="1280890"/>
          </a:xfrm>
        </p:spPr>
        <p:txBody>
          <a:bodyPr>
            <a:normAutofit fontScale="90000"/>
          </a:bodyPr>
          <a:lstStyle/>
          <a:p>
            <a:pPr algn="ctr"/>
            <a:r>
              <a:rPr lang="en-GB" b="1" dirty="0"/>
              <a:t>Türkiye (1950–1980 </a:t>
            </a:r>
            <a:r>
              <a:rPr lang="en-GB" b="1" dirty="0" err="1"/>
              <a:t>ve</a:t>
            </a:r>
            <a:r>
              <a:rPr lang="en-GB" b="1" dirty="0"/>
              <a:t> 2000 </a:t>
            </a:r>
            <a:r>
              <a:rPr lang="en-GB" b="1" dirty="0" err="1"/>
              <a:t>sonrası</a:t>
            </a:r>
            <a:r>
              <a:rPr lang="en-GB" b="1" dirty="0"/>
              <a:t> </a:t>
            </a:r>
            <a:r>
              <a:rPr lang="en-GB" b="1" dirty="0" err="1"/>
              <a:t>kısmi</a:t>
            </a:r>
            <a:r>
              <a:rPr lang="en-GB" b="1" dirty="0"/>
              <a:t> </a:t>
            </a:r>
            <a:r>
              <a:rPr lang="en-GB" b="1" dirty="0" err="1"/>
              <a:t>örnek</a:t>
            </a:r>
            <a:r>
              <a:rPr lang="en-GB" b="1" dirty="0"/>
              <a:t>)</a:t>
            </a:r>
            <a:br>
              <a:rPr lang="en-GB" b="1" dirty="0"/>
            </a:br>
            <a:endParaRPr lang="en-GB" dirty="0"/>
          </a:p>
        </p:txBody>
      </p:sp>
      <p:sp>
        <p:nvSpPr>
          <p:cNvPr id="3" name="İçerik Yer Tutucusu 2">
            <a:extLst>
              <a:ext uri="{FF2B5EF4-FFF2-40B4-BE49-F238E27FC236}">
                <a16:creationId xmlns:a16="http://schemas.microsoft.com/office/drawing/2014/main" id="{23BDF300-59E4-F4AD-00C4-503111ED707F}"/>
              </a:ext>
            </a:extLst>
          </p:cNvPr>
          <p:cNvSpPr>
            <a:spLocks noGrp="1"/>
          </p:cNvSpPr>
          <p:nvPr>
            <p:ph idx="1"/>
          </p:nvPr>
        </p:nvSpPr>
        <p:spPr>
          <a:xfrm>
            <a:off x="1638300" y="2053087"/>
            <a:ext cx="9161972" cy="3777622"/>
          </a:xfrm>
        </p:spPr>
        <p:txBody>
          <a:bodyPr>
            <a:normAutofit/>
          </a:bodyPr>
          <a:lstStyle/>
          <a:p>
            <a:r>
              <a:rPr lang="en-GB" sz="2000" b="1" dirty="0"/>
              <a:t>Dönüşüm:</a:t>
            </a:r>
            <a:endParaRPr lang="en-GB" sz="2000" dirty="0"/>
          </a:p>
          <a:p>
            <a:r>
              <a:rPr lang="en-GB" sz="2000" dirty="0"/>
              <a:t>1950–1980: </a:t>
            </a:r>
            <a:r>
              <a:rPr lang="en-GB" sz="2000" dirty="0" err="1"/>
              <a:t>Köy</a:t>
            </a:r>
            <a:r>
              <a:rPr lang="en-GB" sz="2000" dirty="0"/>
              <a:t> </a:t>
            </a:r>
            <a:r>
              <a:rPr lang="en-GB" sz="2000" dirty="0" err="1"/>
              <a:t>Enstitüleri</a:t>
            </a:r>
            <a:r>
              <a:rPr lang="en-GB" sz="2000" dirty="0"/>
              <a:t> </a:t>
            </a:r>
            <a:r>
              <a:rPr lang="en-GB" sz="2000" dirty="0" err="1"/>
              <a:t>etkisi</a:t>
            </a:r>
            <a:r>
              <a:rPr lang="en-GB" sz="2000" dirty="0"/>
              <a:t>, </a:t>
            </a:r>
            <a:r>
              <a:rPr lang="en-GB" sz="2000" dirty="0" err="1"/>
              <a:t>öğretmen</a:t>
            </a:r>
            <a:r>
              <a:rPr lang="en-GB" sz="2000" dirty="0"/>
              <a:t> </a:t>
            </a:r>
            <a:r>
              <a:rPr lang="en-GB" sz="2000" dirty="0" err="1"/>
              <a:t>yetiştirme</a:t>
            </a:r>
            <a:r>
              <a:rPr lang="en-GB" sz="2000" dirty="0"/>
              <a:t>, </a:t>
            </a:r>
            <a:r>
              <a:rPr lang="en-GB" sz="2000" dirty="0" err="1"/>
              <a:t>sanayileşmenin</a:t>
            </a:r>
            <a:r>
              <a:rPr lang="en-GB" sz="2000" dirty="0"/>
              <a:t> ilk </a:t>
            </a:r>
            <a:r>
              <a:rPr lang="en-GB" sz="2000" dirty="0" err="1"/>
              <a:t>basamakları</a:t>
            </a:r>
            <a:r>
              <a:rPr lang="en-GB" sz="2000" dirty="0"/>
              <a:t>.</a:t>
            </a:r>
          </a:p>
          <a:p>
            <a:r>
              <a:rPr lang="en-GB" sz="2000" dirty="0"/>
              <a:t>2000 </a:t>
            </a:r>
            <a:r>
              <a:rPr lang="en-GB" sz="2000" dirty="0" err="1"/>
              <a:t>sonrası</a:t>
            </a:r>
            <a:r>
              <a:rPr lang="en-GB" sz="2000" dirty="0"/>
              <a:t>: </a:t>
            </a:r>
            <a:r>
              <a:rPr lang="en-GB" sz="2000" dirty="0" err="1"/>
              <a:t>okullaşma</a:t>
            </a:r>
            <a:r>
              <a:rPr lang="en-GB" sz="2000" dirty="0"/>
              <a:t> </a:t>
            </a:r>
            <a:r>
              <a:rPr lang="en-GB" sz="2000" dirty="0" err="1"/>
              <a:t>oranlarında</a:t>
            </a:r>
            <a:r>
              <a:rPr lang="en-GB" sz="2000" dirty="0"/>
              <a:t> </a:t>
            </a:r>
            <a:r>
              <a:rPr lang="en-GB" sz="2000" dirty="0" err="1"/>
              <a:t>yükselme</a:t>
            </a:r>
            <a:r>
              <a:rPr lang="en-GB" sz="2000" dirty="0"/>
              <a:t>, </a:t>
            </a:r>
            <a:r>
              <a:rPr lang="en-GB" sz="2000" dirty="0" err="1"/>
              <a:t>üniversite</a:t>
            </a:r>
            <a:r>
              <a:rPr lang="en-GB" sz="2000" dirty="0"/>
              <a:t> </a:t>
            </a:r>
            <a:r>
              <a:rPr lang="en-GB" sz="2000" dirty="0" err="1"/>
              <a:t>sayısında</a:t>
            </a:r>
            <a:r>
              <a:rPr lang="en-GB" sz="2000" dirty="0"/>
              <a:t> </a:t>
            </a:r>
            <a:r>
              <a:rPr lang="en-GB" sz="2000" dirty="0" err="1"/>
              <a:t>artış</a:t>
            </a:r>
            <a:r>
              <a:rPr lang="en-GB" sz="2000" dirty="0"/>
              <a:t>.</a:t>
            </a:r>
            <a:br>
              <a:rPr lang="en-GB" sz="2000" dirty="0"/>
            </a:br>
            <a:r>
              <a:rPr lang="en-GB" sz="2000" b="1" dirty="0" err="1"/>
              <a:t>Sonuç</a:t>
            </a:r>
            <a:r>
              <a:rPr lang="en-GB" sz="2000" b="1" dirty="0"/>
              <a:t>:</a:t>
            </a:r>
            <a:r>
              <a:rPr lang="en-GB" sz="2000" dirty="0"/>
              <a:t> </a:t>
            </a:r>
            <a:r>
              <a:rPr lang="en-GB" sz="2000" dirty="0" err="1"/>
              <a:t>Kısmi</a:t>
            </a:r>
            <a:r>
              <a:rPr lang="en-GB" sz="2000" dirty="0"/>
              <a:t> </a:t>
            </a:r>
            <a:r>
              <a:rPr lang="en-GB" sz="2000" dirty="0" err="1"/>
              <a:t>bir</a:t>
            </a:r>
            <a:r>
              <a:rPr lang="en-GB" sz="2000" dirty="0"/>
              <a:t> </a:t>
            </a:r>
            <a:r>
              <a:rPr lang="en-GB" sz="2000" dirty="0" err="1"/>
              <a:t>kalkınma</a:t>
            </a:r>
            <a:r>
              <a:rPr lang="en-GB" sz="2000" dirty="0"/>
              <a:t> </a:t>
            </a:r>
            <a:r>
              <a:rPr lang="en-GB" sz="2000" dirty="0" err="1"/>
              <a:t>örneği</a:t>
            </a:r>
            <a:r>
              <a:rPr lang="en-GB" sz="2000" dirty="0"/>
              <a:t> </a:t>
            </a:r>
            <a:r>
              <a:rPr lang="en-GB" sz="2000" dirty="0" err="1"/>
              <a:t>olsa</a:t>
            </a:r>
            <a:r>
              <a:rPr lang="en-GB" sz="2000" dirty="0"/>
              <a:t> da, </a:t>
            </a:r>
            <a:r>
              <a:rPr lang="en-GB" sz="2000" dirty="0" err="1"/>
              <a:t>eğitim</a:t>
            </a:r>
            <a:r>
              <a:rPr lang="en-GB" sz="2000" dirty="0"/>
              <a:t> </a:t>
            </a:r>
            <a:r>
              <a:rPr lang="en-GB" sz="2000" dirty="0" err="1"/>
              <a:t>kalitesi</a:t>
            </a:r>
            <a:r>
              <a:rPr lang="en-GB" sz="2000" dirty="0"/>
              <a:t> </a:t>
            </a:r>
            <a:r>
              <a:rPr lang="en-GB" sz="2000" dirty="0" err="1"/>
              <a:t>istikrarsız</a:t>
            </a:r>
            <a:r>
              <a:rPr lang="en-GB" sz="2000" dirty="0"/>
              <a:t> </a:t>
            </a:r>
            <a:r>
              <a:rPr lang="en-GB" sz="2000" dirty="0" err="1"/>
              <a:t>olduğundan</a:t>
            </a:r>
            <a:r>
              <a:rPr lang="en-GB" sz="2000" dirty="0"/>
              <a:t> “Güney Kore tipi” </a:t>
            </a:r>
            <a:r>
              <a:rPr lang="en-GB" sz="2000" dirty="0" err="1"/>
              <a:t>bir</a:t>
            </a:r>
            <a:r>
              <a:rPr lang="en-GB" sz="2000" dirty="0"/>
              <a:t> </a:t>
            </a:r>
            <a:r>
              <a:rPr lang="en-GB" sz="2000" dirty="0" err="1"/>
              <a:t>sıçrama</a:t>
            </a:r>
            <a:r>
              <a:rPr lang="en-GB" sz="2000" dirty="0"/>
              <a:t> </a:t>
            </a:r>
            <a:r>
              <a:rPr lang="en-GB" sz="2000" dirty="0" err="1"/>
              <a:t>yaşanamadı</a:t>
            </a:r>
            <a:r>
              <a:rPr lang="en-GB" sz="2000" dirty="0"/>
              <a:t>.</a:t>
            </a:r>
            <a:br>
              <a:rPr lang="en-GB" sz="2000" dirty="0"/>
            </a:br>
            <a:r>
              <a:rPr lang="en-GB" sz="2000" b="1" dirty="0" err="1"/>
              <a:t>Anahtar</a:t>
            </a:r>
            <a:r>
              <a:rPr lang="en-GB" sz="2000" b="1" dirty="0"/>
              <a:t>:</a:t>
            </a:r>
            <a:r>
              <a:rPr lang="en-GB" sz="2000" dirty="0"/>
              <a:t> </a:t>
            </a:r>
            <a:r>
              <a:rPr lang="en-GB" sz="2000" dirty="0" err="1"/>
              <a:t>Potansiyel</a:t>
            </a:r>
            <a:r>
              <a:rPr lang="en-GB" sz="2000" dirty="0"/>
              <a:t> </a:t>
            </a:r>
            <a:r>
              <a:rPr lang="en-GB" sz="2000" dirty="0" err="1"/>
              <a:t>yüksek</a:t>
            </a:r>
            <a:r>
              <a:rPr lang="en-GB" sz="2000" dirty="0"/>
              <a:t> ama </a:t>
            </a:r>
            <a:r>
              <a:rPr lang="en-GB" sz="2000" dirty="0" err="1"/>
              <a:t>sürdürülebilir</a:t>
            </a:r>
            <a:r>
              <a:rPr lang="en-GB" sz="2000" dirty="0"/>
              <a:t> </a:t>
            </a:r>
            <a:r>
              <a:rPr lang="en-GB" sz="2000" dirty="0" err="1"/>
              <a:t>kalite</a:t>
            </a:r>
            <a:r>
              <a:rPr lang="en-GB" sz="2000" dirty="0"/>
              <a:t> </a:t>
            </a:r>
            <a:r>
              <a:rPr lang="en-GB" sz="2000" dirty="0" err="1"/>
              <a:t>ihtiyacı</a:t>
            </a:r>
            <a:r>
              <a:rPr lang="en-GB" sz="2000" dirty="0"/>
              <a:t> </a:t>
            </a:r>
            <a:r>
              <a:rPr lang="en-GB" sz="2000" dirty="0" err="1"/>
              <a:t>büyük</a:t>
            </a:r>
            <a:r>
              <a:rPr lang="en-GB" sz="2000" dirty="0"/>
              <a:t>.</a:t>
            </a:r>
          </a:p>
          <a:p>
            <a:endParaRPr lang="en-GB" sz="2000" dirty="0"/>
          </a:p>
        </p:txBody>
      </p:sp>
    </p:spTree>
    <p:extLst>
      <p:ext uri="{BB962C8B-B14F-4D97-AF65-F5344CB8AC3E}">
        <p14:creationId xmlns:p14="http://schemas.microsoft.com/office/powerpoint/2010/main" val="2752125136"/>
      </p:ext>
    </p:extLst>
  </p:cSld>
  <p:clrMapOvr>
    <a:masterClrMapping/>
  </p:clrMapOvr>
</p:sld>
</file>

<file path=ppt/slides/slide3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2094271" y="612608"/>
            <a:ext cx="8911687" cy="1280890"/>
          </a:xfrm>
        </p:spPr>
        <p:txBody>
          <a:bodyPr/>
          <a:lstStyle/>
          <a:p>
            <a:r>
              <a:rPr lang="tr-TR" sz="3600" b="1" dirty="0">
                <a:solidFill>
                  <a:srgbClr val="FF0000"/>
                </a:solidFill>
              </a:rPr>
              <a:t>Eğitim ve Gelir Eşitsizliği:</a:t>
            </a:r>
            <a:br>
              <a:rPr lang="tr-TR" sz="3600" dirty="0">
                <a:solidFill>
                  <a:srgbClr val="FF0000"/>
                </a:solidFill>
              </a:rPr>
            </a:br>
            <a:endParaRPr lang="tr-TR" dirty="0">
              <a:solidFill>
                <a:srgbClr val="FF0000"/>
              </a:solidFill>
            </a:endParaRPr>
          </a:p>
        </p:txBody>
      </p:sp>
      <p:sp>
        <p:nvSpPr>
          <p:cNvPr id="3" name="İçerik Yer Tutucusu 2"/>
          <p:cNvSpPr>
            <a:spLocks noGrp="1"/>
          </p:cNvSpPr>
          <p:nvPr>
            <p:ph idx="1"/>
          </p:nvPr>
        </p:nvSpPr>
        <p:spPr>
          <a:xfrm>
            <a:off x="1595617" y="1995577"/>
            <a:ext cx="9410341" cy="3777622"/>
          </a:xfrm>
        </p:spPr>
        <p:txBody>
          <a:bodyPr>
            <a:normAutofit/>
          </a:bodyPr>
          <a:lstStyle/>
          <a:p>
            <a:pPr algn="just"/>
            <a:r>
              <a:rPr lang="tr-TR" sz="2800" dirty="0"/>
              <a:t>Eğitim sistemleri, sosyoekonomik sınıflar arasındaki gelir eşitsizliğini etkileyebilir. İyi bir eğitim, bireylerin iş piyasasında daha iyi fırsatlara sahip olmalarını sağlayabilir. Ancak, eğitim sistemlerindeki adaletsizlikler, fırsat eşitsizliği ve gelir uçurumlarını artırabilir.</a:t>
            </a:r>
          </a:p>
          <a:p>
            <a:pPr algn="just"/>
            <a:endParaRPr lang="tr-TR" sz="2800" dirty="0"/>
          </a:p>
        </p:txBody>
      </p:sp>
    </p:spTree>
    <p:extLst>
      <p:ext uri="{BB962C8B-B14F-4D97-AF65-F5344CB8AC3E}">
        <p14:creationId xmlns:p14="http://schemas.microsoft.com/office/powerpoint/2010/main" val="3799678918"/>
      </p:ext>
    </p:extLst>
  </p:cSld>
  <p:clrMapOvr>
    <a:masterClrMapping/>
  </p:clrMapOvr>
</p:sld>
</file>

<file path=ppt/slides/slide3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2365720" y="675869"/>
            <a:ext cx="8911687" cy="1280890"/>
          </a:xfrm>
        </p:spPr>
        <p:txBody>
          <a:bodyPr/>
          <a:lstStyle/>
          <a:p>
            <a:r>
              <a:rPr lang="tr-TR" sz="3600" b="1" dirty="0">
                <a:solidFill>
                  <a:srgbClr val="FF0000"/>
                </a:solidFill>
              </a:rPr>
              <a:t>Eğitim ve İşgücü Talepleri:</a:t>
            </a:r>
            <a:br>
              <a:rPr lang="tr-TR" sz="3600" dirty="0">
                <a:solidFill>
                  <a:srgbClr val="FF0000"/>
                </a:solidFill>
              </a:rPr>
            </a:br>
            <a:endParaRPr lang="tr-TR" dirty="0">
              <a:solidFill>
                <a:srgbClr val="FF0000"/>
              </a:solidFill>
            </a:endParaRPr>
          </a:p>
        </p:txBody>
      </p:sp>
      <p:sp>
        <p:nvSpPr>
          <p:cNvPr id="3" name="İçerik Yer Tutucusu 2"/>
          <p:cNvSpPr>
            <a:spLocks noGrp="1"/>
          </p:cNvSpPr>
          <p:nvPr>
            <p:ph idx="1"/>
          </p:nvPr>
        </p:nvSpPr>
        <p:spPr>
          <a:xfrm>
            <a:off x="1804961" y="1857554"/>
            <a:ext cx="9366096" cy="3777622"/>
          </a:xfrm>
        </p:spPr>
        <p:txBody>
          <a:bodyPr>
            <a:normAutofit/>
          </a:bodyPr>
          <a:lstStyle/>
          <a:p>
            <a:pPr algn="just"/>
            <a:r>
              <a:rPr lang="tr-TR" sz="2800" dirty="0"/>
              <a:t>Ekonomik yapıdaki değişiklikler, işgücü piyasasındaki talepleri etkiler. Eğitim sistemi, bu değişen taleplere uyum sağlayabilmek için esnek ve yenilikçi olmalıdır. Yeni sektörlerin ortaya çıkması veya teknolojik gelişmeler, belirli beceri setlerine olan ihtiyacı etkileyebilir.</a:t>
            </a:r>
          </a:p>
          <a:p>
            <a:pPr algn="just"/>
            <a:endParaRPr lang="tr-TR" sz="2800" dirty="0"/>
          </a:p>
        </p:txBody>
      </p:sp>
    </p:spTree>
    <p:extLst>
      <p:ext uri="{BB962C8B-B14F-4D97-AF65-F5344CB8AC3E}">
        <p14:creationId xmlns:p14="http://schemas.microsoft.com/office/powerpoint/2010/main" val="1492255037"/>
      </p:ext>
    </p:extLst>
  </p:cSld>
  <p:clrMapOvr>
    <a:masterClrMapping/>
  </p:clrMapOvr>
</p:sld>
</file>

<file path=ppt/slides/slide3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z="3600" b="1" dirty="0">
                <a:solidFill>
                  <a:srgbClr val="FF0000"/>
                </a:solidFill>
              </a:rPr>
              <a:t>Eğitim ve İnovasyon:</a:t>
            </a:r>
            <a:br>
              <a:rPr lang="tr-TR" sz="3600" dirty="0">
                <a:solidFill>
                  <a:srgbClr val="FF0000"/>
                </a:solidFill>
              </a:rPr>
            </a:br>
            <a:endParaRPr lang="tr-TR" dirty="0">
              <a:solidFill>
                <a:srgbClr val="FF0000"/>
              </a:solidFill>
            </a:endParaRPr>
          </a:p>
        </p:txBody>
      </p:sp>
      <p:sp>
        <p:nvSpPr>
          <p:cNvPr id="3" name="İçerik Yer Tutucusu 2"/>
          <p:cNvSpPr>
            <a:spLocks noGrp="1"/>
          </p:cNvSpPr>
          <p:nvPr>
            <p:ph idx="1"/>
          </p:nvPr>
        </p:nvSpPr>
        <p:spPr>
          <a:xfrm>
            <a:off x="1917290" y="2133600"/>
            <a:ext cx="9587322" cy="3777622"/>
          </a:xfrm>
        </p:spPr>
        <p:txBody>
          <a:bodyPr>
            <a:normAutofit/>
          </a:bodyPr>
          <a:lstStyle/>
          <a:p>
            <a:pPr algn="just"/>
            <a:r>
              <a:rPr lang="tr-TR" sz="2800" dirty="0"/>
              <a:t>İnovasyon ve teknolojik gelişmeler, ekonomik büyümeyi tetikleyebilir. Eğitim, yaratıcılığı ve </a:t>
            </a:r>
            <a:r>
              <a:rPr lang="tr-TR" sz="2800" dirty="0" err="1"/>
              <a:t>inovasyonu</a:t>
            </a:r>
            <a:r>
              <a:rPr lang="tr-TR" sz="2800" dirty="0"/>
              <a:t> destekleyerek, toplumun ekonomik olarak rekabetçi olmasına katkıda bulunabilir.</a:t>
            </a:r>
          </a:p>
          <a:p>
            <a:pPr algn="just"/>
            <a:endParaRPr lang="tr-TR" sz="2800" dirty="0"/>
          </a:p>
        </p:txBody>
      </p:sp>
    </p:spTree>
    <p:extLst>
      <p:ext uri="{BB962C8B-B14F-4D97-AF65-F5344CB8AC3E}">
        <p14:creationId xmlns:p14="http://schemas.microsoft.com/office/powerpoint/2010/main" val="277180700"/>
      </p:ext>
    </p:extLst>
  </p:cSld>
  <p:clrMapOvr>
    <a:masterClrMapping/>
  </p:clrMapOvr>
</p:sld>
</file>

<file path=ppt/slides/slide3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z="3600" b="1" dirty="0">
                <a:solidFill>
                  <a:srgbClr val="FF0000"/>
                </a:solidFill>
              </a:rPr>
              <a:t>Eğitim ve İşsizlik:</a:t>
            </a:r>
            <a:br>
              <a:rPr lang="tr-TR" sz="3600" dirty="0">
                <a:solidFill>
                  <a:srgbClr val="FF0000"/>
                </a:solidFill>
              </a:rPr>
            </a:br>
            <a:endParaRPr lang="tr-TR" dirty="0">
              <a:solidFill>
                <a:srgbClr val="FF0000"/>
              </a:solidFill>
            </a:endParaRPr>
          </a:p>
        </p:txBody>
      </p:sp>
      <p:sp>
        <p:nvSpPr>
          <p:cNvPr id="3" name="İçerik Yer Tutucusu 2"/>
          <p:cNvSpPr>
            <a:spLocks noGrp="1"/>
          </p:cNvSpPr>
          <p:nvPr>
            <p:ph idx="1"/>
          </p:nvPr>
        </p:nvSpPr>
        <p:spPr>
          <a:xfrm>
            <a:off x="1976284" y="2133600"/>
            <a:ext cx="9528328" cy="3777622"/>
          </a:xfrm>
        </p:spPr>
        <p:txBody>
          <a:bodyPr>
            <a:normAutofit/>
          </a:bodyPr>
          <a:lstStyle/>
          <a:p>
            <a:pPr algn="just"/>
            <a:r>
              <a:rPr lang="tr-TR" sz="2800" dirty="0"/>
              <a:t>Eğitim düzeyi genellikle işsizlik oranlarıyla da ilişkilidir. İyi bir eğitim alan bireyler, genellikle iş bulma ve işlerini sürdürme konusunda daha avantajlıdır. Ancak, eğitim sistemindeki eksiklikler veya ekonomik durgunluklar, işsizliği artırabilir.</a:t>
            </a:r>
          </a:p>
          <a:p>
            <a:pPr algn="just"/>
            <a:endParaRPr lang="tr-TR" sz="2800" dirty="0"/>
          </a:p>
        </p:txBody>
      </p:sp>
    </p:spTree>
    <p:extLst>
      <p:ext uri="{BB962C8B-B14F-4D97-AF65-F5344CB8AC3E}">
        <p14:creationId xmlns:p14="http://schemas.microsoft.com/office/powerpoint/2010/main" val="146033499"/>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910786" y="909483"/>
            <a:ext cx="9445472" cy="5373329"/>
          </a:xfrm>
        </p:spPr>
        <p:txBody>
          <a:bodyPr>
            <a:noAutofit/>
          </a:bodyPr>
          <a:lstStyle/>
          <a:p>
            <a:pPr algn="just"/>
            <a:r>
              <a:rPr lang="tr-TR" sz="2800" dirty="0" err="1"/>
              <a:t>Dewey</a:t>
            </a:r>
            <a:r>
              <a:rPr lang="tr-TR" sz="2800" dirty="0"/>
              <a:t>’ in savunduğu “yeni eğitime” göre </a:t>
            </a:r>
            <a:r>
              <a:rPr lang="tr-TR" sz="2800" b="1" u="sng" dirty="0">
                <a:solidFill>
                  <a:srgbClr val="FF0000"/>
                </a:solidFill>
              </a:rPr>
              <a:t>okul hayatın bir parçasıdır </a:t>
            </a:r>
            <a:r>
              <a:rPr lang="tr-TR" sz="2800" dirty="0"/>
              <a:t>ve demokrasiye en iyi hazırlık öğretmen ve öğrencilerin demokratik hayata aktif katılmasıyla gerçekleşebilir. </a:t>
            </a:r>
          </a:p>
          <a:p>
            <a:pPr algn="just"/>
            <a:endParaRPr lang="tr-TR" sz="2800" dirty="0"/>
          </a:p>
          <a:p>
            <a:pPr algn="just"/>
            <a:r>
              <a:rPr lang="tr-TR" sz="2800" dirty="0"/>
              <a:t>Bu sebeple öğrencinin yetişkin olduğunda siyasi süreçlere katılımın benzerini oluşturan sınıfta, eğitim süreçlerine dahil olması gerektiğini savundu</a:t>
            </a:r>
          </a:p>
          <a:p>
            <a:pPr algn="just"/>
            <a:endParaRPr lang="tr-TR" sz="2800" dirty="0"/>
          </a:p>
        </p:txBody>
      </p:sp>
    </p:spTree>
    <p:extLst>
      <p:ext uri="{BB962C8B-B14F-4D97-AF65-F5344CB8AC3E}">
        <p14:creationId xmlns:p14="http://schemas.microsoft.com/office/powerpoint/2010/main" val="4087181310"/>
      </p:ext>
    </p:extLst>
  </p:cSld>
  <p:clrMapOvr>
    <a:masterClrMapping/>
  </p:clrMapOvr>
</p:sld>
</file>

<file path=ppt/slides/slide3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a:xfrm>
            <a:off x="1637071" y="2133600"/>
            <a:ext cx="9867541" cy="3777622"/>
          </a:xfrm>
        </p:spPr>
        <p:txBody>
          <a:bodyPr>
            <a:normAutofit/>
          </a:bodyPr>
          <a:lstStyle/>
          <a:p>
            <a:pPr algn="just"/>
            <a:r>
              <a:rPr lang="tr-TR" sz="2800" dirty="0"/>
              <a:t>Bu ilişkiler kompleks olduğu için, eğitim sosyolojisi ve ekonomi araştırmacıları genellikle bu konularda kapsamlı çalışmalar yapmaktadırlar. İyi bir eğitim sistemi, toplumun ekonomik kalkınmasını destekleyebilir ve sosyal adaleti güçlendirebilir.</a:t>
            </a:r>
          </a:p>
        </p:txBody>
      </p:sp>
    </p:spTree>
    <p:extLst>
      <p:ext uri="{BB962C8B-B14F-4D97-AF65-F5344CB8AC3E}">
        <p14:creationId xmlns:p14="http://schemas.microsoft.com/office/powerpoint/2010/main" val="2647409922"/>
      </p:ext>
    </p:extLst>
  </p:cSld>
  <p:clrMapOvr>
    <a:masterClrMapping/>
  </p:clrMapOvr>
</p:sld>
</file>

<file path=ppt/slides/slide3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b="1" dirty="0">
                <a:solidFill>
                  <a:srgbClr val="FF0000"/>
                </a:solidFill>
              </a:rPr>
              <a:t>Sosyoloji Ekonomiyi Nasıl Etkiler</a:t>
            </a:r>
          </a:p>
        </p:txBody>
      </p:sp>
      <p:sp>
        <p:nvSpPr>
          <p:cNvPr id="3" name="İçerik Yer Tutucusu 2"/>
          <p:cNvSpPr>
            <a:spLocks noGrp="1"/>
          </p:cNvSpPr>
          <p:nvPr>
            <p:ph idx="1"/>
          </p:nvPr>
        </p:nvSpPr>
        <p:spPr>
          <a:xfrm>
            <a:off x="2153265" y="2133600"/>
            <a:ext cx="9351347" cy="3777622"/>
          </a:xfrm>
        </p:spPr>
        <p:txBody>
          <a:bodyPr>
            <a:normAutofit/>
          </a:bodyPr>
          <a:lstStyle/>
          <a:p>
            <a:pPr algn="just"/>
            <a:r>
              <a:rPr lang="tr-TR" sz="2400" b="1" dirty="0">
                <a:solidFill>
                  <a:srgbClr val="FF0000"/>
                </a:solidFill>
              </a:rPr>
              <a:t>Toplumsal Yapının Ekonomik Etkisi:</a:t>
            </a:r>
            <a:endParaRPr lang="tr-TR" sz="2400" dirty="0">
              <a:solidFill>
                <a:srgbClr val="FF0000"/>
              </a:solidFill>
            </a:endParaRPr>
          </a:p>
          <a:p>
            <a:pPr algn="just"/>
            <a:r>
              <a:rPr lang="tr-TR" sz="2400" dirty="0"/>
              <a:t>Sosyoloji, toplumun sınıf, cinsiyet, etnik köken gibi yapısal özelliklerini inceler. Bu yapısal unsurlar, ekonomik fırsatlara ve kaynaklara erişimi etkiler. </a:t>
            </a:r>
          </a:p>
          <a:p>
            <a:pPr algn="just"/>
            <a:endParaRPr lang="tr-TR" sz="2400" dirty="0"/>
          </a:p>
          <a:p>
            <a:pPr algn="just"/>
            <a:r>
              <a:rPr lang="tr-TR" sz="2400" dirty="0"/>
              <a:t>Örneğin, bir toplumun sınıfsal yapısı, gelir eşitsizliği ve sosyal adalet konularında ekonomik sonuçları etkileyebilir.</a:t>
            </a:r>
          </a:p>
          <a:p>
            <a:pPr algn="just"/>
            <a:endParaRPr lang="tr-TR" sz="2400" dirty="0"/>
          </a:p>
        </p:txBody>
      </p:sp>
    </p:spTree>
    <p:extLst>
      <p:ext uri="{BB962C8B-B14F-4D97-AF65-F5344CB8AC3E}">
        <p14:creationId xmlns:p14="http://schemas.microsoft.com/office/powerpoint/2010/main" val="2257622277"/>
      </p:ext>
    </p:extLst>
  </p:cSld>
  <p:clrMapOvr>
    <a:masterClrMapping/>
  </p:clrMapOvr>
</p:sld>
</file>

<file path=ppt/slides/slide3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a:xfrm>
            <a:off x="2138516" y="2133600"/>
            <a:ext cx="9366096" cy="3777622"/>
          </a:xfrm>
        </p:spPr>
        <p:txBody>
          <a:bodyPr>
            <a:normAutofit/>
          </a:bodyPr>
          <a:lstStyle/>
          <a:p>
            <a:pPr algn="just"/>
            <a:r>
              <a:rPr lang="tr-TR" sz="2800" b="1" dirty="0">
                <a:solidFill>
                  <a:srgbClr val="FF0000"/>
                </a:solidFill>
              </a:rPr>
              <a:t>Kültür ve Tüketim:</a:t>
            </a:r>
            <a:endParaRPr lang="tr-TR" sz="2800" dirty="0">
              <a:solidFill>
                <a:srgbClr val="FF0000"/>
              </a:solidFill>
            </a:endParaRPr>
          </a:p>
          <a:p>
            <a:pPr algn="just"/>
            <a:r>
              <a:rPr lang="tr-TR" sz="2800" dirty="0"/>
              <a:t>Sosyoloji, kültürü ve tüketici davranışlarını inceleyerek ekonomiye etki eder. Toplumun değerleri, normları ve kültürel özellikleri, tüketici taleplerini ve ekonomik tercihleri şekillendirir. Reklamlar ve pazarlama stratejileri, sosyolojik faktörlere dayanarak belirlenir.</a:t>
            </a:r>
          </a:p>
          <a:p>
            <a:pPr algn="just"/>
            <a:endParaRPr lang="tr-TR" sz="2800" dirty="0"/>
          </a:p>
        </p:txBody>
      </p:sp>
    </p:spTree>
    <p:extLst>
      <p:ext uri="{BB962C8B-B14F-4D97-AF65-F5344CB8AC3E}">
        <p14:creationId xmlns:p14="http://schemas.microsoft.com/office/powerpoint/2010/main" val="1578654931"/>
      </p:ext>
    </p:extLst>
  </p:cSld>
  <p:clrMapOvr>
    <a:masterClrMapping/>
  </p:clrMapOvr>
</p:sld>
</file>

<file path=ppt/slides/slide3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a:xfrm>
            <a:off x="2212258" y="2133600"/>
            <a:ext cx="9292354" cy="3777622"/>
          </a:xfrm>
        </p:spPr>
        <p:txBody>
          <a:bodyPr>
            <a:normAutofit/>
          </a:bodyPr>
          <a:lstStyle/>
          <a:p>
            <a:pPr algn="just"/>
            <a:r>
              <a:rPr lang="tr-TR" sz="2800" b="1" dirty="0">
                <a:solidFill>
                  <a:srgbClr val="FF0000"/>
                </a:solidFill>
              </a:rPr>
              <a:t>İnsan Davranışları ve İşgücü:</a:t>
            </a:r>
            <a:endParaRPr lang="tr-TR" sz="2800" dirty="0">
              <a:solidFill>
                <a:srgbClr val="FF0000"/>
              </a:solidFill>
            </a:endParaRPr>
          </a:p>
          <a:p>
            <a:pPr algn="just"/>
            <a:r>
              <a:rPr lang="tr-TR" sz="2800" dirty="0"/>
              <a:t>Sosyoloji, insan davranışlarını ve etkileşimlerini inceleyerek işgücü dinamiklerine etki eder. İnsanların çalışma alışkanlıkları, işyerindeki sosyal ilişkiler, örgütsel davranış gibi unsurlar, iş dünyasının ekonomik performansını etkiler.</a:t>
            </a:r>
          </a:p>
          <a:p>
            <a:pPr algn="just"/>
            <a:endParaRPr lang="tr-TR" sz="2800" dirty="0"/>
          </a:p>
        </p:txBody>
      </p:sp>
    </p:spTree>
    <p:extLst>
      <p:ext uri="{BB962C8B-B14F-4D97-AF65-F5344CB8AC3E}">
        <p14:creationId xmlns:p14="http://schemas.microsoft.com/office/powerpoint/2010/main" val="2651860653"/>
      </p:ext>
    </p:extLst>
  </p:cSld>
  <p:clrMapOvr>
    <a:masterClrMapping/>
  </p:clrMapOvr>
</p:sld>
</file>

<file path=ppt/slides/slide3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sz="2800" b="1" dirty="0">
                <a:solidFill>
                  <a:srgbClr val="FF0000"/>
                </a:solidFill>
              </a:rPr>
              <a:t>Eğitim ve İşgücü Piyasası:</a:t>
            </a:r>
            <a:endParaRPr lang="tr-TR" sz="2800" dirty="0">
              <a:solidFill>
                <a:srgbClr val="FF0000"/>
              </a:solidFill>
            </a:endParaRPr>
          </a:p>
          <a:p>
            <a:pPr algn="just"/>
            <a:r>
              <a:rPr lang="tr-TR" sz="2800" dirty="0"/>
              <a:t>Eğitim, sosyoloji ve ekonomi arasında önemli bir bağlantıdır. Toplumun eğitim düzeyi, işgücü piyasasındaki talepleri etkiler. Nitelikli işgücü, ekonomik büyüme ve rekabet avantajı sağlayabilir.</a:t>
            </a:r>
          </a:p>
          <a:p>
            <a:pPr algn="just"/>
            <a:endParaRPr lang="tr-TR" sz="2800" dirty="0"/>
          </a:p>
        </p:txBody>
      </p:sp>
    </p:spTree>
    <p:extLst>
      <p:ext uri="{BB962C8B-B14F-4D97-AF65-F5344CB8AC3E}">
        <p14:creationId xmlns:p14="http://schemas.microsoft.com/office/powerpoint/2010/main" val="1443133910"/>
      </p:ext>
    </p:extLst>
  </p:cSld>
  <p:clrMapOvr>
    <a:masterClrMapping/>
  </p:clrMapOvr>
</p:sld>
</file>

<file path=ppt/slides/slide3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sz="2800" b="1" dirty="0">
                <a:solidFill>
                  <a:srgbClr val="FF0000"/>
                </a:solidFill>
              </a:rPr>
              <a:t>Toplumsal Sınıf ve Gelir Dağılımı:</a:t>
            </a:r>
            <a:endParaRPr lang="tr-TR" sz="2800" dirty="0">
              <a:solidFill>
                <a:srgbClr val="FF0000"/>
              </a:solidFill>
            </a:endParaRPr>
          </a:p>
          <a:p>
            <a:pPr algn="just"/>
            <a:r>
              <a:rPr lang="tr-TR" sz="2800" dirty="0"/>
              <a:t>Sosyolojik çalışmalar, toplumsal sınıfların ve gelir gruplarının ekonomik eşitsizliği nasıl etkilediğini anlamaya yöneliktir. Gelir dağılımındaki eşitsizlikler, sosyal gerilimlere ve ekonomik adaletsizliğe yol açabilir.</a:t>
            </a:r>
          </a:p>
          <a:p>
            <a:pPr algn="just"/>
            <a:endParaRPr lang="tr-TR" sz="2800" dirty="0"/>
          </a:p>
        </p:txBody>
      </p:sp>
    </p:spTree>
    <p:extLst>
      <p:ext uri="{BB962C8B-B14F-4D97-AF65-F5344CB8AC3E}">
        <p14:creationId xmlns:p14="http://schemas.microsoft.com/office/powerpoint/2010/main" val="302529866"/>
      </p:ext>
    </p:extLst>
  </p:cSld>
  <p:clrMapOvr>
    <a:masterClrMapping/>
  </p:clrMapOvr>
</p:sld>
</file>

<file path=ppt/slides/slide3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337C54C4-0A72-39C8-735C-D679DC042E71}"/>
              </a:ext>
            </a:extLst>
          </p:cNvPr>
          <p:cNvSpPr>
            <a:spLocks noGrp="1"/>
          </p:cNvSpPr>
          <p:nvPr>
            <p:ph idx="1"/>
          </p:nvPr>
        </p:nvSpPr>
        <p:spPr>
          <a:xfrm>
            <a:off x="1874808" y="782128"/>
            <a:ext cx="9629804" cy="5129094"/>
          </a:xfrm>
        </p:spPr>
        <p:txBody>
          <a:bodyPr>
            <a:normAutofit lnSpcReduction="10000"/>
          </a:bodyPr>
          <a:lstStyle/>
          <a:p>
            <a:r>
              <a:rPr lang="en-GB" sz="2800" b="1" dirty="0" err="1"/>
              <a:t>Toplumsal</a:t>
            </a:r>
            <a:r>
              <a:rPr lang="en-GB" sz="2800" b="1" dirty="0"/>
              <a:t> </a:t>
            </a:r>
            <a:r>
              <a:rPr lang="en-GB" sz="2800" b="1" dirty="0" err="1"/>
              <a:t>sınıf</a:t>
            </a:r>
            <a:r>
              <a:rPr lang="en-GB" sz="2800" dirty="0"/>
              <a:t>, </a:t>
            </a:r>
            <a:r>
              <a:rPr lang="en-GB" sz="2800" dirty="0" err="1"/>
              <a:t>insanların</a:t>
            </a:r>
            <a:r>
              <a:rPr lang="en-GB" sz="2800" dirty="0"/>
              <a:t> </a:t>
            </a:r>
            <a:r>
              <a:rPr lang="en-GB" sz="2800" dirty="0" err="1"/>
              <a:t>ekonomik</a:t>
            </a:r>
            <a:r>
              <a:rPr lang="en-GB" sz="2800" dirty="0"/>
              <a:t> </a:t>
            </a:r>
            <a:r>
              <a:rPr lang="en-GB" sz="2800" dirty="0" err="1"/>
              <a:t>kaynaklara</a:t>
            </a:r>
            <a:r>
              <a:rPr lang="en-GB" sz="2800" dirty="0"/>
              <a:t> (</a:t>
            </a:r>
            <a:r>
              <a:rPr lang="en-GB" sz="2800" dirty="0" err="1"/>
              <a:t>gelir</a:t>
            </a:r>
            <a:r>
              <a:rPr lang="en-GB" sz="2800" dirty="0"/>
              <a:t>, </a:t>
            </a:r>
            <a:r>
              <a:rPr lang="en-GB" sz="2800" dirty="0" err="1"/>
              <a:t>servet</a:t>
            </a:r>
            <a:r>
              <a:rPr lang="en-GB" sz="2800" dirty="0"/>
              <a:t>, </a:t>
            </a:r>
            <a:r>
              <a:rPr lang="en-GB" sz="2800" dirty="0" err="1"/>
              <a:t>meslek</a:t>
            </a:r>
            <a:r>
              <a:rPr lang="en-GB" sz="2800" dirty="0"/>
              <a:t>, </a:t>
            </a:r>
            <a:r>
              <a:rPr lang="en-GB" sz="2800" dirty="0" err="1"/>
              <a:t>eğitim</a:t>
            </a:r>
            <a:r>
              <a:rPr lang="en-GB" sz="2800" dirty="0"/>
              <a:t>) </a:t>
            </a:r>
            <a:r>
              <a:rPr lang="en-GB" sz="2800" dirty="0" err="1"/>
              <a:t>erişimi</a:t>
            </a:r>
            <a:r>
              <a:rPr lang="en-GB" sz="2800" dirty="0"/>
              <a:t> </a:t>
            </a:r>
            <a:r>
              <a:rPr lang="en-GB" sz="2800" dirty="0" err="1"/>
              <a:t>açısından</a:t>
            </a:r>
            <a:r>
              <a:rPr lang="en-GB" sz="2800" dirty="0"/>
              <a:t> </a:t>
            </a:r>
            <a:r>
              <a:rPr lang="en-GB" sz="2800" dirty="0" err="1"/>
              <a:t>farklı</a:t>
            </a:r>
            <a:r>
              <a:rPr lang="en-GB" sz="2800" dirty="0"/>
              <a:t> </a:t>
            </a:r>
            <a:r>
              <a:rPr lang="en-GB" sz="2800" dirty="0" err="1"/>
              <a:t>konumlarda</a:t>
            </a:r>
            <a:r>
              <a:rPr lang="en-GB" sz="2800" dirty="0"/>
              <a:t> </a:t>
            </a:r>
            <a:r>
              <a:rPr lang="en-GB" sz="2800" dirty="0" err="1"/>
              <a:t>yer</a:t>
            </a:r>
            <a:r>
              <a:rPr lang="en-GB" sz="2800" dirty="0"/>
              <a:t> </a:t>
            </a:r>
            <a:r>
              <a:rPr lang="en-GB" sz="2800" dirty="0" err="1"/>
              <a:t>aldığı</a:t>
            </a:r>
            <a:r>
              <a:rPr lang="en-GB" sz="2800" dirty="0"/>
              <a:t> </a:t>
            </a:r>
            <a:r>
              <a:rPr lang="en-GB" sz="2800" dirty="0" err="1"/>
              <a:t>sosyal</a:t>
            </a:r>
            <a:r>
              <a:rPr lang="en-GB" sz="2800" dirty="0"/>
              <a:t> </a:t>
            </a:r>
            <a:r>
              <a:rPr lang="en-GB" sz="2800" dirty="0" err="1"/>
              <a:t>katmanları</a:t>
            </a:r>
            <a:r>
              <a:rPr lang="en-GB" sz="2800" dirty="0"/>
              <a:t> </a:t>
            </a:r>
            <a:r>
              <a:rPr lang="en-GB" sz="2800" dirty="0" err="1"/>
              <a:t>ifade</a:t>
            </a:r>
            <a:r>
              <a:rPr lang="en-GB" sz="2800" dirty="0"/>
              <a:t> </a:t>
            </a:r>
            <a:r>
              <a:rPr lang="en-GB" sz="2800" dirty="0" err="1"/>
              <a:t>eder</a:t>
            </a:r>
            <a:r>
              <a:rPr lang="en-GB" sz="2800" dirty="0"/>
              <a:t>.</a:t>
            </a:r>
          </a:p>
          <a:p>
            <a:r>
              <a:rPr lang="en-GB" sz="2800" b="1" dirty="0" err="1"/>
              <a:t>Gelir</a:t>
            </a:r>
            <a:r>
              <a:rPr lang="en-GB" sz="2800" b="1" dirty="0"/>
              <a:t> </a:t>
            </a:r>
            <a:r>
              <a:rPr lang="en-GB" sz="2800" b="1" dirty="0" err="1"/>
              <a:t>dağılımı</a:t>
            </a:r>
            <a:r>
              <a:rPr lang="en-GB" sz="2800" dirty="0"/>
              <a:t>, </a:t>
            </a:r>
            <a:r>
              <a:rPr lang="en-GB" sz="2800" dirty="0" err="1"/>
              <a:t>bu</a:t>
            </a:r>
            <a:r>
              <a:rPr lang="en-GB" sz="2800" dirty="0"/>
              <a:t> </a:t>
            </a:r>
            <a:r>
              <a:rPr lang="en-GB" sz="2800" dirty="0" err="1"/>
              <a:t>kaynakların</a:t>
            </a:r>
            <a:r>
              <a:rPr lang="en-GB" sz="2800" dirty="0"/>
              <a:t> </a:t>
            </a:r>
            <a:r>
              <a:rPr lang="en-GB" sz="2800" dirty="0" err="1"/>
              <a:t>eşit</a:t>
            </a:r>
            <a:r>
              <a:rPr lang="en-GB" sz="2800" dirty="0"/>
              <a:t> mi </a:t>
            </a:r>
            <a:r>
              <a:rPr lang="en-GB" sz="2800" dirty="0" err="1"/>
              <a:t>yoksa</a:t>
            </a:r>
            <a:r>
              <a:rPr lang="en-GB" sz="2800" dirty="0"/>
              <a:t> </a:t>
            </a:r>
            <a:r>
              <a:rPr lang="en-GB" sz="2800" dirty="0" err="1"/>
              <a:t>eşitsiz</a:t>
            </a:r>
            <a:r>
              <a:rPr lang="en-GB" sz="2800" dirty="0"/>
              <a:t> mi </a:t>
            </a:r>
            <a:r>
              <a:rPr lang="en-GB" sz="2800" dirty="0" err="1"/>
              <a:t>paylaşıldığını</a:t>
            </a:r>
            <a:r>
              <a:rPr lang="en-GB" sz="2800" dirty="0"/>
              <a:t> </a:t>
            </a:r>
            <a:r>
              <a:rPr lang="en-GB" sz="2800" dirty="0" err="1"/>
              <a:t>gösterir</a:t>
            </a:r>
            <a:r>
              <a:rPr lang="en-GB" sz="2800" dirty="0"/>
              <a:t>.</a:t>
            </a:r>
          </a:p>
          <a:p>
            <a:r>
              <a:rPr lang="en-GB" sz="2800" dirty="0" err="1"/>
              <a:t>Sosyoloji</a:t>
            </a:r>
            <a:r>
              <a:rPr lang="en-GB" sz="2800" dirty="0"/>
              <a:t> </a:t>
            </a:r>
            <a:r>
              <a:rPr lang="en-GB" sz="2800" dirty="0" err="1"/>
              <a:t>şunu</a:t>
            </a:r>
            <a:r>
              <a:rPr lang="en-GB" sz="2800" dirty="0"/>
              <a:t> </a:t>
            </a:r>
            <a:r>
              <a:rPr lang="en-GB" sz="2800" dirty="0" err="1"/>
              <a:t>sorar</a:t>
            </a:r>
            <a:r>
              <a:rPr lang="en-GB" sz="2800" dirty="0"/>
              <a:t>:</a:t>
            </a:r>
            <a:endParaRPr lang="tr-TR" sz="2800" dirty="0"/>
          </a:p>
          <a:p>
            <a:br>
              <a:rPr lang="en-GB" sz="2800" dirty="0"/>
            </a:br>
            <a:r>
              <a:rPr lang="en-GB" sz="2800" dirty="0"/>
              <a:t>👉 </a:t>
            </a:r>
            <a:r>
              <a:rPr lang="en-GB" sz="2800" i="1" dirty="0"/>
              <a:t>“</a:t>
            </a:r>
            <a:r>
              <a:rPr lang="en-GB" sz="2800" i="1" dirty="0" err="1"/>
              <a:t>Ekonomik</a:t>
            </a:r>
            <a:r>
              <a:rPr lang="en-GB" sz="2800" i="1" dirty="0"/>
              <a:t> </a:t>
            </a:r>
            <a:r>
              <a:rPr lang="en-GB" sz="2800" i="1" dirty="0" err="1"/>
              <a:t>eşitsizlikler</a:t>
            </a:r>
            <a:r>
              <a:rPr lang="en-GB" sz="2800" i="1" dirty="0"/>
              <a:t> </a:t>
            </a:r>
            <a:r>
              <a:rPr lang="en-GB" sz="2800" i="1" dirty="0" err="1"/>
              <a:t>sosyal</a:t>
            </a:r>
            <a:r>
              <a:rPr lang="en-GB" sz="2800" i="1" dirty="0"/>
              <a:t> </a:t>
            </a:r>
            <a:r>
              <a:rPr lang="en-GB" sz="2800" i="1" dirty="0" err="1"/>
              <a:t>davranışı</a:t>
            </a:r>
            <a:r>
              <a:rPr lang="en-GB" sz="2800" i="1" dirty="0"/>
              <a:t>, </a:t>
            </a:r>
            <a:r>
              <a:rPr lang="en-GB" sz="2800" i="1" dirty="0" err="1"/>
              <a:t>yaşam</a:t>
            </a:r>
            <a:r>
              <a:rPr lang="en-GB" sz="2800" i="1" dirty="0"/>
              <a:t> </a:t>
            </a:r>
            <a:r>
              <a:rPr lang="en-GB" sz="2800" i="1" dirty="0" err="1"/>
              <a:t>şanslarını</a:t>
            </a:r>
            <a:r>
              <a:rPr lang="en-GB" sz="2800" i="1" dirty="0"/>
              <a:t>, </a:t>
            </a:r>
            <a:r>
              <a:rPr lang="en-GB" sz="2800" i="1" dirty="0" err="1"/>
              <a:t>kültürü</a:t>
            </a:r>
            <a:r>
              <a:rPr lang="en-GB" sz="2800" i="1" dirty="0"/>
              <a:t> </a:t>
            </a:r>
            <a:r>
              <a:rPr lang="en-GB" sz="2800" i="1" dirty="0" err="1"/>
              <a:t>ve</a:t>
            </a:r>
            <a:r>
              <a:rPr lang="en-GB" sz="2800" i="1" dirty="0"/>
              <a:t> </a:t>
            </a:r>
            <a:r>
              <a:rPr lang="en-GB" sz="2800" i="1" dirty="0" err="1"/>
              <a:t>kurumları</a:t>
            </a:r>
            <a:r>
              <a:rPr lang="en-GB" sz="2800" i="1" dirty="0"/>
              <a:t> </a:t>
            </a:r>
            <a:r>
              <a:rPr lang="en-GB" sz="2800" i="1" dirty="0" err="1"/>
              <a:t>nasıl</a:t>
            </a:r>
            <a:r>
              <a:rPr lang="en-GB" sz="2800" i="1" dirty="0"/>
              <a:t> </a:t>
            </a:r>
            <a:r>
              <a:rPr lang="en-GB" sz="2800" i="1" dirty="0" err="1"/>
              <a:t>etkiler</a:t>
            </a:r>
            <a:r>
              <a:rPr lang="en-GB" sz="2800" i="1" dirty="0"/>
              <a:t>?”</a:t>
            </a:r>
            <a:endParaRPr lang="en-GB" sz="2800" dirty="0"/>
          </a:p>
          <a:p>
            <a:br>
              <a:rPr lang="en-GB" sz="2800" dirty="0"/>
            </a:br>
            <a:endParaRPr lang="en-GB" sz="2800" dirty="0"/>
          </a:p>
          <a:p>
            <a:endParaRPr lang="en-GB" sz="2800" dirty="0"/>
          </a:p>
        </p:txBody>
      </p:sp>
    </p:spTree>
    <p:extLst>
      <p:ext uri="{BB962C8B-B14F-4D97-AF65-F5344CB8AC3E}">
        <p14:creationId xmlns:p14="http://schemas.microsoft.com/office/powerpoint/2010/main" val="644668497"/>
      </p:ext>
    </p:extLst>
  </p:cSld>
  <p:clrMapOvr>
    <a:masterClrMapping/>
  </p:clrMapOvr>
</p:sld>
</file>

<file path=ppt/slides/slide3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3F546564-5097-A8A5-4142-80D362C0A0F9}"/>
              </a:ext>
            </a:extLst>
          </p:cNvPr>
          <p:cNvSpPr>
            <a:spLocks noGrp="1"/>
          </p:cNvSpPr>
          <p:nvPr>
            <p:ph idx="1"/>
          </p:nvPr>
        </p:nvSpPr>
        <p:spPr>
          <a:xfrm>
            <a:off x="2002616" y="1219200"/>
            <a:ext cx="8915400" cy="3777622"/>
          </a:xfrm>
        </p:spPr>
        <p:txBody>
          <a:bodyPr>
            <a:normAutofit fontScale="92500" lnSpcReduction="10000"/>
          </a:bodyPr>
          <a:lstStyle/>
          <a:p>
            <a:r>
              <a:rPr lang="en-GB" sz="2800" dirty="0"/>
              <a:t>Bu </a:t>
            </a:r>
            <a:r>
              <a:rPr lang="en-GB" sz="2800" dirty="0" err="1"/>
              <a:t>nedenle</a:t>
            </a:r>
            <a:r>
              <a:rPr lang="en-GB" sz="2800" dirty="0"/>
              <a:t> </a:t>
            </a:r>
            <a:r>
              <a:rPr lang="en-GB" sz="2800" dirty="0" err="1"/>
              <a:t>sınıf</a:t>
            </a:r>
            <a:r>
              <a:rPr lang="en-GB" sz="2800" dirty="0"/>
              <a:t> </a:t>
            </a:r>
            <a:r>
              <a:rPr lang="en-GB" sz="2800" dirty="0" err="1"/>
              <a:t>ve</a:t>
            </a:r>
            <a:r>
              <a:rPr lang="en-GB" sz="2800" dirty="0"/>
              <a:t> </a:t>
            </a:r>
            <a:r>
              <a:rPr lang="en-GB" sz="2800" dirty="0" err="1"/>
              <a:t>gelir</a:t>
            </a:r>
            <a:r>
              <a:rPr lang="en-GB" sz="2800" dirty="0"/>
              <a:t> </a:t>
            </a:r>
            <a:r>
              <a:rPr lang="en-GB" sz="2800" dirty="0" err="1"/>
              <a:t>dağılımı</a:t>
            </a:r>
            <a:r>
              <a:rPr lang="en-GB" sz="2800" dirty="0"/>
              <a:t>, </a:t>
            </a:r>
            <a:r>
              <a:rPr lang="en-GB" sz="2800" dirty="0" err="1"/>
              <a:t>sosyolojinin</a:t>
            </a:r>
            <a:r>
              <a:rPr lang="en-GB" sz="2800" dirty="0"/>
              <a:t> </a:t>
            </a:r>
            <a:r>
              <a:rPr lang="en-GB" sz="2800" dirty="0" err="1"/>
              <a:t>temel</a:t>
            </a:r>
            <a:r>
              <a:rPr lang="en-GB" sz="2800" dirty="0"/>
              <a:t> </a:t>
            </a:r>
            <a:r>
              <a:rPr lang="en-GB" sz="2800" dirty="0" err="1"/>
              <a:t>inceleme</a:t>
            </a:r>
            <a:r>
              <a:rPr lang="en-GB" sz="2800" dirty="0"/>
              <a:t> </a:t>
            </a:r>
            <a:r>
              <a:rPr lang="en-GB" sz="2800" dirty="0" err="1"/>
              <a:t>konularından</a:t>
            </a:r>
            <a:r>
              <a:rPr lang="en-GB" sz="2800" dirty="0"/>
              <a:t> </a:t>
            </a:r>
            <a:r>
              <a:rPr lang="en-GB" sz="2800" dirty="0" err="1"/>
              <a:t>biridir</a:t>
            </a:r>
            <a:r>
              <a:rPr lang="en-GB" sz="2800" dirty="0"/>
              <a:t>; </a:t>
            </a:r>
            <a:r>
              <a:rPr lang="en-GB" sz="2800" dirty="0" err="1"/>
              <a:t>çünkü</a:t>
            </a:r>
            <a:r>
              <a:rPr lang="en-GB" sz="2800" dirty="0"/>
              <a:t> </a:t>
            </a:r>
            <a:r>
              <a:rPr lang="en-GB" sz="2800" dirty="0" err="1"/>
              <a:t>eşitsizlikler</a:t>
            </a:r>
            <a:r>
              <a:rPr lang="en-GB" sz="2800" dirty="0"/>
              <a:t>:</a:t>
            </a:r>
          </a:p>
          <a:p>
            <a:r>
              <a:rPr lang="en-GB" sz="2800" dirty="0" err="1"/>
              <a:t>yaşam</a:t>
            </a:r>
            <a:r>
              <a:rPr lang="en-GB" sz="2800" dirty="0"/>
              <a:t> </a:t>
            </a:r>
            <a:r>
              <a:rPr lang="en-GB" sz="2800" dirty="0" err="1"/>
              <a:t>biçimlerini</a:t>
            </a:r>
            <a:r>
              <a:rPr lang="en-GB" sz="2800" dirty="0"/>
              <a:t>,</a:t>
            </a:r>
          </a:p>
          <a:p>
            <a:r>
              <a:rPr lang="en-GB" sz="2800" dirty="0" err="1"/>
              <a:t>sağlık</a:t>
            </a:r>
            <a:r>
              <a:rPr lang="en-GB" sz="2800" dirty="0"/>
              <a:t> </a:t>
            </a:r>
            <a:r>
              <a:rPr lang="en-GB" sz="2800" dirty="0" err="1"/>
              <a:t>ve</a:t>
            </a:r>
            <a:r>
              <a:rPr lang="en-GB" sz="2800" dirty="0"/>
              <a:t> </a:t>
            </a:r>
            <a:r>
              <a:rPr lang="en-GB" sz="2800" dirty="0" err="1"/>
              <a:t>eğitim</a:t>
            </a:r>
            <a:r>
              <a:rPr lang="en-GB" sz="2800" dirty="0"/>
              <a:t> </a:t>
            </a:r>
            <a:r>
              <a:rPr lang="en-GB" sz="2800" dirty="0" err="1"/>
              <a:t>olanaklarını</a:t>
            </a:r>
            <a:r>
              <a:rPr lang="en-GB" sz="2800" dirty="0"/>
              <a:t>,</a:t>
            </a:r>
          </a:p>
          <a:p>
            <a:r>
              <a:rPr lang="en-GB" sz="2800" dirty="0" err="1"/>
              <a:t>kültürel</a:t>
            </a:r>
            <a:r>
              <a:rPr lang="en-GB" sz="2800" dirty="0"/>
              <a:t> </a:t>
            </a:r>
            <a:r>
              <a:rPr lang="en-GB" sz="2800" dirty="0" err="1"/>
              <a:t>sermayeyi</a:t>
            </a:r>
            <a:r>
              <a:rPr lang="en-GB" sz="2800" dirty="0"/>
              <a:t>,</a:t>
            </a:r>
          </a:p>
          <a:p>
            <a:r>
              <a:rPr lang="en-GB" sz="2800" dirty="0" err="1"/>
              <a:t>politik</a:t>
            </a:r>
            <a:r>
              <a:rPr lang="en-GB" sz="2800" dirty="0"/>
              <a:t> </a:t>
            </a:r>
            <a:r>
              <a:rPr lang="en-GB" sz="2800" dirty="0" err="1"/>
              <a:t>katılımı</a:t>
            </a:r>
            <a:r>
              <a:rPr lang="en-GB" sz="2800" dirty="0"/>
              <a:t>,</a:t>
            </a:r>
          </a:p>
          <a:p>
            <a:r>
              <a:rPr lang="en-GB" sz="2800" dirty="0" err="1"/>
              <a:t>toplum</a:t>
            </a:r>
            <a:r>
              <a:rPr lang="en-GB" sz="2800" dirty="0"/>
              <a:t> </a:t>
            </a:r>
            <a:r>
              <a:rPr lang="en-GB" sz="2800" dirty="0" err="1"/>
              <a:t>içi</a:t>
            </a:r>
            <a:r>
              <a:rPr lang="en-GB" sz="2800" dirty="0"/>
              <a:t> </a:t>
            </a:r>
            <a:r>
              <a:rPr lang="en-GB" sz="2800" dirty="0" err="1"/>
              <a:t>güç</a:t>
            </a:r>
            <a:r>
              <a:rPr lang="en-GB" sz="2800" dirty="0"/>
              <a:t> </a:t>
            </a:r>
            <a:r>
              <a:rPr lang="en-GB" sz="2800" dirty="0" err="1"/>
              <a:t>ilişkilerini</a:t>
            </a:r>
            <a:endParaRPr lang="en-GB" sz="2800" dirty="0"/>
          </a:p>
          <a:p>
            <a:r>
              <a:rPr lang="en-GB" sz="2800" dirty="0" err="1"/>
              <a:t>doğrudan</a:t>
            </a:r>
            <a:r>
              <a:rPr lang="en-GB" sz="2800" dirty="0"/>
              <a:t> </a:t>
            </a:r>
            <a:r>
              <a:rPr lang="en-GB" sz="2800" dirty="0" err="1"/>
              <a:t>şekillendirir</a:t>
            </a:r>
            <a:r>
              <a:rPr lang="en-GB" sz="2800" dirty="0"/>
              <a:t>.</a:t>
            </a:r>
          </a:p>
          <a:p>
            <a:endParaRPr lang="en-GB" sz="2800" dirty="0"/>
          </a:p>
        </p:txBody>
      </p:sp>
    </p:spTree>
    <p:extLst>
      <p:ext uri="{BB962C8B-B14F-4D97-AF65-F5344CB8AC3E}">
        <p14:creationId xmlns:p14="http://schemas.microsoft.com/office/powerpoint/2010/main" val="263888889"/>
      </p:ext>
    </p:extLst>
  </p:cSld>
  <p:clrMapOvr>
    <a:masterClrMapping/>
  </p:clrMapOvr>
</p:sld>
</file>

<file path=ppt/slides/slide3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BF07E0CD-369A-9E1F-B7FD-EB664E5A190A}"/>
              </a:ext>
            </a:extLst>
          </p:cNvPr>
          <p:cNvSpPr>
            <a:spLocks noGrp="1"/>
          </p:cNvSpPr>
          <p:nvPr>
            <p:ph idx="1"/>
          </p:nvPr>
        </p:nvSpPr>
        <p:spPr>
          <a:xfrm>
            <a:off x="2589212" y="1017917"/>
            <a:ext cx="8915400" cy="4893305"/>
          </a:xfrm>
        </p:spPr>
        <p:txBody>
          <a:bodyPr>
            <a:normAutofit/>
          </a:bodyPr>
          <a:lstStyle/>
          <a:p>
            <a:r>
              <a:rPr lang="en-GB" sz="2800" b="1" dirty="0" err="1"/>
              <a:t>Eğitim</a:t>
            </a:r>
            <a:r>
              <a:rPr lang="en-GB" sz="2800" b="1" dirty="0"/>
              <a:t> </a:t>
            </a:r>
            <a:r>
              <a:rPr lang="en-GB" sz="2800" b="1" dirty="0" err="1"/>
              <a:t>sosyolojisi</a:t>
            </a:r>
            <a:r>
              <a:rPr lang="en-GB" sz="2800" dirty="0"/>
              <a:t>, </a:t>
            </a:r>
            <a:r>
              <a:rPr lang="en-GB" sz="2800" dirty="0" err="1"/>
              <a:t>eğitimin</a:t>
            </a:r>
            <a:r>
              <a:rPr lang="en-GB" sz="2800" dirty="0"/>
              <a:t> </a:t>
            </a:r>
            <a:r>
              <a:rPr lang="en-GB" sz="2800" dirty="0" err="1"/>
              <a:t>toplumla</a:t>
            </a:r>
            <a:r>
              <a:rPr lang="en-GB" sz="2800" dirty="0"/>
              <a:t> </a:t>
            </a:r>
            <a:r>
              <a:rPr lang="en-GB" sz="2800" dirty="0" err="1"/>
              <a:t>karşılıklı</a:t>
            </a:r>
            <a:r>
              <a:rPr lang="en-GB" sz="2800" dirty="0"/>
              <a:t> </a:t>
            </a:r>
            <a:r>
              <a:rPr lang="en-GB" sz="2800" dirty="0" err="1"/>
              <a:t>ilişkisini</a:t>
            </a:r>
            <a:r>
              <a:rPr lang="en-GB" sz="2800" dirty="0"/>
              <a:t> </a:t>
            </a:r>
            <a:r>
              <a:rPr lang="en-GB" sz="2800" dirty="0" err="1"/>
              <a:t>inceler</a:t>
            </a:r>
            <a:r>
              <a:rPr lang="en-GB" sz="2800" dirty="0"/>
              <a:t>.</a:t>
            </a:r>
            <a:br>
              <a:rPr lang="en-GB" sz="2800" dirty="0"/>
            </a:br>
            <a:r>
              <a:rPr lang="en-GB" sz="2800" dirty="0" err="1"/>
              <a:t>Toplumsal</a:t>
            </a:r>
            <a:r>
              <a:rPr lang="en-GB" sz="2800" dirty="0"/>
              <a:t> </a:t>
            </a:r>
            <a:r>
              <a:rPr lang="en-GB" sz="2800" dirty="0" err="1"/>
              <a:t>sınıf</a:t>
            </a:r>
            <a:r>
              <a:rPr lang="en-GB" sz="2800" dirty="0"/>
              <a:t> </a:t>
            </a:r>
            <a:r>
              <a:rPr lang="en-GB" sz="2800" dirty="0" err="1"/>
              <a:t>ve</a:t>
            </a:r>
            <a:r>
              <a:rPr lang="en-GB" sz="2800" dirty="0"/>
              <a:t> </a:t>
            </a:r>
            <a:r>
              <a:rPr lang="en-GB" sz="2800" dirty="0" err="1"/>
              <a:t>gelir</a:t>
            </a:r>
            <a:r>
              <a:rPr lang="en-GB" sz="2800" dirty="0"/>
              <a:t> </a:t>
            </a:r>
            <a:r>
              <a:rPr lang="en-GB" sz="2800" dirty="0" err="1"/>
              <a:t>dağılımı</a:t>
            </a:r>
            <a:r>
              <a:rPr lang="en-GB" sz="2800" dirty="0"/>
              <a:t> </a:t>
            </a:r>
            <a:r>
              <a:rPr lang="en-GB" sz="2800" dirty="0" err="1"/>
              <a:t>burada</a:t>
            </a:r>
            <a:r>
              <a:rPr lang="en-GB" sz="2800" dirty="0"/>
              <a:t> </a:t>
            </a:r>
            <a:r>
              <a:rPr lang="en-GB" sz="2800" dirty="0" err="1"/>
              <a:t>kritik</a:t>
            </a:r>
            <a:r>
              <a:rPr lang="en-GB" sz="2800" dirty="0"/>
              <a:t> </a:t>
            </a:r>
            <a:r>
              <a:rPr lang="en-GB" sz="2800" dirty="0" err="1"/>
              <a:t>bir</a:t>
            </a:r>
            <a:r>
              <a:rPr lang="en-GB" sz="2800" dirty="0"/>
              <a:t> </a:t>
            </a:r>
            <a:r>
              <a:rPr lang="en-GB" sz="2800" dirty="0" err="1"/>
              <a:t>rol</a:t>
            </a:r>
            <a:r>
              <a:rPr lang="en-GB" sz="2800" dirty="0"/>
              <a:t> </a:t>
            </a:r>
            <a:r>
              <a:rPr lang="en-GB" sz="2800" dirty="0" err="1"/>
              <a:t>oynar</a:t>
            </a:r>
            <a:r>
              <a:rPr lang="en-GB" sz="2800" dirty="0"/>
              <a:t>, </a:t>
            </a:r>
            <a:r>
              <a:rPr lang="en-GB" sz="2800" dirty="0" err="1"/>
              <a:t>çünkü</a:t>
            </a:r>
            <a:r>
              <a:rPr lang="en-GB" sz="2800" dirty="0"/>
              <a:t>:</a:t>
            </a:r>
          </a:p>
          <a:p>
            <a:r>
              <a:rPr lang="en-GB" sz="2800" b="1" dirty="0"/>
              <a:t>1) </a:t>
            </a:r>
            <a:r>
              <a:rPr lang="en-GB" sz="2800" b="1" dirty="0" err="1"/>
              <a:t>Eğitim</a:t>
            </a:r>
            <a:r>
              <a:rPr lang="en-GB" sz="2800" b="1" dirty="0"/>
              <a:t> </a:t>
            </a:r>
            <a:r>
              <a:rPr lang="en-GB" sz="2800" b="1" dirty="0" err="1"/>
              <a:t>fırsatlarına</a:t>
            </a:r>
            <a:r>
              <a:rPr lang="en-GB" sz="2800" b="1" dirty="0"/>
              <a:t> </a:t>
            </a:r>
            <a:r>
              <a:rPr lang="en-GB" sz="2800" b="1" dirty="0" err="1"/>
              <a:t>erişim</a:t>
            </a:r>
            <a:r>
              <a:rPr lang="en-GB" sz="2800" b="1" dirty="0"/>
              <a:t> </a:t>
            </a:r>
            <a:r>
              <a:rPr lang="en-GB" sz="2800" b="1" dirty="0" err="1"/>
              <a:t>sınıfsaldır</a:t>
            </a:r>
            <a:endParaRPr lang="en-GB" sz="2800" b="1" dirty="0"/>
          </a:p>
          <a:p>
            <a:r>
              <a:rPr lang="en-GB" sz="2800" dirty="0"/>
              <a:t>Yüksek </a:t>
            </a:r>
            <a:r>
              <a:rPr lang="en-GB" sz="2800" dirty="0" err="1"/>
              <a:t>gelirli</a:t>
            </a:r>
            <a:r>
              <a:rPr lang="en-GB" sz="2800" dirty="0"/>
              <a:t> </a:t>
            </a:r>
            <a:r>
              <a:rPr lang="en-GB" sz="2800" dirty="0" err="1"/>
              <a:t>aileler</a:t>
            </a:r>
            <a:r>
              <a:rPr lang="en-GB" sz="2800" dirty="0"/>
              <a:t>, </a:t>
            </a:r>
            <a:r>
              <a:rPr lang="en-GB" sz="2800" dirty="0" err="1"/>
              <a:t>daha</a:t>
            </a:r>
            <a:r>
              <a:rPr lang="en-GB" sz="2800" dirty="0"/>
              <a:t> </a:t>
            </a:r>
            <a:r>
              <a:rPr lang="en-GB" sz="2800" dirty="0" err="1"/>
              <a:t>kaliteli</a:t>
            </a:r>
            <a:r>
              <a:rPr lang="en-GB" sz="2800" dirty="0"/>
              <a:t> </a:t>
            </a:r>
            <a:r>
              <a:rPr lang="en-GB" sz="2800" dirty="0" err="1"/>
              <a:t>okullar</a:t>
            </a:r>
            <a:r>
              <a:rPr lang="en-GB" sz="2800" dirty="0"/>
              <a:t>, </a:t>
            </a:r>
            <a:r>
              <a:rPr lang="en-GB" sz="2800" dirty="0" err="1"/>
              <a:t>özel</a:t>
            </a:r>
            <a:r>
              <a:rPr lang="en-GB" sz="2800" dirty="0"/>
              <a:t> </a:t>
            </a:r>
            <a:r>
              <a:rPr lang="en-GB" sz="2800" dirty="0" err="1"/>
              <a:t>dersler</a:t>
            </a:r>
            <a:r>
              <a:rPr lang="en-GB" sz="2800" dirty="0"/>
              <a:t>, </a:t>
            </a:r>
            <a:r>
              <a:rPr lang="en-GB" sz="2800" dirty="0" err="1"/>
              <a:t>kültürel</a:t>
            </a:r>
            <a:r>
              <a:rPr lang="en-GB" sz="2800" dirty="0"/>
              <a:t> </a:t>
            </a:r>
            <a:r>
              <a:rPr lang="en-GB" sz="2800" dirty="0" err="1"/>
              <a:t>aktiviteler</a:t>
            </a:r>
            <a:r>
              <a:rPr lang="en-GB" sz="2800" dirty="0"/>
              <a:t> </a:t>
            </a:r>
            <a:r>
              <a:rPr lang="en-GB" sz="2800" dirty="0" err="1"/>
              <a:t>gibi</a:t>
            </a:r>
            <a:r>
              <a:rPr lang="en-GB" sz="2800" dirty="0"/>
              <a:t> </a:t>
            </a:r>
            <a:r>
              <a:rPr lang="en-GB" sz="2800" dirty="0" err="1"/>
              <a:t>imkânlara</a:t>
            </a:r>
            <a:r>
              <a:rPr lang="en-GB" sz="2800" dirty="0"/>
              <a:t> </a:t>
            </a:r>
            <a:r>
              <a:rPr lang="en-GB" sz="2800" dirty="0" err="1"/>
              <a:t>daha</a:t>
            </a:r>
            <a:r>
              <a:rPr lang="en-GB" sz="2800" dirty="0"/>
              <a:t> </a:t>
            </a:r>
            <a:r>
              <a:rPr lang="en-GB" sz="2800" dirty="0" err="1"/>
              <a:t>rahat</a:t>
            </a:r>
            <a:r>
              <a:rPr lang="en-GB" sz="2800" dirty="0"/>
              <a:t> </a:t>
            </a:r>
            <a:r>
              <a:rPr lang="en-GB" sz="2800" dirty="0" err="1"/>
              <a:t>erişir</a:t>
            </a:r>
            <a:r>
              <a:rPr lang="en-GB" sz="2800" dirty="0"/>
              <a:t>.</a:t>
            </a:r>
            <a:br>
              <a:rPr lang="en-GB" sz="2800" dirty="0"/>
            </a:br>
            <a:r>
              <a:rPr lang="en-GB" sz="2800" dirty="0"/>
              <a:t>Bu da </a:t>
            </a:r>
            <a:r>
              <a:rPr lang="en-GB" sz="2800" dirty="0" err="1"/>
              <a:t>öğrencilerin</a:t>
            </a:r>
            <a:r>
              <a:rPr lang="en-GB" sz="2800" dirty="0"/>
              <a:t> </a:t>
            </a:r>
            <a:r>
              <a:rPr lang="en-GB" sz="2800" dirty="0" err="1"/>
              <a:t>başarı</a:t>
            </a:r>
            <a:r>
              <a:rPr lang="en-GB" sz="2800" dirty="0"/>
              <a:t> </a:t>
            </a:r>
            <a:r>
              <a:rPr lang="en-GB" sz="2800" dirty="0" err="1"/>
              <a:t>düzeyini</a:t>
            </a:r>
            <a:r>
              <a:rPr lang="en-GB" sz="2800" dirty="0"/>
              <a:t> </a:t>
            </a:r>
            <a:r>
              <a:rPr lang="en-GB" sz="2800" dirty="0" err="1"/>
              <a:t>doğrudan</a:t>
            </a:r>
            <a:r>
              <a:rPr lang="en-GB" sz="2800" dirty="0"/>
              <a:t> </a:t>
            </a:r>
            <a:r>
              <a:rPr lang="en-GB" sz="2800" dirty="0" err="1"/>
              <a:t>etkiler</a:t>
            </a:r>
            <a:r>
              <a:rPr lang="en-GB" sz="2800" dirty="0"/>
              <a:t>.</a:t>
            </a:r>
          </a:p>
        </p:txBody>
      </p:sp>
    </p:spTree>
    <p:extLst>
      <p:ext uri="{BB962C8B-B14F-4D97-AF65-F5344CB8AC3E}">
        <p14:creationId xmlns:p14="http://schemas.microsoft.com/office/powerpoint/2010/main" val="4076864511"/>
      </p:ext>
    </p:extLst>
  </p:cSld>
  <p:clrMapOvr>
    <a:masterClrMapping/>
  </p:clrMapOvr>
</p:sld>
</file>

<file path=ppt/slides/slide3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35F7751F-6B79-BE9D-57E5-32CD88A58003}"/>
              </a:ext>
            </a:extLst>
          </p:cNvPr>
          <p:cNvSpPr>
            <a:spLocks noGrp="1"/>
          </p:cNvSpPr>
          <p:nvPr>
            <p:ph idx="1"/>
          </p:nvPr>
        </p:nvSpPr>
        <p:spPr>
          <a:xfrm>
            <a:off x="2589212" y="937404"/>
            <a:ext cx="8915400" cy="4973818"/>
          </a:xfrm>
        </p:spPr>
        <p:txBody>
          <a:bodyPr>
            <a:normAutofit/>
          </a:bodyPr>
          <a:lstStyle/>
          <a:p>
            <a:pPr algn="just"/>
            <a:r>
              <a:rPr lang="en-GB" sz="3200" b="1" dirty="0"/>
              <a:t>2) </a:t>
            </a:r>
            <a:r>
              <a:rPr lang="en-GB" sz="3200" b="1" dirty="0" err="1"/>
              <a:t>Eğitim</a:t>
            </a:r>
            <a:r>
              <a:rPr lang="en-GB" sz="3200" b="1" dirty="0"/>
              <a:t>, </a:t>
            </a:r>
            <a:r>
              <a:rPr lang="en-GB" sz="3200" b="1" dirty="0" err="1"/>
              <a:t>sınıfsal</a:t>
            </a:r>
            <a:r>
              <a:rPr lang="en-GB" sz="3200" b="1" dirty="0"/>
              <a:t> </a:t>
            </a:r>
            <a:r>
              <a:rPr lang="en-GB" sz="3200" b="1" dirty="0" err="1"/>
              <a:t>konumu</a:t>
            </a:r>
            <a:r>
              <a:rPr lang="en-GB" sz="3200" b="1" dirty="0"/>
              <a:t> </a:t>
            </a:r>
            <a:r>
              <a:rPr lang="en-GB" sz="3200" b="1" dirty="0" err="1"/>
              <a:t>yeniden</a:t>
            </a:r>
            <a:r>
              <a:rPr lang="en-GB" sz="3200" b="1" dirty="0"/>
              <a:t> </a:t>
            </a:r>
            <a:r>
              <a:rPr lang="en-GB" sz="3200" b="1" dirty="0" err="1"/>
              <a:t>üretir</a:t>
            </a:r>
            <a:r>
              <a:rPr lang="en-GB" sz="3200" b="1" dirty="0"/>
              <a:t> </a:t>
            </a:r>
            <a:endParaRPr lang="tr-TR" sz="3200" b="1" dirty="0"/>
          </a:p>
          <a:p>
            <a:pPr algn="just"/>
            <a:endParaRPr lang="tr-TR" sz="3200" b="1" dirty="0"/>
          </a:p>
          <a:p>
            <a:pPr algn="just"/>
            <a:r>
              <a:rPr lang="en-GB" sz="3200" dirty="0" err="1"/>
              <a:t>Okullar</a:t>
            </a:r>
            <a:r>
              <a:rPr lang="en-GB" sz="3200" dirty="0"/>
              <a:t>, “</a:t>
            </a:r>
            <a:r>
              <a:rPr lang="en-GB" sz="3200" dirty="0" err="1"/>
              <a:t>tarafsız</a:t>
            </a:r>
            <a:r>
              <a:rPr lang="en-GB" sz="3200" dirty="0"/>
              <a:t>” </a:t>
            </a:r>
            <a:r>
              <a:rPr lang="en-GB" sz="3200" dirty="0" err="1"/>
              <a:t>görünse</a:t>
            </a:r>
            <a:r>
              <a:rPr lang="en-GB" sz="3200" dirty="0"/>
              <a:t> de </a:t>
            </a:r>
            <a:r>
              <a:rPr lang="en-GB" sz="3200" dirty="0" err="1"/>
              <a:t>toplumdaki</a:t>
            </a:r>
            <a:r>
              <a:rPr lang="en-GB" sz="3200" dirty="0"/>
              <a:t> </a:t>
            </a:r>
            <a:r>
              <a:rPr lang="en-GB" sz="3200" dirty="0" err="1"/>
              <a:t>mevcut</a:t>
            </a:r>
            <a:r>
              <a:rPr lang="en-GB" sz="3200" dirty="0"/>
              <a:t> </a:t>
            </a:r>
            <a:r>
              <a:rPr lang="en-GB" sz="3200" dirty="0" err="1"/>
              <a:t>sınıf</a:t>
            </a:r>
            <a:r>
              <a:rPr lang="en-GB" sz="3200" dirty="0"/>
              <a:t> </a:t>
            </a:r>
            <a:r>
              <a:rPr lang="en-GB" sz="3200" dirty="0" err="1"/>
              <a:t>farklarını</a:t>
            </a:r>
            <a:r>
              <a:rPr lang="en-GB" sz="3200" dirty="0"/>
              <a:t> </a:t>
            </a:r>
            <a:r>
              <a:rPr lang="en-GB" sz="3200" dirty="0" err="1"/>
              <a:t>yeniden</a:t>
            </a:r>
            <a:r>
              <a:rPr lang="en-GB" sz="3200" dirty="0"/>
              <a:t> </a:t>
            </a:r>
            <a:r>
              <a:rPr lang="en-GB" sz="3200" dirty="0" err="1"/>
              <a:t>üretebilir</a:t>
            </a:r>
            <a:r>
              <a:rPr lang="en-GB" sz="3200" dirty="0"/>
              <a:t>.</a:t>
            </a:r>
            <a:br>
              <a:rPr lang="en-GB" sz="3200" dirty="0"/>
            </a:br>
            <a:r>
              <a:rPr lang="en-GB" sz="3200" dirty="0" err="1"/>
              <a:t>Kültürel</a:t>
            </a:r>
            <a:r>
              <a:rPr lang="en-GB" sz="3200" dirty="0"/>
              <a:t> </a:t>
            </a:r>
            <a:r>
              <a:rPr lang="en-GB" sz="3200" dirty="0" err="1"/>
              <a:t>sermayesi</a:t>
            </a:r>
            <a:r>
              <a:rPr lang="en-GB" sz="3200" dirty="0"/>
              <a:t> </a:t>
            </a:r>
            <a:r>
              <a:rPr lang="en-GB" sz="3200" dirty="0" err="1"/>
              <a:t>yüksek</a:t>
            </a:r>
            <a:r>
              <a:rPr lang="en-GB" sz="3200" dirty="0"/>
              <a:t> </a:t>
            </a:r>
            <a:r>
              <a:rPr lang="en-GB" sz="3200" dirty="0" err="1"/>
              <a:t>ailelerin</a:t>
            </a:r>
            <a:r>
              <a:rPr lang="en-GB" sz="3200" dirty="0"/>
              <a:t> </a:t>
            </a:r>
            <a:r>
              <a:rPr lang="en-GB" sz="3200" dirty="0" err="1"/>
              <a:t>çocukları</a:t>
            </a:r>
            <a:r>
              <a:rPr lang="en-GB" sz="3200" dirty="0"/>
              <a:t> </a:t>
            </a:r>
            <a:r>
              <a:rPr lang="en-GB" sz="3200" dirty="0" err="1"/>
              <a:t>sistemde</a:t>
            </a:r>
            <a:r>
              <a:rPr lang="en-GB" sz="3200" dirty="0"/>
              <a:t> </a:t>
            </a:r>
            <a:r>
              <a:rPr lang="en-GB" sz="3200" dirty="0" err="1"/>
              <a:t>avantajlıdır</a:t>
            </a:r>
            <a:r>
              <a:rPr lang="en-GB" sz="3200" dirty="0"/>
              <a:t>.</a:t>
            </a:r>
          </a:p>
        </p:txBody>
      </p:sp>
    </p:spTree>
    <p:extLst>
      <p:ext uri="{BB962C8B-B14F-4D97-AF65-F5344CB8AC3E}">
        <p14:creationId xmlns:p14="http://schemas.microsoft.com/office/powerpoint/2010/main" val="2937013102"/>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896037" y="1071716"/>
            <a:ext cx="8915400" cy="5270090"/>
          </a:xfrm>
        </p:spPr>
        <p:txBody>
          <a:bodyPr>
            <a:noAutofit/>
          </a:bodyPr>
          <a:lstStyle/>
          <a:p>
            <a:pPr algn="just"/>
            <a:r>
              <a:rPr lang="tr-TR" sz="2800" dirty="0"/>
              <a:t>Modern eğitim düşüncesi üzerinde etkili olan diğer bir önemli düşünür ise </a:t>
            </a:r>
            <a:r>
              <a:rPr lang="tr-TR" sz="2800" b="1" u="sng" dirty="0" err="1">
                <a:solidFill>
                  <a:srgbClr val="FF0000"/>
                </a:solidFill>
              </a:rPr>
              <a:t>Immanuel</a:t>
            </a:r>
            <a:r>
              <a:rPr lang="tr-TR" sz="2800" b="1" u="sng" dirty="0">
                <a:solidFill>
                  <a:srgbClr val="FF0000"/>
                </a:solidFill>
              </a:rPr>
              <a:t> Kant (1724–1804)’tır. </a:t>
            </a:r>
          </a:p>
          <a:p>
            <a:pPr algn="just"/>
            <a:r>
              <a:rPr lang="tr-TR" sz="2800" b="1" u="sng" dirty="0">
                <a:solidFill>
                  <a:srgbClr val="FF0000"/>
                </a:solidFill>
              </a:rPr>
              <a:t>İnsan öğrenme sürecinde pasif bir alıcı değildir, duyular tarafından algılanan doğal kategorileri akıl ile yapılandırır. </a:t>
            </a:r>
          </a:p>
        </p:txBody>
      </p:sp>
    </p:spTree>
    <p:extLst>
      <p:ext uri="{BB962C8B-B14F-4D97-AF65-F5344CB8AC3E}">
        <p14:creationId xmlns:p14="http://schemas.microsoft.com/office/powerpoint/2010/main" val="3486900400"/>
      </p:ext>
    </p:extLst>
  </p:cSld>
  <p:clrMapOvr>
    <a:masterClrMapping/>
  </p:clrMapOvr>
</p:sld>
</file>

<file path=ppt/slides/slide3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D80DBFE0-1F90-F330-D498-458917BE6297}"/>
              </a:ext>
            </a:extLst>
          </p:cNvPr>
          <p:cNvSpPr>
            <a:spLocks noGrp="1"/>
          </p:cNvSpPr>
          <p:nvPr>
            <p:ph idx="1"/>
          </p:nvPr>
        </p:nvSpPr>
        <p:spPr>
          <a:xfrm>
            <a:off x="2589212" y="724619"/>
            <a:ext cx="8915400" cy="5186603"/>
          </a:xfrm>
        </p:spPr>
        <p:txBody>
          <a:bodyPr>
            <a:normAutofit/>
          </a:bodyPr>
          <a:lstStyle/>
          <a:p>
            <a:r>
              <a:rPr lang="en-GB" sz="3200" b="1" dirty="0"/>
              <a:t>3) </a:t>
            </a:r>
            <a:r>
              <a:rPr lang="en-GB" sz="3200" b="1" dirty="0" err="1"/>
              <a:t>Eğitim</a:t>
            </a:r>
            <a:r>
              <a:rPr lang="en-GB" sz="3200" b="1" dirty="0"/>
              <a:t>, </a:t>
            </a:r>
            <a:r>
              <a:rPr lang="en-GB" sz="3200" b="1" dirty="0" err="1"/>
              <a:t>sınıf</a:t>
            </a:r>
            <a:r>
              <a:rPr lang="en-GB" sz="3200" b="1" dirty="0"/>
              <a:t> </a:t>
            </a:r>
            <a:r>
              <a:rPr lang="en-GB" sz="3200" b="1" dirty="0" err="1"/>
              <a:t>atlama</a:t>
            </a:r>
            <a:r>
              <a:rPr lang="en-GB" sz="3200" b="1" dirty="0"/>
              <a:t> </a:t>
            </a:r>
            <a:r>
              <a:rPr lang="en-GB" sz="3200" b="1" dirty="0" err="1"/>
              <a:t>imkânı</a:t>
            </a:r>
            <a:r>
              <a:rPr lang="en-GB" sz="3200" b="1" dirty="0"/>
              <a:t> da </a:t>
            </a:r>
            <a:r>
              <a:rPr lang="en-GB" sz="3200" b="1" dirty="0" err="1"/>
              <a:t>sunar</a:t>
            </a:r>
            <a:endParaRPr lang="en-GB" sz="3200" b="1" dirty="0"/>
          </a:p>
          <a:p>
            <a:r>
              <a:rPr lang="en-GB" sz="3200" dirty="0" err="1"/>
              <a:t>Bazı</a:t>
            </a:r>
            <a:r>
              <a:rPr lang="en-GB" sz="3200" dirty="0"/>
              <a:t> </a:t>
            </a:r>
            <a:r>
              <a:rPr lang="en-GB" sz="3200" dirty="0" err="1"/>
              <a:t>toplumlarda</a:t>
            </a:r>
            <a:r>
              <a:rPr lang="en-GB" sz="3200" dirty="0"/>
              <a:t> (</a:t>
            </a:r>
            <a:r>
              <a:rPr lang="en-GB" sz="3200" dirty="0" err="1"/>
              <a:t>ör</a:t>
            </a:r>
            <a:r>
              <a:rPr lang="en-GB" sz="3200" dirty="0"/>
              <a:t>. Güney Kore, </a:t>
            </a:r>
            <a:r>
              <a:rPr lang="en-GB" sz="3200" dirty="0" err="1"/>
              <a:t>Singapur</a:t>
            </a:r>
            <a:r>
              <a:rPr lang="en-GB" sz="3200" dirty="0"/>
              <a:t>) </a:t>
            </a:r>
            <a:r>
              <a:rPr lang="en-GB" sz="3200" dirty="0" err="1"/>
              <a:t>eğitim</a:t>
            </a:r>
            <a:r>
              <a:rPr lang="en-GB" sz="3200" dirty="0"/>
              <a:t>, </a:t>
            </a:r>
            <a:r>
              <a:rPr lang="en-GB" sz="3200" dirty="0" err="1"/>
              <a:t>sosyal</a:t>
            </a:r>
            <a:r>
              <a:rPr lang="en-GB" sz="3200" dirty="0"/>
              <a:t> </a:t>
            </a:r>
            <a:r>
              <a:rPr lang="en-GB" sz="3200" dirty="0" err="1"/>
              <a:t>mobilitenin</a:t>
            </a:r>
            <a:r>
              <a:rPr lang="en-GB" sz="3200" dirty="0"/>
              <a:t> </a:t>
            </a:r>
            <a:r>
              <a:rPr lang="en-GB" sz="3200" dirty="0" err="1"/>
              <a:t>temel</a:t>
            </a:r>
            <a:r>
              <a:rPr lang="en-GB" sz="3200" dirty="0"/>
              <a:t> </a:t>
            </a:r>
            <a:r>
              <a:rPr lang="en-GB" sz="3200" dirty="0" err="1"/>
              <a:t>aracıdır</a:t>
            </a:r>
            <a:r>
              <a:rPr lang="en-GB" sz="3200" dirty="0"/>
              <a:t>.</a:t>
            </a:r>
            <a:br>
              <a:rPr lang="en-GB" sz="3200" dirty="0"/>
            </a:br>
            <a:r>
              <a:rPr lang="en-GB" sz="3200" dirty="0"/>
              <a:t>Yani </a:t>
            </a:r>
            <a:r>
              <a:rPr lang="en-GB" sz="3200" dirty="0" err="1"/>
              <a:t>eğitim</a:t>
            </a:r>
            <a:r>
              <a:rPr lang="en-GB" sz="3200" dirty="0"/>
              <a:t>, </a:t>
            </a:r>
            <a:r>
              <a:rPr lang="en-GB" sz="3200" dirty="0" err="1"/>
              <a:t>eşitsizliği</a:t>
            </a:r>
            <a:r>
              <a:rPr lang="en-GB" sz="3200" dirty="0"/>
              <a:t> </a:t>
            </a:r>
            <a:r>
              <a:rPr lang="en-GB" sz="3200" b="1" dirty="0" err="1"/>
              <a:t>azaltıcı</a:t>
            </a:r>
            <a:r>
              <a:rPr lang="en-GB" sz="3200" dirty="0"/>
              <a:t> </a:t>
            </a:r>
            <a:r>
              <a:rPr lang="en-GB" sz="3200" dirty="0" err="1"/>
              <a:t>bir</a:t>
            </a:r>
            <a:r>
              <a:rPr lang="en-GB" sz="3200" dirty="0"/>
              <a:t> </a:t>
            </a:r>
            <a:r>
              <a:rPr lang="en-GB" sz="3200" dirty="0" err="1"/>
              <a:t>rol</a:t>
            </a:r>
            <a:r>
              <a:rPr lang="en-GB" sz="3200" dirty="0"/>
              <a:t> de </a:t>
            </a:r>
            <a:r>
              <a:rPr lang="en-GB" sz="3200" dirty="0" err="1"/>
              <a:t>oynayabilir</a:t>
            </a:r>
            <a:r>
              <a:rPr lang="en-GB" sz="3200" dirty="0"/>
              <a:t>.</a:t>
            </a:r>
          </a:p>
          <a:p>
            <a:endParaRPr lang="en-GB" sz="3200" dirty="0"/>
          </a:p>
        </p:txBody>
      </p:sp>
    </p:spTree>
    <p:extLst>
      <p:ext uri="{BB962C8B-B14F-4D97-AF65-F5344CB8AC3E}">
        <p14:creationId xmlns:p14="http://schemas.microsoft.com/office/powerpoint/2010/main" val="622603137"/>
      </p:ext>
    </p:extLst>
  </p:cSld>
  <p:clrMapOvr>
    <a:masterClrMapping/>
  </p:clrMapOvr>
</p:sld>
</file>

<file path=ppt/slides/slide3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551CA964-ECAC-9D17-51BB-ADE8C191DE9C}"/>
              </a:ext>
            </a:extLst>
          </p:cNvPr>
          <p:cNvSpPr>
            <a:spLocks noGrp="1"/>
          </p:cNvSpPr>
          <p:nvPr>
            <p:ph type="title"/>
          </p:nvPr>
        </p:nvSpPr>
        <p:spPr/>
        <p:txBody>
          <a:bodyPr/>
          <a:lstStyle/>
          <a:p>
            <a:endParaRPr lang="en-GB"/>
          </a:p>
        </p:txBody>
      </p:sp>
      <p:sp>
        <p:nvSpPr>
          <p:cNvPr id="3" name="İçerik Yer Tutucusu 2">
            <a:extLst>
              <a:ext uri="{FF2B5EF4-FFF2-40B4-BE49-F238E27FC236}">
                <a16:creationId xmlns:a16="http://schemas.microsoft.com/office/drawing/2014/main" id="{5A13E003-4D58-CC74-06BA-124A47075845}"/>
              </a:ext>
            </a:extLst>
          </p:cNvPr>
          <p:cNvSpPr>
            <a:spLocks noGrp="1"/>
          </p:cNvSpPr>
          <p:nvPr>
            <p:ph idx="1"/>
          </p:nvPr>
        </p:nvSpPr>
        <p:spPr/>
        <p:txBody>
          <a:bodyPr>
            <a:normAutofit/>
          </a:bodyPr>
          <a:lstStyle/>
          <a:p>
            <a:pPr marL="0" indent="0">
              <a:buNone/>
            </a:pPr>
            <a:endParaRPr lang="en-GB" sz="2400" dirty="0"/>
          </a:p>
          <a:p>
            <a:r>
              <a:rPr lang="en-GB" sz="2400" b="1" dirty="0"/>
              <a:t>4) </a:t>
            </a:r>
            <a:r>
              <a:rPr lang="en-GB" sz="2400" b="1" dirty="0" err="1"/>
              <a:t>Gelir</a:t>
            </a:r>
            <a:r>
              <a:rPr lang="en-GB" sz="2400" b="1" dirty="0"/>
              <a:t> </a:t>
            </a:r>
            <a:r>
              <a:rPr lang="en-GB" sz="2400" b="1" dirty="0" err="1"/>
              <a:t>dağılımı</a:t>
            </a:r>
            <a:r>
              <a:rPr lang="en-GB" sz="2400" b="1" dirty="0"/>
              <a:t>, </a:t>
            </a:r>
            <a:r>
              <a:rPr lang="en-GB" sz="2400" b="1" dirty="0" err="1"/>
              <a:t>okul</a:t>
            </a:r>
            <a:r>
              <a:rPr lang="en-GB" sz="2400" b="1" dirty="0"/>
              <a:t> </a:t>
            </a:r>
            <a:r>
              <a:rPr lang="en-GB" sz="2400" b="1" dirty="0" err="1"/>
              <a:t>kalitesini</a:t>
            </a:r>
            <a:r>
              <a:rPr lang="en-GB" sz="2400" b="1" dirty="0"/>
              <a:t> </a:t>
            </a:r>
            <a:r>
              <a:rPr lang="en-GB" sz="2400" b="1" dirty="0" err="1"/>
              <a:t>ve</a:t>
            </a:r>
            <a:r>
              <a:rPr lang="en-GB" sz="2400" b="1" dirty="0"/>
              <a:t> </a:t>
            </a:r>
            <a:r>
              <a:rPr lang="en-GB" sz="2400" b="1" dirty="0" err="1"/>
              <a:t>kaynak</a:t>
            </a:r>
            <a:r>
              <a:rPr lang="en-GB" sz="2400" b="1" dirty="0"/>
              <a:t> </a:t>
            </a:r>
            <a:r>
              <a:rPr lang="en-GB" sz="2400" b="1" dirty="0" err="1"/>
              <a:t>dağılımını</a:t>
            </a:r>
            <a:r>
              <a:rPr lang="en-GB" sz="2400" b="1" dirty="0"/>
              <a:t> </a:t>
            </a:r>
            <a:r>
              <a:rPr lang="en-GB" sz="2400" b="1" dirty="0" err="1"/>
              <a:t>belirler</a:t>
            </a:r>
            <a:endParaRPr lang="en-GB" sz="2400" b="1" dirty="0"/>
          </a:p>
          <a:p>
            <a:r>
              <a:rPr lang="en-GB" sz="2400" dirty="0" err="1"/>
              <a:t>Eşitsiz</a:t>
            </a:r>
            <a:r>
              <a:rPr lang="en-GB" sz="2400" dirty="0"/>
              <a:t> </a:t>
            </a:r>
            <a:r>
              <a:rPr lang="en-GB" sz="2400" dirty="0" err="1"/>
              <a:t>ülkelerde</a:t>
            </a:r>
            <a:r>
              <a:rPr lang="en-GB" sz="2400" dirty="0"/>
              <a:t>:</a:t>
            </a:r>
          </a:p>
          <a:p>
            <a:r>
              <a:rPr lang="en-GB" sz="2400" dirty="0" err="1"/>
              <a:t>okullar</a:t>
            </a:r>
            <a:r>
              <a:rPr lang="en-GB" sz="2400" dirty="0"/>
              <a:t> </a:t>
            </a:r>
            <a:r>
              <a:rPr lang="en-GB" sz="2400" dirty="0" err="1"/>
              <a:t>arası</a:t>
            </a:r>
            <a:r>
              <a:rPr lang="en-GB" sz="2400" dirty="0"/>
              <a:t> </a:t>
            </a:r>
            <a:r>
              <a:rPr lang="en-GB" sz="2400" dirty="0" err="1"/>
              <a:t>başarı</a:t>
            </a:r>
            <a:r>
              <a:rPr lang="en-GB" sz="2400" dirty="0"/>
              <a:t> </a:t>
            </a:r>
            <a:r>
              <a:rPr lang="en-GB" sz="2400" dirty="0" err="1"/>
              <a:t>farkı</a:t>
            </a:r>
            <a:r>
              <a:rPr lang="en-GB" sz="2400" dirty="0"/>
              <a:t> </a:t>
            </a:r>
            <a:r>
              <a:rPr lang="en-GB" sz="2400" dirty="0" err="1"/>
              <a:t>yüksektir</a:t>
            </a:r>
            <a:r>
              <a:rPr lang="en-GB" sz="2400" dirty="0"/>
              <a:t>,</a:t>
            </a:r>
          </a:p>
          <a:p>
            <a:r>
              <a:rPr lang="en-GB" sz="2400" dirty="0" err="1"/>
              <a:t>dezavantajlı</a:t>
            </a:r>
            <a:r>
              <a:rPr lang="en-GB" sz="2400" dirty="0"/>
              <a:t> </a:t>
            </a:r>
            <a:r>
              <a:rPr lang="en-GB" sz="2400" dirty="0" err="1"/>
              <a:t>bölgelerde</a:t>
            </a:r>
            <a:r>
              <a:rPr lang="en-GB" sz="2400" dirty="0"/>
              <a:t> </a:t>
            </a:r>
            <a:r>
              <a:rPr lang="en-GB" sz="2400" dirty="0" err="1"/>
              <a:t>öğretmen</a:t>
            </a:r>
            <a:r>
              <a:rPr lang="en-GB" sz="2400" dirty="0"/>
              <a:t> </a:t>
            </a:r>
            <a:r>
              <a:rPr lang="en-GB" sz="2400" dirty="0" err="1"/>
              <a:t>kalitesi</a:t>
            </a:r>
            <a:r>
              <a:rPr lang="en-GB" sz="2400" dirty="0"/>
              <a:t> </a:t>
            </a:r>
            <a:r>
              <a:rPr lang="en-GB" sz="2400" dirty="0" err="1"/>
              <a:t>ve</a:t>
            </a:r>
            <a:r>
              <a:rPr lang="en-GB" sz="2400" dirty="0"/>
              <a:t> </a:t>
            </a:r>
            <a:r>
              <a:rPr lang="en-GB" sz="2400" dirty="0" err="1"/>
              <a:t>fiziksel</a:t>
            </a:r>
            <a:r>
              <a:rPr lang="en-GB" sz="2400" dirty="0"/>
              <a:t> </a:t>
            </a:r>
            <a:r>
              <a:rPr lang="en-GB" sz="2400" dirty="0" err="1"/>
              <a:t>şartlar</a:t>
            </a:r>
            <a:r>
              <a:rPr lang="en-GB" sz="2400" dirty="0"/>
              <a:t> </a:t>
            </a:r>
            <a:r>
              <a:rPr lang="en-GB" sz="2400" dirty="0" err="1"/>
              <a:t>zayıftır</a:t>
            </a:r>
            <a:r>
              <a:rPr lang="en-GB" sz="2400" dirty="0"/>
              <a:t>.</a:t>
            </a:r>
          </a:p>
          <a:p>
            <a:endParaRPr lang="en-GB" sz="2400" dirty="0"/>
          </a:p>
        </p:txBody>
      </p:sp>
    </p:spTree>
    <p:extLst>
      <p:ext uri="{BB962C8B-B14F-4D97-AF65-F5344CB8AC3E}">
        <p14:creationId xmlns:p14="http://schemas.microsoft.com/office/powerpoint/2010/main" val="1979946697"/>
      </p:ext>
    </p:extLst>
  </p:cSld>
  <p:clrMapOvr>
    <a:masterClrMapping/>
  </p:clrMapOvr>
</p:sld>
</file>

<file path=ppt/slides/slide3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sz="2800" b="1" dirty="0">
                <a:solidFill>
                  <a:srgbClr val="FF0000"/>
                </a:solidFill>
              </a:rPr>
              <a:t>Sosyal Hareketler ve Ekonomik Politikalar:</a:t>
            </a:r>
            <a:endParaRPr lang="tr-TR" sz="2800" dirty="0">
              <a:solidFill>
                <a:srgbClr val="FF0000"/>
              </a:solidFill>
            </a:endParaRPr>
          </a:p>
          <a:p>
            <a:pPr algn="just"/>
            <a:r>
              <a:rPr lang="tr-TR" sz="2800" dirty="0"/>
              <a:t>Sosyal hareketler ve toplumsal talepler, ekonomik politikalarda değişikliklere yol açabilir. Toplumun talepleri ve değerleri, ekonomik politikaların şekillenmesinde etkili olabilir.</a:t>
            </a:r>
          </a:p>
          <a:p>
            <a:pPr algn="just"/>
            <a:endParaRPr lang="tr-TR" sz="2800" dirty="0"/>
          </a:p>
        </p:txBody>
      </p:sp>
    </p:spTree>
    <p:extLst>
      <p:ext uri="{BB962C8B-B14F-4D97-AF65-F5344CB8AC3E}">
        <p14:creationId xmlns:p14="http://schemas.microsoft.com/office/powerpoint/2010/main" val="2945486687"/>
      </p:ext>
    </p:extLst>
  </p:cSld>
  <p:clrMapOvr>
    <a:masterClrMapping/>
  </p:clrMapOvr>
</p:sld>
</file>

<file path=ppt/slides/slide3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730D458-995D-1BAC-CC87-C9099B6211E5}"/>
              </a:ext>
            </a:extLst>
          </p:cNvPr>
          <p:cNvSpPr>
            <a:spLocks noGrp="1"/>
          </p:cNvSpPr>
          <p:nvPr>
            <p:ph type="title"/>
          </p:nvPr>
        </p:nvSpPr>
        <p:spPr/>
        <p:txBody>
          <a:bodyPr/>
          <a:lstStyle/>
          <a:p>
            <a:endParaRPr lang="en-GB"/>
          </a:p>
        </p:txBody>
      </p:sp>
      <p:sp>
        <p:nvSpPr>
          <p:cNvPr id="3" name="İçerik Yer Tutucusu 2">
            <a:extLst>
              <a:ext uri="{FF2B5EF4-FFF2-40B4-BE49-F238E27FC236}">
                <a16:creationId xmlns:a16="http://schemas.microsoft.com/office/drawing/2014/main" id="{A2E0AA68-F200-922D-513D-0EFB2536A1A1}"/>
              </a:ext>
            </a:extLst>
          </p:cNvPr>
          <p:cNvSpPr>
            <a:spLocks noGrp="1"/>
          </p:cNvSpPr>
          <p:nvPr>
            <p:ph idx="1"/>
          </p:nvPr>
        </p:nvSpPr>
        <p:spPr/>
        <p:txBody>
          <a:bodyPr>
            <a:normAutofit/>
          </a:bodyPr>
          <a:lstStyle/>
          <a:p>
            <a:r>
              <a:rPr lang="en-GB" sz="2400" b="1" dirty="0" err="1"/>
              <a:t>Ekonomik</a:t>
            </a:r>
            <a:r>
              <a:rPr lang="en-GB" sz="2400" b="1" dirty="0"/>
              <a:t> </a:t>
            </a:r>
            <a:r>
              <a:rPr lang="en-GB" sz="2400" b="1" dirty="0" err="1"/>
              <a:t>politikalar</a:t>
            </a:r>
            <a:r>
              <a:rPr lang="en-GB" sz="2400" b="1" dirty="0"/>
              <a:t> </a:t>
            </a:r>
            <a:r>
              <a:rPr lang="en-GB" sz="2400" b="1" dirty="0" err="1"/>
              <a:t>sosyal</a:t>
            </a:r>
            <a:r>
              <a:rPr lang="en-GB" sz="2400" b="1" dirty="0"/>
              <a:t> </a:t>
            </a:r>
            <a:r>
              <a:rPr lang="en-GB" sz="2400" b="1" dirty="0" err="1"/>
              <a:t>hareketleri</a:t>
            </a:r>
            <a:r>
              <a:rPr lang="en-GB" sz="2400" b="1" dirty="0"/>
              <a:t> </a:t>
            </a:r>
            <a:r>
              <a:rPr lang="en-GB" sz="2400" b="1" dirty="0" err="1"/>
              <a:t>doğurur</a:t>
            </a:r>
            <a:r>
              <a:rPr lang="en-GB" sz="2400" b="1" dirty="0"/>
              <a:t>;</a:t>
            </a:r>
            <a:br>
              <a:rPr lang="en-GB" sz="2400" b="1" dirty="0"/>
            </a:br>
            <a:r>
              <a:rPr lang="en-GB" sz="2400" b="1" dirty="0" err="1"/>
              <a:t>sosyal</a:t>
            </a:r>
            <a:r>
              <a:rPr lang="en-GB" sz="2400" b="1" dirty="0"/>
              <a:t> </a:t>
            </a:r>
            <a:r>
              <a:rPr lang="en-GB" sz="2400" b="1" dirty="0" err="1"/>
              <a:t>hareketler</a:t>
            </a:r>
            <a:r>
              <a:rPr lang="en-GB" sz="2400" b="1" dirty="0"/>
              <a:t> de </a:t>
            </a:r>
            <a:r>
              <a:rPr lang="en-GB" sz="2400" b="1" dirty="0" err="1"/>
              <a:t>ekonomik</a:t>
            </a:r>
            <a:r>
              <a:rPr lang="en-GB" sz="2400" b="1" dirty="0"/>
              <a:t> </a:t>
            </a:r>
            <a:r>
              <a:rPr lang="en-GB" sz="2400" b="1" dirty="0" err="1"/>
              <a:t>politikaları</a:t>
            </a:r>
            <a:r>
              <a:rPr lang="en-GB" sz="2400" b="1" dirty="0"/>
              <a:t> </a:t>
            </a:r>
            <a:r>
              <a:rPr lang="en-GB" sz="2400" b="1" dirty="0" err="1"/>
              <a:t>dönüştürür</a:t>
            </a:r>
            <a:r>
              <a:rPr lang="en-GB" sz="2400" b="1" dirty="0"/>
              <a:t>.</a:t>
            </a:r>
            <a:endParaRPr lang="en-GB" sz="2400" dirty="0"/>
          </a:p>
          <a:p>
            <a:r>
              <a:rPr lang="en-GB" sz="2400" dirty="0"/>
              <a:t>Bu </a:t>
            </a:r>
            <a:r>
              <a:rPr lang="en-GB" sz="2400" dirty="0" err="1"/>
              <a:t>karşılıklı</a:t>
            </a:r>
            <a:r>
              <a:rPr lang="en-GB" sz="2400" dirty="0"/>
              <a:t> </a:t>
            </a:r>
            <a:r>
              <a:rPr lang="en-GB" sz="2400" dirty="0" err="1"/>
              <a:t>ilişki</a:t>
            </a:r>
            <a:r>
              <a:rPr lang="en-GB" sz="2400" dirty="0"/>
              <a:t> modern </a:t>
            </a:r>
            <a:r>
              <a:rPr lang="en-GB" sz="2400" dirty="0" err="1"/>
              <a:t>toplumların</a:t>
            </a:r>
            <a:r>
              <a:rPr lang="en-GB" sz="2400" dirty="0"/>
              <a:t> </a:t>
            </a:r>
            <a:r>
              <a:rPr lang="en-GB" sz="2400" dirty="0" err="1"/>
              <a:t>değişim</a:t>
            </a:r>
            <a:r>
              <a:rPr lang="en-GB" sz="2400" dirty="0"/>
              <a:t> </a:t>
            </a:r>
            <a:r>
              <a:rPr lang="en-GB" sz="2400" dirty="0" err="1"/>
              <a:t>dinamiklerinin</a:t>
            </a:r>
            <a:r>
              <a:rPr lang="en-GB" sz="2400" dirty="0"/>
              <a:t> </a:t>
            </a:r>
            <a:r>
              <a:rPr lang="en-GB" sz="2400" dirty="0" err="1"/>
              <a:t>merkezindedir</a:t>
            </a:r>
            <a:r>
              <a:rPr lang="en-GB" sz="2400" dirty="0"/>
              <a:t>.</a:t>
            </a:r>
          </a:p>
          <a:p>
            <a:endParaRPr lang="en-GB" sz="2400" dirty="0"/>
          </a:p>
        </p:txBody>
      </p:sp>
    </p:spTree>
    <p:extLst>
      <p:ext uri="{BB962C8B-B14F-4D97-AF65-F5344CB8AC3E}">
        <p14:creationId xmlns:p14="http://schemas.microsoft.com/office/powerpoint/2010/main" val="1876222990"/>
      </p:ext>
    </p:extLst>
  </p:cSld>
  <p:clrMapOvr>
    <a:masterClrMapping/>
  </p:clrMapOvr>
</p:sld>
</file>

<file path=ppt/slides/slide3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9029C850-4B80-B539-9157-A996B093D8DD}"/>
              </a:ext>
            </a:extLst>
          </p:cNvPr>
          <p:cNvSpPr>
            <a:spLocks noGrp="1"/>
          </p:cNvSpPr>
          <p:nvPr>
            <p:ph idx="1"/>
          </p:nvPr>
        </p:nvSpPr>
        <p:spPr/>
        <p:txBody>
          <a:bodyPr/>
          <a:lstStyle/>
          <a:p>
            <a:pPr marL="0" indent="0" algn="r">
              <a:buNone/>
            </a:pPr>
            <a:endParaRPr lang="tr-TR" b="1" i="1" dirty="0"/>
          </a:p>
          <a:p>
            <a:pPr marL="0" indent="0" algn="r">
              <a:buNone/>
            </a:pPr>
            <a:endParaRPr lang="tr-TR" b="1" i="1" dirty="0"/>
          </a:p>
          <a:p>
            <a:pPr marL="0" indent="0" algn="r">
              <a:buNone/>
            </a:pPr>
            <a:endParaRPr lang="tr-TR" b="1" i="1" dirty="0"/>
          </a:p>
          <a:p>
            <a:pPr marL="0" indent="0" algn="r">
              <a:buNone/>
            </a:pPr>
            <a:endParaRPr lang="tr-TR" b="1" i="1" dirty="0"/>
          </a:p>
          <a:p>
            <a:pPr marL="0" indent="0" algn="r">
              <a:buNone/>
            </a:pPr>
            <a:endParaRPr lang="tr-TR" b="1" i="1" dirty="0"/>
          </a:p>
          <a:p>
            <a:pPr marL="0" indent="0" algn="r">
              <a:buNone/>
            </a:pPr>
            <a:endParaRPr lang="tr-TR" b="1" i="1" dirty="0"/>
          </a:p>
          <a:p>
            <a:pPr marL="0" indent="0" algn="r">
              <a:buNone/>
            </a:pPr>
            <a:endParaRPr lang="tr-TR" b="1" i="1" dirty="0"/>
          </a:p>
          <a:p>
            <a:pPr marL="0" indent="0" algn="r">
              <a:buNone/>
            </a:pPr>
            <a:endParaRPr lang="tr-TR" b="1" i="1" dirty="0"/>
          </a:p>
          <a:p>
            <a:pPr marL="0" indent="0" algn="r">
              <a:buNone/>
            </a:pPr>
            <a:r>
              <a:rPr lang="tr-TR" b="1" i="1" dirty="0"/>
              <a:t>BAŞARILAR DİLERİM</a:t>
            </a:r>
            <a:endParaRPr lang="en-GB" b="1" i="1" dirty="0"/>
          </a:p>
        </p:txBody>
      </p:sp>
    </p:spTree>
    <p:extLst>
      <p:ext uri="{BB962C8B-B14F-4D97-AF65-F5344CB8AC3E}">
        <p14:creationId xmlns:p14="http://schemas.microsoft.com/office/powerpoint/2010/main" val="1543076199"/>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910786" y="988142"/>
            <a:ext cx="8915400" cy="5291790"/>
          </a:xfrm>
        </p:spPr>
        <p:txBody>
          <a:bodyPr>
            <a:normAutofit/>
          </a:bodyPr>
          <a:lstStyle/>
          <a:p>
            <a:pPr algn="just"/>
            <a:r>
              <a:rPr lang="tr-TR" sz="2800" b="1" u="sng" dirty="0">
                <a:solidFill>
                  <a:srgbClr val="FF0000"/>
                </a:solidFill>
              </a:rPr>
              <a:t>Ona göre </a:t>
            </a:r>
            <a:r>
              <a:rPr lang="tr-TR" sz="2800" b="1" u="sng" dirty="0" err="1">
                <a:solidFill>
                  <a:srgbClr val="FF0000"/>
                </a:solidFill>
              </a:rPr>
              <a:t>ahlakî</a:t>
            </a:r>
            <a:r>
              <a:rPr lang="tr-TR" sz="2800" b="1" u="sng" dirty="0">
                <a:solidFill>
                  <a:srgbClr val="FF0000"/>
                </a:solidFill>
              </a:rPr>
              <a:t> davranmak Tanrı’nın emirleri ya da kültürel normlar gibi kendimiz dışındaki şeylere itaat meselesi değildir. </a:t>
            </a:r>
          </a:p>
          <a:p>
            <a:pPr algn="just"/>
            <a:r>
              <a:rPr lang="tr-TR" sz="2800" b="1" u="sng" dirty="0" err="1">
                <a:solidFill>
                  <a:srgbClr val="FF0000"/>
                </a:solidFill>
              </a:rPr>
              <a:t>Ahlakî</a:t>
            </a:r>
            <a:r>
              <a:rPr lang="tr-TR" sz="2800" b="1" u="sng" dirty="0">
                <a:solidFill>
                  <a:srgbClr val="FF0000"/>
                </a:solidFill>
              </a:rPr>
              <a:t> norm aklın kendisine yasalaştırdığı normdur. </a:t>
            </a:r>
            <a:r>
              <a:rPr lang="tr-TR" sz="2800" dirty="0"/>
              <a:t>Bir eylem, alışkanlıktan ya da iktidara itaat amacıyla yapıldığı için değil yalnızca kendisi için yapıldığında ahlaki olarak kabul edilebilir. </a:t>
            </a:r>
          </a:p>
        </p:txBody>
      </p:sp>
    </p:spTree>
    <p:extLst>
      <p:ext uri="{BB962C8B-B14F-4D97-AF65-F5344CB8AC3E}">
        <p14:creationId xmlns:p14="http://schemas.microsoft.com/office/powerpoint/2010/main" val="1351331791"/>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784555" y="1224116"/>
            <a:ext cx="9720057" cy="4687106"/>
          </a:xfrm>
        </p:spPr>
        <p:txBody>
          <a:bodyPr>
            <a:normAutofit/>
          </a:bodyPr>
          <a:lstStyle/>
          <a:p>
            <a:pPr algn="just"/>
            <a:r>
              <a:rPr lang="tr-TR" sz="2800" dirty="0"/>
              <a:t>Eğitimin nihai amacı, ahlaki karakterin oluşturulmasıdır. </a:t>
            </a:r>
          </a:p>
          <a:p>
            <a:pPr algn="just"/>
            <a:r>
              <a:rPr lang="tr-TR" sz="2800" b="1" u="sng" dirty="0">
                <a:solidFill>
                  <a:srgbClr val="FF0000"/>
                </a:solidFill>
              </a:rPr>
              <a:t>Böyle bir eğitimin üç bileşeni vardır: beslenme, disiplin ve öğrenim/yetişme. </a:t>
            </a:r>
          </a:p>
          <a:p>
            <a:pPr algn="just"/>
            <a:endParaRPr lang="tr-TR" sz="2800" b="1" u="sng" dirty="0">
              <a:solidFill>
                <a:srgbClr val="FF0000"/>
              </a:solidFill>
            </a:endParaRPr>
          </a:p>
        </p:txBody>
      </p:sp>
    </p:spTree>
    <p:extLst>
      <p:ext uri="{BB962C8B-B14F-4D97-AF65-F5344CB8AC3E}">
        <p14:creationId xmlns:p14="http://schemas.microsoft.com/office/powerpoint/2010/main" val="1914428266"/>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2224215" y="491375"/>
            <a:ext cx="8911687" cy="1280890"/>
          </a:xfrm>
        </p:spPr>
        <p:txBody>
          <a:bodyPr/>
          <a:lstStyle/>
          <a:p>
            <a:pPr algn="ctr"/>
            <a:r>
              <a:rPr lang="tr-TR" b="1" dirty="0">
                <a:solidFill>
                  <a:srgbClr val="FF0000"/>
                </a:solidFill>
              </a:rPr>
              <a:t>Sosyolojinin Temel Kavramları</a:t>
            </a:r>
            <a:br>
              <a:rPr lang="tr-TR" b="1" dirty="0">
                <a:solidFill>
                  <a:srgbClr val="FF0000"/>
                </a:solidFill>
              </a:rPr>
            </a:br>
            <a:r>
              <a:rPr lang="tr-TR" b="1" dirty="0">
                <a:solidFill>
                  <a:srgbClr val="FF0000"/>
                </a:solidFill>
              </a:rPr>
              <a:t>4. HAFTA</a:t>
            </a:r>
          </a:p>
        </p:txBody>
      </p:sp>
      <p:sp>
        <p:nvSpPr>
          <p:cNvPr id="3" name="İçerik Yer Tutucusu 2"/>
          <p:cNvSpPr>
            <a:spLocks noGrp="1"/>
          </p:cNvSpPr>
          <p:nvPr>
            <p:ph idx="1"/>
          </p:nvPr>
        </p:nvSpPr>
        <p:spPr>
          <a:xfrm>
            <a:off x="825910" y="1912374"/>
            <a:ext cx="11149780" cy="4650657"/>
          </a:xfrm>
        </p:spPr>
        <p:txBody>
          <a:bodyPr>
            <a:normAutofit/>
          </a:bodyPr>
          <a:lstStyle/>
          <a:p>
            <a:pPr algn="just"/>
            <a:r>
              <a:rPr lang="tr-TR" sz="2800" b="1" u="sng" dirty="0">
                <a:solidFill>
                  <a:srgbClr val="FF0000"/>
                </a:solidFill>
              </a:rPr>
              <a:t>Toplum:</a:t>
            </a:r>
            <a:r>
              <a:rPr lang="tr-TR" sz="2800" dirty="0"/>
              <a:t> </a:t>
            </a:r>
            <a:r>
              <a:rPr lang="tr-TR" sz="2800" dirty="0" err="1"/>
              <a:t>Durkheim</a:t>
            </a:r>
            <a:r>
              <a:rPr lang="tr-TR" sz="2800" dirty="0"/>
              <a:t>’ e göre toplum, kendisine has nitelikleri olan özgül bir gerçekliği temsil eder. Bir kültür ve bölgeyi paylaşan insan grubudur. </a:t>
            </a:r>
          </a:p>
          <a:p>
            <a:pPr algn="just"/>
            <a:r>
              <a:rPr lang="tr-TR" sz="2800" dirty="0"/>
              <a:t>Bir başka tanıma göre ise toplum </a:t>
            </a:r>
          </a:p>
          <a:p>
            <a:pPr algn="just"/>
            <a:r>
              <a:rPr lang="tr-TR" sz="2800" b="1" u="sng" dirty="0">
                <a:solidFill>
                  <a:srgbClr val="FF0000"/>
                </a:solidFill>
              </a:rPr>
              <a:t>ortak kültürü paylaşan, </a:t>
            </a:r>
          </a:p>
          <a:p>
            <a:pPr algn="just"/>
            <a:r>
              <a:rPr lang="tr-TR" sz="2800" b="1" u="sng" dirty="0">
                <a:solidFill>
                  <a:srgbClr val="FF0000"/>
                </a:solidFill>
              </a:rPr>
              <a:t>belirli bir toprak parçasında yerleşik, </a:t>
            </a:r>
          </a:p>
          <a:p>
            <a:pPr algn="just"/>
            <a:r>
              <a:rPr lang="tr-TR" sz="2800" b="1" u="sng" dirty="0">
                <a:solidFill>
                  <a:srgbClr val="FF0000"/>
                </a:solidFill>
              </a:rPr>
              <a:t>kendilerini birleşik ve özgün varlık olarak gören </a:t>
            </a:r>
            <a:r>
              <a:rPr lang="tr-TR" sz="2800" dirty="0"/>
              <a:t>insanlardan oluşan bir grup olarak tanımlanmaktadır. </a:t>
            </a:r>
          </a:p>
        </p:txBody>
      </p:sp>
    </p:spTree>
    <p:extLst>
      <p:ext uri="{BB962C8B-B14F-4D97-AF65-F5344CB8AC3E}">
        <p14:creationId xmlns:p14="http://schemas.microsoft.com/office/powerpoint/2010/main" val="3273511900"/>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489587" y="1381433"/>
            <a:ext cx="10147761" cy="3777622"/>
          </a:xfrm>
        </p:spPr>
        <p:txBody>
          <a:bodyPr>
            <a:noAutofit/>
          </a:bodyPr>
          <a:lstStyle/>
          <a:p>
            <a:pPr algn="just"/>
            <a:r>
              <a:rPr lang="tr-TR" sz="2400" b="1" u="sng" dirty="0">
                <a:solidFill>
                  <a:srgbClr val="FF0000"/>
                </a:solidFill>
              </a:rPr>
              <a:t>Kurum: </a:t>
            </a:r>
            <a:r>
              <a:rPr lang="tr-TR" sz="2400" dirty="0"/>
              <a:t>Toplum içindeki yerleşik ilişkileri ifade eder. Bütün toplumlarda piyasa, evlilik, dini ritüeller ve hukuk gibi kurumlar vardır. </a:t>
            </a:r>
            <a:r>
              <a:rPr lang="en-GB" sz="2400" b="1" u="sng" dirty="0">
                <a:solidFill>
                  <a:srgbClr val="FF0000"/>
                </a:solidFill>
              </a:rPr>
              <a:t>Aile, din, </a:t>
            </a:r>
            <a:r>
              <a:rPr lang="en-GB" sz="2400" b="1" u="sng" dirty="0" err="1">
                <a:solidFill>
                  <a:srgbClr val="FF0000"/>
                </a:solidFill>
              </a:rPr>
              <a:t>hukuk</a:t>
            </a:r>
            <a:r>
              <a:rPr lang="en-GB" sz="2400" b="1" u="sng" dirty="0">
                <a:solidFill>
                  <a:srgbClr val="FF0000"/>
                </a:solidFill>
              </a:rPr>
              <a:t>, </a:t>
            </a:r>
            <a:r>
              <a:rPr lang="en-GB" sz="2400" b="1" u="sng" dirty="0" err="1">
                <a:solidFill>
                  <a:srgbClr val="FF0000"/>
                </a:solidFill>
              </a:rPr>
              <a:t>eğitim</a:t>
            </a:r>
            <a:r>
              <a:rPr lang="en-GB" sz="2400" b="1" u="sng" dirty="0">
                <a:solidFill>
                  <a:srgbClr val="FF0000"/>
                </a:solidFill>
              </a:rPr>
              <a:t>, </a:t>
            </a:r>
            <a:r>
              <a:rPr lang="en-GB" sz="2400" b="1" u="sng" dirty="0" err="1">
                <a:solidFill>
                  <a:srgbClr val="FF0000"/>
                </a:solidFill>
              </a:rPr>
              <a:t>devlet</a:t>
            </a:r>
            <a:endParaRPr lang="en-GB" sz="2400" b="1" u="sng" dirty="0">
              <a:solidFill>
                <a:srgbClr val="FF0000"/>
              </a:solidFill>
              <a:latin typeface="Calibri" panose="020F0502020204030204" pitchFamily="34" charset="0"/>
              <a:ea typeface="Calibri" panose="020F0502020204030204" pitchFamily="34" charset="0"/>
              <a:cs typeface="Times New Roman" panose="02020603050405020304" pitchFamily="18" charset="0"/>
            </a:endParaRPr>
          </a:p>
          <a:p>
            <a:pPr algn="just"/>
            <a:endParaRPr lang="tr-TR" sz="2400" dirty="0"/>
          </a:p>
          <a:p>
            <a:pPr algn="just"/>
            <a:endParaRPr lang="tr-TR" sz="2400" dirty="0"/>
          </a:p>
        </p:txBody>
      </p:sp>
    </p:spTree>
    <p:extLst>
      <p:ext uri="{BB962C8B-B14F-4D97-AF65-F5344CB8AC3E}">
        <p14:creationId xmlns:p14="http://schemas.microsoft.com/office/powerpoint/2010/main" val="2629133209"/>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36C01980-4774-688A-9177-2AAB6B6509EA}"/>
              </a:ext>
            </a:extLst>
          </p:cNvPr>
          <p:cNvSpPr>
            <a:spLocks noGrp="1"/>
          </p:cNvSpPr>
          <p:nvPr>
            <p:ph idx="1"/>
          </p:nvPr>
        </p:nvSpPr>
        <p:spPr>
          <a:xfrm>
            <a:off x="1334219" y="327803"/>
            <a:ext cx="10170393" cy="5923471"/>
          </a:xfrm>
        </p:spPr>
        <p:txBody>
          <a:bodyPr>
            <a:normAutofit/>
          </a:bodyPr>
          <a:lstStyle/>
          <a:p>
            <a:pPr marL="0" indent="0" algn="ctr">
              <a:buNone/>
            </a:pPr>
            <a:r>
              <a:rPr lang="en-GB" sz="3600" dirty="0" err="1">
                <a:solidFill>
                  <a:srgbClr val="FF0000"/>
                </a:solidFill>
              </a:rPr>
              <a:t>Kurumların</a:t>
            </a:r>
            <a:r>
              <a:rPr lang="en-GB" sz="3600" dirty="0">
                <a:solidFill>
                  <a:srgbClr val="FF0000"/>
                </a:solidFill>
              </a:rPr>
              <a:t> </a:t>
            </a:r>
            <a:r>
              <a:rPr lang="en-GB" sz="3600" dirty="0" err="1">
                <a:solidFill>
                  <a:srgbClr val="FF0000"/>
                </a:solidFill>
              </a:rPr>
              <a:t>Özellikleri</a:t>
            </a:r>
            <a:endParaRPr lang="en-GB" sz="3600" dirty="0">
              <a:solidFill>
                <a:srgbClr val="FF0000"/>
              </a:solidFill>
            </a:endParaRPr>
          </a:p>
          <a:p>
            <a:r>
              <a:rPr lang="en-GB" sz="2800" b="1" dirty="0" err="1"/>
              <a:t>Toplumsal</a:t>
            </a:r>
            <a:r>
              <a:rPr lang="en-GB" sz="2800" b="1" dirty="0"/>
              <a:t> </a:t>
            </a:r>
            <a:r>
              <a:rPr lang="en-GB" sz="2800" b="1" dirty="0" err="1"/>
              <a:t>İhtiyaçları</a:t>
            </a:r>
            <a:r>
              <a:rPr lang="en-GB" sz="2800" b="1" dirty="0"/>
              <a:t> </a:t>
            </a:r>
            <a:r>
              <a:rPr lang="en-GB" sz="2800" b="1" dirty="0" err="1"/>
              <a:t>Karşılar</a:t>
            </a:r>
            <a:endParaRPr lang="en-GB" sz="2800" dirty="0"/>
          </a:p>
          <a:p>
            <a:pPr lvl="1"/>
            <a:r>
              <a:rPr lang="en-GB" sz="2400" dirty="0" err="1"/>
              <a:t>Eğitim</a:t>
            </a:r>
            <a:r>
              <a:rPr lang="en-GB" sz="2400" dirty="0"/>
              <a:t>, </a:t>
            </a:r>
            <a:r>
              <a:rPr lang="en-GB" sz="2400" dirty="0" err="1"/>
              <a:t>güvenlik</a:t>
            </a:r>
            <a:r>
              <a:rPr lang="en-GB" sz="2400" dirty="0"/>
              <a:t>, </a:t>
            </a:r>
            <a:r>
              <a:rPr lang="en-GB" sz="2400" dirty="0" err="1"/>
              <a:t>üretim</a:t>
            </a:r>
            <a:r>
              <a:rPr lang="en-GB" sz="2400" dirty="0"/>
              <a:t>, </a:t>
            </a:r>
            <a:r>
              <a:rPr lang="en-GB" sz="2400" dirty="0" err="1"/>
              <a:t>inanç</a:t>
            </a:r>
            <a:r>
              <a:rPr lang="en-GB" sz="2400" dirty="0"/>
              <a:t> </a:t>
            </a:r>
            <a:r>
              <a:rPr lang="en-GB" sz="2400" dirty="0" err="1"/>
              <a:t>gibi</a:t>
            </a:r>
            <a:r>
              <a:rPr lang="en-GB" sz="2400" dirty="0"/>
              <a:t> </a:t>
            </a:r>
            <a:r>
              <a:rPr lang="en-GB" sz="2400" dirty="0" err="1"/>
              <a:t>temel</a:t>
            </a:r>
            <a:r>
              <a:rPr lang="en-GB" sz="2400" dirty="0"/>
              <a:t> </a:t>
            </a:r>
            <a:r>
              <a:rPr lang="en-GB" sz="2400" dirty="0" err="1"/>
              <a:t>ihtiyaçlara</a:t>
            </a:r>
            <a:r>
              <a:rPr lang="en-GB" sz="2400" dirty="0"/>
              <a:t> </a:t>
            </a:r>
            <a:r>
              <a:rPr lang="en-GB" sz="2400" dirty="0" err="1"/>
              <a:t>cevap</a:t>
            </a:r>
            <a:r>
              <a:rPr lang="en-GB" sz="2400" dirty="0"/>
              <a:t> </a:t>
            </a:r>
            <a:r>
              <a:rPr lang="en-GB" sz="2400" dirty="0" err="1"/>
              <a:t>verir</a:t>
            </a:r>
            <a:r>
              <a:rPr lang="en-GB" sz="2400" dirty="0"/>
              <a:t>.</a:t>
            </a:r>
          </a:p>
          <a:p>
            <a:r>
              <a:rPr lang="en-GB" sz="2800" b="1" dirty="0" err="1"/>
              <a:t>Kurallar</a:t>
            </a:r>
            <a:r>
              <a:rPr lang="en-GB" sz="2800" b="1" dirty="0"/>
              <a:t> </a:t>
            </a:r>
            <a:r>
              <a:rPr lang="en-GB" sz="2800" b="1" dirty="0" err="1"/>
              <a:t>ve</a:t>
            </a:r>
            <a:r>
              <a:rPr lang="en-GB" sz="2800" b="1" dirty="0"/>
              <a:t> </a:t>
            </a:r>
            <a:r>
              <a:rPr lang="en-GB" sz="2800" b="1" dirty="0" err="1"/>
              <a:t>Normlara</a:t>
            </a:r>
            <a:r>
              <a:rPr lang="en-GB" sz="2800" b="1" dirty="0"/>
              <a:t> </a:t>
            </a:r>
            <a:r>
              <a:rPr lang="en-GB" sz="2800" b="1" dirty="0" err="1"/>
              <a:t>Sahiptir</a:t>
            </a:r>
            <a:endParaRPr lang="en-GB" sz="2800" dirty="0"/>
          </a:p>
          <a:p>
            <a:pPr lvl="1"/>
            <a:r>
              <a:rPr lang="en-GB" sz="2400" dirty="0"/>
              <a:t>Her </a:t>
            </a:r>
            <a:r>
              <a:rPr lang="en-GB" sz="2400" dirty="0" err="1"/>
              <a:t>kurumun</a:t>
            </a:r>
            <a:r>
              <a:rPr lang="en-GB" sz="2400" dirty="0"/>
              <a:t> </a:t>
            </a:r>
            <a:r>
              <a:rPr lang="en-GB" sz="2400" dirty="0" err="1"/>
              <a:t>işleyişini</a:t>
            </a:r>
            <a:r>
              <a:rPr lang="en-GB" sz="2400" dirty="0"/>
              <a:t> </a:t>
            </a:r>
            <a:r>
              <a:rPr lang="en-GB" sz="2400" dirty="0" err="1"/>
              <a:t>düzenleyen</a:t>
            </a:r>
            <a:r>
              <a:rPr lang="en-GB" sz="2400" dirty="0"/>
              <a:t> </a:t>
            </a:r>
            <a:r>
              <a:rPr lang="en-GB" sz="2400" dirty="0" err="1"/>
              <a:t>yazılı</a:t>
            </a:r>
            <a:r>
              <a:rPr lang="en-GB" sz="2400" dirty="0"/>
              <a:t> (</a:t>
            </a:r>
            <a:r>
              <a:rPr lang="en-GB" sz="2400" dirty="0" err="1"/>
              <a:t>yasalar</a:t>
            </a:r>
            <a:r>
              <a:rPr lang="en-GB" sz="2400" dirty="0"/>
              <a:t>, </a:t>
            </a:r>
            <a:r>
              <a:rPr lang="en-GB" sz="2400" dirty="0" err="1"/>
              <a:t>yönetmelikler</a:t>
            </a:r>
            <a:r>
              <a:rPr lang="en-GB" sz="2400" dirty="0"/>
              <a:t>) </a:t>
            </a:r>
            <a:r>
              <a:rPr lang="en-GB" sz="2400" dirty="0" err="1"/>
              <a:t>ve</a:t>
            </a:r>
            <a:r>
              <a:rPr lang="en-GB" sz="2400" dirty="0"/>
              <a:t> </a:t>
            </a:r>
            <a:r>
              <a:rPr lang="en-GB" sz="2400" dirty="0" err="1"/>
              <a:t>yazısız</a:t>
            </a:r>
            <a:r>
              <a:rPr lang="en-GB" sz="2400" dirty="0"/>
              <a:t> (</a:t>
            </a:r>
            <a:r>
              <a:rPr lang="en-GB" sz="2400" dirty="0" err="1"/>
              <a:t>gelenek</a:t>
            </a:r>
            <a:r>
              <a:rPr lang="en-GB" sz="2400" dirty="0"/>
              <a:t>, </a:t>
            </a:r>
            <a:r>
              <a:rPr lang="en-GB" sz="2400" dirty="0" err="1"/>
              <a:t>örf</a:t>
            </a:r>
            <a:r>
              <a:rPr lang="en-GB" sz="2400" dirty="0"/>
              <a:t>) </a:t>
            </a:r>
            <a:r>
              <a:rPr lang="en-GB" sz="2400" dirty="0" err="1"/>
              <a:t>kurallar</a:t>
            </a:r>
            <a:r>
              <a:rPr lang="en-GB" sz="2400" dirty="0"/>
              <a:t> </a:t>
            </a:r>
            <a:r>
              <a:rPr lang="en-GB" sz="2400" dirty="0" err="1"/>
              <a:t>bulunur</a:t>
            </a:r>
            <a:r>
              <a:rPr lang="en-GB" sz="2400" dirty="0"/>
              <a:t>.</a:t>
            </a:r>
          </a:p>
          <a:p>
            <a:r>
              <a:rPr lang="en-GB" sz="2800" b="1" dirty="0" err="1"/>
              <a:t>Süreklilik</a:t>
            </a:r>
            <a:r>
              <a:rPr lang="en-GB" sz="2800" b="1" dirty="0"/>
              <a:t> </a:t>
            </a:r>
            <a:r>
              <a:rPr lang="en-GB" sz="2800" b="1" dirty="0" err="1"/>
              <a:t>Gösterir</a:t>
            </a:r>
            <a:endParaRPr lang="en-GB" sz="2800" dirty="0"/>
          </a:p>
          <a:p>
            <a:pPr lvl="1"/>
            <a:r>
              <a:rPr lang="en-GB" sz="2400" dirty="0" err="1"/>
              <a:t>Kurumlar</a:t>
            </a:r>
            <a:r>
              <a:rPr lang="en-GB" sz="2400" dirty="0"/>
              <a:t> </a:t>
            </a:r>
            <a:r>
              <a:rPr lang="en-GB" sz="2400" dirty="0" err="1"/>
              <a:t>kalıcı</a:t>
            </a:r>
            <a:r>
              <a:rPr lang="en-GB" sz="2400" dirty="0"/>
              <a:t> </a:t>
            </a:r>
            <a:r>
              <a:rPr lang="en-GB" sz="2400" dirty="0" err="1"/>
              <a:t>yapılardır</a:t>
            </a:r>
            <a:r>
              <a:rPr lang="en-GB" sz="2400" dirty="0"/>
              <a:t>. </a:t>
            </a:r>
            <a:r>
              <a:rPr lang="en-GB" sz="2400" dirty="0" err="1"/>
              <a:t>Bireyler</a:t>
            </a:r>
            <a:r>
              <a:rPr lang="en-GB" sz="2400" dirty="0"/>
              <a:t> </a:t>
            </a:r>
            <a:r>
              <a:rPr lang="en-GB" sz="2400" dirty="0" err="1"/>
              <a:t>değişse</a:t>
            </a:r>
            <a:r>
              <a:rPr lang="en-GB" sz="2400" dirty="0"/>
              <a:t> de </a:t>
            </a:r>
            <a:r>
              <a:rPr lang="en-GB" sz="2400" dirty="0" err="1"/>
              <a:t>kurumlar</a:t>
            </a:r>
            <a:r>
              <a:rPr lang="en-GB" sz="2400" dirty="0"/>
              <a:t> </a:t>
            </a:r>
            <a:r>
              <a:rPr lang="en-GB" sz="2400" dirty="0" err="1"/>
              <a:t>varlıklarını</a:t>
            </a:r>
            <a:r>
              <a:rPr lang="en-GB" sz="2400" dirty="0"/>
              <a:t> </a:t>
            </a:r>
            <a:r>
              <a:rPr lang="en-GB" sz="2400" dirty="0" err="1"/>
              <a:t>sürdürür</a:t>
            </a:r>
            <a:r>
              <a:rPr lang="en-GB" sz="2400" dirty="0"/>
              <a:t>.</a:t>
            </a:r>
          </a:p>
          <a:p>
            <a:endParaRPr lang="en-GB" sz="2800" dirty="0"/>
          </a:p>
        </p:txBody>
      </p:sp>
    </p:spTree>
    <p:extLst>
      <p:ext uri="{BB962C8B-B14F-4D97-AF65-F5344CB8AC3E}">
        <p14:creationId xmlns:p14="http://schemas.microsoft.com/office/powerpoint/2010/main" val="356471268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Diyagram 3"/>
          <p:cNvGraphicFramePr/>
          <p:nvPr>
            <p:extLst>
              <p:ext uri="{D42A27DB-BD31-4B8C-83A1-F6EECF244321}">
                <p14:modId xmlns:p14="http://schemas.microsoft.com/office/powerpoint/2010/main" val="542330440"/>
              </p:ext>
            </p:extLst>
          </p:nvPr>
        </p:nvGraphicFramePr>
        <p:xfrm>
          <a:off x="1161843" y="280221"/>
          <a:ext cx="9796208" cy="578437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809210119"/>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FF5B68F0-D0DE-98F2-EDC5-30C75248F048}"/>
              </a:ext>
            </a:extLst>
          </p:cNvPr>
          <p:cNvSpPr>
            <a:spLocks noGrp="1"/>
          </p:cNvSpPr>
          <p:nvPr>
            <p:ph idx="1"/>
          </p:nvPr>
        </p:nvSpPr>
        <p:spPr>
          <a:xfrm>
            <a:off x="1638300" y="1196195"/>
            <a:ext cx="9702560" cy="5014823"/>
          </a:xfrm>
        </p:spPr>
        <p:txBody>
          <a:bodyPr>
            <a:normAutofit/>
          </a:bodyPr>
          <a:lstStyle/>
          <a:p>
            <a:r>
              <a:rPr lang="en-GB" sz="2400" b="1" dirty="0" err="1"/>
              <a:t>Toplumsal</a:t>
            </a:r>
            <a:r>
              <a:rPr lang="en-GB" sz="2400" b="1" dirty="0"/>
              <a:t> </a:t>
            </a:r>
            <a:r>
              <a:rPr lang="en-GB" sz="2400" b="1" dirty="0" err="1"/>
              <a:t>Düzeni</a:t>
            </a:r>
            <a:r>
              <a:rPr lang="en-GB" sz="2400" b="1" dirty="0"/>
              <a:t> </a:t>
            </a:r>
            <a:r>
              <a:rPr lang="en-GB" sz="2400" b="1" dirty="0" err="1"/>
              <a:t>Sağlar</a:t>
            </a:r>
            <a:endParaRPr lang="en-GB" sz="2400" dirty="0"/>
          </a:p>
          <a:p>
            <a:pPr lvl="1"/>
            <a:r>
              <a:rPr lang="en-GB" sz="2000" dirty="0" err="1"/>
              <a:t>Davranışları</a:t>
            </a:r>
            <a:r>
              <a:rPr lang="en-GB" sz="2000" dirty="0"/>
              <a:t> </a:t>
            </a:r>
            <a:r>
              <a:rPr lang="en-GB" sz="2000" dirty="0" err="1"/>
              <a:t>sınırlandırarak</a:t>
            </a:r>
            <a:r>
              <a:rPr lang="en-GB" sz="2000" dirty="0"/>
              <a:t> </a:t>
            </a:r>
            <a:r>
              <a:rPr lang="en-GB" sz="2000" dirty="0" err="1"/>
              <a:t>düzenin</a:t>
            </a:r>
            <a:r>
              <a:rPr lang="en-GB" sz="2000" dirty="0"/>
              <a:t> </a:t>
            </a:r>
            <a:r>
              <a:rPr lang="en-GB" sz="2000" dirty="0" err="1"/>
              <a:t>korunmasına</a:t>
            </a:r>
            <a:r>
              <a:rPr lang="en-GB" sz="2000" dirty="0"/>
              <a:t> </a:t>
            </a:r>
            <a:r>
              <a:rPr lang="en-GB" sz="2000" dirty="0" err="1"/>
              <a:t>yardımcı</a:t>
            </a:r>
            <a:r>
              <a:rPr lang="en-GB" sz="2000" dirty="0"/>
              <a:t> </a:t>
            </a:r>
            <a:r>
              <a:rPr lang="en-GB" sz="2000" dirty="0" err="1"/>
              <a:t>olur</a:t>
            </a:r>
            <a:r>
              <a:rPr lang="en-GB" sz="2000" dirty="0"/>
              <a:t>.</a:t>
            </a:r>
          </a:p>
          <a:p>
            <a:r>
              <a:rPr lang="en-GB" sz="2400" b="1" dirty="0"/>
              <a:t>Roller </a:t>
            </a:r>
            <a:r>
              <a:rPr lang="en-GB" sz="2400" b="1" dirty="0" err="1"/>
              <a:t>ve</a:t>
            </a:r>
            <a:r>
              <a:rPr lang="en-GB" sz="2400" b="1" dirty="0"/>
              <a:t> </a:t>
            </a:r>
            <a:r>
              <a:rPr lang="en-GB" sz="2400" b="1" dirty="0" err="1"/>
              <a:t>Statüler</a:t>
            </a:r>
            <a:r>
              <a:rPr lang="en-GB" sz="2400" b="1" dirty="0"/>
              <a:t> </a:t>
            </a:r>
            <a:r>
              <a:rPr lang="en-GB" sz="2400" b="1" dirty="0" err="1"/>
              <a:t>Belirler</a:t>
            </a:r>
            <a:endParaRPr lang="en-GB" sz="2400" dirty="0"/>
          </a:p>
          <a:p>
            <a:pPr lvl="1"/>
            <a:r>
              <a:rPr lang="en-GB" sz="2000" dirty="0" err="1"/>
              <a:t>Kurumlar</a:t>
            </a:r>
            <a:r>
              <a:rPr lang="en-GB" sz="2000" dirty="0"/>
              <a:t> </a:t>
            </a:r>
            <a:r>
              <a:rPr lang="en-GB" sz="2000" dirty="0" err="1"/>
              <a:t>içinde</a:t>
            </a:r>
            <a:r>
              <a:rPr lang="en-GB" sz="2000" dirty="0"/>
              <a:t> </a:t>
            </a:r>
            <a:r>
              <a:rPr lang="en-GB" sz="2000" dirty="0" err="1"/>
              <a:t>bireylerin</a:t>
            </a:r>
            <a:r>
              <a:rPr lang="en-GB" sz="2000" dirty="0"/>
              <a:t> ne </a:t>
            </a:r>
            <a:r>
              <a:rPr lang="en-GB" sz="2000" dirty="0" err="1"/>
              <a:t>yapacağı</a:t>
            </a:r>
            <a:r>
              <a:rPr lang="en-GB" sz="2000" dirty="0"/>
              <a:t>, hangi </a:t>
            </a:r>
            <a:r>
              <a:rPr lang="en-GB" sz="2000" dirty="0" err="1"/>
              <a:t>konumda</a:t>
            </a:r>
            <a:r>
              <a:rPr lang="en-GB" sz="2000" dirty="0"/>
              <a:t> </a:t>
            </a:r>
            <a:r>
              <a:rPr lang="en-GB" sz="2000" dirty="0" err="1"/>
              <a:t>olacağı</a:t>
            </a:r>
            <a:r>
              <a:rPr lang="en-GB" sz="2000" dirty="0"/>
              <a:t> </a:t>
            </a:r>
            <a:r>
              <a:rPr lang="en-GB" sz="2000" dirty="0" err="1"/>
              <a:t>bellidir</a:t>
            </a:r>
            <a:r>
              <a:rPr lang="en-GB" sz="2000" dirty="0"/>
              <a:t> (</a:t>
            </a:r>
            <a:r>
              <a:rPr lang="en-GB" sz="2000" dirty="0" err="1"/>
              <a:t>örneğin</a:t>
            </a:r>
            <a:r>
              <a:rPr lang="en-GB" sz="2000" dirty="0"/>
              <a:t>, </a:t>
            </a:r>
            <a:r>
              <a:rPr lang="en-GB" sz="2000" dirty="0" err="1"/>
              <a:t>öğretmen-öğrenci</a:t>
            </a:r>
            <a:r>
              <a:rPr lang="en-GB" sz="2000" dirty="0"/>
              <a:t> </a:t>
            </a:r>
            <a:r>
              <a:rPr lang="en-GB" sz="2000" dirty="0" err="1"/>
              <a:t>ilişkisi</a:t>
            </a:r>
            <a:r>
              <a:rPr lang="en-GB" sz="2000" dirty="0"/>
              <a:t>).</a:t>
            </a:r>
          </a:p>
          <a:p>
            <a:r>
              <a:rPr lang="en-GB" sz="2400" b="1" dirty="0" err="1"/>
              <a:t>Toplumsallaşmayı</a:t>
            </a:r>
            <a:r>
              <a:rPr lang="en-GB" sz="2400" b="1" dirty="0"/>
              <a:t> </a:t>
            </a:r>
            <a:r>
              <a:rPr lang="en-GB" sz="2400" b="1" dirty="0" err="1"/>
              <a:t>Sağlar</a:t>
            </a:r>
            <a:endParaRPr lang="en-GB" sz="2400" dirty="0"/>
          </a:p>
          <a:p>
            <a:pPr lvl="1"/>
            <a:r>
              <a:rPr lang="en-GB" sz="2000" dirty="0" err="1"/>
              <a:t>Bireylerin</a:t>
            </a:r>
            <a:r>
              <a:rPr lang="en-GB" sz="2000" dirty="0"/>
              <a:t> </a:t>
            </a:r>
            <a:r>
              <a:rPr lang="en-GB" sz="2000" dirty="0" err="1"/>
              <a:t>toplumun</a:t>
            </a:r>
            <a:r>
              <a:rPr lang="en-GB" sz="2000" dirty="0"/>
              <a:t> </a:t>
            </a:r>
            <a:r>
              <a:rPr lang="en-GB" sz="2000" dirty="0" err="1"/>
              <a:t>bir</a:t>
            </a:r>
            <a:r>
              <a:rPr lang="en-GB" sz="2000" dirty="0"/>
              <a:t> </a:t>
            </a:r>
            <a:r>
              <a:rPr lang="en-GB" sz="2000" dirty="0" err="1"/>
              <a:t>parçası</a:t>
            </a:r>
            <a:r>
              <a:rPr lang="en-GB" sz="2000" dirty="0"/>
              <a:t> </a:t>
            </a:r>
            <a:r>
              <a:rPr lang="en-GB" sz="2000" dirty="0" err="1"/>
              <a:t>olmasını</a:t>
            </a:r>
            <a:r>
              <a:rPr lang="en-GB" sz="2000" dirty="0"/>
              <a:t>, </a:t>
            </a:r>
            <a:r>
              <a:rPr lang="en-GB" sz="2000" dirty="0" err="1"/>
              <a:t>değer</a:t>
            </a:r>
            <a:r>
              <a:rPr lang="en-GB" sz="2000" dirty="0"/>
              <a:t> </a:t>
            </a:r>
            <a:r>
              <a:rPr lang="en-GB" sz="2000" dirty="0" err="1"/>
              <a:t>ve</a:t>
            </a:r>
            <a:r>
              <a:rPr lang="en-GB" sz="2000" dirty="0"/>
              <a:t> </a:t>
            </a:r>
            <a:r>
              <a:rPr lang="en-GB" sz="2000" dirty="0" err="1"/>
              <a:t>normları</a:t>
            </a:r>
            <a:r>
              <a:rPr lang="en-GB" sz="2000" dirty="0"/>
              <a:t> </a:t>
            </a:r>
            <a:r>
              <a:rPr lang="en-GB" sz="2000" dirty="0" err="1"/>
              <a:t>öğrenmesini</a:t>
            </a:r>
            <a:r>
              <a:rPr lang="en-GB" sz="2000" dirty="0"/>
              <a:t> </a:t>
            </a:r>
            <a:r>
              <a:rPr lang="en-GB" sz="2000" dirty="0" err="1"/>
              <a:t>sağlar</a:t>
            </a:r>
            <a:r>
              <a:rPr lang="en-GB" sz="2000" dirty="0"/>
              <a:t>.</a:t>
            </a:r>
          </a:p>
          <a:p>
            <a:r>
              <a:rPr lang="en-GB" sz="2400" b="1" dirty="0" err="1"/>
              <a:t>Birbirleriyle</a:t>
            </a:r>
            <a:r>
              <a:rPr lang="en-GB" sz="2400" b="1" dirty="0"/>
              <a:t> </a:t>
            </a:r>
            <a:r>
              <a:rPr lang="en-GB" sz="2400" b="1" dirty="0" err="1"/>
              <a:t>İlişkilidir</a:t>
            </a:r>
            <a:endParaRPr lang="en-GB" sz="2400" dirty="0"/>
          </a:p>
          <a:p>
            <a:pPr lvl="1"/>
            <a:r>
              <a:rPr lang="en-GB" sz="2000" dirty="0" err="1"/>
              <a:t>Kurumlar</a:t>
            </a:r>
            <a:r>
              <a:rPr lang="en-GB" sz="2000" dirty="0"/>
              <a:t> </a:t>
            </a:r>
            <a:r>
              <a:rPr lang="en-GB" sz="2000" dirty="0" err="1"/>
              <a:t>birbirini</a:t>
            </a:r>
            <a:r>
              <a:rPr lang="en-GB" sz="2000" dirty="0"/>
              <a:t> </a:t>
            </a:r>
            <a:r>
              <a:rPr lang="en-GB" sz="2000" dirty="0" err="1"/>
              <a:t>etkiler</a:t>
            </a:r>
            <a:r>
              <a:rPr lang="en-GB" sz="2000" dirty="0"/>
              <a:t> </a:t>
            </a:r>
            <a:r>
              <a:rPr lang="en-GB" sz="2000" dirty="0" err="1"/>
              <a:t>ve</a:t>
            </a:r>
            <a:r>
              <a:rPr lang="en-GB" sz="2000" dirty="0"/>
              <a:t> </a:t>
            </a:r>
            <a:r>
              <a:rPr lang="en-GB" sz="2000" dirty="0" err="1"/>
              <a:t>tamamlar</a:t>
            </a:r>
            <a:r>
              <a:rPr lang="en-GB" sz="2000" dirty="0"/>
              <a:t> (</a:t>
            </a:r>
            <a:r>
              <a:rPr lang="en-GB" sz="2000" dirty="0" err="1"/>
              <a:t>örneğin</a:t>
            </a:r>
            <a:r>
              <a:rPr lang="en-GB" sz="2000" dirty="0"/>
              <a:t>, </a:t>
            </a:r>
            <a:r>
              <a:rPr lang="en-GB" sz="2000" dirty="0" err="1"/>
              <a:t>ekonomi</a:t>
            </a:r>
            <a:r>
              <a:rPr lang="en-GB" sz="2000" dirty="0"/>
              <a:t> </a:t>
            </a:r>
            <a:r>
              <a:rPr lang="en-GB" sz="2000" dirty="0" err="1"/>
              <a:t>eğitimi</a:t>
            </a:r>
            <a:r>
              <a:rPr lang="en-GB" sz="2000" dirty="0"/>
              <a:t> </a:t>
            </a:r>
            <a:r>
              <a:rPr lang="en-GB" sz="2000" dirty="0" err="1"/>
              <a:t>etkileyebilir</a:t>
            </a:r>
            <a:r>
              <a:rPr lang="en-GB" sz="2000" dirty="0"/>
              <a:t>).</a:t>
            </a:r>
          </a:p>
          <a:p>
            <a:endParaRPr lang="en-GB" sz="2400" dirty="0"/>
          </a:p>
        </p:txBody>
      </p:sp>
    </p:spTree>
    <p:extLst>
      <p:ext uri="{BB962C8B-B14F-4D97-AF65-F5344CB8AC3E}">
        <p14:creationId xmlns:p14="http://schemas.microsoft.com/office/powerpoint/2010/main" val="691741944"/>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EE0C7C29-D91A-9972-15D6-CB91FDB3710A}"/>
              </a:ext>
            </a:extLst>
          </p:cNvPr>
          <p:cNvSpPr>
            <a:spLocks noGrp="1"/>
          </p:cNvSpPr>
          <p:nvPr>
            <p:ph type="title"/>
          </p:nvPr>
        </p:nvSpPr>
        <p:spPr/>
        <p:txBody>
          <a:bodyPr/>
          <a:lstStyle/>
          <a:p>
            <a:endParaRPr lang="en-GB"/>
          </a:p>
        </p:txBody>
      </p:sp>
      <p:graphicFrame>
        <p:nvGraphicFramePr>
          <p:cNvPr id="4" name="İçerik Yer Tutucusu 3">
            <a:extLst>
              <a:ext uri="{FF2B5EF4-FFF2-40B4-BE49-F238E27FC236}">
                <a16:creationId xmlns:a16="http://schemas.microsoft.com/office/drawing/2014/main" id="{54ACB0B8-5D8C-B133-DF3A-C5E2AB8F5442}"/>
              </a:ext>
            </a:extLst>
          </p:cNvPr>
          <p:cNvGraphicFramePr>
            <a:graphicFrameLocks noGrp="1"/>
          </p:cNvGraphicFramePr>
          <p:nvPr>
            <p:ph idx="1"/>
            <p:extLst>
              <p:ext uri="{D42A27DB-BD31-4B8C-83A1-F6EECF244321}">
                <p14:modId xmlns:p14="http://schemas.microsoft.com/office/powerpoint/2010/main" val="3872354092"/>
              </p:ext>
            </p:extLst>
          </p:nvPr>
        </p:nvGraphicFramePr>
        <p:xfrm>
          <a:off x="1380227" y="411377"/>
          <a:ext cx="9420046" cy="6035246"/>
        </p:xfrm>
        <a:graphic>
          <a:graphicData uri="http://schemas.openxmlformats.org/drawingml/2006/table">
            <a:tbl>
              <a:tblPr firstRow="1" firstCol="1" bandRow="1">
                <a:tableStyleId>{5C22544A-7EE6-4342-B048-85BDC9FD1C3A}</a:tableStyleId>
              </a:tblPr>
              <a:tblGrid>
                <a:gridCol w="2668781">
                  <a:extLst>
                    <a:ext uri="{9D8B030D-6E8A-4147-A177-3AD203B41FA5}">
                      <a16:colId xmlns:a16="http://schemas.microsoft.com/office/drawing/2014/main" val="1103616801"/>
                    </a:ext>
                  </a:extLst>
                </a:gridCol>
                <a:gridCol w="6751265">
                  <a:extLst>
                    <a:ext uri="{9D8B030D-6E8A-4147-A177-3AD203B41FA5}">
                      <a16:colId xmlns:a16="http://schemas.microsoft.com/office/drawing/2014/main" val="3094621908"/>
                    </a:ext>
                  </a:extLst>
                </a:gridCol>
              </a:tblGrid>
              <a:tr h="323845">
                <a:tc>
                  <a:txBody>
                    <a:bodyPr/>
                    <a:lstStyle/>
                    <a:p>
                      <a:pPr algn="ctr">
                        <a:lnSpc>
                          <a:spcPct val="107000"/>
                        </a:lnSpc>
                        <a:spcAft>
                          <a:spcPts val="800"/>
                        </a:spcAft>
                        <a:buNone/>
                      </a:pPr>
                      <a:r>
                        <a:rPr lang="en-GB" sz="1800" dirty="0" err="1">
                          <a:effectLst/>
                        </a:rPr>
                        <a:t>Özellikler</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nchor="ctr"/>
                </a:tc>
                <a:tc>
                  <a:txBody>
                    <a:bodyPr/>
                    <a:lstStyle/>
                    <a:p>
                      <a:pPr algn="ctr">
                        <a:lnSpc>
                          <a:spcPct val="107000"/>
                        </a:lnSpc>
                        <a:spcAft>
                          <a:spcPts val="800"/>
                        </a:spcAft>
                        <a:buNone/>
                      </a:pPr>
                      <a:r>
                        <a:rPr lang="en-GB" sz="1800" dirty="0">
                          <a:effectLst/>
                        </a:rPr>
                        <a:t>Kurum</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nchor="ctr"/>
                </a:tc>
                <a:extLst>
                  <a:ext uri="{0D108BD9-81ED-4DB2-BD59-A6C34878D82A}">
                    <a16:rowId xmlns:a16="http://schemas.microsoft.com/office/drawing/2014/main" val="1333029039"/>
                  </a:ext>
                </a:extLst>
              </a:tr>
              <a:tr h="1279158">
                <a:tc>
                  <a:txBody>
                    <a:bodyPr/>
                    <a:lstStyle/>
                    <a:p>
                      <a:pPr>
                        <a:lnSpc>
                          <a:spcPct val="107000"/>
                        </a:lnSpc>
                        <a:spcAft>
                          <a:spcPts val="800"/>
                        </a:spcAft>
                        <a:buNone/>
                      </a:pPr>
                      <a:r>
                        <a:rPr lang="en-GB" sz="1800">
                          <a:effectLst/>
                        </a:rPr>
                        <a:t>Tanım</a:t>
                      </a:r>
                      <a:endParaRPr lang="en-GB" sz="18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nchor="ctr"/>
                </a:tc>
                <a:tc>
                  <a:txBody>
                    <a:bodyPr/>
                    <a:lstStyle/>
                    <a:p>
                      <a:pPr>
                        <a:lnSpc>
                          <a:spcPct val="107000"/>
                        </a:lnSpc>
                        <a:spcAft>
                          <a:spcPts val="800"/>
                        </a:spcAft>
                        <a:buNone/>
                      </a:pPr>
                      <a:r>
                        <a:rPr lang="en-GB" sz="1800" dirty="0" err="1">
                          <a:effectLst/>
                        </a:rPr>
                        <a:t>Toplumun</a:t>
                      </a:r>
                      <a:r>
                        <a:rPr lang="en-GB" sz="1800" dirty="0">
                          <a:effectLst/>
                        </a:rPr>
                        <a:t> </a:t>
                      </a:r>
                      <a:r>
                        <a:rPr lang="en-GB" sz="1800" dirty="0" err="1">
                          <a:effectLst/>
                        </a:rPr>
                        <a:t>temel</a:t>
                      </a:r>
                      <a:r>
                        <a:rPr lang="en-GB" sz="1800" dirty="0">
                          <a:effectLst/>
                        </a:rPr>
                        <a:t> </a:t>
                      </a:r>
                      <a:r>
                        <a:rPr lang="en-GB" sz="1800" dirty="0" err="1">
                          <a:effectLst/>
                        </a:rPr>
                        <a:t>ihtiyaçlarını</a:t>
                      </a:r>
                      <a:r>
                        <a:rPr lang="en-GB" sz="1800" dirty="0">
                          <a:effectLst/>
                        </a:rPr>
                        <a:t> </a:t>
                      </a:r>
                      <a:r>
                        <a:rPr lang="en-GB" sz="1800" dirty="0" err="1">
                          <a:effectLst/>
                        </a:rPr>
                        <a:t>karşılayan</a:t>
                      </a:r>
                      <a:r>
                        <a:rPr lang="en-GB" sz="1800" dirty="0">
                          <a:effectLst/>
                        </a:rPr>
                        <a:t> </a:t>
                      </a:r>
                      <a:r>
                        <a:rPr lang="en-GB" sz="1800" dirty="0" err="1">
                          <a:effectLst/>
                        </a:rPr>
                        <a:t>kalıcı</a:t>
                      </a:r>
                      <a:r>
                        <a:rPr lang="en-GB" sz="1800" dirty="0">
                          <a:effectLst/>
                        </a:rPr>
                        <a:t> </a:t>
                      </a:r>
                      <a:r>
                        <a:rPr lang="en-GB" sz="1800" dirty="0" err="1">
                          <a:effectLst/>
                        </a:rPr>
                        <a:t>sosyal</a:t>
                      </a:r>
                      <a:r>
                        <a:rPr lang="en-GB" sz="1800" dirty="0">
                          <a:effectLst/>
                        </a:rPr>
                        <a:t> </a:t>
                      </a:r>
                      <a:r>
                        <a:rPr lang="en-GB" sz="1800" dirty="0" err="1">
                          <a:effectLst/>
                        </a:rPr>
                        <a:t>yapılar</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nchor="ctr"/>
                </a:tc>
                <a:extLst>
                  <a:ext uri="{0D108BD9-81ED-4DB2-BD59-A6C34878D82A}">
                    <a16:rowId xmlns:a16="http://schemas.microsoft.com/office/drawing/2014/main" val="1502387962"/>
                  </a:ext>
                </a:extLst>
              </a:tr>
              <a:tr h="963443">
                <a:tc>
                  <a:txBody>
                    <a:bodyPr/>
                    <a:lstStyle/>
                    <a:p>
                      <a:pPr>
                        <a:lnSpc>
                          <a:spcPct val="107000"/>
                        </a:lnSpc>
                        <a:spcAft>
                          <a:spcPts val="800"/>
                        </a:spcAft>
                        <a:buNone/>
                      </a:pPr>
                      <a:r>
                        <a:rPr lang="en-GB" sz="1800">
                          <a:effectLst/>
                        </a:rPr>
                        <a:t>Amaç</a:t>
                      </a:r>
                      <a:endParaRPr lang="en-GB" sz="18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nchor="ctr"/>
                </a:tc>
                <a:tc>
                  <a:txBody>
                    <a:bodyPr/>
                    <a:lstStyle/>
                    <a:p>
                      <a:pPr>
                        <a:lnSpc>
                          <a:spcPct val="107000"/>
                        </a:lnSpc>
                        <a:spcAft>
                          <a:spcPts val="800"/>
                        </a:spcAft>
                        <a:buNone/>
                      </a:pPr>
                      <a:r>
                        <a:rPr lang="en-GB" sz="1800" dirty="0" err="1">
                          <a:effectLst/>
                        </a:rPr>
                        <a:t>Toplumsal</a:t>
                      </a:r>
                      <a:r>
                        <a:rPr lang="en-GB" sz="1800" dirty="0">
                          <a:effectLst/>
                        </a:rPr>
                        <a:t> </a:t>
                      </a:r>
                      <a:r>
                        <a:rPr lang="en-GB" sz="1800" dirty="0" err="1">
                          <a:effectLst/>
                        </a:rPr>
                        <a:t>düzeni</a:t>
                      </a:r>
                      <a:r>
                        <a:rPr lang="en-GB" sz="1800" dirty="0">
                          <a:effectLst/>
                        </a:rPr>
                        <a:t> </a:t>
                      </a:r>
                      <a:r>
                        <a:rPr lang="en-GB" sz="1800" dirty="0" err="1">
                          <a:effectLst/>
                        </a:rPr>
                        <a:t>sağlamak</a:t>
                      </a:r>
                      <a:r>
                        <a:rPr lang="en-GB" sz="1800" dirty="0">
                          <a:effectLst/>
                        </a:rPr>
                        <a:t>, </a:t>
                      </a:r>
                      <a:r>
                        <a:rPr lang="en-GB" sz="1800" dirty="0" err="1">
                          <a:effectLst/>
                        </a:rPr>
                        <a:t>ihtiyaçları</a:t>
                      </a:r>
                      <a:r>
                        <a:rPr lang="en-GB" sz="1800" dirty="0">
                          <a:effectLst/>
                        </a:rPr>
                        <a:t> </a:t>
                      </a:r>
                      <a:r>
                        <a:rPr lang="en-GB" sz="1800" dirty="0" err="1">
                          <a:effectLst/>
                        </a:rPr>
                        <a:t>karşılamak</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nchor="ctr"/>
                </a:tc>
                <a:extLst>
                  <a:ext uri="{0D108BD9-81ED-4DB2-BD59-A6C34878D82A}">
                    <a16:rowId xmlns:a16="http://schemas.microsoft.com/office/drawing/2014/main" val="489500816"/>
                  </a:ext>
                </a:extLst>
              </a:tr>
              <a:tr h="643748">
                <a:tc>
                  <a:txBody>
                    <a:bodyPr/>
                    <a:lstStyle/>
                    <a:p>
                      <a:pPr>
                        <a:lnSpc>
                          <a:spcPct val="107000"/>
                        </a:lnSpc>
                        <a:spcAft>
                          <a:spcPts val="800"/>
                        </a:spcAft>
                        <a:buNone/>
                      </a:pPr>
                      <a:r>
                        <a:rPr lang="en-GB" sz="1800">
                          <a:effectLst/>
                        </a:rPr>
                        <a:t>Süreklilik</a:t>
                      </a:r>
                      <a:endParaRPr lang="en-GB" sz="18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nchor="ctr"/>
                </a:tc>
                <a:tc>
                  <a:txBody>
                    <a:bodyPr/>
                    <a:lstStyle/>
                    <a:p>
                      <a:pPr>
                        <a:lnSpc>
                          <a:spcPct val="107000"/>
                        </a:lnSpc>
                        <a:spcAft>
                          <a:spcPts val="800"/>
                        </a:spcAft>
                        <a:buNone/>
                      </a:pPr>
                      <a:r>
                        <a:rPr lang="en-GB" sz="1800" dirty="0">
                          <a:effectLst/>
                        </a:rPr>
                        <a:t>Uzun </a:t>
                      </a:r>
                      <a:r>
                        <a:rPr lang="en-GB" sz="1800" dirty="0" err="1">
                          <a:effectLst/>
                        </a:rPr>
                        <a:t>süreli</a:t>
                      </a:r>
                      <a:r>
                        <a:rPr lang="en-GB" sz="1800" dirty="0">
                          <a:effectLst/>
                        </a:rPr>
                        <a:t>, </a:t>
                      </a:r>
                      <a:r>
                        <a:rPr lang="en-GB" sz="1800" dirty="0" err="1">
                          <a:effectLst/>
                        </a:rPr>
                        <a:t>tarihsel</a:t>
                      </a:r>
                      <a:r>
                        <a:rPr lang="en-GB" sz="1800" dirty="0">
                          <a:effectLst/>
                        </a:rPr>
                        <a:t> </a:t>
                      </a:r>
                      <a:r>
                        <a:rPr lang="en-GB" sz="1800" dirty="0" err="1">
                          <a:effectLst/>
                        </a:rPr>
                        <a:t>süreçte</a:t>
                      </a:r>
                      <a:r>
                        <a:rPr lang="en-GB" sz="1800" dirty="0">
                          <a:effectLst/>
                        </a:rPr>
                        <a:t> </a:t>
                      </a:r>
                      <a:r>
                        <a:rPr lang="en-GB" sz="1800" dirty="0" err="1">
                          <a:effectLst/>
                        </a:rPr>
                        <a:t>oluşur</a:t>
                      </a:r>
                      <a:r>
                        <a:rPr lang="en-GB" sz="1800" dirty="0">
                          <a:effectLst/>
                        </a:rPr>
                        <a:t> </a:t>
                      </a:r>
                      <a:r>
                        <a:rPr lang="en-GB" sz="1800" dirty="0" err="1">
                          <a:effectLst/>
                        </a:rPr>
                        <a:t>ve</a:t>
                      </a:r>
                      <a:r>
                        <a:rPr lang="en-GB" sz="1800" dirty="0">
                          <a:effectLst/>
                        </a:rPr>
                        <a:t> </a:t>
                      </a:r>
                      <a:r>
                        <a:rPr lang="en-GB" sz="1800" dirty="0" err="1">
                          <a:effectLst/>
                        </a:rPr>
                        <a:t>kalıcıdır</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nchor="ctr"/>
                </a:tc>
                <a:extLst>
                  <a:ext uri="{0D108BD9-81ED-4DB2-BD59-A6C34878D82A}">
                    <a16:rowId xmlns:a16="http://schemas.microsoft.com/office/drawing/2014/main" val="2361432338"/>
                  </a:ext>
                </a:extLst>
              </a:tr>
              <a:tr h="643748">
                <a:tc>
                  <a:txBody>
                    <a:bodyPr/>
                    <a:lstStyle/>
                    <a:p>
                      <a:pPr>
                        <a:lnSpc>
                          <a:spcPct val="107000"/>
                        </a:lnSpc>
                        <a:spcAft>
                          <a:spcPts val="800"/>
                        </a:spcAft>
                        <a:buNone/>
                      </a:pPr>
                      <a:r>
                        <a:rPr lang="en-GB" sz="1800">
                          <a:effectLst/>
                        </a:rPr>
                        <a:t>Resmiyet</a:t>
                      </a:r>
                      <a:endParaRPr lang="en-GB" sz="18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nchor="ctr"/>
                </a:tc>
                <a:tc>
                  <a:txBody>
                    <a:bodyPr/>
                    <a:lstStyle/>
                    <a:p>
                      <a:pPr>
                        <a:lnSpc>
                          <a:spcPct val="107000"/>
                        </a:lnSpc>
                        <a:spcAft>
                          <a:spcPts val="800"/>
                        </a:spcAft>
                        <a:buNone/>
                      </a:pPr>
                      <a:r>
                        <a:rPr lang="en-GB" sz="1800" dirty="0">
                          <a:effectLst/>
                        </a:rPr>
                        <a:t>Hem </a:t>
                      </a:r>
                      <a:r>
                        <a:rPr lang="en-GB" sz="1800" dirty="0" err="1">
                          <a:effectLst/>
                        </a:rPr>
                        <a:t>resmi</a:t>
                      </a:r>
                      <a:r>
                        <a:rPr lang="en-GB" sz="1800" dirty="0">
                          <a:effectLst/>
                        </a:rPr>
                        <a:t> hem de </a:t>
                      </a:r>
                      <a:r>
                        <a:rPr lang="en-GB" sz="1800" dirty="0" err="1">
                          <a:effectLst/>
                        </a:rPr>
                        <a:t>geleneksel</a:t>
                      </a:r>
                      <a:r>
                        <a:rPr lang="en-GB" sz="1800" dirty="0">
                          <a:effectLst/>
                        </a:rPr>
                        <a:t> </a:t>
                      </a:r>
                      <a:r>
                        <a:rPr lang="en-GB" sz="1800" dirty="0" err="1">
                          <a:effectLst/>
                        </a:rPr>
                        <a:t>olabilir</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nchor="ctr"/>
                </a:tc>
                <a:extLst>
                  <a:ext uri="{0D108BD9-81ED-4DB2-BD59-A6C34878D82A}">
                    <a16:rowId xmlns:a16="http://schemas.microsoft.com/office/drawing/2014/main" val="3663436869"/>
                  </a:ext>
                </a:extLst>
              </a:tr>
              <a:tr h="643748">
                <a:tc>
                  <a:txBody>
                    <a:bodyPr/>
                    <a:lstStyle/>
                    <a:p>
                      <a:pPr>
                        <a:lnSpc>
                          <a:spcPct val="107000"/>
                        </a:lnSpc>
                        <a:spcAft>
                          <a:spcPts val="800"/>
                        </a:spcAft>
                        <a:buNone/>
                      </a:pPr>
                      <a:r>
                        <a:rPr lang="en-GB" sz="1800">
                          <a:effectLst/>
                        </a:rPr>
                        <a:t>Örnekler</a:t>
                      </a:r>
                      <a:endParaRPr lang="en-GB" sz="18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nchor="ctr"/>
                </a:tc>
                <a:tc>
                  <a:txBody>
                    <a:bodyPr/>
                    <a:lstStyle/>
                    <a:p>
                      <a:pPr>
                        <a:lnSpc>
                          <a:spcPct val="107000"/>
                        </a:lnSpc>
                        <a:spcAft>
                          <a:spcPts val="800"/>
                        </a:spcAft>
                        <a:buNone/>
                      </a:pPr>
                      <a:r>
                        <a:rPr lang="en-GB" sz="1800" dirty="0">
                          <a:effectLst/>
                        </a:rPr>
                        <a:t>Aile, din, </a:t>
                      </a:r>
                      <a:r>
                        <a:rPr lang="en-GB" sz="1800" dirty="0" err="1">
                          <a:effectLst/>
                        </a:rPr>
                        <a:t>hukuk</a:t>
                      </a:r>
                      <a:r>
                        <a:rPr lang="en-GB" sz="1800" dirty="0">
                          <a:effectLst/>
                        </a:rPr>
                        <a:t>, </a:t>
                      </a:r>
                      <a:r>
                        <a:rPr lang="en-GB" sz="1800" dirty="0" err="1">
                          <a:effectLst/>
                        </a:rPr>
                        <a:t>eğitim</a:t>
                      </a:r>
                      <a:r>
                        <a:rPr lang="en-GB" sz="1800" dirty="0">
                          <a:effectLst/>
                        </a:rPr>
                        <a:t>, </a:t>
                      </a:r>
                      <a:r>
                        <a:rPr lang="en-GB" sz="1800" dirty="0" err="1">
                          <a:effectLst/>
                        </a:rPr>
                        <a:t>devlet</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nchor="ctr"/>
                </a:tc>
                <a:extLst>
                  <a:ext uri="{0D108BD9-81ED-4DB2-BD59-A6C34878D82A}">
                    <a16:rowId xmlns:a16="http://schemas.microsoft.com/office/drawing/2014/main" val="1627469268"/>
                  </a:ext>
                </a:extLst>
              </a:tr>
              <a:tr h="894016">
                <a:tc>
                  <a:txBody>
                    <a:bodyPr/>
                    <a:lstStyle/>
                    <a:p>
                      <a:pPr>
                        <a:lnSpc>
                          <a:spcPct val="107000"/>
                        </a:lnSpc>
                        <a:spcAft>
                          <a:spcPts val="800"/>
                        </a:spcAft>
                        <a:buNone/>
                      </a:pPr>
                      <a:r>
                        <a:rPr lang="en-GB" sz="1800">
                          <a:effectLst/>
                        </a:rPr>
                        <a:t>Yapı</a:t>
                      </a:r>
                      <a:endParaRPr lang="en-GB" sz="18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nchor="ctr"/>
                </a:tc>
                <a:tc>
                  <a:txBody>
                    <a:bodyPr/>
                    <a:lstStyle/>
                    <a:p>
                      <a:pPr>
                        <a:lnSpc>
                          <a:spcPct val="107000"/>
                        </a:lnSpc>
                        <a:spcAft>
                          <a:spcPts val="800"/>
                        </a:spcAft>
                        <a:buNone/>
                      </a:pPr>
                      <a:r>
                        <a:rPr lang="en-GB" sz="1800" dirty="0">
                          <a:effectLst/>
                        </a:rPr>
                        <a:t>Daha </a:t>
                      </a:r>
                      <a:r>
                        <a:rPr lang="en-GB" sz="1800" dirty="0" err="1">
                          <a:effectLst/>
                        </a:rPr>
                        <a:t>geniş</a:t>
                      </a:r>
                      <a:r>
                        <a:rPr lang="en-GB" sz="1800" dirty="0">
                          <a:effectLst/>
                        </a:rPr>
                        <a:t> </a:t>
                      </a:r>
                      <a:r>
                        <a:rPr lang="en-GB" sz="1800" dirty="0" err="1">
                          <a:effectLst/>
                        </a:rPr>
                        <a:t>ve</a:t>
                      </a:r>
                      <a:r>
                        <a:rPr lang="en-GB" sz="1800" dirty="0">
                          <a:effectLst/>
                        </a:rPr>
                        <a:t> </a:t>
                      </a:r>
                      <a:r>
                        <a:rPr lang="en-GB" sz="1800" dirty="0" err="1">
                          <a:effectLst/>
                        </a:rPr>
                        <a:t>soyuttur</a:t>
                      </a:r>
                      <a:r>
                        <a:rPr lang="en-GB" sz="1800" dirty="0">
                          <a:effectLst/>
                        </a:rPr>
                        <a:t>, </a:t>
                      </a:r>
                      <a:r>
                        <a:rPr lang="en-GB" sz="1800" dirty="0" err="1">
                          <a:effectLst/>
                        </a:rPr>
                        <a:t>normlara</a:t>
                      </a:r>
                      <a:r>
                        <a:rPr lang="en-GB" sz="1800" dirty="0">
                          <a:effectLst/>
                        </a:rPr>
                        <a:t> </a:t>
                      </a:r>
                      <a:r>
                        <a:rPr lang="en-GB" sz="1800" dirty="0" err="1">
                          <a:effectLst/>
                        </a:rPr>
                        <a:t>ve</a:t>
                      </a:r>
                      <a:r>
                        <a:rPr lang="en-GB" sz="1800" dirty="0">
                          <a:effectLst/>
                        </a:rPr>
                        <a:t> </a:t>
                      </a:r>
                      <a:r>
                        <a:rPr lang="en-GB" sz="1800" dirty="0" err="1">
                          <a:effectLst/>
                        </a:rPr>
                        <a:t>rollere</a:t>
                      </a:r>
                      <a:r>
                        <a:rPr lang="en-GB" sz="1800" dirty="0">
                          <a:effectLst/>
                        </a:rPr>
                        <a:t> </a:t>
                      </a:r>
                      <a:r>
                        <a:rPr lang="en-GB" sz="1800" dirty="0" err="1">
                          <a:effectLst/>
                        </a:rPr>
                        <a:t>dayanır</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nchor="ctr"/>
                </a:tc>
                <a:extLst>
                  <a:ext uri="{0D108BD9-81ED-4DB2-BD59-A6C34878D82A}">
                    <a16:rowId xmlns:a16="http://schemas.microsoft.com/office/drawing/2014/main" val="1479029514"/>
                  </a:ext>
                </a:extLst>
              </a:tr>
              <a:tr h="643540">
                <a:tc>
                  <a:txBody>
                    <a:bodyPr/>
                    <a:lstStyle/>
                    <a:p>
                      <a:pPr>
                        <a:lnSpc>
                          <a:spcPct val="107000"/>
                        </a:lnSpc>
                        <a:spcAft>
                          <a:spcPts val="800"/>
                        </a:spcAft>
                        <a:buNone/>
                      </a:pPr>
                      <a:r>
                        <a:rPr lang="en-GB" sz="1800">
                          <a:effectLst/>
                        </a:rPr>
                        <a:t>Kapsayıcılık</a:t>
                      </a:r>
                      <a:endParaRPr lang="en-GB" sz="18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nchor="ctr"/>
                </a:tc>
                <a:tc>
                  <a:txBody>
                    <a:bodyPr/>
                    <a:lstStyle/>
                    <a:p>
                      <a:pPr>
                        <a:lnSpc>
                          <a:spcPct val="107000"/>
                        </a:lnSpc>
                        <a:spcAft>
                          <a:spcPts val="800"/>
                        </a:spcAft>
                        <a:buNone/>
                      </a:pPr>
                      <a:r>
                        <a:rPr lang="en-GB" sz="1800" dirty="0" err="1">
                          <a:effectLst/>
                        </a:rPr>
                        <a:t>Toplumsal</a:t>
                      </a:r>
                      <a:r>
                        <a:rPr lang="en-GB" sz="1800" dirty="0">
                          <a:effectLst/>
                        </a:rPr>
                        <a:t> </a:t>
                      </a:r>
                      <a:r>
                        <a:rPr lang="en-GB" sz="1800" dirty="0" err="1">
                          <a:effectLst/>
                        </a:rPr>
                        <a:t>ölçekte</a:t>
                      </a:r>
                      <a:r>
                        <a:rPr lang="en-GB" sz="1800" dirty="0">
                          <a:effectLst/>
                        </a:rPr>
                        <a:t> </a:t>
                      </a:r>
                      <a:r>
                        <a:rPr lang="en-GB" sz="1800" dirty="0" err="1">
                          <a:effectLst/>
                        </a:rPr>
                        <a:t>etkilidir</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nchor="ctr"/>
                </a:tc>
                <a:extLst>
                  <a:ext uri="{0D108BD9-81ED-4DB2-BD59-A6C34878D82A}">
                    <a16:rowId xmlns:a16="http://schemas.microsoft.com/office/drawing/2014/main" val="2621816800"/>
                  </a:ext>
                </a:extLst>
              </a:tr>
            </a:tbl>
          </a:graphicData>
        </a:graphic>
      </p:graphicFrame>
    </p:spTree>
    <p:extLst>
      <p:ext uri="{BB962C8B-B14F-4D97-AF65-F5344CB8AC3E}">
        <p14:creationId xmlns:p14="http://schemas.microsoft.com/office/powerpoint/2010/main" val="2374117832"/>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722D81E-8959-CA3F-0BB3-280604C46EF0}"/>
              </a:ext>
            </a:extLst>
          </p:cNvPr>
          <p:cNvSpPr>
            <a:spLocks noGrp="1"/>
          </p:cNvSpPr>
          <p:nvPr>
            <p:ph type="title"/>
          </p:nvPr>
        </p:nvSpPr>
        <p:spPr/>
        <p:txBody>
          <a:bodyPr/>
          <a:lstStyle/>
          <a:p>
            <a:endParaRPr lang="en-GB"/>
          </a:p>
        </p:txBody>
      </p:sp>
      <p:graphicFrame>
        <p:nvGraphicFramePr>
          <p:cNvPr id="4" name="İçerik Yer Tutucusu 3">
            <a:extLst>
              <a:ext uri="{FF2B5EF4-FFF2-40B4-BE49-F238E27FC236}">
                <a16:creationId xmlns:a16="http://schemas.microsoft.com/office/drawing/2014/main" id="{02506885-9A19-9BBC-EB22-4323C78E532F}"/>
              </a:ext>
            </a:extLst>
          </p:cNvPr>
          <p:cNvGraphicFramePr>
            <a:graphicFrameLocks noGrp="1"/>
          </p:cNvGraphicFramePr>
          <p:nvPr>
            <p:ph idx="1"/>
            <p:extLst>
              <p:ext uri="{D42A27DB-BD31-4B8C-83A1-F6EECF244321}">
                <p14:modId xmlns:p14="http://schemas.microsoft.com/office/powerpoint/2010/main" val="1266593460"/>
              </p:ext>
            </p:extLst>
          </p:nvPr>
        </p:nvGraphicFramePr>
        <p:xfrm>
          <a:off x="687387" y="298900"/>
          <a:ext cx="10291311" cy="6035246"/>
        </p:xfrm>
        <a:graphic>
          <a:graphicData uri="http://schemas.openxmlformats.org/drawingml/2006/table">
            <a:tbl>
              <a:tblPr firstRow="1" firstCol="1" bandRow="1">
                <a:tableStyleId>{5C22544A-7EE6-4342-B048-85BDC9FD1C3A}</a:tableStyleId>
              </a:tblPr>
              <a:tblGrid>
                <a:gridCol w="2854079">
                  <a:extLst>
                    <a:ext uri="{9D8B030D-6E8A-4147-A177-3AD203B41FA5}">
                      <a16:colId xmlns:a16="http://schemas.microsoft.com/office/drawing/2014/main" val="2758777637"/>
                    </a:ext>
                  </a:extLst>
                </a:gridCol>
                <a:gridCol w="7437232">
                  <a:extLst>
                    <a:ext uri="{9D8B030D-6E8A-4147-A177-3AD203B41FA5}">
                      <a16:colId xmlns:a16="http://schemas.microsoft.com/office/drawing/2014/main" val="1516885197"/>
                    </a:ext>
                  </a:extLst>
                </a:gridCol>
              </a:tblGrid>
              <a:tr h="323845">
                <a:tc>
                  <a:txBody>
                    <a:bodyPr/>
                    <a:lstStyle/>
                    <a:p>
                      <a:pPr algn="ctr">
                        <a:lnSpc>
                          <a:spcPct val="107000"/>
                        </a:lnSpc>
                        <a:spcAft>
                          <a:spcPts val="800"/>
                        </a:spcAft>
                        <a:buNone/>
                      </a:pPr>
                      <a:r>
                        <a:rPr lang="en-GB" sz="1800" dirty="0" err="1">
                          <a:effectLst/>
                        </a:rPr>
                        <a:t>Özellikler</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nchor="ctr"/>
                </a:tc>
                <a:tc>
                  <a:txBody>
                    <a:bodyPr/>
                    <a:lstStyle/>
                    <a:p>
                      <a:pPr algn="ctr">
                        <a:lnSpc>
                          <a:spcPct val="107000"/>
                        </a:lnSpc>
                        <a:spcAft>
                          <a:spcPts val="800"/>
                        </a:spcAft>
                        <a:buNone/>
                      </a:pPr>
                      <a:r>
                        <a:rPr lang="en-GB" sz="1800">
                          <a:effectLst/>
                        </a:rPr>
                        <a:t>Örgüt</a:t>
                      </a:r>
                      <a:endParaRPr lang="en-GB" sz="18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nchor="ctr"/>
                </a:tc>
                <a:extLst>
                  <a:ext uri="{0D108BD9-81ED-4DB2-BD59-A6C34878D82A}">
                    <a16:rowId xmlns:a16="http://schemas.microsoft.com/office/drawing/2014/main" val="1822097889"/>
                  </a:ext>
                </a:extLst>
              </a:tr>
              <a:tr h="1279158">
                <a:tc>
                  <a:txBody>
                    <a:bodyPr/>
                    <a:lstStyle/>
                    <a:p>
                      <a:pPr>
                        <a:lnSpc>
                          <a:spcPct val="107000"/>
                        </a:lnSpc>
                        <a:spcAft>
                          <a:spcPts val="800"/>
                        </a:spcAft>
                        <a:buNone/>
                      </a:pPr>
                      <a:r>
                        <a:rPr lang="en-GB" sz="1800" dirty="0" err="1">
                          <a:effectLst/>
                        </a:rPr>
                        <a:t>Tanım</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nchor="ctr"/>
                </a:tc>
                <a:tc>
                  <a:txBody>
                    <a:bodyPr/>
                    <a:lstStyle/>
                    <a:p>
                      <a:pPr>
                        <a:lnSpc>
                          <a:spcPct val="107000"/>
                        </a:lnSpc>
                        <a:spcAft>
                          <a:spcPts val="800"/>
                        </a:spcAft>
                        <a:buNone/>
                      </a:pPr>
                      <a:r>
                        <a:rPr lang="en-GB" sz="1800">
                          <a:effectLst/>
                        </a:rPr>
                        <a:t>Belirli bir amacı gerçekleştirmek için organize olmuş yapılar</a:t>
                      </a:r>
                      <a:endParaRPr lang="en-GB" sz="18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nchor="ctr"/>
                </a:tc>
                <a:extLst>
                  <a:ext uri="{0D108BD9-81ED-4DB2-BD59-A6C34878D82A}">
                    <a16:rowId xmlns:a16="http://schemas.microsoft.com/office/drawing/2014/main" val="4044494672"/>
                  </a:ext>
                </a:extLst>
              </a:tr>
              <a:tr h="963443">
                <a:tc>
                  <a:txBody>
                    <a:bodyPr/>
                    <a:lstStyle/>
                    <a:p>
                      <a:pPr>
                        <a:lnSpc>
                          <a:spcPct val="107000"/>
                        </a:lnSpc>
                        <a:spcAft>
                          <a:spcPts val="800"/>
                        </a:spcAft>
                        <a:buNone/>
                      </a:pPr>
                      <a:r>
                        <a:rPr lang="en-GB" sz="1800" dirty="0">
                          <a:effectLst/>
                        </a:rPr>
                        <a:t>Amaç</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nchor="ctr"/>
                </a:tc>
                <a:tc>
                  <a:txBody>
                    <a:bodyPr/>
                    <a:lstStyle/>
                    <a:p>
                      <a:pPr>
                        <a:lnSpc>
                          <a:spcPct val="107000"/>
                        </a:lnSpc>
                        <a:spcAft>
                          <a:spcPts val="800"/>
                        </a:spcAft>
                        <a:buNone/>
                      </a:pPr>
                      <a:r>
                        <a:rPr lang="en-GB" sz="1800">
                          <a:effectLst/>
                        </a:rPr>
                        <a:t>Belirli bir hedefi gerçekleştirmek (örneğin üretim, hizmet)</a:t>
                      </a:r>
                      <a:endParaRPr lang="en-GB" sz="18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nchor="ctr"/>
                </a:tc>
                <a:extLst>
                  <a:ext uri="{0D108BD9-81ED-4DB2-BD59-A6C34878D82A}">
                    <a16:rowId xmlns:a16="http://schemas.microsoft.com/office/drawing/2014/main" val="2690992542"/>
                  </a:ext>
                </a:extLst>
              </a:tr>
              <a:tr h="643748">
                <a:tc>
                  <a:txBody>
                    <a:bodyPr/>
                    <a:lstStyle/>
                    <a:p>
                      <a:pPr>
                        <a:lnSpc>
                          <a:spcPct val="107000"/>
                        </a:lnSpc>
                        <a:spcAft>
                          <a:spcPts val="800"/>
                        </a:spcAft>
                        <a:buNone/>
                      </a:pPr>
                      <a:r>
                        <a:rPr lang="en-GB" sz="1800" dirty="0" err="1">
                          <a:effectLst/>
                        </a:rPr>
                        <a:t>Süreklilik</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nchor="ctr"/>
                </a:tc>
                <a:tc>
                  <a:txBody>
                    <a:bodyPr/>
                    <a:lstStyle/>
                    <a:p>
                      <a:pPr>
                        <a:lnSpc>
                          <a:spcPct val="107000"/>
                        </a:lnSpc>
                        <a:spcAft>
                          <a:spcPts val="800"/>
                        </a:spcAft>
                        <a:buNone/>
                      </a:pPr>
                      <a:r>
                        <a:rPr lang="en-GB" sz="1800">
                          <a:effectLst/>
                        </a:rPr>
                        <a:t>Genellikle sınırlı süreli olabilir</a:t>
                      </a:r>
                      <a:endParaRPr lang="en-GB" sz="18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nchor="ctr"/>
                </a:tc>
                <a:extLst>
                  <a:ext uri="{0D108BD9-81ED-4DB2-BD59-A6C34878D82A}">
                    <a16:rowId xmlns:a16="http://schemas.microsoft.com/office/drawing/2014/main" val="4038054757"/>
                  </a:ext>
                </a:extLst>
              </a:tr>
              <a:tr h="643748">
                <a:tc>
                  <a:txBody>
                    <a:bodyPr/>
                    <a:lstStyle/>
                    <a:p>
                      <a:pPr>
                        <a:lnSpc>
                          <a:spcPct val="107000"/>
                        </a:lnSpc>
                        <a:spcAft>
                          <a:spcPts val="800"/>
                        </a:spcAft>
                        <a:buNone/>
                      </a:pPr>
                      <a:r>
                        <a:rPr lang="en-GB" sz="1800" dirty="0" err="1">
                          <a:effectLst/>
                        </a:rPr>
                        <a:t>Resmiyet</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nchor="ctr"/>
                </a:tc>
                <a:tc>
                  <a:txBody>
                    <a:bodyPr/>
                    <a:lstStyle/>
                    <a:p>
                      <a:pPr>
                        <a:lnSpc>
                          <a:spcPct val="107000"/>
                        </a:lnSpc>
                        <a:spcAft>
                          <a:spcPts val="800"/>
                        </a:spcAft>
                        <a:buNone/>
                      </a:pPr>
                      <a:r>
                        <a:rPr lang="en-GB" sz="1800">
                          <a:effectLst/>
                        </a:rPr>
                        <a:t>Genellikle resmi ve kurallıdır</a:t>
                      </a:r>
                      <a:endParaRPr lang="en-GB" sz="18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nchor="ctr"/>
                </a:tc>
                <a:extLst>
                  <a:ext uri="{0D108BD9-81ED-4DB2-BD59-A6C34878D82A}">
                    <a16:rowId xmlns:a16="http://schemas.microsoft.com/office/drawing/2014/main" val="1983443827"/>
                  </a:ext>
                </a:extLst>
              </a:tr>
              <a:tr h="643748">
                <a:tc>
                  <a:txBody>
                    <a:bodyPr/>
                    <a:lstStyle/>
                    <a:p>
                      <a:pPr>
                        <a:lnSpc>
                          <a:spcPct val="107000"/>
                        </a:lnSpc>
                        <a:spcAft>
                          <a:spcPts val="800"/>
                        </a:spcAft>
                        <a:buNone/>
                      </a:pPr>
                      <a:r>
                        <a:rPr lang="en-GB" sz="1800">
                          <a:effectLst/>
                        </a:rPr>
                        <a:t>Örnekler</a:t>
                      </a:r>
                      <a:endParaRPr lang="en-GB" sz="18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nchor="ctr"/>
                </a:tc>
                <a:tc>
                  <a:txBody>
                    <a:bodyPr/>
                    <a:lstStyle/>
                    <a:p>
                      <a:pPr>
                        <a:lnSpc>
                          <a:spcPct val="107000"/>
                        </a:lnSpc>
                        <a:spcAft>
                          <a:spcPts val="800"/>
                        </a:spcAft>
                        <a:buNone/>
                      </a:pPr>
                      <a:r>
                        <a:rPr lang="en-GB" sz="1800" dirty="0" err="1">
                          <a:effectLst/>
                        </a:rPr>
                        <a:t>Üniversite</a:t>
                      </a:r>
                      <a:r>
                        <a:rPr lang="en-GB" sz="1800" dirty="0">
                          <a:effectLst/>
                        </a:rPr>
                        <a:t>, </a:t>
                      </a:r>
                      <a:r>
                        <a:rPr lang="en-GB" sz="1800" dirty="0" err="1">
                          <a:effectLst/>
                        </a:rPr>
                        <a:t>hastane</a:t>
                      </a:r>
                      <a:r>
                        <a:rPr lang="en-GB" sz="1800" dirty="0">
                          <a:effectLst/>
                        </a:rPr>
                        <a:t>, </a:t>
                      </a:r>
                      <a:r>
                        <a:rPr lang="en-GB" sz="1800" dirty="0" err="1">
                          <a:effectLst/>
                        </a:rPr>
                        <a:t>şirket</a:t>
                      </a:r>
                      <a:r>
                        <a:rPr lang="en-GB" sz="1800" dirty="0">
                          <a:effectLst/>
                        </a:rPr>
                        <a:t>, </a:t>
                      </a:r>
                      <a:r>
                        <a:rPr lang="en-GB" sz="1800" dirty="0" err="1">
                          <a:effectLst/>
                        </a:rPr>
                        <a:t>dernek</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nchor="ctr"/>
                </a:tc>
                <a:extLst>
                  <a:ext uri="{0D108BD9-81ED-4DB2-BD59-A6C34878D82A}">
                    <a16:rowId xmlns:a16="http://schemas.microsoft.com/office/drawing/2014/main" val="1203198588"/>
                  </a:ext>
                </a:extLst>
              </a:tr>
              <a:tr h="894016">
                <a:tc>
                  <a:txBody>
                    <a:bodyPr/>
                    <a:lstStyle/>
                    <a:p>
                      <a:pPr>
                        <a:lnSpc>
                          <a:spcPct val="107000"/>
                        </a:lnSpc>
                        <a:spcAft>
                          <a:spcPts val="800"/>
                        </a:spcAft>
                        <a:buNone/>
                      </a:pPr>
                      <a:r>
                        <a:rPr lang="en-GB" sz="1800">
                          <a:effectLst/>
                        </a:rPr>
                        <a:t>Yapı</a:t>
                      </a:r>
                      <a:endParaRPr lang="en-GB" sz="18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nchor="ctr"/>
                </a:tc>
                <a:tc>
                  <a:txBody>
                    <a:bodyPr/>
                    <a:lstStyle/>
                    <a:p>
                      <a:pPr>
                        <a:lnSpc>
                          <a:spcPct val="107000"/>
                        </a:lnSpc>
                        <a:spcAft>
                          <a:spcPts val="800"/>
                        </a:spcAft>
                        <a:buNone/>
                      </a:pPr>
                      <a:r>
                        <a:rPr lang="en-GB" sz="1800">
                          <a:effectLst/>
                        </a:rPr>
                        <a:t>Hiyerarşik ve yapısal olarak organize edilmiştir</a:t>
                      </a:r>
                      <a:endParaRPr lang="en-GB" sz="18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nchor="ctr"/>
                </a:tc>
                <a:extLst>
                  <a:ext uri="{0D108BD9-81ED-4DB2-BD59-A6C34878D82A}">
                    <a16:rowId xmlns:a16="http://schemas.microsoft.com/office/drawing/2014/main" val="2549957835"/>
                  </a:ext>
                </a:extLst>
              </a:tr>
              <a:tr h="643540">
                <a:tc>
                  <a:txBody>
                    <a:bodyPr/>
                    <a:lstStyle/>
                    <a:p>
                      <a:pPr>
                        <a:lnSpc>
                          <a:spcPct val="107000"/>
                        </a:lnSpc>
                        <a:spcAft>
                          <a:spcPts val="800"/>
                        </a:spcAft>
                        <a:buNone/>
                      </a:pPr>
                      <a:r>
                        <a:rPr lang="en-GB" sz="1800" dirty="0" err="1">
                          <a:effectLst/>
                        </a:rPr>
                        <a:t>Kapsayıcılık</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nchor="ctr"/>
                </a:tc>
                <a:tc>
                  <a:txBody>
                    <a:bodyPr/>
                    <a:lstStyle/>
                    <a:p>
                      <a:pPr>
                        <a:lnSpc>
                          <a:spcPct val="107000"/>
                        </a:lnSpc>
                        <a:spcAft>
                          <a:spcPts val="800"/>
                        </a:spcAft>
                        <a:buNone/>
                      </a:pPr>
                      <a:r>
                        <a:rPr lang="en-GB" sz="1800" dirty="0" err="1">
                          <a:effectLst/>
                        </a:rPr>
                        <a:t>Belirli</a:t>
                      </a:r>
                      <a:r>
                        <a:rPr lang="en-GB" sz="1800" dirty="0">
                          <a:effectLst/>
                        </a:rPr>
                        <a:t> </a:t>
                      </a:r>
                      <a:r>
                        <a:rPr lang="en-GB" sz="1800" dirty="0" err="1">
                          <a:effectLst/>
                        </a:rPr>
                        <a:t>bir</a:t>
                      </a:r>
                      <a:r>
                        <a:rPr lang="en-GB" sz="1800" dirty="0">
                          <a:effectLst/>
                        </a:rPr>
                        <a:t> </a:t>
                      </a:r>
                      <a:r>
                        <a:rPr lang="en-GB" sz="1800" dirty="0" err="1">
                          <a:effectLst/>
                        </a:rPr>
                        <a:t>işlev</a:t>
                      </a:r>
                      <a:r>
                        <a:rPr lang="en-GB" sz="1800" dirty="0">
                          <a:effectLst/>
                        </a:rPr>
                        <a:t> </a:t>
                      </a:r>
                      <a:r>
                        <a:rPr lang="en-GB" sz="1800" dirty="0" err="1">
                          <a:effectLst/>
                        </a:rPr>
                        <a:t>ya</a:t>
                      </a:r>
                      <a:r>
                        <a:rPr lang="en-GB" sz="1800" dirty="0">
                          <a:effectLst/>
                        </a:rPr>
                        <a:t> da </a:t>
                      </a:r>
                      <a:r>
                        <a:rPr lang="en-GB" sz="1800" dirty="0" err="1">
                          <a:effectLst/>
                        </a:rPr>
                        <a:t>alanla</a:t>
                      </a:r>
                      <a:r>
                        <a:rPr lang="en-GB" sz="1800" dirty="0">
                          <a:effectLst/>
                        </a:rPr>
                        <a:t> </a:t>
                      </a:r>
                      <a:r>
                        <a:rPr lang="en-GB" sz="1800" dirty="0" err="1">
                          <a:effectLst/>
                        </a:rPr>
                        <a:t>sınırlıdır</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nchor="ctr"/>
                </a:tc>
                <a:extLst>
                  <a:ext uri="{0D108BD9-81ED-4DB2-BD59-A6C34878D82A}">
                    <a16:rowId xmlns:a16="http://schemas.microsoft.com/office/drawing/2014/main" val="3791684675"/>
                  </a:ext>
                </a:extLst>
              </a:tr>
            </a:tbl>
          </a:graphicData>
        </a:graphic>
      </p:graphicFrame>
    </p:spTree>
    <p:extLst>
      <p:ext uri="{BB962C8B-B14F-4D97-AF65-F5344CB8AC3E}">
        <p14:creationId xmlns:p14="http://schemas.microsoft.com/office/powerpoint/2010/main" val="1334630045"/>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İçerik Yer Tutucusu 3">
            <a:extLst>
              <a:ext uri="{FF2B5EF4-FFF2-40B4-BE49-F238E27FC236}">
                <a16:creationId xmlns:a16="http://schemas.microsoft.com/office/drawing/2014/main" id="{4A3C5098-1E12-9C05-60BF-F7615CC41E8B}"/>
              </a:ext>
            </a:extLst>
          </p:cNvPr>
          <p:cNvGraphicFramePr>
            <a:graphicFrameLocks noGrp="1"/>
          </p:cNvGraphicFramePr>
          <p:nvPr>
            <p:ph idx="1"/>
            <p:extLst>
              <p:ext uri="{D42A27DB-BD31-4B8C-83A1-F6EECF244321}">
                <p14:modId xmlns:p14="http://schemas.microsoft.com/office/powerpoint/2010/main" val="2180701213"/>
              </p:ext>
            </p:extLst>
          </p:nvPr>
        </p:nvGraphicFramePr>
        <p:xfrm>
          <a:off x="523336" y="477329"/>
          <a:ext cx="10495472" cy="6035246"/>
        </p:xfrm>
        <a:graphic>
          <a:graphicData uri="http://schemas.openxmlformats.org/drawingml/2006/table">
            <a:tbl>
              <a:tblPr firstRow="1" firstCol="1" bandRow="1">
                <a:tableStyleId>{5C22544A-7EE6-4342-B048-85BDC9FD1C3A}</a:tableStyleId>
              </a:tblPr>
              <a:tblGrid>
                <a:gridCol w="3452170">
                  <a:extLst>
                    <a:ext uri="{9D8B030D-6E8A-4147-A177-3AD203B41FA5}">
                      <a16:colId xmlns:a16="http://schemas.microsoft.com/office/drawing/2014/main" val="2195330517"/>
                    </a:ext>
                  </a:extLst>
                </a:gridCol>
                <a:gridCol w="7043302">
                  <a:extLst>
                    <a:ext uri="{9D8B030D-6E8A-4147-A177-3AD203B41FA5}">
                      <a16:colId xmlns:a16="http://schemas.microsoft.com/office/drawing/2014/main" val="1925317624"/>
                    </a:ext>
                  </a:extLst>
                </a:gridCol>
              </a:tblGrid>
              <a:tr h="323845">
                <a:tc>
                  <a:txBody>
                    <a:bodyPr/>
                    <a:lstStyle/>
                    <a:p>
                      <a:pPr algn="ctr">
                        <a:lnSpc>
                          <a:spcPct val="107000"/>
                        </a:lnSpc>
                        <a:spcAft>
                          <a:spcPts val="800"/>
                        </a:spcAft>
                        <a:buNone/>
                      </a:pPr>
                      <a:r>
                        <a:rPr lang="en-GB" sz="1800" dirty="0" err="1">
                          <a:effectLst/>
                        </a:rPr>
                        <a:t>Özellikler</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nchor="ctr"/>
                </a:tc>
                <a:tc>
                  <a:txBody>
                    <a:bodyPr/>
                    <a:lstStyle/>
                    <a:p>
                      <a:pPr algn="ctr">
                        <a:lnSpc>
                          <a:spcPct val="107000"/>
                        </a:lnSpc>
                        <a:spcAft>
                          <a:spcPts val="800"/>
                        </a:spcAft>
                        <a:buNone/>
                      </a:pPr>
                      <a:r>
                        <a:rPr lang="en-GB" sz="1800">
                          <a:effectLst/>
                        </a:rPr>
                        <a:t>Grup</a:t>
                      </a:r>
                      <a:endParaRPr lang="en-GB" sz="18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nchor="ctr"/>
                </a:tc>
                <a:extLst>
                  <a:ext uri="{0D108BD9-81ED-4DB2-BD59-A6C34878D82A}">
                    <a16:rowId xmlns:a16="http://schemas.microsoft.com/office/drawing/2014/main" val="1907009078"/>
                  </a:ext>
                </a:extLst>
              </a:tr>
              <a:tr h="1279158">
                <a:tc>
                  <a:txBody>
                    <a:bodyPr/>
                    <a:lstStyle/>
                    <a:p>
                      <a:pPr>
                        <a:lnSpc>
                          <a:spcPct val="107000"/>
                        </a:lnSpc>
                        <a:spcAft>
                          <a:spcPts val="800"/>
                        </a:spcAft>
                        <a:buNone/>
                      </a:pPr>
                      <a:r>
                        <a:rPr lang="en-GB" sz="1800" dirty="0" err="1">
                          <a:effectLst/>
                        </a:rPr>
                        <a:t>Tanım</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nchor="ctr"/>
                </a:tc>
                <a:tc>
                  <a:txBody>
                    <a:bodyPr/>
                    <a:lstStyle/>
                    <a:p>
                      <a:pPr>
                        <a:lnSpc>
                          <a:spcPct val="107000"/>
                        </a:lnSpc>
                        <a:spcAft>
                          <a:spcPts val="800"/>
                        </a:spcAft>
                        <a:buNone/>
                      </a:pPr>
                      <a:r>
                        <a:rPr lang="en-GB" sz="1800">
                          <a:effectLst/>
                        </a:rPr>
                        <a:t>Ortak amaç ya da etkileşim için bir araya gelen bireyler topluluğu</a:t>
                      </a:r>
                      <a:endParaRPr lang="en-GB" sz="18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nchor="ctr"/>
                </a:tc>
                <a:extLst>
                  <a:ext uri="{0D108BD9-81ED-4DB2-BD59-A6C34878D82A}">
                    <a16:rowId xmlns:a16="http://schemas.microsoft.com/office/drawing/2014/main" val="359015079"/>
                  </a:ext>
                </a:extLst>
              </a:tr>
              <a:tr h="963443">
                <a:tc>
                  <a:txBody>
                    <a:bodyPr/>
                    <a:lstStyle/>
                    <a:p>
                      <a:pPr>
                        <a:lnSpc>
                          <a:spcPct val="107000"/>
                        </a:lnSpc>
                        <a:spcAft>
                          <a:spcPts val="800"/>
                        </a:spcAft>
                        <a:buNone/>
                      </a:pPr>
                      <a:r>
                        <a:rPr lang="en-GB" sz="1800" dirty="0">
                          <a:effectLst/>
                        </a:rPr>
                        <a:t>Amaç</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nchor="ctr"/>
                </a:tc>
                <a:tc>
                  <a:txBody>
                    <a:bodyPr/>
                    <a:lstStyle/>
                    <a:p>
                      <a:pPr>
                        <a:lnSpc>
                          <a:spcPct val="107000"/>
                        </a:lnSpc>
                        <a:spcAft>
                          <a:spcPts val="800"/>
                        </a:spcAft>
                        <a:buNone/>
                      </a:pPr>
                      <a:r>
                        <a:rPr lang="en-GB" sz="1800">
                          <a:effectLst/>
                        </a:rPr>
                        <a:t>Sosyal etkileşim, aidiyet, paylaşım</a:t>
                      </a:r>
                      <a:endParaRPr lang="en-GB" sz="18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nchor="ctr"/>
                </a:tc>
                <a:extLst>
                  <a:ext uri="{0D108BD9-81ED-4DB2-BD59-A6C34878D82A}">
                    <a16:rowId xmlns:a16="http://schemas.microsoft.com/office/drawing/2014/main" val="3282658623"/>
                  </a:ext>
                </a:extLst>
              </a:tr>
              <a:tr h="643748">
                <a:tc>
                  <a:txBody>
                    <a:bodyPr/>
                    <a:lstStyle/>
                    <a:p>
                      <a:pPr>
                        <a:lnSpc>
                          <a:spcPct val="107000"/>
                        </a:lnSpc>
                        <a:spcAft>
                          <a:spcPts val="800"/>
                        </a:spcAft>
                        <a:buNone/>
                      </a:pPr>
                      <a:r>
                        <a:rPr lang="en-GB" sz="1800" dirty="0" err="1">
                          <a:effectLst/>
                        </a:rPr>
                        <a:t>Süreklilik</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nchor="ctr"/>
                </a:tc>
                <a:tc>
                  <a:txBody>
                    <a:bodyPr/>
                    <a:lstStyle/>
                    <a:p>
                      <a:pPr>
                        <a:lnSpc>
                          <a:spcPct val="107000"/>
                        </a:lnSpc>
                        <a:spcAft>
                          <a:spcPts val="800"/>
                        </a:spcAft>
                        <a:buNone/>
                      </a:pPr>
                      <a:r>
                        <a:rPr lang="en-GB" sz="1800">
                          <a:effectLst/>
                        </a:rPr>
                        <a:t>Kısa veya uzun süreli olabilir</a:t>
                      </a:r>
                      <a:endParaRPr lang="en-GB" sz="18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nchor="ctr"/>
                </a:tc>
                <a:extLst>
                  <a:ext uri="{0D108BD9-81ED-4DB2-BD59-A6C34878D82A}">
                    <a16:rowId xmlns:a16="http://schemas.microsoft.com/office/drawing/2014/main" val="1832749567"/>
                  </a:ext>
                </a:extLst>
              </a:tr>
              <a:tr h="643748">
                <a:tc>
                  <a:txBody>
                    <a:bodyPr/>
                    <a:lstStyle/>
                    <a:p>
                      <a:pPr>
                        <a:lnSpc>
                          <a:spcPct val="107000"/>
                        </a:lnSpc>
                        <a:spcAft>
                          <a:spcPts val="800"/>
                        </a:spcAft>
                        <a:buNone/>
                      </a:pPr>
                      <a:r>
                        <a:rPr lang="en-GB" sz="1800" dirty="0" err="1">
                          <a:effectLst/>
                        </a:rPr>
                        <a:t>Resmiyet</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nchor="ctr"/>
                </a:tc>
                <a:tc>
                  <a:txBody>
                    <a:bodyPr/>
                    <a:lstStyle/>
                    <a:p>
                      <a:pPr>
                        <a:lnSpc>
                          <a:spcPct val="107000"/>
                        </a:lnSpc>
                        <a:spcAft>
                          <a:spcPts val="800"/>
                        </a:spcAft>
                        <a:buNone/>
                      </a:pPr>
                      <a:r>
                        <a:rPr lang="en-GB" sz="1800">
                          <a:effectLst/>
                        </a:rPr>
                        <a:t>Resmi olmayan yapılar da olabilir</a:t>
                      </a:r>
                      <a:endParaRPr lang="en-GB" sz="18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nchor="ctr"/>
                </a:tc>
                <a:extLst>
                  <a:ext uri="{0D108BD9-81ED-4DB2-BD59-A6C34878D82A}">
                    <a16:rowId xmlns:a16="http://schemas.microsoft.com/office/drawing/2014/main" val="385058137"/>
                  </a:ext>
                </a:extLst>
              </a:tr>
              <a:tr h="643748">
                <a:tc>
                  <a:txBody>
                    <a:bodyPr/>
                    <a:lstStyle/>
                    <a:p>
                      <a:pPr>
                        <a:lnSpc>
                          <a:spcPct val="107000"/>
                        </a:lnSpc>
                        <a:spcAft>
                          <a:spcPts val="800"/>
                        </a:spcAft>
                        <a:buNone/>
                      </a:pPr>
                      <a:r>
                        <a:rPr lang="en-GB" sz="1800">
                          <a:effectLst/>
                        </a:rPr>
                        <a:t>Örnekler</a:t>
                      </a:r>
                      <a:endParaRPr lang="en-GB" sz="18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nchor="ctr"/>
                </a:tc>
                <a:tc>
                  <a:txBody>
                    <a:bodyPr/>
                    <a:lstStyle/>
                    <a:p>
                      <a:pPr>
                        <a:lnSpc>
                          <a:spcPct val="107000"/>
                        </a:lnSpc>
                        <a:spcAft>
                          <a:spcPts val="800"/>
                        </a:spcAft>
                        <a:buNone/>
                      </a:pPr>
                      <a:r>
                        <a:rPr lang="en-GB" sz="1800">
                          <a:effectLst/>
                        </a:rPr>
                        <a:t>Arkadaş grubu, sınıf içindeki öğrenci grubu</a:t>
                      </a:r>
                      <a:endParaRPr lang="en-GB" sz="18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nchor="ctr"/>
                </a:tc>
                <a:extLst>
                  <a:ext uri="{0D108BD9-81ED-4DB2-BD59-A6C34878D82A}">
                    <a16:rowId xmlns:a16="http://schemas.microsoft.com/office/drawing/2014/main" val="2882245686"/>
                  </a:ext>
                </a:extLst>
              </a:tr>
              <a:tr h="894016">
                <a:tc>
                  <a:txBody>
                    <a:bodyPr/>
                    <a:lstStyle/>
                    <a:p>
                      <a:pPr>
                        <a:lnSpc>
                          <a:spcPct val="107000"/>
                        </a:lnSpc>
                        <a:spcAft>
                          <a:spcPts val="800"/>
                        </a:spcAft>
                        <a:buNone/>
                      </a:pPr>
                      <a:r>
                        <a:rPr lang="en-GB" sz="1800">
                          <a:effectLst/>
                        </a:rPr>
                        <a:t>Yapı</a:t>
                      </a:r>
                      <a:endParaRPr lang="en-GB" sz="18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nchor="ctr"/>
                </a:tc>
                <a:tc>
                  <a:txBody>
                    <a:bodyPr/>
                    <a:lstStyle/>
                    <a:p>
                      <a:pPr>
                        <a:lnSpc>
                          <a:spcPct val="107000"/>
                        </a:lnSpc>
                        <a:spcAft>
                          <a:spcPts val="800"/>
                        </a:spcAft>
                        <a:buNone/>
                      </a:pPr>
                      <a:r>
                        <a:rPr lang="en-GB" sz="1800">
                          <a:effectLst/>
                        </a:rPr>
                        <a:t>Daha gevşek yapılı, bazen yapısız olabilir</a:t>
                      </a:r>
                      <a:endParaRPr lang="en-GB" sz="18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nchor="ctr"/>
                </a:tc>
                <a:extLst>
                  <a:ext uri="{0D108BD9-81ED-4DB2-BD59-A6C34878D82A}">
                    <a16:rowId xmlns:a16="http://schemas.microsoft.com/office/drawing/2014/main" val="1012265053"/>
                  </a:ext>
                </a:extLst>
              </a:tr>
              <a:tr h="643540">
                <a:tc>
                  <a:txBody>
                    <a:bodyPr/>
                    <a:lstStyle/>
                    <a:p>
                      <a:pPr>
                        <a:lnSpc>
                          <a:spcPct val="107000"/>
                        </a:lnSpc>
                        <a:spcAft>
                          <a:spcPts val="800"/>
                        </a:spcAft>
                        <a:buNone/>
                      </a:pPr>
                      <a:r>
                        <a:rPr lang="en-GB" sz="1800" dirty="0" err="1">
                          <a:effectLst/>
                        </a:rPr>
                        <a:t>Kapsayıcılık</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nchor="ctr"/>
                </a:tc>
                <a:tc>
                  <a:txBody>
                    <a:bodyPr/>
                    <a:lstStyle/>
                    <a:p>
                      <a:pPr>
                        <a:lnSpc>
                          <a:spcPct val="107000"/>
                        </a:lnSpc>
                        <a:spcAft>
                          <a:spcPts val="800"/>
                        </a:spcAft>
                        <a:buNone/>
                      </a:pPr>
                      <a:r>
                        <a:rPr lang="en-GB" sz="1800" dirty="0" err="1">
                          <a:effectLst/>
                        </a:rPr>
                        <a:t>Günlük</a:t>
                      </a:r>
                      <a:r>
                        <a:rPr lang="en-GB" sz="1800" dirty="0">
                          <a:effectLst/>
                        </a:rPr>
                        <a:t> </a:t>
                      </a:r>
                      <a:r>
                        <a:rPr lang="en-GB" sz="1800" dirty="0" err="1">
                          <a:effectLst/>
                        </a:rPr>
                        <a:t>yaşam</a:t>
                      </a:r>
                      <a:r>
                        <a:rPr lang="en-GB" sz="1800" dirty="0">
                          <a:effectLst/>
                        </a:rPr>
                        <a:t> </a:t>
                      </a:r>
                      <a:r>
                        <a:rPr lang="en-GB" sz="1800" dirty="0" err="1">
                          <a:effectLst/>
                        </a:rPr>
                        <a:t>i</a:t>
                      </a:r>
                      <a:r>
                        <a:rPr lang="tr-TR" sz="1800" dirty="0">
                          <a:effectLst/>
                        </a:rPr>
                        <a:t>le ilgilidir ve özneldir</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nchor="ctr"/>
                </a:tc>
                <a:extLst>
                  <a:ext uri="{0D108BD9-81ED-4DB2-BD59-A6C34878D82A}">
                    <a16:rowId xmlns:a16="http://schemas.microsoft.com/office/drawing/2014/main" val="156620042"/>
                  </a:ext>
                </a:extLst>
              </a:tr>
            </a:tbl>
          </a:graphicData>
        </a:graphic>
      </p:graphicFrame>
    </p:spTree>
    <p:extLst>
      <p:ext uri="{BB962C8B-B14F-4D97-AF65-F5344CB8AC3E}">
        <p14:creationId xmlns:p14="http://schemas.microsoft.com/office/powerpoint/2010/main" val="3323462110"/>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Metin kutusu 4">
            <a:extLst>
              <a:ext uri="{FF2B5EF4-FFF2-40B4-BE49-F238E27FC236}">
                <a16:creationId xmlns:a16="http://schemas.microsoft.com/office/drawing/2014/main" id="{180D0D46-05F7-FEF2-4B50-4FD5F29E3804}"/>
              </a:ext>
            </a:extLst>
          </p:cNvPr>
          <p:cNvSpPr txBox="1"/>
          <p:nvPr/>
        </p:nvSpPr>
        <p:spPr>
          <a:xfrm>
            <a:off x="925902" y="2027063"/>
            <a:ext cx="10420709" cy="2677656"/>
          </a:xfrm>
          <a:prstGeom prst="rect">
            <a:avLst/>
          </a:prstGeom>
          <a:noFill/>
        </p:spPr>
        <p:txBody>
          <a:bodyPr wrap="square">
            <a:spAutoFit/>
          </a:bodyPr>
          <a:lstStyle/>
          <a:p>
            <a:pPr algn="just"/>
            <a:r>
              <a:rPr lang="tr-TR" sz="2800" b="1" u="sng" dirty="0">
                <a:solidFill>
                  <a:srgbClr val="FF0000"/>
                </a:solidFill>
              </a:rPr>
              <a:t>Toplumsal davranış ya da </a:t>
            </a:r>
            <a:r>
              <a:rPr lang="tr-TR" sz="2800" b="1" u="sng" dirty="0" err="1">
                <a:solidFill>
                  <a:srgbClr val="FF0000"/>
                </a:solidFill>
              </a:rPr>
              <a:t>eylem:</a:t>
            </a:r>
            <a:r>
              <a:rPr lang="tr-TR" sz="2800" dirty="0" err="1"/>
              <a:t>Max</a:t>
            </a:r>
            <a:r>
              <a:rPr lang="tr-TR" sz="2800" dirty="0"/>
              <a:t> Weber’e göre toplumsal davranış bir toplum içinde birçok insanın sergilediği ortak davranıştır ve toplumun bir ürünüdür. Örneğin cenaze olduğunda insanların komşu evlerine yemek götürmesi,  mezarlığın yanından geçerken dua etmek, büyük gelince ayağa kalkmak….,</a:t>
            </a:r>
          </a:p>
        </p:txBody>
      </p:sp>
    </p:spTree>
    <p:extLst>
      <p:ext uri="{BB962C8B-B14F-4D97-AF65-F5344CB8AC3E}">
        <p14:creationId xmlns:p14="http://schemas.microsoft.com/office/powerpoint/2010/main" val="2597070604"/>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2179970" y="638858"/>
            <a:ext cx="8911687" cy="1280890"/>
          </a:xfrm>
        </p:spPr>
        <p:txBody>
          <a:bodyPr>
            <a:normAutofit/>
          </a:bodyPr>
          <a:lstStyle/>
          <a:p>
            <a:pPr algn="ctr"/>
            <a:r>
              <a:rPr lang="tr-TR" sz="2800" b="1" dirty="0" err="1">
                <a:solidFill>
                  <a:srgbClr val="FF0000"/>
                </a:solidFill>
              </a:rPr>
              <a:t>Max</a:t>
            </a:r>
            <a:r>
              <a:rPr lang="tr-TR" sz="2800" b="1" dirty="0">
                <a:solidFill>
                  <a:srgbClr val="FF0000"/>
                </a:solidFill>
              </a:rPr>
              <a:t> </a:t>
            </a:r>
            <a:r>
              <a:rPr lang="tr-TR" sz="2800" b="1" dirty="0" err="1">
                <a:solidFill>
                  <a:srgbClr val="FF0000"/>
                </a:solidFill>
              </a:rPr>
              <a:t>Weber</a:t>
            </a:r>
            <a:r>
              <a:rPr lang="tr-TR" sz="2800" b="1" dirty="0">
                <a:solidFill>
                  <a:srgbClr val="FF0000"/>
                </a:solidFill>
              </a:rPr>
              <a:t>’ e göre toplumsal davranış türleri</a:t>
            </a:r>
            <a:br>
              <a:rPr lang="tr-TR" sz="2800" b="1" dirty="0">
                <a:solidFill>
                  <a:srgbClr val="FF0000"/>
                </a:solidFill>
              </a:rPr>
            </a:br>
            <a:endParaRPr lang="tr-TR" sz="2800" b="1" dirty="0">
              <a:solidFill>
                <a:srgbClr val="FF0000"/>
              </a:solidFill>
            </a:endParaRPr>
          </a:p>
        </p:txBody>
      </p:sp>
      <p:graphicFrame>
        <p:nvGraphicFramePr>
          <p:cNvPr id="4" name="Diyagram 3"/>
          <p:cNvGraphicFramePr/>
          <p:nvPr>
            <p:extLst>
              <p:ext uri="{D42A27DB-BD31-4B8C-83A1-F6EECF244321}">
                <p14:modId xmlns:p14="http://schemas.microsoft.com/office/powerpoint/2010/main" val="4027546223"/>
              </p:ext>
            </p:extLst>
          </p:nvPr>
        </p:nvGraphicFramePr>
        <p:xfrm>
          <a:off x="2179483" y="1250608"/>
          <a:ext cx="8128000" cy="541866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944177397"/>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solidFill>
                  <a:srgbClr val="FF0000"/>
                </a:solidFill>
              </a:rPr>
              <a:t>Amaçla ilişkili rasyonel davranış</a:t>
            </a:r>
            <a:br>
              <a:rPr lang="tr-TR" dirty="0">
                <a:solidFill>
                  <a:srgbClr val="FF0000"/>
                </a:solidFill>
              </a:rPr>
            </a:br>
            <a:endParaRPr lang="tr-TR" dirty="0">
              <a:solidFill>
                <a:srgbClr val="FF0000"/>
              </a:solidFill>
            </a:endParaRPr>
          </a:p>
        </p:txBody>
      </p:sp>
      <p:sp>
        <p:nvSpPr>
          <p:cNvPr id="3" name="İçerik Yer Tutucusu 2"/>
          <p:cNvSpPr>
            <a:spLocks noGrp="1"/>
          </p:cNvSpPr>
          <p:nvPr>
            <p:ph idx="1"/>
          </p:nvPr>
        </p:nvSpPr>
        <p:spPr>
          <a:xfrm>
            <a:off x="1896038" y="1632155"/>
            <a:ext cx="8915400" cy="3777622"/>
          </a:xfrm>
        </p:spPr>
        <p:txBody>
          <a:bodyPr>
            <a:normAutofit/>
          </a:bodyPr>
          <a:lstStyle/>
          <a:p>
            <a:pPr algn="just"/>
            <a:r>
              <a:rPr lang="tr-TR" sz="2400" dirty="0"/>
              <a:t>Kişinin hedefine ulaşmak için hedefe giden yoldaki tüm unsurları kullanmak için planlama yapıp hedefine ulaşmada bu araçları kullanması. </a:t>
            </a:r>
          </a:p>
          <a:p>
            <a:pPr algn="just"/>
            <a:endParaRPr lang="tr-TR" sz="2400" dirty="0"/>
          </a:p>
          <a:p>
            <a:pPr algn="just"/>
            <a:r>
              <a:rPr lang="tr-TR" sz="2400" b="1" u="sng" dirty="0">
                <a:solidFill>
                  <a:srgbClr val="FF0000"/>
                </a:solidFill>
              </a:rPr>
              <a:t>Dersi geçmek isteyen öğrencinin ödevlerini yapması, sınavına çalışması, hocasıyla iyi geçinmesi ve not tutan arkadaşıyla daha yakın ilişkiler kurması gibi….</a:t>
            </a:r>
          </a:p>
        </p:txBody>
      </p:sp>
    </p:spTree>
    <p:extLst>
      <p:ext uri="{BB962C8B-B14F-4D97-AF65-F5344CB8AC3E}">
        <p14:creationId xmlns:p14="http://schemas.microsoft.com/office/powerpoint/2010/main" val="3425200155"/>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solidFill>
                  <a:srgbClr val="FF0000"/>
                </a:solidFill>
              </a:rPr>
              <a:t>Değerle ilişkili rasyonel davranış</a:t>
            </a:r>
            <a:br>
              <a:rPr lang="tr-TR" dirty="0">
                <a:solidFill>
                  <a:srgbClr val="FF0000"/>
                </a:solidFill>
              </a:rPr>
            </a:br>
            <a:endParaRPr lang="tr-TR" dirty="0">
              <a:solidFill>
                <a:srgbClr val="FF0000"/>
              </a:solidFill>
            </a:endParaRPr>
          </a:p>
        </p:txBody>
      </p:sp>
      <p:sp>
        <p:nvSpPr>
          <p:cNvPr id="3" name="İçerik Yer Tutucusu 2"/>
          <p:cNvSpPr>
            <a:spLocks noGrp="1"/>
          </p:cNvSpPr>
          <p:nvPr>
            <p:ph idx="1"/>
          </p:nvPr>
        </p:nvSpPr>
        <p:spPr>
          <a:xfrm>
            <a:off x="1733806" y="1750142"/>
            <a:ext cx="8915400" cy="3777622"/>
          </a:xfrm>
        </p:spPr>
        <p:txBody>
          <a:bodyPr>
            <a:normAutofit/>
          </a:bodyPr>
          <a:lstStyle/>
          <a:p>
            <a:pPr algn="just"/>
            <a:r>
              <a:rPr lang="tr-TR" sz="2400" dirty="0"/>
              <a:t>Kişinin bir davranışı sırf ahlaki, estetik ya da dini bakımdan taşıdığına inandığı değerlerden dolayı sergilemesi ve bunu yaparken davranışın doğuracağı sonuçları dikkate almasıdır. </a:t>
            </a:r>
          </a:p>
          <a:p>
            <a:pPr algn="just"/>
            <a:endParaRPr lang="tr-TR" sz="2400" dirty="0"/>
          </a:p>
          <a:p>
            <a:pPr algn="just"/>
            <a:r>
              <a:rPr lang="tr-TR" sz="2400" dirty="0"/>
              <a:t>Değer bilinciyle yapılan davranış, hep inanılan ilkelere ya da kişinin kendisinden beklenildiğine inandığı taleplere uygun şekilde davranmasıdır. </a:t>
            </a:r>
            <a:r>
              <a:rPr lang="tr-TR" sz="2400" b="1" u="sng" dirty="0">
                <a:solidFill>
                  <a:srgbClr val="FF0000"/>
                </a:solidFill>
              </a:rPr>
              <a:t>Gemisiyle birlikte batan kaptanın davranışı buna örnek gösterilebilir. </a:t>
            </a:r>
          </a:p>
        </p:txBody>
      </p:sp>
    </p:spTree>
    <p:extLst>
      <p:ext uri="{BB962C8B-B14F-4D97-AF65-F5344CB8AC3E}">
        <p14:creationId xmlns:p14="http://schemas.microsoft.com/office/powerpoint/2010/main" val="730257126"/>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algn="ctr"/>
            <a:r>
              <a:rPr lang="tr-TR" dirty="0">
                <a:solidFill>
                  <a:srgbClr val="FF0000"/>
                </a:solidFill>
              </a:rPr>
              <a:t>Duygusal davranış</a:t>
            </a:r>
            <a:br>
              <a:rPr lang="tr-TR" dirty="0">
                <a:solidFill>
                  <a:srgbClr val="FF0000"/>
                </a:solidFill>
              </a:rPr>
            </a:br>
            <a:endParaRPr lang="tr-TR" dirty="0">
              <a:solidFill>
                <a:srgbClr val="FF0000"/>
              </a:solidFill>
            </a:endParaRPr>
          </a:p>
        </p:txBody>
      </p:sp>
      <p:sp>
        <p:nvSpPr>
          <p:cNvPr id="3" name="İçerik Yer Tutucusu 2"/>
          <p:cNvSpPr>
            <a:spLocks noGrp="1"/>
          </p:cNvSpPr>
          <p:nvPr>
            <p:ph idx="1"/>
          </p:nvPr>
        </p:nvSpPr>
        <p:spPr>
          <a:xfrm>
            <a:off x="1984528" y="1750142"/>
            <a:ext cx="8915400" cy="3777622"/>
          </a:xfrm>
        </p:spPr>
        <p:txBody>
          <a:bodyPr>
            <a:normAutofit/>
          </a:bodyPr>
          <a:lstStyle/>
          <a:p>
            <a:pPr algn="just"/>
            <a:r>
              <a:rPr lang="tr-TR" sz="3200" dirty="0"/>
              <a:t>Anlık duygusal tutum ve heyecanlarla yapılan davranıştır. Alışılmamış yani günlük olmayan bir tahrike karşı kendi kontrolünü kaybederek yapılmış tepkiden oluşur.</a:t>
            </a:r>
          </a:p>
          <a:p>
            <a:pPr marL="0" indent="0" algn="just">
              <a:buNone/>
            </a:pPr>
            <a:endParaRPr lang="tr-TR" sz="3200" dirty="0"/>
          </a:p>
        </p:txBody>
      </p:sp>
    </p:spTree>
    <p:extLst>
      <p:ext uri="{BB962C8B-B14F-4D97-AF65-F5344CB8AC3E}">
        <p14:creationId xmlns:p14="http://schemas.microsoft.com/office/powerpoint/2010/main" val="2539822998"/>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lvl="0" algn="ctr"/>
            <a:r>
              <a:rPr lang="tr-TR" dirty="0">
                <a:solidFill>
                  <a:srgbClr val="FF0000"/>
                </a:solidFill>
              </a:rPr>
              <a:t>Geleneksel davranış</a:t>
            </a:r>
            <a:br>
              <a:rPr lang="tr-TR" dirty="0">
                <a:solidFill>
                  <a:srgbClr val="FF0000"/>
                </a:solidFill>
              </a:rPr>
            </a:br>
            <a:endParaRPr lang="tr-TR" dirty="0">
              <a:solidFill>
                <a:srgbClr val="FF0000"/>
              </a:solidFill>
            </a:endParaRPr>
          </a:p>
        </p:txBody>
      </p:sp>
      <p:sp>
        <p:nvSpPr>
          <p:cNvPr id="3" name="İçerik Yer Tutucusu 2"/>
          <p:cNvSpPr>
            <a:spLocks noGrp="1"/>
          </p:cNvSpPr>
          <p:nvPr>
            <p:ph idx="1"/>
          </p:nvPr>
        </p:nvSpPr>
        <p:spPr>
          <a:xfrm>
            <a:off x="2087767" y="1838632"/>
            <a:ext cx="8915400" cy="3777622"/>
          </a:xfrm>
        </p:spPr>
        <p:txBody>
          <a:bodyPr>
            <a:normAutofit/>
          </a:bodyPr>
          <a:lstStyle/>
          <a:p>
            <a:pPr algn="just"/>
            <a:r>
              <a:rPr lang="tr-TR" sz="3600" dirty="0"/>
              <a:t>Kişinin yerleşik alışkanlıklara göre davranmasıdır. Belirli bölgelerde yaşayan insanların oluşturduğu normlara göre davranış sergilemek</a:t>
            </a:r>
          </a:p>
        </p:txBody>
      </p:sp>
    </p:spTree>
    <p:extLst>
      <p:ext uri="{BB962C8B-B14F-4D97-AF65-F5344CB8AC3E}">
        <p14:creationId xmlns:p14="http://schemas.microsoft.com/office/powerpoint/2010/main" val="20176468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2064775" y="624110"/>
            <a:ext cx="9439838" cy="1280890"/>
          </a:xfrm>
        </p:spPr>
        <p:txBody>
          <a:bodyPr>
            <a:normAutofit fontScale="90000"/>
          </a:bodyPr>
          <a:lstStyle/>
          <a:p>
            <a:r>
              <a:rPr lang="tr-TR" dirty="0">
                <a:solidFill>
                  <a:srgbClr val="FF0000"/>
                </a:solidFill>
              </a:rPr>
              <a:t>Öğretmenlerin neden eğitim sosyolojisi bilmeleri gerektiğini şu başlıklar altında toplayabiliriz:</a:t>
            </a:r>
          </a:p>
        </p:txBody>
      </p:sp>
      <p:sp>
        <p:nvSpPr>
          <p:cNvPr id="3" name="İçerik Yer Tutucusu 2"/>
          <p:cNvSpPr>
            <a:spLocks noGrp="1"/>
          </p:cNvSpPr>
          <p:nvPr>
            <p:ph idx="1"/>
          </p:nvPr>
        </p:nvSpPr>
        <p:spPr>
          <a:xfrm>
            <a:off x="1179871" y="2133600"/>
            <a:ext cx="10324741" cy="3777622"/>
          </a:xfrm>
        </p:spPr>
        <p:txBody>
          <a:bodyPr>
            <a:normAutofit/>
          </a:bodyPr>
          <a:lstStyle/>
          <a:p>
            <a:pPr algn="just"/>
            <a:r>
              <a:rPr lang="tr-TR" sz="2400" dirty="0"/>
              <a:t>Bugün öğretmenler geçmiştekinden daha çeşitli toplumsal sınıflardan, ırk, etnik köken ve çok farklı </a:t>
            </a:r>
            <a:r>
              <a:rPr lang="tr-TR" sz="2400" dirty="0" err="1"/>
              <a:t>sosyo</a:t>
            </a:r>
            <a:r>
              <a:rPr lang="tr-TR" sz="2400" dirty="0"/>
              <a:t>-kültürel çevrelerden gelen öğrencilerle karşı karşıyadırlar. </a:t>
            </a:r>
          </a:p>
          <a:p>
            <a:pPr algn="just"/>
            <a:endParaRPr lang="tr-TR" sz="2400" dirty="0"/>
          </a:p>
          <a:p>
            <a:pPr algn="just"/>
            <a:r>
              <a:rPr lang="tr-TR" sz="2400" dirty="0"/>
              <a:t>Öğretmenlerin öğrencilerin yaşadıkları </a:t>
            </a:r>
            <a:r>
              <a:rPr lang="tr-TR" sz="2400" dirty="0" err="1"/>
              <a:t>sosyo</a:t>
            </a:r>
            <a:r>
              <a:rPr lang="tr-TR" sz="2400" dirty="0"/>
              <a:t>-kültürel çevreleri tanımaları ve onların okula getirmiş oldukları sosyal ve kültürel özellikleri bilmeleri öğrencilere daha uygun ve etkili eğitim ortamları ve olanakları sunmalarını sağlayacaktır.</a:t>
            </a:r>
          </a:p>
        </p:txBody>
      </p:sp>
    </p:spTree>
    <p:extLst>
      <p:ext uri="{BB962C8B-B14F-4D97-AF65-F5344CB8AC3E}">
        <p14:creationId xmlns:p14="http://schemas.microsoft.com/office/powerpoint/2010/main" val="898664135"/>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2224215" y="624110"/>
            <a:ext cx="8911687" cy="1280890"/>
          </a:xfrm>
        </p:spPr>
        <p:txBody>
          <a:bodyPr/>
          <a:lstStyle/>
          <a:p>
            <a:pPr algn="ctr"/>
            <a:r>
              <a:rPr lang="tr-TR" b="1" dirty="0">
                <a:solidFill>
                  <a:srgbClr val="FF0000"/>
                </a:solidFill>
              </a:rPr>
              <a:t>Sosyolojinin Kısa Tarihi</a:t>
            </a:r>
            <a:br>
              <a:rPr lang="tr-TR" b="1" dirty="0">
                <a:solidFill>
                  <a:srgbClr val="FF0000"/>
                </a:solidFill>
              </a:rPr>
            </a:br>
            <a:r>
              <a:rPr lang="tr-TR" b="1" dirty="0">
                <a:solidFill>
                  <a:srgbClr val="FF0000"/>
                </a:solidFill>
              </a:rPr>
              <a:t>Sosyolojinin Bilim Olarak Kurucuları</a:t>
            </a:r>
          </a:p>
        </p:txBody>
      </p:sp>
      <p:sp>
        <p:nvSpPr>
          <p:cNvPr id="3" name="İçerik Yer Tutucusu 2"/>
          <p:cNvSpPr>
            <a:spLocks noGrp="1"/>
          </p:cNvSpPr>
          <p:nvPr>
            <p:ph idx="1"/>
          </p:nvPr>
        </p:nvSpPr>
        <p:spPr>
          <a:xfrm>
            <a:off x="1807548" y="2133600"/>
            <a:ext cx="8915400" cy="3777622"/>
          </a:xfrm>
        </p:spPr>
        <p:txBody>
          <a:bodyPr>
            <a:normAutofit/>
          </a:bodyPr>
          <a:lstStyle/>
          <a:p>
            <a:r>
              <a:rPr lang="tr-TR" sz="2400" b="1" u="sng" dirty="0">
                <a:solidFill>
                  <a:srgbClr val="FF0000"/>
                </a:solidFill>
              </a:rPr>
              <a:t>Saint- </a:t>
            </a:r>
            <a:r>
              <a:rPr lang="tr-TR" sz="2400" b="1" u="sng" dirty="0" err="1">
                <a:solidFill>
                  <a:srgbClr val="FF0000"/>
                </a:solidFill>
              </a:rPr>
              <a:t>Simon</a:t>
            </a:r>
            <a:r>
              <a:rPr lang="tr-TR" sz="2400" b="1" u="sng" dirty="0">
                <a:solidFill>
                  <a:srgbClr val="FF0000"/>
                </a:solidFill>
              </a:rPr>
              <a:t> (1760-1825)</a:t>
            </a:r>
          </a:p>
          <a:p>
            <a:r>
              <a:rPr lang="tr-TR" sz="2400" b="1" u="sng" dirty="0">
                <a:solidFill>
                  <a:srgbClr val="FF0000"/>
                </a:solidFill>
              </a:rPr>
              <a:t>Endüstri toplumu kavramını ilk ortaya atan sosyologdur. </a:t>
            </a:r>
            <a:r>
              <a:rPr lang="tr-TR" sz="2400" dirty="0">
                <a:solidFill>
                  <a:schemeClr val="tx1"/>
                </a:solidFill>
              </a:rPr>
              <a:t>Ancak çalışmaları sistematik olmaktan uzaktır. </a:t>
            </a:r>
          </a:p>
          <a:p>
            <a:r>
              <a:rPr lang="tr-TR" sz="2400" b="1" u="sng" dirty="0">
                <a:solidFill>
                  <a:srgbClr val="FF0000"/>
                </a:solidFill>
              </a:rPr>
              <a:t>Pozitivist bir sosyologdur. </a:t>
            </a:r>
            <a:r>
              <a:rPr lang="tr-TR" sz="2400" dirty="0">
                <a:solidFill>
                  <a:schemeClr val="tx1"/>
                </a:solidFill>
              </a:rPr>
              <a:t>Toplumun ve olayların doğa bilimlerinde kullanılan bilimsel tekniklerle incelenmesi gerektiğini savunmuştur.</a:t>
            </a:r>
          </a:p>
          <a:p>
            <a:r>
              <a:rPr lang="tr-TR" sz="2400" b="1" u="sng" dirty="0">
                <a:solidFill>
                  <a:srgbClr val="FF0000"/>
                </a:solidFill>
              </a:rPr>
              <a:t>Özellikle ekonomik sistemde </a:t>
            </a:r>
            <a:r>
              <a:rPr lang="tr-TR" sz="2400" b="1" u="sng" dirty="0" err="1">
                <a:solidFill>
                  <a:srgbClr val="FF0000"/>
                </a:solidFill>
              </a:rPr>
              <a:t>sosyolist</a:t>
            </a:r>
            <a:r>
              <a:rPr lang="tr-TR" sz="2400" b="1" u="sng" dirty="0">
                <a:solidFill>
                  <a:srgbClr val="FF0000"/>
                </a:solidFill>
              </a:rPr>
              <a:t> reformların gereğini vurgulamıştır. </a:t>
            </a:r>
          </a:p>
        </p:txBody>
      </p:sp>
    </p:spTree>
    <p:extLst>
      <p:ext uri="{BB962C8B-B14F-4D97-AF65-F5344CB8AC3E}">
        <p14:creationId xmlns:p14="http://schemas.microsoft.com/office/powerpoint/2010/main" val="2305517835"/>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pPr algn="ctr"/>
            <a:br>
              <a:rPr lang="tr-TR" b="1" dirty="0">
                <a:solidFill>
                  <a:srgbClr val="FF0000"/>
                </a:solidFill>
              </a:rPr>
            </a:br>
            <a:r>
              <a:rPr lang="tr-TR" b="1" dirty="0" err="1">
                <a:solidFill>
                  <a:srgbClr val="FF0000"/>
                </a:solidFill>
              </a:rPr>
              <a:t>Auguste</a:t>
            </a:r>
            <a:r>
              <a:rPr lang="tr-TR" b="1" dirty="0">
                <a:solidFill>
                  <a:srgbClr val="FF0000"/>
                </a:solidFill>
              </a:rPr>
              <a:t> </a:t>
            </a:r>
            <a:r>
              <a:rPr lang="tr-TR" b="1" dirty="0" err="1">
                <a:solidFill>
                  <a:srgbClr val="FF0000"/>
                </a:solidFill>
              </a:rPr>
              <a:t>Comte</a:t>
            </a:r>
            <a:r>
              <a:rPr lang="tr-TR" b="1" dirty="0">
                <a:solidFill>
                  <a:srgbClr val="FF0000"/>
                </a:solidFill>
              </a:rPr>
              <a:t> ( 1798-1857)</a:t>
            </a:r>
            <a:br>
              <a:rPr lang="tr-TR" b="1" dirty="0">
                <a:solidFill>
                  <a:srgbClr val="FF0000"/>
                </a:solidFill>
              </a:rPr>
            </a:br>
            <a:endParaRPr lang="tr-TR" b="1" dirty="0">
              <a:solidFill>
                <a:srgbClr val="FF0000"/>
              </a:solidFill>
            </a:endParaRPr>
          </a:p>
        </p:txBody>
      </p:sp>
      <p:sp>
        <p:nvSpPr>
          <p:cNvPr id="3" name="İçerik Yer Tutucusu 2"/>
          <p:cNvSpPr>
            <a:spLocks noGrp="1"/>
          </p:cNvSpPr>
          <p:nvPr>
            <p:ph idx="1"/>
          </p:nvPr>
        </p:nvSpPr>
        <p:spPr>
          <a:xfrm>
            <a:off x="1896038" y="1956620"/>
            <a:ext cx="8915400" cy="3777622"/>
          </a:xfrm>
        </p:spPr>
        <p:txBody>
          <a:bodyPr>
            <a:normAutofit/>
          </a:bodyPr>
          <a:lstStyle/>
          <a:p>
            <a:r>
              <a:rPr lang="tr-TR" sz="2400" b="1" u="sng" dirty="0">
                <a:solidFill>
                  <a:srgbClr val="FF0000"/>
                </a:solidFill>
              </a:rPr>
              <a:t>Sosyolojiyi pozitif bir bilim ve toplum mühendisliği olarak tanımlamıştır</a:t>
            </a:r>
            <a:r>
              <a:rPr lang="tr-TR" sz="2400" dirty="0">
                <a:solidFill>
                  <a:schemeClr val="tx1"/>
                </a:solidFill>
              </a:rPr>
              <a:t>. Temel amacı topluma hizmettir. </a:t>
            </a:r>
          </a:p>
          <a:p>
            <a:r>
              <a:rPr lang="tr-TR" sz="2400" dirty="0">
                <a:solidFill>
                  <a:schemeClr val="tx1"/>
                </a:solidFill>
              </a:rPr>
              <a:t>Toplumsal yasaları bulmaya çalışmıştır. </a:t>
            </a:r>
          </a:p>
          <a:p>
            <a:r>
              <a:rPr lang="tr-TR" sz="2400" dirty="0">
                <a:solidFill>
                  <a:schemeClr val="tx1"/>
                </a:solidFill>
              </a:rPr>
              <a:t>Sosyolojiyi sosyal statik ve sosyal dinamik şeklinde ikiye ayırmıştır. </a:t>
            </a:r>
          </a:p>
          <a:p>
            <a:endParaRPr lang="tr-TR" sz="2400" dirty="0">
              <a:solidFill>
                <a:schemeClr val="tx1"/>
              </a:solidFill>
            </a:endParaRPr>
          </a:p>
          <a:p>
            <a:endParaRPr lang="tr-TR" sz="2400" dirty="0">
              <a:solidFill>
                <a:schemeClr val="tx1"/>
              </a:solidFill>
            </a:endParaRPr>
          </a:p>
        </p:txBody>
      </p:sp>
    </p:spTree>
    <p:extLst>
      <p:ext uri="{BB962C8B-B14F-4D97-AF65-F5344CB8AC3E}">
        <p14:creationId xmlns:p14="http://schemas.microsoft.com/office/powerpoint/2010/main" val="857909311"/>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1519084" y="417633"/>
            <a:ext cx="9882289" cy="1280890"/>
          </a:xfrm>
        </p:spPr>
        <p:txBody>
          <a:bodyPr>
            <a:normAutofit fontScale="90000"/>
          </a:bodyPr>
          <a:lstStyle/>
          <a:p>
            <a:r>
              <a:rPr lang="tr-TR" b="1" i="1" u="sng" dirty="0" err="1">
                <a:solidFill>
                  <a:srgbClr val="FF0000"/>
                </a:solidFill>
              </a:rPr>
              <a:t>Comteye</a:t>
            </a:r>
            <a:r>
              <a:rPr lang="tr-TR" b="1" i="1" u="sng" dirty="0">
                <a:solidFill>
                  <a:srgbClr val="FF0000"/>
                </a:solidFill>
              </a:rPr>
              <a:t> göre toplumlar 3 aşamadan geçerler. </a:t>
            </a:r>
            <a:br>
              <a:rPr lang="tr-TR" b="1" i="1" u="sng" dirty="0">
                <a:solidFill>
                  <a:srgbClr val="FF0000"/>
                </a:solidFill>
              </a:rPr>
            </a:br>
            <a:endParaRPr lang="tr-TR" dirty="0"/>
          </a:p>
        </p:txBody>
      </p:sp>
      <p:sp>
        <p:nvSpPr>
          <p:cNvPr id="3" name="İçerik Yer Tutucusu 2"/>
          <p:cNvSpPr>
            <a:spLocks noGrp="1"/>
          </p:cNvSpPr>
          <p:nvPr>
            <p:ph idx="1"/>
          </p:nvPr>
        </p:nvSpPr>
        <p:spPr>
          <a:xfrm>
            <a:off x="1120877" y="1356852"/>
            <a:ext cx="10383735" cy="4318396"/>
          </a:xfrm>
        </p:spPr>
        <p:txBody>
          <a:bodyPr>
            <a:noAutofit/>
          </a:bodyPr>
          <a:lstStyle/>
          <a:p>
            <a:pPr marL="0" indent="0" algn="just">
              <a:buNone/>
            </a:pPr>
            <a:endParaRPr lang="tr-TR" sz="2400" dirty="0"/>
          </a:p>
          <a:p>
            <a:pPr algn="just">
              <a:buFont typeface="+mj-lt"/>
              <a:buAutoNum type="arabicPeriod"/>
            </a:pPr>
            <a:r>
              <a:rPr lang="tr-TR" sz="2400" b="1" u="sng" dirty="0">
                <a:solidFill>
                  <a:srgbClr val="FF0000"/>
                </a:solidFill>
              </a:rPr>
              <a:t>Teolojik aşama: </a:t>
            </a:r>
            <a:r>
              <a:rPr lang="tr-TR" sz="2400" dirty="0"/>
              <a:t>Avrupa’da 1300 yılı öncesindeki dönemi ifade eder. Bu dönemde toplumda doğaüstü güçler ve dini figürler her şeyin temelini oluşturur</a:t>
            </a:r>
            <a:r>
              <a:rPr lang="tr-TR" sz="2400" b="1" dirty="0"/>
              <a:t>.</a:t>
            </a:r>
          </a:p>
          <a:p>
            <a:pPr algn="just">
              <a:buFont typeface="+mj-lt"/>
              <a:buAutoNum type="arabicPeriod"/>
            </a:pPr>
            <a:r>
              <a:rPr lang="tr-TR" sz="2400" b="1" u="sng" dirty="0">
                <a:solidFill>
                  <a:srgbClr val="FF0000"/>
                </a:solidFill>
              </a:rPr>
              <a:t>Metafizik aşama: </a:t>
            </a:r>
            <a:r>
              <a:rPr lang="tr-TR" sz="2400" dirty="0">
                <a:solidFill>
                  <a:schemeClr val="tx1"/>
                </a:solidFill>
              </a:rPr>
              <a:t>1300-1800 yılları arasını kapsar. Bu dönemde doğa gibi soyut güçlere yönelik inanç ön plana geçmiştir. </a:t>
            </a:r>
            <a:endParaRPr lang="tr-TR" sz="2400" b="1" u="sng" dirty="0">
              <a:solidFill>
                <a:schemeClr val="tx1"/>
              </a:solidFill>
            </a:endParaRPr>
          </a:p>
          <a:p>
            <a:pPr algn="just">
              <a:buFont typeface="+mj-lt"/>
              <a:buAutoNum type="arabicPeriod"/>
            </a:pPr>
            <a:r>
              <a:rPr lang="tr-TR" sz="2400" b="1" u="sng" dirty="0">
                <a:solidFill>
                  <a:srgbClr val="FF0000"/>
                </a:solidFill>
              </a:rPr>
              <a:t>Pozitivist aşama: </a:t>
            </a:r>
            <a:r>
              <a:rPr lang="tr-TR" sz="2400" dirty="0">
                <a:solidFill>
                  <a:schemeClr val="tx1"/>
                </a:solidFill>
              </a:rPr>
              <a:t>Avrupa’da 1800 yılı sonrasındaki döneme aittir. Bu dönemde bilime olan inanç ifade edilir. Bu dönemde insanlık Tanrı ve doğa gibi mutlak güçleri aramayı terk ederek bunun yerine toplumsal ve fiziksel dünyayı yöneten kanunları gözlemlemeye ve keşfetmeye çalışır.</a:t>
            </a:r>
          </a:p>
        </p:txBody>
      </p:sp>
    </p:spTree>
    <p:extLst>
      <p:ext uri="{BB962C8B-B14F-4D97-AF65-F5344CB8AC3E}">
        <p14:creationId xmlns:p14="http://schemas.microsoft.com/office/powerpoint/2010/main" val="2750599232"/>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algn="ctr"/>
            <a:r>
              <a:rPr lang="tr-TR" b="1" dirty="0" err="1">
                <a:solidFill>
                  <a:schemeClr val="tx1"/>
                </a:solidFill>
              </a:rPr>
              <a:t>Comte’un</a:t>
            </a:r>
            <a:r>
              <a:rPr lang="tr-TR" b="1" dirty="0">
                <a:solidFill>
                  <a:schemeClr val="tx1"/>
                </a:solidFill>
              </a:rPr>
              <a:t> sosyolojiye katkıları</a:t>
            </a:r>
          </a:p>
        </p:txBody>
      </p:sp>
      <p:sp>
        <p:nvSpPr>
          <p:cNvPr id="3" name="İçerik Yer Tutucusu 2"/>
          <p:cNvSpPr>
            <a:spLocks noGrp="1"/>
          </p:cNvSpPr>
          <p:nvPr>
            <p:ph idx="1"/>
          </p:nvPr>
        </p:nvSpPr>
        <p:spPr>
          <a:xfrm>
            <a:off x="2043522" y="1927123"/>
            <a:ext cx="8915400" cy="3777622"/>
          </a:xfrm>
        </p:spPr>
        <p:txBody>
          <a:bodyPr>
            <a:normAutofit/>
          </a:bodyPr>
          <a:lstStyle/>
          <a:p>
            <a:r>
              <a:rPr lang="tr-TR" sz="2800" dirty="0"/>
              <a:t>Sosyolojinin isim babasıdır. </a:t>
            </a:r>
          </a:p>
          <a:p>
            <a:r>
              <a:rPr lang="tr-TR" sz="2800" dirty="0"/>
              <a:t>Toplumun felsefi, dini, ahlaki yorumuna karşı </a:t>
            </a:r>
            <a:r>
              <a:rPr lang="tr-TR" sz="2800" b="1" u="sng" dirty="0">
                <a:solidFill>
                  <a:srgbClr val="FF0000"/>
                </a:solidFill>
              </a:rPr>
              <a:t>bilimi öne çıkarmıştır.</a:t>
            </a:r>
          </a:p>
          <a:p>
            <a:pPr marL="0" indent="0">
              <a:buNone/>
            </a:pPr>
            <a:endParaRPr lang="tr-TR" sz="2800" dirty="0"/>
          </a:p>
        </p:txBody>
      </p:sp>
    </p:spTree>
    <p:extLst>
      <p:ext uri="{BB962C8B-B14F-4D97-AF65-F5344CB8AC3E}">
        <p14:creationId xmlns:p14="http://schemas.microsoft.com/office/powerpoint/2010/main" val="1968102715"/>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algn="ctr"/>
            <a:r>
              <a:rPr lang="tr-TR" b="1" dirty="0" err="1">
                <a:solidFill>
                  <a:srgbClr val="FF0000"/>
                </a:solidFill>
              </a:rPr>
              <a:t>Herbert</a:t>
            </a:r>
            <a:r>
              <a:rPr lang="tr-TR" b="1" dirty="0">
                <a:solidFill>
                  <a:srgbClr val="FF0000"/>
                </a:solidFill>
              </a:rPr>
              <a:t> </a:t>
            </a:r>
            <a:r>
              <a:rPr lang="tr-TR" b="1" dirty="0" err="1">
                <a:solidFill>
                  <a:srgbClr val="FF0000"/>
                </a:solidFill>
              </a:rPr>
              <a:t>Spencer</a:t>
            </a:r>
            <a:r>
              <a:rPr lang="tr-TR" b="1" dirty="0">
                <a:solidFill>
                  <a:srgbClr val="FF0000"/>
                </a:solidFill>
              </a:rPr>
              <a:t> ( 1820-1903)</a:t>
            </a:r>
          </a:p>
        </p:txBody>
      </p:sp>
      <p:sp>
        <p:nvSpPr>
          <p:cNvPr id="3" name="İçerik Yer Tutucusu 2"/>
          <p:cNvSpPr>
            <a:spLocks noGrp="1"/>
          </p:cNvSpPr>
          <p:nvPr>
            <p:ph idx="1"/>
          </p:nvPr>
        </p:nvSpPr>
        <p:spPr>
          <a:xfrm>
            <a:off x="1032387" y="1592826"/>
            <a:ext cx="10692581" cy="4318396"/>
          </a:xfrm>
        </p:spPr>
        <p:txBody>
          <a:bodyPr>
            <a:noAutofit/>
          </a:bodyPr>
          <a:lstStyle/>
          <a:p>
            <a:r>
              <a:rPr lang="tr-TR" sz="2400" dirty="0">
                <a:solidFill>
                  <a:schemeClr val="tx1"/>
                </a:solidFill>
              </a:rPr>
              <a:t>Evrimci bir sosyologdur. </a:t>
            </a:r>
          </a:p>
          <a:p>
            <a:r>
              <a:rPr lang="tr-TR" sz="2400" dirty="0">
                <a:solidFill>
                  <a:schemeClr val="tx1"/>
                </a:solidFill>
              </a:rPr>
              <a:t>Darwin’in </a:t>
            </a:r>
            <a:r>
              <a:rPr lang="tr-TR" sz="2400" b="1" u="sng" dirty="0">
                <a:solidFill>
                  <a:srgbClr val="FF0000"/>
                </a:solidFill>
              </a:rPr>
              <a:t>uyum sağlayan yaşar görüşünün </a:t>
            </a:r>
            <a:r>
              <a:rPr lang="tr-TR" sz="2400" dirty="0">
                <a:solidFill>
                  <a:schemeClr val="tx1"/>
                </a:solidFill>
              </a:rPr>
              <a:t>benzerini insan toplumlarına uyarlamıştır.  </a:t>
            </a:r>
          </a:p>
          <a:p>
            <a:r>
              <a:rPr lang="tr-TR" sz="2400" dirty="0">
                <a:solidFill>
                  <a:schemeClr val="tx1"/>
                </a:solidFill>
              </a:rPr>
              <a:t>O </a:t>
            </a:r>
            <a:r>
              <a:rPr lang="tr-TR" sz="2400" b="1" u="sng" dirty="0">
                <a:solidFill>
                  <a:srgbClr val="FF0000"/>
                </a:solidFill>
              </a:rPr>
              <a:t>serbest rekabetin önünün açılması </a:t>
            </a:r>
            <a:r>
              <a:rPr lang="tr-TR" sz="2400" dirty="0">
                <a:solidFill>
                  <a:schemeClr val="tx1"/>
                </a:solidFill>
              </a:rPr>
              <a:t>gerektiğini iddia etmiştir. </a:t>
            </a:r>
          </a:p>
          <a:p>
            <a:r>
              <a:rPr lang="tr-TR" sz="2400" dirty="0" err="1">
                <a:solidFill>
                  <a:schemeClr val="tx1"/>
                </a:solidFill>
              </a:rPr>
              <a:t>Spencer</a:t>
            </a:r>
            <a:r>
              <a:rPr lang="tr-TR" sz="2400" dirty="0">
                <a:solidFill>
                  <a:schemeClr val="tx1"/>
                </a:solidFill>
              </a:rPr>
              <a:t> toplumu parçaların birbiriyle ilişkili olduğu bir organizma olarak incelemiştir. </a:t>
            </a:r>
          </a:p>
          <a:p>
            <a:endParaRPr lang="tr-TR" sz="2400" dirty="0">
              <a:solidFill>
                <a:schemeClr val="tx1"/>
              </a:solidFill>
            </a:endParaRPr>
          </a:p>
        </p:txBody>
      </p:sp>
    </p:spTree>
    <p:extLst>
      <p:ext uri="{BB962C8B-B14F-4D97-AF65-F5344CB8AC3E}">
        <p14:creationId xmlns:p14="http://schemas.microsoft.com/office/powerpoint/2010/main" val="1446517277"/>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028773" y="496528"/>
            <a:ext cx="9725692" cy="5004619"/>
          </a:xfrm>
        </p:spPr>
        <p:txBody>
          <a:bodyPr>
            <a:normAutofit/>
          </a:bodyPr>
          <a:lstStyle/>
          <a:p>
            <a:pPr algn="just"/>
            <a:r>
              <a:rPr lang="tr-TR" sz="2400" dirty="0">
                <a:solidFill>
                  <a:schemeClr val="tx1"/>
                </a:solidFill>
              </a:rPr>
              <a:t>Ayrıca </a:t>
            </a:r>
            <a:r>
              <a:rPr lang="tr-TR" sz="2400" dirty="0" err="1">
                <a:solidFill>
                  <a:schemeClr val="tx1"/>
                </a:solidFill>
              </a:rPr>
              <a:t>Spencer</a:t>
            </a:r>
            <a:r>
              <a:rPr lang="tr-TR" sz="2400" dirty="0">
                <a:solidFill>
                  <a:schemeClr val="tx1"/>
                </a:solidFill>
              </a:rPr>
              <a:t> toplumsal evrim teorisini geliştirmiştir. </a:t>
            </a:r>
          </a:p>
          <a:p>
            <a:pPr algn="just"/>
            <a:r>
              <a:rPr lang="tr-TR" sz="2400" b="1" u="sng" dirty="0">
                <a:solidFill>
                  <a:srgbClr val="FF0000"/>
                </a:solidFill>
              </a:rPr>
              <a:t>İnsanlık savaşçı toplumlardan endüstriyel topluma doğru gitmiştir.</a:t>
            </a:r>
            <a:r>
              <a:rPr lang="tr-TR" sz="2400" dirty="0">
                <a:solidFill>
                  <a:schemeClr val="tx1"/>
                </a:solidFill>
              </a:rPr>
              <a:t> Savaşçı toplumlar </a:t>
            </a:r>
            <a:r>
              <a:rPr lang="tr-TR" sz="2400" dirty="0" err="1">
                <a:solidFill>
                  <a:schemeClr val="tx1"/>
                </a:solidFill>
              </a:rPr>
              <a:t>militer</a:t>
            </a:r>
            <a:r>
              <a:rPr lang="tr-TR" sz="2400" dirty="0">
                <a:solidFill>
                  <a:schemeClr val="tx1"/>
                </a:solidFill>
              </a:rPr>
              <a:t> bir örgüte benzer. Bu toplumlarda baskıya dayalı bir yönetim biçimi ve despotik bir hükümet iktidarı vardır.</a:t>
            </a:r>
          </a:p>
          <a:p>
            <a:pPr marL="0" indent="0" algn="just">
              <a:buNone/>
            </a:pPr>
            <a:endParaRPr lang="tr-TR" sz="2400" dirty="0"/>
          </a:p>
          <a:p>
            <a:pPr algn="just"/>
            <a:r>
              <a:rPr lang="tr-TR" sz="2400" dirty="0"/>
              <a:t>Buna karşın endüstriyel toplumlar, çok farklılaşmış ilişkilerin oluşturduğu örgütlü ağdır ve kendi içlerinde güçlü bir bütünleşme söz konusudur. </a:t>
            </a:r>
          </a:p>
        </p:txBody>
      </p:sp>
    </p:spTree>
    <p:extLst>
      <p:ext uri="{BB962C8B-B14F-4D97-AF65-F5344CB8AC3E}">
        <p14:creationId xmlns:p14="http://schemas.microsoft.com/office/powerpoint/2010/main" val="4056740768"/>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b="1" dirty="0">
                <a:solidFill>
                  <a:srgbClr val="FF0000"/>
                </a:solidFill>
              </a:rPr>
              <a:t>İlk dönem sosyolojisi ortak özellikleri</a:t>
            </a:r>
          </a:p>
        </p:txBody>
      </p:sp>
      <p:sp>
        <p:nvSpPr>
          <p:cNvPr id="3" name="İçerik Yer Tutucusu 2"/>
          <p:cNvSpPr>
            <a:spLocks noGrp="1"/>
          </p:cNvSpPr>
          <p:nvPr>
            <p:ph idx="1"/>
          </p:nvPr>
        </p:nvSpPr>
        <p:spPr>
          <a:xfrm>
            <a:off x="1371600" y="1356852"/>
            <a:ext cx="10133012" cy="4554370"/>
          </a:xfrm>
        </p:spPr>
        <p:txBody>
          <a:bodyPr>
            <a:noAutofit/>
          </a:bodyPr>
          <a:lstStyle/>
          <a:p>
            <a:pPr>
              <a:buFont typeface="+mj-lt"/>
              <a:buAutoNum type="arabicPeriod"/>
            </a:pPr>
            <a:r>
              <a:rPr lang="tr-TR" sz="2400" dirty="0">
                <a:solidFill>
                  <a:schemeClr val="tx1"/>
                </a:solidFill>
              </a:rPr>
              <a:t>İnsan toplumunun tarihini ve tümünü kapsamaya çalışmıştır. </a:t>
            </a:r>
          </a:p>
          <a:p>
            <a:pPr>
              <a:buFont typeface="+mj-lt"/>
              <a:buAutoNum type="arabicPeriod"/>
            </a:pPr>
            <a:r>
              <a:rPr lang="tr-TR" sz="2400" dirty="0">
                <a:solidFill>
                  <a:schemeClr val="tx1"/>
                </a:solidFill>
              </a:rPr>
              <a:t>Evrimcidir. </a:t>
            </a:r>
          </a:p>
          <a:p>
            <a:pPr>
              <a:buFont typeface="+mj-lt"/>
              <a:buAutoNum type="arabicPeriod"/>
            </a:pPr>
            <a:r>
              <a:rPr lang="tr-TR" sz="2400" dirty="0">
                <a:solidFill>
                  <a:schemeClr val="tx1"/>
                </a:solidFill>
              </a:rPr>
              <a:t>Karakter yönünden doğa bilimlerine benzer bir biçimde genellikle pozitif bilim sayılmaktadır.</a:t>
            </a:r>
          </a:p>
          <a:p>
            <a:pPr>
              <a:buFont typeface="+mj-lt"/>
              <a:buAutoNum type="arabicPeriod"/>
            </a:pPr>
            <a:r>
              <a:rPr lang="tr-TR" sz="2400" b="1" u="sng" dirty="0">
                <a:solidFill>
                  <a:srgbClr val="FF0000"/>
                </a:solidFill>
              </a:rPr>
              <a:t>Yeni endüstri toplumunun bilimi olmuş ve ağırlıklı olarak 18. yüzyıldaki siyasi ve ekonomik devrimlerin sorunlarıyla ilgilenmiştir. </a:t>
            </a:r>
          </a:p>
          <a:p>
            <a:pPr>
              <a:buFont typeface="+mj-lt"/>
              <a:buAutoNum type="arabicPeriod"/>
            </a:pPr>
            <a:r>
              <a:rPr lang="tr-TR" sz="2400" b="1" u="sng" dirty="0">
                <a:solidFill>
                  <a:srgbClr val="FF0000"/>
                </a:solidFill>
              </a:rPr>
              <a:t>Bilimsel olduğu kadar ideolojik bir karaktere sahiptir. </a:t>
            </a:r>
            <a:r>
              <a:rPr lang="tr-TR" sz="2400" dirty="0">
                <a:solidFill>
                  <a:schemeClr val="tx1"/>
                </a:solidFill>
              </a:rPr>
              <a:t>Ortaya çıkışında tutucu ve radikal düşünceler birlikte yer almıştır. </a:t>
            </a:r>
          </a:p>
        </p:txBody>
      </p:sp>
    </p:spTree>
    <p:extLst>
      <p:ext uri="{BB962C8B-B14F-4D97-AF65-F5344CB8AC3E}">
        <p14:creationId xmlns:p14="http://schemas.microsoft.com/office/powerpoint/2010/main" val="4099186462"/>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1781764" y="447129"/>
            <a:ext cx="8911687" cy="1280890"/>
          </a:xfrm>
        </p:spPr>
        <p:txBody>
          <a:bodyPr/>
          <a:lstStyle/>
          <a:p>
            <a:pPr algn="ctr"/>
            <a:r>
              <a:rPr lang="tr-TR" b="1" dirty="0">
                <a:solidFill>
                  <a:srgbClr val="FF0000"/>
                </a:solidFill>
              </a:rPr>
              <a:t>Emile Durkheim</a:t>
            </a:r>
          </a:p>
        </p:txBody>
      </p:sp>
      <p:sp>
        <p:nvSpPr>
          <p:cNvPr id="3" name="İçerik Yer Tutucusu 2"/>
          <p:cNvSpPr>
            <a:spLocks noGrp="1"/>
          </p:cNvSpPr>
          <p:nvPr>
            <p:ph idx="1"/>
          </p:nvPr>
        </p:nvSpPr>
        <p:spPr>
          <a:xfrm>
            <a:off x="1866540" y="1868130"/>
            <a:ext cx="8914531" cy="3810000"/>
          </a:xfrm>
        </p:spPr>
        <p:txBody>
          <a:bodyPr>
            <a:noAutofit/>
          </a:bodyPr>
          <a:lstStyle/>
          <a:p>
            <a:pPr algn="just"/>
            <a:r>
              <a:rPr lang="tr-TR" sz="2400" dirty="0"/>
              <a:t>Eğitim Sosyolojisinin sistematik ve kuramsal anlamda kurucusu Emile </a:t>
            </a:r>
            <a:r>
              <a:rPr lang="tr-TR" sz="2400" dirty="0" err="1"/>
              <a:t>Durkheim</a:t>
            </a:r>
            <a:r>
              <a:rPr lang="tr-TR" sz="2400" dirty="0"/>
              <a:t> olmuştur. </a:t>
            </a:r>
          </a:p>
          <a:p>
            <a:pPr algn="just"/>
            <a:endParaRPr lang="tr-TR" sz="2400" dirty="0"/>
          </a:p>
          <a:p>
            <a:pPr algn="just"/>
            <a:r>
              <a:rPr lang="tr-TR" sz="2400" dirty="0" err="1"/>
              <a:t>Durkheim’a</a:t>
            </a:r>
            <a:r>
              <a:rPr lang="tr-TR" sz="2400" dirty="0"/>
              <a:t> göre toplumsal düzen ve normlar, </a:t>
            </a:r>
            <a:r>
              <a:rPr lang="tr-TR" sz="2400" b="1" u="sng" dirty="0">
                <a:solidFill>
                  <a:srgbClr val="FF0000"/>
                </a:solidFill>
              </a:rPr>
              <a:t>bireylerin dışında ve onlardan bağımsızdırlar. </a:t>
            </a:r>
          </a:p>
          <a:p>
            <a:pPr algn="just"/>
            <a:endParaRPr lang="tr-TR" sz="2400" dirty="0"/>
          </a:p>
          <a:p>
            <a:pPr algn="just"/>
            <a:r>
              <a:rPr lang="tr-TR" sz="2400" dirty="0"/>
              <a:t>Bireyler toplumsallaşma </a:t>
            </a:r>
            <a:r>
              <a:rPr lang="tr-TR" sz="2400" b="1" u="sng" dirty="0">
                <a:solidFill>
                  <a:srgbClr val="FF0000"/>
                </a:solidFill>
              </a:rPr>
              <a:t>sürecinde toplumsal normları öğrenir ve düzene dahil olurlar. Bu düzen ve normlar bireylerin üzerinde zorlayıcı etkiye sahiptirler</a:t>
            </a:r>
          </a:p>
        </p:txBody>
      </p:sp>
    </p:spTree>
    <p:extLst>
      <p:ext uri="{BB962C8B-B14F-4D97-AF65-F5344CB8AC3E}">
        <p14:creationId xmlns:p14="http://schemas.microsoft.com/office/powerpoint/2010/main" val="616859661"/>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910786" y="1868129"/>
            <a:ext cx="8915400" cy="3777622"/>
          </a:xfrm>
        </p:spPr>
        <p:txBody>
          <a:bodyPr>
            <a:normAutofit/>
          </a:bodyPr>
          <a:lstStyle/>
          <a:p>
            <a:pPr algn="just"/>
            <a:r>
              <a:rPr lang="tr-TR" sz="2800" dirty="0"/>
              <a:t>Birey bu zorlayıcı etkiyi ve baskıyı </a:t>
            </a:r>
            <a:r>
              <a:rPr lang="tr-TR" sz="2800" b="1" u="sng" dirty="0">
                <a:solidFill>
                  <a:srgbClr val="FF0000"/>
                </a:solidFill>
              </a:rPr>
              <a:t>ancak bu düzenden saptığında ve onlara direndiğinde hisseder</a:t>
            </a:r>
          </a:p>
          <a:p>
            <a:pPr algn="just"/>
            <a:endParaRPr lang="tr-TR" sz="2800" dirty="0"/>
          </a:p>
          <a:p>
            <a:pPr algn="just"/>
            <a:r>
              <a:rPr lang="tr-TR" sz="2800" dirty="0"/>
              <a:t>Bireyin bu toplumsal düzene dahil olma ve normları edinme süreci (toplumsallaşma) eğitimle gerçekleşir. Bu sebeple eğitim bireyin hayatı boyunca sürecektir</a:t>
            </a:r>
          </a:p>
        </p:txBody>
      </p:sp>
    </p:spTree>
    <p:extLst>
      <p:ext uri="{BB962C8B-B14F-4D97-AF65-F5344CB8AC3E}">
        <p14:creationId xmlns:p14="http://schemas.microsoft.com/office/powerpoint/2010/main" val="3528563643"/>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943100" y="628650"/>
            <a:ext cx="9561512" cy="5623560"/>
          </a:xfrm>
        </p:spPr>
        <p:txBody>
          <a:bodyPr>
            <a:normAutofit/>
          </a:bodyPr>
          <a:lstStyle/>
          <a:p>
            <a:pPr algn="just"/>
            <a:r>
              <a:rPr lang="tr-TR" sz="3200" b="1" u="sng" dirty="0" err="1">
                <a:solidFill>
                  <a:srgbClr val="FF0000"/>
                </a:solidFill>
              </a:rPr>
              <a:t>Durkheim’a</a:t>
            </a:r>
            <a:r>
              <a:rPr lang="tr-TR" sz="3200" b="1" u="sng" dirty="0">
                <a:solidFill>
                  <a:srgbClr val="FF0000"/>
                </a:solidFill>
              </a:rPr>
              <a:t> göre eğitim </a:t>
            </a:r>
          </a:p>
          <a:p>
            <a:pPr algn="just"/>
            <a:r>
              <a:rPr lang="tr-TR" sz="3200" dirty="0"/>
              <a:t>siyaset, </a:t>
            </a:r>
          </a:p>
          <a:p>
            <a:pPr algn="just"/>
            <a:r>
              <a:rPr lang="tr-TR" sz="3200" dirty="0"/>
              <a:t>aile, </a:t>
            </a:r>
          </a:p>
          <a:p>
            <a:pPr algn="just"/>
            <a:r>
              <a:rPr lang="tr-TR" sz="3200" dirty="0"/>
              <a:t>din, </a:t>
            </a:r>
          </a:p>
          <a:p>
            <a:pPr algn="just"/>
            <a:r>
              <a:rPr lang="tr-TR" sz="3200" dirty="0"/>
              <a:t>ekonomi gibi toplumsal bir kurumdur ve diğer kurumlar gibi toplumsal işleve sahiptir. </a:t>
            </a:r>
          </a:p>
          <a:p>
            <a:pPr algn="just"/>
            <a:endParaRPr lang="tr-TR" sz="3200" dirty="0"/>
          </a:p>
        </p:txBody>
      </p:sp>
    </p:spTree>
    <p:extLst>
      <p:ext uri="{BB962C8B-B14F-4D97-AF65-F5344CB8AC3E}">
        <p14:creationId xmlns:p14="http://schemas.microsoft.com/office/powerpoint/2010/main" val="329654227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Diyagram 3"/>
          <p:cNvGraphicFramePr/>
          <p:nvPr>
            <p:extLst>
              <p:ext uri="{D42A27DB-BD31-4B8C-83A1-F6EECF244321}">
                <p14:modId xmlns:p14="http://schemas.microsoft.com/office/powerpoint/2010/main" val="2369680252"/>
              </p:ext>
            </p:extLst>
          </p:nvPr>
        </p:nvGraphicFramePr>
        <p:xfrm>
          <a:off x="1463040" y="342900"/>
          <a:ext cx="9246870" cy="581787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pSp>
        <p:nvGrpSpPr>
          <p:cNvPr id="5" name="Grup 4"/>
          <p:cNvGrpSpPr/>
          <p:nvPr/>
        </p:nvGrpSpPr>
        <p:grpSpPr>
          <a:xfrm>
            <a:off x="4925755" y="1954530"/>
            <a:ext cx="2617470" cy="2948940"/>
            <a:chOff x="1988035" y="508153"/>
            <a:chExt cx="1099343" cy="1349771"/>
          </a:xfrm>
        </p:grpSpPr>
        <p:sp>
          <p:nvSpPr>
            <p:cNvPr id="6" name="Oval 5"/>
            <p:cNvSpPr/>
            <p:nvPr/>
          </p:nvSpPr>
          <p:spPr>
            <a:xfrm>
              <a:off x="1988035" y="633368"/>
              <a:ext cx="1099343" cy="1099343"/>
            </a:xfrm>
            <a:prstGeom prst="ellipse">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a:lstStyle/>
            <a:p>
              <a:endParaRPr lang="en-GB"/>
            </a:p>
          </p:txBody>
        </p:sp>
        <p:sp>
          <p:nvSpPr>
            <p:cNvPr id="7" name="Oval 4"/>
            <p:cNvSpPr/>
            <p:nvPr/>
          </p:nvSpPr>
          <p:spPr>
            <a:xfrm>
              <a:off x="2068532" y="508153"/>
              <a:ext cx="938348" cy="1349771"/>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0160" tIns="10160" rIns="10160" bIns="10160" numCol="1" spcCol="1270" anchor="ctr" anchorCtr="0">
              <a:noAutofit/>
            </a:bodyPr>
            <a:lstStyle/>
            <a:p>
              <a:pPr lvl="0" algn="ctr" defTabSz="355600">
                <a:lnSpc>
                  <a:spcPct val="90000"/>
                </a:lnSpc>
                <a:spcBef>
                  <a:spcPct val="0"/>
                </a:spcBef>
                <a:spcAft>
                  <a:spcPct val="35000"/>
                </a:spcAft>
              </a:pPr>
              <a:r>
                <a:rPr lang="tr-TR" sz="1400" b="1" kern="1200" dirty="0"/>
                <a:t>Öğretmen yetiştirme programları okul toplum, sınıf ev, öğretmen veli, öğrenci ve öğretmen arasında daha anlamlı ilişkilerin kurulmasına katkı sağlar</a:t>
              </a:r>
            </a:p>
          </p:txBody>
        </p:sp>
      </p:grpSp>
    </p:spTree>
    <p:extLst>
      <p:ext uri="{BB962C8B-B14F-4D97-AF65-F5344CB8AC3E}">
        <p14:creationId xmlns:p14="http://schemas.microsoft.com/office/powerpoint/2010/main" val="585747908"/>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674812" y="1027471"/>
            <a:ext cx="8915400" cy="3777622"/>
          </a:xfrm>
        </p:spPr>
        <p:txBody>
          <a:bodyPr>
            <a:noAutofit/>
          </a:bodyPr>
          <a:lstStyle/>
          <a:p>
            <a:pPr algn="just"/>
            <a:r>
              <a:rPr lang="tr-TR" sz="2800" dirty="0"/>
              <a:t>Eğitim kurumunun toplumsal işlevi bireylerin yeteneklerini toplumun ihtiyaçları doğrultusunda şekillendirecektir. </a:t>
            </a:r>
          </a:p>
          <a:p>
            <a:pPr algn="just"/>
            <a:endParaRPr lang="tr-TR" sz="2800" dirty="0"/>
          </a:p>
          <a:p>
            <a:pPr algn="just"/>
            <a:endParaRPr lang="tr-TR" sz="2800" dirty="0"/>
          </a:p>
          <a:p>
            <a:pPr algn="just"/>
            <a:endParaRPr lang="tr-TR" sz="2800" dirty="0"/>
          </a:p>
        </p:txBody>
      </p:sp>
    </p:spTree>
    <p:extLst>
      <p:ext uri="{BB962C8B-B14F-4D97-AF65-F5344CB8AC3E}">
        <p14:creationId xmlns:p14="http://schemas.microsoft.com/office/powerpoint/2010/main" val="770909374"/>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a:xfrm>
            <a:off x="2123768" y="2133600"/>
            <a:ext cx="9380844" cy="3777622"/>
          </a:xfrm>
        </p:spPr>
        <p:txBody>
          <a:bodyPr>
            <a:normAutofit/>
          </a:bodyPr>
          <a:lstStyle/>
          <a:p>
            <a:r>
              <a:rPr lang="tr-TR" sz="3200" b="1" u="sng" dirty="0">
                <a:solidFill>
                  <a:srgbClr val="FF0000"/>
                </a:solidFill>
              </a:rPr>
              <a:t>Eğitim bunu toplumun normlarını, ahlaki değerlerini </a:t>
            </a:r>
            <a:r>
              <a:rPr lang="tr-TR" sz="3200" dirty="0"/>
              <a:t>gelecek nesillere aktarmak suretiyle yapar. </a:t>
            </a:r>
          </a:p>
          <a:p>
            <a:pPr marL="0" indent="0">
              <a:buNone/>
            </a:pPr>
            <a:endParaRPr lang="tr-TR" sz="3200" dirty="0"/>
          </a:p>
          <a:p>
            <a:r>
              <a:rPr lang="tr-TR" sz="3200" dirty="0"/>
              <a:t>Böylece eğitim toplumsal düzenin, istikrarın ve bütünlüğün sağlanmasına katkıda bulunacaktır.</a:t>
            </a:r>
          </a:p>
          <a:p>
            <a:endParaRPr lang="tr-TR" sz="3200" dirty="0"/>
          </a:p>
        </p:txBody>
      </p:sp>
    </p:spTree>
    <p:extLst>
      <p:ext uri="{BB962C8B-B14F-4D97-AF65-F5344CB8AC3E}">
        <p14:creationId xmlns:p14="http://schemas.microsoft.com/office/powerpoint/2010/main" val="1512246160"/>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2047235" y="609362"/>
            <a:ext cx="8911687" cy="1280890"/>
          </a:xfrm>
        </p:spPr>
        <p:txBody>
          <a:bodyPr/>
          <a:lstStyle/>
          <a:p>
            <a:pPr algn="ctr"/>
            <a:r>
              <a:rPr lang="tr-TR" b="1" dirty="0" err="1">
                <a:solidFill>
                  <a:srgbClr val="FF0000"/>
                </a:solidFill>
              </a:rPr>
              <a:t>Durkheim’a</a:t>
            </a:r>
            <a:r>
              <a:rPr lang="tr-TR" b="1" dirty="0">
                <a:solidFill>
                  <a:srgbClr val="FF0000"/>
                </a:solidFill>
              </a:rPr>
              <a:t> Göre Eğitimin Amacı</a:t>
            </a:r>
          </a:p>
        </p:txBody>
      </p:sp>
      <p:sp>
        <p:nvSpPr>
          <p:cNvPr id="3" name="İçerik Yer Tutucusu 2"/>
          <p:cNvSpPr>
            <a:spLocks noGrp="1"/>
          </p:cNvSpPr>
          <p:nvPr>
            <p:ph idx="1"/>
          </p:nvPr>
        </p:nvSpPr>
        <p:spPr>
          <a:xfrm>
            <a:off x="1807548" y="1956619"/>
            <a:ext cx="8915400" cy="3777622"/>
          </a:xfrm>
        </p:spPr>
        <p:txBody>
          <a:bodyPr>
            <a:normAutofit/>
          </a:bodyPr>
          <a:lstStyle/>
          <a:p>
            <a:pPr algn="just"/>
            <a:r>
              <a:rPr lang="tr-TR" sz="2800" dirty="0"/>
              <a:t>Dini inançlar, ahlaki inanç ve pratikler, ulusal ya da mesleki gelenekler, her tür kolektif fikirler... Bunların bütünü, toplumsal varlığı oluşturur. </a:t>
            </a:r>
            <a:r>
              <a:rPr lang="tr-TR" sz="2800" b="1" u="sng" dirty="0">
                <a:solidFill>
                  <a:srgbClr val="FF0000"/>
                </a:solidFill>
              </a:rPr>
              <a:t>Her birimizin bünyesinde bu toplumsal varlığı inşa etmek ise eğitimin amacıdır” </a:t>
            </a:r>
            <a:r>
              <a:rPr lang="tr-TR" sz="2800" dirty="0"/>
              <a:t>(</a:t>
            </a:r>
            <a:r>
              <a:rPr lang="tr-TR" sz="2800" dirty="0" err="1"/>
              <a:t>Durkheim</a:t>
            </a:r>
            <a:r>
              <a:rPr lang="tr-TR" sz="2800" dirty="0"/>
              <a:t>, 2016: 115-6)</a:t>
            </a:r>
          </a:p>
        </p:txBody>
      </p:sp>
    </p:spTree>
    <p:extLst>
      <p:ext uri="{BB962C8B-B14F-4D97-AF65-F5344CB8AC3E}">
        <p14:creationId xmlns:p14="http://schemas.microsoft.com/office/powerpoint/2010/main" val="3492649571"/>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2002990" y="255401"/>
            <a:ext cx="8911687" cy="1280890"/>
          </a:xfrm>
        </p:spPr>
        <p:txBody>
          <a:bodyPr>
            <a:normAutofit fontScale="90000"/>
          </a:bodyPr>
          <a:lstStyle/>
          <a:p>
            <a:pPr algn="ctr"/>
            <a:r>
              <a:rPr lang="tr-TR" dirty="0" err="1">
                <a:solidFill>
                  <a:srgbClr val="FF0000"/>
                </a:solidFill>
              </a:rPr>
              <a:t>Durkheim’a</a:t>
            </a:r>
            <a:r>
              <a:rPr lang="tr-TR" dirty="0">
                <a:solidFill>
                  <a:srgbClr val="FF0000"/>
                </a:solidFill>
              </a:rPr>
              <a:t> göre toplumsal var olmanın temelindeki dayanışma 2 ye ayrılır</a:t>
            </a:r>
            <a:endParaRPr lang="tr-TR" dirty="0"/>
          </a:p>
        </p:txBody>
      </p:sp>
      <p:graphicFrame>
        <p:nvGraphicFramePr>
          <p:cNvPr id="7" name="Diyagram 6"/>
          <p:cNvGraphicFramePr/>
          <p:nvPr>
            <p:extLst>
              <p:ext uri="{D42A27DB-BD31-4B8C-83A1-F6EECF244321}">
                <p14:modId xmlns:p14="http://schemas.microsoft.com/office/powerpoint/2010/main" val="2164216972"/>
              </p:ext>
            </p:extLst>
          </p:nvPr>
        </p:nvGraphicFramePr>
        <p:xfrm>
          <a:off x="1501058" y="1622323"/>
          <a:ext cx="9530735" cy="489646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525662480"/>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1943996" y="565117"/>
            <a:ext cx="8911687" cy="1280890"/>
          </a:xfrm>
        </p:spPr>
        <p:txBody>
          <a:bodyPr/>
          <a:lstStyle/>
          <a:p>
            <a:pPr algn="ctr"/>
            <a:r>
              <a:rPr lang="tr-TR" b="1" dirty="0">
                <a:solidFill>
                  <a:srgbClr val="FF0000"/>
                </a:solidFill>
              </a:rPr>
              <a:t>Karl Marks ( 1818-1883)</a:t>
            </a:r>
          </a:p>
        </p:txBody>
      </p:sp>
      <p:sp>
        <p:nvSpPr>
          <p:cNvPr id="3" name="İçerik Yer Tutucusu 2"/>
          <p:cNvSpPr>
            <a:spLocks noGrp="1"/>
          </p:cNvSpPr>
          <p:nvPr>
            <p:ph idx="1"/>
          </p:nvPr>
        </p:nvSpPr>
        <p:spPr>
          <a:xfrm>
            <a:off x="1283110" y="1455175"/>
            <a:ext cx="9484082" cy="3777622"/>
          </a:xfrm>
        </p:spPr>
        <p:txBody>
          <a:bodyPr>
            <a:noAutofit/>
          </a:bodyPr>
          <a:lstStyle/>
          <a:p>
            <a:pPr algn="just"/>
            <a:r>
              <a:rPr lang="tr-TR" sz="2800" dirty="0"/>
              <a:t>Materyalist bir tarih felsefesini benimsemiştir. </a:t>
            </a:r>
          </a:p>
          <a:p>
            <a:pPr algn="just"/>
            <a:r>
              <a:rPr lang="tr-TR" sz="2800" dirty="0"/>
              <a:t>Ona göre insanların varlığını belirleyen onların bilinçleri değil, tersine bilinçlerini belirleyen toplumsal varlıklardır.</a:t>
            </a:r>
          </a:p>
          <a:p>
            <a:pPr algn="just"/>
            <a:r>
              <a:rPr lang="tr-TR" sz="2800" dirty="0"/>
              <a:t>Marks’ a göre toplumdaki gücün, zenginliğin ve diğer sınırlı kaynakların eşitsiz dağılımı doğal yasaların sonucu değildir. Eşitsizliğin sebebi toplumsal güçlerdir. Özellikle de bir toplumsal sınıfın diğerini sömürüsüdür.</a:t>
            </a:r>
          </a:p>
          <a:p>
            <a:pPr algn="just"/>
            <a:endParaRPr lang="tr-TR" sz="2800" dirty="0"/>
          </a:p>
          <a:p>
            <a:pPr algn="just"/>
            <a:endParaRPr lang="tr-TR" sz="2800" dirty="0"/>
          </a:p>
        </p:txBody>
      </p:sp>
    </p:spTree>
    <p:extLst>
      <p:ext uri="{BB962C8B-B14F-4D97-AF65-F5344CB8AC3E}">
        <p14:creationId xmlns:p14="http://schemas.microsoft.com/office/powerpoint/2010/main" val="1084848017"/>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548581" y="693174"/>
            <a:ext cx="9956031" cy="5218048"/>
          </a:xfrm>
        </p:spPr>
        <p:txBody>
          <a:bodyPr>
            <a:normAutofit/>
          </a:bodyPr>
          <a:lstStyle/>
          <a:p>
            <a:pPr algn="just"/>
            <a:r>
              <a:rPr lang="tr-TR" sz="2800" dirty="0"/>
              <a:t>Marks toplumu sahip olanlar ve sahip olmayanlar şeklinde 2 sınıfa ayırmıştır.</a:t>
            </a:r>
          </a:p>
          <a:p>
            <a:pPr algn="just"/>
            <a:endParaRPr lang="tr-TR" sz="2800" dirty="0"/>
          </a:p>
          <a:p>
            <a:pPr algn="just"/>
            <a:r>
              <a:rPr lang="tr-TR" sz="2800" dirty="0"/>
              <a:t>Sahip olanlar ( burjuvazi) üretim araçlarına sahip olmalarından kaynaklanmaktadır. Her toplumun tarihi sınıf kavgalarının tarihidir. </a:t>
            </a:r>
          </a:p>
          <a:p>
            <a:pPr algn="just"/>
            <a:r>
              <a:rPr lang="tr-TR" sz="2800" b="1" u="sng" dirty="0">
                <a:solidFill>
                  <a:srgbClr val="FF0000"/>
                </a:solidFill>
              </a:rPr>
              <a:t>Ona göre 2 tane temel sınıf vardır. </a:t>
            </a:r>
          </a:p>
          <a:p>
            <a:pPr algn="just">
              <a:buFont typeface="+mj-lt"/>
              <a:buAutoNum type="arabicPeriod"/>
            </a:pPr>
            <a:r>
              <a:rPr lang="tr-TR" sz="2800" b="1" dirty="0">
                <a:solidFill>
                  <a:srgbClr val="FF0000"/>
                </a:solidFill>
              </a:rPr>
              <a:t>Burjuvazi</a:t>
            </a:r>
          </a:p>
          <a:p>
            <a:pPr algn="just">
              <a:buFont typeface="+mj-lt"/>
              <a:buAutoNum type="arabicPeriod"/>
            </a:pPr>
            <a:r>
              <a:rPr lang="tr-TR" sz="2800" b="1" dirty="0">
                <a:solidFill>
                  <a:srgbClr val="FF0000"/>
                </a:solidFill>
              </a:rPr>
              <a:t>Proletarya</a:t>
            </a:r>
          </a:p>
        </p:txBody>
      </p:sp>
    </p:spTree>
    <p:extLst>
      <p:ext uri="{BB962C8B-B14F-4D97-AF65-F5344CB8AC3E}">
        <p14:creationId xmlns:p14="http://schemas.microsoft.com/office/powerpoint/2010/main" val="850229674"/>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1958745" y="624110"/>
            <a:ext cx="9559745" cy="1280890"/>
          </a:xfrm>
        </p:spPr>
        <p:txBody>
          <a:bodyPr/>
          <a:lstStyle/>
          <a:p>
            <a:pPr algn="ctr"/>
            <a:r>
              <a:rPr lang="tr-TR" dirty="0">
                <a:solidFill>
                  <a:srgbClr val="FF0000"/>
                </a:solidFill>
              </a:rPr>
              <a:t>Marks toplumların 5 aşamadan geçtiğini ifade eden.</a:t>
            </a:r>
          </a:p>
        </p:txBody>
      </p:sp>
      <p:sp>
        <p:nvSpPr>
          <p:cNvPr id="3" name="İçerik Yer Tutucusu 2"/>
          <p:cNvSpPr>
            <a:spLocks noGrp="1"/>
          </p:cNvSpPr>
          <p:nvPr>
            <p:ph idx="1"/>
          </p:nvPr>
        </p:nvSpPr>
        <p:spPr>
          <a:xfrm>
            <a:off x="1365096" y="1971367"/>
            <a:ext cx="8915400" cy="3777622"/>
          </a:xfrm>
        </p:spPr>
        <p:txBody>
          <a:bodyPr>
            <a:normAutofit/>
          </a:bodyPr>
          <a:lstStyle/>
          <a:p>
            <a:pPr>
              <a:buFont typeface="+mj-lt"/>
              <a:buAutoNum type="arabicPeriod"/>
            </a:pPr>
            <a:r>
              <a:rPr lang="tr-TR" sz="3200" dirty="0"/>
              <a:t>İlkel - </a:t>
            </a:r>
            <a:r>
              <a:rPr lang="tr-TR" sz="3200" dirty="0" err="1"/>
              <a:t>komünal</a:t>
            </a:r>
            <a:r>
              <a:rPr lang="tr-TR" sz="3200" dirty="0"/>
              <a:t> toplum</a:t>
            </a:r>
          </a:p>
          <a:p>
            <a:pPr>
              <a:buFont typeface="+mj-lt"/>
              <a:buAutoNum type="arabicPeriod"/>
            </a:pPr>
            <a:r>
              <a:rPr lang="tr-TR" sz="3200" dirty="0"/>
              <a:t>Köleci toplum</a:t>
            </a:r>
          </a:p>
          <a:p>
            <a:pPr>
              <a:buFont typeface="+mj-lt"/>
              <a:buAutoNum type="arabicPeriod"/>
            </a:pPr>
            <a:r>
              <a:rPr lang="tr-TR" sz="3200" dirty="0"/>
              <a:t>Feodal toplum</a:t>
            </a:r>
          </a:p>
          <a:p>
            <a:pPr>
              <a:buFont typeface="+mj-lt"/>
              <a:buAutoNum type="arabicPeriod"/>
            </a:pPr>
            <a:r>
              <a:rPr lang="tr-TR" sz="3200" dirty="0"/>
              <a:t>Kapitalist toplum</a:t>
            </a:r>
          </a:p>
          <a:p>
            <a:pPr>
              <a:buFont typeface="+mj-lt"/>
              <a:buAutoNum type="arabicPeriod"/>
            </a:pPr>
            <a:r>
              <a:rPr lang="tr-TR" sz="3200" dirty="0"/>
              <a:t>Sosyalist toplum</a:t>
            </a:r>
          </a:p>
          <a:p>
            <a:pPr>
              <a:buFont typeface="+mj-lt"/>
              <a:buAutoNum type="arabicPeriod"/>
            </a:pPr>
            <a:endParaRPr lang="tr-TR" sz="3200" dirty="0"/>
          </a:p>
        </p:txBody>
      </p:sp>
    </p:spTree>
    <p:extLst>
      <p:ext uri="{BB962C8B-B14F-4D97-AF65-F5344CB8AC3E}">
        <p14:creationId xmlns:p14="http://schemas.microsoft.com/office/powerpoint/2010/main" val="1728972474"/>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algn="ctr"/>
            <a:r>
              <a:rPr lang="tr-TR" b="1" dirty="0" err="1">
                <a:solidFill>
                  <a:srgbClr val="FF0000"/>
                </a:solidFill>
              </a:rPr>
              <a:t>Max</a:t>
            </a:r>
            <a:r>
              <a:rPr lang="tr-TR" b="1" dirty="0">
                <a:solidFill>
                  <a:srgbClr val="FF0000"/>
                </a:solidFill>
              </a:rPr>
              <a:t> </a:t>
            </a:r>
            <a:r>
              <a:rPr lang="tr-TR" b="1" dirty="0" err="1">
                <a:solidFill>
                  <a:srgbClr val="FF0000"/>
                </a:solidFill>
              </a:rPr>
              <a:t>Weber</a:t>
            </a:r>
            <a:endParaRPr lang="tr-TR" b="1" dirty="0">
              <a:solidFill>
                <a:srgbClr val="FF0000"/>
              </a:solidFill>
            </a:endParaRPr>
          </a:p>
        </p:txBody>
      </p:sp>
      <p:sp>
        <p:nvSpPr>
          <p:cNvPr id="3" name="İçerik Yer Tutucusu 2"/>
          <p:cNvSpPr>
            <a:spLocks noGrp="1"/>
          </p:cNvSpPr>
          <p:nvPr>
            <p:ph idx="1"/>
          </p:nvPr>
        </p:nvSpPr>
        <p:spPr>
          <a:xfrm>
            <a:off x="2043522" y="1779638"/>
            <a:ext cx="8915400" cy="3777622"/>
          </a:xfrm>
        </p:spPr>
        <p:txBody>
          <a:bodyPr>
            <a:normAutofit/>
          </a:bodyPr>
          <a:lstStyle/>
          <a:p>
            <a:pPr algn="just"/>
            <a:r>
              <a:rPr lang="tr-TR" sz="2800" dirty="0"/>
              <a:t>Ona göre eğitim kurumları sanayi toplumu için gerekli uzmanları yetiştirmelidir</a:t>
            </a:r>
          </a:p>
          <a:p>
            <a:pPr algn="just"/>
            <a:r>
              <a:rPr lang="tr-TR" sz="2800" dirty="0"/>
              <a:t>Sanayi toplumunda yaşanan meslek çeşitlenmeleri ve toplumsal farklılaşma bağlamında eğitimle bireyler ileride edinecekleri toplumsal statüye hazırlanırlar. </a:t>
            </a:r>
          </a:p>
        </p:txBody>
      </p:sp>
    </p:spTree>
    <p:extLst>
      <p:ext uri="{BB962C8B-B14F-4D97-AF65-F5344CB8AC3E}">
        <p14:creationId xmlns:p14="http://schemas.microsoft.com/office/powerpoint/2010/main" val="3802914160"/>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940283" y="781664"/>
            <a:ext cx="8915400" cy="4982073"/>
          </a:xfrm>
        </p:spPr>
        <p:txBody>
          <a:bodyPr>
            <a:normAutofit/>
          </a:bodyPr>
          <a:lstStyle/>
          <a:p>
            <a:pPr algn="just"/>
            <a:r>
              <a:rPr lang="tr-TR" sz="2800" dirty="0"/>
              <a:t>Sosyolojinin toplumdaki </a:t>
            </a:r>
            <a:r>
              <a:rPr lang="tr-TR" sz="2800" dirty="0" err="1"/>
              <a:t>nedensel</a:t>
            </a:r>
            <a:r>
              <a:rPr lang="tr-TR" sz="2800" dirty="0"/>
              <a:t> ilişkileri anlaması gerektiğini savunur.</a:t>
            </a:r>
          </a:p>
          <a:p>
            <a:pPr algn="just"/>
            <a:r>
              <a:rPr lang="tr-TR" sz="2800" dirty="0"/>
              <a:t>Örneğin Din ekonomik değişmeyi nasıl etkiler? Bürokrasi bir toplumu nasıl biçimlendiriyor? </a:t>
            </a:r>
          </a:p>
        </p:txBody>
      </p:sp>
    </p:spTree>
    <p:extLst>
      <p:ext uri="{BB962C8B-B14F-4D97-AF65-F5344CB8AC3E}">
        <p14:creationId xmlns:p14="http://schemas.microsoft.com/office/powerpoint/2010/main" val="3921014370"/>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Diyagram 3"/>
          <p:cNvGraphicFramePr/>
          <p:nvPr>
            <p:extLst>
              <p:ext uri="{D42A27DB-BD31-4B8C-83A1-F6EECF244321}">
                <p14:modId xmlns:p14="http://schemas.microsoft.com/office/powerpoint/2010/main" val="1014051233"/>
              </p:ext>
            </p:extLst>
          </p:nvPr>
        </p:nvGraphicFramePr>
        <p:xfrm>
          <a:off x="1737033" y="731411"/>
          <a:ext cx="9221019" cy="534492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00220588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2032486" y="579865"/>
            <a:ext cx="8911687" cy="1280890"/>
          </a:xfrm>
        </p:spPr>
        <p:txBody>
          <a:bodyPr/>
          <a:lstStyle/>
          <a:p>
            <a:pPr algn="ctr"/>
            <a:r>
              <a:rPr lang="tr-TR" b="1" dirty="0">
                <a:solidFill>
                  <a:srgbClr val="FF0000"/>
                </a:solidFill>
              </a:rPr>
              <a:t>Eğitim ve Öğretim</a:t>
            </a:r>
          </a:p>
        </p:txBody>
      </p:sp>
      <p:sp>
        <p:nvSpPr>
          <p:cNvPr id="3" name="İçerik Yer Tutucusu 2"/>
          <p:cNvSpPr>
            <a:spLocks noGrp="1"/>
          </p:cNvSpPr>
          <p:nvPr>
            <p:ph idx="1"/>
          </p:nvPr>
        </p:nvSpPr>
        <p:spPr>
          <a:xfrm>
            <a:off x="1297858" y="1710813"/>
            <a:ext cx="10206754" cy="4200409"/>
          </a:xfrm>
        </p:spPr>
        <p:txBody>
          <a:bodyPr>
            <a:normAutofit/>
          </a:bodyPr>
          <a:lstStyle/>
          <a:p>
            <a:endParaRPr lang="tr-TR" sz="2400" dirty="0"/>
          </a:p>
          <a:p>
            <a:r>
              <a:rPr lang="tr-TR" sz="2400" dirty="0"/>
              <a:t>Eğitim tarih boyunca düşünürlerce çeşitli boyutlarıyla ele alınmış ve tanımlanmıştır</a:t>
            </a:r>
          </a:p>
        </p:txBody>
      </p:sp>
    </p:spTree>
    <p:extLst>
      <p:ext uri="{BB962C8B-B14F-4D97-AF65-F5344CB8AC3E}">
        <p14:creationId xmlns:p14="http://schemas.microsoft.com/office/powerpoint/2010/main" val="50135761"/>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2061984" y="624110"/>
            <a:ext cx="8911687" cy="1280890"/>
          </a:xfrm>
        </p:spPr>
        <p:txBody>
          <a:bodyPr/>
          <a:lstStyle/>
          <a:p>
            <a:pPr lvl="0" algn="ctr"/>
            <a:r>
              <a:rPr lang="tr-TR" b="1" dirty="0">
                <a:solidFill>
                  <a:srgbClr val="FF0000"/>
                </a:solidFill>
              </a:rPr>
              <a:t>Sembolik </a:t>
            </a:r>
            <a:r>
              <a:rPr lang="tr-TR" b="1" dirty="0" err="1">
                <a:solidFill>
                  <a:srgbClr val="FF0000"/>
                </a:solidFill>
              </a:rPr>
              <a:t>etkileşimcilik</a:t>
            </a:r>
            <a:br>
              <a:rPr lang="tr-TR" b="1" dirty="0">
                <a:solidFill>
                  <a:srgbClr val="FF0000"/>
                </a:solidFill>
              </a:rPr>
            </a:br>
            <a:endParaRPr lang="tr-TR" b="1" dirty="0">
              <a:solidFill>
                <a:srgbClr val="FF0000"/>
              </a:solidFill>
            </a:endParaRPr>
          </a:p>
        </p:txBody>
      </p:sp>
      <p:sp>
        <p:nvSpPr>
          <p:cNvPr id="3" name="İçerik Yer Tutucusu 2"/>
          <p:cNvSpPr>
            <a:spLocks noGrp="1"/>
          </p:cNvSpPr>
          <p:nvPr>
            <p:ph idx="1"/>
          </p:nvPr>
        </p:nvSpPr>
        <p:spPr>
          <a:xfrm>
            <a:off x="1489587" y="1681315"/>
            <a:ext cx="10117393" cy="4454013"/>
          </a:xfrm>
        </p:spPr>
        <p:txBody>
          <a:bodyPr>
            <a:noAutofit/>
          </a:bodyPr>
          <a:lstStyle/>
          <a:p>
            <a:r>
              <a:rPr lang="tr-TR" sz="2400" dirty="0">
                <a:solidFill>
                  <a:schemeClr val="tx1"/>
                </a:solidFill>
              </a:rPr>
              <a:t>Sosyolojiye C.H. </a:t>
            </a:r>
            <a:r>
              <a:rPr lang="tr-TR" sz="2400" dirty="0" err="1">
                <a:solidFill>
                  <a:schemeClr val="tx1"/>
                </a:solidFill>
              </a:rPr>
              <a:t>Cooley</a:t>
            </a:r>
            <a:r>
              <a:rPr lang="tr-TR" sz="2400" dirty="0">
                <a:solidFill>
                  <a:schemeClr val="tx1"/>
                </a:solidFill>
              </a:rPr>
              <a:t>, W.I </a:t>
            </a:r>
            <a:r>
              <a:rPr lang="tr-TR" sz="2400" dirty="0" err="1">
                <a:solidFill>
                  <a:schemeClr val="tx1"/>
                </a:solidFill>
              </a:rPr>
              <a:t>Thomes</a:t>
            </a:r>
            <a:r>
              <a:rPr lang="tr-TR" sz="2400" dirty="0">
                <a:solidFill>
                  <a:schemeClr val="tx1"/>
                </a:solidFill>
              </a:rPr>
              <a:t> ve George </a:t>
            </a:r>
            <a:r>
              <a:rPr lang="tr-TR" sz="2400" dirty="0" err="1">
                <a:solidFill>
                  <a:schemeClr val="tx1"/>
                </a:solidFill>
              </a:rPr>
              <a:t>Herbert.Mead</a:t>
            </a:r>
            <a:r>
              <a:rPr lang="tr-TR" sz="2400" dirty="0">
                <a:solidFill>
                  <a:schemeClr val="tx1"/>
                </a:solidFill>
              </a:rPr>
              <a:t> tarafından aktarılmıştır.</a:t>
            </a:r>
          </a:p>
          <a:p>
            <a:r>
              <a:rPr lang="tr-TR" sz="2400" dirty="0">
                <a:solidFill>
                  <a:schemeClr val="tx1"/>
                </a:solidFill>
              </a:rPr>
              <a:t>Onlara göre toplumda anlam verdiğimiz şeyler  bireyler arasındaki etkileşim sonucunda oluşur. Toplum, bu etkileşimin bir ürünü olarak görülür.</a:t>
            </a:r>
          </a:p>
          <a:p>
            <a:r>
              <a:rPr lang="tr-TR" sz="2400" dirty="0">
                <a:solidFill>
                  <a:schemeClr val="tx1"/>
                </a:solidFill>
              </a:rPr>
              <a:t>Bütün hayatınız boyunca ağacın gölgesinde otursaydınız ve bir gün bulunduğunuz yerden çıkıp başka bir yere gittiğinizde bir ağaç gördüğünüzde o ağacın altına oturmak istersiniz. Sizin için ağaç sıcak bir havada gölge anlamına gelmektedir. </a:t>
            </a:r>
          </a:p>
          <a:p>
            <a:endParaRPr lang="tr-TR" sz="2400" dirty="0">
              <a:solidFill>
                <a:schemeClr val="tx1"/>
              </a:solidFill>
            </a:endParaRPr>
          </a:p>
        </p:txBody>
      </p:sp>
    </p:spTree>
    <p:extLst>
      <p:ext uri="{BB962C8B-B14F-4D97-AF65-F5344CB8AC3E}">
        <p14:creationId xmlns:p14="http://schemas.microsoft.com/office/powerpoint/2010/main" val="1969929882"/>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E0A73589-206A-28B2-120E-AE1E7FBC6CE8}"/>
              </a:ext>
            </a:extLst>
          </p:cNvPr>
          <p:cNvSpPr>
            <a:spLocks noGrp="1"/>
          </p:cNvSpPr>
          <p:nvPr>
            <p:ph type="title"/>
          </p:nvPr>
        </p:nvSpPr>
        <p:spPr/>
        <p:txBody>
          <a:bodyPr/>
          <a:lstStyle/>
          <a:p>
            <a:endParaRPr lang="en-GB"/>
          </a:p>
        </p:txBody>
      </p:sp>
      <p:sp>
        <p:nvSpPr>
          <p:cNvPr id="3" name="İçerik Yer Tutucusu 2">
            <a:extLst>
              <a:ext uri="{FF2B5EF4-FFF2-40B4-BE49-F238E27FC236}">
                <a16:creationId xmlns:a16="http://schemas.microsoft.com/office/drawing/2014/main" id="{7338BD57-7AAB-8761-9AC9-EF53D63CDB44}"/>
              </a:ext>
            </a:extLst>
          </p:cNvPr>
          <p:cNvSpPr>
            <a:spLocks noGrp="1"/>
          </p:cNvSpPr>
          <p:nvPr>
            <p:ph idx="1"/>
          </p:nvPr>
        </p:nvSpPr>
        <p:spPr/>
        <p:txBody>
          <a:bodyPr>
            <a:normAutofit/>
          </a:bodyPr>
          <a:lstStyle/>
          <a:p>
            <a:r>
              <a:rPr lang="tr-TR" sz="2800" dirty="0">
                <a:solidFill>
                  <a:schemeClr val="tx1"/>
                </a:solidFill>
              </a:rPr>
              <a:t>Semboller, insanlar arasında anlamlı iletişimi sağlayan sözcükler, nesneler, jest ve mimiklerdir. Bütün toplumlar, mevcut sembollerin ortak anlamını paylaşır. </a:t>
            </a:r>
          </a:p>
          <a:p>
            <a:r>
              <a:rPr lang="tr-TR" sz="2800" dirty="0">
                <a:solidFill>
                  <a:schemeClr val="tx1"/>
                </a:solidFill>
              </a:rPr>
              <a:t>Bu teoriye göre sözcükler en önemli sembollerdir. </a:t>
            </a:r>
          </a:p>
          <a:p>
            <a:r>
              <a:rPr lang="tr-TR" sz="2800" b="1" u="sng" dirty="0" err="1">
                <a:solidFill>
                  <a:srgbClr val="FF0000"/>
                </a:solidFill>
              </a:rPr>
              <a:t>Blumer</a:t>
            </a:r>
            <a:r>
              <a:rPr lang="tr-TR" sz="2800" b="1" u="sng" dirty="0">
                <a:solidFill>
                  <a:srgbClr val="FF0000"/>
                </a:solidFill>
              </a:rPr>
              <a:t> sembolik etkileşimcilik kavramını 1937’de ilk defa kullanan kişidir. </a:t>
            </a:r>
          </a:p>
        </p:txBody>
      </p:sp>
    </p:spTree>
    <p:extLst>
      <p:ext uri="{BB962C8B-B14F-4D97-AF65-F5344CB8AC3E}">
        <p14:creationId xmlns:p14="http://schemas.microsoft.com/office/powerpoint/2010/main" val="3672400675"/>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06EFD0E2-8AA3-8871-0D45-4FC29C142081}"/>
              </a:ext>
            </a:extLst>
          </p:cNvPr>
          <p:cNvSpPr>
            <a:spLocks noGrp="1"/>
          </p:cNvSpPr>
          <p:nvPr>
            <p:ph type="title"/>
          </p:nvPr>
        </p:nvSpPr>
        <p:spPr/>
        <p:txBody>
          <a:bodyPr/>
          <a:lstStyle/>
          <a:p>
            <a:endParaRPr lang="en-GB"/>
          </a:p>
        </p:txBody>
      </p:sp>
      <p:sp>
        <p:nvSpPr>
          <p:cNvPr id="3" name="İçerik Yer Tutucusu 2">
            <a:extLst>
              <a:ext uri="{FF2B5EF4-FFF2-40B4-BE49-F238E27FC236}">
                <a16:creationId xmlns:a16="http://schemas.microsoft.com/office/drawing/2014/main" id="{8A91A8A4-2CE4-C178-D61B-D2F62A17C87C}"/>
              </a:ext>
            </a:extLst>
          </p:cNvPr>
          <p:cNvSpPr>
            <a:spLocks noGrp="1"/>
          </p:cNvSpPr>
          <p:nvPr>
            <p:ph idx="1"/>
          </p:nvPr>
        </p:nvSpPr>
        <p:spPr/>
        <p:txBody>
          <a:bodyPr/>
          <a:lstStyle/>
          <a:p>
            <a:r>
              <a:rPr lang="tr-TR" dirty="0" err="1"/>
              <a:t>Blumer</a:t>
            </a:r>
            <a:r>
              <a:rPr lang="tr-TR" dirty="0"/>
              <a:t> bu sosyal teoriyi 3 ilkeyle açıkladı. </a:t>
            </a:r>
          </a:p>
          <a:p>
            <a:r>
              <a:rPr lang="tr-TR" dirty="0"/>
              <a:t>1. Bir şeye verdiğimiz anlam çerçevesinde hareket ederiz. ( Ağaç dinlenecek bir gölgelik)</a:t>
            </a:r>
          </a:p>
          <a:p>
            <a:r>
              <a:rPr lang="tr-TR" dirty="0"/>
              <a:t>2. Aynı şey farklı insanlar için farklı anlamlar taşıyabilir ( Ağaçlar farklı böceklerin yaşadığı bitkilerdir ve tehlikelidir). Ağacın altındayken bir böcek geldi ve sizi ısırdı. Artık bir daha farklı bir yerde ağaç gördüğünüzde bu öğrenmeden dolayı belki rahat bir şekilde ağacın altına oturmak istemeyebilirsiniz. </a:t>
            </a:r>
          </a:p>
          <a:p>
            <a:r>
              <a:rPr lang="tr-TR" dirty="0"/>
              <a:t>3. Diğer ilke ise bir şeye yüklediğiniz anlam kalıcı olmayabilir ve günlük hayatta yaşadıklarımıza göre değişebilme ilkesidir. Büyük bir ağaç sıcak bir günde büyük bir gölgelik ama aynı zamanda ısırılma tehlikesi anlamı taşımakta. </a:t>
            </a:r>
          </a:p>
          <a:p>
            <a:endParaRPr lang="en-GB" dirty="0"/>
          </a:p>
        </p:txBody>
      </p:sp>
    </p:spTree>
    <p:extLst>
      <p:ext uri="{BB962C8B-B14F-4D97-AF65-F5344CB8AC3E}">
        <p14:creationId xmlns:p14="http://schemas.microsoft.com/office/powerpoint/2010/main" val="2867021178"/>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F9FE5FC-1101-F4A1-D44D-81DDDEAC3744}"/>
              </a:ext>
            </a:extLst>
          </p:cNvPr>
          <p:cNvSpPr>
            <a:spLocks noGrp="1"/>
          </p:cNvSpPr>
          <p:nvPr>
            <p:ph type="title"/>
          </p:nvPr>
        </p:nvSpPr>
        <p:spPr/>
        <p:txBody>
          <a:bodyPr/>
          <a:lstStyle/>
          <a:p>
            <a:endParaRPr lang="en-GB"/>
          </a:p>
        </p:txBody>
      </p:sp>
      <p:sp>
        <p:nvSpPr>
          <p:cNvPr id="3" name="İçerik Yer Tutucusu 2">
            <a:extLst>
              <a:ext uri="{FF2B5EF4-FFF2-40B4-BE49-F238E27FC236}">
                <a16:creationId xmlns:a16="http://schemas.microsoft.com/office/drawing/2014/main" id="{555DECC3-D194-8A5A-649C-8558952FB79A}"/>
              </a:ext>
            </a:extLst>
          </p:cNvPr>
          <p:cNvSpPr>
            <a:spLocks noGrp="1"/>
          </p:cNvSpPr>
          <p:nvPr>
            <p:ph idx="1"/>
          </p:nvPr>
        </p:nvSpPr>
        <p:spPr/>
        <p:txBody>
          <a:bodyPr>
            <a:normAutofit/>
          </a:bodyPr>
          <a:lstStyle/>
          <a:p>
            <a:r>
              <a:rPr lang="tr-TR" sz="3200" dirty="0"/>
              <a:t>Hareketlerimiz anlama dayanır</a:t>
            </a:r>
          </a:p>
          <a:p>
            <a:r>
              <a:rPr lang="tr-TR" sz="3200" dirty="0"/>
              <a:t>Farklı insanlar aynı şeye farklı anlamlar verebilir</a:t>
            </a:r>
          </a:p>
          <a:p>
            <a:r>
              <a:rPr lang="tr-TR" sz="3200" dirty="0"/>
              <a:t>Bir şeye verdiğimiz anlam değişebilir. </a:t>
            </a:r>
            <a:endParaRPr lang="en-GB" sz="3200" dirty="0"/>
          </a:p>
        </p:txBody>
      </p:sp>
    </p:spTree>
    <p:extLst>
      <p:ext uri="{BB962C8B-B14F-4D97-AF65-F5344CB8AC3E}">
        <p14:creationId xmlns:p14="http://schemas.microsoft.com/office/powerpoint/2010/main" val="3947184570"/>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pPr lvl="0" algn="ctr"/>
            <a:r>
              <a:rPr lang="tr-TR" b="1" dirty="0">
                <a:solidFill>
                  <a:srgbClr val="FF0000"/>
                </a:solidFill>
              </a:rPr>
              <a:t>Yapısal fonksiyonel analiz</a:t>
            </a:r>
            <a:br>
              <a:rPr lang="tr-TR" b="1" dirty="0">
                <a:solidFill>
                  <a:srgbClr val="FF0000"/>
                </a:solidFill>
              </a:rPr>
            </a:br>
            <a:r>
              <a:rPr lang="tr-TR" b="1" dirty="0">
                <a:solidFill>
                  <a:srgbClr val="FF0000"/>
                </a:solidFill>
              </a:rPr>
              <a:t>(</a:t>
            </a:r>
            <a:r>
              <a:rPr lang="tr-TR" b="1" dirty="0" err="1">
                <a:solidFill>
                  <a:srgbClr val="FF0000"/>
                </a:solidFill>
              </a:rPr>
              <a:t>İşlevselci</a:t>
            </a:r>
            <a:r>
              <a:rPr lang="tr-TR" b="1" dirty="0">
                <a:solidFill>
                  <a:srgbClr val="FF0000"/>
                </a:solidFill>
              </a:rPr>
              <a:t> Yaklaşım)</a:t>
            </a:r>
            <a:br>
              <a:rPr lang="tr-TR" b="1" dirty="0">
                <a:solidFill>
                  <a:srgbClr val="FF0000"/>
                </a:solidFill>
              </a:rPr>
            </a:br>
            <a:endParaRPr lang="tr-TR" b="1" dirty="0">
              <a:solidFill>
                <a:srgbClr val="FF0000"/>
              </a:solidFill>
            </a:endParaRPr>
          </a:p>
        </p:txBody>
      </p:sp>
      <p:sp>
        <p:nvSpPr>
          <p:cNvPr id="3" name="İçerik Yer Tutucusu 2"/>
          <p:cNvSpPr>
            <a:spLocks noGrp="1"/>
          </p:cNvSpPr>
          <p:nvPr>
            <p:ph idx="1"/>
          </p:nvPr>
        </p:nvSpPr>
        <p:spPr>
          <a:xfrm>
            <a:off x="1017639" y="2153264"/>
            <a:ext cx="10486973" cy="3757957"/>
          </a:xfrm>
        </p:spPr>
        <p:txBody>
          <a:bodyPr>
            <a:noAutofit/>
          </a:bodyPr>
          <a:lstStyle/>
          <a:p>
            <a:pPr algn="just"/>
            <a:r>
              <a:rPr lang="tr-TR" sz="2800" dirty="0"/>
              <a:t>Emile </a:t>
            </a:r>
            <a:r>
              <a:rPr lang="tr-TR" sz="2800" dirty="0" err="1"/>
              <a:t>Durkheim</a:t>
            </a:r>
            <a:r>
              <a:rPr lang="tr-TR" sz="2800" dirty="0"/>
              <a:t> ile anılan </a:t>
            </a:r>
            <a:r>
              <a:rPr lang="tr-TR" sz="2800" dirty="0" err="1"/>
              <a:t>işlevselci</a:t>
            </a:r>
            <a:r>
              <a:rPr lang="tr-TR" sz="2800" dirty="0"/>
              <a:t> yaklaşımın 20. yüzyıldaki yorumu olarak yapısal </a:t>
            </a:r>
            <a:r>
              <a:rPr lang="tr-TR" sz="2800" dirty="0" err="1"/>
              <a:t>işlevselciğin</a:t>
            </a:r>
            <a:r>
              <a:rPr lang="tr-TR" sz="2800" dirty="0"/>
              <a:t> önde gelen temsilcileri </a:t>
            </a:r>
            <a:r>
              <a:rPr lang="tr-TR" sz="2800" b="1" u="sng" dirty="0" err="1">
                <a:solidFill>
                  <a:srgbClr val="FF0000"/>
                </a:solidFill>
              </a:rPr>
              <a:t>Talcott</a:t>
            </a:r>
            <a:r>
              <a:rPr lang="tr-TR" sz="2800" b="1" u="sng" dirty="0">
                <a:solidFill>
                  <a:srgbClr val="FF0000"/>
                </a:solidFill>
              </a:rPr>
              <a:t> </a:t>
            </a:r>
            <a:r>
              <a:rPr lang="tr-TR" sz="2800" b="1" u="sng" dirty="0" err="1">
                <a:solidFill>
                  <a:srgbClr val="FF0000"/>
                </a:solidFill>
              </a:rPr>
              <a:t>Parsons</a:t>
            </a:r>
            <a:r>
              <a:rPr lang="tr-TR" sz="2800" b="1" u="sng" dirty="0">
                <a:solidFill>
                  <a:srgbClr val="FF0000"/>
                </a:solidFill>
              </a:rPr>
              <a:t> ve Robert </a:t>
            </a:r>
            <a:r>
              <a:rPr lang="tr-TR" sz="2800" b="1" u="sng" dirty="0" err="1">
                <a:solidFill>
                  <a:srgbClr val="FF0000"/>
                </a:solidFill>
              </a:rPr>
              <a:t>Merton’dır</a:t>
            </a:r>
            <a:r>
              <a:rPr lang="tr-TR" sz="2800" b="1" u="sng" dirty="0">
                <a:solidFill>
                  <a:srgbClr val="FF0000"/>
                </a:solidFill>
              </a:rPr>
              <a:t>. </a:t>
            </a:r>
          </a:p>
        </p:txBody>
      </p:sp>
    </p:spTree>
    <p:extLst>
      <p:ext uri="{BB962C8B-B14F-4D97-AF65-F5344CB8AC3E}">
        <p14:creationId xmlns:p14="http://schemas.microsoft.com/office/powerpoint/2010/main" val="397338157"/>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a:xfrm>
            <a:off x="1504335" y="2133600"/>
            <a:ext cx="10000277" cy="3777622"/>
          </a:xfrm>
        </p:spPr>
        <p:txBody>
          <a:bodyPr>
            <a:normAutofit/>
          </a:bodyPr>
          <a:lstStyle/>
          <a:p>
            <a:pPr algn="just"/>
            <a:r>
              <a:rPr lang="tr-TR" sz="2800" dirty="0"/>
              <a:t>Yapısal </a:t>
            </a:r>
            <a:r>
              <a:rPr lang="tr-TR" sz="2800" dirty="0" err="1"/>
              <a:t>işlevselcilere</a:t>
            </a:r>
            <a:r>
              <a:rPr lang="tr-TR" sz="2800" dirty="0"/>
              <a:t> göre, yoksulluk, işsizlik vb. toplumsal sorunların meydana getirdiği toplumsal bölünmeler, ekonomik ve toplumsal ilerleme ile aşılabilir ve genel refahtan daha az yararlandığı için ya da yararlanamadığı için dezavantajlı olanlar, ilerlemenin getirdiği refahın topluma yayılmasıyla orta sınıf mensubu olabilirler</a:t>
            </a:r>
            <a:endParaRPr lang="tr-TR" sz="2800" dirty="0">
              <a:solidFill>
                <a:schemeClr val="tx1"/>
              </a:solidFill>
            </a:endParaRPr>
          </a:p>
          <a:p>
            <a:endParaRPr lang="tr-TR" sz="2800" dirty="0"/>
          </a:p>
        </p:txBody>
      </p:sp>
    </p:spTree>
    <p:extLst>
      <p:ext uri="{BB962C8B-B14F-4D97-AF65-F5344CB8AC3E}">
        <p14:creationId xmlns:p14="http://schemas.microsoft.com/office/powerpoint/2010/main" val="262758901"/>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740310" y="796413"/>
            <a:ext cx="9764302" cy="5114809"/>
          </a:xfrm>
        </p:spPr>
        <p:txBody>
          <a:bodyPr>
            <a:normAutofit/>
          </a:bodyPr>
          <a:lstStyle/>
          <a:p>
            <a:pPr algn="just"/>
            <a:endParaRPr lang="tr-TR" sz="3600" dirty="0"/>
          </a:p>
          <a:p>
            <a:pPr algn="just"/>
            <a:r>
              <a:rPr lang="tr-TR" sz="3600" b="1" u="sng" dirty="0">
                <a:solidFill>
                  <a:srgbClr val="FF0000"/>
                </a:solidFill>
              </a:rPr>
              <a:t>Suçun varlığı, cezalandırma yoluyla toplumda kabul edilebilir davranışın sınırlarını çizmeye yaradığı için işlevseldir. </a:t>
            </a:r>
          </a:p>
          <a:p>
            <a:pPr algn="just"/>
            <a:r>
              <a:rPr lang="tr-TR" sz="3600" dirty="0"/>
              <a:t>Dolayısıyla toplumsal bütünlüğe ve istikrara katkı sağlar. </a:t>
            </a:r>
          </a:p>
        </p:txBody>
      </p:sp>
    </p:spTree>
    <p:extLst>
      <p:ext uri="{BB962C8B-B14F-4D97-AF65-F5344CB8AC3E}">
        <p14:creationId xmlns:p14="http://schemas.microsoft.com/office/powerpoint/2010/main" val="3817984846"/>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a:xfrm>
            <a:off x="2073018" y="2030361"/>
            <a:ext cx="8915400" cy="3777622"/>
          </a:xfrm>
        </p:spPr>
        <p:txBody>
          <a:bodyPr>
            <a:normAutofit/>
          </a:bodyPr>
          <a:lstStyle/>
          <a:p>
            <a:pPr algn="just"/>
            <a:r>
              <a:rPr lang="tr-TR" sz="2800" dirty="0"/>
              <a:t>Benzer biçimde toplumsal dayanışmayı tesis edip bunun sürekliliğine katkı sağladıkları için dinlerin toplumda işlevsel rolleri vardır. </a:t>
            </a:r>
          </a:p>
          <a:p>
            <a:pPr algn="just"/>
            <a:endParaRPr lang="tr-TR" sz="2800" dirty="0"/>
          </a:p>
        </p:txBody>
      </p:sp>
    </p:spTree>
    <p:extLst>
      <p:ext uri="{BB962C8B-B14F-4D97-AF65-F5344CB8AC3E}">
        <p14:creationId xmlns:p14="http://schemas.microsoft.com/office/powerpoint/2010/main" val="3592565702"/>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C29A5A4-5A7A-BA1F-2238-E591CF7096F0}"/>
              </a:ext>
            </a:extLst>
          </p:cNvPr>
          <p:cNvSpPr>
            <a:spLocks noGrp="1"/>
          </p:cNvSpPr>
          <p:nvPr>
            <p:ph type="title"/>
          </p:nvPr>
        </p:nvSpPr>
        <p:spPr/>
        <p:txBody>
          <a:bodyPr/>
          <a:lstStyle/>
          <a:p>
            <a:endParaRPr lang="en-GB"/>
          </a:p>
        </p:txBody>
      </p:sp>
      <p:sp>
        <p:nvSpPr>
          <p:cNvPr id="3" name="İçerik Yer Tutucusu 2">
            <a:extLst>
              <a:ext uri="{FF2B5EF4-FFF2-40B4-BE49-F238E27FC236}">
                <a16:creationId xmlns:a16="http://schemas.microsoft.com/office/drawing/2014/main" id="{BC258016-6752-188F-4A18-EA6FDF6A2ECB}"/>
              </a:ext>
            </a:extLst>
          </p:cNvPr>
          <p:cNvSpPr>
            <a:spLocks noGrp="1"/>
          </p:cNvSpPr>
          <p:nvPr>
            <p:ph idx="1"/>
          </p:nvPr>
        </p:nvSpPr>
        <p:spPr/>
        <p:txBody>
          <a:bodyPr>
            <a:normAutofit/>
          </a:bodyPr>
          <a:lstStyle/>
          <a:p>
            <a:r>
              <a:rPr lang="tr-TR" sz="2800" b="1" u="sng" dirty="0">
                <a:solidFill>
                  <a:srgbClr val="FF0000"/>
                </a:solidFill>
              </a:rPr>
              <a:t>Bu kuramsal açıklama, değişimi değil düzen ve istikrarı vurgular. </a:t>
            </a:r>
          </a:p>
          <a:p>
            <a:endParaRPr lang="tr-TR" sz="2800" b="1" u="sng" dirty="0">
              <a:solidFill>
                <a:srgbClr val="FF0000"/>
              </a:solidFill>
            </a:endParaRPr>
          </a:p>
          <a:p>
            <a:r>
              <a:rPr lang="tr-TR" sz="2800" b="1" u="sng" dirty="0">
                <a:solidFill>
                  <a:srgbClr val="FF0000"/>
                </a:solidFill>
              </a:rPr>
              <a:t>İşlevsel açıklamada istikrar, </a:t>
            </a:r>
          </a:p>
          <a:p>
            <a:r>
              <a:rPr lang="tr-TR" sz="2800" b="1" u="sng" dirty="0">
                <a:solidFill>
                  <a:srgbClr val="FF0000"/>
                </a:solidFill>
              </a:rPr>
              <a:t>toplumsal bütünlük, </a:t>
            </a:r>
          </a:p>
          <a:p>
            <a:r>
              <a:rPr lang="tr-TR" sz="2800" b="1" u="sng" dirty="0">
                <a:solidFill>
                  <a:srgbClr val="FF0000"/>
                </a:solidFill>
              </a:rPr>
              <a:t>uzlaşı, </a:t>
            </a:r>
          </a:p>
          <a:p>
            <a:r>
              <a:rPr lang="tr-TR" sz="2800" b="1" u="sng" dirty="0">
                <a:solidFill>
                  <a:srgbClr val="FF0000"/>
                </a:solidFill>
              </a:rPr>
              <a:t>dayanışma kavramları önemlidir. </a:t>
            </a:r>
          </a:p>
          <a:p>
            <a:endParaRPr lang="en-GB" sz="2800" dirty="0"/>
          </a:p>
        </p:txBody>
      </p:sp>
    </p:spTree>
    <p:extLst>
      <p:ext uri="{BB962C8B-B14F-4D97-AF65-F5344CB8AC3E}">
        <p14:creationId xmlns:p14="http://schemas.microsoft.com/office/powerpoint/2010/main" val="2596044915"/>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a:xfrm>
            <a:off x="1814052" y="2163097"/>
            <a:ext cx="9734806" cy="2713703"/>
          </a:xfrm>
        </p:spPr>
        <p:txBody>
          <a:bodyPr>
            <a:noAutofit/>
          </a:bodyPr>
          <a:lstStyle/>
          <a:p>
            <a:pPr algn="just"/>
            <a:r>
              <a:rPr lang="tr-TR" sz="2800" dirty="0" err="1"/>
              <a:t>İşlevselcilik</a:t>
            </a:r>
            <a:r>
              <a:rPr lang="tr-TR" sz="2800" dirty="0"/>
              <a:t>, </a:t>
            </a:r>
            <a:r>
              <a:rPr lang="tr-TR" sz="2800" dirty="0" err="1"/>
              <a:t>Talcott</a:t>
            </a:r>
            <a:r>
              <a:rPr lang="tr-TR" sz="2800" dirty="0"/>
              <a:t> </a:t>
            </a:r>
            <a:r>
              <a:rPr lang="tr-TR" sz="2800" dirty="0" err="1"/>
              <a:t>Parsons’ın</a:t>
            </a:r>
            <a:r>
              <a:rPr lang="tr-TR" sz="2800" dirty="0"/>
              <a:t> katkısıyla yapısal-</a:t>
            </a:r>
            <a:r>
              <a:rPr lang="tr-TR" sz="2800" dirty="0" err="1"/>
              <a:t>işlevselcilik</a:t>
            </a:r>
            <a:r>
              <a:rPr lang="tr-TR" sz="2800" dirty="0"/>
              <a:t> olarak anılmaya başlanır.</a:t>
            </a:r>
          </a:p>
          <a:p>
            <a:pPr algn="just"/>
            <a:r>
              <a:rPr lang="tr-TR" sz="2800" dirty="0"/>
              <a:t> Yapısal-</a:t>
            </a:r>
            <a:r>
              <a:rPr lang="tr-TR" sz="2800" dirty="0" err="1"/>
              <a:t>işlevselci</a:t>
            </a:r>
            <a:r>
              <a:rPr lang="tr-TR" sz="2800" dirty="0"/>
              <a:t> yaklaşım, 20. yüzyılın ileri endüstriyel düzene sahip Batı toplumuna destek sağlamıştır</a:t>
            </a:r>
          </a:p>
        </p:txBody>
      </p:sp>
    </p:spTree>
    <p:extLst>
      <p:ext uri="{BB962C8B-B14F-4D97-AF65-F5344CB8AC3E}">
        <p14:creationId xmlns:p14="http://schemas.microsoft.com/office/powerpoint/2010/main" val="147684641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194619" y="1179871"/>
            <a:ext cx="10309993" cy="4731351"/>
          </a:xfrm>
        </p:spPr>
        <p:txBody>
          <a:bodyPr>
            <a:normAutofit/>
          </a:bodyPr>
          <a:lstStyle/>
          <a:p>
            <a:r>
              <a:rPr lang="tr-TR" sz="2400" dirty="0"/>
              <a:t>Platon’a göre (M.Ö. 427-347) iyi tasarlanmış bir eğitimle insan ve toplum istenilen yönde şekillendirilebilir. Hayal ettiği ideal devleti mümkün kılacak olan en önemli çaba eğitimdir. </a:t>
            </a:r>
          </a:p>
          <a:p>
            <a:endParaRPr lang="tr-TR" sz="2400" dirty="0"/>
          </a:p>
          <a:p>
            <a:r>
              <a:rPr lang="tr-TR" sz="2400" dirty="0"/>
              <a:t>Ancak Platon için eğitimin insanın ve toplumun şekillendiricisi olma misyonu, insanın doğasında mevcut olanı keşfetmekle gerçekleşir. Çünkü insanlar farklı yaratılışlara sahiptirler ve doğuştan iyi, kötü, yetenekli, zeki vb. olma noktasında çeşitlenirler. İnsan bu özelliklere </a:t>
            </a:r>
            <a:r>
              <a:rPr lang="tr-TR" sz="2400" b="1" u="sng" dirty="0">
                <a:solidFill>
                  <a:srgbClr val="FF0000"/>
                </a:solidFill>
              </a:rPr>
              <a:t>doğuştan sahip olduğu gibi, Platon’a göre, “bilgi” de içimizde doğuştan gelir</a:t>
            </a:r>
          </a:p>
        </p:txBody>
      </p:sp>
    </p:spTree>
    <p:extLst>
      <p:ext uri="{BB962C8B-B14F-4D97-AF65-F5344CB8AC3E}">
        <p14:creationId xmlns:p14="http://schemas.microsoft.com/office/powerpoint/2010/main" val="902136751"/>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Diyagram 3"/>
          <p:cNvGraphicFramePr/>
          <p:nvPr>
            <p:extLst>
              <p:ext uri="{D42A27DB-BD31-4B8C-83A1-F6EECF244321}">
                <p14:modId xmlns:p14="http://schemas.microsoft.com/office/powerpoint/2010/main" val="2943823132"/>
              </p:ext>
            </p:extLst>
          </p:nvPr>
        </p:nvGraphicFramePr>
        <p:xfrm>
          <a:off x="781664" y="265472"/>
          <a:ext cx="11120283" cy="628281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İkizkenar Üçgen 4"/>
          <p:cNvSpPr/>
          <p:nvPr/>
        </p:nvSpPr>
        <p:spPr>
          <a:xfrm>
            <a:off x="5545394" y="3642852"/>
            <a:ext cx="516193" cy="825909"/>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6" name="Sol Sağ Ok 5"/>
          <p:cNvSpPr/>
          <p:nvPr/>
        </p:nvSpPr>
        <p:spPr>
          <a:xfrm>
            <a:off x="4498257" y="3480619"/>
            <a:ext cx="2610465" cy="250723"/>
          </a:xfrm>
          <a:prstGeom prst="lef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7" name="Oval 6"/>
          <p:cNvSpPr/>
          <p:nvPr/>
        </p:nvSpPr>
        <p:spPr>
          <a:xfrm>
            <a:off x="3377381" y="2787445"/>
            <a:ext cx="1799303" cy="69317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a:t>Sosyal olgular</a:t>
            </a:r>
          </a:p>
        </p:txBody>
      </p:sp>
      <p:sp>
        <p:nvSpPr>
          <p:cNvPr id="8" name="Oval 7"/>
          <p:cNvSpPr/>
          <p:nvPr/>
        </p:nvSpPr>
        <p:spPr>
          <a:xfrm>
            <a:off x="6430296" y="2787445"/>
            <a:ext cx="1799303" cy="69317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a:t>Kurumlar</a:t>
            </a:r>
          </a:p>
        </p:txBody>
      </p:sp>
    </p:spTree>
    <p:extLst>
      <p:ext uri="{BB962C8B-B14F-4D97-AF65-F5344CB8AC3E}">
        <p14:creationId xmlns:p14="http://schemas.microsoft.com/office/powerpoint/2010/main" val="3551386192"/>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719056" y="776749"/>
            <a:ext cx="9165253" cy="3777622"/>
          </a:xfrm>
        </p:spPr>
        <p:txBody>
          <a:bodyPr>
            <a:noAutofit/>
          </a:bodyPr>
          <a:lstStyle/>
          <a:p>
            <a:pPr algn="just"/>
            <a:r>
              <a:rPr lang="tr-TR" sz="2800" dirty="0" err="1"/>
              <a:t>İşlevselci</a:t>
            </a:r>
            <a:r>
              <a:rPr lang="tr-TR" sz="2800" dirty="0"/>
              <a:t> yaklaşım, 1970’li yılların başında yaşanan siyasi, ekonomik ve kültürel değişimin sonucu olarak zayıfladı ve etkisini kaybetti. </a:t>
            </a:r>
          </a:p>
          <a:p>
            <a:pPr algn="just"/>
            <a:endParaRPr lang="tr-TR" sz="2800" dirty="0"/>
          </a:p>
          <a:p>
            <a:pPr algn="just"/>
            <a:r>
              <a:rPr lang="tr-TR" sz="2800" b="1" u="sng" dirty="0">
                <a:solidFill>
                  <a:srgbClr val="FF0000"/>
                </a:solidFill>
              </a:rPr>
              <a:t>İşlevselciliğin temel iddiaları ulusal ekonomiye ve ulus devlet ideolojisine dayanıyordu.</a:t>
            </a:r>
          </a:p>
          <a:p>
            <a:pPr algn="just"/>
            <a:endParaRPr lang="tr-TR" sz="2800" b="1" u="sng" dirty="0">
              <a:solidFill>
                <a:srgbClr val="FF0000"/>
              </a:solidFill>
            </a:endParaRPr>
          </a:p>
          <a:p>
            <a:pPr algn="just"/>
            <a:r>
              <a:rPr lang="tr-TR" sz="2800" b="1" u="sng" dirty="0">
                <a:solidFill>
                  <a:srgbClr val="FF0000"/>
                </a:solidFill>
              </a:rPr>
              <a:t> </a:t>
            </a:r>
          </a:p>
        </p:txBody>
      </p:sp>
    </p:spTree>
    <p:extLst>
      <p:ext uri="{BB962C8B-B14F-4D97-AF65-F5344CB8AC3E}">
        <p14:creationId xmlns:p14="http://schemas.microsoft.com/office/powerpoint/2010/main" val="480785883"/>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EDA54530-AFBA-7FBF-8813-B6C51F54903B}"/>
              </a:ext>
            </a:extLst>
          </p:cNvPr>
          <p:cNvSpPr>
            <a:spLocks noGrp="1"/>
          </p:cNvSpPr>
          <p:nvPr>
            <p:ph type="title"/>
          </p:nvPr>
        </p:nvSpPr>
        <p:spPr/>
        <p:txBody>
          <a:bodyPr/>
          <a:lstStyle/>
          <a:p>
            <a:endParaRPr lang="en-GB"/>
          </a:p>
        </p:txBody>
      </p:sp>
      <p:sp>
        <p:nvSpPr>
          <p:cNvPr id="3" name="İçerik Yer Tutucusu 2">
            <a:extLst>
              <a:ext uri="{FF2B5EF4-FFF2-40B4-BE49-F238E27FC236}">
                <a16:creationId xmlns:a16="http://schemas.microsoft.com/office/drawing/2014/main" id="{4D249285-992D-B499-10EF-DCD3D18A9BB2}"/>
              </a:ext>
            </a:extLst>
          </p:cNvPr>
          <p:cNvSpPr>
            <a:spLocks noGrp="1"/>
          </p:cNvSpPr>
          <p:nvPr>
            <p:ph idx="1"/>
          </p:nvPr>
        </p:nvSpPr>
        <p:spPr/>
        <p:txBody>
          <a:bodyPr>
            <a:normAutofit/>
          </a:bodyPr>
          <a:lstStyle/>
          <a:p>
            <a:r>
              <a:rPr lang="tr-TR" sz="3200" b="1" u="sng" dirty="0">
                <a:solidFill>
                  <a:srgbClr val="FF0000"/>
                </a:solidFill>
              </a:rPr>
              <a:t>Küreselleşmeyle meydana gelen değişim bu iddiaların geçerliliğini kaybetmiş olsa da tam ortadan kaldırdığı söylenemez</a:t>
            </a:r>
            <a:endParaRPr lang="en-GB" sz="3200" dirty="0"/>
          </a:p>
        </p:txBody>
      </p:sp>
    </p:spTree>
    <p:extLst>
      <p:ext uri="{BB962C8B-B14F-4D97-AF65-F5344CB8AC3E}">
        <p14:creationId xmlns:p14="http://schemas.microsoft.com/office/powerpoint/2010/main" val="3423549060"/>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2002990" y="284897"/>
            <a:ext cx="8911687" cy="1280890"/>
          </a:xfrm>
        </p:spPr>
        <p:txBody>
          <a:bodyPr/>
          <a:lstStyle/>
          <a:p>
            <a:pPr lvl="0" algn="ctr"/>
            <a:r>
              <a:rPr lang="tr-TR" b="1" dirty="0">
                <a:solidFill>
                  <a:srgbClr val="FF0000"/>
                </a:solidFill>
              </a:rPr>
              <a:t>Çatışmacı teori</a:t>
            </a:r>
            <a:br>
              <a:rPr lang="tr-TR" b="1" dirty="0">
                <a:solidFill>
                  <a:srgbClr val="FF0000"/>
                </a:solidFill>
              </a:rPr>
            </a:br>
            <a:endParaRPr lang="tr-TR" b="1" dirty="0">
              <a:solidFill>
                <a:srgbClr val="FF0000"/>
              </a:solidFill>
            </a:endParaRPr>
          </a:p>
        </p:txBody>
      </p:sp>
      <p:sp>
        <p:nvSpPr>
          <p:cNvPr id="3" name="İçerik Yer Tutucusu 2"/>
          <p:cNvSpPr>
            <a:spLocks noGrp="1"/>
          </p:cNvSpPr>
          <p:nvPr>
            <p:ph idx="1"/>
          </p:nvPr>
        </p:nvSpPr>
        <p:spPr>
          <a:xfrm>
            <a:off x="1401097" y="1622323"/>
            <a:ext cx="10103515" cy="4288899"/>
          </a:xfrm>
        </p:spPr>
        <p:txBody>
          <a:bodyPr>
            <a:normAutofit/>
          </a:bodyPr>
          <a:lstStyle/>
          <a:p>
            <a:pPr algn="just"/>
            <a:r>
              <a:rPr lang="tr-TR" sz="2400" b="1" u="sng" dirty="0" err="1">
                <a:solidFill>
                  <a:srgbClr val="FF0000"/>
                </a:solidFill>
              </a:rPr>
              <a:t>İşlevselci</a:t>
            </a:r>
            <a:r>
              <a:rPr lang="tr-TR" sz="2400" b="1" u="sng" dirty="0">
                <a:solidFill>
                  <a:srgbClr val="FF0000"/>
                </a:solidFill>
              </a:rPr>
              <a:t> yaklaşım, modern endüstriyel toplumun eğitimin de katkısıyla orta sınıfın genişlemesiyle rasyonel ve eşitlikçi bir düzen ve istikrara sahip olacağını iddia ediyordu. </a:t>
            </a:r>
          </a:p>
          <a:p>
            <a:pPr algn="just"/>
            <a:endParaRPr lang="tr-TR" sz="2400" b="1" u="sng" dirty="0">
              <a:solidFill>
                <a:srgbClr val="FF0000"/>
              </a:solidFill>
            </a:endParaRPr>
          </a:p>
          <a:p>
            <a:pPr algn="just"/>
            <a:r>
              <a:rPr lang="tr-TR" sz="2400" b="1" u="sng" dirty="0">
                <a:solidFill>
                  <a:srgbClr val="FF0000"/>
                </a:solidFill>
              </a:rPr>
              <a:t>Çatışmacı yaklaşım eğitimin modern kapitalist toplumlarda seçkinlerin tahakküm aracı olduğunu ve toplumsal eşitsizlikleri pekiştirerek gelecek nesillere taşıdığını iddia eder. </a:t>
            </a:r>
          </a:p>
        </p:txBody>
      </p:sp>
    </p:spTree>
    <p:extLst>
      <p:ext uri="{BB962C8B-B14F-4D97-AF65-F5344CB8AC3E}">
        <p14:creationId xmlns:p14="http://schemas.microsoft.com/office/powerpoint/2010/main" val="1306949110"/>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sz="2400" dirty="0"/>
              <a:t>Çatışmacı yaklaşımın fikri kaynakları Karl Marx ile </a:t>
            </a:r>
            <a:r>
              <a:rPr lang="tr-TR" sz="2400" dirty="0" err="1"/>
              <a:t>Max</a:t>
            </a:r>
            <a:r>
              <a:rPr lang="tr-TR" sz="2400" dirty="0"/>
              <a:t> Weber’dir. Çatışmacı yaklaşımın genel iddiaları birkaç başlıkta toplanabilir</a:t>
            </a:r>
          </a:p>
          <a:p>
            <a:pPr algn="just"/>
            <a:r>
              <a:rPr lang="tr-TR" sz="2400" b="1" u="sng" dirty="0">
                <a:solidFill>
                  <a:srgbClr val="FF0000"/>
                </a:solidFill>
              </a:rPr>
              <a:t>İnal (2004: 68-9) çatışmacı yaklaşımda ortaya çıkan eğilimlerin ortak yönlerini şu şekilde sıralamaktadır:</a:t>
            </a:r>
          </a:p>
          <a:p>
            <a:pPr algn="just"/>
            <a:endParaRPr lang="tr-TR" sz="2400" b="1" u="sng" dirty="0">
              <a:solidFill>
                <a:srgbClr val="FF0000"/>
              </a:solidFill>
            </a:endParaRPr>
          </a:p>
        </p:txBody>
      </p:sp>
    </p:spTree>
    <p:extLst>
      <p:ext uri="{BB962C8B-B14F-4D97-AF65-F5344CB8AC3E}">
        <p14:creationId xmlns:p14="http://schemas.microsoft.com/office/powerpoint/2010/main" val="4071472443"/>
      </p:ext>
    </p:extLst>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a:xfrm>
            <a:off x="1866541" y="2000864"/>
            <a:ext cx="8915400" cy="3777622"/>
          </a:xfrm>
        </p:spPr>
        <p:txBody>
          <a:bodyPr>
            <a:normAutofit/>
          </a:bodyPr>
          <a:lstStyle/>
          <a:p>
            <a:pPr algn="just"/>
            <a:r>
              <a:rPr lang="tr-TR" sz="2800" dirty="0"/>
              <a:t>Eğitim sistemi toplumsal gruplar tarafından denetim altına alınmak için mücadele verilen bir alandır. </a:t>
            </a:r>
            <a:r>
              <a:rPr lang="tr-TR" sz="2800" b="1" u="sng" dirty="0">
                <a:solidFill>
                  <a:srgbClr val="FF0000"/>
                </a:solidFill>
              </a:rPr>
              <a:t>Seçkinler çıkarlarını korumak için toplumsal ihtiyaçlar söylemine sığınırlar. </a:t>
            </a:r>
          </a:p>
        </p:txBody>
      </p:sp>
    </p:spTree>
    <p:extLst>
      <p:ext uri="{BB962C8B-B14F-4D97-AF65-F5344CB8AC3E}">
        <p14:creationId xmlns:p14="http://schemas.microsoft.com/office/powerpoint/2010/main" val="3176826774"/>
      </p:ext>
    </p:extLst>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8823FDA7-B8EF-542D-1B83-5429556BD72A}"/>
              </a:ext>
            </a:extLst>
          </p:cNvPr>
          <p:cNvSpPr>
            <a:spLocks noGrp="1"/>
          </p:cNvSpPr>
          <p:nvPr>
            <p:ph idx="1"/>
          </p:nvPr>
        </p:nvSpPr>
        <p:spPr>
          <a:xfrm>
            <a:off x="2255658" y="1132936"/>
            <a:ext cx="8915400" cy="3777622"/>
          </a:xfrm>
        </p:spPr>
        <p:txBody>
          <a:bodyPr>
            <a:normAutofit/>
          </a:bodyPr>
          <a:lstStyle/>
          <a:p>
            <a:endParaRPr lang="tr-TR" sz="3200" dirty="0"/>
          </a:p>
          <a:p>
            <a:endParaRPr lang="tr-TR" sz="3200" dirty="0"/>
          </a:p>
          <a:p>
            <a:r>
              <a:rPr lang="tr-TR" sz="3200" dirty="0"/>
              <a:t>Öğrencilere hangi grubun ideallerinin ve değerlerinin öğretileceği çıkar grupları arasındaki mücadelenin konusudur.</a:t>
            </a:r>
          </a:p>
          <a:p>
            <a:endParaRPr lang="en-GB" sz="3200" dirty="0"/>
          </a:p>
        </p:txBody>
      </p:sp>
    </p:spTree>
    <p:extLst>
      <p:ext uri="{BB962C8B-B14F-4D97-AF65-F5344CB8AC3E}">
        <p14:creationId xmlns:p14="http://schemas.microsoft.com/office/powerpoint/2010/main" val="500090360"/>
      </p:ext>
    </p:extLst>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sz="2800" dirty="0"/>
              <a:t>Bu çıkar grupları arasındaki mücadele eşit koşullarda verilmemektedir. Bazı gruplar daha fazla imkana sahiptir ve bu durum fırsat eşitliğini imkansız hale getirir. </a:t>
            </a:r>
          </a:p>
          <a:p>
            <a:pPr algn="just"/>
            <a:endParaRPr lang="tr-TR" sz="2800" dirty="0"/>
          </a:p>
          <a:p>
            <a:pPr algn="just"/>
            <a:r>
              <a:rPr lang="tr-TR" sz="2800" dirty="0"/>
              <a:t>Fırsat eşitliği söylemi seçkinlerin çocuklarının sahip olduğu ayrıcalıklı koşulları gizlemek için kullanılır</a:t>
            </a:r>
          </a:p>
        </p:txBody>
      </p:sp>
    </p:spTree>
    <p:extLst>
      <p:ext uri="{BB962C8B-B14F-4D97-AF65-F5344CB8AC3E}">
        <p14:creationId xmlns:p14="http://schemas.microsoft.com/office/powerpoint/2010/main" val="3777818781"/>
      </p:ext>
    </p:extLst>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algn="ctr"/>
            <a:r>
              <a:rPr lang="tr-TR" b="1" dirty="0">
                <a:solidFill>
                  <a:srgbClr val="FF0000"/>
                </a:solidFill>
              </a:rPr>
              <a:t>Kültürel Etmenlere Dayalı Görüş</a:t>
            </a:r>
          </a:p>
        </p:txBody>
      </p:sp>
      <p:sp>
        <p:nvSpPr>
          <p:cNvPr id="3" name="İçerik Yer Tutucusu 2"/>
          <p:cNvSpPr>
            <a:spLocks noGrp="1"/>
          </p:cNvSpPr>
          <p:nvPr>
            <p:ph idx="1"/>
          </p:nvPr>
        </p:nvSpPr>
        <p:spPr>
          <a:xfrm>
            <a:off x="1253613" y="1489587"/>
            <a:ext cx="10250999" cy="4421635"/>
          </a:xfrm>
        </p:spPr>
        <p:txBody>
          <a:bodyPr>
            <a:normAutofit/>
          </a:bodyPr>
          <a:lstStyle/>
          <a:p>
            <a:r>
              <a:rPr lang="tr-TR" sz="3200" dirty="0"/>
              <a:t>Çatışmacı yaklaşımı kültürel etmenlerle açıklayan görüş, </a:t>
            </a:r>
            <a:r>
              <a:rPr lang="tr-TR" sz="3200" dirty="0" err="1"/>
              <a:t>Weber’in</a:t>
            </a:r>
            <a:r>
              <a:rPr lang="tr-TR" sz="3200" dirty="0"/>
              <a:t> statü grupları tanımına dayanır. </a:t>
            </a:r>
          </a:p>
          <a:p>
            <a:endParaRPr lang="tr-TR" sz="3200" dirty="0"/>
          </a:p>
          <a:p>
            <a:r>
              <a:rPr lang="tr-TR" sz="3200" b="1" u="sng" dirty="0" err="1">
                <a:solidFill>
                  <a:srgbClr val="FF0000"/>
                </a:solidFill>
              </a:rPr>
              <a:t>Weber’e</a:t>
            </a:r>
            <a:r>
              <a:rPr lang="tr-TR" sz="3200" b="1" u="sng" dirty="0">
                <a:solidFill>
                  <a:srgbClr val="FF0000"/>
                </a:solidFill>
              </a:rPr>
              <a:t> göre toplumu belirleyen temel unsur toplumsal sınıflar değil statü gruplarıdır</a:t>
            </a:r>
            <a:r>
              <a:rPr lang="tr-TR" sz="3200" dirty="0"/>
              <a:t>. </a:t>
            </a:r>
          </a:p>
        </p:txBody>
      </p:sp>
    </p:spTree>
    <p:extLst>
      <p:ext uri="{BB962C8B-B14F-4D97-AF65-F5344CB8AC3E}">
        <p14:creationId xmlns:p14="http://schemas.microsoft.com/office/powerpoint/2010/main" val="3921217065"/>
      </p:ext>
    </p:extLst>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a:xfrm>
            <a:off x="1814052" y="2133600"/>
            <a:ext cx="9690560" cy="3777622"/>
          </a:xfrm>
        </p:spPr>
        <p:txBody>
          <a:bodyPr>
            <a:noAutofit/>
          </a:bodyPr>
          <a:lstStyle/>
          <a:p>
            <a:r>
              <a:rPr lang="tr-TR" sz="2400" b="1" u="sng" dirty="0">
                <a:solidFill>
                  <a:srgbClr val="FF0000"/>
                </a:solidFill>
              </a:rPr>
              <a:t>Çünkü toplumdaki ayrışmaları ve gruplaşmaları, Marksistlerin iddia ettiği gibi sadece ekonomik durum belirlemez. </a:t>
            </a:r>
          </a:p>
          <a:p>
            <a:endParaRPr lang="tr-TR" sz="2400" dirty="0"/>
          </a:p>
          <a:p>
            <a:r>
              <a:rPr lang="tr-TR" sz="2400" dirty="0" err="1"/>
              <a:t>Weber’e</a:t>
            </a:r>
            <a:r>
              <a:rPr lang="tr-TR" sz="2400" dirty="0"/>
              <a:t> göre toplum, </a:t>
            </a:r>
          </a:p>
          <a:p>
            <a:r>
              <a:rPr lang="tr-TR" sz="2400" dirty="0"/>
              <a:t>a) ekonomik duruma, </a:t>
            </a:r>
          </a:p>
          <a:p>
            <a:r>
              <a:rPr lang="tr-TR" sz="2400" dirty="0"/>
              <a:t>b) iktidar konumuna </a:t>
            </a:r>
          </a:p>
          <a:p>
            <a:r>
              <a:rPr lang="tr-TR" sz="2400" dirty="0"/>
              <a:t>c) kültürel duruma göre belirlenen statü gruplarından oluşur. </a:t>
            </a:r>
          </a:p>
        </p:txBody>
      </p:sp>
    </p:spTree>
    <p:extLst>
      <p:ext uri="{BB962C8B-B14F-4D97-AF65-F5344CB8AC3E}">
        <p14:creationId xmlns:p14="http://schemas.microsoft.com/office/powerpoint/2010/main" val="164494555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005781" y="1091381"/>
            <a:ext cx="9498831" cy="4819841"/>
          </a:xfrm>
        </p:spPr>
        <p:txBody>
          <a:bodyPr>
            <a:noAutofit/>
          </a:bodyPr>
          <a:lstStyle/>
          <a:p>
            <a:pPr algn="just"/>
            <a:r>
              <a:rPr lang="tr-TR" sz="2400" dirty="0"/>
              <a:t>İdeal olana yoğunlaşan Platon’un aksine Aristoteles (M.Ö. 384-322) içinde yaşadığımız fizik dünyayla ilgiliydi. Ona göre fiziki dünyadaki her şeyin gerçekleştirmeye çalıştığı potansiyeli vardır. </a:t>
            </a:r>
          </a:p>
        </p:txBody>
      </p:sp>
    </p:spTree>
    <p:extLst>
      <p:ext uri="{BB962C8B-B14F-4D97-AF65-F5344CB8AC3E}">
        <p14:creationId xmlns:p14="http://schemas.microsoft.com/office/powerpoint/2010/main" val="3202987443"/>
      </p:ext>
    </p:extLst>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424936" y="793629"/>
            <a:ext cx="10413231" cy="5686461"/>
          </a:xfrm>
        </p:spPr>
        <p:txBody>
          <a:bodyPr>
            <a:normAutofit/>
          </a:bodyPr>
          <a:lstStyle/>
          <a:p>
            <a:r>
              <a:rPr lang="tr-TR" sz="3200" b="1" u="sng" dirty="0">
                <a:solidFill>
                  <a:srgbClr val="FF0000"/>
                </a:solidFill>
              </a:rPr>
              <a:t>Toplumsal statüyü belirleyen kültürel etmenler: </a:t>
            </a:r>
          </a:p>
          <a:p>
            <a:r>
              <a:rPr lang="tr-TR" sz="3200" dirty="0"/>
              <a:t>etnik ve coğrafi köken, </a:t>
            </a:r>
          </a:p>
          <a:p>
            <a:r>
              <a:rPr lang="tr-TR" sz="3200" dirty="0"/>
              <a:t>din, </a:t>
            </a:r>
          </a:p>
          <a:p>
            <a:r>
              <a:rPr lang="tr-TR" sz="3200" dirty="0"/>
              <a:t>eğitim, </a:t>
            </a:r>
          </a:p>
          <a:p>
            <a:r>
              <a:rPr lang="tr-TR" sz="3200" dirty="0"/>
              <a:t>entelektüel seviye ve </a:t>
            </a:r>
          </a:p>
          <a:p>
            <a:r>
              <a:rPr lang="tr-TR" sz="3200" dirty="0"/>
              <a:t>estetik beğeni seviyesi vb. (İnal, 2004: 75). </a:t>
            </a:r>
          </a:p>
        </p:txBody>
      </p:sp>
    </p:spTree>
    <p:extLst>
      <p:ext uri="{BB962C8B-B14F-4D97-AF65-F5344CB8AC3E}">
        <p14:creationId xmlns:p14="http://schemas.microsoft.com/office/powerpoint/2010/main" val="2961529078"/>
      </p:ext>
    </p:extLst>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687809" y="947793"/>
            <a:ext cx="9705309" cy="3777622"/>
          </a:xfrm>
        </p:spPr>
        <p:txBody>
          <a:bodyPr>
            <a:normAutofit/>
          </a:bodyPr>
          <a:lstStyle/>
          <a:p>
            <a:pPr algn="just"/>
            <a:r>
              <a:rPr lang="tr-TR" sz="2400" dirty="0"/>
              <a:t>Eğitimin ilköğretimden yükseköğrenime kadar kademeli olması ve her kademenin bir diplomayla belgelenmesi sınırlı toplumsal konumlara erişimi kısıtlamasına ilişkin düzenlemeyle ilgilidir. </a:t>
            </a:r>
          </a:p>
          <a:p>
            <a:pPr algn="just"/>
            <a:endParaRPr lang="tr-TR" sz="2400" dirty="0"/>
          </a:p>
          <a:p>
            <a:pPr algn="just"/>
            <a:r>
              <a:rPr lang="tr-TR" sz="2400" dirty="0"/>
              <a:t>Böylece birçok işi yapabilecek kabiliyete sahip kişiler diplomaları olmadığı için engellenirken birçok genç de basit işler için uzun ve zorlu bir eğitsel süreçten geçmek zorunda kalmaktadır (Tan, 1981: 568).</a:t>
            </a:r>
          </a:p>
        </p:txBody>
      </p:sp>
    </p:spTree>
    <p:extLst>
      <p:ext uri="{BB962C8B-B14F-4D97-AF65-F5344CB8AC3E}">
        <p14:creationId xmlns:p14="http://schemas.microsoft.com/office/powerpoint/2010/main" val="3835217005"/>
      </p:ext>
    </p:extLst>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a:xfrm>
            <a:off x="1165123" y="2133600"/>
            <a:ext cx="10339489" cy="3777622"/>
          </a:xfrm>
        </p:spPr>
        <p:txBody>
          <a:bodyPr>
            <a:normAutofit/>
          </a:bodyPr>
          <a:lstStyle/>
          <a:p>
            <a:pPr algn="just"/>
            <a:r>
              <a:rPr lang="tr-TR" sz="2800" dirty="0"/>
              <a:t>Okullar egemen statü grubunun kültürünü aktarmaktadır ve oluşturdukları kültürel derecelendirmeyle egemenliklerini korumaktadırlar. </a:t>
            </a:r>
          </a:p>
        </p:txBody>
      </p:sp>
    </p:spTree>
    <p:extLst>
      <p:ext uri="{BB962C8B-B14F-4D97-AF65-F5344CB8AC3E}">
        <p14:creationId xmlns:p14="http://schemas.microsoft.com/office/powerpoint/2010/main" val="701347628"/>
      </p:ext>
    </p:extLst>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İçerik Yer Tutucusu 3">
            <a:extLst>
              <a:ext uri="{FF2B5EF4-FFF2-40B4-BE49-F238E27FC236}">
                <a16:creationId xmlns:a16="http://schemas.microsoft.com/office/drawing/2014/main" id="{F2365BA9-E12C-6546-F4AB-9EC7B7FD0B47}"/>
              </a:ext>
            </a:extLst>
          </p:cNvPr>
          <p:cNvGraphicFramePr>
            <a:graphicFrameLocks noGrp="1"/>
          </p:cNvGraphicFramePr>
          <p:nvPr>
            <p:ph idx="1"/>
            <p:extLst>
              <p:ext uri="{D42A27DB-BD31-4B8C-83A1-F6EECF244321}">
                <p14:modId xmlns:p14="http://schemas.microsoft.com/office/powerpoint/2010/main" val="3464779107"/>
              </p:ext>
            </p:extLst>
          </p:nvPr>
        </p:nvGraphicFramePr>
        <p:xfrm>
          <a:off x="859768" y="297611"/>
          <a:ext cx="10440835" cy="5779195"/>
        </p:xfrm>
        <a:graphic>
          <a:graphicData uri="http://schemas.openxmlformats.org/drawingml/2006/table">
            <a:tbl>
              <a:tblPr firstRow="1" firstCol="1" bandRow="1">
                <a:tableStyleId>{5C22544A-7EE6-4342-B048-85BDC9FD1C3A}</a:tableStyleId>
              </a:tblPr>
              <a:tblGrid>
                <a:gridCol w="1163607">
                  <a:extLst>
                    <a:ext uri="{9D8B030D-6E8A-4147-A177-3AD203B41FA5}">
                      <a16:colId xmlns:a16="http://schemas.microsoft.com/office/drawing/2014/main" val="3079844176"/>
                    </a:ext>
                  </a:extLst>
                </a:gridCol>
                <a:gridCol w="610557">
                  <a:extLst>
                    <a:ext uri="{9D8B030D-6E8A-4147-A177-3AD203B41FA5}">
                      <a16:colId xmlns:a16="http://schemas.microsoft.com/office/drawing/2014/main" val="911566529"/>
                    </a:ext>
                  </a:extLst>
                </a:gridCol>
                <a:gridCol w="603849">
                  <a:extLst>
                    <a:ext uri="{9D8B030D-6E8A-4147-A177-3AD203B41FA5}">
                      <a16:colId xmlns:a16="http://schemas.microsoft.com/office/drawing/2014/main" val="1892062521"/>
                    </a:ext>
                  </a:extLst>
                </a:gridCol>
                <a:gridCol w="2530415">
                  <a:extLst>
                    <a:ext uri="{9D8B030D-6E8A-4147-A177-3AD203B41FA5}">
                      <a16:colId xmlns:a16="http://schemas.microsoft.com/office/drawing/2014/main" val="3166039720"/>
                    </a:ext>
                  </a:extLst>
                </a:gridCol>
                <a:gridCol w="1610264">
                  <a:extLst>
                    <a:ext uri="{9D8B030D-6E8A-4147-A177-3AD203B41FA5}">
                      <a16:colId xmlns:a16="http://schemas.microsoft.com/office/drawing/2014/main" val="3891391873"/>
                    </a:ext>
                  </a:extLst>
                </a:gridCol>
                <a:gridCol w="1552755">
                  <a:extLst>
                    <a:ext uri="{9D8B030D-6E8A-4147-A177-3AD203B41FA5}">
                      <a16:colId xmlns:a16="http://schemas.microsoft.com/office/drawing/2014/main" val="2937377114"/>
                    </a:ext>
                  </a:extLst>
                </a:gridCol>
                <a:gridCol w="943154">
                  <a:extLst>
                    <a:ext uri="{9D8B030D-6E8A-4147-A177-3AD203B41FA5}">
                      <a16:colId xmlns:a16="http://schemas.microsoft.com/office/drawing/2014/main" val="3279388290"/>
                    </a:ext>
                  </a:extLst>
                </a:gridCol>
                <a:gridCol w="1426234">
                  <a:extLst>
                    <a:ext uri="{9D8B030D-6E8A-4147-A177-3AD203B41FA5}">
                      <a16:colId xmlns:a16="http://schemas.microsoft.com/office/drawing/2014/main" val="4178713158"/>
                    </a:ext>
                  </a:extLst>
                </a:gridCol>
              </a:tblGrid>
              <a:tr h="432034">
                <a:tc>
                  <a:txBody>
                    <a:bodyPr/>
                    <a:lstStyle/>
                    <a:p>
                      <a:pPr>
                        <a:lnSpc>
                          <a:spcPct val="107000"/>
                        </a:lnSpc>
                        <a:spcAft>
                          <a:spcPts val="800"/>
                        </a:spcAft>
                        <a:buNone/>
                      </a:pPr>
                      <a:r>
                        <a:rPr lang="en-GB" sz="1200">
                          <a:effectLst/>
                        </a:rPr>
                        <a:t>Kuram</a:t>
                      </a:r>
                      <a:endParaRPr lang="en-GB" sz="1200">
                        <a:effectLst/>
                        <a:latin typeface="Calibri" panose="020F0502020204030204" pitchFamily="34" charset="0"/>
                        <a:ea typeface="Calibri" panose="020F0502020204030204" pitchFamily="34" charset="0"/>
                        <a:cs typeface="Times New Roman" panose="02020603050405020304" pitchFamily="18" charset="0"/>
                      </a:endParaRPr>
                    </a:p>
                  </a:txBody>
                  <a:tcPr marL="7679" marR="7679" marT="7679" marB="7679" anchor="ctr"/>
                </a:tc>
                <a:tc>
                  <a:txBody>
                    <a:bodyPr/>
                    <a:lstStyle/>
                    <a:p>
                      <a:pPr>
                        <a:lnSpc>
                          <a:spcPct val="107000"/>
                        </a:lnSpc>
                        <a:spcAft>
                          <a:spcPts val="800"/>
                        </a:spcAft>
                        <a:buNone/>
                      </a:pPr>
                      <a:r>
                        <a:rPr lang="en-GB" sz="1200">
                          <a:effectLst/>
                        </a:rPr>
                        <a:t>Kurucuları / Temsilcileri</a:t>
                      </a:r>
                      <a:endParaRPr lang="en-GB" sz="1200">
                        <a:effectLst/>
                        <a:latin typeface="Calibri" panose="020F0502020204030204" pitchFamily="34" charset="0"/>
                        <a:ea typeface="Calibri" panose="020F0502020204030204" pitchFamily="34" charset="0"/>
                        <a:cs typeface="Times New Roman" panose="02020603050405020304" pitchFamily="18" charset="0"/>
                      </a:endParaRPr>
                    </a:p>
                  </a:txBody>
                  <a:tcPr marL="7679" marR="7679" marT="7679" marB="7679" anchor="ctr"/>
                </a:tc>
                <a:tc>
                  <a:txBody>
                    <a:bodyPr/>
                    <a:lstStyle/>
                    <a:p>
                      <a:pPr>
                        <a:lnSpc>
                          <a:spcPct val="107000"/>
                        </a:lnSpc>
                        <a:spcAft>
                          <a:spcPts val="800"/>
                        </a:spcAft>
                        <a:buNone/>
                      </a:pPr>
                      <a:r>
                        <a:rPr lang="en-GB" sz="1200">
                          <a:effectLst/>
                        </a:rPr>
                        <a:t>Çıkış Tarihi</a:t>
                      </a:r>
                      <a:endParaRPr lang="en-GB" sz="1200">
                        <a:effectLst/>
                        <a:latin typeface="Calibri" panose="020F0502020204030204" pitchFamily="34" charset="0"/>
                        <a:ea typeface="Calibri" panose="020F0502020204030204" pitchFamily="34" charset="0"/>
                        <a:cs typeface="Times New Roman" panose="02020603050405020304" pitchFamily="18" charset="0"/>
                      </a:endParaRPr>
                    </a:p>
                  </a:txBody>
                  <a:tcPr marL="7679" marR="7679" marT="7679" marB="7679" anchor="ctr"/>
                </a:tc>
                <a:tc>
                  <a:txBody>
                    <a:bodyPr/>
                    <a:lstStyle/>
                    <a:p>
                      <a:pPr>
                        <a:lnSpc>
                          <a:spcPct val="107000"/>
                        </a:lnSpc>
                        <a:spcAft>
                          <a:spcPts val="800"/>
                        </a:spcAft>
                        <a:buNone/>
                      </a:pPr>
                      <a:r>
                        <a:rPr lang="en-GB" sz="1200">
                          <a:effectLst/>
                        </a:rPr>
                        <a:t>Dayandığı Temel Fikirler</a:t>
                      </a:r>
                      <a:endParaRPr lang="en-GB" sz="1200">
                        <a:effectLst/>
                        <a:latin typeface="Calibri" panose="020F0502020204030204" pitchFamily="34" charset="0"/>
                        <a:ea typeface="Calibri" panose="020F0502020204030204" pitchFamily="34" charset="0"/>
                        <a:cs typeface="Times New Roman" panose="02020603050405020304" pitchFamily="18" charset="0"/>
                      </a:endParaRPr>
                    </a:p>
                  </a:txBody>
                  <a:tcPr marL="7679" marR="7679" marT="7679" marB="7679" anchor="ctr"/>
                </a:tc>
                <a:tc>
                  <a:txBody>
                    <a:bodyPr/>
                    <a:lstStyle/>
                    <a:p>
                      <a:pPr>
                        <a:lnSpc>
                          <a:spcPct val="107000"/>
                        </a:lnSpc>
                        <a:spcAft>
                          <a:spcPts val="800"/>
                        </a:spcAft>
                        <a:buNone/>
                      </a:pPr>
                      <a:r>
                        <a:rPr lang="en-GB" sz="1200" dirty="0">
                          <a:effectLst/>
                        </a:rPr>
                        <a:t>Örnek 1</a:t>
                      </a:r>
                      <a:endParaRPr lang="en-GB"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679" marR="7679" marT="7679" marB="7679" anchor="ctr"/>
                </a:tc>
                <a:tc>
                  <a:txBody>
                    <a:bodyPr/>
                    <a:lstStyle/>
                    <a:p>
                      <a:pPr>
                        <a:lnSpc>
                          <a:spcPct val="107000"/>
                        </a:lnSpc>
                        <a:spcAft>
                          <a:spcPts val="800"/>
                        </a:spcAft>
                        <a:buNone/>
                      </a:pPr>
                      <a:r>
                        <a:rPr lang="en-GB" sz="1600" dirty="0">
                          <a:effectLst/>
                        </a:rPr>
                        <a:t>Örnek </a:t>
                      </a:r>
                      <a:r>
                        <a:rPr lang="tr-TR" sz="1600" dirty="0">
                          <a:effectLst/>
                        </a:rPr>
                        <a:t>2</a:t>
                      </a:r>
                      <a:endParaRPr lang="en-GB"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7679" marR="7679" marT="7679" marB="7679" anchor="ctr"/>
                </a:tc>
                <a:tc>
                  <a:txBody>
                    <a:bodyPr/>
                    <a:lstStyle/>
                    <a:p>
                      <a:pPr>
                        <a:lnSpc>
                          <a:spcPct val="107000"/>
                        </a:lnSpc>
                        <a:spcAft>
                          <a:spcPts val="800"/>
                        </a:spcAft>
                        <a:buNone/>
                      </a:pPr>
                      <a:r>
                        <a:rPr lang="en-GB" sz="1200" dirty="0">
                          <a:effectLst/>
                        </a:rPr>
                        <a:t>Örnek </a:t>
                      </a:r>
                      <a:r>
                        <a:rPr lang="tr-TR" sz="1200" dirty="0">
                          <a:effectLst/>
                        </a:rPr>
                        <a:t>3</a:t>
                      </a:r>
                      <a:endParaRPr lang="en-GB"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679" marR="7679" marT="7679" marB="7679" anchor="ctr"/>
                </a:tc>
                <a:tc>
                  <a:txBody>
                    <a:bodyPr/>
                    <a:lstStyle/>
                    <a:p>
                      <a:pPr>
                        <a:lnSpc>
                          <a:spcPct val="107000"/>
                        </a:lnSpc>
                        <a:spcAft>
                          <a:spcPts val="800"/>
                        </a:spcAft>
                        <a:buNone/>
                      </a:pPr>
                      <a:r>
                        <a:rPr lang="en-GB" sz="1200">
                          <a:effectLst/>
                        </a:rPr>
                        <a:t>Benzer Teoriler</a:t>
                      </a:r>
                      <a:endParaRPr lang="en-GB" sz="1200">
                        <a:effectLst/>
                        <a:latin typeface="Calibri" panose="020F0502020204030204" pitchFamily="34" charset="0"/>
                        <a:ea typeface="Calibri" panose="020F0502020204030204" pitchFamily="34" charset="0"/>
                        <a:cs typeface="Times New Roman" panose="02020603050405020304" pitchFamily="18" charset="0"/>
                      </a:endParaRPr>
                    </a:p>
                  </a:txBody>
                  <a:tcPr marL="7679" marR="7679" marT="7679" marB="7679" anchor="ctr"/>
                </a:tc>
                <a:extLst>
                  <a:ext uri="{0D108BD9-81ED-4DB2-BD59-A6C34878D82A}">
                    <a16:rowId xmlns:a16="http://schemas.microsoft.com/office/drawing/2014/main" val="1950892720"/>
                  </a:ext>
                </a:extLst>
              </a:tr>
              <a:tr h="4991105">
                <a:tc>
                  <a:txBody>
                    <a:bodyPr/>
                    <a:lstStyle/>
                    <a:p>
                      <a:pPr>
                        <a:lnSpc>
                          <a:spcPct val="107000"/>
                        </a:lnSpc>
                        <a:spcAft>
                          <a:spcPts val="800"/>
                        </a:spcAft>
                        <a:buNone/>
                      </a:pPr>
                      <a:r>
                        <a:rPr lang="en-GB" sz="1200" dirty="0" err="1">
                          <a:effectLst/>
                        </a:rPr>
                        <a:t>Sembolik</a:t>
                      </a:r>
                      <a:r>
                        <a:rPr lang="en-GB" sz="1200" dirty="0">
                          <a:effectLst/>
                        </a:rPr>
                        <a:t> </a:t>
                      </a:r>
                      <a:r>
                        <a:rPr lang="en-GB" sz="1200" dirty="0" err="1">
                          <a:effectLst/>
                        </a:rPr>
                        <a:t>Etkileşimcilik</a:t>
                      </a:r>
                      <a:endParaRPr lang="en-GB"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679" marR="7679" marT="7679" marB="7679" anchor="ctr"/>
                </a:tc>
                <a:tc>
                  <a:txBody>
                    <a:bodyPr/>
                    <a:lstStyle/>
                    <a:p>
                      <a:pPr>
                        <a:lnSpc>
                          <a:spcPct val="107000"/>
                        </a:lnSpc>
                        <a:spcAft>
                          <a:spcPts val="800"/>
                        </a:spcAft>
                        <a:buNone/>
                      </a:pPr>
                      <a:r>
                        <a:rPr lang="en-GB" sz="1200">
                          <a:effectLst/>
                        </a:rPr>
                        <a:t>George H. Mead, Herbert Blumer</a:t>
                      </a:r>
                      <a:endParaRPr lang="en-GB" sz="1200">
                        <a:effectLst/>
                        <a:latin typeface="Calibri" panose="020F0502020204030204" pitchFamily="34" charset="0"/>
                        <a:ea typeface="Calibri" panose="020F0502020204030204" pitchFamily="34" charset="0"/>
                        <a:cs typeface="Times New Roman" panose="02020603050405020304" pitchFamily="18" charset="0"/>
                      </a:endParaRPr>
                    </a:p>
                  </a:txBody>
                  <a:tcPr marL="7679" marR="7679" marT="7679" marB="7679" anchor="ctr"/>
                </a:tc>
                <a:tc>
                  <a:txBody>
                    <a:bodyPr/>
                    <a:lstStyle/>
                    <a:p>
                      <a:pPr>
                        <a:lnSpc>
                          <a:spcPct val="107000"/>
                        </a:lnSpc>
                        <a:spcAft>
                          <a:spcPts val="800"/>
                        </a:spcAft>
                        <a:buNone/>
                      </a:pPr>
                      <a:r>
                        <a:rPr lang="en-GB" sz="1200" dirty="0">
                          <a:effectLst/>
                        </a:rPr>
                        <a:t>1920'ler</a:t>
                      </a:r>
                      <a:endParaRPr lang="en-GB"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679" marR="7679" marT="7679" marB="7679" anchor="ctr"/>
                </a:tc>
                <a:tc>
                  <a:txBody>
                    <a:bodyPr/>
                    <a:lstStyle/>
                    <a:p>
                      <a:pPr>
                        <a:lnSpc>
                          <a:spcPct val="107000"/>
                        </a:lnSpc>
                        <a:spcAft>
                          <a:spcPts val="800"/>
                        </a:spcAft>
                        <a:buNone/>
                      </a:pPr>
                      <a:r>
                        <a:rPr lang="en-GB" sz="1200" dirty="0">
                          <a:effectLst/>
                        </a:rPr>
                        <a:t>- </a:t>
                      </a:r>
                      <a:r>
                        <a:rPr lang="en-GB" sz="1800" dirty="0" err="1">
                          <a:effectLst/>
                        </a:rPr>
                        <a:t>Toplum</a:t>
                      </a:r>
                      <a:r>
                        <a:rPr lang="en-GB" sz="1800" dirty="0">
                          <a:effectLst/>
                        </a:rPr>
                        <a:t>, </a:t>
                      </a:r>
                      <a:r>
                        <a:rPr lang="en-GB" sz="1800" dirty="0" err="1">
                          <a:effectLst/>
                        </a:rPr>
                        <a:t>bireylerin</a:t>
                      </a:r>
                      <a:r>
                        <a:rPr lang="en-GB" sz="1800" dirty="0">
                          <a:effectLst/>
                        </a:rPr>
                        <a:t> </a:t>
                      </a:r>
                      <a:r>
                        <a:rPr lang="en-GB" sz="1800" dirty="0" err="1">
                          <a:effectLst/>
                        </a:rPr>
                        <a:t>günlük</a:t>
                      </a:r>
                      <a:r>
                        <a:rPr lang="en-GB" sz="1800" dirty="0">
                          <a:effectLst/>
                        </a:rPr>
                        <a:t> </a:t>
                      </a:r>
                      <a:r>
                        <a:rPr lang="en-GB" sz="1800" dirty="0" err="1">
                          <a:effectLst/>
                        </a:rPr>
                        <a:t>etkileşimleri</a:t>
                      </a:r>
                      <a:r>
                        <a:rPr lang="en-GB" sz="1800" dirty="0">
                          <a:effectLst/>
                        </a:rPr>
                        <a:t> </a:t>
                      </a:r>
                      <a:r>
                        <a:rPr lang="en-GB" sz="1800" dirty="0" err="1">
                          <a:effectLst/>
                        </a:rPr>
                        <a:t>ve</a:t>
                      </a:r>
                      <a:r>
                        <a:rPr lang="en-GB" sz="1800" dirty="0">
                          <a:effectLst/>
                        </a:rPr>
                        <a:t> </a:t>
                      </a:r>
                      <a:r>
                        <a:rPr lang="en-GB" sz="1800" dirty="0" err="1">
                          <a:effectLst/>
                        </a:rPr>
                        <a:t>anlamlar</a:t>
                      </a:r>
                      <a:r>
                        <a:rPr lang="en-GB" sz="1800" dirty="0">
                          <a:effectLst/>
                        </a:rPr>
                        <a:t> </a:t>
                      </a:r>
                      <a:r>
                        <a:rPr lang="en-GB" sz="1800" dirty="0" err="1">
                          <a:effectLst/>
                        </a:rPr>
                        <a:t>yükledikleri</a:t>
                      </a:r>
                      <a:r>
                        <a:rPr lang="en-GB" sz="1800" dirty="0">
                          <a:effectLst/>
                        </a:rPr>
                        <a:t> </a:t>
                      </a:r>
                      <a:r>
                        <a:rPr lang="en-GB" sz="1800" dirty="0" err="1">
                          <a:effectLst/>
                        </a:rPr>
                        <a:t>semboller</a:t>
                      </a:r>
                      <a:r>
                        <a:rPr lang="en-GB" sz="1800" dirty="0">
                          <a:effectLst/>
                        </a:rPr>
                        <a:t> </a:t>
                      </a:r>
                      <a:r>
                        <a:rPr lang="en-GB" sz="1800" dirty="0" err="1">
                          <a:effectLst/>
                        </a:rPr>
                        <a:t>üzerinden</a:t>
                      </a:r>
                      <a:r>
                        <a:rPr lang="en-GB" sz="1800" dirty="0">
                          <a:effectLst/>
                        </a:rPr>
                        <a:t> </a:t>
                      </a:r>
                      <a:r>
                        <a:rPr lang="en-GB" sz="1800" dirty="0" err="1">
                          <a:effectLst/>
                        </a:rPr>
                        <a:t>şekillenir</a:t>
                      </a:r>
                      <a:r>
                        <a:rPr lang="en-GB" sz="1800" dirty="0">
                          <a:effectLst/>
                        </a:rPr>
                        <a:t>.- </a:t>
                      </a:r>
                      <a:r>
                        <a:rPr lang="en-GB" sz="1800" dirty="0" err="1">
                          <a:effectLst/>
                        </a:rPr>
                        <a:t>İnsanlar</a:t>
                      </a:r>
                      <a:r>
                        <a:rPr lang="en-GB" sz="1800" dirty="0">
                          <a:effectLst/>
                        </a:rPr>
                        <a:t>, </a:t>
                      </a:r>
                      <a:r>
                        <a:rPr lang="en-GB" sz="1800" dirty="0" err="1">
                          <a:effectLst/>
                        </a:rPr>
                        <a:t>nesnel</a:t>
                      </a:r>
                      <a:r>
                        <a:rPr lang="en-GB" sz="1800" dirty="0">
                          <a:effectLst/>
                        </a:rPr>
                        <a:t> </a:t>
                      </a:r>
                      <a:r>
                        <a:rPr lang="en-GB" sz="1800" dirty="0" err="1">
                          <a:effectLst/>
                        </a:rPr>
                        <a:t>gerçeklikten</a:t>
                      </a:r>
                      <a:r>
                        <a:rPr lang="en-GB" sz="1800" dirty="0">
                          <a:effectLst/>
                        </a:rPr>
                        <a:t> </a:t>
                      </a:r>
                      <a:r>
                        <a:rPr lang="en-GB" sz="1800" dirty="0" err="1">
                          <a:effectLst/>
                        </a:rPr>
                        <a:t>çok</a:t>
                      </a:r>
                      <a:r>
                        <a:rPr lang="en-GB" sz="1800" dirty="0">
                          <a:effectLst/>
                        </a:rPr>
                        <a:t>, </a:t>
                      </a:r>
                      <a:r>
                        <a:rPr lang="en-GB" sz="1800" dirty="0" err="1">
                          <a:effectLst/>
                        </a:rPr>
                        <a:t>etkileşimlerde</a:t>
                      </a:r>
                      <a:r>
                        <a:rPr lang="en-GB" sz="1800" dirty="0">
                          <a:effectLst/>
                        </a:rPr>
                        <a:t> </a:t>
                      </a:r>
                      <a:r>
                        <a:rPr lang="en-GB" sz="1800" dirty="0" err="1">
                          <a:effectLst/>
                        </a:rPr>
                        <a:t>anlam</a:t>
                      </a:r>
                      <a:r>
                        <a:rPr lang="en-GB" sz="1800" dirty="0">
                          <a:effectLst/>
                        </a:rPr>
                        <a:t> </a:t>
                      </a:r>
                      <a:r>
                        <a:rPr lang="en-GB" sz="1800" dirty="0" err="1">
                          <a:effectLst/>
                        </a:rPr>
                        <a:t>yaratırlar</a:t>
                      </a:r>
                      <a:r>
                        <a:rPr lang="en-GB" sz="1800" dirty="0">
                          <a:effectLst/>
                        </a:rPr>
                        <a:t>. Yani, </a:t>
                      </a:r>
                      <a:r>
                        <a:rPr lang="en-GB" sz="1800" dirty="0" err="1">
                          <a:effectLst/>
                        </a:rPr>
                        <a:t>insanlar</a:t>
                      </a:r>
                      <a:r>
                        <a:rPr lang="en-GB" sz="1800" dirty="0">
                          <a:effectLst/>
                        </a:rPr>
                        <a:t> </a:t>
                      </a:r>
                      <a:r>
                        <a:rPr lang="en-GB" sz="1800" dirty="0" err="1">
                          <a:effectLst/>
                        </a:rPr>
                        <a:t>kendi</a:t>
                      </a:r>
                      <a:r>
                        <a:rPr lang="en-GB" sz="1800" dirty="0">
                          <a:effectLst/>
                        </a:rPr>
                        <a:t> </a:t>
                      </a:r>
                      <a:r>
                        <a:rPr lang="en-GB" sz="1800" dirty="0" err="1">
                          <a:effectLst/>
                        </a:rPr>
                        <a:t>anlamlarını</a:t>
                      </a:r>
                      <a:r>
                        <a:rPr lang="en-GB" sz="1800" dirty="0">
                          <a:effectLst/>
                        </a:rPr>
                        <a:t> </a:t>
                      </a:r>
                      <a:r>
                        <a:rPr lang="en-GB" sz="1800" dirty="0" err="1">
                          <a:effectLst/>
                        </a:rPr>
                        <a:t>yaratırken</a:t>
                      </a:r>
                      <a:r>
                        <a:rPr lang="en-GB" sz="1800" dirty="0">
                          <a:effectLst/>
                        </a:rPr>
                        <a:t> </a:t>
                      </a:r>
                      <a:r>
                        <a:rPr lang="en-GB" sz="1800" dirty="0" err="1">
                          <a:effectLst/>
                        </a:rPr>
                        <a:t>toplum</a:t>
                      </a:r>
                      <a:r>
                        <a:rPr lang="en-GB" sz="1800" dirty="0">
                          <a:effectLst/>
                        </a:rPr>
                        <a:t> da </a:t>
                      </a:r>
                      <a:r>
                        <a:rPr lang="en-GB" sz="1800" dirty="0" err="1">
                          <a:effectLst/>
                        </a:rPr>
                        <a:t>şekillenir</a:t>
                      </a:r>
                      <a:r>
                        <a:rPr lang="en-GB" sz="1800" dirty="0">
                          <a:effectLst/>
                        </a:rPr>
                        <a:t>.- </a:t>
                      </a:r>
                      <a:r>
                        <a:rPr lang="en-GB" sz="1800" dirty="0" err="1">
                          <a:effectLst/>
                        </a:rPr>
                        <a:t>İnsanlar</a:t>
                      </a:r>
                      <a:r>
                        <a:rPr lang="en-GB" sz="1800" dirty="0">
                          <a:effectLst/>
                        </a:rPr>
                        <a:t> </a:t>
                      </a:r>
                      <a:r>
                        <a:rPr lang="en-GB" sz="1800" dirty="0" err="1">
                          <a:effectLst/>
                        </a:rPr>
                        <a:t>sürekli</a:t>
                      </a:r>
                      <a:r>
                        <a:rPr lang="en-GB" sz="1800" dirty="0">
                          <a:effectLst/>
                        </a:rPr>
                        <a:t> </a:t>
                      </a:r>
                      <a:r>
                        <a:rPr lang="en-GB" sz="1800" dirty="0" err="1">
                          <a:effectLst/>
                        </a:rPr>
                        <a:t>olarak</a:t>
                      </a:r>
                      <a:r>
                        <a:rPr lang="en-GB" sz="1800" dirty="0">
                          <a:effectLst/>
                        </a:rPr>
                        <a:t> </a:t>
                      </a:r>
                      <a:r>
                        <a:rPr lang="en-GB" sz="1800" dirty="0" err="1">
                          <a:effectLst/>
                        </a:rPr>
                        <a:t>rolleri</a:t>
                      </a:r>
                      <a:r>
                        <a:rPr lang="en-GB" sz="1800" dirty="0">
                          <a:effectLst/>
                        </a:rPr>
                        <a:t> </a:t>
                      </a:r>
                      <a:r>
                        <a:rPr lang="en-GB" sz="1800" dirty="0" err="1">
                          <a:effectLst/>
                        </a:rPr>
                        <a:t>ve</a:t>
                      </a:r>
                      <a:r>
                        <a:rPr lang="en-GB" sz="1800" dirty="0">
                          <a:effectLst/>
                        </a:rPr>
                        <a:t> </a:t>
                      </a:r>
                      <a:r>
                        <a:rPr lang="en-GB" sz="1800" dirty="0" err="1">
                          <a:effectLst/>
                        </a:rPr>
                        <a:t>beklentileri</a:t>
                      </a:r>
                      <a:r>
                        <a:rPr lang="en-GB" sz="1800" dirty="0">
                          <a:effectLst/>
                        </a:rPr>
                        <a:t> </a:t>
                      </a:r>
                      <a:r>
                        <a:rPr lang="en-GB" sz="1800" dirty="0" err="1">
                          <a:effectLst/>
                        </a:rPr>
                        <a:t>toplumsal</a:t>
                      </a:r>
                      <a:r>
                        <a:rPr lang="en-GB" sz="1800" dirty="0">
                          <a:effectLst/>
                        </a:rPr>
                        <a:t> </a:t>
                      </a:r>
                      <a:r>
                        <a:rPr lang="en-GB" sz="1800" dirty="0" err="1">
                          <a:effectLst/>
                        </a:rPr>
                        <a:t>etkileşimlerde</a:t>
                      </a:r>
                      <a:r>
                        <a:rPr lang="en-GB" sz="1800" dirty="0">
                          <a:effectLst/>
                        </a:rPr>
                        <a:t> </a:t>
                      </a:r>
                      <a:r>
                        <a:rPr lang="en-GB" sz="1800" dirty="0" err="1">
                          <a:effectLst/>
                        </a:rPr>
                        <a:t>yapılandırır</a:t>
                      </a:r>
                      <a:r>
                        <a:rPr lang="en-GB" sz="1800" dirty="0">
                          <a:effectLst/>
                        </a:rPr>
                        <a:t>.</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7679" marR="7679" marT="7679" marB="7679" anchor="ctr"/>
                </a:tc>
                <a:tc>
                  <a:txBody>
                    <a:bodyPr/>
                    <a:lstStyle/>
                    <a:p>
                      <a:pPr>
                        <a:lnSpc>
                          <a:spcPct val="107000"/>
                        </a:lnSpc>
                        <a:spcAft>
                          <a:spcPts val="800"/>
                        </a:spcAft>
                        <a:buNone/>
                      </a:pPr>
                      <a:r>
                        <a:rPr lang="en-GB" sz="2000" dirty="0" err="1">
                          <a:effectLst/>
                        </a:rPr>
                        <a:t>Birinin</a:t>
                      </a:r>
                      <a:r>
                        <a:rPr lang="en-GB" sz="2000" dirty="0">
                          <a:effectLst/>
                        </a:rPr>
                        <a:t> </a:t>
                      </a:r>
                      <a:r>
                        <a:rPr lang="en-GB" sz="2000" dirty="0" err="1">
                          <a:effectLst/>
                        </a:rPr>
                        <a:t>gülümsemesi</a:t>
                      </a:r>
                      <a:r>
                        <a:rPr lang="en-GB" sz="2000" dirty="0">
                          <a:effectLst/>
                        </a:rPr>
                        <a:t>, </a:t>
                      </a:r>
                      <a:r>
                        <a:rPr lang="en-GB" sz="2000" dirty="0" err="1">
                          <a:effectLst/>
                        </a:rPr>
                        <a:t>karşısındaki</a:t>
                      </a:r>
                      <a:r>
                        <a:rPr lang="en-GB" sz="2000" dirty="0">
                          <a:effectLst/>
                        </a:rPr>
                        <a:t> </a:t>
                      </a:r>
                      <a:r>
                        <a:rPr lang="en-GB" sz="2000" dirty="0" err="1">
                          <a:effectLst/>
                        </a:rPr>
                        <a:t>için</a:t>
                      </a:r>
                      <a:r>
                        <a:rPr lang="en-GB" sz="2000" dirty="0">
                          <a:effectLst/>
                        </a:rPr>
                        <a:t> </a:t>
                      </a:r>
                      <a:r>
                        <a:rPr lang="en-GB" sz="2000" dirty="0" err="1">
                          <a:effectLst/>
                        </a:rPr>
                        <a:t>samimiyet</a:t>
                      </a:r>
                      <a:r>
                        <a:rPr lang="en-GB" sz="2000" dirty="0">
                          <a:effectLst/>
                        </a:rPr>
                        <a:t> </a:t>
                      </a:r>
                      <a:r>
                        <a:rPr lang="en-GB" sz="2000" dirty="0" err="1">
                          <a:effectLst/>
                        </a:rPr>
                        <a:t>ya</a:t>
                      </a:r>
                      <a:r>
                        <a:rPr lang="en-GB" sz="2000" dirty="0">
                          <a:effectLst/>
                        </a:rPr>
                        <a:t> da </a:t>
                      </a:r>
                      <a:r>
                        <a:rPr lang="en-GB" sz="2000" dirty="0" err="1">
                          <a:effectLst/>
                        </a:rPr>
                        <a:t>alay</a:t>
                      </a:r>
                      <a:r>
                        <a:rPr lang="en-GB" sz="2000" dirty="0">
                          <a:effectLst/>
                        </a:rPr>
                        <a:t> </a:t>
                      </a:r>
                      <a:r>
                        <a:rPr lang="en-GB" sz="2000" dirty="0" err="1">
                          <a:effectLst/>
                        </a:rPr>
                        <a:t>anlamına</a:t>
                      </a:r>
                      <a:r>
                        <a:rPr lang="en-GB" sz="2000" dirty="0">
                          <a:effectLst/>
                        </a:rPr>
                        <a:t> </a:t>
                      </a:r>
                      <a:r>
                        <a:rPr lang="en-GB" sz="2000" dirty="0" err="1">
                          <a:effectLst/>
                        </a:rPr>
                        <a:t>gelebilir</a:t>
                      </a:r>
                      <a:r>
                        <a:rPr lang="en-GB" sz="2000" dirty="0">
                          <a:effectLst/>
                        </a:rPr>
                        <a:t>; </a:t>
                      </a:r>
                      <a:r>
                        <a:rPr lang="en-GB" sz="2000" dirty="0" err="1">
                          <a:effectLst/>
                        </a:rPr>
                        <a:t>anlam</a:t>
                      </a:r>
                      <a:r>
                        <a:rPr lang="en-GB" sz="2000" dirty="0">
                          <a:effectLst/>
                        </a:rPr>
                        <a:t>, </a:t>
                      </a:r>
                      <a:r>
                        <a:rPr lang="en-GB" sz="2000" dirty="0" err="1">
                          <a:effectLst/>
                        </a:rPr>
                        <a:t>duruma</a:t>
                      </a:r>
                      <a:r>
                        <a:rPr lang="en-GB" sz="2000" dirty="0">
                          <a:effectLst/>
                        </a:rPr>
                        <a:t> </a:t>
                      </a:r>
                      <a:r>
                        <a:rPr lang="en-GB" sz="2000" dirty="0" err="1">
                          <a:effectLst/>
                        </a:rPr>
                        <a:t>göre</a:t>
                      </a:r>
                      <a:r>
                        <a:rPr lang="en-GB" sz="2000" dirty="0">
                          <a:effectLst/>
                        </a:rPr>
                        <a:t> </a:t>
                      </a:r>
                      <a:r>
                        <a:rPr lang="en-GB" sz="2000" dirty="0" err="1">
                          <a:effectLst/>
                        </a:rPr>
                        <a:t>değişir</a:t>
                      </a:r>
                      <a:r>
                        <a:rPr lang="en-GB" sz="2000" dirty="0">
                          <a:effectLst/>
                        </a:rPr>
                        <a:t>.</a:t>
                      </a:r>
                      <a:endParaRPr lang="en-GB"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7679" marR="7679" marT="7679" marB="7679" anchor="ctr"/>
                </a:tc>
                <a:tc>
                  <a:txBody>
                    <a:bodyPr/>
                    <a:lstStyle/>
                    <a:p>
                      <a:pPr>
                        <a:lnSpc>
                          <a:spcPct val="107000"/>
                        </a:lnSpc>
                        <a:spcAft>
                          <a:spcPts val="800"/>
                        </a:spcAft>
                        <a:buNone/>
                      </a:pPr>
                      <a:r>
                        <a:rPr lang="en-GB" sz="1600" dirty="0">
                          <a:effectLst/>
                        </a:rPr>
                        <a:t>Bir </a:t>
                      </a:r>
                      <a:r>
                        <a:rPr lang="en-GB" sz="1600" dirty="0" err="1">
                          <a:effectLst/>
                        </a:rPr>
                        <a:t>kişinin</a:t>
                      </a:r>
                      <a:r>
                        <a:rPr lang="en-GB" sz="1600" dirty="0">
                          <a:effectLst/>
                        </a:rPr>
                        <a:t> </a:t>
                      </a:r>
                      <a:r>
                        <a:rPr lang="en-GB" sz="1600" dirty="0" err="1">
                          <a:effectLst/>
                        </a:rPr>
                        <a:t>dinî</a:t>
                      </a:r>
                      <a:r>
                        <a:rPr lang="en-GB" sz="1600" dirty="0">
                          <a:effectLst/>
                        </a:rPr>
                        <a:t> </a:t>
                      </a:r>
                      <a:r>
                        <a:rPr lang="en-GB" sz="1600" dirty="0" err="1">
                          <a:effectLst/>
                        </a:rPr>
                        <a:t>bir</a:t>
                      </a:r>
                      <a:r>
                        <a:rPr lang="en-GB" sz="1600" dirty="0">
                          <a:effectLst/>
                        </a:rPr>
                        <a:t> </a:t>
                      </a:r>
                      <a:r>
                        <a:rPr lang="en-GB" sz="1600" dirty="0" err="1">
                          <a:effectLst/>
                        </a:rPr>
                        <a:t>lideri</a:t>
                      </a:r>
                      <a:r>
                        <a:rPr lang="en-GB" sz="1600" dirty="0">
                          <a:effectLst/>
                        </a:rPr>
                        <a:t> "</a:t>
                      </a:r>
                      <a:r>
                        <a:rPr lang="en-GB" sz="1600" dirty="0" err="1">
                          <a:effectLst/>
                        </a:rPr>
                        <a:t>saygı</a:t>
                      </a:r>
                      <a:r>
                        <a:rPr lang="en-GB" sz="1600" dirty="0">
                          <a:effectLst/>
                        </a:rPr>
                        <a:t>" </a:t>
                      </a:r>
                      <a:r>
                        <a:rPr lang="en-GB" sz="1600" dirty="0" err="1">
                          <a:effectLst/>
                        </a:rPr>
                        <a:t>veya</a:t>
                      </a:r>
                      <a:r>
                        <a:rPr lang="en-GB" sz="1600" dirty="0">
                          <a:effectLst/>
                        </a:rPr>
                        <a:t> "</a:t>
                      </a:r>
                      <a:r>
                        <a:rPr lang="en-GB" sz="1600" dirty="0" err="1">
                          <a:effectLst/>
                        </a:rPr>
                        <a:t>otorite</a:t>
                      </a:r>
                      <a:r>
                        <a:rPr lang="en-GB" sz="1600" dirty="0">
                          <a:effectLst/>
                        </a:rPr>
                        <a:t>" </a:t>
                      </a:r>
                      <a:r>
                        <a:rPr lang="en-GB" sz="1600" dirty="0" err="1">
                          <a:effectLst/>
                        </a:rPr>
                        <a:t>olarak</a:t>
                      </a:r>
                      <a:r>
                        <a:rPr lang="en-GB" sz="1600" dirty="0">
                          <a:effectLst/>
                        </a:rPr>
                        <a:t> </a:t>
                      </a:r>
                      <a:r>
                        <a:rPr lang="en-GB" sz="1600" dirty="0" err="1">
                          <a:effectLst/>
                        </a:rPr>
                        <a:t>görmesi</a:t>
                      </a:r>
                      <a:r>
                        <a:rPr lang="en-GB" sz="1600" dirty="0">
                          <a:effectLst/>
                        </a:rPr>
                        <a:t>, </a:t>
                      </a:r>
                      <a:r>
                        <a:rPr lang="en-GB" sz="1600" dirty="0" err="1">
                          <a:effectLst/>
                        </a:rPr>
                        <a:t>bireylerin</a:t>
                      </a:r>
                      <a:r>
                        <a:rPr lang="en-GB" sz="1600" dirty="0">
                          <a:effectLst/>
                        </a:rPr>
                        <a:t> </a:t>
                      </a:r>
                      <a:r>
                        <a:rPr lang="en-GB" sz="1600" dirty="0" err="1">
                          <a:effectLst/>
                        </a:rPr>
                        <a:t>toplumda</a:t>
                      </a:r>
                      <a:r>
                        <a:rPr lang="en-GB" sz="1600" dirty="0">
                          <a:effectLst/>
                        </a:rPr>
                        <a:t> </a:t>
                      </a:r>
                      <a:r>
                        <a:rPr lang="en-GB" sz="1600" dirty="0" err="1">
                          <a:effectLst/>
                        </a:rPr>
                        <a:t>anlamları</a:t>
                      </a:r>
                      <a:r>
                        <a:rPr lang="en-GB" sz="1600" dirty="0">
                          <a:effectLst/>
                        </a:rPr>
                        <a:t> </a:t>
                      </a:r>
                      <a:r>
                        <a:rPr lang="en-GB" sz="1600" dirty="0" err="1">
                          <a:effectLst/>
                        </a:rPr>
                        <a:t>nasıl</a:t>
                      </a:r>
                      <a:r>
                        <a:rPr lang="en-GB" sz="1600" dirty="0">
                          <a:effectLst/>
                        </a:rPr>
                        <a:t> </a:t>
                      </a:r>
                      <a:r>
                        <a:rPr lang="en-GB" sz="1600" dirty="0" err="1">
                          <a:effectLst/>
                        </a:rPr>
                        <a:t>farklılaştırdığına</a:t>
                      </a:r>
                      <a:r>
                        <a:rPr lang="en-GB" sz="1600" dirty="0">
                          <a:effectLst/>
                        </a:rPr>
                        <a:t> </a:t>
                      </a:r>
                      <a:r>
                        <a:rPr lang="en-GB" sz="1600" dirty="0" err="1">
                          <a:effectLst/>
                        </a:rPr>
                        <a:t>örnektir</a:t>
                      </a:r>
                      <a:r>
                        <a:rPr lang="en-GB" sz="1600" dirty="0">
                          <a:effectLst/>
                        </a:rPr>
                        <a:t>.</a:t>
                      </a:r>
                      <a:endParaRPr lang="en-GB"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7679" marR="7679" marT="7679" marB="7679" anchor="ctr"/>
                </a:tc>
                <a:tc>
                  <a:txBody>
                    <a:bodyPr/>
                    <a:lstStyle/>
                    <a:p>
                      <a:pPr>
                        <a:lnSpc>
                          <a:spcPct val="107000"/>
                        </a:lnSpc>
                        <a:spcAft>
                          <a:spcPts val="800"/>
                        </a:spcAft>
                        <a:buNone/>
                      </a:pPr>
                      <a:r>
                        <a:rPr lang="en-GB" sz="1200">
                          <a:effectLst/>
                        </a:rPr>
                        <a:t>Bir öğrenci öğretmenini, toplumsal normları yansıtan ve ona saygı duyması gereken biri olarak algılar.</a:t>
                      </a:r>
                      <a:endParaRPr lang="en-GB" sz="1200">
                        <a:effectLst/>
                        <a:latin typeface="Calibri" panose="020F0502020204030204" pitchFamily="34" charset="0"/>
                        <a:ea typeface="Calibri" panose="020F0502020204030204" pitchFamily="34" charset="0"/>
                        <a:cs typeface="Times New Roman" panose="02020603050405020304" pitchFamily="18" charset="0"/>
                      </a:endParaRPr>
                    </a:p>
                  </a:txBody>
                  <a:tcPr marL="7679" marR="7679" marT="7679" marB="7679" anchor="ctr"/>
                </a:tc>
                <a:tc>
                  <a:txBody>
                    <a:bodyPr/>
                    <a:lstStyle/>
                    <a:p>
                      <a:pPr>
                        <a:lnSpc>
                          <a:spcPct val="107000"/>
                        </a:lnSpc>
                        <a:spcAft>
                          <a:spcPts val="800"/>
                        </a:spcAft>
                        <a:buNone/>
                      </a:pPr>
                      <a:r>
                        <a:rPr lang="en-GB" sz="1200" dirty="0" err="1">
                          <a:effectLst/>
                        </a:rPr>
                        <a:t>Fenomenoloji</a:t>
                      </a:r>
                      <a:r>
                        <a:rPr lang="en-GB" sz="1200" dirty="0">
                          <a:effectLst/>
                        </a:rPr>
                        <a:t>, </a:t>
                      </a:r>
                      <a:r>
                        <a:rPr lang="en-GB" sz="1200" dirty="0" err="1">
                          <a:effectLst/>
                        </a:rPr>
                        <a:t>Etnometodoloji</a:t>
                      </a:r>
                      <a:endParaRPr lang="en-GB"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679" marR="7679" marT="7679" marB="7679" anchor="ctr"/>
                </a:tc>
                <a:extLst>
                  <a:ext uri="{0D108BD9-81ED-4DB2-BD59-A6C34878D82A}">
                    <a16:rowId xmlns:a16="http://schemas.microsoft.com/office/drawing/2014/main" val="1481206002"/>
                  </a:ext>
                </a:extLst>
              </a:tr>
            </a:tbl>
          </a:graphicData>
        </a:graphic>
      </p:graphicFrame>
    </p:spTree>
    <p:extLst>
      <p:ext uri="{BB962C8B-B14F-4D97-AF65-F5344CB8AC3E}">
        <p14:creationId xmlns:p14="http://schemas.microsoft.com/office/powerpoint/2010/main" val="2439521777"/>
      </p:ext>
    </p:extLst>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İçerik Yer Tutucusu 3">
            <a:extLst>
              <a:ext uri="{FF2B5EF4-FFF2-40B4-BE49-F238E27FC236}">
                <a16:creationId xmlns:a16="http://schemas.microsoft.com/office/drawing/2014/main" id="{6D4EA4A5-7280-2633-F1C5-A1221FA807D2}"/>
              </a:ext>
            </a:extLst>
          </p:cNvPr>
          <p:cNvGraphicFramePr>
            <a:graphicFrameLocks noGrp="1"/>
          </p:cNvGraphicFramePr>
          <p:nvPr>
            <p:ph idx="1"/>
            <p:extLst>
              <p:ext uri="{D42A27DB-BD31-4B8C-83A1-F6EECF244321}">
                <p14:modId xmlns:p14="http://schemas.microsoft.com/office/powerpoint/2010/main" val="1429787650"/>
              </p:ext>
            </p:extLst>
          </p:nvPr>
        </p:nvGraphicFramePr>
        <p:xfrm>
          <a:off x="1473958" y="932597"/>
          <a:ext cx="10208529" cy="5011003"/>
        </p:xfrm>
        <a:graphic>
          <a:graphicData uri="http://schemas.openxmlformats.org/drawingml/2006/table">
            <a:tbl>
              <a:tblPr firstRow="1" firstCol="1" bandRow="1">
                <a:tableStyleId>{5C22544A-7EE6-4342-B048-85BDC9FD1C3A}</a:tableStyleId>
              </a:tblPr>
              <a:tblGrid>
                <a:gridCol w="872427">
                  <a:extLst>
                    <a:ext uri="{9D8B030D-6E8A-4147-A177-3AD203B41FA5}">
                      <a16:colId xmlns:a16="http://schemas.microsoft.com/office/drawing/2014/main" val="3386547012"/>
                    </a:ext>
                  </a:extLst>
                </a:gridCol>
                <a:gridCol w="1150189">
                  <a:extLst>
                    <a:ext uri="{9D8B030D-6E8A-4147-A177-3AD203B41FA5}">
                      <a16:colId xmlns:a16="http://schemas.microsoft.com/office/drawing/2014/main" val="474631053"/>
                    </a:ext>
                  </a:extLst>
                </a:gridCol>
                <a:gridCol w="1380227">
                  <a:extLst>
                    <a:ext uri="{9D8B030D-6E8A-4147-A177-3AD203B41FA5}">
                      <a16:colId xmlns:a16="http://schemas.microsoft.com/office/drawing/2014/main" val="2799233160"/>
                    </a:ext>
                  </a:extLst>
                </a:gridCol>
                <a:gridCol w="1134281">
                  <a:extLst>
                    <a:ext uri="{9D8B030D-6E8A-4147-A177-3AD203B41FA5}">
                      <a16:colId xmlns:a16="http://schemas.microsoft.com/office/drawing/2014/main" val="333719732"/>
                    </a:ext>
                  </a:extLst>
                </a:gridCol>
                <a:gridCol w="1134281">
                  <a:extLst>
                    <a:ext uri="{9D8B030D-6E8A-4147-A177-3AD203B41FA5}">
                      <a16:colId xmlns:a16="http://schemas.microsoft.com/office/drawing/2014/main" val="2337458802"/>
                    </a:ext>
                  </a:extLst>
                </a:gridCol>
                <a:gridCol w="1134281">
                  <a:extLst>
                    <a:ext uri="{9D8B030D-6E8A-4147-A177-3AD203B41FA5}">
                      <a16:colId xmlns:a16="http://schemas.microsoft.com/office/drawing/2014/main" val="3152637654"/>
                    </a:ext>
                  </a:extLst>
                </a:gridCol>
                <a:gridCol w="1134281">
                  <a:extLst>
                    <a:ext uri="{9D8B030D-6E8A-4147-A177-3AD203B41FA5}">
                      <a16:colId xmlns:a16="http://schemas.microsoft.com/office/drawing/2014/main" val="1700859326"/>
                    </a:ext>
                  </a:extLst>
                </a:gridCol>
                <a:gridCol w="1134281">
                  <a:extLst>
                    <a:ext uri="{9D8B030D-6E8A-4147-A177-3AD203B41FA5}">
                      <a16:colId xmlns:a16="http://schemas.microsoft.com/office/drawing/2014/main" val="3773823987"/>
                    </a:ext>
                  </a:extLst>
                </a:gridCol>
                <a:gridCol w="1134281">
                  <a:extLst>
                    <a:ext uri="{9D8B030D-6E8A-4147-A177-3AD203B41FA5}">
                      <a16:colId xmlns:a16="http://schemas.microsoft.com/office/drawing/2014/main" val="2212861015"/>
                    </a:ext>
                  </a:extLst>
                </a:gridCol>
              </a:tblGrid>
              <a:tr h="5011003">
                <a:tc>
                  <a:txBody>
                    <a:bodyPr/>
                    <a:lstStyle/>
                    <a:p>
                      <a:pPr>
                        <a:lnSpc>
                          <a:spcPct val="107000"/>
                        </a:lnSpc>
                        <a:spcAft>
                          <a:spcPts val="800"/>
                        </a:spcAft>
                        <a:buNone/>
                      </a:pPr>
                      <a:r>
                        <a:rPr lang="en-GB" sz="1100">
                          <a:effectLst/>
                        </a:rPr>
                        <a:t>Yapısal İşlevselcilik</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nchor="ctr">
                    <a:solidFill>
                      <a:schemeClr val="accent6">
                        <a:lumMod val="75000"/>
                      </a:schemeClr>
                    </a:solidFill>
                  </a:tcPr>
                </a:tc>
                <a:tc>
                  <a:txBody>
                    <a:bodyPr/>
                    <a:lstStyle/>
                    <a:p>
                      <a:pPr>
                        <a:lnSpc>
                          <a:spcPct val="107000"/>
                        </a:lnSpc>
                        <a:spcAft>
                          <a:spcPts val="800"/>
                        </a:spcAft>
                        <a:buNone/>
                      </a:pPr>
                      <a:r>
                        <a:rPr lang="en-GB" sz="1100">
                          <a:effectLst/>
                        </a:rPr>
                        <a:t>Émile Durkheim, Talcott Parsons</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nchor="ctr">
                    <a:solidFill>
                      <a:schemeClr val="accent6">
                        <a:lumMod val="75000"/>
                      </a:schemeClr>
                    </a:solidFill>
                  </a:tcPr>
                </a:tc>
                <a:tc>
                  <a:txBody>
                    <a:bodyPr/>
                    <a:lstStyle/>
                    <a:p>
                      <a:pPr>
                        <a:lnSpc>
                          <a:spcPct val="107000"/>
                        </a:lnSpc>
                        <a:spcAft>
                          <a:spcPts val="800"/>
                        </a:spcAft>
                        <a:buNone/>
                      </a:pPr>
                      <a:r>
                        <a:rPr lang="en-GB" sz="1100">
                          <a:effectLst/>
                        </a:rPr>
                        <a:t>19. yüzyıl sonları - 20. yüzyıl başları</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nchor="ctr">
                    <a:solidFill>
                      <a:schemeClr val="accent6">
                        <a:lumMod val="75000"/>
                      </a:schemeClr>
                    </a:solidFill>
                  </a:tcPr>
                </a:tc>
                <a:tc>
                  <a:txBody>
                    <a:bodyPr/>
                    <a:lstStyle/>
                    <a:p>
                      <a:pPr>
                        <a:lnSpc>
                          <a:spcPct val="107000"/>
                        </a:lnSpc>
                        <a:spcAft>
                          <a:spcPts val="800"/>
                        </a:spcAft>
                        <a:buNone/>
                      </a:pPr>
                      <a:r>
                        <a:rPr lang="en-GB" sz="1100" dirty="0">
                          <a:effectLst/>
                        </a:rPr>
                        <a:t>- </a:t>
                      </a:r>
                      <a:r>
                        <a:rPr lang="en-GB" sz="1100" dirty="0" err="1">
                          <a:effectLst/>
                        </a:rPr>
                        <a:t>Toplum</a:t>
                      </a:r>
                      <a:r>
                        <a:rPr lang="en-GB" sz="1100" dirty="0">
                          <a:effectLst/>
                        </a:rPr>
                        <a:t>, </a:t>
                      </a:r>
                      <a:r>
                        <a:rPr lang="en-GB" sz="1100" dirty="0" err="1">
                          <a:effectLst/>
                        </a:rPr>
                        <a:t>birbirine</a:t>
                      </a:r>
                      <a:r>
                        <a:rPr lang="en-GB" sz="1100" dirty="0">
                          <a:effectLst/>
                        </a:rPr>
                        <a:t> </a:t>
                      </a:r>
                      <a:r>
                        <a:rPr lang="en-GB" sz="1100" dirty="0" err="1">
                          <a:effectLst/>
                        </a:rPr>
                        <a:t>bağlı</a:t>
                      </a:r>
                      <a:r>
                        <a:rPr lang="en-GB" sz="1100" dirty="0">
                          <a:effectLst/>
                        </a:rPr>
                        <a:t> </a:t>
                      </a:r>
                      <a:r>
                        <a:rPr lang="en-GB" sz="1100" dirty="0" err="1">
                          <a:effectLst/>
                        </a:rPr>
                        <a:t>bir</a:t>
                      </a:r>
                      <a:r>
                        <a:rPr lang="en-GB" sz="1100" dirty="0">
                          <a:effectLst/>
                        </a:rPr>
                        <a:t> </a:t>
                      </a:r>
                      <a:r>
                        <a:rPr lang="en-GB" sz="1100" dirty="0" err="1">
                          <a:effectLst/>
                        </a:rPr>
                        <a:t>sistem</a:t>
                      </a:r>
                      <a:r>
                        <a:rPr lang="en-GB" sz="1100" dirty="0">
                          <a:effectLst/>
                        </a:rPr>
                        <a:t> </a:t>
                      </a:r>
                      <a:r>
                        <a:rPr lang="en-GB" sz="1100" dirty="0" err="1">
                          <a:effectLst/>
                        </a:rPr>
                        <a:t>olarak</a:t>
                      </a:r>
                      <a:r>
                        <a:rPr lang="en-GB" sz="1100" dirty="0">
                          <a:effectLst/>
                        </a:rPr>
                        <a:t> </a:t>
                      </a:r>
                      <a:r>
                        <a:rPr lang="en-GB" sz="1100" dirty="0" err="1">
                          <a:effectLst/>
                        </a:rPr>
                        <a:t>çalışır</a:t>
                      </a:r>
                      <a:r>
                        <a:rPr lang="en-GB" sz="1100" dirty="0">
                          <a:effectLst/>
                        </a:rPr>
                        <a:t>; her </a:t>
                      </a:r>
                      <a:r>
                        <a:rPr lang="en-GB" sz="1100" dirty="0" err="1">
                          <a:effectLst/>
                        </a:rPr>
                        <a:t>kurum</a:t>
                      </a:r>
                      <a:r>
                        <a:rPr lang="en-GB" sz="1100" dirty="0">
                          <a:effectLst/>
                        </a:rPr>
                        <a:t> (</a:t>
                      </a:r>
                      <a:r>
                        <a:rPr lang="en-GB" sz="1100" dirty="0" err="1">
                          <a:effectLst/>
                        </a:rPr>
                        <a:t>aile</a:t>
                      </a:r>
                      <a:r>
                        <a:rPr lang="en-GB" sz="1100" dirty="0">
                          <a:effectLst/>
                        </a:rPr>
                        <a:t>, </a:t>
                      </a:r>
                      <a:r>
                        <a:rPr lang="en-GB" sz="1100" dirty="0" err="1">
                          <a:effectLst/>
                        </a:rPr>
                        <a:t>eğitim</a:t>
                      </a:r>
                      <a:r>
                        <a:rPr lang="en-GB" sz="1100" dirty="0">
                          <a:effectLst/>
                        </a:rPr>
                        <a:t>, din) </a:t>
                      </a:r>
                      <a:r>
                        <a:rPr lang="en-GB" sz="1100" dirty="0" err="1">
                          <a:effectLst/>
                        </a:rPr>
                        <a:t>toplumun</a:t>
                      </a:r>
                      <a:r>
                        <a:rPr lang="en-GB" sz="1100" dirty="0">
                          <a:effectLst/>
                        </a:rPr>
                        <a:t> </a:t>
                      </a:r>
                      <a:r>
                        <a:rPr lang="en-GB" sz="1100" dirty="0" err="1">
                          <a:effectLst/>
                        </a:rPr>
                        <a:t>işleyişine</a:t>
                      </a:r>
                      <a:r>
                        <a:rPr lang="en-GB" sz="1100" dirty="0">
                          <a:effectLst/>
                        </a:rPr>
                        <a:t> </a:t>
                      </a:r>
                      <a:r>
                        <a:rPr lang="en-GB" sz="1100" dirty="0" err="1">
                          <a:effectLst/>
                        </a:rPr>
                        <a:t>hizmet</a:t>
                      </a:r>
                      <a:r>
                        <a:rPr lang="en-GB" sz="1100" dirty="0">
                          <a:effectLst/>
                        </a:rPr>
                        <a:t> </a:t>
                      </a:r>
                      <a:r>
                        <a:rPr lang="en-GB" sz="1100" dirty="0" err="1">
                          <a:effectLst/>
                        </a:rPr>
                        <a:t>eder</a:t>
                      </a:r>
                      <a:r>
                        <a:rPr lang="en-GB" sz="1100" dirty="0">
                          <a:effectLst/>
                        </a:rPr>
                        <a:t>.- Her </a:t>
                      </a:r>
                      <a:r>
                        <a:rPr lang="en-GB" sz="1100" dirty="0" err="1">
                          <a:effectLst/>
                        </a:rPr>
                        <a:t>bir</a:t>
                      </a:r>
                      <a:r>
                        <a:rPr lang="en-GB" sz="1100" dirty="0">
                          <a:effectLst/>
                        </a:rPr>
                        <a:t> </a:t>
                      </a:r>
                      <a:r>
                        <a:rPr lang="en-GB" sz="1100" dirty="0" err="1">
                          <a:effectLst/>
                        </a:rPr>
                        <a:t>kurum</a:t>
                      </a:r>
                      <a:r>
                        <a:rPr lang="en-GB" sz="1100" dirty="0">
                          <a:effectLst/>
                        </a:rPr>
                        <a:t>, </a:t>
                      </a:r>
                      <a:r>
                        <a:rPr lang="en-GB" sz="1100" dirty="0" err="1">
                          <a:effectLst/>
                        </a:rPr>
                        <a:t>toplumun</a:t>
                      </a:r>
                      <a:r>
                        <a:rPr lang="en-GB" sz="1100" dirty="0">
                          <a:effectLst/>
                        </a:rPr>
                        <a:t> </a:t>
                      </a:r>
                      <a:r>
                        <a:rPr lang="en-GB" sz="1100" dirty="0" err="1">
                          <a:effectLst/>
                        </a:rPr>
                        <a:t>istikrarını</a:t>
                      </a:r>
                      <a:r>
                        <a:rPr lang="en-GB" sz="1100" dirty="0">
                          <a:effectLst/>
                        </a:rPr>
                        <a:t> </a:t>
                      </a:r>
                      <a:r>
                        <a:rPr lang="en-GB" sz="1100" dirty="0" err="1">
                          <a:effectLst/>
                        </a:rPr>
                        <a:t>sağlamak</a:t>
                      </a:r>
                      <a:r>
                        <a:rPr lang="en-GB" sz="1100" dirty="0">
                          <a:effectLst/>
                        </a:rPr>
                        <a:t> </a:t>
                      </a:r>
                      <a:r>
                        <a:rPr lang="en-GB" sz="1100" dirty="0" err="1">
                          <a:effectLst/>
                        </a:rPr>
                        <a:t>için</a:t>
                      </a:r>
                      <a:r>
                        <a:rPr lang="en-GB" sz="1100" dirty="0">
                          <a:effectLst/>
                        </a:rPr>
                        <a:t> </a:t>
                      </a:r>
                      <a:r>
                        <a:rPr lang="en-GB" sz="1100" dirty="0" err="1">
                          <a:effectLst/>
                        </a:rPr>
                        <a:t>bir</a:t>
                      </a:r>
                      <a:r>
                        <a:rPr lang="en-GB" sz="1100" dirty="0">
                          <a:effectLst/>
                        </a:rPr>
                        <a:t> </a:t>
                      </a:r>
                      <a:r>
                        <a:rPr lang="en-GB" sz="1100" dirty="0" err="1">
                          <a:effectLst/>
                        </a:rPr>
                        <a:t>işlev</a:t>
                      </a:r>
                      <a:r>
                        <a:rPr lang="en-GB" sz="1100" dirty="0">
                          <a:effectLst/>
                        </a:rPr>
                        <a:t> </a:t>
                      </a:r>
                      <a:r>
                        <a:rPr lang="en-GB" sz="1100" dirty="0" err="1">
                          <a:effectLst/>
                        </a:rPr>
                        <a:t>üstlenir</a:t>
                      </a:r>
                      <a:r>
                        <a:rPr lang="en-GB" sz="1100" dirty="0">
                          <a:effectLst/>
                        </a:rPr>
                        <a:t>.- </a:t>
                      </a:r>
                      <a:r>
                        <a:rPr lang="en-GB" sz="1100" dirty="0" err="1">
                          <a:effectLst/>
                        </a:rPr>
                        <a:t>Toplumdaki</a:t>
                      </a:r>
                      <a:r>
                        <a:rPr lang="en-GB" sz="1100" dirty="0">
                          <a:effectLst/>
                        </a:rPr>
                        <a:t> </a:t>
                      </a:r>
                      <a:r>
                        <a:rPr lang="en-GB" sz="1100" dirty="0" err="1">
                          <a:effectLst/>
                        </a:rPr>
                        <a:t>bireylerin</a:t>
                      </a:r>
                      <a:r>
                        <a:rPr lang="en-GB" sz="1100" dirty="0">
                          <a:effectLst/>
                        </a:rPr>
                        <a:t> </a:t>
                      </a:r>
                      <a:r>
                        <a:rPr lang="en-GB" sz="1100" dirty="0" err="1">
                          <a:effectLst/>
                        </a:rPr>
                        <a:t>belirli</a:t>
                      </a:r>
                      <a:r>
                        <a:rPr lang="en-GB" sz="1100" dirty="0">
                          <a:effectLst/>
                        </a:rPr>
                        <a:t> </a:t>
                      </a:r>
                      <a:r>
                        <a:rPr lang="en-GB" sz="1100" dirty="0" err="1">
                          <a:effectLst/>
                        </a:rPr>
                        <a:t>normlara</a:t>
                      </a:r>
                      <a:r>
                        <a:rPr lang="en-GB" sz="1100" dirty="0">
                          <a:effectLst/>
                        </a:rPr>
                        <a:t> </a:t>
                      </a:r>
                      <a:r>
                        <a:rPr lang="en-GB" sz="1100" dirty="0" err="1">
                          <a:effectLst/>
                        </a:rPr>
                        <a:t>uygun</a:t>
                      </a:r>
                      <a:r>
                        <a:rPr lang="en-GB" sz="1100" dirty="0">
                          <a:effectLst/>
                        </a:rPr>
                        <a:t> </a:t>
                      </a:r>
                      <a:r>
                        <a:rPr lang="en-GB" sz="1100" dirty="0" err="1">
                          <a:effectLst/>
                        </a:rPr>
                        <a:t>davranmaları</a:t>
                      </a:r>
                      <a:r>
                        <a:rPr lang="en-GB" sz="1100" dirty="0">
                          <a:effectLst/>
                        </a:rPr>
                        <a:t>, </a:t>
                      </a:r>
                      <a:r>
                        <a:rPr lang="en-GB" sz="1100" dirty="0" err="1">
                          <a:effectLst/>
                        </a:rPr>
                        <a:t>toplumun</a:t>
                      </a:r>
                      <a:r>
                        <a:rPr lang="en-GB" sz="1100" dirty="0">
                          <a:effectLst/>
                        </a:rPr>
                        <a:t> </a:t>
                      </a:r>
                      <a:r>
                        <a:rPr lang="en-GB" sz="1100" dirty="0" err="1">
                          <a:effectLst/>
                        </a:rPr>
                        <a:t>düzeninin</a:t>
                      </a:r>
                      <a:r>
                        <a:rPr lang="en-GB" sz="1100" dirty="0">
                          <a:effectLst/>
                        </a:rPr>
                        <a:t> </a:t>
                      </a:r>
                      <a:r>
                        <a:rPr lang="en-GB" sz="1100" dirty="0" err="1">
                          <a:effectLst/>
                        </a:rPr>
                        <a:t>sürmesini</a:t>
                      </a:r>
                      <a:r>
                        <a:rPr lang="en-GB" sz="1100" dirty="0">
                          <a:effectLst/>
                        </a:rPr>
                        <a:t> </a:t>
                      </a:r>
                      <a:r>
                        <a:rPr lang="en-GB" sz="1100" dirty="0" err="1">
                          <a:effectLst/>
                        </a:rPr>
                        <a:t>sağlar</a:t>
                      </a:r>
                      <a:r>
                        <a:rPr lang="en-GB" sz="1100" dirty="0">
                          <a:effectLst/>
                        </a:rPr>
                        <a:t>.</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nchor="ctr">
                    <a:solidFill>
                      <a:schemeClr val="accent6">
                        <a:lumMod val="75000"/>
                      </a:schemeClr>
                    </a:solidFill>
                  </a:tcPr>
                </a:tc>
                <a:tc>
                  <a:txBody>
                    <a:bodyPr/>
                    <a:lstStyle/>
                    <a:p>
                      <a:pPr>
                        <a:lnSpc>
                          <a:spcPct val="107000"/>
                        </a:lnSpc>
                        <a:spcAft>
                          <a:spcPts val="800"/>
                        </a:spcAft>
                        <a:buNone/>
                      </a:pPr>
                      <a:r>
                        <a:rPr lang="en-GB" sz="1100">
                          <a:effectLst/>
                        </a:rPr>
                        <a:t>Eğitim sistemi, bireyleri toplumun değerleriyle donatarak toplumsal uyumu sağlar.</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nchor="ctr">
                    <a:solidFill>
                      <a:schemeClr val="accent6">
                        <a:lumMod val="75000"/>
                      </a:schemeClr>
                    </a:solidFill>
                  </a:tcPr>
                </a:tc>
                <a:tc>
                  <a:txBody>
                    <a:bodyPr/>
                    <a:lstStyle/>
                    <a:p>
                      <a:pPr>
                        <a:lnSpc>
                          <a:spcPct val="107000"/>
                        </a:lnSpc>
                        <a:spcAft>
                          <a:spcPts val="800"/>
                        </a:spcAft>
                        <a:buNone/>
                      </a:pPr>
                      <a:r>
                        <a:rPr lang="en-GB" sz="1100">
                          <a:effectLst/>
                        </a:rPr>
                        <a:t>Aile kurumu, çocuklara toplumsal roller öğretir; böylece toplumun devamlılığı sağlanır.</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nchor="ctr">
                    <a:solidFill>
                      <a:schemeClr val="accent6">
                        <a:lumMod val="75000"/>
                      </a:schemeClr>
                    </a:solidFill>
                  </a:tcPr>
                </a:tc>
                <a:tc>
                  <a:txBody>
                    <a:bodyPr/>
                    <a:lstStyle/>
                    <a:p>
                      <a:pPr>
                        <a:lnSpc>
                          <a:spcPct val="107000"/>
                        </a:lnSpc>
                        <a:spcAft>
                          <a:spcPts val="800"/>
                        </a:spcAft>
                        <a:buNone/>
                      </a:pPr>
                      <a:r>
                        <a:rPr lang="en-GB" sz="1100">
                          <a:effectLst/>
                        </a:rPr>
                        <a:t>Ailelerin farklı işlevleri, bireylerin toplumsal yaşama adapte olmalarını kolaylaştırır (ekonomik işlev, psikolojik destek).</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nchor="ctr">
                    <a:solidFill>
                      <a:schemeClr val="accent6">
                        <a:lumMod val="75000"/>
                      </a:schemeClr>
                    </a:solidFill>
                  </a:tcPr>
                </a:tc>
                <a:tc>
                  <a:txBody>
                    <a:bodyPr/>
                    <a:lstStyle/>
                    <a:p>
                      <a:pPr>
                        <a:lnSpc>
                          <a:spcPct val="107000"/>
                        </a:lnSpc>
                        <a:spcAft>
                          <a:spcPts val="800"/>
                        </a:spcAft>
                        <a:buNone/>
                      </a:pPr>
                      <a:r>
                        <a:rPr lang="en-GB" sz="1100">
                          <a:effectLst/>
                        </a:rPr>
                        <a:t>Din, toplumda güvenlik ve manevi denge sağlamak için bir işlev görür.</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nchor="ctr">
                    <a:solidFill>
                      <a:schemeClr val="accent6">
                        <a:lumMod val="75000"/>
                      </a:schemeClr>
                    </a:solidFill>
                  </a:tcPr>
                </a:tc>
                <a:tc>
                  <a:txBody>
                    <a:bodyPr/>
                    <a:lstStyle/>
                    <a:p>
                      <a:pPr>
                        <a:lnSpc>
                          <a:spcPct val="107000"/>
                        </a:lnSpc>
                        <a:spcAft>
                          <a:spcPts val="800"/>
                        </a:spcAft>
                        <a:buNone/>
                      </a:pPr>
                      <a:r>
                        <a:rPr lang="en-GB" sz="1100" dirty="0" err="1">
                          <a:effectLst/>
                        </a:rPr>
                        <a:t>Organizasyonel</a:t>
                      </a:r>
                      <a:r>
                        <a:rPr lang="en-GB" sz="1100" dirty="0">
                          <a:effectLst/>
                        </a:rPr>
                        <a:t> Teori, </a:t>
                      </a:r>
                      <a:r>
                        <a:rPr lang="en-GB" sz="1100" dirty="0" err="1">
                          <a:effectLst/>
                        </a:rPr>
                        <a:t>Tarihsel</a:t>
                      </a:r>
                      <a:r>
                        <a:rPr lang="en-GB" sz="1100" dirty="0">
                          <a:effectLst/>
                        </a:rPr>
                        <a:t> </a:t>
                      </a:r>
                      <a:r>
                        <a:rPr lang="en-GB" sz="1100" dirty="0" err="1">
                          <a:effectLst/>
                        </a:rPr>
                        <a:t>Materyalizm</a:t>
                      </a:r>
                      <a:r>
                        <a:rPr lang="en-GB" sz="1100" dirty="0">
                          <a:effectLst/>
                        </a:rPr>
                        <a:t> (Marxist </a:t>
                      </a:r>
                      <a:r>
                        <a:rPr lang="en-GB" sz="1100" dirty="0" err="1">
                          <a:effectLst/>
                        </a:rPr>
                        <a:t>versiyon</a:t>
                      </a:r>
                      <a:r>
                        <a:rPr lang="en-GB" sz="1100" dirty="0">
                          <a:effectLst/>
                        </a:rPr>
                        <a:t>)</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nchor="ctr">
                    <a:solidFill>
                      <a:schemeClr val="accent6">
                        <a:lumMod val="75000"/>
                      </a:schemeClr>
                    </a:solidFill>
                  </a:tcPr>
                </a:tc>
                <a:extLst>
                  <a:ext uri="{0D108BD9-81ED-4DB2-BD59-A6C34878D82A}">
                    <a16:rowId xmlns:a16="http://schemas.microsoft.com/office/drawing/2014/main" val="1737398256"/>
                  </a:ext>
                </a:extLst>
              </a:tr>
            </a:tbl>
          </a:graphicData>
        </a:graphic>
      </p:graphicFrame>
    </p:spTree>
    <p:extLst>
      <p:ext uri="{BB962C8B-B14F-4D97-AF65-F5344CB8AC3E}">
        <p14:creationId xmlns:p14="http://schemas.microsoft.com/office/powerpoint/2010/main" val="4260627126"/>
      </p:ext>
    </p:extLst>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İçerik Yer Tutucusu 3">
            <a:extLst>
              <a:ext uri="{FF2B5EF4-FFF2-40B4-BE49-F238E27FC236}">
                <a16:creationId xmlns:a16="http://schemas.microsoft.com/office/drawing/2014/main" id="{1E3DA138-D0CB-76D9-19BC-632395118F45}"/>
              </a:ext>
            </a:extLst>
          </p:cNvPr>
          <p:cNvGraphicFramePr>
            <a:graphicFrameLocks noGrp="1"/>
          </p:cNvGraphicFramePr>
          <p:nvPr>
            <p:ph idx="1"/>
            <p:extLst>
              <p:ext uri="{D42A27DB-BD31-4B8C-83A1-F6EECF244321}">
                <p14:modId xmlns:p14="http://schemas.microsoft.com/office/powerpoint/2010/main" val="2732360588"/>
              </p:ext>
            </p:extLst>
          </p:nvPr>
        </p:nvGraphicFramePr>
        <p:xfrm>
          <a:off x="1071349" y="388961"/>
          <a:ext cx="10679373" cy="6328305"/>
        </p:xfrm>
        <a:graphic>
          <a:graphicData uri="http://schemas.openxmlformats.org/drawingml/2006/table">
            <a:tbl>
              <a:tblPr firstRow="1" firstCol="1" bandRow="1">
                <a:tableStyleId>{5C22544A-7EE6-4342-B048-85BDC9FD1C3A}</a:tableStyleId>
              </a:tblPr>
              <a:tblGrid>
                <a:gridCol w="1186597">
                  <a:extLst>
                    <a:ext uri="{9D8B030D-6E8A-4147-A177-3AD203B41FA5}">
                      <a16:colId xmlns:a16="http://schemas.microsoft.com/office/drawing/2014/main" val="3258189384"/>
                    </a:ext>
                  </a:extLst>
                </a:gridCol>
                <a:gridCol w="1186597">
                  <a:extLst>
                    <a:ext uri="{9D8B030D-6E8A-4147-A177-3AD203B41FA5}">
                      <a16:colId xmlns:a16="http://schemas.microsoft.com/office/drawing/2014/main" val="1777899317"/>
                    </a:ext>
                  </a:extLst>
                </a:gridCol>
                <a:gridCol w="799911">
                  <a:extLst>
                    <a:ext uri="{9D8B030D-6E8A-4147-A177-3AD203B41FA5}">
                      <a16:colId xmlns:a16="http://schemas.microsoft.com/office/drawing/2014/main" val="471264482"/>
                    </a:ext>
                  </a:extLst>
                </a:gridCol>
                <a:gridCol w="1573283">
                  <a:extLst>
                    <a:ext uri="{9D8B030D-6E8A-4147-A177-3AD203B41FA5}">
                      <a16:colId xmlns:a16="http://schemas.microsoft.com/office/drawing/2014/main" val="2937614755"/>
                    </a:ext>
                  </a:extLst>
                </a:gridCol>
                <a:gridCol w="1186597">
                  <a:extLst>
                    <a:ext uri="{9D8B030D-6E8A-4147-A177-3AD203B41FA5}">
                      <a16:colId xmlns:a16="http://schemas.microsoft.com/office/drawing/2014/main" val="1236598888"/>
                    </a:ext>
                  </a:extLst>
                </a:gridCol>
                <a:gridCol w="1186597">
                  <a:extLst>
                    <a:ext uri="{9D8B030D-6E8A-4147-A177-3AD203B41FA5}">
                      <a16:colId xmlns:a16="http://schemas.microsoft.com/office/drawing/2014/main" val="793670127"/>
                    </a:ext>
                  </a:extLst>
                </a:gridCol>
                <a:gridCol w="1186597">
                  <a:extLst>
                    <a:ext uri="{9D8B030D-6E8A-4147-A177-3AD203B41FA5}">
                      <a16:colId xmlns:a16="http://schemas.microsoft.com/office/drawing/2014/main" val="1776387908"/>
                    </a:ext>
                  </a:extLst>
                </a:gridCol>
                <a:gridCol w="1186597">
                  <a:extLst>
                    <a:ext uri="{9D8B030D-6E8A-4147-A177-3AD203B41FA5}">
                      <a16:colId xmlns:a16="http://schemas.microsoft.com/office/drawing/2014/main" val="3901137037"/>
                    </a:ext>
                  </a:extLst>
                </a:gridCol>
                <a:gridCol w="1186597">
                  <a:extLst>
                    <a:ext uri="{9D8B030D-6E8A-4147-A177-3AD203B41FA5}">
                      <a16:colId xmlns:a16="http://schemas.microsoft.com/office/drawing/2014/main" val="1017609222"/>
                    </a:ext>
                  </a:extLst>
                </a:gridCol>
              </a:tblGrid>
              <a:tr h="6328305">
                <a:tc>
                  <a:txBody>
                    <a:bodyPr/>
                    <a:lstStyle/>
                    <a:p>
                      <a:pPr>
                        <a:lnSpc>
                          <a:spcPct val="107000"/>
                        </a:lnSpc>
                        <a:spcAft>
                          <a:spcPts val="800"/>
                        </a:spcAft>
                        <a:buNone/>
                      </a:pPr>
                      <a:r>
                        <a:rPr lang="en-GB" sz="1100" dirty="0" err="1">
                          <a:effectLst/>
                        </a:rPr>
                        <a:t>Çatışma</a:t>
                      </a:r>
                      <a:r>
                        <a:rPr lang="en-GB" sz="1100" dirty="0">
                          <a:effectLst/>
                        </a:rPr>
                        <a:t> </a:t>
                      </a:r>
                      <a:r>
                        <a:rPr lang="en-GB" sz="1100" dirty="0" err="1">
                          <a:effectLst/>
                        </a:rPr>
                        <a:t>Teorisi</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9093" marR="9093" marT="9093" marB="9093" anchor="ctr">
                    <a:solidFill>
                      <a:schemeClr val="accent5">
                        <a:lumMod val="75000"/>
                      </a:schemeClr>
                    </a:solidFill>
                  </a:tcPr>
                </a:tc>
                <a:tc>
                  <a:txBody>
                    <a:bodyPr/>
                    <a:lstStyle/>
                    <a:p>
                      <a:pPr>
                        <a:lnSpc>
                          <a:spcPct val="107000"/>
                        </a:lnSpc>
                        <a:spcAft>
                          <a:spcPts val="800"/>
                        </a:spcAft>
                        <a:buNone/>
                      </a:pPr>
                      <a:r>
                        <a:rPr lang="en-GB" sz="1100">
                          <a:effectLst/>
                        </a:rPr>
                        <a:t>Karl Marx, Max Weber (geliştirici)</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9093" marR="9093" marT="9093" marB="9093" anchor="ctr">
                    <a:solidFill>
                      <a:schemeClr val="accent5">
                        <a:lumMod val="75000"/>
                      </a:schemeClr>
                    </a:solidFill>
                  </a:tcPr>
                </a:tc>
                <a:tc>
                  <a:txBody>
                    <a:bodyPr/>
                    <a:lstStyle/>
                    <a:p>
                      <a:pPr>
                        <a:lnSpc>
                          <a:spcPct val="107000"/>
                        </a:lnSpc>
                        <a:spcAft>
                          <a:spcPts val="800"/>
                        </a:spcAft>
                        <a:buNone/>
                      </a:pPr>
                      <a:r>
                        <a:rPr lang="en-GB" sz="1100">
                          <a:effectLst/>
                        </a:rPr>
                        <a:t>19. yüzyıl</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9093" marR="9093" marT="9093" marB="9093" anchor="ctr">
                    <a:solidFill>
                      <a:schemeClr val="accent5">
                        <a:lumMod val="75000"/>
                      </a:schemeClr>
                    </a:solidFill>
                  </a:tcPr>
                </a:tc>
                <a:tc>
                  <a:txBody>
                    <a:bodyPr/>
                    <a:lstStyle/>
                    <a:p>
                      <a:pPr>
                        <a:lnSpc>
                          <a:spcPct val="107000"/>
                        </a:lnSpc>
                        <a:spcAft>
                          <a:spcPts val="800"/>
                        </a:spcAft>
                        <a:buNone/>
                      </a:pPr>
                      <a:r>
                        <a:rPr lang="en-GB" sz="1100">
                          <a:effectLst/>
                        </a:rPr>
                        <a:t>- Toplumda eşitsizlik, güç ve kaynak paylaşımı üzerine dayanır; gruplar arasındaki çatışmalar toplumsal yapıyı belirler.- Bu çatışmalar, değişim yaratır ve toplumdaki eşitsizlikleri ortaya çıkarır.- Toplumda egemen sınıf, diğer sınıfları sömürür ve bu çatışma toplumda devam eder.</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9093" marR="9093" marT="9093" marB="9093" anchor="ctr">
                    <a:solidFill>
                      <a:schemeClr val="accent5">
                        <a:lumMod val="75000"/>
                      </a:schemeClr>
                    </a:solidFill>
                  </a:tcPr>
                </a:tc>
                <a:tc>
                  <a:txBody>
                    <a:bodyPr/>
                    <a:lstStyle/>
                    <a:p>
                      <a:pPr>
                        <a:lnSpc>
                          <a:spcPct val="107000"/>
                        </a:lnSpc>
                        <a:spcAft>
                          <a:spcPts val="800"/>
                        </a:spcAft>
                        <a:buNone/>
                      </a:pPr>
                      <a:r>
                        <a:rPr lang="en-GB" sz="1100">
                          <a:effectLst/>
                        </a:rPr>
                        <a:t>İşveren ile işçi arasındaki çıkar çatışması, ekonomik eşitsizliklerin temelini oluşturur.</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9093" marR="9093" marT="9093" marB="9093" anchor="ctr">
                    <a:solidFill>
                      <a:schemeClr val="accent5">
                        <a:lumMod val="75000"/>
                      </a:schemeClr>
                    </a:solidFill>
                  </a:tcPr>
                </a:tc>
                <a:tc>
                  <a:txBody>
                    <a:bodyPr/>
                    <a:lstStyle/>
                    <a:p>
                      <a:pPr>
                        <a:lnSpc>
                          <a:spcPct val="107000"/>
                        </a:lnSpc>
                        <a:spcAft>
                          <a:spcPts val="800"/>
                        </a:spcAft>
                        <a:buNone/>
                      </a:pPr>
                      <a:r>
                        <a:rPr lang="en-GB" sz="1100">
                          <a:effectLst/>
                        </a:rPr>
                        <a:t>Kadın ve erkek arasındaki ücret farkı, toplumsal cinsiyet temelli güç çatışmasının bir örneğidir.</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9093" marR="9093" marT="9093" marB="9093" anchor="ctr">
                    <a:solidFill>
                      <a:schemeClr val="accent5">
                        <a:lumMod val="75000"/>
                      </a:schemeClr>
                    </a:solidFill>
                  </a:tcPr>
                </a:tc>
                <a:tc>
                  <a:txBody>
                    <a:bodyPr/>
                    <a:lstStyle/>
                    <a:p>
                      <a:pPr>
                        <a:lnSpc>
                          <a:spcPct val="107000"/>
                        </a:lnSpc>
                        <a:spcAft>
                          <a:spcPts val="800"/>
                        </a:spcAft>
                        <a:buNone/>
                      </a:pPr>
                      <a:r>
                        <a:rPr lang="en-GB" sz="1600" dirty="0">
                          <a:effectLst/>
                        </a:rPr>
                        <a:t>Bir </a:t>
                      </a:r>
                      <a:r>
                        <a:rPr lang="en-GB" sz="1600" dirty="0" err="1">
                          <a:effectLst/>
                        </a:rPr>
                        <a:t>işyerindeki</a:t>
                      </a:r>
                      <a:r>
                        <a:rPr lang="en-GB" sz="1600" dirty="0">
                          <a:effectLst/>
                        </a:rPr>
                        <a:t> </a:t>
                      </a:r>
                      <a:r>
                        <a:rPr lang="en-GB" sz="1600" dirty="0" err="1">
                          <a:effectLst/>
                        </a:rPr>
                        <a:t>düşük</a:t>
                      </a:r>
                      <a:r>
                        <a:rPr lang="en-GB" sz="1600" dirty="0">
                          <a:effectLst/>
                        </a:rPr>
                        <a:t> </a:t>
                      </a:r>
                      <a:r>
                        <a:rPr lang="en-GB" sz="1600" dirty="0" err="1">
                          <a:effectLst/>
                        </a:rPr>
                        <a:t>gelirli</a:t>
                      </a:r>
                      <a:r>
                        <a:rPr lang="en-GB" sz="1600" dirty="0">
                          <a:effectLst/>
                        </a:rPr>
                        <a:t> </a:t>
                      </a:r>
                      <a:r>
                        <a:rPr lang="en-GB" sz="1600" dirty="0" err="1">
                          <a:effectLst/>
                        </a:rPr>
                        <a:t>çalışanlar</a:t>
                      </a:r>
                      <a:r>
                        <a:rPr lang="en-GB" sz="1600" dirty="0">
                          <a:effectLst/>
                        </a:rPr>
                        <a:t> </a:t>
                      </a:r>
                      <a:r>
                        <a:rPr lang="en-GB" sz="1600" dirty="0" err="1">
                          <a:effectLst/>
                        </a:rPr>
                        <a:t>ile</a:t>
                      </a:r>
                      <a:r>
                        <a:rPr lang="en-GB" sz="1600" dirty="0">
                          <a:effectLst/>
                        </a:rPr>
                        <a:t> </a:t>
                      </a:r>
                      <a:r>
                        <a:rPr lang="en-GB" sz="1600" dirty="0" err="1">
                          <a:effectLst/>
                        </a:rPr>
                        <a:t>yüksek</a:t>
                      </a:r>
                      <a:r>
                        <a:rPr lang="en-GB" sz="1600" dirty="0">
                          <a:effectLst/>
                        </a:rPr>
                        <a:t> </a:t>
                      </a:r>
                      <a:r>
                        <a:rPr lang="en-GB" sz="1600" dirty="0" err="1">
                          <a:effectLst/>
                        </a:rPr>
                        <a:t>gelirli</a:t>
                      </a:r>
                      <a:r>
                        <a:rPr lang="en-GB" sz="1600" dirty="0">
                          <a:effectLst/>
                        </a:rPr>
                        <a:t> </a:t>
                      </a:r>
                      <a:r>
                        <a:rPr lang="en-GB" sz="1600" dirty="0" err="1">
                          <a:effectLst/>
                        </a:rPr>
                        <a:t>yöneticiler</a:t>
                      </a:r>
                      <a:r>
                        <a:rPr lang="en-GB" sz="1600" dirty="0">
                          <a:effectLst/>
                        </a:rPr>
                        <a:t> </a:t>
                      </a:r>
                      <a:r>
                        <a:rPr lang="en-GB" sz="1600" dirty="0" err="1">
                          <a:effectLst/>
                        </a:rPr>
                        <a:t>arasındaki</a:t>
                      </a:r>
                      <a:r>
                        <a:rPr lang="en-GB" sz="1600" dirty="0">
                          <a:effectLst/>
                        </a:rPr>
                        <a:t> </a:t>
                      </a:r>
                      <a:r>
                        <a:rPr lang="en-GB" sz="1600" dirty="0" err="1">
                          <a:effectLst/>
                        </a:rPr>
                        <a:t>gerilim</a:t>
                      </a:r>
                      <a:r>
                        <a:rPr lang="en-GB" sz="1600" dirty="0">
                          <a:effectLst/>
                        </a:rPr>
                        <a:t>, </a:t>
                      </a:r>
                      <a:r>
                        <a:rPr lang="en-GB" sz="1600" dirty="0" err="1">
                          <a:effectLst/>
                        </a:rPr>
                        <a:t>sınıf</a:t>
                      </a:r>
                      <a:r>
                        <a:rPr lang="en-GB" sz="1600" dirty="0">
                          <a:effectLst/>
                        </a:rPr>
                        <a:t> </a:t>
                      </a:r>
                      <a:r>
                        <a:rPr lang="en-GB" sz="1600" dirty="0" err="1">
                          <a:effectLst/>
                        </a:rPr>
                        <a:t>çatışmasına</a:t>
                      </a:r>
                      <a:r>
                        <a:rPr lang="en-GB" sz="1600" dirty="0">
                          <a:effectLst/>
                        </a:rPr>
                        <a:t> </a:t>
                      </a:r>
                      <a:r>
                        <a:rPr lang="en-GB" sz="1600" dirty="0" err="1">
                          <a:effectLst/>
                        </a:rPr>
                        <a:t>örnek</a:t>
                      </a:r>
                      <a:r>
                        <a:rPr lang="en-GB" sz="1600" dirty="0">
                          <a:effectLst/>
                        </a:rPr>
                        <a:t> </a:t>
                      </a:r>
                      <a:r>
                        <a:rPr lang="en-GB" sz="1600" dirty="0" err="1">
                          <a:effectLst/>
                        </a:rPr>
                        <a:t>olabilir</a:t>
                      </a:r>
                      <a:r>
                        <a:rPr lang="en-GB" sz="1600" dirty="0">
                          <a:effectLst/>
                        </a:rPr>
                        <a:t>.</a:t>
                      </a:r>
                      <a:endParaRPr lang="en-GB"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9093" marR="9093" marT="9093" marB="9093" anchor="ctr">
                    <a:solidFill>
                      <a:schemeClr val="accent5">
                        <a:lumMod val="75000"/>
                      </a:schemeClr>
                    </a:solidFill>
                  </a:tcPr>
                </a:tc>
                <a:tc>
                  <a:txBody>
                    <a:bodyPr/>
                    <a:lstStyle/>
                    <a:p>
                      <a:pPr>
                        <a:lnSpc>
                          <a:spcPct val="107000"/>
                        </a:lnSpc>
                        <a:spcAft>
                          <a:spcPts val="800"/>
                        </a:spcAft>
                        <a:buNone/>
                      </a:pPr>
                      <a:r>
                        <a:rPr lang="en-GB" sz="1100" dirty="0" err="1">
                          <a:effectLst/>
                        </a:rPr>
                        <a:t>Eğitimdeki</a:t>
                      </a:r>
                      <a:r>
                        <a:rPr lang="en-GB" sz="1100" dirty="0">
                          <a:effectLst/>
                        </a:rPr>
                        <a:t> </a:t>
                      </a:r>
                      <a:r>
                        <a:rPr lang="en-GB" sz="1100" dirty="0" err="1">
                          <a:effectLst/>
                        </a:rPr>
                        <a:t>sınıf</a:t>
                      </a:r>
                      <a:r>
                        <a:rPr lang="en-GB" sz="1100" dirty="0">
                          <a:effectLst/>
                        </a:rPr>
                        <a:t> </a:t>
                      </a:r>
                      <a:r>
                        <a:rPr lang="en-GB" sz="1100" dirty="0" err="1">
                          <a:effectLst/>
                        </a:rPr>
                        <a:t>farklılıkları</a:t>
                      </a:r>
                      <a:r>
                        <a:rPr lang="en-GB" sz="1100" dirty="0">
                          <a:effectLst/>
                        </a:rPr>
                        <a:t>, </a:t>
                      </a:r>
                      <a:r>
                        <a:rPr lang="en-GB" sz="1100" dirty="0" err="1">
                          <a:effectLst/>
                        </a:rPr>
                        <a:t>zengin</a:t>
                      </a:r>
                      <a:r>
                        <a:rPr lang="en-GB" sz="1100" dirty="0">
                          <a:effectLst/>
                        </a:rPr>
                        <a:t> </a:t>
                      </a:r>
                      <a:r>
                        <a:rPr lang="en-GB" sz="1100" dirty="0" err="1">
                          <a:effectLst/>
                        </a:rPr>
                        <a:t>ve</a:t>
                      </a:r>
                      <a:r>
                        <a:rPr lang="en-GB" sz="1100" dirty="0">
                          <a:effectLst/>
                        </a:rPr>
                        <a:t> </a:t>
                      </a:r>
                      <a:r>
                        <a:rPr lang="en-GB" sz="1100" dirty="0" err="1">
                          <a:effectLst/>
                        </a:rPr>
                        <a:t>yoksul</a:t>
                      </a:r>
                      <a:r>
                        <a:rPr lang="en-GB" sz="1100" dirty="0">
                          <a:effectLst/>
                        </a:rPr>
                        <a:t> </a:t>
                      </a:r>
                      <a:r>
                        <a:rPr lang="en-GB" sz="1100" dirty="0" err="1">
                          <a:effectLst/>
                        </a:rPr>
                        <a:t>öğrenciler</a:t>
                      </a:r>
                      <a:r>
                        <a:rPr lang="en-GB" sz="1100" dirty="0">
                          <a:effectLst/>
                        </a:rPr>
                        <a:t> </a:t>
                      </a:r>
                      <a:r>
                        <a:rPr lang="en-GB" sz="1100" dirty="0" err="1">
                          <a:effectLst/>
                        </a:rPr>
                        <a:t>arasında</a:t>
                      </a:r>
                      <a:r>
                        <a:rPr lang="en-GB" sz="1100" dirty="0">
                          <a:effectLst/>
                        </a:rPr>
                        <a:t> </a:t>
                      </a:r>
                      <a:r>
                        <a:rPr lang="en-GB" sz="1100" dirty="0" err="1">
                          <a:effectLst/>
                        </a:rPr>
                        <a:t>fırsat</a:t>
                      </a:r>
                      <a:r>
                        <a:rPr lang="en-GB" sz="1100" dirty="0">
                          <a:effectLst/>
                        </a:rPr>
                        <a:t> </a:t>
                      </a:r>
                      <a:r>
                        <a:rPr lang="en-GB" sz="1100" dirty="0" err="1">
                          <a:effectLst/>
                        </a:rPr>
                        <a:t>eşitsizliklerine</a:t>
                      </a:r>
                      <a:r>
                        <a:rPr lang="en-GB" sz="1100" dirty="0">
                          <a:effectLst/>
                        </a:rPr>
                        <a:t> </a:t>
                      </a:r>
                      <a:r>
                        <a:rPr lang="en-GB" sz="1100" dirty="0" err="1">
                          <a:effectLst/>
                        </a:rPr>
                        <a:t>yol</a:t>
                      </a:r>
                      <a:r>
                        <a:rPr lang="en-GB" sz="1100" dirty="0">
                          <a:effectLst/>
                        </a:rPr>
                        <a:t> </a:t>
                      </a:r>
                      <a:r>
                        <a:rPr lang="en-GB" sz="1100" dirty="0" err="1">
                          <a:effectLst/>
                        </a:rPr>
                        <a:t>açar</a:t>
                      </a:r>
                      <a:r>
                        <a:rPr lang="en-GB" sz="1100" dirty="0">
                          <a:effectLst/>
                        </a:rPr>
                        <a:t>.</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9093" marR="9093" marT="9093" marB="9093" anchor="ctr">
                    <a:solidFill>
                      <a:schemeClr val="accent5">
                        <a:lumMod val="75000"/>
                      </a:schemeClr>
                    </a:solidFill>
                  </a:tcPr>
                </a:tc>
                <a:tc>
                  <a:txBody>
                    <a:bodyPr/>
                    <a:lstStyle/>
                    <a:p>
                      <a:pPr>
                        <a:lnSpc>
                          <a:spcPct val="107000"/>
                        </a:lnSpc>
                        <a:spcAft>
                          <a:spcPts val="800"/>
                        </a:spcAft>
                        <a:buNone/>
                      </a:pPr>
                      <a:r>
                        <a:rPr lang="en-GB" sz="1100" dirty="0" err="1">
                          <a:effectLst/>
                        </a:rPr>
                        <a:t>Eleştirel</a:t>
                      </a:r>
                      <a:r>
                        <a:rPr lang="en-GB" sz="1100" dirty="0">
                          <a:effectLst/>
                        </a:rPr>
                        <a:t> Teori, </a:t>
                      </a:r>
                      <a:r>
                        <a:rPr lang="en-GB" sz="1100" dirty="0" err="1">
                          <a:effectLst/>
                        </a:rPr>
                        <a:t>Postmodernizm</a:t>
                      </a:r>
                      <a:r>
                        <a:rPr lang="en-GB" sz="1100" dirty="0">
                          <a:effectLst/>
                        </a:rPr>
                        <a:t>, Feminist Teori</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9093" marR="9093" marT="9093" marB="9093" anchor="ctr">
                    <a:solidFill>
                      <a:schemeClr val="accent5">
                        <a:lumMod val="75000"/>
                      </a:schemeClr>
                    </a:solidFill>
                  </a:tcPr>
                </a:tc>
                <a:extLst>
                  <a:ext uri="{0D108BD9-81ED-4DB2-BD59-A6C34878D82A}">
                    <a16:rowId xmlns:a16="http://schemas.microsoft.com/office/drawing/2014/main" val="3659664427"/>
                  </a:ext>
                </a:extLst>
              </a:tr>
            </a:tbl>
          </a:graphicData>
        </a:graphic>
      </p:graphicFrame>
    </p:spTree>
    <p:extLst>
      <p:ext uri="{BB962C8B-B14F-4D97-AF65-F5344CB8AC3E}">
        <p14:creationId xmlns:p14="http://schemas.microsoft.com/office/powerpoint/2010/main" val="3217489796"/>
      </p:ext>
    </p:extLst>
  </p:cSld>
  <p:clrMapOvr>
    <a:masterClrMapping/>
  </p:clrMapOvr>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2017738" y="365412"/>
            <a:ext cx="8911687" cy="1280890"/>
          </a:xfrm>
        </p:spPr>
        <p:txBody>
          <a:bodyPr/>
          <a:lstStyle/>
          <a:p>
            <a:pPr algn="ctr"/>
            <a:r>
              <a:rPr lang="tr-TR" b="1" dirty="0">
                <a:solidFill>
                  <a:srgbClr val="FF0000"/>
                </a:solidFill>
              </a:rPr>
              <a:t>Karl </a:t>
            </a:r>
            <a:r>
              <a:rPr lang="tr-TR" b="1" dirty="0" err="1">
                <a:solidFill>
                  <a:srgbClr val="FF0000"/>
                </a:solidFill>
              </a:rPr>
              <a:t>Mannheim</a:t>
            </a:r>
            <a:endParaRPr lang="tr-TR" b="1" dirty="0">
              <a:solidFill>
                <a:srgbClr val="FF0000"/>
              </a:solidFill>
            </a:endParaRPr>
          </a:p>
        </p:txBody>
      </p:sp>
      <p:sp>
        <p:nvSpPr>
          <p:cNvPr id="3" name="İçerik Yer Tutucusu 2"/>
          <p:cNvSpPr>
            <a:spLocks noGrp="1"/>
          </p:cNvSpPr>
          <p:nvPr>
            <p:ph idx="1"/>
          </p:nvPr>
        </p:nvSpPr>
        <p:spPr>
          <a:xfrm>
            <a:off x="1906055" y="1383750"/>
            <a:ext cx="8915400" cy="4378695"/>
          </a:xfrm>
        </p:spPr>
        <p:txBody>
          <a:bodyPr>
            <a:noAutofit/>
          </a:bodyPr>
          <a:lstStyle/>
          <a:p>
            <a:pPr algn="just"/>
            <a:r>
              <a:rPr lang="tr-TR" sz="2800" dirty="0"/>
              <a:t>Karl </a:t>
            </a:r>
            <a:r>
              <a:rPr lang="tr-TR" sz="2800" dirty="0" err="1"/>
              <a:t>Mannheim</a:t>
            </a:r>
            <a:r>
              <a:rPr lang="tr-TR" sz="2800" dirty="0"/>
              <a:t> eğitimi hem bireyin hayatını ve düşüncelerini şekillendiren araç hem de toplumun kurumsal ve felsefi değerlerinin ifadesi olarak görür. </a:t>
            </a:r>
          </a:p>
          <a:p>
            <a:pPr algn="just"/>
            <a:endParaRPr lang="tr-TR" sz="2800" dirty="0"/>
          </a:p>
          <a:p>
            <a:pPr algn="just"/>
            <a:r>
              <a:rPr lang="tr-TR" sz="2800" dirty="0"/>
              <a:t>Eğitimi politik sistemler açısından değerlendirerek demokrasi için gerekli koşul olarak ele alır</a:t>
            </a:r>
          </a:p>
          <a:p>
            <a:pPr algn="just"/>
            <a:endParaRPr lang="tr-TR" sz="2800" dirty="0"/>
          </a:p>
        </p:txBody>
      </p:sp>
    </p:spTree>
    <p:extLst>
      <p:ext uri="{BB962C8B-B14F-4D97-AF65-F5344CB8AC3E}">
        <p14:creationId xmlns:p14="http://schemas.microsoft.com/office/powerpoint/2010/main" val="3142216773"/>
      </p:ext>
    </p:extLst>
  </p:cSld>
  <p:clrMapOvr>
    <a:masterClrMapping/>
  </p:clrMapOvr>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356851" y="1646903"/>
            <a:ext cx="10088767" cy="3777622"/>
          </a:xfrm>
        </p:spPr>
        <p:txBody>
          <a:bodyPr>
            <a:normAutofit/>
          </a:bodyPr>
          <a:lstStyle/>
          <a:p>
            <a:pPr algn="just"/>
            <a:r>
              <a:rPr lang="tr-TR" sz="2800" dirty="0"/>
              <a:t>Ekonomik Hırsın Doğası ve Bunun İnsanın Toplumsal Eğitimi Açısından Önemi başlıklı makalesinde “</a:t>
            </a:r>
            <a:r>
              <a:rPr lang="tr-TR" sz="2800" b="1" u="sng" dirty="0">
                <a:solidFill>
                  <a:srgbClr val="FF0000"/>
                </a:solidFill>
              </a:rPr>
              <a:t>Eğitimin görevi sadece mevcut duruma göre kendilerini uyarlayan kişileri değil, aynı zamanda gelecekte toplumsal kalkınmanın aracıları olarak hareket edecek insanları da yetiştirmektir” fikrini savunur.</a:t>
            </a:r>
          </a:p>
          <a:p>
            <a:pPr algn="just"/>
            <a:endParaRPr lang="tr-TR" sz="2800" dirty="0"/>
          </a:p>
        </p:txBody>
      </p:sp>
    </p:spTree>
    <p:extLst>
      <p:ext uri="{BB962C8B-B14F-4D97-AF65-F5344CB8AC3E}">
        <p14:creationId xmlns:p14="http://schemas.microsoft.com/office/powerpoint/2010/main" val="3263100589"/>
      </p:ext>
    </p:extLst>
  </p:cSld>
  <p:clrMapOvr>
    <a:masterClrMapping/>
  </p:clrMapOvr>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sz="2800" dirty="0"/>
              <a:t>Eğitimin doğum, statü, meslek ve servet farklılıklarını giderek daha fazla bastırdığına ve aldıkları eğitim temelinde insanları birleştirme eğiliminde olduğuna dikkat çeker</a:t>
            </a:r>
          </a:p>
        </p:txBody>
      </p:sp>
    </p:spTree>
    <p:extLst>
      <p:ext uri="{BB962C8B-B14F-4D97-AF65-F5344CB8AC3E}">
        <p14:creationId xmlns:p14="http://schemas.microsoft.com/office/powerpoint/2010/main" val="1031643511"/>
      </p:ext>
    </p:extLst>
  </p:cSld>
  <p:clrMapOvr>
    <a:masterClrMapping/>
  </p:clrMapOvr>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algn="ctr"/>
            <a:r>
              <a:rPr lang="tr-TR" b="1" dirty="0" err="1">
                <a:solidFill>
                  <a:srgbClr val="FF0000"/>
                </a:solidFill>
              </a:rPr>
              <a:t>Çqğdaş</a:t>
            </a:r>
            <a:r>
              <a:rPr lang="tr-TR" b="1" dirty="0">
                <a:solidFill>
                  <a:srgbClr val="FF0000"/>
                </a:solidFill>
              </a:rPr>
              <a:t> Eğitim Sosyolojisi Kuramları</a:t>
            </a:r>
          </a:p>
        </p:txBody>
      </p:sp>
      <p:sp>
        <p:nvSpPr>
          <p:cNvPr id="3" name="İçerik Yer Tutucusu 2"/>
          <p:cNvSpPr>
            <a:spLocks noGrp="1"/>
          </p:cNvSpPr>
          <p:nvPr>
            <p:ph idx="1"/>
          </p:nvPr>
        </p:nvSpPr>
        <p:spPr>
          <a:xfrm>
            <a:off x="2249999" y="1455174"/>
            <a:ext cx="8915400" cy="5107858"/>
          </a:xfrm>
        </p:spPr>
        <p:txBody>
          <a:bodyPr>
            <a:noAutofit/>
          </a:bodyPr>
          <a:lstStyle/>
          <a:p>
            <a:pPr>
              <a:buAutoNum type="arabicPeriod"/>
            </a:pPr>
            <a:r>
              <a:rPr lang="tr-TR" sz="2400" dirty="0" err="1"/>
              <a:t>Doğalcı</a:t>
            </a:r>
            <a:r>
              <a:rPr lang="tr-TR" sz="2400" dirty="0"/>
              <a:t> Yaklaşım</a:t>
            </a:r>
          </a:p>
          <a:p>
            <a:pPr>
              <a:buAutoNum type="arabicPeriod"/>
            </a:pPr>
            <a:r>
              <a:rPr lang="tr-TR" sz="2400" dirty="0"/>
              <a:t>Kültürel Yaklaşımlar</a:t>
            </a:r>
          </a:p>
          <a:p>
            <a:pPr>
              <a:buAutoNum type="arabicPeriod"/>
            </a:pPr>
            <a:r>
              <a:rPr lang="tr-TR" sz="2400" dirty="0"/>
              <a:t>Kültürel Yeniden Üretim: Pierre </a:t>
            </a:r>
            <a:r>
              <a:rPr lang="tr-TR" sz="2400" dirty="0" err="1"/>
              <a:t>Bourdieu</a:t>
            </a:r>
            <a:endParaRPr lang="tr-TR" sz="2400" dirty="0"/>
          </a:p>
          <a:p>
            <a:pPr>
              <a:buAutoNum type="arabicPeriod"/>
            </a:pPr>
            <a:r>
              <a:rPr lang="tr-TR" sz="2400" dirty="0"/>
              <a:t>İşçiliği Öğrenmek: Paul </a:t>
            </a:r>
            <a:r>
              <a:rPr lang="tr-TR" sz="2400" dirty="0" err="1"/>
              <a:t>Willis</a:t>
            </a:r>
            <a:endParaRPr lang="tr-TR" sz="2400" dirty="0"/>
          </a:p>
          <a:p>
            <a:pPr>
              <a:buAutoNum type="arabicPeriod"/>
            </a:pPr>
            <a:r>
              <a:rPr lang="tr-TR" sz="2400" dirty="0"/>
              <a:t>Eleştirel pedagoji </a:t>
            </a:r>
          </a:p>
          <a:p>
            <a:pPr>
              <a:buAutoNum type="arabicPeriod"/>
            </a:pPr>
            <a:r>
              <a:rPr lang="tr-TR" sz="2400" dirty="0"/>
              <a:t>Feminist Yaklaşım</a:t>
            </a:r>
          </a:p>
          <a:p>
            <a:pPr>
              <a:buAutoNum type="arabicPeriod"/>
            </a:pPr>
            <a:r>
              <a:rPr lang="tr-TR" sz="2400" dirty="0"/>
              <a:t>Radikal Pedagoji </a:t>
            </a:r>
          </a:p>
          <a:p>
            <a:pPr>
              <a:buAutoNum type="arabicPeriod"/>
            </a:pPr>
            <a:r>
              <a:rPr lang="tr-TR" sz="2400" dirty="0"/>
              <a:t>A.S. </a:t>
            </a:r>
            <a:r>
              <a:rPr lang="tr-TR" sz="2400" dirty="0" err="1"/>
              <a:t>Neill</a:t>
            </a:r>
            <a:r>
              <a:rPr lang="tr-TR" sz="2400" dirty="0"/>
              <a:t> ve Özgür Okul Hareketi </a:t>
            </a:r>
          </a:p>
          <a:p>
            <a:pPr>
              <a:buAutoNum type="arabicPeriod"/>
            </a:pPr>
            <a:r>
              <a:rPr lang="tr-TR" sz="2400" dirty="0" err="1"/>
              <a:t>Ivan</a:t>
            </a:r>
            <a:r>
              <a:rPr lang="tr-TR" sz="2400" dirty="0"/>
              <a:t> </a:t>
            </a:r>
            <a:r>
              <a:rPr lang="tr-TR" sz="2400" dirty="0" err="1"/>
              <a:t>Illich</a:t>
            </a:r>
            <a:r>
              <a:rPr lang="tr-TR" sz="2400" dirty="0"/>
              <a:t> ve Okulsuz Toplum</a:t>
            </a:r>
          </a:p>
        </p:txBody>
      </p:sp>
    </p:spTree>
    <p:extLst>
      <p:ext uri="{BB962C8B-B14F-4D97-AF65-F5344CB8AC3E}">
        <p14:creationId xmlns:p14="http://schemas.microsoft.com/office/powerpoint/2010/main" val="1597450675"/>
      </p:ext>
    </p:extLst>
  </p:cSld>
  <p:clrMapOvr>
    <a:masterClrMapping/>
  </p:clrMapOvr>
</p:sld>
</file>

<file path=ppt/theme/theme1.xml><?xml version="1.0" encoding="utf-8"?>
<a:theme xmlns:a="http://schemas.openxmlformats.org/drawingml/2006/main" name="Duman">
  <a:themeElements>
    <a:clrScheme name="Duman">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Duman">
      <a:maj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uma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Wisp</Template>
  <TotalTime>4467</TotalTime>
  <Words>12753</Words>
  <Application>Microsoft Office PowerPoint</Application>
  <PresentationFormat>Geniş ekran</PresentationFormat>
  <Paragraphs>1203</Paragraphs>
  <Slides>344</Slides>
  <Notes>1</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344</vt:i4>
      </vt:variant>
    </vt:vector>
  </HeadingPairs>
  <TitlesOfParts>
    <vt:vector size="349" baseType="lpstr">
      <vt:lpstr>Arial</vt:lpstr>
      <vt:lpstr>Calibri</vt:lpstr>
      <vt:lpstr>Century Gothic</vt:lpstr>
      <vt:lpstr>Wingdings 3</vt:lpstr>
      <vt:lpstr>Duman</vt:lpstr>
      <vt:lpstr>  EĞİTİM SOSYOLOJİSİ</vt:lpstr>
      <vt:lpstr>PowerPoint Sunusu</vt:lpstr>
      <vt:lpstr>PowerPoint Sunusu</vt:lpstr>
      <vt:lpstr>PowerPoint Sunusu</vt:lpstr>
      <vt:lpstr>Öğretmenlerin neden eğitim sosyolojisi bilmeleri gerektiğini şu başlıklar altında toplayabiliriz:</vt:lpstr>
      <vt:lpstr>PowerPoint Sunusu</vt:lpstr>
      <vt:lpstr>Eğitim ve Öğretim</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Sosyolojinin Temel Kavramları 4. HAFTA</vt:lpstr>
      <vt:lpstr>PowerPoint Sunusu</vt:lpstr>
      <vt:lpstr>PowerPoint Sunusu</vt:lpstr>
      <vt:lpstr>PowerPoint Sunusu</vt:lpstr>
      <vt:lpstr>PowerPoint Sunusu</vt:lpstr>
      <vt:lpstr>PowerPoint Sunusu</vt:lpstr>
      <vt:lpstr>PowerPoint Sunusu</vt:lpstr>
      <vt:lpstr>PowerPoint Sunusu</vt:lpstr>
      <vt:lpstr>Max Weber’ e göre toplumsal davranış türleri </vt:lpstr>
      <vt:lpstr>Amaçla ilişkili rasyonel davranış </vt:lpstr>
      <vt:lpstr>Değerle ilişkili rasyonel davranış </vt:lpstr>
      <vt:lpstr>Duygusal davranış </vt:lpstr>
      <vt:lpstr>Geleneksel davranış </vt:lpstr>
      <vt:lpstr>Sosyolojinin Kısa Tarihi Sosyolojinin Bilim Olarak Kurucuları</vt:lpstr>
      <vt:lpstr> Auguste Comte ( 1798-1857) </vt:lpstr>
      <vt:lpstr>Comteye göre toplumlar 3 aşamadan geçerler.  </vt:lpstr>
      <vt:lpstr>Comte’un sosyolojiye katkıları</vt:lpstr>
      <vt:lpstr>Herbert Spencer ( 1820-1903)</vt:lpstr>
      <vt:lpstr>PowerPoint Sunusu</vt:lpstr>
      <vt:lpstr>İlk dönem sosyolojisi ortak özellikleri</vt:lpstr>
      <vt:lpstr>Emile Durkheim</vt:lpstr>
      <vt:lpstr>PowerPoint Sunusu</vt:lpstr>
      <vt:lpstr>PowerPoint Sunusu</vt:lpstr>
      <vt:lpstr>PowerPoint Sunusu</vt:lpstr>
      <vt:lpstr>PowerPoint Sunusu</vt:lpstr>
      <vt:lpstr>Durkheim’a Göre Eğitimin Amacı</vt:lpstr>
      <vt:lpstr>Durkheim’a göre toplumsal var olmanın temelindeki dayanışma 2 ye ayrılır</vt:lpstr>
      <vt:lpstr>Karl Marks ( 1818-1883)</vt:lpstr>
      <vt:lpstr>PowerPoint Sunusu</vt:lpstr>
      <vt:lpstr>Marks toplumların 5 aşamadan geçtiğini ifade eden.</vt:lpstr>
      <vt:lpstr>Max Weber</vt:lpstr>
      <vt:lpstr>PowerPoint Sunusu</vt:lpstr>
      <vt:lpstr>PowerPoint Sunusu</vt:lpstr>
      <vt:lpstr>Sembolik etkileşimcilik </vt:lpstr>
      <vt:lpstr>PowerPoint Sunusu</vt:lpstr>
      <vt:lpstr>PowerPoint Sunusu</vt:lpstr>
      <vt:lpstr>PowerPoint Sunusu</vt:lpstr>
      <vt:lpstr>Yapısal fonksiyonel analiz (İşlevselci Yaklaşım) </vt:lpstr>
      <vt:lpstr>PowerPoint Sunusu</vt:lpstr>
      <vt:lpstr>PowerPoint Sunusu</vt:lpstr>
      <vt:lpstr>PowerPoint Sunusu</vt:lpstr>
      <vt:lpstr>PowerPoint Sunusu</vt:lpstr>
      <vt:lpstr>PowerPoint Sunusu</vt:lpstr>
      <vt:lpstr>PowerPoint Sunusu</vt:lpstr>
      <vt:lpstr>PowerPoint Sunusu</vt:lpstr>
      <vt:lpstr>PowerPoint Sunusu</vt:lpstr>
      <vt:lpstr>Çatışmacı teori </vt:lpstr>
      <vt:lpstr>PowerPoint Sunusu</vt:lpstr>
      <vt:lpstr>PowerPoint Sunusu</vt:lpstr>
      <vt:lpstr>PowerPoint Sunusu</vt:lpstr>
      <vt:lpstr>PowerPoint Sunusu</vt:lpstr>
      <vt:lpstr>Kültürel Etmenlere Dayalı Görüş</vt:lpstr>
      <vt:lpstr>PowerPoint Sunusu</vt:lpstr>
      <vt:lpstr>PowerPoint Sunusu</vt:lpstr>
      <vt:lpstr>PowerPoint Sunusu</vt:lpstr>
      <vt:lpstr>PowerPoint Sunusu</vt:lpstr>
      <vt:lpstr>PowerPoint Sunusu</vt:lpstr>
      <vt:lpstr>PowerPoint Sunusu</vt:lpstr>
      <vt:lpstr>PowerPoint Sunusu</vt:lpstr>
      <vt:lpstr>Karl Mannheim</vt:lpstr>
      <vt:lpstr>PowerPoint Sunusu</vt:lpstr>
      <vt:lpstr>PowerPoint Sunusu</vt:lpstr>
      <vt:lpstr>Çqğdaş Eğitim Sosyolojisi Kuramları</vt:lpstr>
      <vt:lpstr>BİREY- TOPLUM ve TOPLUMSALLAŞMA </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"Sosyal - kültürel şahsiyet" kavramı</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Özellikleri: </vt:lpstr>
      <vt:lpstr>PowerPoint Sunusu</vt:lpstr>
      <vt:lpstr>PowerPoint Sunusu</vt:lpstr>
      <vt:lpstr>PowerPoint Sunusu</vt:lpstr>
      <vt:lpstr>PowerPoint Sunusu</vt:lpstr>
      <vt:lpstr>Toplumsallaşma Süreci</vt:lpstr>
      <vt:lpstr>PowerPoint Sunusu</vt:lpstr>
      <vt:lpstr>PowerPoint Sunusu</vt:lpstr>
      <vt:lpstr>PowerPoint Sunusu</vt:lpstr>
      <vt:lpstr>PowerPoint Sunusu</vt:lpstr>
      <vt:lpstr>PowerPoint Sunusu</vt:lpstr>
      <vt:lpstr>PowerPoint Sunusu</vt:lpstr>
      <vt:lpstr>Toplumsallaşma Kavramı ve Özellikleri </vt:lpstr>
      <vt:lpstr>Nesnel Bakımdan Toplumsallaşma: </vt:lpstr>
      <vt:lpstr>PowerPoint Sunusu</vt:lpstr>
      <vt:lpstr>Öznel Bakımdan Toplumsallaşma: </vt:lpstr>
      <vt:lpstr>PowerPoint Sunusu</vt:lpstr>
      <vt:lpstr>Toplumsallaşma için Gerekli Ön Koşullar </vt:lpstr>
      <vt:lpstr>Toplumsallaşmanın Biyolojik Temelleri </vt:lpstr>
      <vt:lpstr>PowerPoint Sunusu</vt:lpstr>
      <vt:lpstr>PowerPoint Sunusu</vt:lpstr>
      <vt:lpstr>TOPLUMSALLAŞMA AMAÇLARI </vt:lpstr>
      <vt:lpstr>TOPLUMSALLAŞMA TİPLERİ </vt:lpstr>
      <vt:lpstr>PowerPoint Sunusu</vt:lpstr>
      <vt:lpstr>TOPLUMSALLAŞMANIN BİREYSEL GÖRÜNÜMLERİ </vt:lpstr>
      <vt:lpstr>Toplumsal Bakış Çerçevesi </vt:lpstr>
      <vt:lpstr>PowerPoint Sunusu</vt:lpstr>
      <vt:lpstr>Toplumsal Kişi</vt:lpstr>
      <vt:lpstr>Toplumsal Öğrenim</vt:lpstr>
      <vt:lpstr>Bireyselleşme ve Ayna Benlik </vt:lpstr>
      <vt:lpstr>PowerPoint Sunusu</vt:lpstr>
      <vt:lpstr>PowerPoint Sunusu</vt:lpstr>
      <vt:lpstr>Toplumsallaşmada Cinsel Rol Farklılaşması </vt:lpstr>
      <vt:lpstr>PowerPoint Sunusu</vt:lpstr>
      <vt:lpstr>PowerPoint Sunusu</vt:lpstr>
      <vt:lpstr>Dinsel Toplumsallaşma </vt:lpstr>
      <vt:lpstr>PowerPoint Sunusu</vt:lpstr>
      <vt:lpstr>KÜLTÜR </vt:lpstr>
      <vt:lpstr>PowerPoint Sunusu</vt:lpstr>
      <vt:lpstr>PowerPoint Sunusu</vt:lpstr>
      <vt:lpstr>PowerPoint Sunusu</vt:lpstr>
      <vt:lpstr>PowerPoint Sunusu</vt:lpstr>
      <vt:lpstr>PowerPoint Sunusu</vt:lpstr>
      <vt:lpstr>Kültürün öğeleri</vt:lpstr>
      <vt:lpstr>Normal nedir </vt:lpstr>
      <vt:lpstr>PowerPoint Sunusu</vt:lpstr>
      <vt:lpstr>PowerPoint Sunusu</vt:lpstr>
      <vt:lpstr>PowerPoint Sunusu</vt:lpstr>
      <vt:lpstr>PowerPoint Sunusu</vt:lpstr>
      <vt:lpstr>PowerPoint Sunusu</vt:lpstr>
      <vt:lpstr>PowerPoint Sunusu</vt:lpstr>
      <vt:lpstr>PowerPoint Sunusu</vt:lpstr>
      <vt:lpstr>Normlar 4 ana başlık altında incelenir  </vt:lpstr>
      <vt:lpstr>PowerPoint Sunusu</vt:lpstr>
      <vt:lpstr>PowerPoint Sunusu</vt:lpstr>
      <vt:lpstr>PowerPoint Sunusu</vt:lpstr>
      <vt:lpstr>PowerPoint Sunusu</vt:lpstr>
      <vt:lpstr>PowerPoint Sunusu</vt:lpstr>
      <vt:lpstr>PowerPoint Sunusu</vt:lpstr>
      <vt:lpstr>PowerPoint Sunusu</vt:lpstr>
      <vt:lpstr>PowerPoint Sunusu</vt:lpstr>
      <vt:lpstr> Kültürel Çeşitlilik</vt:lpstr>
      <vt:lpstr>PowerPoint Sunusu</vt:lpstr>
      <vt:lpstr>PowerPoint Sunusu</vt:lpstr>
      <vt:lpstr>PowerPoint Sunusu</vt:lpstr>
      <vt:lpstr>Eşitsizlikleri nasıl azaltabiliriz? </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Şahsiyet kazanma </vt:lpstr>
      <vt:lpstr>PowerPoint Sunusu</vt:lpstr>
      <vt:lpstr>Kültürel Çeşitlilik</vt:lpstr>
      <vt:lpstr>PowerPoint Sunusu</vt:lpstr>
      <vt:lpstr>PowerPoint Sunusu</vt:lpstr>
      <vt:lpstr>PowerPoint Sunusu</vt:lpstr>
      <vt:lpstr>PowerPoint Sunusu</vt:lpstr>
      <vt:lpstr>PowerPoint Sunusu</vt:lpstr>
      <vt:lpstr>PowerPoint Sunusu</vt:lpstr>
      <vt:lpstr>PowerPoint Sunusu</vt:lpstr>
      <vt:lpstr>Kültürel Değişme</vt:lpstr>
      <vt:lpstr>PowerPoint Sunusu</vt:lpstr>
      <vt:lpstr>TOPLUM TİPLERİ SINAV BURAYA KADAR OLACAK</vt:lpstr>
      <vt:lpstr>PowerPoint Sunusu</vt:lpstr>
      <vt:lpstr>PowerPoint Sunusu</vt:lpstr>
      <vt:lpstr>PowerPoint Sunusu</vt:lpstr>
      <vt:lpstr>PowerPoint Sunusu</vt:lpstr>
      <vt:lpstr>PowerPoint Sunusu</vt:lpstr>
      <vt:lpstr>Toplumsal Etkileşim Tipleri</vt:lpstr>
      <vt:lpstr>PowerPoint Sunusu</vt:lpstr>
      <vt:lpstr>PowerPoint Sunusu</vt:lpstr>
      <vt:lpstr>PowerPoint Sunusu</vt:lpstr>
      <vt:lpstr>PowerPoint Sunusu</vt:lpstr>
      <vt:lpstr>PowerPoint Sunusu</vt:lpstr>
      <vt:lpstr>PowerPoint Sunusu</vt:lpstr>
      <vt:lpstr>PowerPoint Sunusu</vt:lpstr>
      <vt:lpstr>PowerPoint Sunusu</vt:lpstr>
      <vt:lpstr>Benzeştirme </vt:lpstr>
      <vt:lpstr>PowerPoint Sunusu</vt:lpstr>
      <vt:lpstr>Gruplar ve Biçimsel Örgütler</vt:lpstr>
      <vt:lpstr>PowerPoint Sunusu</vt:lpstr>
      <vt:lpstr>PowerPoint Sunusu</vt:lpstr>
      <vt:lpstr>GRUPLARIN ÖZELLİKLERİ</vt:lpstr>
      <vt:lpstr>PowerPoint Sunusu</vt:lpstr>
      <vt:lpstr>GRUP NORMLARI</vt:lpstr>
      <vt:lpstr>GRUP TÜRLERİ </vt:lpstr>
      <vt:lpstr>Birincil Gruplar </vt:lpstr>
      <vt:lpstr>İkincil Gruplar </vt:lpstr>
      <vt:lpstr>Referans Grupları </vt:lpstr>
      <vt:lpstr>Üyelik Grupları </vt:lpstr>
      <vt:lpstr>Temel gruplar </vt:lpstr>
      <vt:lpstr>Resmi (Biçimsel) Gruplar </vt:lpstr>
      <vt:lpstr>Gayr-i Resmi (Biçimsel Olmayan) Gruplar </vt:lpstr>
      <vt:lpstr>PowerPoint Sunusu</vt:lpstr>
      <vt:lpstr>PowerPoint Sunusu</vt:lpstr>
      <vt:lpstr>ÖRGÜTLERDE GRUPLARIN FONKSİYONLARI </vt:lpstr>
      <vt:lpstr>PowerPoint Sunusu</vt:lpstr>
      <vt:lpstr>GRUPLARIN ÖRGÜTSEL AÇIDAN YARARLARI </vt:lpstr>
      <vt:lpstr>GRUPLARIN ÖRGÜTSEL AÇIDAN SAKINCALARI </vt:lpstr>
      <vt:lpstr>GRUP NORMLARI VE GRUP DİNAMİĞİ </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TOPLUMSAL SAPMA ve SUÇ</vt:lpstr>
      <vt:lpstr>PowerPoint Sunusu</vt:lpstr>
      <vt:lpstr>PowerPoint Sunusu</vt:lpstr>
      <vt:lpstr>PowerPoint Sunusu</vt:lpstr>
      <vt:lpstr>PowerPoint Sunusu</vt:lpstr>
      <vt:lpstr>Merton’a göre insanlar bu anomik duruma 5 farklı şekilde tepki gösterir  </vt:lpstr>
      <vt:lpstr>Sosyolojik açıdan suç tipleri </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SİYASET</vt:lpstr>
      <vt:lpstr>PowerPoint Sunusu</vt:lpstr>
      <vt:lpstr>PowerPoint Sunusu</vt:lpstr>
      <vt:lpstr>PowerPoint Sunusu</vt:lpstr>
      <vt:lpstr>Devlet kavramı</vt:lpstr>
      <vt:lpstr>Otoriteryen Devlet </vt:lpstr>
      <vt:lpstr>Totoriteryen Devlet </vt:lpstr>
      <vt:lpstr>PowerPoint Sunusu</vt:lpstr>
      <vt:lpstr>Toplumsal Kontrol: </vt:lpstr>
      <vt:lpstr>Tek Parti Hükümeti: </vt:lpstr>
      <vt:lpstr>Lider Kültü ve Kişilik Kültü: </vt:lpstr>
      <vt:lpstr>İfade ve Düşünce Özgürlüğü Kısıtlamaları: </vt:lpstr>
      <vt:lpstr>Gözetim ve İstihbarat: </vt:lpstr>
      <vt:lpstr>Toplumsal Mühendislik: </vt:lpstr>
      <vt:lpstr>PowerPoint Sunusu</vt:lpstr>
      <vt:lpstr>Eğitim Sosyolojisi ve Ekonomi</vt:lpstr>
      <vt:lpstr>İstihdam ve Mesleki Gelişim: </vt:lpstr>
      <vt:lpstr>Eğitim ve Ekonomik Kalkınma: </vt:lpstr>
      <vt:lpstr>PowerPoint Sunusu</vt:lpstr>
      <vt:lpstr>PowerPoint Sunusu</vt:lpstr>
      <vt:lpstr>Güney Kore</vt:lpstr>
      <vt:lpstr>Singapur </vt:lpstr>
      <vt:lpstr>Finlandiya </vt:lpstr>
      <vt:lpstr>Çin </vt:lpstr>
      <vt:lpstr>Türkiye (1950–1980 ve 2000 sonrası kısmi örnek) </vt:lpstr>
      <vt:lpstr>Eğitim ve Gelir Eşitsizliği: </vt:lpstr>
      <vt:lpstr>Eğitim ve İşgücü Talepleri: </vt:lpstr>
      <vt:lpstr>Eğitim ve İnovasyon: </vt:lpstr>
      <vt:lpstr>Eğitim ve İşsizlik: </vt:lpstr>
      <vt:lpstr>PowerPoint Sunusu</vt:lpstr>
      <vt:lpstr>Sosyoloji Ekonomiyi Nasıl Etkiler</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EĞİTİM SOSYOLOJİSİ</dc:title>
  <dc:creator>User</dc:creator>
  <cp:lastModifiedBy>LEVENT GÖRÜN</cp:lastModifiedBy>
  <cp:revision>392</cp:revision>
  <dcterms:created xsi:type="dcterms:W3CDTF">2023-10-11T07:37:10Z</dcterms:created>
  <dcterms:modified xsi:type="dcterms:W3CDTF">2025-12-31T08:36:59Z</dcterms:modified>
</cp:coreProperties>
</file>