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9" r:id="rId5"/>
    <p:sldId id="280" r:id="rId6"/>
    <p:sldId id="281" r:id="rId7"/>
    <p:sldId id="282" r:id="rId8"/>
    <p:sldId id="283" r:id="rId9"/>
    <p:sldId id="284" r:id="rId10"/>
    <p:sldId id="260" r:id="rId11"/>
    <p:sldId id="261" r:id="rId12"/>
    <p:sldId id="285" r:id="rId13"/>
    <p:sldId id="286" r:id="rId14"/>
    <p:sldId id="287" r:id="rId15"/>
    <p:sldId id="288" r:id="rId16"/>
    <p:sldId id="289" r:id="rId17"/>
    <p:sldId id="290" r:id="rId18"/>
    <p:sldId id="295" r:id="rId19"/>
    <p:sldId id="296" r:id="rId20"/>
    <p:sldId id="297" r:id="rId21"/>
    <p:sldId id="298" r:id="rId22"/>
    <p:sldId id="300" r:id="rId23"/>
    <p:sldId id="301" r:id="rId24"/>
    <p:sldId id="299" r:id="rId25"/>
    <p:sldId id="291" r:id="rId26"/>
    <p:sldId id="292" r:id="rId27"/>
    <p:sldId id="293" r:id="rId28"/>
    <p:sldId id="294" r:id="rId29"/>
    <p:sldId id="263" r:id="rId30"/>
    <p:sldId id="264" r:id="rId31"/>
    <p:sldId id="265" r:id="rId32"/>
    <p:sldId id="266" r:id="rId33"/>
    <p:sldId id="268" r:id="rId34"/>
    <p:sldId id="269" r:id="rId35"/>
    <p:sldId id="270" r:id="rId36"/>
    <p:sldId id="271" r:id="rId37"/>
    <p:sldId id="272" r:id="rId38"/>
    <p:sldId id="273" r:id="rId39"/>
    <p:sldId id="274" r:id="rId40"/>
    <p:sldId id="275" r:id="rId41"/>
    <p:sldId id="276" r:id="rId42"/>
    <p:sldId id="277" r:id="rId43"/>
    <p:sldId id="278" r:id="rId44"/>
  </p:sldIdLst>
  <p:sldSz cx="9144000" cy="6858000" type="screen4x3"/>
  <p:notesSz cx="9144000" cy="6858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944" y="-31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11/5/2020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rgbClr val="161645"/>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11/5/2020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rgbClr val="161645"/>
                </a:solidFill>
                <a:latin typeface="Arial"/>
                <a:cs typeface="Arial"/>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11/5/2020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rgbClr val="161645"/>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11/5/2020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11/5/2020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45719" y="45719"/>
            <a:ext cx="9098280" cy="897636"/>
          </a:xfrm>
          <a:prstGeom prst="rect">
            <a:avLst/>
          </a:prstGeom>
          <a:blipFill>
            <a:blip r:embed="rId7" cstate="print"/>
            <a:stretch>
              <a:fillRect/>
            </a:stretch>
          </a:blipFill>
        </p:spPr>
        <p:txBody>
          <a:bodyPr wrap="square" lIns="0" tIns="0" rIns="0" bIns="0" rtlCol="0"/>
          <a:lstStyle/>
          <a:p>
            <a:endParaRPr/>
          </a:p>
        </p:txBody>
      </p:sp>
      <p:sp>
        <p:nvSpPr>
          <p:cNvPr id="2" name="Holder 2"/>
          <p:cNvSpPr>
            <a:spLocks noGrp="1"/>
          </p:cNvSpPr>
          <p:nvPr>
            <p:ph type="title"/>
          </p:nvPr>
        </p:nvSpPr>
        <p:spPr>
          <a:xfrm>
            <a:off x="1138529" y="244602"/>
            <a:ext cx="6866940" cy="436245"/>
          </a:xfrm>
          <a:prstGeom prst="rect">
            <a:avLst/>
          </a:prstGeom>
        </p:spPr>
        <p:txBody>
          <a:bodyPr wrap="square" lIns="0" tIns="0" rIns="0" bIns="0">
            <a:spAutoFit/>
          </a:bodyPr>
          <a:lstStyle>
            <a:lvl1pPr>
              <a:defRPr sz="2800" b="1" i="0">
                <a:solidFill>
                  <a:srgbClr val="161645"/>
                </a:solidFill>
                <a:latin typeface="Arial"/>
                <a:cs typeface="Arial"/>
              </a:defRPr>
            </a:lvl1pPr>
          </a:lstStyle>
          <a:p>
            <a:endParaRPr/>
          </a:p>
        </p:txBody>
      </p:sp>
      <p:sp>
        <p:nvSpPr>
          <p:cNvPr id="3" name="Holder 3"/>
          <p:cNvSpPr>
            <a:spLocks noGrp="1"/>
          </p:cNvSpPr>
          <p:nvPr>
            <p:ph type="body" idx="1"/>
          </p:nvPr>
        </p:nvSpPr>
        <p:spPr>
          <a:xfrm>
            <a:off x="457200" y="1577340"/>
            <a:ext cx="822960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11/5/2020</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elektrikport.com/teknik-kutuphane/jenerator-sistemlerinde-bakim-nasil-yapilir/14641"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elektrikport.com/teknik-kutuphane/aydinlatmanin-tarihcesi-ampulden-lede/4382#ad-image-0"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elektrikport.com/universite/dunyanin-en-verimli-led-lambalari/15050" TargetMode="External"/><Relationship Id="rId2" Type="http://schemas.openxmlformats.org/officeDocument/2006/relationships/hyperlink" Target="http://www.elektrikport.com/teknik-kutuphane/termik-santral-sistemleri/8763" TargetMode="Externa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2" Type="http://schemas.openxmlformats.org/officeDocument/2006/relationships/hyperlink" Target="http://www.elektrikport.com/teknik-kutuphane/elektrikli-sandalyenin-icadi/11675"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elektrikport.com/haber-roportaj/yuzen-nukleer-guc-santralleri/8609" TargetMode="External"/><Relationship Id="rId2" Type="http://schemas.openxmlformats.org/officeDocument/2006/relationships/hyperlink" Target="http://www.elektrikport.com/teknik-kutuphane/bermuda-seytan-ucgeni-hakkinda-bilinmeyenler/11913"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4.xml"/><Relationship Id="rId5" Type="http://schemas.openxmlformats.org/officeDocument/2006/relationships/image" Target="../media/image33.png"/><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4.xml"/><Relationship Id="rId4" Type="http://schemas.openxmlformats.org/officeDocument/2006/relationships/image" Target="../media/image44.jpeg"/></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781301" y="1067561"/>
            <a:ext cx="5626735" cy="496570"/>
          </a:xfrm>
          <a:prstGeom prst="rect">
            <a:avLst/>
          </a:prstGeom>
        </p:spPr>
        <p:txBody>
          <a:bodyPr vert="horz" wrap="square" lIns="0" tIns="0" rIns="0" bIns="0" rtlCol="0">
            <a:spAutoFit/>
          </a:bodyPr>
          <a:lstStyle/>
          <a:p>
            <a:pPr marL="12700">
              <a:lnSpc>
                <a:spcPct val="100000"/>
              </a:lnSpc>
            </a:pPr>
            <a:r>
              <a:rPr sz="3200" dirty="0">
                <a:solidFill>
                  <a:srgbClr val="E3005C"/>
                </a:solidFill>
              </a:rPr>
              <a:t>MEKATRONİĞİN</a:t>
            </a:r>
            <a:r>
              <a:rPr sz="3200" spc="-90" dirty="0">
                <a:solidFill>
                  <a:srgbClr val="E3005C"/>
                </a:solidFill>
              </a:rPr>
              <a:t> </a:t>
            </a:r>
            <a:r>
              <a:rPr sz="3200" dirty="0">
                <a:solidFill>
                  <a:srgbClr val="E3005C"/>
                </a:solidFill>
              </a:rPr>
              <a:t>TEMELLERİ</a:t>
            </a:r>
            <a:endParaRPr sz="3200"/>
          </a:p>
        </p:txBody>
      </p:sp>
      <p:sp>
        <p:nvSpPr>
          <p:cNvPr id="3" name="object 3"/>
          <p:cNvSpPr/>
          <p:nvPr/>
        </p:nvSpPr>
        <p:spPr>
          <a:xfrm>
            <a:off x="0" y="1270"/>
            <a:ext cx="9144000" cy="563880"/>
          </a:xfrm>
          <a:custGeom>
            <a:avLst/>
            <a:gdLst/>
            <a:ahLst/>
            <a:cxnLst/>
            <a:rect l="l" t="t" r="r" b="b"/>
            <a:pathLst>
              <a:path w="9144000" h="563880">
                <a:moveTo>
                  <a:pt x="0" y="563879"/>
                </a:moveTo>
                <a:lnTo>
                  <a:pt x="9144000" y="563879"/>
                </a:lnTo>
                <a:lnTo>
                  <a:pt x="9144000" y="0"/>
                </a:lnTo>
                <a:lnTo>
                  <a:pt x="0" y="0"/>
                </a:lnTo>
                <a:lnTo>
                  <a:pt x="0" y="563879"/>
                </a:lnTo>
                <a:close/>
              </a:path>
            </a:pathLst>
          </a:custGeom>
          <a:solidFill>
            <a:srgbClr val="204262"/>
          </a:solidFill>
        </p:spPr>
        <p:txBody>
          <a:bodyPr wrap="square" lIns="0" tIns="0" rIns="0" bIns="0" rtlCol="0"/>
          <a:lstStyle/>
          <a:p>
            <a:endParaRPr/>
          </a:p>
        </p:txBody>
      </p:sp>
      <p:sp>
        <p:nvSpPr>
          <p:cNvPr id="4" name="object 4"/>
          <p:cNvSpPr/>
          <p:nvPr/>
        </p:nvSpPr>
        <p:spPr>
          <a:xfrm>
            <a:off x="0" y="635"/>
            <a:ext cx="9144000" cy="0"/>
          </a:xfrm>
          <a:custGeom>
            <a:avLst/>
            <a:gdLst/>
            <a:ahLst/>
            <a:cxnLst/>
            <a:rect l="l" t="t" r="r" b="b"/>
            <a:pathLst>
              <a:path w="9144000">
                <a:moveTo>
                  <a:pt x="0" y="0"/>
                </a:moveTo>
                <a:lnTo>
                  <a:pt x="9144000" y="0"/>
                </a:lnTo>
              </a:path>
            </a:pathLst>
          </a:custGeom>
          <a:ln w="3175">
            <a:solidFill>
              <a:srgbClr val="204262"/>
            </a:solidFill>
          </a:ln>
        </p:spPr>
        <p:txBody>
          <a:bodyPr wrap="square" lIns="0" tIns="0" rIns="0" bIns="0" rtlCol="0"/>
          <a:lstStyle/>
          <a:p>
            <a:endParaRPr/>
          </a:p>
        </p:txBody>
      </p:sp>
      <p:sp>
        <p:nvSpPr>
          <p:cNvPr id="5" name="object 5"/>
          <p:cNvSpPr/>
          <p:nvPr/>
        </p:nvSpPr>
        <p:spPr>
          <a:xfrm>
            <a:off x="0" y="0"/>
            <a:ext cx="9144000" cy="565150"/>
          </a:xfrm>
          <a:custGeom>
            <a:avLst/>
            <a:gdLst/>
            <a:ahLst/>
            <a:cxnLst/>
            <a:rect l="l" t="t" r="r" b="b"/>
            <a:pathLst>
              <a:path w="9144000" h="565150">
                <a:moveTo>
                  <a:pt x="0" y="1397"/>
                </a:moveTo>
                <a:lnTo>
                  <a:pt x="0" y="634"/>
                </a:lnTo>
                <a:lnTo>
                  <a:pt x="645" y="0"/>
                </a:lnTo>
                <a:lnTo>
                  <a:pt x="1440" y="0"/>
                </a:lnTo>
                <a:lnTo>
                  <a:pt x="9142603" y="0"/>
                </a:lnTo>
                <a:lnTo>
                  <a:pt x="9143365" y="0"/>
                </a:lnTo>
                <a:lnTo>
                  <a:pt x="9144000" y="634"/>
                </a:lnTo>
                <a:lnTo>
                  <a:pt x="9144000" y="1397"/>
                </a:lnTo>
                <a:lnTo>
                  <a:pt x="9144000" y="563752"/>
                </a:lnTo>
                <a:lnTo>
                  <a:pt x="9144000" y="564514"/>
                </a:lnTo>
                <a:lnTo>
                  <a:pt x="9143365" y="565150"/>
                </a:lnTo>
                <a:lnTo>
                  <a:pt x="9142603" y="565150"/>
                </a:lnTo>
                <a:lnTo>
                  <a:pt x="1440" y="565150"/>
                </a:lnTo>
                <a:lnTo>
                  <a:pt x="645" y="565150"/>
                </a:lnTo>
                <a:lnTo>
                  <a:pt x="0" y="564514"/>
                </a:lnTo>
                <a:lnTo>
                  <a:pt x="0" y="563752"/>
                </a:lnTo>
                <a:lnTo>
                  <a:pt x="0" y="1397"/>
                </a:lnTo>
                <a:close/>
              </a:path>
            </a:pathLst>
          </a:custGeom>
          <a:ln w="9525">
            <a:solidFill>
              <a:srgbClr val="000000"/>
            </a:solidFill>
          </a:ln>
        </p:spPr>
        <p:txBody>
          <a:bodyPr wrap="square" lIns="0" tIns="0" rIns="0" bIns="0" rtlCol="0"/>
          <a:lstStyle/>
          <a:p>
            <a:endParaRPr/>
          </a:p>
        </p:txBody>
      </p:sp>
      <p:sp>
        <p:nvSpPr>
          <p:cNvPr id="6" name="object 6"/>
          <p:cNvSpPr/>
          <p:nvPr/>
        </p:nvSpPr>
        <p:spPr>
          <a:xfrm>
            <a:off x="494360" y="1730375"/>
            <a:ext cx="123189" cy="0"/>
          </a:xfrm>
          <a:custGeom>
            <a:avLst/>
            <a:gdLst/>
            <a:ahLst/>
            <a:cxnLst/>
            <a:rect l="l" t="t" r="r" b="b"/>
            <a:pathLst>
              <a:path w="123190">
                <a:moveTo>
                  <a:pt x="0" y="0"/>
                </a:moveTo>
                <a:lnTo>
                  <a:pt x="123177" y="0"/>
                </a:lnTo>
              </a:path>
            </a:pathLst>
          </a:custGeom>
          <a:ln w="3175">
            <a:solidFill>
              <a:srgbClr val="204262"/>
            </a:solidFill>
          </a:ln>
        </p:spPr>
        <p:txBody>
          <a:bodyPr wrap="square" lIns="0" tIns="0" rIns="0" bIns="0" rtlCol="0"/>
          <a:lstStyle/>
          <a:p>
            <a:endParaRPr/>
          </a:p>
        </p:txBody>
      </p:sp>
      <p:sp>
        <p:nvSpPr>
          <p:cNvPr id="7" name="object 7"/>
          <p:cNvSpPr/>
          <p:nvPr/>
        </p:nvSpPr>
        <p:spPr>
          <a:xfrm>
            <a:off x="493712" y="1482089"/>
            <a:ext cx="247650" cy="247650"/>
          </a:xfrm>
          <a:custGeom>
            <a:avLst/>
            <a:gdLst/>
            <a:ahLst/>
            <a:cxnLst/>
            <a:rect l="l" t="t" r="r" b="b"/>
            <a:pathLst>
              <a:path w="247650" h="247650">
                <a:moveTo>
                  <a:pt x="0" y="247650"/>
                </a:moveTo>
                <a:lnTo>
                  <a:pt x="247650" y="247650"/>
                </a:lnTo>
                <a:lnTo>
                  <a:pt x="247650" y="0"/>
                </a:lnTo>
                <a:lnTo>
                  <a:pt x="0" y="0"/>
                </a:lnTo>
                <a:lnTo>
                  <a:pt x="0" y="247650"/>
                </a:lnTo>
                <a:close/>
              </a:path>
            </a:pathLst>
          </a:custGeom>
          <a:solidFill>
            <a:srgbClr val="204262"/>
          </a:solidFill>
        </p:spPr>
        <p:txBody>
          <a:bodyPr wrap="square" lIns="0" tIns="0" rIns="0" bIns="0" rtlCol="0"/>
          <a:lstStyle/>
          <a:p>
            <a:endParaRPr/>
          </a:p>
        </p:txBody>
      </p:sp>
      <p:sp>
        <p:nvSpPr>
          <p:cNvPr id="8" name="object 8"/>
          <p:cNvSpPr/>
          <p:nvPr/>
        </p:nvSpPr>
        <p:spPr>
          <a:xfrm>
            <a:off x="494101" y="1481455"/>
            <a:ext cx="247015" cy="0"/>
          </a:xfrm>
          <a:custGeom>
            <a:avLst/>
            <a:gdLst/>
            <a:ahLst/>
            <a:cxnLst/>
            <a:rect l="l" t="t" r="r" b="b"/>
            <a:pathLst>
              <a:path w="247015">
                <a:moveTo>
                  <a:pt x="0" y="0"/>
                </a:moveTo>
                <a:lnTo>
                  <a:pt x="246872" y="0"/>
                </a:lnTo>
              </a:path>
            </a:pathLst>
          </a:custGeom>
          <a:ln w="3175">
            <a:solidFill>
              <a:srgbClr val="204262"/>
            </a:solidFill>
          </a:ln>
        </p:spPr>
        <p:txBody>
          <a:bodyPr wrap="square" lIns="0" tIns="0" rIns="0" bIns="0" rtlCol="0"/>
          <a:lstStyle/>
          <a:p>
            <a:endParaRPr/>
          </a:p>
        </p:txBody>
      </p:sp>
      <p:sp>
        <p:nvSpPr>
          <p:cNvPr id="9" name="object 9"/>
          <p:cNvSpPr/>
          <p:nvPr/>
        </p:nvSpPr>
        <p:spPr>
          <a:xfrm>
            <a:off x="493712" y="1481200"/>
            <a:ext cx="247650" cy="249554"/>
          </a:xfrm>
          <a:custGeom>
            <a:avLst/>
            <a:gdLst/>
            <a:ahLst/>
            <a:cxnLst/>
            <a:rect l="l" t="t" r="r" b="b"/>
            <a:pathLst>
              <a:path w="247650" h="249555">
                <a:moveTo>
                  <a:pt x="0" y="1397"/>
                </a:moveTo>
                <a:lnTo>
                  <a:pt x="0" y="635"/>
                </a:lnTo>
                <a:lnTo>
                  <a:pt x="647" y="0"/>
                </a:lnTo>
                <a:lnTo>
                  <a:pt x="1435" y="0"/>
                </a:lnTo>
                <a:lnTo>
                  <a:pt x="246214" y="0"/>
                </a:lnTo>
                <a:lnTo>
                  <a:pt x="247002" y="0"/>
                </a:lnTo>
                <a:lnTo>
                  <a:pt x="247650" y="635"/>
                </a:lnTo>
                <a:lnTo>
                  <a:pt x="247650" y="1397"/>
                </a:lnTo>
                <a:lnTo>
                  <a:pt x="247650" y="247776"/>
                </a:lnTo>
                <a:lnTo>
                  <a:pt x="247650" y="248538"/>
                </a:lnTo>
                <a:lnTo>
                  <a:pt x="247002" y="249174"/>
                </a:lnTo>
                <a:lnTo>
                  <a:pt x="246214" y="249174"/>
                </a:lnTo>
                <a:lnTo>
                  <a:pt x="1435" y="249174"/>
                </a:lnTo>
                <a:lnTo>
                  <a:pt x="647" y="249174"/>
                </a:lnTo>
                <a:lnTo>
                  <a:pt x="0" y="248538"/>
                </a:lnTo>
                <a:lnTo>
                  <a:pt x="0" y="247776"/>
                </a:lnTo>
                <a:lnTo>
                  <a:pt x="0" y="1397"/>
                </a:lnTo>
                <a:close/>
              </a:path>
            </a:pathLst>
          </a:custGeom>
          <a:ln w="9525">
            <a:solidFill>
              <a:srgbClr val="000000"/>
            </a:solidFill>
          </a:ln>
        </p:spPr>
        <p:txBody>
          <a:bodyPr wrap="square" lIns="0" tIns="0" rIns="0" bIns="0" rtlCol="0"/>
          <a:lstStyle/>
          <a:p>
            <a:endParaRPr/>
          </a:p>
        </p:txBody>
      </p:sp>
      <p:sp>
        <p:nvSpPr>
          <p:cNvPr id="10" name="object 10"/>
          <p:cNvSpPr/>
          <p:nvPr/>
        </p:nvSpPr>
        <p:spPr>
          <a:xfrm>
            <a:off x="617861" y="1852295"/>
            <a:ext cx="247015" cy="0"/>
          </a:xfrm>
          <a:custGeom>
            <a:avLst/>
            <a:gdLst/>
            <a:ahLst/>
            <a:cxnLst/>
            <a:rect l="l" t="t" r="r" b="b"/>
            <a:pathLst>
              <a:path w="247015">
                <a:moveTo>
                  <a:pt x="0" y="0"/>
                </a:moveTo>
                <a:lnTo>
                  <a:pt x="247002" y="0"/>
                </a:lnTo>
              </a:path>
            </a:pathLst>
          </a:custGeom>
          <a:ln w="3175">
            <a:solidFill>
              <a:srgbClr val="00B8FF"/>
            </a:solidFill>
          </a:ln>
        </p:spPr>
        <p:txBody>
          <a:bodyPr wrap="square" lIns="0" tIns="0" rIns="0" bIns="0" rtlCol="0"/>
          <a:lstStyle/>
          <a:p>
            <a:endParaRPr/>
          </a:p>
        </p:txBody>
      </p:sp>
      <p:sp>
        <p:nvSpPr>
          <p:cNvPr id="11" name="object 11"/>
          <p:cNvSpPr/>
          <p:nvPr/>
        </p:nvSpPr>
        <p:spPr>
          <a:xfrm>
            <a:off x="617537" y="1605280"/>
            <a:ext cx="247650" cy="246379"/>
          </a:xfrm>
          <a:custGeom>
            <a:avLst/>
            <a:gdLst/>
            <a:ahLst/>
            <a:cxnLst/>
            <a:rect l="l" t="t" r="r" b="b"/>
            <a:pathLst>
              <a:path w="247650" h="246380">
                <a:moveTo>
                  <a:pt x="0" y="246379"/>
                </a:moveTo>
                <a:lnTo>
                  <a:pt x="247650" y="246379"/>
                </a:lnTo>
                <a:lnTo>
                  <a:pt x="247650" y="0"/>
                </a:lnTo>
                <a:lnTo>
                  <a:pt x="0" y="0"/>
                </a:lnTo>
                <a:lnTo>
                  <a:pt x="0" y="246379"/>
                </a:lnTo>
                <a:close/>
              </a:path>
            </a:pathLst>
          </a:custGeom>
          <a:solidFill>
            <a:srgbClr val="00B8FF"/>
          </a:solidFill>
        </p:spPr>
        <p:txBody>
          <a:bodyPr wrap="square" lIns="0" tIns="0" rIns="0" bIns="0" rtlCol="0"/>
          <a:lstStyle/>
          <a:p>
            <a:endParaRPr/>
          </a:p>
        </p:txBody>
      </p:sp>
      <p:sp>
        <p:nvSpPr>
          <p:cNvPr id="12" name="object 12"/>
          <p:cNvSpPr/>
          <p:nvPr/>
        </p:nvSpPr>
        <p:spPr>
          <a:xfrm>
            <a:off x="617537" y="1605025"/>
            <a:ext cx="247650" cy="247650"/>
          </a:xfrm>
          <a:custGeom>
            <a:avLst/>
            <a:gdLst/>
            <a:ahLst/>
            <a:cxnLst/>
            <a:rect l="l" t="t" r="r" b="b"/>
            <a:pathLst>
              <a:path w="247650" h="247650">
                <a:moveTo>
                  <a:pt x="0" y="1397"/>
                </a:moveTo>
                <a:lnTo>
                  <a:pt x="0" y="635"/>
                </a:lnTo>
                <a:lnTo>
                  <a:pt x="647" y="0"/>
                </a:lnTo>
                <a:lnTo>
                  <a:pt x="1435" y="0"/>
                </a:lnTo>
                <a:lnTo>
                  <a:pt x="246214" y="0"/>
                </a:lnTo>
                <a:lnTo>
                  <a:pt x="247002" y="0"/>
                </a:lnTo>
                <a:lnTo>
                  <a:pt x="247650" y="635"/>
                </a:lnTo>
                <a:lnTo>
                  <a:pt x="247650" y="1397"/>
                </a:lnTo>
                <a:lnTo>
                  <a:pt x="247650" y="246125"/>
                </a:lnTo>
                <a:lnTo>
                  <a:pt x="247650" y="246887"/>
                </a:lnTo>
                <a:lnTo>
                  <a:pt x="247002" y="247650"/>
                </a:lnTo>
                <a:lnTo>
                  <a:pt x="246214" y="247650"/>
                </a:lnTo>
                <a:lnTo>
                  <a:pt x="1435" y="247650"/>
                </a:lnTo>
                <a:lnTo>
                  <a:pt x="647" y="247650"/>
                </a:lnTo>
                <a:lnTo>
                  <a:pt x="0" y="246887"/>
                </a:lnTo>
                <a:lnTo>
                  <a:pt x="0" y="246125"/>
                </a:lnTo>
                <a:lnTo>
                  <a:pt x="0" y="1397"/>
                </a:lnTo>
                <a:close/>
              </a:path>
            </a:pathLst>
          </a:custGeom>
          <a:ln w="9525">
            <a:solidFill>
              <a:srgbClr val="000000"/>
            </a:solidFill>
          </a:ln>
        </p:spPr>
        <p:txBody>
          <a:bodyPr wrap="square" lIns="0" tIns="0" rIns="0" bIns="0" rtlCol="0"/>
          <a:lstStyle/>
          <a:p>
            <a:endParaRPr/>
          </a:p>
        </p:txBody>
      </p:sp>
      <p:sp>
        <p:nvSpPr>
          <p:cNvPr id="13" name="object 13"/>
          <p:cNvSpPr/>
          <p:nvPr/>
        </p:nvSpPr>
        <p:spPr>
          <a:xfrm>
            <a:off x="970610" y="1863089"/>
            <a:ext cx="7405928" cy="1269"/>
          </a:xfrm>
          <a:prstGeom prst="rect">
            <a:avLst/>
          </a:prstGeom>
          <a:blipFill>
            <a:blip r:embed="rId2" cstate="print"/>
            <a:stretch>
              <a:fillRect/>
            </a:stretch>
          </a:blipFill>
        </p:spPr>
        <p:txBody>
          <a:bodyPr wrap="square" lIns="0" tIns="0" rIns="0" bIns="0" rtlCol="0"/>
          <a:lstStyle/>
          <a:p>
            <a:endParaRPr/>
          </a:p>
        </p:txBody>
      </p:sp>
      <p:sp>
        <p:nvSpPr>
          <p:cNvPr id="14" name="object 14"/>
          <p:cNvSpPr/>
          <p:nvPr/>
        </p:nvSpPr>
        <p:spPr>
          <a:xfrm>
            <a:off x="969962" y="1830070"/>
            <a:ext cx="7407338" cy="33020"/>
          </a:xfrm>
          <a:prstGeom prst="rect">
            <a:avLst/>
          </a:prstGeom>
          <a:blipFill>
            <a:blip r:embed="rId3" cstate="print"/>
            <a:stretch>
              <a:fillRect/>
            </a:stretch>
          </a:blipFill>
        </p:spPr>
        <p:txBody>
          <a:bodyPr wrap="square" lIns="0" tIns="0" rIns="0" bIns="0" rtlCol="0"/>
          <a:lstStyle/>
          <a:p>
            <a:endParaRPr/>
          </a:p>
        </p:txBody>
      </p:sp>
      <p:sp>
        <p:nvSpPr>
          <p:cNvPr id="15" name="object 15"/>
          <p:cNvSpPr/>
          <p:nvPr/>
        </p:nvSpPr>
        <p:spPr>
          <a:xfrm>
            <a:off x="969962" y="1828800"/>
            <a:ext cx="7407338" cy="1269"/>
          </a:xfrm>
          <a:prstGeom prst="rect">
            <a:avLst/>
          </a:prstGeom>
          <a:blipFill>
            <a:blip r:embed="rId4" cstate="print"/>
            <a:stretch>
              <a:fillRect/>
            </a:stretch>
          </a:blipFill>
        </p:spPr>
        <p:txBody>
          <a:bodyPr wrap="square" lIns="0" tIns="0" rIns="0" bIns="0" rtlCol="0"/>
          <a:lstStyle/>
          <a:p>
            <a:endParaRPr/>
          </a:p>
        </p:txBody>
      </p:sp>
      <p:sp>
        <p:nvSpPr>
          <p:cNvPr id="16" name="object 16"/>
          <p:cNvSpPr/>
          <p:nvPr/>
        </p:nvSpPr>
        <p:spPr>
          <a:xfrm>
            <a:off x="969962" y="1828800"/>
            <a:ext cx="7407909" cy="34925"/>
          </a:xfrm>
          <a:custGeom>
            <a:avLst/>
            <a:gdLst/>
            <a:ahLst/>
            <a:cxnLst/>
            <a:rect l="l" t="t" r="r" b="b"/>
            <a:pathLst>
              <a:path w="7407909" h="34925">
                <a:moveTo>
                  <a:pt x="0" y="1397"/>
                </a:moveTo>
                <a:lnTo>
                  <a:pt x="0" y="635"/>
                </a:lnTo>
                <a:lnTo>
                  <a:pt x="647" y="0"/>
                </a:lnTo>
                <a:lnTo>
                  <a:pt x="1460" y="0"/>
                </a:lnTo>
                <a:lnTo>
                  <a:pt x="7405814" y="0"/>
                </a:lnTo>
                <a:lnTo>
                  <a:pt x="7406576" y="0"/>
                </a:lnTo>
                <a:lnTo>
                  <a:pt x="7407338" y="635"/>
                </a:lnTo>
                <a:lnTo>
                  <a:pt x="7407338" y="1397"/>
                </a:lnTo>
                <a:lnTo>
                  <a:pt x="7407338" y="33527"/>
                </a:lnTo>
                <a:lnTo>
                  <a:pt x="7407338" y="34289"/>
                </a:lnTo>
                <a:lnTo>
                  <a:pt x="7406576" y="34925"/>
                </a:lnTo>
                <a:lnTo>
                  <a:pt x="7405814" y="34925"/>
                </a:lnTo>
                <a:lnTo>
                  <a:pt x="1460" y="34925"/>
                </a:lnTo>
                <a:lnTo>
                  <a:pt x="647" y="34925"/>
                </a:lnTo>
                <a:lnTo>
                  <a:pt x="0" y="34289"/>
                </a:lnTo>
                <a:lnTo>
                  <a:pt x="0" y="33527"/>
                </a:lnTo>
                <a:lnTo>
                  <a:pt x="0" y="1397"/>
                </a:lnTo>
                <a:close/>
              </a:path>
            </a:pathLst>
          </a:custGeom>
          <a:ln w="9525">
            <a:solidFill>
              <a:srgbClr val="000000"/>
            </a:solidFill>
          </a:ln>
        </p:spPr>
        <p:txBody>
          <a:bodyPr wrap="square" lIns="0" tIns="0" rIns="0" bIns="0" rtlCol="0"/>
          <a:lstStyle/>
          <a:p>
            <a:endParaRPr/>
          </a:p>
        </p:txBody>
      </p:sp>
      <p:sp>
        <p:nvSpPr>
          <p:cNvPr id="17" name="object 17"/>
          <p:cNvSpPr txBox="1"/>
          <p:nvPr/>
        </p:nvSpPr>
        <p:spPr>
          <a:xfrm>
            <a:off x="1600200" y="3200400"/>
            <a:ext cx="6090285" cy="436245"/>
          </a:xfrm>
          <a:prstGeom prst="rect">
            <a:avLst/>
          </a:prstGeom>
        </p:spPr>
        <p:txBody>
          <a:bodyPr vert="horz" wrap="square" lIns="0" tIns="0" rIns="0" bIns="0" rtlCol="0">
            <a:spAutoFit/>
          </a:bodyPr>
          <a:lstStyle/>
          <a:p>
            <a:pPr marL="12700">
              <a:lnSpc>
                <a:spcPct val="100000"/>
              </a:lnSpc>
            </a:pPr>
            <a:r>
              <a:rPr sz="2800" b="1" spc="-5" dirty="0">
                <a:solidFill>
                  <a:srgbClr val="800080"/>
                </a:solidFill>
                <a:latin typeface="Arial"/>
                <a:cs typeface="Arial"/>
              </a:rPr>
              <a:t>TEMEL </a:t>
            </a:r>
            <a:r>
              <a:rPr sz="2800" b="1" spc="-10" dirty="0">
                <a:solidFill>
                  <a:srgbClr val="800080"/>
                </a:solidFill>
                <a:latin typeface="Arial"/>
                <a:cs typeface="Arial"/>
              </a:rPr>
              <a:t>ELEKTRONİK</a:t>
            </a:r>
            <a:r>
              <a:rPr sz="2800" b="1" dirty="0">
                <a:solidFill>
                  <a:srgbClr val="800080"/>
                </a:solidFill>
                <a:latin typeface="Arial"/>
                <a:cs typeface="Arial"/>
              </a:rPr>
              <a:t> </a:t>
            </a:r>
            <a:r>
              <a:rPr sz="2800" b="1" spc="-30" dirty="0">
                <a:solidFill>
                  <a:srgbClr val="800080"/>
                </a:solidFill>
                <a:latin typeface="Arial"/>
                <a:cs typeface="Arial"/>
              </a:rPr>
              <a:t>KAVRAMLARI</a:t>
            </a:r>
            <a:endParaRPr sz="2800" dirty="0">
              <a:latin typeface="Arial"/>
              <a:cs typeface="Aria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1352" y="120395"/>
            <a:ext cx="7472172"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12700">
              <a:lnSpc>
                <a:spcPct val="100000"/>
              </a:lnSpc>
            </a:pPr>
            <a:r>
              <a:rPr spc="-10" dirty="0"/>
              <a:t>Doğru </a:t>
            </a:r>
            <a:r>
              <a:rPr spc="-5" dirty="0"/>
              <a:t>Akım (D.C) – Alternatif Akım</a:t>
            </a:r>
            <a:r>
              <a:rPr spc="114" dirty="0"/>
              <a:t> </a:t>
            </a:r>
            <a:r>
              <a:rPr spc="-5" dirty="0"/>
              <a:t>(A.C)</a:t>
            </a:r>
          </a:p>
        </p:txBody>
      </p:sp>
      <p:sp>
        <p:nvSpPr>
          <p:cNvPr id="5" name="object 5"/>
          <p:cNvSpPr/>
          <p:nvPr/>
        </p:nvSpPr>
        <p:spPr>
          <a:xfrm>
            <a:off x="44450" y="904875"/>
            <a:ext cx="9072880" cy="2092325"/>
          </a:xfrm>
          <a:custGeom>
            <a:avLst/>
            <a:gdLst/>
            <a:ahLst/>
            <a:cxnLst/>
            <a:rect l="l" t="t" r="r" b="b"/>
            <a:pathLst>
              <a:path w="9072880" h="2092325">
                <a:moveTo>
                  <a:pt x="0" y="2092325"/>
                </a:moveTo>
                <a:lnTo>
                  <a:pt x="9072626" y="2092325"/>
                </a:lnTo>
                <a:lnTo>
                  <a:pt x="9072626" y="0"/>
                </a:lnTo>
                <a:lnTo>
                  <a:pt x="0" y="0"/>
                </a:lnTo>
                <a:lnTo>
                  <a:pt x="0" y="2092325"/>
                </a:lnTo>
                <a:close/>
              </a:path>
            </a:pathLst>
          </a:custGeom>
          <a:solidFill>
            <a:srgbClr val="7E7E7E"/>
          </a:solidFill>
        </p:spPr>
        <p:txBody>
          <a:bodyPr wrap="square" lIns="0" tIns="0" rIns="0" bIns="0" rtlCol="0"/>
          <a:lstStyle/>
          <a:p>
            <a:endParaRPr/>
          </a:p>
        </p:txBody>
      </p:sp>
      <p:sp>
        <p:nvSpPr>
          <p:cNvPr id="6" name="object 6"/>
          <p:cNvSpPr txBox="1"/>
          <p:nvPr/>
        </p:nvSpPr>
        <p:spPr>
          <a:xfrm>
            <a:off x="123240" y="943355"/>
            <a:ext cx="8915400" cy="1991360"/>
          </a:xfrm>
          <a:prstGeom prst="rect">
            <a:avLst/>
          </a:prstGeom>
        </p:spPr>
        <p:txBody>
          <a:bodyPr vert="horz" wrap="square" lIns="0" tIns="0" rIns="0" bIns="0" rtlCol="0">
            <a:spAutoFit/>
          </a:bodyPr>
          <a:lstStyle/>
          <a:p>
            <a:pPr marL="12700" algn="just">
              <a:lnSpc>
                <a:spcPct val="100000"/>
              </a:lnSpc>
            </a:pPr>
            <a:r>
              <a:rPr sz="2400" b="1" u="heavy" spc="-5" dirty="0">
                <a:solidFill>
                  <a:srgbClr val="FFFF00"/>
                </a:solidFill>
                <a:latin typeface="Arial"/>
                <a:cs typeface="Arial"/>
              </a:rPr>
              <a:t>Doğru Akım (DC)</a:t>
            </a:r>
            <a:r>
              <a:rPr sz="2400" b="1" u="heavy" spc="-125" dirty="0">
                <a:solidFill>
                  <a:srgbClr val="FFFF00"/>
                </a:solidFill>
                <a:latin typeface="Arial"/>
                <a:cs typeface="Arial"/>
              </a:rPr>
              <a:t> </a:t>
            </a:r>
            <a:r>
              <a:rPr sz="2400" b="1" u="heavy" dirty="0">
                <a:solidFill>
                  <a:srgbClr val="FFFF00"/>
                </a:solidFill>
                <a:latin typeface="Arial"/>
                <a:cs typeface="Arial"/>
              </a:rPr>
              <a:t>:</a:t>
            </a:r>
            <a:endParaRPr sz="2400" dirty="0">
              <a:solidFill>
                <a:srgbClr val="FFFF00"/>
              </a:solidFill>
              <a:latin typeface="Arial"/>
              <a:cs typeface="Arial"/>
            </a:endParaRPr>
          </a:p>
          <a:p>
            <a:pPr marL="12700" marR="5080" algn="just">
              <a:lnSpc>
                <a:spcPct val="100000"/>
              </a:lnSpc>
              <a:spcBef>
                <a:spcPts val="1200"/>
              </a:spcBef>
            </a:pPr>
            <a:r>
              <a:rPr sz="2400" b="1" spc="-5" dirty="0">
                <a:solidFill>
                  <a:srgbClr val="FFFFFF"/>
                </a:solidFill>
                <a:latin typeface="Arial"/>
                <a:cs typeface="Arial"/>
              </a:rPr>
              <a:t>"</a:t>
            </a:r>
            <a:r>
              <a:rPr sz="2400" b="1" u="heavy" spc="-5" dirty="0">
                <a:solidFill>
                  <a:srgbClr val="FFFFFF"/>
                </a:solidFill>
                <a:latin typeface="Arial"/>
                <a:cs typeface="Arial"/>
              </a:rPr>
              <a:t>Zamana bağlı olarak yönü ve </a:t>
            </a:r>
            <a:r>
              <a:rPr sz="2400" b="1" u="heavy" dirty="0">
                <a:solidFill>
                  <a:srgbClr val="FFFFFF"/>
                </a:solidFill>
                <a:latin typeface="Arial"/>
                <a:cs typeface="Arial"/>
              </a:rPr>
              <a:t>şiddeti </a:t>
            </a:r>
            <a:r>
              <a:rPr sz="2400" b="1" u="heavy" spc="-5" dirty="0">
                <a:solidFill>
                  <a:srgbClr val="FFFFFF"/>
                </a:solidFill>
                <a:latin typeface="Arial"/>
                <a:cs typeface="Arial"/>
              </a:rPr>
              <a:t>değişmeyen </a:t>
            </a:r>
            <a:r>
              <a:rPr sz="2400" b="1" u="heavy" dirty="0">
                <a:solidFill>
                  <a:srgbClr val="FFFFFF"/>
                </a:solidFill>
                <a:latin typeface="Arial"/>
                <a:cs typeface="Arial"/>
              </a:rPr>
              <a:t>akıma  doğru </a:t>
            </a:r>
            <a:r>
              <a:rPr sz="2400" b="1" u="heavy" spc="-5" dirty="0">
                <a:solidFill>
                  <a:srgbClr val="FFFFFF"/>
                </a:solidFill>
                <a:latin typeface="Arial"/>
                <a:cs typeface="Arial"/>
              </a:rPr>
              <a:t>akım denir</a:t>
            </a:r>
            <a:r>
              <a:rPr sz="2400" b="1" spc="-5" dirty="0">
                <a:solidFill>
                  <a:srgbClr val="FFFFFF"/>
                </a:solidFill>
                <a:latin typeface="Arial"/>
                <a:cs typeface="Arial"/>
              </a:rPr>
              <a:t>“. Doğru akım genelde elektronik devrelerde  </a:t>
            </a:r>
            <a:r>
              <a:rPr sz="2400" b="1" spc="-15" dirty="0">
                <a:solidFill>
                  <a:srgbClr val="FFFFFF"/>
                </a:solidFill>
                <a:latin typeface="Arial"/>
                <a:cs typeface="Arial"/>
              </a:rPr>
              <a:t>kullanılır. </a:t>
            </a:r>
            <a:r>
              <a:rPr sz="2400" b="1" spc="-5" dirty="0">
                <a:solidFill>
                  <a:srgbClr val="FFFFFF"/>
                </a:solidFill>
                <a:latin typeface="Arial"/>
                <a:cs typeface="Arial"/>
              </a:rPr>
              <a:t>En ideal </a:t>
            </a:r>
            <a:r>
              <a:rPr sz="2400" b="1" dirty="0">
                <a:solidFill>
                  <a:srgbClr val="FFFFFF"/>
                </a:solidFill>
                <a:latin typeface="Arial"/>
                <a:cs typeface="Arial"/>
              </a:rPr>
              <a:t>doğru </a:t>
            </a:r>
            <a:r>
              <a:rPr sz="2400" b="1" spc="-5" dirty="0">
                <a:solidFill>
                  <a:srgbClr val="FFFFFF"/>
                </a:solidFill>
                <a:latin typeface="Arial"/>
                <a:cs typeface="Arial"/>
              </a:rPr>
              <a:t>akım en sabit </a:t>
            </a:r>
            <a:r>
              <a:rPr sz="2400" b="1" spc="-20" dirty="0">
                <a:solidFill>
                  <a:srgbClr val="FFFFFF"/>
                </a:solidFill>
                <a:latin typeface="Arial"/>
                <a:cs typeface="Arial"/>
              </a:rPr>
              <a:t>olanıdır. </a:t>
            </a:r>
            <a:r>
              <a:rPr sz="2400" b="1" spc="-5" dirty="0">
                <a:solidFill>
                  <a:srgbClr val="FFFFFF"/>
                </a:solidFill>
                <a:latin typeface="Arial"/>
                <a:cs typeface="Arial"/>
              </a:rPr>
              <a:t>En sabit  </a:t>
            </a:r>
            <a:r>
              <a:rPr sz="2400" b="1" dirty="0">
                <a:solidFill>
                  <a:srgbClr val="FFFFFF"/>
                </a:solidFill>
                <a:latin typeface="Arial"/>
                <a:cs typeface="Arial"/>
              </a:rPr>
              <a:t>doğru </a:t>
            </a:r>
            <a:r>
              <a:rPr sz="2400" b="1" spc="-5" dirty="0">
                <a:solidFill>
                  <a:srgbClr val="FFFFFF"/>
                </a:solidFill>
                <a:latin typeface="Arial"/>
                <a:cs typeface="Arial"/>
              </a:rPr>
              <a:t>akım kaynakları da</a:t>
            </a:r>
            <a:r>
              <a:rPr sz="2400" b="1" spc="-10" dirty="0">
                <a:solidFill>
                  <a:srgbClr val="FFFFFF"/>
                </a:solidFill>
                <a:latin typeface="Arial"/>
                <a:cs typeface="Arial"/>
              </a:rPr>
              <a:t> </a:t>
            </a:r>
            <a:r>
              <a:rPr sz="2400" b="1" spc="-15" dirty="0">
                <a:solidFill>
                  <a:srgbClr val="FFFFFF"/>
                </a:solidFill>
                <a:latin typeface="Arial"/>
                <a:cs typeface="Arial"/>
              </a:rPr>
              <a:t>pillerdir.</a:t>
            </a:r>
            <a:endParaRPr sz="2400" dirty="0">
              <a:latin typeface="Arial"/>
              <a:cs typeface="Arial"/>
            </a:endParaRPr>
          </a:p>
        </p:txBody>
      </p:sp>
      <p:sp>
        <p:nvSpPr>
          <p:cNvPr id="7" name="object 7"/>
          <p:cNvSpPr/>
          <p:nvPr/>
        </p:nvSpPr>
        <p:spPr>
          <a:xfrm>
            <a:off x="2929001" y="3259074"/>
            <a:ext cx="3271774" cy="3522726"/>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11352" y="120395"/>
            <a:ext cx="7472172"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12700">
              <a:lnSpc>
                <a:spcPct val="100000"/>
              </a:lnSpc>
            </a:pPr>
            <a:r>
              <a:rPr spc="-10" dirty="0"/>
              <a:t>Doğru </a:t>
            </a:r>
            <a:r>
              <a:rPr spc="-5" dirty="0"/>
              <a:t>Akım (D.C) – Alternatif Akım</a:t>
            </a:r>
            <a:r>
              <a:rPr spc="114" dirty="0"/>
              <a:t> </a:t>
            </a:r>
            <a:r>
              <a:rPr spc="-5" dirty="0"/>
              <a:t>(A.C)</a:t>
            </a:r>
          </a:p>
        </p:txBody>
      </p:sp>
      <p:sp>
        <p:nvSpPr>
          <p:cNvPr id="5" name="object 5"/>
          <p:cNvSpPr/>
          <p:nvPr/>
        </p:nvSpPr>
        <p:spPr>
          <a:xfrm>
            <a:off x="44450" y="904875"/>
            <a:ext cx="9072880" cy="1724025"/>
          </a:xfrm>
          <a:custGeom>
            <a:avLst/>
            <a:gdLst/>
            <a:ahLst/>
            <a:cxnLst/>
            <a:rect l="l" t="t" r="r" b="b"/>
            <a:pathLst>
              <a:path w="9072880" h="1724025">
                <a:moveTo>
                  <a:pt x="0" y="1724025"/>
                </a:moveTo>
                <a:lnTo>
                  <a:pt x="9072626" y="1724025"/>
                </a:lnTo>
                <a:lnTo>
                  <a:pt x="9072626" y="0"/>
                </a:lnTo>
                <a:lnTo>
                  <a:pt x="0" y="0"/>
                </a:lnTo>
                <a:lnTo>
                  <a:pt x="0" y="1724025"/>
                </a:lnTo>
                <a:close/>
              </a:path>
            </a:pathLst>
          </a:custGeom>
          <a:solidFill>
            <a:srgbClr val="7E7E7E"/>
          </a:solidFill>
        </p:spPr>
        <p:txBody>
          <a:bodyPr wrap="square" lIns="0" tIns="0" rIns="0" bIns="0" rtlCol="0"/>
          <a:lstStyle/>
          <a:p>
            <a:endParaRPr/>
          </a:p>
        </p:txBody>
      </p:sp>
      <p:sp>
        <p:nvSpPr>
          <p:cNvPr id="6" name="object 6"/>
          <p:cNvSpPr txBox="1"/>
          <p:nvPr/>
        </p:nvSpPr>
        <p:spPr>
          <a:xfrm>
            <a:off x="123240" y="943355"/>
            <a:ext cx="4482465" cy="894080"/>
          </a:xfrm>
          <a:prstGeom prst="rect">
            <a:avLst/>
          </a:prstGeom>
        </p:spPr>
        <p:txBody>
          <a:bodyPr vert="horz" wrap="square" lIns="0" tIns="0" rIns="0" bIns="0" rtlCol="0">
            <a:spAutoFit/>
          </a:bodyPr>
          <a:lstStyle/>
          <a:p>
            <a:pPr marL="12700">
              <a:lnSpc>
                <a:spcPct val="100000"/>
              </a:lnSpc>
            </a:pPr>
            <a:r>
              <a:rPr sz="2400" b="1" u="heavy" dirty="0">
                <a:solidFill>
                  <a:srgbClr val="FFFF00"/>
                </a:solidFill>
                <a:latin typeface="Arial"/>
                <a:cs typeface="Arial"/>
              </a:rPr>
              <a:t>Alternatif </a:t>
            </a:r>
            <a:r>
              <a:rPr sz="2400" b="1" u="heavy" spc="-5" dirty="0">
                <a:solidFill>
                  <a:srgbClr val="FFFF00"/>
                </a:solidFill>
                <a:latin typeface="Arial"/>
                <a:cs typeface="Arial"/>
              </a:rPr>
              <a:t>Akım (AC)</a:t>
            </a:r>
            <a:r>
              <a:rPr sz="2400" b="1" u="heavy" spc="-145" dirty="0">
                <a:solidFill>
                  <a:srgbClr val="FFFF00"/>
                </a:solidFill>
                <a:latin typeface="Arial"/>
                <a:cs typeface="Arial"/>
              </a:rPr>
              <a:t> </a:t>
            </a:r>
            <a:r>
              <a:rPr sz="2400" b="1" u="heavy" dirty="0">
                <a:solidFill>
                  <a:srgbClr val="FFFF00"/>
                </a:solidFill>
                <a:latin typeface="Arial"/>
                <a:cs typeface="Arial"/>
              </a:rPr>
              <a:t>:</a:t>
            </a:r>
            <a:endParaRPr sz="2400" dirty="0">
              <a:solidFill>
                <a:srgbClr val="FFFF00"/>
              </a:solidFill>
              <a:latin typeface="Arial"/>
              <a:cs typeface="Arial"/>
            </a:endParaRPr>
          </a:p>
          <a:p>
            <a:pPr marL="12700">
              <a:lnSpc>
                <a:spcPct val="100000"/>
              </a:lnSpc>
              <a:spcBef>
                <a:spcPts val="1200"/>
              </a:spcBef>
              <a:tabLst>
                <a:tab pos="1585595" algn="l"/>
                <a:tab pos="2568575" algn="l"/>
                <a:tab pos="3742054" algn="l"/>
              </a:tabLst>
            </a:pPr>
            <a:r>
              <a:rPr sz="2400" b="1" spc="-5" dirty="0">
                <a:solidFill>
                  <a:srgbClr val="FFFFFF"/>
                </a:solidFill>
                <a:latin typeface="Arial"/>
                <a:cs typeface="Arial"/>
              </a:rPr>
              <a:t>"Zamana	ba</a:t>
            </a:r>
            <a:r>
              <a:rPr sz="2400" b="1" spc="-20" dirty="0">
                <a:solidFill>
                  <a:srgbClr val="FFFFFF"/>
                </a:solidFill>
                <a:latin typeface="Arial"/>
                <a:cs typeface="Arial"/>
              </a:rPr>
              <a:t>ğ</a:t>
            </a:r>
            <a:r>
              <a:rPr sz="2400" b="1" dirty="0">
                <a:solidFill>
                  <a:srgbClr val="FFFFFF"/>
                </a:solidFill>
                <a:latin typeface="Arial"/>
                <a:cs typeface="Arial"/>
              </a:rPr>
              <a:t>lı	o</a:t>
            </a:r>
            <a:r>
              <a:rPr sz="2400" b="1" spc="-10" dirty="0">
                <a:solidFill>
                  <a:srgbClr val="FFFFFF"/>
                </a:solidFill>
                <a:latin typeface="Arial"/>
                <a:cs typeface="Arial"/>
              </a:rPr>
              <a:t>l</a:t>
            </a:r>
            <a:r>
              <a:rPr sz="2400" b="1" spc="-5" dirty="0">
                <a:solidFill>
                  <a:srgbClr val="FFFFFF"/>
                </a:solidFill>
                <a:latin typeface="Arial"/>
                <a:cs typeface="Arial"/>
              </a:rPr>
              <a:t>arak</a:t>
            </a:r>
            <a:r>
              <a:rPr sz="2400" b="1" dirty="0">
                <a:solidFill>
                  <a:srgbClr val="FFFFFF"/>
                </a:solidFill>
                <a:latin typeface="Arial"/>
                <a:cs typeface="Arial"/>
              </a:rPr>
              <a:t>	</a:t>
            </a:r>
            <a:r>
              <a:rPr sz="2400" b="1" spc="-20" dirty="0">
                <a:solidFill>
                  <a:srgbClr val="FFFFFF"/>
                </a:solidFill>
                <a:latin typeface="Arial"/>
                <a:cs typeface="Arial"/>
              </a:rPr>
              <a:t>y</a:t>
            </a:r>
            <a:r>
              <a:rPr sz="2400" b="1" dirty="0">
                <a:solidFill>
                  <a:srgbClr val="FFFFFF"/>
                </a:solidFill>
                <a:latin typeface="Arial"/>
                <a:cs typeface="Arial"/>
              </a:rPr>
              <a:t>önü</a:t>
            </a:r>
            <a:endParaRPr sz="2400" dirty="0">
              <a:latin typeface="Arial"/>
              <a:cs typeface="Arial"/>
            </a:endParaRPr>
          </a:p>
        </p:txBody>
      </p:sp>
      <p:sp>
        <p:nvSpPr>
          <p:cNvPr id="7" name="object 7"/>
          <p:cNvSpPr txBox="1"/>
          <p:nvPr/>
        </p:nvSpPr>
        <p:spPr>
          <a:xfrm>
            <a:off x="4855845" y="1461515"/>
            <a:ext cx="1619250" cy="375920"/>
          </a:xfrm>
          <a:prstGeom prst="rect">
            <a:avLst/>
          </a:prstGeom>
        </p:spPr>
        <p:txBody>
          <a:bodyPr vert="horz" wrap="square" lIns="0" tIns="0" rIns="0" bIns="0" rtlCol="0">
            <a:spAutoFit/>
          </a:bodyPr>
          <a:lstStyle/>
          <a:p>
            <a:pPr marL="12700">
              <a:lnSpc>
                <a:spcPct val="100000"/>
              </a:lnSpc>
              <a:tabLst>
                <a:tab pos="626745" algn="l"/>
              </a:tabLst>
            </a:pPr>
            <a:r>
              <a:rPr sz="2400" b="1" spc="-10" dirty="0">
                <a:solidFill>
                  <a:srgbClr val="FFFFFF"/>
                </a:solidFill>
                <a:latin typeface="Arial"/>
                <a:cs typeface="Arial"/>
              </a:rPr>
              <a:t>v</a:t>
            </a:r>
            <a:r>
              <a:rPr sz="2400" b="1" spc="-5" dirty="0">
                <a:solidFill>
                  <a:srgbClr val="FFFFFF"/>
                </a:solidFill>
                <a:latin typeface="Arial"/>
                <a:cs typeface="Arial"/>
              </a:rPr>
              <a:t>e</a:t>
            </a:r>
            <a:r>
              <a:rPr sz="2400" b="1" dirty="0">
                <a:solidFill>
                  <a:srgbClr val="FFFFFF"/>
                </a:solidFill>
                <a:latin typeface="Arial"/>
                <a:cs typeface="Arial"/>
              </a:rPr>
              <a:t>	</a:t>
            </a:r>
            <a:r>
              <a:rPr sz="2400" b="1" spc="-20" dirty="0">
                <a:solidFill>
                  <a:srgbClr val="FFFFFF"/>
                </a:solidFill>
                <a:latin typeface="Arial"/>
                <a:cs typeface="Arial"/>
              </a:rPr>
              <a:t>ş</a:t>
            </a:r>
            <a:r>
              <a:rPr sz="2400" b="1" dirty="0">
                <a:solidFill>
                  <a:srgbClr val="FFFFFF"/>
                </a:solidFill>
                <a:latin typeface="Arial"/>
                <a:cs typeface="Arial"/>
              </a:rPr>
              <a:t>i</a:t>
            </a:r>
            <a:r>
              <a:rPr sz="2400" b="1" spc="-10" dirty="0">
                <a:solidFill>
                  <a:srgbClr val="FFFFFF"/>
                </a:solidFill>
                <a:latin typeface="Arial"/>
                <a:cs typeface="Arial"/>
              </a:rPr>
              <a:t>d</a:t>
            </a:r>
            <a:r>
              <a:rPr sz="2400" b="1" dirty="0">
                <a:solidFill>
                  <a:srgbClr val="FFFFFF"/>
                </a:solidFill>
                <a:latin typeface="Arial"/>
                <a:cs typeface="Arial"/>
              </a:rPr>
              <a:t>deti</a:t>
            </a:r>
            <a:endParaRPr sz="2400">
              <a:latin typeface="Arial"/>
              <a:cs typeface="Arial"/>
            </a:endParaRPr>
          </a:p>
        </p:txBody>
      </p:sp>
      <p:sp>
        <p:nvSpPr>
          <p:cNvPr id="8" name="object 8"/>
          <p:cNvSpPr txBox="1"/>
          <p:nvPr/>
        </p:nvSpPr>
        <p:spPr>
          <a:xfrm>
            <a:off x="6724650" y="1461515"/>
            <a:ext cx="1175385" cy="375920"/>
          </a:xfrm>
          <a:prstGeom prst="rect">
            <a:avLst/>
          </a:prstGeom>
        </p:spPr>
        <p:txBody>
          <a:bodyPr vert="horz" wrap="square" lIns="0" tIns="0" rIns="0" bIns="0" rtlCol="0">
            <a:spAutoFit/>
          </a:bodyPr>
          <a:lstStyle/>
          <a:p>
            <a:pPr marL="12700">
              <a:lnSpc>
                <a:spcPct val="100000"/>
              </a:lnSpc>
            </a:pPr>
            <a:r>
              <a:rPr sz="2400" b="1" dirty="0">
                <a:solidFill>
                  <a:srgbClr val="FFFFFF"/>
                </a:solidFill>
                <a:latin typeface="Arial"/>
                <a:cs typeface="Arial"/>
              </a:rPr>
              <a:t>de</a:t>
            </a:r>
            <a:r>
              <a:rPr sz="2400" b="1" spc="-10" dirty="0">
                <a:solidFill>
                  <a:srgbClr val="FFFFFF"/>
                </a:solidFill>
                <a:latin typeface="Arial"/>
                <a:cs typeface="Arial"/>
              </a:rPr>
              <a:t>ğ</a:t>
            </a:r>
            <a:r>
              <a:rPr sz="2400" b="1" dirty="0">
                <a:solidFill>
                  <a:srgbClr val="FFFFFF"/>
                </a:solidFill>
                <a:latin typeface="Arial"/>
                <a:cs typeface="Arial"/>
              </a:rPr>
              <a:t>i</a:t>
            </a:r>
            <a:r>
              <a:rPr sz="2400" b="1" spc="-10" dirty="0">
                <a:solidFill>
                  <a:srgbClr val="FFFFFF"/>
                </a:solidFill>
                <a:latin typeface="Arial"/>
                <a:cs typeface="Arial"/>
              </a:rPr>
              <a:t>ş</a:t>
            </a:r>
            <a:r>
              <a:rPr sz="2400" b="1" dirty="0">
                <a:solidFill>
                  <a:srgbClr val="FFFFFF"/>
                </a:solidFill>
                <a:latin typeface="Arial"/>
                <a:cs typeface="Arial"/>
              </a:rPr>
              <a:t>en</a:t>
            </a:r>
            <a:endParaRPr sz="2400">
              <a:latin typeface="Arial"/>
              <a:cs typeface="Arial"/>
            </a:endParaRPr>
          </a:p>
        </p:txBody>
      </p:sp>
      <p:sp>
        <p:nvSpPr>
          <p:cNvPr id="9" name="object 9"/>
          <p:cNvSpPr txBox="1"/>
          <p:nvPr/>
        </p:nvSpPr>
        <p:spPr>
          <a:xfrm>
            <a:off x="8149843" y="1461515"/>
            <a:ext cx="889635" cy="375920"/>
          </a:xfrm>
          <a:prstGeom prst="rect">
            <a:avLst/>
          </a:prstGeom>
        </p:spPr>
        <p:txBody>
          <a:bodyPr vert="horz" wrap="square" lIns="0" tIns="0" rIns="0" bIns="0" rtlCol="0">
            <a:spAutoFit/>
          </a:bodyPr>
          <a:lstStyle/>
          <a:p>
            <a:pPr marL="12700">
              <a:lnSpc>
                <a:spcPct val="100000"/>
              </a:lnSpc>
            </a:pPr>
            <a:r>
              <a:rPr sz="2400" b="1" spc="-5" dirty="0">
                <a:solidFill>
                  <a:srgbClr val="FFFFFF"/>
                </a:solidFill>
                <a:latin typeface="Arial"/>
                <a:cs typeface="Arial"/>
              </a:rPr>
              <a:t>akıma</a:t>
            </a:r>
            <a:endParaRPr sz="2400">
              <a:latin typeface="Arial"/>
              <a:cs typeface="Arial"/>
            </a:endParaRPr>
          </a:p>
        </p:txBody>
      </p:sp>
      <p:sp>
        <p:nvSpPr>
          <p:cNvPr id="10" name="object 10"/>
          <p:cNvSpPr/>
          <p:nvPr/>
        </p:nvSpPr>
        <p:spPr>
          <a:xfrm>
            <a:off x="280670" y="1813941"/>
            <a:ext cx="8745220" cy="0"/>
          </a:xfrm>
          <a:custGeom>
            <a:avLst/>
            <a:gdLst/>
            <a:ahLst/>
            <a:cxnLst/>
            <a:rect l="l" t="t" r="r" b="b"/>
            <a:pathLst>
              <a:path w="8745220">
                <a:moveTo>
                  <a:pt x="0" y="0"/>
                </a:moveTo>
                <a:lnTo>
                  <a:pt x="8744712" y="0"/>
                </a:lnTo>
              </a:path>
            </a:pathLst>
          </a:custGeom>
          <a:ln w="32003">
            <a:solidFill>
              <a:srgbClr val="FFFFFF"/>
            </a:solidFill>
          </a:ln>
        </p:spPr>
        <p:txBody>
          <a:bodyPr wrap="square" lIns="0" tIns="0" rIns="0" bIns="0" rtlCol="0"/>
          <a:lstStyle/>
          <a:p>
            <a:endParaRPr/>
          </a:p>
        </p:txBody>
      </p:sp>
      <p:sp>
        <p:nvSpPr>
          <p:cNvPr id="11" name="object 11"/>
          <p:cNvSpPr txBox="1"/>
          <p:nvPr/>
        </p:nvSpPr>
        <p:spPr>
          <a:xfrm>
            <a:off x="123240" y="1827276"/>
            <a:ext cx="8914765" cy="741680"/>
          </a:xfrm>
          <a:prstGeom prst="rect">
            <a:avLst/>
          </a:prstGeom>
        </p:spPr>
        <p:txBody>
          <a:bodyPr vert="horz" wrap="square" lIns="0" tIns="0" rIns="0" bIns="0" rtlCol="0">
            <a:spAutoFit/>
          </a:bodyPr>
          <a:lstStyle/>
          <a:p>
            <a:pPr marL="12700" marR="5080">
              <a:lnSpc>
                <a:spcPct val="100000"/>
              </a:lnSpc>
              <a:tabLst>
                <a:tab pos="1623695" algn="l"/>
                <a:tab pos="2641600" algn="l"/>
                <a:tab pos="3937000" algn="l"/>
                <a:tab pos="5598795" algn="l"/>
                <a:tab pos="6615430" algn="l"/>
                <a:tab pos="7833359" algn="l"/>
              </a:tabLst>
            </a:pPr>
            <a:r>
              <a:rPr sz="2400" b="1" u="heavy" spc="-5" dirty="0">
                <a:solidFill>
                  <a:srgbClr val="FFFFFF"/>
                </a:solidFill>
                <a:latin typeface="Arial"/>
                <a:cs typeface="Arial"/>
              </a:rPr>
              <a:t>alterna</a:t>
            </a:r>
            <a:r>
              <a:rPr sz="2400" b="1" u="heavy" dirty="0">
                <a:solidFill>
                  <a:srgbClr val="FFFFFF"/>
                </a:solidFill>
                <a:latin typeface="Arial"/>
                <a:cs typeface="Arial"/>
              </a:rPr>
              <a:t>tif	akı</a:t>
            </a:r>
            <a:r>
              <a:rPr sz="2400" b="1" u="heavy" spc="-5" dirty="0">
                <a:solidFill>
                  <a:srgbClr val="FFFFFF"/>
                </a:solidFill>
                <a:latin typeface="Arial"/>
                <a:cs typeface="Arial"/>
              </a:rPr>
              <a:t>m</a:t>
            </a:r>
            <a:r>
              <a:rPr sz="2400" b="1" u="heavy" dirty="0">
                <a:solidFill>
                  <a:srgbClr val="FFFFFF"/>
                </a:solidFill>
                <a:latin typeface="Arial"/>
                <a:cs typeface="Arial"/>
              </a:rPr>
              <a:t>	</a:t>
            </a:r>
            <a:r>
              <a:rPr sz="2400" b="1" u="heavy" spc="-15" dirty="0">
                <a:solidFill>
                  <a:srgbClr val="FFFFFF"/>
                </a:solidFill>
                <a:latin typeface="Arial"/>
                <a:cs typeface="Arial"/>
              </a:rPr>
              <a:t>d</a:t>
            </a:r>
            <a:r>
              <a:rPr sz="2400" b="1" u="heavy" spc="-5" dirty="0">
                <a:solidFill>
                  <a:srgbClr val="FFFFFF"/>
                </a:solidFill>
                <a:latin typeface="Arial"/>
                <a:cs typeface="Arial"/>
              </a:rPr>
              <a:t>eni</a:t>
            </a:r>
            <a:r>
              <a:rPr sz="2400" b="1" u="heavy" dirty="0">
                <a:solidFill>
                  <a:srgbClr val="FFFFFF"/>
                </a:solidFill>
                <a:latin typeface="Arial"/>
                <a:cs typeface="Arial"/>
              </a:rPr>
              <a:t>r</a:t>
            </a:r>
            <a:r>
              <a:rPr sz="2400" b="1" spc="-5" dirty="0">
                <a:solidFill>
                  <a:srgbClr val="FFFFFF"/>
                </a:solidFill>
                <a:latin typeface="Arial"/>
                <a:cs typeface="Arial"/>
              </a:rPr>
              <a:t>"</a:t>
            </a:r>
            <a:r>
              <a:rPr sz="2400" b="1" dirty="0">
                <a:solidFill>
                  <a:srgbClr val="FFFFFF"/>
                </a:solidFill>
                <a:latin typeface="Arial"/>
                <a:cs typeface="Arial"/>
              </a:rPr>
              <a:t>.	</a:t>
            </a:r>
            <a:r>
              <a:rPr sz="2400" b="1" spc="-5" dirty="0">
                <a:solidFill>
                  <a:srgbClr val="FFFFFF"/>
                </a:solidFill>
                <a:latin typeface="Arial"/>
                <a:cs typeface="Arial"/>
              </a:rPr>
              <a:t>Alt</a:t>
            </a:r>
            <a:r>
              <a:rPr sz="2400" b="1" spc="-15" dirty="0">
                <a:solidFill>
                  <a:srgbClr val="FFFFFF"/>
                </a:solidFill>
                <a:latin typeface="Arial"/>
                <a:cs typeface="Arial"/>
              </a:rPr>
              <a:t>e</a:t>
            </a:r>
            <a:r>
              <a:rPr sz="2400" b="1" spc="-5" dirty="0">
                <a:solidFill>
                  <a:srgbClr val="FFFFFF"/>
                </a:solidFill>
                <a:latin typeface="Arial"/>
                <a:cs typeface="Arial"/>
              </a:rPr>
              <a:t>rnat</a:t>
            </a:r>
            <a:r>
              <a:rPr sz="2400" b="1" dirty="0">
                <a:solidFill>
                  <a:srgbClr val="FFFFFF"/>
                </a:solidFill>
                <a:latin typeface="Arial"/>
                <a:cs typeface="Arial"/>
              </a:rPr>
              <a:t>if	</a:t>
            </a:r>
            <a:r>
              <a:rPr sz="2400" b="1" spc="-20" dirty="0">
                <a:solidFill>
                  <a:srgbClr val="FFFFFF"/>
                </a:solidFill>
                <a:latin typeface="Arial"/>
                <a:cs typeface="Arial"/>
              </a:rPr>
              <a:t>a</a:t>
            </a:r>
            <a:r>
              <a:rPr sz="2400" b="1" spc="-5" dirty="0">
                <a:solidFill>
                  <a:srgbClr val="FFFFFF"/>
                </a:solidFill>
                <a:latin typeface="Arial"/>
                <a:cs typeface="Arial"/>
              </a:rPr>
              <a:t>kım	</a:t>
            </a:r>
            <a:r>
              <a:rPr sz="2400" b="1" dirty="0">
                <a:solidFill>
                  <a:srgbClr val="FFFFFF"/>
                </a:solidFill>
                <a:latin typeface="Arial"/>
                <a:cs typeface="Arial"/>
              </a:rPr>
              <a:t>bü</a:t>
            </a:r>
            <a:r>
              <a:rPr sz="2400" b="1" spc="-20" dirty="0">
                <a:solidFill>
                  <a:srgbClr val="FFFFFF"/>
                </a:solidFill>
                <a:latin typeface="Arial"/>
                <a:cs typeface="Arial"/>
              </a:rPr>
              <a:t>y</a:t>
            </a:r>
            <a:r>
              <a:rPr sz="2400" b="1" dirty="0">
                <a:solidFill>
                  <a:srgbClr val="FFFFFF"/>
                </a:solidFill>
                <a:latin typeface="Arial"/>
                <a:cs typeface="Arial"/>
              </a:rPr>
              <a:t>ük	</a:t>
            </a:r>
            <a:r>
              <a:rPr sz="2400" b="1" spc="-5" dirty="0">
                <a:solidFill>
                  <a:srgbClr val="FFFFFF"/>
                </a:solidFill>
                <a:latin typeface="Arial"/>
                <a:cs typeface="Arial"/>
              </a:rPr>
              <a:t>elektr</a:t>
            </a:r>
            <a:r>
              <a:rPr sz="2400" b="1" dirty="0">
                <a:solidFill>
                  <a:srgbClr val="FFFFFF"/>
                </a:solidFill>
                <a:latin typeface="Arial"/>
                <a:cs typeface="Arial"/>
              </a:rPr>
              <a:t>i</a:t>
            </a:r>
            <a:r>
              <a:rPr sz="2400" b="1" spc="-5" dirty="0">
                <a:solidFill>
                  <a:srgbClr val="FFFFFF"/>
                </a:solidFill>
                <a:latin typeface="Arial"/>
                <a:cs typeface="Arial"/>
              </a:rPr>
              <a:t>k  devrelerinde ve </a:t>
            </a:r>
            <a:r>
              <a:rPr sz="2400" b="1" spc="-10" dirty="0">
                <a:solidFill>
                  <a:srgbClr val="FFFFFF"/>
                </a:solidFill>
                <a:latin typeface="Arial"/>
                <a:cs typeface="Arial"/>
              </a:rPr>
              <a:t>yüksek </a:t>
            </a:r>
            <a:r>
              <a:rPr sz="2400" b="1" spc="-5" dirty="0">
                <a:solidFill>
                  <a:srgbClr val="FFFFFF"/>
                </a:solidFill>
                <a:latin typeface="Arial"/>
                <a:cs typeface="Arial"/>
              </a:rPr>
              <a:t>güçlü </a:t>
            </a:r>
            <a:r>
              <a:rPr sz="2400" b="1" dirty="0">
                <a:solidFill>
                  <a:srgbClr val="FFFFFF"/>
                </a:solidFill>
                <a:latin typeface="Arial"/>
                <a:cs typeface="Arial"/>
              </a:rPr>
              <a:t>elektrik motorlarında</a:t>
            </a:r>
            <a:r>
              <a:rPr sz="2400" b="1" spc="75" dirty="0">
                <a:solidFill>
                  <a:srgbClr val="FFFFFF"/>
                </a:solidFill>
                <a:latin typeface="Arial"/>
                <a:cs typeface="Arial"/>
              </a:rPr>
              <a:t> </a:t>
            </a:r>
            <a:r>
              <a:rPr sz="2400" b="1" spc="-15" dirty="0">
                <a:solidFill>
                  <a:srgbClr val="FFFFFF"/>
                </a:solidFill>
                <a:latin typeface="Arial"/>
                <a:cs typeface="Arial"/>
              </a:rPr>
              <a:t>kullanılır.</a:t>
            </a:r>
            <a:endParaRPr sz="2400">
              <a:latin typeface="Arial"/>
              <a:cs typeface="Arial"/>
            </a:endParaRPr>
          </a:p>
        </p:txBody>
      </p:sp>
      <p:sp>
        <p:nvSpPr>
          <p:cNvPr id="12" name="object 12"/>
          <p:cNvSpPr/>
          <p:nvPr/>
        </p:nvSpPr>
        <p:spPr>
          <a:xfrm>
            <a:off x="3071876" y="2914650"/>
            <a:ext cx="3263900" cy="3514725"/>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457200" y="1066800"/>
            <a:ext cx="8229600" cy="1477328"/>
          </a:xfrm>
        </p:spPr>
        <p:txBody>
          <a:bodyPr/>
          <a:lstStyle/>
          <a:p>
            <a:pPr algn="ctr"/>
            <a:r>
              <a:rPr lang="tr-TR" sz="2400" dirty="0" smtClean="0">
                <a:latin typeface="Candara" pitchFamily="34" charset="0"/>
              </a:rPr>
              <a:t>Günümüzü doğrudan ilgilendiren bu </a:t>
            </a:r>
            <a:r>
              <a:rPr lang="tr-TR" sz="2400" b="1" dirty="0" smtClean="0">
                <a:latin typeface="Candara" pitchFamily="34" charset="0"/>
              </a:rPr>
              <a:t>Akımlar Savaşı</a:t>
            </a:r>
            <a:r>
              <a:rPr lang="tr-TR" sz="2400" dirty="0" smtClean="0">
                <a:latin typeface="Candara" pitchFamily="34" charset="0"/>
              </a:rPr>
              <a:t>’nın kazananı kim olacaktı? İsterseniz bu soruların cevabını öğrenmeden önce </a:t>
            </a:r>
            <a:r>
              <a:rPr lang="tr-TR" sz="2400" b="1" dirty="0" err="1" smtClean="0">
                <a:latin typeface="Candara" pitchFamily="34" charset="0"/>
              </a:rPr>
              <a:t>Tesla</a:t>
            </a:r>
            <a:r>
              <a:rPr lang="tr-TR" sz="2400" b="1" dirty="0" smtClean="0">
                <a:latin typeface="Candara" pitchFamily="34" charset="0"/>
              </a:rPr>
              <a:t> </a:t>
            </a:r>
            <a:r>
              <a:rPr lang="tr-TR" sz="2400" dirty="0" smtClean="0">
                <a:latin typeface="Candara" pitchFamily="34" charset="0"/>
              </a:rPr>
              <a:t>ve </a:t>
            </a:r>
            <a:r>
              <a:rPr lang="tr-TR" sz="2400" b="1" dirty="0" smtClean="0">
                <a:latin typeface="Candara" pitchFamily="34" charset="0"/>
              </a:rPr>
              <a:t>Edison </a:t>
            </a:r>
            <a:r>
              <a:rPr lang="tr-TR" sz="2400" dirty="0" smtClean="0">
                <a:latin typeface="Candara" pitchFamily="34" charset="0"/>
              </a:rPr>
              <a:t>arasındaki yoğun ve aşırı rekabetin nasıl başladığını inceleyelim</a:t>
            </a:r>
            <a:r>
              <a:rPr lang="tr-TR" sz="2400" dirty="0" smtClean="0">
                <a:latin typeface="Candara" pitchFamily="34" charset="0"/>
              </a:rPr>
              <a:t>.</a:t>
            </a:r>
          </a:p>
        </p:txBody>
      </p:sp>
      <p:pic>
        <p:nvPicPr>
          <p:cNvPr id="32770" name="Picture 2" descr="Nikola Tesla, 1892"/>
          <p:cNvPicPr>
            <a:picLocks noChangeAspect="1" noChangeArrowheads="1"/>
          </p:cNvPicPr>
          <p:nvPr/>
        </p:nvPicPr>
        <p:blipFill>
          <a:blip r:embed="rId2" cstate="print"/>
          <a:srcRect/>
          <a:stretch>
            <a:fillRect/>
          </a:stretch>
        </p:blipFill>
        <p:spPr bwMode="auto">
          <a:xfrm>
            <a:off x="1301496" y="2895600"/>
            <a:ext cx="2584704" cy="3657600"/>
          </a:xfrm>
          <a:prstGeom prst="rect">
            <a:avLst/>
          </a:prstGeom>
          <a:noFill/>
        </p:spPr>
      </p:pic>
      <p:pic>
        <p:nvPicPr>
          <p:cNvPr id="32772" name="Picture 4" descr="Thomas Edison, 1880'ler."/>
          <p:cNvPicPr>
            <a:picLocks noChangeAspect="1" noChangeArrowheads="1"/>
          </p:cNvPicPr>
          <p:nvPr/>
        </p:nvPicPr>
        <p:blipFill>
          <a:blip r:embed="rId3" cstate="print"/>
          <a:srcRect/>
          <a:stretch>
            <a:fillRect/>
          </a:stretch>
        </p:blipFill>
        <p:spPr bwMode="auto">
          <a:xfrm>
            <a:off x="4572000" y="2895600"/>
            <a:ext cx="2590800" cy="3666226"/>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Metin Yer Tutucusu"/>
          <p:cNvSpPr>
            <a:spLocks noGrp="1"/>
          </p:cNvSpPr>
          <p:nvPr>
            <p:ph type="body" idx="1"/>
          </p:nvPr>
        </p:nvSpPr>
        <p:spPr>
          <a:xfrm>
            <a:off x="457200" y="1447800"/>
            <a:ext cx="8229600" cy="4801314"/>
          </a:xfrm>
        </p:spPr>
        <p:txBody>
          <a:bodyPr/>
          <a:lstStyle/>
          <a:p>
            <a:pPr algn="ctr"/>
            <a:r>
              <a:rPr lang="tr-TR" sz="2400" dirty="0" smtClean="0">
                <a:latin typeface="Candara" pitchFamily="34" charset="0"/>
              </a:rPr>
              <a:t>19. </a:t>
            </a:r>
            <a:r>
              <a:rPr lang="tr-TR" sz="2400" dirty="0" err="1" smtClean="0">
                <a:latin typeface="Candara" pitchFamily="34" charset="0"/>
              </a:rPr>
              <a:t>yy’ın</a:t>
            </a:r>
            <a:r>
              <a:rPr lang="tr-TR" sz="2400" dirty="0" smtClean="0">
                <a:latin typeface="Candara" pitchFamily="34" charset="0"/>
              </a:rPr>
              <a:t> sonlarına doğru New York’ta elektriğe çok büyük bir talep vardı. </a:t>
            </a:r>
            <a:r>
              <a:rPr lang="tr-TR" sz="2400" b="1" dirty="0" smtClean="0">
                <a:latin typeface="Candara" pitchFamily="34" charset="0"/>
              </a:rPr>
              <a:t>Edison’un</a:t>
            </a:r>
            <a:r>
              <a:rPr lang="tr-TR" sz="2400" dirty="0" smtClean="0">
                <a:latin typeface="Candara" pitchFamily="34" charset="0"/>
              </a:rPr>
              <a:t> </a:t>
            </a:r>
            <a:r>
              <a:rPr lang="tr-TR" sz="2400" dirty="0" err="1" smtClean="0">
                <a:latin typeface="Candara" pitchFamily="34" charset="0"/>
              </a:rPr>
              <a:t>Pearl</a:t>
            </a:r>
            <a:r>
              <a:rPr lang="tr-TR" sz="2400" dirty="0" smtClean="0">
                <a:latin typeface="Candara" pitchFamily="34" charset="0"/>
              </a:rPr>
              <a:t> Caddesi’nde bulunan doğru akım </a:t>
            </a:r>
            <a:r>
              <a:rPr lang="tr-TR" sz="2400" b="1" dirty="0" smtClean="0">
                <a:latin typeface="Candara" pitchFamily="34" charset="0"/>
                <a:hlinkClick r:id="rId2"/>
              </a:rPr>
              <a:t>jeneratörü</a:t>
            </a:r>
            <a:r>
              <a:rPr lang="tr-TR" sz="2400" dirty="0" smtClean="0">
                <a:latin typeface="Candara" pitchFamily="34" charset="0"/>
              </a:rPr>
              <a:t> ise bir anda tekel haline gelmişti. New York Şehri’nin zenginleri evlerine elektrik bağlatmak için sıraya girmişti. İş adamı Andrew Carnegie ile banker J.P.Morgan, Edison’un hem destekçisi hem de elektriği evinde kullanan kişilerdi.</a:t>
            </a:r>
          </a:p>
          <a:p>
            <a:pPr algn="ctr"/>
            <a:endParaRPr lang="tr-TR" sz="2400" dirty="0" smtClean="0">
              <a:latin typeface="Candara" pitchFamily="34" charset="0"/>
            </a:endParaRPr>
          </a:p>
          <a:p>
            <a:pPr algn="ctr" fontAlgn="base"/>
            <a:r>
              <a:rPr lang="tr-TR" sz="2400" dirty="0" smtClean="0">
                <a:latin typeface="Candara" pitchFamily="34" charset="0"/>
              </a:rPr>
              <a:t>Bu sıralarda </a:t>
            </a:r>
            <a:r>
              <a:rPr lang="tr-TR" sz="2400" dirty="0" err="1" smtClean="0">
                <a:latin typeface="Candara" pitchFamily="34" charset="0"/>
              </a:rPr>
              <a:t>Tesla</a:t>
            </a:r>
            <a:r>
              <a:rPr lang="tr-TR" sz="2400" dirty="0" smtClean="0">
                <a:latin typeface="Candara" pitchFamily="34" charset="0"/>
              </a:rPr>
              <a:t>, New York’ta </a:t>
            </a:r>
            <a:r>
              <a:rPr lang="tr-TR" sz="2400" b="1" dirty="0" smtClean="0">
                <a:latin typeface="Candara" pitchFamily="34" charset="0"/>
              </a:rPr>
              <a:t>AIEE </a:t>
            </a:r>
            <a:r>
              <a:rPr lang="tr-TR" sz="2400" dirty="0" smtClean="0">
                <a:latin typeface="Candara" pitchFamily="34" charset="0"/>
              </a:rPr>
              <a:t>(şimdiki </a:t>
            </a:r>
            <a:r>
              <a:rPr lang="tr-TR" sz="2400" b="1" dirty="0" smtClean="0">
                <a:latin typeface="Candara" pitchFamily="34" charset="0"/>
              </a:rPr>
              <a:t>IEEE</a:t>
            </a:r>
            <a:r>
              <a:rPr lang="tr-TR" sz="2400" dirty="0" smtClean="0">
                <a:latin typeface="Candara" pitchFamily="34" charset="0"/>
              </a:rPr>
              <a:t>)’</a:t>
            </a:r>
            <a:r>
              <a:rPr lang="tr-TR" sz="2400" dirty="0" err="1" smtClean="0">
                <a:latin typeface="Candara" pitchFamily="34" charset="0"/>
              </a:rPr>
              <a:t>nin</a:t>
            </a:r>
            <a:r>
              <a:rPr lang="tr-TR" sz="2400" dirty="0" smtClean="0">
                <a:latin typeface="Candara" pitchFamily="34" charset="0"/>
              </a:rPr>
              <a:t> bir toplantısında çok gösterişli bir konferans verip, </a:t>
            </a:r>
            <a:r>
              <a:rPr lang="tr-TR" sz="2400" b="1" dirty="0" smtClean="0">
                <a:latin typeface="Candara" pitchFamily="34" charset="0"/>
              </a:rPr>
              <a:t>tek</a:t>
            </a:r>
            <a:r>
              <a:rPr lang="tr-TR" sz="2400" dirty="0" smtClean="0">
                <a:latin typeface="Candara" pitchFamily="34" charset="0"/>
              </a:rPr>
              <a:t> ve </a:t>
            </a:r>
            <a:r>
              <a:rPr lang="tr-TR" sz="2400" b="1" dirty="0" smtClean="0">
                <a:latin typeface="Candara" pitchFamily="34" charset="0"/>
              </a:rPr>
              <a:t>çok fazlı</a:t>
            </a:r>
            <a:r>
              <a:rPr lang="tr-TR" sz="2400" dirty="0" smtClean="0">
                <a:latin typeface="Candara" pitchFamily="34" charset="0"/>
              </a:rPr>
              <a:t> alternatif akım sistemlerinin gösterisini yapıyordu. Dünya mühendisleri </a:t>
            </a:r>
            <a:r>
              <a:rPr lang="tr-TR" sz="2400" dirty="0" err="1" smtClean="0">
                <a:latin typeface="Candara" pitchFamily="34" charset="0"/>
              </a:rPr>
              <a:t>Tesla’nın</a:t>
            </a:r>
            <a:r>
              <a:rPr lang="tr-TR" sz="2400" dirty="0" smtClean="0">
                <a:latin typeface="Candara" pitchFamily="34" charset="0"/>
              </a:rPr>
              <a:t> bu buluşuyla telle yapılan elektrik enerjisi iletimindeki sınırlamanın giderilmiş olduğunu gördüler.</a:t>
            </a:r>
            <a:endParaRPr lang="tr-TR" sz="2400" dirty="0">
              <a:latin typeface="Candara"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37890" name="Picture 2" descr="http://cdn.elektrikport.com/Content/201301/Tesla%20alternatif%20ak%C4%B1m.png"/>
          <p:cNvPicPr>
            <a:picLocks noChangeAspect="1" noChangeArrowheads="1"/>
          </p:cNvPicPr>
          <p:nvPr/>
        </p:nvPicPr>
        <p:blipFill>
          <a:blip r:embed="rId2" cstate="print"/>
          <a:srcRect/>
          <a:stretch>
            <a:fillRect/>
          </a:stretch>
        </p:blipFill>
        <p:spPr bwMode="auto">
          <a:xfrm>
            <a:off x="2057400" y="3276600"/>
            <a:ext cx="5257800" cy="3358715"/>
          </a:xfrm>
          <a:prstGeom prst="rect">
            <a:avLst/>
          </a:prstGeom>
          <a:noFill/>
        </p:spPr>
      </p:pic>
      <p:sp>
        <p:nvSpPr>
          <p:cNvPr id="5" name="4 Dikdörtgen"/>
          <p:cNvSpPr/>
          <p:nvPr/>
        </p:nvSpPr>
        <p:spPr>
          <a:xfrm>
            <a:off x="838200" y="1371600"/>
            <a:ext cx="7543800" cy="1938992"/>
          </a:xfrm>
          <a:prstGeom prst="rect">
            <a:avLst/>
          </a:prstGeom>
        </p:spPr>
        <p:txBody>
          <a:bodyPr wrap="square">
            <a:spAutoFit/>
          </a:bodyPr>
          <a:lstStyle/>
          <a:p>
            <a:pPr algn="ctr"/>
            <a:r>
              <a:rPr lang="tr-TR" sz="2400" b="1" dirty="0" err="1">
                <a:latin typeface="Candara" pitchFamily="34" charset="0"/>
              </a:rPr>
              <a:t>Tesla</a:t>
            </a:r>
            <a:r>
              <a:rPr lang="tr-TR" sz="2400" b="1" dirty="0">
                <a:latin typeface="Candara" pitchFamily="34" charset="0"/>
              </a:rPr>
              <a:t> </a:t>
            </a:r>
            <a:r>
              <a:rPr lang="tr-TR" sz="2400" dirty="0">
                <a:latin typeface="Candara" pitchFamily="34" charset="0"/>
              </a:rPr>
              <a:t>çalışmalarını anlatabileceği böyle bir ortamı hemen bulamamıştı. New York’taki laboratuarında geliştirdiği </a:t>
            </a:r>
            <a:r>
              <a:rPr lang="tr-TR" sz="2400" b="1" dirty="0">
                <a:latin typeface="Candara" pitchFamily="34" charset="0"/>
                <a:hlinkClick r:id="rId3"/>
              </a:rPr>
              <a:t>akkor lambasına</a:t>
            </a:r>
            <a:r>
              <a:rPr lang="tr-TR" sz="2400" dirty="0">
                <a:latin typeface="Candara" pitchFamily="34" charset="0"/>
              </a:rPr>
              <a:t> pazar aramakla meşgul olan </a:t>
            </a:r>
            <a:r>
              <a:rPr lang="tr-TR" sz="2400" b="1" dirty="0">
                <a:latin typeface="Candara" pitchFamily="34" charset="0"/>
              </a:rPr>
              <a:t>Edison </a:t>
            </a:r>
            <a:r>
              <a:rPr lang="tr-TR" sz="2400" dirty="0">
                <a:latin typeface="Candara" pitchFamily="34" charset="0"/>
              </a:rPr>
              <a:t>ile ilk karşılaşmasında </a:t>
            </a:r>
            <a:r>
              <a:rPr lang="tr-TR" sz="2400" dirty="0" err="1">
                <a:latin typeface="Candara" pitchFamily="34" charset="0"/>
              </a:rPr>
              <a:t>Tesla</a:t>
            </a:r>
            <a:r>
              <a:rPr lang="tr-TR" sz="2400" dirty="0">
                <a:latin typeface="Candara" pitchFamily="34" charset="0"/>
              </a:rPr>
              <a:t>, büyük bir heyecanla çalışmalarından Edison’a söz etti.</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Metin Yer Tutucusu"/>
          <p:cNvSpPr>
            <a:spLocks noGrp="1"/>
          </p:cNvSpPr>
          <p:nvPr>
            <p:ph type="body" idx="1"/>
          </p:nvPr>
        </p:nvSpPr>
        <p:spPr>
          <a:xfrm>
            <a:off x="381000" y="1143000"/>
            <a:ext cx="4343400" cy="4801314"/>
          </a:xfrm>
        </p:spPr>
        <p:txBody>
          <a:bodyPr/>
          <a:lstStyle/>
          <a:p>
            <a:pPr algn="ctr"/>
            <a:r>
              <a:rPr lang="tr-TR" sz="2400" dirty="0" smtClean="0">
                <a:latin typeface="Candara" pitchFamily="34" charset="0"/>
              </a:rPr>
              <a:t>Edison böyle teorik alışmalarla vakit harcaması yerine onunla birlikte çalışmasını önerdi. Edison o yıllarda kurduğu şirket ile </a:t>
            </a:r>
            <a:r>
              <a:rPr lang="tr-TR" sz="2400" b="1" dirty="0" smtClean="0">
                <a:latin typeface="Candara" pitchFamily="34" charset="0"/>
              </a:rPr>
              <a:t>(General </a:t>
            </a:r>
            <a:r>
              <a:rPr lang="tr-TR" sz="2400" b="1" dirty="0" err="1" smtClean="0">
                <a:latin typeface="Candara" pitchFamily="34" charset="0"/>
              </a:rPr>
              <a:t>Electric</a:t>
            </a:r>
            <a:r>
              <a:rPr lang="tr-TR" sz="2400" b="1" dirty="0" smtClean="0">
                <a:latin typeface="Candara" pitchFamily="34" charset="0"/>
              </a:rPr>
              <a:t>)</a:t>
            </a:r>
            <a:r>
              <a:rPr lang="tr-TR" sz="2400" dirty="0" smtClean="0">
                <a:latin typeface="Candara" pitchFamily="34" charset="0"/>
              </a:rPr>
              <a:t> şehirlere doğrusal akım kullanarak elektrik üreten santraller inşa ediyordu. Fakat bu </a:t>
            </a:r>
            <a:r>
              <a:rPr lang="tr-TR" sz="2400" b="1" dirty="0" smtClean="0">
                <a:latin typeface="Candara" pitchFamily="34" charset="0"/>
                <a:hlinkClick r:id="rId2"/>
              </a:rPr>
              <a:t>santrallerin</a:t>
            </a:r>
            <a:r>
              <a:rPr lang="tr-TR" sz="2400" dirty="0" smtClean="0">
                <a:latin typeface="Candara" pitchFamily="34" charset="0"/>
              </a:rPr>
              <a:t> ürettiği akım kısa mesafelere iletilebildiği için ve tam </a:t>
            </a:r>
            <a:r>
              <a:rPr lang="tr-TR" sz="2400" b="1" dirty="0" smtClean="0">
                <a:latin typeface="Candara" pitchFamily="34" charset="0"/>
                <a:hlinkClick r:id="rId3"/>
              </a:rPr>
              <a:t>verimli</a:t>
            </a:r>
            <a:r>
              <a:rPr lang="tr-TR" sz="2400" dirty="0" smtClean="0">
                <a:latin typeface="Candara" pitchFamily="34" charset="0"/>
              </a:rPr>
              <a:t> çalışmadığından dolayı o yıllarda Amerika’da sık sık elektrik kesintileri yaşanmaktaydı.</a:t>
            </a:r>
            <a:endParaRPr lang="tr-TR" sz="2400" dirty="0">
              <a:latin typeface="Candara" pitchFamily="34" charset="0"/>
            </a:endParaRPr>
          </a:p>
        </p:txBody>
      </p:sp>
      <p:pic>
        <p:nvPicPr>
          <p:cNvPr id="39938" name="Picture 2" descr="1888 yılında, New York şehrinden bir sokak manzarası. Binaların arası DC akım taşıyan kablolarla dolu. ( Wikipedia)"/>
          <p:cNvPicPr>
            <a:picLocks noChangeAspect="1" noChangeArrowheads="1"/>
          </p:cNvPicPr>
          <p:nvPr/>
        </p:nvPicPr>
        <p:blipFill>
          <a:blip r:embed="rId4" cstate="print"/>
          <a:srcRect/>
          <a:stretch>
            <a:fillRect/>
          </a:stretch>
        </p:blipFill>
        <p:spPr bwMode="auto">
          <a:xfrm>
            <a:off x="5105400" y="1066800"/>
            <a:ext cx="3581400" cy="4385388"/>
          </a:xfrm>
          <a:prstGeom prst="rect">
            <a:avLst/>
          </a:prstGeom>
          <a:noFill/>
        </p:spPr>
      </p:pic>
      <p:sp>
        <p:nvSpPr>
          <p:cNvPr id="5" name="4 Dikdörtgen"/>
          <p:cNvSpPr/>
          <p:nvPr/>
        </p:nvSpPr>
        <p:spPr>
          <a:xfrm>
            <a:off x="5029200" y="5505271"/>
            <a:ext cx="3886200" cy="1200329"/>
          </a:xfrm>
          <a:prstGeom prst="rect">
            <a:avLst/>
          </a:prstGeom>
        </p:spPr>
        <p:txBody>
          <a:bodyPr wrap="square">
            <a:spAutoFit/>
          </a:bodyPr>
          <a:lstStyle/>
          <a:p>
            <a:pPr algn="ctr"/>
            <a:r>
              <a:rPr lang="tr-TR" dirty="0">
                <a:solidFill>
                  <a:srgbClr val="C00000"/>
                </a:solidFill>
              </a:rPr>
              <a:t>1888 yılında, New York şehrinden bir sokak manzarası. Binaların arası DC akım taşıyan kablolarla dolu. (</a:t>
            </a:r>
            <a:r>
              <a:rPr lang="tr-TR" dirty="0" err="1">
                <a:solidFill>
                  <a:srgbClr val="C00000"/>
                </a:solidFill>
              </a:rPr>
              <a:t>Wikipedia</a:t>
            </a:r>
            <a:r>
              <a:rPr lang="tr-TR" dirty="0" smtClean="0">
                <a:solidFill>
                  <a:srgbClr val="C00000"/>
                </a:solidFill>
              </a:rPr>
              <a:t>)</a:t>
            </a:r>
            <a:endParaRPr lang="tr-TR" dirty="0">
              <a:solidFill>
                <a:srgbClr val="C0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Metin Yer Tutucusu"/>
          <p:cNvSpPr>
            <a:spLocks noGrp="1"/>
          </p:cNvSpPr>
          <p:nvPr>
            <p:ph type="body" idx="1"/>
          </p:nvPr>
        </p:nvSpPr>
        <p:spPr>
          <a:xfrm>
            <a:off x="381000" y="1143000"/>
            <a:ext cx="8305800" cy="5539978"/>
          </a:xfrm>
        </p:spPr>
        <p:txBody>
          <a:bodyPr/>
          <a:lstStyle/>
          <a:p>
            <a:pPr algn="ctr"/>
            <a:r>
              <a:rPr lang="tr-TR" sz="2400" dirty="0" err="1" smtClean="0">
                <a:latin typeface="Candara" pitchFamily="34" charset="0"/>
              </a:rPr>
              <a:t>Tesla</a:t>
            </a:r>
            <a:r>
              <a:rPr lang="tr-TR" sz="2400" dirty="0" smtClean="0">
                <a:latin typeface="Candara" pitchFamily="34" charset="0"/>
              </a:rPr>
              <a:t>, Edison’un yanında çalışmaya başladıktan kısa bir süre sonra santrallerdeki sorunları çözmeyi başardı. Ancak Edison’un kendisine söz verdiği </a:t>
            </a:r>
            <a:r>
              <a:rPr lang="tr-TR" sz="2400" b="1" dirty="0" smtClean="0">
                <a:latin typeface="Candara" pitchFamily="34" charset="0"/>
              </a:rPr>
              <a:t>ücreti </a:t>
            </a:r>
            <a:r>
              <a:rPr lang="tr-TR" sz="2400" dirty="0" smtClean="0">
                <a:latin typeface="Candara" pitchFamily="34" charset="0"/>
              </a:rPr>
              <a:t>talep ettiğinde Edison şaşırmış bir şekilde, tam bir Amerikalı gibi düşünmeye başladığında Amerikan şakalarından da anlayabileceğini söyledi ve bir ücret ödemedi. </a:t>
            </a:r>
            <a:r>
              <a:rPr lang="tr-TR" sz="2400" dirty="0" err="1" smtClean="0">
                <a:latin typeface="Candara" pitchFamily="34" charset="0"/>
              </a:rPr>
              <a:t>Tesla</a:t>
            </a:r>
            <a:r>
              <a:rPr lang="tr-TR" sz="2400" dirty="0" smtClean="0">
                <a:latin typeface="Candara" pitchFamily="34" charset="0"/>
              </a:rPr>
              <a:t> derhal </a:t>
            </a:r>
            <a:r>
              <a:rPr lang="tr-TR" sz="2400" b="1" dirty="0" smtClean="0">
                <a:latin typeface="Candara" pitchFamily="34" charset="0"/>
              </a:rPr>
              <a:t>istifa </a:t>
            </a:r>
            <a:r>
              <a:rPr lang="tr-TR" sz="2400" dirty="0" smtClean="0">
                <a:latin typeface="Candara" pitchFamily="34" charset="0"/>
              </a:rPr>
              <a:t>etti. </a:t>
            </a:r>
          </a:p>
          <a:p>
            <a:pPr algn="ctr"/>
            <a:endParaRPr lang="tr-TR" sz="2400" dirty="0" smtClean="0">
              <a:latin typeface="Candara" pitchFamily="34" charset="0"/>
            </a:endParaRPr>
          </a:p>
          <a:p>
            <a:pPr algn="ctr"/>
            <a:r>
              <a:rPr lang="tr-TR" sz="2400" dirty="0" err="1" smtClean="0">
                <a:latin typeface="Candara" pitchFamily="34" charset="0"/>
              </a:rPr>
              <a:t>Tesla’nın</a:t>
            </a:r>
            <a:r>
              <a:rPr lang="tr-TR" sz="2400" dirty="0" smtClean="0">
                <a:latin typeface="Candara" pitchFamily="34" charset="0"/>
              </a:rPr>
              <a:t> sisteminin daha üstün niteliklere sahip olduğunu Edison da biliyordu. Bu yüzden alternatif akımı karalamak için propagandalara başvurdu. İşte ilk </a:t>
            </a:r>
            <a:r>
              <a:rPr lang="tr-TR" sz="2400" dirty="0" smtClean="0">
                <a:latin typeface="Candara" pitchFamily="34" charset="0"/>
                <a:hlinkClick r:id="rId2"/>
              </a:rPr>
              <a:t>elektrikli sandalye</a:t>
            </a:r>
            <a:r>
              <a:rPr lang="tr-TR" sz="2400" dirty="0" smtClean="0">
                <a:latin typeface="Candara" pitchFamily="34" charset="0"/>
              </a:rPr>
              <a:t> fikri, bu rekabet sırasında doğdu. Edison, </a:t>
            </a:r>
            <a:r>
              <a:rPr lang="tr-TR" sz="2400" dirty="0" err="1" smtClean="0">
                <a:latin typeface="Candara" pitchFamily="34" charset="0"/>
              </a:rPr>
              <a:t>Tesla’nın</a:t>
            </a:r>
            <a:r>
              <a:rPr lang="tr-TR" sz="2400" dirty="0" smtClean="0">
                <a:latin typeface="Candara" pitchFamily="34" charset="0"/>
              </a:rPr>
              <a:t> sisteminin ne kadar tehlikeli olduğunu herkese göstermek için, elektrikli sandalyeyi kullanmaktan çekinmedi. Elektrikli sandalye, ilk olarak 6 Ağustos 1890′da bir mahkumu idam etmek amacıyla kullanıldı. Bu mahkum, William </a:t>
            </a:r>
            <a:r>
              <a:rPr lang="tr-TR" sz="2400" dirty="0" err="1" smtClean="0">
                <a:latin typeface="Candara" pitchFamily="34" charset="0"/>
              </a:rPr>
              <a:t>Kemmler’dı</a:t>
            </a:r>
            <a:r>
              <a:rPr lang="tr-TR" sz="2400" dirty="0" smtClean="0">
                <a:latin typeface="Candara" pitchFamily="34" charset="0"/>
              </a:rPr>
              <a: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0962" name="Picture 2" descr="http://cdn.elektrikport.com/Content/201504/2.jpg"/>
          <p:cNvPicPr>
            <a:picLocks noChangeAspect="1" noChangeArrowheads="1"/>
          </p:cNvPicPr>
          <p:nvPr/>
        </p:nvPicPr>
        <p:blipFill>
          <a:blip r:embed="rId2" cstate="print"/>
          <a:srcRect/>
          <a:stretch>
            <a:fillRect/>
          </a:stretch>
        </p:blipFill>
        <p:spPr bwMode="auto">
          <a:xfrm>
            <a:off x="1828800" y="1219200"/>
            <a:ext cx="5410200" cy="3935922"/>
          </a:xfrm>
          <a:prstGeom prst="rect">
            <a:avLst/>
          </a:prstGeom>
          <a:noFill/>
        </p:spPr>
      </p:pic>
      <p:sp>
        <p:nvSpPr>
          <p:cNvPr id="6" name="5 Dikdörtgen"/>
          <p:cNvSpPr/>
          <p:nvPr/>
        </p:nvSpPr>
        <p:spPr>
          <a:xfrm>
            <a:off x="1143000" y="5229761"/>
            <a:ext cx="6629400" cy="1323439"/>
          </a:xfrm>
          <a:prstGeom prst="rect">
            <a:avLst/>
          </a:prstGeom>
        </p:spPr>
        <p:txBody>
          <a:bodyPr wrap="square">
            <a:spAutoFit/>
          </a:bodyPr>
          <a:lstStyle/>
          <a:p>
            <a:pPr algn="ctr"/>
            <a:r>
              <a:rPr lang="tr-TR" sz="2000" dirty="0">
                <a:solidFill>
                  <a:srgbClr val="C00000"/>
                </a:solidFill>
                <a:latin typeface="Candara" pitchFamily="34" charset="0"/>
              </a:rPr>
              <a:t>Bir muhabir; elektrikli sandalye ile idamı, </a:t>
            </a:r>
            <a:r>
              <a:rPr lang="tr-TR" sz="2000" b="1" i="1" dirty="0">
                <a:solidFill>
                  <a:srgbClr val="C00000"/>
                </a:solidFill>
                <a:latin typeface="Candara" pitchFamily="34" charset="0"/>
              </a:rPr>
              <a:t>“dehşet verici bir manzara, asmaktan çok daha kötü”</a:t>
            </a:r>
            <a:r>
              <a:rPr lang="tr-TR" sz="2000" dirty="0">
                <a:solidFill>
                  <a:srgbClr val="C00000"/>
                </a:solidFill>
                <a:latin typeface="Candara" pitchFamily="34" charset="0"/>
              </a:rPr>
              <a:t> şeklinde tarif ediyordu. Çünkü elektrikli sandalyenin asıl amacı şov yaparak insanları korkutmaktı: </a:t>
            </a:r>
            <a:r>
              <a:rPr lang="tr-TR" sz="2000" b="1" dirty="0">
                <a:solidFill>
                  <a:srgbClr val="C00000"/>
                </a:solidFill>
                <a:latin typeface="Candara" pitchFamily="34" charset="0"/>
              </a:rPr>
              <a:t>“Akımların Savaşı”</a:t>
            </a:r>
            <a:r>
              <a:rPr lang="tr-TR" sz="2000" dirty="0">
                <a:solidFill>
                  <a:srgbClr val="C00000"/>
                </a:solidFill>
                <a:latin typeface="Candara" pitchFamily="34" charset="0"/>
              </a:rPr>
              <a:t> kazanılmalıydı.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Metin Yer Tutucusu"/>
          <p:cNvSpPr>
            <a:spLocks noGrp="1"/>
          </p:cNvSpPr>
          <p:nvPr>
            <p:ph type="body" idx="1"/>
          </p:nvPr>
        </p:nvSpPr>
        <p:spPr>
          <a:xfrm>
            <a:off x="457200" y="1083945"/>
            <a:ext cx="8229600" cy="2477601"/>
          </a:xfrm>
        </p:spPr>
        <p:txBody>
          <a:bodyPr/>
          <a:lstStyle/>
          <a:p>
            <a:pPr algn="ctr"/>
            <a:r>
              <a:rPr lang="tr-TR" sz="2300" dirty="0" smtClean="0">
                <a:latin typeface="Candara" pitchFamily="34" charset="0"/>
              </a:rPr>
              <a:t>New York sirkinin meşhur fili </a:t>
            </a:r>
            <a:r>
              <a:rPr lang="tr-TR" sz="2300" i="1" dirty="0" err="1" smtClean="0">
                <a:latin typeface="Candara" pitchFamily="34" charset="0"/>
              </a:rPr>
              <a:t>Topsy</a:t>
            </a:r>
            <a:r>
              <a:rPr lang="tr-TR" sz="2300" dirty="0" smtClean="0">
                <a:latin typeface="Candara" pitchFamily="34" charset="0"/>
              </a:rPr>
              <a:t>, üç kişinin ölümüne neden olduğu için ölüme mahkum edilir. Edison bu fırsatı kaçırmaz, filin elektrik verilerek öldürülmesini teklif eder. Zavallı fil, 4 Ocak 1903 tarihinde, Edison’un gözetiminde vücuduna bir AC kaynağından 6000 volt elektrik verilerek 1500 kişi önünde öldürülür. Edison, filin infazını baştan sona filme alır, ve sonrasında da sürdürdüğü AC anti-</a:t>
            </a:r>
            <a:r>
              <a:rPr lang="tr-TR" sz="2300" dirty="0" err="1" smtClean="0">
                <a:latin typeface="Candara" pitchFamily="34" charset="0"/>
              </a:rPr>
              <a:t>propoganda</a:t>
            </a:r>
            <a:r>
              <a:rPr lang="tr-TR" sz="2300" dirty="0" smtClean="0">
                <a:latin typeface="Candara" pitchFamily="34" charset="0"/>
              </a:rPr>
              <a:t> kampanyasında kullanmaya devam eder. </a:t>
            </a:r>
            <a:endParaRPr lang="tr-TR" sz="2300" dirty="0">
              <a:latin typeface="Candara" pitchFamily="34" charset="0"/>
            </a:endParaRPr>
          </a:p>
        </p:txBody>
      </p:sp>
      <p:pic>
        <p:nvPicPr>
          <p:cNvPr id="46082" name="Picture 2" descr="Edison tarafından 1500 seyirci önünde infaz edilen Topsy."/>
          <p:cNvPicPr>
            <a:picLocks noChangeAspect="1" noChangeArrowheads="1"/>
          </p:cNvPicPr>
          <p:nvPr/>
        </p:nvPicPr>
        <p:blipFill>
          <a:blip r:embed="rId2" cstate="print"/>
          <a:srcRect/>
          <a:stretch>
            <a:fillRect/>
          </a:stretch>
        </p:blipFill>
        <p:spPr bwMode="auto">
          <a:xfrm>
            <a:off x="2895600" y="3581400"/>
            <a:ext cx="3810000" cy="3076575"/>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Metin Yer Tutucusu"/>
          <p:cNvSpPr>
            <a:spLocks noGrp="1"/>
          </p:cNvSpPr>
          <p:nvPr>
            <p:ph type="body" idx="1"/>
          </p:nvPr>
        </p:nvSpPr>
        <p:spPr>
          <a:xfrm>
            <a:off x="457200" y="914400"/>
            <a:ext cx="8229600" cy="5909310"/>
          </a:xfrm>
        </p:spPr>
        <p:txBody>
          <a:bodyPr/>
          <a:lstStyle/>
          <a:p>
            <a:pPr algn="ctr" fontAlgn="base"/>
            <a:r>
              <a:rPr lang="tr-TR" sz="2400" dirty="0" smtClean="0">
                <a:latin typeface="Candara" pitchFamily="34" charset="0"/>
              </a:rPr>
              <a:t>Bütün bu negatif propagandaya rağmen </a:t>
            </a:r>
            <a:r>
              <a:rPr lang="tr-TR" sz="2400" b="1" dirty="0" err="1" smtClean="0">
                <a:latin typeface="Candara" pitchFamily="34" charset="0"/>
              </a:rPr>
              <a:t>Tesla</a:t>
            </a:r>
            <a:r>
              <a:rPr lang="tr-TR" sz="2400" b="1" dirty="0" smtClean="0">
                <a:latin typeface="Candara" pitchFamily="34" charset="0"/>
              </a:rPr>
              <a:t> </a:t>
            </a:r>
            <a:r>
              <a:rPr lang="tr-TR" sz="2400" dirty="0" smtClean="0">
                <a:latin typeface="Candara" pitchFamily="34" charset="0"/>
              </a:rPr>
              <a:t>ve </a:t>
            </a:r>
            <a:r>
              <a:rPr lang="tr-TR" sz="2400" b="1" dirty="0" err="1" smtClean="0">
                <a:latin typeface="Candara" pitchFamily="34" charset="0"/>
              </a:rPr>
              <a:t>Westinghouse</a:t>
            </a:r>
            <a:r>
              <a:rPr lang="tr-TR" sz="2400" b="1" dirty="0" smtClean="0">
                <a:latin typeface="Candara" pitchFamily="34" charset="0"/>
              </a:rPr>
              <a:t> </a:t>
            </a:r>
            <a:r>
              <a:rPr lang="tr-TR" sz="2400" dirty="0" smtClean="0">
                <a:latin typeface="Candara" pitchFamily="34" charset="0"/>
              </a:rPr>
              <a:t>pes etmedi. </a:t>
            </a:r>
            <a:r>
              <a:rPr lang="tr-TR" sz="2400" b="1" dirty="0" err="1" smtClean="0">
                <a:latin typeface="Candara" pitchFamily="34" charset="0"/>
                <a:hlinkClick r:id="rId2"/>
              </a:rPr>
              <a:t>Kolomb’un</a:t>
            </a:r>
            <a:r>
              <a:rPr lang="tr-TR" sz="2400" dirty="0" smtClean="0">
                <a:latin typeface="Candara" pitchFamily="34" charset="0"/>
              </a:rPr>
              <a:t> Amerika kıtasını keşfinin 400. yılı onuruna düzenlenen </a:t>
            </a:r>
            <a:r>
              <a:rPr lang="tr-TR" sz="2400" b="1" dirty="0" smtClean="0">
                <a:latin typeface="Candara" pitchFamily="34" charset="0"/>
              </a:rPr>
              <a:t>Chicago Dünya Fuarı</a:t>
            </a:r>
            <a:r>
              <a:rPr lang="tr-TR" sz="2400" dirty="0" smtClean="0">
                <a:latin typeface="Candara" pitchFamily="34" charset="0"/>
              </a:rPr>
              <a:t>’nın ışıklandırma ihalesinde Edison’un doğru akımının karşısına çıktılar. Fuarın teması elektrikti ve kazanırlarsa Edison’un doğru akımı karşısında büyük bir zafer ve prestij kazanmış olacaklardı. </a:t>
            </a:r>
            <a:r>
              <a:rPr lang="tr-TR" sz="2400" b="1" dirty="0" err="1" smtClean="0">
                <a:latin typeface="Candara" pitchFamily="34" charset="0"/>
              </a:rPr>
              <a:t>Westinghouse</a:t>
            </a:r>
            <a:r>
              <a:rPr lang="tr-TR" sz="2400" dirty="0" smtClean="0">
                <a:latin typeface="Candara" pitchFamily="34" charset="0"/>
              </a:rPr>
              <a:t>, ihaleyi kazandı!</a:t>
            </a:r>
          </a:p>
          <a:p>
            <a:pPr algn="ctr" fontAlgn="base"/>
            <a:r>
              <a:rPr lang="tr-TR" sz="2400" dirty="0" smtClean="0">
                <a:latin typeface="Candara" pitchFamily="34" charset="0"/>
              </a:rPr>
              <a:t>O zaman ki Amerikan hükümeti,</a:t>
            </a:r>
            <a:r>
              <a:rPr lang="tr-TR" sz="2400" b="1" dirty="0" smtClean="0">
                <a:latin typeface="Candara" pitchFamily="34" charset="0"/>
              </a:rPr>
              <a:t> </a:t>
            </a:r>
            <a:r>
              <a:rPr lang="tr-TR" sz="2400" b="1" dirty="0" err="1" smtClean="0">
                <a:latin typeface="Candara" pitchFamily="34" charset="0"/>
              </a:rPr>
              <a:t>Niagara</a:t>
            </a:r>
            <a:r>
              <a:rPr lang="tr-TR" sz="2400" b="1" dirty="0" smtClean="0">
                <a:latin typeface="Candara" pitchFamily="34" charset="0"/>
              </a:rPr>
              <a:t> Şelalesi</a:t>
            </a:r>
            <a:r>
              <a:rPr lang="tr-TR" sz="2400" dirty="0" smtClean="0">
                <a:latin typeface="Candara" pitchFamily="34" charset="0"/>
              </a:rPr>
              <a:t>’nin gücünden yararlanmak için bir santral kurmaya karar verince; Edison’un bütün karalama çalışmalarına karşılık, alternatif akımın avantajı daha fazla olduğundan </a:t>
            </a:r>
            <a:r>
              <a:rPr lang="tr-TR" sz="2400" dirty="0" err="1" smtClean="0">
                <a:latin typeface="Candara" pitchFamily="34" charset="0"/>
              </a:rPr>
              <a:t>Tesla’nın</a:t>
            </a:r>
            <a:r>
              <a:rPr lang="tr-TR" sz="2400" dirty="0" smtClean="0">
                <a:latin typeface="Candara" pitchFamily="34" charset="0"/>
              </a:rPr>
              <a:t> sistemini Edison’un sistemine tercih etti. Santraldeki jeneratörlerin üzerinde, </a:t>
            </a:r>
            <a:r>
              <a:rPr lang="tr-TR" sz="2400" b="1" dirty="0" err="1" smtClean="0">
                <a:latin typeface="Candara" pitchFamily="34" charset="0"/>
              </a:rPr>
              <a:t>Tesla’nın</a:t>
            </a:r>
            <a:r>
              <a:rPr lang="tr-TR" sz="2400" b="1" dirty="0" smtClean="0">
                <a:latin typeface="Candara" pitchFamily="34" charset="0"/>
              </a:rPr>
              <a:t> adı</a:t>
            </a:r>
            <a:r>
              <a:rPr lang="tr-TR" sz="2400" dirty="0" smtClean="0">
                <a:latin typeface="Candara" pitchFamily="34" charset="0"/>
              </a:rPr>
              <a:t> yer alıyordu. Edison’u teskin edebilmek için, şelaledeki </a:t>
            </a:r>
            <a:r>
              <a:rPr lang="tr-TR" sz="2400" b="1" dirty="0" smtClean="0">
                <a:latin typeface="Candara" pitchFamily="34" charset="0"/>
                <a:hlinkClick r:id="rId3"/>
              </a:rPr>
              <a:t>santralden</a:t>
            </a:r>
            <a:r>
              <a:rPr lang="tr-TR" sz="2400" dirty="0" smtClean="0">
                <a:latin typeface="Candara" pitchFamily="34" charset="0"/>
              </a:rPr>
              <a:t> gelen elektriğin iletim hatları, </a:t>
            </a:r>
            <a:r>
              <a:rPr lang="tr-TR" sz="2400" b="1" dirty="0" smtClean="0">
                <a:latin typeface="Candara" pitchFamily="34" charset="0"/>
              </a:rPr>
              <a:t>General </a:t>
            </a:r>
            <a:r>
              <a:rPr lang="tr-TR" sz="2400" b="1" dirty="0" err="1" smtClean="0">
                <a:latin typeface="Candara" pitchFamily="34" charset="0"/>
              </a:rPr>
              <a:t>Electric’e</a:t>
            </a:r>
            <a:r>
              <a:rPr lang="tr-TR" sz="2400" dirty="0" smtClean="0">
                <a:latin typeface="Candara" pitchFamily="34" charset="0"/>
              </a:rPr>
              <a:t> bırakıldı. </a:t>
            </a:r>
            <a:endParaRPr lang="tr-TR" dirty="0">
              <a:latin typeface="Candara"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6642100"/>
            <a:ext cx="9144000" cy="215900"/>
          </a:xfrm>
          <a:custGeom>
            <a:avLst/>
            <a:gdLst/>
            <a:ahLst/>
            <a:cxnLst/>
            <a:rect l="l" t="t" r="r" b="b"/>
            <a:pathLst>
              <a:path w="9144000" h="215900">
                <a:moveTo>
                  <a:pt x="0" y="215900"/>
                </a:moveTo>
                <a:lnTo>
                  <a:pt x="9144000" y="215900"/>
                </a:lnTo>
                <a:lnTo>
                  <a:pt x="9144000" y="0"/>
                </a:lnTo>
                <a:lnTo>
                  <a:pt x="0" y="0"/>
                </a:lnTo>
                <a:lnTo>
                  <a:pt x="0" y="215900"/>
                </a:lnTo>
                <a:close/>
              </a:path>
            </a:pathLst>
          </a:custGeom>
          <a:solidFill>
            <a:srgbClr val="D9D9D9"/>
          </a:solidFill>
        </p:spPr>
        <p:txBody>
          <a:bodyPr wrap="square" lIns="0" tIns="0" rIns="0" bIns="0" rtlCol="0"/>
          <a:lstStyle/>
          <a:p>
            <a:endParaRPr/>
          </a:p>
        </p:txBody>
      </p:sp>
      <p:sp>
        <p:nvSpPr>
          <p:cNvPr id="3" name="object 3"/>
          <p:cNvSpPr/>
          <p:nvPr/>
        </p:nvSpPr>
        <p:spPr>
          <a:xfrm>
            <a:off x="45719" y="45719"/>
            <a:ext cx="9098280" cy="897636"/>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2423160" y="120395"/>
            <a:ext cx="4448555" cy="853439"/>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6" name="object 6"/>
          <p:cNvSpPr txBox="1">
            <a:spLocks noGrp="1"/>
          </p:cNvSpPr>
          <p:nvPr>
            <p:ph type="title"/>
          </p:nvPr>
        </p:nvSpPr>
        <p:spPr>
          <a:prstGeom prst="rect">
            <a:avLst/>
          </a:prstGeom>
        </p:spPr>
        <p:txBody>
          <a:bodyPr vert="horz" wrap="square" lIns="0" tIns="0" rIns="0" bIns="0" rtlCol="0">
            <a:spAutoFit/>
          </a:bodyPr>
          <a:lstStyle/>
          <a:p>
            <a:pPr marL="1524635">
              <a:lnSpc>
                <a:spcPct val="100000"/>
              </a:lnSpc>
            </a:pPr>
            <a:r>
              <a:rPr spc="-5" dirty="0"/>
              <a:t>Elektrik </a:t>
            </a:r>
            <a:r>
              <a:rPr spc="-10" dirty="0"/>
              <a:t>Yükü </a:t>
            </a:r>
            <a:r>
              <a:rPr spc="-5" dirty="0"/>
              <a:t>ve</a:t>
            </a:r>
            <a:r>
              <a:rPr dirty="0"/>
              <a:t> </a:t>
            </a:r>
            <a:r>
              <a:rPr spc="-5" dirty="0"/>
              <a:t>Akımı</a:t>
            </a:r>
          </a:p>
        </p:txBody>
      </p:sp>
      <p:sp>
        <p:nvSpPr>
          <p:cNvPr id="7" name="object 7"/>
          <p:cNvSpPr/>
          <p:nvPr/>
        </p:nvSpPr>
        <p:spPr>
          <a:xfrm>
            <a:off x="142875" y="928750"/>
            <a:ext cx="8930005" cy="1570355"/>
          </a:xfrm>
          <a:custGeom>
            <a:avLst/>
            <a:gdLst/>
            <a:ahLst/>
            <a:cxnLst/>
            <a:rect l="l" t="t" r="r" b="b"/>
            <a:pathLst>
              <a:path w="8930005" h="1570355">
                <a:moveTo>
                  <a:pt x="0" y="1569974"/>
                </a:moveTo>
                <a:lnTo>
                  <a:pt x="8929751" y="1569974"/>
                </a:lnTo>
                <a:lnTo>
                  <a:pt x="8929751" y="0"/>
                </a:lnTo>
                <a:lnTo>
                  <a:pt x="0" y="0"/>
                </a:lnTo>
                <a:lnTo>
                  <a:pt x="0" y="1569974"/>
                </a:lnTo>
                <a:close/>
              </a:path>
            </a:pathLst>
          </a:custGeom>
          <a:solidFill>
            <a:srgbClr val="7E7E7E"/>
          </a:solidFill>
        </p:spPr>
        <p:txBody>
          <a:bodyPr wrap="square" lIns="0" tIns="0" rIns="0" bIns="0" rtlCol="0"/>
          <a:lstStyle/>
          <a:p>
            <a:endParaRPr/>
          </a:p>
        </p:txBody>
      </p:sp>
      <p:sp>
        <p:nvSpPr>
          <p:cNvPr id="8" name="object 8"/>
          <p:cNvSpPr txBox="1"/>
          <p:nvPr/>
        </p:nvSpPr>
        <p:spPr>
          <a:xfrm>
            <a:off x="221691" y="967104"/>
            <a:ext cx="8771255" cy="1473200"/>
          </a:xfrm>
          <a:prstGeom prst="rect">
            <a:avLst/>
          </a:prstGeom>
        </p:spPr>
        <p:txBody>
          <a:bodyPr vert="horz" wrap="square" lIns="0" tIns="0" rIns="0" bIns="0" rtlCol="0">
            <a:spAutoFit/>
          </a:bodyPr>
          <a:lstStyle/>
          <a:p>
            <a:pPr marR="5080" algn="ctr">
              <a:lnSpc>
                <a:spcPct val="100000"/>
              </a:lnSpc>
            </a:pPr>
            <a:r>
              <a:rPr sz="2400" dirty="0">
                <a:solidFill>
                  <a:srgbClr val="FFFFFF"/>
                </a:solidFill>
                <a:effectLst>
                  <a:outerShdw blurRad="38100" dist="38100" dir="2700000" algn="tl">
                    <a:srgbClr val="000000">
                      <a:alpha val="43137"/>
                    </a:srgbClr>
                  </a:outerShdw>
                </a:effectLst>
                <a:latin typeface="Arial"/>
                <a:cs typeface="Arial"/>
              </a:rPr>
              <a:t>Elementlerin </a:t>
            </a:r>
            <a:r>
              <a:rPr sz="2400" spc="-5" dirty="0">
                <a:solidFill>
                  <a:srgbClr val="FFFFFF"/>
                </a:solidFill>
                <a:effectLst>
                  <a:outerShdw blurRad="38100" dist="38100" dir="2700000" algn="tl">
                    <a:srgbClr val="000000">
                      <a:alpha val="43137"/>
                    </a:srgbClr>
                  </a:outerShdw>
                </a:effectLst>
                <a:latin typeface="Arial"/>
                <a:cs typeface="Arial"/>
              </a:rPr>
              <a:t>en küçük </a:t>
            </a:r>
            <a:r>
              <a:rPr sz="2400" dirty="0">
                <a:solidFill>
                  <a:srgbClr val="FFFFFF"/>
                </a:solidFill>
                <a:effectLst>
                  <a:outerShdw blurRad="38100" dist="38100" dir="2700000" algn="tl">
                    <a:srgbClr val="000000">
                      <a:alpha val="43137"/>
                    </a:srgbClr>
                  </a:outerShdw>
                </a:effectLst>
                <a:latin typeface="Arial"/>
                <a:cs typeface="Arial"/>
              </a:rPr>
              <a:t>parçası atom </a:t>
            </a:r>
            <a:r>
              <a:rPr sz="2400" spc="-5" dirty="0">
                <a:solidFill>
                  <a:srgbClr val="FFFFFF"/>
                </a:solidFill>
                <a:effectLst>
                  <a:outerShdw blurRad="38100" dist="38100" dir="2700000" algn="tl">
                    <a:srgbClr val="000000">
                      <a:alpha val="43137"/>
                    </a:srgbClr>
                  </a:outerShdw>
                </a:effectLst>
                <a:latin typeface="Arial"/>
                <a:cs typeface="Arial"/>
              </a:rPr>
              <a:t>olarak </a:t>
            </a:r>
            <a:r>
              <a:rPr sz="2400" spc="-10" dirty="0">
                <a:solidFill>
                  <a:srgbClr val="FFFFFF"/>
                </a:solidFill>
                <a:effectLst>
                  <a:outerShdw blurRad="38100" dist="38100" dir="2700000" algn="tl">
                    <a:srgbClr val="000000">
                      <a:alpha val="43137"/>
                    </a:srgbClr>
                  </a:outerShdw>
                </a:effectLst>
                <a:latin typeface="Arial"/>
                <a:cs typeface="Arial"/>
              </a:rPr>
              <a:t>isimlendirilir.  </a:t>
            </a:r>
            <a:r>
              <a:rPr sz="2400" spc="-5" dirty="0">
                <a:solidFill>
                  <a:srgbClr val="FFFFFF"/>
                </a:solidFill>
                <a:effectLst>
                  <a:outerShdw blurRad="38100" dist="38100" dir="2700000" algn="tl">
                    <a:srgbClr val="000000">
                      <a:alpha val="43137"/>
                    </a:srgbClr>
                  </a:outerShdw>
                </a:effectLst>
                <a:latin typeface="Arial"/>
                <a:cs typeface="Arial"/>
              </a:rPr>
              <a:t>Atomlar maddenin </a:t>
            </a:r>
            <a:r>
              <a:rPr sz="2400" dirty="0">
                <a:solidFill>
                  <a:srgbClr val="FFFFFF"/>
                </a:solidFill>
                <a:effectLst>
                  <a:outerShdw blurRad="38100" dist="38100" dir="2700000" algn="tl">
                    <a:srgbClr val="000000">
                      <a:alpha val="43137"/>
                    </a:srgbClr>
                  </a:outerShdw>
                </a:effectLst>
                <a:latin typeface="Arial"/>
                <a:cs typeface="Arial"/>
              </a:rPr>
              <a:t>yapı </a:t>
            </a:r>
            <a:r>
              <a:rPr sz="2400" spc="-20" dirty="0">
                <a:solidFill>
                  <a:srgbClr val="FFFFFF"/>
                </a:solidFill>
                <a:effectLst>
                  <a:outerShdw blurRad="38100" dist="38100" dir="2700000" algn="tl">
                    <a:srgbClr val="000000">
                      <a:alpha val="43137"/>
                    </a:srgbClr>
                  </a:outerShdw>
                </a:effectLst>
                <a:latin typeface="Arial"/>
                <a:cs typeface="Arial"/>
              </a:rPr>
              <a:t>taşıdır. </a:t>
            </a:r>
            <a:r>
              <a:rPr sz="2400" dirty="0">
                <a:solidFill>
                  <a:srgbClr val="FFFFFF"/>
                </a:solidFill>
                <a:effectLst>
                  <a:outerShdw blurRad="38100" dist="38100" dir="2700000" algn="tl">
                    <a:srgbClr val="000000">
                      <a:alpha val="43137"/>
                    </a:srgbClr>
                  </a:outerShdw>
                </a:effectLst>
                <a:latin typeface="Arial"/>
                <a:cs typeface="Arial"/>
              </a:rPr>
              <a:t>Atomun </a:t>
            </a:r>
            <a:r>
              <a:rPr sz="2400" spc="-5" dirty="0">
                <a:solidFill>
                  <a:srgbClr val="FFFFFF"/>
                </a:solidFill>
                <a:effectLst>
                  <a:outerShdw blurRad="38100" dist="38100" dir="2700000" algn="tl">
                    <a:srgbClr val="000000">
                      <a:alpha val="43137"/>
                    </a:srgbClr>
                  </a:outerShdw>
                </a:effectLst>
                <a:latin typeface="Arial"/>
                <a:cs typeface="Arial"/>
              </a:rPr>
              <a:t>çekirdeğini pozitif yüklü  </a:t>
            </a:r>
            <a:r>
              <a:rPr sz="2400" u="heavy" spc="-5" dirty="0">
                <a:solidFill>
                  <a:srgbClr val="FFFFFF"/>
                </a:solidFill>
                <a:effectLst>
                  <a:outerShdw blurRad="38100" dist="38100" dir="2700000" algn="tl">
                    <a:srgbClr val="000000">
                      <a:alpha val="43137"/>
                    </a:srgbClr>
                  </a:outerShdw>
                </a:effectLst>
                <a:latin typeface="Arial"/>
                <a:cs typeface="Arial"/>
              </a:rPr>
              <a:t>protonlar </a:t>
            </a:r>
            <a:r>
              <a:rPr sz="2400" spc="-5" dirty="0">
                <a:solidFill>
                  <a:srgbClr val="FFFFFF"/>
                </a:solidFill>
                <a:effectLst>
                  <a:outerShdw blurRad="38100" dist="38100" dir="2700000" algn="tl">
                    <a:srgbClr val="000000">
                      <a:alpha val="43137"/>
                    </a:srgbClr>
                  </a:outerShdw>
                </a:effectLst>
                <a:latin typeface="Arial"/>
                <a:cs typeface="Arial"/>
              </a:rPr>
              <a:t>ve </a:t>
            </a:r>
            <a:r>
              <a:rPr sz="2400" dirty="0">
                <a:solidFill>
                  <a:srgbClr val="FFFFFF"/>
                </a:solidFill>
                <a:effectLst>
                  <a:outerShdw blurRad="38100" dist="38100" dir="2700000" algn="tl">
                    <a:srgbClr val="000000">
                      <a:alpha val="43137"/>
                    </a:srgbClr>
                  </a:outerShdw>
                </a:effectLst>
                <a:latin typeface="Arial"/>
                <a:cs typeface="Arial"/>
              </a:rPr>
              <a:t>yüksüz </a:t>
            </a:r>
            <a:r>
              <a:rPr sz="2400" u="heavy" spc="-5" dirty="0">
                <a:solidFill>
                  <a:srgbClr val="FFFFFF"/>
                </a:solidFill>
                <a:effectLst>
                  <a:outerShdw blurRad="38100" dist="38100" dir="2700000" algn="tl">
                    <a:srgbClr val="000000">
                      <a:alpha val="43137"/>
                    </a:srgbClr>
                  </a:outerShdw>
                </a:effectLst>
                <a:latin typeface="Arial"/>
                <a:cs typeface="Arial"/>
              </a:rPr>
              <a:t>nötronlar </a:t>
            </a:r>
            <a:r>
              <a:rPr sz="2400" spc="-15" dirty="0">
                <a:solidFill>
                  <a:srgbClr val="FFFFFF"/>
                </a:solidFill>
                <a:effectLst>
                  <a:outerShdw blurRad="38100" dist="38100" dir="2700000" algn="tl">
                    <a:srgbClr val="000000">
                      <a:alpha val="43137"/>
                    </a:srgbClr>
                  </a:outerShdw>
                </a:effectLst>
                <a:latin typeface="Arial"/>
                <a:cs typeface="Arial"/>
              </a:rPr>
              <a:t>oluşturur. </a:t>
            </a:r>
            <a:r>
              <a:rPr sz="2400" spc="-5" dirty="0">
                <a:solidFill>
                  <a:srgbClr val="FFFFFF"/>
                </a:solidFill>
                <a:effectLst>
                  <a:outerShdw blurRad="38100" dist="38100" dir="2700000" algn="tl">
                    <a:srgbClr val="000000">
                      <a:alpha val="43137"/>
                    </a:srgbClr>
                  </a:outerShdw>
                </a:effectLst>
                <a:latin typeface="Arial"/>
                <a:cs typeface="Arial"/>
              </a:rPr>
              <a:t>Çekirdeğin </a:t>
            </a:r>
            <a:r>
              <a:rPr sz="2400" dirty="0">
                <a:solidFill>
                  <a:srgbClr val="FFFFFF"/>
                </a:solidFill>
                <a:effectLst>
                  <a:outerShdw blurRad="38100" dist="38100" dir="2700000" algn="tl">
                    <a:srgbClr val="000000">
                      <a:alpha val="43137"/>
                    </a:srgbClr>
                  </a:outerShdw>
                </a:effectLst>
                <a:latin typeface="Arial"/>
                <a:cs typeface="Arial"/>
              </a:rPr>
              <a:t>çevresindeki  </a:t>
            </a:r>
            <a:r>
              <a:rPr sz="2400" spc="-5" dirty="0">
                <a:solidFill>
                  <a:srgbClr val="FFFFFF"/>
                </a:solidFill>
                <a:effectLst>
                  <a:outerShdw blurRad="38100" dist="38100" dir="2700000" algn="tl">
                    <a:srgbClr val="000000">
                      <a:alpha val="43137"/>
                    </a:srgbClr>
                  </a:outerShdw>
                </a:effectLst>
                <a:latin typeface="Arial"/>
                <a:cs typeface="Arial"/>
              </a:rPr>
              <a:t>yörüngelerde ise negatif yüklü </a:t>
            </a:r>
            <a:r>
              <a:rPr sz="2400" u="heavy" spc="-5" dirty="0">
                <a:solidFill>
                  <a:srgbClr val="FFFFFF"/>
                </a:solidFill>
                <a:effectLst>
                  <a:outerShdw blurRad="38100" dist="38100" dir="2700000" algn="tl">
                    <a:srgbClr val="000000">
                      <a:alpha val="43137"/>
                    </a:srgbClr>
                  </a:outerShdw>
                </a:effectLst>
                <a:latin typeface="Arial"/>
                <a:cs typeface="Arial"/>
              </a:rPr>
              <a:t>elektronlar</a:t>
            </a:r>
            <a:r>
              <a:rPr sz="2400" u="heavy" spc="180" dirty="0">
                <a:solidFill>
                  <a:srgbClr val="FFFFFF"/>
                </a:solidFill>
                <a:effectLst>
                  <a:outerShdw blurRad="38100" dist="38100" dir="2700000" algn="tl">
                    <a:srgbClr val="000000">
                      <a:alpha val="43137"/>
                    </a:srgbClr>
                  </a:outerShdw>
                </a:effectLst>
                <a:latin typeface="Arial"/>
                <a:cs typeface="Arial"/>
              </a:rPr>
              <a:t> </a:t>
            </a:r>
            <a:r>
              <a:rPr sz="2400" spc="-15" dirty="0">
                <a:solidFill>
                  <a:srgbClr val="FFFFFF"/>
                </a:solidFill>
                <a:effectLst>
                  <a:outerShdw blurRad="38100" dist="38100" dir="2700000" algn="tl">
                    <a:srgbClr val="000000">
                      <a:alpha val="43137"/>
                    </a:srgbClr>
                  </a:outerShdw>
                </a:effectLst>
                <a:latin typeface="Arial"/>
                <a:cs typeface="Arial"/>
              </a:rPr>
              <a:t>bulunmaktadır.</a:t>
            </a:r>
            <a:endParaRPr sz="2400" dirty="0">
              <a:effectLst>
                <a:outerShdw blurRad="38100" dist="38100" dir="2700000" algn="tl">
                  <a:srgbClr val="000000">
                    <a:alpha val="43137"/>
                  </a:srgbClr>
                </a:outerShdw>
              </a:effectLst>
              <a:latin typeface="Arial"/>
              <a:cs typeface="Arial"/>
            </a:endParaRPr>
          </a:p>
        </p:txBody>
      </p:sp>
      <p:sp>
        <p:nvSpPr>
          <p:cNvPr id="9" name="object 9"/>
          <p:cNvSpPr/>
          <p:nvPr/>
        </p:nvSpPr>
        <p:spPr>
          <a:xfrm>
            <a:off x="2214626" y="2649537"/>
            <a:ext cx="4929124" cy="3136900"/>
          </a:xfrm>
          <a:prstGeom prst="rect">
            <a:avLst/>
          </a:prstGeom>
          <a:blipFill>
            <a:blip r:embed="rId4" cstate="print"/>
            <a:stretch>
              <a:fillRect/>
            </a:stretch>
          </a:blipFill>
        </p:spPr>
        <p:txBody>
          <a:bodyPr wrap="square" lIns="0" tIns="0" rIns="0" bIns="0" rtlCol="0"/>
          <a:lstStyle/>
          <a:p>
            <a:endParaRPr/>
          </a:p>
        </p:txBody>
      </p:sp>
      <p:sp>
        <p:nvSpPr>
          <p:cNvPr id="10" name="object 10"/>
          <p:cNvSpPr txBox="1"/>
          <p:nvPr/>
        </p:nvSpPr>
        <p:spPr>
          <a:xfrm>
            <a:off x="372262" y="5943600"/>
            <a:ext cx="8326755" cy="738664"/>
          </a:xfrm>
          <a:prstGeom prst="rect">
            <a:avLst/>
          </a:prstGeom>
        </p:spPr>
        <p:txBody>
          <a:bodyPr vert="horz" wrap="square" lIns="0" tIns="0" rIns="0" bIns="0" rtlCol="0">
            <a:spAutoFit/>
          </a:bodyPr>
          <a:lstStyle/>
          <a:p>
            <a:pPr marL="12700" algn="ctr">
              <a:lnSpc>
                <a:spcPct val="100000"/>
              </a:lnSpc>
            </a:pPr>
            <a:r>
              <a:rPr sz="2400" b="1" u="heavy" dirty="0">
                <a:solidFill>
                  <a:srgbClr val="FF0000"/>
                </a:solidFill>
                <a:latin typeface="Arial"/>
                <a:cs typeface="Arial"/>
              </a:rPr>
              <a:t>Metallerin atomlarındaki elektron </a:t>
            </a:r>
            <a:r>
              <a:rPr sz="2400" b="1" u="heavy" spc="-5" dirty="0">
                <a:solidFill>
                  <a:srgbClr val="FF0000"/>
                </a:solidFill>
                <a:latin typeface="Arial"/>
                <a:cs typeface="Arial"/>
              </a:rPr>
              <a:t>sayıları </a:t>
            </a:r>
            <a:r>
              <a:rPr sz="2400" b="1" u="heavy" dirty="0">
                <a:solidFill>
                  <a:srgbClr val="FF0000"/>
                </a:solidFill>
                <a:latin typeface="Arial"/>
                <a:cs typeface="Arial"/>
              </a:rPr>
              <a:t>metalin türüne göre</a:t>
            </a:r>
            <a:r>
              <a:rPr sz="2400" b="1" u="heavy" spc="-185" dirty="0">
                <a:solidFill>
                  <a:srgbClr val="FF0000"/>
                </a:solidFill>
                <a:latin typeface="Arial"/>
                <a:cs typeface="Arial"/>
              </a:rPr>
              <a:t> </a:t>
            </a:r>
            <a:r>
              <a:rPr sz="2400" b="1" u="heavy" spc="-15" dirty="0">
                <a:solidFill>
                  <a:srgbClr val="FF0000"/>
                </a:solidFill>
                <a:latin typeface="Arial"/>
                <a:cs typeface="Arial"/>
              </a:rPr>
              <a:t>değişir.</a:t>
            </a:r>
            <a:endParaRPr sz="2400" dirty="0">
              <a:latin typeface="Arial"/>
              <a:cs typeface="Aria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Metin Yer Tutucusu"/>
          <p:cNvSpPr>
            <a:spLocks noGrp="1"/>
          </p:cNvSpPr>
          <p:nvPr>
            <p:ph type="body" idx="1"/>
          </p:nvPr>
        </p:nvSpPr>
        <p:spPr>
          <a:xfrm>
            <a:off x="457200" y="1577340"/>
            <a:ext cx="3962400" cy="4366260"/>
          </a:xfrm>
        </p:spPr>
        <p:txBody>
          <a:bodyPr/>
          <a:lstStyle/>
          <a:p>
            <a:pPr algn="ctr"/>
            <a:r>
              <a:rPr lang="tr-TR" sz="2400" dirty="0" smtClean="0">
                <a:latin typeface="Candara" pitchFamily="34" charset="0"/>
              </a:rPr>
              <a:t> İhaleyi kaybetmekten hiç de mutlu olmayan General </a:t>
            </a:r>
            <a:r>
              <a:rPr lang="tr-TR" sz="2400" dirty="0" err="1" smtClean="0">
                <a:latin typeface="Candara" pitchFamily="34" charset="0"/>
              </a:rPr>
              <a:t>Electric</a:t>
            </a:r>
            <a:r>
              <a:rPr lang="tr-TR" sz="2400" dirty="0" smtClean="0">
                <a:latin typeface="Candara" pitchFamily="34" charset="0"/>
              </a:rPr>
              <a:t> grubu ise son kozunu oynayarak, </a:t>
            </a:r>
            <a:r>
              <a:rPr lang="tr-TR" sz="2400" dirty="0" err="1" smtClean="0">
                <a:latin typeface="Candara" pitchFamily="34" charset="0"/>
              </a:rPr>
              <a:t>Westinghouse</a:t>
            </a:r>
            <a:r>
              <a:rPr lang="tr-TR" sz="2400" dirty="0" smtClean="0">
                <a:latin typeface="Candara" pitchFamily="34" charset="0"/>
              </a:rPr>
              <a:t> ve </a:t>
            </a:r>
            <a:r>
              <a:rPr lang="tr-TR" sz="2400" dirty="0" err="1" smtClean="0">
                <a:latin typeface="Candara" pitchFamily="34" charset="0"/>
              </a:rPr>
              <a:t>Tesla’nın</a:t>
            </a:r>
            <a:r>
              <a:rPr lang="tr-TR" sz="2400" dirty="0" smtClean="0">
                <a:latin typeface="Candara" pitchFamily="34" charset="0"/>
              </a:rPr>
              <a:t> fuarın ışıklandırmasında patenti Edison’un olan akkor lambalı </a:t>
            </a:r>
            <a:r>
              <a:rPr lang="tr-TR" sz="2400" dirty="0" err="1" smtClean="0">
                <a:latin typeface="Candara" pitchFamily="34" charset="0"/>
              </a:rPr>
              <a:t>ampulu</a:t>
            </a:r>
            <a:r>
              <a:rPr lang="tr-TR" sz="2400" dirty="0" smtClean="0">
                <a:latin typeface="Candara" pitchFamily="34" charset="0"/>
              </a:rPr>
              <a:t> kullanmasını yasaklar.  </a:t>
            </a:r>
            <a:r>
              <a:rPr lang="tr-TR" sz="2400" dirty="0" err="1" smtClean="0">
                <a:latin typeface="Candara" pitchFamily="34" charset="0"/>
              </a:rPr>
              <a:t>Westinghouse</a:t>
            </a:r>
            <a:r>
              <a:rPr lang="tr-TR" sz="2400" dirty="0" smtClean="0">
                <a:latin typeface="Candara" pitchFamily="34" charset="0"/>
              </a:rPr>
              <a:t> ekibi, hızla bu ambargoyu delmek için iki </a:t>
            </a:r>
            <a:r>
              <a:rPr lang="tr-TR" sz="2400" dirty="0" err="1" smtClean="0">
                <a:latin typeface="Candara" pitchFamily="34" charset="0"/>
              </a:rPr>
              <a:t>pinli</a:t>
            </a:r>
            <a:r>
              <a:rPr lang="tr-TR" sz="2400" dirty="0" smtClean="0">
                <a:latin typeface="Candara" pitchFamily="34" charset="0"/>
              </a:rPr>
              <a:t> yeni bir ampul icat eder.</a:t>
            </a:r>
            <a:endParaRPr lang="tr-TR" sz="2400" dirty="0">
              <a:latin typeface="Candara" pitchFamily="34" charset="0"/>
            </a:endParaRPr>
          </a:p>
        </p:txBody>
      </p:sp>
      <p:sp>
        <p:nvSpPr>
          <p:cNvPr id="48130" name="AutoShape 2" descr="Edison ambargasonun kırmak için, Westinghouse tarafından kısa sürede geliştirilen iki pinli ampull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8132" name="AutoShape 4" descr="Edison ambargasonun kırmak için, Westinghouse tarafından kısa sürede geliştirilen iki pinli ampull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48133" name="Picture 5"/>
          <p:cNvPicPr>
            <a:picLocks noChangeAspect="1" noChangeArrowheads="1"/>
          </p:cNvPicPr>
          <p:nvPr/>
        </p:nvPicPr>
        <p:blipFill>
          <a:blip r:embed="rId2" cstate="print"/>
          <a:srcRect/>
          <a:stretch>
            <a:fillRect/>
          </a:stretch>
        </p:blipFill>
        <p:spPr bwMode="auto">
          <a:xfrm>
            <a:off x="4724400" y="1295400"/>
            <a:ext cx="3810000" cy="51671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Metin Yer Tutucusu"/>
          <p:cNvSpPr>
            <a:spLocks noGrp="1"/>
          </p:cNvSpPr>
          <p:nvPr>
            <p:ph type="body" idx="1"/>
          </p:nvPr>
        </p:nvSpPr>
        <p:spPr>
          <a:xfrm>
            <a:off x="457200" y="1577341"/>
            <a:ext cx="7772400" cy="4431983"/>
          </a:xfrm>
        </p:spPr>
        <p:txBody>
          <a:bodyPr/>
          <a:lstStyle/>
          <a:p>
            <a:pPr algn="ctr"/>
            <a:r>
              <a:rPr lang="tr-TR" sz="2400" dirty="0" smtClean="0">
                <a:latin typeface="Candara" pitchFamily="34" charset="0"/>
              </a:rPr>
              <a:t>Chicago Dünya Fuarı, 1 Mayıs 1893 tarihinde açılır. Açıldığı günün akşamında, ortalık karardığında o zamanki ABD başkanı </a:t>
            </a:r>
            <a:r>
              <a:rPr lang="tr-TR" sz="2400" i="1" dirty="0" err="1" smtClean="0">
                <a:latin typeface="Candara" pitchFamily="34" charset="0"/>
              </a:rPr>
              <a:t>Glover</a:t>
            </a:r>
            <a:r>
              <a:rPr lang="tr-TR" sz="2400" i="1" dirty="0" smtClean="0">
                <a:latin typeface="Candara" pitchFamily="34" charset="0"/>
              </a:rPr>
              <a:t> Cleveland</a:t>
            </a:r>
            <a:r>
              <a:rPr lang="tr-TR" sz="2400" dirty="0" smtClean="0">
                <a:latin typeface="Candara" pitchFamily="34" charset="0"/>
              </a:rPr>
              <a:t>, ışıkları yakan ana şalteri indirir, birden fuar alanındaki </a:t>
            </a:r>
            <a:r>
              <a:rPr lang="tr-TR" sz="2400" dirty="0" err="1" smtClean="0">
                <a:latin typeface="Candara" pitchFamily="34" charset="0"/>
              </a:rPr>
              <a:t>neoklasik</a:t>
            </a:r>
            <a:r>
              <a:rPr lang="tr-TR" sz="2400" dirty="0" smtClean="0">
                <a:latin typeface="Candara" pitchFamily="34" charset="0"/>
              </a:rPr>
              <a:t> binalar </a:t>
            </a:r>
            <a:r>
              <a:rPr lang="tr-TR" sz="2400" dirty="0" err="1" smtClean="0">
                <a:latin typeface="Candara" pitchFamily="34" charset="0"/>
              </a:rPr>
              <a:t>yüzbinlerce</a:t>
            </a:r>
            <a:r>
              <a:rPr lang="tr-TR" sz="2400" dirty="0" smtClean="0">
                <a:latin typeface="Candara" pitchFamily="34" charset="0"/>
              </a:rPr>
              <a:t> akkor ampul sayesinde ışığa boğulur.  Bu, fuara katılan herkesin nefesini kesen, muhteşem bir manzaradır.</a:t>
            </a:r>
          </a:p>
          <a:p>
            <a:pPr algn="ctr"/>
            <a:endParaRPr lang="tr-TR" sz="2400" dirty="0" smtClean="0">
              <a:latin typeface="Candara" pitchFamily="34" charset="0"/>
            </a:endParaRPr>
          </a:p>
          <a:p>
            <a:pPr algn="ctr"/>
            <a:r>
              <a:rPr lang="tr-TR" sz="2400" dirty="0" smtClean="0">
                <a:latin typeface="Candara" pitchFamily="34" charset="0"/>
              </a:rPr>
              <a:t>Bu ışık şehri, </a:t>
            </a:r>
            <a:r>
              <a:rPr lang="tr-TR" sz="2400" dirty="0" err="1" smtClean="0">
                <a:latin typeface="Candara" pitchFamily="34" charset="0"/>
              </a:rPr>
              <a:t>Tesla’nın</a:t>
            </a:r>
            <a:r>
              <a:rPr lang="tr-TR" sz="2400" dirty="0" smtClean="0">
                <a:latin typeface="Candara" pitchFamily="34" charset="0"/>
              </a:rPr>
              <a:t> ana fuar salonuna yerleştirdiği on iki jeneratör sayesinde çalışmaktadır. Ziyaretçiler, hem AC jeneratörleri, hem fuarın parıldayan ışıklarını, hem de AC ile çalışan </a:t>
            </a:r>
            <a:r>
              <a:rPr lang="tr-TR" sz="2400" dirty="0" err="1" smtClean="0">
                <a:latin typeface="Candara" pitchFamily="34" charset="0"/>
              </a:rPr>
              <a:t>Westinghouse</a:t>
            </a:r>
            <a:r>
              <a:rPr lang="tr-TR" sz="2400" dirty="0" smtClean="0">
                <a:latin typeface="Candara" pitchFamily="34" charset="0"/>
              </a:rPr>
              <a:t> yapımı farklı elektrik aletlerini görme fırsatı bulurlar. </a:t>
            </a:r>
            <a:endParaRPr lang="tr-TR" sz="2400" dirty="0">
              <a:latin typeface="Candara" pitchFamily="34" charset="0"/>
            </a:endParaRPr>
          </a:p>
        </p:txBody>
      </p:sp>
      <p:sp>
        <p:nvSpPr>
          <p:cNvPr id="48130" name="AutoShape 2" descr="Edison ambargasonun kırmak için, Westinghouse tarafından kısa sürede geliştirilen iki pinli ampull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8132" name="AutoShape 4" descr="Edison ambargasonun kırmak için, Westinghouse tarafından kısa sürede geliştirilen iki pinli ampull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http://4.bp.blogspot.com/-3G59cCtDd5c/Umbhi7EfMQI/AAAAAAAAEYg/Z7Yu8UwYvzg/s1600/3410235128_ce8382054a.jpg"/>
          <p:cNvPicPr>
            <a:picLocks noChangeAspect="1" noChangeArrowheads="1"/>
          </p:cNvPicPr>
          <p:nvPr/>
        </p:nvPicPr>
        <p:blipFill>
          <a:blip r:embed="rId2" cstate="print"/>
          <a:srcRect/>
          <a:stretch>
            <a:fillRect/>
          </a:stretch>
        </p:blipFill>
        <p:spPr bwMode="auto">
          <a:xfrm>
            <a:off x="609600" y="304800"/>
            <a:ext cx="7848600" cy="6263184"/>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53250" name="Picture 2" descr="http://3.bp.blogspot.com/-GR1Dk-9YzvA/Umbh7wJdRWI/AAAAAAAAEd8/SoTm3j3Bg3U/s1600/ku-xlarge.jpg"/>
          <p:cNvPicPr>
            <a:picLocks noChangeAspect="1" noChangeArrowheads="1"/>
          </p:cNvPicPr>
          <p:nvPr/>
        </p:nvPicPr>
        <p:blipFill>
          <a:blip r:embed="rId2" cstate="print"/>
          <a:srcRect/>
          <a:stretch>
            <a:fillRect/>
          </a:stretch>
        </p:blipFill>
        <p:spPr bwMode="auto">
          <a:xfrm>
            <a:off x="1066800" y="228600"/>
            <a:ext cx="7086600" cy="6322577"/>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685800" y="1371600"/>
            <a:ext cx="7924800" cy="5170646"/>
          </a:xfrm>
        </p:spPr>
        <p:txBody>
          <a:bodyPr/>
          <a:lstStyle/>
          <a:p>
            <a:pPr algn="ctr"/>
            <a:r>
              <a:rPr lang="tr-TR" sz="2400" dirty="0" err="1" smtClean="0">
                <a:latin typeface="Candara" pitchFamily="34" charset="0"/>
              </a:rPr>
              <a:t>Tesla</a:t>
            </a:r>
            <a:r>
              <a:rPr lang="tr-TR" sz="2400" dirty="0" smtClean="0">
                <a:latin typeface="Candara" pitchFamily="34" charset="0"/>
              </a:rPr>
              <a:t>, bu pozitif havanın getirdiği müthiş fırsatı kaçırmaz, fuar alanında </a:t>
            </a:r>
            <a:r>
              <a:rPr lang="tr-TR" sz="2400" dirty="0" err="1" smtClean="0">
                <a:latin typeface="Candara" pitchFamily="34" charset="0"/>
              </a:rPr>
              <a:t>AC’nin</a:t>
            </a:r>
            <a:r>
              <a:rPr lang="tr-TR" sz="2400" dirty="0" smtClean="0">
                <a:latin typeface="Candara" pitchFamily="34" charset="0"/>
              </a:rPr>
              <a:t> güvenli olduğunu gösteren ve izleyenlere sihirli görünen gösteriler düzenler.</a:t>
            </a:r>
          </a:p>
          <a:p>
            <a:pPr algn="ctr"/>
            <a:endParaRPr lang="tr-TR" sz="2400" dirty="0" smtClean="0">
              <a:latin typeface="Candara" pitchFamily="34" charset="0"/>
            </a:endParaRPr>
          </a:p>
          <a:p>
            <a:pPr algn="ctr"/>
            <a:r>
              <a:rPr lang="tr-TR" sz="2400" dirty="0" smtClean="0">
                <a:latin typeface="Candara" pitchFamily="34" charset="0"/>
              </a:rPr>
              <a:t> Siyah smokini, beyaz gömlek ve kravatı, melon şapkası ve altı kauçuk kaplı botları ile AC akım kullanarak </a:t>
            </a:r>
            <a:r>
              <a:rPr lang="tr-TR" sz="2400" dirty="0" err="1" smtClean="0">
                <a:latin typeface="Candara" pitchFamily="34" charset="0"/>
              </a:rPr>
              <a:t>ellerınen</a:t>
            </a:r>
            <a:r>
              <a:rPr lang="tr-TR" sz="2400" dirty="0" smtClean="0">
                <a:latin typeface="Candara" pitchFamily="34" charset="0"/>
              </a:rPr>
              <a:t> kıvılcımlar çıkarır, elinde tuttuğu kablosuz ampulleri yakar ve gelenleri büyüler. </a:t>
            </a:r>
          </a:p>
          <a:p>
            <a:pPr algn="ctr"/>
            <a:endParaRPr lang="tr-TR" sz="2400" dirty="0" smtClean="0">
              <a:latin typeface="Candara" pitchFamily="34" charset="0"/>
            </a:endParaRPr>
          </a:p>
          <a:p>
            <a:pPr algn="ctr"/>
            <a:r>
              <a:rPr lang="tr-TR" sz="2400" dirty="0" err="1" smtClean="0">
                <a:latin typeface="Candara" pitchFamily="34" charset="0"/>
              </a:rPr>
              <a:t>Tesla</a:t>
            </a:r>
            <a:r>
              <a:rPr lang="tr-TR" sz="2400" dirty="0" smtClean="0">
                <a:latin typeface="Candara" pitchFamily="34" charset="0"/>
              </a:rPr>
              <a:t>, ilerleyen yıllarda sıklıkla gösteri yaptığı kablosuz </a:t>
            </a:r>
            <a:r>
              <a:rPr lang="tr-TR" sz="2400" dirty="0" err="1" smtClean="0">
                <a:latin typeface="Candara" pitchFamily="34" charset="0"/>
              </a:rPr>
              <a:t>ampulu</a:t>
            </a:r>
            <a:r>
              <a:rPr lang="tr-TR" sz="2400" dirty="0" smtClean="0">
                <a:latin typeface="Candara" pitchFamily="34" charset="0"/>
              </a:rPr>
              <a:t> ile. (Kaynak: </a:t>
            </a:r>
            <a:r>
              <a:rPr lang="tr-TR" sz="2400" dirty="0" err="1" smtClean="0">
                <a:latin typeface="Candara" pitchFamily="34" charset="0"/>
              </a:rPr>
              <a:t>Wikipedia</a:t>
            </a:r>
            <a:r>
              <a:rPr lang="tr-TR" sz="2400" dirty="0" smtClean="0">
                <a:latin typeface="Candara" pitchFamily="34" charset="0"/>
              </a:rPr>
              <a:t>) Fuarı 27 milyon kişi gezer, ki bu rakam o zamanki ABD nüfusunun dörtte biridir. Fuarın ve yıllar süren AC/DC savaşlarının galibi ise tartışmasızdır: </a:t>
            </a:r>
            <a:r>
              <a:rPr lang="tr-TR" sz="2400" b="1" i="1" dirty="0" smtClean="0">
                <a:latin typeface="Candara" pitchFamily="34" charset="0"/>
              </a:rPr>
              <a:t>Alternatif Akım.</a:t>
            </a:r>
            <a:endParaRPr lang="tr-TR" sz="2400" dirty="0">
              <a:latin typeface="Candara" pitchFamily="34" charset="0"/>
            </a:endParaRPr>
          </a:p>
        </p:txBody>
      </p:sp>
      <p:sp>
        <p:nvSpPr>
          <p:cNvPr id="48130" name="AutoShape 2" descr="Edison ambargasonun kırmak için, Westinghouse tarafından kısa sürede geliştirilen iki pinli ampull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8132" name="AutoShape 4" descr="Edison ambargasonun kırmak için, Westinghouse tarafından kısa sürede geliştirilen iki pinli ampuller."/>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50178" name="AutoShape 2" descr="Chiago Fuarı, gece ( kaynak: PB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50180" name="AutoShape 4" descr="http://www.acikbilim.com/wp-content/uploads/2013/03/1893fair-night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138529" y="244602"/>
            <a:ext cx="6866940" cy="492443"/>
          </a:xfrm>
        </p:spPr>
        <p:txBody>
          <a:bodyPr/>
          <a:lstStyle/>
          <a:p>
            <a:pPr algn="ctr"/>
            <a:r>
              <a:rPr lang="tr-TR" sz="3200" dirty="0" err="1" smtClean="0"/>
              <a:t>DC’nin</a:t>
            </a:r>
            <a:r>
              <a:rPr lang="tr-TR" sz="3200" dirty="0" smtClean="0"/>
              <a:t> kısıtları</a:t>
            </a:r>
            <a:endParaRPr lang="tr-TR" sz="3200" dirty="0"/>
          </a:p>
        </p:txBody>
      </p:sp>
      <p:sp>
        <p:nvSpPr>
          <p:cNvPr id="3" name="2 Metin Yer Tutucusu"/>
          <p:cNvSpPr>
            <a:spLocks noGrp="1"/>
          </p:cNvSpPr>
          <p:nvPr>
            <p:ph type="body" idx="1"/>
          </p:nvPr>
        </p:nvSpPr>
        <p:spPr>
          <a:xfrm>
            <a:off x="457200" y="1524000"/>
            <a:ext cx="8534400" cy="4431983"/>
          </a:xfrm>
        </p:spPr>
        <p:txBody>
          <a:bodyPr/>
          <a:lstStyle/>
          <a:p>
            <a:pPr algn="ctr"/>
            <a:r>
              <a:rPr lang="tr-TR" sz="2400" dirty="0" smtClean="0">
                <a:latin typeface="Candara" pitchFamily="34" charset="0"/>
              </a:rPr>
              <a:t>Elektrik akımının sağladığı güç, akım ile gerilimin çarpımıyla hesaplanır.  Yani sabit bir akımın geçtiği kablonun çapı, gerilim ile ters orantılıdır, gerilim azaldıkça kablonun çapı artar.  Elektrik akımı metal tellerde taşınır, ve metaller </a:t>
            </a:r>
            <a:r>
              <a:rPr lang="tr-TR" sz="2400" dirty="0" err="1" smtClean="0">
                <a:latin typeface="Candara" pitchFamily="34" charset="0"/>
              </a:rPr>
              <a:t>dirençeleri</a:t>
            </a:r>
            <a:r>
              <a:rPr lang="tr-TR" sz="2400" dirty="0" smtClean="0">
                <a:latin typeface="Candara" pitchFamily="34" charset="0"/>
              </a:rPr>
              <a:t> </a:t>
            </a:r>
            <a:r>
              <a:rPr lang="tr-TR" sz="2400" dirty="0" err="1" smtClean="0">
                <a:latin typeface="Candara" pitchFamily="34" charset="0"/>
              </a:rPr>
              <a:t>nedeiyle</a:t>
            </a:r>
            <a:r>
              <a:rPr lang="tr-TR" sz="2400" dirty="0" smtClean="0">
                <a:latin typeface="Candara" pitchFamily="34" charset="0"/>
              </a:rPr>
              <a:t> akımı taşırken bir kısmını kaybederler. </a:t>
            </a:r>
          </a:p>
          <a:p>
            <a:pPr algn="ctr"/>
            <a:r>
              <a:rPr lang="tr-TR" sz="2400" dirty="0" smtClean="0">
                <a:latin typeface="Candara" pitchFamily="34" charset="0"/>
              </a:rPr>
              <a:t>Direnç nedeniyle kaybedilen enerji, </a:t>
            </a:r>
            <a:r>
              <a:rPr lang="tr-TR" sz="2400" dirty="0" err="1" smtClean="0">
                <a:latin typeface="Candara" pitchFamily="34" charset="0"/>
              </a:rPr>
              <a:t>Jül</a:t>
            </a:r>
            <a:r>
              <a:rPr lang="tr-TR" sz="2400" dirty="0" smtClean="0">
                <a:latin typeface="Candara" pitchFamily="34" charset="0"/>
              </a:rPr>
              <a:t> (</a:t>
            </a:r>
            <a:r>
              <a:rPr lang="tr-TR" sz="2400" dirty="0" err="1" smtClean="0">
                <a:latin typeface="Candara" pitchFamily="34" charset="0"/>
              </a:rPr>
              <a:t>Joules</a:t>
            </a:r>
            <a:r>
              <a:rPr lang="tr-TR" sz="2400" dirty="0" smtClean="0">
                <a:latin typeface="Candara" pitchFamily="34" charset="0"/>
              </a:rPr>
              <a:t>) yasası gereği akımın karesi ile orantılıdır. </a:t>
            </a:r>
          </a:p>
          <a:p>
            <a:pPr algn="ctr"/>
            <a:r>
              <a:rPr lang="tr-TR" sz="2400" dirty="0" smtClean="0">
                <a:latin typeface="Candara" pitchFamily="34" charset="0"/>
              </a:rPr>
              <a:t>Bütün bu matematiksel formüller ne mi demek? Kısaca, eğer aktarılan elektrik enerjisi sabitse, yüksek akımlı ve düşük gerilimli sistemlerdeki kayıp, tersinden, yani düşük akımlı, yüksek gerilimli sistemlerden çok daha fazladır. Bu durum hem AC hem DC için geçerlidir.</a:t>
            </a:r>
            <a:endParaRPr lang="tr-TR" sz="2400" dirty="0">
              <a:latin typeface="Candara"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err="1" smtClean="0"/>
              <a:t>DC’nin</a:t>
            </a:r>
            <a:r>
              <a:rPr lang="tr-TR" dirty="0" smtClean="0"/>
              <a:t> kısıtları</a:t>
            </a:r>
            <a:endParaRPr lang="tr-TR" dirty="0"/>
          </a:p>
        </p:txBody>
      </p:sp>
      <p:sp>
        <p:nvSpPr>
          <p:cNvPr id="3" name="2 Metin Yer Tutucusu"/>
          <p:cNvSpPr>
            <a:spLocks noGrp="1"/>
          </p:cNvSpPr>
          <p:nvPr>
            <p:ph type="body" idx="1"/>
          </p:nvPr>
        </p:nvSpPr>
        <p:spPr>
          <a:xfrm>
            <a:off x="457200" y="990600"/>
            <a:ext cx="8534400" cy="7386638"/>
          </a:xfrm>
        </p:spPr>
        <p:txBody>
          <a:bodyPr/>
          <a:lstStyle/>
          <a:p>
            <a:pPr algn="ctr"/>
            <a:r>
              <a:rPr lang="tr-TR" sz="2400" dirty="0" smtClean="0">
                <a:latin typeface="Candara" pitchFamily="34" charset="0"/>
              </a:rPr>
              <a:t>Hem AC hem de DC sisteminde gerilimi değiştirmek mümkündür. Ancak DC sistemlerde bu işlemi yapmak için hareketli ve oldukça büyük dönüştürücüler veya jeneratörler gereklidir. Bunların hem bakımı, hem işletmesi oldukça pahalı ve zahmetlidir. Oysa AC akımın gerilimi, son derece basit ve küçük </a:t>
            </a:r>
            <a:r>
              <a:rPr lang="tr-TR" sz="2400" dirty="0" err="1" smtClean="0">
                <a:latin typeface="Candara" pitchFamily="34" charset="0"/>
              </a:rPr>
              <a:t>dönüştürücelerle</a:t>
            </a:r>
            <a:r>
              <a:rPr lang="tr-TR" sz="2400" dirty="0" smtClean="0">
                <a:latin typeface="Candara" pitchFamily="34" charset="0"/>
              </a:rPr>
              <a:t> değiştirilebilir.</a:t>
            </a:r>
          </a:p>
          <a:p>
            <a:pPr algn="ctr"/>
            <a:r>
              <a:rPr lang="tr-TR" sz="2400" dirty="0" smtClean="0">
                <a:latin typeface="Candara" pitchFamily="34" charset="0"/>
              </a:rPr>
              <a:t>DC sistemlerde gerilimi değiştirmek çok zahmetli olduğu için, Edison’un sistemi jeneratörden kullanıcıya kadar aynı gerilimde  seyrediyordu. Akım, düşük gerilimle seyrettiği için uzun mesafeler söz konusu olduğunda, kullanıcıya vardığında büyük kayba uğruyordu. Edison, bu sorunu yaklaşık 2 </a:t>
            </a:r>
            <a:r>
              <a:rPr lang="tr-TR" sz="2400" dirty="0" err="1" smtClean="0">
                <a:latin typeface="Candara" pitchFamily="34" charset="0"/>
              </a:rPr>
              <a:t>km’de</a:t>
            </a:r>
            <a:r>
              <a:rPr lang="tr-TR" sz="2400" dirty="0" smtClean="0">
                <a:latin typeface="Candara" pitchFamily="34" charset="0"/>
              </a:rPr>
              <a:t> bir yeni bir jeneratör kurarak çözdüğüne inanıyordu. Ancak bu çözüm çok maliyetli ve zahmetli bir çözümdü ve elektriğin uzun mesafeler taşınmasını, büyük şehir merkezleri dışındaki ufak şehirlerin elektriğe kavuşmasını engelliyordu.</a:t>
            </a:r>
          </a:p>
          <a:p>
            <a:r>
              <a:rPr lang="tr-TR" sz="2400" dirty="0" smtClean="0">
                <a:latin typeface="Candara" pitchFamily="34" charset="0"/>
              </a:rPr>
              <a:t/>
            </a:r>
            <a:br>
              <a:rPr lang="tr-TR" sz="2400" dirty="0" smtClean="0">
                <a:latin typeface="Candara" pitchFamily="34" charset="0"/>
              </a:rPr>
            </a:br>
            <a:endParaRPr lang="tr-TR" sz="2400" dirty="0" smtClean="0">
              <a:latin typeface="Candara" pitchFamily="34" charset="0"/>
            </a:endParaRPr>
          </a:p>
          <a:p>
            <a:r>
              <a:rPr lang="tr-TR" sz="2400" dirty="0" smtClean="0">
                <a:latin typeface="Candara" pitchFamily="34" charset="0"/>
              </a:rPr>
              <a:t/>
            </a:r>
            <a:br>
              <a:rPr lang="tr-TR" sz="2400" dirty="0" smtClean="0">
                <a:latin typeface="Candara" pitchFamily="34" charset="0"/>
              </a:rPr>
            </a:br>
            <a:r>
              <a:rPr lang="tr-TR" sz="2400" dirty="0" smtClean="0">
                <a:latin typeface="Candara" pitchFamily="34" charset="0"/>
              </a:rPr>
              <a:t/>
            </a:r>
            <a:br>
              <a:rPr lang="tr-TR" sz="2400" dirty="0" smtClean="0">
                <a:latin typeface="Candara" pitchFamily="34" charset="0"/>
              </a:rPr>
            </a:br>
            <a:endParaRPr lang="tr-TR" sz="2400" dirty="0">
              <a:latin typeface="Candara"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err="1" smtClean="0"/>
              <a:t>DC’nin</a:t>
            </a:r>
            <a:r>
              <a:rPr lang="tr-TR" dirty="0" smtClean="0"/>
              <a:t> kısıtları</a:t>
            </a:r>
            <a:endParaRPr lang="tr-TR" dirty="0"/>
          </a:p>
        </p:txBody>
      </p:sp>
      <p:sp>
        <p:nvSpPr>
          <p:cNvPr id="3" name="2 Metin Yer Tutucusu"/>
          <p:cNvSpPr>
            <a:spLocks noGrp="1"/>
          </p:cNvSpPr>
          <p:nvPr>
            <p:ph type="body" idx="1"/>
          </p:nvPr>
        </p:nvSpPr>
        <p:spPr>
          <a:xfrm>
            <a:off x="228600" y="990600"/>
            <a:ext cx="5486400" cy="5334000"/>
          </a:xfrm>
        </p:spPr>
        <p:txBody>
          <a:bodyPr/>
          <a:lstStyle/>
          <a:p>
            <a:pPr algn="ctr"/>
            <a:r>
              <a:rPr lang="tr-TR" sz="2400" dirty="0" smtClean="0">
                <a:latin typeface="Candara" pitchFamily="34" charset="0"/>
              </a:rPr>
              <a:t>DC şebekede gerilimin değiştirilmesindeki zorluk, farklı gerilimle çalışan cihazlar açısından da bir sorun yaratmaktaydı. Aydınlatma ve elektrik motorları farklı gerilimlerde çalışıyorlardı, bu nedenle bu ikisini de barındıran yerlere iki ayrı elektrik hattı çekmek gerekiyordu. Bu durum hem masrafları iki katına çıkarıyor, hem zaten henüz yeterince güvenli tasarlanmamış elektrik hatlarının sayısını artırarak ilave risk yaratıyordu. </a:t>
            </a:r>
          </a:p>
          <a:p>
            <a:pPr algn="ctr"/>
            <a:r>
              <a:rPr lang="tr-TR" sz="2400" dirty="0" smtClean="0">
                <a:latin typeface="Candara" pitchFamily="34" charset="0"/>
              </a:rPr>
              <a:t>New York şehrinde, 1888 yılında yaşanan büyük kar fırtınasında ölenlerin bir kısmı soğuktan değil, kar ağırlığı ile kopan ve devrilen elektrik kablolarından elektrik çarpması nedeniyle ölmüşlerdi. </a:t>
            </a:r>
          </a:p>
          <a:p>
            <a:pPr algn="ctr"/>
            <a:r>
              <a:rPr lang="tr-TR" sz="2400" dirty="0" smtClean="0">
                <a:latin typeface="Candara" pitchFamily="34" charset="0"/>
              </a:rPr>
              <a:t/>
            </a:r>
            <a:br>
              <a:rPr lang="tr-TR" sz="2400" dirty="0" smtClean="0">
                <a:latin typeface="Candara" pitchFamily="34" charset="0"/>
              </a:rPr>
            </a:br>
            <a:endParaRPr lang="tr-TR" sz="2400" dirty="0">
              <a:latin typeface="Candara" pitchFamily="34" charset="0"/>
            </a:endParaRPr>
          </a:p>
        </p:txBody>
      </p:sp>
      <p:pic>
        <p:nvPicPr>
          <p:cNvPr id="43010" name="Picture 2" descr="1888 New York kar fırtınasından bir kartpostal. ( VNY Arşivleri)"/>
          <p:cNvPicPr>
            <a:picLocks noChangeAspect="1" noChangeArrowheads="1"/>
          </p:cNvPicPr>
          <p:nvPr/>
        </p:nvPicPr>
        <p:blipFill>
          <a:blip r:embed="rId2" cstate="print"/>
          <a:srcRect/>
          <a:stretch>
            <a:fillRect/>
          </a:stretch>
        </p:blipFill>
        <p:spPr bwMode="auto">
          <a:xfrm>
            <a:off x="5715000" y="2362200"/>
            <a:ext cx="3276600" cy="2064258"/>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Metin Yer Tutucusu"/>
          <p:cNvSpPr>
            <a:spLocks noGrp="1"/>
          </p:cNvSpPr>
          <p:nvPr>
            <p:ph type="body" idx="1"/>
          </p:nvPr>
        </p:nvSpPr>
        <p:spPr>
          <a:xfrm>
            <a:off x="457200" y="2209800"/>
            <a:ext cx="8229600" cy="3508653"/>
          </a:xfrm>
        </p:spPr>
        <p:txBody>
          <a:bodyPr/>
          <a:lstStyle/>
          <a:p>
            <a:pPr algn="ctr"/>
            <a:r>
              <a:rPr lang="tr-TR" sz="2400" dirty="0" smtClean="0">
                <a:latin typeface="Candara" pitchFamily="34" charset="0"/>
              </a:rPr>
              <a:t>AC şebekesi, geriliminin kolayca değiştirilebilmesi sayesinde bu sorunların üstesinden gelebiliyordu. AC şebekelerde, akım kullanıcıya yakın bir noktaya gelene kadar yüksek gerilim ile taşınabiliyor, böylece yolda kaybolması önlendiği gibi, kullanıcıya yakın noktada farklı gerilimlere çevrilebiliyordu. Böylece birden fazla şebeke çekmeye gerek kalmadan, çok daha az sayıda kablo ve direkle, çok daha uzun mesafelere elektriğin kayıpsız bir şekilde varması sağlanıyordu.</a:t>
            </a:r>
          </a:p>
          <a:p>
            <a:r>
              <a:rPr lang="tr-TR" dirty="0" smtClean="0"/>
              <a:t/>
            </a:r>
            <a:br>
              <a:rPr lang="tr-TR" dirty="0" smtClean="0"/>
            </a:br>
            <a:endParaRPr lang="tr-T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058667" y="120395"/>
            <a:ext cx="3179063"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2160270">
              <a:lnSpc>
                <a:spcPct val="100000"/>
              </a:lnSpc>
            </a:pPr>
            <a:r>
              <a:rPr spc="-5" dirty="0"/>
              <a:t>Gerilim Nedir</a:t>
            </a:r>
            <a:r>
              <a:rPr spc="-60" dirty="0"/>
              <a:t> </a:t>
            </a:r>
            <a:r>
              <a:rPr spc="-5" dirty="0"/>
              <a:t>?</a:t>
            </a:r>
          </a:p>
        </p:txBody>
      </p:sp>
      <p:sp>
        <p:nvSpPr>
          <p:cNvPr id="5" name="object 5"/>
          <p:cNvSpPr/>
          <p:nvPr/>
        </p:nvSpPr>
        <p:spPr>
          <a:xfrm>
            <a:off x="44450" y="904875"/>
            <a:ext cx="9072880" cy="2092325"/>
          </a:xfrm>
          <a:custGeom>
            <a:avLst/>
            <a:gdLst/>
            <a:ahLst/>
            <a:cxnLst/>
            <a:rect l="l" t="t" r="r" b="b"/>
            <a:pathLst>
              <a:path w="9072880" h="2092325">
                <a:moveTo>
                  <a:pt x="0" y="2092325"/>
                </a:moveTo>
                <a:lnTo>
                  <a:pt x="9072626" y="2092325"/>
                </a:lnTo>
                <a:lnTo>
                  <a:pt x="9072626" y="0"/>
                </a:lnTo>
                <a:lnTo>
                  <a:pt x="0" y="0"/>
                </a:lnTo>
                <a:lnTo>
                  <a:pt x="0" y="2092325"/>
                </a:lnTo>
                <a:close/>
              </a:path>
            </a:pathLst>
          </a:custGeom>
          <a:solidFill>
            <a:srgbClr val="7E7E7E"/>
          </a:solidFill>
        </p:spPr>
        <p:txBody>
          <a:bodyPr wrap="square" lIns="0" tIns="0" rIns="0" bIns="0" rtlCol="0"/>
          <a:lstStyle/>
          <a:p>
            <a:endParaRPr/>
          </a:p>
        </p:txBody>
      </p:sp>
      <p:sp>
        <p:nvSpPr>
          <p:cNvPr id="6" name="object 6"/>
          <p:cNvSpPr txBox="1"/>
          <p:nvPr/>
        </p:nvSpPr>
        <p:spPr>
          <a:xfrm>
            <a:off x="123240" y="790834"/>
            <a:ext cx="1229360" cy="1048877"/>
          </a:xfrm>
          <a:prstGeom prst="rect">
            <a:avLst/>
          </a:prstGeom>
        </p:spPr>
        <p:txBody>
          <a:bodyPr vert="horz" wrap="square" lIns="0" tIns="0" rIns="0" bIns="0" rtlCol="0">
            <a:spAutoFit/>
          </a:bodyPr>
          <a:lstStyle/>
          <a:p>
            <a:pPr marL="12700" marR="5080">
              <a:lnSpc>
                <a:spcPct val="141700"/>
              </a:lnSpc>
            </a:pPr>
            <a:r>
              <a:rPr sz="2400" b="1" u="heavy" dirty="0">
                <a:solidFill>
                  <a:srgbClr val="FFFF00"/>
                </a:solidFill>
                <a:latin typeface="Arial"/>
                <a:cs typeface="Arial"/>
              </a:rPr>
              <a:t>Gerilim:</a:t>
            </a:r>
            <a:r>
              <a:rPr sz="2400" b="1" u="heavy" dirty="0">
                <a:solidFill>
                  <a:srgbClr val="FF0000"/>
                </a:solidFill>
                <a:latin typeface="Arial"/>
                <a:cs typeface="Arial"/>
              </a:rPr>
              <a:t>  </a:t>
            </a:r>
            <a:r>
              <a:rPr sz="2400" b="1" spc="-5" dirty="0">
                <a:solidFill>
                  <a:srgbClr val="FFFFFF"/>
                </a:solidFill>
                <a:latin typeface="Arial"/>
                <a:cs typeface="Arial"/>
              </a:rPr>
              <a:t>(Elekt</a:t>
            </a:r>
            <a:r>
              <a:rPr sz="2400" b="1" dirty="0">
                <a:solidFill>
                  <a:srgbClr val="FFFFFF"/>
                </a:solidFill>
                <a:latin typeface="Arial"/>
                <a:cs typeface="Arial"/>
              </a:rPr>
              <a:t>r</a:t>
            </a:r>
            <a:r>
              <a:rPr sz="2400" b="1" spc="-5" dirty="0">
                <a:solidFill>
                  <a:srgbClr val="FFFFFF"/>
                </a:solidFill>
                <a:latin typeface="Arial"/>
                <a:cs typeface="Arial"/>
              </a:rPr>
              <a:t>ik</a:t>
            </a:r>
            <a:endParaRPr sz="2400" dirty="0">
              <a:latin typeface="Arial"/>
              <a:cs typeface="Arial"/>
            </a:endParaRPr>
          </a:p>
        </p:txBody>
      </p:sp>
      <p:sp>
        <p:nvSpPr>
          <p:cNvPr id="7" name="object 7"/>
          <p:cNvSpPr txBox="1"/>
          <p:nvPr/>
        </p:nvSpPr>
        <p:spPr>
          <a:xfrm>
            <a:off x="1641475" y="1461515"/>
            <a:ext cx="2594610" cy="375920"/>
          </a:xfrm>
          <a:prstGeom prst="rect">
            <a:avLst/>
          </a:prstGeom>
        </p:spPr>
        <p:txBody>
          <a:bodyPr vert="horz" wrap="square" lIns="0" tIns="0" rIns="0" bIns="0" rtlCol="0">
            <a:spAutoFit/>
          </a:bodyPr>
          <a:lstStyle/>
          <a:p>
            <a:pPr marL="12700">
              <a:lnSpc>
                <a:spcPct val="100000"/>
              </a:lnSpc>
              <a:tabLst>
                <a:tab pos="1835150" algn="l"/>
              </a:tabLst>
            </a:pPr>
            <a:r>
              <a:rPr sz="2400" b="1" spc="-5" dirty="0">
                <a:solidFill>
                  <a:srgbClr val="FFFFFF"/>
                </a:solidFill>
                <a:latin typeface="Arial"/>
                <a:cs typeface="Arial"/>
              </a:rPr>
              <a:t>potansiyel	farkı)</a:t>
            </a:r>
            <a:endParaRPr sz="2400">
              <a:latin typeface="Arial"/>
              <a:cs typeface="Arial"/>
            </a:endParaRPr>
          </a:p>
        </p:txBody>
      </p:sp>
      <p:sp>
        <p:nvSpPr>
          <p:cNvPr id="8" name="object 8"/>
          <p:cNvSpPr txBox="1"/>
          <p:nvPr/>
        </p:nvSpPr>
        <p:spPr>
          <a:xfrm>
            <a:off x="4525136" y="1461515"/>
            <a:ext cx="1667510" cy="375920"/>
          </a:xfrm>
          <a:prstGeom prst="rect">
            <a:avLst/>
          </a:prstGeom>
        </p:spPr>
        <p:txBody>
          <a:bodyPr vert="horz" wrap="square" lIns="0" tIns="0" rIns="0" bIns="0" rtlCol="0">
            <a:spAutoFit/>
          </a:bodyPr>
          <a:lstStyle/>
          <a:p>
            <a:pPr marL="12700">
              <a:lnSpc>
                <a:spcPct val="100000"/>
              </a:lnSpc>
            </a:pPr>
            <a:r>
              <a:rPr sz="2400" b="1" spc="-5" dirty="0">
                <a:solidFill>
                  <a:srgbClr val="FFFFFF"/>
                </a:solidFill>
                <a:latin typeface="Arial"/>
                <a:cs typeface="Arial"/>
              </a:rPr>
              <a:t>elektronları</a:t>
            </a:r>
            <a:endParaRPr sz="2400">
              <a:latin typeface="Arial"/>
              <a:cs typeface="Arial"/>
            </a:endParaRPr>
          </a:p>
        </p:txBody>
      </p:sp>
      <p:sp>
        <p:nvSpPr>
          <p:cNvPr id="9" name="object 9"/>
          <p:cNvSpPr txBox="1"/>
          <p:nvPr/>
        </p:nvSpPr>
        <p:spPr>
          <a:xfrm>
            <a:off x="6482334" y="1461515"/>
            <a:ext cx="2559050" cy="375920"/>
          </a:xfrm>
          <a:prstGeom prst="rect">
            <a:avLst/>
          </a:prstGeom>
        </p:spPr>
        <p:txBody>
          <a:bodyPr vert="horz" wrap="square" lIns="0" tIns="0" rIns="0" bIns="0" rtlCol="0">
            <a:spAutoFit/>
          </a:bodyPr>
          <a:lstStyle/>
          <a:p>
            <a:pPr marL="12700">
              <a:lnSpc>
                <a:spcPct val="100000"/>
              </a:lnSpc>
              <a:tabLst>
                <a:tab pos="1224280" algn="l"/>
              </a:tabLst>
            </a:pPr>
            <a:r>
              <a:rPr sz="2400" b="1" spc="-5" dirty="0">
                <a:solidFill>
                  <a:srgbClr val="FFFFFF"/>
                </a:solidFill>
                <a:latin typeface="Arial"/>
                <a:cs typeface="Arial"/>
              </a:rPr>
              <a:t>maruz	kaldıkları</a:t>
            </a:r>
            <a:endParaRPr sz="2400">
              <a:latin typeface="Arial"/>
              <a:cs typeface="Arial"/>
            </a:endParaRPr>
          </a:p>
        </p:txBody>
      </p:sp>
      <p:sp>
        <p:nvSpPr>
          <p:cNvPr id="10" name="object 10"/>
          <p:cNvSpPr txBox="1"/>
          <p:nvPr/>
        </p:nvSpPr>
        <p:spPr>
          <a:xfrm>
            <a:off x="123240" y="1827276"/>
            <a:ext cx="8917305" cy="1107440"/>
          </a:xfrm>
          <a:prstGeom prst="rect">
            <a:avLst/>
          </a:prstGeom>
        </p:spPr>
        <p:txBody>
          <a:bodyPr vert="horz" wrap="square" lIns="0" tIns="0" rIns="0" bIns="0" rtlCol="0">
            <a:spAutoFit/>
          </a:bodyPr>
          <a:lstStyle/>
          <a:p>
            <a:pPr marL="12700" marR="5080" algn="just">
              <a:lnSpc>
                <a:spcPct val="100000"/>
              </a:lnSpc>
            </a:pPr>
            <a:r>
              <a:rPr sz="2400" b="1" dirty="0">
                <a:solidFill>
                  <a:srgbClr val="FFFFFF"/>
                </a:solidFill>
                <a:latin typeface="Arial"/>
                <a:cs typeface="Arial"/>
              </a:rPr>
              <a:t>elektrostatik </a:t>
            </a:r>
            <a:r>
              <a:rPr sz="2400" b="1" spc="-5" dirty="0">
                <a:solidFill>
                  <a:srgbClr val="FFFFFF"/>
                </a:solidFill>
                <a:latin typeface="Arial"/>
                <a:cs typeface="Arial"/>
              </a:rPr>
              <a:t>alan kuvvetine karşı hareket ettiren </a:t>
            </a:r>
            <a:r>
              <a:rPr sz="2400" b="1" spc="-15" dirty="0">
                <a:solidFill>
                  <a:srgbClr val="FFFFFF"/>
                </a:solidFill>
                <a:latin typeface="Arial"/>
                <a:cs typeface="Arial"/>
              </a:rPr>
              <a:t>kuvvettir.  </a:t>
            </a:r>
            <a:r>
              <a:rPr sz="2400" b="1" spc="-5" dirty="0">
                <a:solidFill>
                  <a:srgbClr val="FFFFFF"/>
                </a:solidFill>
                <a:latin typeface="Arial"/>
                <a:cs typeface="Arial"/>
              </a:rPr>
              <a:t>Bir elektrik </a:t>
            </a:r>
            <a:r>
              <a:rPr sz="2400" b="1" dirty="0">
                <a:solidFill>
                  <a:srgbClr val="FFFFFF"/>
                </a:solidFill>
                <a:latin typeface="Arial"/>
                <a:cs typeface="Arial"/>
              </a:rPr>
              <a:t>alanı </a:t>
            </a:r>
            <a:r>
              <a:rPr sz="2400" b="1" spc="-5" dirty="0">
                <a:solidFill>
                  <a:srgbClr val="FFFFFF"/>
                </a:solidFill>
                <a:latin typeface="Arial"/>
                <a:cs typeface="Arial"/>
              </a:rPr>
              <a:t>içerisinde </a:t>
            </a:r>
            <a:r>
              <a:rPr sz="2400" b="1" spc="-10" dirty="0">
                <a:solidFill>
                  <a:srgbClr val="FFFFFF"/>
                </a:solidFill>
                <a:latin typeface="Arial"/>
                <a:cs typeface="Arial"/>
              </a:rPr>
              <a:t>yer </a:t>
            </a:r>
            <a:r>
              <a:rPr sz="2400" b="1" spc="-5" dirty="0">
                <a:solidFill>
                  <a:srgbClr val="FFFFFF"/>
                </a:solidFill>
                <a:latin typeface="Arial"/>
                <a:cs typeface="Arial"/>
              </a:rPr>
              <a:t>alan iki nokta arasındaki  potansiyel fark olarak da </a:t>
            </a:r>
            <a:r>
              <a:rPr sz="2400" b="1" dirty="0">
                <a:solidFill>
                  <a:srgbClr val="FFFFFF"/>
                </a:solidFill>
                <a:latin typeface="Arial"/>
                <a:cs typeface="Arial"/>
              </a:rPr>
              <a:t>tarif </a:t>
            </a:r>
            <a:r>
              <a:rPr sz="2400" b="1" spc="-20" dirty="0">
                <a:solidFill>
                  <a:srgbClr val="FFFFFF"/>
                </a:solidFill>
                <a:latin typeface="Arial"/>
                <a:cs typeface="Arial"/>
              </a:rPr>
              <a:t>edilir. </a:t>
            </a:r>
            <a:r>
              <a:rPr sz="2400" b="1" dirty="0">
                <a:solidFill>
                  <a:srgbClr val="FFFFFF"/>
                </a:solidFill>
                <a:latin typeface="Arial"/>
                <a:cs typeface="Arial"/>
              </a:rPr>
              <a:t>Birimi </a:t>
            </a:r>
            <a:r>
              <a:rPr sz="2400" b="1" spc="-35" dirty="0">
                <a:solidFill>
                  <a:srgbClr val="FFFFFF"/>
                </a:solidFill>
                <a:latin typeface="Arial"/>
                <a:cs typeface="Arial"/>
              </a:rPr>
              <a:t>Volt’tur.</a:t>
            </a:r>
            <a:endParaRPr sz="2400">
              <a:latin typeface="Arial"/>
              <a:cs typeface="Arial"/>
            </a:endParaRPr>
          </a:p>
        </p:txBody>
      </p:sp>
      <p:sp>
        <p:nvSpPr>
          <p:cNvPr id="11" name="object 11"/>
          <p:cNvSpPr/>
          <p:nvPr/>
        </p:nvSpPr>
        <p:spPr>
          <a:xfrm>
            <a:off x="1357375" y="3357562"/>
            <a:ext cx="3530600" cy="2286000"/>
          </a:xfrm>
          <a:prstGeom prst="rect">
            <a:avLst/>
          </a:prstGeom>
          <a:blipFill>
            <a:blip r:embed="rId3" cstate="print"/>
            <a:stretch>
              <a:fillRect/>
            </a:stretch>
          </a:blipFill>
        </p:spPr>
        <p:txBody>
          <a:bodyPr wrap="square" lIns="0" tIns="0" rIns="0" bIns="0" rtlCol="0"/>
          <a:lstStyle/>
          <a:p>
            <a:endParaRPr/>
          </a:p>
        </p:txBody>
      </p:sp>
      <p:sp>
        <p:nvSpPr>
          <p:cNvPr id="12" name="object 12"/>
          <p:cNvSpPr/>
          <p:nvPr/>
        </p:nvSpPr>
        <p:spPr>
          <a:xfrm>
            <a:off x="5429250" y="3071812"/>
            <a:ext cx="2785999" cy="3517900"/>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423160" y="120395"/>
            <a:ext cx="4448555"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1524635">
              <a:lnSpc>
                <a:spcPct val="100000"/>
              </a:lnSpc>
            </a:pPr>
            <a:r>
              <a:rPr spc="-5" dirty="0"/>
              <a:t>Elektrik </a:t>
            </a:r>
            <a:r>
              <a:rPr spc="-10" dirty="0"/>
              <a:t>Yükü </a:t>
            </a:r>
            <a:r>
              <a:rPr spc="-5" dirty="0"/>
              <a:t>ve</a:t>
            </a:r>
            <a:r>
              <a:rPr dirty="0"/>
              <a:t> </a:t>
            </a:r>
            <a:r>
              <a:rPr spc="-5" dirty="0"/>
              <a:t>Akımı</a:t>
            </a:r>
          </a:p>
        </p:txBody>
      </p:sp>
      <p:sp>
        <p:nvSpPr>
          <p:cNvPr id="5" name="object 5"/>
          <p:cNvSpPr/>
          <p:nvPr/>
        </p:nvSpPr>
        <p:spPr>
          <a:xfrm>
            <a:off x="142875" y="928750"/>
            <a:ext cx="8930005" cy="1570355"/>
          </a:xfrm>
          <a:custGeom>
            <a:avLst/>
            <a:gdLst/>
            <a:ahLst/>
            <a:cxnLst/>
            <a:rect l="l" t="t" r="r" b="b"/>
            <a:pathLst>
              <a:path w="8930005" h="1570355">
                <a:moveTo>
                  <a:pt x="0" y="1569974"/>
                </a:moveTo>
                <a:lnTo>
                  <a:pt x="8929751" y="1569974"/>
                </a:lnTo>
                <a:lnTo>
                  <a:pt x="8929751" y="0"/>
                </a:lnTo>
                <a:lnTo>
                  <a:pt x="0" y="0"/>
                </a:lnTo>
                <a:lnTo>
                  <a:pt x="0" y="1569974"/>
                </a:lnTo>
                <a:close/>
              </a:path>
            </a:pathLst>
          </a:custGeom>
          <a:solidFill>
            <a:srgbClr val="7E7E7E"/>
          </a:solidFill>
        </p:spPr>
        <p:txBody>
          <a:bodyPr wrap="square" lIns="0" tIns="0" rIns="0" bIns="0" rtlCol="0"/>
          <a:lstStyle/>
          <a:p>
            <a:endParaRPr/>
          </a:p>
        </p:txBody>
      </p:sp>
      <p:sp>
        <p:nvSpPr>
          <p:cNvPr id="6" name="object 6"/>
          <p:cNvSpPr txBox="1"/>
          <p:nvPr/>
        </p:nvSpPr>
        <p:spPr>
          <a:xfrm>
            <a:off x="221691" y="967104"/>
            <a:ext cx="8772525" cy="1473200"/>
          </a:xfrm>
          <a:prstGeom prst="rect">
            <a:avLst/>
          </a:prstGeom>
        </p:spPr>
        <p:txBody>
          <a:bodyPr vert="horz" wrap="square" lIns="0" tIns="0" rIns="0" bIns="0" rtlCol="0">
            <a:spAutoFit/>
          </a:bodyPr>
          <a:lstStyle/>
          <a:p>
            <a:pPr marR="5080" algn="ctr">
              <a:lnSpc>
                <a:spcPct val="100000"/>
              </a:lnSpc>
            </a:pPr>
            <a:r>
              <a:rPr sz="2400" spc="-5" dirty="0">
                <a:solidFill>
                  <a:srgbClr val="FFFFFF"/>
                </a:solidFill>
                <a:effectLst>
                  <a:outerShdw blurRad="38100" dist="38100" dir="2700000" algn="tl">
                    <a:srgbClr val="000000">
                      <a:alpha val="43137"/>
                    </a:srgbClr>
                  </a:outerShdw>
                </a:effectLst>
                <a:latin typeface="Arial"/>
                <a:cs typeface="Arial"/>
              </a:rPr>
              <a:t>İletken </a:t>
            </a:r>
            <a:r>
              <a:rPr sz="2400" dirty="0">
                <a:solidFill>
                  <a:srgbClr val="FFFFFF"/>
                </a:solidFill>
                <a:effectLst>
                  <a:outerShdw blurRad="38100" dist="38100" dir="2700000" algn="tl">
                    <a:srgbClr val="000000">
                      <a:alpha val="43137"/>
                    </a:srgbClr>
                  </a:outerShdw>
                </a:effectLst>
                <a:latin typeface="Arial"/>
                <a:cs typeface="Arial"/>
              </a:rPr>
              <a:t>metallerin </a:t>
            </a:r>
            <a:r>
              <a:rPr sz="2400" spc="-5" dirty="0">
                <a:solidFill>
                  <a:srgbClr val="FFFFFF"/>
                </a:solidFill>
                <a:effectLst>
                  <a:outerShdw blurRad="38100" dist="38100" dir="2700000" algn="tl">
                    <a:srgbClr val="000000">
                      <a:alpha val="43137"/>
                    </a:srgbClr>
                  </a:outerShdw>
                </a:effectLst>
                <a:latin typeface="Arial"/>
                <a:cs typeface="Arial"/>
              </a:rPr>
              <a:t>atomlarının son yörüngelerinde 4’den  az elektron </a:t>
            </a:r>
            <a:r>
              <a:rPr sz="2400" spc="-20" dirty="0">
                <a:solidFill>
                  <a:srgbClr val="FFFFFF"/>
                </a:solidFill>
                <a:effectLst>
                  <a:outerShdw blurRad="38100" dist="38100" dir="2700000" algn="tl">
                    <a:srgbClr val="000000">
                      <a:alpha val="43137"/>
                    </a:srgbClr>
                  </a:outerShdw>
                </a:effectLst>
                <a:latin typeface="Arial"/>
                <a:cs typeface="Arial"/>
              </a:rPr>
              <a:t>bulunur. </a:t>
            </a:r>
            <a:r>
              <a:rPr sz="2400" spc="-5" dirty="0">
                <a:solidFill>
                  <a:srgbClr val="FFFFFF"/>
                </a:solidFill>
                <a:effectLst>
                  <a:outerShdw blurRad="38100" dist="38100" dir="2700000" algn="tl">
                    <a:srgbClr val="000000">
                      <a:alpha val="43137"/>
                    </a:srgbClr>
                  </a:outerShdw>
                </a:effectLst>
                <a:latin typeface="Arial"/>
                <a:cs typeface="Arial"/>
              </a:rPr>
              <a:t>Atomlar bu </a:t>
            </a:r>
            <a:r>
              <a:rPr sz="2400" dirty="0">
                <a:solidFill>
                  <a:srgbClr val="FFFFFF"/>
                </a:solidFill>
                <a:effectLst>
                  <a:outerShdw blurRad="38100" dist="38100" dir="2700000" algn="tl">
                    <a:srgbClr val="000000">
                      <a:alpha val="43137"/>
                    </a:srgbClr>
                  </a:outerShdw>
                </a:effectLst>
                <a:latin typeface="Arial"/>
                <a:cs typeface="Arial"/>
              </a:rPr>
              <a:t>elektronları </a:t>
            </a:r>
            <a:r>
              <a:rPr sz="2400" spc="-10" dirty="0">
                <a:solidFill>
                  <a:srgbClr val="FFFFFF"/>
                </a:solidFill>
                <a:effectLst>
                  <a:outerShdw blurRad="38100" dist="38100" dir="2700000" algn="tl">
                    <a:srgbClr val="000000">
                      <a:alpha val="43137"/>
                    </a:srgbClr>
                  </a:outerShdw>
                </a:effectLst>
                <a:latin typeface="Arial"/>
                <a:cs typeface="Arial"/>
              </a:rPr>
              <a:t>8'e  </a:t>
            </a:r>
            <a:r>
              <a:rPr sz="2400" spc="-5" dirty="0">
                <a:solidFill>
                  <a:srgbClr val="FFFFFF"/>
                </a:solidFill>
                <a:effectLst>
                  <a:outerShdw blurRad="38100" dist="38100" dir="2700000" algn="tl">
                    <a:srgbClr val="000000">
                      <a:alpha val="43137"/>
                    </a:srgbClr>
                  </a:outerShdw>
                </a:effectLst>
                <a:latin typeface="Arial"/>
                <a:cs typeface="Arial"/>
              </a:rPr>
              <a:t>tamamlayamadıkları için </a:t>
            </a:r>
            <a:r>
              <a:rPr sz="2400" dirty="0">
                <a:solidFill>
                  <a:srgbClr val="FFFFFF"/>
                </a:solidFill>
                <a:effectLst>
                  <a:outerShdw blurRad="38100" dist="38100" dir="2700000" algn="tl">
                    <a:srgbClr val="000000">
                      <a:alpha val="43137"/>
                    </a:srgbClr>
                  </a:outerShdw>
                </a:effectLst>
                <a:latin typeface="Arial"/>
                <a:cs typeface="Arial"/>
              </a:rPr>
              <a:t>serbest </a:t>
            </a:r>
            <a:r>
              <a:rPr sz="2400" spc="-15" dirty="0">
                <a:solidFill>
                  <a:srgbClr val="FFFFFF"/>
                </a:solidFill>
                <a:effectLst>
                  <a:outerShdw blurRad="38100" dist="38100" dir="2700000" algn="tl">
                    <a:srgbClr val="000000">
                      <a:alpha val="43137"/>
                    </a:srgbClr>
                  </a:outerShdw>
                </a:effectLst>
                <a:latin typeface="Arial"/>
                <a:cs typeface="Arial"/>
              </a:rPr>
              <a:t>bırakırlar. </a:t>
            </a:r>
            <a:r>
              <a:rPr sz="2400" spc="-5" dirty="0">
                <a:solidFill>
                  <a:srgbClr val="FFFFFF"/>
                </a:solidFill>
                <a:effectLst>
                  <a:outerShdw blurRad="38100" dist="38100" dir="2700000" algn="tl">
                    <a:srgbClr val="000000">
                      <a:alpha val="43137"/>
                    </a:srgbClr>
                  </a:outerShdw>
                </a:effectLst>
                <a:latin typeface="Arial"/>
                <a:cs typeface="Arial"/>
              </a:rPr>
              <a:t>Bu yüzden bir </a:t>
            </a:r>
            <a:r>
              <a:rPr sz="2400" dirty="0">
                <a:solidFill>
                  <a:srgbClr val="FFFFFF"/>
                </a:solidFill>
                <a:effectLst>
                  <a:outerShdw blurRad="38100" dist="38100" dir="2700000" algn="tl">
                    <a:srgbClr val="000000">
                      <a:alpha val="43137"/>
                    </a:srgbClr>
                  </a:outerShdw>
                </a:effectLst>
                <a:latin typeface="Arial"/>
                <a:cs typeface="Arial"/>
              </a:rPr>
              <a:t>İletken  </a:t>
            </a:r>
            <a:r>
              <a:rPr sz="2400" spc="-5" dirty="0">
                <a:solidFill>
                  <a:srgbClr val="FFFFFF"/>
                </a:solidFill>
                <a:effectLst>
                  <a:outerShdw blurRad="38100" dist="38100" dir="2700000" algn="tl">
                    <a:srgbClr val="000000">
                      <a:alpha val="43137"/>
                    </a:srgbClr>
                  </a:outerShdw>
                </a:effectLst>
                <a:latin typeface="Arial"/>
                <a:cs typeface="Arial"/>
              </a:rPr>
              <a:t>maddede milyonlarca </a:t>
            </a:r>
            <a:r>
              <a:rPr sz="2400" dirty="0">
                <a:solidFill>
                  <a:srgbClr val="FFFFFF"/>
                </a:solidFill>
                <a:effectLst>
                  <a:outerShdw blurRad="38100" dist="38100" dir="2700000" algn="tl">
                    <a:srgbClr val="000000">
                      <a:alpha val="43137"/>
                    </a:srgbClr>
                  </a:outerShdw>
                </a:effectLst>
                <a:latin typeface="Arial"/>
                <a:cs typeface="Arial"/>
              </a:rPr>
              <a:t>serbest </a:t>
            </a:r>
            <a:r>
              <a:rPr sz="2400" spc="-5" dirty="0">
                <a:solidFill>
                  <a:srgbClr val="FFFFFF"/>
                </a:solidFill>
                <a:effectLst>
                  <a:outerShdw blurRad="38100" dist="38100" dir="2700000" algn="tl">
                    <a:srgbClr val="000000">
                      <a:alpha val="43137"/>
                    </a:srgbClr>
                  </a:outerShdw>
                </a:effectLst>
                <a:latin typeface="Arial"/>
                <a:cs typeface="Arial"/>
              </a:rPr>
              <a:t>elektron</a:t>
            </a:r>
            <a:r>
              <a:rPr sz="2400" spc="85" dirty="0">
                <a:solidFill>
                  <a:srgbClr val="FFFFFF"/>
                </a:solidFill>
                <a:effectLst>
                  <a:outerShdw blurRad="38100" dist="38100" dir="2700000" algn="tl">
                    <a:srgbClr val="000000">
                      <a:alpha val="43137"/>
                    </a:srgbClr>
                  </a:outerShdw>
                </a:effectLst>
                <a:latin typeface="Arial"/>
                <a:cs typeface="Arial"/>
              </a:rPr>
              <a:t> </a:t>
            </a:r>
            <a:r>
              <a:rPr sz="2400" spc="-20" dirty="0">
                <a:solidFill>
                  <a:srgbClr val="FFFFFF"/>
                </a:solidFill>
                <a:effectLst>
                  <a:outerShdw blurRad="38100" dist="38100" dir="2700000" algn="tl">
                    <a:srgbClr val="000000">
                      <a:alpha val="43137"/>
                    </a:srgbClr>
                  </a:outerShdw>
                </a:effectLst>
                <a:latin typeface="Arial"/>
                <a:cs typeface="Arial"/>
              </a:rPr>
              <a:t>bulunur.</a:t>
            </a:r>
            <a:endParaRPr sz="2400" dirty="0">
              <a:effectLst>
                <a:outerShdw blurRad="38100" dist="38100" dir="2700000" algn="tl">
                  <a:srgbClr val="000000">
                    <a:alpha val="43137"/>
                  </a:srgbClr>
                </a:outerShdw>
              </a:effectLst>
              <a:latin typeface="Arial"/>
              <a:cs typeface="Arial"/>
            </a:endParaRPr>
          </a:p>
        </p:txBody>
      </p:sp>
      <p:sp>
        <p:nvSpPr>
          <p:cNvPr id="7" name="object 7"/>
          <p:cNvSpPr/>
          <p:nvPr/>
        </p:nvSpPr>
        <p:spPr>
          <a:xfrm>
            <a:off x="4214876" y="2571813"/>
            <a:ext cx="4857750" cy="3220974"/>
          </a:xfrm>
          <a:prstGeom prst="rect">
            <a:avLst/>
          </a:prstGeom>
          <a:blipFill>
            <a:blip r:embed="rId3" cstate="print"/>
            <a:stretch>
              <a:fillRect/>
            </a:stretch>
          </a:blipFill>
        </p:spPr>
        <p:txBody>
          <a:bodyPr wrap="square" lIns="0" tIns="0" rIns="0" bIns="0" rtlCol="0"/>
          <a:lstStyle/>
          <a:p>
            <a:endParaRPr/>
          </a:p>
        </p:txBody>
      </p:sp>
      <p:sp>
        <p:nvSpPr>
          <p:cNvPr id="8" name="object 8"/>
          <p:cNvSpPr/>
          <p:nvPr/>
        </p:nvSpPr>
        <p:spPr>
          <a:xfrm>
            <a:off x="71437" y="2643251"/>
            <a:ext cx="4000500" cy="2678430"/>
          </a:xfrm>
          <a:custGeom>
            <a:avLst/>
            <a:gdLst/>
            <a:ahLst/>
            <a:cxnLst/>
            <a:rect l="l" t="t" r="r" b="b"/>
            <a:pathLst>
              <a:path w="4000500" h="2678429">
                <a:moveTo>
                  <a:pt x="0" y="2678049"/>
                </a:moveTo>
                <a:lnTo>
                  <a:pt x="4000500" y="2678049"/>
                </a:lnTo>
                <a:lnTo>
                  <a:pt x="4000500" y="0"/>
                </a:lnTo>
                <a:lnTo>
                  <a:pt x="0" y="0"/>
                </a:lnTo>
                <a:lnTo>
                  <a:pt x="0" y="2678049"/>
                </a:lnTo>
                <a:close/>
              </a:path>
            </a:pathLst>
          </a:custGeom>
          <a:solidFill>
            <a:srgbClr val="9C9CDF"/>
          </a:solidFill>
        </p:spPr>
        <p:txBody>
          <a:bodyPr wrap="square" lIns="0" tIns="0" rIns="0" bIns="0" rtlCol="0"/>
          <a:lstStyle/>
          <a:p>
            <a:endParaRPr/>
          </a:p>
        </p:txBody>
      </p:sp>
      <p:sp>
        <p:nvSpPr>
          <p:cNvPr id="9" name="object 9"/>
          <p:cNvSpPr txBox="1"/>
          <p:nvPr/>
        </p:nvSpPr>
        <p:spPr>
          <a:xfrm>
            <a:off x="2541777" y="2681985"/>
            <a:ext cx="1450340" cy="1107440"/>
          </a:xfrm>
          <a:prstGeom prst="rect">
            <a:avLst/>
          </a:prstGeom>
        </p:spPr>
        <p:txBody>
          <a:bodyPr vert="horz" wrap="square" lIns="0" tIns="0" rIns="0" bIns="0" rtlCol="0">
            <a:spAutoFit/>
          </a:bodyPr>
          <a:lstStyle/>
          <a:p>
            <a:pPr marL="12700" marR="5080" indent="525780" algn="just">
              <a:lnSpc>
                <a:spcPct val="100000"/>
              </a:lnSpc>
            </a:pPr>
            <a:r>
              <a:rPr sz="2400" spc="-5" dirty="0">
                <a:solidFill>
                  <a:srgbClr val="FFFF00"/>
                </a:solidFill>
                <a:latin typeface="Arial"/>
                <a:cs typeface="Arial"/>
              </a:rPr>
              <a:t>ger</a:t>
            </a:r>
            <a:r>
              <a:rPr sz="2400" dirty="0">
                <a:solidFill>
                  <a:srgbClr val="FFFF00"/>
                </a:solidFill>
                <a:latin typeface="Arial"/>
                <a:cs typeface="Arial"/>
              </a:rPr>
              <a:t>i</a:t>
            </a:r>
            <a:r>
              <a:rPr sz="2400" spc="-5" dirty="0">
                <a:solidFill>
                  <a:srgbClr val="FFFF00"/>
                </a:solidFill>
                <a:latin typeface="Arial"/>
                <a:cs typeface="Arial"/>
              </a:rPr>
              <a:t>lim  </a:t>
            </a:r>
            <a:r>
              <a:rPr sz="2400" dirty="0">
                <a:solidFill>
                  <a:srgbClr val="FFFF00"/>
                </a:solidFill>
                <a:latin typeface="Arial"/>
                <a:cs typeface="Arial"/>
              </a:rPr>
              <a:t>el</a:t>
            </a:r>
            <a:r>
              <a:rPr sz="2400" spc="-10" dirty="0">
                <a:solidFill>
                  <a:srgbClr val="FFFF00"/>
                </a:solidFill>
                <a:latin typeface="Arial"/>
                <a:cs typeface="Arial"/>
              </a:rPr>
              <a:t>e</a:t>
            </a:r>
            <a:r>
              <a:rPr sz="2400" dirty="0">
                <a:solidFill>
                  <a:srgbClr val="FFFF00"/>
                </a:solidFill>
                <a:latin typeface="Arial"/>
                <a:cs typeface="Arial"/>
              </a:rPr>
              <a:t>kt</a:t>
            </a:r>
            <a:r>
              <a:rPr sz="2400" spc="5" dirty="0">
                <a:solidFill>
                  <a:srgbClr val="FFFF00"/>
                </a:solidFill>
                <a:latin typeface="Arial"/>
                <a:cs typeface="Arial"/>
              </a:rPr>
              <a:t>r</a:t>
            </a:r>
            <a:r>
              <a:rPr sz="2400" dirty="0">
                <a:solidFill>
                  <a:srgbClr val="FFFF00"/>
                </a:solidFill>
                <a:latin typeface="Arial"/>
                <a:cs typeface="Arial"/>
              </a:rPr>
              <a:t>onlar  pozitif </a:t>
            </a:r>
            <a:r>
              <a:rPr sz="2400" spc="245" dirty="0">
                <a:solidFill>
                  <a:srgbClr val="FFFF00"/>
                </a:solidFill>
                <a:latin typeface="Arial"/>
                <a:cs typeface="Arial"/>
              </a:rPr>
              <a:t> </a:t>
            </a:r>
            <a:r>
              <a:rPr sz="2400" dirty="0">
                <a:solidFill>
                  <a:srgbClr val="FFFF00"/>
                </a:solidFill>
                <a:latin typeface="Arial"/>
                <a:cs typeface="Arial"/>
              </a:rPr>
              <a:t>(+)</a:t>
            </a:r>
          </a:p>
        </p:txBody>
      </p:sp>
      <p:sp>
        <p:nvSpPr>
          <p:cNvPr id="10" name="object 10"/>
          <p:cNvSpPr txBox="1"/>
          <p:nvPr/>
        </p:nvSpPr>
        <p:spPr>
          <a:xfrm>
            <a:off x="150063" y="2681985"/>
            <a:ext cx="2366010" cy="1473200"/>
          </a:xfrm>
          <a:prstGeom prst="rect">
            <a:avLst/>
          </a:prstGeom>
        </p:spPr>
        <p:txBody>
          <a:bodyPr vert="horz" wrap="square" lIns="0" tIns="0" rIns="0" bIns="0" rtlCol="0">
            <a:spAutoFit/>
          </a:bodyPr>
          <a:lstStyle/>
          <a:p>
            <a:pPr marL="12700" marR="5080">
              <a:lnSpc>
                <a:spcPct val="100000"/>
              </a:lnSpc>
              <a:tabLst>
                <a:tab pos="960755" algn="l"/>
                <a:tab pos="1141730" algn="l"/>
                <a:tab pos="1522730" algn="l"/>
                <a:tab pos="1658620" algn="l"/>
              </a:tabLst>
            </a:pPr>
            <a:r>
              <a:rPr sz="2400" spc="-10" dirty="0">
                <a:solidFill>
                  <a:srgbClr val="FFFF00"/>
                </a:solidFill>
                <a:latin typeface="Arial"/>
                <a:cs typeface="Arial"/>
              </a:rPr>
              <a:t>B</a:t>
            </a:r>
            <a:r>
              <a:rPr sz="2400" spc="-5" dirty="0">
                <a:solidFill>
                  <a:srgbClr val="FFFF00"/>
                </a:solidFill>
                <a:latin typeface="Arial"/>
                <a:cs typeface="Arial"/>
              </a:rPr>
              <a:t>u</a:t>
            </a:r>
            <a:r>
              <a:rPr sz="2400" dirty="0">
                <a:solidFill>
                  <a:srgbClr val="FFFF00"/>
                </a:solidFill>
                <a:latin typeface="Arial"/>
                <a:cs typeface="Arial"/>
              </a:rPr>
              <a:t>	</a:t>
            </a:r>
            <a:r>
              <a:rPr sz="2400" spc="-5" dirty="0">
                <a:solidFill>
                  <a:srgbClr val="FFFF00"/>
                </a:solidFill>
                <a:latin typeface="Arial"/>
                <a:cs typeface="Arial"/>
              </a:rPr>
              <a:t>i</a:t>
            </a:r>
            <a:r>
              <a:rPr sz="2400" dirty="0">
                <a:solidFill>
                  <a:srgbClr val="FFFF00"/>
                </a:solidFill>
                <a:latin typeface="Arial"/>
                <a:cs typeface="Arial"/>
              </a:rPr>
              <a:t>let</a:t>
            </a:r>
            <a:r>
              <a:rPr sz="2400" spc="0" dirty="0">
                <a:solidFill>
                  <a:srgbClr val="FFFF00"/>
                </a:solidFill>
                <a:latin typeface="Arial"/>
                <a:cs typeface="Arial"/>
              </a:rPr>
              <a:t>k</a:t>
            </a:r>
            <a:r>
              <a:rPr sz="2400" spc="-5" dirty="0">
                <a:solidFill>
                  <a:srgbClr val="FFFF00"/>
                </a:solidFill>
                <a:latin typeface="Arial"/>
                <a:cs typeface="Arial"/>
              </a:rPr>
              <a:t>e</a:t>
            </a:r>
            <a:r>
              <a:rPr sz="2400" dirty="0">
                <a:solidFill>
                  <a:srgbClr val="FFFF00"/>
                </a:solidFill>
                <a:latin typeface="Arial"/>
                <a:cs typeface="Arial"/>
              </a:rPr>
              <a:t>n</a:t>
            </a:r>
            <a:r>
              <a:rPr sz="2400" spc="-5" dirty="0">
                <a:solidFill>
                  <a:srgbClr val="FFFF00"/>
                </a:solidFill>
                <a:latin typeface="Arial"/>
                <a:cs typeface="Arial"/>
              </a:rPr>
              <a:t>lere  </a:t>
            </a:r>
            <a:r>
              <a:rPr sz="2400" dirty="0">
                <a:solidFill>
                  <a:srgbClr val="FFFF00"/>
                </a:solidFill>
                <a:latin typeface="Arial"/>
                <a:cs typeface="Arial"/>
              </a:rPr>
              <a:t>uygulandığında  negatif		</a:t>
            </a:r>
            <a:r>
              <a:rPr sz="2400" spc="-5" dirty="0">
                <a:solidFill>
                  <a:srgbClr val="FFFF00"/>
                </a:solidFill>
                <a:latin typeface="Arial"/>
                <a:cs typeface="Arial"/>
              </a:rPr>
              <a:t>(-)		'den  </a:t>
            </a:r>
            <a:r>
              <a:rPr sz="2400" dirty="0">
                <a:solidFill>
                  <a:srgbClr val="FFFF00"/>
                </a:solidFill>
                <a:latin typeface="Arial"/>
                <a:cs typeface="Arial"/>
              </a:rPr>
              <a:t>yönüne		</a:t>
            </a:r>
            <a:r>
              <a:rPr sz="2400" spc="-5" dirty="0">
                <a:solidFill>
                  <a:srgbClr val="FFFF00"/>
                </a:solidFill>
                <a:latin typeface="Arial"/>
                <a:cs typeface="Arial"/>
              </a:rPr>
              <a:t>doğru</a:t>
            </a:r>
            <a:endParaRPr sz="2400" dirty="0">
              <a:solidFill>
                <a:srgbClr val="FFFF00"/>
              </a:solidFill>
              <a:latin typeface="Arial"/>
              <a:cs typeface="Arial"/>
            </a:endParaRPr>
          </a:p>
        </p:txBody>
      </p:sp>
      <p:sp>
        <p:nvSpPr>
          <p:cNvPr id="11" name="object 11"/>
          <p:cNvSpPr txBox="1"/>
          <p:nvPr/>
        </p:nvSpPr>
        <p:spPr>
          <a:xfrm>
            <a:off x="2948685" y="3779520"/>
            <a:ext cx="1043940" cy="375920"/>
          </a:xfrm>
          <a:prstGeom prst="rect">
            <a:avLst/>
          </a:prstGeom>
        </p:spPr>
        <p:txBody>
          <a:bodyPr vert="horz" wrap="square" lIns="0" tIns="0" rIns="0" bIns="0" rtlCol="0">
            <a:spAutoFit/>
          </a:bodyPr>
          <a:lstStyle/>
          <a:p>
            <a:pPr marL="12700">
              <a:lnSpc>
                <a:spcPct val="100000"/>
              </a:lnSpc>
            </a:pPr>
            <a:r>
              <a:rPr sz="2400" dirty="0">
                <a:solidFill>
                  <a:srgbClr val="002060"/>
                </a:solidFill>
                <a:latin typeface="Arial"/>
                <a:cs typeface="Arial"/>
              </a:rPr>
              <a:t>h</a:t>
            </a:r>
            <a:r>
              <a:rPr sz="2400" spc="-5" dirty="0">
                <a:solidFill>
                  <a:srgbClr val="002060"/>
                </a:solidFill>
                <a:latin typeface="Arial"/>
                <a:cs typeface="Arial"/>
              </a:rPr>
              <a:t>arek</a:t>
            </a:r>
            <a:r>
              <a:rPr sz="2400" dirty="0">
                <a:solidFill>
                  <a:srgbClr val="002060"/>
                </a:solidFill>
                <a:latin typeface="Arial"/>
                <a:cs typeface="Arial"/>
              </a:rPr>
              <a:t>et</a:t>
            </a:r>
          </a:p>
        </p:txBody>
      </p:sp>
      <p:sp>
        <p:nvSpPr>
          <p:cNvPr id="12" name="object 12"/>
          <p:cNvSpPr txBox="1"/>
          <p:nvPr/>
        </p:nvSpPr>
        <p:spPr>
          <a:xfrm>
            <a:off x="150063" y="4145279"/>
            <a:ext cx="3843020" cy="1107440"/>
          </a:xfrm>
          <a:prstGeom prst="rect">
            <a:avLst/>
          </a:prstGeom>
        </p:spPr>
        <p:txBody>
          <a:bodyPr vert="horz" wrap="square" lIns="0" tIns="0" rIns="0" bIns="0" rtlCol="0">
            <a:spAutoFit/>
          </a:bodyPr>
          <a:lstStyle/>
          <a:p>
            <a:pPr marL="12700" marR="5080" algn="just">
              <a:lnSpc>
                <a:spcPct val="100000"/>
              </a:lnSpc>
            </a:pPr>
            <a:r>
              <a:rPr sz="2400" dirty="0">
                <a:solidFill>
                  <a:srgbClr val="FFFF00"/>
                </a:solidFill>
                <a:latin typeface="Arial"/>
                <a:cs typeface="Arial"/>
              </a:rPr>
              <a:t>etmeye </a:t>
            </a:r>
            <a:r>
              <a:rPr sz="2400" spc="-25" dirty="0">
                <a:solidFill>
                  <a:srgbClr val="FFFF00"/>
                </a:solidFill>
                <a:latin typeface="Arial"/>
                <a:cs typeface="Arial"/>
              </a:rPr>
              <a:t>başlar. </a:t>
            </a:r>
            <a:r>
              <a:rPr sz="2400" spc="-5" dirty="0">
                <a:solidFill>
                  <a:srgbClr val="FFFF00"/>
                </a:solidFill>
                <a:latin typeface="Arial"/>
                <a:cs typeface="Arial"/>
              </a:rPr>
              <a:t>Bu harekete  </a:t>
            </a:r>
            <a:r>
              <a:rPr sz="2400" dirty="0">
                <a:solidFill>
                  <a:srgbClr val="FFFF00"/>
                </a:solidFill>
                <a:latin typeface="Arial"/>
                <a:cs typeface="Arial"/>
              </a:rPr>
              <a:t>"</a:t>
            </a:r>
            <a:r>
              <a:rPr sz="2400" u="heavy" dirty="0">
                <a:solidFill>
                  <a:srgbClr val="FFFF00"/>
                </a:solidFill>
                <a:latin typeface="Arial"/>
                <a:cs typeface="Arial"/>
              </a:rPr>
              <a:t>Elektrik </a:t>
            </a:r>
            <a:r>
              <a:rPr sz="2400" u="heavy" spc="-5" dirty="0">
                <a:solidFill>
                  <a:srgbClr val="FFFF00"/>
                </a:solidFill>
                <a:latin typeface="Arial"/>
                <a:cs typeface="Arial"/>
              </a:rPr>
              <a:t>Akımı</a:t>
            </a:r>
            <a:r>
              <a:rPr sz="2400" spc="-5" dirty="0">
                <a:solidFill>
                  <a:srgbClr val="FFFF00"/>
                </a:solidFill>
                <a:latin typeface="Arial"/>
                <a:cs typeface="Arial"/>
              </a:rPr>
              <a:t>" </a:t>
            </a:r>
            <a:r>
              <a:rPr sz="2400" spc="-25" dirty="0">
                <a:solidFill>
                  <a:srgbClr val="FFFF00"/>
                </a:solidFill>
                <a:latin typeface="Arial"/>
                <a:cs typeface="Arial"/>
              </a:rPr>
              <a:t>denir. </a:t>
            </a:r>
            <a:r>
              <a:rPr sz="2400" spc="-5" dirty="0">
                <a:solidFill>
                  <a:srgbClr val="FFFF00"/>
                </a:solidFill>
                <a:latin typeface="Arial"/>
                <a:cs typeface="Arial"/>
              </a:rPr>
              <a:t>Birimi  ise </a:t>
            </a:r>
            <a:r>
              <a:rPr sz="2400" dirty="0">
                <a:solidFill>
                  <a:srgbClr val="FFFF00"/>
                </a:solidFill>
                <a:latin typeface="Arial"/>
                <a:cs typeface="Arial"/>
              </a:rPr>
              <a:t>"Amper" </a:t>
            </a:r>
            <a:r>
              <a:rPr sz="2400" spc="-5" dirty="0">
                <a:solidFill>
                  <a:srgbClr val="FFFF00"/>
                </a:solidFill>
                <a:latin typeface="Arial"/>
                <a:cs typeface="Arial"/>
              </a:rPr>
              <a:t>‘</a:t>
            </a:r>
            <a:r>
              <a:rPr sz="2400" spc="-75" dirty="0">
                <a:solidFill>
                  <a:srgbClr val="FFFF00"/>
                </a:solidFill>
                <a:latin typeface="Arial"/>
                <a:cs typeface="Arial"/>
              </a:rPr>
              <a:t> </a:t>
            </a:r>
            <a:r>
              <a:rPr sz="2400" spc="-35" dirty="0">
                <a:solidFill>
                  <a:srgbClr val="FFFF00"/>
                </a:solidFill>
                <a:latin typeface="Arial"/>
                <a:cs typeface="Arial"/>
              </a:rPr>
              <a:t>dir.</a:t>
            </a:r>
            <a:endParaRPr sz="2400" dirty="0">
              <a:solidFill>
                <a:srgbClr val="FFFF00"/>
              </a:solidFill>
              <a:latin typeface="Arial"/>
              <a:cs typeface="Arial"/>
            </a:endParaRPr>
          </a:p>
        </p:txBody>
      </p:sp>
      <p:sp>
        <p:nvSpPr>
          <p:cNvPr id="13" name="object 13"/>
          <p:cNvSpPr txBox="1"/>
          <p:nvPr/>
        </p:nvSpPr>
        <p:spPr>
          <a:xfrm>
            <a:off x="221691" y="5966358"/>
            <a:ext cx="7960359" cy="620395"/>
          </a:xfrm>
          <a:prstGeom prst="rect">
            <a:avLst/>
          </a:prstGeom>
        </p:spPr>
        <p:txBody>
          <a:bodyPr vert="horz" wrap="square" lIns="0" tIns="0" rIns="0" bIns="0" rtlCol="0">
            <a:spAutoFit/>
          </a:bodyPr>
          <a:lstStyle/>
          <a:p>
            <a:pPr marL="12700" marR="5080" algn="ctr">
              <a:lnSpc>
                <a:spcPct val="100000"/>
              </a:lnSpc>
            </a:pPr>
            <a:r>
              <a:rPr sz="2000" b="1" dirty="0">
                <a:solidFill>
                  <a:srgbClr val="FF0000"/>
                </a:solidFill>
                <a:latin typeface="Arial"/>
                <a:cs typeface="Arial"/>
              </a:rPr>
              <a:t>İletkenin herhangi bir noktasından </a:t>
            </a:r>
            <a:r>
              <a:rPr sz="2000" b="1" u="heavy" dirty="0">
                <a:solidFill>
                  <a:srgbClr val="FF0000"/>
                </a:solidFill>
                <a:latin typeface="Arial"/>
                <a:cs typeface="Arial"/>
              </a:rPr>
              <a:t>1 </a:t>
            </a:r>
            <a:r>
              <a:rPr sz="2000" b="1" u="heavy" spc="-5" dirty="0">
                <a:solidFill>
                  <a:srgbClr val="FF0000"/>
                </a:solidFill>
                <a:latin typeface="Arial"/>
                <a:cs typeface="Arial"/>
              </a:rPr>
              <a:t>saniyede </a:t>
            </a:r>
            <a:r>
              <a:rPr sz="2000" b="1" u="heavy" dirty="0">
                <a:solidFill>
                  <a:srgbClr val="FF0000"/>
                </a:solidFill>
                <a:latin typeface="Arial"/>
                <a:cs typeface="Arial"/>
              </a:rPr>
              <a:t>6.25*10^18</a:t>
            </a:r>
            <a:r>
              <a:rPr sz="2000" b="1" u="heavy" spc="-135" dirty="0">
                <a:solidFill>
                  <a:srgbClr val="FF0000"/>
                </a:solidFill>
                <a:latin typeface="Arial"/>
                <a:cs typeface="Arial"/>
              </a:rPr>
              <a:t> </a:t>
            </a:r>
            <a:r>
              <a:rPr sz="2000" b="1" u="heavy" dirty="0">
                <a:solidFill>
                  <a:srgbClr val="FF0000"/>
                </a:solidFill>
                <a:latin typeface="Arial"/>
                <a:cs typeface="Arial"/>
              </a:rPr>
              <a:t>elektron  </a:t>
            </a:r>
            <a:r>
              <a:rPr sz="2000" b="1" dirty="0">
                <a:solidFill>
                  <a:srgbClr val="FF0000"/>
                </a:solidFill>
                <a:latin typeface="Arial"/>
                <a:cs typeface="Arial"/>
              </a:rPr>
              <a:t>geçmesi </a:t>
            </a:r>
            <a:r>
              <a:rPr sz="2000" b="1" u="heavy" dirty="0">
                <a:solidFill>
                  <a:srgbClr val="FF0000"/>
                </a:solidFill>
                <a:latin typeface="Arial"/>
                <a:cs typeface="Arial"/>
              </a:rPr>
              <a:t>1 Amperlik </a:t>
            </a:r>
            <a:r>
              <a:rPr sz="2000" b="1" dirty="0">
                <a:solidFill>
                  <a:srgbClr val="FF0000"/>
                </a:solidFill>
                <a:latin typeface="Arial"/>
                <a:cs typeface="Arial"/>
              </a:rPr>
              <a:t>akıma</a:t>
            </a:r>
            <a:r>
              <a:rPr sz="2000" b="1" spc="-210" dirty="0">
                <a:solidFill>
                  <a:srgbClr val="FF0000"/>
                </a:solidFill>
                <a:latin typeface="Arial"/>
                <a:cs typeface="Arial"/>
              </a:rPr>
              <a:t> </a:t>
            </a:r>
            <a:r>
              <a:rPr sz="2000" b="1" spc="-15" dirty="0">
                <a:solidFill>
                  <a:srgbClr val="FF0000"/>
                </a:solidFill>
                <a:latin typeface="Arial"/>
                <a:cs typeface="Arial"/>
              </a:rPr>
              <a:t>eşittir.</a:t>
            </a:r>
            <a:endParaRPr sz="2000" dirty="0">
              <a:latin typeface="Arial"/>
              <a:cs typeface="Aria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978151" y="120395"/>
            <a:ext cx="5338572"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1079500">
              <a:lnSpc>
                <a:spcPct val="100000"/>
              </a:lnSpc>
            </a:pPr>
            <a:r>
              <a:rPr spc="-5" dirty="0"/>
              <a:t>Elektronik Devre</a:t>
            </a:r>
            <a:r>
              <a:rPr dirty="0"/>
              <a:t> </a:t>
            </a:r>
            <a:r>
              <a:rPr spc="-5" dirty="0"/>
              <a:t>Elemanları</a:t>
            </a:r>
          </a:p>
        </p:txBody>
      </p:sp>
      <p:sp>
        <p:nvSpPr>
          <p:cNvPr id="5" name="object 5"/>
          <p:cNvSpPr/>
          <p:nvPr/>
        </p:nvSpPr>
        <p:spPr>
          <a:xfrm>
            <a:off x="44450" y="987425"/>
            <a:ext cx="9072880" cy="4370705"/>
          </a:xfrm>
          <a:custGeom>
            <a:avLst/>
            <a:gdLst/>
            <a:ahLst/>
            <a:cxnLst/>
            <a:rect l="l" t="t" r="r" b="b"/>
            <a:pathLst>
              <a:path w="9072880" h="4370705">
                <a:moveTo>
                  <a:pt x="0" y="4370451"/>
                </a:moveTo>
                <a:lnTo>
                  <a:pt x="9072626" y="4370451"/>
                </a:lnTo>
                <a:lnTo>
                  <a:pt x="9072626" y="0"/>
                </a:lnTo>
                <a:lnTo>
                  <a:pt x="0" y="0"/>
                </a:lnTo>
                <a:lnTo>
                  <a:pt x="0" y="4370451"/>
                </a:lnTo>
                <a:close/>
              </a:path>
            </a:pathLst>
          </a:custGeom>
          <a:solidFill>
            <a:srgbClr val="585858"/>
          </a:solidFill>
        </p:spPr>
        <p:txBody>
          <a:bodyPr wrap="square" lIns="0" tIns="0" rIns="0" bIns="0" rtlCol="0"/>
          <a:lstStyle/>
          <a:p>
            <a:endParaRPr/>
          </a:p>
        </p:txBody>
      </p:sp>
      <p:sp>
        <p:nvSpPr>
          <p:cNvPr id="6" name="object 6"/>
          <p:cNvSpPr txBox="1"/>
          <p:nvPr/>
        </p:nvSpPr>
        <p:spPr>
          <a:xfrm>
            <a:off x="123240" y="1025905"/>
            <a:ext cx="6504940" cy="3881754"/>
          </a:xfrm>
          <a:prstGeom prst="rect">
            <a:avLst/>
          </a:prstGeom>
        </p:spPr>
        <p:txBody>
          <a:bodyPr vert="horz" wrap="square" lIns="0" tIns="0" rIns="0" bIns="0" rtlCol="0">
            <a:spAutoFit/>
          </a:bodyPr>
          <a:lstStyle/>
          <a:p>
            <a:pPr marL="12700">
              <a:lnSpc>
                <a:spcPct val="100000"/>
              </a:lnSpc>
            </a:pPr>
            <a:r>
              <a:rPr sz="2400" b="1" dirty="0">
                <a:solidFill>
                  <a:srgbClr val="FFFFFF"/>
                </a:solidFill>
                <a:latin typeface="Arial"/>
                <a:cs typeface="Arial"/>
              </a:rPr>
              <a:t>Elektronik </a:t>
            </a:r>
            <a:r>
              <a:rPr sz="2400" b="1" spc="-5" dirty="0">
                <a:solidFill>
                  <a:srgbClr val="FFFFFF"/>
                </a:solidFill>
                <a:latin typeface="Arial"/>
                <a:cs typeface="Arial"/>
              </a:rPr>
              <a:t>Devre </a:t>
            </a:r>
            <a:r>
              <a:rPr sz="2400" b="1" dirty="0">
                <a:solidFill>
                  <a:srgbClr val="FFFFFF"/>
                </a:solidFill>
                <a:latin typeface="Arial"/>
                <a:cs typeface="Arial"/>
              </a:rPr>
              <a:t>Elemanları İki Gruba</a:t>
            </a:r>
            <a:r>
              <a:rPr sz="2400" b="1" spc="-175" dirty="0">
                <a:solidFill>
                  <a:srgbClr val="FFFFFF"/>
                </a:solidFill>
                <a:latin typeface="Arial"/>
                <a:cs typeface="Arial"/>
              </a:rPr>
              <a:t> </a:t>
            </a:r>
            <a:r>
              <a:rPr sz="2400" b="1" spc="-15" dirty="0">
                <a:solidFill>
                  <a:srgbClr val="FFFFFF"/>
                </a:solidFill>
                <a:latin typeface="Arial"/>
                <a:cs typeface="Arial"/>
              </a:rPr>
              <a:t>Ayrılır:</a:t>
            </a:r>
            <a:endParaRPr sz="2400" dirty="0">
              <a:latin typeface="Arial"/>
              <a:cs typeface="Arial"/>
            </a:endParaRPr>
          </a:p>
          <a:p>
            <a:pPr marL="469900" indent="-457200">
              <a:lnSpc>
                <a:spcPct val="100000"/>
              </a:lnSpc>
              <a:spcBef>
                <a:spcPts val="1200"/>
              </a:spcBef>
              <a:buAutoNum type="arabicParenR"/>
              <a:tabLst>
                <a:tab pos="469265" algn="l"/>
                <a:tab pos="469900" algn="l"/>
              </a:tabLst>
            </a:pPr>
            <a:r>
              <a:rPr sz="2400" b="1" u="heavy" spc="-5" dirty="0">
                <a:solidFill>
                  <a:srgbClr val="FFFF00"/>
                </a:solidFill>
                <a:latin typeface="Arial"/>
                <a:cs typeface="Arial"/>
              </a:rPr>
              <a:t>Pasif Devre</a:t>
            </a:r>
            <a:r>
              <a:rPr sz="2400" b="1" u="heavy" spc="-50" dirty="0">
                <a:solidFill>
                  <a:srgbClr val="FFFF00"/>
                </a:solidFill>
                <a:latin typeface="Arial"/>
                <a:cs typeface="Arial"/>
              </a:rPr>
              <a:t> </a:t>
            </a:r>
            <a:r>
              <a:rPr sz="2400" b="1" u="heavy" dirty="0">
                <a:solidFill>
                  <a:srgbClr val="FFFF00"/>
                </a:solidFill>
                <a:latin typeface="Arial"/>
                <a:cs typeface="Arial"/>
              </a:rPr>
              <a:t>Elemanları</a:t>
            </a:r>
            <a:endParaRPr sz="2400" dirty="0">
              <a:solidFill>
                <a:srgbClr val="FFFF00"/>
              </a:solidFill>
              <a:latin typeface="Arial"/>
              <a:cs typeface="Arial"/>
            </a:endParaRPr>
          </a:p>
          <a:p>
            <a:pPr marL="660400" lvl="1" indent="-190500">
              <a:lnSpc>
                <a:spcPct val="100000"/>
              </a:lnSpc>
              <a:spcBef>
                <a:spcPts val="1080"/>
              </a:spcBef>
              <a:buFont typeface="Arial"/>
              <a:buChar char="•"/>
              <a:tabLst>
                <a:tab pos="660400" algn="l"/>
              </a:tabLst>
            </a:pPr>
            <a:r>
              <a:rPr sz="2400" b="1" spc="-5" dirty="0">
                <a:solidFill>
                  <a:srgbClr val="FFFFFF"/>
                </a:solidFill>
                <a:latin typeface="Arial"/>
                <a:cs typeface="Arial"/>
              </a:rPr>
              <a:t>Dirençler</a:t>
            </a:r>
            <a:endParaRPr sz="2400" dirty="0">
              <a:latin typeface="Arial"/>
              <a:cs typeface="Arial"/>
            </a:endParaRPr>
          </a:p>
          <a:p>
            <a:pPr marL="660400" lvl="1" indent="-190500">
              <a:lnSpc>
                <a:spcPct val="100000"/>
              </a:lnSpc>
              <a:buFont typeface="Arial"/>
              <a:buChar char="•"/>
              <a:tabLst>
                <a:tab pos="660400" algn="l"/>
              </a:tabLst>
            </a:pPr>
            <a:r>
              <a:rPr sz="2400" b="1" spc="-5" dirty="0">
                <a:solidFill>
                  <a:srgbClr val="FFFFFF"/>
                </a:solidFill>
                <a:latin typeface="Arial"/>
                <a:cs typeface="Arial"/>
              </a:rPr>
              <a:t>Kondansatörler</a:t>
            </a:r>
            <a:endParaRPr sz="2400" dirty="0">
              <a:latin typeface="Arial"/>
              <a:cs typeface="Arial"/>
            </a:endParaRPr>
          </a:p>
          <a:p>
            <a:pPr marL="660400" lvl="1" indent="-190500">
              <a:lnSpc>
                <a:spcPct val="100000"/>
              </a:lnSpc>
              <a:buFont typeface="Arial"/>
              <a:buChar char="•"/>
              <a:tabLst>
                <a:tab pos="660400" algn="l"/>
              </a:tabLst>
            </a:pPr>
            <a:r>
              <a:rPr sz="2400" b="1" spc="-5" dirty="0">
                <a:solidFill>
                  <a:srgbClr val="FFFFFF"/>
                </a:solidFill>
                <a:latin typeface="Arial"/>
                <a:cs typeface="Arial"/>
              </a:rPr>
              <a:t>Bobinler</a:t>
            </a:r>
            <a:endParaRPr sz="2400" dirty="0">
              <a:latin typeface="Arial"/>
              <a:cs typeface="Arial"/>
            </a:endParaRPr>
          </a:p>
          <a:p>
            <a:pPr marL="469900" indent="-457200">
              <a:lnSpc>
                <a:spcPct val="100000"/>
              </a:lnSpc>
              <a:spcBef>
                <a:spcPts val="1200"/>
              </a:spcBef>
              <a:buAutoNum type="arabicParenR"/>
              <a:tabLst>
                <a:tab pos="469265" algn="l"/>
                <a:tab pos="469900" algn="l"/>
              </a:tabLst>
            </a:pPr>
            <a:r>
              <a:rPr sz="2400" b="1" u="heavy" spc="-5" dirty="0">
                <a:solidFill>
                  <a:srgbClr val="FFFF00"/>
                </a:solidFill>
                <a:latin typeface="Arial"/>
                <a:cs typeface="Arial"/>
              </a:rPr>
              <a:t>Aktif Devre</a:t>
            </a:r>
            <a:r>
              <a:rPr sz="2400" b="1" u="heavy" spc="-45" dirty="0">
                <a:solidFill>
                  <a:srgbClr val="FFFF00"/>
                </a:solidFill>
                <a:latin typeface="Arial"/>
                <a:cs typeface="Arial"/>
              </a:rPr>
              <a:t> </a:t>
            </a:r>
            <a:r>
              <a:rPr sz="2400" b="1" u="heavy" dirty="0">
                <a:solidFill>
                  <a:srgbClr val="FFFF00"/>
                </a:solidFill>
                <a:latin typeface="Arial"/>
                <a:cs typeface="Arial"/>
              </a:rPr>
              <a:t>Elemanları</a:t>
            </a:r>
            <a:endParaRPr sz="2400" dirty="0">
              <a:solidFill>
                <a:srgbClr val="FFFF00"/>
              </a:solidFill>
              <a:latin typeface="Arial"/>
              <a:cs typeface="Arial"/>
            </a:endParaRPr>
          </a:p>
          <a:p>
            <a:pPr marL="660400" lvl="1" indent="-190500">
              <a:lnSpc>
                <a:spcPct val="100000"/>
              </a:lnSpc>
              <a:spcBef>
                <a:spcPts val="1080"/>
              </a:spcBef>
              <a:buFont typeface="Arial"/>
              <a:buChar char="•"/>
              <a:tabLst>
                <a:tab pos="660400" algn="l"/>
              </a:tabLst>
            </a:pPr>
            <a:r>
              <a:rPr sz="2400" b="1" spc="-5" dirty="0">
                <a:solidFill>
                  <a:srgbClr val="FFFFFF"/>
                </a:solidFill>
                <a:latin typeface="Arial"/>
                <a:cs typeface="Arial"/>
              </a:rPr>
              <a:t>Diyotlar</a:t>
            </a:r>
            <a:endParaRPr sz="2400" dirty="0">
              <a:latin typeface="Arial"/>
              <a:cs typeface="Arial"/>
            </a:endParaRPr>
          </a:p>
          <a:p>
            <a:pPr marL="660400" lvl="1" indent="-190500">
              <a:lnSpc>
                <a:spcPct val="100000"/>
              </a:lnSpc>
              <a:buFont typeface="Arial"/>
              <a:buChar char="•"/>
              <a:tabLst>
                <a:tab pos="660400" algn="l"/>
              </a:tabLst>
            </a:pPr>
            <a:r>
              <a:rPr sz="2400" b="1" spc="-15" dirty="0">
                <a:solidFill>
                  <a:srgbClr val="FFFFFF"/>
                </a:solidFill>
                <a:latin typeface="Arial"/>
                <a:cs typeface="Arial"/>
              </a:rPr>
              <a:t>Transistörler</a:t>
            </a:r>
            <a:endParaRPr sz="2400" dirty="0">
              <a:latin typeface="Arial"/>
              <a:cs typeface="Arial"/>
            </a:endParaRPr>
          </a:p>
          <a:p>
            <a:pPr marL="660400" lvl="1" indent="-190500">
              <a:lnSpc>
                <a:spcPct val="100000"/>
              </a:lnSpc>
              <a:buFont typeface="Arial"/>
              <a:buChar char="•"/>
              <a:tabLst>
                <a:tab pos="660400" algn="l"/>
              </a:tabLst>
            </a:pPr>
            <a:r>
              <a:rPr sz="2400" b="1" spc="-5" dirty="0">
                <a:solidFill>
                  <a:srgbClr val="FFFFFF"/>
                </a:solidFill>
                <a:latin typeface="Arial"/>
                <a:cs typeface="Arial"/>
              </a:rPr>
              <a:t>Entegre</a:t>
            </a:r>
            <a:r>
              <a:rPr sz="2400" b="1" spc="-40" dirty="0">
                <a:solidFill>
                  <a:srgbClr val="FFFFFF"/>
                </a:solidFill>
                <a:latin typeface="Arial"/>
                <a:cs typeface="Arial"/>
              </a:rPr>
              <a:t> </a:t>
            </a:r>
            <a:r>
              <a:rPr sz="2400" b="1" spc="-5" dirty="0">
                <a:solidFill>
                  <a:srgbClr val="FFFFFF"/>
                </a:solidFill>
                <a:latin typeface="Arial"/>
                <a:cs typeface="Arial"/>
              </a:rPr>
              <a:t>devreler</a:t>
            </a:r>
            <a:endParaRPr sz="2400" dirty="0">
              <a:latin typeface="Arial"/>
              <a:cs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116579" y="120395"/>
            <a:ext cx="3063240"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2218055">
              <a:lnSpc>
                <a:spcPct val="100000"/>
              </a:lnSpc>
            </a:pPr>
            <a:r>
              <a:rPr spc="-5" dirty="0"/>
              <a:t>Direnç Nedir</a:t>
            </a:r>
            <a:r>
              <a:rPr spc="-55" dirty="0"/>
              <a:t> </a:t>
            </a:r>
            <a:r>
              <a:rPr spc="-5" dirty="0"/>
              <a:t>?</a:t>
            </a:r>
          </a:p>
        </p:txBody>
      </p:sp>
      <p:sp>
        <p:nvSpPr>
          <p:cNvPr id="5" name="object 5"/>
          <p:cNvSpPr/>
          <p:nvPr/>
        </p:nvSpPr>
        <p:spPr>
          <a:xfrm>
            <a:off x="44450" y="904875"/>
            <a:ext cx="9072880" cy="1354455"/>
          </a:xfrm>
          <a:custGeom>
            <a:avLst/>
            <a:gdLst/>
            <a:ahLst/>
            <a:cxnLst/>
            <a:rect l="l" t="t" r="r" b="b"/>
            <a:pathLst>
              <a:path w="9072880" h="1354455">
                <a:moveTo>
                  <a:pt x="0" y="1354201"/>
                </a:moveTo>
                <a:lnTo>
                  <a:pt x="9072626" y="1354201"/>
                </a:lnTo>
                <a:lnTo>
                  <a:pt x="9072626" y="0"/>
                </a:lnTo>
                <a:lnTo>
                  <a:pt x="0" y="0"/>
                </a:lnTo>
                <a:lnTo>
                  <a:pt x="0" y="1354201"/>
                </a:lnTo>
                <a:close/>
              </a:path>
            </a:pathLst>
          </a:custGeom>
          <a:solidFill>
            <a:srgbClr val="7E7E7E"/>
          </a:solidFill>
        </p:spPr>
        <p:txBody>
          <a:bodyPr wrap="square" lIns="0" tIns="0" rIns="0" bIns="0" rtlCol="0"/>
          <a:lstStyle/>
          <a:p>
            <a:endParaRPr/>
          </a:p>
        </p:txBody>
      </p:sp>
      <p:sp>
        <p:nvSpPr>
          <p:cNvPr id="6" name="object 6"/>
          <p:cNvSpPr txBox="1"/>
          <p:nvPr/>
        </p:nvSpPr>
        <p:spPr>
          <a:xfrm>
            <a:off x="123240" y="943355"/>
            <a:ext cx="8915400" cy="1259840"/>
          </a:xfrm>
          <a:prstGeom prst="rect">
            <a:avLst/>
          </a:prstGeom>
        </p:spPr>
        <p:txBody>
          <a:bodyPr vert="horz" wrap="square" lIns="0" tIns="0" rIns="0" bIns="0" rtlCol="0">
            <a:spAutoFit/>
          </a:bodyPr>
          <a:lstStyle/>
          <a:p>
            <a:pPr marL="12700">
              <a:lnSpc>
                <a:spcPct val="100000"/>
              </a:lnSpc>
            </a:pPr>
            <a:r>
              <a:rPr sz="2400" b="1" u="heavy" spc="-5" dirty="0">
                <a:solidFill>
                  <a:srgbClr val="FFFF00"/>
                </a:solidFill>
                <a:latin typeface="Arial"/>
                <a:cs typeface="Arial"/>
              </a:rPr>
              <a:t>Direnç:</a:t>
            </a:r>
            <a:endParaRPr sz="2400" dirty="0">
              <a:solidFill>
                <a:srgbClr val="FFFF00"/>
              </a:solidFill>
              <a:latin typeface="Arial"/>
              <a:cs typeface="Arial"/>
            </a:endParaRPr>
          </a:p>
          <a:p>
            <a:pPr marL="12700" marR="5080">
              <a:lnSpc>
                <a:spcPct val="100000"/>
              </a:lnSpc>
              <a:spcBef>
                <a:spcPts val="1200"/>
              </a:spcBef>
              <a:tabLst>
                <a:tab pos="600710" algn="l"/>
                <a:tab pos="2000250" algn="l"/>
                <a:tab pos="3231515" algn="l"/>
                <a:tab pos="4277360" algn="l"/>
                <a:tab pos="5307330" algn="l"/>
                <a:tab pos="6184265" algn="l"/>
                <a:tab pos="7819390" algn="l"/>
              </a:tabLst>
            </a:pPr>
            <a:r>
              <a:rPr sz="2400" b="1" spc="-5" dirty="0">
                <a:solidFill>
                  <a:srgbClr val="FFFFFF"/>
                </a:solidFill>
                <a:latin typeface="Arial"/>
                <a:cs typeface="Arial"/>
              </a:rPr>
              <a:t>Bir	iletke</a:t>
            </a:r>
            <a:r>
              <a:rPr sz="2400" b="1" spc="-15" dirty="0">
                <a:solidFill>
                  <a:srgbClr val="FFFFFF"/>
                </a:solidFill>
                <a:latin typeface="Arial"/>
                <a:cs typeface="Arial"/>
              </a:rPr>
              <a:t>n</a:t>
            </a:r>
            <a:r>
              <a:rPr sz="2400" b="1" dirty="0">
                <a:solidFill>
                  <a:srgbClr val="FFFFFF"/>
                </a:solidFill>
                <a:latin typeface="Arial"/>
                <a:cs typeface="Arial"/>
              </a:rPr>
              <a:t>in	içind</a:t>
            </a:r>
            <a:r>
              <a:rPr sz="2400" b="1" spc="-10" dirty="0">
                <a:solidFill>
                  <a:srgbClr val="FFFFFF"/>
                </a:solidFill>
                <a:latin typeface="Arial"/>
                <a:cs typeface="Arial"/>
              </a:rPr>
              <a:t>e</a:t>
            </a:r>
            <a:r>
              <a:rPr sz="2400" b="1" dirty="0">
                <a:solidFill>
                  <a:srgbClr val="FFFFFF"/>
                </a:solidFill>
                <a:latin typeface="Arial"/>
                <a:cs typeface="Arial"/>
              </a:rPr>
              <a:t>n	</a:t>
            </a:r>
            <a:r>
              <a:rPr sz="2400" b="1" spc="-5" dirty="0">
                <a:solidFill>
                  <a:srgbClr val="FFFFFF"/>
                </a:solidFill>
                <a:latin typeface="Arial"/>
                <a:cs typeface="Arial"/>
              </a:rPr>
              <a:t>geçe</a:t>
            </a:r>
            <a:r>
              <a:rPr sz="2400" b="1" dirty="0">
                <a:solidFill>
                  <a:srgbClr val="FFFFFF"/>
                </a:solidFill>
                <a:latin typeface="Arial"/>
                <a:cs typeface="Arial"/>
              </a:rPr>
              <a:t>n	</a:t>
            </a:r>
            <a:r>
              <a:rPr sz="2400" b="1" spc="-5" dirty="0">
                <a:solidFill>
                  <a:srgbClr val="FFFFFF"/>
                </a:solidFill>
                <a:latin typeface="Arial"/>
                <a:cs typeface="Arial"/>
              </a:rPr>
              <a:t>akıma</a:t>
            </a:r>
            <a:r>
              <a:rPr sz="2400" b="1" dirty="0">
                <a:solidFill>
                  <a:srgbClr val="FFFFFF"/>
                </a:solidFill>
                <a:latin typeface="Arial"/>
                <a:cs typeface="Arial"/>
              </a:rPr>
              <a:t>	</a:t>
            </a:r>
            <a:r>
              <a:rPr sz="2400" b="1" spc="-5" dirty="0">
                <a:solidFill>
                  <a:srgbClr val="FFFFFF"/>
                </a:solidFill>
                <a:latin typeface="Arial"/>
                <a:cs typeface="Arial"/>
              </a:rPr>
              <a:t>karşı</a:t>
            </a:r>
            <a:r>
              <a:rPr sz="2400" b="1" dirty="0">
                <a:solidFill>
                  <a:srgbClr val="FFFFFF"/>
                </a:solidFill>
                <a:latin typeface="Arial"/>
                <a:cs typeface="Arial"/>
              </a:rPr>
              <a:t>	gö</a:t>
            </a:r>
            <a:r>
              <a:rPr sz="2400" b="1" spc="-10" dirty="0">
                <a:solidFill>
                  <a:srgbClr val="FFFFFF"/>
                </a:solidFill>
                <a:latin typeface="Arial"/>
                <a:cs typeface="Arial"/>
              </a:rPr>
              <a:t>s</a:t>
            </a:r>
            <a:r>
              <a:rPr sz="2400" b="1" dirty="0">
                <a:solidFill>
                  <a:srgbClr val="FFFFFF"/>
                </a:solidFill>
                <a:latin typeface="Arial"/>
                <a:cs typeface="Arial"/>
              </a:rPr>
              <a:t>ter</a:t>
            </a:r>
            <a:r>
              <a:rPr sz="2400" b="1" spc="-10" dirty="0">
                <a:solidFill>
                  <a:srgbClr val="FFFFFF"/>
                </a:solidFill>
                <a:latin typeface="Arial"/>
                <a:cs typeface="Arial"/>
              </a:rPr>
              <a:t>d</a:t>
            </a:r>
            <a:r>
              <a:rPr sz="2400" b="1" dirty="0">
                <a:solidFill>
                  <a:srgbClr val="FFFFFF"/>
                </a:solidFill>
                <a:latin typeface="Arial"/>
                <a:cs typeface="Arial"/>
              </a:rPr>
              <a:t>i</a:t>
            </a:r>
            <a:r>
              <a:rPr sz="2400" b="1" spc="-10" dirty="0">
                <a:solidFill>
                  <a:srgbClr val="FFFFFF"/>
                </a:solidFill>
                <a:latin typeface="Arial"/>
                <a:cs typeface="Arial"/>
              </a:rPr>
              <a:t>ğ</a:t>
            </a:r>
            <a:r>
              <a:rPr sz="2400" b="1" dirty="0">
                <a:solidFill>
                  <a:srgbClr val="FFFFFF"/>
                </a:solidFill>
                <a:latin typeface="Arial"/>
                <a:cs typeface="Arial"/>
              </a:rPr>
              <a:t>i	zo</a:t>
            </a:r>
            <a:r>
              <a:rPr sz="2400" b="1" spc="-15" dirty="0">
                <a:solidFill>
                  <a:srgbClr val="FFFFFF"/>
                </a:solidFill>
                <a:latin typeface="Arial"/>
                <a:cs typeface="Arial"/>
              </a:rPr>
              <a:t>r</a:t>
            </a:r>
            <a:r>
              <a:rPr sz="2400" b="1" dirty="0">
                <a:solidFill>
                  <a:srgbClr val="FFFFFF"/>
                </a:solidFill>
                <a:latin typeface="Arial"/>
                <a:cs typeface="Arial"/>
              </a:rPr>
              <a:t>luğa  direnç </a:t>
            </a:r>
            <a:r>
              <a:rPr sz="2400" b="1" spc="-5" dirty="0">
                <a:solidFill>
                  <a:srgbClr val="FFFFFF"/>
                </a:solidFill>
                <a:latin typeface="Arial"/>
                <a:cs typeface="Arial"/>
              </a:rPr>
              <a:t>adı </a:t>
            </a:r>
            <a:r>
              <a:rPr sz="2400" b="1" spc="-20" dirty="0">
                <a:solidFill>
                  <a:srgbClr val="FFFFFF"/>
                </a:solidFill>
                <a:latin typeface="Arial"/>
                <a:cs typeface="Arial"/>
              </a:rPr>
              <a:t>verilir. </a:t>
            </a:r>
            <a:r>
              <a:rPr sz="2400" b="1" dirty="0">
                <a:solidFill>
                  <a:srgbClr val="FFFFFF"/>
                </a:solidFill>
                <a:latin typeface="Arial"/>
                <a:cs typeface="Arial"/>
              </a:rPr>
              <a:t>Birimi Ohm’</a:t>
            </a:r>
            <a:r>
              <a:rPr sz="2400" b="1" spc="-225" dirty="0">
                <a:solidFill>
                  <a:srgbClr val="FFFFFF"/>
                </a:solidFill>
                <a:latin typeface="Arial"/>
                <a:cs typeface="Arial"/>
              </a:rPr>
              <a:t> </a:t>
            </a:r>
            <a:r>
              <a:rPr sz="2400" b="1" spc="-35" dirty="0">
                <a:solidFill>
                  <a:srgbClr val="FFFFFF"/>
                </a:solidFill>
                <a:latin typeface="Arial"/>
                <a:cs typeface="Arial"/>
              </a:rPr>
              <a:t>dur.</a:t>
            </a:r>
            <a:endParaRPr sz="2400" dirty="0">
              <a:latin typeface="Arial"/>
              <a:cs typeface="Arial"/>
            </a:endParaRPr>
          </a:p>
        </p:txBody>
      </p:sp>
      <p:sp>
        <p:nvSpPr>
          <p:cNvPr id="7" name="object 7"/>
          <p:cNvSpPr/>
          <p:nvPr/>
        </p:nvSpPr>
        <p:spPr>
          <a:xfrm>
            <a:off x="642937" y="2500376"/>
            <a:ext cx="7929499" cy="3046349"/>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86355" y="120395"/>
            <a:ext cx="5122164"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1187450">
              <a:lnSpc>
                <a:spcPct val="100000"/>
              </a:lnSpc>
            </a:pPr>
            <a:r>
              <a:rPr spc="-5" dirty="0"/>
              <a:t>Direnci Etkileyen</a:t>
            </a:r>
            <a:r>
              <a:rPr spc="5" dirty="0"/>
              <a:t> </a:t>
            </a:r>
            <a:r>
              <a:rPr spc="-5" dirty="0"/>
              <a:t>Faktörler</a:t>
            </a:r>
          </a:p>
        </p:txBody>
      </p:sp>
      <p:sp>
        <p:nvSpPr>
          <p:cNvPr id="5" name="object 5"/>
          <p:cNvSpPr/>
          <p:nvPr/>
        </p:nvSpPr>
        <p:spPr>
          <a:xfrm>
            <a:off x="357187" y="857250"/>
            <a:ext cx="8572500" cy="3000375"/>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357187" y="3913187"/>
            <a:ext cx="2428875" cy="1730375"/>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2857500" y="4000500"/>
            <a:ext cx="6180074" cy="1285875"/>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217164" y="120395"/>
            <a:ext cx="2860548"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2318385">
              <a:lnSpc>
                <a:spcPct val="100000"/>
              </a:lnSpc>
            </a:pPr>
            <a:r>
              <a:rPr spc="-5" dirty="0"/>
              <a:t>Ohm</a:t>
            </a:r>
            <a:r>
              <a:rPr spc="-95" dirty="0"/>
              <a:t> </a:t>
            </a:r>
            <a:r>
              <a:rPr spc="-5" dirty="0"/>
              <a:t>Kanunu</a:t>
            </a:r>
          </a:p>
        </p:txBody>
      </p:sp>
      <p:sp>
        <p:nvSpPr>
          <p:cNvPr id="5" name="object 5"/>
          <p:cNvSpPr/>
          <p:nvPr/>
        </p:nvSpPr>
        <p:spPr>
          <a:xfrm>
            <a:off x="1787525" y="1804986"/>
            <a:ext cx="5375275" cy="5038725"/>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71437" y="949325"/>
            <a:ext cx="9001125" cy="739775"/>
          </a:xfrm>
          <a:custGeom>
            <a:avLst/>
            <a:gdLst/>
            <a:ahLst/>
            <a:cxnLst/>
            <a:rect l="l" t="t" r="r" b="b"/>
            <a:pathLst>
              <a:path w="9001125" h="739775">
                <a:moveTo>
                  <a:pt x="0" y="739775"/>
                </a:moveTo>
                <a:lnTo>
                  <a:pt x="9001125" y="739775"/>
                </a:lnTo>
                <a:lnTo>
                  <a:pt x="9001125" y="0"/>
                </a:lnTo>
                <a:lnTo>
                  <a:pt x="0" y="0"/>
                </a:lnTo>
                <a:lnTo>
                  <a:pt x="0" y="739775"/>
                </a:lnTo>
                <a:close/>
              </a:path>
            </a:pathLst>
          </a:custGeom>
          <a:solidFill>
            <a:srgbClr val="92D050"/>
          </a:solidFill>
        </p:spPr>
        <p:txBody>
          <a:bodyPr wrap="square" lIns="0" tIns="0" rIns="0" bIns="0" rtlCol="0"/>
          <a:lstStyle/>
          <a:p>
            <a:endParaRPr/>
          </a:p>
        </p:txBody>
      </p:sp>
      <p:sp>
        <p:nvSpPr>
          <p:cNvPr id="7" name="object 7"/>
          <p:cNvSpPr txBox="1"/>
          <p:nvPr/>
        </p:nvSpPr>
        <p:spPr>
          <a:xfrm>
            <a:off x="150063" y="987805"/>
            <a:ext cx="8843010" cy="650240"/>
          </a:xfrm>
          <a:prstGeom prst="rect">
            <a:avLst/>
          </a:prstGeom>
        </p:spPr>
        <p:txBody>
          <a:bodyPr vert="horz" wrap="square" lIns="0" tIns="0" rIns="0" bIns="0" rtlCol="0">
            <a:spAutoFit/>
          </a:bodyPr>
          <a:lstStyle/>
          <a:p>
            <a:pPr marL="12700">
              <a:lnSpc>
                <a:spcPct val="100000"/>
              </a:lnSpc>
            </a:pPr>
            <a:r>
              <a:rPr sz="2100" dirty="0">
                <a:latin typeface="Arial"/>
                <a:cs typeface="Arial"/>
              </a:rPr>
              <a:t>Bir </a:t>
            </a:r>
            <a:r>
              <a:rPr sz="2100" spc="-5" dirty="0">
                <a:latin typeface="Arial"/>
                <a:cs typeface="Arial"/>
              </a:rPr>
              <a:t>elektrik devresinde iki </a:t>
            </a:r>
            <a:r>
              <a:rPr sz="2100" dirty="0">
                <a:latin typeface="Arial"/>
                <a:cs typeface="Arial"/>
              </a:rPr>
              <a:t>nokta </a:t>
            </a:r>
            <a:r>
              <a:rPr sz="2100" spc="-5" dirty="0">
                <a:latin typeface="Arial"/>
                <a:cs typeface="Arial"/>
              </a:rPr>
              <a:t>arasındaki iletken üzerinden geçen   </a:t>
            </a:r>
            <a:r>
              <a:rPr sz="2100" spc="135" dirty="0">
                <a:latin typeface="Arial"/>
                <a:cs typeface="Arial"/>
              </a:rPr>
              <a:t> </a:t>
            </a:r>
            <a:r>
              <a:rPr sz="2100" spc="-5" dirty="0">
                <a:latin typeface="Arial"/>
                <a:cs typeface="Arial"/>
              </a:rPr>
              <a:t>akım,</a:t>
            </a:r>
            <a:endParaRPr sz="2100">
              <a:latin typeface="Arial"/>
              <a:cs typeface="Arial"/>
            </a:endParaRPr>
          </a:p>
          <a:p>
            <a:pPr marL="12700">
              <a:lnSpc>
                <a:spcPct val="100000"/>
              </a:lnSpc>
            </a:pPr>
            <a:r>
              <a:rPr sz="2100" dirty="0">
                <a:latin typeface="Arial"/>
                <a:cs typeface="Arial"/>
              </a:rPr>
              <a:t>potansiyel farkla </a:t>
            </a:r>
            <a:r>
              <a:rPr sz="2100" spc="-5" dirty="0">
                <a:latin typeface="Arial"/>
                <a:cs typeface="Arial"/>
              </a:rPr>
              <a:t>doğru, </a:t>
            </a:r>
            <a:r>
              <a:rPr sz="2100" dirty="0">
                <a:latin typeface="Arial"/>
                <a:cs typeface="Arial"/>
              </a:rPr>
              <a:t>iki nokta </a:t>
            </a:r>
            <a:r>
              <a:rPr sz="2100" spc="-5" dirty="0">
                <a:latin typeface="Arial"/>
                <a:cs typeface="Arial"/>
              </a:rPr>
              <a:t>arasındaki direnç ile </a:t>
            </a:r>
            <a:r>
              <a:rPr sz="2100" dirty="0">
                <a:latin typeface="Arial"/>
                <a:cs typeface="Arial"/>
              </a:rPr>
              <a:t>ters</a:t>
            </a:r>
            <a:r>
              <a:rPr sz="2100" spc="-50" dirty="0">
                <a:latin typeface="Arial"/>
                <a:cs typeface="Arial"/>
              </a:rPr>
              <a:t> </a:t>
            </a:r>
            <a:r>
              <a:rPr sz="2100" spc="-20" dirty="0">
                <a:latin typeface="Arial"/>
                <a:cs typeface="Arial"/>
              </a:rPr>
              <a:t>orantılıdır.</a:t>
            </a:r>
            <a:endParaRPr sz="2100">
              <a:latin typeface="Arial"/>
              <a:cs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931163" y="120395"/>
            <a:ext cx="7434072"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32384">
              <a:lnSpc>
                <a:spcPct val="100000"/>
              </a:lnSpc>
            </a:pPr>
            <a:r>
              <a:rPr spc="-5" dirty="0"/>
              <a:t>Direnç bağlantıları ve Kirchoff</a:t>
            </a:r>
            <a:r>
              <a:rPr spc="70" dirty="0"/>
              <a:t> </a:t>
            </a:r>
            <a:r>
              <a:rPr spc="-5" dirty="0"/>
              <a:t>Kanunları</a:t>
            </a:r>
          </a:p>
        </p:txBody>
      </p:sp>
      <p:sp>
        <p:nvSpPr>
          <p:cNvPr id="5" name="object 5"/>
          <p:cNvSpPr/>
          <p:nvPr/>
        </p:nvSpPr>
        <p:spPr>
          <a:xfrm>
            <a:off x="76200" y="2057273"/>
            <a:ext cx="8986774" cy="2592451"/>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246120" y="120395"/>
            <a:ext cx="2804160"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2347595">
              <a:lnSpc>
                <a:spcPct val="100000"/>
              </a:lnSpc>
            </a:pPr>
            <a:r>
              <a:rPr spc="-5" dirty="0"/>
              <a:t>Seri</a:t>
            </a:r>
            <a:r>
              <a:rPr spc="-70" dirty="0"/>
              <a:t> </a:t>
            </a:r>
            <a:r>
              <a:rPr spc="-5" dirty="0"/>
              <a:t>Bağlantı</a:t>
            </a:r>
          </a:p>
        </p:txBody>
      </p:sp>
      <p:sp>
        <p:nvSpPr>
          <p:cNvPr id="5" name="object 5"/>
          <p:cNvSpPr/>
          <p:nvPr/>
        </p:nvSpPr>
        <p:spPr>
          <a:xfrm>
            <a:off x="430212" y="1143000"/>
            <a:ext cx="8359775" cy="3779774"/>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676400" y="5486400"/>
            <a:ext cx="5867400" cy="708025"/>
          </a:xfrm>
          <a:custGeom>
            <a:avLst/>
            <a:gdLst/>
            <a:ahLst/>
            <a:cxnLst/>
            <a:rect l="l" t="t" r="r" b="b"/>
            <a:pathLst>
              <a:path w="5867400" h="708025">
                <a:moveTo>
                  <a:pt x="0" y="708025"/>
                </a:moveTo>
                <a:lnTo>
                  <a:pt x="5867400" y="708025"/>
                </a:lnTo>
                <a:lnTo>
                  <a:pt x="5867400" y="0"/>
                </a:lnTo>
                <a:lnTo>
                  <a:pt x="0" y="0"/>
                </a:lnTo>
                <a:lnTo>
                  <a:pt x="0" y="708025"/>
                </a:lnTo>
                <a:close/>
              </a:path>
            </a:pathLst>
          </a:custGeom>
          <a:solidFill>
            <a:srgbClr val="92D050"/>
          </a:solidFill>
        </p:spPr>
        <p:txBody>
          <a:bodyPr wrap="square" lIns="0" tIns="0" rIns="0" bIns="0" rtlCol="0"/>
          <a:lstStyle/>
          <a:p>
            <a:endParaRPr/>
          </a:p>
        </p:txBody>
      </p:sp>
      <p:sp>
        <p:nvSpPr>
          <p:cNvPr id="7" name="object 7"/>
          <p:cNvSpPr/>
          <p:nvPr/>
        </p:nvSpPr>
        <p:spPr>
          <a:xfrm>
            <a:off x="1453896" y="5370576"/>
            <a:ext cx="6091428" cy="1121664"/>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6880859" y="5370576"/>
            <a:ext cx="806196" cy="1121664"/>
          </a:xfrm>
          <a:prstGeom prst="rect">
            <a:avLst/>
          </a:prstGeom>
          <a:blipFill>
            <a:blip r:embed="rId5" cstate="print"/>
            <a:stretch>
              <a:fillRect/>
            </a:stretch>
          </a:blipFill>
        </p:spPr>
        <p:txBody>
          <a:bodyPr wrap="square" lIns="0" tIns="0" rIns="0" bIns="0" rtlCol="0"/>
          <a:lstStyle/>
          <a:p>
            <a:endParaRPr/>
          </a:p>
        </p:txBody>
      </p:sp>
      <p:sp>
        <p:nvSpPr>
          <p:cNvPr id="9" name="object 9"/>
          <p:cNvSpPr txBox="1"/>
          <p:nvPr/>
        </p:nvSpPr>
        <p:spPr>
          <a:xfrm>
            <a:off x="1755394" y="5519420"/>
            <a:ext cx="5454650" cy="617220"/>
          </a:xfrm>
          <a:prstGeom prst="rect">
            <a:avLst/>
          </a:prstGeom>
        </p:spPr>
        <p:txBody>
          <a:bodyPr vert="horz" wrap="square" lIns="0" tIns="0" rIns="0" bIns="0" rtlCol="0">
            <a:spAutoFit/>
          </a:bodyPr>
          <a:lstStyle/>
          <a:p>
            <a:pPr marL="12700">
              <a:lnSpc>
                <a:spcPct val="100000"/>
              </a:lnSpc>
            </a:pPr>
            <a:r>
              <a:rPr sz="4000" b="1" spc="-5" dirty="0">
                <a:latin typeface="Arial"/>
                <a:cs typeface="Arial"/>
              </a:rPr>
              <a:t>RT=R1+R2+R3+….+Rn</a:t>
            </a:r>
            <a:endParaRPr sz="4000">
              <a:latin typeface="Arial"/>
              <a:cs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997707" y="120395"/>
            <a:ext cx="3299460"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2099310">
              <a:lnSpc>
                <a:spcPct val="100000"/>
              </a:lnSpc>
            </a:pPr>
            <a:r>
              <a:rPr spc="-5" dirty="0"/>
              <a:t>Paralel</a:t>
            </a:r>
            <a:r>
              <a:rPr spc="-55" dirty="0"/>
              <a:t> </a:t>
            </a:r>
            <a:r>
              <a:rPr spc="-5" dirty="0"/>
              <a:t>Bağlantı</a:t>
            </a:r>
          </a:p>
        </p:txBody>
      </p:sp>
      <p:sp>
        <p:nvSpPr>
          <p:cNvPr id="5" name="object 5"/>
          <p:cNvSpPr/>
          <p:nvPr/>
        </p:nvSpPr>
        <p:spPr>
          <a:xfrm>
            <a:off x="1506600" y="906525"/>
            <a:ext cx="5927725" cy="4503674"/>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2438400" y="5486400"/>
            <a:ext cx="4084574" cy="1223962"/>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60448" y="120395"/>
            <a:ext cx="5173980"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1162050">
              <a:lnSpc>
                <a:spcPct val="100000"/>
              </a:lnSpc>
            </a:pPr>
            <a:r>
              <a:rPr spc="-5" dirty="0"/>
              <a:t>Kirchoff Gerilimler</a:t>
            </a:r>
            <a:r>
              <a:rPr dirty="0"/>
              <a:t> </a:t>
            </a:r>
            <a:r>
              <a:rPr spc="-10" dirty="0"/>
              <a:t>Kanunu</a:t>
            </a:r>
          </a:p>
        </p:txBody>
      </p:sp>
      <p:sp>
        <p:nvSpPr>
          <p:cNvPr id="5" name="object 5"/>
          <p:cNvSpPr/>
          <p:nvPr/>
        </p:nvSpPr>
        <p:spPr>
          <a:xfrm>
            <a:off x="460375" y="1219200"/>
            <a:ext cx="8278749" cy="4464050"/>
          </a:xfrm>
          <a:prstGeom prst="rect">
            <a:avLst/>
          </a:prstGeom>
          <a:blipFill>
            <a:blip r:embed="rId3" cstate="print"/>
            <a:stretch>
              <a:fillRect/>
            </a:stretch>
          </a:blipFill>
        </p:spPr>
        <p:txBody>
          <a:bodyPr wrap="square" lIns="0" tIns="0" rIns="0" bIns="0" rtlCol="0"/>
          <a:lstStyle/>
          <a:p>
            <a:endParaRPr/>
          </a:p>
        </p:txBody>
      </p:sp>
      <p:sp>
        <p:nvSpPr>
          <p:cNvPr id="6" name="object 6"/>
          <p:cNvSpPr txBox="1"/>
          <p:nvPr/>
        </p:nvSpPr>
        <p:spPr>
          <a:xfrm>
            <a:off x="155575" y="5854700"/>
            <a:ext cx="8836025" cy="830580"/>
          </a:xfrm>
          <a:prstGeom prst="rect">
            <a:avLst/>
          </a:prstGeom>
          <a:solidFill>
            <a:srgbClr val="92D050"/>
          </a:solidFill>
        </p:spPr>
        <p:txBody>
          <a:bodyPr vert="horz" wrap="square" lIns="0" tIns="39370" rIns="0" bIns="0" rtlCol="0">
            <a:spAutoFit/>
          </a:bodyPr>
          <a:lstStyle/>
          <a:p>
            <a:pPr marL="91440">
              <a:lnSpc>
                <a:spcPct val="100000"/>
              </a:lnSpc>
              <a:spcBef>
                <a:spcPts val="310"/>
              </a:spcBef>
              <a:tabLst>
                <a:tab pos="885190" algn="l"/>
                <a:tab pos="2272665" algn="l"/>
                <a:tab pos="2966085" algn="l"/>
                <a:tab pos="3573779" algn="l"/>
                <a:tab pos="4704715" algn="l"/>
                <a:tab pos="5988050" algn="l"/>
                <a:tab pos="7102475" algn="l"/>
              </a:tabLst>
            </a:pPr>
            <a:r>
              <a:rPr sz="2400" b="1" spc="-5" dirty="0">
                <a:latin typeface="Arial"/>
                <a:cs typeface="Arial"/>
              </a:rPr>
              <a:t>Seri	devrede	her	bir	direnç	</a:t>
            </a:r>
            <a:r>
              <a:rPr sz="2400" b="1" dirty="0">
                <a:latin typeface="Arial"/>
                <a:cs typeface="Arial"/>
              </a:rPr>
              <a:t>üzerine	</a:t>
            </a:r>
            <a:r>
              <a:rPr sz="2400" b="1" spc="-5" dirty="0">
                <a:latin typeface="Arial"/>
                <a:cs typeface="Arial"/>
              </a:rPr>
              <a:t>düşen	gerilimlerin</a:t>
            </a:r>
            <a:endParaRPr sz="2400">
              <a:latin typeface="Arial"/>
              <a:cs typeface="Arial"/>
            </a:endParaRPr>
          </a:p>
          <a:p>
            <a:pPr marL="91440">
              <a:lnSpc>
                <a:spcPct val="100000"/>
              </a:lnSpc>
            </a:pPr>
            <a:r>
              <a:rPr sz="2400" b="1" dirty="0">
                <a:latin typeface="Arial"/>
                <a:cs typeface="Arial"/>
              </a:rPr>
              <a:t>toplamı </a:t>
            </a:r>
            <a:r>
              <a:rPr sz="2400" b="1" spc="-10" dirty="0">
                <a:latin typeface="Arial"/>
                <a:cs typeface="Arial"/>
              </a:rPr>
              <a:t>kaynak </a:t>
            </a:r>
            <a:r>
              <a:rPr sz="2400" b="1" dirty="0">
                <a:latin typeface="Arial"/>
                <a:cs typeface="Arial"/>
              </a:rPr>
              <a:t>gerilimine</a:t>
            </a:r>
            <a:r>
              <a:rPr sz="2400" b="1" spc="-40" dirty="0">
                <a:latin typeface="Arial"/>
                <a:cs typeface="Arial"/>
              </a:rPr>
              <a:t> </a:t>
            </a:r>
            <a:r>
              <a:rPr sz="2400" b="1" spc="-20" dirty="0">
                <a:latin typeface="Arial"/>
                <a:cs typeface="Arial"/>
              </a:rPr>
              <a:t>eşittir.</a:t>
            </a:r>
            <a:endParaRPr sz="2400">
              <a:latin typeface="Arial"/>
              <a:cs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238755" y="120395"/>
            <a:ext cx="4818888"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1339850">
              <a:lnSpc>
                <a:spcPct val="100000"/>
              </a:lnSpc>
            </a:pPr>
            <a:r>
              <a:rPr spc="-5" dirty="0"/>
              <a:t>Kirchoff Akımlar</a:t>
            </a:r>
            <a:r>
              <a:rPr spc="-35" dirty="0"/>
              <a:t> </a:t>
            </a:r>
            <a:r>
              <a:rPr spc="-5" dirty="0"/>
              <a:t>Kanunu</a:t>
            </a:r>
          </a:p>
        </p:txBody>
      </p:sp>
      <p:sp>
        <p:nvSpPr>
          <p:cNvPr id="5" name="object 5"/>
          <p:cNvSpPr/>
          <p:nvPr/>
        </p:nvSpPr>
        <p:spPr>
          <a:xfrm>
            <a:off x="71437" y="5638798"/>
            <a:ext cx="9001125" cy="1200150"/>
          </a:xfrm>
          <a:custGeom>
            <a:avLst/>
            <a:gdLst/>
            <a:ahLst/>
            <a:cxnLst/>
            <a:rect l="l" t="t" r="r" b="b"/>
            <a:pathLst>
              <a:path w="9001125" h="1200150">
                <a:moveTo>
                  <a:pt x="0" y="1200149"/>
                </a:moveTo>
                <a:lnTo>
                  <a:pt x="9001125" y="1200149"/>
                </a:lnTo>
                <a:lnTo>
                  <a:pt x="9001125" y="0"/>
                </a:lnTo>
                <a:lnTo>
                  <a:pt x="0" y="0"/>
                </a:lnTo>
                <a:lnTo>
                  <a:pt x="0" y="1200149"/>
                </a:lnTo>
                <a:close/>
              </a:path>
            </a:pathLst>
          </a:custGeom>
          <a:solidFill>
            <a:srgbClr val="92D050"/>
          </a:solidFill>
        </p:spPr>
        <p:txBody>
          <a:bodyPr wrap="square" lIns="0" tIns="0" rIns="0" bIns="0" rtlCol="0"/>
          <a:lstStyle/>
          <a:p>
            <a:endParaRPr/>
          </a:p>
        </p:txBody>
      </p:sp>
      <p:sp>
        <p:nvSpPr>
          <p:cNvPr id="6" name="object 6"/>
          <p:cNvSpPr txBox="1"/>
          <p:nvPr/>
        </p:nvSpPr>
        <p:spPr>
          <a:xfrm>
            <a:off x="150063" y="5678423"/>
            <a:ext cx="8844915" cy="1107440"/>
          </a:xfrm>
          <a:prstGeom prst="rect">
            <a:avLst/>
          </a:prstGeom>
        </p:spPr>
        <p:txBody>
          <a:bodyPr vert="horz" wrap="square" lIns="0" tIns="0" rIns="0" bIns="0" rtlCol="0">
            <a:spAutoFit/>
          </a:bodyPr>
          <a:lstStyle/>
          <a:p>
            <a:pPr marL="12700" marR="5080" algn="just">
              <a:lnSpc>
                <a:spcPct val="100000"/>
              </a:lnSpc>
            </a:pPr>
            <a:r>
              <a:rPr sz="2400" dirty="0">
                <a:latin typeface="Arial"/>
                <a:cs typeface="Arial"/>
              </a:rPr>
              <a:t>Paralel bağlı devrelerde </a:t>
            </a:r>
            <a:r>
              <a:rPr sz="2400" spc="-5" dirty="0">
                <a:latin typeface="Arial"/>
                <a:cs typeface="Arial"/>
              </a:rPr>
              <a:t>bir </a:t>
            </a:r>
            <a:r>
              <a:rPr sz="2400" dirty="0">
                <a:latin typeface="Arial"/>
                <a:cs typeface="Arial"/>
              </a:rPr>
              <a:t>düğüm noktasına gelen </a:t>
            </a:r>
            <a:r>
              <a:rPr sz="2400" spc="-5" dirty="0">
                <a:latin typeface="Arial"/>
                <a:cs typeface="Arial"/>
              </a:rPr>
              <a:t>akımların  toplamı, bu düğüm noktasından ayrılan akımların toplamına  </a:t>
            </a:r>
            <a:r>
              <a:rPr sz="2400" spc="-20" dirty="0">
                <a:latin typeface="Arial"/>
                <a:cs typeface="Arial"/>
              </a:rPr>
              <a:t>eşittir.</a:t>
            </a:r>
            <a:endParaRPr sz="2400">
              <a:latin typeface="Arial"/>
              <a:cs typeface="Arial"/>
            </a:endParaRPr>
          </a:p>
        </p:txBody>
      </p:sp>
      <p:sp>
        <p:nvSpPr>
          <p:cNvPr id="7" name="object 7"/>
          <p:cNvSpPr/>
          <p:nvPr/>
        </p:nvSpPr>
        <p:spPr>
          <a:xfrm>
            <a:off x="1943100" y="968311"/>
            <a:ext cx="5257800" cy="4621276"/>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599688" y="120395"/>
            <a:ext cx="2095500"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2701290">
              <a:lnSpc>
                <a:spcPct val="100000"/>
              </a:lnSpc>
            </a:pPr>
            <a:r>
              <a:rPr spc="-5" dirty="0"/>
              <a:t>Örnek</a:t>
            </a:r>
            <a:r>
              <a:rPr dirty="0"/>
              <a:t>l</a:t>
            </a:r>
            <a:r>
              <a:rPr spc="-5" dirty="0"/>
              <a:t>er</a:t>
            </a:r>
          </a:p>
        </p:txBody>
      </p:sp>
      <p:sp>
        <p:nvSpPr>
          <p:cNvPr id="5" name="object 5"/>
          <p:cNvSpPr/>
          <p:nvPr/>
        </p:nvSpPr>
        <p:spPr>
          <a:xfrm>
            <a:off x="355600" y="1219200"/>
            <a:ext cx="8432800" cy="5003800"/>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685800" y="244602"/>
            <a:ext cx="7319669" cy="436245"/>
          </a:xfrm>
          <a:prstGeom prst="rect">
            <a:avLst/>
          </a:prstGeom>
        </p:spPr>
        <p:txBody>
          <a:bodyPr vert="horz" wrap="square" lIns="0" tIns="0" rIns="0" bIns="0" rtlCol="0">
            <a:spAutoFit/>
          </a:bodyPr>
          <a:lstStyle/>
          <a:p>
            <a:pPr marL="881380" algn="ctr">
              <a:lnSpc>
                <a:spcPct val="100000"/>
              </a:lnSpc>
            </a:pPr>
            <a:r>
              <a:rPr spc="-5" dirty="0" err="1" smtClean="0">
                <a:solidFill>
                  <a:srgbClr val="FFFF00"/>
                </a:solidFill>
              </a:rPr>
              <a:t>İletken</a:t>
            </a:r>
            <a:r>
              <a:rPr lang="tr-TR" spc="-5" dirty="0" smtClean="0">
                <a:solidFill>
                  <a:srgbClr val="FFFF00"/>
                </a:solidFill>
              </a:rPr>
              <a:t> – Yarı İletken - Yalıtkan</a:t>
            </a:r>
            <a:endParaRPr spc="-5" dirty="0">
              <a:solidFill>
                <a:srgbClr val="FFFF00"/>
              </a:solidFill>
            </a:endParaRPr>
          </a:p>
        </p:txBody>
      </p:sp>
      <p:sp>
        <p:nvSpPr>
          <p:cNvPr id="10" name="9 Metin kutusu"/>
          <p:cNvSpPr txBox="1"/>
          <p:nvPr/>
        </p:nvSpPr>
        <p:spPr>
          <a:xfrm>
            <a:off x="457200" y="990600"/>
            <a:ext cx="8229600" cy="3108543"/>
          </a:xfrm>
          <a:prstGeom prst="rect">
            <a:avLst/>
          </a:prstGeom>
          <a:noFill/>
        </p:spPr>
        <p:txBody>
          <a:bodyPr wrap="square" rtlCol="0">
            <a:spAutoFit/>
          </a:bodyPr>
          <a:lstStyle/>
          <a:p>
            <a:pPr algn="ctr"/>
            <a:r>
              <a:rPr lang="tr-TR" sz="2800" b="1" dirty="0" smtClean="0">
                <a:solidFill>
                  <a:srgbClr val="C00000"/>
                </a:solidFill>
                <a:effectLst>
                  <a:outerShdw blurRad="38100" dist="38100" dir="2700000" algn="tl">
                    <a:srgbClr val="000000">
                      <a:alpha val="43137"/>
                    </a:srgbClr>
                  </a:outerShdw>
                </a:effectLst>
                <a:latin typeface="Candara" pitchFamily="34" charset="0"/>
              </a:rPr>
              <a:t>İletken:</a:t>
            </a:r>
          </a:p>
          <a:p>
            <a:pPr algn="ctr"/>
            <a:r>
              <a:rPr lang="tr-TR" sz="2400" dirty="0" smtClean="0">
                <a:latin typeface="Candara" pitchFamily="34" charset="0"/>
              </a:rPr>
              <a:t>Bir </a:t>
            </a:r>
            <a:r>
              <a:rPr lang="tr-TR" sz="2400" dirty="0">
                <a:latin typeface="Candara" pitchFamily="34" charset="0"/>
              </a:rPr>
              <a:t>maddenin iletkenliğini belirleyen en önemli faktör, atomlarının son yörüngesindeki elektron sayısıdır. Bu son yörüngeye “</a:t>
            </a:r>
            <a:r>
              <a:rPr lang="tr-TR" sz="2400" dirty="0" err="1">
                <a:latin typeface="Candara" pitchFamily="34" charset="0"/>
              </a:rPr>
              <a:t>Valans</a:t>
            </a:r>
            <a:r>
              <a:rPr lang="tr-TR" sz="2400" dirty="0">
                <a:latin typeface="Candara" pitchFamily="34" charset="0"/>
              </a:rPr>
              <a:t> Yörünge” üzerinde bulunan elektronlara da “</a:t>
            </a:r>
            <a:r>
              <a:rPr lang="tr-TR" sz="2400" dirty="0" err="1">
                <a:latin typeface="Candara" pitchFamily="34" charset="0"/>
              </a:rPr>
              <a:t>Valans</a:t>
            </a:r>
            <a:r>
              <a:rPr lang="tr-TR" sz="2400" dirty="0">
                <a:latin typeface="Candara" pitchFamily="34" charset="0"/>
              </a:rPr>
              <a:t> Elektron” denir. </a:t>
            </a:r>
            <a:endParaRPr lang="tr-TR" sz="2400" dirty="0" smtClean="0">
              <a:latin typeface="Candara" pitchFamily="34" charset="0"/>
            </a:endParaRPr>
          </a:p>
          <a:p>
            <a:pPr algn="ctr"/>
            <a:r>
              <a:rPr lang="tr-TR" sz="2400" dirty="0" err="1" smtClean="0">
                <a:latin typeface="Candara" pitchFamily="34" charset="0"/>
              </a:rPr>
              <a:t>Valans</a:t>
            </a:r>
            <a:r>
              <a:rPr lang="tr-TR" sz="2400" dirty="0" smtClean="0">
                <a:latin typeface="Candara" pitchFamily="34" charset="0"/>
              </a:rPr>
              <a:t> </a:t>
            </a:r>
            <a:r>
              <a:rPr lang="tr-TR" sz="2400" dirty="0">
                <a:latin typeface="Candara" pitchFamily="34" charset="0"/>
              </a:rPr>
              <a:t>elektronlar atom çekirdeğine zayıf olarak bağlıdır. </a:t>
            </a:r>
            <a:r>
              <a:rPr lang="tr-TR" sz="2400" dirty="0" err="1">
                <a:latin typeface="Candara" pitchFamily="34" charset="0"/>
              </a:rPr>
              <a:t>Valans</a:t>
            </a:r>
            <a:r>
              <a:rPr lang="tr-TR" sz="2400" dirty="0">
                <a:latin typeface="Candara" pitchFamily="34" charset="0"/>
              </a:rPr>
              <a:t> yörüngesindeki elektron sayısı 4 ‘den büyük olan maddeler yalıtkan 4 ‘den küçük olan maddeler de iletkendir. </a:t>
            </a:r>
          </a:p>
        </p:txBody>
      </p:sp>
      <p:sp>
        <p:nvSpPr>
          <p:cNvPr id="11" name="object 7"/>
          <p:cNvSpPr/>
          <p:nvPr/>
        </p:nvSpPr>
        <p:spPr>
          <a:xfrm>
            <a:off x="2895600" y="4162425"/>
            <a:ext cx="3276600" cy="2466975"/>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599688" y="120395"/>
            <a:ext cx="2095500"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2701290">
              <a:lnSpc>
                <a:spcPct val="100000"/>
              </a:lnSpc>
            </a:pPr>
            <a:r>
              <a:rPr spc="-5" dirty="0"/>
              <a:t>Örnek</a:t>
            </a:r>
            <a:r>
              <a:rPr dirty="0"/>
              <a:t>l</a:t>
            </a:r>
            <a:r>
              <a:rPr spc="-5" dirty="0"/>
              <a:t>er</a:t>
            </a:r>
          </a:p>
        </p:txBody>
      </p:sp>
      <p:sp>
        <p:nvSpPr>
          <p:cNvPr id="5" name="object 5"/>
          <p:cNvSpPr/>
          <p:nvPr/>
        </p:nvSpPr>
        <p:spPr>
          <a:xfrm>
            <a:off x="796925" y="1411350"/>
            <a:ext cx="7550150" cy="3852799"/>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599688" y="120395"/>
            <a:ext cx="2095500"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2701290">
              <a:lnSpc>
                <a:spcPct val="100000"/>
              </a:lnSpc>
            </a:pPr>
            <a:r>
              <a:rPr spc="-5" dirty="0"/>
              <a:t>Örnek</a:t>
            </a:r>
            <a:r>
              <a:rPr dirty="0"/>
              <a:t>l</a:t>
            </a:r>
            <a:r>
              <a:rPr spc="-5" dirty="0"/>
              <a:t>er</a:t>
            </a:r>
          </a:p>
        </p:txBody>
      </p:sp>
      <p:sp>
        <p:nvSpPr>
          <p:cNvPr id="5" name="object 5"/>
          <p:cNvSpPr/>
          <p:nvPr/>
        </p:nvSpPr>
        <p:spPr>
          <a:xfrm>
            <a:off x="220662" y="1676400"/>
            <a:ext cx="8702675" cy="3384550"/>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599688" y="120395"/>
            <a:ext cx="2095500"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2701290">
              <a:lnSpc>
                <a:spcPct val="100000"/>
              </a:lnSpc>
            </a:pPr>
            <a:r>
              <a:rPr spc="-5" dirty="0"/>
              <a:t>Örnek</a:t>
            </a:r>
            <a:r>
              <a:rPr dirty="0"/>
              <a:t>l</a:t>
            </a:r>
            <a:r>
              <a:rPr spc="-5" dirty="0"/>
              <a:t>er</a:t>
            </a:r>
          </a:p>
        </p:txBody>
      </p:sp>
      <p:sp>
        <p:nvSpPr>
          <p:cNvPr id="5" name="object 5"/>
          <p:cNvSpPr/>
          <p:nvPr/>
        </p:nvSpPr>
        <p:spPr>
          <a:xfrm>
            <a:off x="523875" y="1371536"/>
            <a:ext cx="8096250" cy="4319651"/>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599688" y="120395"/>
            <a:ext cx="2095500" cy="853439"/>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1437" y="71501"/>
            <a:ext cx="9001760" cy="792480"/>
          </a:xfrm>
          <a:custGeom>
            <a:avLst/>
            <a:gdLst/>
            <a:ahLst/>
            <a:cxnLst/>
            <a:rect l="l" t="t" r="r" b="b"/>
            <a:pathLst>
              <a:path w="9001760" h="792480">
                <a:moveTo>
                  <a:pt x="9001188" y="0"/>
                </a:moveTo>
                <a:lnTo>
                  <a:pt x="132029" y="0"/>
                </a:lnTo>
                <a:lnTo>
                  <a:pt x="90300" y="6724"/>
                </a:lnTo>
                <a:lnTo>
                  <a:pt x="54057" y="25452"/>
                </a:lnTo>
                <a:lnTo>
                  <a:pt x="25475" y="54013"/>
                </a:lnTo>
                <a:lnTo>
                  <a:pt x="6731" y="90237"/>
                </a:lnTo>
                <a:lnTo>
                  <a:pt x="0" y="131952"/>
                </a:lnTo>
                <a:lnTo>
                  <a:pt x="0" y="792099"/>
                </a:lnTo>
                <a:lnTo>
                  <a:pt x="8869108" y="792099"/>
                </a:lnTo>
                <a:lnTo>
                  <a:pt x="8910837" y="785373"/>
                </a:lnTo>
                <a:lnTo>
                  <a:pt x="8947092" y="766638"/>
                </a:lnTo>
                <a:lnTo>
                  <a:pt x="8975690" y="738057"/>
                </a:lnTo>
                <a:lnTo>
                  <a:pt x="8994450" y="701796"/>
                </a:lnTo>
                <a:lnTo>
                  <a:pt x="9001188" y="660019"/>
                </a:lnTo>
                <a:lnTo>
                  <a:pt x="9001188" y="0"/>
                </a:lnTo>
                <a:close/>
              </a:path>
            </a:pathLst>
          </a:custGeom>
          <a:solidFill>
            <a:srgbClr val="A6A6A6"/>
          </a:solidFill>
        </p:spPr>
        <p:txBody>
          <a:bodyPr wrap="square" lIns="0" tIns="0" rIns="0" bIns="0" rtlCol="0"/>
          <a:lstStyle/>
          <a:p>
            <a:endParaRPr/>
          </a:p>
        </p:txBody>
      </p:sp>
      <p:sp>
        <p:nvSpPr>
          <p:cNvPr id="4" name="object 4"/>
          <p:cNvSpPr txBox="1">
            <a:spLocks noGrp="1"/>
          </p:cNvSpPr>
          <p:nvPr>
            <p:ph type="title"/>
          </p:nvPr>
        </p:nvSpPr>
        <p:spPr>
          <a:prstGeom prst="rect">
            <a:avLst/>
          </a:prstGeom>
        </p:spPr>
        <p:txBody>
          <a:bodyPr vert="horz" wrap="square" lIns="0" tIns="0" rIns="0" bIns="0" rtlCol="0">
            <a:spAutoFit/>
          </a:bodyPr>
          <a:lstStyle/>
          <a:p>
            <a:pPr marL="2701290">
              <a:lnSpc>
                <a:spcPct val="100000"/>
              </a:lnSpc>
            </a:pPr>
            <a:r>
              <a:rPr spc="-5" dirty="0"/>
              <a:t>Örnek</a:t>
            </a:r>
            <a:r>
              <a:rPr dirty="0"/>
              <a:t>l</a:t>
            </a:r>
            <a:r>
              <a:rPr spc="-5" dirty="0"/>
              <a:t>er</a:t>
            </a:r>
          </a:p>
        </p:txBody>
      </p:sp>
      <p:sp>
        <p:nvSpPr>
          <p:cNvPr id="5" name="object 5"/>
          <p:cNvSpPr/>
          <p:nvPr/>
        </p:nvSpPr>
        <p:spPr>
          <a:xfrm>
            <a:off x="701675" y="1495425"/>
            <a:ext cx="7740650" cy="4032250"/>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685800" y="244602"/>
            <a:ext cx="7319669" cy="436245"/>
          </a:xfrm>
          <a:prstGeom prst="rect">
            <a:avLst/>
          </a:prstGeom>
        </p:spPr>
        <p:txBody>
          <a:bodyPr vert="horz" wrap="square" lIns="0" tIns="0" rIns="0" bIns="0" rtlCol="0">
            <a:spAutoFit/>
          </a:bodyPr>
          <a:lstStyle/>
          <a:p>
            <a:pPr marL="881380" algn="ctr">
              <a:lnSpc>
                <a:spcPct val="100000"/>
              </a:lnSpc>
            </a:pPr>
            <a:r>
              <a:rPr spc="-5" dirty="0" err="1" smtClean="0">
                <a:solidFill>
                  <a:srgbClr val="FFFF00"/>
                </a:solidFill>
              </a:rPr>
              <a:t>İletken</a:t>
            </a:r>
            <a:r>
              <a:rPr lang="tr-TR" spc="-5" dirty="0" smtClean="0">
                <a:solidFill>
                  <a:srgbClr val="FFFF00"/>
                </a:solidFill>
              </a:rPr>
              <a:t> – Yarı İletken - Yalıtkan</a:t>
            </a:r>
            <a:endParaRPr spc="-5" dirty="0">
              <a:solidFill>
                <a:srgbClr val="FFFF00"/>
              </a:solidFill>
            </a:endParaRPr>
          </a:p>
        </p:txBody>
      </p:sp>
      <p:sp>
        <p:nvSpPr>
          <p:cNvPr id="10" name="9 Metin kutusu"/>
          <p:cNvSpPr txBox="1"/>
          <p:nvPr/>
        </p:nvSpPr>
        <p:spPr>
          <a:xfrm>
            <a:off x="457200" y="990600"/>
            <a:ext cx="8229600" cy="3416320"/>
          </a:xfrm>
          <a:prstGeom prst="rect">
            <a:avLst/>
          </a:prstGeom>
          <a:noFill/>
        </p:spPr>
        <p:txBody>
          <a:bodyPr wrap="square" rtlCol="0">
            <a:spAutoFit/>
          </a:bodyPr>
          <a:lstStyle/>
          <a:p>
            <a:pPr algn="ctr"/>
            <a:r>
              <a:rPr lang="tr-TR" sz="2400" dirty="0" smtClean="0">
                <a:latin typeface="Candara" pitchFamily="34" charset="0"/>
              </a:rPr>
              <a:t>Örneğin </a:t>
            </a:r>
            <a:r>
              <a:rPr lang="tr-TR" sz="2400" dirty="0">
                <a:latin typeface="Candara" pitchFamily="34" charset="0"/>
              </a:rPr>
              <a:t>bakır atomunun son yörüngesinde sadece bir elektron bulunmaktadır. Bu da bakırın iletken olduğunu belirler. Bakırın iki ucuna bir </a:t>
            </a:r>
            <a:r>
              <a:rPr lang="tr-TR" sz="2400" dirty="0" smtClean="0">
                <a:latin typeface="Candara" pitchFamily="34" charset="0"/>
              </a:rPr>
              <a:t>elektrik </a:t>
            </a:r>
            <a:r>
              <a:rPr lang="tr-TR" sz="2400" dirty="0">
                <a:latin typeface="Candara" pitchFamily="34" charset="0"/>
              </a:rPr>
              <a:t>enerjisi uygulandığında bakırdaki </a:t>
            </a:r>
            <a:r>
              <a:rPr lang="tr-TR" sz="2400" dirty="0" err="1">
                <a:latin typeface="Candara" pitchFamily="34" charset="0"/>
              </a:rPr>
              <a:t>valans</a:t>
            </a:r>
            <a:r>
              <a:rPr lang="tr-TR" sz="2400" dirty="0">
                <a:latin typeface="Candara" pitchFamily="34" charset="0"/>
              </a:rPr>
              <a:t> elektronlar güç kaynağının pozitif kutbuna doğru hareket eder. Bakır elektrik iletiminde yaygın olarak kullanılmaktadır. Sebebi ise maliyetinin düşük olması ve iyi bir iletken olmasıdır. En iyi </a:t>
            </a:r>
            <a:r>
              <a:rPr lang="tr-TR" sz="2400" dirty="0">
                <a:solidFill>
                  <a:srgbClr val="C00000"/>
                </a:solidFill>
                <a:effectLst>
                  <a:outerShdw blurRad="38100" dist="38100" dir="2700000" algn="tl">
                    <a:srgbClr val="000000">
                      <a:alpha val="43137"/>
                    </a:srgbClr>
                  </a:outerShdw>
                </a:effectLst>
                <a:latin typeface="Candara" pitchFamily="34" charset="0"/>
              </a:rPr>
              <a:t>iletken</a:t>
            </a:r>
            <a:r>
              <a:rPr lang="tr-TR" sz="2400" dirty="0">
                <a:effectLst>
                  <a:outerShdw blurRad="38100" dist="38100" dir="2700000" algn="tl">
                    <a:srgbClr val="000000">
                      <a:alpha val="43137"/>
                    </a:srgbClr>
                  </a:outerShdw>
                </a:effectLst>
                <a:latin typeface="Candara" pitchFamily="34" charset="0"/>
              </a:rPr>
              <a:t> </a:t>
            </a:r>
            <a:r>
              <a:rPr lang="tr-TR" sz="2400" dirty="0">
                <a:latin typeface="Candara" pitchFamily="34" charset="0"/>
              </a:rPr>
              <a:t>altın, daha sonra gümüştür. Fakat bunların </a:t>
            </a:r>
            <a:r>
              <a:rPr lang="tr-TR" sz="2400" dirty="0" smtClean="0">
                <a:latin typeface="Candara" pitchFamily="34" charset="0"/>
              </a:rPr>
              <a:t>maliyetinin </a:t>
            </a:r>
            <a:r>
              <a:rPr lang="tr-TR" sz="2400" dirty="0">
                <a:latin typeface="Candara" pitchFamily="34" charset="0"/>
              </a:rPr>
              <a:t>yüksek olması nedeniyle elektrik iletiminde </a:t>
            </a:r>
            <a:r>
              <a:rPr lang="tr-TR" sz="2400" dirty="0" smtClean="0">
                <a:latin typeface="Candara" pitchFamily="34" charset="0"/>
              </a:rPr>
              <a:t>kullanılmamaktadır.</a:t>
            </a:r>
            <a:endParaRPr lang="tr-TR" sz="2400" dirty="0">
              <a:latin typeface="Candara" pitchFamily="34" charset="0"/>
            </a:endParaRPr>
          </a:p>
        </p:txBody>
      </p:sp>
      <p:pic>
        <p:nvPicPr>
          <p:cNvPr id="1026" name="Picture 2" descr="bakır atom yapı ile ilgili görsel sonucu"/>
          <p:cNvPicPr>
            <a:picLocks noChangeAspect="1" noChangeArrowheads="1"/>
          </p:cNvPicPr>
          <p:nvPr/>
        </p:nvPicPr>
        <p:blipFill>
          <a:blip r:embed="rId2" cstate="print"/>
          <a:srcRect/>
          <a:stretch>
            <a:fillRect/>
          </a:stretch>
        </p:blipFill>
        <p:spPr bwMode="auto">
          <a:xfrm>
            <a:off x="2057400" y="4276724"/>
            <a:ext cx="5610225" cy="258127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685800" y="244602"/>
            <a:ext cx="7319669" cy="436245"/>
          </a:xfrm>
          <a:prstGeom prst="rect">
            <a:avLst/>
          </a:prstGeom>
        </p:spPr>
        <p:txBody>
          <a:bodyPr vert="horz" wrap="square" lIns="0" tIns="0" rIns="0" bIns="0" rtlCol="0">
            <a:spAutoFit/>
          </a:bodyPr>
          <a:lstStyle/>
          <a:p>
            <a:pPr marL="881380" algn="ctr">
              <a:lnSpc>
                <a:spcPct val="100000"/>
              </a:lnSpc>
            </a:pPr>
            <a:r>
              <a:rPr spc="-5" dirty="0" err="1" smtClean="0">
                <a:solidFill>
                  <a:srgbClr val="FFFF00"/>
                </a:solidFill>
              </a:rPr>
              <a:t>İletken</a:t>
            </a:r>
            <a:r>
              <a:rPr lang="tr-TR" spc="-5" dirty="0" smtClean="0">
                <a:solidFill>
                  <a:srgbClr val="FFFF00"/>
                </a:solidFill>
              </a:rPr>
              <a:t> – Yarı İletken - Yalıtkan</a:t>
            </a:r>
            <a:endParaRPr spc="-5" dirty="0">
              <a:solidFill>
                <a:srgbClr val="FFFF00"/>
              </a:solidFill>
            </a:endParaRPr>
          </a:p>
        </p:txBody>
      </p:sp>
      <p:sp>
        <p:nvSpPr>
          <p:cNvPr id="10" name="9 Metin kutusu"/>
          <p:cNvSpPr txBox="1"/>
          <p:nvPr/>
        </p:nvSpPr>
        <p:spPr>
          <a:xfrm>
            <a:off x="457200" y="990600"/>
            <a:ext cx="8229600" cy="3908762"/>
          </a:xfrm>
          <a:prstGeom prst="rect">
            <a:avLst/>
          </a:prstGeom>
          <a:noFill/>
        </p:spPr>
        <p:txBody>
          <a:bodyPr wrap="square" rtlCol="0">
            <a:spAutoFit/>
          </a:bodyPr>
          <a:lstStyle/>
          <a:p>
            <a:pPr algn="ctr"/>
            <a:r>
              <a:rPr lang="tr-TR" sz="2800" b="1" dirty="0" smtClean="0">
                <a:solidFill>
                  <a:srgbClr val="C00000"/>
                </a:solidFill>
                <a:effectLst>
                  <a:outerShdw blurRad="38100" dist="38100" dir="2700000" algn="tl">
                    <a:srgbClr val="000000">
                      <a:alpha val="43137"/>
                    </a:srgbClr>
                  </a:outerShdw>
                </a:effectLst>
                <a:latin typeface="Candara" pitchFamily="34" charset="0"/>
              </a:rPr>
              <a:t>Yalıtkan:</a:t>
            </a:r>
          </a:p>
          <a:p>
            <a:pPr algn="ctr"/>
            <a:endParaRPr lang="tr-TR" sz="2800" b="1" dirty="0" smtClean="0">
              <a:solidFill>
                <a:srgbClr val="C00000"/>
              </a:solidFill>
              <a:effectLst>
                <a:outerShdw blurRad="38100" dist="38100" dir="2700000" algn="tl">
                  <a:srgbClr val="000000">
                    <a:alpha val="43137"/>
                  </a:srgbClr>
                </a:outerShdw>
              </a:effectLst>
              <a:latin typeface="Candara" pitchFamily="34" charset="0"/>
            </a:endParaRPr>
          </a:p>
          <a:p>
            <a:pPr algn="ctr" fontAlgn="base"/>
            <a:r>
              <a:rPr lang="tr-TR" sz="2400" dirty="0" smtClean="0">
                <a:latin typeface="Candara" pitchFamily="34" charset="0"/>
              </a:rPr>
              <a:t>Yalıtkan </a:t>
            </a:r>
            <a:r>
              <a:rPr lang="tr-TR" sz="2400" dirty="0">
                <a:latin typeface="Candara" pitchFamily="34" charset="0"/>
              </a:rPr>
              <a:t>maddelerin atomlarının </a:t>
            </a:r>
            <a:r>
              <a:rPr lang="tr-TR" sz="2400" dirty="0" err="1">
                <a:latin typeface="Candara" pitchFamily="34" charset="0"/>
              </a:rPr>
              <a:t>valans</a:t>
            </a:r>
            <a:r>
              <a:rPr lang="tr-TR" sz="2400" dirty="0">
                <a:latin typeface="Candara" pitchFamily="34" charset="0"/>
              </a:rPr>
              <a:t> yörüngelerinde 8 elektron bulunur. Bu tür yörüngeler doymuş yörünge sınıfına girdiği için elektron alıp verme gibi bir istekleri yoktur. Bu </a:t>
            </a:r>
            <a:r>
              <a:rPr lang="tr-TR" sz="2400" dirty="0" err="1">
                <a:latin typeface="Candara" pitchFamily="34" charset="0"/>
              </a:rPr>
              <a:t>sebeplede</a:t>
            </a:r>
            <a:r>
              <a:rPr lang="tr-TR" sz="2400" dirty="0">
                <a:latin typeface="Candara" pitchFamily="34" charset="0"/>
              </a:rPr>
              <a:t> elektriği ilemezler. Yalıtkan maddeler iletken maddelerin yalıtımında kullanılır. Yalıtkan maddelere örnek olarak tahta, cam ve plastiği verebiliriz</a:t>
            </a:r>
            <a:r>
              <a:rPr lang="tr-TR" sz="2400" dirty="0" smtClean="0">
                <a:latin typeface="Candara" pitchFamily="34" charset="0"/>
              </a:rPr>
              <a:t>.</a:t>
            </a:r>
            <a:endParaRPr lang="tr-TR" sz="2400" dirty="0">
              <a:latin typeface="Candara" pitchFamily="34" charset="0"/>
            </a:endParaRPr>
          </a:p>
          <a:p>
            <a:r>
              <a:rPr lang="tr-TR" sz="2400" dirty="0" smtClean="0"/>
              <a:t/>
            </a:r>
            <a:br>
              <a:rPr lang="tr-TR" sz="2400" dirty="0" smtClean="0"/>
            </a:br>
            <a:endParaRPr lang="tr-TR" sz="2400" dirty="0">
              <a:latin typeface="Candara"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685800" y="244602"/>
            <a:ext cx="7319669" cy="436245"/>
          </a:xfrm>
          <a:prstGeom prst="rect">
            <a:avLst/>
          </a:prstGeom>
        </p:spPr>
        <p:txBody>
          <a:bodyPr vert="horz" wrap="square" lIns="0" tIns="0" rIns="0" bIns="0" rtlCol="0">
            <a:spAutoFit/>
          </a:bodyPr>
          <a:lstStyle/>
          <a:p>
            <a:pPr marL="881380" algn="ctr">
              <a:lnSpc>
                <a:spcPct val="100000"/>
              </a:lnSpc>
            </a:pPr>
            <a:r>
              <a:rPr spc="-5" dirty="0" err="1" smtClean="0">
                <a:solidFill>
                  <a:srgbClr val="FFFF00"/>
                </a:solidFill>
              </a:rPr>
              <a:t>İletken</a:t>
            </a:r>
            <a:r>
              <a:rPr lang="tr-TR" spc="-5" dirty="0" smtClean="0">
                <a:solidFill>
                  <a:srgbClr val="FFFF00"/>
                </a:solidFill>
              </a:rPr>
              <a:t> – Yarı İletken - Yalıtkan</a:t>
            </a:r>
            <a:endParaRPr spc="-5" dirty="0">
              <a:solidFill>
                <a:srgbClr val="FFFF00"/>
              </a:solidFill>
            </a:endParaRPr>
          </a:p>
        </p:txBody>
      </p:sp>
      <p:sp>
        <p:nvSpPr>
          <p:cNvPr id="10" name="9 Metin kutusu"/>
          <p:cNvSpPr txBox="1"/>
          <p:nvPr/>
        </p:nvSpPr>
        <p:spPr>
          <a:xfrm>
            <a:off x="457200" y="990600"/>
            <a:ext cx="8229600" cy="2739211"/>
          </a:xfrm>
          <a:prstGeom prst="rect">
            <a:avLst/>
          </a:prstGeom>
          <a:noFill/>
        </p:spPr>
        <p:txBody>
          <a:bodyPr wrap="square" rtlCol="0">
            <a:spAutoFit/>
          </a:bodyPr>
          <a:lstStyle/>
          <a:p>
            <a:pPr algn="ctr"/>
            <a:r>
              <a:rPr lang="tr-TR" sz="2800" b="1" dirty="0" smtClean="0">
                <a:solidFill>
                  <a:srgbClr val="C00000"/>
                </a:solidFill>
                <a:effectLst>
                  <a:outerShdw blurRad="38100" dist="38100" dir="2700000" algn="tl">
                    <a:srgbClr val="000000">
                      <a:alpha val="43137"/>
                    </a:srgbClr>
                  </a:outerShdw>
                </a:effectLst>
                <a:latin typeface="Candara" pitchFamily="34" charset="0"/>
              </a:rPr>
              <a:t>Yarı İletken:</a:t>
            </a:r>
          </a:p>
          <a:p>
            <a:pPr algn="ctr" fontAlgn="base"/>
            <a:r>
              <a:rPr lang="tr-TR" sz="2400" dirty="0" smtClean="0">
                <a:latin typeface="Candara" pitchFamily="34" charset="0"/>
              </a:rPr>
              <a:t>Aşağıdaki </a:t>
            </a:r>
            <a:r>
              <a:rPr lang="tr-TR" sz="2400" dirty="0">
                <a:latin typeface="Candara" pitchFamily="34" charset="0"/>
              </a:rPr>
              <a:t>şekilde gördüğünüz gibi yarı iletkenlerin </a:t>
            </a:r>
            <a:r>
              <a:rPr lang="tr-TR" sz="2400" dirty="0" err="1">
                <a:latin typeface="Candara" pitchFamily="34" charset="0"/>
              </a:rPr>
              <a:t>valans</a:t>
            </a:r>
            <a:r>
              <a:rPr lang="tr-TR" sz="2400" dirty="0">
                <a:latin typeface="Candara" pitchFamily="34" charset="0"/>
              </a:rPr>
              <a:t> yörüngelerinde 4 elektron bulunmaktadır. Bu yüzden yarı iletkenler iletkenlerle yalıtkanlar arasında yer almaktadır. Elektronik elemanlarda en yaygın olarak kullanılan yarı iletkenler Germanyum ve Silisyumdur. </a:t>
            </a:r>
            <a:r>
              <a:rPr lang="tr-TR" sz="2400" dirty="0" smtClean="0"/>
              <a:t/>
            </a:r>
            <a:br>
              <a:rPr lang="tr-TR" sz="2400" dirty="0" smtClean="0"/>
            </a:br>
            <a:endParaRPr lang="tr-TR" sz="2400" dirty="0">
              <a:latin typeface="Candara" pitchFamily="34" charset="0"/>
            </a:endParaRPr>
          </a:p>
        </p:txBody>
      </p:sp>
      <p:sp>
        <p:nvSpPr>
          <p:cNvPr id="5" name="object 8"/>
          <p:cNvSpPr/>
          <p:nvPr/>
        </p:nvSpPr>
        <p:spPr>
          <a:xfrm>
            <a:off x="2133600" y="3352800"/>
            <a:ext cx="5276850" cy="3071749"/>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685800" y="244602"/>
            <a:ext cx="7319669" cy="436245"/>
          </a:xfrm>
          <a:prstGeom prst="rect">
            <a:avLst/>
          </a:prstGeom>
        </p:spPr>
        <p:txBody>
          <a:bodyPr vert="horz" wrap="square" lIns="0" tIns="0" rIns="0" bIns="0" rtlCol="0">
            <a:spAutoFit/>
          </a:bodyPr>
          <a:lstStyle/>
          <a:p>
            <a:pPr marL="881380" algn="ctr">
              <a:lnSpc>
                <a:spcPct val="100000"/>
              </a:lnSpc>
            </a:pPr>
            <a:r>
              <a:rPr spc="-5" dirty="0" err="1" smtClean="0">
                <a:solidFill>
                  <a:srgbClr val="FFFF00"/>
                </a:solidFill>
              </a:rPr>
              <a:t>İletken</a:t>
            </a:r>
            <a:r>
              <a:rPr lang="tr-TR" spc="-5" dirty="0" smtClean="0">
                <a:solidFill>
                  <a:srgbClr val="FFFF00"/>
                </a:solidFill>
              </a:rPr>
              <a:t> – Yarı İletken - Yalıtkan</a:t>
            </a:r>
            <a:endParaRPr spc="-5" dirty="0">
              <a:solidFill>
                <a:srgbClr val="FFFF00"/>
              </a:solidFill>
            </a:endParaRPr>
          </a:p>
        </p:txBody>
      </p:sp>
      <p:sp>
        <p:nvSpPr>
          <p:cNvPr id="10" name="9 Metin kutusu"/>
          <p:cNvSpPr txBox="1"/>
          <p:nvPr/>
        </p:nvSpPr>
        <p:spPr>
          <a:xfrm>
            <a:off x="457200" y="990600"/>
            <a:ext cx="8229600" cy="4216539"/>
          </a:xfrm>
          <a:prstGeom prst="rect">
            <a:avLst/>
          </a:prstGeom>
          <a:noFill/>
        </p:spPr>
        <p:txBody>
          <a:bodyPr wrap="square" rtlCol="0">
            <a:spAutoFit/>
          </a:bodyPr>
          <a:lstStyle/>
          <a:p>
            <a:pPr algn="ctr"/>
            <a:r>
              <a:rPr lang="tr-TR" sz="2800" b="1" dirty="0" smtClean="0">
                <a:solidFill>
                  <a:srgbClr val="C00000"/>
                </a:solidFill>
                <a:effectLst>
                  <a:outerShdw blurRad="38100" dist="38100" dir="2700000" algn="tl">
                    <a:srgbClr val="000000">
                      <a:alpha val="43137"/>
                    </a:srgbClr>
                  </a:outerShdw>
                </a:effectLst>
                <a:latin typeface="Candara" pitchFamily="34" charset="0"/>
              </a:rPr>
              <a:t>Yarı İletken:</a:t>
            </a:r>
          </a:p>
          <a:p>
            <a:pPr algn="ctr" fontAlgn="base"/>
            <a:r>
              <a:rPr lang="tr-TR" sz="2400" dirty="0">
                <a:latin typeface="Candara" pitchFamily="34" charset="0"/>
              </a:rPr>
              <a:t>Tüm yarı iletkenler son yörüngelerindeki atom sayısını 8 ‘e çıkarma çabasındadırlar. Bu nedenle saf bir </a:t>
            </a:r>
            <a:r>
              <a:rPr lang="tr-TR" sz="2400" dirty="0" smtClean="0">
                <a:latin typeface="Candara" pitchFamily="34" charset="0"/>
              </a:rPr>
              <a:t>germanyum </a:t>
            </a:r>
            <a:r>
              <a:rPr lang="tr-TR" sz="2400" dirty="0">
                <a:latin typeface="Candara" pitchFamily="34" charset="0"/>
              </a:rPr>
              <a:t>maddesinde komşu atomlar son yörüngelerindeki elektronları </a:t>
            </a:r>
            <a:r>
              <a:rPr lang="tr-TR" sz="2400" dirty="0" err="1">
                <a:latin typeface="Candara" pitchFamily="34" charset="0"/>
              </a:rPr>
              <a:t>Kovalent</a:t>
            </a:r>
            <a:r>
              <a:rPr lang="tr-TR" sz="2400" dirty="0">
                <a:latin typeface="Candara" pitchFamily="34" charset="0"/>
              </a:rPr>
              <a:t> bağ ile birleştirerek ortak kullanırlar</a:t>
            </a:r>
            <a:r>
              <a:rPr lang="tr-TR" sz="2400" dirty="0" smtClean="0">
                <a:latin typeface="Candara" pitchFamily="34" charset="0"/>
              </a:rPr>
              <a:t>.</a:t>
            </a:r>
          </a:p>
          <a:p>
            <a:pPr algn="ctr" fontAlgn="base"/>
            <a:endParaRPr lang="tr-TR" sz="2400" dirty="0" smtClean="0">
              <a:latin typeface="Candara" pitchFamily="34" charset="0"/>
            </a:endParaRPr>
          </a:p>
          <a:p>
            <a:pPr algn="ctr" fontAlgn="base"/>
            <a:r>
              <a:rPr lang="tr-TR" sz="2400" dirty="0" smtClean="0">
                <a:latin typeface="Candara" pitchFamily="34" charset="0"/>
              </a:rPr>
              <a:t>Yarı </a:t>
            </a:r>
            <a:r>
              <a:rPr lang="tr-TR" sz="2400" dirty="0">
                <a:latin typeface="Candara" pitchFamily="34" charset="0"/>
              </a:rPr>
              <a:t>iletkenli elektronik devre elemanlarında daha çok silisyum kullanılır. Silisyum ve Germanyum devre elemanı üretiminde saf olarak kullanılmaz. Bu maddelere katkı katılarak Pozitif ve Negatif maddeler elde edilir. Pozitif (+) maddelere “P tipi”, Negatif (-) </a:t>
            </a:r>
            <a:r>
              <a:rPr lang="tr-TR" sz="2400" dirty="0" err="1">
                <a:latin typeface="Candara" pitchFamily="34" charset="0"/>
              </a:rPr>
              <a:t>maddelerede</a:t>
            </a:r>
            <a:r>
              <a:rPr lang="tr-TR" sz="2400" dirty="0">
                <a:latin typeface="Candara" pitchFamily="34" charset="0"/>
              </a:rPr>
              <a:t> “N tipi” maddeler denir.</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Metin kutusu"/>
          <p:cNvSpPr txBox="1"/>
          <p:nvPr/>
        </p:nvSpPr>
        <p:spPr>
          <a:xfrm>
            <a:off x="381000" y="990600"/>
            <a:ext cx="8305800" cy="5509200"/>
          </a:xfrm>
          <a:prstGeom prst="rect">
            <a:avLst/>
          </a:prstGeom>
          <a:noFill/>
        </p:spPr>
        <p:txBody>
          <a:bodyPr wrap="square" rtlCol="0">
            <a:spAutoFit/>
          </a:bodyPr>
          <a:lstStyle/>
          <a:p>
            <a:pPr algn="ctr"/>
            <a:r>
              <a:rPr lang="tr-TR" sz="2800" b="1" dirty="0" smtClean="0">
                <a:solidFill>
                  <a:srgbClr val="C00000"/>
                </a:solidFill>
                <a:effectLst>
                  <a:outerShdw blurRad="38100" dist="38100" dir="2700000" algn="tl">
                    <a:srgbClr val="000000">
                      <a:alpha val="43137"/>
                    </a:srgbClr>
                  </a:outerShdw>
                </a:effectLst>
                <a:latin typeface="Candara" pitchFamily="34" charset="0"/>
              </a:rPr>
              <a:t>Akımı hiç </a:t>
            </a:r>
            <a:r>
              <a:rPr lang="tr-TR" sz="2800" b="1" dirty="0">
                <a:solidFill>
                  <a:srgbClr val="C00000"/>
                </a:solidFill>
                <a:effectLst>
                  <a:outerShdw blurRad="38100" dist="38100" dir="2700000" algn="tl">
                    <a:srgbClr val="000000">
                      <a:alpha val="43137"/>
                    </a:srgbClr>
                  </a:outerShdw>
                </a:effectLst>
                <a:latin typeface="Candara" pitchFamily="34" charset="0"/>
              </a:rPr>
              <a:t>geçirmeyen madde var </a:t>
            </a:r>
            <a:r>
              <a:rPr lang="tr-TR" sz="2800" b="1" dirty="0" smtClean="0">
                <a:solidFill>
                  <a:srgbClr val="C00000"/>
                </a:solidFill>
                <a:effectLst>
                  <a:outerShdw blurRad="38100" dist="38100" dir="2700000" algn="tl">
                    <a:srgbClr val="000000">
                      <a:alpha val="43137"/>
                    </a:srgbClr>
                  </a:outerShdw>
                </a:effectLst>
                <a:latin typeface="Candara" pitchFamily="34" charset="0"/>
              </a:rPr>
              <a:t>mıdır?</a:t>
            </a:r>
          </a:p>
          <a:p>
            <a:pPr algn="ctr"/>
            <a:endParaRPr lang="tr-TR" sz="1200" b="1" dirty="0">
              <a:solidFill>
                <a:srgbClr val="C00000"/>
              </a:solidFill>
              <a:effectLst>
                <a:outerShdw blurRad="38100" dist="38100" dir="2700000" algn="tl">
                  <a:srgbClr val="000000">
                    <a:alpha val="43137"/>
                  </a:srgbClr>
                </a:outerShdw>
              </a:effectLst>
              <a:latin typeface="Candara" pitchFamily="34" charset="0"/>
            </a:endParaRPr>
          </a:p>
          <a:p>
            <a:pPr algn="ctr" fontAlgn="base"/>
            <a:r>
              <a:rPr lang="tr-TR" sz="2400" dirty="0" smtClean="0">
                <a:latin typeface="Candara" pitchFamily="34" charset="0"/>
              </a:rPr>
              <a:t>Aslında elektrik akımını hiç geçirmeyen madde yoktur. Yalıtkan olarak bilinen maddeler "çok az" bir akım geçirirler. Fakat bu canlılar için zararlı değildir. Yalıtkana uygulanan gerilim arttıkça </a:t>
            </a:r>
            <a:r>
              <a:rPr lang="tr-TR" sz="2400" dirty="0" err="1" smtClean="0">
                <a:latin typeface="Candara" pitchFamily="34" charset="0"/>
              </a:rPr>
              <a:t>geçirdiði</a:t>
            </a:r>
            <a:r>
              <a:rPr lang="tr-TR" sz="2400" dirty="0" smtClean="0">
                <a:latin typeface="Candara" pitchFamily="34" charset="0"/>
              </a:rPr>
              <a:t> akım da artmaya başlar. Belli bir gerilim seviyesinden sonra yalıtkan tamamen iletken olur. Buna yalıtkanın delinmesi denir. </a:t>
            </a:r>
          </a:p>
          <a:p>
            <a:pPr algn="ctr" fontAlgn="base"/>
            <a:r>
              <a:rPr lang="tr-TR" sz="2400" dirty="0" smtClean="0">
                <a:latin typeface="Candara" pitchFamily="34" charset="0"/>
              </a:rPr>
              <a:t> Her yalıtkanın son yörüngesinde bulunan elektronların delinmesine yol açan gerilim değeri farklıdır. Elektrik ve elektronik çalışmalarında kullanılan el takımlarının sap izoleleri incelenecek olursa, burada yalıtkanın dayanabileceği son (maksimum) gerilim değeri yazılıdır. Örneğin penselerin sap izolesinde 10.000 Volt yazar. Bu, plastik yalıtkan 10.000 Volt'tan sonra iletken hale geçebilir anlamı taşır.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185</TotalTime>
  <Words>1236</Words>
  <Application>Microsoft Office PowerPoint</Application>
  <PresentationFormat>Ekran Gösterisi (4:3)</PresentationFormat>
  <Paragraphs>120</Paragraphs>
  <Slides>43</Slides>
  <Notes>0</Notes>
  <HiddenSlides>0</HiddenSlides>
  <MMClips>0</MMClips>
  <ScaleCrop>false</ScaleCrop>
  <HeadingPairs>
    <vt:vector size="4" baseType="variant">
      <vt:variant>
        <vt:lpstr>Tema</vt:lpstr>
      </vt:variant>
      <vt:variant>
        <vt:i4>1</vt:i4>
      </vt:variant>
      <vt:variant>
        <vt:lpstr>Slayt Başlıkları</vt:lpstr>
      </vt:variant>
      <vt:variant>
        <vt:i4>43</vt:i4>
      </vt:variant>
    </vt:vector>
  </HeadingPairs>
  <TitlesOfParts>
    <vt:vector size="44" baseType="lpstr">
      <vt:lpstr>Office Theme</vt:lpstr>
      <vt:lpstr>MEKATRONİĞİN TEMELLERİ</vt:lpstr>
      <vt:lpstr>Elektrik Yükü ve Akımı</vt:lpstr>
      <vt:lpstr>Elektrik Yükü ve Akımı</vt:lpstr>
      <vt:lpstr>İletken – Yarı İletken - Yalıtkan</vt:lpstr>
      <vt:lpstr>İletken – Yarı İletken - Yalıtkan</vt:lpstr>
      <vt:lpstr>İletken – Yarı İletken - Yalıtkan</vt:lpstr>
      <vt:lpstr>İletken – Yarı İletken - Yalıtkan</vt:lpstr>
      <vt:lpstr>İletken – Yarı İletken - Yalıtkan</vt:lpstr>
      <vt:lpstr>PowerPoint Sunusu</vt:lpstr>
      <vt:lpstr>Doğru Akım (D.C) – Alternatif Akım (A.C)</vt:lpstr>
      <vt:lpstr>Doğru Akım (D.C) – Alternatif Akım (A.C)</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DC’nin kısıtları</vt:lpstr>
      <vt:lpstr>DC’nin kısıtları</vt:lpstr>
      <vt:lpstr>DC’nin kısıtları</vt:lpstr>
      <vt:lpstr>PowerPoint Sunusu</vt:lpstr>
      <vt:lpstr>Gerilim Nedir ?</vt:lpstr>
      <vt:lpstr>Elektronik Devre Elemanları</vt:lpstr>
      <vt:lpstr>Direnç Nedir ?</vt:lpstr>
      <vt:lpstr>Direnci Etkileyen Faktörler</vt:lpstr>
      <vt:lpstr>Ohm Kanunu</vt:lpstr>
      <vt:lpstr>Direnç bağlantıları ve Kirchoff Kanunları</vt:lpstr>
      <vt:lpstr>Seri Bağlantı</vt:lpstr>
      <vt:lpstr>Paralel Bağlantı</vt:lpstr>
      <vt:lpstr>Kirchoff Gerilimler Kanunu</vt:lpstr>
      <vt:lpstr>Kirchoff Akımlar Kanunu</vt:lpstr>
      <vt:lpstr>Örnekler</vt:lpstr>
      <vt:lpstr>Örnekler</vt:lpstr>
      <vt:lpstr>Örnekler</vt:lpstr>
      <vt:lpstr>Örnekler</vt:lpstr>
      <vt:lpstr>Örnekler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Mr.Navpreet Singh</dc:creator>
  <cp:lastModifiedBy>uzunermete@outlook.com</cp:lastModifiedBy>
  <cp:revision>30</cp:revision>
  <dcterms:created xsi:type="dcterms:W3CDTF">2017-02-22T09:42:20Z</dcterms:created>
  <dcterms:modified xsi:type="dcterms:W3CDTF">2020-11-05T10:38:58Z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2014-11-12T00:00:00Z</vt:filetime>
  </property>
  <property fmtid="{D5CDD505-2E9C-101B-9397-08002B2CF9AE}" pid="3" name="Creator">
    <vt:lpwstr>Microsoft® PowerPoint® 2010</vt:lpwstr>
  </property>
  <property fmtid="{D5CDD505-2E9C-101B-9397-08002B2CF9AE}" pid="4" name="LastSaved">
    <vt:filetime>2017-02-22T00:00:00Z</vt:filetime>
  </property>
</Properties>
</file>