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73" r:id="rId7"/>
    <p:sldId id="261" r:id="rId8"/>
    <p:sldId id="262" r:id="rId9"/>
    <p:sldId id="274" r:id="rId10"/>
    <p:sldId id="263" r:id="rId11"/>
    <p:sldId id="275" r:id="rId12"/>
    <p:sldId id="264" r:id="rId13"/>
    <p:sldId id="265" r:id="rId14"/>
    <p:sldId id="266" r:id="rId15"/>
    <p:sldId id="272" r:id="rId16"/>
    <p:sldId id="267" r:id="rId17"/>
    <p:sldId id="268" r:id="rId18"/>
    <p:sldId id="269" r:id="rId19"/>
    <p:sldId id="270" r:id="rId20"/>
    <p:sldId id="271"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Dikdörtgen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23720DD-5B6D-40BF-8493-A6B52D484E6B}" type="datetimeFigureOut">
              <a:rPr lang="tr-TR" smtClean="0"/>
              <a:t>7.11.2018</a:t>
            </a:fld>
            <a:endParaRPr lang="tr-TR"/>
          </a:p>
        </p:txBody>
      </p:sp>
      <p:sp>
        <p:nvSpPr>
          <p:cNvPr id="17" name="Altbilgi Yer Tutucusu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Slayt Numarası Yer Tutucusu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02176B-0E47-46AC-8F43-DAB4B8A37D06}" type="slidenum">
              <a:rPr lang="tr-TR" smtClean="0"/>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7.11.2018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6553200" y="6248402"/>
            <a:ext cx="2209800" cy="365125"/>
          </a:xfrm>
        </p:spPr>
        <p:txBody>
          <a:bodyPr/>
          <a:lstStyle/>
          <a:p>
            <a:fld id="{A23720DD-5B6D-40BF-8493-A6B52D484E6B}" type="datetimeFigureOut">
              <a:rPr lang="tr-TR" smtClean="0"/>
              <a:t>7.11.2018</a:t>
            </a:fld>
            <a:endParaRPr lang="tr-TR"/>
          </a:p>
        </p:txBody>
      </p:sp>
      <p:sp>
        <p:nvSpPr>
          <p:cNvPr id="5" name="Altbilgi Yer Tutucusu 4"/>
          <p:cNvSpPr>
            <a:spLocks noGrp="1"/>
          </p:cNvSpPr>
          <p:nvPr>
            <p:ph type="ftr" sz="quarter" idx="11"/>
          </p:nvPr>
        </p:nvSpPr>
        <p:spPr>
          <a:xfrm>
            <a:off x="457201" y="6248207"/>
            <a:ext cx="5573483" cy="365125"/>
          </a:xfrm>
        </p:spPr>
        <p:txBody>
          <a:bodyPr/>
          <a:lstStyle/>
          <a:p>
            <a:endParaRPr lang="tr-TR"/>
          </a:p>
        </p:txBody>
      </p:sp>
      <p:sp>
        <p:nvSpPr>
          <p:cNvPr id="7" name="Dikdörtgen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Dikdörtgen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Dikdörtgen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ayt Numarası Yer Tutucusu 5"/>
          <p:cNvSpPr>
            <a:spLocks noGrp="1"/>
          </p:cNvSpPr>
          <p:nvPr>
            <p:ph type="sldNum" sz="quarter" idx="12"/>
          </p:nvPr>
        </p:nvSpPr>
        <p:spPr>
          <a:xfrm rot="5400000">
            <a:off x="5989638" y="144462"/>
            <a:ext cx="533400" cy="244476"/>
          </a:xfrm>
        </p:spPr>
        <p:txBody>
          <a:bodyPr/>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7.11.2018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t>‹#›</a:t>
            </a:fld>
            <a:endParaRPr lang="tr-TR"/>
          </a:p>
        </p:txBody>
      </p:sp>
      <p:sp>
        <p:nvSpPr>
          <p:cNvPr id="8" name="İçerik Yer Tutucusu 7"/>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Dikdörtgen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A23720DD-5B6D-40BF-8493-A6B52D484E6B}" type="datetimeFigureOut">
              <a:rPr lang="tr-TR" smtClean="0"/>
              <a:t>7.11.2018</a:t>
            </a:fld>
            <a:endParaRPr lang="tr-TR"/>
          </a:p>
        </p:txBody>
      </p:sp>
      <p:sp>
        <p:nvSpPr>
          <p:cNvPr id="13" name="Slayt Numarası Yer Tutucusu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302176B-0E47-46AC-8F43-DAB4B8A37D06}" type="slidenum">
              <a:rPr lang="tr-TR" smtClean="0"/>
              <a:t>‹#›</a:t>
            </a:fld>
            <a:endParaRPr lang="tr-TR"/>
          </a:p>
        </p:txBody>
      </p:sp>
      <p:sp>
        <p:nvSpPr>
          <p:cNvPr id="14" name="Altbilgi Yer Tutucusu 13"/>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9" name="İçerik Yer Tutucusu 8"/>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Veri Yer Tutucusu 7"/>
          <p:cNvSpPr>
            <a:spLocks noGrp="1"/>
          </p:cNvSpPr>
          <p:nvPr>
            <p:ph type="dt" sz="half" idx="15"/>
          </p:nvPr>
        </p:nvSpPr>
        <p:spPr/>
        <p:txBody>
          <a:bodyPr rtlCol="0"/>
          <a:lstStyle/>
          <a:p>
            <a:fld id="{A23720DD-5B6D-40BF-8493-A6B52D484E6B}" type="datetimeFigureOut">
              <a:rPr lang="tr-TR" smtClean="0"/>
              <a:t>7.11.2018</a:t>
            </a:fld>
            <a:endParaRPr lang="tr-TR"/>
          </a:p>
        </p:txBody>
      </p:sp>
      <p:sp>
        <p:nvSpPr>
          <p:cNvPr id="10" name="Slayt Numarası Yer Tutucusu 9"/>
          <p:cNvSpPr>
            <a:spLocks noGrp="1"/>
          </p:cNvSpPr>
          <p:nvPr>
            <p:ph type="sldNum" sz="quarter" idx="16"/>
          </p:nvPr>
        </p:nvSpPr>
        <p:spPr/>
        <p:txBody>
          <a:bodyPr rtlCol="0"/>
          <a:lstStyle/>
          <a:p>
            <a:fld id="{F302176B-0E47-46AC-8F43-DAB4B8A37D06}" type="slidenum">
              <a:rPr lang="tr-TR" smtClean="0"/>
              <a:t>‹#›</a:t>
            </a:fld>
            <a:endParaRPr lang="tr-TR"/>
          </a:p>
        </p:txBody>
      </p:sp>
      <p:sp>
        <p:nvSpPr>
          <p:cNvPr id="12" name="Altbilgi Yer Tutucusu 11"/>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İçerik Yer Tutucusu 10"/>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5"/>
          </p:nvPr>
        </p:nvSpPr>
        <p:spPr/>
        <p:txBody>
          <a:bodyPr rtlCol="0"/>
          <a:lstStyle/>
          <a:p>
            <a:fld id="{A23720DD-5B6D-40BF-8493-A6B52D484E6B}" type="datetimeFigureOut">
              <a:rPr lang="tr-TR" smtClean="0"/>
              <a:t>7.11.2018</a:t>
            </a:fld>
            <a:endParaRPr lang="tr-TR"/>
          </a:p>
        </p:txBody>
      </p:sp>
      <p:sp>
        <p:nvSpPr>
          <p:cNvPr id="12" name="Slayt Numarası Yer Tutucusu 11"/>
          <p:cNvSpPr>
            <a:spLocks noGrp="1"/>
          </p:cNvSpPr>
          <p:nvPr>
            <p:ph type="sldNum" sz="quarter" idx="16"/>
          </p:nvPr>
        </p:nvSpPr>
        <p:spPr/>
        <p:txBody>
          <a:bodyPr rtlCol="0"/>
          <a:lstStyle/>
          <a:p>
            <a:fld id="{F302176B-0E47-46AC-8F43-DAB4B8A37D06}" type="slidenum">
              <a:rPr lang="tr-TR" smtClean="0"/>
              <a:t>‹#›</a:t>
            </a:fld>
            <a:endParaRPr lang="tr-TR"/>
          </a:p>
        </p:txBody>
      </p:sp>
      <p:sp>
        <p:nvSpPr>
          <p:cNvPr id="14" name="Altbilgi Yer Tutucusu 13"/>
          <p:cNvSpPr>
            <a:spLocks noGrp="1"/>
          </p:cNvSpPr>
          <p:nvPr>
            <p:ph type="ftr" sz="quarter" idx="17"/>
          </p:nvPr>
        </p:nvSpPr>
        <p:spPr/>
        <p:txBody>
          <a:bodyPr rtlCol="0"/>
          <a:lstStyle/>
          <a:p>
            <a:endParaRPr lang="tr-TR"/>
          </a:p>
        </p:txBody>
      </p:sp>
      <p:sp>
        <p:nvSpPr>
          <p:cNvPr id="16" name="Metin Yer Tutucusu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Metin Yer Tutucusu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t>7.11.2018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t>7.11.2018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0" y="6248400"/>
            <a:ext cx="533400" cy="381000"/>
          </a:xfrm>
        </p:spPr>
        <p:txBody>
          <a:bodyPr/>
          <a:lstStyle>
            <a:lvl1pPr>
              <a:defRPr>
                <a:solidFill>
                  <a:schemeClr val="tx2"/>
                </a:solidFill>
              </a:defRPr>
            </a:lvl1p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t>7.11.2018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t>‹#›</a:t>
            </a:fld>
            <a:endParaRPr lang="tr-TR"/>
          </a:p>
        </p:txBody>
      </p:sp>
      <p:sp>
        <p:nvSpPr>
          <p:cNvPr id="3" name="Metin Yer Tutucusu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İçerik Yer Tutucusu 8"/>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Dikdörtgen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Dikdörtgen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Veri Yer Tutucusu 11"/>
          <p:cNvSpPr>
            <a:spLocks noGrp="1"/>
          </p:cNvSpPr>
          <p:nvPr>
            <p:ph type="dt" sz="half" idx="10"/>
          </p:nvPr>
        </p:nvSpPr>
        <p:spPr>
          <a:xfrm>
            <a:off x="6248400" y="6248400"/>
            <a:ext cx="2667000" cy="365125"/>
          </a:xfrm>
        </p:spPr>
        <p:txBody>
          <a:bodyPr rtlCol="0"/>
          <a:lstStyle/>
          <a:p>
            <a:fld id="{A23720DD-5B6D-40BF-8493-A6B52D484E6B}" type="datetimeFigureOut">
              <a:rPr lang="tr-TR" smtClean="0"/>
              <a:t>7.11.2018</a:t>
            </a:fld>
            <a:endParaRPr lang="tr-TR"/>
          </a:p>
        </p:txBody>
      </p:sp>
      <p:sp>
        <p:nvSpPr>
          <p:cNvPr id="13" name="Slayt Numarası Yer Tutucusu 12"/>
          <p:cNvSpPr>
            <a:spLocks noGrp="1"/>
          </p:cNvSpPr>
          <p:nvPr>
            <p:ph type="sldNum" sz="quarter" idx="11"/>
          </p:nvPr>
        </p:nvSpPr>
        <p:spPr>
          <a:xfrm>
            <a:off x="0" y="4667249"/>
            <a:ext cx="1447800" cy="663578"/>
          </a:xfrm>
        </p:spPr>
        <p:txBody>
          <a:bodyPr rtlCol="0"/>
          <a:lstStyle>
            <a:lvl1pPr>
              <a:defRPr sz="2800"/>
            </a:lvl1pPr>
          </a:lstStyle>
          <a:p>
            <a:fld id="{F302176B-0E47-46AC-8F43-DAB4B8A37D06}" type="slidenum">
              <a:rPr lang="tr-TR" smtClean="0"/>
              <a:t>‹#›</a:t>
            </a:fld>
            <a:endParaRPr lang="tr-TR"/>
          </a:p>
        </p:txBody>
      </p:sp>
      <p:sp>
        <p:nvSpPr>
          <p:cNvPr id="14" name="Altbilgi Yer Tutucusu 13"/>
          <p:cNvSpPr>
            <a:spLocks noGrp="1"/>
          </p:cNvSpPr>
          <p:nvPr>
            <p:ph type="ftr" sz="quarter" idx="12"/>
          </p:nvPr>
        </p:nvSpPr>
        <p:spPr>
          <a:xfrm>
            <a:off x="1600200" y="6248206"/>
            <a:ext cx="4572000" cy="365125"/>
          </a:xfrm>
        </p:spPr>
        <p:txBody>
          <a:bodyPr rtlCol="0"/>
          <a:lstStyle/>
          <a:p>
            <a:endParaRPr lang="tr-TR"/>
          </a:p>
        </p:txBody>
      </p:sp>
      <p:sp>
        <p:nvSpPr>
          <p:cNvPr id="3" name="Resim Yer Tutucusu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Başlık Yer Tutucusu 21"/>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23720DD-5B6D-40BF-8493-A6B52D484E6B}" type="datetimeFigureOut">
              <a:rPr lang="tr-TR" smtClean="0"/>
              <a:t>7.11.2018</a:t>
            </a:fld>
            <a:endParaRPr lang="tr-TR"/>
          </a:p>
        </p:txBody>
      </p:sp>
      <p:sp>
        <p:nvSpPr>
          <p:cNvPr id="3" name="Altbilgi Yer Tutucusu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Dikdörtgen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endustri40.com/uretimde-dijitallesme-maserati-ghibli/" TargetMode="External"/><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http://www.endustri40.com/mars-curiosity-kesif-robotunun-hikayesi/"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hyperlink" Target="http://www.endustri40.com/endustri-4-0-ile-kestirimci-baki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15616" y="2060848"/>
            <a:ext cx="7413104" cy="1828800"/>
          </a:xfrm>
        </p:spPr>
        <p:txBody>
          <a:bodyPr>
            <a:normAutofit fontScale="90000"/>
          </a:bodyPr>
          <a:lstStyle/>
          <a:p>
            <a:pPr algn="ctr"/>
            <a:r>
              <a:rPr lang="tr-TR" b="1" dirty="0"/>
              <a:t>Temel </a:t>
            </a:r>
            <a:r>
              <a:rPr lang="tr-TR" b="1" dirty="0" err="1" smtClean="0"/>
              <a:t>Pnömatİk</a:t>
            </a:r>
            <a:r>
              <a:rPr lang="tr-TR" b="1" dirty="0" smtClean="0"/>
              <a:t> </a:t>
            </a:r>
            <a:r>
              <a:rPr lang="tr-TR" b="1" dirty="0"/>
              <a:t>Sistemler |</a:t>
            </a:r>
            <a:br>
              <a:rPr lang="tr-TR" b="1" dirty="0"/>
            </a:br>
            <a:r>
              <a:rPr lang="tr-TR" b="1" dirty="0"/>
              <a:t>Endüstriyel </a:t>
            </a:r>
            <a:r>
              <a:rPr lang="tr-TR" b="1" dirty="0" smtClean="0"/>
              <a:t>Otomasyon</a:t>
            </a:r>
            <a:endParaRPr lang="tr-TR" dirty="0"/>
          </a:p>
        </p:txBody>
      </p:sp>
    </p:spTree>
    <p:extLst>
      <p:ext uri="{BB962C8B-B14F-4D97-AF65-F5344CB8AC3E}">
        <p14:creationId xmlns:p14="http://schemas.microsoft.com/office/powerpoint/2010/main" val="978254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cdnelektrikport.4flyy.com/Content/201601/magnetgreifer1_origina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1" y="404664"/>
            <a:ext cx="7454931" cy="4968552"/>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2376264" y="5589240"/>
            <a:ext cx="4572000" cy="400110"/>
          </a:xfrm>
          <a:prstGeom prst="rect">
            <a:avLst/>
          </a:prstGeom>
        </p:spPr>
        <p:txBody>
          <a:bodyPr>
            <a:spAutoFit/>
          </a:bodyPr>
          <a:lstStyle/>
          <a:p>
            <a:pPr algn="ctr"/>
            <a:r>
              <a:rPr lang="tr-TR" sz="2000" b="1" dirty="0" err="1"/>
              <a:t>Pnömatik</a:t>
            </a:r>
            <a:r>
              <a:rPr lang="tr-TR" sz="2000" b="1" dirty="0"/>
              <a:t> Manyetik </a:t>
            </a:r>
            <a:r>
              <a:rPr lang="tr-TR" sz="2000" b="1" dirty="0" smtClean="0"/>
              <a:t>Tutucu</a:t>
            </a:r>
            <a:endParaRPr lang="tr-TR" sz="2000" dirty="0"/>
          </a:p>
        </p:txBody>
      </p:sp>
    </p:spTree>
    <p:extLst>
      <p:ext uri="{BB962C8B-B14F-4D97-AF65-F5344CB8AC3E}">
        <p14:creationId xmlns:p14="http://schemas.microsoft.com/office/powerpoint/2010/main" val="2413844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476672"/>
            <a:ext cx="7992888" cy="6186309"/>
          </a:xfrm>
          <a:prstGeom prst="rect">
            <a:avLst/>
          </a:prstGeom>
        </p:spPr>
        <p:txBody>
          <a:bodyPr wrap="square">
            <a:spAutoFit/>
          </a:bodyPr>
          <a:lstStyle/>
          <a:p>
            <a:pPr fontAlgn="base">
              <a:lnSpc>
                <a:spcPct val="150000"/>
              </a:lnSpc>
            </a:pPr>
            <a:r>
              <a:rPr lang="tr-TR" sz="2200" b="1" dirty="0" err="1">
                <a:latin typeface="Tahoma" panose="020B0604030504040204" pitchFamily="34" charset="0"/>
                <a:ea typeface="Tahoma" panose="020B0604030504040204" pitchFamily="34" charset="0"/>
                <a:cs typeface="Tahoma" panose="020B0604030504040204" pitchFamily="34" charset="0"/>
              </a:rPr>
              <a:t>Pnömatiğin</a:t>
            </a:r>
            <a:r>
              <a:rPr lang="tr-TR" sz="2200" b="1" dirty="0">
                <a:latin typeface="Tahoma" panose="020B0604030504040204" pitchFamily="34" charset="0"/>
                <a:ea typeface="Tahoma" panose="020B0604030504040204" pitchFamily="34" charset="0"/>
                <a:cs typeface="Tahoma" panose="020B0604030504040204" pitchFamily="34" charset="0"/>
              </a:rPr>
              <a:t> Dezavantajları</a:t>
            </a:r>
          </a:p>
          <a:p>
            <a:pPr fontAlgn="base">
              <a:lnSpc>
                <a:spcPct val="150000"/>
              </a:lnSpc>
            </a:pPr>
            <a:r>
              <a:rPr lang="tr-TR" sz="2200" dirty="0">
                <a:latin typeface="Tahoma" panose="020B0604030504040204" pitchFamily="34" charset="0"/>
                <a:ea typeface="Tahoma" panose="020B0604030504040204" pitchFamily="34" charset="0"/>
                <a:cs typeface="Tahoma" panose="020B0604030504040204" pitchFamily="34" charset="0"/>
              </a:rPr>
              <a:t> </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b="1" dirty="0">
                <a:latin typeface="Tahoma" panose="020B0604030504040204" pitchFamily="34" charset="0"/>
                <a:ea typeface="Tahoma" panose="020B0604030504040204" pitchFamily="34" charset="0"/>
                <a:cs typeface="Tahoma" panose="020B0604030504040204" pitchFamily="34" charset="0"/>
              </a:rPr>
              <a:t>1) Yüksek Maliyet</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lnSpc>
                <a:spcPct val="150000"/>
              </a:lnSpc>
            </a:pPr>
            <a:r>
              <a:rPr lang="tr-TR" sz="2200" dirty="0" err="1" smtClean="0">
                <a:latin typeface="Tahoma" panose="020B0604030504040204" pitchFamily="34" charset="0"/>
                <a:ea typeface="Tahoma" panose="020B0604030504040204" pitchFamily="34" charset="0"/>
                <a:cs typeface="Tahoma" panose="020B0604030504040204" pitchFamily="34" charset="0"/>
              </a:rPr>
              <a:t>Pnömatik</a:t>
            </a:r>
            <a:r>
              <a:rPr lang="tr-TR" sz="2200" dirty="0" smtClean="0">
                <a:latin typeface="Tahoma" panose="020B0604030504040204" pitchFamily="34" charset="0"/>
                <a:ea typeface="Tahoma" panose="020B0604030504040204" pitchFamily="34" charset="0"/>
                <a:cs typeface="Tahoma" panose="020B0604030504040204" pitchFamily="34" charset="0"/>
              </a:rPr>
              <a:t> </a:t>
            </a:r>
            <a:r>
              <a:rPr lang="tr-TR" sz="2200" dirty="0">
                <a:latin typeface="Tahoma" panose="020B0604030504040204" pitchFamily="34" charset="0"/>
                <a:ea typeface="Tahoma" panose="020B0604030504040204" pitchFamily="34" charset="0"/>
                <a:cs typeface="Tahoma" panose="020B0604030504040204" pitchFamily="34" charset="0"/>
              </a:rPr>
              <a:t>sistemde kullanacağımız havayı öncelikle üretmeli, soğutmalı, temizlemeli ve gerekirse yağlamalıyız. 7 bar işletme basıncında dakikada 1 metreküp hava üretebilmemiz için 8kW'lık elektrik gücüne ihtiyacımız vardır.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lnSpc>
                <a:spcPct val="150000"/>
              </a:lnSpc>
            </a:pPr>
            <a:r>
              <a:rPr lang="tr-TR" sz="2200" b="1" dirty="0">
                <a:latin typeface="Tahoma" panose="020B0604030504040204" pitchFamily="34" charset="0"/>
                <a:ea typeface="Tahoma" panose="020B0604030504040204" pitchFamily="34" charset="0"/>
                <a:cs typeface="Tahoma" panose="020B0604030504040204" pitchFamily="34" charset="0"/>
              </a:rPr>
              <a:t>2) </a:t>
            </a:r>
            <a:r>
              <a:rPr lang="tr-TR" sz="2200" b="1" dirty="0" err="1">
                <a:latin typeface="Tahoma" panose="020B0604030504040204" pitchFamily="34" charset="0"/>
                <a:ea typeface="Tahoma" panose="020B0604030504040204" pitchFamily="34" charset="0"/>
                <a:cs typeface="Tahoma" panose="020B0604030504040204" pitchFamily="34" charset="0"/>
              </a:rPr>
              <a:t>Sıkıştırılabilirlik</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lnSpc>
                <a:spcPct val="150000"/>
              </a:lnSpc>
            </a:pPr>
            <a:r>
              <a:rPr lang="tr-TR" sz="2200" dirty="0" smtClean="0">
                <a:latin typeface="Tahoma" panose="020B0604030504040204" pitchFamily="34" charset="0"/>
                <a:ea typeface="Tahoma" panose="020B0604030504040204" pitchFamily="34" charset="0"/>
                <a:cs typeface="Tahoma" panose="020B0604030504040204" pitchFamily="34" charset="0"/>
              </a:rPr>
              <a:t>Basınçlı </a:t>
            </a:r>
            <a:r>
              <a:rPr lang="tr-TR" sz="2200" dirty="0">
                <a:latin typeface="Tahoma" panose="020B0604030504040204" pitchFamily="34" charset="0"/>
                <a:ea typeface="Tahoma" panose="020B0604030504040204" pitchFamily="34" charset="0"/>
                <a:cs typeface="Tahoma" panose="020B0604030504040204" pitchFamily="34" charset="0"/>
              </a:rPr>
              <a:t>havanın </a:t>
            </a:r>
            <a:r>
              <a:rPr lang="tr-TR" sz="2200" dirty="0" err="1">
                <a:latin typeface="Tahoma" panose="020B0604030504040204" pitchFamily="34" charset="0"/>
                <a:ea typeface="Tahoma" panose="020B0604030504040204" pitchFamily="34" charset="0"/>
                <a:cs typeface="Tahoma" panose="020B0604030504040204" pitchFamily="34" charset="0"/>
              </a:rPr>
              <a:t>sıkışabilirlik</a:t>
            </a:r>
            <a:r>
              <a:rPr lang="tr-TR" sz="2200" dirty="0">
                <a:latin typeface="Tahoma" panose="020B0604030504040204" pitchFamily="34" charset="0"/>
                <a:ea typeface="Tahoma" panose="020B0604030504040204" pitchFamily="34" charset="0"/>
                <a:cs typeface="Tahoma" panose="020B0604030504040204" pitchFamily="34" charset="0"/>
              </a:rPr>
              <a:t> özelliğinden dolayı silindir hızını ayarlamak zordur. Her zaman düzgün ve sabit bir hız elde edilemez</a:t>
            </a:r>
            <a:r>
              <a:rPr lang="tr-TR" sz="2200" dirty="0" smtClean="0">
                <a:latin typeface="Tahoma" panose="020B0604030504040204" pitchFamily="34" charset="0"/>
                <a:ea typeface="Tahoma" panose="020B0604030504040204" pitchFamily="34" charset="0"/>
                <a:cs typeface="Tahoma" panose="020B0604030504040204" pitchFamily="34" charset="0"/>
              </a:rPr>
              <a:t>.</a:t>
            </a:r>
            <a:endParaRPr lang="tr-TR" sz="2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1273561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800120"/>
            <a:ext cx="8352928" cy="5509200"/>
          </a:xfrm>
          <a:prstGeom prst="rect">
            <a:avLst/>
          </a:prstGeom>
        </p:spPr>
        <p:txBody>
          <a:bodyPr wrap="square">
            <a:spAutoFit/>
          </a:bodyPr>
          <a:lstStyle/>
          <a:p>
            <a:pPr algn="just" fontAlgn="base"/>
            <a:r>
              <a:rPr lang="tr-TR" sz="2200" b="1" dirty="0" smtClean="0"/>
              <a:t>3)Kuvvet</a:t>
            </a:r>
            <a:endParaRPr lang="tr-TR" sz="2200" dirty="0"/>
          </a:p>
          <a:p>
            <a:pPr algn="just" fontAlgn="base"/>
            <a:r>
              <a:rPr lang="tr-TR" sz="2200" dirty="0" smtClean="0"/>
              <a:t>7 </a:t>
            </a:r>
            <a:r>
              <a:rPr lang="tr-TR" sz="2200" dirty="0"/>
              <a:t>bar işletme basıncında 1000 kg’a kadar </a:t>
            </a:r>
            <a:r>
              <a:rPr lang="tr-TR" sz="2200" dirty="0" err="1"/>
              <a:t>pnömatik</a:t>
            </a:r>
            <a:r>
              <a:rPr lang="tr-TR" sz="2200" dirty="0"/>
              <a:t> daha hızlı ve ekonomiktir. 1000 kg ve 2000 kg arasında ise tercihe göre </a:t>
            </a:r>
            <a:r>
              <a:rPr lang="tr-TR" sz="2200" dirty="0" err="1"/>
              <a:t>pnömatik</a:t>
            </a:r>
            <a:r>
              <a:rPr lang="tr-TR" sz="2200" dirty="0"/>
              <a:t> veya hidrolik seçilebilir. Ama 2000 kg üzeri </a:t>
            </a:r>
            <a:r>
              <a:rPr lang="tr-TR" sz="2200" dirty="0" err="1"/>
              <a:t>pnömatik</a:t>
            </a:r>
            <a:r>
              <a:rPr lang="tr-TR" sz="2200" dirty="0"/>
              <a:t> tercihi ekonomik olmamaktadır</a:t>
            </a:r>
            <a:r>
              <a:rPr lang="tr-TR" sz="2200" dirty="0" smtClean="0"/>
              <a:t>.</a:t>
            </a:r>
          </a:p>
          <a:p>
            <a:pPr algn="just" fontAlgn="base"/>
            <a:r>
              <a:rPr lang="tr-TR" sz="2200" dirty="0"/>
              <a:t> </a:t>
            </a:r>
          </a:p>
          <a:p>
            <a:pPr algn="just" fontAlgn="base"/>
            <a:r>
              <a:rPr lang="tr-TR" sz="2200" b="1" dirty="0"/>
              <a:t>4) Gürültü</a:t>
            </a:r>
            <a:endParaRPr lang="tr-TR" sz="2200" dirty="0"/>
          </a:p>
          <a:p>
            <a:pPr algn="just" fontAlgn="base"/>
            <a:r>
              <a:rPr lang="tr-TR" sz="2200" dirty="0" err="1" smtClean="0"/>
              <a:t>Pnömatik</a:t>
            </a:r>
            <a:r>
              <a:rPr lang="tr-TR" sz="2200" dirty="0" smtClean="0"/>
              <a:t> </a:t>
            </a:r>
            <a:r>
              <a:rPr lang="tr-TR" sz="2200" dirty="0"/>
              <a:t>sistemde kullanılan basınçlı hava egzoz hattından atmosfere atılırken oldukça gürültü ortaya çıkarmaktadır. Bu sorunu çözmek için çeşitli susturucular üretilmiştir</a:t>
            </a:r>
            <a:r>
              <a:rPr lang="tr-TR" sz="2200" dirty="0" smtClean="0"/>
              <a:t>.</a:t>
            </a:r>
          </a:p>
          <a:p>
            <a:pPr algn="just" fontAlgn="base"/>
            <a:r>
              <a:rPr lang="tr-TR" sz="2200" dirty="0"/>
              <a:t> </a:t>
            </a:r>
          </a:p>
          <a:p>
            <a:pPr algn="just" fontAlgn="base"/>
            <a:r>
              <a:rPr lang="tr-TR" sz="2200" b="1" dirty="0"/>
              <a:t>5) Çevre Kirliliği</a:t>
            </a:r>
            <a:endParaRPr lang="tr-TR" sz="2200" dirty="0"/>
          </a:p>
          <a:p>
            <a:pPr algn="just" fontAlgn="base"/>
            <a:r>
              <a:rPr lang="tr-TR" sz="2200" dirty="0" smtClean="0"/>
              <a:t>Eskiden </a:t>
            </a:r>
            <a:r>
              <a:rPr lang="tr-TR" sz="2200" dirty="0" err="1"/>
              <a:t>pnömatik</a:t>
            </a:r>
            <a:r>
              <a:rPr lang="tr-TR" sz="2200" dirty="0"/>
              <a:t> elemanları yağlamak için basınçlı hava içine yağ karıştırılırdı. Egzozdan atılan bu hava çevre için zararlı idi. Yeni teknolojiler ile geliştirilen </a:t>
            </a:r>
            <a:r>
              <a:rPr lang="tr-TR" sz="2200" dirty="0" err="1"/>
              <a:t>pnömatik</a:t>
            </a:r>
            <a:r>
              <a:rPr lang="tr-TR" sz="2200" dirty="0"/>
              <a:t> elemanlarda yağlamaya gerek yoktur. Dolayısı ile </a:t>
            </a:r>
            <a:r>
              <a:rPr lang="tr-TR" sz="2200" dirty="0" err="1"/>
              <a:t>pnömatik</a:t>
            </a:r>
            <a:r>
              <a:rPr lang="tr-TR" sz="2200" dirty="0"/>
              <a:t> çevre dostu bir enerji iletim şekli olmuştur.</a:t>
            </a:r>
          </a:p>
        </p:txBody>
      </p:sp>
    </p:spTree>
    <p:extLst>
      <p:ext uri="{BB962C8B-B14F-4D97-AF65-F5344CB8AC3E}">
        <p14:creationId xmlns:p14="http://schemas.microsoft.com/office/powerpoint/2010/main" val="15435586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771800" y="476672"/>
            <a:ext cx="4572000" cy="369332"/>
          </a:xfrm>
          <a:prstGeom prst="rect">
            <a:avLst/>
          </a:prstGeom>
        </p:spPr>
        <p:txBody>
          <a:bodyPr>
            <a:spAutoFit/>
          </a:bodyPr>
          <a:lstStyle/>
          <a:p>
            <a:pPr fontAlgn="base"/>
            <a:r>
              <a:rPr lang="tr-TR" b="1" dirty="0"/>
              <a:t>Temel </a:t>
            </a:r>
            <a:r>
              <a:rPr lang="tr-TR" b="1" dirty="0" err="1"/>
              <a:t>Pnömatik</a:t>
            </a:r>
            <a:r>
              <a:rPr lang="tr-TR" b="1" dirty="0"/>
              <a:t> </a:t>
            </a:r>
            <a:r>
              <a:rPr lang="tr-TR" b="1" dirty="0" smtClean="0"/>
              <a:t>Sistem</a:t>
            </a:r>
            <a:endParaRPr lang="tr-TR" b="1" dirty="0"/>
          </a:p>
        </p:txBody>
      </p:sp>
      <p:pic>
        <p:nvPicPr>
          <p:cNvPr id="4098" name="Picture 2" descr="https://cdnelektrikport.4flyy.com/Content/201601/pnomatikoz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846004"/>
            <a:ext cx="7620000" cy="3057526"/>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2286000" y="4167664"/>
            <a:ext cx="6161584" cy="1446550"/>
          </a:xfrm>
          <a:prstGeom prst="rect">
            <a:avLst/>
          </a:prstGeom>
        </p:spPr>
        <p:txBody>
          <a:bodyPr wrap="square">
            <a:spAutoFit/>
          </a:bodyPr>
          <a:lstStyle/>
          <a:p>
            <a:r>
              <a:rPr lang="tr-TR" sz="2200" dirty="0"/>
              <a:t>Temel bir </a:t>
            </a:r>
            <a:r>
              <a:rPr lang="tr-TR" sz="2200" dirty="0" err="1"/>
              <a:t>pnömatik</a:t>
            </a:r>
            <a:r>
              <a:rPr lang="tr-TR" sz="2200" dirty="0"/>
              <a:t> devre 2 ana bölümden oluşur:</a:t>
            </a:r>
            <a:br>
              <a:rPr lang="tr-TR" sz="2200" dirty="0"/>
            </a:br>
            <a:r>
              <a:rPr lang="tr-TR" sz="2200" dirty="0"/>
              <a:t/>
            </a:r>
            <a:br>
              <a:rPr lang="tr-TR" sz="2200" dirty="0"/>
            </a:br>
            <a:r>
              <a:rPr lang="tr-TR" sz="2200" dirty="0"/>
              <a:t>►  Hava </a:t>
            </a:r>
            <a:r>
              <a:rPr lang="tr-TR" sz="2200" b="1" dirty="0">
                <a:hlinkClick r:id="rId3"/>
              </a:rPr>
              <a:t>üretim</a:t>
            </a:r>
            <a:r>
              <a:rPr lang="tr-TR" sz="2200" dirty="0"/>
              <a:t> ve dağıtım sistemi</a:t>
            </a:r>
            <a:br>
              <a:rPr lang="tr-TR" sz="2200" dirty="0"/>
            </a:br>
            <a:r>
              <a:rPr lang="tr-TR" sz="2200" dirty="0"/>
              <a:t>►  Hava tüketim sistemi</a:t>
            </a:r>
          </a:p>
        </p:txBody>
      </p:sp>
    </p:spTree>
    <p:extLst>
      <p:ext uri="{BB962C8B-B14F-4D97-AF65-F5344CB8AC3E}">
        <p14:creationId xmlns:p14="http://schemas.microsoft.com/office/powerpoint/2010/main" val="1186397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cdnelektrikport.4flyy.com/Content/201601/retertter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844824"/>
            <a:ext cx="7976787" cy="4176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702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4653136"/>
            <a:ext cx="7776864" cy="1785104"/>
          </a:xfrm>
          <a:prstGeom prst="rect">
            <a:avLst/>
          </a:prstGeom>
        </p:spPr>
        <p:txBody>
          <a:bodyPr wrap="square">
            <a:spAutoFit/>
          </a:bodyPr>
          <a:lstStyle/>
          <a:p>
            <a:pPr algn="ctr"/>
            <a:r>
              <a:rPr lang="tr-TR" sz="2200" dirty="0" err="1"/>
              <a:t>Pnömatik</a:t>
            </a:r>
            <a:r>
              <a:rPr lang="tr-TR" sz="2200" dirty="0"/>
              <a:t> sistemlerde hava </a:t>
            </a:r>
            <a:r>
              <a:rPr lang="tr-TR" sz="2200" b="1" dirty="0"/>
              <a:t>şartlandırıcı</a:t>
            </a:r>
            <a:r>
              <a:rPr lang="tr-TR" sz="2200" dirty="0"/>
              <a:t>, havanın transfer hattından </a:t>
            </a:r>
            <a:r>
              <a:rPr lang="tr-TR" sz="2200" dirty="0" err="1"/>
              <a:t>pnömatik</a:t>
            </a:r>
            <a:r>
              <a:rPr lang="tr-TR" sz="2200" dirty="0"/>
              <a:t> sisteme giriş yerinde kullanılan ve havayı kurulu sistem içerisinde kullanılacak özelliklere getiren elamanlara hava </a:t>
            </a:r>
            <a:r>
              <a:rPr lang="tr-TR" sz="2200" b="1" dirty="0"/>
              <a:t>şartlandırıcı</a:t>
            </a:r>
            <a:r>
              <a:rPr lang="tr-TR" sz="2200" dirty="0"/>
              <a:t> denir. </a:t>
            </a:r>
            <a:r>
              <a:rPr lang="tr-TR" sz="2200" dirty="0" smtClean="0"/>
              <a:t>Her </a:t>
            </a:r>
            <a:r>
              <a:rPr lang="tr-TR" sz="2200" dirty="0" err="1"/>
              <a:t>pnömatik</a:t>
            </a:r>
            <a:r>
              <a:rPr lang="tr-TR" sz="2200" dirty="0"/>
              <a:t> sistemin belirli bir çalışma basıncı </a:t>
            </a:r>
            <a:r>
              <a:rPr lang="tr-TR" sz="2200" dirty="0" smtClean="0"/>
              <a:t>vardı</a:t>
            </a:r>
            <a:endParaRPr lang="tr-TR" sz="2200" dirty="0"/>
          </a:p>
        </p:txBody>
      </p:sp>
      <p:pic>
        <p:nvPicPr>
          <p:cNvPr id="8196" name="Picture 4" descr="ÅartlandÄ±rÄ±cÄ± nedir ile ilgili gÃ¶rsel sonucu"/>
          <p:cNvPicPr>
            <a:picLocks noChangeAspect="1" noChangeArrowheads="1"/>
          </p:cNvPicPr>
          <p:nvPr/>
        </p:nvPicPr>
        <p:blipFill rotWithShape="1">
          <a:blip r:embed="rId2">
            <a:extLst>
              <a:ext uri="{28A0092B-C50C-407E-A947-70E740481C1C}">
                <a14:useLocalDpi xmlns:a14="http://schemas.microsoft.com/office/drawing/2010/main" val="0"/>
              </a:ext>
            </a:extLst>
          </a:blip>
          <a:srcRect l="24786" r="19292"/>
          <a:stretch/>
        </p:blipFill>
        <p:spPr bwMode="auto">
          <a:xfrm>
            <a:off x="4905828" y="184059"/>
            <a:ext cx="3904344" cy="429577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ÅartlandÄ±rÄ±cÄ± nedir ile ilgili gÃ¶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137" y="406906"/>
            <a:ext cx="4012863" cy="4012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711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509946" y="188640"/>
            <a:ext cx="3217997" cy="523220"/>
          </a:xfrm>
          <a:prstGeom prst="rect">
            <a:avLst/>
          </a:prstGeom>
        </p:spPr>
        <p:txBody>
          <a:bodyPr wrap="none">
            <a:spAutoFit/>
          </a:bodyPr>
          <a:lstStyle/>
          <a:p>
            <a:pPr fontAlgn="base"/>
            <a:r>
              <a:rPr lang="tr-TR" sz="2800" b="1" dirty="0"/>
              <a:t>Hava Üretim Sistemi</a:t>
            </a:r>
          </a:p>
        </p:txBody>
      </p:sp>
      <p:sp>
        <p:nvSpPr>
          <p:cNvPr id="3" name="Dikdörtgen 2"/>
          <p:cNvSpPr/>
          <p:nvPr/>
        </p:nvSpPr>
        <p:spPr>
          <a:xfrm>
            <a:off x="539552" y="832931"/>
            <a:ext cx="8460432" cy="3139321"/>
          </a:xfrm>
          <a:prstGeom prst="rect">
            <a:avLst/>
          </a:prstGeom>
        </p:spPr>
        <p:txBody>
          <a:bodyPr wrap="square">
            <a:spAutoFit/>
          </a:bodyPr>
          <a:lstStyle/>
          <a:p>
            <a:pPr fontAlgn="base"/>
            <a:r>
              <a:rPr lang="tr-TR" sz="2200" b="1" dirty="0">
                <a:latin typeface="Tahoma" panose="020B0604030504040204" pitchFamily="34" charset="0"/>
                <a:ea typeface="Tahoma" panose="020B0604030504040204" pitchFamily="34" charset="0"/>
                <a:cs typeface="Tahoma" panose="020B0604030504040204" pitchFamily="34" charset="0"/>
              </a:rPr>
              <a:t>1) Kompresör</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Atmosferik </a:t>
            </a:r>
            <a:r>
              <a:rPr lang="tr-TR" sz="2200" dirty="0">
                <a:latin typeface="Tahoma" panose="020B0604030504040204" pitchFamily="34" charset="0"/>
                <a:ea typeface="Tahoma" panose="020B0604030504040204" pitchFamily="34" charset="0"/>
                <a:cs typeface="Tahoma" panose="020B0604030504040204" pitchFamily="34" charset="0"/>
              </a:rPr>
              <a:t>basınçta emilen hava sıkıştırılmakta ve daha yüksek basınçta </a:t>
            </a:r>
            <a:r>
              <a:rPr lang="tr-TR" sz="2200" dirty="0" err="1">
                <a:latin typeface="Tahoma" panose="020B0604030504040204" pitchFamily="34" charset="0"/>
                <a:ea typeface="Tahoma" panose="020B0604030504040204" pitchFamily="34" charset="0"/>
                <a:cs typeface="Tahoma" panose="020B0604030504040204" pitchFamily="34" charset="0"/>
              </a:rPr>
              <a:t>pnömatik</a:t>
            </a:r>
            <a:r>
              <a:rPr lang="tr-TR" sz="2200" dirty="0">
                <a:latin typeface="Tahoma" panose="020B0604030504040204" pitchFamily="34" charset="0"/>
                <a:ea typeface="Tahoma" panose="020B0604030504040204" pitchFamily="34" charset="0"/>
                <a:cs typeface="Tahoma" panose="020B0604030504040204" pitchFamily="34" charset="0"/>
              </a:rPr>
              <a:t> sistemi verilmektedir. Böylece mekanik enerji </a:t>
            </a:r>
            <a:r>
              <a:rPr lang="tr-TR" sz="2200" dirty="0" err="1">
                <a:latin typeface="Tahoma" panose="020B0604030504040204" pitchFamily="34" charset="0"/>
                <a:ea typeface="Tahoma" panose="020B0604030504040204" pitchFamily="34" charset="0"/>
                <a:cs typeface="Tahoma" panose="020B0604030504040204" pitchFamily="34" charset="0"/>
              </a:rPr>
              <a:t>pnömatik</a:t>
            </a:r>
            <a:r>
              <a:rPr lang="tr-TR" sz="2200" dirty="0">
                <a:latin typeface="Tahoma" panose="020B0604030504040204" pitchFamily="34" charset="0"/>
                <a:ea typeface="Tahoma" panose="020B0604030504040204" pitchFamily="34" charset="0"/>
                <a:cs typeface="Tahoma" panose="020B0604030504040204" pitchFamily="34" charset="0"/>
              </a:rPr>
              <a:t> enerjiye dönüştürülmektedir.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2) Elektrik Motoru</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Kompresöre </a:t>
            </a:r>
            <a:r>
              <a:rPr lang="tr-TR" sz="2200" dirty="0">
                <a:latin typeface="Tahoma" panose="020B0604030504040204" pitchFamily="34" charset="0"/>
                <a:ea typeface="Tahoma" panose="020B0604030504040204" pitchFamily="34" charset="0"/>
                <a:cs typeface="Tahoma" panose="020B0604030504040204" pitchFamily="34" charset="0"/>
              </a:rPr>
              <a:t>mekanik enerji sağlamaktadır. Elektrik enerjisini mekanik enerjiye dönüştürmektedir.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p:txBody>
      </p:sp>
      <p:pic>
        <p:nvPicPr>
          <p:cNvPr id="6146" name="Picture 2" descr="https://cdnelektrikport.4flyy.com/Content/201601/kompres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717032"/>
            <a:ext cx="3456384" cy="2951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0887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584096"/>
            <a:ext cx="8136904" cy="5509200"/>
          </a:xfrm>
          <a:prstGeom prst="rect">
            <a:avLst/>
          </a:prstGeom>
        </p:spPr>
        <p:txBody>
          <a:bodyPr wrap="square">
            <a:spAutoFit/>
          </a:bodyPr>
          <a:lstStyle/>
          <a:p>
            <a:pPr fontAlgn="base"/>
            <a:r>
              <a:rPr lang="tr-TR" sz="2200" b="1" dirty="0"/>
              <a:t>3) Basınç Anahtarı</a:t>
            </a:r>
            <a:endParaRPr lang="tr-TR" sz="2200" dirty="0"/>
          </a:p>
          <a:p>
            <a:pPr fontAlgn="base"/>
            <a:r>
              <a:rPr lang="tr-TR" sz="2200" dirty="0" smtClean="0"/>
              <a:t>Hava </a:t>
            </a:r>
            <a:r>
              <a:rPr lang="tr-TR" sz="2200" dirty="0"/>
              <a:t>tankındaki basıncı duyarak elektrik motoruna kumanda eder. </a:t>
            </a:r>
            <a:r>
              <a:rPr lang="tr-TR" sz="2200" dirty="0" smtClean="0"/>
              <a:t>Motorun </a:t>
            </a:r>
            <a:r>
              <a:rPr lang="tr-TR" sz="2200" dirty="0"/>
              <a:t>durduğu bir maksimum basınç ile tekrar harekete geçirdiği bir minimum basınca ayarlanır.</a:t>
            </a:r>
            <a:br>
              <a:rPr lang="tr-TR" sz="2200" dirty="0"/>
            </a:br>
            <a:r>
              <a:rPr lang="tr-TR" sz="2200" dirty="0"/>
              <a:t> </a:t>
            </a:r>
          </a:p>
          <a:p>
            <a:pPr fontAlgn="base"/>
            <a:r>
              <a:rPr lang="tr-TR" sz="2200" b="1" dirty="0"/>
              <a:t>4) Çek Valf</a:t>
            </a:r>
            <a:endParaRPr lang="tr-TR" sz="2200" dirty="0"/>
          </a:p>
          <a:p>
            <a:pPr fontAlgn="base"/>
            <a:r>
              <a:rPr lang="tr-TR" sz="2200" dirty="0" smtClean="0"/>
              <a:t>Sıkıştırılmış </a:t>
            </a:r>
            <a:r>
              <a:rPr lang="tr-TR" sz="2200" dirty="0"/>
              <a:t>havanın tanka akmasına izin verir. Kompresör durduğu zaman havanın geriye sızmasını önler.</a:t>
            </a:r>
            <a:br>
              <a:rPr lang="tr-TR" sz="2200" dirty="0"/>
            </a:br>
            <a:r>
              <a:rPr lang="tr-TR" sz="2200" dirty="0"/>
              <a:t> </a:t>
            </a:r>
          </a:p>
          <a:p>
            <a:pPr fontAlgn="base"/>
            <a:r>
              <a:rPr lang="tr-TR" sz="2200" b="1" dirty="0"/>
              <a:t>5) Hava Tankı</a:t>
            </a:r>
            <a:endParaRPr lang="tr-TR" sz="2200" dirty="0"/>
          </a:p>
          <a:p>
            <a:pPr fontAlgn="base"/>
            <a:r>
              <a:rPr lang="tr-TR" sz="2200" dirty="0" smtClean="0"/>
              <a:t>Sıkıştırılmış </a:t>
            </a:r>
            <a:r>
              <a:rPr lang="tr-TR" sz="2200" dirty="0"/>
              <a:t>havayı muhafaza eder. Büyüklüğü kompresörün kapasitesi ile belirlenir. Hacmi büyüdükçe kompresörün devreye grip çıkma </a:t>
            </a:r>
            <a:r>
              <a:rPr lang="tr-TR" sz="2200" dirty="0" err="1"/>
              <a:t>aralığıda</a:t>
            </a:r>
            <a:r>
              <a:rPr lang="tr-TR" sz="2200" dirty="0"/>
              <a:t> uzamaktadır.</a:t>
            </a:r>
            <a:br>
              <a:rPr lang="tr-TR" sz="2200" dirty="0"/>
            </a:br>
            <a:r>
              <a:rPr lang="tr-TR" sz="2200" dirty="0"/>
              <a:t> </a:t>
            </a:r>
          </a:p>
          <a:p>
            <a:pPr fontAlgn="base"/>
            <a:r>
              <a:rPr lang="tr-TR" sz="2200" b="1" dirty="0"/>
              <a:t>6) Manometre</a:t>
            </a:r>
            <a:endParaRPr lang="tr-TR" sz="2200" dirty="0"/>
          </a:p>
          <a:p>
            <a:pPr fontAlgn="base"/>
            <a:r>
              <a:rPr lang="tr-TR" sz="2200" dirty="0" smtClean="0"/>
              <a:t>Tank </a:t>
            </a:r>
            <a:r>
              <a:rPr lang="tr-TR" sz="2200" dirty="0"/>
              <a:t>basıncını gösterir</a:t>
            </a:r>
          </a:p>
        </p:txBody>
      </p:sp>
    </p:spTree>
    <p:extLst>
      <p:ext uri="{BB962C8B-B14F-4D97-AF65-F5344CB8AC3E}">
        <p14:creationId xmlns:p14="http://schemas.microsoft.com/office/powerpoint/2010/main" val="3773919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95536" y="908720"/>
            <a:ext cx="8352928" cy="5170646"/>
          </a:xfrm>
          <a:prstGeom prst="rect">
            <a:avLst/>
          </a:prstGeom>
        </p:spPr>
        <p:txBody>
          <a:bodyPr wrap="square">
            <a:spAutoFit/>
          </a:bodyPr>
          <a:lstStyle/>
          <a:p>
            <a:pPr fontAlgn="base"/>
            <a:r>
              <a:rPr lang="tr-TR" sz="2200" b="1" dirty="0"/>
              <a:t>7) Otomatik Boşaltıcı</a:t>
            </a:r>
            <a:endParaRPr lang="tr-TR" sz="2200" dirty="0"/>
          </a:p>
          <a:p>
            <a:pPr fontAlgn="base"/>
            <a:r>
              <a:rPr lang="tr-TR" sz="2200" dirty="0" smtClean="0"/>
              <a:t>Tankta </a:t>
            </a:r>
            <a:r>
              <a:rPr lang="tr-TR" sz="2200" dirty="0" err="1"/>
              <a:t>yoğuşan</a:t>
            </a:r>
            <a:r>
              <a:rPr lang="tr-TR" sz="2200" dirty="0"/>
              <a:t> bütün suyu, denetlemeye gerek kalmadan boşaltır.</a:t>
            </a:r>
            <a:br>
              <a:rPr lang="tr-TR" sz="2200" dirty="0"/>
            </a:br>
            <a:r>
              <a:rPr lang="tr-TR" sz="2200" dirty="0"/>
              <a:t> </a:t>
            </a:r>
          </a:p>
          <a:p>
            <a:pPr fontAlgn="base"/>
            <a:r>
              <a:rPr lang="tr-TR" sz="2200" b="1" dirty="0"/>
              <a:t>8) Emniyet Valfi</a:t>
            </a:r>
            <a:endParaRPr lang="tr-TR" sz="2200" dirty="0"/>
          </a:p>
          <a:p>
            <a:pPr fontAlgn="base"/>
            <a:r>
              <a:rPr lang="tr-TR" sz="2200" dirty="0" smtClean="0"/>
              <a:t>Sıkıştırılmış </a:t>
            </a:r>
            <a:r>
              <a:rPr lang="tr-TR" sz="2200" dirty="0"/>
              <a:t>havanın bir kısmını dışarı atar.</a:t>
            </a:r>
            <a:br>
              <a:rPr lang="tr-TR" sz="2200" dirty="0"/>
            </a:br>
            <a:r>
              <a:rPr lang="tr-TR" sz="2200" dirty="0"/>
              <a:t> </a:t>
            </a:r>
          </a:p>
          <a:p>
            <a:pPr fontAlgn="base"/>
            <a:r>
              <a:rPr lang="tr-TR" sz="2200" b="1" dirty="0"/>
              <a:t>9) Soğutmalı Hava Kurutucusu</a:t>
            </a:r>
            <a:endParaRPr lang="tr-TR" sz="2200" dirty="0"/>
          </a:p>
          <a:p>
            <a:pPr fontAlgn="base"/>
            <a:r>
              <a:rPr lang="tr-TR" sz="2200" dirty="0" smtClean="0"/>
              <a:t>Sıkıştırılmış </a:t>
            </a:r>
            <a:r>
              <a:rPr lang="tr-TR" sz="2200" dirty="0"/>
              <a:t>havayı donma noktasının birkaç derece üstüne kadar soğutur ve havadaki nemin çoğunu yoğunlaştırır. Böylece sistemin devamında su bulunmasını önler.</a:t>
            </a:r>
            <a:br>
              <a:rPr lang="tr-TR" sz="2200" dirty="0"/>
            </a:br>
            <a:r>
              <a:rPr lang="tr-TR" sz="2200" dirty="0"/>
              <a:t> </a:t>
            </a:r>
          </a:p>
          <a:p>
            <a:pPr fontAlgn="base"/>
            <a:r>
              <a:rPr lang="tr-TR" sz="2200" b="1" dirty="0"/>
              <a:t>10) Hat Filtresi</a:t>
            </a:r>
            <a:endParaRPr lang="tr-TR" sz="2200" dirty="0"/>
          </a:p>
          <a:p>
            <a:pPr fontAlgn="base"/>
            <a:r>
              <a:rPr lang="tr-TR" sz="2200" dirty="0" smtClean="0"/>
              <a:t>Ana </a:t>
            </a:r>
            <a:r>
              <a:rPr lang="tr-TR" sz="2200" dirty="0"/>
              <a:t>boru üzerinde bulunan bu filtrenin minimum bir basınç düşümüne ve yağ sisini uzaklaştırma özelliğine sahip olması gerekir. Hava hattının toz, su ve yağdan arındırılmasını sağlar.</a:t>
            </a:r>
          </a:p>
        </p:txBody>
      </p:sp>
    </p:spTree>
    <p:extLst>
      <p:ext uri="{BB962C8B-B14F-4D97-AF65-F5344CB8AC3E}">
        <p14:creationId xmlns:p14="http://schemas.microsoft.com/office/powerpoint/2010/main" val="122161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325508" y="116632"/>
            <a:ext cx="3404778" cy="523220"/>
          </a:xfrm>
          <a:prstGeom prst="rect">
            <a:avLst/>
          </a:prstGeom>
        </p:spPr>
        <p:txBody>
          <a:bodyPr wrap="none">
            <a:spAutoFit/>
          </a:bodyPr>
          <a:lstStyle/>
          <a:p>
            <a:pPr fontAlgn="base"/>
            <a:r>
              <a:rPr lang="tr-TR" sz="2800" b="1" dirty="0"/>
              <a:t>Hava Tüketim Sistemi</a:t>
            </a:r>
          </a:p>
        </p:txBody>
      </p:sp>
      <p:sp>
        <p:nvSpPr>
          <p:cNvPr id="3" name="Dikdörtgen 2"/>
          <p:cNvSpPr/>
          <p:nvPr/>
        </p:nvSpPr>
        <p:spPr>
          <a:xfrm>
            <a:off x="395892" y="764704"/>
            <a:ext cx="8352928" cy="5847755"/>
          </a:xfrm>
          <a:prstGeom prst="rect">
            <a:avLst/>
          </a:prstGeom>
        </p:spPr>
        <p:txBody>
          <a:bodyPr wrap="square">
            <a:spAutoFit/>
          </a:bodyPr>
          <a:lstStyle/>
          <a:p>
            <a:pPr fontAlgn="base"/>
            <a:r>
              <a:rPr lang="tr-TR" sz="2200" b="1" dirty="0">
                <a:latin typeface="Tahoma" panose="020B0604030504040204" pitchFamily="34" charset="0"/>
                <a:ea typeface="Tahoma" panose="020B0604030504040204" pitchFamily="34" charset="0"/>
                <a:cs typeface="Tahoma" panose="020B0604030504040204" pitchFamily="34" charset="0"/>
              </a:rPr>
              <a:t>1) Hava Çıkış Noktası</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Tüketiciler </a:t>
            </a:r>
            <a:r>
              <a:rPr lang="tr-TR" sz="2200" dirty="0">
                <a:latin typeface="Tahoma" panose="020B0604030504040204" pitchFamily="34" charset="0"/>
                <a:ea typeface="Tahoma" panose="020B0604030504040204" pitchFamily="34" charset="0"/>
                <a:cs typeface="Tahoma" panose="020B0604030504040204" pitchFamily="34" charset="0"/>
              </a:rPr>
              <a:t>için hava ana borunun üst kısmından alınır böylece olası </a:t>
            </a:r>
            <a:r>
              <a:rPr lang="tr-TR" sz="2200" dirty="0" err="1">
                <a:latin typeface="Tahoma" panose="020B0604030504040204" pitchFamily="34" charset="0"/>
                <a:ea typeface="Tahoma" panose="020B0604030504040204" pitchFamily="34" charset="0"/>
                <a:cs typeface="Tahoma" panose="020B0604030504040204" pitchFamily="34" charset="0"/>
              </a:rPr>
              <a:t>yoğuşmuş</a:t>
            </a:r>
            <a:r>
              <a:rPr lang="tr-TR" sz="2200" dirty="0">
                <a:latin typeface="Tahoma" panose="020B0604030504040204" pitchFamily="34" charset="0"/>
                <a:ea typeface="Tahoma" panose="020B0604030504040204" pitchFamily="34" charset="0"/>
                <a:cs typeface="Tahoma" panose="020B0604030504040204" pitchFamily="34" charset="0"/>
              </a:rPr>
              <a:t> suyun ana borunun içinde kalmasını sağlanır. Su daha alçak bir noktaya ulaştığında borunun alt kısmında bulunan bir su çıkış noktasındaki otomatik tahliye elemanına doğru akacak ve dışarı atılmış olacaktır.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2) Otomatik Boşaltıcı</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Aşağıya </a:t>
            </a:r>
            <a:r>
              <a:rPr lang="tr-TR" sz="2200" dirty="0">
                <a:latin typeface="Tahoma" panose="020B0604030504040204" pitchFamily="34" charset="0"/>
                <a:ea typeface="Tahoma" panose="020B0604030504040204" pitchFamily="34" charset="0"/>
                <a:cs typeface="Tahoma" panose="020B0604030504040204" pitchFamily="34" charset="0"/>
              </a:rPr>
              <a:t>doğru eğimli her borunun en alçak noktasında bir boşaltıcı bulunmalıdır. En verimli yöntem otomatik boşaltıcı kullanmaktır. Çünkü elle boşaltım unutulsa bile otomatik boşaltıcı suyun borunun içinde kalmasına engel olur.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3) Hava Servis Birimi</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Optimal </a:t>
            </a:r>
            <a:r>
              <a:rPr lang="tr-TR" sz="2200" dirty="0">
                <a:latin typeface="Tahoma" panose="020B0604030504040204" pitchFamily="34" charset="0"/>
                <a:ea typeface="Tahoma" panose="020B0604030504040204" pitchFamily="34" charset="0"/>
                <a:cs typeface="Tahoma" panose="020B0604030504040204" pitchFamily="34" charset="0"/>
              </a:rPr>
              <a:t>basınçta temiz sıkıştırılmış hava sağlar. Gerektiğinde, yağlama isteyen </a:t>
            </a:r>
            <a:r>
              <a:rPr lang="tr-TR" sz="2200" dirty="0" err="1">
                <a:latin typeface="Tahoma" panose="020B0604030504040204" pitchFamily="34" charset="0"/>
                <a:ea typeface="Tahoma" panose="020B0604030504040204" pitchFamily="34" charset="0"/>
                <a:cs typeface="Tahoma" panose="020B0604030504040204" pitchFamily="34" charset="0"/>
              </a:rPr>
              <a:t>pnömatik</a:t>
            </a:r>
            <a:r>
              <a:rPr lang="tr-TR" sz="2200" dirty="0">
                <a:latin typeface="Tahoma" panose="020B0604030504040204" pitchFamily="34" charset="0"/>
                <a:ea typeface="Tahoma" panose="020B0604030504040204" pitchFamily="34" charset="0"/>
                <a:cs typeface="Tahoma" panose="020B0604030504040204" pitchFamily="34" charset="0"/>
              </a:rPr>
              <a:t> sistem elemanlarının ömrünü uzatmak için havaya yağ katar</a:t>
            </a:r>
            <a:r>
              <a:rPr lang="tr-TR" sz="2200" dirty="0" smtClean="0">
                <a:latin typeface="Tahoma" panose="020B0604030504040204" pitchFamily="34" charset="0"/>
                <a:ea typeface="Tahoma" panose="020B0604030504040204" pitchFamily="34" charset="0"/>
                <a:cs typeface="Tahoma" panose="020B0604030504040204" pitchFamily="34" charset="0"/>
              </a:rPr>
              <a:t>.</a:t>
            </a:r>
            <a:endParaRPr lang="tr-TR" sz="2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46353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sz="quarter" idx="1"/>
          </p:nvPr>
        </p:nvSpPr>
        <p:spPr>
          <a:xfrm>
            <a:off x="539552" y="1885528"/>
            <a:ext cx="8153400" cy="4495800"/>
          </a:xfrm>
        </p:spPr>
        <p:txBody>
          <a:bodyPr>
            <a:normAutofit/>
          </a:bodyPr>
          <a:lstStyle/>
          <a:p>
            <a:pPr lvl="1" algn="ctr">
              <a:lnSpc>
                <a:spcPct val="150000"/>
              </a:lnSpc>
            </a:pPr>
            <a:r>
              <a:rPr lang="tr-TR" sz="2400" dirty="0" err="1">
                <a:latin typeface="Arial" panose="020B0604020202020204" pitchFamily="34" charset="0"/>
                <a:cs typeface="Arial" panose="020B0604020202020204" pitchFamily="34" charset="0"/>
              </a:rPr>
              <a:t>Pnömatik</a:t>
            </a:r>
            <a:r>
              <a:rPr lang="tr-TR" sz="2400" dirty="0">
                <a:latin typeface="Arial" panose="020B0604020202020204" pitchFamily="34" charset="0"/>
                <a:cs typeface="Arial" panose="020B0604020202020204" pitchFamily="34" charset="0"/>
              </a:rPr>
              <a:t>, gaz basıncını mekanik harekete çevirmemizi </a:t>
            </a:r>
            <a:r>
              <a:rPr lang="tr-TR" sz="2400" dirty="0" smtClean="0">
                <a:latin typeface="Arial" panose="020B0604020202020204" pitchFamily="34" charset="0"/>
                <a:cs typeface="Arial" panose="020B0604020202020204" pitchFamily="34" charset="0"/>
              </a:rPr>
              <a:t>sağlayan </a:t>
            </a:r>
            <a:r>
              <a:rPr lang="tr-TR" sz="2400" dirty="0">
                <a:latin typeface="Arial" panose="020B0604020202020204" pitchFamily="34" charset="0"/>
                <a:cs typeface="Arial" panose="020B0604020202020204" pitchFamily="34" charset="0"/>
              </a:rPr>
              <a:t>endüstriyel bilim dalıdır. Günümüzde programlanabilir sıralayıcı veya başka lojik kontrolörler içeren elektronik kumanda sistemleri </a:t>
            </a:r>
            <a:r>
              <a:rPr lang="tr-TR" sz="2400" dirty="0" smtClean="0">
                <a:latin typeface="Arial" panose="020B0604020202020204" pitchFamily="34" charset="0"/>
                <a:cs typeface="Arial" panose="020B0604020202020204" pitchFamily="34" charset="0"/>
              </a:rPr>
              <a:t>kullanılıyorsa da</a:t>
            </a:r>
            <a:r>
              <a:rPr lang="tr-TR" sz="2400" dirty="0">
                <a:latin typeface="Arial" panose="020B0604020202020204" pitchFamily="34" charset="0"/>
                <a:cs typeface="Arial" panose="020B0604020202020204" pitchFamily="34" charset="0"/>
              </a:rPr>
              <a:t>, bu tip sistemlerde bulunan </a:t>
            </a:r>
            <a:r>
              <a:rPr lang="tr-TR" sz="2400" dirty="0" err="1">
                <a:latin typeface="Arial" panose="020B0604020202020204" pitchFamily="34" charset="0"/>
                <a:cs typeface="Arial" panose="020B0604020202020204" pitchFamily="34" charset="0"/>
              </a:rPr>
              <a:t>pnömatik</a:t>
            </a:r>
            <a:r>
              <a:rPr lang="tr-TR" sz="2400" dirty="0">
                <a:latin typeface="Arial" panose="020B0604020202020204" pitchFamily="34" charset="0"/>
                <a:cs typeface="Arial" panose="020B0604020202020204" pitchFamily="34" charset="0"/>
              </a:rPr>
              <a:t> elemanların işlevlerini iyi kavramak gerekir. </a:t>
            </a:r>
          </a:p>
        </p:txBody>
      </p:sp>
    </p:spTree>
    <p:extLst>
      <p:ext uri="{BB962C8B-B14F-4D97-AF65-F5344CB8AC3E}">
        <p14:creationId xmlns:p14="http://schemas.microsoft.com/office/powerpoint/2010/main" val="3777813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548680"/>
            <a:ext cx="7848872" cy="1107996"/>
          </a:xfrm>
          <a:prstGeom prst="rect">
            <a:avLst/>
          </a:prstGeom>
        </p:spPr>
        <p:txBody>
          <a:bodyPr wrap="square">
            <a:spAutoFit/>
          </a:bodyPr>
          <a:lstStyle/>
          <a:p>
            <a:pPr fontAlgn="base"/>
            <a:r>
              <a:rPr lang="tr-TR" sz="2200" b="1" dirty="0">
                <a:latin typeface="Tahoma" panose="020B0604030504040204" pitchFamily="34" charset="0"/>
                <a:ea typeface="Tahoma" panose="020B0604030504040204" pitchFamily="34" charset="0"/>
                <a:cs typeface="Tahoma" panose="020B0604030504040204" pitchFamily="34" charset="0"/>
              </a:rPr>
              <a:t>4) Yön Denetim Valfi</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a:latin typeface="Tahoma" panose="020B0604030504040204" pitchFamily="34" charset="0"/>
                <a:ea typeface="Tahoma" panose="020B0604030504040204" pitchFamily="34" charset="0"/>
                <a:cs typeface="Tahoma" panose="020B0604030504040204" pitchFamily="34" charset="0"/>
              </a:rPr>
              <a:t>Hareketin yönünü denetlemek için silindir bağlantılarına değişimli olarak basınç verir ve havayı tahliye eder.</a:t>
            </a:r>
          </a:p>
        </p:txBody>
      </p:sp>
      <p:sp>
        <p:nvSpPr>
          <p:cNvPr id="3" name="Dikdörtgen 2"/>
          <p:cNvSpPr/>
          <p:nvPr/>
        </p:nvSpPr>
        <p:spPr>
          <a:xfrm>
            <a:off x="5631818" y="5236795"/>
            <a:ext cx="2874569" cy="369332"/>
          </a:xfrm>
          <a:prstGeom prst="rect">
            <a:avLst/>
          </a:prstGeom>
        </p:spPr>
        <p:txBody>
          <a:bodyPr wrap="none">
            <a:spAutoFit/>
          </a:bodyPr>
          <a:lstStyle/>
          <a:p>
            <a:r>
              <a:rPr lang="tr-TR" b="1" dirty="0"/>
              <a:t>Çift Bobinli Yön Kontrol Valfi</a:t>
            </a:r>
            <a:endParaRPr lang="tr-TR" dirty="0"/>
          </a:p>
        </p:txBody>
      </p:sp>
      <p:sp>
        <p:nvSpPr>
          <p:cNvPr id="4" name="Dikdörtgen 3"/>
          <p:cNvSpPr/>
          <p:nvPr/>
        </p:nvSpPr>
        <p:spPr>
          <a:xfrm>
            <a:off x="683568" y="1772816"/>
            <a:ext cx="7344816" cy="2462213"/>
          </a:xfrm>
          <a:prstGeom prst="rect">
            <a:avLst/>
          </a:prstGeom>
        </p:spPr>
        <p:txBody>
          <a:bodyPr wrap="square">
            <a:spAutoFit/>
          </a:bodyPr>
          <a:lstStyle/>
          <a:p>
            <a:pPr fontAlgn="base"/>
            <a:r>
              <a:rPr lang="tr-TR" sz="2200" b="1" dirty="0">
                <a:latin typeface="Tahoma" panose="020B0604030504040204" pitchFamily="34" charset="0"/>
                <a:ea typeface="Tahoma" panose="020B0604030504040204" pitchFamily="34" charset="0"/>
                <a:cs typeface="Tahoma" panose="020B0604030504040204" pitchFamily="34" charset="0"/>
              </a:rPr>
              <a:t>5) İş Elemanı</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Basınçlı </a:t>
            </a:r>
            <a:r>
              <a:rPr lang="tr-TR" sz="2200" dirty="0">
                <a:latin typeface="Tahoma" panose="020B0604030504040204" pitchFamily="34" charset="0"/>
                <a:ea typeface="Tahoma" panose="020B0604030504040204" pitchFamily="34" charset="0"/>
                <a:cs typeface="Tahoma" panose="020B0604030504040204" pitchFamily="34" charset="0"/>
              </a:rPr>
              <a:t>havanın potansiyel enerjisini mekanik işe dönüştürür.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6) Hız Ayar Valfleri</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İş </a:t>
            </a:r>
            <a:r>
              <a:rPr lang="tr-TR" sz="2200" dirty="0">
                <a:latin typeface="Tahoma" panose="020B0604030504040204" pitchFamily="34" charset="0"/>
                <a:ea typeface="Tahoma" panose="020B0604030504040204" pitchFamily="34" charset="0"/>
                <a:cs typeface="Tahoma" panose="020B0604030504040204" pitchFamily="34" charset="0"/>
              </a:rPr>
              <a:t>elemanlarının hızını kolaylıkla ve sürekli biçimde ayarlamasına izin verir.</a:t>
            </a:r>
          </a:p>
        </p:txBody>
      </p:sp>
      <p:pic>
        <p:nvPicPr>
          <p:cNvPr id="7170" name="Picture 2" descr="https://cdnelektrikport.4flyy.com/Content/201601/9fc77%C3%87%C4%B0FT%20BOB%C4%B0NL%C4%B0%20Y%C3%96N%20KONTROL%20VALF%C4%B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9" y="4317578"/>
            <a:ext cx="3888432" cy="2207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7118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11560" y="476672"/>
            <a:ext cx="7992888" cy="5632311"/>
          </a:xfrm>
          <a:prstGeom prst="rect">
            <a:avLst/>
          </a:prstGeom>
        </p:spPr>
        <p:txBody>
          <a:bodyPr wrap="square">
            <a:spAutoFit/>
          </a:bodyPr>
          <a:lstStyle/>
          <a:p>
            <a:pPr algn="ctr">
              <a:lnSpc>
                <a:spcPct val="150000"/>
              </a:lnSpc>
            </a:pPr>
            <a:r>
              <a:rPr lang="tr-TR" sz="2400" dirty="0" smtClean="0"/>
              <a:t>Pratik </a:t>
            </a:r>
            <a:r>
              <a:rPr lang="tr-TR" sz="2400" dirty="0"/>
              <a:t>olarak vakum ve pozitif hava basıncı ile çalışan sistemler ve kullanılan devre elemanları </a:t>
            </a:r>
            <a:r>
              <a:rPr lang="tr-TR" sz="2400" dirty="0" err="1"/>
              <a:t>pnömatiğin</a:t>
            </a:r>
            <a:r>
              <a:rPr lang="tr-TR" sz="2400" dirty="0"/>
              <a:t> kapsamı içerisinde değerlendirilir. Yararlı iş yapabilmek için sıkıştırılmış hava içine depolanan enerjiyi kullanan herhangi bir sisteme </a:t>
            </a:r>
            <a:r>
              <a:rPr lang="tr-TR" sz="2400" dirty="0" err="1"/>
              <a:t>Pnömatik</a:t>
            </a:r>
            <a:r>
              <a:rPr lang="tr-TR" sz="2400" dirty="0"/>
              <a:t> Sistem denir. (</a:t>
            </a:r>
            <a:r>
              <a:rPr lang="tr-TR" sz="2400" dirty="0" err="1"/>
              <a:t>Pneumatic-Pnömatik</a:t>
            </a:r>
            <a:r>
              <a:rPr lang="tr-TR" sz="2400" dirty="0"/>
              <a:t>, </a:t>
            </a:r>
            <a:r>
              <a:rPr lang="tr-TR" sz="2400" dirty="0" err="1"/>
              <a:t>Yunanca’da</a:t>
            </a:r>
            <a:r>
              <a:rPr lang="tr-TR" sz="2400" dirty="0"/>
              <a:t> “rüzgar” veya “hava” kelimesinden alınmıştır. </a:t>
            </a:r>
            <a:r>
              <a:rPr lang="tr-TR" sz="2400" dirty="0" err="1"/>
              <a:t>Pnömatik</a:t>
            </a:r>
            <a:r>
              <a:rPr lang="tr-TR" sz="2400" dirty="0"/>
              <a:t> </a:t>
            </a:r>
            <a:r>
              <a:rPr lang="tr-TR" sz="2400" dirty="0" err="1"/>
              <a:t>Sistemler'de</a:t>
            </a:r>
            <a:r>
              <a:rPr lang="tr-TR" sz="2400" dirty="0"/>
              <a:t> işi yaptıran havadır. Hava atmosferden alınır ve hacmi azaltılması için sıkıştırılır, hacmi azalan gazın basıncı otomatikman artar. Sıkıştırılmış hava esas olarak bir piston veya kanada etki etmek suretiyle iş elde etmek için kullanılır.</a:t>
            </a:r>
          </a:p>
        </p:txBody>
      </p:sp>
    </p:spTree>
    <p:extLst>
      <p:ext uri="{BB962C8B-B14F-4D97-AF65-F5344CB8AC3E}">
        <p14:creationId xmlns:p14="http://schemas.microsoft.com/office/powerpoint/2010/main" val="311323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dnelektrikport.4flyy.com/Content/201601/Pnomatik-siste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052736"/>
            <a:ext cx="6315075" cy="4933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1385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332657"/>
            <a:ext cx="8136904" cy="6186309"/>
          </a:xfrm>
          <a:prstGeom prst="rect">
            <a:avLst/>
          </a:prstGeom>
        </p:spPr>
        <p:txBody>
          <a:bodyPr wrap="square">
            <a:spAutoFit/>
          </a:bodyPr>
          <a:lstStyle/>
          <a:p>
            <a:pPr fontAlgn="base">
              <a:lnSpc>
                <a:spcPct val="150000"/>
              </a:lnSpc>
            </a:pPr>
            <a:r>
              <a:rPr lang="tr-TR" sz="2200" b="1" dirty="0" err="1"/>
              <a:t>Pnömatik</a:t>
            </a:r>
            <a:r>
              <a:rPr lang="tr-TR" sz="2200" b="1" dirty="0"/>
              <a:t> ile Neler Yapılabilir?</a:t>
            </a:r>
          </a:p>
          <a:p>
            <a:pPr fontAlgn="base">
              <a:lnSpc>
                <a:spcPct val="150000"/>
              </a:lnSpc>
            </a:pPr>
            <a:r>
              <a:rPr lang="tr-TR" sz="2200" dirty="0"/>
              <a:t> Basınçlı havanın uygulama alanı oldukça geniştir. </a:t>
            </a:r>
            <a:r>
              <a:rPr lang="tr-TR" sz="2200" dirty="0" err="1"/>
              <a:t>Pnömatik</a:t>
            </a:r>
            <a:r>
              <a:rPr lang="tr-TR" sz="2200" dirty="0"/>
              <a:t>, </a:t>
            </a:r>
            <a:r>
              <a:rPr lang="tr-TR" sz="2200" b="1" dirty="0">
                <a:hlinkClick r:id="rId2"/>
              </a:rPr>
              <a:t>robotik</a:t>
            </a:r>
            <a:r>
              <a:rPr lang="tr-TR" sz="2200" dirty="0"/>
              <a:t> proses makinelerindeki lineer ve döner hareketlerin karmaşıklığından </a:t>
            </a:r>
            <a:r>
              <a:rPr lang="tr-TR" sz="2200" dirty="0" err="1"/>
              <a:t>pnömatik</a:t>
            </a:r>
            <a:r>
              <a:rPr lang="tr-TR" sz="2200" dirty="0"/>
              <a:t> presler ve beton kıran </a:t>
            </a:r>
            <a:r>
              <a:rPr lang="tr-TR" sz="2200" dirty="0" err="1"/>
              <a:t>pnömatik</a:t>
            </a:r>
            <a:r>
              <a:rPr lang="tr-TR" sz="2200" dirty="0"/>
              <a:t> matkaplar için gerekli yüksek kuvvetlere kadar her dalda uygulama alanı bulunmaktadır. Genel olarak kullanım alanları;</a:t>
            </a:r>
            <a:br>
              <a:rPr lang="tr-TR" sz="2200" dirty="0"/>
            </a:br>
            <a:r>
              <a:rPr lang="tr-TR" sz="2200" dirty="0"/>
              <a:t>   ► Hava, su ve kimyasal madde sistem valflerinin çalışmasında</a:t>
            </a:r>
            <a:br>
              <a:rPr lang="tr-TR" sz="2200" dirty="0"/>
            </a:br>
            <a:r>
              <a:rPr lang="tr-TR" sz="2200" dirty="0"/>
              <a:t>  ► Ağır veya sıcak kapıların çalışmasında</a:t>
            </a:r>
            <a:br>
              <a:rPr lang="tr-TR" sz="2200" dirty="0"/>
            </a:br>
            <a:r>
              <a:rPr lang="tr-TR" sz="2200" dirty="0"/>
              <a:t>  ► İnşaat, çelik, madencilik ve kimya endüstrisinde silo doldurma ve boşaltmasında</a:t>
            </a:r>
            <a:br>
              <a:rPr lang="tr-TR" sz="2200" dirty="0"/>
            </a:br>
            <a:r>
              <a:rPr lang="tr-TR" sz="2200" dirty="0"/>
              <a:t>  ► Beton ve asfalt döşemelerinde dövme ve sıkıştırma işlemlerinde</a:t>
            </a:r>
            <a:br>
              <a:rPr lang="tr-TR" sz="2200" dirty="0"/>
            </a:br>
            <a:r>
              <a:rPr lang="tr-TR" sz="2200" dirty="0"/>
              <a:t>  ► Sürekli döküm makinelerinde kaldırma ve hareket </a:t>
            </a:r>
            <a:r>
              <a:rPr lang="tr-TR" sz="2200" dirty="0" smtClean="0"/>
              <a:t>ettirmede</a:t>
            </a:r>
            <a:endParaRPr lang="tr-TR" sz="2200" dirty="0"/>
          </a:p>
        </p:txBody>
      </p:sp>
    </p:spTree>
    <p:extLst>
      <p:ext uri="{BB962C8B-B14F-4D97-AF65-F5344CB8AC3E}">
        <p14:creationId xmlns:p14="http://schemas.microsoft.com/office/powerpoint/2010/main" val="1795822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332657"/>
            <a:ext cx="8136904" cy="6124946"/>
          </a:xfrm>
          <a:prstGeom prst="rect">
            <a:avLst/>
          </a:prstGeom>
        </p:spPr>
        <p:txBody>
          <a:bodyPr wrap="square">
            <a:spAutoFit/>
          </a:bodyPr>
          <a:lstStyle/>
          <a:p>
            <a:pPr>
              <a:lnSpc>
                <a:spcPct val="150000"/>
              </a:lnSpc>
            </a:pPr>
            <a:r>
              <a:rPr lang="tr-TR" sz="2400" dirty="0"/>
              <a:t>  ► Sprey boyamada</a:t>
            </a:r>
            <a:br>
              <a:rPr lang="tr-TR" sz="2400" dirty="0"/>
            </a:br>
            <a:r>
              <a:rPr lang="tr-TR" sz="2400" dirty="0"/>
              <a:t>  ► Montaj makinelerinde ve takım tezgahlarında jigle ve fikstürlerin tutulmasında</a:t>
            </a:r>
            <a:br>
              <a:rPr lang="tr-TR" sz="2400" dirty="0"/>
            </a:br>
            <a:r>
              <a:rPr lang="tr-TR" sz="2400" dirty="0"/>
              <a:t>  ► Lehim ve kaynak tutma işlemlerinde</a:t>
            </a:r>
            <a:br>
              <a:rPr lang="tr-TR" sz="2400" dirty="0"/>
            </a:br>
            <a:r>
              <a:rPr lang="tr-TR" sz="2400" dirty="0"/>
              <a:t>  ► Bükme, çekme ve haddeleme gibi şekil verme işlemlerinde</a:t>
            </a:r>
            <a:br>
              <a:rPr lang="tr-TR" sz="2400" dirty="0"/>
            </a:br>
            <a:r>
              <a:rPr lang="tr-TR" sz="2400" dirty="0"/>
              <a:t>  ► Nokta kaynak makinelerinde</a:t>
            </a:r>
            <a:br>
              <a:rPr lang="tr-TR" sz="2400" dirty="0"/>
            </a:br>
            <a:r>
              <a:rPr lang="tr-TR" sz="2400" dirty="0"/>
              <a:t>  ► Perçinlemede</a:t>
            </a:r>
            <a:br>
              <a:rPr lang="tr-TR" sz="2400" dirty="0"/>
            </a:br>
            <a:r>
              <a:rPr lang="tr-TR" sz="2400" dirty="0"/>
              <a:t>  ► Şişeleme ve doldurma makinelerinde</a:t>
            </a:r>
            <a:br>
              <a:rPr lang="tr-TR" sz="2400" dirty="0"/>
            </a:br>
            <a:r>
              <a:rPr lang="tr-TR" sz="2400" dirty="0"/>
              <a:t>  ► Test donanımlarında</a:t>
            </a:r>
            <a:br>
              <a:rPr lang="tr-TR" sz="2400" dirty="0"/>
            </a:br>
            <a:r>
              <a:rPr lang="tr-TR" sz="2400" dirty="0"/>
              <a:t>  ► </a:t>
            </a:r>
            <a:r>
              <a:rPr lang="tr-TR" sz="2400" dirty="0" err="1"/>
              <a:t>Komponent</a:t>
            </a:r>
            <a:r>
              <a:rPr lang="tr-TR" sz="2400" dirty="0"/>
              <a:t> ve malzeme taşınmasında</a:t>
            </a:r>
            <a:br>
              <a:rPr lang="tr-TR" sz="2400" dirty="0"/>
            </a:br>
            <a:r>
              <a:rPr lang="tr-TR" sz="2400" dirty="0"/>
              <a:t>  ► </a:t>
            </a:r>
            <a:r>
              <a:rPr lang="tr-TR" sz="2400" dirty="0" err="1"/>
              <a:t>Pnömatik</a:t>
            </a:r>
            <a:r>
              <a:rPr lang="tr-TR" sz="2400" dirty="0"/>
              <a:t> </a:t>
            </a:r>
            <a:r>
              <a:rPr lang="tr-TR" sz="2400" dirty="0" err="1"/>
              <a:t>robolarda</a:t>
            </a:r>
            <a:endParaRPr lang="tr-TR" sz="2400" dirty="0"/>
          </a:p>
        </p:txBody>
      </p:sp>
    </p:spTree>
    <p:extLst>
      <p:ext uri="{BB962C8B-B14F-4D97-AF65-F5344CB8AC3E}">
        <p14:creationId xmlns:p14="http://schemas.microsoft.com/office/powerpoint/2010/main" val="2096443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dnelektrikport.4flyy.com/Content/201601/almanya_motor_uretim_fabrikasinda_insan_robot_isbirligi_h4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196752"/>
            <a:ext cx="8325922" cy="4320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7626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72489"/>
            <a:ext cx="8712968" cy="6524863"/>
          </a:xfrm>
          <a:prstGeom prst="rect">
            <a:avLst/>
          </a:prstGeom>
        </p:spPr>
        <p:txBody>
          <a:bodyPr wrap="square">
            <a:spAutoFit/>
          </a:bodyPr>
          <a:lstStyle/>
          <a:p>
            <a:pPr algn="ctr" fontAlgn="base"/>
            <a:r>
              <a:rPr lang="tr-TR" sz="2200" b="1" dirty="0" err="1">
                <a:latin typeface="Tahoma" panose="020B0604030504040204" pitchFamily="34" charset="0"/>
                <a:ea typeface="Tahoma" panose="020B0604030504040204" pitchFamily="34" charset="0"/>
                <a:cs typeface="Tahoma" panose="020B0604030504040204" pitchFamily="34" charset="0"/>
              </a:rPr>
              <a:t>Pnömatiğin</a:t>
            </a:r>
            <a:r>
              <a:rPr lang="tr-TR" sz="2200" b="1" dirty="0">
                <a:latin typeface="Tahoma" panose="020B0604030504040204" pitchFamily="34" charset="0"/>
                <a:ea typeface="Tahoma" panose="020B0604030504040204" pitchFamily="34" charset="0"/>
                <a:cs typeface="Tahoma" panose="020B0604030504040204" pitchFamily="34" charset="0"/>
              </a:rPr>
              <a:t> Avantajları</a:t>
            </a:r>
          </a:p>
          <a:p>
            <a:pPr fontAlgn="base"/>
            <a:r>
              <a:rPr lang="tr-TR" sz="2200" dirty="0">
                <a:latin typeface="Tahoma" panose="020B0604030504040204" pitchFamily="34" charset="0"/>
                <a:ea typeface="Tahoma" panose="020B0604030504040204" pitchFamily="34" charset="0"/>
                <a:cs typeface="Tahoma" panose="020B0604030504040204" pitchFamily="34" charset="0"/>
              </a:rPr>
              <a:t> </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b="1" dirty="0">
                <a:latin typeface="Tahoma" panose="020B0604030504040204" pitchFamily="34" charset="0"/>
                <a:ea typeface="Tahoma" panose="020B0604030504040204" pitchFamily="34" charset="0"/>
                <a:cs typeface="Tahoma" panose="020B0604030504040204" pitchFamily="34" charset="0"/>
              </a:rPr>
              <a:t>1) Bulunabilirlik</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err="1" smtClean="0">
                <a:latin typeface="Tahoma" panose="020B0604030504040204" pitchFamily="34" charset="0"/>
                <a:ea typeface="Tahoma" panose="020B0604030504040204" pitchFamily="34" charset="0"/>
                <a:cs typeface="Tahoma" panose="020B0604030504040204" pitchFamily="34" charset="0"/>
              </a:rPr>
              <a:t>Pnömatikte</a:t>
            </a:r>
            <a:r>
              <a:rPr lang="tr-TR" sz="2200" dirty="0" smtClean="0">
                <a:latin typeface="Tahoma" panose="020B0604030504040204" pitchFamily="34" charset="0"/>
                <a:ea typeface="Tahoma" panose="020B0604030504040204" pitchFamily="34" charset="0"/>
                <a:cs typeface="Tahoma" panose="020B0604030504040204" pitchFamily="34" charset="0"/>
              </a:rPr>
              <a:t> </a:t>
            </a:r>
            <a:r>
              <a:rPr lang="tr-TR" sz="2200" dirty="0">
                <a:latin typeface="Tahoma" panose="020B0604030504040204" pitchFamily="34" charset="0"/>
                <a:ea typeface="Tahoma" panose="020B0604030504040204" pitchFamily="34" charset="0"/>
                <a:cs typeface="Tahoma" panose="020B0604030504040204" pitchFamily="34" charset="0"/>
              </a:rPr>
              <a:t>güç havadır. Hava da yeryüzünde her yerde bulunur. Bunun yanı sıra fabrikalar ve </a:t>
            </a:r>
            <a:r>
              <a:rPr lang="tr-TR" sz="2200" b="1" dirty="0">
                <a:latin typeface="Tahoma" panose="020B0604030504040204" pitchFamily="34" charset="0"/>
                <a:ea typeface="Tahoma" panose="020B0604030504040204" pitchFamily="34" charset="0"/>
                <a:cs typeface="Tahoma" panose="020B0604030504040204" pitchFamily="34" charset="0"/>
                <a:hlinkClick r:id="rId2"/>
              </a:rPr>
              <a:t>endüstri </a:t>
            </a:r>
            <a:r>
              <a:rPr lang="tr-TR" sz="2200" dirty="0">
                <a:latin typeface="Tahoma" panose="020B0604030504040204" pitchFamily="34" charset="0"/>
                <a:ea typeface="Tahoma" panose="020B0604030504040204" pitchFamily="34" charset="0"/>
                <a:cs typeface="Tahoma" panose="020B0604030504040204" pitchFamily="34" charset="0"/>
              </a:rPr>
              <a:t>çeşitlerinin çoğunda, çalışma yerlerinde basınçlı hava tesisatı bulunmaktadır. Uzak konumlu çalışmalarda ise kompresör daireleri kurulup ihtiyaç </a:t>
            </a:r>
            <a:r>
              <a:rPr lang="tr-TR" sz="2200" dirty="0" err="1">
                <a:latin typeface="Tahoma" panose="020B0604030504040204" pitchFamily="34" charset="0"/>
                <a:ea typeface="Tahoma" panose="020B0604030504040204" pitchFamily="34" charset="0"/>
                <a:cs typeface="Tahoma" panose="020B0604030504040204" pitchFamily="34" charset="0"/>
              </a:rPr>
              <a:t>karışalanabilir</a:t>
            </a:r>
            <a:r>
              <a:rPr lang="tr-TR" sz="2200" dirty="0">
                <a:latin typeface="Tahoma" panose="020B0604030504040204" pitchFamily="34" charset="0"/>
                <a:ea typeface="Tahoma" panose="020B0604030504040204" pitchFamily="34" charset="0"/>
                <a:cs typeface="Tahoma" panose="020B0604030504040204" pitchFamily="34" charset="0"/>
              </a:rPr>
              <a:t>.</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2) Depolama</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Büyük </a:t>
            </a:r>
            <a:r>
              <a:rPr lang="tr-TR" sz="2200" dirty="0">
                <a:latin typeface="Tahoma" panose="020B0604030504040204" pitchFamily="34" charset="0"/>
                <a:ea typeface="Tahoma" panose="020B0604030504040204" pitchFamily="34" charset="0"/>
                <a:cs typeface="Tahoma" panose="020B0604030504040204" pitchFamily="34" charset="0"/>
              </a:rPr>
              <a:t>hacimlerde kolaylıkla depolanabilir.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3) Tasarım ve Kontrolde Kolaylık</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err="1" smtClean="0">
                <a:latin typeface="Tahoma" panose="020B0604030504040204" pitchFamily="34" charset="0"/>
                <a:ea typeface="Tahoma" panose="020B0604030504040204" pitchFamily="34" charset="0"/>
                <a:cs typeface="Tahoma" panose="020B0604030504040204" pitchFamily="34" charset="0"/>
              </a:rPr>
              <a:t>Pnömatik</a:t>
            </a:r>
            <a:r>
              <a:rPr lang="tr-TR" sz="2200" dirty="0" smtClean="0">
                <a:latin typeface="Tahoma" panose="020B0604030504040204" pitchFamily="34" charset="0"/>
                <a:ea typeface="Tahoma" panose="020B0604030504040204" pitchFamily="34" charset="0"/>
                <a:cs typeface="Tahoma" panose="020B0604030504040204" pitchFamily="34" charset="0"/>
              </a:rPr>
              <a:t> </a:t>
            </a:r>
            <a:r>
              <a:rPr lang="tr-TR" sz="2200" dirty="0">
                <a:latin typeface="Tahoma" panose="020B0604030504040204" pitchFamily="34" charset="0"/>
                <a:ea typeface="Tahoma" panose="020B0604030504040204" pitchFamily="34" charset="0"/>
                <a:cs typeface="Tahoma" panose="020B0604030504040204" pitchFamily="34" charset="0"/>
              </a:rPr>
              <a:t>elemanlarının tasarımları oldukça kolaydır. Bundan dolayı basit kontrol ile geniş otomasyon sistemlerinin oluşturulmasında kolaylıkla bulunabilir.</a:t>
            </a:r>
            <a:br>
              <a:rPr lang="tr-TR" sz="2200" dirty="0">
                <a:latin typeface="Tahoma" panose="020B0604030504040204" pitchFamily="34" charset="0"/>
                <a:ea typeface="Tahoma" panose="020B0604030504040204" pitchFamily="34" charset="0"/>
                <a:cs typeface="Tahoma" panose="020B0604030504040204" pitchFamily="34" charset="0"/>
              </a:rPr>
            </a:br>
            <a:r>
              <a:rPr lang="tr-TR" sz="2200" dirty="0">
                <a:latin typeface="Tahoma" panose="020B0604030504040204" pitchFamily="34" charset="0"/>
                <a:ea typeface="Tahoma" panose="020B0604030504040204" pitchFamily="34" charset="0"/>
                <a:cs typeface="Tahoma" panose="020B0604030504040204" pitchFamily="34" charset="0"/>
              </a:rPr>
              <a:t> </a:t>
            </a:r>
          </a:p>
          <a:p>
            <a:pPr fontAlgn="base"/>
            <a:r>
              <a:rPr lang="tr-TR" sz="2200" b="1" dirty="0">
                <a:latin typeface="Tahoma" panose="020B0604030504040204" pitchFamily="34" charset="0"/>
                <a:ea typeface="Tahoma" panose="020B0604030504040204" pitchFamily="34" charset="0"/>
                <a:cs typeface="Tahoma" panose="020B0604030504040204" pitchFamily="34" charset="0"/>
              </a:rPr>
              <a:t>4) Hareket Seçimi</a:t>
            </a:r>
            <a:endParaRPr lang="tr-TR" sz="2200" dirty="0">
              <a:latin typeface="Tahoma" panose="020B0604030504040204" pitchFamily="34" charset="0"/>
              <a:ea typeface="Tahoma" panose="020B0604030504040204" pitchFamily="34" charset="0"/>
              <a:cs typeface="Tahoma" panose="020B0604030504040204" pitchFamily="34" charset="0"/>
            </a:endParaRPr>
          </a:p>
          <a:p>
            <a:pPr fontAlgn="base"/>
            <a:r>
              <a:rPr lang="tr-TR" sz="2200" dirty="0" smtClean="0">
                <a:latin typeface="Tahoma" panose="020B0604030504040204" pitchFamily="34" charset="0"/>
                <a:ea typeface="Tahoma" panose="020B0604030504040204" pitchFamily="34" charset="0"/>
                <a:cs typeface="Tahoma" panose="020B0604030504040204" pitchFamily="34" charset="0"/>
              </a:rPr>
              <a:t>Basit </a:t>
            </a:r>
            <a:r>
              <a:rPr lang="tr-TR" sz="2200" dirty="0">
                <a:latin typeface="Tahoma" panose="020B0604030504040204" pitchFamily="34" charset="0"/>
                <a:ea typeface="Tahoma" panose="020B0604030504040204" pitchFamily="34" charset="0"/>
                <a:cs typeface="Tahoma" panose="020B0604030504040204" pitchFamily="34" charset="0"/>
              </a:rPr>
              <a:t>ve sürekli olarak ayarlanabilir çalışma hızları ile gerek doğrusal hareket, gerekse </a:t>
            </a:r>
            <a:r>
              <a:rPr lang="tr-TR" sz="2200" dirty="0" err="1">
                <a:latin typeface="Tahoma" panose="020B0604030504040204" pitchFamily="34" charset="0"/>
                <a:ea typeface="Tahoma" panose="020B0604030504040204" pitchFamily="34" charset="0"/>
                <a:cs typeface="Tahoma" panose="020B0604030504040204" pitchFamily="34" charset="0"/>
              </a:rPr>
              <a:t>açısal</a:t>
            </a:r>
            <a:r>
              <a:rPr lang="tr-TR" sz="2200" dirty="0">
                <a:latin typeface="Tahoma" panose="020B0604030504040204" pitchFamily="34" charset="0"/>
                <a:ea typeface="Tahoma" panose="020B0604030504040204" pitchFamily="34" charset="0"/>
                <a:cs typeface="Tahoma" panose="020B0604030504040204" pitchFamily="34" charset="0"/>
              </a:rPr>
              <a:t> dönme hareketi elde etme olanağı mevcuttur</a:t>
            </a:r>
            <a:r>
              <a:rPr lang="tr-TR" sz="2200" dirty="0" smtClean="0">
                <a:latin typeface="Tahoma" panose="020B0604030504040204" pitchFamily="34" charset="0"/>
                <a:ea typeface="Tahoma" panose="020B0604030504040204" pitchFamily="34" charset="0"/>
                <a:cs typeface="Tahoma" panose="020B0604030504040204" pitchFamily="34" charset="0"/>
              </a:rPr>
              <a:t>.</a:t>
            </a:r>
            <a:endParaRPr lang="tr-TR" sz="22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131143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4624"/>
            <a:ext cx="8712968" cy="6878806"/>
          </a:xfrm>
          <a:prstGeom prst="rect">
            <a:avLst/>
          </a:prstGeom>
        </p:spPr>
        <p:txBody>
          <a:bodyPr wrap="square">
            <a:spAutoFit/>
          </a:bodyPr>
          <a:lstStyle/>
          <a:p>
            <a:pPr fontAlgn="base"/>
            <a:r>
              <a:rPr lang="tr-TR" sz="2100" b="1" dirty="0" smtClean="0">
                <a:latin typeface="Tahoma" panose="020B0604030504040204" pitchFamily="34" charset="0"/>
                <a:ea typeface="Tahoma" panose="020B0604030504040204" pitchFamily="34" charset="0"/>
                <a:cs typeface="Tahoma" panose="020B0604030504040204" pitchFamily="34" charset="0"/>
              </a:rPr>
              <a:t>5</a:t>
            </a:r>
            <a:r>
              <a:rPr lang="tr-TR" sz="2100" b="1" dirty="0">
                <a:latin typeface="Tahoma" panose="020B0604030504040204" pitchFamily="34" charset="0"/>
                <a:ea typeface="Tahoma" panose="020B0604030504040204" pitchFamily="34" charset="0"/>
                <a:cs typeface="Tahoma" panose="020B0604030504040204" pitchFamily="34" charset="0"/>
              </a:rPr>
              <a:t>) Ekonomik Olması</a:t>
            </a:r>
            <a:endParaRPr lang="tr-TR" sz="2100" dirty="0">
              <a:latin typeface="Tahoma" panose="020B0604030504040204" pitchFamily="34" charset="0"/>
              <a:ea typeface="Tahoma" panose="020B0604030504040204" pitchFamily="34" charset="0"/>
              <a:cs typeface="Tahoma" panose="020B0604030504040204" pitchFamily="34" charset="0"/>
            </a:endParaRPr>
          </a:p>
          <a:p>
            <a:pPr fontAlgn="base"/>
            <a:r>
              <a:rPr lang="tr-TR" sz="2100" dirty="0" smtClean="0">
                <a:latin typeface="Tahoma" panose="020B0604030504040204" pitchFamily="34" charset="0"/>
                <a:ea typeface="Tahoma" panose="020B0604030504040204" pitchFamily="34" charset="0"/>
                <a:cs typeface="Tahoma" panose="020B0604030504040204" pitchFamily="34" charset="0"/>
              </a:rPr>
              <a:t>Elemanların </a:t>
            </a:r>
            <a:r>
              <a:rPr lang="tr-TR" sz="2100" dirty="0">
                <a:latin typeface="Tahoma" panose="020B0604030504040204" pitchFamily="34" charset="0"/>
                <a:ea typeface="Tahoma" panose="020B0604030504040204" pitchFamily="34" charset="0"/>
                <a:cs typeface="Tahoma" panose="020B0604030504040204" pitchFamily="34" charset="0"/>
              </a:rPr>
              <a:t>maliyeti düşük olduğundan, tesisatında maliyeti düşük olmaktadır. Servise ihtiyaç duymadan uzun süre çalışabilirler. Bundan dolayı bakım maliyeti oldukça düşüktür.</a:t>
            </a:r>
            <a:br>
              <a:rPr lang="tr-TR" sz="2100" dirty="0">
                <a:latin typeface="Tahoma" panose="020B0604030504040204" pitchFamily="34" charset="0"/>
                <a:ea typeface="Tahoma" panose="020B0604030504040204" pitchFamily="34" charset="0"/>
                <a:cs typeface="Tahoma" panose="020B0604030504040204" pitchFamily="34" charset="0"/>
              </a:rPr>
            </a:br>
            <a:r>
              <a:rPr lang="tr-TR" sz="2100" dirty="0">
                <a:latin typeface="Tahoma" panose="020B0604030504040204" pitchFamily="34" charset="0"/>
                <a:ea typeface="Tahoma" panose="020B0604030504040204" pitchFamily="34" charset="0"/>
                <a:cs typeface="Tahoma" panose="020B0604030504040204" pitchFamily="34" charset="0"/>
              </a:rPr>
              <a:t> </a:t>
            </a:r>
          </a:p>
          <a:p>
            <a:pPr fontAlgn="base"/>
            <a:r>
              <a:rPr lang="tr-TR" sz="2100" b="1" dirty="0">
                <a:latin typeface="Tahoma" panose="020B0604030504040204" pitchFamily="34" charset="0"/>
                <a:ea typeface="Tahoma" panose="020B0604030504040204" pitchFamily="34" charset="0"/>
                <a:cs typeface="Tahoma" panose="020B0604030504040204" pitchFamily="34" charset="0"/>
              </a:rPr>
              <a:t>6) Güvenilirlik</a:t>
            </a:r>
            <a:endParaRPr lang="tr-TR" sz="2100" dirty="0">
              <a:latin typeface="Tahoma" panose="020B0604030504040204" pitchFamily="34" charset="0"/>
              <a:ea typeface="Tahoma" panose="020B0604030504040204" pitchFamily="34" charset="0"/>
              <a:cs typeface="Tahoma" panose="020B0604030504040204" pitchFamily="34" charset="0"/>
            </a:endParaRPr>
          </a:p>
          <a:p>
            <a:pPr fontAlgn="base"/>
            <a:r>
              <a:rPr lang="tr-TR" sz="2100" dirty="0" smtClean="0">
                <a:latin typeface="Tahoma" panose="020B0604030504040204" pitchFamily="34" charset="0"/>
                <a:ea typeface="Tahoma" panose="020B0604030504040204" pitchFamily="34" charset="0"/>
                <a:cs typeface="Tahoma" panose="020B0604030504040204" pitchFamily="34" charset="0"/>
              </a:rPr>
              <a:t>Uzun </a:t>
            </a:r>
            <a:r>
              <a:rPr lang="tr-TR" sz="2100" dirty="0">
                <a:latin typeface="Tahoma" panose="020B0604030504040204" pitchFamily="34" charset="0"/>
                <a:ea typeface="Tahoma" panose="020B0604030504040204" pitchFamily="34" charset="0"/>
                <a:cs typeface="Tahoma" panose="020B0604030504040204" pitchFamily="34" charset="0"/>
              </a:rPr>
              <a:t>çalışma ömürleri vardır. Bundan dolayı yüksek sistem güvenirliği oluşmaktadır.</a:t>
            </a:r>
            <a:br>
              <a:rPr lang="tr-TR" sz="2100" dirty="0">
                <a:latin typeface="Tahoma" panose="020B0604030504040204" pitchFamily="34" charset="0"/>
                <a:ea typeface="Tahoma" panose="020B0604030504040204" pitchFamily="34" charset="0"/>
                <a:cs typeface="Tahoma" panose="020B0604030504040204" pitchFamily="34" charset="0"/>
              </a:rPr>
            </a:br>
            <a:r>
              <a:rPr lang="tr-TR" sz="2100" dirty="0">
                <a:latin typeface="Tahoma" panose="020B0604030504040204" pitchFamily="34" charset="0"/>
                <a:ea typeface="Tahoma" panose="020B0604030504040204" pitchFamily="34" charset="0"/>
                <a:cs typeface="Tahoma" panose="020B0604030504040204" pitchFamily="34" charset="0"/>
              </a:rPr>
              <a:t/>
            </a:r>
            <a:br>
              <a:rPr lang="tr-TR" sz="2100" dirty="0">
                <a:latin typeface="Tahoma" panose="020B0604030504040204" pitchFamily="34" charset="0"/>
                <a:ea typeface="Tahoma" panose="020B0604030504040204" pitchFamily="34" charset="0"/>
                <a:cs typeface="Tahoma" panose="020B0604030504040204" pitchFamily="34" charset="0"/>
              </a:rPr>
            </a:br>
            <a:r>
              <a:rPr lang="tr-TR" sz="2100" b="1" dirty="0">
                <a:latin typeface="Tahoma" panose="020B0604030504040204" pitchFamily="34" charset="0"/>
                <a:ea typeface="Tahoma" panose="020B0604030504040204" pitchFamily="34" charset="0"/>
                <a:cs typeface="Tahoma" panose="020B0604030504040204" pitchFamily="34" charset="0"/>
              </a:rPr>
              <a:t>7) Çevreye Karşı Mukavemet</a:t>
            </a:r>
            <a:endParaRPr lang="tr-TR" sz="2100" dirty="0">
              <a:latin typeface="Tahoma" panose="020B0604030504040204" pitchFamily="34" charset="0"/>
              <a:ea typeface="Tahoma" panose="020B0604030504040204" pitchFamily="34" charset="0"/>
              <a:cs typeface="Tahoma" panose="020B0604030504040204" pitchFamily="34" charset="0"/>
            </a:endParaRPr>
          </a:p>
          <a:p>
            <a:pPr fontAlgn="base"/>
            <a:r>
              <a:rPr lang="tr-TR" sz="2100" dirty="0" smtClean="0">
                <a:latin typeface="Tahoma" panose="020B0604030504040204" pitchFamily="34" charset="0"/>
                <a:ea typeface="Tahoma" panose="020B0604030504040204" pitchFamily="34" charset="0"/>
                <a:cs typeface="Tahoma" panose="020B0604030504040204" pitchFamily="34" charset="0"/>
              </a:rPr>
              <a:t>Birçok </a:t>
            </a:r>
            <a:r>
              <a:rPr lang="tr-TR" sz="2100" dirty="0">
                <a:latin typeface="Tahoma" panose="020B0604030504040204" pitchFamily="34" charset="0"/>
                <a:ea typeface="Tahoma" panose="020B0604030504040204" pitchFamily="34" charset="0"/>
                <a:cs typeface="Tahoma" panose="020B0604030504040204" pitchFamily="34" charset="0"/>
              </a:rPr>
              <a:t>sistemin arızalanabildiği yüksek sıcaklık, tozlu ortam ve </a:t>
            </a:r>
            <a:r>
              <a:rPr lang="tr-TR" sz="2100" dirty="0" err="1">
                <a:latin typeface="Tahoma" panose="020B0604030504040204" pitchFamily="34" charset="0"/>
                <a:ea typeface="Tahoma" panose="020B0604030504040204" pitchFamily="34" charset="0"/>
                <a:cs typeface="Tahoma" panose="020B0604030504040204" pitchFamily="34" charset="0"/>
              </a:rPr>
              <a:t>koroziv</a:t>
            </a:r>
            <a:r>
              <a:rPr lang="tr-TR" sz="2100" dirty="0">
                <a:latin typeface="Tahoma" panose="020B0604030504040204" pitchFamily="34" charset="0"/>
                <a:ea typeface="Tahoma" panose="020B0604030504040204" pitchFamily="34" charset="0"/>
                <a:cs typeface="Tahoma" panose="020B0604030504040204" pitchFamily="34" charset="0"/>
              </a:rPr>
              <a:t> ortamlardan etkilenmezler.</a:t>
            </a:r>
            <a:br>
              <a:rPr lang="tr-TR" sz="2100" dirty="0">
                <a:latin typeface="Tahoma" panose="020B0604030504040204" pitchFamily="34" charset="0"/>
                <a:ea typeface="Tahoma" panose="020B0604030504040204" pitchFamily="34" charset="0"/>
                <a:cs typeface="Tahoma" panose="020B0604030504040204" pitchFamily="34" charset="0"/>
              </a:rPr>
            </a:br>
            <a:r>
              <a:rPr lang="tr-TR" sz="2100" dirty="0">
                <a:latin typeface="Tahoma" panose="020B0604030504040204" pitchFamily="34" charset="0"/>
                <a:ea typeface="Tahoma" panose="020B0604030504040204" pitchFamily="34" charset="0"/>
                <a:cs typeface="Tahoma" panose="020B0604030504040204" pitchFamily="34" charset="0"/>
              </a:rPr>
              <a:t> </a:t>
            </a:r>
          </a:p>
          <a:p>
            <a:pPr fontAlgn="base"/>
            <a:r>
              <a:rPr lang="tr-TR" sz="2100" b="1" dirty="0">
                <a:latin typeface="Tahoma" panose="020B0604030504040204" pitchFamily="34" charset="0"/>
                <a:ea typeface="Tahoma" panose="020B0604030504040204" pitchFamily="34" charset="0"/>
                <a:cs typeface="Tahoma" panose="020B0604030504040204" pitchFamily="34" charset="0"/>
              </a:rPr>
              <a:t>8) Oldukça Temiz</a:t>
            </a:r>
            <a:endParaRPr lang="tr-TR" sz="2100" dirty="0">
              <a:latin typeface="Tahoma" panose="020B0604030504040204" pitchFamily="34" charset="0"/>
              <a:ea typeface="Tahoma" panose="020B0604030504040204" pitchFamily="34" charset="0"/>
              <a:cs typeface="Tahoma" panose="020B0604030504040204" pitchFamily="34" charset="0"/>
            </a:endParaRPr>
          </a:p>
          <a:p>
            <a:pPr fontAlgn="base"/>
            <a:r>
              <a:rPr lang="tr-TR" sz="2100" dirty="0" smtClean="0">
                <a:latin typeface="Tahoma" panose="020B0604030504040204" pitchFamily="34" charset="0"/>
                <a:ea typeface="Tahoma" panose="020B0604030504040204" pitchFamily="34" charset="0"/>
                <a:cs typeface="Tahoma" panose="020B0604030504040204" pitchFamily="34" charset="0"/>
              </a:rPr>
              <a:t>Sistem </a:t>
            </a:r>
            <a:r>
              <a:rPr lang="tr-TR" sz="2100" dirty="0">
                <a:latin typeface="Tahoma" panose="020B0604030504040204" pitchFamily="34" charset="0"/>
                <a:ea typeface="Tahoma" panose="020B0604030504040204" pitchFamily="34" charset="0"/>
                <a:cs typeface="Tahoma" panose="020B0604030504040204" pitchFamily="34" charset="0"/>
              </a:rPr>
              <a:t>olarak oldukça temizdir. Boşaltma havasının uygun hazırlanışı ile oda standartlarında kullanılabilirler.</a:t>
            </a:r>
            <a:br>
              <a:rPr lang="tr-TR" sz="2100" dirty="0">
                <a:latin typeface="Tahoma" panose="020B0604030504040204" pitchFamily="34" charset="0"/>
                <a:ea typeface="Tahoma" panose="020B0604030504040204" pitchFamily="34" charset="0"/>
                <a:cs typeface="Tahoma" panose="020B0604030504040204" pitchFamily="34" charset="0"/>
              </a:rPr>
            </a:br>
            <a:r>
              <a:rPr lang="tr-TR" sz="2100" dirty="0">
                <a:latin typeface="Tahoma" panose="020B0604030504040204" pitchFamily="34" charset="0"/>
                <a:ea typeface="Tahoma" panose="020B0604030504040204" pitchFamily="34" charset="0"/>
                <a:cs typeface="Tahoma" panose="020B0604030504040204" pitchFamily="34" charset="0"/>
              </a:rPr>
              <a:t> </a:t>
            </a:r>
          </a:p>
          <a:p>
            <a:pPr fontAlgn="base"/>
            <a:r>
              <a:rPr lang="tr-TR" sz="2100" b="1" dirty="0">
                <a:latin typeface="Tahoma" panose="020B0604030504040204" pitchFamily="34" charset="0"/>
                <a:ea typeface="Tahoma" panose="020B0604030504040204" pitchFamily="34" charset="0"/>
                <a:cs typeface="Tahoma" panose="020B0604030504040204" pitchFamily="34" charset="0"/>
              </a:rPr>
              <a:t>9) Emniyet</a:t>
            </a:r>
            <a:endParaRPr lang="tr-TR" sz="2100" dirty="0">
              <a:latin typeface="Tahoma" panose="020B0604030504040204" pitchFamily="34" charset="0"/>
              <a:ea typeface="Tahoma" panose="020B0604030504040204" pitchFamily="34" charset="0"/>
              <a:cs typeface="Tahoma" panose="020B0604030504040204" pitchFamily="34" charset="0"/>
            </a:endParaRPr>
          </a:p>
          <a:p>
            <a:pPr fontAlgn="base"/>
            <a:r>
              <a:rPr lang="tr-TR" sz="2100" dirty="0" smtClean="0">
                <a:latin typeface="Tahoma" panose="020B0604030504040204" pitchFamily="34" charset="0"/>
                <a:ea typeface="Tahoma" panose="020B0604030504040204" pitchFamily="34" charset="0"/>
                <a:cs typeface="Tahoma" panose="020B0604030504040204" pitchFamily="34" charset="0"/>
              </a:rPr>
              <a:t>Yüksek </a:t>
            </a:r>
            <a:r>
              <a:rPr lang="tr-TR" sz="2100" dirty="0">
                <a:latin typeface="Tahoma" panose="020B0604030504040204" pitchFamily="34" charset="0"/>
                <a:ea typeface="Tahoma" panose="020B0604030504040204" pitchFamily="34" charset="0"/>
                <a:cs typeface="Tahoma" panose="020B0604030504040204" pitchFamily="34" charset="0"/>
              </a:rPr>
              <a:t>riskli ortamlarda yangın tehlikesi yoktur. Sistem aşırı yüklenmeden etkilenmez çünkü tahrik elemanları basit biçimde durur. </a:t>
            </a:r>
            <a:r>
              <a:rPr lang="tr-TR" sz="2100" dirty="0" err="1">
                <a:latin typeface="Tahoma" panose="020B0604030504040204" pitchFamily="34" charset="0"/>
                <a:ea typeface="Tahoma" panose="020B0604030504040204" pitchFamily="34" charset="0"/>
                <a:cs typeface="Tahoma" panose="020B0604030504040204" pitchFamily="34" charset="0"/>
              </a:rPr>
              <a:t>Pnömatik</a:t>
            </a:r>
            <a:r>
              <a:rPr lang="tr-TR" sz="2100" dirty="0">
                <a:latin typeface="Tahoma" panose="020B0604030504040204" pitchFamily="34" charset="0"/>
                <a:ea typeface="Tahoma" panose="020B0604030504040204" pitchFamily="34" charset="0"/>
                <a:cs typeface="Tahoma" panose="020B0604030504040204" pitchFamily="34" charset="0"/>
              </a:rPr>
              <a:t> iş elemanları yüksek ısı oluşturmaz.</a:t>
            </a:r>
            <a:endParaRPr lang="tr-TR" sz="21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4770920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yan">
  <a:themeElements>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y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y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11</TotalTime>
  <Words>306</Words>
  <Application>Microsoft Office PowerPoint</Application>
  <PresentationFormat>Ekran Gösterisi (4:3)</PresentationFormat>
  <Paragraphs>76</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Medyan</vt:lpstr>
      <vt:lpstr>Temel Pnömatİk Sistemler | Endüstriyel Otomasyon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Temel Pnömatik Sistemler | Endüstriyel Otomasyon</dc:title>
  <dc:creator>ermanzrnc</dc:creator>
  <cp:lastModifiedBy>Reviewer</cp:lastModifiedBy>
  <cp:revision>6</cp:revision>
  <dcterms:created xsi:type="dcterms:W3CDTF">2018-11-06T19:24:42Z</dcterms:created>
  <dcterms:modified xsi:type="dcterms:W3CDTF">2018-11-07T09:59:58Z</dcterms:modified>
</cp:coreProperties>
</file>